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Lst>
  <p:notesMasterIdLst>
    <p:notesMasterId r:id="rId1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Lst>
  <p:sldSz cx="9144000" cy="6858000" type="screen4x3"/>
  <p:notesSz cx="6858000" cy="9144000"/>
  <p:embeddedFontLst>
    <p:embeddedFont>
      <p:font typeface="Quattrocento Sans" panose="020B0502050000020003" pitchFamily="34" charset="0"/>
      <p:regular r:id="rId124"/>
      <p:bold r:id="rId125"/>
      <p:italic r:id="rId126"/>
      <p:boldItalic r:id="rId127"/>
    </p:embeddedFont>
    <p:embeddedFont>
      <p:font typeface="Roboto" panose="02000000000000000000" pitchFamily="2" charset="0"/>
      <p:regular r:id="rId128"/>
      <p:bold r:id="rId129"/>
      <p:italic r:id="rId130"/>
      <p:boldItalic r:id="rId131"/>
    </p:embeddedFont>
    <p:embeddedFont>
      <p:font typeface="Source Sans Pro" panose="020B0503030403020204" pitchFamily="34" charset="0"/>
      <p:regular r:id="rId132"/>
    </p:embeddedFont>
    <p:embeddedFont>
      <p:font typeface="Verdana" panose="020B0604030504040204" pitchFamily="34" charset="0"/>
      <p:regular r:id="rId133"/>
      <p:bold r:id="rId134"/>
      <p:italic r:id="rId135"/>
      <p:boldItalic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000000"/>
          </p15:clr>
        </p15:guide>
        <p15:guide id="2" orient="horz" pos="2160">
          <p15:clr>
            <a:srgbClr val="000000"/>
          </p15:clr>
        </p15:guide>
        <p15:guide id="3" orient="horz" pos="504">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7" roundtripDataSignature="AMtx7mgAbnNqSZEVsssmSDZpPlPs4O8m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pos="2880"/>
        <p:guide orient="horz" pos="2160"/>
        <p:guide orient="horz" pos="5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1.fntdata"/><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ym typeface="Verdana"/>
            </a:endParaRPr>
          </a:p>
        </p:txBody>
      </p:sp>
      <p:sp>
        <p:nvSpPr>
          <p:cNvPr id="181" name="Google Shape;18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4" name="Google Shape;1024;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5" name="Google Shape;1045;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8" name="Google Shape;105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6" name="Google Shape;1066;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3" name="Google Shape;1073;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9" name="Google Shape;1079;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7" name="Google Shape;1087;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8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
        <p:nvSpPr>
          <p:cNvPr id="1094" name="Google Shape;1094;p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3d52683209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3d5268320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6" name="Google Shape;1106;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9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
        <p:nvSpPr>
          <p:cNvPr id="1111" name="Google Shape;1111;p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9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
        <p:nvSpPr>
          <p:cNvPr id="1118" name="Google Shape;1118;p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9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
        <p:nvSpPr>
          <p:cNvPr id="1125" name="Google Shape;1125;p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2" name="Google Shape;1132;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0" name="Google Shape;1140;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33d2c46869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8" name="Google Shape;1158;g33d2c4686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336cdad1bb8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336cdad1bb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369bebb883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369bebb88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6df58b7bc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36df58b7b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3d6965ae2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33d6965ae2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3" name="Google Shape;1183;g33d6965ae2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369bebb883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369bebb883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44ce7f2061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44ce7f2061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36b86911e4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336b86911e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36b86911e4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36b86911e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Font typeface="Verdana"/>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7d4572a9e_2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7d4572a9e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369bebb883_1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369bebb88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3369bebb883_1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69bebb883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369bebb883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381" name="Google Shape;381;g3369bebb883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3d69cf3c49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g33d69cf3c4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000"/>
              <a:buFont typeface="Verdana"/>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36a919a0c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g336a919a0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36a919a0c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g336a919a0c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36a919a0c8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336a919a0c8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a6f533a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a6f533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36b86911e4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336b86911e4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36b86911e4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36b86911e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36b86911e4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336b86911e4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36b86911e4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336b86911e4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36b86911e4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336b86911e4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36b86911e4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36b86911e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 name="Google Shape;59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p34:notes"/>
          <p:cNvSpPr txBox="1"/>
          <p:nvPr/>
        </p:nvSpPr>
        <p:spPr>
          <a:xfrm>
            <a:off x="3884612" y="8685212"/>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0" name="Google Shape;64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300"/>
              <a:buNone/>
            </a:pPr>
            <a:endParaRPr/>
          </a:p>
        </p:txBody>
      </p:sp>
      <p:sp>
        <p:nvSpPr>
          <p:cNvPr id="651" name="Google Shape;65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44ce7f2061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44ce7f206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67d4572a9e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67d4572a9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1" name="Google Shape;74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336cdad1bb8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336cdad1bb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ym typeface="Robot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63324a3c7c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63324a3c7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3d69cf3c49_0_4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7" name="Google Shape;787;g33d69cf3c49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44ce7f2061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44ce7f2061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33d69cf3c49_0_2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4" name="Google Shape;794;g33d69cf3c49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Calibri"/>
            </a:endParaRPr>
          </a:p>
        </p:txBody>
      </p:sp>
      <p:sp>
        <p:nvSpPr>
          <p:cNvPr id="795" name="Google Shape;795;g33d69cf3c49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67d4572a9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367d4572a9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8" name="Google Shape;82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1200"/>
              </a:spcBef>
              <a:spcAft>
                <a:spcPts val="0"/>
              </a:spcAft>
              <a:buSzPts val="1100"/>
              <a:buNone/>
            </a:pPr>
            <a:endParaRPr>
              <a:sym typeface="Verdana"/>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5" name="Google Shape;84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44ce7f206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344ce7f2061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9" name="Google Shape;879;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6" name="Google Shape;886;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3" name="Google Shape;893;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67d4572a9e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367d4572a9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6" name="Google Shape;906;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44b83b7dcb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44b83b7dc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36cdad1bb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36cdad1bb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5" name="Google Shape;955;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36da460049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336da4600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6" name="Google Shape;9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344ce7f2061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8" name="Google Shape;998;g344ce7f2061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36cdad1bb8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36cdad1bb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0" name="Google Shape;1010;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TSS Dark">
  <p:cSld name="TITLE_1">
    <p:spTree>
      <p:nvGrpSpPr>
        <p:cNvPr id="1" name="Shape 9"/>
        <p:cNvGrpSpPr/>
        <p:nvPr/>
      </p:nvGrpSpPr>
      <p:grpSpPr>
        <a:xfrm>
          <a:off x="0" y="0"/>
          <a:ext cx="0" cy="0"/>
          <a:chOff x="0" y="0"/>
          <a:chExt cx="0" cy="0"/>
        </a:xfrm>
      </p:grpSpPr>
      <p:pic>
        <p:nvPicPr>
          <p:cNvPr id="10" name="Google Shape;10;g35f209382b4_0_4" descr="Decorative Image of Smiling kids" title="Decorative image"/>
          <p:cNvPicPr preferRelativeResize="0"/>
          <p:nvPr/>
        </p:nvPicPr>
        <p:blipFill rotWithShape="1">
          <a:blip r:embed="rId2">
            <a:alphaModFix/>
          </a:blip>
          <a:srcRect/>
          <a:stretch/>
        </p:blipFill>
        <p:spPr>
          <a:xfrm>
            <a:off x="0" y="1556648"/>
            <a:ext cx="9144000" cy="2848589"/>
          </a:xfrm>
          <a:prstGeom prst="rect">
            <a:avLst/>
          </a:prstGeom>
          <a:noFill/>
          <a:ln>
            <a:noFill/>
          </a:ln>
        </p:spPr>
      </p:pic>
      <p:sp>
        <p:nvSpPr>
          <p:cNvPr id="11" name="Google Shape;11;g35f209382b4_0_4"/>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200"/>
              <a:buFont typeface="Verdana"/>
              <a:buNone/>
              <a:defRPr sz="5200">
                <a:solidFill>
                  <a:schemeClr val="dk1"/>
                </a:solidFill>
                <a:latin typeface="Verdana"/>
                <a:ea typeface="Verdana"/>
                <a:cs typeface="Verdana"/>
                <a:sym typeface="Verdana"/>
              </a:defRPr>
            </a:lvl1pPr>
            <a:lvl2pPr lvl="1" algn="l">
              <a:lnSpc>
                <a:spcPct val="100000"/>
              </a:lnSpc>
              <a:spcBef>
                <a:spcPts val="0"/>
              </a:spcBef>
              <a:spcAft>
                <a:spcPts val="0"/>
              </a:spcAft>
              <a:buSzPts val="1400"/>
              <a:buFont typeface="Verdana"/>
              <a:buNone/>
              <a:defRPr>
                <a:latin typeface="Verdana"/>
                <a:ea typeface="Verdana"/>
                <a:cs typeface="Verdana"/>
                <a:sym typeface="Verdana"/>
              </a:defRPr>
            </a:lvl2pPr>
            <a:lvl3pPr lvl="2" algn="l">
              <a:lnSpc>
                <a:spcPct val="100000"/>
              </a:lnSpc>
              <a:spcBef>
                <a:spcPts val="0"/>
              </a:spcBef>
              <a:spcAft>
                <a:spcPts val="0"/>
              </a:spcAft>
              <a:buSzPts val="1400"/>
              <a:buFont typeface="Verdana"/>
              <a:buNone/>
              <a:defRPr>
                <a:latin typeface="Verdana"/>
                <a:ea typeface="Verdana"/>
                <a:cs typeface="Verdana"/>
                <a:sym typeface="Verdana"/>
              </a:defRPr>
            </a:lvl3pPr>
            <a:lvl4pPr lvl="3" algn="l">
              <a:lnSpc>
                <a:spcPct val="100000"/>
              </a:lnSpc>
              <a:spcBef>
                <a:spcPts val="0"/>
              </a:spcBef>
              <a:spcAft>
                <a:spcPts val="0"/>
              </a:spcAft>
              <a:buSzPts val="1400"/>
              <a:buFont typeface="Verdana"/>
              <a:buNone/>
              <a:defRPr>
                <a:latin typeface="Verdana"/>
                <a:ea typeface="Verdana"/>
                <a:cs typeface="Verdana"/>
                <a:sym typeface="Verdana"/>
              </a:defRPr>
            </a:lvl4pPr>
            <a:lvl5pPr lvl="4" algn="l">
              <a:lnSpc>
                <a:spcPct val="100000"/>
              </a:lnSpc>
              <a:spcBef>
                <a:spcPts val="0"/>
              </a:spcBef>
              <a:spcAft>
                <a:spcPts val="0"/>
              </a:spcAft>
              <a:buSzPts val="1400"/>
              <a:buFont typeface="Verdana"/>
              <a:buNone/>
              <a:defRPr>
                <a:latin typeface="Verdana"/>
                <a:ea typeface="Verdana"/>
                <a:cs typeface="Verdana"/>
                <a:sym typeface="Verdana"/>
              </a:defRPr>
            </a:lvl5pPr>
            <a:lvl6pPr lvl="5" algn="l">
              <a:lnSpc>
                <a:spcPct val="100000"/>
              </a:lnSpc>
              <a:spcBef>
                <a:spcPts val="0"/>
              </a:spcBef>
              <a:spcAft>
                <a:spcPts val="0"/>
              </a:spcAft>
              <a:buSzPts val="1400"/>
              <a:buFont typeface="Verdana"/>
              <a:buNone/>
              <a:defRPr>
                <a:latin typeface="Verdana"/>
                <a:ea typeface="Verdana"/>
                <a:cs typeface="Verdana"/>
                <a:sym typeface="Verdana"/>
              </a:defRPr>
            </a:lvl6pPr>
            <a:lvl7pPr lvl="6" algn="l">
              <a:lnSpc>
                <a:spcPct val="100000"/>
              </a:lnSpc>
              <a:spcBef>
                <a:spcPts val="0"/>
              </a:spcBef>
              <a:spcAft>
                <a:spcPts val="0"/>
              </a:spcAft>
              <a:buSzPts val="1400"/>
              <a:buFont typeface="Verdana"/>
              <a:buNone/>
              <a:defRPr>
                <a:latin typeface="Verdana"/>
                <a:ea typeface="Verdana"/>
                <a:cs typeface="Verdana"/>
                <a:sym typeface="Verdana"/>
              </a:defRPr>
            </a:lvl7pPr>
            <a:lvl8pPr lvl="7" algn="l">
              <a:lnSpc>
                <a:spcPct val="100000"/>
              </a:lnSpc>
              <a:spcBef>
                <a:spcPts val="0"/>
              </a:spcBef>
              <a:spcAft>
                <a:spcPts val="0"/>
              </a:spcAft>
              <a:buSzPts val="1400"/>
              <a:buFont typeface="Verdana"/>
              <a:buNone/>
              <a:defRPr>
                <a:latin typeface="Verdana"/>
                <a:ea typeface="Verdana"/>
                <a:cs typeface="Verdana"/>
                <a:sym typeface="Verdana"/>
              </a:defRPr>
            </a:lvl8pPr>
            <a:lvl9pPr lvl="8" algn="l">
              <a:lnSpc>
                <a:spcPct val="100000"/>
              </a:lnSpc>
              <a:spcBef>
                <a:spcPts val="0"/>
              </a:spcBef>
              <a:spcAft>
                <a:spcPts val="0"/>
              </a:spcAft>
              <a:buSzPts val="1400"/>
              <a:buFont typeface="Verdana"/>
              <a:buNone/>
              <a:defRPr>
                <a:latin typeface="Verdana"/>
                <a:ea typeface="Verdana"/>
                <a:cs typeface="Verdana"/>
                <a:sym typeface="Verdana"/>
              </a:defRPr>
            </a:lvl9pPr>
          </a:lstStyle>
          <a:p>
            <a:endParaRPr/>
          </a:p>
        </p:txBody>
      </p:sp>
      <p:sp>
        <p:nvSpPr>
          <p:cNvPr id="12" name="Google Shape;12;g35f209382b4_0_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3" name="Google Shape;13;g35f209382b4_0_4"/>
          <p:cNvPicPr preferRelativeResize="0"/>
          <p:nvPr/>
        </p:nvPicPr>
        <p:blipFill rotWithShape="1">
          <a:blip r:embed="rId3">
            <a:alphaModFix/>
          </a:blip>
          <a:srcRect/>
          <a:stretch/>
        </p:blipFill>
        <p:spPr>
          <a:xfrm>
            <a:off x="3200400" y="104910"/>
            <a:ext cx="2000251" cy="10101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4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48"/>
        <p:cNvGrpSpPr/>
        <p:nvPr/>
      </p:nvGrpSpPr>
      <p:grpSpPr>
        <a:xfrm>
          <a:off x="0" y="0"/>
          <a:ext cx="0" cy="0"/>
          <a:chOff x="0" y="0"/>
          <a:chExt cx="0" cy="0"/>
        </a:xfrm>
      </p:grpSpPr>
      <p:pic>
        <p:nvPicPr>
          <p:cNvPr id="49" name="Google Shape;49;g35f209382b4_0_43"/>
          <p:cNvPicPr preferRelativeResize="0"/>
          <p:nvPr/>
        </p:nvPicPr>
        <p:blipFill rotWithShape="1">
          <a:blip r:embed="rId2">
            <a:alphaModFix/>
          </a:blip>
          <a:srcRect l="140" t="32395" r="-138" b="12769"/>
          <a:stretch/>
        </p:blipFill>
        <p:spPr>
          <a:xfrm rot="10800000">
            <a:off x="1" y="-1"/>
            <a:ext cx="9143998" cy="1554609"/>
          </a:xfrm>
          <a:prstGeom prst="rect">
            <a:avLst/>
          </a:prstGeom>
          <a:noFill/>
          <a:ln>
            <a:noFill/>
          </a:ln>
        </p:spPr>
      </p:pic>
      <p:pic>
        <p:nvPicPr>
          <p:cNvPr id="50" name="Google Shape;50;g35f209382b4_0_43"/>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51" name="Google Shape;51;g35f209382b4_0_4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g35f209382b4_0_4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g35f209382b4_0_47"/>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g35f209382b4_0_47"/>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56" name="Google Shape;56;g35f209382b4_0_47"/>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1">
  <p:cSld name="OBJECT_WITH_CAPTION_TEXT_1">
    <p:spTree>
      <p:nvGrpSpPr>
        <p:cNvPr id="1" name="Shape 57"/>
        <p:cNvGrpSpPr/>
        <p:nvPr/>
      </p:nvGrpSpPr>
      <p:grpSpPr>
        <a:xfrm>
          <a:off x="0" y="0"/>
          <a:ext cx="0" cy="0"/>
          <a:chOff x="0" y="0"/>
          <a:chExt cx="0" cy="0"/>
        </a:xfrm>
      </p:grpSpPr>
      <p:sp>
        <p:nvSpPr>
          <p:cNvPr id="58" name="Google Shape;58;g35f209382b4_0_5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5f209382b4_0_5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g35f209382b4_0_52"/>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1" name="Google Shape;61;g35f209382b4_0_52"/>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 name="Google Shape;62;g35f209382b4_0_5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63"/>
        <p:cNvGrpSpPr/>
        <p:nvPr/>
      </p:nvGrpSpPr>
      <p:grpSpPr>
        <a:xfrm>
          <a:off x="0" y="0"/>
          <a:ext cx="0" cy="0"/>
          <a:chOff x="0" y="0"/>
          <a:chExt cx="0" cy="0"/>
        </a:xfrm>
      </p:grpSpPr>
      <p:sp>
        <p:nvSpPr>
          <p:cNvPr id="64" name="Google Shape;64;g35f209382b4_0_58"/>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g35f209382b4_0_5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g35f209382b4_0_58"/>
          <p:cNvSpPr txBox="1">
            <a:spLocks noGrp="1"/>
          </p:cNvSpPr>
          <p:nvPr>
            <p:ph type="body" idx="2"/>
          </p:nvPr>
        </p:nvSpPr>
        <p:spPr>
          <a:xfrm>
            <a:off x="457200" y="1435101"/>
            <a:ext cx="3008400" cy="4512900"/>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7" name="Google Shape;67;g35f209382b4_0_58"/>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1">
  <p:cSld name="TWO_OBJECTS_1">
    <p:spTree>
      <p:nvGrpSpPr>
        <p:cNvPr id="1" name="Shape 68"/>
        <p:cNvGrpSpPr/>
        <p:nvPr/>
      </p:nvGrpSpPr>
      <p:grpSpPr>
        <a:xfrm>
          <a:off x="0" y="0"/>
          <a:ext cx="0" cy="0"/>
          <a:chOff x="0" y="0"/>
          <a:chExt cx="0" cy="0"/>
        </a:xfrm>
      </p:grpSpPr>
      <p:sp>
        <p:nvSpPr>
          <p:cNvPr id="69" name="Google Shape;69;g35f209382b4_0_6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5f209382b4_0_63"/>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1" name="Google Shape;71;g35f209382b4_0_63"/>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72" name="Google Shape;72;g35f209382b4_0_63"/>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73" name="Google Shape;73;g35f209382b4_0_63"/>
          <p:cNvPicPr preferRelativeResize="0"/>
          <p:nvPr/>
        </p:nvPicPr>
        <p:blipFill rotWithShape="1">
          <a:blip r:embed="rId3">
            <a:alphaModFix/>
          </a:blip>
          <a:srcRect/>
          <a:stretch/>
        </p:blipFill>
        <p:spPr>
          <a:xfrm>
            <a:off x="7467600" y="6005317"/>
            <a:ext cx="1559301" cy="79524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74"/>
        <p:cNvGrpSpPr/>
        <p:nvPr/>
      </p:nvGrpSpPr>
      <p:grpSpPr>
        <a:xfrm>
          <a:off x="0" y="0"/>
          <a:ext cx="0" cy="0"/>
          <a:chOff x="0" y="0"/>
          <a:chExt cx="0" cy="0"/>
        </a:xfrm>
      </p:grpSpPr>
      <p:sp>
        <p:nvSpPr>
          <p:cNvPr id="75" name="Google Shape;75;g35f209382b4_0_69"/>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5f209382b4_0_69"/>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7" name="Google Shape;77;g35f209382b4_0_69"/>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78" name="Google Shape;78;g35f209382b4_0_69"/>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79"/>
        <p:cNvGrpSpPr/>
        <p:nvPr/>
      </p:nvGrpSpPr>
      <p:grpSpPr>
        <a:xfrm>
          <a:off x="0" y="0"/>
          <a:ext cx="0" cy="0"/>
          <a:chOff x="0" y="0"/>
          <a:chExt cx="0" cy="0"/>
        </a:xfrm>
      </p:grpSpPr>
      <p:sp>
        <p:nvSpPr>
          <p:cNvPr id="80" name="Google Shape;80;g35f209382b4_0_74"/>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35f209382b4_0_74"/>
          <p:cNvSpPr txBox="1">
            <a:spLocks noGrp="1"/>
          </p:cNvSpPr>
          <p:nvPr>
            <p:ph type="body" idx="1"/>
          </p:nvPr>
        </p:nvSpPr>
        <p:spPr>
          <a:xfrm>
            <a:off x="912813" y="1666567"/>
            <a:ext cx="3582900" cy="657600"/>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g35f209382b4_0_74"/>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3" name="Google Shape;83;g35f209382b4_0_74"/>
          <p:cNvSpPr txBox="1">
            <a:spLocks noGrp="1"/>
          </p:cNvSpPr>
          <p:nvPr>
            <p:ph type="body" idx="3"/>
          </p:nvPr>
        </p:nvSpPr>
        <p:spPr>
          <a:xfrm>
            <a:off x="5105400" y="1673500"/>
            <a:ext cx="3581400" cy="639900"/>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g35f209382b4_0_74"/>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5" name="Google Shape;85;g35f209382b4_0_74"/>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86" name="Google Shape;86;g35f209382b4_0_74"/>
          <p:cNvSpPr/>
          <p:nvPr/>
        </p:nvSpPr>
        <p:spPr>
          <a:xfrm>
            <a:off x="4648200" y="1666566"/>
            <a:ext cx="457200" cy="646800"/>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g35f209382b4_0_74"/>
          <p:cNvPicPr preferRelativeResize="0"/>
          <p:nvPr/>
        </p:nvPicPr>
        <p:blipFill rotWithShape="1">
          <a:blip r:embed="rId2">
            <a:alphaModFix/>
          </a:blip>
          <a:srcRect/>
          <a:stretch/>
        </p:blipFill>
        <p:spPr>
          <a:xfrm>
            <a:off x="7467600" y="6005317"/>
            <a:ext cx="1559301" cy="79524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88"/>
        <p:cNvGrpSpPr/>
        <p:nvPr/>
      </p:nvGrpSpPr>
      <p:grpSpPr>
        <a:xfrm>
          <a:off x="0" y="0"/>
          <a:ext cx="0" cy="0"/>
          <a:chOff x="0" y="0"/>
          <a:chExt cx="0" cy="0"/>
        </a:xfrm>
      </p:grpSpPr>
      <p:sp>
        <p:nvSpPr>
          <p:cNvPr id="89" name="Google Shape;89;g35f209382b4_0_83"/>
          <p:cNvSpPr txBox="1">
            <a:spLocks noGrp="1"/>
          </p:cNvSpPr>
          <p:nvPr>
            <p:ph type="title"/>
          </p:nvPr>
        </p:nvSpPr>
        <p:spPr>
          <a:xfrm>
            <a:off x="457200" y="250507"/>
            <a:ext cx="8229600" cy="1325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5f209382b4_0_83"/>
          <p:cNvSpPr txBox="1">
            <a:spLocks noGrp="1"/>
          </p:cNvSpPr>
          <p:nvPr>
            <p:ph type="body" idx="1"/>
          </p:nvPr>
        </p:nvSpPr>
        <p:spPr>
          <a:xfrm>
            <a:off x="912813" y="1666567"/>
            <a:ext cx="3582900" cy="657600"/>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g35f209382b4_0_83"/>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2" name="Google Shape;92;g35f209382b4_0_83"/>
          <p:cNvSpPr txBox="1">
            <a:spLocks noGrp="1"/>
          </p:cNvSpPr>
          <p:nvPr>
            <p:ph type="body" idx="3"/>
          </p:nvPr>
        </p:nvSpPr>
        <p:spPr>
          <a:xfrm>
            <a:off x="5105400" y="1673500"/>
            <a:ext cx="3581400" cy="639900"/>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g35f209382b4_0_83"/>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94" name="Google Shape;94;g35f209382b4_0_83"/>
          <p:cNvSpPr/>
          <p:nvPr/>
        </p:nvSpPr>
        <p:spPr>
          <a:xfrm>
            <a:off x="457200" y="1672590"/>
            <a:ext cx="457200" cy="65160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95" name="Google Shape;95;g35f209382b4_0_83"/>
          <p:cNvSpPr/>
          <p:nvPr/>
        </p:nvSpPr>
        <p:spPr>
          <a:xfrm>
            <a:off x="4648200" y="1666566"/>
            <a:ext cx="457200" cy="646800"/>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96"/>
        <p:cNvGrpSpPr/>
        <p:nvPr/>
      </p:nvGrpSpPr>
      <p:grpSpPr>
        <a:xfrm>
          <a:off x="0" y="0"/>
          <a:ext cx="0" cy="0"/>
          <a:chOff x="0" y="0"/>
          <a:chExt cx="0" cy="0"/>
        </a:xfrm>
      </p:grpSpPr>
      <p:sp>
        <p:nvSpPr>
          <p:cNvPr id="97" name="Google Shape;97;g35f209382b4_0_91"/>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g35f209382b4_0_91"/>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9" name="Google Shape;99;g35f209382b4_0_9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0" name="Google Shape;100;g35f209382b4_0_91"/>
          <p:cNvPicPr preferRelativeResize="0"/>
          <p:nvPr/>
        </p:nvPicPr>
        <p:blipFill rotWithShape="1">
          <a:blip r:embed="rId3">
            <a:alphaModFix/>
          </a:blip>
          <a:srcRect l="240" t="10364" r="-239" b="30814"/>
          <a:stretch/>
        </p:blipFill>
        <p:spPr>
          <a:xfrm>
            <a:off x="0" y="5249173"/>
            <a:ext cx="9144000" cy="16807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4"/>
        <p:cNvGrpSpPr/>
        <p:nvPr/>
      </p:nvGrpSpPr>
      <p:grpSpPr>
        <a:xfrm>
          <a:off x="0" y="0"/>
          <a:ext cx="0" cy="0"/>
          <a:chOff x="0" y="0"/>
          <a:chExt cx="0" cy="0"/>
        </a:xfrm>
      </p:grpSpPr>
      <p:pic>
        <p:nvPicPr>
          <p:cNvPr id="15" name="Google Shape;15;g35f209382b4_0_9"/>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16" name="Google Shape;16;g35f209382b4_0_9"/>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5f209382b4_0_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 name="Google Shape;18;g35f209382b4_0_9"/>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01"/>
        <p:cNvGrpSpPr/>
        <p:nvPr/>
      </p:nvGrpSpPr>
      <p:grpSpPr>
        <a:xfrm>
          <a:off x="0" y="0"/>
          <a:ext cx="0" cy="0"/>
          <a:chOff x="0" y="0"/>
          <a:chExt cx="0" cy="0"/>
        </a:xfrm>
      </p:grpSpPr>
      <p:sp>
        <p:nvSpPr>
          <p:cNvPr id="102" name="Google Shape;102;g35f209382b4_0_96"/>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35f209382b4_0_96"/>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4" name="Google Shape;104;g35f209382b4_0_96"/>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05" name="Google Shape;105;g35f209382b4_0_96" descr="A group of people smiling&#10;&#10;Description automatically generated with medium confidence"/>
          <p:cNvPicPr preferRelativeResize="0"/>
          <p:nvPr/>
        </p:nvPicPr>
        <p:blipFill rotWithShape="1">
          <a:blip r:embed="rId3">
            <a:alphaModFix/>
          </a:blip>
          <a:srcRect t="10897" b="7408"/>
          <a:stretch/>
        </p:blipFill>
        <p:spPr>
          <a:xfrm>
            <a:off x="0" y="5249173"/>
            <a:ext cx="9144000" cy="16807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06"/>
        <p:cNvGrpSpPr/>
        <p:nvPr/>
      </p:nvGrpSpPr>
      <p:grpSpPr>
        <a:xfrm>
          <a:off x="0" y="0"/>
          <a:ext cx="0" cy="0"/>
          <a:chOff x="0" y="0"/>
          <a:chExt cx="0" cy="0"/>
        </a:xfrm>
      </p:grpSpPr>
      <p:sp>
        <p:nvSpPr>
          <p:cNvPr id="107" name="Google Shape;107;g35f209382b4_0_101"/>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g35f209382b4_0_101"/>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9" name="Google Shape;109;g35f209382b4_0_10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0" name="Google Shape;110;g35f209382b4_0_101"/>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11"/>
        <p:cNvGrpSpPr/>
        <p:nvPr/>
      </p:nvGrpSpPr>
      <p:grpSpPr>
        <a:xfrm>
          <a:off x="0" y="0"/>
          <a:ext cx="0" cy="0"/>
          <a:chOff x="0" y="0"/>
          <a:chExt cx="0" cy="0"/>
        </a:xfrm>
      </p:grpSpPr>
      <p:sp>
        <p:nvSpPr>
          <p:cNvPr id="112" name="Google Shape;112;g35f209382b4_0_106"/>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g35f209382b4_0_106"/>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 name="Google Shape;114;g35f209382b4_0_106"/>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5" name="Google Shape;115;g35f209382b4_0_106"/>
          <p:cNvPicPr preferRelativeResize="0"/>
          <p:nvPr/>
        </p:nvPicPr>
        <p:blipFill rotWithShape="1">
          <a:blip r:embed="rId3">
            <a:alphaModFix/>
          </a:blip>
          <a:srcRect l="130" t="54" r="-129" b="39099"/>
          <a:stretch/>
        </p:blipFill>
        <p:spPr>
          <a:xfrm>
            <a:off x="11502" y="5183038"/>
            <a:ext cx="9144000" cy="16807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16"/>
        <p:cNvGrpSpPr/>
        <p:nvPr/>
      </p:nvGrpSpPr>
      <p:grpSpPr>
        <a:xfrm>
          <a:off x="0" y="0"/>
          <a:ext cx="0" cy="0"/>
          <a:chOff x="0" y="0"/>
          <a:chExt cx="0" cy="0"/>
        </a:xfrm>
      </p:grpSpPr>
      <p:sp>
        <p:nvSpPr>
          <p:cNvPr id="117" name="Google Shape;117;g35f209382b4_0_111"/>
          <p:cNvSpPr txBox="1">
            <a:spLocks noGrp="1"/>
          </p:cNvSpPr>
          <p:nvPr>
            <p:ph type="title"/>
          </p:nvPr>
        </p:nvSpPr>
        <p:spPr>
          <a:xfrm>
            <a:off x="628650" y="202259"/>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8" name="Google Shape;118;g35f209382b4_0_111"/>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19" name="Google Shape;119;g35f209382b4_0_111"/>
          <p:cNvGrpSpPr/>
          <p:nvPr/>
        </p:nvGrpSpPr>
        <p:grpSpPr>
          <a:xfrm>
            <a:off x="2144995" y="3177707"/>
            <a:ext cx="4853867" cy="1143000"/>
            <a:chOff x="1981200" y="1826567"/>
            <a:chExt cx="4853867" cy="1143000"/>
          </a:xfrm>
        </p:grpSpPr>
        <p:pic>
          <p:nvPicPr>
            <p:cNvPr id="120" name="Google Shape;120;g35f209382b4_0_111">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21" name="Google Shape;121;g35f209382b4_0_111"/>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22" name="Google Shape;122;g35f209382b4_0_111"/>
          <p:cNvGrpSpPr/>
          <p:nvPr/>
        </p:nvGrpSpPr>
        <p:grpSpPr>
          <a:xfrm>
            <a:off x="2050634" y="4545484"/>
            <a:ext cx="5042717" cy="1143000"/>
            <a:chOff x="1981200" y="3426768"/>
            <a:chExt cx="5042717" cy="1143000"/>
          </a:xfrm>
        </p:grpSpPr>
        <p:pic>
          <p:nvPicPr>
            <p:cNvPr id="123" name="Google Shape;123;g35f209382b4_0_111">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24" name="Google Shape;124;g35f209382b4_0_111"/>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25" name="Google Shape;125;g35f209382b4_0_111"/>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
        <p:cNvGrpSpPr/>
        <p:nvPr/>
      </p:nvGrpSpPr>
      <p:grpSpPr>
        <a:xfrm>
          <a:off x="0" y="0"/>
          <a:ext cx="0" cy="0"/>
          <a:chOff x="0" y="0"/>
          <a:chExt cx="0" cy="0"/>
        </a:xfrm>
      </p:grpSpPr>
      <p:sp>
        <p:nvSpPr>
          <p:cNvPr id="127" name="Google Shape;127;g35f209382b4_0_12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8" name="Google Shape;128;g35f209382b4_0_12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9" name="Google Shape;129;g35f209382b4_0_12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
        <p:cNvGrpSpPr/>
        <p:nvPr/>
      </p:nvGrpSpPr>
      <p:grpSpPr>
        <a:xfrm>
          <a:off x="0" y="0"/>
          <a:ext cx="0" cy="0"/>
          <a:chOff x="0" y="0"/>
          <a:chExt cx="0" cy="0"/>
        </a:xfrm>
      </p:grpSpPr>
      <p:sp>
        <p:nvSpPr>
          <p:cNvPr id="131" name="Google Shape;131;g35f209382b4_0_12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2" name="Google Shape;132;g35f209382b4_0_1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3"/>
        <p:cNvGrpSpPr/>
        <p:nvPr/>
      </p:nvGrpSpPr>
      <p:grpSpPr>
        <a:xfrm>
          <a:off x="0" y="0"/>
          <a:ext cx="0" cy="0"/>
          <a:chOff x="0" y="0"/>
          <a:chExt cx="0" cy="0"/>
        </a:xfrm>
      </p:grpSpPr>
      <p:sp>
        <p:nvSpPr>
          <p:cNvPr id="134" name="Google Shape;134;g35f209382b4_0_12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g35f209382b4_0_128"/>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6" name="Google Shape;136;g35f209382b4_0_12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37" name="Google Shape;137;g35f209382b4_0_128"/>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38"/>
        <p:cNvGrpSpPr/>
        <p:nvPr/>
      </p:nvGrpSpPr>
      <p:grpSpPr>
        <a:xfrm>
          <a:off x="0" y="0"/>
          <a:ext cx="0" cy="0"/>
          <a:chOff x="0" y="0"/>
          <a:chExt cx="0" cy="0"/>
        </a:xfrm>
      </p:grpSpPr>
      <p:sp>
        <p:nvSpPr>
          <p:cNvPr id="139" name="Google Shape;139;g35f209382b4_0_13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g35f209382b4_0_1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41"/>
        <p:cNvGrpSpPr/>
        <p:nvPr/>
      </p:nvGrpSpPr>
      <p:grpSpPr>
        <a:xfrm>
          <a:off x="0" y="0"/>
          <a:ext cx="0" cy="0"/>
          <a:chOff x="0" y="0"/>
          <a:chExt cx="0" cy="0"/>
        </a:xfrm>
      </p:grpSpPr>
      <p:sp>
        <p:nvSpPr>
          <p:cNvPr id="142" name="Google Shape;142;g35f209382b4_0_136"/>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3"/>
        <p:cNvGrpSpPr/>
        <p:nvPr/>
      </p:nvGrpSpPr>
      <p:grpSpPr>
        <a:xfrm>
          <a:off x="0" y="0"/>
          <a:ext cx="0" cy="0"/>
          <a:chOff x="0" y="0"/>
          <a:chExt cx="0" cy="0"/>
        </a:xfrm>
      </p:grpSpPr>
      <p:sp>
        <p:nvSpPr>
          <p:cNvPr id="144" name="Google Shape;144;g35f209382b4_0_138"/>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5f209382b4_0_138"/>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6" name="Google Shape;146;g35f209382b4_0_138"/>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 name="Google Shape;147;g35f209382b4_0_138"/>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19"/>
        <p:cNvGrpSpPr/>
        <p:nvPr/>
      </p:nvGrpSpPr>
      <p:grpSpPr>
        <a:xfrm>
          <a:off x="0" y="0"/>
          <a:ext cx="0" cy="0"/>
          <a:chOff x="0" y="0"/>
          <a:chExt cx="0" cy="0"/>
        </a:xfrm>
      </p:grpSpPr>
      <p:pic>
        <p:nvPicPr>
          <p:cNvPr id="20" name="Google Shape;20;g35f209382b4_0_14"/>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1" name="Google Shape;21;g35f209382b4_0_14"/>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g35f209382b4_0_1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3" name="Google Shape;23;g35f209382b4_0_14"/>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sp>
        <p:nvSpPr>
          <p:cNvPr id="149" name="Google Shape;149;g35f209382b4_0_143"/>
          <p:cNvSpPr txBox="1">
            <a:spLocks noGrp="1"/>
          </p:cNvSpPr>
          <p:nvPr>
            <p:ph type="body" idx="1"/>
          </p:nvPr>
        </p:nvSpPr>
        <p:spPr>
          <a:xfrm>
            <a:off x="452375" y="160347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0" name="Google Shape;150;g35f209382b4_0_143"/>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p:cSld name="TWO_OBJECTS_WITH_TEXT_1">
    <p:spTree>
      <p:nvGrpSpPr>
        <p:cNvPr id="1" name="Shape 151"/>
        <p:cNvGrpSpPr/>
        <p:nvPr/>
      </p:nvGrpSpPr>
      <p:grpSpPr>
        <a:xfrm>
          <a:off x="0" y="0"/>
          <a:ext cx="0" cy="0"/>
          <a:chOff x="0" y="0"/>
          <a:chExt cx="0" cy="0"/>
        </a:xfrm>
      </p:grpSpPr>
      <p:sp>
        <p:nvSpPr>
          <p:cNvPr id="152" name="Google Shape;152;g35f209382b4_0_146"/>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5f209382b4_0_146"/>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
        <p:nvSpPr>
          <p:cNvPr id="154" name="Google Shape;154;g35f209382b4_0_146"/>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700"/>
              <a:buNone/>
              <a:defRPr sz="2700"/>
            </a:lvl2pPr>
            <a:lvl3pPr lvl="2" algn="l">
              <a:lnSpc>
                <a:spcPct val="100000"/>
              </a:lnSpc>
              <a:spcBef>
                <a:spcPts val="480"/>
              </a:spcBef>
              <a:spcAft>
                <a:spcPts val="0"/>
              </a:spcAft>
              <a:buSzPts val="2300"/>
              <a:buNone/>
              <a:defRPr sz="2300"/>
            </a:lvl3pPr>
            <a:lvl4pPr lvl="3" algn="l">
              <a:lnSpc>
                <a:spcPct val="100000"/>
              </a:lnSpc>
              <a:spcBef>
                <a:spcPts val="400"/>
              </a:spcBef>
              <a:spcAft>
                <a:spcPts val="0"/>
              </a:spcAft>
              <a:buSzPts val="1900"/>
              <a:buNone/>
              <a:defRPr sz="1900"/>
            </a:lvl4pPr>
            <a:lvl5pPr lvl="4" algn="l">
              <a:lnSpc>
                <a:spcPct val="100000"/>
              </a:lnSpc>
              <a:spcBef>
                <a:spcPts val="400"/>
              </a:spcBef>
              <a:spcAft>
                <a:spcPts val="0"/>
              </a:spcAft>
              <a:buSzPts val="1900"/>
              <a:buNone/>
              <a:defRPr sz="1900"/>
            </a:lvl5pPr>
            <a:lvl6pPr lvl="5" algn="l">
              <a:lnSpc>
                <a:spcPct val="100000"/>
              </a:lnSpc>
              <a:spcBef>
                <a:spcPts val="400"/>
              </a:spcBef>
              <a:spcAft>
                <a:spcPts val="0"/>
              </a:spcAft>
              <a:buSzPts val="1900"/>
              <a:buNone/>
              <a:defRPr sz="1900"/>
            </a:lvl6pPr>
            <a:lvl7pPr lvl="6" algn="l">
              <a:lnSpc>
                <a:spcPct val="100000"/>
              </a:lnSpc>
              <a:spcBef>
                <a:spcPts val="400"/>
              </a:spcBef>
              <a:spcAft>
                <a:spcPts val="0"/>
              </a:spcAft>
              <a:buSzPts val="1900"/>
              <a:buNone/>
              <a:defRPr sz="1900"/>
            </a:lvl7pPr>
            <a:lvl8pPr lvl="7" algn="l">
              <a:lnSpc>
                <a:spcPct val="100000"/>
              </a:lnSpc>
              <a:spcBef>
                <a:spcPts val="400"/>
              </a:spcBef>
              <a:spcAft>
                <a:spcPts val="0"/>
              </a:spcAft>
              <a:buSzPts val="1900"/>
              <a:buNone/>
              <a:defRPr sz="1900"/>
            </a:lvl8pPr>
            <a:lvl9pPr lvl="8" algn="l">
              <a:lnSpc>
                <a:spcPct val="100000"/>
              </a:lnSpc>
              <a:spcBef>
                <a:spcPts val="400"/>
              </a:spcBef>
              <a:spcAft>
                <a:spcPts val="0"/>
              </a:spcAft>
              <a:buSzPts val="1900"/>
              <a:buNone/>
              <a:defRPr sz="1900"/>
            </a:lvl9pPr>
          </a:lstStyle>
          <a:p>
            <a:endParaRPr/>
          </a:p>
        </p:txBody>
      </p:sp>
      <p:sp>
        <p:nvSpPr>
          <p:cNvPr id="155" name="Google Shape;155;g35f209382b4_0_146"/>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640"/>
              </a:spcBef>
              <a:spcAft>
                <a:spcPts val="0"/>
              </a:spcAft>
              <a:buClr>
                <a:schemeClr val="lt1"/>
              </a:buClr>
              <a:buSzPts val="2000"/>
              <a:buNone/>
              <a:defRPr sz="2000">
                <a:solidFill>
                  <a:schemeClr val="lt1"/>
                </a:solidFill>
              </a:defRPr>
            </a:lvl1pPr>
            <a:lvl2pPr lvl="1" algn="l">
              <a:lnSpc>
                <a:spcPct val="100000"/>
              </a:lnSpc>
              <a:spcBef>
                <a:spcPts val="560"/>
              </a:spcBef>
              <a:spcAft>
                <a:spcPts val="0"/>
              </a:spcAft>
              <a:buSzPts val="2800"/>
              <a:buNone/>
              <a:defRPr/>
            </a:lvl2pPr>
            <a:lvl3pPr lvl="2" algn="l">
              <a:lnSpc>
                <a:spcPct val="100000"/>
              </a:lnSpc>
              <a:spcBef>
                <a:spcPts val="480"/>
              </a:spcBef>
              <a:spcAft>
                <a:spcPts val="0"/>
              </a:spcAft>
              <a:buSzPts val="2400"/>
              <a:buNone/>
              <a:defRPr/>
            </a:lvl3pPr>
            <a:lvl4pPr lvl="3" algn="l">
              <a:lnSpc>
                <a:spcPct val="100000"/>
              </a:lnSpc>
              <a:spcBef>
                <a:spcPts val="400"/>
              </a:spcBef>
              <a:spcAft>
                <a:spcPts val="0"/>
              </a:spcAft>
              <a:buSzPts val="2000"/>
              <a:buNone/>
              <a:defRPr/>
            </a:lvl4pPr>
            <a:lvl5pPr lvl="4" algn="l">
              <a:lnSpc>
                <a:spcPct val="100000"/>
              </a:lnSpc>
              <a:spcBef>
                <a:spcPts val="400"/>
              </a:spcBef>
              <a:spcAft>
                <a:spcPts val="0"/>
              </a:spcAft>
              <a:buSzPts val="2000"/>
              <a:buNone/>
              <a:defRPr/>
            </a:lvl5pPr>
            <a:lvl6pPr lvl="5" algn="l">
              <a:lnSpc>
                <a:spcPct val="100000"/>
              </a:lnSpc>
              <a:spcBef>
                <a:spcPts val="400"/>
              </a:spcBef>
              <a:spcAft>
                <a:spcPts val="0"/>
              </a:spcAft>
              <a:buSzPts val="2000"/>
              <a:buNone/>
              <a:defRPr/>
            </a:lvl6pPr>
            <a:lvl7pPr lvl="6" algn="l">
              <a:lnSpc>
                <a:spcPct val="100000"/>
              </a:lnSpc>
              <a:spcBef>
                <a:spcPts val="400"/>
              </a:spcBef>
              <a:spcAft>
                <a:spcPts val="0"/>
              </a:spcAft>
              <a:buSzPts val="2000"/>
              <a:buNone/>
              <a:defRPr/>
            </a:lvl7pPr>
            <a:lvl8pPr lvl="7" algn="l">
              <a:lnSpc>
                <a:spcPct val="100000"/>
              </a:lnSpc>
              <a:spcBef>
                <a:spcPts val="400"/>
              </a:spcBef>
              <a:spcAft>
                <a:spcPts val="0"/>
              </a:spcAft>
              <a:buSzPts val="2000"/>
              <a:buNone/>
              <a:defRPr/>
            </a:lvl8pPr>
            <a:lvl9pPr lvl="8" algn="l">
              <a:lnSpc>
                <a:spcPct val="100000"/>
              </a:lnSpc>
              <a:spcBef>
                <a:spcPts val="400"/>
              </a:spcBef>
              <a:spcAft>
                <a:spcPts val="0"/>
              </a:spcAft>
              <a:buSzPts val="2000"/>
              <a:buNone/>
              <a:defRPr/>
            </a:lvl9pPr>
          </a:lstStyle>
          <a:p>
            <a:endParaRPr/>
          </a:p>
        </p:txBody>
      </p:sp>
      <p:sp>
        <p:nvSpPr>
          <p:cNvPr id="156" name="Google Shape;156;g35f209382b4_0_146"/>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640"/>
              </a:spcBef>
              <a:spcAft>
                <a:spcPts val="0"/>
              </a:spcAft>
              <a:buSzPts val="2800"/>
              <a:buChar char="•"/>
              <a:defRPr sz="2800"/>
            </a:lvl1pPr>
            <a:lvl2pPr marL="914400" lvl="1" indent="-381000" algn="l">
              <a:lnSpc>
                <a:spcPct val="100000"/>
              </a:lnSpc>
              <a:spcBef>
                <a:spcPts val="560"/>
              </a:spcBef>
              <a:spcAft>
                <a:spcPts val="0"/>
              </a:spcAft>
              <a:buSzPts val="2400"/>
              <a:buChar char="–"/>
              <a:defRPr sz="2400"/>
            </a:lvl2pPr>
            <a:lvl3pPr marL="1371600" lvl="2" indent="-355600" algn="l">
              <a:lnSpc>
                <a:spcPct val="100000"/>
              </a:lnSpc>
              <a:spcBef>
                <a:spcPts val="480"/>
              </a:spcBef>
              <a:spcAft>
                <a:spcPts val="0"/>
              </a:spcAft>
              <a:buSzPts val="2000"/>
              <a:buChar char="•"/>
              <a:defRPr sz="2000"/>
            </a:lvl3pPr>
            <a:lvl4pPr marL="1828800" lvl="3" indent="-330200" algn="l">
              <a:lnSpc>
                <a:spcPct val="100000"/>
              </a:lnSpc>
              <a:spcBef>
                <a:spcPts val="400"/>
              </a:spcBef>
              <a:spcAft>
                <a:spcPts val="0"/>
              </a:spcAft>
              <a:buSzPts val="1600"/>
              <a:buChar char="–"/>
              <a:defRPr sz="1600"/>
            </a:lvl4pPr>
            <a:lvl5pPr marL="2286000" lvl="4" indent="-330200" algn="l">
              <a:lnSpc>
                <a:spcPct val="100000"/>
              </a:lnSpc>
              <a:spcBef>
                <a:spcPts val="400"/>
              </a:spcBef>
              <a:spcAft>
                <a:spcPts val="0"/>
              </a:spcAft>
              <a:buSzPts val="1600"/>
              <a:buChar char="»"/>
              <a:defRPr sz="1600"/>
            </a:lvl5pPr>
            <a:lvl6pPr marL="2743200" lvl="5" indent="-330200" algn="l">
              <a:lnSpc>
                <a:spcPct val="100000"/>
              </a:lnSpc>
              <a:spcBef>
                <a:spcPts val="400"/>
              </a:spcBef>
              <a:spcAft>
                <a:spcPts val="0"/>
              </a:spcAft>
              <a:buSzPts val="1600"/>
              <a:buChar char="•"/>
              <a:defRPr sz="1600"/>
            </a:lvl6pPr>
            <a:lvl7pPr marL="3200400" lvl="6" indent="-330200" algn="l">
              <a:lnSpc>
                <a:spcPct val="100000"/>
              </a:lnSpc>
              <a:spcBef>
                <a:spcPts val="400"/>
              </a:spcBef>
              <a:spcAft>
                <a:spcPts val="0"/>
              </a:spcAft>
              <a:buSzPts val="1600"/>
              <a:buChar char="•"/>
              <a:defRPr sz="1600"/>
            </a:lvl7pPr>
            <a:lvl8pPr marL="3657600" lvl="7" indent="-330200" algn="l">
              <a:lnSpc>
                <a:spcPct val="100000"/>
              </a:lnSpc>
              <a:spcBef>
                <a:spcPts val="400"/>
              </a:spcBef>
              <a:spcAft>
                <a:spcPts val="0"/>
              </a:spcAft>
              <a:buSzPts val="1600"/>
              <a:buChar char="•"/>
              <a:defRPr sz="1600"/>
            </a:lvl8pPr>
            <a:lvl9pPr marL="4114800" lvl="8" indent="-330200" algn="l">
              <a:lnSpc>
                <a:spcPct val="100000"/>
              </a:lnSpc>
              <a:spcBef>
                <a:spcPts val="400"/>
              </a:spcBef>
              <a:spcAft>
                <a:spcPts val="0"/>
              </a:spcAft>
              <a:buSzPts val="1600"/>
              <a:buChar char="•"/>
              <a:defRPr sz="1600"/>
            </a:lvl9pPr>
          </a:lstStyle>
          <a:p>
            <a:endParaRPr/>
          </a:p>
        </p:txBody>
      </p:sp>
      <p:sp>
        <p:nvSpPr>
          <p:cNvPr id="157" name="Google Shape;157;g35f209382b4_0_146"/>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58"/>
        <p:cNvGrpSpPr/>
        <p:nvPr/>
      </p:nvGrpSpPr>
      <p:grpSpPr>
        <a:xfrm>
          <a:off x="0" y="0"/>
          <a:ext cx="0" cy="0"/>
          <a:chOff x="0" y="0"/>
          <a:chExt cx="0" cy="0"/>
        </a:xfrm>
      </p:grpSpPr>
      <p:sp>
        <p:nvSpPr>
          <p:cNvPr id="159" name="Google Shape;159;g35f209382b4_0_153"/>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5f209382b4_0_153"/>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61" name="Google Shape;161;g35f209382b4_0_153"/>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62"/>
        <p:cNvGrpSpPr/>
        <p:nvPr/>
      </p:nvGrpSpPr>
      <p:grpSpPr>
        <a:xfrm>
          <a:off x="0" y="0"/>
          <a:ext cx="0" cy="0"/>
          <a:chOff x="0" y="0"/>
          <a:chExt cx="0" cy="0"/>
        </a:xfrm>
      </p:grpSpPr>
      <p:sp>
        <p:nvSpPr>
          <p:cNvPr id="163" name="Google Shape;163;g35f209382b4_0_157"/>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5f209382b4_0_157"/>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65" name="Google Shape;165;g35f209382b4_0_157"/>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p:cSld name="OBJECT_WITH_CAPTION_TEXT_2">
    <p:spTree>
      <p:nvGrpSpPr>
        <p:cNvPr id="1" name="Shape 166"/>
        <p:cNvGrpSpPr/>
        <p:nvPr/>
      </p:nvGrpSpPr>
      <p:grpSpPr>
        <a:xfrm>
          <a:off x="0" y="0"/>
          <a:ext cx="0" cy="0"/>
          <a:chOff x="0" y="0"/>
          <a:chExt cx="0" cy="0"/>
        </a:xfrm>
      </p:grpSpPr>
      <p:sp>
        <p:nvSpPr>
          <p:cNvPr id="167" name="Google Shape;167;g35f209382b4_0_161"/>
          <p:cNvSpPr txBox="1">
            <a:spLocks noGrp="1"/>
          </p:cNvSpPr>
          <p:nvPr>
            <p:ph type="body" idx="1"/>
          </p:nvPr>
        </p:nvSpPr>
        <p:spPr>
          <a:xfrm>
            <a:off x="457200" y="1434650"/>
            <a:ext cx="2985600" cy="4518300"/>
          </a:xfrm>
          <a:prstGeom prst="rect">
            <a:avLst/>
          </a:prstGeom>
          <a:solidFill>
            <a:srgbClr val="003369">
              <a:alpha val="73330"/>
            </a:srgbClr>
          </a:solidFill>
          <a:ln>
            <a:noFill/>
          </a:ln>
        </p:spPr>
        <p:txBody>
          <a:bodyPr spcFirstLastPara="1" wrap="square" lIns="91425" tIns="45700" rIns="91425" bIns="45700" anchor="t" anchorCtr="0">
            <a:normAutofit/>
          </a:bodyPr>
          <a:lstStyle>
            <a:lvl1pPr marL="457200" lvl="0" indent="-355600" algn="l">
              <a:lnSpc>
                <a:spcPct val="100000"/>
              </a:lnSpc>
              <a:spcBef>
                <a:spcPts val="640"/>
              </a:spcBef>
              <a:spcAft>
                <a:spcPts val="0"/>
              </a:spcAft>
              <a:buClr>
                <a:schemeClr val="lt1"/>
              </a:buClr>
              <a:buSzPts val="2000"/>
              <a:buChar char="•"/>
              <a:defRPr sz="2000">
                <a:solidFill>
                  <a:schemeClr val="lt1"/>
                </a:solidFill>
              </a:defRPr>
            </a:lvl1pPr>
            <a:lvl2pPr marL="914400" lvl="1" indent="-330200" algn="l">
              <a:lnSpc>
                <a:spcPct val="100000"/>
              </a:lnSpc>
              <a:spcBef>
                <a:spcPts val="560"/>
              </a:spcBef>
              <a:spcAft>
                <a:spcPts val="0"/>
              </a:spcAft>
              <a:buClr>
                <a:schemeClr val="lt1"/>
              </a:buClr>
              <a:buSzPts val="1600"/>
              <a:buChar char="–"/>
              <a:defRPr sz="1600">
                <a:solidFill>
                  <a:schemeClr val="lt1"/>
                </a:solidFill>
              </a:defRPr>
            </a:lvl2pPr>
            <a:lvl3pPr marL="1371600" lvl="2" indent="-304800" algn="l">
              <a:lnSpc>
                <a:spcPct val="100000"/>
              </a:lnSpc>
              <a:spcBef>
                <a:spcPts val="480"/>
              </a:spcBef>
              <a:spcAft>
                <a:spcPts val="0"/>
              </a:spcAft>
              <a:buClr>
                <a:schemeClr val="lt1"/>
              </a:buClr>
              <a:buSzPts val="1200"/>
              <a:buChar char="•"/>
              <a:defRPr sz="1200">
                <a:solidFill>
                  <a:schemeClr val="lt1"/>
                </a:solidFill>
              </a:defRPr>
            </a:lvl3pPr>
            <a:lvl4pPr marL="1828800" lvl="3" indent="-279400" algn="l">
              <a:lnSpc>
                <a:spcPct val="100000"/>
              </a:lnSpc>
              <a:spcBef>
                <a:spcPts val="400"/>
              </a:spcBef>
              <a:spcAft>
                <a:spcPts val="0"/>
              </a:spcAft>
              <a:buClr>
                <a:schemeClr val="lt1"/>
              </a:buClr>
              <a:buSzPts val="800"/>
              <a:buChar char="–"/>
              <a:defRPr sz="800">
                <a:solidFill>
                  <a:schemeClr val="lt1"/>
                </a:solidFill>
              </a:defRPr>
            </a:lvl4pPr>
            <a:lvl5pPr marL="2286000" lvl="4" indent="-279400" algn="l">
              <a:lnSpc>
                <a:spcPct val="100000"/>
              </a:lnSpc>
              <a:spcBef>
                <a:spcPts val="400"/>
              </a:spcBef>
              <a:spcAft>
                <a:spcPts val="0"/>
              </a:spcAft>
              <a:buClr>
                <a:schemeClr val="lt1"/>
              </a:buClr>
              <a:buSzPts val="800"/>
              <a:buChar char="»"/>
              <a:defRPr sz="800">
                <a:solidFill>
                  <a:schemeClr val="lt1"/>
                </a:solidFill>
              </a:defRPr>
            </a:lvl5pPr>
            <a:lvl6pPr marL="2743200" lvl="5" indent="-279400" algn="l">
              <a:lnSpc>
                <a:spcPct val="100000"/>
              </a:lnSpc>
              <a:spcBef>
                <a:spcPts val="400"/>
              </a:spcBef>
              <a:spcAft>
                <a:spcPts val="0"/>
              </a:spcAft>
              <a:buClr>
                <a:schemeClr val="lt1"/>
              </a:buClr>
              <a:buSzPts val="800"/>
              <a:buChar char="•"/>
              <a:defRPr sz="800">
                <a:solidFill>
                  <a:schemeClr val="lt1"/>
                </a:solidFill>
              </a:defRPr>
            </a:lvl6pPr>
            <a:lvl7pPr marL="3200400" lvl="6" indent="-279400" algn="l">
              <a:lnSpc>
                <a:spcPct val="100000"/>
              </a:lnSpc>
              <a:spcBef>
                <a:spcPts val="400"/>
              </a:spcBef>
              <a:spcAft>
                <a:spcPts val="0"/>
              </a:spcAft>
              <a:buClr>
                <a:schemeClr val="lt1"/>
              </a:buClr>
              <a:buSzPts val="800"/>
              <a:buChar char="•"/>
              <a:defRPr sz="800">
                <a:solidFill>
                  <a:schemeClr val="lt1"/>
                </a:solidFill>
              </a:defRPr>
            </a:lvl7pPr>
            <a:lvl8pPr marL="3657600" lvl="7" indent="-279400" algn="l">
              <a:lnSpc>
                <a:spcPct val="100000"/>
              </a:lnSpc>
              <a:spcBef>
                <a:spcPts val="400"/>
              </a:spcBef>
              <a:spcAft>
                <a:spcPts val="0"/>
              </a:spcAft>
              <a:buClr>
                <a:schemeClr val="lt1"/>
              </a:buClr>
              <a:buSzPts val="800"/>
              <a:buChar char="•"/>
              <a:defRPr sz="800">
                <a:solidFill>
                  <a:schemeClr val="lt1"/>
                </a:solidFill>
              </a:defRPr>
            </a:lvl8pPr>
            <a:lvl9pPr marL="4114800" lvl="8" indent="-279400" algn="l">
              <a:lnSpc>
                <a:spcPct val="100000"/>
              </a:lnSpc>
              <a:spcBef>
                <a:spcPts val="400"/>
              </a:spcBef>
              <a:spcAft>
                <a:spcPts val="0"/>
              </a:spcAft>
              <a:buClr>
                <a:schemeClr val="lt1"/>
              </a:buClr>
              <a:buSzPts val="800"/>
              <a:buChar char="•"/>
              <a:defRPr sz="800">
                <a:solidFill>
                  <a:schemeClr val="lt1"/>
                </a:solidFill>
              </a:defRPr>
            </a:lvl9pPr>
          </a:lstStyle>
          <a:p>
            <a:endParaRPr/>
          </a:p>
        </p:txBody>
      </p:sp>
      <p:sp>
        <p:nvSpPr>
          <p:cNvPr id="168" name="Google Shape;168;g35f209382b4_0_161"/>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40"/>
              </a:spcBef>
              <a:spcAft>
                <a:spcPts val="0"/>
              </a:spcAft>
              <a:buSzPts val="2000"/>
              <a:buNone/>
              <a:defRPr sz="2000" b="1"/>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a:endParaRPr/>
          </a:p>
        </p:txBody>
      </p:sp>
      <p:sp>
        <p:nvSpPr>
          <p:cNvPr id="169" name="Google Shape;169;g35f209382b4_0_161"/>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a:lnSpc>
                <a:spcPct val="100000"/>
              </a:lnSpc>
              <a:spcBef>
                <a:spcPts val="640"/>
              </a:spcBef>
              <a:spcAft>
                <a:spcPts val="0"/>
              </a:spcAft>
              <a:buSzPts val="2600"/>
              <a:buChar char="•"/>
              <a:defRPr sz="2600"/>
            </a:lvl1pPr>
            <a:lvl2pPr marL="914400" lvl="1" indent="-368300" algn="l">
              <a:lnSpc>
                <a:spcPct val="100000"/>
              </a:lnSpc>
              <a:spcBef>
                <a:spcPts val="560"/>
              </a:spcBef>
              <a:spcAft>
                <a:spcPts val="0"/>
              </a:spcAft>
              <a:buSzPts val="2200"/>
              <a:buChar char="–"/>
              <a:defRPr sz="2200"/>
            </a:lvl2pPr>
            <a:lvl3pPr marL="1371600" lvl="2" indent="-342900" algn="l">
              <a:lnSpc>
                <a:spcPct val="100000"/>
              </a:lnSpc>
              <a:spcBef>
                <a:spcPts val="480"/>
              </a:spcBef>
              <a:spcAft>
                <a:spcPts val="0"/>
              </a:spcAft>
              <a:buSzPts val="1800"/>
              <a:buChar char="•"/>
              <a:defRPr sz="1800"/>
            </a:lvl3pPr>
            <a:lvl4pPr marL="1828800" lvl="3" indent="-317500" algn="l">
              <a:lnSpc>
                <a:spcPct val="100000"/>
              </a:lnSpc>
              <a:spcBef>
                <a:spcPts val="400"/>
              </a:spcBef>
              <a:spcAft>
                <a:spcPts val="0"/>
              </a:spcAft>
              <a:buSzPts val="1400"/>
              <a:buChar char="–"/>
              <a:defRPr sz="1400"/>
            </a:lvl4pPr>
            <a:lvl5pPr marL="2286000" lvl="4" indent="-317500" algn="l">
              <a:lnSpc>
                <a:spcPct val="100000"/>
              </a:lnSpc>
              <a:spcBef>
                <a:spcPts val="400"/>
              </a:spcBef>
              <a:spcAft>
                <a:spcPts val="0"/>
              </a:spcAft>
              <a:buSzPts val="1400"/>
              <a:buChar char="»"/>
              <a:defRPr sz="1400"/>
            </a:lvl5pPr>
            <a:lvl6pPr marL="2743200" lvl="5" indent="-317500" algn="l">
              <a:lnSpc>
                <a:spcPct val="100000"/>
              </a:lnSpc>
              <a:spcBef>
                <a:spcPts val="400"/>
              </a:spcBef>
              <a:spcAft>
                <a:spcPts val="0"/>
              </a:spcAft>
              <a:buSzPts val="1400"/>
              <a:buChar char="•"/>
              <a:defRPr sz="1400"/>
            </a:lvl6pPr>
            <a:lvl7pPr marL="3200400" lvl="6" indent="-317500" algn="l">
              <a:lnSpc>
                <a:spcPct val="100000"/>
              </a:lnSpc>
              <a:spcBef>
                <a:spcPts val="400"/>
              </a:spcBef>
              <a:spcAft>
                <a:spcPts val="0"/>
              </a:spcAft>
              <a:buSzPts val="1400"/>
              <a:buChar char="•"/>
              <a:defRPr sz="1400"/>
            </a:lvl7pPr>
            <a:lvl8pPr marL="3657600" lvl="7" indent="-317500" algn="l">
              <a:lnSpc>
                <a:spcPct val="100000"/>
              </a:lnSpc>
              <a:spcBef>
                <a:spcPts val="400"/>
              </a:spcBef>
              <a:spcAft>
                <a:spcPts val="0"/>
              </a:spcAft>
              <a:buSzPts val="1400"/>
              <a:buChar char="•"/>
              <a:defRPr sz="1400"/>
            </a:lvl8pPr>
            <a:lvl9pPr marL="4114800" lvl="8" indent="-317500" algn="l">
              <a:lnSpc>
                <a:spcPct val="100000"/>
              </a:lnSpc>
              <a:spcBef>
                <a:spcPts val="400"/>
              </a:spcBef>
              <a:spcAft>
                <a:spcPts val="0"/>
              </a:spcAft>
              <a:buSzPts val="1400"/>
              <a:buChar char="•"/>
              <a:defRPr sz="1400"/>
            </a:lvl9pPr>
          </a:lstStyle>
          <a:p>
            <a:endParaRPr/>
          </a:p>
        </p:txBody>
      </p:sp>
      <p:sp>
        <p:nvSpPr>
          <p:cNvPr id="170" name="Google Shape;170;g35f209382b4_0_161"/>
          <p:cNvSpPr txBox="1">
            <a:spLocks noGrp="1"/>
          </p:cNvSpPr>
          <p:nvPr>
            <p:ph type="sldNum" idx="12"/>
          </p:nvPr>
        </p:nvSpPr>
        <p:spPr>
          <a:xfrm>
            <a:off x="8556625" y="6332537"/>
            <a:ext cx="549300" cy="525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Verdana"/>
              <a:buNone/>
              <a:defRPr sz="1300" b="0" i="0" u="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sp>
        <p:nvSpPr>
          <p:cNvPr id="172" name="Google Shape;172;g3369bebb883_0_186"/>
          <p:cNvSpPr txBox="1">
            <a:spLocks noGrp="1"/>
          </p:cNvSpPr>
          <p:nvPr>
            <p:ph type="title"/>
          </p:nvPr>
        </p:nvSpPr>
        <p:spPr>
          <a:xfrm>
            <a:off x="311700" y="593367"/>
            <a:ext cx="8520600" cy="831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3" name="Google Shape;173;g3369bebb883_0_186"/>
          <p:cNvSpPr txBox="1">
            <a:spLocks noGrp="1"/>
          </p:cNvSpPr>
          <p:nvPr>
            <p:ph type="body" idx="1"/>
          </p:nvPr>
        </p:nvSpPr>
        <p:spPr>
          <a:xfrm>
            <a:off x="311700" y="1560517"/>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4" name="Google Shape;174;g3369bebb883_0_186"/>
          <p:cNvSpPr txBox="1">
            <a:spLocks noGrp="1"/>
          </p:cNvSpPr>
          <p:nvPr>
            <p:ph type="sldNum" idx="12"/>
          </p:nvPr>
        </p:nvSpPr>
        <p:spPr>
          <a:xfrm>
            <a:off x="8497999" y="6251679"/>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75"/>
        <p:cNvGrpSpPr/>
        <p:nvPr/>
      </p:nvGrpSpPr>
      <p:grpSpPr>
        <a:xfrm>
          <a:off x="0" y="0"/>
          <a:ext cx="0" cy="0"/>
          <a:chOff x="0" y="0"/>
          <a:chExt cx="0" cy="0"/>
        </a:xfrm>
      </p:grpSpPr>
      <p:sp>
        <p:nvSpPr>
          <p:cNvPr id="176" name="Google Shape;176;g336b86911e4_0_19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336b86911e4_0_19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g336b86911e4_0_193"/>
          <p:cNvSpPr txBox="1">
            <a:spLocks noGrp="1"/>
          </p:cNvSpPr>
          <p:nvPr>
            <p:ph type="body" idx="1"/>
          </p:nvPr>
        </p:nvSpPr>
        <p:spPr>
          <a:xfrm>
            <a:off x="452375" y="1510925"/>
            <a:ext cx="8233200" cy="43815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a:lvl1pPr>
            <a:lvl2pPr marL="914400" lvl="1" indent="-406400" algn="l">
              <a:lnSpc>
                <a:spcPct val="100000"/>
              </a:lnSpc>
              <a:spcBef>
                <a:spcPts val="560"/>
              </a:spcBef>
              <a:spcAft>
                <a:spcPts val="0"/>
              </a:spcAft>
              <a:buClr>
                <a:schemeClr val="dk1"/>
              </a:buClr>
              <a:buSzPts val="2800"/>
              <a:buChar char="–"/>
              <a:defRPr/>
            </a:lvl2pPr>
            <a:lvl3pPr marL="1371600" lvl="2" indent="-381000" algn="l">
              <a:lnSpc>
                <a:spcPct val="100000"/>
              </a:lnSpc>
              <a:spcBef>
                <a:spcPts val="480"/>
              </a:spcBef>
              <a:spcAft>
                <a:spcPts val="0"/>
              </a:spcAft>
              <a:buClr>
                <a:schemeClr val="dk1"/>
              </a:buClr>
              <a:buSzPts val="2400"/>
              <a:buChar char="•"/>
              <a:defRPr/>
            </a:lvl3pPr>
            <a:lvl4pPr marL="1828800" lvl="3" indent="-355600" algn="l">
              <a:lnSpc>
                <a:spcPct val="100000"/>
              </a:lnSpc>
              <a:spcBef>
                <a:spcPts val="400"/>
              </a:spcBef>
              <a:spcAft>
                <a:spcPts val="0"/>
              </a:spcAft>
              <a:buClr>
                <a:schemeClr val="dk1"/>
              </a:buClr>
              <a:buSzPts val="2000"/>
              <a:buChar char="–"/>
              <a:defRPr/>
            </a:lvl4pPr>
            <a:lvl5pPr marL="2286000" lvl="4" indent="-355600" algn="l">
              <a:lnSpc>
                <a:spcPct val="100000"/>
              </a:lnSpc>
              <a:spcBef>
                <a:spcPts val="400"/>
              </a:spcBef>
              <a:spcAft>
                <a:spcPts val="0"/>
              </a:spcAft>
              <a:buClr>
                <a:schemeClr val="dk1"/>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4"/>
        <p:cNvGrpSpPr/>
        <p:nvPr/>
      </p:nvGrpSpPr>
      <p:grpSpPr>
        <a:xfrm>
          <a:off x="0" y="0"/>
          <a:ext cx="0" cy="0"/>
          <a:chOff x="0" y="0"/>
          <a:chExt cx="0" cy="0"/>
        </a:xfrm>
      </p:grpSpPr>
      <p:pic>
        <p:nvPicPr>
          <p:cNvPr id="25" name="Google Shape;25;g35f209382b4_0_19"/>
          <p:cNvPicPr preferRelativeResize="0"/>
          <p:nvPr/>
        </p:nvPicPr>
        <p:blipFill rotWithShape="1">
          <a:blip r:embed="rId2">
            <a:alphaModFix/>
          </a:blip>
          <a:srcRect/>
          <a:stretch/>
        </p:blipFill>
        <p:spPr>
          <a:xfrm>
            <a:off x="0" y="1876147"/>
            <a:ext cx="9147019" cy="2210529"/>
          </a:xfrm>
          <a:prstGeom prst="rect">
            <a:avLst/>
          </a:prstGeom>
          <a:noFill/>
          <a:ln>
            <a:noFill/>
          </a:ln>
        </p:spPr>
      </p:pic>
      <p:sp>
        <p:nvSpPr>
          <p:cNvPr id="26" name="Google Shape;26;g35f209382b4_0_19"/>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g35f209382b4_0_1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8" name="Google Shape;28;g35f209382b4_0_19"/>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29"/>
        <p:cNvGrpSpPr/>
        <p:nvPr/>
      </p:nvGrpSpPr>
      <p:grpSpPr>
        <a:xfrm>
          <a:off x="0" y="0"/>
          <a:ext cx="0" cy="0"/>
          <a:chOff x="0" y="0"/>
          <a:chExt cx="0" cy="0"/>
        </a:xfrm>
      </p:grpSpPr>
      <p:pic>
        <p:nvPicPr>
          <p:cNvPr id="30" name="Google Shape;30;g35f209382b4_0_24"/>
          <p:cNvPicPr preferRelativeResize="0"/>
          <p:nvPr/>
        </p:nvPicPr>
        <p:blipFill rotWithShape="1">
          <a:blip r:embed="rId2">
            <a:alphaModFix/>
          </a:blip>
          <a:srcRect/>
          <a:stretch/>
        </p:blipFill>
        <p:spPr>
          <a:xfrm>
            <a:off x="0" y="1599831"/>
            <a:ext cx="9147019" cy="2763161"/>
          </a:xfrm>
          <a:prstGeom prst="rect">
            <a:avLst/>
          </a:prstGeom>
          <a:noFill/>
          <a:ln>
            <a:noFill/>
          </a:ln>
        </p:spPr>
      </p:pic>
      <p:sp>
        <p:nvSpPr>
          <p:cNvPr id="31" name="Google Shape;31;g35f209382b4_0_24"/>
          <p:cNvSpPr txBox="1">
            <a:spLocks noGrp="1"/>
          </p:cNvSpPr>
          <p:nvPr>
            <p:ph type="ctrTitle"/>
          </p:nvPr>
        </p:nvSpPr>
        <p:spPr>
          <a:xfrm>
            <a:off x="953254" y="3671154"/>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5f209382b4_0_24"/>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3" name="Google Shape;33;g35f209382b4_0_24"/>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34"/>
        <p:cNvGrpSpPr/>
        <p:nvPr/>
      </p:nvGrpSpPr>
      <p:grpSpPr>
        <a:xfrm>
          <a:off x="0" y="0"/>
          <a:ext cx="0" cy="0"/>
          <a:chOff x="0" y="0"/>
          <a:chExt cx="0" cy="0"/>
        </a:xfrm>
      </p:grpSpPr>
      <p:sp>
        <p:nvSpPr>
          <p:cNvPr id="35" name="Google Shape;35;g35f209382b4_0_29"/>
          <p:cNvSpPr txBox="1">
            <a:spLocks noGrp="1"/>
          </p:cNvSpPr>
          <p:nvPr>
            <p:ph type="ctrTitle"/>
          </p:nvPr>
        </p:nvSpPr>
        <p:spPr>
          <a:xfrm>
            <a:off x="928464" y="1600200"/>
            <a:ext cx="7240500" cy="1470000"/>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5f209382b4_0_29"/>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7" name="Google Shape;37;g35f209382b4_0_29"/>
          <p:cNvSpPr txBox="1"/>
          <p:nvPr/>
        </p:nvSpPr>
        <p:spPr>
          <a:xfrm>
            <a:off x="152400" y="471984"/>
            <a:ext cx="87630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8"/>
        <p:cNvGrpSpPr/>
        <p:nvPr/>
      </p:nvGrpSpPr>
      <p:grpSpPr>
        <a:xfrm>
          <a:off x="0" y="0"/>
          <a:ext cx="0" cy="0"/>
          <a:chOff x="0" y="0"/>
          <a:chExt cx="0" cy="0"/>
        </a:xfrm>
      </p:grpSpPr>
      <p:sp>
        <p:nvSpPr>
          <p:cNvPr id="39" name="Google Shape;39;g35f209382b4_0_33"/>
          <p:cNvSpPr txBox="1">
            <a:spLocks noGrp="1"/>
          </p:cNvSpPr>
          <p:nvPr>
            <p:ph type="ctrTitle"/>
          </p:nvPr>
        </p:nvSpPr>
        <p:spPr>
          <a:xfrm>
            <a:off x="928464" y="1600200"/>
            <a:ext cx="7240500" cy="1470000"/>
          </a:xfrm>
          <a:prstGeom prst="rect">
            <a:avLst/>
          </a:prstGeom>
          <a:solidFill>
            <a:schemeClr val="lt1">
              <a:alpha val="66666"/>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35f209382b4_0_33"/>
          <p:cNvSpPr txBox="1">
            <a:spLocks noGrp="1"/>
          </p:cNvSpPr>
          <p:nvPr>
            <p:ph type="subTitle" idx="1"/>
          </p:nvPr>
        </p:nvSpPr>
        <p:spPr>
          <a:xfrm>
            <a:off x="1348319" y="3429000"/>
            <a:ext cx="6400800" cy="914400"/>
          </a:xfrm>
          <a:prstGeom prst="rect">
            <a:avLst/>
          </a:prstGeom>
          <a:solidFill>
            <a:schemeClr val="lt1">
              <a:alpha val="66666"/>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41"/>
        <p:cNvGrpSpPr/>
        <p:nvPr/>
      </p:nvGrpSpPr>
      <p:grpSpPr>
        <a:xfrm>
          <a:off x="0" y="0"/>
          <a:ext cx="0" cy="0"/>
          <a:chOff x="0" y="0"/>
          <a:chExt cx="0" cy="0"/>
        </a:xfrm>
      </p:grpSpPr>
      <p:sp>
        <p:nvSpPr>
          <p:cNvPr id="42" name="Google Shape;42;g35f209382b4_0_3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g35f209382b4_0_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g35f209382b4_0_3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5"/>
        <p:cNvGrpSpPr/>
        <p:nvPr/>
      </p:nvGrpSpPr>
      <p:grpSpPr>
        <a:xfrm>
          <a:off x="0" y="0"/>
          <a:ext cx="0" cy="0"/>
          <a:chOff x="0" y="0"/>
          <a:chExt cx="0" cy="0"/>
        </a:xfrm>
      </p:grpSpPr>
      <p:pic>
        <p:nvPicPr>
          <p:cNvPr id="46" name="Google Shape;46;g35f209382b4_0_4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35f209382b4_0_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35f209382b4_0_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35f209382b4_0_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4.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7.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8.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ttaconline.org/Resource/JWHaEa5BS77IPbZPzgIO_Q/Resource-defusing-disruptive-behavior-office-of-student-services-virginia-department-of-education-vdoe#:~:text=For%20the%20most%20complete%20understanding,others%20in%20the%20school%20setting."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6.xml"/><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8.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23.png"/></Relationships>
</file>

<file path=ppt/slides/_rels/slide119.xml.rels><?xml version="1.0" encoding="UTF-8" standalone="yes"?>
<Relationships xmlns="http://schemas.openxmlformats.org/package/2006/relationships"><Relationship Id="rId3" Type="http://schemas.openxmlformats.org/officeDocument/2006/relationships/hyperlink" Target="http://www.youtube.com/watch?v=HYtlj-N-yUo" TargetMode="External"/><Relationship Id="rId2" Type="http://schemas.openxmlformats.org/officeDocument/2006/relationships/notesSlide" Target="../notesSlides/notesSlide119.xml"/><Relationship Id="rId1" Type="http://schemas.openxmlformats.org/officeDocument/2006/relationships/slideLayout" Target="../slideLayouts/slideLayout8.xml"/><Relationship Id="rId4" Type="http://schemas.openxmlformats.org/officeDocument/2006/relationships/image" Target="../media/image85.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8" Type="http://schemas.openxmlformats.org/officeDocument/2006/relationships/hyperlink" Target="https://vtss-resources.vcu.edu/media/resources-vtss-ric/tier-1/integrated-alignment-of-tier-1/VTSS10One-PagersPortrait-Accessible(1).pdf" TargetMode="External"/><Relationship Id="rId13" Type="http://schemas.openxmlformats.org/officeDocument/2006/relationships/hyperlink" Target="https://vtss-ric.vcu.edu/trauma-learning-modules/" TargetMode="External"/><Relationship Id="rId3" Type="http://schemas.openxmlformats.org/officeDocument/2006/relationships/hyperlink" Target="https://vtss-ric.vcu.edu/media/vtss-ric/documents/ddb/2025/DDB_Workbook_2025_Website_7-8-2025.pdf" TargetMode="External"/><Relationship Id="rId7" Type="http://schemas.openxmlformats.org/officeDocument/2006/relationships/hyperlink" Target="https://drive.google.com/drive/u/0/folders/1L-1eSEYAKZA5VctMtK3ARaYZrKe2bt_5" TargetMode="External"/><Relationship Id="rId12" Type="http://schemas.openxmlformats.org/officeDocument/2006/relationships/hyperlink" Target="https://tinyurl.com/InternalizingBehaviorresources" TargetMode="External"/><Relationship Id="rId2" Type="http://schemas.openxmlformats.org/officeDocument/2006/relationships/notesSlide" Target="../notesSlides/notesSlide120.xml"/><Relationship Id="rId1" Type="http://schemas.openxmlformats.org/officeDocument/2006/relationships/slideLayout" Target="../slideLayouts/slideLayout10.xml"/><Relationship Id="rId6" Type="http://schemas.openxmlformats.org/officeDocument/2006/relationships/hyperlink" Target="https://tinyurl.com/PBISselfassessment" TargetMode="External"/><Relationship Id="rId11" Type="http://schemas.openxmlformats.org/officeDocument/2006/relationships/hyperlink" Target="https://docs.google.com/document/d/14m84txgBMpbNy5Oy41wi4sJyNZb83C23n_GvDdxRyG8/edit?usp=sharing" TargetMode="External"/><Relationship Id="rId5" Type="http://schemas.openxmlformats.org/officeDocument/2006/relationships/hyperlink" Target="https://imdetermined.org/tool/good-day-plan/" TargetMode="External"/><Relationship Id="rId15" Type="http://schemas.openxmlformats.org/officeDocument/2006/relationships/image" Target="../media/image67.png"/><Relationship Id="rId10" Type="http://schemas.openxmlformats.org/officeDocument/2006/relationships/hyperlink" Target="https://tinyurl.com/DDBtriggerphasestrategies" TargetMode="External"/><Relationship Id="rId4" Type="http://schemas.openxmlformats.org/officeDocument/2006/relationships/hyperlink" Target="https://tinyurl.com/TakeCareOfMeList" TargetMode="External"/><Relationship Id="rId9" Type="http://schemas.openxmlformats.org/officeDocument/2006/relationships/hyperlink" Target="https://drive.google.com/file/d/1HQ5lWMGal1dt944IE5GWC44KIatHgp8X/view?usp=sharing" TargetMode="External"/><Relationship Id="rId14" Type="http://schemas.openxmlformats.org/officeDocument/2006/relationships/hyperlink" Target="https://drive.google.com/drive/folders/10SZOCIk1KJZh2BS0vxwsxQoPjiQPILr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8.g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hyperlink" Target="http://ceedar.education.ufl.edu/hlps/"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2.jpg"/><Relationship Id="rId5" Type="http://schemas.openxmlformats.org/officeDocument/2006/relationships/hyperlink" Target="https://imdetermined.org/resource/good-day-plan/"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O9UByLyOjBM"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36.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3" Type="http://schemas.openxmlformats.org/officeDocument/2006/relationships/hyperlink" Target="https://www.edutopia.org/article/take-care-me-list"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u3jBjSs_cpk"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hyperlink" Target="https://www.youtube.com/watch?time_continue=1&amp;v=u3jBjSs_cpk&amp;feature=emb_logo" TargetMode="External"/><Relationship Id="rId4" Type="http://schemas.openxmlformats.org/officeDocument/2006/relationships/image" Target="../media/image60.jp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LgVRctmJdPA" TargetMode="Externa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66.jpg"/></Relationships>
</file>

<file path=ppt/slides/_rels/slide67.xml.rels><?xml version="1.0" encoding="UTF-8" standalone="yes"?>
<Relationships xmlns="http://schemas.openxmlformats.org/package/2006/relationships"><Relationship Id="rId8" Type="http://schemas.openxmlformats.org/officeDocument/2006/relationships/hyperlink" Target="https://drive.google.com/drive/u/0/folders/1L-1eSEYAKZA5VctMtK3ARaYZrKe2bt_5" TargetMode="External"/><Relationship Id="rId13" Type="http://schemas.openxmlformats.org/officeDocument/2006/relationships/hyperlink" Target="https://tinyurl.com/InternalizingBehaviorresources" TargetMode="External"/><Relationship Id="rId3" Type="http://schemas.openxmlformats.org/officeDocument/2006/relationships/image" Target="../media/image67.png"/><Relationship Id="rId7" Type="http://schemas.openxmlformats.org/officeDocument/2006/relationships/hyperlink" Target="https://tinyurl.com/PBISselfassessment" TargetMode="External"/><Relationship Id="rId12" Type="http://schemas.openxmlformats.org/officeDocument/2006/relationships/hyperlink" Target="https://docs.google.com/document/d/14m84txgBMpbNy5Oy41wi4sJyNZb83C23n_GvDdxRyG8/edit?usp=sharing"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hyperlink" Target="https://imdetermined.org/tool/good-day-plan/" TargetMode="External"/><Relationship Id="rId11" Type="http://schemas.openxmlformats.org/officeDocument/2006/relationships/hyperlink" Target="https://tinyurl.com/DDBtriggerphasestrategies" TargetMode="External"/><Relationship Id="rId5" Type="http://schemas.openxmlformats.org/officeDocument/2006/relationships/hyperlink" Target="https://tinyurl.com/TakeCareOfMeList" TargetMode="External"/><Relationship Id="rId15" Type="http://schemas.openxmlformats.org/officeDocument/2006/relationships/hyperlink" Target="https://drive.google.com/drive/folders/10SZOCIk1KJZh2BS0vxwsxQoPjiQPILrf" TargetMode="External"/><Relationship Id="rId10" Type="http://schemas.openxmlformats.org/officeDocument/2006/relationships/hyperlink" Target="https://drive.google.com/file/d/1HQ5lWMGal1dt944IE5GWC44KIatHgp8X/view?usp=sharing" TargetMode="External"/><Relationship Id="rId4" Type="http://schemas.openxmlformats.org/officeDocument/2006/relationships/hyperlink" Target="https://vtss-ric.vcu.edu/media/vtss-ric/documents/ddb/2025/DDB_Workbook_2025_Website_7-8-2025.pdf" TargetMode="External"/><Relationship Id="rId9" Type="http://schemas.openxmlformats.org/officeDocument/2006/relationships/hyperlink" Target="https://vtss-resources.vcu.edu/media/resources-vtss-ric/tier-1/integrated-alignment-of-tier-1/VTSS10One-PagersPortrait-Accessible(1).pdf" TargetMode="External"/><Relationship Id="rId14" Type="http://schemas.openxmlformats.org/officeDocument/2006/relationships/hyperlink" Target="https://vtss-ric.vcu.edu/trauma-learning-modul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73.jpg"/></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76.jp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hyperlink" Target="http://www.youtube.com/watch?v=IReEu2kI6oI" TargetMode="External"/><Relationship Id="rId2" Type="http://schemas.openxmlformats.org/officeDocument/2006/relationships/notesSlide" Target="../notesSlides/notesSlide97.xml"/><Relationship Id="rId1" Type="http://schemas.openxmlformats.org/officeDocument/2006/relationships/slideLayout" Target="../slideLayouts/slideLayout8.xml"/><Relationship Id="rId4" Type="http://schemas.openxmlformats.org/officeDocument/2006/relationships/image" Target="../media/image79.jpg"/></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81.jpg"/></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
          <p:cNvSpPr txBox="1">
            <a:spLocks noGrp="1"/>
          </p:cNvSpPr>
          <p:nvPr>
            <p:ph type="ctrTitle"/>
          </p:nvPr>
        </p:nvSpPr>
        <p:spPr>
          <a:xfrm>
            <a:off x="953254" y="3671154"/>
            <a:ext cx="7240500" cy="1470000"/>
          </a:xfrm>
          <a:prstGeom prst="rect">
            <a:avLst/>
          </a:prstGeom>
          <a:solidFill>
            <a:schemeClr val="lt1">
              <a:alpha val="65882"/>
            </a:schemeClr>
          </a:solidFill>
          <a:ln w="19050" cap="flat" cmpd="sng">
            <a:solidFill>
              <a:srgbClr val="003369"/>
            </a:solidFill>
            <a:prstDash val="solid"/>
            <a:miter lim="524288"/>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5400" b="0" i="0" u="none">
                <a:solidFill>
                  <a:srgbClr val="000000"/>
                </a:solidFill>
                <a:latin typeface="Verdana"/>
                <a:ea typeface="Verdana"/>
                <a:cs typeface="Verdana"/>
                <a:sym typeface="Verdana"/>
              </a:rPr>
              <a:t>Defusing Disruptive Behavior</a:t>
            </a:r>
            <a:endParaRPr/>
          </a:p>
        </p:txBody>
      </p:sp>
      <p:sp>
        <p:nvSpPr>
          <p:cNvPr id="184" name="Google Shape;184;p1"/>
          <p:cNvSpPr txBox="1">
            <a:spLocks noGrp="1"/>
          </p:cNvSpPr>
          <p:nvPr>
            <p:ph type="subTitle" idx="1"/>
          </p:nvPr>
        </p:nvSpPr>
        <p:spPr>
          <a:xfrm>
            <a:off x="1373109" y="5257800"/>
            <a:ext cx="6400800" cy="1243800"/>
          </a:xfrm>
          <a:prstGeom prst="rect">
            <a:avLst/>
          </a:prstGeom>
          <a:solidFill>
            <a:schemeClr val="lt1">
              <a:alpha val="65882"/>
            </a:schemeClr>
          </a:solidFill>
          <a:ln>
            <a:noFill/>
          </a:ln>
        </p:spPr>
        <p:txBody>
          <a:bodyPr spcFirstLastPara="1" wrap="square" lIns="91425" tIns="45700" rIns="91425" bIns="45700" anchor="t" anchorCtr="0">
            <a:spAutoFit/>
          </a:bodyPr>
          <a:lstStyle/>
          <a:p>
            <a:pPr marL="457200" lvl="0" indent="-431800" algn="ctr" rtl="0">
              <a:lnSpc>
                <a:spcPct val="80000"/>
              </a:lnSpc>
              <a:spcBef>
                <a:spcPts val="600"/>
              </a:spcBef>
              <a:spcAft>
                <a:spcPts val="0"/>
              </a:spcAft>
              <a:buSzPts val="3200"/>
              <a:buNone/>
            </a:pPr>
            <a:r>
              <a:rPr lang="en-US" sz="2700" b="0" i="0" u="none">
                <a:solidFill>
                  <a:srgbClr val="888888"/>
                </a:solidFill>
                <a:latin typeface="Verdana"/>
                <a:ea typeface="Verdana"/>
                <a:cs typeface="Verdana"/>
                <a:sym typeface="Verdana"/>
              </a:rPr>
              <a:t>Day 2</a:t>
            </a:r>
            <a:endParaRPr sz="2700" b="0" i="0" u="none">
              <a:solidFill>
                <a:srgbClr val="888888"/>
              </a:solidFill>
              <a:latin typeface="Verdana"/>
              <a:ea typeface="Verdana"/>
              <a:cs typeface="Verdana"/>
              <a:sym typeface="Verdana"/>
            </a:endParaRPr>
          </a:p>
          <a:p>
            <a:pPr marL="457200" lvl="0" indent="-431800" algn="ctr" rtl="0">
              <a:lnSpc>
                <a:spcPct val="80000"/>
              </a:lnSpc>
              <a:spcBef>
                <a:spcPts val="600"/>
              </a:spcBef>
              <a:spcAft>
                <a:spcPts val="0"/>
              </a:spcAft>
              <a:buSzPts val="3200"/>
              <a:buNone/>
            </a:pPr>
            <a:r>
              <a:rPr lang="en-US" sz="2700">
                <a:latin typeface="Verdana"/>
                <a:ea typeface="Verdana"/>
                <a:cs typeface="Verdana"/>
                <a:sym typeface="Verdana"/>
              </a:rPr>
              <a:t>July 17</a:t>
            </a:r>
            <a:endParaRPr sz="2700">
              <a:latin typeface="Verdana"/>
              <a:ea typeface="Verdana"/>
              <a:cs typeface="Verdana"/>
              <a:sym typeface="Verdana"/>
            </a:endParaRPr>
          </a:p>
          <a:p>
            <a:pPr marL="457200" lvl="0" indent="-431800" algn="ctr" rtl="0">
              <a:lnSpc>
                <a:spcPct val="80000"/>
              </a:lnSpc>
              <a:spcBef>
                <a:spcPts val="600"/>
              </a:spcBef>
              <a:spcAft>
                <a:spcPts val="0"/>
              </a:spcAft>
              <a:buSzPts val="3200"/>
              <a:buNone/>
            </a:pPr>
            <a:r>
              <a:rPr lang="en-US" sz="2700" b="0" i="0" u="none">
                <a:solidFill>
                  <a:srgbClr val="888888"/>
                </a:solidFill>
                <a:latin typeface="Verdana"/>
                <a:ea typeface="Verdana"/>
                <a:cs typeface="Verdana"/>
                <a:sym typeface="Verdana"/>
              </a:rPr>
              <a:t>Summer 202</a:t>
            </a:r>
            <a:r>
              <a:rPr lang="en-US" sz="2700">
                <a:latin typeface="Verdana"/>
                <a:ea typeface="Verdana"/>
                <a:cs typeface="Verdana"/>
                <a:sym typeface="Verdana"/>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a:spLocks noGrp="1"/>
          </p:cNvSpPr>
          <p:nvPr>
            <p:ph type="body" idx="4294967295"/>
          </p:nvPr>
        </p:nvSpPr>
        <p:spPr>
          <a:xfrm>
            <a:off x="228600" y="1663325"/>
            <a:ext cx="8686800" cy="4381500"/>
          </a:xfrm>
          <a:prstGeom prst="rect">
            <a:avLst/>
          </a:prstGeom>
          <a:noFill/>
          <a:ln>
            <a:noFill/>
          </a:ln>
        </p:spPr>
        <p:txBody>
          <a:bodyPr spcFirstLastPara="1" wrap="square" lIns="91425" tIns="45700" rIns="91425" bIns="45700" anchor="t" anchorCtr="0">
            <a:noAutofit/>
          </a:bodyPr>
          <a:lstStyle/>
          <a:p>
            <a:pPr marL="1473200" marR="0" lvl="3" indent="0" algn="l" rtl="0">
              <a:lnSpc>
                <a:spcPct val="100000"/>
              </a:lnSpc>
              <a:spcBef>
                <a:spcPts val="0"/>
              </a:spcBef>
              <a:spcAft>
                <a:spcPts val="0"/>
              </a:spcAft>
              <a:buClr>
                <a:schemeClr val="dk1"/>
              </a:buClr>
              <a:buSzPts val="5000"/>
              <a:buFont typeface="Arial"/>
              <a:buNone/>
            </a:pPr>
            <a:r>
              <a:rPr lang="en-US" sz="3300" i="0" u="none" strike="noStrike" cap="none">
                <a:solidFill>
                  <a:schemeClr val="dk1"/>
                </a:solidFill>
                <a:latin typeface="Calibri"/>
                <a:ea typeface="Calibri"/>
                <a:cs typeface="Calibri"/>
                <a:sym typeface="Calibri"/>
              </a:rPr>
              <a:t>1. Setting Ourselves up for Success</a:t>
            </a:r>
            <a:endParaRPr sz="3300" i="0" u="none" strike="noStrike" cap="none">
              <a:solidFill>
                <a:schemeClr val="dk1"/>
              </a:solidFill>
              <a:latin typeface="Calibri"/>
              <a:ea typeface="Calibri"/>
              <a:cs typeface="Calibri"/>
              <a:sym typeface="Calibri"/>
            </a:endParaRPr>
          </a:p>
          <a:p>
            <a:pPr marL="1473200" marR="0" lvl="3" indent="0" algn="l" rtl="0">
              <a:lnSpc>
                <a:spcPct val="100000"/>
              </a:lnSpc>
              <a:spcBef>
                <a:spcPts val="6000"/>
              </a:spcBef>
              <a:spcAft>
                <a:spcPts val="0"/>
              </a:spcAft>
              <a:buClr>
                <a:schemeClr val="dk1"/>
              </a:buClr>
              <a:buSzPts val="5000"/>
              <a:buFont typeface="Arial"/>
              <a:buNone/>
            </a:pPr>
            <a:r>
              <a:rPr lang="en-US" sz="3300" i="0" u="none" strike="noStrike" cap="none">
                <a:solidFill>
                  <a:schemeClr val="dk1"/>
                </a:solidFill>
                <a:highlight>
                  <a:srgbClr val="FFF2CC"/>
                </a:highlight>
                <a:latin typeface="Calibri"/>
                <a:ea typeface="Calibri"/>
                <a:cs typeface="Calibri"/>
                <a:sym typeface="Calibri"/>
              </a:rPr>
              <a:t>2. Setting Our Classrooms up for Success</a:t>
            </a:r>
            <a:endParaRPr sz="3300">
              <a:solidFill>
                <a:schemeClr val="dk1"/>
              </a:solidFill>
              <a:highlight>
                <a:srgbClr val="FFF2CC"/>
              </a:highlight>
              <a:latin typeface="Calibri"/>
              <a:ea typeface="Calibri"/>
              <a:cs typeface="Calibri"/>
              <a:sym typeface="Calibri"/>
            </a:endParaRPr>
          </a:p>
          <a:p>
            <a:pPr marL="1473200" marR="0" lvl="3" indent="0" algn="l" rtl="0">
              <a:lnSpc>
                <a:spcPct val="100000"/>
              </a:lnSpc>
              <a:spcBef>
                <a:spcPts val="6000"/>
              </a:spcBef>
              <a:spcAft>
                <a:spcPts val="0"/>
              </a:spcAft>
              <a:buClr>
                <a:schemeClr val="dk1"/>
              </a:buClr>
              <a:buSzPts val="5000"/>
              <a:buFont typeface="Arial"/>
              <a:buNone/>
            </a:pPr>
            <a:r>
              <a:rPr lang="en-US" sz="3300" i="0" u="none" strike="noStrike" cap="none">
                <a:solidFill>
                  <a:schemeClr val="dk1"/>
                </a:solidFill>
                <a:highlight>
                  <a:srgbClr val="FFF2CC"/>
                </a:highlight>
                <a:latin typeface="Calibri"/>
                <a:ea typeface="Calibri"/>
                <a:cs typeface="Calibri"/>
                <a:sym typeface="Calibri"/>
              </a:rPr>
              <a:t>3. Setting our Students up for Success</a:t>
            </a:r>
            <a:endParaRPr sz="3300" i="0" u="none" strike="noStrike" cap="none">
              <a:solidFill>
                <a:schemeClr val="dk1"/>
              </a:solidFill>
              <a:highlight>
                <a:srgbClr val="FFF2CC"/>
              </a:highlight>
              <a:latin typeface="Calibri"/>
              <a:ea typeface="Calibri"/>
              <a:cs typeface="Calibri"/>
              <a:sym typeface="Calibri"/>
            </a:endParaRPr>
          </a:p>
          <a:p>
            <a:pPr marL="539750" marR="0" lvl="0" indent="-311150" algn="l" rtl="0">
              <a:lnSpc>
                <a:spcPct val="100000"/>
              </a:lnSpc>
              <a:spcBef>
                <a:spcPts val="6000"/>
              </a:spcBef>
              <a:spcAft>
                <a:spcPts val="0"/>
              </a:spcAft>
              <a:buClr>
                <a:schemeClr val="dk1"/>
              </a:buClr>
              <a:buSzPts val="8000"/>
              <a:buFont typeface="Arial"/>
              <a:buNone/>
            </a:pPr>
            <a:endParaRPr sz="3100" i="0" u="none" strike="noStrike" cap="none">
              <a:solidFill>
                <a:schemeClr val="dk1"/>
              </a:solidFill>
              <a:latin typeface="Calibri"/>
              <a:ea typeface="Calibri"/>
              <a:cs typeface="Calibri"/>
              <a:sym typeface="Calibri"/>
            </a:endParaRPr>
          </a:p>
          <a:p>
            <a:pPr marL="25400" marR="0" lvl="0" indent="0" algn="l" rtl="0">
              <a:lnSpc>
                <a:spcPct val="100000"/>
              </a:lnSpc>
              <a:spcBef>
                <a:spcPts val="4000"/>
              </a:spcBef>
              <a:spcAft>
                <a:spcPts val="0"/>
              </a:spcAft>
              <a:buClr>
                <a:schemeClr val="dk1"/>
              </a:buClr>
              <a:buSzPts val="8000"/>
              <a:buFont typeface="Arial"/>
              <a:buNone/>
            </a:pPr>
            <a:r>
              <a:rPr lang="en-US" sz="3300" b="0" i="0" u="none" strike="noStrike" cap="none">
                <a:solidFill>
                  <a:schemeClr val="dk1"/>
                </a:solidFill>
                <a:latin typeface="Verdana"/>
                <a:ea typeface="Verdana"/>
                <a:cs typeface="Verdana"/>
                <a:sym typeface="Verdana"/>
              </a:rPr>
              <a:t>	</a:t>
            </a:r>
            <a:endParaRPr sz="3300" b="0" i="0" u="none" strike="noStrike" cap="none">
              <a:solidFill>
                <a:schemeClr val="dk1"/>
              </a:solidFill>
              <a:latin typeface="Verdana"/>
              <a:ea typeface="Verdana"/>
              <a:cs typeface="Verdana"/>
              <a:sym typeface="Verdana"/>
            </a:endParaRPr>
          </a:p>
          <a:p>
            <a:pPr marL="457200" marR="0" lvl="0" indent="-228600" algn="l" rtl="0">
              <a:lnSpc>
                <a:spcPct val="100000"/>
              </a:lnSpc>
              <a:spcBef>
                <a:spcPts val="4000"/>
              </a:spcBef>
              <a:spcAft>
                <a:spcPts val="4000"/>
              </a:spcAft>
              <a:buClr>
                <a:schemeClr val="dk1"/>
              </a:buClr>
              <a:buSzPts val="8000"/>
              <a:buFont typeface="Arial"/>
              <a:buNone/>
            </a:pPr>
            <a:endParaRPr sz="3300" b="0" i="0" u="none" strike="noStrike" cap="none">
              <a:solidFill>
                <a:schemeClr val="dk1"/>
              </a:solidFill>
              <a:latin typeface="Verdana"/>
              <a:ea typeface="Verdana"/>
              <a:cs typeface="Verdana"/>
              <a:sym typeface="Verdana"/>
            </a:endParaRPr>
          </a:p>
        </p:txBody>
      </p:sp>
      <p:sp>
        <p:nvSpPr>
          <p:cNvPr id="259" name="Google Shape;259;p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0" i="0" u="none">
                <a:solidFill>
                  <a:srgbClr val="FFFFFF"/>
                </a:solidFill>
                <a:latin typeface="Verdana"/>
                <a:ea typeface="Verdana"/>
                <a:cs typeface="Verdana"/>
                <a:sym typeface="Verdana"/>
              </a:rPr>
              <a:t>Agenda for Today</a:t>
            </a:r>
            <a:endParaRPr/>
          </a:p>
        </p:txBody>
      </p:sp>
      <p:pic>
        <p:nvPicPr>
          <p:cNvPr id="260" name="Google Shape;260;p6"/>
          <p:cNvPicPr preferRelativeResize="0"/>
          <p:nvPr/>
        </p:nvPicPr>
        <p:blipFill>
          <a:blip r:embed="rId3">
            <a:alphaModFix/>
          </a:blip>
          <a:stretch>
            <a:fillRect/>
          </a:stretch>
        </p:blipFill>
        <p:spPr>
          <a:xfrm>
            <a:off x="402575" y="4153725"/>
            <a:ext cx="923925" cy="923925"/>
          </a:xfrm>
          <a:prstGeom prst="rect">
            <a:avLst/>
          </a:prstGeom>
          <a:noFill/>
          <a:ln>
            <a:noFill/>
          </a:ln>
        </p:spPr>
      </p:pic>
      <p:pic>
        <p:nvPicPr>
          <p:cNvPr id="261" name="Google Shape;261;p6"/>
          <p:cNvPicPr preferRelativeResize="0"/>
          <p:nvPr/>
        </p:nvPicPr>
        <p:blipFill>
          <a:blip r:embed="rId4">
            <a:alphaModFix/>
          </a:blip>
          <a:stretch>
            <a:fillRect/>
          </a:stretch>
        </p:blipFill>
        <p:spPr>
          <a:xfrm>
            <a:off x="403800" y="2843575"/>
            <a:ext cx="923925" cy="923925"/>
          </a:xfrm>
          <a:prstGeom prst="rect">
            <a:avLst/>
          </a:prstGeom>
          <a:noFill/>
          <a:ln>
            <a:noFill/>
          </a:ln>
        </p:spPr>
      </p:pic>
      <p:pic>
        <p:nvPicPr>
          <p:cNvPr id="262" name="Google Shape;262;p6"/>
          <p:cNvPicPr preferRelativeResize="0"/>
          <p:nvPr/>
        </p:nvPicPr>
        <p:blipFill>
          <a:blip r:embed="rId5">
            <a:alphaModFix/>
          </a:blip>
          <a:stretch>
            <a:fillRect/>
          </a:stretch>
        </p:blipFill>
        <p:spPr>
          <a:xfrm>
            <a:off x="452874" y="1631574"/>
            <a:ext cx="825775" cy="8257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78"/>
          <p:cNvSpPr txBox="1">
            <a:spLocks noGrp="1"/>
          </p:cNvSpPr>
          <p:nvPr>
            <p:ph type="title"/>
          </p:nvPr>
        </p:nvSpPr>
        <p:spPr>
          <a:xfrm>
            <a:off x="223200" y="228600"/>
            <a:ext cx="8692200" cy="990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9375"/>
              <a:buNone/>
            </a:pPr>
            <a:r>
              <a:rPr lang="en-US" sz="3200" b="0" i="0" u="none">
                <a:solidFill>
                  <a:srgbClr val="FFFFFF"/>
                </a:solidFill>
                <a:latin typeface="Verdana"/>
                <a:ea typeface="Verdana"/>
                <a:cs typeface="Verdana"/>
                <a:sym typeface="Verdana"/>
              </a:rPr>
              <a:t>What do I do to During Crisis/Peak Phase?</a:t>
            </a:r>
            <a:endParaRPr/>
          </a:p>
        </p:txBody>
      </p:sp>
      <p:sp>
        <p:nvSpPr>
          <p:cNvPr id="1027" name="Google Shape;1027;p78"/>
          <p:cNvSpPr txBox="1">
            <a:spLocks noGrp="1"/>
          </p:cNvSpPr>
          <p:nvPr>
            <p:ph type="body" idx="1"/>
          </p:nvPr>
        </p:nvSpPr>
        <p:spPr>
          <a:xfrm>
            <a:off x="223200" y="1364550"/>
            <a:ext cx="8692200" cy="39765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228600" rIns="91425" bIns="228600" anchor="t" anchorCtr="0">
            <a:noAutofit/>
          </a:bodyPr>
          <a:lstStyle/>
          <a:p>
            <a:pPr marL="25400" lvl="0" indent="0" algn="ctr" rtl="0">
              <a:lnSpc>
                <a:spcPct val="90000"/>
              </a:lnSpc>
              <a:spcBef>
                <a:spcPts val="0"/>
              </a:spcBef>
              <a:spcAft>
                <a:spcPts val="0"/>
              </a:spcAft>
              <a:buSzPts val="3200"/>
              <a:buNone/>
            </a:pPr>
            <a:r>
              <a:rPr lang="en-US" sz="3000" b="1" i="1" u="sng">
                <a:solidFill>
                  <a:srgbClr val="000000"/>
                </a:solidFill>
                <a:latin typeface="Calibri"/>
                <a:ea typeface="Calibri"/>
                <a:cs typeface="Calibri"/>
                <a:sym typeface="Calibri"/>
              </a:rPr>
              <a:t>Goal: Ensure Everyone's Safety</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Interact as little as is necessary to ensure safety</a:t>
            </a:r>
            <a:endParaRPr sz="3000">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Provide physical space</a:t>
            </a:r>
            <a:endParaRPr sz="3000">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Limit talking (to student and other staff)</a:t>
            </a:r>
            <a:endParaRPr sz="3000">
              <a:latin typeface="Calibri"/>
              <a:ea typeface="Calibri"/>
              <a:cs typeface="Calibri"/>
              <a:sym typeface="Calibri"/>
            </a:endParaRPr>
          </a:p>
          <a:p>
            <a:pPr marL="0" lvl="0" indent="0" algn="l" rtl="0">
              <a:lnSpc>
                <a:spcPct val="90000"/>
              </a:lnSpc>
              <a:spcBef>
                <a:spcPts val="1800"/>
              </a:spcBef>
              <a:spcAft>
                <a:spcPts val="1800"/>
              </a:spcAft>
              <a:buNone/>
            </a:pPr>
            <a:r>
              <a:rPr lang="en-US" sz="3000" b="1" i="0" u="none">
                <a:solidFill>
                  <a:srgbClr val="000000"/>
                </a:solidFill>
                <a:latin typeface="Calibri"/>
                <a:ea typeface="Calibri"/>
                <a:cs typeface="Calibri"/>
                <a:sym typeface="Calibri"/>
              </a:rPr>
              <a:t>Be aware and plan ahead</a:t>
            </a:r>
            <a:endParaRPr sz="3000" b="1">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b="0" i="0" u="none">
                <a:solidFill>
                  <a:srgbClr val="FFFFFF"/>
                </a:solidFill>
                <a:latin typeface="Verdana"/>
                <a:ea typeface="Verdana"/>
                <a:cs typeface="Verdana"/>
                <a:sym typeface="Verdana"/>
              </a:rPr>
              <a:t>Scenario</a:t>
            </a:r>
            <a:endParaRPr/>
          </a:p>
        </p:txBody>
      </p:sp>
      <p:sp>
        <p:nvSpPr>
          <p:cNvPr id="1033" name="Google Shape;1033;p79"/>
          <p:cNvSpPr txBox="1">
            <a:spLocks noGrp="1"/>
          </p:cNvSpPr>
          <p:nvPr>
            <p:ph type="body" idx="1"/>
          </p:nvPr>
        </p:nvSpPr>
        <p:spPr>
          <a:xfrm>
            <a:off x="452425" y="1511300"/>
            <a:ext cx="8232900" cy="488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None/>
            </a:pPr>
            <a:r>
              <a:rPr lang="en-US" sz="2500">
                <a:solidFill>
                  <a:srgbClr val="000000"/>
                </a:solidFill>
                <a:latin typeface="Calibri"/>
                <a:ea typeface="Calibri"/>
                <a:cs typeface="Calibri"/>
                <a:sym typeface="Calibri"/>
              </a:rPr>
              <a:t>     </a:t>
            </a:r>
            <a:r>
              <a:rPr lang="en-US" sz="2500" i="0" u="none">
                <a:solidFill>
                  <a:srgbClr val="000000"/>
                </a:solidFill>
                <a:latin typeface="Calibri"/>
                <a:ea typeface="Calibri"/>
                <a:cs typeface="Calibri"/>
                <a:sym typeface="Calibri"/>
              </a:rPr>
              <a:t>Tyler is a 7th grade boy. This morning, when he arrived at school, his teacher asked him for his homework and Tyler did not have it. She expressed frustration and told him he had lunch detention as a consequence. Less than 5 minutes later, the student that sits behind Tyler accidentally bumped him. Tyler reacted by kicking the student. His teacher, shouted at Tyler to stop. He then began pushing his materials off of his desk, yelling at his peers to leave him alone and then sat in the back of the room on the floor. After 10 minutes of trying to get Tyler to stand up and go back to his desk, the principal showed up, walked Tyler to the office and suspended him for 5 days for fighting and disruptive behavior.</a:t>
            </a:r>
            <a:endParaRPr sz="2100">
              <a:latin typeface="Calibri"/>
              <a:ea typeface="Calibri"/>
              <a:cs typeface="Calibri"/>
              <a:sym typeface="Calibri"/>
            </a:endParaRPr>
          </a:p>
        </p:txBody>
      </p:sp>
      <p:pic>
        <p:nvPicPr>
          <p:cNvPr id="1034" name="Google Shape;1034;p79"/>
          <p:cNvPicPr preferRelativeResize="0"/>
          <p:nvPr/>
        </p:nvPicPr>
        <p:blipFill>
          <a:blip r:embed="rId3">
            <a:alphaModFix/>
          </a:blip>
          <a:stretch>
            <a:fillRect/>
          </a:stretch>
        </p:blipFill>
        <p:spPr>
          <a:xfrm>
            <a:off x="6128198" y="5813500"/>
            <a:ext cx="1023000" cy="816325"/>
          </a:xfrm>
          <a:prstGeom prst="rect">
            <a:avLst/>
          </a:prstGeom>
          <a:noFill/>
          <a:ln>
            <a:noFill/>
          </a:ln>
        </p:spPr>
      </p:pic>
      <p:sp>
        <p:nvSpPr>
          <p:cNvPr id="1035" name="Google Shape;1035;p79"/>
          <p:cNvSpPr txBox="1"/>
          <p:nvPr/>
        </p:nvSpPr>
        <p:spPr>
          <a:xfrm>
            <a:off x="580200" y="6394700"/>
            <a:ext cx="8563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chemeClr val="dk1"/>
                </a:solidFill>
              </a:rPr>
              <a:t>Groups of 3 Activity</a:t>
            </a:r>
            <a:endParaRPr sz="2200" b="1">
              <a:solidFill>
                <a:schemeClr val="dk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80"/>
          <p:cNvSpPr txBox="1">
            <a:spLocks noGrp="1"/>
          </p:cNvSpPr>
          <p:nvPr>
            <p:ph type="title"/>
          </p:nvPr>
        </p:nvSpPr>
        <p:spPr>
          <a:xfrm>
            <a:off x="3048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1041" name="Google Shape;1041;p80"/>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25400" lvl="0" indent="0" algn="l" rtl="0">
              <a:lnSpc>
                <a:spcPct val="90000"/>
              </a:lnSpc>
              <a:spcBef>
                <a:spcPts val="0"/>
              </a:spcBef>
              <a:spcAft>
                <a:spcPts val="0"/>
              </a:spcAft>
              <a:buSzPts val="3200"/>
              <a:buNone/>
            </a:pPr>
            <a:r>
              <a:rPr lang="en-US" sz="3400" i="0" u="none">
                <a:solidFill>
                  <a:srgbClr val="000000"/>
                </a:solidFill>
                <a:latin typeface="Calibri"/>
                <a:ea typeface="Calibri"/>
                <a:cs typeface="Calibri"/>
                <a:sym typeface="Calibri"/>
              </a:rPr>
              <a:t>Discuss with your group:</a:t>
            </a:r>
            <a:endParaRPr sz="3400">
              <a:latin typeface="Calibri"/>
              <a:ea typeface="Calibri"/>
              <a:cs typeface="Calibri"/>
              <a:sym typeface="Calibri"/>
            </a:endParaRPr>
          </a:p>
          <a:p>
            <a:pPr marL="457200" lvl="0" indent="-444500" algn="l" rtl="0">
              <a:lnSpc>
                <a:spcPct val="90000"/>
              </a:lnSpc>
              <a:spcBef>
                <a:spcPts val="1800"/>
              </a:spcBef>
              <a:spcAft>
                <a:spcPts val="0"/>
              </a:spcAft>
              <a:buClr>
                <a:srgbClr val="000000"/>
              </a:buClr>
              <a:buSzPts val="3400"/>
              <a:buFont typeface="Calibri"/>
              <a:buAutoNum type="arabicPeriod"/>
            </a:pPr>
            <a:r>
              <a:rPr lang="en-US" sz="3400" i="0" u="none">
                <a:solidFill>
                  <a:srgbClr val="000000"/>
                </a:solidFill>
                <a:latin typeface="Calibri"/>
                <a:ea typeface="Calibri"/>
                <a:cs typeface="Calibri"/>
                <a:sym typeface="Calibri"/>
              </a:rPr>
              <a:t>How did the teacher play a part in further escalating the situation?</a:t>
            </a:r>
            <a:endParaRPr sz="3400">
              <a:latin typeface="Calibri"/>
              <a:ea typeface="Calibri"/>
              <a:cs typeface="Calibri"/>
              <a:sym typeface="Calibri"/>
            </a:endParaRPr>
          </a:p>
          <a:p>
            <a:pPr marL="457200" lvl="0" indent="-444500" algn="l" rtl="0">
              <a:lnSpc>
                <a:spcPct val="90000"/>
              </a:lnSpc>
              <a:spcBef>
                <a:spcPts val="1800"/>
              </a:spcBef>
              <a:spcAft>
                <a:spcPts val="0"/>
              </a:spcAft>
              <a:buClr>
                <a:srgbClr val="000000"/>
              </a:buClr>
              <a:buSzPts val="3400"/>
              <a:buFont typeface="Calibri"/>
              <a:buAutoNum type="arabicPeriod"/>
            </a:pPr>
            <a:r>
              <a:rPr lang="en-US" sz="3400" i="0" u="none">
                <a:solidFill>
                  <a:srgbClr val="000000"/>
                </a:solidFill>
                <a:latin typeface="Calibri"/>
                <a:ea typeface="Calibri"/>
                <a:cs typeface="Calibri"/>
                <a:sym typeface="Calibri"/>
              </a:rPr>
              <a:t>What could have been done at the very beginning to change how this situation played out?</a:t>
            </a:r>
            <a:endParaRPr sz="3400">
              <a:latin typeface="Calibri"/>
              <a:ea typeface="Calibri"/>
              <a:cs typeface="Calibri"/>
              <a:sym typeface="Calibri"/>
            </a:endParaRPr>
          </a:p>
          <a:p>
            <a:pPr marL="457200" lvl="0" indent="-444500" algn="l" rtl="0">
              <a:lnSpc>
                <a:spcPct val="90000"/>
              </a:lnSpc>
              <a:spcBef>
                <a:spcPts val="1800"/>
              </a:spcBef>
              <a:spcAft>
                <a:spcPts val="1800"/>
              </a:spcAft>
              <a:buClr>
                <a:srgbClr val="000000"/>
              </a:buClr>
              <a:buSzPts val="3400"/>
              <a:buFont typeface="Calibri"/>
              <a:buAutoNum type="arabicPeriod"/>
            </a:pPr>
            <a:r>
              <a:rPr lang="en-US" sz="3400" i="0" u="none">
                <a:solidFill>
                  <a:srgbClr val="000000"/>
                </a:solidFill>
                <a:latin typeface="Calibri"/>
                <a:ea typeface="Calibri"/>
                <a:cs typeface="Calibri"/>
                <a:sym typeface="Calibri"/>
              </a:rPr>
              <a:t>What other changes could have been made?  </a:t>
            </a:r>
            <a:endParaRPr sz="3400">
              <a:latin typeface="Calibri"/>
              <a:ea typeface="Calibri"/>
              <a:cs typeface="Calibri"/>
              <a:sym typeface="Calibri"/>
            </a:endParaRPr>
          </a:p>
        </p:txBody>
      </p:sp>
      <p:sp>
        <p:nvSpPr>
          <p:cNvPr id="1042" name="Google Shape;1042;p80"/>
          <p:cNvSpPr/>
          <p:nvPr/>
        </p:nvSpPr>
        <p:spPr>
          <a:xfrm>
            <a:off x="8049087" y="426262"/>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6"/>
        <p:cNvGrpSpPr/>
        <p:nvPr/>
      </p:nvGrpSpPr>
      <p:grpSpPr>
        <a:xfrm>
          <a:off x="0" y="0"/>
          <a:ext cx="0" cy="0"/>
          <a:chOff x="0" y="0"/>
          <a:chExt cx="0" cy="0"/>
        </a:xfrm>
      </p:grpSpPr>
      <p:sp>
        <p:nvSpPr>
          <p:cNvPr id="1047" name="Google Shape;1047;p81"/>
          <p:cNvSpPr txBox="1">
            <a:spLocks noGrp="1"/>
          </p:cNvSpPr>
          <p:nvPr>
            <p:ph type="body" idx="1"/>
          </p:nvPr>
        </p:nvSpPr>
        <p:spPr>
          <a:xfrm>
            <a:off x="455550" y="1625550"/>
            <a:ext cx="8232900" cy="3759300"/>
          </a:xfrm>
          <a:prstGeom prst="rect">
            <a:avLst/>
          </a:prstGeom>
          <a:noFill/>
          <a:ln>
            <a:noFill/>
          </a:ln>
        </p:spPr>
        <p:txBody>
          <a:bodyPr spcFirstLastPara="1" wrap="square" lIns="91425" tIns="45700" rIns="91425" bIns="45700" anchor="t" anchorCtr="0">
            <a:noAutofit/>
          </a:bodyPr>
          <a:lstStyle/>
          <a:p>
            <a:pPr marL="1257300" lvl="0" indent="0" algn="l" rtl="0">
              <a:lnSpc>
                <a:spcPct val="100000"/>
              </a:lnSpc>
              <a:spcBef>
                <a:spcPts val="600"/>
              </a:spcBef>
              <a:spcAft>
                <a:spcPts val="0"/>
              </a:spcAft>
              <a:buSzPts val="3200"/>
              <a:buNone/>
            </a:pPr>
            <a:r>
              <a:rPr lang="en-US" sz="3000" i="0" u="none">
                <a:solidFill>
                  <a:srgbClr val="000000"/>
                </a:solidFill>
                <a:latin typeface="Calibri"/>
                <a:ea typeface="Calibri"/>
                <a:cs typeface="Calibri"/>
                <a:sym typeface="Calibri"/>
              </a:rPr>
              <a:t>How do you feel after a major emotional escalation?</a:t>
            </a:r>
            <a:endParaRPr sz="30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000" i="0" u="none">
                <a:solidFill>
                  <a:srgbClr val="000000"/>
                </a:solidFill>
                <a:latin typeface="Calibri"/>
                <a:ea typeface="Calibri"/>
                <a:cs typeface="Calibri"/>
                <a:sym typeface="Calibri"/>
              </a:rPr>
              <a:t>How do your students act after a peak crisis escalation? </a:t>
            </a:r>
            <a:endParaRPr sz="3000">
              <a:latin typeface="Calibri"/>
              <a:ea typeface="Calibri"/>
              <a:cs typeface="Calibri"/>
              <a:sym typeface="Calibri"/>
            </a:endParaRPr>
          </a:p>
        </p:txBody>
      </p:sp>
      <p:sp>
        <p:nvSpPr>
          <p:cNvPr id="1048" name="Google Shape;1048;p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 </a:t>
            </a:r>
            <a:endParaRPr/>
          </a:p>
        </p:txBody>
      </p:sp>
      <p:grpSp>
        <p:nvGrpSpPr>
          <p:cNvPr id="1049" name="Google Shape;1049;p81"/>
          <p:cNvGrpSpPr/>
          <p:nvPr/>
        </p:nvGrpSpPr>
        <p:grpSpPr>
          <a:xfrm>
            <a:off x="8035901" y="469909"/>
            <a:ext cx="649308" cy="660385"/>
            <a:chOff x="1490050" y="3805975"/>
            <a:chExt cx="491900" cy="482350"/>
          </a:xfrm>
        </p:grpSpPr>
        <p:sp>
          <p:nvSpPr>
            <p:cNvPr id="1050" name="Google Shape;1050;p81"/>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51" name="Google Shape;1051;p81"/>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52" name="Google Shape;1052;p81"/>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053" name="Google Shape;1053;p81"/>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1054" name="Google Shape;1054;p81"/>
          <p:cNvPicPr preferRelativeResize="0"/>
          <p:nvPr/>
        </p:nvPicPr>
        <p:blipFill>
          <a:blip r:embed="rId3">
            <a:alphaModFix/>
          </a:blip>
          <a:stretch>
            <a:fillRect/>
          </a:stretch>
        </p:blipFill>
        <p:spPr>
          <a:xfrm>
            <a:off x="400050" y="1581150"/>
            <a:ext cx="1047750" cy="1047750"/>
          </a:xfrm>
          <a:prstGeom prst="rect">
            <a:avLst/>
          </a:prstGeom>
          <a:noFill/>
          <a:ln>
            <a:noFill/>
          </a:ln>
        </p:spPr>
      </p:pic>
      <p:pic>
        <p:nvPicPr>
          <p:cNvPr id="1055" name="Google Shape;1055;p81"/>
          <p:cNvPicPr preferRelativeResize="0"/>
          <p:nvPr/>
        </p:nvPicPr>
        <p:blipFill>
          <a:blip r:embed="rId4">
            <a:alphaModFix/>
          </a:blip>
          <a:stretch>
            <a:fillRect/>
          </a:stretch>
        </p:blipFill>
        <p:spPr>
          <a:xfrm>
            <a:off x="519775" y="5618325"/>
            <a:ext cx="1442894" cy="11514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9"/>
        <p:cNvGrpSpPr/>
        <p:nvPr/>
      </p:nvGrpSpPr>
      <p:grpSpPr>
        <a:xfrm>
          <a:off x="0" y="0"/>
          <a:ext cx="0" cy="0"/>
          <a:chOff x="0" y="0"/>
          <a:chExt cx="0" cy="0"/>
        </a:xfrm>
      </p:grpSpPr>
      <p:sp>
        <p:nvSpPr>
          <p:cNvPr id="1060" name="Google Shape;1060;p82"/>
          <p:cNvSpPr txBox="1">
            <a:spLocks noGrp="1"/>
          </p:cNvSpPr>
          <p:nvPr>
            <p:ph type="body" idx="1"/>
          </p:nvPr>
        </p:nvSpPr>
        <p:spPr>
          <a:xfrm>
            <a:off x="4755675" y="1400025"/>
            <a:ext cx="4039200" cy="47817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228600" rIns="182875" bIns="228600" anchor="t" anchorCtr="0">
            <a:noAutofit/>
          </a:bodyPr>
          <a:lstStyle/>
          <a:p>
            <a:pPr marL="25400" lvl="0" indent="0" algn="ctr" rtl="0">
              <a:lnSpc>
                <a:spcPct val="90000"/>
              </a:lnSpc>
              <a:spcBef>
                <a:spcPts val="0"/>
              </a:spcBef>
              <a:spcAft>
                <a:spcPts val="0"/>
              </a:spcAft>
              <a:buSzPts val="3200"/>
              <a:buNone/>
            </a:pPr>
            <a:r>
              <a:rPr lang="en-US" sz="3000" i="0" u="none">
                <a:solidFill>
                  <a:srgbClr val="000000"/>
                </a:solidFill>
                <a:latin typeface="Calibri"/>
                <a:ea typeface="Calibri"/>
                <a:cs typeface="Calibri"/>
                <a:sym typeface="Calibri"/>
              </a:rPr>
              <a:t>Physical and/or emotional discomfort is still present.</a:t>
            </a:r>
            <a:br>
              <a:rPr lang="en-US" sz="3000" i="0" u="none">
                <a:solidFill>
                  <a:srgbClr val="000000"/>
                </a:solidFill>
                <a:latin typeface="Calibri"/>
                <a:ea typeface="Calibri"/>
                <a:cs typeface="Calibri"/>
                <a:sym typeface="Calibri"/>
              </a:rPr>
            </a:br>
            <a:r>
              <a:rPr lang="en-US" sz="3000" i="0" u="none">
                <a:solidFill>
                  <a:srgbClr val="000000"/>
                </a:solidFill>
                <a:latin typeface="Calibri"/>
                <a:ea typeface="Calibri"/>
                <a:cs typeface="Calibri"/>
                <a:sym typeface="Calibri"/>
              </a:rPr>
              <a:t>  </a:t>
            </a:r>
            <a:endParaRPr sz="3000" i="0" u="none">
              <a:solidFill>
                <a:srgbClr val="000000"/>
              </a:solidFill>
              <a:latin typeface="Calibri"/>
              <a:ea typeface="Calibri"/>
              <a:cs typeface="Calibri"/>
              <a:sym typeface="Calibri"/>
            </a:endParaRPr>
          </a:p>
          <a:p>
            <a:pPr marL="25400" lvl="0" indent="0" algn="ctr" rtl="0">
              <a:lnSpc>
                <a:spcPct val="90000"/>
              </a:lnSpc>
              <a:spcBef>
                <a:spcPts val="1800"/>
              </a:spcBef>
              <a:spcAft>
                <a:spcPts val="1800"/>
              </a:spcAft>
              <a:buSzPts val="3200"/>
              <a:buNone/>
            </a:pPr>
            <a:r>
              <a:rPr lang="en-US" sz="3000" i="0" u="none">
                <a:solidFill>
                  <a:srgbClr val="000000"/>
                </a:solidFill>
                <a:latin typeface="Calibri"/>
                <a:ea typeface="Calibri"/>
                <a:cs typeface="Calibri"/>
                <a:sym typeface="Calibri"/>
              </a:rPr>
              <a:t>While muscle tension and breathing are decreasing, this phase is similar to the escalation phase.</a:t>
            </a:r>
            <a:endParaRPr sz="3000">
              <a:latin typeface="Calibri"/>
              <a:ea typeface="Calibri"/>
              <a:cs typeface="Calibri"/>
              <a:sym typeface="Calibri"/>
            </a:endParaRPr>
          </a:p>
        </p:txBody>
      </p:sp>
      <p:sp>
        <p:nvSpPr>
          <p:cNvPr id="1061" name="Google Shape;1061;p82"/>
          <p:cNvSpPr txBox="1">
            <a:spLocks noGrp="1"/>
          </p:cNvSpPr>
          <p:nvPr>
            <p:ph type="title"/>
          </p:nvPr>
        </p:nvSpPr>
        <p:spPr>
          <a:xfrm>
            <a:off x="221775" y="228600"/>
            <a:ext cx="86493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4000" b="0" i="0" u="none">
                <a:solidFill>
                  <a:srgbClr val="FFFFFF"/>
                </a:solidFill>
                <a:latin typeface="Verdana"/>
                <a:ea typeface="Verdana"/>
                <a:cs typeface="Verdana"/>
                <a:sym typeface="Verdana"/>
              </a:rPr>
              <a:t>De-escalation &amp; Stabilization</a:t>
            </a:r>
            <a:endParaRPr sz="4000"/>
          </a:p>
        </p:txBody>
      </p:sp>
      <p:pic>
        <p:nvPicPr>
          <p:cNvPr id="1062" name="Google Shape;1062;p82" title="Escalation Cycle"/>
          <p:cNvPicPr preferRelativeResize="0"/>
          <p:nvPr/>
        </p:nvPicPr>
        <p:blipFill rotWithShape="1">
          <a:blip r:embed="rId3">
            <a:alphaModFix/>
          </a:blip>
          <a:srcRect/>
          <a:stretch/>
        </p:blipFill>
        <p:spPr>
          <a:xfrm>
            <a:off x="221775" y="1400025"/>
            <a:ext cx="4488225" cy="3392251"/>
          </a:xfrm>
          <a:prstGeom prst="rect">
            <a:avLst/>
          </a:prstGeom>
          <a:noFill/>
          <a:ln>
            <a:noFill/>
          </a:ln>
        </p:spPr>
      </p:pic>
      <p:pic>
        <p:nvPicPr>
          <p:cNvPr id="1063" name="Google Shape;1063;p82"/>
          <p:cNvPicPr preferRelativeResize="0"/>
          <p:nvPr/>
        </p:nvPicPr>
        <p:blipFill>
          <a:blip r:embed="rId4">
            <a:alphaModFix/>
          </a:blip>
          <a:stretch>
            <a:fillRect/>
          </a:stretch>
        </p:blipFill>
        <p:spPr>
          <a:xfrm>
            <a:off x="339625" y="4973100"/>
            <a:ext cx="1442894" cy="11514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7"/>
        <p:cNvGrpSpPr/>
        <p:nvPr/>
      </p:nvGrpSpPr>
      <p:grpSpPr>
        <a:xfrm>
          <a:off x="0" y="0"/>
          <a:ext cx="0" cy="0"/>
          <a:chOff x="0" y="0"/>
          <a:chExt cx="0" cy="0"/>
        </a:xfrm>
      </p:grpSpPr>
      <p:sp>
        <p:nvSpPr>
          <p:cNvPr id="1068" name="Google Shape;1068;p83"/>
          <p:cNvSpPr txBox="1">
            <a:spLocks noGrp="1"/>
          </p:cNvSpPr>
          <p:nvPr>
            <p:ph type="body" idx="1"/>
          </p:nvPr>
        </p:nvSpPr>
        <p:spPr>
          <a:xfrm>
            <a:off x="3631325" y="271450"/>
            <a:ext cx="4964100" cy="6186300"/>
          </a:xfrm>
          <a:prstGeom prst="rect">
            <a:avLst/>
          </a:prstGeom>
          <a:solidFill>
            <a:srgbClr val="D0E0E3"/>
          </a:solidFill>
          <a:ln w="28575" cap="flat" cmpd="sng">
            <a:solidFill>
              <a:srgbClr val="003369"/>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000"/>
              <a:buNone/>
            </a:pPr>
            <a:endParaRPr sz="500" b="1" i="0" u="none">
              <a:solidFill>
                <a:srgbClr val="000000"/>
              </a:solidFill>
              <a:latin typeface="Verdana"/>
              <a:ea typeface="Verdana"/>
              <a:cs typeface="Verdana"/>
              <a:sym typeface="Verdana"/>
            </a:endParaRPr>
          </a:p>
          <a:p>
            <a:pPr marL="0" lvl="0" indent="0" algn="l" rtl="0">
              <a:lnSpc>
                <a:spcPct val="80000"/>
              </a:lnSpc>
              <a:spcBef>
                <a:spcPts val="0"/>
              </a:spcBef>
              <a:spcAft>
                <a:spcPts val="0"/>
              </a:spcAft>
              <a:buSzPts val="2000"/>
              <a:buNone/>
            </a:pPr>
            <a:r>
              <a:rPr lang="en-US" sz="2700" b="1" i="0" u="none">
                <a:solidFill>
                  <a:srgbClr val="000000"/>
                </a:solidFill>
                <a:latin typeface="Calibri"/>
                <a:ea typeface="Calibri"/>
                <a:cs typeface="Calibri"/>
                <a:sym typeface="Calibri"/>
              </a:rPr>
              <a:t>Student behavior can look like…</a:t>
            </a:r>
            <a:endParaRPr sz="2700" b="1" i="0" u="none">
              <a:solidFill>
                <a:srgbClr val="000000"/>
              </a:solidFill>
              <a:latin typeface="Calibri"/>
              <a:ea typeface="Calibri"/>
              <a:cs typeface="Calibri"/>
              <a:sym typeface="Calibri"/>
            </a:endParaRPr>
          </a:p>
          <a:p>
            <a:pPr marL="285750" lvl="0" indent="0" algn="l" rtl="0">
              <a:lnSpc>
                <a:spcPct val="75000"/>
              </a:lnSpc>
              <a:spcBef>
                <a:spcPts val="600"/>
              </a:spcBef>
              <a:spcAft>
                <a:spcPts val="0"/>
              </a:spcAft>
              <a:buNone/>
            </a:pPr>
            <a:r>
              <a:rPr lang="en-US" sz="2700" i="0" u="none">
                <a:solidFill>
                  <a:srgbClr val="000000"/>
                </a:solidFill>
                <a:latin typeface="Calibri"/>
                <a:ea typeface="Calibri"/>
                <a:cs typeface="Calibri"/>
                <a:sym typeface="Calibri"/>
              </a:rPr>
              <a:t>Reconciliation</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Withdrawal</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Denial</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Blaming others</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Increased responsiveness to directions</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Avoidance of discussion</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Confusion</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Preference for busy work</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Subdued </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0"/>
              </a:spcAft>
              <a:buNone/>
            </a:pPr>
            <a:r>
              <a:rPr lang="en-US" sz="2700" i="0" u="none">
                <a:solidFill>
                  <a:srgbClr val="000000"/>
                </a:solidFill>
                <a:latin typeface="Calibri"/>
                <a:ea typeface="Calibri"/>
                <a:cs typeface="Calibri"/>
                <a:sym typeface="Calibri"/>
              </a:rPr>
              <a:t>Avoidance of debriefing</a:t>
            </a:r>
            <a:endParaRPr sz="2700" i="0" u="none">
              <a:solidFill>
                <a:srgbClr val="000000"/>
              </a:solidFill>
              <a:latin typeface="Calibri"/>
              <a:ea typeface="Calibri"/>
              <a:cs typeface="Calibri"/>
              <a:sym typeface="Calibri"/>
            </a:endParaRPr>
          </a:p>
          <a:p>
            <a:pPr marL="285750" lvl="0" indent="0" algn="l" rtl="0">
              <a:lnSpc>
                <a:spcPct val="75000"/>
              </a:lnSpc>
              <a:spcBef>
                <a:spcPts val="1200"/>
              </a:spcBef>
              <a:spcAft>
                <a:spcPts val="1200"/>
              </a:spcAft>
              <a:buNone/>
            </a:pPr>
            <a:r>
              <a:rPr lang="en-US" sz="2700" i="0" u="none">
                <a:solidFill>
                  <a:srgbClr val="000000"/>
                </a:solidFill>
                <a:latin typeface="Calibri"/>
                <a:ea typeface="Calibri"/>
                <a:cs typeface="Calibri"/>
                <a:sym typeface="Calibri"/>
              </a:rPr>
              <a:t>May show signs of lethargy and fatigue</a:t>
            </a:r>
            <a:endParaRPr sz="2700">
              <a:latin typeface="Calibri"/>
              <a:ea typeface="Calibri"/>
              <a:cs typeface="Calibri"/>
              <a:sym typeface="Calibri"/>
            </a:endParaRPr>
          </a:p>
        </p:txBody>
      </p:sp>
      <p:sp>
        <p:nvSpPr>
          <p:cNvPr id="1069" name="Google Shape;1069;p83"/>
          <p:cNvSpPr txBox="1">
            <a:spLocks noGrp="1"/>
          </p:cNvSpPr>
          <p:nvPr>
            <p:ph type="subTitle" idx="2"/>
          </p:nvPr>
        </p:nvSpPr>
        <p:spPr>
          <a:xfrm>
            <a:off x="446100" y="271450"/>
            <a:ext cx="3008400" cy="1403100"/>
          </a:xfrm>
          <a:prstGeom prst="rect">
            <a:avLst/>
          </a:prstGeom>
          <a:solidFill>
            <a:srgbClr val="001D35"/>
          </a:solidFill>
          <a:ln>
            <a:noFill/>
          </a:ln>
        </p:spPr>
        <p:txBody>
          <a:bodyPr spcFirstLastPara="1" wrap="square" lIns="91425" tIns="45700" rIns="91425" bIns="45700" anchor="b" anchorCtr="0">
            <a:noAutofit/>
          </a:bodyPr>
          <a:lstStyle/>
          <a:p>
            <a:pPr marL="0" lvl="0" indent="0" algn="ctr" rtl="0">
              <a:lnSpc>
                <a:spcPct val="100000"/>
              </a:lnSpc>
              <a:spcBef>
                <a:spcPts val="600"/>
              </a:spcBef>
              <a:spcAft>
                <a:spcPts val="0"/>
              </a:spcAft>
              <a:buSzPts val="2000"/>
              <a:buNone/>
            </a:pPr>
            <a:r>
              <a:rPr lang="en-US" sz="2400" i="0" u="none">
                <a:solidFill>
                  <a:schemeClr val="lt1"/>
                </a:solidFill>
                <a:latin typeface="Calibri"/>
                <a:ea typeface="Calibri"/>
                <a:cs typeface="Calibri"/>
                <a:sym typeface="Calibri"/>
              </a:rPr>
              <a:t>During the De-escalation and Recovery</a:t>
            </a:r>
            <a:endParaRPr sz="2400">
              <a:solidFill>
                <a:schemeClr val="lt1"/>
              </a:solidFill>
              <a:latin typeface="Calibri"/>
              <a:ea typeface="Calibri"/>
              <a:cs typeface="Calibri"/>
              <a:sym typeface="Calibri"/>
            </a:endParaRPr>
          </a:p>
        </p:txBody>
      </p:sp>
      <p:pic>
        <p:nvPicPr>
          <p:cNvPr id="1070" name="Google Shape;1070;p83" descr="decorative" title="boy with hooded sweatshirt holding forehead"/>
          <p:cNvPicPr preferRelativeResize="0"/>
          <p:nvPr/>
        </p:nvPicPr>
        <p:blipFill rotWithShape="1">
          <a:blip r:embed="rId3">
            <a:alphaModFix/>
          </a:blip>
          <a:srcRect l="35703" r="25811"/>
          <a:stretch/>
        </p:blipFill>
        <p:spPr>
          <a:xfrm>
            <a:off x="446100" y="1674475"/>
            <a:ext cx="3008400" cy="47833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4"/>
        <p:cNvGrpSpPr/>
        <p:nvPr/>
      </p:nvGrpSpPr>
      <p:grpSpPr>
        <a:xfrm>
          <a:off x="0" y="0"/>
          <a:ext cx="0" cy="0"/>
          <a:chOff x="0" y="0"/>
          <a:chExt cx="0" cy="0"/>
        </a:xfrm>
      </p:grpSpPr>
      <p:sp>
        <p:nvSpPr>
          <p:cNvPr id="1075" name="Google Shape;1075;p84"/>
          <p:cNvSpPr txBox="1">
            <a:spLocks noGrp="1"/>
          </p:cNvSpPr>
          <p:nvPr>
            <p:ph type="title"/>
          </p:nvPr>
        </p:nvSpPr>
        <p:spPr>
          <a:xfrm>
            <a:off x="220775" y="228600"/>
            <a:ext cx="86946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300" i="0" u="none">
                <a:solidFill>
                  <a:srgbClr val="FFFFFF"/>
                </a:solidFill>
                <a:latin typeface="Verdana"/>
                <a:ea typeface="Verdana"/>
                <a:cs typeface="Verdana"/>
                <a:sym typeface="Verdana"/>
              </a:rPr>
              <a:t>De-escalation &amp; Stabilization Strategies</a:t>
            </a:r>
            <a:endParaRPr sz="3300">
              <a:latin typeface="Verdana"/>
              <a:ea typeface="Verdana"/>
              <a:cs typeface="Verdana"/>
              <a:sym typeface="Verdana"/>
            </a:endParaRPr>
          </a:p>
        </p:txBody>
      </p:sp>
      <p:sp>
        <p:nvSpPr>
          <p:cNvPr id="1076" name="Google Shape;1076;p84"/>
          <p:cNvSpPr txBox="1">
            <a:spLocks noGrp="1"/>
          </p:cNvSpPr>
          <p:nvPr>
            <p:ph type="body" idx="1"/>
          </p:nvPr>
        </p:nvSpPr>
        <p:spPr>
          <a:xfrm>
            <a:off x="261450" y="1355150"/>
            <a:ext cx="8621100" cy="38148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228600" rIns="182875" bIns="228600" anchor="t" anchorCtr="0">
            <a:noAutofit/>
          </a:bodyPr>
          <a:lstStyle/>
          <a:p>
            <a:pPr marL="0" lvl="0" indent="0" algn="ctr" rtl="0">
              <a:lnSpc>
                <a:spcPct val="90000"/>
              </a:lnSpc>
              <a:spcBef>
                <a:spcPts val="0"/>
              </a:spcBef>
              <a:spcAft>
                <a:spcPts val="0"/>
              </a:spcAft>
              <a:buSzPts val="3200"/>
              <a:buNone/>
            </a:pPr>
            <a:r>
              <a:rPr lang="en-US" sz="3000" b="1" i="1" u="sng">
                <a:solidFill>
                  <a:srgbClr val="000000"/>
                </a:solidFill>
                <a:latin typeface="Calibri"/>
                <a:ea typeface="Calibri"/>
                <a:cs typeface="Calibri"/>
                <a:sym typeface="Calibri"/>
              </a:rPr>
              <a:t>Goal: Avoid Re-escalation</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Assign low level independent task</a:t>
            </a:r>
            <a:endParaRPr sz="3000">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Avoid blaming</a:t>
            </a:r>
            <a:endParaRPr sz="3000">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Provide Structured Choice</a:t>
            </a:r>
            <a:endParaRPr sz="3000">
              <a:latin typeface="Calibri"/>
              <a:ea typeface="Calibri"/>
              <a:cs typeface="Calibri"/>
              <a:sym typeface="Calibri"/>
            </a:endParaRPr>
          </a:p>
          <a:p>
            <a:pPr marL="0" lvl="0" indent="0" algn="l" rtl="0">
              <a:lnSpc>
                <a:spcPct val="90000"/>
              </a:lnSpc>
              <a:spcBef>
                <a:spcPts val="1800"/>
              </a:spcBef>
              <a:spcAft>
                <a:spcPts val="1800"/>
              </a:spcAft>
              <a:buNone/>
            </a:pPr>
            <a:r>
              <a:rPr lang="en-US" sz="3000" i="0" u="none">
                <a:solidFill>
                  <a:srgbClr val="000000"/>
                </a:solidFill>
                <a:latin typeface="Calibri"/>
                <a:ea typeface="Calibri"/>
                <a:cs typeface="Calibri"/>
                <a:sym typeface="Calibri"/>
              </a:rPr>
              <a:t>Provide Differential Reinforcement</a:t>
            </a:r>
            <a:endParaRPr sz="3000">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85"/>
          <p:cNvSpPr txBox="1">
            <a:spLocks noGrp="1"/>
          </p:cNvSpPr>
          <p:nvPr>
            <p:ph type="body" idx="1"/>
          </p:nvPr>
        </p:nvSpPr>
        <p:spPr>
          <a:xfrm>
            <a:off x="4967575" y="1477575"/>
            <a:ext cx="3763500" cy="43458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28000" tIns="411475" rIns="128000" bIns="502900" anchor="t" anchorCtr="0">
            <a:spAutoFit/>
          </a:bodyPr>
          <a:lstStyle/>
          <a:p>
            <a:pPr marL="25400" lvl="0" indent="0" algn="ctr" rtl="0">
              <a:lnSpc>
                <a:spcPct val="90000"/>
              </a:lnSpc>
              <a:spcBef>
                <a:spcPts val="0"/>
              </a:spcBef>
              <a:spcAft>
                <a:spcPts val="0"/>
              </a:spcAft>
              <a:buSzPts val="3200"/>
              <a:buNone/>
            </a:pPr>
            <a:r>
              <a:rPr lang="en-US" sz="3000" i="0" u="none">
                <a:solidFill>
                  <a:srgbClr val="000000"/>
                </a:solidFill>
                <a:latin typeface="Calibri"/>
                <a:ea typeface="Calibri"/>
                <a:cs typeface="Calibri"/>
                <a:sym typeface="Calibri"/>
              </a:rPr>
              <a:t>May experience a drop below baseline, appearing withdrawn or depressed. </a:t>
            </a:r>
            <a:endParaRPr sz="3000">
              <a:solidFill>
                <a:srgbClr val="000000"/>
              </a:solidFill>
              <a:latin typeface="Calibri"/>
              <a:ea typeface="Calibri"/>
              <a:cs typeface="Calibri"/>
              <a:sym typeface="Calibri"/>
            </a:endParaRPr>
          </a:p>
          <a:p>
            <a:pPr marL="25400" lvl="0" indent="0" algn="ctr" rtl="0">
              <a:lnSpc>
                <a:spcPct val="90000"/>
              </a:lnSpc>
              <a:spcBef>
                <a:spcPts val="4000"/>
              </a:spcBef>
              <a:spcAft>
                <a:spcPts val="4000"/>
              </a:spcAft>
              <a:buSzPts val="3200"/>
              <a:buNone/>
            </a:pPr>
            <a:r>
              <a:rPr lang="en-US" sz="3000" i="0" u="none">
                <a:solidFill>
                  <a:srgbClr val="000000"/>
                </a:solidFill>
                <a:latin typeface="Calibri"/>
                <a:ea typeface="Calibri"/>
                <a:cs typeface="Calibri"/>
                <a:sym typeface="Calibri"/>
              </a:rPr>
              <a:t>May require rest due to emotional or physical drain.</a:t>
            </a:r>
            <a:endParaRPr sz="2300">
              <a:latin typeface="Calibri"/>
              <a:ea typeface="Calibri"/>
              <a:cs typeface="Calibri"/>
              <a:sym typeface="Calibri"/>
            </a:endParaRPr>
          </a:p>
        </p:txBody>
      </p:sp>
      <p:sp>
        <p:nvSpPr>
          <p:cNvPr id="1082" name="Google Shape;1082;p85"/>
          <p:cNvSpPr txBox="1">
            <a:spLocks noGrp="1"/>
          </p:cNvSpPr>
          <p:nvPr>
            <p:ph type="title"/>
          </p:nvPr>
        </p:nvSpPr>
        <p:spPr>
          <a:xfrm>
            <a:off x="290025" y="228600"/>
            <a:ext cx="86253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b="0" i="0" u="none">
                <a:solidFill>
                  <a:srgbClr val="FFFFFF"/>
                </a:solidFill>
                <a:latin typeface="Verdana"/>
                <a:ea typeface="Verdana"/>
                <a:cs typeface="Verdana"/>
                <a:sym typeface="Verdana"/>
              </a:rPr>
              <a:t>Post Crisis Drain/ Recovery Phase</a:t>
            </a:r>
            <a:endParaRPr sz="3800"/>
          </a:p>
        </p:txBody>
      </p:sp>
      <p:pic>
        <p:nvPicPr>
          <p:cNvPr id="1083" name="Google Shape;1083;p85" title="Escalation Cycle"/>
          <p:cNvPicPr preferRelativeResize="0"/>
          <p:nvPr/>
        </p:nvPicPr>
        <p:blipFill rotWithShape="1">
          <a:blip r:embed="rId3">
            <a:alphaModFix/>
          </a:blip>
          <a:srcRect/>
          <a:stretch/>
        </p:blipFill>
        <p:spPr>
          <a:xfrm>
            <a:off x="363625" y="1477575"/>
            <a:ext cx="4495750" cy="3398000"/>
          </a:xfrm>
          <a:prstGeom prst="rect">
            <a:avLst/>
          </a:prstGeom>
          <a:noFill/>
          <a:ln>
            <a:noFill/>
          </a:ln>
        </p:spPr>
      </p:pic>
      <p:pic>
        <p:nvPicPr>
          <p:cNvPr id="1084" name="Google Shape;1084;p85"/>
          <p:cNvPicPr preferRelativeResize="0"/>
          <p:nvPr/>
        </p:nvPicPr>
        <p:blipFill>
          <a:blip r:embed="rId4">
            <a:alphaModFix/>
          </a:blip>
          <a:stretch>
            <a:fillRect/>
          </a:stretch>
        </p:blipFill>
        <p:spPr>
          <a:xfrm>
            <a:off x="531775" y="5414150"/>
            <a:ext cx="1442894" cy="11514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86"/>
          <p:cNvSpPr txBox="1">
            <a:spLocks noGrp="1"/>
          </p:cNvSpPr>
          <p:nvPr>
            <p:ph type="title"/>
          </p:nvPr>
        </p:nvSpPr>
        <p:spPr>
          <a:xfrm>
            <a:off x="339000" y="228600"/>
            <a:ext cx="85764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i="0" u="none">
                <a:solidFill>
                  <a:srgbClr val="FFFFFF"/>
                </a:solidFill>
                <a:latin typeface="Verdana"/>
                <a:ea typeface="Verdana"/>
                <a:cs typeface="Verdana"/>
                <a:sym typeface="Verdana"/>
              </a:rPr>
              <a:t>Post Crisis Drain/Recovery Strategies</a:t>
            </a:r>
            <a:endParaRPr sz="3800">
              <a:latin typeface="Verdana"/>
              <a:ea typeface="Verdana"/>
              <a:cs typeface="Verdana"/>
              <a:sym typeface="Verdana"/>
            </a:endParaRPr>
          </a:p>
        </p:txBody>
      </p:sp>
      <p:sp>
        <p:nvSpPr>
          <p:cNvPr id="1090" name="Google Shape;1090;p86"/>
          <p:cNvSpPr txBox="1">
            <a:spLocks noGrp="1"/>
          </p:cNvSpPr>
          <p:nvPr>
            <p:ph type="body" idx="1"/>
          </p:nvPr>
        </p:nvSpPr>
        <p:spPr>
          <a:xfrm>
            <a:off x="339000" y="1346275"/>
            <a:ext cx="8576400" cy="53565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228600" rIns="182875" bIns="228600" anchor="t" anchorCtr="0">
            <a:spAutoFit/>
          </a:bodyPr>
          <a:lstStyle/>
          <a:p>
            <a:pPr marL="25400" lvl="0" indent="0" algn="ctr" rtl="0">
              <a:lnSpc>
                <a:spcPct val="90000"/>
              </a:lnSpc>
              <a:spcBef>
                <a:spcPts val="0"/>
              </a:spcBef>
              <a:spcAft>
                <a:spcPts val="0"/>
              </a:spcAft>
              <a:buSzPts val="3200"/>
              <a:buNone/>
            </a:pPr>
            <a:r>
              <a:rPr lang="en-US" sz="3000" b="1" i="1" u="sng">
                <a:solidFill>
                  <a:srgbClr val="000000"/>
                </a:solidFill>
                <a:latin typeface="Calibri"/>
                <a:ea typeface="Calibri"/>
                <a:cs typeface="Calibri"/>
                <a:sym typeface="Calibri"/>
              </a:rPr>
              <a:t>Goal:  Support and Observe</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Positively reinforce any display of appropriate behavior</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Focus intervention on re-establishing routine activities</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Debrief (after student has been calm at least 20 minutes)</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Not an aversive consequence</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1800"/>
              </a:spcAft>
              <a:buNone/>
            </a:pPr>
            <a:r>
              <a:rPr lang="en-US" sz="3000" i="0" u="none">
                <a:solidFill>
                  <a:srgbClr val="000000"/>
                </a:solidFill>
                <a:latin typeface="Calibri"/>
                <a:ea typeface="Calibri"/>
                <a:cs typeface="Calibri"/>
                <a:sym typeface="Calibri"/>
              </a:rPr>
              <a:t>No more than 3-5 minutes</a:t>
            </a:r>
            <a:endParaRPr sz="3000">
              <a:latin typeface="Calibri"/>
              <a:ea typeface="Calibri"/>
              <a:cs typeface="Calibri"/>
              <a:sym typeface="Calibri"/>
            </a:endParaRPr>
          </a:p>
        </p:txBody>
      </p:sp>
      <p:pic>
        <p:nvPicPr>
          <p:cNvPr id="1091" name="Google Shape;1091;p86"/>
          <p:cNvPicPr preferRelativeResize="0"/>
          <p:nvPr/>
        </p:nvPicPr>
        <p:blipFill>
          <a:blip r:embed="rId3">
            <a:alphaModFix/>
          </a:blip>
          <a:stretch>
            <a:fillRect/>
          </a:stretch>
        </p:blipFill>
        <p:spPr>
          <a:xfrm>
            <a:off x="7472500" y="5221975"/>
            <a:ext cx="1442894" cy="11514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5"/>
        <p:cNvGrpSpPr/>
        <p:nvPr/>
      </p:nvGrpSpPr>
      <p:grpSpPr>
        <a:xfrm>
          <a:off x="0" y="0"/>
          <a:ext cx="0" cy="0"/>
          <a:chOff x="0" y="0"/>
          <a:chExt cx="0" cy="0"/>
        </a:xfrm>
      </p:grpSpPr>
      <p:sp>
        <p:nvSpPr>
          <p:cNvPr id="1096" name="Google Shape;1096;p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b="0" i="0" u="none">
                <a:solidFill>
                  <a:srgbClr val="FFFFFF"/>
                </a:solidFill>
                <a:latin typeface="Verdana"/>
                <a:ea typeface="Verdana"/>
                <a:cs typeface="Verdana"/>
                <a:sym typeface="Verdana"/>
              </a:rPr>
              <a:t>Debriefing Problem Solving Example</a:t>
            </a:r>
            <a:endParaRPr/>
          </a:p>
        </p:txBody>
      </p:sp>
      <p:sp>
        <p:nvSpPr>
          <p:cNvPr id="1097" name="Google Shape;1097;p88"/>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1000"/>
              </a:spcBef>
              <a:spcAft>
                <a:spcPts val="0"/>
              </a:spcAft>
              <a:buClr>
                <a:srgbClr val="212121"/>
              </a:buClr>
              <a:buSzPts val="3000"/>
              <a:buFont typeface="Calibri"/>
              <a:buChar char="•"/>
            </a:pPr>
            <a:r>
              <a:rPr lang="en-US" sz="3000" i="0" u="none">
                <a:solidFill>
                  <a:srgbClr val="212121"/>
                </a:solidFill>
                <a:latin typeface="Calibri"/>
                <a:ea typeface="Calibri"/>
                <a:cs typeface="Calibri"/>
                <a:sym typeface="Calibri"/>
              </a:rPr>
              <a:t>What happened?</a:t>
            </a:r>
            <a:endParaRPr sz="3000">
              <a:latin typeface="Calibri"/>
              <a:ea typeface="Calibri"/>
              <a:cs typeface="Calibri"/>
              <a:sym typeface="Calibri"/>
            </a:endParaRPr>
          </a:p>
          <a:p>
            <a:pPr marL="457200" lvl="0" indent="-419100" algn="l" rtl="0">
              <a:lnSpc>
                <a:spcPct val="100000"/>
              </a:lnSpc>
              <a:spcBef>
                <a:spcPts val="1200"/>
              </a:spcBef>
              <a:spcAft>
                <a:spcPts val="0"/>
              </a:spcAft>
              <a:buClr>
                <a:srgbClr val="212121"/>
              </a:buClr>
              <a:buSzPts val="3000"/>
              <a:buFont typeface="Calibri"/>
              <a:buChar char="•"/>
            </a:pPr>
            <a:r>
              <a:rPr lang="en-US" sz="3000" i="0" u="none">
                <a:solidFill>
                  <a:srgbClr val="212121"/>
                </a:solidFill>
                <a:latin typeface="Calibri"/>
                <a:ea typeface="Calibri"/>
                <a:cs typeface="Calibri"/>
                <a:sym typeface="Calibri"/>
              </a:rPr>
              <a:t>What role did I play?</a:t>
            </a:r>
            <a:endParaRPr sz="3000">
              <a:latin typeface="Calibri"/>
              <a:ea typeface="Calibri"/>
              <a:cs typeface="Calibri"/>
              <a:sym typeface="Calibri"/>
            </a:endParaRPr>
          </a:p>
          <a:p>
            <a:pPr marL="457200" lvl="0" indent="-419100" algn="l" rtl="0">
              <a:lnSpc>
                <a:spcPct val="100000"/>
              </a:lnSpc>
              <a:spcBef>
                <a:spcPts val="1200"/>
              </a:spcBef>
              <a:spcAft>
                <a:spcPts val="0"/>
              </a:spcAft>
              <a:buClr>
                <a:srgbClr val="212121"/>
              </a:buClr>
              <a:buSzPts val="3000"/>
              <a:buFont typeface="Calibri"/>
              <a:buChar char="•"/>
            </a:pPr>
            <a:r>
              <a:rPr lang="en-US" sz="3000" i="0" u="none">
                <a:solidFill>
                  <a:srgbClr val="212121"/>
                </a:solidFill>
                <a:latin typeface="Calibri"/>
                <a:ea typeface="Calibri"/>
                <a:cs typeface="Calibri"/>
                <a:sym typeface="Calibri"/>
              </a:rPr>
              <a:t>Who was affected by my behavior?</a:t>
            </a:r>
            <a:endParaRPr sz="3000">
              <a:latin typeface="Calibri"/>
              <a:ea typeface="Calibri"/>
              <a:cs typeface="Calibri"/>
              <a:sym typeface="Calibri"/>
            </a:endParaRPr>
          </a:p>
          <a:p>
            <a:pPr marL="457200" lvl="0" indent="-419100" algn="l" rtl="0">
              <a:lnSpc>
                <a:spcPct val="100000"/>
              </a:lnSpc>
              <a:spcBef>
                <a:spcPts val="1200"/>
              </a:spcBef>
              <a:spcAft>
                <a:spcPts val="0"/>
              </a:spcAft>
              <a:buClr>
                <a:srgbClr val="212121"/>
              </a:buClr>
              <a:buSzPts val="3000"/>
              <a:buFont typeface="Calibri"/>
              <a:buChar char="•"/>
            </a:pPr>
            <a:r>
              <a:rPr lang="en-US" sz="3000" i="0" u="none">
                <a:solidFill>
                  <a:srgbClr val="212121"/>
                </a:solidFill>
                <a:latin typeface="Calibri"/>
                <a:ea typeface="Calibri"/>
                <a:cs typeface="Calibri"/>
                <a:sym typeface="Calibri"/>
              </a:rPr>
              <a:t>What can I do to make amends?</a:t>
            </a:r>
            <a:endParaRPr sz="3000">
              <a:latin typeface="Calibri"/>
              <a:ea typeface="Calibri"/>
              <a:cs typeface="Calibri"/>
              <a:sym typeface="Calibri"/>
            </a:endParaRPr>
          </a:p>
          <a:p>
            <a:pPr marL="457200" lvl="0" indent="-419100" algn="l" rtl="0">
              <a:lnSpc>
                <a:spcPct val="100000"/>
              </a:lnSpc>
              <a:spcBef>
                <a:spcPts val="1200"/>
              </a:spcBef>
              <a:spcAft>
                <a:spcPts val="0"/>
              </a:spcAft>
              <a:buClr>
                <a:srgbClr val="212121"/>
              </a:buClr>
              <a:buSzPts val="3000"/>
              <a:buFont typeface="Calibri"/>
              <a:buChar char="•"/>
            </a:pPr>
            <a:r>
              <a:rPr lang="en-US" sz="3000" i="0" u="none">
                <a:solidFill>
                  <a:srgbClr val="212121"/>
                </a:solidFill>
                <a:latin typeface="Calibri"/>
                <a:ea typeface="Calibri"/>
                <a:cs typeface="Calibri"/>
                <a:sym typeface="Calibri"/>
              </a:rPr>
              <a:t>What can I do differently in the future?</a:t>
            </a:r>
            <a:endParaRPr sz="3000">
              <a:latin typeface="Calibri"/>
              <a:ea typeface="Calibri"/>
              <a:cs typeface="Calibri"/>
              <a:sym typeface="Calibri"/>
            </a:endParaRPr>
          </a:p>
          <a:p>
            <a:pPr marL="457200" lvl="0" indent="-419100" algn="l" rtl="0">
              <a:lnSpc>
                <a:spcPct val="100000"/>
              </a:lnSpc>
              <a:spcBef>
                <a:spcPts val="1200"/>
              </a:spcBef>
              <a:spcAft>
                <a:spcPts val="1200"/>
              </a:spcAft>
              <a:buClr>
                <a:srgbClr val="212121"/>
              </a:buClr>
              <a:buSzPts val="3000"/>
              <a:buFont typeface="Calibri"/>
              <a:buChar char="•"/>
            </a:pPr>
            <a:r>
              <a:rPr lang="en-US" sz="3000" i="0" u="none">
                <a:solidFill>
                  <a:srgbClr val="212121"/>
                </a:solidFill>
                <a:latin typeface="Calibri"/>
                <a:ea typeface="Calibri"/>
                <a:cs typeface="Calibri"/>
                <a:sym typeface="Calibri"/>
              </a:rPr>
              <a:t>Can I do it when I begin to become upset?</a:t>
            </a:r>
            <a:endParaRPr sz="30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3d52683209_0_2"/>
          <p:cNvSpPr txBox="1"/>
          <p:nvPr/>
        </p:nvSpPr>
        <p:spPr>
          <a:xfrm>
            <a:off x="1437975" y="1784900"/>
            <a:ext cx="6046800" cy="3672000"/>
          </a:xfrm>
          <a:prstGeom prst="rect">
            <a:avLst/>
          </a:prstGeom>
          <a:solidFill>
            <a:srgbClr val="5F7D95"/>
          </a:solidFill>
          <a:ln>
            <a:noFill/>
          </a:ln>
        </p:spPr>
        <p:txBody>
          <a:bodyPr spcFirstLastPara="1" wrap="square" lIns="182875" tIns="182875" rIns="182875" bIns="182875" anchor="ctr" anchorCtr="0">
            <a:noAutofit/>
          </a:bodyPr>
          <a:lstStyle/>
          <a:p>
            <a:pPr marL="0" lvl="0" indent="0" algn="ctr" rtl="0">
              <a:spcBef>
                <a:spcPts val="0"/>
              </a:spcBef>
              <a:spcAft>
                <a:spcPts val="0"/>
              </a:spcAft>
              <a:buNone/>
            </a:pPr>
            <a:r>
              <a:rPr lang="en-US" sz="3600">
                <a:solidFill>
                  <a:schemeClr val="lt1"/>
                </a:solidFill>
                <a:latin typeface="Calibri"/>
                <a:ea typeface="Calibri"/>
                <a:cs typeface="Calibri"/>
                <a:sym typeface="Calibri"/>
              </a:rPr>
              <a:t>Disruptive behavior is defined as any behavior that interferes with the </a:t>
            </a:r>
            <a:r>
              <a:rPr lang="en-US" sz="3600">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student’s</a:t>
            </a:r>
            <a:r>
              <a:rPr lang="en-US" sz="3600">
                <a:solidFill>
                  <a:schemeClr val="lt1"/>
                </a:solidFill>
                <a:latin typeface="Calibri"/>
                <a:ea typeface="Calibri"/>
                <a:cs typeface="Calibri"/>
                <a:sym typeface="Calibri"/>
              </a:rPr>
              <a:t> learning or the learning of others in the school setting.</a:t>
            </a:r>
            <a:endParaRPr sz="3600">
              <a:solidFill>
                <a:schemeClr val="lt1"/>
              </a:solidFill>
              <a:latin typeface="Calibri"/>
              <a:ea typeface="Calibri"/>
              <a:cs typeface="Calibri"/>
              <a:sym typeface="Calibri"/>
            </a:endParaRPr>
          </a:p>
        </p:txBody>
      </p:sp>
      <p:sp>
        <p:nvSpPr>
          <p:cNvPr id="268" name="Google Shape;268;g33d52683209_0_2"/>
          <p:cNvSpPr txBox="1"/>
          <p:nvPr/>
        </p:nvSpPr>
        <p:spPr>
          <a:xfrm>
            <a:off x="2960700" y="5549075"/>
            <a:ext cx="595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3"/>
              </a:rPr>
              <a:t>(Office of Student Services, Virginia Department of Education, VDOE)</a:t>
            </a:r>
            <a:endParaRPr>
              <a:solidFill>
                <a:schemeClr val="dk2"/>
              </a:solidFill>
            </a:endParaRPr>
          </a:p>
        </p:txBody>
      </p:sp>
      <p:sp>
        <p:nvSpPr>
          <p:cNvPr id="269" name="Google Shape;269;g33d52683209_0_2"/>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Defining Disruptive Behaviors</a:t>
            </a:r>
            <a:endParaRPr sz="40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1"/>
        <p:cNvGrpSpPr/>
        <p:nvPr/>
      </p:nvGrpSpPr>
      <p:grpSpPr>
        <a:xfrm>
          <a:off x="0" y="0"/>
          <a:ext cx="0" cy="0"/>
          <a:chOff x="0" y="0"/>
          <a:chExt cx="0" cy="0"/>
        </a:xfrm>
      </p:grpSpPr>
      <p:sp>
        <p:nvSpPr>
          <p:cNvPr id="1102" name="Google Shape;1102;p89"/>
          <p:cNvSpPr txBox="1">
            <a:spLocks noGrp="1"/>
          </p:cNvSpPr>
          <p:nvPr>
            <p:ph type="title"/>
          </p:nvPr>
        </p:nvSpPr>
        <p:spPr>
          <a:xfrm>
            <a:off x="324125" y="228600"/>
            <a:ext cx="85914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4000" b="0" i="0" u="none">
                <a:solidFill>
                  <a:srgbClr val="FFFFFF"/>
                </a:solidFill>
                <a:latin typeface="Verdana"/>
                <a:ea typeface="Verdana"/>
                <a:cs typeface="Verdana"/>
                <a:sym typeface="Verdana"/>
              </a:rPr>
              <a:t>Debriefing Plan</a:t>
            </a:r>
            <a:endParaRPr sz="4000"/>
          </a:p>
        </p:txBody>
      </p:sp>
      <p:sp>
        <p:nvSpPr>
          <p:cNvPr id="1103" name="Google Shape;1103;p89"/>
          <p:cNvSpPr txBox="1">
            <a:spLocks noGrp="1"/>
          </p:cNvSpPr>
          <p:nvPr>
            <p:ph type="body" idx="1"/>
          </p:nvPr>
        </p:nvSpPr>
        <p:spPr>
          <a:xfrm>
            <a:off x="324275" y="1406850"/>
            <a:ext cx="8591400" cy="3889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18"/>
              <a:buNone/>
            </a:pPr>
            <a:r>
              <a:rPr lang="en-US" sz="3000" i="0" u="none">
                <a:solidFill>
                  <a:srgbClr val="000000"/>
                </a:solidFill>
                <a:latin typeface="Calibri"/>
                <a:ea typeface="Calibri"/>
                <a:cs typeface="Calibri"/>
                <a:sym typeface="Calibri"/>
              </a:rPr>
              <a:t>Purpose of debrief is to facilitate transition back to instruction and to effectively problem solve, </a:t>
            </a:r>
            <a:r>
              <a:rPr lang="en-US" sz="3000" i="0" u="sng">
                <a:solidFill>
                  <a:srgbClr val="000000"/>
                </a:solidFill>
                <a:latin typeface="Calibri"/>
                <a:ea typeface="Calibri"/>
                <a:cs typeface="Calibri"/>
                <a:sym typeface="Calibri"/>
              </a:rPr>
              <a:t>not</a:t>
            </a:r>
            <a:r>
              <a:rPr lang="en-US" sz="3000" i="0" u="none">
                <a:solidFill>
                  <a:srgbClr val="000000"/>
                </a:solidFill>
                <a:latin typeface="Calibri"/>
                <a:ea typeface="Calibri"/>
                <a:cs typeface="Calibri"/>
                <a:sym typeface="Calibri"/>
              </a:rPr>
              <a:t> further negative consequence</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SzPts val="1018"/>
              <a:buNone/>
            </a:pPr>
            <a:r>
              <a:rPr lang="en-US" sz="3000" i="0" u="none">
                <a:solidFill>
                  <a:srgbClr val="000000"/>
                </a:solidFill>
                <a:latin typeface="Calibri"/>
                <a:ea typeface="Calibri"/>
                <a:cs typeface="Calibri"/>
                <a:sym typeface="Calibri"/>
              </a:rPr>
              <a:t>Identify the sequence of events</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SzPts val="1018"/>
              <a:buNone/>
            </a:pPr>
            <a:r>
              <a:rPr lang="en-US" sz="3000" i="0" u="none">
                <a:solidFill>
                  <a:srgbClr val="000000"/>
                </a:solidFill>
                <a:latin typeface="Calibri"/>
                <a:ea typeface="Calibri"/>
                <a:cs typeface="Calibri"/>
                <a:sym typeface="Calibri"/>
              </a:rPr>
              <a:t>Pinpoint decision making moments during the sequence of events</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SzPts val="1018"/>
              <a:buNone/>
            </a:pPr>
            <a:r>
              <a:rPr lang="en-US" sz="3000" i="0" u="none">
                <a:solidFill>
                  <a:srgbClr val="000000"/>
                </a:solidFill>
                <a:latin typeface="Calibri"/>
                <a:ea typeface="Calibri"/>
                <a:cs typeface="Calibri"/>
                <a:sym typeface="Calibri"/>
              </a:rPr>
              <a:t>Evaluate the decisions</a:t>
            </a:r>
            <a:endParaRPr sz="3000" i="0" u="none">
              <a:solidFill>
                <a:srgbClr val="000000"/>
              </a:solidFill>
              <a:latin typeface="Calibri"/>
              <a:ea typeface="Calibri"/>
              <a:cs typeface="Calibri"/>
              <a:sym typeface="Calibri"/>
            </a:endParaRPr>
          </a:p>
          <a:p>
            <a:pPr marL="0" lvl="0" indent="0" algn="l" rtl="0">
              <a:lnSpc>
                <a:spcPct val="90000"/>
              </a:lnSpc>
              <a:spcBef>
                <a:spcPts val="2000"/>
              </a:spcBef>
              <a:spcAft>
                <a:spcPts val="2000"/>
              </a:spcAft>
              <a:buSzPts val="1018"/>
              <a:buNone/>
            </a:pPr>
            <a:r>
              <a:rPr lang="en-US" sz="3000" i="0" u="none">
                <a:solidFill>
                  <a:srgbClr val="000000"/>
                </a:solidFill>
                <a:latin typeface="Calibri"/>
                <a:ea typeface="Calibri"/>
                <a:cs typeface="Calibri"/>
                <a:sym typeface="Calibri"/>
              </a:rPr>
              <a:t>Identify acceptable decision options for future situations</a:t>
            </a:r>
            <a:endParaRPr sz="3000">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7"/>
        <p:cNvGrpSpPr/>
        <p:nvPr/>
      </p:nvGrpSpPr>
      <p:grpSpPr>
        <a:xfrm>
          <a:off x="0" y="0"/>
          <a:ext cx="0" cy="0"/>
          <a:chOff x="0" y="0"/>
          <a:chExt cx="0" cy="0"/>
        </a:xfrm>
      </p:grpSpPr>
      <p:sp>
        <p:nvSpPr>
          <p:cNvPr id="1108" name="Google Shape;1108;p90"/>
          <p:cNvSpPr txBox="1">
            <a:spLocks noGrp="1"/>
          </p:cNvSpPr>
          <p:nvPr>
            <p:ph type="title" idx="4294967295"/>
          </p:nvPr>
        </p:nvSpPr>
        <p:spPr>
          <a:xfrm>
            <a:off x="685800" y="2747962"/>
            <a:ext cx="7772400" cy="13620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00000"/>
                </a:solidFill>
                <a:latin typeface="Verdana"/>
                <a:ea typeface="Verdana"/>
                <a:cs typeface="Verdana"/>
                <a:sym typeface="Verdana"/>
              </a:rPr>
              <a:t>Post Crisis</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2"/>
        <p:cNvGrpSpPr/>
        <p:nvPr/>
      </p:nvGrpSpPr>
      <p:grpSpPr>
        <a:xfrm>
          <a:off x="0" y="0"/>
          <a:ext cx="0" cy="0"/>
          <a:chOff x="0" y="0"/>
          <a:chExt cx="0" cy="0"/>
        </a:xfrm>
      </p:grpSpPr>
      <p:sp>
        <p:nvSpPr>
          <p:cNvPr id="1113" name="Google Shape;1113;p91"/>
          <p:cNvSpPr txBox="1"/>
          <p:nvPr/>
        </p:nvSpPr>
        <p:spPr>
          <a:xfrm>
            <a:off x="228600" y="1568050"/>
            <a:ext cx="8686800" cy="42672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228600" rIns="182875" bIns="228600" anchor="t" anchorCtr="0">
            <a:noAutofit/>
          </a:bodyPr>
          <a:lstStyle/>
          <a:p>
            <a:pPr marL="0" marR="0" lvl="0" indent="0" algn="l" rtl="0">
              <a:lnSpc>
                <a:spcPct val="90000"/>
              </a:lnSpc>
              <a:spcBef>
                <a:spcPts val="0"/>
              </a:spcBef>
              <a:spcAft>
                <a:spcPts val="0"/>
              </a:spcAft>
              <a:buClr>
                <a:srgbClr val="000000"/>
              </a:buClr>
              <a:buSzPts val="2600"/>
              <a:buFont typeface="Verdana"/>
              <a:buNone/>
            </a:pPr>
            <a:r>
              <a:rPr lang="en-US" sz="3000" b="1" i="0" u="sng">
                <a:solidFill>
                  <a:srgbClr val="000000"/>
                </a:solidFill>
                <a:latin typeface="Calibri"/>
                <a:ea typeface="Calibri"/>
                <a:cs typeface="Calibri"/>
                <a:sym typeface="Calibri"/>
              </a:rPr>
              <a:t>Goal</a:t>
            </a:r>
            <a:r>
              <a:rPr lang="en-US" sz="3000" b="1" i="0" u="none">
                <a:solidFill>
                  <a:srgbClr val="000000"/>
                </a:solidFill>
                <a:latin typeface="Calibri"/>
                <a:ea typeface="Calibri"/>
                <a:cs typeface="Calibri"/>
                <a:sym typeface="Calibri"/>
              </a:rPr>
              <a:t>:  </a:t>
            </a:r>
            <a:r>
              <a:rPr lang="en-US" sz="3000" b="1" i="1" u="none">
                <a:solidFill>
                  <a:srgbClr val="000000"/>
                </a:solidFill>
                <a:latin typeface="Calibri"/>
                <a:ea typeface="Calibri"/>
                <a:cs typeface="Calibri"/>
                <a:sym typeface="Calibri"/>
              </a:rPr>
              <a:t>Plan for Support and Skill Building</a:t>
            </a:r>
            <a:endParaRPr sz="3000" i="0" u="none">
              <a:solidFill>
                <a:srgbClr val="000000"/>
              </a:solidFill>
              <a:latin typeface="Calibri"/>
              <a:ea typeface="Calibri"/>
              <a:cs typeface="Calibri"/>
              <a:sym typeface="Calibri"/>
            </a:endParaRPr>
          </a:p>
          <a:p>
            <a:pPr marL="0" marR="0" lvl="0" indent="0" algn="l" rtl="0">
              <a:lnSpc>
                <a:spcPct val="90000"/>
              </a:lnSpc>
              <a:spcBef>
                <a:spcPts val="1800"/>
              </a:spcBef>
              <a:spcAft>
                <a:spcPts val="0"/>
              </a:spcAft>
              <a:buNone/>
            </a:pPr>
            <a:r>
              <a:rPr lang="en-US" sz="3000" i="0" u="none">
                <a:solidFill>
                  <a:srgbClr val="000000"/>
                </a:solidFill>
                <a:latin typeface="Calibri"/>
                <a:ea typeface="Calibri"/>
                <a:cs typeface="Calibri"/>
                <a:sym typeface="Calibri"/>
              </a:rPr>
              <a:t>Meet with teachers/staff and collaborate to identify</a:t>
            </a:r>
            <a:endParaRPr sz="3000">
              <a:latin typeface="Calibri"/>
              <a:ea typeface="Calibri"/>
              <a:cs typeface="Calibri"/>
              <a:sym typeface="Calibri"/>
            </a:endParaRPr>
          </a:p>
          <a:p>
            <a:pPr marL="457200" marR="0" lvl="0" indent="-419100" algn="l" rtl="0">
              <a:lnSpc>
                <a:spcPct val="90000"/>
              </a:lnSpc>
              <a:spcBef>
                <a:spcPts val="1800"/>
              </a:spcBef>
              <a:spcAft>
                <a:spcPts val="0"/>
              </a:spcAft>
              <a:buClr>
                <a:srgbClr val="000000"/>
              </a:buClr>
              <a:buSzPts val="3000"/>
              <a:buFont typeface="Calibri"/>
              <a:buChar char="●"/>
            </a:pPr>
            <a:r>
              <a:rPr lang="en-US" sz="3000">
                <a:latin typeface="Calibri"/>
                <a:ea typeface="Calibri"/>
                <a:cs typeface="Calibri"/>
                <a:sym typeface="Calibri"/>
              </a:rPr>
              <a:t>T</a:t>
            </a:r>
            <a:r>
              <a:rPr lang="en-US" sz="3000" i="0" u="none" strike="noStrike" cap="none">
                <a:solidFill>
                  <a:srgbClr val="000000"/>
                </a:solidFill>
                <a:latin typeface="Calibri"/>
                <a:ea typeface="Calibri"/>
                <a:cs typeface="Calibri"/>
                <a:sym typeface="Calibri"/>
              </a:rPr>
              <a:t>riggers </a:t>
            </a:r>
            <a:endParaRPr sz="3000">
              <a:latin typeface="Calibri"/>
              <a:ea typeface="Calibri"/>
              <a:cs typeface="Calibri"/>
              <a:sym typeface="Calibri"/>
            </a:endParaRPr>
          </a:p>
          <a:p>
            <a:pPr marL="457200" marR="0" lvl="0" indent="-419100" algn="l" rtl="0">
              <a:lnSpc>
                <a:spcPct val="90000"/>
              </a:lnSpc>
              <a:spcBef>
                <a:spcPts val="1800"/>
              </a:spcBef>
              <a:spcAft>
                <a:spcPts val="0"/>
              </a:spcAft>
              <a:buClr>
                <a:srgbClr val="000000"/>
              </a:buClr>
              <a:buSzPts val="3000"/>
              <a:buFont typeface="Calibri"/>
              <a:buChar char="●"/>
            </a:pPr>
            <a:r>
              <a:rPr lang="en-US" sz="3000">
                <a:latin typeface="Calibri"/>
                <a:ea typeface="Calibri"/>
                <a:cs typeface="Calibri"/>
                <a:sym typeface="Calibri"/>
              </a:rPr>
              <a:t>F</a:t>
            </a:r>
            <a:r>
              <a:rPr lang="en-US" sz="3000" i="0" u="none" strike="noStrike" cap="none">
                <a:solidFill>
                  <a:srgbClr val="000000"/>
                </a:solidFill>
                <a:latin typeface="Calibri"/>
                <a:ea typeface="Calibri"/>
                <a:cs typeface="Calibri"/>
                <a:sym typeface="Calibri"/>
              </a:rPr>
              <a:t>unction</a:t>
            </a:r>
            <a:endParaRPr sz="3000">
              <a:latin typeface="Calibri"/>
              <a:ea typeface="Calibri"/>
              <a:cs typeface="Calibri"/>
              <a:sym typeface="Calibri"/>
            </a:endParaRPr>
          </a:p>
          <a:p>
            <a:pPr marL="457200" marR="0" lvl="0" indent="-419100" algn="l" rtl="0">
              <a:lnSpc>
                <a:spcPct val="90000"/>
              </a:lnSpc>
              <a:spcBef>
                <a:spcPts val="1800"/>
              </a:spcBef>
              <a:spcAft>
                <a:spcPts val="0"/>
              </a:spcAft>
              <a:buClr>
                <a:srgbClr val="000000"/>
              </a:buClr>
              <a:buSzPts val="3000"/>
              <a:buFont typeface="Calibri"/>
              <a:buChar char="●"/>
            </a:pPr>
            <a:r>
              <a:rPr lang="en-US" sz="3000">
                <a:latin typeface="Calibri"/>
                <a:ea typeface="Calibri"/>
                <a:cs typeface="Calibri"/>
                <a:sym typeface="Calibri"/>
              </a:rPr>
              <a:t>P</a:t>
            </a:r>
            <a:r>
              <a:rPr lang="en-US" sz="3000" i="0" u="none" strike="noStrike" cap="none">
                <a:solidFill>
                  <a:srgbClr val="000000"/>
                </a:solidFill>
                <a:latin typeface="Calibri"/>
                <a:ea typeface="Calibri"/>
                <a:cs typeface="Calibri"/>
                <a:sym typeface="Calibri"/>
              </a:rPr>
              <a:t>roactively plan response for future occurrences</a:t>
            </a:r>
            <a:endParaRPr sz="3000">
              <a:latin typeface="Calibri"/>
              <a:ea typeface="Calibri"/>
              <a:cs typeface="Calibri"/>
              <a:sym typeface="Calibri"/>
            </a:endParaRPr>
          </a:p>
          <a:p>
            <a:pPr marL="457200" marR="0" lvl="0" indent="-419100" algn="l" rtl="0">
              <a:lnSpc>
                <a:spcPct val="90000"/>
              </a:lnSpc>
              <a:spcBef>
                <a:spcPts val="1800"/>
              </a:spcBef>
              <a:spcAft>
                <a:spcPts val="0"/>
              </a:spcAft>
              <a:buClr>
                <a:srgbClr val="000000"/>
              </a:buClr>
              <a:buSzPts val="3000"/>
              <a:buFont typeface="Calibri"/>
              <a:buChar char="●"/>
            </a:pPr>
            <a:r>
              <a:rPr lang="en-US" sz="3000" b="1">
                <a:latin typeface="Calibri"/>
                <a:ea typeface="Calibri"/>
                <a:cs typeface="Calibri"/>
                <a:sym typeface="Calibri"/>
              </a:rPr>
              <a:t>R</a:t>
            </a:r>
            <a:r>
              <a:rPr lang="en-US" sz="3000" b="1" i="0" u="none" strike="noStrike" cap="none">
                <a:solidFill>
                  <a:srgbClr val="000000"/>
                </a:solidFill>
                <a:latin typeface="Calibri"/>
                <a:ea typeface="Calibri"/>
                <a:cs typeface="Calibri"/>
                <a:sym typeface="Calibri"/>
              </a:rPr>
              <a:t>each out to family</a:t>
            </a:r>
            <a:endParaRPr sz="3000">
              <a:latin typeface="Calibri"/>
              <a:ea typeface="Calibri"/>
              <a:cs typeface="Calibri"/>
              <a:sym typeface="Calibri"/>
            </a:endParaRPr>
          </a:p>
          <a:p>
            <a:pPr marL="0" marR="0" lvl="0" indent="0" algn="l" rtl="0">
              <a:lnSpc>
                <a:spcPct val="100000"/>
              </a:lnSpc>
              <a:spcBef>
                <a:spcPts val="1800"/>
              </a:spcBef>
              <a:spcAft>
                <a:spcPts val="0"/>
              </a:spcAft>
              <a:buClr>
                <a:srgbClr val="000000"/>
              </a:buClr>
              <a:buSzPts val="3200"/>
              <a:buFont typeface="Arial"/>
              <a:buNone/>
            </a:pPr>
            <a:endParaRPr sz="3200" b="1" i="1" u="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Verdana"/>
              <a:buNone/>
            </a:pPr>
            <a:r>
              <a:rPr lang="en-US" sz="3200" b="0" i="1" u="none">
                <a:solidFill>
                  <a:srgbClr val="000000"/>
                </a:solidFill>
                <a:latin typeface="Verdana"/>
                <a:ea typeface="Verdana"/>
                <a:cs typeface="Verdana"/>
                <a:sym typeface="Verdana"/>
              </a:rPr>
              <a:t>		</a:t>
            </a:r>
            <a:endParaRPr/>
          </a:p>
        </p:txBody>
      </p:sp>
      <p:sp>
        <p:nvSpPr>
          <p:cNvPr id="1114" name="Google Shape;1114;p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What Do I Do </a:t>
            </a:r>
            <a:r>
              <a:rPr lang="en-US">
                <a:solidFill>
                  <a:srgbClr val="FFFFFF"/>
                </a:solidFill>
              </a:rPr>
              <a:t>Post Crisis</a:t>
            </a:r>
            <a:r>
              <a:rPr lang="en-US" sz="4000" b="0" i="0" u="none">
                <a:solidFill>
                  <a:srgbClr val="FFFFFF"/>
                </a:solidFill>
                <a:latin typeface="Verdana"/>
                <a:ea typeface="Verdana"/>
                <a:cs typeface="Verdana"/>
                <a:sym typeface="Verdana"/>
              </a:rPr>
              <a:t>?</a:t>
            </a:r>
            <a:endParaRPr/>
          </a:p>
        </p:txBody>
      </p:sp>
      <p:pic>
        <p:nvPicPr>
          <p:cNvPr id="1115" name="Google Shape;1115;p91"/>
          <p:cNvPicPr preferRelativeResize="0"/>
          <p:nvPr/>
        </p:nvPicPr>
        <p:blipFill>
          <a:blip r:embed="rId3">
            <a:alphaModFix/>
          </a:blip>
          <a:stretch>
            <a:fillRect/>
          </a:stretch>
        </p:blipFill>
        <p:spPr>
          <a:xfrm>
            <a:off x="5468100" y="5570275"/>
            <a:ext cx="1442894" cy="1151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13"/>
                                        </p:tgtEl>
                                        <p:attrNameLst>
                                          <p:attrName>style.visibility</p:attrName>
                                        </p:attrNameLst>
                                      </p:cBhvr>
                                      <p:to>
                                        <p:strVal val="visible"/>
                                      </p:to>
                                    </p:set>
                                    <p:anim calcmode="lin" valueType="num">
                                      <p:cBhvr additive="base">
                                        <p:cTn id="7" dur="500"/>
                                        <p:tgtEl>
                                          <p:spTgt spid="11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9"/>
        <p:cNvGrpSpPr/>
        <p:nvPr/>
      </p:nvGrpSpPr>
      <p:grpSpPr>
        <a:xfrm>
          <a:off x="0" y="0"/>
          <a:ext cx="0" cy="0"/>
          <a:chOff x="0" y="0"/>
          <a:chExt cx="0" cy="0"/>
        </a:xfrm>
      </p:grpSpPr>
      <p:sp>
        <p:nvSpPr>
          <p:cNvPr id="1120" name="Google Shape;1120;p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Life Happens</a:t>
            </a:r>
            <a:endParaRPr/>
          </a:p>
        </p:txBody>
      </p:sp>
      <p:sp>
        <p:nvSpPr>
          <p:cNvPr id="1121" name="Google Shape;1121;p92"/>
          <p:cNvSpPr txBox="1">
            <a:spLocks noGrp="1"/>
          </p:cNvSpPr>
          <p:nvPr>
            <p:ph type="body" idx="1"/>
          </p:nvPr>
        </p:nvSpPr>
        <p:spPr>
          <a:xfrm>
            <a:off x="757500" y="1628775"/>
            <a:ext cx="7629000" cy="3390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00"/>
              </a:spcBef>
              <a:spcAft>
                <a:spcPts val="0"/>
              </a:spcAft>
              <a:buSzPts val="3200"/>
              <a:buNone/>
            </a:pPr>
            <a:r>
              <a:rPr lang="en-US" sz="3600" b="1" i="1" u="none">
                <a:solidFill>
                  <a:srgbClr val="000000"/>
                </a:solidFill>
                <a:latin typeface="Calibri"/>
                <a:ea typeface="Calibri"/>
                <a:cs typeface="Calibri"/>
                <a:sym typeface="Calibri"/>
              </a:rPr>
              <a:t>“It is always important to remember that if you  inadvertently assist the student to escalate, do not be  concerned; you will get another chance to do it right the next time around.” </a:t>
            </a:r>
            <a:endParaRPr sz="3000">
              <a:latin typeface="Calibri"/>
              <a:ea typeface="Calibri"/>
              <a:cs typeface="Calibri"/>
              <a:sym typeface="Calibri"/>
            </a:endParaRPr>
          </a:p>
        </p:txBody>
      </p:sp>
      <p:sp>
        <p:nvSpPr>
          <p:cNvPr id="1122" name="Google Shape;1122;p92"/>
          <p:cNvSpPr txBox="1"/>
          <p:nvPr/>
        </p:nvSpPr>
        <p:spPr>
          <a:xfrm>
            <a:off x="5275375" y="520065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00"/>
              </a:spcBef>
              <a:spcAft>
                <a:spcPts val="0"/>
              </a:spcAft>
              <a:buNone/>
            </a:pPr>
            <a:r>
              <a:rPr lang="en-US">
                <a:solidFill>
                  <a:schemeClr val="dk1"/>
                </a:solidFill>
              </a:rPr>
              <a:t>(Colvin, 1989)</a:t>
            </a:r>
            <a:endParaRPr>
              <a:solidFill>
                <a:schemeClr val="dk2"/>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6"/>
        <p:cNvGrpSpPr/>
        <p:nvPr/>
      </p:nvGrpSpPr>
      <p:grpSpPr>
        <a:xfrm>
          <a:off x="0" y="0"/>
          <a:ext cx="0" cy="0"/>
          <a:chOff x="0" y="0"/>
          <a:chExt cx="0" cy="0"/>
        </a:xfrm>
      </p:grpSpPr>
      <p:sp>
        <p:nvSpPr>
          <p:cNvPr id="1127" name="Google Shape;1127;p9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Staff Reflection</a:t>
            </a:r>
            <a:endParaRPr/>
          </a:p>
        </p:txBody>
      </p:sp>
      <p:sp>
        <p:nvSpPr>
          <p:cNvPr id="1128" name="Google Shape;1128;p93"/>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Clr>
                <a:srgbClr val="000000"/>
              </a:buClr>
              <a:buSzPts val="2400"/>
              <a:buFont typeface="Verdana"/>
              <a:buChar char="•"/>
            </a:pPr>
            <a:r>
              <a:rPr lang="en-US" sz="2400" b="0" i="0" u="none">
                <a:solidFill>
                  <a:srgbClr val="000000"/>
                </a:solidFill>
                <a:latin typeface="Verdana"/>
                <a:ea typeface="Verdana"/>
                <a:cs typeface="Verdana"/>
                <a:sym typeface="Verdana"/>
              </a:rPr>
              <a:t>What triggered the behavior?</a:t>
            </a:r>
            <a:endParaRPr/>
          </a:p>
          <a:p>
            <a:pPr marL="457200" lvl="0" indent="-381000" algn="l" rtl="0">
              <a:lnSpc>
                <a:spcPct val="90000"/>
              </a:lnSpc>
              <a:spcBef>
                <a:spcPts val="2000"/>
              </a:spcBef>
              <a:spcAft>
                <a:spcPts val="0"/>
              </a:spcAft>
              <a:buClr>
                <a:srgbClr val="000000"/>
              </a:buClr>
              <a:buSzPts val="2400"/>
              <a:buFont typeface="Verdana"/>
              <a:buChar char="•"/>
            </a:pPr>
            <a:r>
              <a:rPr lang="en-US" sz="2400" b="0" i="0" u="none">
                <a:solidFill>
                  <a:srgbClr val="000000"/>
                </a:solidFill>
                <a:latin typeface="Verdana"/>
                <a:ea typeface="Verdana"/>
                <a:cs typeface="Verdana"/>
                <a:sym typeface="Verdana"/>
              </a:rPr>
              <a:t>What was the function of the behavior?</a:t>
            </a:r>
            <a:endParaRPr/>
          </a:p>
          <a:p>
            <a:pPr marL="457200" lvl="0" indent="-381000" algn="l" rtl="0">
              <a:lnSpc>
                <a:spcPct val="90000"/>
              </a:lnSpc>
              <a:spcBef>
                <a:spcPts val="2000"/>
              </a:spcBef>
              <a:spcAft>
                <a:spcPts val="0"/>
              </a:spcAft>
              <a:buClr>
                <a:srgbClr val="000000"/>
              </a:buClr>
              <a:buSzPts val="2400"/>
              <a:buFont typeface="Verdana"/>
              <a:buChar char="•"/>
            </a:pPr>
            <a:r>
              <a:rPr lang="en-US" sz="2400" b="0" i="0" u="none">
                <a:solidFill>
                  <a:srgbClr val="000000"/>
                </a:solidFill>
                <a:latin typeface="Verdana"/>
                <a:ea typeface="Verdana"/>
                <a:cs typeface="Verdana"/>
                <a:sym typeface="Verdana"/>
              </a:rPr>
              <a:t>What strategies worked? Didn’t work?</a:t>
            </a:r>
            <a:endParaRPr/>
          </a:p>
          <a:p>
            <a:pPr marL="457200" lvl="0" indent="-381000" algn="l" rtl="0">
              <a:lnSpc>
                <a:spcPct val="90000"/>
              </a:lnSpc>
              <a:spcBef>
                <a:spcPts val="2000"/>
              </a:spcBef>
              <a:spcAft>
                <a:spcPts val="0"/>
              </a:spcAft>
              <a:buClr>
                <a:srgbClr val="000000"/>
              </a:buClr>
              <a:buSzPts val="2400"/>
              <a:buFont typeface="Verdana"/>
              <a:buChar char="•"/>
            </a:pPr>
            <a:r>
              <a:rPr lang="en-US" sz="2400" b="0" i="0" u="none">
                <a:solidFill>
                  <a:srgbClr val="000000"/>
                </a:solidFill>
                <a:latin typeface="Verdana"/>
                <a:ea typeface="Verdana"/>
                <a:cs typeface="Verdana"/>
                <a:sym typeface="Verdana"/>
              </a:rPr>
              <a:t>What skills/replacement behaviors does the student need to learn that align with the function?</a:t>
            </a:r>
            <a:endParaRPr/>
          </a:p>
          <a:p>
            <a:pPr marL="457200" lvl="0" indent="-381000" algn="l" rtl="0">
              <a:lnSpc>
                <a:spcPct val="90000"/>
              </a:lnSpc>
              <a:spcBef>
                <a:spcPts val="2000"/>
              </a:spcBef>
              <a:spcAft>
                <a:spcPts val="0"/>
              </a:spcAft>
              <a:buClr>
                <a:srgbClr val="000000"/>
              </a:buClr>
              <a:buSzPts val="2400"/>
              <a:buFont typeface="Verdana"/>
              <a:buChar char="•"/>
            </a:pPr>
            <a:r>
              <a:rPr lang="en-US" sz="2400" b="0" i="0" u="none">
                <a:solidFill>
                  <a:srgbClr val="000000"/>
                </a:solidFill>
                <a:latin typeface="Verdana"/>
                <a:ea typeface="Verdana"/>
                <a:cs typeface="Verdana"/>
                <a:sym typeface="Verdana"/>
              </a:rPr>
              <a:t>How can they be taught?</a:t>
            </a:r>
            <a:endParaRPr/>
          </a:p>
          <a:p>
            <a:pPr marL="457200" lvl="0" indent="-381000" algn="l" rtl="0">
              <a:lnSpc>
                <a:spcPct val="90000"/>
              </a:lnSpc>
              <a:spcBef>
                <a:spcPts val="2000"/>
              </a:spcBef>
              <a:spcAft>
                <a:spcPts val="0"/>
              </a:spcAft>
              <a:buClr>
                <a:srgbClr val="000000"/>
              </a:buClr>
              <a:buSzPts val="2400"/>
              <a:buFont typeface="Verdana"/>
              <a:buChar char="•"/>
            </a:pPr>
            <a:r>
              <a:rPr lang="en-US" sz="2400" b="0" i="0" u="none">
                <a:solidFill>
                  <a:srgbClr val="000000"/>
                </a:solidFill>
                <a:latin typeface="Verdana"/>
                <a:ea typeface="Verdana"/>
                <a:cs typeface="Verdana"/>
                <a:sym typeface="Verdana"/>
              </a:rPr>
              <a:t>Are there environmental changes we can make to set the student up for success?</a:t>
            </a:r>
            <a:endParaRPr/>
          </a:p>
          <a:p>
            <a:pPr marL="457200" lvl="0" indent="-381000" algn="l" rtl="0">
              <a:lnSpc>
                <a:spcPct val="90000"/>
              </a:lnSpc>
              <a:spcBef>
                <a:spcPts val="2000"/>
              </a:spcBef>
              <a:spcAft>
                <a:spcPts val="2000"/>
              </a:spcAft>
              <a:buClr>
                <a:srgbClr val="000000"/>
              </a:buClr>
              <a:buSzPts val="2400"/>
              <a:buFont typeface="Verdana"/>
              <a:buChar char="•"/>
            </a:pPr>
            <a:r>
              <a:rPr lang="en-US" sz="2400" b="0" i="0" u="none">
                <a:solidFill>
                  <a:srgbClr val="000000"/>
                </a:solidFill>
                <a:latin typeface="Verdana"/>
                <a:ea typeface="Verdana"/>
                <a:cs typeface="Verdana"/>
                <a:sym typeface="Verdana"/>
              </a:rPr>
              <a:t>How can we involve the family?</a:t>
            </a:r>
            <a:endParaRPr/>
          </a:p>
        </p:txBody>
      </p:sp>
      <p:pic>
        <p:nvPicPr>
          <p:cNvPr id="1129" name="Google Shape;1129;p93"/>
          <p:cNvPicPr preferRelativeResize="0"/>
          <p:nvPr/>
        </p:nvPicPr>
        <p:blipFill>
          <a:blip r:embed="rId3">
            <a:alphaModFix/>
          </a:blip>
          <a:stretch>
            <a:fillRect/>
          </a:stretch>
        </p:blipFill>
        <p:spPr>
          <a:xfrm>
            <a:off x="6225175" y="5792300"/>
            <a:ext cx="953976" cy="7612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3"/>
        <p:cNvGrpSpPr/>
        <p:nvPr/>
      </p:nvGrpSpPr>
      <p:grpSpPr>
        <a:xfrm>
          <a:off x="0" y="0"/>
          <a:ext cx="0" cy="0"/>
          <a:chOff x="0" y="0"/>
          <a:chExt cx="0" cy="0"/>
        </a:xfrm>
      </p:grpSpPr>
      <p:sp>
        <p:nvSpPr>
          <p:cNvPr id="1134" name="Google Shape;1134;p94"/>
          <p:cNvSpPr txBox="1"/>
          <p:nvPr/>
        </p:nvSpPr>
        <p:spPr>
          <a:xfrm>
            <a:off x="3351212" y="1748262"/>
            <a:ext cx="5045100" cy="404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Verdana"/>
              <a:buNone/>
            </a:pPr>
            <a:r>
              <a:rPr lang="en-US" sz="3200" i="0" u="none">
                <a:solidFill>
                  <a:srgbClr val="000000"/>
                </a:solidFill>
                <a:latin typeface="Calibri"/>
                <a:ea typeface="Calibri"/>
                <a:cs typeface="Calibri"/>
                <a:sym typeface="Calibri"/>
              </a:rPr>
              <a:t>What is your current process for supporting the student(s) and staff </a:t>
            </a:r>
            <a:r>
              <a:rPr lang="en-US" sz="3200">
                <a:latin typeface="Calibri"/>
                <a:ea typeface="Calibri"/>
                <a:cs typeface="Calibri"/>
                <a:sym typeface="Calibri"/>
              </a:rPr>
              <a:t>post crisis</a:t>
            </a:r>
            <a:r>
              <a:rPr lang="en-US" sz="3200" i="0" u="none">
                <a:solidFill>
                  <a:srgbClr val="000000"/>
                </a:solidFill>
                <a:latin typeface="Calibri"/>
                <a:ea typeface="Calibri"/>
                <a:cs typeface="Calibri"/>
                <a:sym typeface="Calibri"/>
              </a:rPr>
              <a:t>?</a:t>
            </a:r>
            <a:endParaRPr sz="3200">
              <a:latin typeface="Calibri"/>
              <a:ea typeface="Calibri"/>
              <a:cs typeface="Calibri"/>
              <a:sym typeface="Calibri"/>
            </a:endParaRPr>
          </a:p>
          <a:p>
            <a:pPr marL="0" marR="0" lvl="0" indent="0" algn="l" rtl="0">
              <a:lnSpc>
                <a:spcPct val="100000"/>
              </a:lnSpc>
              <a:spcBef>
                <a:spcPts val="4000"/>
              </a:spcBef>
              <a:spcAft>
                <a:spcPts val="0"/>
              </a:spcAft>
              <a:buClr>
                <a:srgbClr val="000000"/>
              </a:buClr>
              <a:buSzPts val="2600"/>
              <a:buFont typeface="Verdana"/>
              <a:buNone/>
            </a:pPr>
            <a:r>
              <a:rPr lang="en-US" sz="3200" i="0" u="none">
                <a:solidFill>
                  <a:srgbClr val="000000"/>
                </a:solidFill>
                <a:latin typeface="Calibri"/>
                <a:ea typeface="Calibri"/>
                <a:cs typeface="Calibri"/>
                <a:sym typeface="Calibri"/>
              </a:rPr>
              <a:t>Are there any adjustments that need to be made to that process?</a:t>
            </a:r>
            <a:endParaRPr sz="3200">
              <a:latin typeface="Calibri"/>
              <a:ea typeface="Calibri"/>
              <a:cs typeface="Calibri"/>
              <a:sym typeface="Calibri"/>
            </a:endParaRPr>
          </a:p>
          <a:p>
            <a:pPr marL="457200" marR="0" lvl="0" indent="0" algn="l" rtl="0">
              <a:lnSpc>
                <a:spcPct val="115000"/>
              </a:lnSpc>
              <a:spcBef>
                <a:spcPts val="4000"/>
              </a:spcBef>
              <a:spcAft>
                <a:spcPts val="0"/>
              </a:spcAft>
              <a:buClr>
                <a:srgbClr val="000000"/>
              </a:buClr>
              <a:buSzPts val="3200"/>
              <a:buFont typeface="Arial"/>
              <a:buNone/>
            </a:pPr>
            <a:endParaRPr sz="3200" b="0" i="0" u="none">
              <a:solidFill>
                <a:srgbClr val="006387"/>
              </a:solidFill>
              <a:latin typeface="Calibri"/>
              <a:ea typeface="Calibri"/>
              <a:cs typeface="Calibri"/>
              <a:sym typeface="Calibri"/>
            </a:endParaRPr>
          </a:p>
          <a:p>
            <a:pPr marL="457200" marR="0" lvl="0" indent="0" algn="l" rtl="0">
              <a:lnSpc>
                <a:spcPct val="115000"/>
              </a:lnSpc>
              <a:spcBef>
                <a:spcPts val="1000"/>
              </a:spcBef>
              <a:spcAft>
                <a:spcPts val="0"/>
              </a:spcAft>
              <a:buClr>
                <a:srgbClr val="000000"/>
              </a:buClr>
              <a:buSzPts val="2400"/>
              <a:buFont typeface="Arial"/>
              <a:buNone/>
            </a:pPr>
            <a:endParaRPr sz="2400" b="0" i="0" u="none">
              <a:solidFill>
                <a:srgbClr val="000000"/>
              </a:solidFill>
              <a:latin typeface="Verdana"/>
              <a:ea typeface="Verdana"/>
              <a:cs typeface="Verdana"/>
              <a:sym typeface="Verdana"/>
            </a:endParaRPr>
          </a:p>
          <a:p>
            <a:pPr marL="457200" marR="0" lvl="0" indent="0" algn="l" rtl="0">
              <a:lnSpc>
                <a:spcPct val="115000"/>
              </a:lnSpc>
              <a:spcBef>
                <a:spcPts val="1000"/>
              </a:spcBef>
              <a:spcAft>
                <a:spcPts val="0"/>
              </a:spcAft>
              <a:buClr>
                <a:srgbClr val="000000"/>
              </a:buClr>
              <a:buSzPts val="2400"/>
              <a:buFont typeface="Arial"/>
              <a:buNone/>
            </a:pPr>
            <a:endParaRPr sz="2400" b="0" i="0" u="none">
              <a:solidFill>
                <a:srgbClr val="000000"/>
              </a:solidFill>
              <a:latin typeface="Verdana"/>
              <a:ea typeface="Verdana"/>
              <a:cs typeface="Verdana"/>
              <a:sym typeface="Verdana"/>
            </a:endParaRPr>
          </a:p>
          <a:p>
            <a:pPr marL="457200" marR="0" lvl="0" indent="0" algn="ctr" rtl="0">
              <a:lnSpc>
                <a:spcPct val="100000"/>
              </a:lnSpc>
              <a:spcBef>
                <a:spcPts val="600"/>
              </a:spcBef>
              <a:spcAft>
                <a:spcPts val="0"/>
              </a:spcAft>
              <a:buClr>
                <a:srgbClr val="000000"/>
              </a:buClr>
              <a:buSzPts val="2400"/>
              <a:buFont typeface="Arial"/>
              <a:buNone/>
            </a:pPr>
            <a:endParaRPr sz="2400" b="0" i="0" u="none">
              <a:solidFill>
                <a:srgbClr val="000000"/>
              </a:solidFill>
              <a:latin typeface="Verdana"/>
              <a:ea typeface="Verdana"/>
              <a:cs typeface="Verdana"/>
              <a:sym typeface="Verdana"/>
            </a:endParaRPr>
          </a:p>
          <a:p>
            <a:pPr marL="457200" marR="0" lvl="0" indent="0" algn="l" rtl="0">
              <a:lnSpc>
                <a:spcPct val="115000"/>
              </a:lnSpc>
              <a:spcBef>
                <a:spcPts val="600"/>
              </a:spcBef>
              <a:spcAft>
                <a:spcPts val="0"/>
              </a:spcAft>
              <a:buClr>
                <a:srgbClr val="000000"/>
              </a:buClr>
              <a:buSzPts val="2400"/>
              <a:buFont typeface="Verdana"/>
              <a:buNone/>
            </a:pPr>
            <a:r>
              <a:rPr lang="en-US" sz="2400" b="0" i="0" u="none">
                <a:solidFill>
                  <a:srgbClr val="000000"/>
                </a:solidFill>
                <a:latin typeface="Verdana"/>
                <a:ea typeface="Verdana"/>
                <a:cs typeface="Verdana"/>
                <a:sym typeface="Verdana"/>
              </a:rPr>
              <a:t> </a:t>
            </a:r>
            <a:endParaRPr sz="2800" b="0" i="0" u="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800"/>
              <a:buFont typeface="Verdana"/>
              <a:buNone/>
            </a:pPr>
            <a:r>
              <a:rPr lang="en-US" sz="2800" b="0" i="0" u="none">
                <a:solidFill>
                  <a:srgbClr val="000000"/>
                </a:solidFill>
                <a:latin typeface="Verdana"/>
                <a:ea typeface="Verdana"/>
                <a:cs typeface="Verdana"/>
                <a:sym typeface="Verdana"/>
              </a:rPr>
              <a:t> </a:t>
            </a:r>
            <a:endParaRPr/>
          </a:p>
        </p:txBody>
      </p:sp>
      <p:pic>
        <p:nvPicPr>
          <p:cNvPr id="1135" name="Google Shape;1135;p94" title="Question mark"/>
          <p:cNvPicPr preferRelativeResize="0"/>
          <p:nvPr/>
        </p:nvPicPr>
        <p:blipFill rotWithShape="1">
          <a:blip r:embed="rId3">
            <a:alphaModFix/>
          </a:blip>
          <a:srcRect/>
          <a:stretch/>
        </p:blipFill>
        <p:spPr>
          <a:xfrm>
            <a:off x="886575" y="2047250"/>
            <a:ext cx="1765969" cy="2573006"/>
          </a:xfrm>
          <a:prstGeom prst="rect">
            <a:avLst/>
          </a:prstGeom>
          <a:noFill/>
          <a:ln>
            <a:noFill/>
          </a:ln>
        </p:spPr>
      </p:pic>
      <p:sp>
        <p:nvSpPr>
          <p:cNvPr id="1136" name="Google Shape;1136;p9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1137" name="Google Shape;1137;p94"/>
          <p:cNvSpPr/>
          <p:nvPr/>
        </p:nvSpPr>
        <p:spPr>
          <a:xfrm>
            <a:off x="7916862" y="426250"/>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96"/>
          <p:cNvSpPr txBox="1">
            <a:spLocks noGrp="1"/>
          </p:cNvSpPr>
          <p:nvPr>
            <p:ph type="title" idx="4294967295"/>
          </p:nvPr>
        </p:nvSpPr>
        <p:spPr>
          <a:xfrm>
            <a:off x="0" y="4205750"/>
            <a:ext cx="9144000" cy="136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0000"/>
                </a:solidFill>
                <a:latin typeface="Verdana"/>
                <a:ea typeface="Verdana"/>
                <a:cs typeface="Verdana"/>
                <a:sym typeface="Verdana"/>
              </a:rPr>
              <a:t>Putting It All Together </a:t>
            </a:r>
            <a:endParaRPr/>
          </a:p>
        </p:txBody>
      </p:sp>
      <p:pic>
        <p:nvPicPr>
          <p:cNvPr id="1143" name="Google Shape;1143;p96"/>
          <p:cNvPicPr preferRelativeResize="0"/>
          <p:nvPr/>
        </p:nvPicPr>
        <p:blipFill>
          <a:blip r:embed="rId3">
            <a:alphaModFix/>
          </a:blip>
          <a:stretch>
            <a:fillRect/>
          </a:stretch>
        </p:blipFill>
        <p:spPr>
          <a:xfrm>
            <a:off x="2523157" y="598894"/>
            <a:ext cx="3748426" cy="3748451"/>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97"/>
          <p:cNvSpPr txBox="1">
            <a:spLocks noGrp="1"/>
          </p:cNvSpPr>
          <p:nvPr>
            <p:ph type="body" idx="1"/>
          </p:nvPr>
        </p:nvSpPr>
        <p:spPr>
          <a:xfrm>
            <a:off x="452437" y="1682750"/>
            <a:ext cx="8232900" cy="4381500"/>
          </a:xfrm>
          <a:prstGeom prst="rect">
            <a:avLst/>
          </a:prstGeom>
          <a:noFill/>
          <a:ln>
            <a:noFill/>
          </a:ln>
        </p:spPr>
        <p:txBody>
          <a:bodyPr spcFirstLastPara="1" wrap="square" lIns="91425" tIns="45700" rIns="91425" bIns="45700" anchor="t" anchorCtr="0">
            <a:normAutofit/>
          </a:bodyPr>
          <a:lstStyle/>
          <a:p>
            <a:pPr marL="1085850" lvl="0" indent="0" algn="l" rtl="0">
              <a:lnSpc>
                <a:spcPct val="80000"/>
              </a:lnSpc>
              <a:spcBef>
                <a:spcPts val="600"/>
              </a:spcBef>
              <a:spcAft>
                <a:spcPts val="0"/>
              </a:spcAft>
              <a:buSzPts val="3200"/>
              <a:buNone/>
            </a:pPr>
            <a:r>
              <a:rPr lang="en-US" sz="3000" i="0" u="none">
                <a:solidFill>
                  <a:srgbClr val="000000"/>
                </a:solidFill>
                <a:latin typeface="Calibri"/>
                <a:ea typeface="Calibri"/>
                <a:cs typeface="Calibri"/>
                <a:sym typeface="Calibri"/>
              </a:rPr>
              <a:t>Reflect on your personal </a:t>
            </a:r>
            <a:r>
              <a:rPr lang="en-US" sz="3000">
                <a:solidFill>
                  <a:srgbClr val="000000"/>
                </a:solidFill>
                <a:latin typeface="Calibri"/>
                <a:ea typeface="Calibri"/>
                <a:cs typeface="Calibri"/>
                <a:sym typeface="Calibri"/>
              </a:rPr>
              <a:t>scenario</a:t>
            </a:r>
            <a:r>
              <a:rPr lang="en-US" sz="3000" i="0" u="none">
                <a:solidFill>
                  <a:srgbClr val="000000"/>
                </a:solidFill>
                <a:latin typeface="Calibri"/>
                <a:ea typeface="Calibri"/>
                <a:cs typeface="Calibri"/>
                <a:sym typeface="Calibri"/>
              </a:rPr>
              <a:t>.</a:t>
            </a:r>
            <a:endParaRPr sz="3000">
              <a:latin typeface="Calibri"/>
              <a:ea typeface="Calibri"/>
              <a:cs typeface="Calibri"/>
              <a:sym typeface="Calibri"/>
            </a:endParaRPr>
          </a:p>
          <a:p>
            <a:pPr marL="25400" lvl="0" indent="0" algn="l" rtl="0">
              <a:lnSpc>
                <a:spcPct val="80000"/>
              </a:lnSpc>
              <a:spcBef>
                <a:spcPts val="6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80000"/>
              </a:lnSpc>
              <a:spcBef>
                <a:spcPts val="600"/>
              </a:spcBef>
              <a:spcAft>
                <a:spcPts val="0"/>
              </a:spcAft>
              <a:buSzPts val="3200"/>
              <a:buNone/>
            </a:pPr>
            <a:r>
              <a:rPr lang="en-US" sz="3000" i="0" u="none">
                <a:solidFill>
                  <a:srgbClr val="000000"/>
                </a:solidFill>
                <a:latin typeface="Calibri"/>
                <a:ea typeface="Calibri"/>
                <a:cs typeface="Calibri"/>
                <a:sym typeface="Calibri"/>
              </a:rPr>
              <a:t>What have we covered over the past two days that would have shifted the outcome?</a:t>
            </a:r>
            <a:endParaRPr sz="3000">
              <a:latin typeface="Calibri"/>
              <a:ea typeface="Calibri"/>
              <a:cs typeface="Calibri"/>
              <a:sym typeface="Calibri"/>
            </a:endParaRPr>
          </a:p>
          <a:p>
            <a:pPr marL="25400" lvl="0" indent="0" algn="l" rtl="0">
              <a:lnSpc>
                <a:spcPct val="80000"/>
              </a:lnSpc>
              <a:spcBef>
                <a:spcPts val="6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80000"/>
              </a:lnSpc>
              <a:spcBef>
                <a:spcPts val="600"/>
              </a:spcBef>
              <a:spcAft>
                <a:spcPts val="0"/>
              </a:spcAft>
              <a:buSzPts val="3200"/>
              <a:buNone/>
            </a:pPr>
            <a:r>
              <a:rPr lang="en-US" sz="3000" i="0" u="none">
                <a:solidFill>
                  <a:srgbClr val="000000"/>
                </a:solidFill>
                <a:latin typeface="Calibri"/>
                <a:ea typeface="Calibri"/>
                <a:cs typeface="Calibri"/>
                <a:sym typeface="Calibri"/>
              </a:rPr>
              <a:t>What might you try next time?</a:t>
            </a:r>
            <a:endParaRPr sz="3000">
              <a:latin typeface="Calibri"/>
              <a:ea typeface="Calibri"/>
              <a:cs typeface="Calibri"/>
              <a:sym typeface="Calibri"/>
            </a:endParaRPr>
          </a:p>
          <a:p>
            <a:pPr marL="25400" lvl="0" indent="0" algn="l" rtl="0">
              <a:lnSpc>
                <a:spcPct val="80000"/>
              </a:lnSpc>
              <a:spcBef>
                <a:spcPts val="6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80000"/>
              </a:lnSpc>
              <a:spcBef>
                <a:spcPts val="600"/>
              </a:spcBef>
              <a:spcAft>
                <a:spcPts val="0"/>
              </a:spcAft>
              <a:buSzPts val="3200"/>
              <a:buNone/>
            </a:pPr>
            <a:r>
              <a:rPr lang="en-US" sz="3000" i="0" u="none">
                <a:solidFill>
                  <a:srgbClr val="000000"/>
                </a:solidFill>
                <a:latin typeface="Calibri"/>
                <a:ea typeface="Calibri"/>
                <a:cs typeface="Calibri"/>
                <a:sym typeface="Calibri"/>
              </a:rPr>
              <a:t>How can you use this information to adjust school-wide practices and build capacity?</a:t>
            </a:r>
            <a:endParaRPr sz="3000">
              <a:latin typeface="Calibri"/>
              <a:ea typeface="Calibri"/>
              <a:cs typeface="Calibri"/>
              <a:sym typeface="Calibri"/>
            </a:endParaRPr>
          </a:p>
        </p:txBody>
      </p:sp>
      <p:sp>
        <p:nvSpPr>
          <p:cNvPr id="1149" name="Google Shape;1149;p9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a:t>
            </a:r>
            <a:endParaRPr/>
          </a:p>
        </p:txBody>
      </p:sp>
      <p:grpSp>
        <p:nvGrpSpPr>
          <p:cNvPr id="1150" name="Google Shape;1150;p97"/>
          <p:cNvGrpSpPr/>
          <p:nvPr/>
        </p:nvGrpSpPr>
        <p:grpSpPr>
          <a:xfrm>
            <a:off x="7959826" y="469909"/>
            <a:ext cx="649308" cy="660385"/>
            <a:chOff x="1490050" y="3805975"/>
            <a:chExt cx="491900" cy="482350"/>
          </a:xfrm>
        </p:grpSpPr>
        <p:sp>
          <p:nvSpPr>
            <p:cNvPr id="1151" name="Google Shape;1151;p97"/>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152" name="Google Shape;1152;p97"/>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153" name="Google Shape;1153;p97"/>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1154" name="Google Shape;1154;p97"/>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1155" name="Google Shape;1155;p97"/>
          <p:cNvPicPr preferRelativeResize="0"/>
          <p:nvPr/>
        </p:nvPicPr>
        <p:blipFill>
          <a:blip r:embed="rId3">
            <a:alphaModFix/>
          </a:blip>
          <a:stretch>
            <a:fillRect/>
          </a:stretch>
        </p:blipFill>
        <p:spPr>
          <a:xfrm>
            <a:off x="400050" y="1485900"/>
            <a:ext cx="1047750" cy="10477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g33d2c46869a_0_0"/>
          <p:cNvSpPr txBox="1">
            <a:spLocks noGrp="1"/>
          </p:cNvSpPr>
          <p:nvPr>
            <p:ph type="body" idx="4294967295"/>
          </p:nvPr>
        </p:nvSpPr>
        <p:spPr>
          <a:xfrm>
            <a:off x="228600" y="1663325"/>
            <a:ext cx="8686800" cy="4381500"/>
          </a:xfrm>
          <a:prstGeom prst="rect">
            <a:avLst/>
          </a:prstGeom>
          <a:noFill/>
          <a:ln>
            <a:noFill/>
          </a:ln>
        </p:spPr>
        <p:txBody>
          <a:bodyPr spcFirstLastPara="1" wrap="square" lIns="91425" tIns="45700" rIns="91425" bIns="45700" anchor="t" anchorCtr="0">
            <a:noAutofit/>
          </a:bodyPr>
          <a:lstStyle/>
          <a:p>
            <a:pPr marL="1473200" marR="0" lvl="3" indent="0" algn="l" rtl="0">
              <a:lnSpc>
                <a:spcPct val="100000"/>
              </a:lnSpc>
              <a:spcBef>
                <a:spcPts val="0"/>
              </a:spcBef>
              <a:spcAft>
                <a:spcPts val="0"/>
              </a:spcAft>
              <a:buClr>
                <a:schemeClr val="dk1"/>
              </a:buClr>
              <a:buSzPts val="5000"/>
              <a:buFont typeface="Arial"/>
              <a:buNone/>
            </a:pPr>
            <a:r>
              <a:rPr lang="en-US" sz="3300" i="0" u="none" strike="noStrike" cap="none">
                <a:solidFill>
                  <a:schemeClr val="dk1"/>
                </a:solidFill>
                <a:latin typeface="Calibri"/>
                <a:ea typeface="Calibri"/>
                <a:cs typeface="Calibri"/>
                <a:sym typeface="Calibri"/>
              </a:rPr>
              <a:t>1. Setting Ourselves up for Success</a:t>
            </a:r>
            <a:endParaRPr sz="3300" i="0" u="none" strike="noStrike" cap="none">
              <a:solidFill>
                <a:schemeClr val="dk1"/>
              </a:solidFill>
              <a:latin typeface="Calibri"/>
              <a:ea typeface="Calibri"/>
              <a:cs typeface="Calibri"/>
              <a:sym typeface="Calibri"/>
            </a:endParaRPr>
          </a:p>
          <a:p>
            <a:pPr marL="1473200" marR="0" lvl="3" indent="0" algn="l" rtl="0">
              <a:lnSpc>
                <a:spcPct val="100000"/>
              </a:lnSpc>
              <a:spcBef>
                <a:spcPts val="6000"/>
              </a:spcBef>
              <a:spcAft>
                <a:spcPts val="0"/>
              </a:spcAft>
              <a:buClr>
                <a:schemeClr val="dk1"/>
              </a:buClr>
              <a:buSzPts val="5000"/>
              <a:buFont typeface="Arial"/>
              <a:buNone/>
            </a:pPr>
            <a:r>
              <a:rPr lang="en-US" sz="3300" i="0" u="none" strike="noStrike" cap="none">
                <a:solidFill>
                  <a:schemeClr val="dk1"/>
                </a:solidFill>
                <a:latin typeface="Calibri"/>
                <a:ea typeface="Calibri"/>
                <a:cs typeface="Calibri"/>
                <a:sym typeface="Calibri"/>
              </a:rPr>
              <a:t>2. Setting Our Classrooms up for Success</a:t>
            </a:r>
            <a:endParaRPr sz="3300">
              <a:solidFill>
                <a:schemeClr val="dk1"/>
              </a:solidFill>
              <a:latin typeface="Calibri"/>
              <a:ea typeface="Calibri"/>
              <a:cs typeface="Calibri"/>
              <a:sym typeface="Calibri"/>
            </a:endParaRPr>
          </a:p>
          <a:p>
            <a:pPr marL="1473200" marR="0" lvl="3" indent="0" algn="l" rtl="0">
              <a:lnSpc>
                <a:spcPct val="100000"/>
              </a:lnSpc>
              <a:spcBef>
                <a:spcPts val="6000"/>
              </a:spcBef>
              <a:spcAft>
                <a:spcPts val="0"/>
              </a:spcAft>
              <a:buClr>
                <a:schemeClr val="dk1"/>
              </a:buClr>
              <a:buSzPts val="5000"/>
              <a:buFont typeface="Arial"/>
              <a:buNone/>
            </a:pPr>
            <a:r>
              <a:rPr lang="en-US" sz="3300" i="0" u="none" strike="noStrike" cap="none">
                <a:solidFill>
                  <a:schemeClr val="dk1"/>
                </a:solidFill>
                <a:latin typeface="Calibri"/>
                <a:ea typeface="Calibri"/>
                <a:cs typeface="Calibri"/>
                <a:sym typeface="Calibri"/>
              </a:rPr>
              <a:t>3. Setting our Students up for Success</a:t>
            </a:r>
            <a:endParaRPr sz="3300" i="0" u="none" strike="noStrike" cap="none">
              <a:solidFill>
                <a:schemeClr val="dk1"/>
              </a:solidFill>
              <a:latin typeface="Calibri"/>
              <a:ea typeface="Calibri"/>
              <a:cs typeface="Calibri"/>
              <a:sym typeface="Calibri"/>
            </a:endParaRPr>
          </a:p>
          <a:p>
            <a:pPr marL="539750" marR="0" lvl="0" indent="-311150" algn="l" rtl="0">
              <a:lnSpc>
                <a:spcPct val="100000"/>
              </a:lnSpc>
              <a:spcBef>
                <a:spcPts val="6000"/>
              </a:spcBef>
              <a:spcAft>
                <a:spcPts val="0"/>
              </a:spcAft>
              <a:buClr>
                <a:schemeClr val="dk1"/>
              </a:buClr>
              <a:buSzPts val="8000"/>
              <a:buFont typeface="Arial"/>
              <a:buNone/>
            </a:pPr>
            <a:endParaRPr sz="3100" i="0" u="none" strike="noStrike" cap="none">
              <a:solidFill>
                <a:schemeClr val="dk1"/>
              </a:solidFill>
              <a:latin typeface="Calibri"/>
              <a:ea typeface="Calibri"/>
              <a:cs typeface="Calibri"/>
              <a:sym typeface="Calibri"/>
            </a:endParaRPr>
          </a:p>
          <a:p>
            <a:pPr marL="25400" marR="0" lvl="0" indent="0" algn="l" rtl="0">
              <a:lnSpc>
                <a:spcPct val="100000"/>
              </a:lnSpc>
              <a:spcBef>
                <a:spcPts val="4000"/>
              </a:spcBef>
              <a:spcAft>
                <a:spcPts val="0"/>
              </a:spcAft>
              <a:buClr>
                <a:schemeClr val="dk1"/>
              </a:buClr>
              <a:buSzPts val="8000"/>
              <a:buFont typeface="Arial"/>
              <a:buNone/>
            </a:pPr>
            <a:r>
              <a:rPr lang="en-US" sz="3300" b="0" i="0" u="none" strike="noStrike" cap="none">
                <a:solidFill>
                  <a:schemeClr val="dk1"/>
                </a:solidFill>
                <a:latin typeface="Verdana"/>
                <a:ea typeface="Verdana"/>
                <a:cs typeface="Verdana"/>
                <a:sym typeface="Verdana"/>
              </a:rPr>
              <a:t>	</a:t>
            </a:r>
            <a:endParaRPr sz="3300" b="0" i="0" u="none" strike="noStrike" cap="none">
              <a:solidFill>
                <a:schemeClr val="dk1"/>
              </a:solidFill>
              <a:latin typeface="Verdana"/>
              <a:ea typeface="Verdana"/>
              <a:cs typeface="Verdana"/>
              <a:sym typeface="Verdana"/>
            </a:endParaRPr>
          </a:p>
          <a:p>
            <a:pPr marL="457200" marR="0" lvl="0" indent="-228600" algn="l" rtl="0">
              <a:lnSpc>
                <a:spcPct val="100000"/>
              </a:lnSpc>
              <a:spcBef>
                <a:spcPts val="4000"/>
              </a:spcBef>
              <a:spcAft>
                <a:spcPts val="4000"/>
              </a:spcAft>
              <a:buClr>
                <a:schemeClr val="dk1"/>
              </a:buClr>
              <a:buSzPts val="8000"/>
              <a:buFont typeface="Arial"/>
              <a:buNone/>
            </a:pPr>
            <a:endParaRPr sz="3300" b="0" i="0" u="none" strike="noStrike" cap="none">
              <a:solidFill>
                <a:schemeClr val="dk1"/>
              </a:solidFill>
              <a:latin typeface="Verdana"/>
              <a:ea typeface="Verdana"/>
              <a:cs typeface="Verdana"/>
              <a:sym typeface="Verdana"/>
            </a:endParaRPr>
          </a:p>
        </p:txBody>
      </p:sp>
      <p:sp>
        <p:nvSpPr>
          <p:cNvPr id="1161" name="Google Shape;1161;g33d2c46869a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rgbClr val="FFFFFF"/>
                </a:solidFill>
              </a:rPr>
              <a:t>Large Group Wrap-Up</a:t>
            </a:r>
            <a:endParaRPr/>
          </a:p>
        </p:txBody>
      </p:sp>
      <p:pic>
        <p:nvPicPr>
          <p:cNvPr id="1162" name="Google Shape;1162;g33d2c46869a_0_0"/>
          <p:cNvPicPr preferRelativeResize="0"/>
          <p:nvPr/>
        </p:nvPicPr>
        <p:blipFill>
          <a:blip r:embed="rId3">
            <a:alphaModFix/>
          </a:blip>
          <a:stretch>
            <a:fillRect/>
          </a:stretch>
        </p:blipFill>
        <p:spPr>
          <a:xfrm>
            <a:off x="402575" y="4153725"/>
            <a:ext cx="923925" cy="923925"/>
          </a:xfrm>
          <a:prstGeom prst="rect">
            <a:avLst/>
          </a:prstGeom>
          <a:noFill/>
          <a:ln>
            <a:noFill/>
          </a:ln>
        </p:spPr>
      </p:pic>
      <p:pic>
        <p:nvPicPr>
          <p:cNvPr id="1163" name="Google Shape;1163;g33d2c46869a_0_0"/>
          <p:cNvPicPr preferRelativeResize="0"/>
          <p:nvPr/>
        </p:nvPicPr>
        <p:blipFill>
          <a:blip r:embed="rId4">
            <a:alphaModFix/>
          </a:blip>
          <a:stretch>
            <a:fillRect/>
          </a:stretch>
        </p:blipFill>
        <p:spPr>
          <a:xfrm>
            <a:off x="403800" y="2843575"/>
            <a:ext cx="923925" cy="923925"/>
          </a:xfrm>
          <a:prstGeom prst="rect">
            <a:avLst/>
          </a:prstGeom>
          <a:noFill/>
          <a:ln>
            <a:noFill/>
          </a:ln>
        </p:spPr>
      </p:pic>
      <p:pic>
        <p:nvPicPr>
          <p:cNvPr id="1164" name="Google Shape;1164;g33d2c46869a_0_0"/>
          <p:cNvPicPr preferRelativeResize="0"/>
          <p:nvPr/>
        </p:nvPicPr>
        <p:blipFill>
          <a:blip r:embed="rId5">
            <a:alphaModFix/>
          </a:blip>
          <a:stretch>
            <a:fillRect/>
          </a:stretch>
        </p:blipFill>
        <p:spPr>
          <a:xfrm>
            <a:off x="452874" y="1631574"/>
            <a:ext cx="825775" cy="8257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336cdad1bb8_0_34"/>
          <p:cNvSpPr txBox="1">
            <a:spLocks noGrp="1"/>
          </p:cNvSpPr>
          <p:nvPr>
            <p:ph type="title"/>
          </p:nvPr>
        </p:nvSpPr>
        <p:spPr>
          <a:xfrm>
            <a:off x="152525" y="8915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Energize! Let’s Celebrate!</a:t>
            </a:r>
            <a:endParaRPr/>
          </a:p>
        </p:txBody>
      </p:sp>
      <p:pic>
        <p:nvPicPr>
          <p:cNvPr id="1170" name="Google Shape;1170;g336cdad1bb8_0_34" descr="Our January music lessons are all about rhythm, pulse and movement to get warmed up on the cold winter mornings. Pulse is what makes us tap our toes, clap our hands and dance - making Funk Music the perfect genre for demonstrating it! This fun music lesson features 'Funky Penguin' by a legendary musician and singer from New Orleans, Rufus Thomas, along with a brilliant dance routine put together by our friends at Dance It Out Ireland. &#10;.&#10;.&#10;.&#10;.&#10;#irishprimaryschoolteacher #teacherlife #artseducation #musicteaching #musiclesson #funkypenguin #funkmusic #musiceducation" title="Do the Funky Penguin with your class!">
            <a:hlinkClick r:id="rId3"/>
          </p:cNvPr>
          <p:cNvPicPr preferRelativeResize="0"/>
          <p:nvPr/>
        </p:nvPicPr>
        <p:blipFill>
          <a:blip r:embed="rId4">
            <a:alphaModFix/>
          </a:blip>
          <a:stretch>
            <a:fillRect/>
          </a:stretch>
        </p:blipFill>
        <p:spPr>
          <a:xfrm>
            <a:off x="0" y="1371600"/>
            <a:ext cx="9144000" cy="5570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0"/>
                                        </p:tgtEl>
                                        <p:attrNameLst>
                                          <p:attrName>style.visibility</p:attrName>
                                        </p:attrNameLst>
                                      </p:cBhvr>
                                      <p:to>
                                        <p:strVal val="visible"/>
                                      </p:to>
                                    </p:set>
                                    <p:animEffect transition="in" filter="fade">
                                      <p:cBhvr>
                                        <p:cTn id="7" dur="1000"/>
                                        <p:tgtEl>
                                          <p:spTgt spid="1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3369bebb883_0_5"/>
          <p:cNvSpPr/>
          <p:nvPr/>
        </p:nvSpPr>
        <p:spPr>
          <a:xfrm>
            <a:off x="4541750" y="0"/>
            <a:ext cx="4689300" cy="6858000"/>
          </a:xfrm>
          <a:prstGeom prst="rect">
            <a:avLst/>
          </a:prstGeom>
          <a:solidFill>
            <a:srgbClr val="D8DDE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5" name="Google Shape;275;g3369bebb883_0_5"/>
          <p:cNvSpPr txBox="1">
            <a:spLocks noGrp="1"/>
          </p:cNvSpPr>
          <p:nvPr>
            <p:ph type="title" idx="4294967295"/>
          </p:nvPr>
        </p:nvSpPr>
        <p:spPr>
          <a:xfrm>
            <a:off x="311475" y="907400"/>
            <a:ext cx="4045200" cy="2044800"/>
          </a:xfrm>
          <a:prstGeom prst="rect">
            <a:avLst/>
          </a:prstGeom>
          <a:ln>
            <a:noFill/>
          </a:ln>
        </p:spPr>
        <p:txBody>
          <a:bodyPr spcFirstLastPara="1" wrap="square" lIns="91425" tIns="91425" rIns="91425" bIns="91425" anchor="t" anchorCtr="0">
            <a:normAutofit/>
          </a:bodyPr>
          <a:lstStyle/>
          <a:p>
            <a:pPr marL="0" lvl="0" indent="0" algn="ctr" rtl="0">
              <a:spcBef>
                <a:spcPts val="0"/>
              </a:spcBef>
              <a:spcAft>
                <a:spcPts val="0"/>
              </a:spcAft>
              <a:buNone/>
            </a:pPr>
            <a:r>
              <a:rPr lang="en-US" sz="5700">
                <a:solidFill>
                  <a:srgbClr val="003369"/>
                </a:solidFill>
                <a:latin typeface="Verdana"/>
                <a:ea typeface="Verdana"/>
                <a:cs typeface="Verdana"/>
                <a:sym typeface="Verdana"/>
              </a:rPr>
              <a:t>Our </a:t>
            </a:r>
            <a:r>
              <a:rPr lang="en-US" sz="5700">
                <a:solidFill>
                  <a:srgbClr val="003369"/>
                </a:solidFill>
                <a:latin typeface="Verdana"/>
                <a:ea typeface="Verdana"/>
                <a:cs typeface="Verdana"/>
                <a:sym typeface="Verdan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Why</a:t>
            </a:r>
            <a:endParaRPr sz="5700">
              <a:solidFill>
                <a:srgbClr val="003369"/>
              </a:solidFill>
              <a:latin typeface="Verdana"/>
              <a:ea typeface="Verdana"/>
              <a:cs typeface="Verdana"/>
              <a:sym typeface="Verdana"/>
            </a:endParaRPr>
          </a:p>
        </p:txBody>
      </p:sp>
      <p:sp>
        <p:nvSpPr>
          <p:cNvPr id="276" name="Google Shape;276;g3369bebb883_0_5"/>
          <p:cNvSpPr txBox="1">
            <a:spLocks noGrp="1"/>
          </p:cNvSpPr>
          <p:nvPr>
            <p:ph type="body" idx="4294967295"/>
          </p:nvPr>
        </p:nvSpPr>
        <p:spPr>
          <a:xfrm>
            <a:off x="4968650"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280150" rIns="182875" bIns="91425" anchor="t" anchorCtr="0">
            <a:normAutofit/>
          </a:bodyPr>
          <a:lstStyle/>
          <a:p>
            <a:pPr marL="0" lvl="0" indent="0" algn="ctr" rtl="0">
              <a:spcBef>
                <a:spcPts val="0"/>
              </a:spcBef>
              <a:spcAft>
                <a:spcPts val="0"/>
              </a:spcAft>
              <a:buNone/>
            </a:pPr>
            <a:r>
              <a:rPr lang="en-US" sz="2800" b="1"/>
              <a:t>7.5 million youth </a:t>
            </a:r>
            <a:endParaRPr sz="2800" b="1"/>
          </a:p>
          <a:p>
            <a:pPr marL="0" lvl="0" indent="0" algn="ctr" rtl="0">
              <a:spcBef>
                <a:spcPts val="0"/>
              </a:spcBef>
              <a:spcAft>
                <a:spcPts val="0"/>
              </a:spcAft>
              <a:buNone/>
            </a:pPr>
            <a:r>
              <a:rPr lang="en-US" sz="2800" b="1"/>
              <a:t>suffer from one or more mental disorders </a:t>
            </a:r>
            <a:endParaRPr sz="2800" b="1"/>
          </a:p>
        </p:txBody>
      </p:sp>
      <p:sp>
        <p:nvSpPr>
          <p:cNvPr id="277" name="Google Shape;277;g3369bebb883_0_5"/>
          <p:cNvSpPr txBox="1">
            <a:spLocks noGrp="1"/>
          </p:cNvSpPr>
          <p:nvPr>
            <p:ph type="body" idx="4294967295"/>
          </p:nvPr>
        </p:nvSpPr>
        <p:spPr>
          <a:xfrm>
            <a:off x="4968638"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097275" rIns="182875" bIns="91425" anchor="t" anchorCtr="0">
            <a:normAutofit/>
          </a:bodyPr>
          <a:lstStyle/>
          <a:p>
            <a:pPr marL="0" lvl="0" indent="0" algn="ctr" rtl="0">
              <a:lnSpc>
                <a:spcPct val="100000"/>
              </a:lnSpc>
              <a:spcBef>
                <a:spcPts val="0"/>
              </a:spcBef>
              <a:spcAft>
                <a:spcPts val="0"/>
              </a:spcAft>
              <a:buNone/>
            </a:pPr>
            <a:r>
              <a:rPr lang="en-US" sz="2800" b="1"/>
              <a:t>Over </a:t>
            </a:r>
            <a:endParaRPr sz="2800" b="1"/>
          </a:p>
          <a:p>
            <a:pPr marL="0" lvl="0" indent="0" algn="ctr" rtl="0">
              <a:lnSpc>
                <a:spcPct val="100000"/>
              </a:lnSpc>
              <a:spcBef>
                <a:spcPts val="0"/>
              </a:spcBef>
              <a:spcAft>
                <a:spcPts val="0"/>
              </a:spcAft>
              <a:buNone/>
            </a:pPr>
            <a:r>
              <a:rPr lang="en-US" sz="2800" b="1"/>
              <a:t>5 million </a:t>
            </a:r>
            <a:endParaRPr sz="2800" b="1"/>
          </a:p>
          <a:p>
            <a:pPr marL="0" lvl="0" indent="0" algn="ctr" rtl="0">
              <a:lnSpc>
                <a:spcPct val="100000"/>
              </a:lnSpc>
              <a:spcBef>
                <a:spcPts val="0"/>
              </a:spcBef>
              <a:spcAft>
                <a:spcPts val="0"/>
              </a:spcAft>
              <a:buNone/>
            </a:pPr>
            <a:r>
              <a:rPr lang="en-US" sz="2800" b="1"/>
              <a:t>youth suffer </a:t>
            </a:r>
            <a:endParaRPr sz="2800" b="1"/>
          </a:p>
          <a:p>
            <a:pPr marL="0" lvl="0" indent="0" algn="ctr" rtl="0">
              <a:lnSpc>
                <a:spcPct val="100000"/>
              </a:lnSpc>
              <a:spcBef>
                <a:spcPts val="0"/>
              </a:spcBef>
              <a:spcAft>
                <a:spcPts val="0"/>
              </a:spcAft>
              <a:buNone/>
            </a:pPr>
            <a:r>
              <a:rPr lang="en-US" sz="2800" b="1"/>
              <a:t>from depression</a:t>
            </a:r>
            <a:endParaRPr sz="2800" b="1"/>
          </a:p>
        </p:txBody>
      </p:sp>
      <p:sp>
        <p:nvSpPr>
          <p:cNvPr id="278" name="Google Shape;278;g3369bebb883_0_5"/>
          <p:cNvSpPr txBox="1">
            <a:spLocks noGrp="1"/>
          </p:cNvSpPr>
          <p:nvPr>
            <p:ph type="body" idx="4294967295"/>
          </p:nvPr>
        </p:nvSpPr>
        <p:spPr>
          <a:xfrm>
            <a:off x="4967888"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097275" rIns="182875" bIns="91425" anchor="t" anchorCtr="0">
            <a:normAutofit/>
          </a:bodyPr>
          <a:lstStyle/>
          <a:p>
            <a:pPr marL="0" lvl="0" indent="0" algn="ctr" rtl="0">
              <a:lnSpc>
                <a:spcPct val="100000"/>
              </a:lnSpc>
              <a:spcBef>
                <a:spcPts val="0"/>
              </a:spcBef>
              <a:spcAft>
                <a:spcPts val="0"/>
              </a:spcAft>
              <a:buNone/>
            </a:pPr>
            <a:r>
              <a:rPr lang="en-US" sz="2800" b="1"/>
              <a:t>66% of</a:t>
            </a:r>
            <a:endParaRPr sz="2800" b="1"/>
          </a:p>
          <a:p>
            <a:pPr marL="0" lvl="0" indent="0" algn="ctr" rtl="0">
              <a:lnSpc>
                <a:spcPct val="100000"/>
              </a:lnSpc>
              <a:spcBef>
                <a:spcPts val="0"/>
              </a:spcBef>
              <a:spcAft>
                <a:spcPts val="0"/>
              </a:spcAft>
              <a:buNone/>
            </a:pPr>
            <a:r>
              <a:rPr lang="en-US" sz="2800" b="1"/>
              <a:t> all youth </a:t>
            </a:r>
            <a:endParaRPr sz="2800" b="1"/>
          </a:p>
          <a:p>
            <a:pPr marL="0" lvl="0" indent="0" algn="ctr" rtl="0">
              <a:lnSpc>
                <a:spcPct val="100000"/>
              </a:lnSpc>
              <a:spcBef>
                <a:spcPts val="0"/>
              </a:spcBef>
              <a:spcAft>
                <a:spcPts val="0"/>
              </a:spcAft>
              <a:buNone/>
            </a:pPr>
            <a:r>
              <a:rPr lang="en-US" sz="2800" b="1"/>
              <a:t>report high </a:t>
            </a:r>
            <a:endParaRPr sz="2800" b="1"/>
          </a:p>
          <a:p>
            <a:pPr marL="0" lvl="0" indent="0" algn="ctr" rtl="0">
              <a:lnSpc>
                <a:spcPct val="100000"/>
              </a:lnSpc>
              <a:spcBef>
                <a:spcPts val="0"/>
              </a:spcBef>
              <a:spcAft>
                <a:spcPts val="0"/>
              </a:spcAft>
              <a:buNone/>
            </a:pPr>
            <a:r>
              <a:rPr lang="en-US" sz="2800" b="1"/>
              <a:t>anxiety</a:t>
            </a:r>
            <a:endParaRPr sz="2800" b="1"/>
          </a:p>
        </p:txBody>
      </p:sp>
      <p:sp>
        <p:nvSpPr>
          <p:cNvPr id="279" name="Google Shape;279;g3369bebb883_0_5"/>
          <p:cNvSpPr txBox="1">
            <a:spLocks noGrp="1"/>
          </p:cNvSpPr>
          <p:nvPr>
            <p:ph type="body" idx="4294967295"/>
          </p:nvPr>
        </p:nvSpPr>
        <p:spPr>
          <a:xfrm>
            <a:off x="4968650"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280150" rIns="182875" bIns="91425" anchor="t" anchorCtr="0">
            <a:normAutofit/>
          </a:bodyPr>
          <a:lstStyle/>
          <a:p>
            <a:pPr marL="0" lvl="0" indent="0" algn="ctr" rtl="0">
              <a:lnSpc>
                <a:spcPct val="100000"/>
              </a:lnSpc>
              <a:spcBef>
                <a:spcPts val="0"/>
              </a:spcBef>
              <a:spcAft>
                <a:spcPts val="0"/>
              </a:spcAft>
              <a:buNone/>
            </a:pPr>
            <a:r>
              <a:rPr lang="en-US" sz="2800" b="1"/>
              <a:t>60% of youth with major depression do not receive any mental health services</a:t>
            </a:r>
            <a:endParaRPr sz="2800" b="1"/>
          </a:p>
        </p:txBody>
      </p:sp>
      <p:sp>
        <p:nvSpPr>
          <p:cNvPr id="280" name="Google Shape;280;g3369bebb883_0_5"/>
          <p:cNvSpPr txBox="1">
            <a:spLocks noGrp="1"/>
          </p:cNvSpPr>
          <p:nvPr>
            <p:ph type="body" idx="4294967295"/>
          </p:nvPr>
        </p:nvSpPr>
        <p:spPr>
          <a:xfrm>
            <a:off x="4968638"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280150" rIns="182875" bIns="91425" anchor="t" anchorCtr="0">
            <a:normAutofit/>
          </a:bodyPr>
          <a:lstStyle/>
          <a:p>
            <a:pPr marL="0" lvl="0" indent="0" algn="ctr" rtl="0">
              <a:lnSpc>
                <a:spcPct val="100000"/>
              </a:lnSpc>
              <a:spcBef>
                <a:spcPts val="0"/>
              </a:spcBef>
              <a:spcAft>
                <a:spcPts val="0"/>
              </a:spcAft>
              <a:buNone/>
            </a:pPr>
            <a:r>
              <a:rPr lang="en-US" sz="2800" b="1"/>
              <a:t>In 2024, 73% of youth age 16-24 reported significant loneliness</a:t>
            </a:r>
            <a:endParaRPr sz="2800" b="1"/>
          </a:p>
        </p:txBody>
      </p:sp>
      <p:sp>
        <p:nvSpPr>
          <p:cNvPr id="281" name="Google Shape;281;g3369bebb883_0_5"/>
          <p:cNvSpPr txBox="1">
            <a:spLocks noGrp="1"/>
          </p:cNvSpPr>
          <p:nvPr>
            <p:ph type="body" idx="4294967295"/>
          </p:nvPr>
        </p:nvSpPr>
        <p:spPr>
          <a:xfrm>
            <a:off x="4968638"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188700" rIns="182875" bIns="91425" anchor="t" anchorCtr="0">
            <a:normAutofit/>
          </a:bodyPr>
          <a:lstStyle/>
          <a:p>
            <a:pPr marL="0" lvl="0" indent="0" algn="ctr" rtl="0">
              <a:lnSpc>
                <a:spcPct val="100000"/>
              </a:lnSpc>
              <a:spcBef>
                <a:spcPts val="0"/>
              </a:spcBef>
              <a:spcAft>
                <a:spcPts val="0"/>
              </a:spcAft>
              <a:buNone/>
            </a:pPr>
            <a:r>
              <a:rPr lang="en-US" sz="2800" b="1"/>
              <a:t>School </a:t>
            </a:r>
            <a:endParaRPr sz="2800" b="1"/>
          </a:p>
          <a:p>
            <a:pPr marL="0" lvl="0" indent="0" algn="ctr" rtl="0">
              <a:lnSpc>
                <a:spcPct val="100000"/>
              </a:lnSpc>
              <a:spcBef>
                <a:spcPts val="0"/>
              </a:spcBef>
              <a:spcAft>
                <a:spcPts val="0"/>
              </a:spcAft>
              <a:buNone/>
            </a:pPr>
            <a:r>
              <a:rPr lang="en-US" sz="2800" b="1"/>
              <a:t>avoidance is associated with anxiety in 80% </a:t>
            </a:r>
            <a:endParaRPr sz="2800" b="1"/>
          </a:p>
          <a:p>
            <a:pPr marL="0" lvl="0" indent="0" algn="ctr" rtl="0">
              <a:lnSpc>
                <a:spcPct val="100000"/>
              </a:lnSpc>
              <a:spcBef>
                <a:spcPts val="0"/>
              </a:spcBef>
              <a:spcAft>
                <a:spcPts val="0"/>
              </a:spcAft>
              <a:buNone/>
            </a:pPr>
            <a:r>
              <a:rPr lang="en-US" sz="2800" b="1"/>
              <a:t>of cases</a:t>
            </a:r>
            <a:endParaRPr sz="2800" b="1"/>
          </a:p>
        </p:txBody>
      </p:sp>
      <p:sp>
        <p:nvSpPr>
          <p:cNvPr id="282" name="Google Shape;282;g3369bebb883_0_5"/>
          <p:cNvSpPr txBox="1">
            <a:spLocks noGrp="1"/>
          </p:cNvSpPr>
          <p:nvPr>
            <p:ph type="body" idx="4294967295"/>
          </p:nvPr>
        </p:nvSpPr>
        <p:spPr>
          <a:xfrm>
            <a:off x="4968638" y="1702600"/>
            <a:ext cx="3837000" cy="4077900"/>
          </a:xfrm>
          <a:prstGeom prst="rect">
            <a:avLst/>
          </a:prstGeom>
          <a:ln w="9525" cap="flat" cmpd="sng">
            <a:solidFill>
              <a:schemeClr val="lt1"/>
            </a:solidFill>
            <a:prstDash val="solid"/>
            <a:round/>
            <a:headEnd type="none" w="sm" len="sm"/>
            <a:tailEnd type="none" w="sm" len="sm"/>
          </a:ln>
        </p:spPr>
        <p:txBody>
          <a:bodyPr spcFirstLastPara="1" wrap="square" lIns="182875" tIns="1280150" rIns="182875" bIns="91425" anchor="t" anchorCtr="0">
            <a:normAutofit/>
          </a:bodyPr>
          <a:lstStyle/>
          <a:p>
            <a:pPr marL="0" lvl="0" indent="0" algn="ctr" rtl="0">
              <a:lnSpc>
                <a:spcPct val="100000"/>
              </a:lnSpc>
              <a:spcBef>
                <a:spcPts val="0"/>
              </a:spcBef>
              <a:spcAft>
                <a:spcPts val="0"/>
              </a:spcAft>
              <a:buNone/>
            </a:pPr>
            <a:r>
              <a:rPr lang="en-US" sz="2800" b="1"/>
              <a:t>Suicide is now the leading cause of death for children aged 13-14</a:t>
            </a:r>
            <a:endParaRPr sz="2800" b="1"/>
          </a:p>
        </p:txBody>
      </p:sp>
      <p:sp>
        <p:nvSpPr>
          <p:cNvPr id="283" name="Google Shape;283;g3369bebb883_0_5"/>
          <p:cNvSpPr txBox="1">
            <a:spLocks noGrp="1"/>
          </p:cNvSpPr>
          <p:nvPr>
            <p:ph type="body" idx="4294967295"/>
          </p:nvPr>
        </p:nvSpPr>
        <p:spPr>
          <a:xfrm>
            <a:off x="4967900" y="1702600"/>
            <a:ext cx="3837000" cy="4077900"/>
          </a:xfrm>
          <a:prstGeom prst="rect">
            <a:avLst/>
          </a:prstGeom>
          <a:solidFill>
            <a:srgbClr val="003369"/>
          </a:solidFill>
          <a:ln w="9525" cap="flat" cmpd="sng">
            <a:solidFill>
              <a:schemeClr val="lt1"/>
            </a:solidFill>
            <a:prstDash val="solid"/>
            <a:round/>
            <a:headEnd type="none" w="sm" len="sm"/>
            <a:tailEnd type="none" w="sm" len="sm"/>
          </a:ln>
        </p:spPr>
        <p:txBody>
          <a:bodyPr spcFirstLastPara="1" wrap="square" lIns="182875" tIns="1280150" rIns="182875" bIns="91425" anchor="t" anchorCtr="0">
            <a:normAutofit/>
          </a:bodyPr>
          <a:lstStyle/>
          <a:p>
            <a:pPr marL="0" lvl="0" indent="0" algn="ctr" rtl="0">
              <a:lnSpc>
                <a:spcPct val="100000"/>
              </a:lnSpc>
              <a:spcBef>
                <a:spcPts val="0"/>
              </a:spcBef>
              <a:spcAft>
                <a:spcPts val="0"/>
              </a:spcAft>
              <a:buNone/>
            </a:pPr>
            <a:r>
              <a:rPr lang="en-US" sz="2800" b="1">
                <a:solidFill>
                  <a:schemeClr val="lt1"/>
                </a:solidFill>
              </a:rPr>
              <a:t>How many hours do youth spend in school during their lifetime?</a:t>
            </a:r>
            <a:endParaRPr sz="2800" b="1">
              <a:solidFill>
                <a:schemeClr val="lt1"/>
              </a:solidFill>
            </a:endParaRPr>
          </a:p>
        </p:txBody>
      </p:sp>
      <p:sp>
        <p:nvSpPr>
          <p:cNvPr id="284" name="Google Shape;284;g3369bebb883_0_5"/>
          <p:cNvSpPr txBox="1">
            <a:spLocks noGrp="1"/>
          </p:cNvSpPr>
          <p:nvPr>
            <p:ph type="body" idx="4294967295"/>
          </p:nvPr>
        </p:nvSpPr>
        <p:spPr>
          <a:xfrm>
            <a:off x="4967900" y="1702600"/>
            <a:ext cx="3837000" cy="4077900"/>
          </a:xfrm>
          <a:prstGeom prst="rect">
            <a:avLst/>
          </a:prstGeom>
          <a:solidFill>
            <a:srgbClr val="003369"/>
          </a:solidFill>
          <a:ln w="9525" cap="flat" cmpd="sng">
            <a:solidFill>
              <a:schemeClr val="lt1"/>
            </a:solidFill>
            <a:prstDash val="solid"/>
            <a:round/>
            <a:headEnd type="none" w="sm" len="sm"/>
            <a:tailEnd type="none" w="sm" len="sm"/>
          </a:ln>
        </p:spPr>
        <p:txBody>
          <a:bodyPr spcFirstLastPara="1" wrap="square" lIns="182875" tIns="1005825" rIns="182875" bIns="91425" anchor="t" anchorCtr="0">
            <a:normAutofit/>
          </a:bodyPr>
          <a:lstStyle/>
          <a:p>
            <a:pPr marL="0" lvl="0" indent="0" algn="ctr" rtl="0">
              <a:lnSpc>
                <a:spcPct val="200000"/>
              </a:lnSpc>
              <a:spcBef>
                <a:spcPts val="0"/>
              </a:spcBef>
              <a:spcAft>
                <a:spcPts val="0"/>
              </a:spcAft>
              <a:buNone/>
            </a:pPr>
            <a:endParaRPr sz="1400" b="1">
              <a:solidFill>
                <a:schemeClr val="lt1"/>
              </a:solidFill>
            </a:endParaRPr>
          </a:p>
          <a:p>
            <a:pPr marL="0" lvl="0" indent="0" algn="ctr" rtl="0">
              <a:lnSpc>
                <a:spcPct val="200000"/>
              </a:lnSpc>
              <a:spcBef>
                <a:spcPts val="0"/>
              </a:spcBef>
              <a:spcAft>
                <a:spcPts val="0"/>
              </a:spcAft>
              <a:buNone/>
            </a:pPr>
            <a:r>
              <a:rPr lang="en-US" sz="8300" b="1">
                <a:solidFill>
                  <a:schemeClr val="lt1"/>
                </a:solidFill>
              </a:rPr>
              <a:t>15,000</a:t>
            </a:r>
            <a:endParaRPr sz="8300" b="1">
              <a:solidFill>
                <a:schemeClr val="lt1"/>
              </a:solidFill>
            </a:endParaRPr>
          </a:p>
        </p:txBody>
      </p:sp>
      <p:sp>
        <p:nvSpPr>
          <p:cNvPr id="285" name="Google Shape;285;g3369bebb883_0_5"/>
          <p:cNvSpPr txBox="1">
            <a:spLocks noGrp="1"/>
          </p:cNvSpPr>
          <p:nvPr>
            <p:ph type="body" idx="4294967295"/>
          </p:nvPr>
        </p:nvSpPr>
        <p:spPr>
          <a:xfrm>
            <a:off x="4968650" y="1702600"/>
            <a:ext cx="3837000" cy="4077900"/>
          </a:xfrm>
          <a:prstGeom prst="rect">
            <a:avLst/>
          </a:prstGeom>
          <a:solidFill>
            <a:srgbClr val="C9DAF8"/>
          </a:solidFill>
          <a:ln w="9525" cap="flat" cmpd="sng">
            <a:solidFill>
              <a:srgbClr val="514843"/>
            </a:solidFill>
            <a:prstDash val="solid"/>
            <a:round/>
            <a:headEnd type="none" w="sm" len="sm"/>
            <a:tailEnd type="none" w="sm" len="sm"/>
          </a:ln>
        </p:spPr>
        <p:txBody>
          <a:bodyPr spcFirstLastPara="1" wrap="square" lIns="182875" tIns="1280150" rIns="182875" bIns="91425" anchor="ctr" anchorCtr="0">
            <a:noAutofit/>
          </a:bodyPr>
          <a:lstStyle/>
          <a:p>
            <a:pPr marL="0" lvl="0" indent="0" algn="ctr" rtl="0">
              <a:lnSpc>
                <a:spcPct val="100000"/>
              </a:lnSpc>
              <a:spcBef>
                <a:spcPts val="0"/>
              </a:spcBef>
              <a:spcAft>
                <a:spcPts val="0"/>
              </a:spcAft>
              <a:buNone/>
            </a:pPr>
            <a:r>
              <a:rPr lang="en-US" sz="2800" b="1">
                <a:solidFill>
                  <a:srgbClr val="191919"/>
                </a:solidFill>
              </a:rPr>
              <a:t>Youth are 21x more likely to seek school based mental health services than community based services</a:t>
            </a:r>
            <a:endParaRPr sz="2800" b="1">
              <a:solidFill>
                <a:srgbClr val="191919"/>
              </a:solidFill>
            </a:endParaRPr>
          </a:p>
          <a:p>
            <a:pPr marL="0" lvl="0" indent="0" algn="l" rtl="0">
              <a:lnSpc>
                <a:spcPct val="100000"/>
              </a:lnSpc>
              <a:spcBef>
                <a:spcPts val="0"/>
              </a:spcBef>
              <a:spcAft>
                <a:spcPts val="0"/>
              </a:spcAft>
              <a:buNone/>
            </a:pPr>
            <a:endParaRPr sz="2800" b="1">
              <a:solidFill>
                <a:srgbClr val="191919"/>
              </a:solidFill>
            </a:endParaRPr>
          </a:p>
          <a:p>
            <a:pPr marL="0" lvl="0" indent="0" algn="l" rtl="0">
              <a:lnSpc>
                <a:spcPct val="100000"/>
              </a:lnSpc>
              <a:spcBef>
                <a:spcPts val="0"/>
              </a:spcBef>
              <a:spcAft>
                <a:spcPts val="0"/>
              </a:spcAft>
              <a:buNone/>
            </a:pPr>
            <a:endParaRPr sz="2800" b="1">
              <a:solidFill>
                <a:srgbClr val="191919"/>
              </a:solidFill>
            </a:endParaRPr>
          </a:p>
          <a:p>
            <a:pPr marL="0" lvl="0" indent="0" algn="l" rtl="0">
              <a:lnSpc>
                <a:spcPct val="100000"/>
              </a:lnSpc>
              <a:spcBef>
                <a:spcPts val="0"/>
              </a:spcBef>
              <a:spcAft>
                <a:spcPts val="0"/>
              </a:spcAft>
              <a:buNone/>
            </a:pPr>
            <a:endParaRPr sz="2800" b="1">
              <a:solidFill>
                <a:srgbClr val="191919"/>
              </a:solidFill>
            </a:endParaRPr>
          </a:p>
        </p:txBody>
      </p:sp>
      <p:pic>
        <p:nvPicPr>
          <p:cNvPr id="286" name="Google Shape;286;g3369bebb883_0_5" descr="File:Non-Custodial-Parents-Party-Logo.jpg - Wikimedia Commons"/>
          <p:cNvPicPr preferRelativeResize="0"/>
          <p:nvPr/>
        </p:nvPicPr>
        <p:blipFill>
          <a:blip r:embed="rId3">
            <a:alphaModFix/>
          </a:blip>
          <a:stretch>
            <a:fillRect/>
          </a:stretch>
        </p:blipFill>
        <p:spPr>
          <a:xfrm>
            <a:off x="1773812" y="1986113"/>
            <a:ext cx="1120537" cy="747025"/>
          </a:xfrm>
          <a:prstGeom prst="rect">
            <a:avLst/>
          </a:prstGeom>
          <a:noFill/>
          <a:ln>
            <a:noFill/>
          </a:ln>
        </p:spPr>
      </p:pic>
      <p:sp>
        <p:nvSpPr>
          <p:cNvPr id="287" name="Google Shape;287;g3369bebb883_0_5"/>
          <p:cNvSpPr/>
          <p:nvPr/>
        </p:nvSpPr>
        <p:spPr>
          <a:xfrm rot="-1048495">
            <a:off x="808580" y="3123306"/>
            <a:ext cx="4393779" cy="2044698"/>
          </a:xfrm>
          <a:prstGeom prst="horizontalScroll">
            <a:avLst>
              <a:gd name="adj" fmla="val 12500"/>
            </a:avLst>
          </a:prstGeom>
          <a:solidFill>
            <a:srgbClr val="5F7D95"/>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400">
                <a:solidFill>
                  <a:schemeClr val="lt1"/>
                </a:solidFill>
              </a:rPr>
              <a:t>The State of Mental Health</a:t>
            </a:r>
            <a:endParaRPr/>
          </a:p>
        </p:txBody>
      </p:sp>
      <p:sp>
        <p:nvSpPr>
          <p:cNvPr id="288" name="Google Shape;288;g3369bebb883_0_5"/>
          <p:cNvSpPr txBox="1"/>
          <p:nvPr/>
        </p:nvSpPr>
        <p:spPr>
          <a:xfrm>
            <a:off x="5351150" y="2273500"/>
            <a:ext cx="3070500" cy="2936100"/>
          </a:xfrm>
          <a:prstGeom prst="rect">
            <a:avLst/>
          </a:prstGeom>
          <a:solidFill>
            <a:srgbClr val="C9DAF8"/>
          </a:solidFill>
          <a:ln w="9525" cap="flat" cmpd="sng">
            <a:solidFill>
              <a:srgbClr val="001D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300" b="1">
                <a:solidFill>
                  <a:schemeClr val="dk1"/>
                </a:solidFill>
                <a:latin typeface="Calibri"/>
                <a:ea typeface="Calibri"/>
                <a:cs typeface="Calibri"/>
                <a:sym typeface="Calibri"/>
              </a:rPr>
              <a:t>Let’s make some predictions</a:t>
            </a:r>
            <a:endParaRPr sz="33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88"/>
                                        </p:tgtEl>
                                      </p:cBhvr>
                                    </p:animEffect>
                                    <p:set>
                                      <p:cBhvr>
                                        <p:cTn id="7" dur="1" fill="hold">
                                          <p:stCondLst>
                                            <p:cond delay="1000"/>
                                          </p:stCondLst>
                                        </p:cTn>
                                        <p:tgtEl>
                                          <p:spTgt spid="28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87"/>
                                        </p:tgtEl>
                                      </p:cBhvr>
                                    </p:animEffect>
                                    <p:set>
                                      <p:cBhvr>
                                        <p:cTn id="10" dur="1" fill="hold">
                                          <p:stCondLst>
                                            <p:cond delay="1000"/>
                                          </p:stCondLst>
                                        </p:cTn>
                                        <p:tgtEl>
                                          <p:spTgt spid="2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7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7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8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7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8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82"/>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83"/>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28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g36df58b7bcf_0_0"/>
          <p:cNvSpPr txBox="1">
            <a:spLocks noGrp="1"/>
          </p:cNvSpPr>
          <p:nvPr>
            <p:ph type="title" idx="4294967295"/>
          </p:nvPr>
        </p:nvSpPr>
        <p:spPr>
          <a:xfrm>
            <a:off x="228600" y="228600"/>
            <a:ext cx="8686800" cy="1143000"/>
          </a:xfrm>
          <a:prstGeom prst="rect">
            <a:avLst/>
          </a:prstGeom>
          <a:solidFill>
            <a:srgbClr val="003369"/>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US" sz="4000">
                <a:solidFill>
                  <a:schemeClr val="lt1"/>
                </a:solidFill>
                <a:latin typeface="Verdana"/>
                <a:ea typeface="Verdana"/>
                <a:cs typeface="Verdana"/>
                <a:sym typeface="Verdana"/>
              </a:rPr>
              <a:t>Resources</a:t>
            </a:r>
            <a:endParaRPr sz="4000">
              <a:solidFill>
                <a:schemeClr val="lt1"/>
              </a:solidFill>
              <a:latin typeface="Verdana"/>
              <a:ea typeface="Verdana"/>
              <a:cs typeface="Verdana"/>
              <a:sym typeface="Verdana"/>
            </a:endParaRPr>
          </a:p>
        </p:txBody>
      </p:sp>
      <p:sp>
        <p:nvSpPr>
          <p:cNvPr id="1176" name="Google Shape;1176;g36df58b7bcf_0_0"/>
          <p:cNvSpPr txBox="1"/>
          <p:nvPr/>
        </p:nvSpPr>
        <p:spPr>
          <a:xfrm>
            <a:off x="379775" y="1541400"/>
            <a:ext cx="6433500" cy="4617600"/>
          </a:xfrm>
          <a:prstGeom prst="rect">
            <a:avLst/>
          </a:prstGeom>
          <a:solidFill>
            <a:srgbClr val="E7E6E6"/>
          </a:solidFill>
          <a:ln w="9525" cap="flat" cmpd="sng">
            <a:solidFill>
              <a:srgbClr val="001D3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Defusing Disruptive Behavior Workbook</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Take Care of Me List </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I’m Determined Good Day Plan</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Classroom Management: Revised Self Assessment</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VTSS Top Ten</a:t>
            </a:r>
            <a:endParaRPr sz="2400">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400" u="sng">
                <a:solidFill>
                  <a:srgbClr val="1155CC"/>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VTSS 10 One pagers</a:t>
            </a:r>
            <a:r>
              <a:rPr lang="en-US" sz="2400">
                <a:solidFill>
                  <a:srgbClr val="1155CC"/>
                </a:solidFill>
                <a:latin typeface="Calibri"/>
                <a:ea typeface="Calibri"/>
                <a:cs typeface="Calibri"/>
                <a:sym typeface="Calibri"/>
              </a:rPr>
              <a:t> (VTSS Resource Hub)</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Classroom Environment Checklist</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Trigger Worksheet </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The Escalation Cycle Handout</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Internalizing Behaviors Google Folders</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Trauma Learning Modules</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Mental Wellness Space Resources</a:t>
            </a:r>
            <a:endParaRPr sz="2400">
              <a:solidFill>
                <a:srgbClr val="1155CC"/>
              </a:solidFill>
              <a:latin typeface="Calibri"/>
              <a:ea typeface="Calibri"/>
              <a:cs typeface="Calibri"/>
              <a:sym typeface="Calibri"/>
            </a:endParaRPr>
          </a:p>
        </p:txBody>
      </p:sp>
      <p:grpSp>
        <p:nvGrpSpPr>
          <p:cNvPr id="1177" name="Google Shape;1177;g36df58b7bcf_0_0"/>
          <p:cNvGrpSpPr/>
          <p:nvPr/>
        </p:nvGrpSpPr>
        <p:grpSpPr>
          <a:xfrm>
            <a:off x="7023913" y="4086783"/>
            <a:ext cx="1891475" cy="2328967"/>
            <a:chOff x="6747388" y="1617083"/>
            <a:chExt cx="1891475" cy="2328967"/>
          </a:xfrm>
        </p:grpSpPr>
        <p:pic>
          <p:nvPicPr>
            <p:cNvPr id="1178" name="Google Shape;1178;g36df58b7bcf_0_0"/>
            <p:cNvPicPr preferRelativeResize="0"/>
            <p:nvPr/>
          </p:nvPicPr>
          <p:blipFill rotWithShape="1">
            <a:blip r:embed="rId15">
              <a:alphaModFix/>
            </a:blip>
            <a:srcRect/>
            <a:stretch/>
          </p:blipFill>
          <p:spPr>
            <a:xfrm>
              <a:off x="6747388" y="1617083"/>
              <a:ext cx="1891475" cy="1891475"/>
            </a:xfrm>
            <a:prstGeom prst="rect">
              <a:avLst/>
            </a:prstGeom>
            <a:noFill/>
            <a:ln>
              <a:noFill/>
            </a:ln>
          </p:spPr>
        </p:pic>
        <p:sp>
          <p:nvSpPr>
            <p:cNvPr id="1179" name="Google Shape;1179;g36df58b7bcf_0_0"/>
            <p:cNvSpPr txBox="1"/>
            <p:nvPr/>
          </p:nvSpPr>
          <p:spPr>
            <a:xfrm>
              <a:off x="6773938" y="3285150"/>
              <a:ext cx="1838400" cy="660900"/>
            </a:xfrm>
            <a:prstGeom prst="rect">
              <a:avLst/>
            </a:prstGeom>
            <a:solidFill>
              <a:srgbClr val="212529"/>
            </a:solidFill>
            <a:ln>
              <a:noFill/>
            </a:ln>
            <a:effectLst>
              <a:outerShdw blurRad="57150" dist="1905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Scan me for link</a:t>
              </a:r>
              <a:endParaRPr sz="11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 to additional resources</a:t>
              </a:r>
              <a:endParaRPr sz="1100" b="1" i="0" u="none" strike="noStrike" cap="none">
                <a:solidFill>
                  <a:srgbClr val="FFFFFF"/>
                </a:solidFill>
                <a:latin typeface="Calibri"/>
                <a:ea typeface="Calibri"/>
                <a:cs typeface="Calibri"/>
                <a:sym typeface="Calibri"/>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33d6965ae28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 love feedback!!</a:t>
            </a:r>
            <a:endParaRPr/>
          </a:p>
        </p:txBody>
      </p:sp>
      <p:sp>
        <p:nvSpPr>
          <p:cNvPr id="1186" name="Google Shape;1186;g33d6965ae28_0_0"/>
          <p:cNvSpPr txBox="1"/>
          <p:nvPr/>
        </p:nvSpPr>
        <p:spPr>
          <a:xfrm>
            <a:off x="376175" y="1562575"/>
            <a:ext cx="8406000" cy="143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chemeClr val="dk1"/>
                </a:solidFill>
                <a:latin typeface="Verdana"/>
                <a:ea typeface="Verdana"/>
                <a:cs typeface="Verdana"/>
                <a:sym typeface="Verdana"/>
              </a:rPr>
              <a:t>Please complete the evaluation for us. We appreciate the feedback. </a:t>
            </a:r>
            <a:endParaRPr sz="3000">
              <a:solidFill>
                <a:schemeClr val="dk1"/>
              </a:solidFill>
              <a:latin typeface="Verdana"/>
              <a:ea typeface="Verdana"/>
              <a:cs typeface="Verdana"/>
              <a:sym typeface="Verdana"/>
            </a:endParaRPr>
          </a:p>
        </p:txBody>
      </p:sp>
      <p:sp>
        <p:nvSpPr>
          <p:cNvPr id="1187" name="Google Shape;1187;g33d6965ae28_0_0"/>
          <p:cNvSpPr txBox="1"/>
          <p:nvPr/>
        </p:nvSpPr>
        <p:spPr>
          <a:xfrm>
            <a:off x="4137950" y="3964250"/>
            <a:ext cx="4369500" cy="66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a:solidFill>
                  <a:schemeClr val="dk1"/>
                </a:solidFill>
                <a:latin typeface="Verdana"/>
                <a:ea typeface="Verdana"/>
                <a:cs typeface="Verdana"/>
                <a:sym typeface="Verdana"/>
              </a:rPr>
              <a:t>http://bit.ly/45LrNge</a:t>
            </a:r>
            <a:endParaRPr sz="3100">
              <a:solidFill>
                <a:schemeClr val="dk1"/>
              </a:solidFill>
              <a:latin typeface="Verdana"/>
              <a:ea typeface="Verdana"/>
              <a:cs typeface="Verdana"/>
              <a:sym typeface="Verdana"/>
            </a:endParaRPr>
          </a:p>
        </p:txBody>
      </p:sp>
      <p:pic>
        <p:nvPicPr>
          <p:cNvPr id="1188" name="Google Shape;1188;g33d6965ae28_0_0"/>
          <p:cNvPicPr preferRelativeResize="0"/>
          <p:nvPr/>
        </p:nvPicPr>
        <p:blipFill>
          <a:blip r:embed="rId3">
            <a:alphaModFix/>
          </a:blip>
          <a:stretch>
            <a:fillRect/>
          </a:stretch>
        </p:blipFill>
        <p:spPr>
          <a:xfrm>
            <a:off x="376175" y="2814700"/>
            <a:ext cx="3609375" cy="3609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g3369bebb883_0_190"/>
          <p:cNvPicPr preferRelativeResize="0"/>
          <p:nvPr/>
        </p:nvPicPr>
        <p:blipFill rotWithShape="1">
          <a:blip r:embed="rId3">
            <a:alphaModFix/>
          </a:blip>
          <a:srcRect b="20716"/>
          <a:stretch/>
        </p:blipFill>
        <p:spPr>
          <a:xfrm>
            <a:off x="1275025" y="0"/>
            <a:ext cx="6593952" cy="6858002"/>
          </a:xfrm>
          <a:prstGeom prst="rect">
            <a:avLst/>
          </a:prstGeom>
          <a:noFill/>
          <a:ln>
            <a:noFill/>
          </a:ln>
        </p:spPr>
      </p:pic>
      <p:grpSp>
        <p:nvGrpSpPr>
          <p:cNvPr id="294" name="Google Shape;294;g3369bebb883_0_190"/>
          <p:cNvGrpSpPr/>
          <p:nvPr/>
        </p:nvGrpSpPr>
        <p:grpSpPr>
          <a:xfrm>
            <a:off x="973925" y="0"/>
            <a:ext cx="7669500" cy="6962100"/>
            <a:chOff x="819650" y="0"/>
            <a:chExt cx="7669500" cy="6962100"/>
          </a:xfrm>
        </p:grpSpPr>
        <p:sp>
          <p:nvSpPr>
            <p:cNvPr id="295" name="Google Shape;295;g3369bebb883_0_190"/>
            <p:cNvSpPr txBox="1"/>
            <p:nvPr/>
          </p:nvSpPr>
          <p:spPr>
            <a:xfrm>
              <a:off x="819650" y="0"/>
              <a:ext cx="7669500" cy="69621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lnSpc>
                  <a:spcPct val="85000"/>
                </a:lnSpc>
                <a:spcBef>
                  <a:spcPts val="0"/>
                </a:spcBef>
                <a:spcAft>
                  <a:spcPts val="0"/>
                </a:spcAft>
                <a:buNone/>
              </a:pPr>
              <a:endParaRPr sz="2000">
                <a:latin typeface="Source Sans Pro"/>
                <a:ea typeface="Source Sans Pro"/>
                <a:cs typeface="Source Sans Pro"/>
                <a:sym typeface="Source Sans Pro"/>
              </a:endParaRPr>
            </a:p>
            <a:p>
              <a:pPr marL="0" lvl="0" indent="0" algn="l" rtl="0">
                <a:lnSpc>
                  <a:spcPct val="90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29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2900">
                  <a:solidFill>
                    <a:schemeClr val="dk1"/>
                  </a:solidFill>
                  <a:latin typeface="Calibri"/>
                  <a:ea typeface="Calibri"/>
                  <a:cs typeface="Calibri"/>
                  <a:sym typeface="Calibri"/>
                </a:rPr>
                <a:t>Loneliness rates have risen steadily over the past several decades, with females experiencing higher prevalence than males. </a:t>
              </a:r>
              <a:endParaRPr sz="29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0"/>
                </a:spcBef>
                <a:spcAft>
                  <a:spcPts val="0"/>
                </a:spcAft>
                <a:buClr>
                  <a:schemeClr val="dk1"/>
                </a:buClr>
                <a:buSzPts val="1100"/>
                <a:buFont typeface="Arial"/>
                <a:buNone/>
              </a:pPr>
              <a:r>
                <a:rPr lang="en-US" sz="2900">
                  <a:solidFill>
                    <a:schemeClr val="dk1"/>
                  </a:solidFill>
                  <a:latin typeface="Calibri"/>
                  <a:ea typeface="Calibri"/>
                  <a:cs typeface="Calibri"/>
                  <a:sym typeface="Calibri"/>
                </a:rPr>
                <a:t>Only about half of students feel a connection to people at school. </a:t>
              </a: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100">
                <a:solidFill>
                  <a:schemeClr val="dk1"/>
                </a:solidFill>
                <a:latin typeface="Calibri"/>
                <a:ea typeface="Calibri"/>
                <a:cs typeface="Calibri"/>
                <a:sym typeface="Calibri"/>
              </a:endParaRPr>
            </a:p>
            <a:p>
              <a:pPr marL="0" lvl="0" indent="0" algn="l" rtl="0">
                <a:lnSpc>
                  <a:spcPct val="85000"/>
                </a:lnSpc>
                <a:spcBef>
                  <a:spcPts val="1800"/>
                </a:spcBef>
                <a:spcAft>
                  <a:spcPts val="1800"/>
                </a:spcAft>
                <a:buNone/>
              </a:pPr>
              <a:endParaRPr>
                <a:solidFill>
                  <a:schemeClr val="dk2"/>
                </a:solidFill>
                <a:latin typeface="Source Sans Pro"/>
                <a:ea typeface="Source Sans Pro"/>
                <a:cs typeface="Source Sans Pro"/>
                <a:sym typeface="Source Sans Pro"/>
              </a:endParaRPr>
            </a:p>
          </p:txBody>
        </p:sp>
        <p:pic>
          <p:nvPicPr>
            <p:cNvPr id="296" name="Google Shape;296;g3369bebb883_0_190"/>
            <p:cNvPicPr preferRelativeResize="0"/>
            <p:nvPr/>
          </p:nvPicPr>
          <p:blipFill>
            <a:blip r:embed="rId4">
              <a:alphaModFix/>
            </a:blip>
            <a:stretch>
              <a:fillRect/>
            </a:stretch>
          </p:blipFill>
          <p:spPr>
            <a:xfrm>
              <a:off x="3935400" y="313675"/>
              <a:ext cx="1025500" cy="1025500"/>
            </a:xfrm>
            <a:prstGeom prst="rect">
              <a:avLst/>
            </a:prstGeom>
            <a:noFill/>
            <a:ln>
              <a:noFill/>
            </a:ln>
          </p:spPr>
        </p:pic>
      </p:grpSp>
      <p:sp>
        <p:nvSpPr>
          <p:cNvPr id="297" name="Google Shape;297;g3369bebb883_0_190"/>
          <p:cNvSpPr txBox="1"/>
          <p:nvPr/>
        </p:nvSpPr>
        <p:spPr>
          <a:xfrm>
            <a:off x="5427000" y="6310925"/>
            <a:ext cx="3640800" cy="369300"/>
          </a:xfrm>
          <a:prstGeom prst="rect">
            <a:avLst/>
          </a:prstGeom>
          <a:noFill/>
          <a:ln>
            <a:noFill/>
          </a:ln>
        </p:spPr>
        <p:txBody>
          <a:bodyPr spcFirstLastPara="1" wrap="square" lIns="91425" tIns="91425" rIns="91425" bIns="91425" anchor="t" anchorCtr="0">
            <a:spAutoFit/>
          </a:bodyPr>
          <a:lstStyle/>
          <a:p>
            <a:pPr marL="400050" lvl="0" indent="-400050" algn="l" rtl="0">
              <a:spcBef>
                <a:spcPts val="1000"/>
              </a:spcBef>
              <a:spcAft>
                <a:spcPts val="0"/>
              </a:spcAft>
              <a:buNone/>
            </a:pPr>
            <a:r>
              <a:rPr lang="en-US" sz="1200">
                <a:solidFill>
                  <a:srgbClr val="7F7F7F"/>
                </a:solidFill>
              </a:rPr>
              <a:t>Office of the U.S. Surgeon General. (2023).</a:t>
            </a:r>
            <a:endParaRPr sz="1200">
              <a:solidFill>
                <a:srgbClr val="7F7F7F"/>
              </a:solidFill>
            </a:endParaRPr>
          </a:p>
        </p:txBody>
      </p:sp>
      <p:sp>
        <p:nvSpPr>
          <p:cNvPr id="298" name="Google Shape;298;g3369bebb883_0_190"/>
          <p:cNvSpPr txBox="1"/>
          <p:nvPr/>
        </p:nvSpPr>
        <p:spPr>
          <a:xfrm>
            <a:off x="913350" y="2156550"/>
            <a:ext cx="7469700" cy="3935100"/>
          </a:xfrm>
          <a:prstGeom prst="rect">
            <a:avLst/>
          </a:prstGeom>
          <a:noFill/>
          <a:ln>
            <a:noFill/>
          </a:ln>
        </p:spPr>
        <p:txBody>
          <a:bodyPr spcFirstLastPara="1" wrap="square" lIns="91425" tIns="91425" rIns="91425" bIns="91425" anchor="t" anchorCtr="0">
            <a:spAutoFit/>
          </a:bodyPr>
          <a:lstStyle/>
          <a:p>
            <a:pPr marL="0" lvl="0" indent="0" algn="l" rtl="0">
              <a:lnSpc>
                <a:spcPct val="85000"/>
              </a:lnSpc>
              <a:spcBef>
                <a:spcPts val="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90000"/>
              </a:lnSpc>
              <a:spcBef>
                <a:spcPts val="1800"/>
              </a:spcBef>
              <a:spcAft>
                <a:spcPts val="0"/>
              </a:spcAft>
              <a:buNone/>
            </a:pPr>
            <a:endParaRPr sz="2900">
              <a:solidFill>
                <a:schemeClr val="dk1"/>
              </a:solidFill>
              <a:latin typeface="Calibri"/>
              <a:ea typeface="Calibri"/>
              <a:cs typeface="Calibri"/>
              <a:sym typeface="Calibri"/>
            </a:endParaRPr>
          </a:p>
          <a:p>
            <a:pPr marL="0" lvl="0" indent="0" algn="l" rtl="0">
              <a:lnSpc>
                <a:spcPct val="85000"/>
              </a:lnSpc>
              <a:spcBef>
                <a:spcPts val="0"/>
              </a:spcBef>
              <a:spcAft>
                <a:spcPts val="1800"/>
              </a:spcAft>
              <a:buNone/>
            </a:pPr>
            <a:r>
              <a:rPr lang="en-US" sz="2900">
                <a:solidFill>
                  <a:schemeClr val="dk1"/>
                </a:solidFill>
                <a:latin typeface="Calibri"/>
                <a:ea typeface="Calibri"/>
                <a:cs typeface="Calibri"/>
                <a:sym typeface="Calibri"/>
              </a:rPr>
              <a:t>When young people feel connected at school, they are better protected from mental health issues, suicidal thoughts, substance abuse, and violence.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4"/>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293"/>
                                        </p:tgtEl>
                                        <p:attrNameLst>
                                          <p:attrName>style.visibility</p:attrName>
                                        </p:attrNameLst>
                                      </p:cBhvr>
                                      <p:to>
                                        <p:strVal val="visible"/>
                                      </p:to>
                                    </p:set>
                                    <p:animEffect transition="in" filter="fade">
                                      <p:cBhvr>
                                        <p:cTn id="9" dur="1700"/>
                                        <p:tgtEl>
                                          <p:spTgt spid="29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4"/>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98"/>
                                        </p:tgtEl>
                                        <p:attrNameLst>
                                          <p:attrName>style.visibility</p:attrName>
                                        </p:attrNameLst>
                                      </p:cBhvr>
                                      <p:to>
                                        <p:strVal val="visible"/>
                                      </p:to>
                                    </p:set>
                                    <p:animEffect transition="in" filter="fade">
                                      <p:cBhvr>
                                        <p:cTn id="16" dur="32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44ce7f2061_0_118"/>
          <p:cNvSpPr txBox="1">
            <a:spLocks noGrp="1"/>
          </p:cNvSpPr>
          <p:nvPr>
            <p:ph type="title"/>
          </p:nvPr>
        </p:nvSpPr>
        <p:spPr>
          <a:xfrm>
            <a:off x="228600" y="109625"/>
            <a:ext cx="8686800" cy="12621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What components are we missing? </a:t>
            </a:r>
            <a:endParaRPr/>
          </a:p>
        </p:txBody>
      </p:sp>
      <p:pic>
        <p:nvPicPr>
          <p:cNvPr id="304" name="Google Shape;304;g344ce7f2061_0_118"/>
          <p:cNvPicPr preferRelativeResize="0"/>
          <p:nvPr/>
        </p:nvPicPr>
        <p:blipFill>
          <a:blip r:embed="rId3">
            <a:alphaModFix/>
          </a:blip>
          <a:stretch>
            <a:fillRect/>
          </a:stretch>
        </p:blipFill>
        <p:spPr>
          <a:xfrm>
            <a:off x="152400" y="1192475"/>
            <a:ext cx="8839199" cy="5570825"/>
          </a:xfrm>
          <a:prstGeom prst="rect">
            <a:avLst/>
          </a:prstGeom>
          <a:noFill/>
          <a:ln>
            <a:noFill/>
          </a:ln>
        </p:spPr>
      </p:pic>
      <p:sp>
        <p:nvSpPr>
          <p:cNvPr id="305" name="Google Shape;305;g344ce7f2061_0_118"/>
          <p:cNvSpPr txBox="1"/>
          <p:nvPr/>
        </p:nvSpPr>
        <p:spPr>
          <a:xfrm>
            <a:off x="561475" y="270050"/>
            <a:ext cx="770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306" name="Google Shape;306;g344ce7f2061_0_118" descr="two men are sitting in a locker room . (Provided by Tenor)"/>
          <p:cNvPicPr preferRelativeResize="0"/>
          <p:nvPr/>
        </p:nvPicPr>
        <p:blipFill>
          <a:blip r:embed="rId4">
            <a:alphaModFix/>
          </a:blip>
          <a:stretch>
            <a:fillRect/>
          </a:stretch>
        </p:blipFill>
        <p:spPr>
          <a:xfrm>
            <a:off x="-82675" y="109625"/>
            <a:ext cx="9309351" cy="6653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7"/>
          <p:cNvSpPr txBox="1">
            <a:spLocks noGrp="1"/>
          </p:cNvSpPr>
          <p:nvPr>
            <p:ph type="body" idx="1"/>
          </p:nvPr>
        </p:nvSpPr>
        <p:spPr>
          <a:xfrm>
            <a:off x="487350" y="479375"/>
            <a:ext cx="8169300" cy="3406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r>
              <a:rPr lang="en-US" sz="4400" i="0" u="none">
                <a:solidFill>
                  <a:srgbClr val="000000"/>
                </a:solidFill>
                <a:latin typeface="Verdana"/>
                <a:ea typeface="Verdana"/>
                <a:cs typeface="Verdana"/>
                <a:sym typeface="Verdana"/>
              </a:rPr>
              <a:t>2</a:t>
            </a:r>
            <a:r>
              <a:rPr lang="en-US" sz="4400">
                <a:solidFill>
                  <a:srgbClr val="000000"/>
                </a:solidFill>
                <a:latin typeface="Verdana"/>
                <a:ea typeface="Verdana"/>
                <a:cs typeface="Verdana"/>
                <a:sym typeface="Verdana"/>
              </a:rPr>
              <a:t>. </a:t>
            </a:r>
            <a:r>
              <a:rPr lang="en-US" sz="4400" i="0" u="none">
                <a:solidFill>
                  <a:srgbClr val="000000"/>
                </a:solidFill>
                <a:latin typeface="Verdana"/>
                <a:ea typeface="Verdana"/>
                <a:cs typeface="Verdana"/>
                <a:sym typeface="Verdana"/>
              </a:rPr>
              <a:t>Setting Our Classrooms up for Success</a:t>
            </a:r>
            <a:endParaRPr sz="4400">
              <a:latin typeface="Verdana"/>
              <a:ea typeface="Verdana"/>
              <a:cs typeface="Verdana"/>
              <a:sym typeface="Verdana"/>
            </a:endParaRPr>
          </a:p>
        </p:txBody>
      </p:sp>
      <p:pic>
        <p:nvPicPr>
          <p:cNvPr id="312" name="Google Shape;312;p7"/>
          <p:cNvPicPr preferRelativeResize="0"/>
          <p:nvPr/>
        </p:nvPicPr>
        <p:blipFill>
          <a:blip r:embed="rId3">
            <a:alphaModFix/>
          </a:blip>
          <a:stretch>
            <a:fillRect/>
          </a:stretch>
        </p:blipFill>
        <p:spPr>
          <a:xfrm>
            <a:off x="4019425" y="2477900"/>
            <a:ext cx="1105150" cy="1105150"/>
          </a:xfrm>
          <a:prstGeom prst="rect">
            <a:avLst/>
          </a:prstGeom>
          <a:noFill/>
          <a:ln>
            <a:noFill/>
          </a:ln>
        </p:spPr>
      </p:pic>
      <p:sp>
        <p:nvSpPr>
          <p:cNvPr id="313" name="Google Shape;313;p7"/>
          <p:cNvSpPr txBox="1"/>
          <p:nvPr/>
        </p:nvSpPr>
        <p:spPr>
          <a:xfrm>
            <a:off x="305700" y="3886175"/>
            <a:ext cx="8532600" cy="2027700"/>
          </a:xfrm>
          <a:prstGeom prst="rect">
            <a:avLst/>
          </a:prstGeom>
          <a:noFill/>
          <a:ln>
            <a:noFill/>
          </a:ln>
        </p:spPr>
        <p:txBody>
          <a:bodyPr spcFirstLastPara="1" wrap="square" lIns="91425" tIns="91425" rIns="91425" bIns="91425" anchor="t" anchorCtr="0">
            <a:spAutoFit/>
          </a:bodyPr>
          <a:lstStyle/>
          <a:p>
            <a:pPr marL="57150" lvl="0" indent="0" algn="ctr" rtl="0">
              <a:lnSpc>
                <a:spcPct val="80000"/>
              </a:lnSpc>
              <a:spcBef>
                <a:spcPts val="600"/>
              </a:spcBef>
              <a:spcAft>
                <a:spcPts val="0"/>
              </a:spcAft>
              <a:buNone/>
            </a:pPr>
            <a:r>
              <a:rPr lang="en-US" sz="3600">
                <a:solidFill>
                  <a:schemeClr val="dk1"/>
                </a:solidFill>
                <a:latin typeface="Calibri"/>
                <a:ea typeface="Calibri"/>
                <a:cs typeface="Calibri"/>
                <a:sym typeface="Calibri"/>
              </a:rPr>
              <a:t>VTSS Top Ten, Connections, </a:t>
            </a:r>
            <a:endParaRPr sz="3600">
              <a:solidFill>
                <a:schemeClr val="dk1"/>
              </a:solidFill>
              <a:latin typeface="Calibri"/>
              <a:ea typeface="Calibri"/>
              <a:cs typeface="Calibri"/>
              <a:sym typeface="Calibri"/>
            </a:endParaRPr>
          </a:p>
          <a:p>
            <a:pPr marL="57150" lvl="0" indent="0" algn="ctr" rtl="0">
              <a:lnSpc>
                <a:spcPct val="80000"/>
              </a:lnSpc>
              <a:spcBef>
                <a:spcPts val="2000"/>
              </a:spcBef>
              <a:spcAft>
                <a:spcPts val="0"/>
              </a:spcAft>
              <a:buNone/>
            </a:pPr>
            <a:r>
              <a:rPr lang="en-US" sz="3600">
                <a:solidFill>
                  <a:schemeClr val="dk1"/>
                </a:solidFill>
                <a:latin typeface="Calibri"/>
                <a:ea typeface="Calibri"/>
                <a:cs typeface="Calibri"/>
                <a:sym typeface="Calibri"/>
              </a:rPr>
              <a:t>Relationships, Reflection</a:t>
            </a:r>
            <a:endParaRPr sz="3600">
              <a:solidFill>
                <a:schemeClr val="dk1"/>
              </a:solidFill>
              <a:latin typeface="Calibri"/>
              <a:ea typeface="Calibri"/>
              <a:cs typeface="Calibri"/>
              <a:sym typeface="Calibri"/>
            </a:endParaRPr>
          </a:p>
          <a:p>
            <a:pPr marL="0" lvl="0" indent="0" algn="l" rtl="0">
              <a:lnSpc>
                <a:spcPct val="80000"/>
              </a:lnSpc>
              <a:spcBef>
                <a:spcPts val="2000"/>
              </a:spcBef>
              <a:spcAft>
                <a:spcPts val="0"/>
              </a:spcAft>
              <a:buNone/>
            </a:pPr>
            <a:endParaRPr sz="36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8" title="Small Group Discussion"/>
          <p:cNvPicPr preferRelativeResize="0"/>
          <p:nvPr/>
        </p:nvPicPr>
        <p:blipFill rotWithShape="1">
          <a:blip r:embed="rId3">
            <a:alphaModFix/>
          </a:blip>
          <a:srcRect/>
          <a:stretch/>
        </p:blipFill>
        <p:spPr>
          <a:xfrm>
            <a:off x="228600" y="1486025"/>
            <a:ext cx="2857500" cy="1600200"/>
          </a:xfrm>
          <a:prstGeom prst="rect">
            <a:avLst/>
          </a:prstGeom>
          <a:noFill/>
          <a:ln w="9525" cap="flat" cmpd="sng">
            <a:solidFill>
              <a:srgbClr val="006387"/>
            </a:solidFill>
            <a:prstDash val="solid"/>
            <a:round/>
            <a:headEnd type="none" w="sm" len="sm"/>
            <a:tailEnd type="none" w="sm" len="sm"/>
          </a:ln>
        </p:spPr>
      </p:pic>
      <p:pic>
        <p:nvPicPr>
          <p:cNvPr id="319" name="Google Shape;319;p18" title="Classroom"/>
          <p:cNvPicPr preferRelativeResize="0"/>
          <p:nvPr/>
        </p:nvPicPr>
        <p:blipFill rotWithShape="1">
          <a:blip r:embed="rId4">
            <a:alphaModFix/>
          </a:blip>
          <a:srcRect/>
          <a:stretch/>
        </p:blipFill>
        <p:spPr>
          <a:xfrm>
            <a:off x="5514963" y="1562225"/>
            <a:ext cx="3171825" cy="1447800"/>
          </a:xfrm>
          <a:prstGeom prst="rect">
            <a:avLst/>
          </a:prstGeom>
          <a:noFill/>
          <a:ln w="9525" cap="flat" cmpd="sng">
            <a:solidFill>
              <a:srgbClr val="006387"/>
            </a:solidFill>
            <a:prstDash val="solid"/>
            <a:round/>
            <a:headEnd type="none" w="sm" len="sm"/>
            <a:tailEnd type="none" w="sm" len="sm"/>
          </a:ln>
        </p:spPr>
      </p:pic>
      <p:pic>
        <p:nvPicPr>
          <p:cNvPr id="320" name="Google Shape;320;p18" title="Teacher and Students"/>
          <p:cNvPicPr preferRelativeResize="0"/>
          <p:nvPr/>
        </p:nvPicPr>
        <p:blipFill rotWithShape="1">
          <a:blip r:embed="rId5">
            <a:alphaModFix/>
          </a:blip>
          <a:srcRect/>
          <a:stretch/>
        </p:blipFill>
        <p:spPr>
          <a:xfrm>
            <a:off x="228603" y="3911903"/>
            <a:ext cx="3323475" cy="2211621"/>
          </a:xfrm>
          <a:prstGeom prst="rect">
            <a:avLst/>
          </a:prstGeom>
          <a:noFill/>
          <a:ln w="9525" cap="flat" cmpd="sng">
            <a:solidFill>
              <a:srgbClr val="006387"/>
            </a:solidFill>
            <a:prstDash val="solid"/>
            <a:round/>
            <a:headEnd type="none" w="sm" len="sm"/>
            <a:tailEnd type="none" w="sm" len="sm"/>
          </a:ln>
        </p:spPr>
      </p:pic>
      <p:pic>
        <p:nvPicPr>
          <p:cNvPr id="321" name="Google Shape;321;p18" title="Classroom"/>
          <p:cNvPicPr preferRelativeResize="0"/>
          <p:nvPr/>
        </p:nvPicPr>
        <p:blipFill rotWithShape="1">
          <a:blip r:embed="rId6">
            <a:alphaModFix/>
          </a:blip>
          <a:srcRect/>
          <a:stretch/>
        </p:blipFill>
        <p:spPr>
          <a:xfrm>
            <a:off x="5825425" y="3295900"/>
            <a:ext cx="3089976" cy="2317489"/>
          </a:xfrm>
          <a:prstGeom prst="rect">
            <a:avLst/>
          </a:prstGeom>
          <a:noFill/>
          <a:ln w="9525" cap="flat" cmpd="sng">
            <a:solidFill>
              <a:srgbClr val="006387"/>
            </a:solidFill>
            <a:prstDash val="solid"/>
            <a:round/>
            <a:headEnd type="none" w="sm" len="sm"/>
            <a:tailEnd type="none" w="sm" len="sm"/>
          </a:ln>
        </p:spPr>
      </p:pic>
      <p:pic>
        <p:nvPicPr>
          <p:cNvPr id="322" name="Google Shape;322;p18" title="Calming corner"/>
          <p:cNvPicPr preferRelativeResize="0"/>
          <p:nvPr/>
        </p:nvPicPr>
        <p:blipFill rotWithShape="1">
          <a:blip r:embed="rId7">
            <a:alphaModFix/>
          </a:blip>
          <a:srcRect/>
          <a:stretch/>
        </p:blipFill>
        <p:spPr>
          <a:xfrm>
            <a:off x="3780675" y="3850049"/>
            <a:ext cx="1884763" cy="2732968"/>
          </a:xfrm>
          <a:prstGeom prst="rect">
            <a:avLst/>
          </a:prstGeom>
          <a:noFill/>
          <a:ln w="9525" cap="flat" cmpd="sng">
            <a:solidFill>
              <a:srgbClr val="006387"/>
            </a:solidFill>
            <a:prstDash val="solid"/>
            <a:round/>
            <a:headEnd type="none" w="sm" len="sm"/>
            <a:tailEnd type="none" w="sm" len="sm"/>
          </a:ln>
        </p:spPr>
      </p:pic>
      <p:pic>
        <p:nvPicPr>
          <p:cNvPr id="323" name="Google Shape;323;p18" title="5:1"/>
          <p:cNvPicPr preferRelativeResize="0"/>
          <p:nvPr/>
        </p:nvPicPr>
        <p:blipFill rotWithShape="1">
          <a:blip r:embed="rId8">
            <a:alphaModFix/>
          </a:blip>
          <a:srcRect t="24464" b="11641"/>
          <a:stretch/>
        </p:blipFill>
        <p:spPr>
          <a:xfrm>
            <a:off x="2807950" y="2298850"/>
            <a:ext cx="2857500" cy="1143000"/>
          </a:xfrm>
          <a:prstGeom prst="rect">
            <a:avLst/>
          </a:prstGeom>
          <a:noFill/>
          <a:ln w="9525" cap="flat" cmpd="sng">
            <a:solidFill>
              <a:srgbClr val="006387"/>
            </a:solidFill>
            <a:prstDash val="solid"/>
            <a:round/>
            <a:headEnd type="none" w="sm" len="sm"/>
            <a:tailEnd type="none" w="sm" len="sm"/>
          </a:ln>
        </p:spPr>
      </p:pic>
      <p:sp>
        <p:nvSpPr>
          <p:cNvPr id="324" name="Google Shape;324;p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Effective Classroom Systems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g336b86911e4_0_2"/>
          <p:cNvSpPr txBox="1"/>
          <p:nvPr/>
        </p:nvSpPr>
        <p:spPr>
          <a:xfrm>
            <a:off x="312775" y="1133975"/>
            <a:ext cx="8602500" cy="3717300"/>
          </a:xfrm>
          <a:prstGeom prst="rect">
            <a:avLst/>
          </a:prstGeom>
          <a:noFill/>
          <a:ln>
            <a:noFill/>
          </a:ln>
        </p:spPr>
        <p:txBody>
          <a:bodyPr spcFirstLastPara="1" wrap="square" lIns="91425" tIns="91425" rIns="91425" bIns="91425" anchor="t" anchorCtr="0">
            <a:spAutoFit/>
          </a:bodyPr>
          <a:lstStyle/>
          <a:p>
            <a:pPr marL="1828800" lvl="0" indent="-317500" algn="l" rtl="0">
              <a:lnSpc>
                <a:spcPct val="80000"/>
              </a:lnSpc>
              <a:spcBef>
                <a:spcPts val="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Physical Environment </a:t>
            </a:r>
            <a:r>
              <a:rPr lang="en-US" b="1">
                <a:solidFill>
                  <a:srgbClr val="783F04"/>
                </a:solidFill>
                <a:latin typeface="Calibri"/>
                <a:ea typeface="Calibri"/>
                <a:cs typeface="Calibri"/>
                <a:sym typeface="Calibri"/>
              </a:rPr>
              <a:t>(HLP 7,17, 18, 19)</a:t>
            </a:r>
            <a:endParaRPr sz="2400" b="1">
              <a:solidFill>
                <a:srgbClr val="783F04"/>
              </a:solidFill>
              <a:latin typeface="Calibri"/>
              <a:ea typeface="Calibri"/>
              <a:cs typeface="Calibri"/>
              <a:sym typeface="Calibri"/>
            </a:endParaRPr>
          </a:p>
          <a:p>
            <a:pPr marL="18288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Active Supervision </a:t>
            </a:r>
            <a:r>
              <a:rPr lang="en-US" b="1">
                <a:solidFill>
                  <a:srgbClr val="783F04"/>
                </a:solidFill>
                <a:latin typeface="Calibri"/>
                <a:ea typeface="Calibri"/>
                <a:cs typeface="Calibri"/>
                <a:sym typeface="Calibri"/>
              </a:rPr>
              <a:t>(HLP 4, 7, 8, 9, 15, 16, 17, 18, 21, 22)</a:t>
            </a:r>
            <a:endParaRPr b="1">
              <a:solidFill>
                <a:srgbClr val="783F04"/>
              </a:solidFill>
              <a:latin typeface="Calibri"/>
              <a:ea typeface="Calibri"/>
              <a:cs typeface="Calibri"/>
              <a:sym typeface="Calibri"/>
            </a:endParaRPr>
          </a:p>
          <a:p>
            <a:pPr marL="18288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Classroom Expectations </a:t>
            </a:r>
            <a:r>
              <a:rPr lang="en-US" b="1">
                <a:solidFill>
                  <a:srgbClr val="783F04"/>
                </a:solidFill>
                <a:latin typeface="Calibri"/>
                <a:ea typeface="Calibri"/>
                <a:cs typeface="Calibri"/>
                <a:sym typeface="Calibri"/>
              </a:rPr>
              <a:t>(HLP 7, 8, 9, 14, 15, 21, 22)</a:t>
            </a:r>
            <a:endParaRPr b="1">
              <a:solidFill>
                <a:srgbClr val="783F04"/>
              </a:solidFill>
              <a:latin typeface="Calibri"/>
              <a:ea typeface="Calibri"/>
              <a:cs typeface="Calibri"/>
              <a:sym typeface="Calibri"/>
            </a:endParaRPr>
          </a:p>
          <a:p>
            <a:pPr marL="18288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Routines and Procedures </a:t>
            </a:r>
            <a:r>
              <a:rPr lang="en-US" b="1">
                <a:solidFill>
                  <a:srgbClr val="783F04"/>
                </a:solidFill>
                <a:latin typeface="Calibri"/>
                <a:ea typeface="Calibri"/>
                <a:cs typeface="Calibri"/>
                <a:sym typeface="Calibri"/>
              </a:rPr>
              <a:t>(HLP 7, 8, 9, 14, 15, 16, 21, 22)</a:t>
            </a:r>
            <a:endParaRPr b="1">
              <a:solidFill>
                <a:srgbClr val="783F04"/>
              </a:solidFill>
              <a:latin typeface="Calibri"/>
              <a:ea typeface="Calibri"/>
              <a:cs typeface="Calibri"/>
              <a:sym typeface="Calibri"/>
            </a:endParaRPr>
          </a:p>
          <a:p>
            <a:pPr marL="3429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Opportunities to Respond </a:t>
            </a:r>
            <a:r>
              <a:rPr lang="en-US" b="1">
                <a:solidFill>
                  <a:srgbClr val="783F04"/>
                </a:solidFill>
                <a:latin typeface="Calibri"/>
                <a:ea typeface="Calibri"/>
                <a:cs typeface="Calibri"/>
                <a:sym typeface="Calibri"/>
              </a:rPr>
              <a:t>(HLP 7,17, 18, 19)</a:t>
            </a:r>
            <a:endParaRPr b="1">
              <a:solidFill>
                <a:srgbClr val="783F04"/>
              </a:solidFill>
              <a:latin typeface="Calibri"/>
              <a:ea typeface="Calibri"/>
              <a:cs typeface="Calibri"/>
              <a:sym typeface="Calibri"/>
            </a:endParaRPr>
          </a:p>
          <a:p>
            <a:pPr marL="3429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Formative Assessment </a:t>
            </a:r>
            <a:r>
              <a:rPr lang="en-US" b="1">
                <a:solidFill>
                  <a:srgbClr val="783F04"/>
                </a:solidFill>
                <a:latin typeface="Calibri"/>
                <a:ea typeface="Calibri"/>
                <a:cs typeface="Calibri"/>
                <a:sym typeface="Calibri"/>
              </a:rPr>
              <a:t>(HLP 1, 4, 5, 6, 8, 11, 15, 21, 22)</a:t>
            </a:r>
            <a:endParaRPr b="1">
              <a:solidFill>
                <a:srgbClr val="783F04"/>
              </a:solidFill>
              <a:latin typeface="Calibri"/>
              <a:ea typeface="Calibri"/>
              <a:cs typeface="Calibri"/>
              <a:sym typeface="Calibri"/>
            </a:endParaRPr>
          </a:p>
          <a:p>
            <a:pPr marL="3429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Scaffolding</a:t>
            </a:r>
            <a:r>
              <a:rPr lang="en-US" b="1">
                <a:solidFill>
                  <a:srgbClr val="783F04"/>
                </a:solidFill>
                <a:latin typeface="Calibri"/>
                <a:ea typeface="Calibri"/>
                <a:cs typeface="Calibri"/>
                <a:sym typeface="Calibri"/>
              </a:rPr>
              <a:t> (HLP 6, 7, 9, 11, 12, 13, 14, 15, 16, 17, 21)</a:t>
            </a:r>
            <a:endParaRPr b="1">
              <a:solidFill>
                <a:srgbClr val="783F04"/>
              </a:solidFill>
              <a:latin typeface="Calibri"/>
              <a:ea typeface="Calibri"/>
              <a:cs typeface="Calibri"/>
              <a:sym typeface="Calibri"/>
            </a:endParaRPr>
          </a:p>
          <a:p>
            <a:pPr marL="3429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Acknowledgment and Behavior Specific Praise</a:t>
            </a:r>
            <a:r>
              <a:rPr lang="en-US" b="1">
                <a:solidFill>
                  <a:srgbClr val="783F04"/>
                </a:solidFill>
                <a:latin typeface="Calibri"/>
                <a:ea typeface="Calibri"/>
                <a:cs typeface="Calibri"/>
                <a:sym typeface="Calibri"/>
              </a:rPr>
              <a:t> (HLP 1, 3, 4, 7, 8, 8, 10, 18, 22)</a:t>
            </a:r>
            <a:endParaRPr b="1">
              <a:solidFill>
                <a:srgbClr val="783F04"/>
              </a:solidFill>
              <a:latin typeface="Calibri"/>
              <a:ea typeface="Calibri"/>
              <a:cs typeface="Calibri"/>
              <a:sym typeface="Calibri"/>
            </a:endParaRPr>
          </a:p>
          <a:p>
            <a:pPr marL="342900" lvl="0" indent="-317500" algn="l" rtl="0">
              <a:lnSpc>
                <a:spcPct val="80000"/>
              </a:lnSpc>
              <a:spcBef>
                <a:spcPts val="500"/>
              </a:spcBef>
              <a:spcAft>
                <a:spcPts val="0"/>
              </a:spcAft>
              <a:buClr>
                <a:srgbClr val="783F04"/>
              </a:buClr>
              <a:buSzPts val="1400"/>
              <a:buFont typeface="Calibri"/>
              <a:buAutoNum type="arabicPeriod"/>
            </a:pPr>
            <a:r>
              <a:rPr lang="en-US" sz="2400" b="1">
                <a:solidFill>
                  <a:srgbClr val="783F04"/>
                </a:solidFill>
                <a:latin typeface="Calibri"/>
                <a:ea typeface="Calibri"/>
                <a:cs typeface="Calibri"/>
                <a:sym typeface="Calibri"/>
              </a:rPr>
              <a:t>Error Correction </a:t>
            </a:r>
            <a:r>
              <a:rPr lang="en-US" b="1">
                <a:solidFill>
                  <a:srgbClr val="783F04"/>
                </a:solidFill>
                <a:latin typeface="Calibri"/>
                <a:ea typeface="Calibri"/>
                <a:cs typeface="Calibri"/>
                <a:sym typeface="Calibri"/>
              </a:rPr>
              <a:t>(HLP 4, 5, 6, 7, 8, 9, 10, 15, 16, 18, 20, 21, 22)</a:t>
            </a:r>
            <a:endParaRPr b="1">
              <a:solidFill>
                <a:srgbClr val="783F04"/>
              </a:solidFill>
              <a:latin typeface="Calibri"/>
              <a:ea typeface="Calibri"/>
              <a:cs typeface="Calibri"/>
              <a:sym typeface="Calibri"/>
            </a:endParaRPr>
          </a:p>
          <a:p>
            <a:pPr marL="342900" lvl="0" indent="-317500" algn="l" rtl="0">
              <a:lnSpc>
                <a:spcPct val="80000"/>
              </a:lnSpc>
              <a:spcBef>
                <a:spcPts val="500"/>
              </a:spcBef>
              <a:spcAft>
                <a:spcPts val="500"/>
              </a:spcAft>
              <a:buClr>
                <a:srgbClr val="783F04"/>
              </a:buClr>
              <a:buSzPts val="1400"/>
              <a:buFont typeface="Calibri"/>
              <a:buAutoNum type="arabicPeriod"/>
            </a:pPr>
            <a:r>
              <a:rPr lang="en-US" sz="2400" b="1">
                <a:solidFill>
                  <a:srgbClr val="783F04"/>
                </a:solidFill>
                <a:latin typeface="Calibri"/>
                <a:ea typeface="Calibri"/>
                <a:cs typeface="Calibri"/>
                <a:sym typeface="Calibri"/>
              </a:rPr>
              <a:t>Building Community through Feedback</a:t>
            </a:r>
            <a:r>
              <a:rPr lang="en-US" b="1">
                <a:solidFill>
                  <a:srgbClr val="783F04"/>
                </a:solidFill>
                <a:latin typeface="Calibri"/>
                <a:ea typeface="Calibri"/>
                <a:cs typeface="Calibri"/>
                <a:sym typeface="Calibri"/>
              </a:rPr>
              <a:t> (HLP 1, 2, 3, 4, 8, 22)</a:t>
            </a:r>
            <a:endParaRPr b="1">
              <a:solidFill>
                <a:srgbClr val="783F04"/>
              </a:solidFill>
              <a:latin typeface="Calibri"/>
              <a:ea typeface="Calibri"/>
              <a:cs typeface="Calibri"/>
              <a:sym typeface="Calibri"/>
            </a:endParaRPr>
          </a:p>
        </p:txBody>
      </p:sp>
      <p:sp>
        <p:nvSpPr>
          <p:cNvPr id="330" name="Google Shape;330;g336b86911e4_0_2"/>
          <p:cNvSpPr txBox="1">
            <a:spLocks noGrp="1"/>
          </p:cNvSpPr>
          <p:nvPr>
            <p:ph type="title" idx="4294967295"/>
          </p:nvPr>
        </p:nvSpPr>
        <p:spPr>
          <a:xfrm>
            <a:off x="228600" y="228600"/>
            <a:ext cx="8686800" cy="746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Our Top Ten</a:t>
            </a:r>
            <a:endParaRPr/>
          </a:p>
        </p:txBody>
      </p:sp>
      <p:sp>
        <p:nvSpPr>
          <p:cNvPr id="331" name="Google Shape;331;g336b86911e4_0_2"/>
          <p:cNvSpPr/>
          <p:nvPr/>
        </p:nvSpPr>
        <p:spPr>
          <a:xfrm>
            <a:off x="0" y="5010250"/>
            <a:ext cx="9162300" cy="1847700"/>
          </a:xfrm>
          <a:prstGeom prst="rect">
            <a:avLst/>
          </a:prstGeom>
          <a:solidFill>
            <a:srgbClr val="E9DFD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2" name="Google Shape;332;g336b86911e4_0_2"/>
          <p:cNvSpPr txBox="1"/>
          <p:nvPr/>
        </p:nvSpPr>
        <p:spPr>
          <a:xfrm>
            <a:off x="194425" y="5432150"/>
            <a:ext cx="8839200" cy="1169700"/>
          </a:xfrm>
          <a:prstGeom prst="rect">
            <a:avLst/>
          </a:prstGeom>
          <a:noFill/>
          <a:ln>
            <a:noFill/>
          </a:ln>
        </p:spPr>
        <p:txBody>
          <a:bodyPr spcFirstLastPara="1" wrap="square" lIns="91425" tIns="91425" rIns="91425" bIns="91425" anchor="t" anchorCtr="0">
            <a:spAutoFit/>
          </a:bodyPr>
          <a:lstStyle/>
          <a:p>
            <a:pPr marL="0" lvl="0" indent="0" algn="l" rtl="0">
              <a:lnSpc>
                <a:spcPct val="50525"/>
              </a:lnSpc>
              <a:spcBef>
                <a:spcPts val="0"/>
              </a:spcBef>
              <a:spcAft>
                <a:spcPts val="0"/>
              </a:spcAft>
              <a:buNone/>
            </a:pPr>
            <a:r>
              <a:rPr lang="en-US" sz="1600">
                <a:solidFill>
                  <a:srgbClr val="783F04"/>
                </a:solidFill>
                <a:latin typeface="Calibri"/>
                <a:ea typeface="Calibri"/>
                <a:cs typeface="Calibri"/>
                <a:sym typeface="Calibri"/>
              </a:rPr>
              <a:t>Developed by the Council for Exceptional Children and the CEEDAR Center, high-leverage practices are 22 essential special education techniques that all K-12 special education teachers should master for use across a variety of classroom contexts. Learn more about these practices in the guidance document</a:t>
            </a:r>
            <a:r>
              <a:rPr lang="en-US" sz="1600">
                <a:solidFill>
                  <a:srgbClr val="783F04"/>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US" sz="1600" u="sng">
                <a:solidFill>
                  <a:schemeClr val="hlink"/>
                </a:solidFill>
                <a:latin typeface="Calibri"/>
                <a:ea typeface="Calibri"/>
                <a:cs typeface="Calibri"/>
                <a:sym typeface="Calibri"/>
                <a:hlinkClick r:id="rId3"/>
              </a:rPr>
              <a:t>High-Leverages Practices in Special Education.</a:t>
            </a:r>
            <a:endParaRPr sz="1600" u="sng">
              <a:solidFill>
                <a:schemeClr val="hlink"/>
              </a:solidFill>
              <a:latin typeface="Calibri"/>
              <a:ea typeface="Calibri"/>
              <a:cs typeface="Calibri"/>
              <a:sym typeface="Calibri"/>
            </a:endParaRPr>
          </a:p>
        </p:txBody>
      </p:sp>
      <p:sp>
        <p:nvSpPr>
          <p:cNvPr id="333" name="Google Shape;333;g336b86911e4_0_2"/>
          <p:cNvSpPr txBox="1"/>
          <p:nvPr/>
        </p:nvSpPr>
        <p:spPr>
          <a:xfrm>
            <a:off x="9150" y="5112350"/>
            <a:ext cx="9144000" cy="31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783F04"/>
                </a:solidFill>
              </a:rPr>
              <a:t>HIGH-LEVERAGE PRACTICES</a:t>
            </a:r>
            <a:endParaRPr sz="1800" b="1">
              <a:solidFill>
                <a:srgbClr val="783F04"/>
              </a:solidFill>
            </a:endParaRPr>
          </a:p>
        </p:txBody>
      </p:sp>
      <p:sp>
        <p:nvSpPr>
          <p:cNvPr id="334" name="Google Shape;334;g336b86911e4_0_2"/>
          <p:cNvSpPr txBox="1"/>
          <p:nvPr/>
        </p:nvSpPr>
        <p:spPr>
          <a:xfrm>
            <a:off x="6067800" y="65737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http://ceedar.education.ufl.edu/hlps/ </a:t>
            </a:r>
            <a:endParaRPr sz="1200">
              <a:solidFill>
                <a:schemeClr val="dk2"/>
              </a:solidFill>
            </a:endParaRPr>
          </a:p>
        </p:txBody>
      </p:sp>
      <p:pic>
        <p:nvPicPr>
          <p:cNvPr id="335" name="Google Shape;335;g336b86911e4_0_2"/>
          <p:cNvPicPr preferRelativeResize="0"/>
          <p:nvPr/>
        </p:nvPicPr>
        <p:blipFill>
          <a:blip r:embed="rId4">
            <a:alphaModFix/>
          </a:blip>
          <a:stretch>
            <a:fillRect/>
          </a:stretch>
        </p:blipFill>
        <p:spPr>
          <a:xfrm>
            <a:off x="544950" y="1344925"/>
            <a:ext cx="1108200" cy="110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g336b86911e4_0_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What Will You Lean Into?</a:t>
            </a:r>
            <a:endParaRPr/>
          </a:p>
        </p:txBody>
      </p:sp>
      <p:sp>
        <p:nvSpPr>
          <p:cNvPr id="341" name="Google Shape;341;g336b86911e4_0_28"/>
          <p:cNvSpPr txBox="1"/>
          <p:nvPr/>
        </p:nvSpPr>
        <p:spPr>
          <a:xfrm>
            <a:off x="1489475" y="2471200"/>
            <a:ext cx="6968100" cy="3140100"/>
          </a:xfrm>
          <a:prstGeom prst="rect">
            <a:avLst/>
          </a:prstGeom>
          <a:solidFill>
            <a:srgbClr val="E9DFD7"/>
          </a:solidFill>
          <a:ln>
            <a:noFill/>
          </a:ln>
        </p:spPr>
        <p:txBody>
          <a:bodyPr spcFirstLastPara="1" wrap="square" lIns="182875" tIns="182875" rIns="182875" bIns="182875" anchor="t" anchorCtr="0">
            <a:spAutoFit/>
          </a:bodyPr>
          <a:lstStyle/>
          <a:p>
            <a:pPr marL="0" lvl="0" indent="0" algn="l" rtl="0">
              <a:spcBef>
                <a:spcPts val="0"/>
              </a:spcBef>
              <a:spcAft>
                <a:spcPts val="0"/>
              </a:spcAft>
              <a:buNone/>
            </a:pPr>
            <a:r>
              <a:rPr lang="en-US" sz="3000">
                <a:solidFill>
                  <a:schemeClr val="dk1"/>
                </a:solidFill>
                <a:latin typeface="Calibri"/>
                <a:ea typeface="Calibri"/>
                <a:cs typeface="Calibri"/>
                <a:sym typeface="Calibri"/>
              </a:rPr>
              <a:t>Which of the top ten features lends itself to defusing interfering behaviors?</a:t>
            </a:r>
            <a:endParaRPr sz="3000">
              <a:solidFill>
                <a:schemeClr val="dk1"/>
              </a:solidFill>
              <a:latin typeface="Calibri"/>
              <a:ea typeface="Calibri"/>
              <a:cs typeface="Calibri"/>
              <a:sym typeface="Calibri"/>
            </a:endParaRPr>
          </a:p>
          <a:p>
            <a:pPr marL="0" lvl="0" indent="0" algn="l" rtl="0">
              <a:spcBef>
                <a:spcPts val="0"/>
              </a:spcBef>
              <a:spcAft>
                <a:spcPts val="0"/>
              </a:spcAft>
              <a:buNone/>
            </a:pPr>
            <a:endParaRPr sz="3000">
              <a:solidFill>
                <a:schemeClr val="dk1"/>
              </a:solidFill>
              <a:latin typeface="Calibri"/>
              <a:ea typeface="Calibri"/>
              <a:cs typeface="Calibri"/>
              <a:sym typeface="Calibri"/>
            </a:endParaRPr>
          </a:p>
          <a:p>
            <a:pPr marL="0" lvl="0" indent="0" algn="l" rtl="0">
              <a:spcBef>
                <a:spcPts val="0"/>
              </a:spcBef>
              <a:spcAft>
                <a:spcPts val="0"/>
              </a:spcAft>
              <a:buNone/>
            </a:pPr>
            <a:r>
              <a:rPr lang="en-US" sz="3000">
                <a:solidFill>
                  <a:schemeClr val="dk1"/>
                </a:solidFill>
                <a:latin typeface="Calibri"/>
                <a:ea typeface="Calibri"/>
                <a:cs typeface="Calibri"/>
                <a:sym typeface="Calibri"/>
              </a:rPr>
              <a:t>Is there a feature that you want to be more intentional with in your school or classroom to support a sense of safety?</a:t>
            </a:r>
            <a:endParaRPr sz="3000">
              <a:latin typeface="Calibri"/>
              <a:ea typeface="Calibri"/>
              <a:cs typeface="Calibri"/>
              <a:sym typeface="Calibri"/>
            </a:endParaRPr>
          </a:p>
        </p:txBody>
      </p:sp>
      <p:pic>
        <p:nvPicPr>
          <p:cNvPr id="342" name="Google Shape;342;g336b86911e4_0_28" descr="Camping tent with pine tree behind (Provided by Getty Images)"/>
          <p:cNvPicPr preferRelativeResize="0"/>
          <p:nvPr/>
        </p:nvPicPr>
        <p:blipFill>
          <a:blip r:embed="rId3">
            <a:alphaModFix/>
          </a:blip>
          <a:stretch>
            <a:fillRect/>
          </a:stretch>
        </p:blipFill>
        <p:spPr>
          <a:xfrm>
            <a:off x="228600" y="1550425"/>
            <a:ext cx="1588500" cy="1458900"/>
          </a:xfrm>
          <a:prstGeom prst="ellipse">
            <a:avLst/>
          </a:prstGeom>
          <a:noFill/>
          <a:ln w="19050" cap="flat" cmpd="sng">
            <a:solidFill>
              <a:srgbClr val="CBB5A3"/>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9"/>
          <p:cNvSpPr/>
          <p:nvPr/>
        </p:nvSpPr>
        <p:spPr>
          <a:xfrm>
            <a:off x="961875" y="1604075"/>
            <a:ext cx="7047000" cy="4664100"/>
          </a:xfrm>
          <a:prstGeom prst="rect">
            <a:avLst/>
          </a:prstGeom>
          <a:solidFill>
            <a:schemeClr val="lt2"/>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8" name="Google Shape;348;p19" title="Classroom Management Self- Assessment"/>
          <p:cNvPicPr preferRelativeResize="0"/>
          <p:nvPr/>
        </p:nvPicPr>
        <p:blipFill rotWithShape="1">
          <a:blip r:embed="rId3">
            <a:alphaModFix/>
          </a:blip>
          <a:srcRect l="6598" t="10118" r="7931" b="12464"/>
          <a:stretch/>
        </p:blipFill>
        <p:spPr>
          <a:xfrm>
            <a:off x="1790050" y="2461350"/>
            <a:ext cx="5477674" cy="3385374"/>
          </a:xfrm>
          <a:prstGeom prst="rect">
            <a:avLst/>
          </a:prstGeom>
          <a:noFill/>
          <a:ln w="19050" cap="flat" cmpd="sng">
            <a:solidFill>
              <a:srgbClr val="003369"/>
            </a:solidFill>
            <a:prstDash val="solid"/>
            <a:round/>
            <a:headEnd type="none" w="sm" len="sm"/>
            <a:tailEnd type="none" w="sm" len="sm"/>
          </a:ln>
        </p:spPr>
      </p:pic>
      <p:sp>
        <p:nvSpPr>
          <p:cNvPr id="349" name="Google Shape;349;p19"/>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 </a:t>
            </a:r>
            <a:endParaRPr/>
          </a:p>
        </p:txBody>
      </p:sp>
      <p:grpSp>
        <p:nvGrpSpPr>
          <p:cNvPr id="350" name="Google Shape;350;p19"/>
          <p:cNvGrpSpPr/>
          <p:nvPr/>
        </p:nvGrpSpPr>
        <p:grpSpPr>
          <a:xfrm>
            <a:off x="8008876" y="469910"/>
            <a:ext cx="649308" cy="660385"/>
            <a:chOff x="1490050" y="3805975"/>
            <a:chExt cx="491900" cy="482350"/>
          </a:xfrm>
        </p:grpSpPr>
        <p:sp>
          <p:nvSpPr>
            <p:cNvPr id="351" name="Google Shape;351;p19"/>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52" name="Google Shape;352;p19"/>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53" name="Google Shape;353;p19"/>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54" name="Google Shape;354;p19"/>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355" name="Google Shape;355;p19"/>
          <p:cNvSpPr txBox="1"/>
          <p:nvPr/>
        </p:nvSpPr>
        <p:spPr>
          <a:xfrm>
            <a:off x="2319900" y="1756650"/>
            <a:ext cx="4504200" cy="37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003369"/>
                </a:solidFill>
                <a:latin typeface="Calibri"/>
                <a:ea typeface="Calibri"/>
                <a:cs typeface="Calibri"/>
                <a:sym typeface="Calibri"/>
              </a:rPr>
              <a:t>https://tinyurl.com/PBISselfassessment</a:t>
            </a:r>
            <a:endParaRPr sz="1600" b="1">
              <a:solidFill>
                <a:srgbClr val="00336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67d4572a9e_2_1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All Feelings Are Welcome Here</a:t>
            </a:r>
            <a:endParaRPr/>
          </a:p>
        </p:txBody>
      </p:sp>
      <p:sp>
        <p:nvSpPr>
          <p:cNvPr id="190" name="Google Shape;190;g367d4572a9e_2_10"/>
          <p:cNvSpPr txBox="1">
            <a:spLocks noGrp="1"/>
          </p:cNvSpPr>
          <p:nvPr>
            <p:ph type="body" idx="1"/>
          </p:nvPr>
        </p:nvSpPr>
        <p:spPr>
          <a:xfrm>
            <a:off x="457201" y="2776801"/>
            <a:ext cx="8229600" cy="2447400"/>
          </a:xfrm>
          <a:prstGeom prst="rect">
            <a:avLst/>
          </a:prstGeom>
        </p:spPr>
        <p:txBody>
          <a:bodyPr spcFirstLastPara="1" wrap="square" lIns="91425" tIns="45700" rIns="91425" bIns="45700" anchor="t" anchorCtr="0">
            <a:spAutoFit/>
          </a:bodyPr>
          <a:lstStyle/>
          <a:p>
            <a:pPr marL="0" lvl="0" indent="0" algn="ctr" rtl="0">
              <a:spcBef>
                <a:spcPts val="0"/>
              </a:spcBef>
              <a:spcAft>
                <a:spcPts val="0"/>
              </a:spcAft>
              <a:buNone/>
            </a:pPr>
            <a:r>
              <a:rPr lang="en-US" sz="3400">
                <a:solidFill>
                  <a:schemeClr val="dk1"/>
                </a:solidFill>
                <a:latin typeface="Verdana"/>
                <a:ea typeface="Verdana"/>
                <a:cs typeface="Verdana"/>
                <a:sym typeface="Verdana"/>
              </a:rPr>
              <a:t>Using the poster, </a:t>
            </a:r>
            <a:endParaRPr sz="3400">
              <a:solidFill>
                <a:schemeClr val="dk1"/>
              </a:solidFill>
              <a:latin typeface="Verdana"/>
              <a:ea typeface="Verdana"/>
              <a:cs typeface="Verdana"/>
              <a:sym typeface="Verdana"/>
            </a:endParaRPr>
          </a:p>
          <a:p>
            <a:pPr marL="0" lvl="0" indent="0" algn="ctr" rtl="0">
              <a:spcBef>
                <a:spcPts val="0"/>
              </a:spcBef>
              <a:spcAft>
                <a:spcPts val="0"/>
              </a:spcAft>
              <a:buNone/>
            </a:pPr>
            <a:r>
              <a:rPr lang="en-US" sz="3400">
                <a:solidFill>
                  <a:srgbClr val="0000FF"/>
                </a:solidFill>
                <a:latin typeface="Verdana"/>
                <a:ea typeface="Verdana"/>
                <a:cs typeface="Verdana"/>
                <a:sym typeface="Verdana"/>
              </a:rPr>
              <a:t>“All Feelings Are Welcome Here”,</a:t>
            </a:r>
            <a:r>
              <a:rPr lang="en-US" sz="3400">
                <a:solidFill>
                  <a:schemeClr val="dk1"/>
                </a:solidFill>
                <a:latin typeface="Verdana"/>
                <a:ea typeface="Verdana"/>
                <a:cs typeface="Verdana"/>
                <a:sym typeface="Verdana"/>
              </a:rPr>
              <a:t> please put a red dot beside the feeling(s) that best describes how you are feeling today.</a:t>
            </a:r>
            <a:endParaRPr sz="3400">
              <a:solidFill>
                <a:schemeClr val="dk1"/>
              </a:solidFill>
              <a:latin typeface="Verdana"/>
              <a:ea typeface="Verdana"/>
              <a:cs typeface="Verdana"/>
              <a:sym typeface="Verdana"/>
            </a:endParaRPr>
          </a:p>
        </p:txBody>
      </p:sp>
      <p:pic>
        <p:nvPicPr>
          <p:cNvPr id="191" name="Google Shape;191;g367d4572a9e_2_10"/>
          <p:cNvPicPr preferRelativeResize="0"/>
          <p:nvPr/>
        </p:nvPicPr>
        <p:blipFill>
          <a:blip r:embed="rId3">
            <a:alphaModFix/>
          </a:blip>
          <a:stretch>
            <a:fillRect/>
          </a:stretch>
        </p:blipFill>
        <p:spPr>
          <a:xfrm>
            <a:off x="4159112" y="1661312"/>
            <a:ext cx="825775" cy="825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0" descr="No significant learning happens without a significant relationship" title="Quote"/>
          <p:cNvPicPr preferRelativeResize="0"/>
          <p:nvPr/>
        </p:nvPicPr>
        <p:blipFill rotWithShape="1">
          <a:blip r:embed="rId3">
            <a:alphaModFix/>
          </a:blip>
          <a:srcRect/>
          <a:stretch/>
        </p:blipFill>
        <p:spPr>
          <a:xfrm>
            <a:off x="901325" y="1767850"/>
            <a:ext cx="7534026" cy="4023350"/>
          </a:xfrm>
          <a:prstGeom prst="rect">
            <a:avLst/>
          </a:prstGeom>
          <a:noFill/>
          <a:ln>
            <a:noFill/>
          </a:ln>
        </p:spPr>
      </p:pic>
      <p:sp>
        <p:nvSpPr>
          <p:cNvPr id="361" name="Google Shape;361;p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Relationships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Collective Brainstorming</a:t>
            </a:r>
            <a:endParaRPr/>
          </a:p>
        </p:txBody>
      </p:sp>
      <p:sp>
        <p:nvSpPr>
          <p:cNvPr id="367" name="Google Shape;367;p11"/>
          <p:cNvSpPr/>
          <p:nvPr/>
        </p:nvSpPr>
        <p:spPr>
          <a:xfrm>
            <a:off x="7871912" y="378237"/>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68" name="Google Shape;368;p11"/>
          <p:cNvSpPr txBox="1"/>
          <p:nvPr/>
        </p:nvSpPr>
        <p:spPr>
          <a:xfrm>
            <a:off x="228600" y="2246038"/>
            <a:ext cx="8686800" cy="3977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100">
                <a:latin typeface="Calibri"/>
                <a:ea typeface="Calibri"/>
                <a:cs typeface="Calibri"/>
                <a:sym typeface="Calibri"/>
              </a:rPr>
              <a:t>What does relationship-building look and sound like in your classroom/building? </a:t>
            </a:r>
            <a:endParaRPr sz="3100">
              <a:latin typeface="Calibri"/>
              <a:ea typeface="Calibri"/>
              <a:cs typeface="Calibri"/>
              <a:sym typeface="Calibri"/>
            </a:endParaRPr>
          </a:p>
          <a:p>
            <a:pPr marL="0" lvl="0" indent="0" algn="l" rtl="0">
              <a:lnSpc>
                <a:spcPct val="90000"/>
              </a:lnSpc>
              <a:spcBef>
                <a:spcPts val="2200"/>
              </a:spcBef>
              <a:spcAft>
                <a:spcPts val="0"/>
              </a:spcAft>
              <a:buNone/>
            </a:pPr>
            <a:r>
              <a:rPr lang="en-US" sz="3100">
                <a:solidFill>
                  <a:srgbClr val="1155CC"/>
                </a:solidFill>
                <a:latin typeface="Calibri"/>
                <a:ea typeface="Calibri"/>
                <a:cs typeface="Calibri"/>
                <a:sym typeface="Calibri"/>
              </a:rPr>
              <a:t>How do you connect with students and their families in ways that feel real and lasting?</a:t>
            </a:r>
            <a:endParaRPr sz="3100">
              <a:solidFill>
                <a:srgbClr val="1155CC"/>
              </a:solidFill>
              <a:latin typeface="Calibri"/>
              <a:ea typeface="Calibri"/>
              <a:cs typeface="Calibri"/>
              <a:sym typeface="Calibri"/>
            </a:endParaRPr>
          </a:p>
          <a:p>
            <a:pPr marL="0" lvl="0" indent="0" algn="l" rtl="0">
              <a:lnSpc>
                <a:spcPct val="90000"/>
              </a:lnSpc>
              <a:spcBef>
                <a:spcPts val="2200"/>
              </a:spcBef>
              <a:spcAft>
                <a:spcPts val="0"/>
              </a:spcAft>
              <a:buClr>
                <a:schemeClr val="dk1"/>
              </a:buClr>
              <a:buSzPts val="1100"/>
              <a:buFont typeface="Arial"/>
              <a:buNone/>
            </a:pPr>
            <a:r>
              <a:rPr lang="en-US" sz="3100">
                <a:solidFill>
                  <a:srgbClr val="1155CC"/>
                </a:solidFill>
                <a:latin typeface="Calibri"/>
                <a:ea typeface="Calibri"/>
                <a:cs typeface="Calibri"/>
                <a:sym typeface="Calibri"/>
              </a:rPr>
              <a:t>When something goes wrong, how do you reconnect with students or families and repair the relationship?</a:t>
            </a:r>
            <a:endParaRPr sz="3100">
              <a:solidFill>
                <a:srgbClr val="1155CC"/>
              </a:solidFill>
              <a:latin typeface="Calibri"/>
              <a:ea typeface="Calibri"/>
              <a:cs typeface="Calibri"/>
              <a:sym typeface="Calibri"/>
            </a:endParaRPr>
          </a:p>
          <a:p>
            <a:pPr marL="0" lvl="0" indent="0" algn="l" rtl="0">
              <a:spcBef>
                <a:spcPts val="2200"/>
              </a:spcBef>
              <a:spcAft>
                <a:spcPts val="0"/>
              </a:spcAft>
              <a:buNone/>
            </a:pPr>
            <a:endParaRPr sz="2400">
              <a:latin typeface="Calibri"/>
              <a:ea typeface="Calibri"/>
              <a:cs typeface="Calibri"/>
              <a:sym typeface="Calibri"/>
            </a:endParaRPr>
          </a:p>
        </p:txBody>
      </p:sp>
      <p:pic>
        <p:nvPicPr>
          <p:cNvPr id="369" name="Google Shape;369;p11"/>
          <p:cNvPicPr preferRelativeResize="0"/>
          <p:nvPr/>
        </p:nvPicPr>
        <p:blipFill>
          <a:blip r:embed="rId3">
            <a:alphaModFix/>
          </a:blip>
          <a:stretch>
            <a:fillRect/>
          </a:stretch>
        </p:blipFill>
        <p:spPr>
          <a:xfrm>
            <a:off x="4000500" y="1447800"/>
            <a:ext cx="1143000" cy="1143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369bebb883_1_24"/>
          <p:cNvSpPr txBox="1">
            <a:spLocks noGrp="1"/>
          </p:cNvSpPr>
          <p:nvPr>
            <p:ph type="body" idx="1"/>
          </p:nvPr>
        </p:nvSpPr>
        <p:spPr>
          <a:xfrm>
            <a:off x="385500" y="1796975"/>
            <a:ext cx="8686800" cy="4555200"/>
          </a:xfrm>
          <a:prstGeom prst="rect">
            <a:avLst/>
          </a:prstGeom>
        </p:spPr>
        <p:txBody>
          <a:bodyPr spcFirstLastPara="1" wrap="square" lIns="91425" tIns="91425" rIns="91425" bIns="91425" anchor="t" anchorCtr="0">
            <a:noAutofit/>
          </a:bodyPr>
          <a:lstStyle/>
          <a:p>
            <a:pPr marL="0" lvl="0" indent="0" algn="l" rtl="0">
              <a:lnSpc>
                <a:spcPct val="8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 Conduct relationship mapping</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Daily greetings</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Two-by-Ten: For 10 days in a row, spend 2 minutes </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Community Building Circles</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Closegap: Daily student mental health check-in.</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Mental Wellness Awareness:  Engage families through training and dialogue to promote awareness.</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Routines and Procedures: Create planned, predictable, &amp; supportive environments.</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400">
                <a:solidFill>
                  <a:schemeClr val="dk1"/>
                </a:solidFill>
                <a:latin typeface="Calibri"/>
                <a:ea typeface="Calibri"/>
                <a:cs typeface="Calibri"/>
                <a:sym typeface="Calibri"/>
              </a:rPr>
              <a:t>✔ One and done: first 30 days demonstrate a single act of empathy.</a:t>
            </a:r>
            <a:endParaRPr sz="2400">
              <a:solidFill>
                <a:schemeClr val="dk1"/>
              </a:solidFill>
              <a:latin typeface="Calibri"/>
              <a:ea typeface="Calibri"/>
              <a:cs typeface="Calibri"/>
              <a:sym typeface="Calibri"/>
            </a:endParaRPr>
          </a:p>
          <a:p>
            <a:pPr marL="0" lvl="0" indent="0" algn="l" rtl="0">
              <a:lnSpc>
                <a:spcPct val="85000"/>
              </a:lnSpc>
              <a:spcBef>
                <a:spcPts val="1600"/>
              </a:spcBef>
              <a:spcAft>
                <a:spcPts val="1600"/>
              </a:spcAft>
              <a:buClr>
                <a:schemeClr val="dk1"/>
              </a:buClr>
              <a:buSzPts val="1100"/>
              <a:buFont typeface="Arial"/>
              <a:buNone/>
            </a:pPr>
            <a:endParaRPr sz="2500">
              <a:latin typeface="Calibri"/>
              <a:ea typeface="Calibri"/>
              <a:cs typeface="Calibri"/>
              <a:sym typeface="Calibri"/>
            </a:endParaRPr>
          </a:p>
        </p:txBody>
      </p:sp>
      <p:sp>
        <p:nvSpPr>
          <p:cNvPr id="376" name="Google Shape;376;g3369bebb883_1_24"/>
          <p:cNvSpPr txBox="1">
            <a:spLocks noGrp="1"/>
          </p:cNvSpPr>
          <p:nvPr>
            <p:ph type="title"/>
          </p:nvPr>
        </p:nvSpPr>
        <p:spPr>
          <a:xfrm>
            <a:off x="228600" y="139825"/>
            <a:ext cx="8686800" cy="8892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Ways to Connect and Support</a:t>
            </a:r>
            <a:endParaRPr/>
          </a:p>
        </p:txBody>
      </p:sp>
      <p:sp>
        <p:nvSpPr>
          <p:cNvPr id="377" name="Google Shape;377;g3369bebb883_1_24"/>
          <p:cNvSpPr txBox="1">
            <a:spLocks noGrp="1"/>
          </p:cNvSpPr>
          <p:nvPr>
            <p:ph type="body" idx="1"/>
          </p:nvPr>
        </p:nvSpPr>
        <p:spPr>
          <a:xfrm>
            <a:off x="2716500" y="1117050"/>
            <a:ext cx="3711000" cy="591900"/>
          </a:xfrm>
          <a:prstGeom prst="rect">
            <a:avLst/>
          </a:prstGeom>
          <a:solidFill>
            <a:srgbClr val="5F7D95"/>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chemeClr val="lt1"/>
                </a:solidFill>
                <a:latin typeface="Verdana"/>
                <a:ea typeface="Verdana"/>
                <a:cs typeface="Verdana"/>
                <a:sym typeface="Verdana"/>
              </a:rPr>
              <a:t>Tier One</a:t>
            </a:r>
            <a:endParaRPr sz="3600">
              <a:solidFill>
                <a:schemeClr val="lt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369bebb883_0_360"/>
          <p:cNvSpPr txBox="1">
            <a:spLocks noGrp="1"/>
          </p:cNvSpPr>
          <p:nvPr>
            <p:ph type="body" idx="4294967295"/>
          </p:nvPr>
        </p:nvSpPr>
        <p:spPr>
          <a:xfrm>
            <a:off x="457200" y="1354950"/>
            <a:ext cx="3711000" cy="657600"/>
          </a:xfrm>
          <a:prstGeom prst="rect">
            <a:avLst/>
          </a:prstGeom>
          <a:solidFill>
            <a:srgbClr val="5F7D95"/>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chemeClr val="lt1"/>
                </a:solidFill>
                <a:latin typeface="Verdana"/>
                <a:ea typeface="Verdana"/>
                <a:cs typeface="Verdana"/>
                <a:sym typeface="Verdana"/>
              </a:rPr>
              <a:t>Tier Two</a:t>
            </a:r>
            <a:endParaRPr sz="3600">
              <a:solidFill>
                <a:schemeClr val="lt1"/>
              </a:solidFill>
              <a:latin typeface="Verdana"/>
              <a:ea typeface="Verdana"/>
              <a:cs typeface="Verdana"/>
              <a:sym typeface="Verdana"/>
            </a:endParaRPr>
          </a:p>
        </p:txBody>
      </p:sp>
      <p:sp>
        <p:nvSpPr>
          <p:cNvPr id="384" name="Google Shape;384;g3369bebb883_0_360"/>
          <p:cNvSpPr txBox="1">
            <a:spLocks noGrp="1"/>
          </p:cNvSpPr>
          <p:nvPr>
            <p:ph type="body" idx="4294967295"/>
          </p:nvPr>
        </p:nvSpPr>
        <p:spPr>
          <a:xfrm>
            <a:off x="358200" y="2103875"/>
            <a:ext cx="4139100" cy="4227900"/>
          </a:xfrm>
          <a:prstGeom prst="rect">
            <a:avLst/>
          </a:prstGeom>
        </p:spPr>
        <p:txBody>
          <a:bodyPr spcFirstLastPara="1" wrap="square" lIns="91425" tIns="91425" rIns="91425" bIns="91425" anchor="t" anchorCtr="0">
            <a:noAutofit/>
          </a:bodyPr>
          <a:lstStyle/>
          <a:p>
            <a:pPr marL="0" lvl="0" indent="0" algn="l" rtl="0">
              <a:lnSpc>
                <a:spcPct val="85000"/>
              </a:lnSpc>
              <a:spcBef>
                <a:spcPts val="0"/>
              </a:spcBef>
              <a:spcAft>
                <a:spcPts val="0"/>
              </a:spcAft>
              <a:buClr>
                <a:schemeClr val="dk1"/>
              </a:buClr>
              <a:buSzPts val="1018"/>
              <a:buFont typeface="Arial"/>
              <a:buNone/>
            </a:pPr>
            <a:r>
              <a:rPr lang="en-US" sz="2300">
                <a:solidFill>
                  <a:schemeClr val="dk1"/>
                </a:solidFill>
                <a:latin typeface="Calibri"/>
                <a:ea typeface="Calibri"/>
                <a:cs typeface="Calibri"/>
                <a:sym typeface="Calibri"/>
              </a:rPr>
              <a:t>✔ Check-In/Check-Out:  A brief interaction with a trusted adult daily.</a:t>
            </a:r>
            <a:endParaRPr sz="23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018"/>
              <a:buFont typeface="Arial"/>
              <a:buNone/>
            </a:pPr>
            <a:r>
              <a:rPr lang="en-US" sz="2300">
                <a:solidFill>
                  <a:schemeClr val="dk1"/>
                </a:solidFill>
                <a:latin typeface="Calibri"/>
                <a:ea typeface="Calibri"/>
                <a:cs typeface="Calibri"/>
                <a:sym typeface="Calibri"/>
              </a:rPr>
              <a:t>✔ Check &amp; Connect:  A brief interaction aimed at fostering wanted behaviors</a:t>
            </a:r>
            <a:endParaRPr sz="2300">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018"/>
              <a:buFont typeface="Arial"/>
              <a:buNone/>
            </a:pPr>
            <a:r>
              <a:rPr lang="en-US" sz="2300">
                <a:solidFill>
                  <a:schemeClr val="dk1"/>
                </a:solidFill>
                <a:latin typeface="Calibri"/>
                <a:ea typeface="Calibri"/>
                <a:cs typeface="Calibri"/>
                <a:sym typeface="Calibri"/>
              </a:rPr>
              <a:t>✔ Mentor Programs: Pair student with an adult for ongoing support. </a:t>
            </a:r>
            <a:endParaRPr sz="2300">
              <a:solidFill>
                <a:schemeClr val="dk1"/>
              </a:solidFill>
              <a:latin typeface="Calibri"/>
              <a:ea typeface="Calibri"/>
              <a:cs typeface="Calibri"/>
              <a:sym typeface="Calibri"/>
            </a:endParaRPr>
          </a:p>
          <a:p>
            <a:pPr marL="0" lvl="0" indent="0" algn="l" rtl="0">
              <a:lnSpc>
                <a:spcPct val="85000"/>
              </a:lnSpc>
              <a:spcBef>
                <a:spcPts val="1600"/>
              </a:spcBef>
              <a:spcAft>
                <a:spcPts val="0"/>
              </a:spcAft>
              <a:buSzPts val="1018"/>
              <a:buNone/>
            </a:pPr>
            <a:r>
              <a:rPr lang="en-US" sz="2300">
                <a:solidFill>
                  <a:schemeClr val="dk1"/>
                </a:solidFill>
                <a:latin typeface="Calibri"/>
                <a:ea typeface="Calibri"/>
                <a:cs typeface="Calibri"/>
                <a:sym typeface="Calibri"/>
              </a:rPr>
              <a:t>✔ Small Groups:  Focused sessions such </a:t>
            </a:r>
            <a:r>
              <a:rPr lang="en-US" sz="23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as</a:t>
            </a:r>
            <a:r>
              <a:rPr lang="en-US" sz="2300">
                <a:solidFill>
                  <a:schemeClr val="dk1"/>
                </a:solidFill>
                <a:latin typeface="Calibri"/>
                <a:ea typeface="Calibri"/>
                <a:cs typeface="Calibri"/>
                <a:sym typeface="Calibri"/>
              </a:rPr>
              <a:t> sessions focused on coping strategies or social skills.</a:t>
            </a:r>
            <a:endParaRPr sz="2300">
              <a:solidFill>
                <a:schemeClr val="dk1"/>
              </a:solidFill>
              <a:latin typeface="Calibri"/>
              <a:ea typeface="Calibri"/>
              <a:cs typeface="Calibri"/>
              <a:sym typeface="Calibri"/>
            </a:endParaRPr>
          </a:p>
          <a:p>
            <a:pPr marL="0" lvl="0" indent="0" algn="l" rtl="0">
              <a:lnSpc>
                <a:spcPct val="70000"/>
              </a:lnSpc>
              <a:spcBef>
                <a:spcPts val="1600"/>
              </a:spcBef>
              <a:spcAft>
                <a:spcPts val="0"/>
              </a:spcAft>
              <a:buSzPts val="1018"/>
              <a:buNone/>
            </a:pPr>
            <a:endParaRPr sz="1800">
              <a:solidFill>
                <a:srgbClr val="000000"/>
              </a:solidFill>
            </a:endParaRPr>
          </a:p>
        </p:txBody>
      </p:sp>
      <p:sp>
        <p:nvSpPr>
          <p:cNvPr id="385" name="Google Shape;385;g3369bebb883_0_360"/>
          <p:cNvSpPr txBox="1">
            <a:spLocks noGrp="1"/>
          </p:cNvSpPr>
          <p:nvPr>
            <p:ph type="body" idx="4294967295"/>
          </p:nvPr>
        </p:nvSpPr>
        <p:spPr>
          <a:xfrm>
            <a:off x="4844900" y="1395000"/>
            <a:ext cx="3841800" cy="639900"/>
          </a:xfrm>
          <a:prstGeom prst="rect">
            <a:avLst/>
          </a:prstGeom>
          <a:solidFill>
            <a:srgbClr val="5F7D95"/>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chemeClr val="lt1"/>
                </a:solidFill>
                <a:latin typeface="Verdana"/>
                <a:ea typeface="Verdana"/>
                <a:cs typeface="Verdana"/>
                <a:sym typeface="Verdana"/>
              </a:rPr>
              <a:t>Tier Three</a:t>
            </a:r>
            <a:endParaRPr sz="3600">
              <a:solidFill>
                <a:schemeClr val="lt1"/>
              </a:solidFill>
              <a:latin typeface="Verdana"/>
              <a:ea typeface="Verdana"/>
              <a:cs typeface="Verdana"/>
              <a:sym typeface="Verdana"/>
            </a:endParaRPr>
          </a:p>
        </p:txBody>
      </p:sp>
      <p:sp>
        <p:nvSpPr>
          <p:cNvPr id="386" name="Google Shape;386;g3369bebb883_0_360"/>
          <p:cNvSpPr txBox="1">
            <a:spLocks noGrp="1"/>
          </p:cNvSpPr>
          <p:nvPr>
            <p:ph type="body" idx="4294967295"/>
          </p:nvPr>
        </p:nvSpPr>
        <p:spPr>
          <a:xfrm>
            <a:off x="4773900" y="2090100"/>
            <a:ext cx="4239900" cy="4133400"/>
          </a:xfrm>
          <a:prstGeom prst="rect">
            <a:avLst/>
          </a:prstGeom>
        </p:spPr>
        <p:txBody>
          <a:bodyPr spcFirstLastPara="1" wrap="square" lIns="91425" tIns="91425" rIns="91425" bIns="91425" anchor="t" anchorCtr="0">
            <a:noAutofit/>
          </a:bodyPr>
          <a:lstStyle/>
          <a:p>
            <a:pPr marL="0" lvl="0" indent="0" algn="l" rtl="0">
              <a:lnSpc>
                <a:spcPct val="85000"/>
              </a:lnSpc>
              <a:spcBef>
                <a:spcPts val="0"/>
              </a:spcBef>
              <a:spcAft>
                <a:spcPts val="0"/>
              </a:spcAft>
              <a:buClr>
                <a:schemeClr val="dk1"/>
              </a:buClr>
              <a:buSzPts val="1100"/>
              <a:buFont typeface="Arial"/>
              <a:buNone/>
            </a:pPr>
            <a:r>
              <a:rPr lang="en-US" sz="2308">
                <a:solidFill>
                  <a:schemeClr val="dk1"/>
                </a:solidFill>
                <a:latin typeface="Calibri"/>
                <a:ea typeface="Calibri"/>
                <a:cs typeface="Calibri"/>
                <a:sym typeface="Calibri"/>
              </a:rPr>
              <a:t>✔ Check-in/check-out systems with intensive mentoring</a:t>
            </a:r>
            <a:endParaRPr sz="2308">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308">
                <a:solidFill>
                  <a:schemeClr val="dk1"/>
                </a:solidFill>
                <a:latin typeface="Calibri"/>
                <a:ea typeface="Calibri"/>
                <a:cs typeface="Calibri"/>
                <a:sym typeface="Calibri"/>
              </a:rPr>
              <a:t>✔ Check &amp; Connect:  systems with intensive mentoring, connections, student reflection, and goal setting.</a:t>
            </a:r>
            <a:endParaRPr sz="2308">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308">
                <a:solidFill>
                  <a:schemeClr val="dk1"/>
                </a:solidFill>
                <a:latin typeface="Calibri"/>
                <a:ea typeface="Calibri"/>
                <a:cs typeface="Calibri"/>
                <a:sym typeface="Calibri"/>
              </a:rPr>
              <a:t>✔ Individual &amp; family counseling</a:t>
            </a:r>
            <a:endParaRPr sz="2308">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308">
                <a:solidFill>
                  <a:schemeClr val="dk1"/>
                </a:solidFill>
                <a:latin typeface="Calibri"/>
                <a:ea typeface="Calibri"/>
                <a:cs typeface="Calibri"/>
                <a:sym typeface="Calibri"/>
              </a:rPr>
              <a:t>✔ Wraparound services</a:t>
            </a:r>
            <a:endParaRPr sz="2308">
              <a:solidFill>
                <a:schemeClr val="dk1"/>
              </a:solidFill>
              <a:latin typeface="Calibri"/>
              <a:ea typeface="Calibri"/>
              <a:cs typeface="Calibri"/>
              <a:sym typeface="Calibri"/>
            </a:endParaRPr>
          </a:p>
          <a:p>
            <a:pPr marL="0" lvl="0" indent="0" algn="l" rtl="0">
              <a:lnSpc>
                <a:spcPct val="85000"/>
              </a:lnSpc>
              <a:spcBef>
                <a:spcPts val="1600"/>
              </a:spcBef>
              <a:spcAft>
                <a:spcPts val="0"/>
              </a:spcAft>
              <a:buClr>
                <a:schemeClr val="dk1"/>
              </a:buClr>
              <a:buSzPts val="1100"/>
              <a:buFont typeface="Arial"/>
              <a:buNone/>
            </a:pPr>
            <a:r>
              <a:rPr lang="en-US" sz="2308">
                <a:solidFill>
                  <a:schemeClr val="dk1"/>
                </a:solidFill>
                <a:latin typeface="Calibri"/>
                <a:ea typeface="Calibri"/>
                <a:cs typeface="Calibri"/>
                <a:sym typeface="Calibri"/>
              </a:rPr>
              <a:t>✔ Functional Behavior Assessment (student centered, consider preferred adults, relational connections/incentives)</a:t>
            </a:r>
            <a:endParaRPr sz="2308">
              <a:solidFill>
                <a:schemeClr val="dk1"/>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endParaRPr sz="1400">
              <a:solidFill>
                <a:srgbClr val="7F7F7F"/>
              </a:solidFill>
              <a:latin typeface="Source Sans Pro"/>
              <a:ea typeface="Source Sans Pro"/>
              <a:cs typeface="Source Sans Pro"/>
              <a:sym typeface="Source Sans Pro"/>
            </a:endParaRPr>
          </a:p>
          <a:p>
            <a:pPr marL="0" lvl="0" indent="0" algn="l" rtl="0">
              <a:spcBef>
                <a:spcPts val="1600"/>
              </a:spcBef>
              <a:spcAft>
                <a:spcPts val="0"/>
              </a:spcAft>
              <a:buNone/>
            </a:pPr>
            <a:endParaRPr/>
          </a:p>
        </p:txBody>
      </p:sp>
      <p:sp>
        <p:nvSpPr>
          <p:cNvPr id="387" name="Google Shape;387;g3369bebb883_0_360"/>
          <p:cNvSpPr txBox="1">
            <a:spLocks noGrp="1"/>
          </p:cNvSpPr>
          <p:nvPr>
            <p:ph type="title" idx="4294967295"/>
          </p:nvPr>
        </p:nvSpPr>
        <p:spPr>
          <a:xfrm>
            <a:off x="457200" y="250500"/>
            <a:ext cx="8229600" cy="1013100"/>
          </a:xfrm>
          <a:prstGeom prst="rect">
            <a:avLst/>
          </a:prstGeom>
          <a:solidFill>
            <a:srgbClr val="003369"/>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US" sz="4000">
                <a:solidFill>
                  <a:schemeClr val="lt1"/>
                </a:solidFill>
                <a:latin typeface="Verdana"/>
                <a:ea typeface="Verdana"/>
                <a:cs typeface="Verdana"/>
                <a:sym typeface="Verdana"/>
              </a:rPr>
              <a:t>Advanced Tiers</a:t>
            </a:r>
            <a:endParaRPr sz="4000">
              <a:solidFill>
                <a:schemeClr val="lt1"/>
              </a:solidFill>
              <a:latin typeface="Verdana"/>
              <a:ea typeface="Verdana"/>
              <a:cs typeface="Verdana"/>
              <a:sym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391"/>
        <p:cNvGrpSpPr/>
        <p:nvPr/>
      </p:nvGrpSpPr>
      <p:grpSpPr>
        <a:xfrm>
          <a:off x="0" y="0"/>
          <a:ext cx="0" cy="0"/>
          <a:chOff x="0" y="0"/>
          <a:chExt cx="0" cy="0"/>
        </a:xfrm>
      </p:grpSpPr>
      <p:pic>
        <p:nvPicPr>
          <p:cNvPr id="392" name="Google Shape;392;p16" descr="Pencil flat icon. Graphite pencil symbol, gradient style pictogram on white background. School instrument to write and draw sign for mobile concept and web design. Vector graphics. (Provided by Getty Images)"/>
          <p:cNvPicPr preferRelativeResize="0"/>
          <p:nvPr/>
        </p:nvPicPr>
        <p:blipFill>
          <a:blip r:embed="rId3">
            <a:alphaModFix/>
          </a:blip>
          <a:stretch>
            <a:fillRect/>
          </a:stretch>
        </p:blipFill>
        <p:spPr>
          <a:xfrm rot="2830124">
            <a:off x="7296601" y="3186300"/>
            <a:ext cx="1197975" cy="1197975"/>
          </a:xfrm>
          <a:prstGeom prst="rect">
            <a:avLst/>
          </a:prstGeom>
          <a:noFill/>
          <a:ln>
            <a:noFill/>
          </a:ln>
        </p:spPr>
      </p:pic>
      <p:sp>
        <p:nvSpPr>
          <p:cNvPr id="393" name="Google Shape;393;p16"/>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00"/>
              </a:spcBef>
              <a:spcAft>
                <a:spcPts val="0"/>
              </a:spcAft>
              <a:buClr>
                <a:srgbClr val="000000"/>
              </a:buClr>
              <a:buSzPts val="400"/>
              <a:buFont typeface="Arial"/>
              <a:buChar char="•"/>
            </a:pPr>
            <a:r>
              <a:rPr lang="en-US" sz="3200" b="0" i="0" u="none">
                <a:solidFill>
                  <a:srgbClr val="000000"/>
                </a:solidFill>
                <a:latin typeface="Verdana"/>
                <a:ea typeface="Verdana"/>
                <a:cs typeface="Verdana"/>
                <a:sym typeface="Verdana"/>
              </a:rPr>
              <a:t>Complete your personal Good Day Plan or Take Care of me List</a:t>
            </a:r>
            <a:endParaRPr/>
          </a:p>
        </p:txBody>
      </p:sp>
      <p:pic>
        <p:nvPicPr>
          <p:cNvPr id="394" name="Google Shape;394;p16" title="Take Care of me List"/>
          <p:cNvPicPr preferRelativeResize="0"/>
          <p:nvPr/>
        </p:nvPicPr>
        <p:blipFill rotWithShape="1">
          <a:blip r:embed="rId4">
            <a:alphaModFix/>
          </a:blip>
          <a:srcRect/>
          <a:stretch/>
        </p:blipFill>
        <p:spPr>
          <a:xfrm>
            <a:off x="1307650" y="3023998"/>
            <a:ext cx="2286323" cy="3021199"/>
          </a:xfrm>
          <a:prstGeom prst="rect">
            <a:avLst/>
          </a:prstGeom>
          <a:noFill/>
          <a:ln w="9525" cap="flat" cmpd="sng">
            <a:solidFill>
              <a:schemeClr val="dk1"/>
            </a:solidFill>
            <a:prstDash val="solid"/>
            <a:round/>
            <a:headEnd type="none" w="sm" len="sm"/>
            <a:tailEnd type="none" w="sm" len="sm"/>
          </a:ln>
        </p:spPr>
      </p:pic>
      <p:sp>
        <p:nvSpPr>
          <p:cNvPr id="395" name="Google Shape;395;p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Participant Activity</a:t>
            </a:r>
            <a:endParaRPr/>
          </a:p>
        </p:txBody>
      </p:sp>
      <p:grpSp>
        <p:nvGrpSpPr>
          <p:cNvPr id="396" name="Google Shape;396;p16"/>
          <p:cNvGrpSpPr/>
          <p:nvPr/>
        </p:nvGrpSpPr>
        <p:grpSpPr>
          <a:xfrm>
            <a:off x="8113776" y="457085"/>
            <a:ext cx="649308" cy="660385"/>
            <a:chOff x="1490050" y="3805975"/>
            <a:chExt cx="491900" cy="482350"/>
          </a:xfrm>
        </p:grpSpPr>
        <p:sp>
          <p:nvSpPr>
            <p:cNvPr id="397" name="Google Shape;397;p16"/>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8" name="Google Shape;398;p16"/>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99" name="Google Shape;399;p16"/>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00" name="Google Shape;400;p16"/>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401" name="Google Shape;401;p16" title="Image 7-13-25 at 2.53 PM.jpeg">
            <a:hlinkClick r:id="rId5"/>
          </p:cNvPr>
          <p:cNvPicPr preferRelativeResize="0"/>
          <p:nvPr/>
        </p:nvPicPr>
        <p:blipFill>
          <a:blip r:embed="rId6">
            <a:alphaModFix/>
          </a:blip>
          <a:stretch>
            <a:fillRect/>
          </a:stretch>
        </p:blipFill>
        <p:spPr>
          <a:xfrm>
            <a:off x="3804820" y="3023996"/>
            <a:ext cx="3478826" cy="26765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0"/>
          <p:cNvSpPr txBox="1">
            <a:spLocks noGrp="1"/>
          </p:cNvSpPr>
          <p:nvPr>
            <p:ph type="body" idx="1"/>
          </p:nvPr>
        </p:nvSpPr>
        <p:spPr>
          <a:xfrm>
            <a:off x="0" y="464225"/>
            <a:ext cx="8321700" cy="2103000"/>
          </a:xfrm>
          <a:prstGeom prst="rect">
            <a:avLst/>
          </a:prstGeom>
          <a:noFill/>
          <a:ln>
            <a:noFill/>
          </a:ln>
        </p:spPr>
        <p:txBody>
          <a:bodyPr spcFirstLastPara="1" wrap="square" lIns="91425" tIns="45700" rIns="91425" bIns="45700" anchor="t" anchorCtr="0">
            <a:normAutofit/>
          </a:bodyPr>
          <a:lstStyle/>
          <a:p>
            <a:pPr marL="457200" lvl="0" indent="0" algn="ctr" rtl="0">
              <a:lnSpc>
                <a:spcPct val="80000"/>
              </a:lnSpc>
              <a:spcBef>
                <a:spcPts val="0"/>
              </a:spcBef>
              <a:spcAft>
                <a:spcPts val="0"/>
              </a:spcAft>
              <a:buSzPts val="3200"/>
              <a:buNone/>
            </a:pPr>
            <a:r>
              <a:rPr lang="en-US" sz="4600" b="0" i="0" u="none">
                <a:solidFill>
                  <a:srgbClr val="000000"/>
                </a:solidFill>
                <a:latin typeface="Verdana"/>
                <a:ea typeface="Verdana"/>
                <a:cs typeface="Verdana"/>
                <a:sym typeface="Verdana"/>
              </a:rPr>
              <a:t>3.  Setting Our Students up for Success</a:t>
            </a:r>
            <a:endParaRPr sz="3000" b="0" i="0" u="none">
              <a:solidFill>
                <a:srgbClr val="000000"/>
              </a:solidFill>
              <a:latin typeface="Verdana"/>
              <a:ea typeface="Verdana"/>
              <a:cs typeface="Verdana"/>
              <a:sym typeface="Verdana"/>
            </a:endParaRPr>
          </a:p>
        </p:txBody>
      </p:sp>
      <p:sp>
        <p:nvSpPr>
          <p:cNvPr id="407" name="Google Shape;407;p20"/>
          <p:cNvSpPr txBox="1"/>
          <p:nvPr/>
        </p:nvSpPr>
        <p:spPr>
          <a:xfrm>
            <a:off x="819675" y="3321375"/>
            <a:ext cx="7713000" cy="2709000"/>
          </a:xfrm>
          <a:prstGeom prst="rect">
            <a:avLst/>
          </a:prstGeom>
          <a:noFill/>
          <a:ln>
            <a:noFill/>
          </a:ln>
        </p:spPr>
        <p:txBody>
          <a:bodyPr spcFirstLastPara="1" wrap="square" lIns="91425" tIns="91425" rIns="91425" bIns="91425" anchor="t" anchorCtr="0">
            <a:spAutoFit/>
          </a:bodyPr>
          <a:lstStyle/>
          <a:p>
            <a:pPr marL="457200" lvl="0" indent="0" algn="l" rtl="0">
              <a:lnSpc>
                <a:spcPct val="80000"/>
              </a:lnSpc>
              <a:spcBef>
                <a:spcPts val="600"/>
              </a:spcBef>
              <a:spcAft>
                <a:spcPts val="0"/>
              </a:spcAft>
              <a:buNone/>
            </a:pPr>
            <a:r>
              <a:rPr lang="en-US" sz="3600">
                <a:solidFill>
                  <a:schemeClr val="dk1"/>
                </a:solidFill>
                <a:latin typeface="Calibri"/>
                <a:ea typeface="Calibri"/>
                <a:cs typeface="Calibri"/>
                <a:sym typeface="Calibri"/>
              </a:rPr>
              <a:t>Strategies during Baseline Phase</a:t>
            </a:r>
            <a:endParaRPr sz="3600">
              <a:solidFill>
                <a:schemeClr val="dk1"/>
              </a:solidFill>
              <a:latin typeface="Calibri"/>
              <a:ea typeface="Calibri"/>
              <a:cs typeface="Calibri"/>
              <a:sym typeface="Calibri"/>
            </a:endParaRPr>
          </a:p>
          <a:p>
            <a:pPr marL="457200" lvl="0" indent="0" algn="l" rtl="0">
              <a:lnSpc>
                <a:spcPct val="80000"/>
              </a:lnSpc>
              <a:spcBef>
                <a:spcPts val="600"/>
              </a:spcBef>
              <a:spcAft>
                <a:spcPts val="0"/>
              </a:spcAft>
              <a:buNone/>
            </a:pPr>
            <a:endParaRPr sz="3600">
              <a:solidFill>
                <a:schemeClr val="dk1"/>
              </a:solidFill>
              <a:latin typeface="Calibri"/>
              <a:ea typeface="Calibri"/>
              <a:cs typeface="Calibri"/>
              <a:sym typeface="Calibri"/>
            </a:endParaRPr>
          </a:p>
          <a:p>
            <a:pPr marL="457200" lvl="0" indent="0" algn="l" rtl="0">
              <a:lnSpc>
                <a:spcPct val="80000"/>
              </a:lnSpc>
              <a:spcBef>
                <a:spcPts val="600"/>
              </a:spcBef>
              <a:spcAft>
                <a:spcPts val="0"/>
              </a:spcAft>
              <a:buNone/>
            </a:pPr>
            <a:r>
              <a:rPr lang="en-US" sz="3600">
                <a:solidFill>
                  <a:schemeClr val="dk1"/>
                </a:solidFill>
                <a:latin typeface="Calibri"/>
                <a:ea typeface="Calibri"/>
                <a:cs typeface="Calibri"/>
                <a:sym typeface="Calibri"/>
              </a:rPr>
              <a:t>Strategies during Trigger Phase</a:t>
            </a:r>
            <a:endParaRPr sz="3600">
              <a:solidFill>
                <a:schemeClr val="dk1"/>
              </a:solidFill>
              <a:latin typeface="Calibri"/>
              <a:ea typeface="Calibri"/>
              <a:cs typeface="Calibri"/>
              <a:sym typeface="Calibri"/>
            </a:endParaRPr>
          </a:p>
          <a:p>
            <a:pPr marL="457200" lvl="0" indent="0" algn="l" rtl="0">
              <a:lnSpc>
                <a:spcPct val="80000"/>
              </a:lnSpc>
              <a:spcBef>
                <a:spcPts val="600"/>
              </a:spcBef>
              <a:spcAft>
                <a:spcPts val="0"/>
              </a:spcAft>
              <a:buNone/>
            </a:pPr>
            <a:endParaRPr sz="3600">
              <a:solidFill>
                <a:schemeClr val="dk1"/>
              </a:solidFill>
              <a:latin typeface="Calibri"/>
              <a:ea typeface="Calibri"/>
              <a:cs typeface="Calibri"/>
              <a:sym typeface="Calibri"/>
            </a:endParaRPr>
          </a:p>
          <a:p>
            <a:pPr marL="457200" lvl="0" indent="0" algn="l" rtl="0">
              <a:lnSpc>
                <a:spcPct val="80000"/>
              </a:lnSpc>
              <a:spcBef>
                <a:spcPts val="600"/>
              </a:spcBef>
              <a:spcAft>
                <a:spcPts val="0"/>
              </a:spcAft>
              <a:buNone/>
            </a:pPr>
            <a:r>
              <a:rPr lang="en-US" sz="3600">
                <a:solidFill>
                  <a:schemeClr val="dk1"/>
                </a:solidFill>
                <a:latin typeface="Calibri"/>
                <a:ea typeface="Calibri"/>
                <a:cs typeface="Calibri"/>
                <a:sym typeface="Calibri"/>
              </a:rPr>
              <a:t>Strategies during Escalation Phase</a:t>
            </a:r>
            <a:endParaRPr sz="3600">
              <a:latin typeface="Calibri"/>
              <a:ea typeface="Calibri"/>
              <a:cs typeface="Calibri"/>
              <a:sym typeface="Calibri"/>
            </a:endParaRPr>
          </a:p>
        </p:txBody>
      </p:sp>
      <p:pic>
        <p:nvPicPr>
          <p:cNvPr id="408" name="Google Shape;408;p20"/>
          <p:cNvPicPr preferRelativeResize="0"/>
          <p:nvPr/>
        </p:nvPicPr>
        <p:blipFill>
          <a:blip r:embed="rId3">
            <a:alphaModFix/>
          </a:blip>
          <a:stretch>
            <a:fillRect/>
          </a:stretch>
        </p:blipFill>
        <p:spPr>
          <a:xfrm>
            <a:off x="3990365" y="1777650"/>
            <a:ext cx="1371600" cy="137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g33d69cf3c49_0_10" title="The Escalation Cycle"/>
          <p:cNvPicPr preferRelativeResize="0"/>
          <p:nvPr/>
        </p:nvPicPr>
        <p:blipFill rotWithShape="1">
          <a:blip r:embed="rId3">
            <a:alphaModFix/>
          </a:blip>
          <a:srcRect/>
          <a:stretch/>
        </p:blipFill>
        <p:spPr>
          <a:xfrm>
            <a:off x="1001725" y="1772850"/>
            <a:ext cx="7180555" cy="4541900"/>
          </a:xfrm>
          <a:prstGeom prst="rect">
            <a:avLst/>
          </a:prstGeom>
          <a:noFill/>
          <a:ln>
            <a:noFill/>
          </a:ln>
        </p:spPr>
      </p:pic>
      <p:sp>
        <p:nvSpPr>
          <p:cNvPr id="414" name="Google Shape;414;g33d69cf3c49_0_10"/>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The Baseline Phase</a:t>
            </a:r>
            <a:endParaRPr/>
          </a:p>
        </p:txBody>
      </p:sp>
      <p:pic>
        <p:nvPicPr>
          <p:cNvPr id="415" name="Google Shape;415;g33d69cf3c49_0_10"/>
          <p:cNvPicPr preferRelativeResize="0"/>
          <p:nvPr/>
        </p:nvPicPr>
        <p:blipFill>
          <a:blip r:embed="rId4">
            <a:alphaModFix/>
          </a:blip>
          <a:stretch>
            <a:fillRect/>
          </a:stretch>
        </p:blipFill>
        <p:spPr>
          <a:xfrm rot="5617607">
            <a:off x="1109493" y="2990272"/>
            <a:ext cx="832614" cy="8326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4"/>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Teach</a:t>
            </a:r>
            <a:r>
              <a:rPr lang="en-US" sz="4000">
                <a:solidFill>
                  <a:srgbClr val="FFFFFF"/>
                </a:solidFill>
                <a:latin typeface="Verdana"/>
                <a:ea typeface="Verdana"/>
                <a:cs typeface="Verdana"/>
                <a:sym typeface="Verdana"/>
              </a:rPr>
              <a:t> D</a:t>
            </a:r>
            <a:r>
              <a:rPr lang="en-US" sz="4000" b="0" i="0" u="none">
                <a:solidFill>
                  <a:srgbClr val="FFFFFF"/>
                </a:solidFill>
                <a:latin typeface="Verdana"/>
                <a:ea typeface="Verdana"/>
                <a:cs typeface="Verdana"/>
                <a:sym typeface="Verdana"/>
              </a:rPr>
              <a:t>uring the Baseline </a:t>
            </a:r>
            <a:endParaRPr/>
          </a:p>
        </p:txBody>
      </p:sp>
      <p:sp>
        <p:nvSpPr>
          <p:cNvPr id="421" name="Google Shape;421;p24"/>
          <p:cNvSpPr txBox="1"/>
          <p:nvPr/>
        </p:nvSpPr>
        <p:spPr>
          <a:xfrm>
            <a:off x="275550" y="1371600"/>
            <a:ext cx="8592900" cy="504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600" b="1">
                <a:solidFill>
                  <a:schemeClr val="dk1"/>
                </a:solidFill>
                <a:latin typeface="Calibri"/>
                <a:ea typeface="Calibri"/>
                <a:cs typeface="Calibri"/>
                <a:sym typeface="Calibri"/>
              </a:rPr>
              <a:t>When to Teach</a:t>
            </a:r>
            <a:endParaRPr sz="2600" b="1">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Avoid teaching during problem behavior, especially if the child is stressed or escalated.</a:t>
            </a:r>
            <a:endParaRPr sz="2600">
              <a:solidFill>
                <a:schemeClr val="dk1"/>
              </a:solidFill>
              <a:latin typeface="Calibri"/>
              <a:ea typeface="Calibri"/>
              <a:cs typeface="Calibri"/>
              <a:sym typeface="Calibri"/>
            </a:endParaRPr>
          </a:p>
          <a:p>
            <a:pPr marL="457200" lvl="0" indent="-393700" algn="l" rtl="0">
              <a:lnSpc>
                <a:spcPct val="90000"/>
              </a:lnSpc>
              <a:spcBef>
                <a:spcPts val="1000"/>
              </a:spcBef>
              <a:spcAft>
                <a:spcPts val="0"/>
              </a:spcAft>
              <a:buClr>
                <a:schemeClr val="dk1"/>
              </a:buClr>
              <a:buSzPts val="2600"/>
              <a:buChar char="●"/>
            </a:pPr>
            <a:r>
              <a:rPr lang="en-US" sz="2600">
                <a:solidFill>
                  <a:schemeClr val="dk1"/>
                </a:solidFill>
                <a:latin typeface="Calibri"/>
                <a:ea typeface="Calibri"/>
                <a:cs typeface="Calibri"/>
                <a:sym typeface="Calibri"/>
              </a:rPr>
              <a:t>Wait for calm moments to maximize learning.</a:t>
            </a:r>
            <a:endParaRPr sz="2600">
              <a:solidFill>
                <a:schemeClr val="dk1"/>
              </a:solidFill>
              <a:latin typeface="Calibri"/>
              <a:ea typeface="Calibri"/>
              <a:cs typeface="Calibri"/>
              <a:sym typeface="Calibri"/>
            </a:endParaRPr>
          </a:p>
          <a:p>
            <a:pPr marL="0" lvl="0" indent="0" algn="l" rtl="0">
              <a:lnSpc>
                <a:spcPct val="90000"/>
              </a:lnSpc>
              <a:spcBef>
                <a:spcPts val="2000"/>
              </a:spcBef>
              <a:spcAft>
                <a:spcPts val="0"/>
              </a:spcAft>
              <a:buNone/>
            </a:pPr>
            <a:r>
              <a:rPr lang="en-US" sz="2600" b="1">
                <a:solidFill>
                  <a:schemeClr val="dk1"/>
                </a:solidFill>
                <a:latin typeface="Calibri"/>
                <a:ea typeface="Calibri"/>
                <a:cs typeface="Calibri"/>
                <a:sym typeface="Calibri"/>
              </a:rPr>
              <a:t>Where to Teach</a:t>
            </a:r>
            <a:endParaRPr sz="2600" b="1">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In a safe, low-stress environment</a:t>
            </a:r>
            <a:endParaRPr sz="2600">
              <a:solidFill>
                <a:schemeClr val="dk1"/>
              </a:solidFill>
              <a:latin typeface="Calibri"/>
              <a:ea typeface="Calibri"/>
              <a:cs typeface="Calibri"/>
              <a:sym typeface="Calibri"/>
            </a:endParaRPr>
          </a:p>
          <a:p>
            <a:pPr marL="457200" lvl="0" indent="-393700" algn="l" rtl="0">
              <a:lnSpc>
                <a:spcPct val="90000"/>
              </a:lnSpc>
              <a:spcBef>
                <a:spcPts val="1000"/>
              </a:spcBef>
              <a:spcAft>
                <a:spcPts val="0"/>
              </a:spcAft>
              <a:buClr>
                <a:schemeClr val="dk1"/>
              </a:buClr>
              <a:buSzPts val="2600"/>
              <a:buChar char="●"/>
            </a:pPr>
            <a:r>
              <a:rPr lang="en-US" sz="2600">
                <a:solidFill>
                  <a:schemeClr val="dk1"/>
                </a:solidFill>
                <a:latin typeface="Calibri"/>
                <a:ea typeface="Calibri"/>
                <a:cs typeface="Calibri"/>
                <a:sym typeface="Calibri"/>
              </a:rPr>
              <a:t>Then practice in real-life settings to support generalization</a:t>
            </a:r>
            <a:endParaRPr sz="2600">
              <a:solidFill>
                <a:schemeClr val="dk1"/>
              </a:solidFill>
              <a:latin typeface="Calibri"/>
              <a:ea typeface="Calibri"/>
              <a:cs typeface="Calibri"/>
              <a:sym typeface="Calibri"/>
            </a:endParaRPr>
          </a:p>
          <a:p>
            <a:pPr marL="0" lvl="0" indent="0" algn="l" rtl="0">
              <a:lnSpc>
                <a:spcPct val="90000"/>
              </a:lnSpc>
              <a:spcBef>
                <a:spcPts val="2000"/>
              </a:spcBef>
              <a:spcAft>
                <a:spcPts val="0"/>
              </a:spcAft>
              <a:buNone/>
            </a:pPr>
            <a:r>
              <a:rPr lang="en-US" sz="2600" b="1">
                <a:solidFill>
                  <a:schemeClr val="dk1"/>
                </a:solidFill>
                <a:latin typeface="Calibri"/>
                <a:ea typeface="Calibri"/>
                <a:cs typeface="Calibri"/>
                <a:sym typeface="Calibri"/>
              </a:rPr>
              <a:t>How to Teach</a:t>
            </a:r>
            <a:endParaRPr sz="2600" b="1">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Char char="●"/>
            </a:pPr>
            <a:r>
              <a:rPr lang="en-US" sz="2600">
                <a:solidFill>
                  <a:schemeClr val="dk1"/>
                </a:solidFill>
                <a:latin typeface="Calibri"/>
                <a:ea typeface="Calibri"/>
                <a:cs typeface="Calibri"/>
                <a:sym typeface="Calibri"/>
              </a:rPr>
              <a:t>Use </a:t>
            </a:r>
            <a:r>
              <a:rPr lang="en-US" sz="26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the Teaching Model:</a:t>
            </a:r>
            <a:r>
              <a:rPr lang="en-US" sz="2600">
                <a:solidFill>
                  <a:schemeClr val="dk1"/>
                </a:solidFill>
                <a:latin typeface="Calibri"/>
                <a:ea typeface="Calibri"/>
                <a:cs typeface="Calibri"/>
                <a:sym typeface="Calibri"/>
              </a:rPr>
              <a:t> combine praise, role modeling, and guided practice</a:t>
            </a:r>
            <a:endParaRPr sz="2600">
              <a:solidFill>
                <a:schemeClr val="dk1"/>
              </a:solidFill>
              <a:latin typeface="Calibri"/>
              <a:ea typeface="Calibri"/>
              <a:cs typeface="Calibri"/>
              <a:sym typeface="Calibri"/>
            </a:endParaRPr>
          </a:p>
          <a:p>
            <a:pPr marL="457200" lvl="0" indent="-393700" algn="l" rtl="0">
              <a:lnSpc>
                <a:spcPct val="90000"/>
              </a:lnSpc>
              <a:spcBef>
                <a:spcPts val="1000"/>
              </a:spcBef>
              <a:spcAft>
                <a:spcPts val="1000"/>
              </a:spcAft>
              <a:buClr>
                <a:schemeClr val="dk1"/>
              </a:buClr>
              <a:buSzPts val="2600"/>
              <a:buChar char="●"/>
            </a:pPr>
            <a:r>
              <a:rPr lang="en-US" sz="2600">
                <a:solidFill>
                  <a:schemeClr val="dk1"/>
                </a:solidFill>
                <a:latin typeface="Calibri"/>
                <a:ea typeface="Calibri"/>
                <a:cs typeface="Calibri"/>
                <a:sym typeface="Calibri"/>
              </a:rPr>
              <a:t>Reinforce successes to build confidence and consistency</a:t>
            </a:r>
            <a:endParaRPr sz="26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 The Teaching Model</a:t>
            </a:r>
            <a:endParaRPr/>
          </a:p>
        </p:txBody>
      </p:sp>
      <p:sp>
        <p:nvSpPr>
          <p:cNvPr id="427" name="Google Shape;427;p25"/>
          <p:cNvSpPr txBox="1"/>
          <p:nvPr/>
        </p:nvSpPr>
        <p:spPr>
          <a:xfrm>
            <a:off x="597200" y="1513850"/>
            <a:ext cx="8021400" cy="4506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600" b="1">
                <a:solidFill>
                  <a:schemeClr val="dk1"/>
                </a:solidFill>
                <a:latin typeface="Calibri"/>
                <a:ea typeface="Calibri"/>
                <a:cs typeface="Calibri"/>
                <a:sym typeface="Calibri"/>
              </a:rPr>
              <a:t>Use the Traditional Teaching Model</a:t>
            </a:r>
            <a:endParaRPr sz="2600" b="1">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AutoNum type="arabicPeriod"/>
            </a:pPr>
            <a:r>
              <a:rPr lang="en-US" sz="2600" b="1">
                <a:solidFill>
                  <a:schemeClr val="dk1"/>
                </a:solidFill>
                <a:latin typeface="Calibri"/>
                <a:ea typeface="Calibri"/>
                <a:cs typeface="Calibri"/>
                <a:sym typeface="Calibri"/>
              </a:rPr>
              <a:t>Tell them</a:t>
            </a:r>
            <a:r>
              <a:rPr lang="en-US" sz="2600">
                <a:solidFill>
                  <a:schemeClr val="dk1"/>
                </a:solidFill>
                <a:latin typeface="Calibri"/>
                <a:ea typeface="Calibri"/>
                <a:cs typeface="Calibri"/>
                <a:sym typeface="Calibri"/>
              </a:rPr>
              <a:t> – Clearly explain the concept or skill</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AutoNum type="arabicPeriod"/>
            </a:pPr>
            <a:r>
              <a:rPr lang="en-US" sz="2600" b="1">
                <a:solidFill>
                  <a:schemeClr val="dk1"/>
                </a:solidFill>
                <a:latin typeface="Calibri"/>
                <a:ea typeface="Calibri"/>
                <a:cs typeface="Calibri"/>
                <a:sym typeface="Calibri"/>
              </a:rPr>
              <a:t>Show them</a:t>
            </a:r>
            <a:r>
              <a:rPr lang="en-US" sz="2600">
                <a:solidFill>
                  <a:schemeClr val="dk1"/>
                </a:solidFill>
                <a:latin typeface="Calibri"/>
                <a:ea typeface="Calibri"/>
                <a:cs typeface="Calibri"/>
                <a:sym typeface="Calibri"/>
              </a:rPr>
              <a:t> – Demonstrate what success looks like</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AutoNum type="arabicPeriod"/>
            </a:pPr>
            <a:r>
              <a:rPr lang="en-US" sz="2600" b="1">
                <a:solidFill>
                  <a:schemeClr val="dk1"/>
                </a:solidFill>
                <a:latin typeface="Calibri"/>
                <a:ea typeface="Calibri"/>
                <a:cs typeface="Calibri"/>
                <a:sym typeface="Calibri"/>
              </a:rPr>
              <a:t>Guide them</a:t>
            </a:r>
            <a:r>
              <a:rPr lang="en-US" sz="2600">
                <a:solidFill>
                  <a:schemeClr val="dk1"/>
                </a:solidFill>
                <a:latin typeface="Calibri"/>
                <a:ea typeface="Calibri"/>
                <a:cs typeface="Calibri"/>
                <a:sym typeface="Calibri"/>
              </a:rPr>
              <a:t> – Provide </a:t>
            </a:r>
            <a:r>
              <a:rPr lang="en-US" sz="2600" b="1">
                <a:solidFill>
                  <a:schemeClr val="dk1"/>
                </a:solidFill>
                <a:latin typeface="Calibri"/>
                <a:ea typeface="Calibri"/>
                <a:cs typeface="Calibri"/>
                <a:sym typeface="Calibri"/>
              </a:rPr>
              <a:t>guided practice</a:t>
            </a:r>
            <a:r>
              <a:rPr lang="en-US" sz="2600">
                <a:solidFill>
                  <a:schemeClr val="dk1"/>
                </a:solidFill>
                <a:latin typeface="Calibri"/>
                <a:ea typeface="Calibri"/>
                <a:cs typeface="Calibri"/>
                <a:sym typeface="Calibri"/>
              </a:rPr>
              <a:t> with support</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AutoNum type="arabicPeriod"/>
            </a:pPr>
            <a:r>
              <a:rPr lang="en-US" sz="2600" b="1">
                <a:solidFill>
                  <a:schemeClr val="dk1"/>
                </a:solidFill>
                <a:latin typeface="Calibri"/>
                <a:ea typeface="Calibri"/>
                <a:cs typeface="Calibri"/>
                <a:sym typeface="Calibri"/>
              </a:rPr>
              <a:t>Give feedback</a:t>
            </a:r>
            <a:r>
              <a:rPr lang="en-US" sz="2600">
                <a:solidFill>
                  <a:schemeClr val="dk1"/>
                </a:solidFill>
                <a:latin typeface="Calibri"/>
                <a:ea typeface="Calibri"/>
                <a:cs typeface="Calibri"/>
                <a:sym typeface="Calibri"/>
              </a:rPr>
              <a:t> – Offer </a:t>
            </a:r>
            <a:r>
              <a:rPr lang="en-US" sz="2600" b="1">
                <a:solidFill>
                  <a:schemeClr val="dk1"/>
                </a:solidFill>
                <a:latin typeface="Calibri"/>
                <a:ea typeface="Calibri"/>
                <a:cs typeface="Calibri"/>
                <a:sym typeface="Calibri"/>
              </a:rPr>
              <a:t>specific praise and encouragement</a:t>
            </a:r>
            <a:endParaRPr sz="2600" b="1">
              <a:solidFill>
                <a:schemeClr val="dk1"/>
              </a:solidFill>
              <a:latin typeface="Calibri"/>
              <a:ea typeface="Calibri"/>
              <a:cs typeface="Calibri"/>
              <a:sym typeface="Calibri"/>
            </a:endParaRPr>
          </a:p>
          <a:p>
            <a:pPr marL="914400" lvl="1"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From teacher, peers, and self</a:t>
            </a:r>
            <a:endParaRPr sz="26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2600" b="1">
                <a:solidFill>
                  <a:schemeClr val="dk1"/>
                </a:solidFill>
                <a:latin typeface="Calibri"/>
                <a:ea typeface="Calibri"/>
                <a:cs typeface="Calibri"/>
                <a:sym typeface="Calibri"/>
              </a:rPr>
              <a:t>Then… Practice, Practice, PRACTICE!</a:t>
            </a:r>
            <a:endParaRPr sz="2600" b="1">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Homework assignments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Review sessions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Application across settings and conditions</a:t>
            </a:r>
            <a:endParaRPr sz="26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22" title="Shift key"/>
          <p:cNvPicPr preferRelativeResize="0"/>
          <p:nvPr/>
        </p:nvPicPr>
        <p:blipFill rotWithShape="1">
          <a:blip r:embed="rId3">
            <a:alphaModFix/>
          </a:blip>
          <a:srcRect/>
          <a:stretch/>
        </p:blipFill>
        <p:spPr>
          <a:xfrm>
            <a:off x="6588950" y="2026163"/>
            <a:ext cx="2104275" cy="1402850"/>
          </a:xfrm>
          <a:prstGeom prst="rect">
            <a:avLst/>
          </a:prstGeom>
          <a:noFill/>
          <a:ln>
            <a:noFill/>
          </a:ln>
        </p:spPr>
      </p:pic>
      <p:sp>
        <p:nvSpPr>
          <p:cNvPr id="433" name="Google Shape;433;p22"/>
          <p:cNvSpPr txBox="1">
            <a:spLocks noGrp="1"/>
          </p:cNvSpPr>
          <p:nvPr>
            <p:ph type="body" idx="1"/>
          </p:nvPr>
        </p:nvSpPr>
        <p:spPr>
          <a:xfrm>
            <a:off x="435075" y="1639513"/>
            <a:ext cx="5759400" cy="24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3200"/>
              <a:buNone/>
            </a:pPr>
            <a:r>
              <a:rPr lang="en-US" sz="2400">
                <a:solidFill>
                  <a:srgbClr val="000000"/>
                </a:solidFill>
                <a:latin typeface="Calibri"/>
                <a:ea typeface="Calibri"/>
                <a:cs typeface="Calibri"/>
                <a:sym typeface="Calibri"/>
              </a:rPr>
              <a:t>Thinking back to the effective classroom practice you planned to be more intentional about—what shifts in the instructional approach is needed to align this </a:t>
            </a:r>
            <a:r>
              <a:rPr lang="en-US" sz="240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practice</a:t>
            </a:r>
            <a:r>
              <a:rPr lang="en-US" sz="2400">
                <a:solidFill>
                  <a:srgbClr val="000000"/>
                </a:solidFill>
                <a:latin typeface="Calibri"/>
                <a:ea typeface="Calibri"/>
                <a:cs typeface="Calibri"/>
                <a:sym typeface="Calibri"/>
              </a:rPr>
              <a:t> with the early phases of the escalation cycle? </a:t>
            </a:r>
            <a:endParaRPr sz="2400">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endParaRPr sz="2600">
              <a:solidFill>
                <a:srgbClr val="000000"/>
              </a:solidFill>
              <a:latin typeface="Calibri"/>
              <a:ea typeface="Calibri"/>
              <a:cs typeface="Calibri"/>
              <a:sym typeface="Calibri"/>
            </a:endParaRPr>
          </a:p>
        </p:txBody>
      </p:sp>
      <p:sp>
        <p:nvSpPr>
          <p:cNvPr id="434" name="Google Shape;434;p22"/>
          <p:cNvSpPr txBox="1">
            <a:spLocks noGrp="1"/>
          </p:cNvSpPr>
          <p:nvPr>
            <p:ph type="title"/>
          </p:nvPr>
        </p:nvSpPr>
        <p:spPr>
          <a:xfrm>
            <a:off x="2925300" y="228600"/>
            <a:ext cx="59901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Small Group Discussion</a:t>
            </a:r>
            <a:endParaRPr/>
          </a:p>
        </p:txBody>
      </p:sp>
      <p:sp>
        <p:nvSpPr>
          <p:cNvPr id="435" name="Google Shape;435;p22"/>
          <p:cNvSpPr/>
          <p:nvPr/>
        </p:nvSpPr>
        <p:spPr>
          <a:xfrm>
            <a:off x="7923262" y="2157538"/>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36" name="Google Shape;436;p22"/>
          <p:cNvSpPr txBox="1"/>
          <p:nvPr/>
        </p:nvSpPr>
        <p:spPr>
          <a:xfrm>
            <a:off x="442950" y="4035325"/>
            <a:ext cx="8258100" cy="1580400"/>
          </a:xfrm>
          <a:prstGeom prst="rect">
            <a:avLst/>
          </a:prstGeom>
          <a:noFill/>
          <a:ln>
            <a:noFill/>
          </a:ln>
        </p:spPr>
        <p:txBody>
          <a:bodyPr spcFirstLastPara="1" wrap="square" lIns="91425" tIns="91425" rIns="91425" bIns="91425" anchor="t" anchorCtr="0">
            <a:spAutoFit/>
          </a:bodyPr>
          <a:lstStyle/>
          <a:p>
            <a:pPr marL="25400" lvl="0" indent="0" algn="l" rtl="0">
              <a:spcBef>
                <a:spcPts val="0"/>
              </a:spcBef>
              <a:spcAft>
                <a:spcPts val="0"/>
              </a:spcAft>
              <a:buNone/>
            </a:pPr>
            <a:r>
              <a:rPr lang="en-US" sz="2400">
                <a:solidFill>
                  <a:schemeClr val="dk1"/>
                </a:solidFill>
                <a:latin typeface="Calibri"/>
                <a:ea typeface="Calibri"/>
                <a:cs typeface="Calibri"/>
                <a:sym typeface="Calibri"/>
              </a:rPr>
              <a:t>In what ways can this help prevent escalation and support student regulation before behaviors interfere with learning?</a:t>
            </a:r>
            <a:endParaRPr sz="2400">
              <a:solidFill>
                <a:schemeClr val="dk1"/>
              </a:solidFill>
              <a:latin typeface="Calibri"/>
              <a:ea typeface="Calibri"/>
              <a:cs typeface="Calibri"/>
              <a:sym typeface="Calibri"/>
            </a:endParaRPr>
          </a:p>
          <a:p>
            <a:pPr marL="25400" lvl="0" indent="0" algn="l" rtl="0">
              <a:spcBef>
                <a:spcPts val="2000"/>
              </a:spcBef>
              <a:spcAft>
                <a:spcPts val="0"/>
              </a:spcAft>
              <a:buNone/>
            </a:pPr>
            <a:endParaRPr sz="2600">
              <a:solidFill>
                <a:schemeClr val="dk1"/>
              </a:solidFill>
              <a:latin typeface="Calibri"/>
              <a:ea typeface="Calibri"/>
              <a:cs typeface="Calibri"/>
              <a:sym typeface="Calibri"/>
            </a:endParaRPr>
          </a:p>
        </p:txBody>
      </p:sp>
      <p:sp>
        <p:nvSpPr>
          <p:cNvPr id="437" name="Google Shape;437;p22"/>
          <p:cNvSpPr txBox="1"/>
          <p:nvPr/>
        </p:nvSpPr>
        <p:spPr>
          <a:xfrm>
            <a:off x="558475" y="5249600"/>
            <a:ext cx="8134800" cy="1092900"/>
          </a:xfrm>
          <a:prstGeom prst="rect">
            <a:avLst/>
          </a:prstGeom>
          <a:solidFill>
            <a:schemeClr val="lt2"/>
          </a:solidFill>
          <a:ln w="9525" cap="flat" cmpd="sng">
            <a:solidFill>
              <a:srgbClr val="212529"/>
            </a:solidFill>
            <a:prstDash val="solid"/>
            <a:round/>
            <a:headEnd type="none" w="sm" len="sm"/>
            <a:tailEnd type="none" w="sm" len="sm"/>
          </a:ln>
        </p:spPr>
        <p:txBody>
          <a:bodyPr spcFirstLastPara="1" wrap="square" lIns="91425" tIns="91425" rIns="91425" bIns="182875" anchor="ctr" anchorCtr="0">
            <a:noAutofit/>
          </a:bodyPr>
          <a:lstStyle/>
          <a:p>
            <a:pPr marL="25400" lvl="0" indent="0" algn="l" rtl="0">
              <a:spcBef>
                <a:spcPts val="0"/>
              </a:spcBef>
              <a:spcAft>
                <a:spcPts val="2000"/>
              </a:spcAft>
              <a:buNone/>
            </a:pPr>
            <a:r>
              <a:rPr lang="en-US" sz="3500">
                <a:solidFill>
                  <a:schemeClr val="dk1"/>
                </a:solidFill>
                <a:latin typeface="Calibri"/>
                <a:ea typeface="Calibri"/>
                <a:cs typeface="Calibri"/>
                <a:sym typeface="Calibri"/>
              </a:rPr>
              <a:t> 🚌  </a:t>
            </a:r>
            <a:r>
              <a:rPr lang="en-US" sz="2400">
                <a:solidFill>
                  <a:schemeClr val="dk1"/>
                </a:solidFill>
                <a:latin typeface="Calibri"/>
                <a:ea typeface="Calibri"/>
                <a:cs typeface="Calibri"/>
                <a:sym typeface="Calibri"/>
              </a:rPr>
              <a:t>How can we equip teachers to make these shifts in their instructional approach?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
          <p:cNvSpPr txBox="1"/>
          <p:nvPr/>
        </p:nvSpPr>
        <p:spPr>
          <a:xfrm>
            <a:off x="3492500" y="4695825"/>
            <a:ext cx="5422800" cy="182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i="0" u="none" strike="noStrike" cap="none">
                <a:solidFill>
                  <a:srgbClr val="000000"/>
                </a:solidFill>
                <a:latin typeface="Calibri"/>
                <a:ea typeface="Calibri"/>
                <a:cs typeface="Calibri"/>
                <a:sym typeface="Calibri"/>
              </a:rPr>
              <a:t>Focus on the here and now</a:t>
            </a:r>
            <a:endParaRPr sz="2400" i="0" u="none" strike="noStrike" cap="none">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None/>
            </a:pPr>
            <a:r>
              <a:rPr lang="en-US" sz="2400" i="0" u="none" strike="noStrike" cap="none">
                <a:solidFill>
                  <a:srgbClr val="000000"/>
                </a:solidFill>
                <a:latin typeface="Calibri"/>
                <a:ea typeface="Calibri"/>
                <a:cs typeface="Calibri"/>
                <a:sym typeface="Calibri"/>
              </a:rPr>
              <a:t>Share your expertise, information and ideas.</a:t>
            </a:r>
            <a:endParaRPr sz="2400" i="0" u="none" strike="noStrike" cap="none">
              <a:solidFill>
                <a:srgbClr val="000000"/>
              </a:solidFill>
              <a:latin typeface="Calibri"/>
              <a:ea typeface="Calibri"/>
              <a:cs typeface="Calibri"/>
              <a:sym typeface="Calibri"/>
            </a:endParaRPr>
          </a:p>
          <a:p>
            <a:pPr marL="0" marR="0" lvl="0" indent="0" algn="l" rtl="0">
              <a:lnSpc>
                <a:spcPct val="100000"/>
              </a:lnSpc>
              <a:spcBef>
                <a:spcPts val="1000"/>
              </a:spcBef>
              <a:spcAft>
                <a:spcPts val="1000"/>
              </a:spcAft>
              <a:buNone/>
            </a:pPr>
            <a:r>
              <a:rPr lang="en-US" sz="2400" i="0" u="none" strike="noStrike" cap="none">
                <a:solidFill>
                  <a:srgbClr val="000000"/>
                </a:solidFill>
                <a:latin typeface="Calibri"/>
                <a:ea typeface="Calibri"/>
                <a:cs typeface="Calibri"/>
                <a:sym typeface="Calibri"/>
              </a:rPr>
              <a:t>Assign a group recorder</a:t>
            </a:r>
            <a:endParaRPr sz="2400">
              <a:latin typeface="Calibri"/>
              <a:ea typeface="Calibri"/>
              <a:cs typeface="Calibri"/>
              <a:sym typeface="Calibri"/>
            </a:endParaRPr>
          </a:p>
        </p:txBody>
      </p:sp>
      <p:sp>
        <p:nvSpPr>
          <p:cNvPr id="198" name="Google Shape;198;p2"/>
          <p:cNvSpPr txBox="1"/>
          <p:nvPr/>
        </p:nvSpPr>
        <p:spPr>
          <a:xfrm>
            <a:off x="228600" y="4695825"/>
            <a:ext cx="3263900" cy="831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Verdana"/>
              <a:buNone/>
            </a:pPr>
            <a:r>
              <a:rPr lang="en-US" sz="2400" b="0" i="0" u="none" strike="noStrike" cap="none">
                <a:solidFill>
                  <a:srgbClr val="000000"/>
                </a:solidFill>
                <a:latin typeface="Verdana"/>
                <a:ea typeface="Verdana"/>
                <a:cs typeface="Verdana"/>
                <a:sym typeface="Verdana"/>
              </a:rPr>
              <a:t>Presence</a:t>
            </a:r>
            <a:endParaRPr/>
          </a:p>
        </p:txBody>
      </p:sp>
      <p:cxnSp>
        <p:nvCxnSpPr>
          <p:cNvPr id="199" name="Google Shape;199;p2"/>
          <p:cNvCxnSpPr/>
          <p:nvPr/>
        </p:nvCxnSpPr>
        <p:spPr>
          <a:xfrm>
            <a:off x="492125" y="4486275"/>
            <a:ext cx="8320087" cy="0"/>
          </a:xfrm>
          <a:prstGeom prst="straightConnector1">
            <a:avLst/>
          </a:prstGeom>
          <a:noFill/>
          <a:ln w="28575" cap="flat" cmpd="sng">
            <a:solidFill>
              <a:schemeClr val="dk1"/>
            </a:solidFill>
            <a:prstDash val="solid"/>
            <a:miter lim="800000"/>
            <a:headEnd type="none" w="med" len="med"/>
            <a:tailEnd type="none" w="med" len="med"/>
          </a:ln>
        </p:spPr>
      </p:cxnSp>
      <p:sp>
        <p:nvSpPr>
          <p:cNvPr id="200" name="Google Shape;200;p2"/>
          <p:cNvSpPr txBox="1"/>
          <p:nvPr/>
        </p:nvSpPr>
        <p:spPr>
          <a:xfrm>
            <a:off x="3492500" y="3324225"/>
            <a:ext cx="5422800" cy="95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i="0" u="none" strike="noStrike" cap="none">
                <a:solidFill>
                  <a:srgbClr val="000000"/>
                </a:solidFill>
                <a:latin typeface="Calibri"/>
                <a:ea typeface="Calibri"/>
                <a:cs typeface="Calibri"/>
                <a:sym typeface="Calibri"/>
              </a:rPr>
              <a:t>Be open to new thoughts and ideas</a:t>
            </a:r>
            <a:endParaRPr sz="2400" i="0" u="none" strike="noStrike" cap="none">
              <a:solidFill>
                <a:srgbClr val="000000"/>
              </a:solidFill>
              <a:latin typeface="Calibri"/>
              <a:ea typeface="Calibri"/>
              <a:cs typeface="Calibri"/>
              <a:sym typeface="Calibri"/>
            </a:endParaRPr>
          </a:p>
          <a:p>
            <a:pPr marL="0" marR="0" lvl="0" indent="0" algn="l" rtl="0">
              <a:lnSpc>
                <a:spcPct val="100000"/>
              </a:lnSpc>
              <a:spcBef>
                <a:spcPts val="1000"/>
              </a:spcBef>
              <a:spcAft>
                <a:spcPts val="1000"/>
              </a:spcAft>
              <a:buNone/>
            </a:pPr>
            <a:r>
              <a:rPr lang="en-US" sz="2400" i="0" u="none" strike="noStrike" cap="none">
                <a:solidFill>
                  <a:srgbClr val="000000"/>
                </a:solidFill>
                <a:latin typeface="Calibri"/>
                <a:ea typeface="Calibri"/>
                <a:cs typeface="Calibri"/>
                <a:sym typeface="Calibri"/>
              </a:rPr>
              <a:t>Embrace learning opportunities</a:t>
            </a:r>
            <a:endParaRPr sz="2400">
              <a:latin typeface="Calibri"/>
              <a:ea typeface="Calibri"/>
              <a:cs typeface="Calibri"/>
              <a:sym typeface="Calibri"/>
            </a:endParaRPr>
          </a:p>
        </p:txBody>
      </p:sp>
      <p:sp>
        <p:nvSpPr>
          <p:cNvPr id="201" name="Google Shape;201;p2"/>
          <p:cNvSpPr txBox="1"/>
          <p:nvPr/>
        </p:nvSpPr>
        <p:spPr>
          <a:xfrm>
            <a:off x="228600" y="3324225"/>
            <a:ext cx="3263900" cy="8318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Verdana"/>
              <a:buNone/>
            </a:pPr>
            <a:r>
              <a:rPr lang="en-US" sz="2400" b="0" i="0" u="none" strike="noStrike" cap="none">
                <a:solidFill>
                  <a:srgbClr val="000000"/>
                </a:solidFill>
                <a:latin typeface="Verdana"/>
                <a:ea typeface="Verdana"/>
                <a:cs typeface="Verdana"/>
                <a:sym typeface="Verdana"/>
              </a:rPr>
              <a:t>Growth Mindset</a:t>
            </a:r>
            <a:endParaRPr/>
          </a:p>
        </p:txBody>
      </p:sp>
      <p:sp>
        <p:nvSpPr>
          <p:cNvPr id="202" name="Google Shape;202;p2"/>
          <p:cNvSpPr txBox="1"/>
          <p:nvPr/>
        </p:nvSpPr>
        <p:spPr>
          <a:xfrm>
            <a:off x="3492500" y="1749425"/>
            <a:ext cx="5422800" cy="206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i="0" u="none" strike="noStrike" cap="none">
                <a:solidFill>
                  <a:srgbClr val="000000"/>
                </a:solidFill>
                <a:latin typeface="Calibri"/>
                <a:ea typeface="Calibri"/>
                <a:cs typeface="Calibri"/>
                <a:sym typeface="Calibri"/>
              </a:rPr>
              <a:t>Extend patience, grace, and kindness</a:t>
            </a:r>
            <a:endParaRPr sz="2400">
              <a:latin typeface="Calibri"/>
              <a:ea typeface="Calibri"/>
              <a:cs typeface="Calibri"/>
              <a:sym typeface="Calibri"/>
            </a:endParaRPr>
          </a:p>
          <a:p>
            <a:pPr marL="0" marR="0" lvl="0" indent="0" algn="l" rtl="0">
              <a:lnSpc>
                <a:spcPct val="100000"/>
              </a:lnSpc>
              <a:spcBef>
                <a:spcPts val="1000"/>
              </a:spcBef>
              <a:spcAft>
                <a:spcPts val="1000"/>
              </a:spcAft>
              <a:buNone/>
            </a:pPr>
            <a:r>
              <a:rPr lang="en-US" sz="2400" i="0" u="none" strike="noStrike" cap="none">
                <a:solidFill>
                  <a:srgbClr val="000000"/>
                </a:solidFill>
                <a:latin typeface="Calibri"/>
                <a:ea typeface="Calibri"/>
                <a:cs typeface="Calibri"/>
                <a:sym typeface="Calibri"/>
              </a:rPr>
              <a:t>Focus on solutions to make things easier</a:t>
            </a:r>
            <a:endParaRPr sz="2400">
              <a:latin typeface="Calibri"/>
              <a:ea typeface="Calibri"/>
              <a:cs typeface="Calibri"/>
              <a:sym typeface="Calibri"/>
            </a:endParaRPr>
          </a:p>
        </p:txBody>
      </p:sp>
      <p:cxnSp>
        <p:nvCxnSpPr>
          <p:cNvPr id="203" name="Google Shape;203;p2"/>
          <p:cNvCxnSpPr/>
          <p:nvPr/>
        </p:nvCxnSpPr>
        <p:spPr>
          <a:xfrm>
            <a:off x="492125" y="3163887"/>
            <a:ext cx="8320087" cy="0"/>
          </a:xfrm>
          <a:prstGeom prst="straightConnector1">
            <a:avLst/>
          </a:prstGeom>
          <a:noFill/>
          <a:ln w="28575" cap="flat" cmpd="sng">
            <a:solidFill>
              <a:schemeClr val="dk1"/>
            </a:solidFill>
            <a:prstDash val="solid"/>
            <a:miter lim="800000"/>
            <a:headEnd type="none" w="med" len="med"/>
            <a:tailEnd type="none" w="med" len="med"/>
          </a:ln>
        </p:spPr>
      </p:cxnSp>
      <p:sp>
        <p:nvSpPr>
          <p:cNvPr id="204" name="Google Shape;204;p2"/>
          <p:cNvSpPr txBox="1"/>
          <p:nvPr/>
        </p:nvSpPr>
        <p:spPr>
          <a:xfrm>
            <a:off x="228600" y="1749425"/>
            <a:ext cx="3263900"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Verdana"/>
              <a:buNone/>
            </a:pPr>
            <a:r>
              <a:rPr lang="en-US" sz="2400" b="0" i="0" u="none" strike="noStrike" cap="none">
                <a:solidFill>
                  <a:srgbClr val="000000"/>
                </a:solidFill>
                <a:latin typeface="Verdana"/>
                <a:ea typeface="Verdana"/>
                <a:cs typeface="Verdana"/>
                <a:sym typeface="Verdana"/>
              </a:rPr>
              <a:t>Self-Compassion</a:t>
            </a:r>
            <a:endParaRPr/>
          </a:p>
        </p:txBody>
      </p:sp>
      <p:sp>
        <p:nvSpPr>
          <p:cNvPr id="205" name="Google Shape;205;p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Community Agreements</a:t>
            </a:r>
            <a:endParaRPr/>
          </a:p>
        </p:txBody>
      </p:sp>
      <p:grpSp>
        <p:nvGrpSpPr>
          <p:cNvPr id="206" name="Google Shape;206;p2"/>
          <p:cNvGrpSpPr/>
          <p:nvPr/>
        </p:nvGrpSpPr>
        <p:grpSpPr>
          <a:xfrm>
            <a:off x="7946126" y="469910"/>
            <a:ext cx="649308" cy="660385"/>
            <a:chOff x="1490050" y="3805975"/>
            <a:chExt cx="491900" cy="482350"/>
          </a:xfrm>
        </p:grpSpPr>
        <p:sp>
          <p:nvSpPr>
            <p:cNvPr id="207" name="Google Shape;207;p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08" name="Google Shape;208;p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09" name="Google Shape;209;p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10" name="Google Shape;210;p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211" name="Google Shape;211;p2"/>
          <p:cNvPicPr preferRelativeResize="0"/>
          <p:nvPr/>
        </p:nvPicPr>
        <p:blipFill rotWithShape="1">
          <a:blip r:embed="rId3">
            <a:alphaModFix/>
          </a:blip>
          <a:srcRect l="16519" r="-6496"/>
          <a:stretch/>
        </p:blipFill>
        <p:spPr>
          <a:xfrm>
            <a:off x="107025" y="5443550"/>
            <a:ext cx="1699650" cy="1414450"/>
          </a:xfrm>
          <a:prstGeom prst="rect">
            <a:avLst/>
          </a:prstGeom>
          <a:noFill/>
          <a:ln>
            <a:noFill/>
          </a:ln>
        </p:spPr>
      </p:pic>
      <p:sp>
        <p:nvSpPr>
          <p:cNvPr id="212" name="Google Shape;212;p2"/>
          <p:cNvSpPr txBox="1"/>
          <p:nvPr/>
        </p:nvSpPr>
        <p:spPr>
          <a:xfrm>
            <a:off x="183225" y="5945200"/>
            <a:ext cx="1494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chemeClr val="dk2"/>
                </a:solidFill>
              </a:rPr>
              <a:t>Workbook</a:t>
            </a:r>
            <a:endParaRPr sz="1700" b="1">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23" title="Break Time"/>
          <p:cNvPicPr preferRelativeResize="0"/>
          <p:nvPr/>
        </p:nvPicPr>
        <p:blipFill rotWithShape="1">
          <a:blip r:embed="rId3">
            <a:alphaModFix/>
          </a:blip>
          <a:srcRect/>
          <a:stretch/>
        </p:blipFill>
        <p:spPr>
          <a:xfrm>
            <a:off x="1139625" y="1600200"/>
            <a:ext cx="6448499" cy="4294775"/>
          </a:xfrm>
          <a:prstGeom prst="rect">
            <a:avLst/>
          </a:prstGeom>
          <a:noFill/>
          <a:ln>
            <a:noFill/>
          </a:ln>
        </p:spPr>
      </p:pic>
      <p:sp>
        <p:nvSpPr>
          <p:cNvPr id="443" name="Google Shape;443;p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Let’s Take a Break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26" descr="cards with the words break and help on them" title="help"/>
          <p:cNvPicPr preferRelativeResize="0"/>
          <p:nvPr/>
        </p:nvPicPr>
        <p:blipFill rotWithShape="1">
          <a:blip r:embed="rId3">
            <a:alphaModFix/>
          </a:blip>
          <a:srcRect t="1891" b="21763"/>
          <a:stretch/>
        </p:blipFill>
        <p:spPr>
          <a:xfrm>
            <a:off x="4674300" y="2046500"/>
            <a:ext cx="3830500" cy="2991800"/>
          </a:xfrm>
          <a:prstGeom prst="rect">
            <a:avLst/>
          </a:prstGeom>
          <a:noFill/>
          <a:ln>
            <a:noFill/>
          </a:ln>
        </p:spPr>
      </p:pic>
      <p:sp>
        <p:nvSpPr>
          <p:cNvPr id="449" name="Google Shape;449;p26"/>
          <p:cNvSpPr txBox="1">
            <a:spLocks noGrp="1"/>
          </p:cNvSpPr>
          <p:nvPr>
            <p:ph type="body" idx="1"/>
          </p:nvPr>
        </p:nvSpPr>
        <p:spPr>
          <a:xfrm>
            <a:off x="306387" y="2046287"/>
            <a:ext cx="4191000" cy="41607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00"/>
              </a:spcBef>
              <a:spcAft>
                <a:spcPts val="0"/>
              </a:spcAft>
              <a:buSzPts val="3200"/>
              <a:buNone/>
            </a:pPr>
            <a:r>
              <a:rPr lang="en-US" sz="2700">
                <a:solidFill>
                  <a:srgbClr val="000000"/>
                </a:solidFill>
                <a:latin typeface="Calibri"/>
                <a:ea typeface="Calibri"/>
                <a:cs typeface="Calibri"/>
                <a:sym typeface="Calibri"/>
              </a:rPr>
              <a:t>A replacement behavior is   a positive alternative behavior that meets the same need or function as the undesired behavior—without the negative impact.</a:t>
            </a:r>
            <a:endParaRPr sz="2700">
              <a:solidFill>
                <a:srgbClr val="000000"/>
              </a:solidFill>
              <a:latin typeface="Calibri"/>
              <a:ea typeface="Calibri"/>
              <a:cs typeface="Calibri"/>
              <a:sym typeface="Calibri"/>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450" name="Google Shape;450;p26"/>
          <p:cNvSpPr txBox="1">
            <a:spLocks noGrp="1"/>
          </p:cNvSpPr>
          <p:nvPr>
            <p:ph type="title"/>
          </p:nvPr>
        </p:nvSpPr>
        <p:spPr>
          <a:xfrm>
            <a:off x="2907475" y="228600"/>
            <a:ext cx="6007800" cy="1231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Replacement Behaviors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7"/>
          <p:cNvSpPr/>
          <p:nvPr/>
        </p:nvSpPr>
        <p:spPr>
          <a:xfrm>
            <a:off x="207962" y="1447816"/>
            <a:ext cx="1964596" cy="1674911"/>
          </a:xfrm>
          <a:prstGeom prst="roundRect">
            <a:avLst>
              <a:gd name="adj" fmla="val 2160"/>
            </a:avLst>
          </a:prstGeom>
          <a:solidFill>
            <a:schemeClr val="accent1"/>
          </a:solidFill>
          <a:ln w="48000" cap="flat" cmpd="thickThin">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56" name="Google Shape;456;p27"/>
          <p:cNvSpPr txBox="1"/>
          <p:nvPr/>
        </p:nvSpPr>
        <p:spPr>
          <a:xfrm>
            <a:off x="207962" y="1447816"/>
            <a:ext cx="1964596" cy="1116607"/>
          </a:xfrm>
          <a:prstGeom prst="rect">
            <a:avLst/>
          </a:prstGeom>
          <a:noFill/>
          <a:ln>
            <a:noFill/>
          </a:ln>
        </p:spPr>
        <p:txBody>
          <a:bodyPr spcFirstLastPara="1" wrap="square" lIns="142225" tIns="142225" rIns="142225" bIns="76200" anchor="t" anchorCtr="0">
            <a:noAutofit/>
          </a:bodyPr>
          <a:lstStyle/>
          <a:p>
            <a:pPr marL="0" marR="0" lvl="0" indent="0" algn="l" rtl="0">
              <a:lnSpc>
                <a:spcPct val="90000"/>
              </a:lnSpc>
              <a:spcBef>
                <a:spcPts val="0"/>
              </a:spcBef>
              <a:spcAft>
                <a:spcPts val="0"/>
              </a:spcAft>
              <a:buClr>
                <a:srgbClr val="FFFFFF"/>
              </a:buClr>
              <a:buSzPts val="2000"/>
              <a:buFont typeface="Verdana"/>
              <a:buNone/>
            </a:pPr>
            <a:r>
              <a:rPr lang="en-US" sz="2000" b="0" i="0" u="none">
                <a:solidFill>
                  <a:srgbClr val="FFFFFF"/>
                </a:solidFill>
                <a:latin typeface="Verdana"/>
                <a:ea typeface="Verdana"/>
                <a:cs typeface="Verdana"/>
                <a:sym typeface="Verdana"/>
              </a:rPr>
              <a:t>Antecedent</a:t>
            </a:r>
            <a:endParaRPr/>
          </a:p>
        </p:txBody>
      </p:sp>
      <p:sp>
        <p:nvSpPr>
          <p:cNvPr id="457" name="Google Shape;457;p27"/>
          <p:cNvSpPr/>
          <p:nvPr/>
        </p:nvSpPr>
        <p:spPr>
          <a:xfrm>
            <a:off x="610360" y="2518235"/>
            <a:ext cx="1964596" cy="3467984"/>
          </a:xfrm>
          <a:prstGeom prst="roundRect">
            <a:avLst>
              <a:gd name="adj" fmla="val 2160"/>
            </a:avLst>
          </a:prstGeom>
          <a:solidFill>
            <a:schemeClr val="lt1">
              <a:alpha val="87450"/>
            </a:schemeClr>
          </a:solidFill>
          <a:ln w="48000" cap="flat" cmpd="thickThin">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58" name="Google Shape;458;p27"/>
          <p:cNvSpPr txBox="1"/>
          <p:nvPr/>
        </p:nvSpPr>
        <p:spPr>
          <a:xfrm>
            <a:off x="582669" y="2526459"/>
            <a:ext cx="1992300" cy="3468000"/>
          </a:xfrm>
          <a:prstGeom prst="rect">
            <a:avLst/>
          </a:prstGeom>
          <a:noFill/>
          <a:ln>
            <a:noFill/>
          </a:ln>
        </p:spPr>
        <p:txBody>
          <a:bodyPr spcFirstLastPara="1" wrap="square" lIns="99550" tIns="99550" rIns="99550" bIns="99550" anchor="ctr" anchorCtr="0">
            <a:noAutofit/>
          </a:bodyPr>
          <a:lstStyle/>
          <a:p>
            <a:pPr marL="114300" marR="0" lvl="0" indent="0" algn="l" rtl="0">
              <a:lnSpc>
                <a:spcPct val="115000"/>
              </a:lnSpc>
              <a:spcBef>
                <a:spcPts val="0"/>
              </a:spcBef>
              <a:spcAft>
                <a:spcPts val="0"/>
              </a:spcAft>
              <a:buClr>
                <a:srgbClr val="000000"/>
              </a:buClr>
              <a:buSzPts val="2200"/>
              <a:buFont typeface="Verdana"/>
              <a:buNone/>
            </a:pPr>
            <a:r>
              <a:rPr lang="en-US" sz="2700" i="0" u="none">
                <a:solidFill>
                  <a:srgbClr val="000000"/>
                </a:solidFill>
                <a:latin typeface="Calibri"/>
                <a:ea typeface="Calibri"/>
                <a:cs typeface="Calibri"/>
                <a:sym typeface="Calibri"/>
              </a:rPr>
              <a:t>Mr. Jones handed an assignment to Mike</a:t>
            </a:r>
            <a:endParaRPr sz="2700">
              <a:latin typeface="Calibri"/>
              <a:ea typeface="Calibri"/>
              <a:cs typeface="Calibri"/>
              <a:sym typeface="Calibri"/>
            </a:endParaRPr>
          </a:p>
        </p:txBody>
      </p:sp>
      <p:sp>
        <p:nvSpPr>
          <p:cNvPr id="459" name="Google Shape;459;p27"/>
          <p:cNvSpPr/>
          <p:nvPr/>
        </p:nvSpPr>
        <p:spPr>
          <a:xfrm>
            <a:off x="3363950" y="1447816"/>
            <a:ext cx="1964596" cy="1674911"/>
          </a:xfrm>
          <a:prstGeom prst="roundRect">
            <a:avLst>
              <a:gd name="adj" fmla="val 2160"/>
            </a:avLst>
          </a:prstGeom>
          <a:solidFill>
            <a:schemeClr val="accent1"/>
          </a:solidFill>
          <a:ln w="48000" cap="flat" cmpd="thickThin">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60" name="Google Shape;460;p27"/>
          <p:cNvSpPr txBox="1"/>
          <p:nvPr/>
        </p:nvSpPr>
        <p:spPr>
          <a:xfrm>
            <a:off x="3363950" y="1447816"/>
            <a:ext cx="1964596" cy="1116607"/>
          </a:xfrm>
          <a:prstGeom prst="rect">
            <a:avLst/>
          </a:prstGeom>
          <a:noFill/>
          <a:ln>
            <a:noFill/>
          </a:ln>
        </p:spPr>
        <p:txBody>
          <a:bodyPr spcFirstLastPara="1" wrap="square" lIns="142225" tIns="142225" rIns="142225" bIns="76200" anchor="t" anchorCtr="0">
            <a:noAutofit/>
          </a:bodyPr>
          <a:lstStyle/>
          <a:p>
            <a:pPr marL="0" marR="0" lvl="0" indent="0" algn="l" rtl="0">
              <a:lnSpc>
                <a:spcPct val="90000"/>
              </a:lnSpc>
              <a:spcBef>
                <a:spcPts val="0"/>
              </a:spcBef>
              <a:spcAft>
                <a:spcPts val="0"/>
              </a:spcAft>
              <a:buClr>
                <a:srgbClr val="FFFFFF"/>
              </a:buClr>
              <a:buSzPts val="2000"/>
              <a:buFont typeface="Verdana"/>
              <a:buNone/>
            </a:pPr>
            <a:r>
              <a:rPr lang="en-US" sz="2000" b="0" i="0" u="none">
                <a:solidFill>
                  <a:srgbClr val="FFFFFF"/>
                </a:solidFill>
                <a:latin typeface="Verdana"/>
                <a:ea typeface="Verdana"/>
                <a:cs typeface="Verdana"/>
                <a:sym typeface="Verdana"/>
              </a:rPr>
              <a:t>Behavior</a:t>
            </a:r>
            <a:endParaRPr/>
          </a:p>
        </p:txBody>
      </p:sp>
      <p:sp>
        <p:nvSpPr>
          <p:cNvPr id="461" name="Google Shape;461;p27"/>
          <p:cNvSpPr/>
          <p:nvPr/>
        </p:nvSpPr>
        <p:spPr>
          <a:xfrm>
            <a:off x="3766349" y="2518235"/>
            <a:ext cx="1964596" cy="3467984"/>
          </a:xfrm>
          <a:prstGeom prst="roundRect">
            <a:avLst>
              <a:gd name="adj" fmla="val 2160"/>
            </a:avLst>
          </a:prstGeom>
          <a:solidFill>
            <a:schemeClr val="lt1">
              <a:alpha val="87450"/>
            </a:schemeClr>
          </a:solidFill>
          <a:ln w="48000" cap="flat" cmpd="thickThin">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62" name="Google Shape;462;p27"/>
          <p:cNvSpPr txBox="1"/>
          <p:nvPr/>
        </p:nvSpPr>
        <p:spPr>
          <a:xfrm>
            <a:off x="3815092" y="2416630"/>
            <a:ext cx="1867087" cy="3467984"/>
          </a:xfrm>
          <a:prstGeom prst="rect">
            <a:avLst/>
          </a:prstGeom>
          <a:noFill/>
          <a:ln>
            <a:noFill/>
          </a:ln>
        </p:spPr>
        <p:txBody>
          <a:bodyPr spcFirstLastPara="1" wrap="square" lIns="99550" tIns="99550" rIns="99550" bIns="99550" anchor="ctr" anchorCtr="0">
            <a:noAutofit/>
          </a:bodyPr>
          <a:lstStyle/>
          <a:p>
            <a:pPr marL="114300" marR="0" lvl="0" indent="0" algn="l" rtl="0">
              <a:lnSpc>
                <a:spcPct val="115000"/>
              </a:lnSpc>
              <a:spcBef>
                <a:spcPts val="0"/>
              </a:spcBef>
              <a:spcAft>
                <a:spcPts val="0"/>
              </a:spcAft>
              <a:buClr>
                <a:srgbClr val="000000"/>
              </a:buClr>
              <a:buSzPts val="2200"/>
              <a:buFont typeface="Verdana"/>
              <a:buNone/>
            </a:pPr>
            <a:r>
              <a:rPr lang="en-US" sz="2600" i="0" u="none">
                <a:solidFill>
                  <a:srgbClr val="000000"/>
                </a:solidFill>
                <a:latin typeface="Calibri"/>
                <a:ea typeface="Calibri"/>
                <a:cs typeface="Calibri"/>
                <a:sym typeface="Calibri"/>
              </a:rPr>
              <a:t>paper ripped up, thrown on floor</a:t>
            </a:r>
            <a:endParaRPr sz="2600">
              <a:latin typeface="Calibri"/>
              <a:ea typeface="Calibri"/>
              <a:cs typeface="Calibri"/>
              <a:sym typeface="Calibri"/>
            </a:endParaRPr>
          </a:p>
        </p:txBody>
      </p:sp>
      <p:sp>
        <p:nvSpPr>
          <p:cNvPr id="463" name="Google Shape;463;p27"/>
          <p:cNvSpPr/>
          <p:nvPr/>
        </p:nvSpPr>
        <p:spPr>
          <a:xfrm>
            <a:off x="6519938" y="1447816"/>
            <a:ext cx="1964596" cy="1674911"/>
          </a:xfrm>
          <a:prstGeom prst="roundRect">
            <a:avLst>
              <a:gd name="adj" fmla="val 2160"/>
            </a:avLst>
          </a:prstGeom>
          <a:solidFill>
            <a:schemeClr val="accent1"/>
          </a:solidFill>
          <a:ln w="48000" cap="flat" cmpd="thickThin">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64" name="Google Shape;464;p27"/>
          <p:cNvSpPr txBox="1"/>
          <p:nvPr/>
        </p:nvSpPr>
        <p:spPr>
          <a:xfrm>
            <a:off x="6519938" y="1447826"/>
            <a:ext cx="2167117" cy="1116607"/>
          </a:xfrm>
          <a:prstGeom prst="rect">
            <a:avLst/>
          </a:prstGeom>
          <a:noFill/>
          <a:ln>
            <a:noFill/>
          </a:ln>
        </p:spPr>
        <p:txBody>
          <a:bodyPr spcFirstLastPara="1" wrap="square" lIns="142225" tIns="142225" rIns="142225" bIns="76200" anchor="t" anchorCtr="0">
            <a:noAutofit/>
          </a:bodyPr>
          <a:lstStyle/>
          <a:p>
            <a:pPr marL="0" marR="0" lvl="0" indent="0" algn="l" rtl="0">
              <a:lnSpc>
                <a:spcPct val="90000"/>
              </a:lnSpc>
              <a:spcBef>
                <a:spcPts val="0"/>
              </a:spcBef>
              <a:spcAft>
                <a:spcPts val="0"/>
              </a:spcAft>
              <a:buClr>
                <a:srgbClr val="FFFFFF"/>
              </a:buClr>
              <a:buSzPts val="2000"/>
              <a:buFont typeface="Verdana"/>
              <a:buNone/>
            </a:pPr>
            <a:r>
              <a:rPr lang="en-US" sz="2000" b="0" i="0" u="none">
                <a:solidFill>
                  <a:srgbClr val="FFFFFF"/>
                </a:solidFill>
                <a:latin typeface="Verdana"/>
                <a:ea typeface="Verdana"/>
                <a:cs typeface="Verdana"/>
                <a:sym typeface="Verdana"/>
              </a:rPr>
              <a:t>Consequence</a:t>
            </a:r>
            <a:endParaRPr/>
          </a:p>
        </p:txBody>
      </p:sp>
      <p:sp>
        <p:nvSpPr>
          <p:cNvPr id="465" name="Google Shape;465;p27"/>
          <p:cNvSpPr/>
          <p:nvPr/>
        </p:nvSpPr>
        <p:spPr>
          <a:xfrm>
            <a:off x="6922337" y="2518235"/>
            <a:ext cx="1964596" cy="3467984"/>
          </a:xfrm>
          <a:prstGeom prst="roundRect">
            <a:avLst>
              <a:gd name="adj" fmla="val 2160"/>
            </a:avLst>
          </a:prstGeom>
          <a:solidFill>
            <a:schemeClr val="lt1">
              <a:alpha val="87450"/>
            </a:schemeClr>
          </a:solidFill>
          <a:ln w="48000" cap="flat" cmpd="thickThin">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66" name="Google Shape;466;p27"/>
          <p:cNvSpPr txBox="1"/>
          <p:nvPr/>
        </p:nvSpPr>
        <p:spPr>
          <a:xfrm>
            <a:off x="6922333" y="2475459"/>
            <a:ext cx="1964700" cy="3570000"/>
          </a:xfrm>
          <a:prstGeom prst="rect">
            <a:avLst/>
          </a:prstGeom>
          <a:noFill/>
          <a:ln>
            <a:noFill/>
          </a:ln>
        </p:spPr>
        <p:txBody>
          <a:bodyPr spcFirstLastPara="1" wrap="square" lIns="99550" tIns="99550" rIns="99550" bIns="99550" anchor="ctr" anchorCtr="0">
            <a:noAutofit/>
          </a:bodyPr>
          <a:lstStyle/>
          <a:p>
            <a:pPr marL="114300" marR="0" lvl="0" indent="0" algn="l" rtl="0">
              <a:lnSpc>
                <a:spcPct val="115000"/>
              </a:lnSpc>
              <a:spcBef>
                <a:spcPts val="0"/>
              </a:spcBef>
              <a:spcAft>
                <a:spcPts val="0"/>
              </a:spcAft>
              <a:buClr>
                <a:srgbClr val="000000"/>
              </a:buClr>
              <a:buSzPts val="2200"/>
              <a:buFont typeface="Arial"/>
              <a:buNone/>
            </a:pPr>
            <a:r>
              <a:rPr lang="en-US" sz="2600" i="0" u="none">
                <a:solidFill>
                  <a:srgbClr val="000000"/>
                </a:solidFill>
                <a:latin typeface="Calibri"/>
                <a:ea typeface="Calibri"/>
                <a:cs typeface="Calibri"/>
                <a:sym typeface="Calibri"/>
              </a:rPr>
              <a:t>Mr. Jones redirected him</a:t>
            </a:r>
            <a:endParaRPr sz="1800">
              <a:latin typeface="Calibri"/>
              <a:ea typeface="Calibri"/>
              <a:cs typeface="Calibri"/>
              <a:sym typeface="Calibri"/>
            </a:endParaRPr>
          </a:p>
          <a:p>
            <a:pPr marL="0" marR="0" lvl="0" indent="0" algn="l" rtl="0">
              <a:lnSpc>
                <a:spcPct val="100000"/>
              </a:lnSpc>
              <a:spcBef>
                <a:spcPts val="0"/>
              </a:spcBef>
              <a:spcAft>
                <a:spcPts val="0"/>
              </a:spcAft>
              <a:buNone/>
            </a:pPr>
            <a:endParaRPr sz="2200" b="0" i="0" u="none">
              <a:solidFill>
                <a:srgbClr val="000000"/>
              </a:solidFill>
              <a:latin typeface="Arial"/>
              <a:ea typeface="Arial"/>
              <a:cs typeface="Arial"/>
              <a:sym typeface="Arial"/>
            </a:endParaRPr>
          </a:p>
        </p:txBody>
      </p:sp>
      <p:sp>
        <p:nvSpPr>
          <p:cNvPr id="467" name="Google Shape;467;p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a:t>
            </a:r>
            <a:endParaRPr/>
          </a:p>
        </p:txBody>
      </p:sp>
      <p:sp>
        <p:nvSpPr>
          <p:cNvPr id="468" name="Google Shape;468;p27"/>
          <p:cNvSpPr/>
          <p:nvPr/>
        </p:nvSpPr>
        <p:spPr>
          <a:xfrm>
            <a:off x="2339000" y="1812225"/>
            <a:ext cx="818400" cy="273600"/>
          </a:xfrm>
          <a:prstGeom prst="rightArrow">
            <a:avLst>
              <a:gd name="adj1" fmla="val 50000"/>
              <a:gd name="adj2" fmla="val 50000"/>
            </a:avLst>
          </a:prstGeom>
          <a:solidFill>
            <a:srgbClr val="B0AF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9" name="Google Shape;469;p27"/>
          <p:cNvSpPr/>
          <p:nvPr/>
        </p:nvSpPr>
        <p:spPr>
          <a:xfrm>
            <a:off x="5515050" y="1845375"/>
            <a:ext cx="818400" cy="273600"/>
          </a:xfrm>
          <a:prstGeom prst="rightArrow">
            <a:avLst>
              <a:gd name="adj1" fmla="val 50000"/>
              <a:gd name="adj2" fmla="val 50000"/>
            </a:avLst>
          </a:prstGeom>
          <a:solidFill>
            <a:srgbClr val="B0AF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a:solidFill>
                  <a:srgbClr val="FFFFFF"/>
                </a:solidFill>
              </a:rPr>
              <a:t>Replacement Behaviors Must Be</a:t>
            </a:r>
            <a:endParaRPr/>
          </a:p>
        </p:txBody>
      </p:sp>
      <p:sp>
        <p:nvSpPr>
          <p:cNvPr id="475" name="Google Shape;475;p28"/>
          <p:cNvSpPr txBox="1">
            <a:spLocks noGrp="1"/>
          </p:cNvSpPr>
          <p:nvPr>
            <p:ph type="body" idx="1"/>
          </p:nvPr>
        </p:nvSpPr>
        <p:spPr>
          <a:xfrm>
            <a:off x="452425" y="1511300"/>
            <a:ext cx="8232900" cy="475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600">
                <a:solidFill>
                  <a:srgbClr val="000000"/>
                </a:solidFill>
                <a:latin typeface="Calibri"/>
                <a:ea typeface="Calibri"/>
                <a:cs typeface="Calibri"/>
                <a:sym typeface="Calibri"/>
              </a:rPr>
              <a:t>Functionally Equivalent</a:t>
            </a:r>
            <a:endParaRPr sz="2600">
              <a:solidFill>
                <a:srgbClr val="000000"/>
              </a:solidFill>
              <a:latin typeface="Calibri"/>
              <a:ea typeface="Calibri"/>
              <a:cs typeface="Calibri"/>
              <a:sym typeface="Calibri"/>
            </a:endParaRPr>
          </a:p>
          <a:p>
            <a:pPr marL="457200" lvl="0" indent="-412750" algn="l" rtl="0">
              <a:lnSpc>
                <a:spcPct val="90000"/>
              </a:lnSpc>
              <a:spcBef>
                <a:spcPts val="0"/>
              </a:spcBef>
              <a:spcAft>
                <a:spcPts val="0"/>
              </a:spcAft>
              <a:buClr>
                <a:srgbClr val="000000"/>
              </a:buClr>
              <a:buSzPts val="100"/>
              <a:buFont typeface="Calibri"/>
              <a:buChar char="•"/>
            </a:pPr>
            <a:r>
              <a:rPr lang="en-US" sz="2600">
                <a:solidFill>
                  <a:srgbClr val="000000"/>
                </a:solidFill>
                <a:latin typeface="Calibri"/>
                <a:ea typeface="Calibri"/>
                <a:cs typeface="Calibri"/>
                <a:sym typeface="Calibri"/>
              </a:rPr>
              <a:t>Meets the same need or purpose as the interfering</a:t>
            </a:r>
            <a:r>
              <a:rPr lang="en-US" sz="260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US" sz="2600">
                <a:solidFill>
                  <a:srgbClr val="000000"/>
                </a:solidFill>
                <a:latin typeface="Calibri"/>
                <a:ea typeface="Calibri"/>
                <a:cs typeface="Calibri"/>
                <a:sym typeface="Calibri"/>
              </a:rPr>
              <a:t>behavior</a:t>
            </a:r>
            <a:endParaRPr sz="2600">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Easy to Perform</a:t>
            </a:r>
            <a:endParaRPr sz="2600">
              <a:solidFill>
                <a:srgbClr val="000000"/>
              </a:solidFill>
              <a:latin typeface="Calibri"/>
              <a:ea typeface="Calibri"/>
              <a:cs typeface="Calibri"/>
              <a:sym typeface="Calibri"/>
            </a:endParaRPr>
          </a:p>
          <a:p>
            <a:pPr marL="457200" lvl="0" indent="-412750" algn="l" rtl="0">
              <a:lnSpc>
                <a:spcPct val="90000"/>
              </a:lnSpc>
              <a:spcBef>
                <a:spcPts val="0"/>
              </a:spcBef>
              <a:spcAft>
                <a:spcPts val="0"/>
              </a:spcAft>
              <a:buClr>
                <a:srgbClr val="000000"/>
              </a:buClr>
              <a:buSzPts val="100"/>
              <a:buFont typeface="Calibri"/>
              <a:buChar char="•"/>
            </a:pPr>
            <a:r>
              <a:rPr lang="en-US" sz="2600">
                <a:solidFill>
                  <a:srgbClr val="000000"/>
                </a:solidFill>
                <a:latin typeface="Calibri"/>
                <a:ea typeface="Calibri"/>
                <a:cs typeface="Calibri"/>
                <a:sym typeface="Calibri"/>
              </a:rPr>
              <a:t> Requires no more effort than the original behavior</a:t>
            </a:r>
            <a:endParaRPr sz="2600">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Efficient</a:t>
            </a:r>
            <a:endParaRPr sz="2600">
              <a:solidFill>
                <a:srgbClr val="000000"/>
              </a:solidFill>
              <a:latin typeface="Calibri"/>
              <a:ea typeface="Calibri"/>
              <a:cs typeface="Calibri"/>
              <a:sym typeface="Calibri"/>
            </a:endParaRPr>
          </a:p>
          <a:p>
            <a:pPr marL="457200" lvl="0" indent="-412750" algn="l" rtl="0">
              <a:lnSpc>
                <a:spcPct val="90000"/>
              </a:lnSpc>
              <a:spcBef>
                <a:spcPts val="0"/>
              </a:spcBef>
              <a:spcAft>
                <a:spcPts val="0"/>
              </a:spcAft>
              <a:buClr>
                <a:srgbClr val="000000"/>
              </a:buClr>
              <a:buSzPts val="100"/>
              <a:buFont typeface="Calibri"/>
              <a:buChar char="•"/>
            </a:pPr>
            <a:r>
              <a:rPr lang="en-US" sz="2600">
                <a:solidFill>
                  <a:srgbClr val="000000"/>
                </a:solidFill>
                <a:latin typeface="Calibri"/>
                <a:ea typeface="Calibri"/>
                <a:cs typeface="Calibri"/>
                <a:sym typeface="Calibri"/>
              </a:rPr>
              <a:t> Works just as quickly to get the desired result</a:t>
            </a:r>
            <a:endParaRPr sz="2600">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Effective</a:t>
            </a:r>
            <a:endParaRPr sz="2600">
              <a:solidFill>
                <a:srgbClr val="000000"/>
              </a:solidFill>
              <a:latin typeface="Calibri"/>
              <a:ea typeface="Calibri"/>
              <a:cs typeface="Calibri"/>
              <a:sym typeface="Calibri"/>
            </a:endParaRPr>
          </a:p>
          <a:p>
            <a:pPr marL="457200" lvl="0" indent="-412750" algn="l" rtl="0">
              <a:lnSpc>
                <a:spcPct val="90000"/>
              </a:lnSpc>
              <a:spcBef>
                <a:spcPts val="0"/>
              </a:spcBef>
              <a:spcAft>
                <a:spcPts val="0"/>
              </a:spcAft>
              <a:buClr>
                <a:srgbClr val="000000"/>
              </a:buClr>
              <a:buSzPts val="100"/>
              <a:buFont typeface="Calibri"/>
              <a:buChar char="•"/>
            </a:pPr>
            <a:r>
              <a:rPr lang="en-US" sz="2600">
                <a:solidFill>
                  <a:srgbClr val="000000"/>
                </a:solidFill>
                <a:latin typeface="Calibri"/>
                <a:ea typeface="Calibri"/>
                <a:cs typeface="Calibri"/>
                <a:sym typeface="Calibri"/>
              </a:rPr>
              <a:t> Produces the same or better outcome for the student</a:t>
            </a:r>
            <a:endParaRPr sz="260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29" title="Lightbulb"/>
          <p:cNvPicPr preferRelativeResize="0"/>
          <p:nvPr/>
        </p:nvPicPr>
        <p:blipFill rotWithShape="1">
          <a:blip r:embed="rId3">
            <a:alphaModFix/>
          </a:blip>
          <a:srcRect t="17816" b="23304"/>
          <a:stretch/>
        </p:blipFill>
        <p:spPr>
          <a:xfrm>
            <a:off x="3186750" y="1740075"/>
            <a:ext cx="2387100" cy="1515000"/>
          </a:xfrm>
          <a:prstGeom prst="rect">
            <a:avLst/>
          </a:prstGeom>
          <a:noFill/>
          <a:ln>
            <a:noFill/>
          </a:ln>
          <a:effectLst>
            <a:outerShdw blurRad="57150" dist="276225" dir="5400000" algn="bl" rotWithShape="0">
              <a:srgbClr val="000000">
                <a:alpha val="47450"/>
              </a:srgbClr>
            </a:outerShdw>
          </a:effectLst>
        </p:spPr>
      </p:pic>
      <p:sp>
        <p:nvSpPr>
          <p:cNvPr id="481" name="Google Shape;481;p29"/>
          <p:cNvSpPr txBox="1">
            <a:spLocks noGrp="1"/>
          </p:cNvSpPr>
          <p:nvPr>
            <p:ph type="title"/>
          </p:nvPr>
        </p:nvSpPr>
        <p:spPr>
          <a:xfrm>
            <a:off x="228600" y="228600"/>
            <a:ext cx="8686800" cy="12822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a:solidFill>
                  <a:srgbClr val="FFFFFF"/>
                </a:solidFill>
              </a:rPr>
              <a:t>Teaching Replacement Behaviors: What to Keep in Mind</a:t>
            </a:r>
            <a:endParaRPr sz="3600">
              <a:solidFill>
                <a:srgbClr val="FFFFFF"/>
              </a:solidFill>
            </a:endParaRPr>
          </a:p>
        </p:txBody>
      </p:sp>
      <p:sp>
        <p:nvSpPr>
          <p:cNvPr id="482" name="Google Shape;482;p29"/>
          <p:cNvSpPr txBox="1"/>
          <p:nvPr/>
        </p:nvSpPr>
        <p:spPr>
          <a:xfrm>
            <a:off x="172350" y="3828200"/>
            <a:ext cx="8799300" cy="2103600"/>
          </a:xfrm>
          <a:prstGeom prst="rect">
            <a:avLst/>
          </a:prstGeom>
          <a:noFill/>
          <a:ln>
            <a:noFill/>
          </a:ln>
        </p:spPr>
        <p:txBody>
          <a:bodyPr spcFirstLastPara="1" wrap="square" lIns="91425" tIns="91425" rIns="91425" bIns="91425" anchor="t" anchorCtr="0">
            <a:spAutoFit/>
          </a:bodyPr>
          <a:lstStyle/>
          <a:p>
            <a:pPr marL="2540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Students — like adults — aren’t one-time learners.</a:t>
            </a:r>
            <a:endParaRPr sz="3000">
              <a:solidFill>
                <a:schemeClr val="dk1"/>
              </a:solidFill>
              <a:latin typeface="Calibri"/>
              <a:ea typeface="Calibri"/>
              <a:cs typeface="Calibri"/>
              <a:sym typeface="Calibri"/>
            </a:endParaRPr>
          </a:p>
          <a:p>
            <a:pPr marL="0" lvl="0" indent="0" algn="l" rtl="0">
              <a:lnSpc>
                <a:spcPct val="90000"/>
              </a:lnSpc>
              <a:spcBef>
                <a:spcPts val="2000"/>
              </a:spcBef>
              <a:spcAft>
                <a:spcPts val="2000"/>
              </a:spcAft>
              <a:buNone/>
            </a:pPr>
            <a:r>
              <a:rPr lang="en-US" sz="3000">
                <a:solidFill>
                  <a:schemeClr val="dk1"/>
                </a:solidFill>
                <a:latin typeface="Calibri"/>
                <a:ea typeface="Calibri"/>
                <a:cs typeface="Calibri"/>
                <a:sym typeface="Calibri"/>
              </a:rPr>
              <a:t>Teaching replacement behaviors supports ongoing learning by helping students meet their needs in more positive, pro-social ways.</a:t>
            </a:r>
            <a:endParaRPr sz="30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1" title="Person with finger at lips"/>
          <p:cNvPicPr preferRelativeResize="0"/>
          <p:nvPr/>
        </p:nvPicPr>
        <p:blipFill rotWithShape="1">
          <a:blip r:embed="rId3">
            <a:alphaModFix/>
          </a:blip>
          <a:srcRect/>
          <a:stretch/>
        </p:blipFill>
        <p:spPr>
          <a:xfrm>
            <a:off x="457200" y="1406338"/>
            <a:ext cx="2161675" cy="4045320"/>
          </a:xfrm>
          <a:prstGeom prst="rect">
            <a:avLst/>
          </a:prstGeom>
          <a:noFill/>
          <a:ln>
            <a:noFill/>
          </a:ln>
          <a:effectLst>
            <a:reflection stA="85000" endPos="23000" dist="38100" dir="5400000" fadeDir="5400012" sy="-100000" algn="bl" rotWithShape="0"/>
          </a:effectLst>
        </p:spPr>
      </p:pic>
      <p:sp>
        <p:nvSpPr>
          <p:cNvPr id="488" name="Google Shape;488;p31"/>
          <p:cNvSpPr txBox="1">
            <a:spLocks noGrp="1"/>
          </p:cNvSpPr>
          <p:nvPr>
            <p:ph type="title"/>
          </p:nvPr>
        </p:nvSpPr>
        <p:spPr>
          <a:xfrm>
            <a:off x="3116075" y="228600"/>
            <a:ext cx="57993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Prompting &amp; Cueing </a:t>
            </a:r>
            <a:endParaRPr/>
          </a:p>
        </p:txBody>
      </p:sp>
      <p:sp>
        <p:nvSpPr>
          <p:cNvPr id="489" name="Google Shape;489;p31"/>
          <p:cNvSpPr txBox="1"/>
          <p:nvPr/>
        </p:nvSpPr>
        <p:spPr>
          <a:xfrm>
            <a:off x="3295925" y="1517175"/>
            <a:ext cx="5425200" cy="386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3000">
                <a:solidFill>
                  <a:schemeClr val="dk1"/>
                </a:solidFill>
                <a:latin typeface="Calibri"/>
                <a:ea typeface="Calibri"/>
                <a:cs typeface="Calibri"/>
                <a:sym typeface="Calibri"/>
              </a:rPr>
              <a:t>A subtle cue to encourage a desired behavior</a:t>
            </a:r>
            <a:endParaRPr sz="3000">
              <a:solidFill>
                <a:schemeClr val="dk1"/>
              </a:solidFill>
              <a:latin typeface="Calibri"/>
              <a:ea typeface="Calibri"/>
              <a:cs typeface="Calibri"/>
              <a:sym typeface="Calibri"/>
            </a:endParaRPr>
          </a:p>
          <a:p>
            <a:pPr marL="0" lvl="0" indent="0" algn="l" rtl="0">
              <a:lnSpc>
                <a:spcPct val="90000"/>
              </a:lnSpc>
              <a:spcBef>
                <a:spcPts val="3000"/>
              </a:spcBef>
              <a:spcAft>
                <a:spcPts val="0"/>
              </a:spcAft>
              <a:buNone/>
            </a:pPr>
            <a:r>
              <a:rPr lang="en-US" sz="3000">
                <a:solidFill>
                  <a:schemeClr val="dk1"/>
                </a:solidFill>
                <a:latin typeface="Calibri"/>
                <a:ea typeface="Calibri"/>
                <a:cs typeface="Calibri"/>
                <a:sym typeface="Calibri"/>
              </a:rPr>
              <a:t>Paired with the target behavior (e.g., social skill, coping skill, replacement behavior)</a:t>
            </a:r>
            <a:endParaRPr sz="3000">
              <a:solidFill>
                <a:schemeClr val="dk1"/>
              </a:solidFill>
              <a:latin typeface="Calibri"/>
              <a:ea typeface="Calibri"/>
              <a:cs typeface="Calibri"/>
              <a:sym typeface="Calibri"/>
            </a:endParaRPr>
          </a:p>
          <a:p>
            <a:pPr marL="0" lvl="0" indent="0" algn="l" rtl="0">
              <a:lnSpc>
                <a:spcPct val="90000"/>
              </a:lnSpc>
              <a:spcBef>
                <a:spcPts val="3000"/>
              </a:spcBef>
              <a:spcAft>
                <a:spcPts val="3000"/>
              </a:spcAft>
              <a:buNone/>
            </a:pPr>
            <a:r>
              <a:rPr lang="en-US" sz="3000">
                <a:solidFill>
                  <a:schemeClr val="dk1"/>
                </a:solidFill>
                <a:latin typeface="Calibri"/>
                <a:ea typeface="Calibri"/>
                <a:cs typeface="Calibri"/>
                <a:sym typeface="Calibri"/>
              </a:rPr>
              <a:t>Can be verbal, visual, gestural, or other forms</a:t>
            </a:r>
            <a:endParaRPr sz="30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0"/>
          <p:cNvSpPr txBox="1">
            <a:spLocks noGrp="1"/>
          </p:cNvSpPr>
          <p:nvPr>
            <p:ph type="body" idx="4294967295"/>
          </p:nvPr>
        </p:nvSpPr>
        <p:spPr>
          <a:xfrm>
            <a:off x="352300" y="1510125"/>
            <a:ext cx="84315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2800">
                <a:solidFill>
                  <a:srgbClr val="000000"/>
                </a:solidFill>
                <a:latin typeface="Calibri"/>
                <a:ea typeface="Calibri"/>
                <a:cs typeface="Calibri"/>
                <a:sym typeface="Calibri"/>
              </a:rPr>
              <a:t>The next three slides offer the ABC examples from Day One. Choose one example.</a:t>
            </a:r>
            <a:endParaRPr sz="2800">
              <a:solidFill>
                <a:srgbClr val="000000"/>
              </a:solidFill>
              <a:latin typeface="Calibri"/>
              <a:ea typeface="Calibri"/>
              <a:cs typeface="Calibri"/>
              <a:sym typeface="Calibri"/>
            </a:endParaRPr>
          </a:p>
          <a:p>
            <a:pPr marL="0" lvl="0" indent="0" algn="l" rtl="0">
              <a:lnSpc>
                <a:spcPct val="90000"/>
              </a:lnSpc>
              <a:spcBef>
                <a:spcPts val="1600"/>
              </a:spcBef>
              <a:spcAft>
                <a:spcPts val="0"/>
              </a:spcAft>
              <a:buSzPts val="3200"/>
              <a:buNone/>
            </a:pPr>
            <a:r>
              <a:rPr lang="en-US" sz="2800">
                <a:solidFill>
                  <a:srgbClr val="000000"/>
                </a:solidFill>
                <a:latin typeface="Calibri"/>
                <a:ea typeface="Calibri"/>
                <a:cs typeface="Calibri"/>
                <a:sym typeface="Calibri"/>
              </a:rPr>
              <a:t>Identify a possible replacement behavior for the behavior shown. What prompt or cue might be needed?</a:t>
            </a:r>
            <a:endParaRPr sz="2800">
              <a:solidFill>
                <a:srgbClr val="000000"/>
              </a:solidFill>
              <a:latin typeface="Calibri"/>
              <a:ea typeface="Calibri"/>
              <a:cs typeface="Calibri"/>
              <a:sym typeface="Calibri"/>
            </a:endParaRPr>
          </a:p>
          <a:p>
            <a:pPr marL="0" lvl="0" indent="0" algn="l" rtl="0">
              <a:lnSpc>
                <a:spcPct val="90000"/>
              </a:lnSpc>
              <a:spcBef>
                <a:spcPts val="1600"/>
              </a:spcBef>
              <a:spcAft>
                <a:spcPts val="1600"/>
              </a:spcAft>
              <a:buSzPts val="3200"/>
              <a:buNone/>
            </a:pPr>
            <a:r>
              <a:rPr lang="en-US" sz="2800">
                <a:solidFill>
                  <a:srgbClr val="000000"/>
                </a:solidFill>
                <a:latin typeface="Calibri"/>
                <a:ea typeface="Calibri"/>
                <a:cs typeface="Calibri"/>
                <a:sym typeface="Calibri"/>
              </a:rPr>
              <a:t>Discuss with your small group. Be prepared to share out.</a:t>
            </a:r>
            <a:endParaRPr sz="2800">
              <a:solidFill>
                <a:srgbClr val="000000"/>
              </a:solidFill>
              <a:latin typeface="Calibri"/>
              <a:ea typeface="Calibri"/>
              <a:cs typeface="Calibri"/>
              <a:sym typeface="Calibri"/>
            </a:endParaRPr>
          </a:p>
        </p:txBody>
      </p:sp>
      <p:sp>
        <p:nvSpPr>
          <p:cNvPr id="495" name="Google Shape;495;p30"/>
          <p:cNvSpPr/>
          <p:nvPr/>
        </p:nvSpPr>
        <p:spPr>
          <a:xfrm>
            <a:off x="8145462" y="314325"/>
            <a:ext cx="769937" cy="747712"/>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496" name="Google Shape;496;p30"/>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Let’s revisit what we learned!</a:t>
            </a:r>
            <a:endParaRPr sz="4000">
              <a:solidFill>
                <a:srgbClr val="FFFFFF"/>
              </a:solidFill>
              <a:latin typeface="Verdana"/>
              <a:ea typeface="Verdana"/>
              <a:cs typeface="Verdana"/>
              <a:sym typeface="Verdana"/>
            </a:endParaRPr>
          </a:p>
        </p:txBody>
      </p:sp>
      <p:sp>
        <p:nvSpPr>
          <p:cNvPr id="497" name="Google Shape;497;p30"/>
          <p:cNvSpPr txBox="1"/>
          <p:nvPr/>
        </p:nvSpPr>
        <p:spPr>
          <a:xfrm>
            <a:off x="352300" y="4457150"/>
            <a:ext cx="8431500" cy="1456200"/>
          </a:xfrm>
          <a:prstGeom prst="rect">
            <a:avLst/>
          </a:prstGeom>
          <a:solidFill>
            <a:schemeClr val="lt2"/>
          </a:solidFill>
          <a:ln w="9525" cap="flat" cmpd="sng">
            <a:solidFill>
              <a:srgbClr val="212529"/>
            </a:solidFill>
            <a:prstDash val="solid"/>
            <a:round/>
            <a:headEnd type="none" w="sm" len="sm"/>
            <a:tailEnd type="none" w="sm" len="sm"/>
          </a:ln>
        </p:spPr>
        <p:txBody>
          <a:bodyPr spcFirstLastPara="1" wrap="square" lIns="91425" tIns="91425" rIns="91425" bIns="182875" anchor="ctr" anchorCtr="0">
            <a:noAutofit/>
          </a:bodyPr>
          <a:lstStyle/>
          <a:p>
            <a:pPr marL="25400" lvl="0" indent="0" algn="l" rtl="0">
              <a:spcBef>
                <a:spcPts val="0"/>
              </a:spcBef>
              <a:spcAft>
                <a:spcPts val="2000"/>
              </a:spcAft>
              <a:buNone/>
            </a:pPr>
            <a:r>
              <a:rPr lang="en-US" sz="3500">
                <a:solidFill>
                  <a:schemeClr val="dk1"/>
                </a:solidFill>
                <a:latin typeface="Calibri"/>
                <a:ea typeface="Calibri"/>
                <a:cs typeface="Calibri"/>
                <a:sym typeface="Calibri"/>
              </a:rPr>
              <a:t>🚌  </a:t>
            </a:r>
            <a:r>
              <a:rPr lang="en-US" sz="2700">
                <a:solidFill>
                  <a:schemeClr val="dk1"/>
                </a:solidFill>
                <a:latin typeface="Calibri"/>
                <a:ea typeface="Calibri"/>
                <a:cs typeface="Calibri"/>
                <a:sym typeface="Calibri"/>
              </a:rPr>
              <a:t>What systems (PD, coaching, reflection tools) are in place to help staff apply theory to real classroom dynamics (Or what is missing?)</a:t>
            </a:r>
            <a:endParaRPr sz="27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36a919a0c8_0_0"/>
          <p:cNvSpPr/>
          <p:nvPr/>
        </p:nvSpPr>
        <p:spPr>
          <a:xfrm>
            <a:off x="6383337" y="2647950"/>
            <a:ext cx="2338500" cy="2497200"/>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Consequence</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Carson is followed and sent to the office</a:t>
            </a:r>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503" name="Google Shape;503;g336a919a0c8_0_0"/>
          <p:cNvSpPr/>
          <p:nvPr/>
        </p:nvSpPr>
        <p:spPr>
          <a:xfrm>
            <a:off x="5840412" y="37274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04" name="Google Shape;504;g336a919a0c8_0_0"/>
          <p:cNvSpPr/>
          <p:nvPr/>
        </p:nvSpPr>
        <p:spPr>
          <a:xfrm>
            <a:off x="3402012" y="2647950"/>
            <a:ext cx="2340000" cy="2497200"/>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Carson runs out of the classroom</a:t>
            </a:r>
            <a:endParaRPr/>
          </a:p>
        </p:txBody>
      </p:sp>
      <p:sp>
        <p:nvSpPr>
          <p:cNvPr id="505" name="Google Shape;505;g336a919a0c8_0_0"/>
          <p:cNvSpPr/>
          <p:nvPr/>
        </p:nvSpPr>
        <p:spPr>
          <a:xfrm>
            <a:off x="2859087" y="37274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06" name="Google Shape;506;g336a919a0c8_0_0"/>
          <p:cNvSpPr/>
          <p:nvPr/>
        </p:nvSpPr>
        <p:spPr>
          <a:xfrm>
            <a:off x="422275" y="2647950"/>
            <a:ext cx="2338500" cy="2497200"/>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Mr. Jones passes out a math worksheet</a:t>
            </a:r>
            <a:endParaRPr/>
          </a:p>
        </p:txBody>
      </p:sp>
      <p:sp>
        <p:nvSpPr>
          <p:cNvPr id="507" name="Google Shape;507;g336a919a0c8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 Example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336a919a0c8_0_9"/>
          <p:cNvSpPr/>
          <p:nvPr/>
        </p:nvSpPr>
        <p:spPr>
          <a:xfrm>
            <a:off x="6383337" y="2647950"/>
            <a:ext cx="2338500" cy="2497200"/>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Consequence</a:t>
            </a:r>
            <a:endParaRPr/>
          </a:p>
          <a:p>
            <a:pPr marL="0" marR="0" lvl="0" indent="0" algn="ctr" rtl="0">
              <a:lnSpc>
                <a:spcPct val="100000"/>
              </a:lnSpc>
              <a:spcBef>
                <a:spcPts val="0"/>
              </a:spcBef>
              <a:spcAft>
                <a:spcPts val="0"/>
              </a:spcAft>
              <a:buClr>
                <a:srgbClr val="000000"/>
              </a:buClr>
              <a:buSzPts val="2200"/>
              <a:buFont typeface="Arial"/>
              <a:buNone/>
            </a:pPr>
            <a:endParaRPr sz="22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sz="2200"/>
          </a:p>
          <a:p>
            <a:pPr marL="0" marR="0" lvl="0" indent="0" algn="ctr" rtl="0">
              <a:lnSpc>
                <a:spcPct val="100000"/>
              </a:lnSpc>
              <a:spcBef>
                <a:spcPts val="0"/>
              </a:spcBef>
              <a:spcAft>
                <a:spcPts val="0"/>
              </a:spcAft>
              <a:buClr>
                <a:srgbClr val="000000"/>
              </a:buClr>
              <a:buSzPts val="2200"/>
              <a:buFont typeface="Arial"/>
              <a:buNone/>
            </a:pPr>
            <a:r>
              <a:rPr lang="en-US" sz="2200" b="0" i="0" u="none">
                <a:solidFill>
                  <a:srgbClr val="000000"/>
                </a:solidFill>
                <a:latin typeface="Arial"/>
                <a:ea typeface="Arial"/>
                <a:cs typeface="Arial"/>
                <a:sym typeface="Arial"/>
              </a:rPr>
              <a:t>The class laughs</a:t>
            </a:r>
            <a:endParaRPr/>
          </a:p>
          <a:p>
            <a:pPr marL="0" marR="0" lvl="0" indent="0" algn="l"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513" name="Google Shape;513;g336a919a0c8_0_9"/>
          <p:cNvSpPr/>
          <p:nvPr/>
        </p:nvSpPr>
        <p:spPr>
          <a:xfrm>
            <a:off x="5840412" y="37274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14" name="Google Shape;514;g336a919a0c8_0_9"/>
          <p:cNvSpPr/>
          <p:nvPr/>
        </p:nvSpPr>
        <p:spPr>
          <a:xfrm>
            <a:off x="422275" y="2647950"/>
            <a:ext cx="2338500" cy="2497200"/>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1900"/>
              <a:buFont typeface="Arial"/>
              <a:buNone/>
            </a:pPr>
            <a:endParaRPr sz="19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a:solidFill>
                  <a:srgbClr val="000000"/>
                </a:solidFill>
                <a:latin typeface="Arial"/>
                <a:ea typeface="Arial"/>
                <a:cs typeface="Arial"/>
                <a:sym typeface="Arial"/>
              </a:rPr>
              <a:t>Mr. Jones prompts students to take out notebooks</a:t>
            </a:r>
            <a:endParaRPr/>
          </a:p>
        </p:txBody>
      </p:sp>
      <p:sp>
        <p:nvSpPr>
          <p:cNvPr id="515" name="Google Shape;515;g336a919a0c8_0_9"/>
          <p:cNvSpPr/>
          <p:nvPr/>
        </p:nvSpPr>
        <p:spPr>
          <a:xfrm>
            <a:off x="2859087" y="37274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16" name="Google Shape;516;g336a919a0c8_0_9"/>
          <p:cNvSpPr/>
          <p:nvPr/>
        </p:nvSpPr>
        <p:spPr>
          <a:xfrm>
            <a:off x="3402012" y="2647950"/>
            <a:ext cx="2340000" cy="2497200"/>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2200"/>
              <a:buFont typeface="Arial"/>
              <a:buNone/>
            </a:pPr>
            <a:endParaRPr sz="22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a:solidFill>
                  <a:srgbClr val="000000"/>
                </a:solidFill>
                <a:latin typeface="Arial"/>
                <a:ea typeface="Arial"/>
                <a:cs typeface="Arial"/>
                <a:sym typeface="Arial"/>
              </a:rPr>
              <a:t>Student says, ‘Mr. Jones, what is up with that ugly haircut?</a:t>
            </a:r>
            <a:r>
              <a:rPr lang="en-US" sz="1700" b="0" i="0" u="none">
                <a:solidFill>
                  <a:srgbClr val="000000"/>
                </a:solidFill>
                <a:latin typeface="Arial"/>
                <a:ea typeface="Arial"/>
                <a:cs typeface="Arial"/>
                <a:sym typeface="Arial"/>
              </a:rPr>
              <a:t>”</a:t>
            </a:r>
            <a:endParaRPr/>
          </a:p>
        </p:txBody>
      </p:sp>
      <p:sp>
        <p:nvSpPr>
          <p:cNvPr id="517" name="Google Shape;517;g336a919a0c8_0_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 Example 2</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336a919a0c8_0_18"/>
          <p:cNvSpPr/>
          <p:nvPr/>
        </p:nvSpPr>
        <p:spPr>
          <a:xfrm>
            <a:off x="6383337" y="2647950"/>
            <a:ext cx="2338500" cy="2497200"/>
          </a:xfrm>
          <a:prstGeom prst="roundRect">
            <a:avLst>
              <a:gd name="adj" fmla="val 16667"/>
            </a:avLst>
          </a:prstGeom>
          <a:solidFill>
            <a:srgbClr val="EAD1DC"/>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1" i="0" u="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1" i="0" u="none">
                <a:solidFill>
                  <a:srgbClr val="000000"/>
                </a:solidFill>
                <a:latin typeface="Arial"/>
                <a:ea typeface="Arial"/>
                <a:cs typeface="Arial"/>
                <a:sym typeface="Arial"/>
              </a:rPr>
              <a:t>Consequence</a:t>
            </a:r>
            <a:endParaRPr sz="22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US" sz="1900" b="0" i="0" u="none">
                <a:solidFill>
                  <a:srgbClr val="000000"/>
                </a:solidFill>
                <a:latin typeface="Arial"/>
                <a:ea typeface="Arial"/>
                <a:cs typeface="Arial"/>
                <a:sym typeface="Arial"/>
              </a:rPr>
              <a:t>Mr. Jones stops his instruction and raises his voice, prompting the student to put up the phone.</a:t>
            </a:r>
            <a:endParaRPr/>
          </a:p>
          <a:p>
            <a:pPr marL="0" marR="0" lvl="0" indent="0" algn="l" rtl="0">
              <a:lnSpc>
                <a:spcPct val="100000"/>
              </a:lnSpc>
              <a:spcBef>
                <a:spcPts val="0"/>
              </a:spcBef>
              <a:spcAft>
                <a:spcPts val="0"/>
              </a:spcAft>
              <a:buNone/>
            </a:pPr>
            <a:endParaRPr sz="1900" b="0" i="0" u="none">
              <a:solidFill>
                <a:srgbClr val="000000"/>
              </a:solidFill>
              <a:latin typeface="Arial"/>
              <a:ea typeface="Arial"/>
              <a:cs typeface="Arial"/>
              <a:sym typeface="Arial"/>
            </a:endParaRPr>
          </a:p>
        </p:txBody>
      </p:sp>
      <p:sp>
        <p:nvSpPr>
          <p:cNvPr id="523" name="Google Shape;523;g336a919a0c8_0_18"/>
          <p:cNvSpPr/>
          <p:nvPr/>
        </p:nvSpPr>
        <p:spPr>
          <a:xfrm>
            <a:off x="5840412" y="37274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4" name="Google Shape;524;g336a919a0c8_0_18"/>
          <p:cNvSpPr/>
          <p:nvPr/>
        </p:nvSpPr>
        <p:spPr>
          <a:xfrm>
            <a:off x="3402012" y="2647950"/>
            <a:ext cx="2340000" cy="2497200"/>
          </a:xfrm>
          <a:prstGeom prst="roundRect">
            <a:avLst>
              <a:gd name="adj" fmla="val 16667"/>
            </a:avLst>
          </a:prstGeom>
          <a:solidFill>
            <a:srgbClr val="D9EAD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Behavior</a:t>
            </a:r>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Student ignores Mr. Jones, pulls up the hood, and stays on phone</a:t>
            </a:r>
            <a:endParaRPr/>
          </a:p>
        </p:txBody>
      </p:sp>
      <p:sp>
        <p:nvSpPr>
          <p:cNvPr id="525" name="Google Shape;525;g336a919a0c8_0_18"/>
          <p:cNvSpPr/>
          <p:nvPr/>
        </p:nvSpPr>
        <p:spPr>
          <a:xfrm>
            <a:off x="2859087" y="3727450"/>
            <a:ext cx="444600" cy="336600"/>
          </a:xfrm>
          <a:prstGeom prst="rightArrow">
            <a:avLst>
              <a:gd name="adj1" fmla="val 134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26" name="Google Shape;526;g336a919a0c8_0_18"/>
          <p:cNvSpPr/>
          <p:nvPr/>
        </p:nvSpPr>
        <p:spPr>
          <a:xfrm>
            <a:off x="422275" y="2647950"/>
            <a:ext cx="2338500" cy="2497200"/>
          </a:xfrm>
          <a:prstGeom prst="roundRect">
            <a:avLst>
              <a:gd name="adj" fmla="val 16667"/>
            </a:avLst>
          </a:prstGeom>
          <a:solidFill>
            <a:srgbClr val="CFE2F3"/>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a:solidFill>
                  <a:srgbClr val="000000"/>
                </a:solidFill>
                <a:latin typeface="Arial"/>
                <a:ea typeface="Arial"/>
                <a:cs typeface="Arial"/>
                <a:sym typeface="Arial"/>
              </a:rPr>
              <a:t>Antecedent</a:t>
            </a:r>
            <a:endParaRPr/>
          </a:p>
          <a:p>
            <a:pPr marL="0" marR="0" lvl="0" indent="0" algn="ctr" rtl="0">
              <a:lnSpc>
                <a:spcPct val="100000"/>
              </a:lnSpc>
              <a:spcBef>
                <a:spcPts val="0"/>
              </a:spcBef>
              <a:spcAft>
                <a:spcPts val="0"/>
              </a:spcAft>
              <a:buClr>
                <a:srgbClr val="000000"/>
              </a:buClr>
              <a:buSzPts val="2100"/>
              <a:buFont typeface="Arial"/>
              <a:buNone/>
            </a:pPr>
            <a:endParaRPr sz="2100" b="0" i="0" u="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100"/>
              <a:buFont typeface="Arial"/>
              <a:buNone/>
            </a:pPr>
            <a:r>
              <a:rPr lang="en-US" sz="2100" b="0" i="0" u="none">
                <a:solidFill>
                  <a:srgbClr val="000000"/>
                </a:solidFill>
                <a:latin typeface="Arial"/>
                <a:ea typeface="Arial"/>
                <a:cs typeface="Arial"/>
                <a:sym typeface="Arial"/>
              </a:rPr>
              <a:t>Mr. Jones prompts students to put phones away</a:t>
            </a:r>
            <a:endParaRPr/>
          </a:p>
        </p:txBody>
      </p:sp>
      <p:sp>
        <p:nvSpPr>
          <p:cNvPr id="527" name="Google Shape;527;g336a919a0c8_0_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ABC’s of Behavior Example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5fa6f533a2_0_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Acts of Kindness</a:t>
            </a:r>
            <a:endParaRPr/>
          </a:p>
        </p:txBody>
      </p:sp>
      <p:pic>
        <p:nvPicPr>
          <p:cNvPr id="218" name="Google Shape;218;g35fa6f533a2_0_1" descr="Did you know there are scientific benefits to being kind? &#10;It’s true. There is a TON of research that proves that kindness matters&#10; &#10;Kindness increases the love hormone, energy, happiness, lifespan, pleasure, and serotonin. And kindness decreases pain, stress, anxiety, depression, and blood pressure. You can read more about each of these benefits on RAK's Science of Kindness page.&#10;https://www.randomactsofkindness.org/the-science-of-kindness&#10;&#10;#kindness #makekindnessthenorm #kindpeople #rakday #rakweek #randomactsofkindness #kindnessatschool #kindnessathome #kindnessatwork #kindnessideas #kindnessvideos #scienceofkindness #randomactsofkindnessday" title="The Science of Kindness">
            <a:hlinkClick r:id="rId3"/>
          </p:cNvPr>
          <p:cNvPicPr preferRelativeResize="0"/>
          <p:nvPr/>
        </p:nvPicPr>
        <p:blipFill>
          <a:blip r:embed="rId4">
            <a:alphaModFix/>
          </a:blip>
          <a:stretch>
            <a:fillRect/>
          </a:stretch>
        </p:blipFill>
        <p:spPr>
          <a:xfrm>
            <a:off x="228600" y="1464675"/>
            <a:ext cx="8774550" cy="5393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31"/>
        <p:cNvGrpSpPr/>
        <p:nvPr/>
      </p:nvGrpSpPr>
      <p:grpSpPr>
        <a:xfrm>
          <a:off x="0" y="0"/>
          <a:ext cx="0" cy="0"/>
          <a:chOff x="0" y="0"/>
          <a:chExt cx="0" cy="0"/>
        </a:xfrm>
      </p:grpSpPr>
      <p:sp>
        <p:nvSpPr>
          <p:cNvPr id="532" name="Google Shape;532;p32"/>
          <p:cNvSpPr txBox="1">
            <a:spLocks noGrp="1"/>
          </p:cNvSpPr>
          <p:nvPr>
            <p:ph type="body" idx="4294967295"/>
          </p:nvPr>
        </p:nvSpPr>
        <p:spPr>
          <a:xfrm>
            <a:off x="452437" y="1625600"/>
            <a:ext cx="8232900" cy="4381500"/>
          </a:xfrm>
          <a:prstGeom prst="rect">
            <a:avLst/>
          </a:prstGeom>
          <a:noFill/>
          <a:ln>
            <a:noFill/>
          </a:ln>
        </p:spPr>
        <p:txBody>
          <a:bodyPr spcFirstLastPara="1" wrap="square" lIns="91425" tIns="45700" rIns="91425" bIns="45700" anchor="t" anchorCtr="0">
            <a:noAutofit/>
          </a:bodyPr>
          <a:lstStyle/>
          <a:p>
            <a:pPr marL="1028700" lvl="0" indent="0" algn="l" rtl="0">
              <a:lnSpc>
                <a:spcPct val="100000"/>
              </a:lnSpc>
              <a:spcBef>
                <a:spcPts val="0"/>
              </a:spcBef>
              <a:spcAft>
                <a:spcPts val="0"/>
              </a:spcAft>
              <a:buSzPts val="3200"/>
              <a:buNone/>
            </a:pPr>
            <a:r>
              <a:rPr lang="en-US" sz="2800" i="0" u="none">
                <a:solidFill>
                  <a:srgbClr val="000000"/>
                </a:solidFill>
                <a:latin typeface="Calibri"/>
                <a:ea typeface="Calibri"/>
                <a:cs typeface="Calibri"/>
                <a:sym typeface="Calibri"/>
              </a:rPr>
              <a:t>Reflect on your personal scenario.</a:t>
            </a:r>
            <a:endParaRPr sz="2800">
              <a:latin typeface="Calibri"/>
              <a:ea typeface="Calibri"/>
              <a:cs typeface="Calibri"/>
              <a:sym typeface="Calibri"/>
            </a:endParaRPr>
          </a:p>
          <a:p>
            <a:pPr marL="25400" lvl="0" indent="0" algn="l" rtl="0">
              <a:lnSpc>
                <a:spcPct val="100000"/>
              </a:lnSpc>
              <a:spcBef>
                <a:spcPts val="2000"/>
              </a:spcBef>
              <a:spcAft>
                <a:spcPts val="0"/>
              </a:spcAft>
              <a:buSzPts val="3200"/>
              <a:buNone/>
            </a:pPr>
            <a:endParaRPr sz="28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2800" i="0" u="none">
                <a:solidFill>
                  <a:srgbClr val="000000"/>
                </a:solidFill>
                <a:latin typeface="Calibri"/>
                <a:ea typeface="Calibri"/>
                <a:cs typeface="Calibri"/>
                <a:sym typeface="Calibri"/>
              </a:rPr>
              <a:t>Identify a replacement behavior.</a:t>
            </a:r>
            <a:endParaRPr sz="2800">
              <a:latin typeface="Calibri"/>
              <a:ea typeface="Calibri"/>
              <a:cs typeface="Calibri"/>
              <a:sym typeface="Calibri"/>
            </a:endParaRPr>
          </a:p>
          <a:p>
            <a:pPr marL="25400" lvl="0" indent="0" algn="l" rtl="0">
              <a:lnSpc>
                <a:spcPct val="100000"/>
              </a:lnSpc>
              <a:spcBef>
                <a:spcPts val="600"/>
              </a:spcBef>
              <a:spcAft>
                <a:spcPts val="0"/>
              </a:spcAft>
              <a:buSzPts val="3200"/>
              <a:buNone/>
            </a:pPr>
            <a:endParaRPr sz="28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2800" i="0" u="none">
                <a:solidFill>
                  <a:srgbClr val="000000"/>
                </a:solidFill>
                <a:latin typeface="Calibri"/>
                <a:ea typeface="Calibri"/>
                <a:cs typeface="Calibri"/>
                <a:sym typeface="Calibri"/>
              </a:rPr>
              <a:t>Consider what additional skills your students may need to successfully use that behavior.</a:t>
            </a:r>
            <a:endParaRPr sz="2800" i="0" u="none">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endParaRPr sz="3000">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endParaRPr sz="3000">
              <a:solidFill>
                <a:srgbClr val="000000"/>
              </a:solidFill>
              <a:latin typeface="Calibri"/>
              <a:ea typeface="Calibri"/>
              <a:cs typeface="Calibri"/>
              <a:sym typeface="Calibri"/>
            </a:endParaRPr>
          </a:p>
        </p:txBody>
      </p:sp>
      <p:sp>
        <p:nvSpPr>
          <p:cNvPr id="533" name="Google Shape;533;p32"/>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a:t>
            </a:r>
            <a:endParaRPr/>
          </a:p>
        </p:txBody>
      </p:sp>
      <p:grpSp>
        <p:nvGrpSpPr>
          <p:cNvPr id="534" name="Google Shape;534;p32"/>
          <p:cNvGrpSpPr/>
          <p:nvPr/>
        </p:nvGrpSpPr>
        <p:grpSpPr>
          <a:xfrm>
            <a:off x="8037576" y="426922"/>
            <a:ext cx="649308" cy="660385"/>
            <a:chOff x="1490050" y="3805975"/>
            <a:chExt cx="491900" cy="482350"/>
          </a:xfrm>
        </p:grpSpPr>
        <p:sp>
          <p:nvSpPr>
            <p:cNvPr id="535" name="Google Shape;535;p3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36" name="Google Shape;536;p3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37" name="Google Shape;537;p3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38" name="Google Shape;538;p3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539" name="Google Shape;539;p32"/>
          <p:cNvPicPr preferRelativeResize="0"/>
          <p:nvPr/>
        </p:nvPicPr>
        <p:blipFill>
          <a:blip r:embed="rId3">
            <a:alphaModFix/>
          </a:blip>
          <a:stretch>
            <a:fillRect/>
          </a:stretch>
        </p:blipFill>
        <p:spPr>
          <a:xfrm>
            <a:off x="400050" y="1581150"/>
            <a:ext cx="1047750" cy="1047750"/>
          </a:xfrm>
          <a:prstGeom prst="rect">
            <a:avLst/>
          </a:prstGeom>
          <a:noFill/>
          <a:ln>
            <a:noFill/>
          </a:ln>
        </p:spPr>
      </p:pic>
      <p:sp>
        <p:nvSpPr>
          <p:cNvPr id="540" name="Google Shape;540;p32"/>
          <p:cNvSpPr txBox="1"/>
          <p:nvPr/>
        </p:nvSpPr>
        <p:spPr>
          <a:xfrm>
            <a:off x="397500" y="5093100"/>
            <a:ext cx="8349000" cy="15237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700"/>
              <a:t>  🚌 </a:t>
            </a:r>
            <a:r>
              <a:rPr lang="en-US" sz="3100"/>
              <a:t> </a:t>
            </a:r>
            <a:r>
              <a:rPr lang="en-US" sz="2800">
                <a:latin typeface="Calibri"/>
                <a:ea typeface="Calibri"/>
                <a:cs typeface="Calibri"/>
                <a:sym typeface="Calibri"/>
              </a:rPr>
              <a:t>What systems (PD, coaching, reflection tools) are in place to help staff apply theory to real classroom dynamics.</a:t>
            </a:r>
            <a:endParaRPr sz="28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336b86911e4_0_48"/>
          <p:cNvSpPr txBox="1">
            <a:spLocks noGrp="1"/>
          </p:cNvSpPr>
          <p:nvPr>
            <p:ph type="body" idx="1"/>
          </p:nvPr>
        </p:nvSpPr>
        <p:spPr>
          <a:xfrm>
            <a:off x="667250" y="2436975"/>
            <a:ext cx="8152800" cy="37923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sz="3300">
                <a:latin typeface="Calibri"/>
                <a:ea typeface="Calibri"/>
                <a:cs typeface="Calibri"/>
                <a:sym typeface="Calibri"/>
              </a:rPr>
              <a:t>“EI is the foundation of building trusting relationships, interpersonal communication, flexibility, time management, empathy, decision making, collaboration, presentation skills, assertiveness, regulating stress, managing anger, dealing with unexpected change, and resilience.”</a:t>
            </a:r>
            <a:endParaRPr sz="3300">
              <a:latin typeface="Calibri"/>
              <a:ea typeface="Calibri"/>
              <a:cs typeface="Calibri"/>
              <a:sym typeface="Calibri"/>
            </a:endParaRPr>
          </a:p>
        </p:txBody>
      </p:sp>
      <p:sp>
        <p:nvSpPr>
          <p:cNvPr id="546" name="Google Shape;546;g336b86911e4_0_48"/>
          <p:cNvSpPr txBox="1"/>
          <p:nvPr/>
        </p:nvSpPr>
        <p:spPr>
          <a:xfrm>
            <a:off x="762488" y="6229275"/>
            <a:ext cx="73347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Aguilar, The Art of Coaching Teams, pg. 18</a:t>
            </a:r>
            <a:endParaRPr sz="1200" b="0" i="0" u="none" strike="noStrike" cap="none">
              <a:solidFill>
                <a:srgbClr val="000000"/>
              </a:solidFill>
              <a:latin typeface="Verdana"/>
              <a:ea typeface="Verdana"/>
              <a:cs typeface="Verdana"/>
              <a:sym typeface="Verdana"/>
            </a:endParaRPr>
          </a:p>
        </p:txBody>
      </p:sp>
      <p:sp>
        <p:nvSpPr>
          <p:cNvPr id="547" name="Google Shape;547;g336b86911e4_0_48"/>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latin typeface="Verdana"/>
                <a:ea typeface="Verdana"/>
                <a:cs typeface="Verdana"/>
                <a:sym typeface="Verdana"/>
              </a:rPr>
              <a:t>Emotional Intelligence</a:t>
            </a:r>
            <a:endParaRPr>
              <a:latin typeface="Verdana"/>
              <a:ea typeface="Verdana"/>
              <a:cs typeface="Verdana"/>
              <a:sym typeface="Verdana"/>
            </a:endParaRPr>
          </a:p>
        </p:txBody>
      </p:sp>
      <p:pic>
        <p:nvPicPr>
          <p:cNvPr id="548" name="Google Shape;548;g336b86911e4_0_48"/>
          <p:cNvPicPr preferRelativeResize="0"/>
          <p:nvPr/>
        </p:nvPicPr>
        <p:blipFill>
          <a:blip r:embed="rId3">
            <a:alphaModFix/>
          </a:blip>
          <a:stretch>
            <a:fillRect/>
          </a:stretch>
        </p:blipFill>
        <p:spPr>
          <a:xfrm>
            <a:off x="3906675" y="1390650"/>
            <a:ext cx="1046325" cy="1046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336b86911e4_0_204"/>
          <p:cNvSpPr txBox="1"/>
          <p:nvPr/>
        </p:nvSpPr>
        <p:spPr>
          <a:xfrm>
            <a:off x="377475" y="2571600"/>
            <a:ext cx="8233200" cy="4286400"/>
          </a:xfrm>
          <a:prstGeom prst="rect">
            <a:avLst/>
          </a:prstGeom>
          <a:noFill/>
          <a:ln>
            <a:noFill/>
          </a:ln>
        </p:spPr>
        <p:txBody>
          <a:bodyPr spcFirstLastPara="1" wrap="square" lIns="91425" tIns="45700" rIns="91425" bIns="45700" anchor="t" anchorCtr="0">
            <a:normAutofit/>
          </a:bodyPr>
          <a:lstStyle/>
          <a:p>
            <a:pPr marL="25400" lvl="0" indent="0" algn="l" rtl="0">
              <a:spcBef>
                <a:spcPts val="640"/>
              </a:spcBef>
              <a:spcAft>
                <a:spcPts val="0"/>
              </a:spcAft>
              <a:buNone/>
            </a:pPr>
            <a:r>
              <a:rPr lang="en-US" sz="3000">
                <a:solidFill>
                  <a:srgbClr val="000000"/>
                </a:solidFill>
                <a:latin typeface="Calibri"/>
                <a:ea typeface="Calibri"/>
                <a:cs typeface="Calibri"/>
                <a:sym typeface="Calibri"/>
              </a:rPr>
              <a:t>Emotional intelligence refers to the ability to identify and manage one’s own emotions, as well as the emotions of others.</a:t>
            </a:r>
            <a:endParaRPr sz="3000">
              <a:solidFill>
                <a:srgbClr val="000000"/>
              </a:solidFill>
              <a:latin typeface="Calibri"/>
              <a:ea typeface="Calibri"/>
              <a:cs typeface="Calibri"/>
              <a:sym typeface="Calibri"/>
            </a:endParaRPr>
          </a:p>
          <a:p>
            <a:pPr marL="457200" lvl="0" indent="-419100" algn="l" rtl="0">
              <a:spcBef>
                <a:spcPts val="64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Self-Awareness</a:t>
            </a:r>
            <a:endParaRPr sz="3000">
              <a:solidFill>
                <a:srgbClr val="000000"/>
              </a:solidFill>
              <a:latin typeface="Calibri"/>
              <a:ea typeface="Calibri"/>
              <a:cs typeface="Calibri"/>
              <a:sym typeface="Calibri"/>
            </a:endParaRPr>
          </a:p>
          <a:p>
            <a:pPr marL="457200" lvl="0" indent="-419100" algn="l" rtl="0">
              <a:spcBef>
                <a:spcPts val="64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Self-Management</a:t>
            </a:r>
            <a:endParaRPr sz="3000">
              <a:solidFill>
                <a:srgbClr val="000000"/>
              </a:solidFill>
              <a:latin typeface="Calibri"/>
              <a:ea typeface="Calibri"/>
              <a:cs typeface="Calibri"/>
              <a:sym typeface="Calibri"/>
            </a:endParaRPr>
          </a:p>
          <a:p>
            <a:pPr marL="457200" lvl="0" indent="-419100" algn="l" rtl="0">
              <a:spcBef>
                <a:spcPts val="64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Social Awareness/Empathy</a:t>
            </a:r>
            <a:endParaRPr sz="3000">
              <a:solidFill>
                <a:srgbClr val="000000"/>
              </a:solidFill>
              <a:latin typeface="Calibri"/>
              <a:ea typeface="Calibri"/>
              <a:cs typeface="Calibri"/>
              <a:sym typeface="Calibri"/>
            </a:endParaRPr>
          </a:p>
          <a:p>
            <a:pPr marL="457200" lvl="0" indent="-419100" algn="l" rtl="0">
              <a:spcBef>
                <a:spcPts val="64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Social Management/Social Skills</a:t>
            </a:r>
            <a:endParaRPr sz="3000">
              <a:solidFill>
                <a:srgbClr val="000000"/>
              </a:solidFill>
              <a:latin typeface="Calibri"/>
              <a:ea typeface="Calibri"/>
              <a:cs typeface="Calibri"/>
              <a:sym typeface="Calibri"/>
            </a:endParaRPr>
          </a:p>
          <a:p>
            <a:pPr marL="457200" lvl="0" indent="-228600" algn="l" rtl="0">
              <a:spcBef>
                <a:spcPts val="640"/>
              </a:spcBef>
              <a:spcAft>
                <a:spcPts val="0"/>
              </a:spcAft>
              <a:buNone/>
            </a:pPr>
            <a:endParaRPr sz="3200">
              <a:solidFill>
                <a:srgbClr val="000000"/>
              </a:solidFill>
              <a:latin typeface="Verdana"/>
              <a:ea typeface="Verdana"/>
              <a:cs typeface="Verdana"/>
              <a:sym typeface="Verdana"/>
            </a:endParaRPr>
          </a:p>
        </p:txBody>
      </p:sp>
      <p:sp>
        <p:nvSpPr>
          <p:cNvPr id="554" name="Google Shape;554;g336b86911e4_0_204"/>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100"/>
              <a:buNone/>
            </a:pPr>
            <a:r>
              <a:rPr lang="en-US" sz="3600">
                <a:solidFill>
                  <a:schemeClr val="lt1"/>
                </a:solidFill>
                <a:latin typeface="Verdana"/>
                <a:ea typeface="Verdana"/>
                <a:cs typeface="Verdana"/>
                <a:sym typeface="Verdana"/>
              </a:rPr>
              <a:t>What Does It Take </a:t>
            </a:r>
            <a:endParaRPr sz="3600">
              <a:solidFill>
                <a:schemeClr val="lt1"/>
              </a:solidFill>
              <a:latin typeface="Verdana"/>
              <a:ea typeface="Verdana"/>
              <a:cs typeface="Verdana"/>
              <a:sym typeface="Verdana"/>
            </a:endParaRPr>
          </a:p>
          <a:p>
            <a:pPr marL="0" lvl="0" indent="0" algn="ctr" rtl="0">
              <a:lnSpc>
                <a:spcPct val="100000"/>
              </a:lnSpc>
              <a:spcBef>
                <a:spcPts val="0"/>
              </a:spcBef>
              <a:spcAft>
                <a:spcPts val="0"/>
              </a:spcAft>
              <a:buSzPts val="1100"/>
              <a:buNone/>
            </a:pPr>
            <a:r>
              <a:rPr lang="en-US" sz="3600">
                <a:solidFill>
                  <a:schemeClr val="lt1"/>
                </a:solidFill>
                <a:latin typeface="Verdana"/>
                <a:ea typeface="Verdana"/>
                <a:cs typeface="Verdana"/>
                <a:sym typeface="Verdana"/>
              </a:rPr>
              <a:t>to Be Ready to Learn?</a:t>
            </a:r>
            <a:endParaRPr sz="3600">
              <a:solidFill>
                <a:schemeClr val="lt1"/>
              </a:solidFill>
              <a:latin typeface="Verdana"/>
              <a:ea typeface="Verdana"/>
              <a:cs typeface="Verdana"/>
              <a:sym typeface="Verdana"/>
            </a:endParaRPr>
          </a:p>
        </p:txBody>
      </p:sp>
      <p:pic>
        <p:nvPicPr>
          <p:cNvPr id="555" name="Google Shape;555;g336b86911e4_0_204"/>
          <p:cNvPicPr preferRelativeResize="0"/>
          <p:nvPr/>
        </p:nvPicPr>
        <p:blipFill>
          <a:blip r:embed="rId3">
            <a:alphaModFix/>
          </a:blip>
          <a:stretch>
            <a:fillRect/>
          </a:stretch>
        </p:blipFill>
        <p:spPr>
          <a:xfrm>
            <a:off x="4074975" y="1638300"/>
            <a:ext cx="838200" cy="838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336b86911e4_0_59"/>
          <p:cNvSpPr txBox="1"/>
          <p:nvPr/>
        </p:nvSpPr>
        <p:spPr>
          <a:xfrm>
            <a:off x="457200" y="1505063"/>
            <a:ext cx="8229600" cy="416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3000"/>
              <a:buFont typeface="Arial"/>
              <a:buNone/>
            </a:pPr>
            <a:r>
              <a:rPr lang="en-US" sz="3300" b="1">
                <a:solidFill>
                  <a:schemeClr val="dk2"/>
                </a:solidFill>
                <a:latin typeface="Calibri"/>
                <a:ea typeface="Calibri"/>
                <a:cs typeface="Calibri"/>
                <a:sym typeface="Calibri"/>
              </a:rPr>
              <a:t>Self-Awareness</a:t>
            </a:r>
            <a:endParaRPr sz="3300" b="1">
              <a:solidFill>
                <a:schemeClr val="dk2"/>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3000"/>
              <a:buFont typeface="Arial"/>
              <a:buNone/>
            </a:pPr>
            <a:r>
              <a:rPr lang="en-US" sz="3300" i="0" u="none" strike="noStrike" cap="none">
                <a:solidFill>
                  <a:schemeClr val="dk1"/>
                </a:solidFill>
                <a:latin typeface="Calibri"/>
                <a:ea typeface="Calibri"/>
                <a:cs typeface="Calibri"/>
                <a:sym typeface="Calibri"/>
              </a:rPr>
              <a:t>The ability to recognize your own feelings</a:t>
            </a:r>
            <a:r>
              <a:rPr lang="en-US" sz="3300" i="0" u="none" strike="noStrike" cap="none">
                <a:solidFill>
                  <a:srgbClr val="006387"/>
                </a:solidFill>
                <a:latin typeface="Calibri"/>
                <a:ea typeface="Calibri"/>
                <a:cs typeface="Calibri"/>
                <a:sym typeface="Calibri"/>
              </a:rPr>
              <a:t> and to name them,</a:t>
            </a:r>
            <a:r>
              <a:rPr lang="en-US" sz="3300" b="1" i="0" u="none" strike="noStrike" cap="none">
                <a:solidFill>
                  <a:srgbClr val="006387"/>
                </a:solidFill>
                <a:latin typeface="Calibri"/>
                <a:ea typeface="Calibri"/>
                <a:cs typeface="Calibri"/>
                <a:sym typeface="Calibri"/>
              </a:rPr>
              <a:t> </a:t>
            </a:r>
            <a:r>
              <a:rPr lang="en-US" sz="3300" i="0" u="none" strike="noStrike" cap="none">
                <a:solidFill>
                  <a:schemeClr val="dk1"/>
                </a:solidFill>
                <a:latin typeface="Calibri"/>
                <a:ea typeface="Calibri"/>
                <a:cs typeface="Calibri"/>
                <a:sym typeface="Calibri"/>
              </a:rPr>
              <a:t>recognizing the impact of your emotions, and to know your strengths and limits, and to have self-confidence and the awareness of your capabilities.</a:t>
            </a:r>
            <a:endParaRPr sz="3300" b="1" i="0" u="none" strike="noStrike" cap="none">
              <a:solidFill>
                <a:schemeClr val="dk1"/>
              </a:solidFill>
              <a:latin typeface="Calibri"/>
              <a:ea typeface="Calibri"/>
              <a:cs typeface="Calibri"/>
              <a:sym typeface="Calibri"/>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p:txBody>
      </p:sp>
      <p:sp>
        <p:nvSpPr>
          <p:cNvPr id="561" name="Google Shape;561;g336b86911e4_0_59"/>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latin typeface="Verdana"/>
                <a:ea typeface="Verdana"/>
                <a:cs typeface="Verdana"/>
                <a:sym typeface="Verdana"/>
              </a:rPr>
              <a:t>Self-Awareness</a:t>
            </a:r>
            <a:endParaRPr>
              <a:latin typeface="Verdana"/>
              <a:ea typeface="Verdana"/>
              <a:cs typeface="Verdana"/>
              <a:sym typeface="Verdana"/>
            </a:endParaRPr>
          </a:p>
        </p:txBody>
      </p:sp>
      <p:sp>
        <p:nvSpPr>
          <p:cNvPr id="562" name="Google Shape;562;g336b86911e4_0_59"/>
          <p:cNvSpPr txBox="1"/>
          <p:nvPr/>
        </p:nvSpPr>
        <p:spPr>
          <a:xfrm>
            <a:off x="2933700" y="6076950"/>
            <a:ext cx="5886600" cy="554100"/>
          </a:xfrm>
          <a:prstGeom prst="rect">
            <a:avLst/>
          </a:prstGeom>
          <a:noFill/>
          <a:ln>
            <a:noFill/>
          </a:ln>
        </p:spPr>
        <p:txBody>
          <a:bodyPr spcFirstLastPara="1" wrap="square" lIns="91425" tIns="91425" rIns="91425" bIns="91425" anchor="t" anchorCtr="0">
            <a:spAutoFit/>
          </a:bodyPr>
          <a:lstStyle/>
          <a:p>
            <a:pPr marL="0" lvl="0" indent="0" algn="r" rtl="0">
              <a:spcBef>
                <a:spcPts val="640"/>
              </a:spcBef>
              <a:spcAft>
                <a:spcPts val="0"/>
              </a:spcAft>
              <a:buNone/>
            </a:pPr>
            <a:r>
              <a:rPr lang="en-US" sz="1200">
                <a:solidFill>
                  <a:schemeClr val="dk1"/>
                </a:solidFill>
                <a:latin typeface="Verdana"/>
                <a:ea typeface="Verdana"/>
                <a:cs typeface="Verdana"/>
                <a:sym typeface="Verdana"/>
              </a:rPr>
              <a:t>Elena Aguilar, The Art of Coaching Teams: Building Resilient Communities that Transform Schools. Jossey-Bass, 2016.</a:t>
            </a:r>
            <a:endParaRPr/>
          </a:p>
        </p:txBody>
      </p:sp>
      <p:sp>
        <p:nvSpPr>
          <p:cNvPr id="563" name="Google Shape;563;g336b86911e4_0_59"/>
          <p:cNvSpPr txBox="1"/>
          <p:nvPr/>
        </p:nvSpPr>
        <p:spPr>
          <a:xfrm>
            <a:off x="457200" y="1414875"/>
            <a:ext cx="8229600" cy="37380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91425" rIns="182875" bIns="182875" anchor="t" anchorCtr="0">
            <a:noAutofit/>
          </a:bodyPr>
          <a:lstStyle/>
          <a:p>
            <a:pPr marL="0" lvl="0" indent="0" algn="l" rtl="0">
              <a:lnSpc>
                <a:spcPct val="90000"/>
              </a:lnSpc>
              <a:spcBef>
                <a:spcPts val="0"/>
              </a:spcBef>
              <a:spcAft>
                <a:spcPts val="0"/>
              </a:spcAft>
              <a:buNone/>
            </a:pPr>
            <a:r>
              <a:rPr lang="en-US" sz="3000" b="1">
                <a:solidFill>
                  <a:schemeClr val="dk2"/>
                </a:solidFill>
                <a:latin typeface="Calibri"/>
                <a:ea typeface="Calibri"/>
                <a:cs typeface="Calibri"/>
                <a:sym typeface="Calibri"/>
              </a:rPr>
              <a:t>What Self-Awareness Looks Like in Students:</a:t>
            </a:r>
            <a:endParaRPr sz="3000" b="1">
              <a:solidFill>
                <a:schemeClr val="dk2"/>
              </a:solidFill>
              <a:latin typeface="Calibri"/>
              <a:ea typeface="Calibri"/>
              <a:cs typeface="Calibri"/>
              <a:sym typeface="Calibri"/>
            </a:endParaRPr>
          </a:p>
          <a:p>
            <a:pPr marL="0" lvl="0" indent="0" algn="l" rtl="0">
              <a:lnSpc>
                <a:spcPct val="90000"/>
              </a:lnSpc>
              <a:spcBef>
                <a:spcPts val="2400"/>
              </a:spcBef>
              <a:spcAft>
                <a:spcPts val="0"/>
              </a:spcAft>
              <a:buNone/>
            </a:pPr>
            <a:r>
              <a:rPr lang="en-US" sz="3000">
                <a:solidFill>
                  <a:schemeClr val="dk1"/>
                </a:solidFill>
                <a:latin typeface="Calibri"/>
                <a:ea typeface="Calibri"/>
                <a:cs typeface="Calibri"/>
                <a:sym typeface="Calibri"/>
              </a:rPr>
              <a:t>“I’m starting to feel overwhelmed, I need a break.”</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“I get distracted when I sit near the window.”</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“I was really proud of how I handled that situation.”</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“I notice I shut down when I make a mistake.”</a:t>
            </a:r>
            <a:endParaRPr sz="3000">
              <a:solidFill>
                <a:schemeClr val="dk1"/>
              </a:solidFill>
              <a:latin typeface="Calibri"/>
              <a:ea typeface="Calibri"/>
              <a:cs typeface="Calibri"/>
              <a:sym typeface="Calibri"/>
            </a:endParaRPr>
          </a:p>
          <a:p>
            <a:pPr marL="0" lvl="0" indent="0" algn="l" rtl="0">
              <a:spcBef>
                <a:spcPts val="1500"/>
              </a:spcBef>
              <a:spcAft>
                <a:spcPts val="0"/>
              </a:spcAft>
              <a:buNone/>
            </a:pPr>
            <a:endParaRPr sz="30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60"/>
                                        </p:tgtEl>
                                      </p:cBhvr>
                                    </p:animEffect>
                                    <p:set>
                                      <p:cBhvr>
                                        <p:cTn id="7" dur="1" fill="hold">
                                          <p:stCondLst>
                                            <p:cond delay="1000"/>
                                          </p:stCondLst>
                                        </p:cTn>
                                        <p:tgtEl>
                                          <p:spTgt spid="56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63"/>
                                        </p:tgtEl>
                                        <p:attrNameLst>
                                          <p:attrName>style.visibility</p:attrName>
                                        </p:attrNameLst>
                                      </p:cBhvr>
                                      <p:to>
                                        <p:strVal val="visible"/>
                                      </p:to>
                                    </p:set>
                                    <p:animEffect transition="in" filter="fade">
                                      <p:cBhvr>
                                        <p:cTn id="10" dur="10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336b86911e4_0_65"/>
          <p:cNvSpPr txBox="1"/>
          <p:nvPr/>
        </p:nvSpPr>
        <p:spPr>
          <a:xfrm>
            <a:off x="548925" y="1342500"/>
            <a:ext cx="8229600" cy="417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3000"/>
              <a:buFont typeface="Arial"/>
              <a:buNone/>
            </a:pPr>
            <a:r>
              <a:rPr lang="en-US" sz="3300" b="1" i="0" u="none" strike="noStrike" cap="none">
                <a:solidFill>
                  <a:schemeClr val="dk2"/>
                </a:solidFill>
                <a:latin typeface="Calibri"/>
                <a:ea typeface="Calibri"/>
                <a:cs typeface="Calibri"/>
                <a:sym typeface="Calibri"/>
              </a:rPr>
              <a:t>Self Management (Regulation) </a:t>
            </a:r>
            <a:endParaRPr sz="3300" b="1" i="0" u="none" strike="noStrike" cap="none">
              <a:solidFill>
                <a:schemeClr val="dk2"/>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3000"/>
              <a:buFont typeface="Arial"/>
              <a:buNone/>
            </a:pPr>
            <a:r>
              <a:rPr lang="en-US" sz="3300" i="0" u="none" strike="noStrike" cap="none">
                <a:solidFill>
                  <a:schemeClr val="dk1"/>
                </a:solidFill>
                <a:latin typeface="Calibri"/>
                <a:ea typeface="Calibri"/>
                <a:cs typeface="Calibri"/>
                <a:sym typeface="Calibri"/>
              </a:rPr>
              <a:t>The ability to make </a:t>
            </a:r>
            <a:r>
              <a:rPr lang="en-US" sz="3300" i="0" u="none" strike="noStrike" cap="none">
                <a:solidFill>
                  <a:srgbClr val="006387"/>
                </a:solidFill>
                <a:latin typeface="Calibri"/>
                <a:ea typeface="Calibri"/>
                <a:cs typeface="Calibri"/>
                <a:sym typeface="Calibri"/>
              </a:rPr>
              <a:t>conscious decisions</a:t>
            </a:r>
            <a:r>
              <a:rPr lang="en-US" sz="3300" i="0" u="none" strike="noStrike" cap="none">
                <a:solidFill>
                  <a:schemeClr val="dk1"/>
                </a:solidFill>
                <a:latin typeface="Calibri"/>
                <a:ea typeface="Calibri"/>
                <a:cs typeface="Calibri"/>
                <a:sym typeface="Calibri"/>
              </a:rPr>
              <a:t> on how to respond to emotions (emotional self-control, transparency, and adaptability, and initiative—</a:t>
            </a:r>
            <a:r>
              <a:rPr lang="en-US" sz="3300" i="0" u="none" strike="noStrike" cap="none">
                <a:solidFill>
                  <a:srgbClr val="006387"/>
                </a:solidFill>
                <a:latin typeface="Calibri"/>
                <a:ea typeface="Calibri"/>
                <a:cs typeface="Calibri"/>
                <a:sym typeface="Calibri"/>
              </a:rPr>
              <a:t>the readiness to act and to anticipate the consequences</a:t>
            </a:r>
            <a:r>
              <a:rPr lang="en-US" sz="3300" i="0" u="none" strike="noStrike" cap="none">
                <a:solidFill>
                  <a:schemeClr val="dk1"/>
                </a:solidFill>
                <a:latin typeface="Calibri"/>
                <a:ea typeface="Calibri"/>
                <a:cs typeface="Calibri"/>
                <a:sym typeface="Calibri"/>
              </a:rPr>
              <a:t>, aligned with your values).</a:t>
            </a:r>
            <a:endParaRPr sz="3300" i="0" u="none" strike="noStrike" cap="none">
              <a:solidFill>
                <a:schemeClr val="dk1"/>
              </a:solidFill>
              <a:latin typeface="Calibri"/>
              <a:ea typeface="Calibri"/>
              <a:cs typeface="Calibri"/>
              <a:sym typeface="Calibri"/>
            </a:endParaRPr>
          </a:p>
          <a:p>
            <a:pPr marL="0" marR="0" lvl="0" indent="0" algn="l" rtl="0">
              <a:lnSpc>
                <a:spcPct val="70000"/>
              </a:lnSpc>
              <a:spcBef>
                <a:spcPts val="1200"/>
              </a:spcBef>
              <a:spcAft>
                <a:spcPts val="0"/>
              </a:spcAft>
              <a:buClr>
                <a:srgbClr val="000000"/>
              </a:buClr>
              <a:buSzPts val="3000"/>
              <a:buFont typeface="Arial"/>
              <a:buNone/>
            </a:pPr>
            <a:endParaRPr sz="3000" b="0" i="0" u="none" strike="noStrike" cap="none">
              <a:solidFill>
                <a:schemeClr val="dk1"/>
              </a:solidFill>
              <a:latin typeface="Verdana"/>
              <a:ea typeface="Verdana"/>
              <a:cs typeface="Verdana"/>
              <a:sym typeface="Verdana"/>
            </a:endParaRPr>
          </a:p>
        </p:txBody>
      </p:sp>
      <p:sp>
        <p:nvSpPr>
          <p:cNvPr id="569" name="Google Shape;569;g336b86911e4_0_65"/>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latin typeface="Verdana"/>
                <a:ea typeface="Verdana"/>
                <a:cs typeface="Verdana"/>
                <a:sym typeface="Verdana"/>
              </a:rPr>
              <a:t>Self-Management</a:t>
            </a:r>
            <a:endParaRPr>
              <a:latin typeface="Verdana"/>
              <a:ea typeface="Verdana"/>
              <a:cs typeface="Verdana"/>
              <a:sym typeface="Verdana"/>
            </a:endParaRPr>
          </a:p>
        </p:txBody>
      </p:sp>
      <p:sp>
        <p:nvSpPr>
          <p:cNvPr id="570" name="Google Shape;570;g336b86911e4_0_65"/>
          <p:cNvSpPr txBox="1"/>
          <p:nvPr/>
        </p:nvSpPr>
        <p:spPr>
          <a:xfrm>
            <a:off x="2933700" y="6076950"/>
            <a:ext cx="5886600" cy="554100"/>
          </a:xfrm>
          <a:prstGeom prst="rect">
            <a:avLst/>
          </a:prstGeom>
          <a:noFill/>
          <a:ln>
            <a:noFill/>
          </a:ln>
        </p:spPr>
        <p:txBody>
          <a:bodyPr spcFirstLastPara="1" wrap="square" lIns="91425" tIns="91425" rIns="91425" bIns="91425" anchor="t" anchorCtr="0">
            <a:spAutoFit/>
          </a:bodyPr>
          <a:lstStyle/>
          <a:p>
            <a:pPr marL="0" lvl="0" indent="0" algn="r" rtl="0">
              <a:spcBef>
                <a:spcPts val="640"/>
              </a:spcBef>
              <a:spcAft>
                <a:spcPts val="0"/>
              </a:spcAft>
              <a:buNone/>
            </a:pPr>
            <a:r>
              <a:rPr lang="en-US" sz="1200">
                <a:solidFill>
                  <a:schemeClr val="dk1"/>
                </a:solidFill>
                <a:latin typeface="Verdana"/>
                <a:ea typeface="Verdana"/>
                <a:cs typeface="Verdana"/>
                <a:sym typeface="Verdana"/>
              </a:rPr>
              <a:t>Elena Aguilar, The Art of Coaching Teams: Building Resilient Communities that Transform Schools. Jossey-Bass, 2016.</a:t>
            </a:r>
            <a:endParaRPr/>
          </a:p>
        </p:txBody>
      </p:sp>
      <p:sp>
        <p:nvSpPr>
          <p:cNvPr id="571" name="Google Shape;571;g336b86911e4_0_65"/>
          <p:cNvSpPr txBox="1"/>
          <p:nvPr/>
        </p:nvSpPr>
        <p:spPr>
          <a:xfrm>
            <a:off x="457200" y="1414875"/>
            <a:ext cx="8229600" cy="46620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91425" rIns="182875" bIns="18287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3000" b="1">
                <a:solidFill>
                  <a:schemeClr val="dk2"/>
                </a:solidFill>
                <a:latin typeface="Calibri"/>
                <a:ea typeface="Calibri"/>
                <a:cs typeface="Calibri"/>
                <a:sym typeface="Calibri"/>
              </a:rPr>
              <a:t>What Self-Management Looks Like in Students:</a:t>
            </a:r>
            <a:endParaRPr sz="3000" b="1">
              <a:solidFill>
                <a:schemeClr val="dk2"/>
              </a:solidFill>
              <a:latin typeface="Calibri"/>
              <a:ea typeface="Calibri"/>
              <a:cs typeface="Calibri"/>
              <a:sym typeface="Calibri"/>
            </a:endParaRPr>
          </a:p>
          <a:p>
            <a:pPr marL="0" lvl="0" indent="0" algn="l" rtl="0">
              <a:lnSpc>
                <a:spcPct val="90000"/>
              </a:lnSpc>
              <a:spcBef>
                <a:spcPts val="2400"/>
              </a:spcBef>
              <a:spcAft>
                <a:spcPts val="0"/>
              </a:spcAft>
              <a:buClr>
                <a:schemeClr val="dk1"/>
              </a:buClr>
              <a:buSzPts val="1100"/>
              <a:buFont typeface="Arial"/>
              <a:buNone/>
            </a:pPr>
            <a:r>
              <a:rPr lang="en-US" sz="3000">
                <a:solidFill>
                  <a:schemeClr val="dk1"/>
                </a:solidFill>
                <a:latin typeface="Calibri"/>
                <a:ea typeface="Calibri"/>
                <a:cs typeface="Calibri"/>
                <a:sym typeface="Calibri"/>
              </a:rPr>
              <a:t>Taking a break instead of yelling when upset</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Clr>
                <a:schemeClr val="dk1"/>
              </a:buClr>
              <a:buSzPts val="1100"/>
              <a:buFont typeface="Arial"/>
              <a:buNone/>
            </a:pPr>
            <a:r>
              <a:rPr lang="en-US" sz="3000">
                <a:solidFill>
                  <a:schemeClr val="dk1"/>
                </a:solidFill>
                <a:latin typeface="Calibri"/>
                <a:ea typeface="Calibri"/>
                <a:cs typeface="Calibri"/>
                <a:sym typeface="Calibri"/>
              </a:rPr>
              <a:t>Using a checklist to complete assignments</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Clr>
                <a:schemeClr val="dk1"/>
              </a:buClr>
              <a:buSzPts val="1100"/>
              <a:buFont typeface="Arial"/>
              <a:buNone/>
            </a:pPr>
            <a:r>
              <a:rPr lang="en-US" sz="3000">
                <a:solidFill>
                  <a:schemeClr val="dk1"/>
                </a:solidFill>
                <a:latin typeface="Calibri"/>
                <a:ea typeface="Calibri"/>
                <a:cs typeface="Calibri"/>
                <a:sym typeface="Calibri"/>
              </a:rPr>
              <a:t>Asking for help instead of giving up</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Clr>
                <a:schemeClr val="dk1"/>
              </a:buClr>
              <a:buSzPts val="1100"/>
              <a:buFont typeface="Arial"/>
              <a:buNone/>
            </a:pPr>
            <a:r>
              <a:rPr lang="en-US" sz="3000">
                <a:solidFill>
                  <a:schemeClr val="dk1"/>
                </a:solidFill>
                <a:latin typeface="Calibri"/>
                <a:ea typeface="Calibri"/>
                <a:cs typeface="Calibri"/>
                <a:sym typeface="Calibri"/>
              </a:rPr>
              <a:t>Practicing mindfulness to calm anxiety before a test</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Clr>
                <a:schemeClr val="dk1"/>
              </a:buClr>
              <a:buSzPts val="1100"/>
              <a:buFont typeface="Arial"/>
              <a:buNone/>
            </a:pPr>
            <a:r>
              <a:rPr lang="en-US" sz="3000">
                <a:solidFill>
                  <a:schemeClr val="dk1"/>
                </a:solidFill>
                <a:latin typeface="Calibri"/>
                <a:ea typeface="Calibri"/>
                <a:cs typeface="Calibri"/>
                <a:sym typeface="Calibri"/>
              </a:rPr>
              <a:t>Resisting peer pressure and making independent choices</a:t>
            </a:r>
            <a:endParaRPr sz="3000">
              <a:solidFill>
                <a:schemeClr val="dk1"/>
              </a:solidFill>
              <a:latin typeface="Calibri"/>
              <a:ea typeface="Calibri"/>
              <a:cs typeface="Calibri"/>
              <a:sym typeface="Calibri"/>
            </a:endParaRPr>
          </a:p>
          <a:p>
            <a:pPr marL="0" lvl="0" indent="0" algn="l" rtl="0">
              <a:spcBef>
                <a:spcPts val="1500"/>
              </a:spcBef>
              <a:spcAft>
                <a:spcPts val="0"/>
              </a:spcAft>
              <a:buNone/>
            </a:pPr>
            <a:endParaRPr sz="30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68"/>
                                        </p:tgtEl>
                                      </p:cBhvr>
                                    </p:animEffect>
                                    <p:set>
                                      <p:cBhvr>
                                        <p:cTn id="7" dur="1" fill="hold">
                                          <p:stCondLst>
                                            <p:cond delay="1000"/>
                                          </p:stCondLst>
                                        </p:cTn>
                                        <p:tgtEl>
                                          <p:spTgt spid="56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71"/>
                                        </p:tgtEl>
                                        <p:attrNameLst>
                                          <p:attrName>style.visibility</p:attrName>
                                        </p:attrNameLst>
                                      </p:cBhvr>
                                      <p:to>
                                        <p:strVal val="visible"/>
                                      </p:to>
                                    </p:set>
                                    <p:animEffect transition="in" filter="fade">
                                      <p:cBhvr>
                                        <p:cTn id="10" dur="10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336b86911e4_0_71"/>
          <p:cNvSpPr txBox="1"/>
          <p:nvPr/>
        </p:nvSpPr>
        <p:spPr>
          <a:xfrm>
            <a:off x="457200" y="1653900"/>
            <a:ext cx="8229600" cy="326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chemeClr val="dk1"/>
              </a:buClr>
              <a:buSzPts val="2202"/>
              <a:buFont typeface="Arial"/>
              <a:buNone/>
            </a:pPr>
            <a:r>
              <a:rPr lang="en-US" sz="3300" b="1" i="0" u="none" strike="noStrike" cap="none">
                <a:solidFill>
                  <a:schemeClr val="dk2"/>
                </a:solidFill>
                <a:latin typeface="Calibri"/>
                <a:ea typeface="Calibri"/>
                <a:cs typeface="Calibri"/>
                <a:sym typeface="Calibri"/>
              </a:rPr>
              <a:t>Social Awareness (Empathy) </a:t>
            </a:r>
            <a:endParaRPr sz="3300" b="1" i="0" u="none" strike="noStrike" cap="none">
              <a:solidFill>
                <a:schemeClr val="dk2"/>
              </a:solidFill>
              <a:latin typeface="Calibri"/>
              <a:ea typeface="Calibri"/>
              <a:cs typeface="Calibri"/>
              <a:sym typeface="Calibri"/>
            </a:endParaRPr>
          </a:p>
          <a:p>
            <a:pPr marL="0" marR="0" lvl="0" indent="0" algn="l" rtl="0">
              <a:lnSpc>
                <a:spcPct val="100000"/>
              </a:lnSpc>
              <a:spcBef>
                <a:spcPts val="1200"/>
              </a:spcBef>
              <a:spcAft>
                <a:spcPts val="0"/>
              </a:spcAft>
              <a:buClr>
                <a:schemeClr val="dk1"/>
              </a:buClr>
              <a:buSzPts val="2202"/>
              <a:buFont typeface="Arial"/>
              <a:buNone/>
            </a:pPr>
            <a:r>
              <a:rPr lang="en-US" sz="3300" i="0" u="none" strike="noStrike" cap="none">
                <a:solidFill>
                  <a:schemeClr val="dk1"/>
                </a:solidFill>
                <a:latin typeface="Calibri"/>
                <a:ea typeface="Calibri"/>
                <a:cs typeface="Calibri"/>
                <a:sym typeface="Calibri"/>
              </a:rPr>
              <a:t>The ability to </a:t>
            </a:r>
            <a:r>
              <a:rPr lang="en-US" sz="3300" i="0" u="none" strike="noStrike" cap="none">
                <a:solidFill>
                  <a:srgbClr val="006387"/>
                </a:solidFill>
                <a:latin typeface="Calibri"/>
                <a:ea typeface="Calibri"/>
                <a:cs typeface="Calibri"/>
                <a:sym typeface="Calibri"/>
              </a:rPr>
              <a:t>recognize</a:t>
            </a:r>
            <a:r>
              <a:rPr lang="en-US" sz="3300" i="0" u="none" strike="noStrike" cap="none">
                <a:solidFill>
                  <a:schemeClr val="dk1"/>
                </a:solidFill>
                <a:latin typeface="Calibri"/>
                <a:ea typeface="Calibri"/>
                <a:cs typeface="Calibri"/>
                <a:sym typeface="Calibri"/>
              </a:rPr>
              <a:t> and understand the feelings that </a:t>
            </a:r>
            <a:r>
              <a:rPr lang="en-US" sz="3300" i="0" u="none" strike="noStrike" cap="none">
                <a:solidFill>
                  <a:srgbClr val="006387"/>
                </a:solidFill>
                <a:latin typeface="Calibri"/>
                <a:ea typeface="Calibri"/>
                <a:cs typeface="Calibri"/>
                <a:sym typeface="Calibri"/>
              </a:rPr>
              <a:t>other people experience </a:t>
            </a:r>
            <a:r>
              <a:rPr lang="en-US" sz="3300" i="0" u="none" strike="noStrike" cap="none">
                <a:solidFill>
                  <a:schemeClr val="dk1"/>
                </a:solidFill>
                <a:latin typeface="Calibri"/>
                <a:ea typeface="Calibri"/>
                <a:cs typeface="Calibri"/>
                <a:sym typeface="Calibri"/>
              </a:rPr>
              <a:t>(empathy, organizational awareness, service—the needs of others and meeting them).</a:t>
            </a: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914400" marR="0" lvl="0" indent="457200" algn="l" rtl="0">
              <a:lnSpc>
                <a:spcPct val="100000"/>
              </a:lnSpc>
              <a:spcBef>
                <a:spcPts val="640"/>
              </a:spcBef>
              <a:spcAft>
                <a:spcPts val="0"/>
              </a:spcAft>
              <a:buClr>
                <a:schemeClr val="dk1"/>
              </a:buClr>
              <a:buSzPts val="1100"/>
              <a:buFont typeface="Arial"/>
              <a:buNone/>
            </a:pPr>
            <a:endParaRPr sz="3000" b="0" i="0" u="none" strike="noStrike" cap="none">
              <a:solidFill>
                <a:schemeClr val="dk1"/>
              </a:solidFill>
              <a:latin typeface="Verdana"/>
              <a:ea typeface="Verdana"/>
              <a:cs typeface="Verdana"/>
              <a:sym typeface="Verdana"/>
            </a:endParaRPr>
          </a:p>
        </p:txBody>
      </p:sp>
      <p:sp>
        <p:nvSpPr>
          <p:cNvPr id="577" name="Google Shape;577;g336b86911e4_0_71"/>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latin typeface="Verdana"/>
                <a:ea typeface="Verdana"/>
                <a:cs typeface="Verdana"/>
                <a:sym typeface="Verdana"/>
              </a:rPr>
              <a:t>Social Awareness</a:t>
            </a:r>
            <a:endParaRPr>
              <a:latin typeface="Verdana"/>
              <a:ea typeface="Verdana"/>
              <a:cs typeface="Verdana"/>
              <a:sym typeface="Verdana"/>
            </a:endParaRPr>
          </a:p>
        </p:txBody>
      </p:sp>
      <p:sp>
        <p:nvSpPr>
          <p:cNvPr id="578" name="Google Shape;578;g336b86911e4_0_71"/>
          <p:cNvSpPr txBox="1"/>
          <p:nvPr/>
        </p:nvSpPr>
        <p:spPr>
          <a:xfrm>
            <a:off x="2933700" y="6076950"/>
            <a:ext cx="5886600" cy="554100"/>
          </a:xfrm>
          <a:prstGeom prst="rect">
            <a:avLst/>
          </a:prstGeom>
          <a:noFill/>
          <a:ln>
            <a:noFill/>
          </a:ln>
        </p:spPr>
        <p:txBody>
          <a:bodyPr spcFirstLastPara="1" wrap="square" lIns="91425" tIns="91425" rIns="91425" bIns="91425" anchor="t" anchorCtr="0">
            <a:spAutoFit/>
          </a:bodyPr>
          <a:lstStyle/>
          <a:p>
            <a:pPr marL="0" lvl="0" indent="0" algn="r" rtl="0">
              <a:spcBef>
                <a:spcPts val="640"/>
              </a:spcBef>
              <a:spcAft>
                <a:spcPts val="0"/>
              </a:spcAft>
              <a:buNone/>
            </a:pPr>
            <a:r>
              <a:rPr lang="en-US" sz="1200">
                <a:solidFill>
                  <a:schemeClr val="dk1"/>
                </a:solidFill>
                <a:latin typeface="Verdana"/>
                <a:ea typeface="Verdana"/>
                <a:cs typeface="Verdana"/>
                <a:sym typeface="Verdana"/>
              </a:rPr>
              <a:t>Elena Aguilar, The Art of Coaching Teams: Building Resilient Communities that Transform Schools. Jossey-Bass, 2016.</a:t>
            </a:r>
            <a:endParaRPr/>
          </a:p>
        </p:txBody>
      </p:sp>
      <p:sp>
        <p:nvSpPr>
          <p:cNvPr id="579" name="Google Shape;579;g336b86911e4_0_71"/>
          <p:cNvSpPr txBox="1"/>
          <p:nvPr/>
        </p:nvSpPr>
        <p:spPr>
          <a:xfrm>
            <a:off x="457200" y="1430775"/>
            <a:ext cx="8229600" cy="43587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91425" rIns="182875" bIns="182875" anchor="t" anchorCtr="0">
            <a:noAutofit/>
          </a:bodyPr>
          <a:lstStyle/>
          <a:p>
            <a:pPr marL="0" lvl="0" indent="0" algn="l" rtl="0">
              <a:lnSpc>
                <a:spcPct val="90000"/>
              </a:lnSpc>
              <a:spcBef>
                <a:spcPts val="0"/>
              </a:spcBef>
              <a:spcAft>
                <a:spcPts val="0"/>
              </a:spcAft>
              <a:buNone/>
            </a:pPr>
            <a:r>
              <a:rPr lang="en-US" sz="3000" b="1">
                <a:solidFill>
                  <a:schemeClr val="dk2"/>
                </a:solidFill>
                <a:latin typeface="Calibri"/>
                <a:ea typeface="Calibri"/>
                <a:cs typeface="Calibri"/>
                <a:sym typeface="Calibri"/>
              </a:rPr>
              <a:t>What Social Awareness Looks Like in Students:</a:t>
            </a:r>
            <a:endParaRPr sz="3000" b="1">
              <a:solidFill>
                <a:schemeClr val="dk2"/>
              </a:solidFill>
              <a:latin typeface="Calibri"/>
              <a:ea typeface="Calibri"/>
              <a:cs typeface="Calibri"/>
              <a:sym typeface="Calibri"/>
            </a:endParaRPr>
          </a:p>
          <a:p>
            <a:pPr marL="0" lvl="0" indent="0" algn="l" rtl="0">
              <a:lnSpc>
                <a:spcPct val="90000"/>
              </a:lnSpc>
              <a:spcBef>
                <a:spcPts val="2400"/>
              </a:spcBef>
              <a:spcAft>
                <a:spcPts val="0"/>
              </a:spcAft>
              <a:buNone/>
            </a:pPr>
            <a:r>
              <a:rPr lang="en-US" sz="3000">
                <a:solidFill>
                  <a:schemeClr val="dk1"/>
                </a:solidFill>
                <a:latin typeface="Calibri"/>
                <a:ea typeface="Calibri"/>
                <a:cs typeface="Calibri"/>
                <a:sym typeface="Calibri"/>
              </a:rPr>
              <a:t>Listening attentively to others without interrupting</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Recognizing when a classmate is struggling emotionally</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Respecting differences</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Acknowledging how their behavior impacts others</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1500"/>
              </a:spcAft>
              <a:buNone/>
            </a:pPr>
            <a:r>
              <a:rPr lang="en-US" sz="3000">
                <a:solidFill>
                  <a:schemeClr val="dk1"/>
                </a:solidFill>
                <a:latin typeface="Calibri"/>
                <a:ea typeface="Calibri"/>
                <a:cs typeface="Calibri"/>
                <a:sym typeface="Calibri"/>
              </a:rPr>
              <a:t>Being willing to compromise or share</a:t>
            </a:r>
            <a:endParaRPr sz="30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76"/>
                                        </p:tgtEl>
                                      </p:cBhvr>
                                    </p:animEffect>
                                    <p:set>
                                      <p:cBhvr>
                                        <p:cTn id="7" dur="1" fill="hold">
                                          <p:stCondLst>
                                            <p:cond delay="1000"/>
                                          </p:stCondLst>
                                        </p:cTn>
                                        <p:tgtEl>
                                          <p:spTgt spid="57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79"/>
                                        </p:tgtEl>
                                        <p:attrNameLst>
                                          <p:attrName>style.visibility</p:attrName>
                                        </p:attrNameLst>
                                      </p:cBhvr>
                                      <p:to>
                                        <p:strVal val="visible"/>
                                      </p:to>
                                    </p:set>
                                    <p:animEffect transition="in" filter="fade">
                                      <p:cBhvr>
                                        <p:cTn id="10" dur="10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336b86911e4_0_76"/>
          <p:cNvSpPr txBox="1"/>
          <p:nvPr/>
        </p:nvSpPr>
        <p:spPr>
          <a:xfrm>
            <a:off x="457200" y="1396500"/>
            <a:ext cx="8229600" cy="36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3000"/>
              <a:buFont typeface="Arial"/>
              <a:buNone/>
            </a:pPr>
            <a:r>
              <a:rPr lang="en-US" sz="3300" b="1" i="0" u="none" strike="noStrike" cap="none">
                <a:solidFill>
                  <a:schemeClr val="dk2"/>
                </a:solidFill>
                <a:latin typeface="Calibri"/>
                <a:ea typeface="Calibri"/>
                <a:cs typeface="Calibri"/>
                <a:sym typeface="Calibri"/>
              </a:rPr>
              <a:t>Social Management (</a:t>
            </a:r>
            <a:r>
              <a:rPr lang="en-US" sz="3300" b="1">
                <a:solidFill>
                  <a:schemeClr val="dk2"/>
                </a:solidFill>
                <a:latin typeface="Calibri"/>
                <a:ea typeface="Calibri"/>
                <a:cs typeface="Calibri"/>
                <a:sym typeface="Calibri"/>
              </a:rPr>
              <a:t>Social Skills</a:t>
            </a:r>
            <a:r>
              <a:rPr lang="en-US" sz="3300" b="1" i="0" u="none" strike="noStrike" cap="none">
                <a:solidFill>
                  <a:schemeClr val="dk2"/>
                </a:solidFill>
                <a:latin typeface="Calibri"/>
                <a:ea typeface="Calibri"/>
                <a:cs typeface="Calibri"/>
                <a:sym typeface="Calibri"/>
              </a:rPr>
              <a:t>)</a:t>
            </a:r>
            <a:endParaRPr sz="3300" b="1">
              <a:solidFill>
                <a:schemeClr val="dk2"/>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3000"/>
              <a:buFont typeface="Arial"/>
              <a:buNone/>
            </a:pPr>
            <a:r>
              <a:rPr lang="en-US" sz="3300" i="0" u="none" strike="noStrike" cap="none">
                <a:solidFill>
                  <a:schemeClr val="dk1"/>
                </a:solidFill>
                <a:latin typeface="Calibri"/>
                <a:ea typeface="Calibri"/>
                <a:cs typeface="Calibri"/>
                <a:sym typeface="Calibri"/>
              </a:rPr>
              <a:t>The ability to </a:t>
            </a:r>
            <a:r>
              <a:rPr lang="en-US" sz="3300" i="0" u="none" strike="noStrike" cap="none">
                <a:solidFill>
                  <a:srgbClr val="006387"/>
                </a:solidFill>
                <a:latin typeface="Calibri"/>
                <a:ea typeface="Calibri"/>
                <a:cs typeface="Calibri"/>
                <a:sym typeface="Calibri"/>
              </a:rPr>
              <a:t>manage conflict </a:t>
            </a:r>
            <a:r>
              <a:rPr lang="en-US" sz="3300" i="0" u="none" strike="noStrike" cap="none">
                <a:solidFill>
                  <a:schemeClr val="dk1"/>
                </a:solidFill>
                <a:latin typeface="Calibri"/>
                <a:ea typeface="Calibri"/>
                <a:cs typeface="Calibri"/>
                <a:sym typeface="Calibri"/>
              </a:rPr>
              <a:t>with others to form healthy </a:t>
            </a:r>
            <a:r>
              <a:rPr lang="en-US" sz="3300" i="0" u="none" strike="noStrike" cap="none">
                <a:solidFill>
                  <a:srgbClr val="006387"/>
                </a:solidFill>
                <a:latin typeface="Calibri"/>
                <a:ea typeface="Calibri"/>
                <a:cs typeface="Calibri"/>
                <a:sym typeface="Calibri"/>
              </a:rPr>
              <a:t>relationships, collaboration, feedback and guidance</a:t>
            </a:r>
            <a:r>
              <a:rPr lang="en-US" sz="3300" i="0" u="none" strike="noStrike" cap="none">
                <a:solidFill>
                  <a:schemeClr val="dk1"/>
                </a:solidFill>
                <a:latin typeface="Calibri"/>
                <a:ea typeface="Calibri"/>
                <a:cs typeface="Calibri"/>
                <a:sym typeface="Calibri"/>
              </a:rPr>
              <a:t>, and to motivate and inspire others.	</a:t>
            </a:r>
            <a:r>
              <a:rPr lang="en-US" sz="3000" b="0" i="0" u="none" strike="noStrike" cap="none">
                <a:solidFill>
                  <a:schemeClr val="dk1"/>
                </a:solidFill>
                <a:latin typeface="Verdana"/>
                <a:ea typeface="Verdana"/>
                <a:cs typeface="Verdana"/>
                <a:sym typeface="Verdana"/>
              </a:rPr>
              <a:t>	</a:t>
            </a:r>
            <a:endParaRPr sz="30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r>
              <a:rPr lang="en-US" sz="1200" b="0" i="0" u="none" strike="noStrike" cap="none">
                <a:solidFill>
                  <a:schemeClr val="dk1"/>
                </a:solidFill>
                <a:latin typeface="Verdana"/>
                <a:ea typeface="Verdana"/>
                <a:cs typeface="Verdana"/>
                <a:sym typeface="Verdana"/>
              </a:rPr>
              <a:t>                        </a:t>
            </a: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chemeClr val="dk1"/>
              </a:buClr>
              <a:buSzPts val="1100"/>
              <a:buFont typeface="Arial"/>
              <a:buNone/>
            </a:pPr>
            <a:endParaRPr sz="1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914400" marR="0" lvl="0" indent="457200" algn="l" rtl="0">
              <a:lnSpc>
                <a:spcPct val="100000"/>
              </a:lnSpc>
              <a:spcBef>
                <a:spcPts val="640"/>
              </a:spcBef>
              <a:spcAft>
                <a:spcPts val="0"/>
              </a:spcAft>
              <a:buClr>
                <a:schemeClr val="dk1"/>
              </a:buClr>
              <a:buSzPts val="1100"/>
              <a:buFont typeface="Arial"/>
              <a:buNone/>
            </a:pPr>
            <a:endParaRPr sz="3000" b="0" i="0" u="none" strike="noStrike" cap="none">
              <a:solidFill>
                <a:schemeClr val="dk1"/>
              </a:solidFill>
              <a:latin typeface="Verdana"/>
              <a:ea typeface="Verdana"/>
              <a:cs typeface="Verdana"/>
              <a:sym typeface="Verdana"/>
            </a:endParaRPr>
          </a:p>
        </p:txBody>
      </p:sp>
      <p:sp>
        <p:nvSpPr>
          <p:cNvPr id="585" name="Google Shape;585;g336b86911e4_0_76"/>
          <p:cNvSpPr txBox="1">
            <a:spLocks noGrp="1"/>
          </p:cNvSpPr>
          <p:nvPr>
            <p:ph type="title"/>
          </p:nvPr>
        </p:nvSpPr>
        <p:spPr>
          <a:xfrm>
            <a:off x="228600" y="190500"/>
            <a:ext cx="8686800" cy="9528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latin typeface="Verdana"/>
                <a:ea typeface="Verdana"/>
                <a:cs typeface="Verdana"/>
                <a:sym typeface="Verdana"/>
              </a:rPr>
              <a:t>Social Management</a:t>
            </a:r>
            <a:endParaRPr>
              <a:latin typeface="Verdana"/>
              <a:ea typeface="Verdana"/>
              <a:cs typeface="Verdana"/>
              <a:sym typeface="Verdana"/>
            </a:endParaRPr>
          </a:p>
        </p:txBody>
      </p:sp>
      <p:sp>
        <p:nvSpPr>
          <p:cNvPr id="586" name="Google Shape;586;g336b86911e4_0_76"/>
          <p:cNvSpPr txBox="1"/>
          <p:nvPr/>
        </p:nvSpPr>
        <p:spPr>
          <a:xfrm>
            <a:off x="2933700" y="6076950"/>
            <a:ext cx="5886600" cy="554100"/>
          </a:xfrm>
          <a:prstGeom prst="rect">
            <a:avLst/>
          </a:prstGeom>
          <a:noFill/>
          <a:ln>
            <a:noFill/>
          </a:ln>
        </p:spPr>
        <p:txBody>
          <a:bodyPr spcFirstLastPara="1" wrap="square" lIns="91425" tIns="91425" rIns="91425" bIns="91425" anchor="t" anchorCtr="0">
            <a:spAutoFit/>
          </a:bodyPr>
          <a:lstStyle/>
          <a:p>
            <a:pPr marL="0" lvl="0" indent="0" algn="r" rtl="0">
              <a:spcBef>
                <a:spcPts val="640"/>
              </a:spcBef>
              <a:spcAft>
                <a:spcPts val="0"/>
              </a:spcAft>
              <a:buNone/>
            </a:pPr>
            <a:r>
              <a:rPr lang="en-US" sz="1200">
                <a:solidFill>
                  <a:schemeClr val="dk1"/>
                </a:solidFill>
                <a:latin typeface="Verdana"/>
                <a:ea typeface="Verdana"/>
                <a:cs typeface="Verdana"/>
                <a:sym typeface="Verdana"/>
              </a:rPr>
              <a:t>Elena Aguilar, The Art of Coaching Teams: Building Resilient Communities that Transform Schools. Jossey-Bass, 2016.</a:t>
            </a:r>
            <a:endParaRPr/>
          </a:p>
        </p:txBody>
      </p:sp>
      <p:sp>
        <p:nvSpPr>
          <p:cNvPr id="587" name="Google Shape;587;g336b86911e4_0_76"/>
          <p:cNvSpPr txBox="1"/>
          <p:nvPr/>
        </p:nvSpPr>
        <p:spPr>
          <a:xfrm>
            <a:off x="457200" y="1430775"/>
            <a:ext cx="8229600" cy="43587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91425" rIns="182875" bIns="182875" anchor="t" anchorCtr="0">
            <a:noAutofit/>
          </a:bodyPr>
          <a:lstStyle/>
          <a:p>
            <a:pPr marL="0" lvl="0" indent="0" algn="l" rtl="0">
              <a:lnSpc>
                <a:spcPct val="90000"/>
              </a:lnSpc>
              <a:spcBef>
                <a:spcPts val="0"/>
              </a:spcBef>
              <a:spcAft>
                <a:spcPts val="0"/>
              </a:spcAft>
              <a:buNone/>
            </a:pPr>
            <a:r>
              <a:rPr lang="en-US" sz="3000" b="1">
                <a:solidFill>
                  <a:schemeClr val="dk2"/>
                </a:solidFill>
                <a:latin typeface="Calibri"/>
                <a:ea typeface="Calibri"/>
                <a:cs typeface="Calibri"/>
                <a:sym typeface="Calibri"/>
              </a:rPr>
              <a:t>What Social-Management Looks Like in Students:</a:t>
            </a:r>
            <a:endParaRPr sz="3000" b="1">
              <a:solidFill>
                <a:schemeClr val="dk2"/>
              </a:solidFill>
              <a:latin typeface="Calibri"/>
              <a:ea typeface="Calibri"/>
              <a:cs typeface="Calibri"/>
              <a:sym typeface="Calibri"/>
            </a:endParaRPr>
          </a:p>
          <a:p>
            <a:pPr marL="0" lvl="0" indent="0" algn="l" rtl="0">
              <a:lnSpc>
                <a:spcPct val="90000"/>
              </a:lnSpc>
              <a:spcBef>
                <a:spcPts val="2400"/>
              </a:spcBef>
              <a:spcAft>
                <a:spcPts val="0"/>
              </a:spcAft>
              <a:buNone/>
            </a:pPr>
            <a:r>
              <a:rPr lang="en-US" sz="3000">
                <a:solidFill>
                  <a:schemeClr val="dk1"/>
                </a:solidFill>
                <a:latin typeface="Calibri"/>
                <a:ea typeface="Calibri"/>
                <a:cs typeface="Calibri"/>
                <a:sym typeface="Calibri"/>
              </a:rPr>
              <a:t>Asking someone to stop respectfully instead of retaliating</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Working through disagreement in a group project</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Knowing when to include others or give space</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Apologizing and repairing harm after conflict</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3000">
                <a:solidFill>
                  <a:schemeClr val="dk1"/>
                </a:solidFill>
                <a:latin typeface="Calibri"/>
                <a:ea typeface="Calibri"/>
                <a:cs typeface="Calibri"/>
                <a:sym typeface="Calibri"/>
              </a:rPr>
              <a:t>Recognizing when a peer needs support</a:t>
            </a:r>
            <a:endParaRPr sz="3000">
              <a:solidFill>
                <a:schemeClr val="dk1"/>
              </a:solidFill>
              <a:latin typeface="Calibri"/>
              <a:ea typeface="Calibri"/>
              <a:cs typeface="Calibri"/>
              <a:sym typeface="Calibri"/>
            </a:endParaRPr>
          </a:p>
          <a:p>
            <a:pPr marL="0" lvl="0" indent="0" algn="l" rtl="0">
              <a:lnSpc>
                <a:spcPct val="90000"/>
              </a:lnSpc>
              <a:spcBef>
                <a:spcPts val="1500"/>
              </a:spcBef>
              <a:spcAft>
                <a:spcPts val="1500"/>
              </a:spcAft>
              <a:buNone/>
            </a:pPr>
            <a:endParaRPr sz="3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84"/>
                                        </p:tgtEl>
                                      </p:cBhvr>
                                    </p:animEffect>
                                    <p:set>
                                      <p:cBhvr>
                                        <p:cTn id="7" dur="1" fill="hold">
                                          <p:stCondLst>
                                            <p:cond delay="1000"/>
                                          </p:stCondLst>
                                        </p:cTn>
                                        <p:tgtEl>
                                          <p:spTgt spid="58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87"/>
                                        </p:tgtEl>
                                        <p:attrNameLst>
                                          <p:attrName>style.visibility</p:attrName>
                                        </p:attrNameLst>
                                      </p:cBhvr>
                                      <p:to>
                                        <p:strVal val="visible"/>
                                      </p:to>
                                    </p:set>
                                    <p:animEffect transition="in" filter="fade">
                                      <p:cBhvr>
                                        <p:cTn id="10" dur="10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4"/>
          <p:cNvSpPr txBox="1">
            <a:spLocks noGrp="1"/>
          </p:cNvSpPr>
          <p:nvPr>
            <p:ph type="body" idx="1"/>
          </p:nvPr>
        </p:nvSpPr>
        <p:spPr>
          <a:xfrm>
            <a:off x="455625" y="1606550"/>
            <a:ext cx="8232900" cy="4381500"/>
          </a:xfrm>
          <a:prstGeom prst="rect">
            <a:avLst/>
          </a:prstGeom>
          <a:noFill/>
          <a:ln>
            <a:noFill/>
          </a:ln>
        </p:spPr>
        <p:txBody>
          <a:bodyPr spcFirstLastPara="1" wrap="square" lIns="91425" tIns="45700" rIns="91425" bIns="45700" anchor="t" anchorCtr="0">
            <a:normAutofit/>
          </a:bodyPr>
          <a:lstStyle/>
          <a:p>
            <a:pPr marL="0" lvl="0" indent="0" algn="l" rtl="0">
              <a:lnSpc>
                <a:spcPct val="85000"/>
              </a:lnSpc>
              <a:spcBef>
                <a:spcPts val="0"/>
              </a:spcBef>
              <a:spcAft>
                <a:spcPts val="0"/>
              </a:spcAft>
              <a:buSzPts val="3200"/>
              <a:buNone/>
            </a:pPr>
            <a:r>
              <a:rPr lang="en-US" sz="3000">
                <a:solidFill>
                  <a:srgbClr val="000000"/>
                </a:solidFill>
                <a:latin typeface="Calibri"/>
                <a:ea typeface="Calibri"/>
                <a:cs typeface="Calibri"/>
                <a:sym typeface="Calibri"/>
              </a:rPr>
              <a:t>How are you already teaching these skills in your classroom or building?</a:t>
            </a:r>
            <a:endParaRPr sz="3000">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594" name="Google Shape;594;p34"/>
          <p:cNvSpPr/>
          <p:nvPr/>
        </p:nvSpPr>
        <p:spPr>
          <a:xfrm>
            <a:off x="8145462" y="314325"/>
            <a:ext cx="769937" cy="747712"/>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595" name="Google Shape;595;p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2 Minute Connection </a:t>
            </a:r>
            <a:endParaRPr/>
          </a:p>
        </p:txBody>
      </p:sp>
      <p:sp>
        <p:nvSpPr>
          <p:cNvPr id="596" name="Google Shape;596;p34"/>
          <p:cNvSpPr txBox="1"/>
          <p:nvPr/>
        </p:nvSpPr>
        <p:spPr>
          <a:xfrm>
            <a:off x="1245725" y="2780825"/>
            <a:ext cx="5848500" cy="2462700"/>
          </a:xfrm>
          <a:prstGeom prst="rect">
            <a:avLst/>
          </a:prstGeom>
          <a:solidFill>
            <a:schemeClr val="lt2"/>
          </a:solidFill>
          <a:ln w="9525" cap="flat" cmpd="sng">
            <a:solidFill>
              <a:srgbClr val="212529"/>
            </a:solidFill>
            <a:prstDash val="solid"/>
            <a:round/>
            <a:headEnd type="none" w="sm" len="sm"/>
            <a:tailEnd type="none" w="sm" len="sm"/>
          </a:ln>
        </p:spPr>
        <p:txBody>
          <a:bodyPr spcFirstLastPara="1" wrap="square" lIns="91425" tIns="182875" rIns="91425" bIns="182875" anchor="t" anchorCtr="0">
            <a:spAutoFit/>
          </a:bodyPr>
          <a:lstStyle/>
          <a:p>
            <a:pPr marL="457200" lvl="0" indent="-419100" algn="l" rtl="0">
              <a:spcBef>
                <a:spcPts val="64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Self-Awareness</a:t>
            </a:r>
            <a:endParaRPr sz="3000">
              <a:solidFill>
                <a:schemeClr val="dk1"/>
              </a:solidFill>
              <a:latin typeface="Calibri"/>
              <a:ea typeface="Calibri"/>
              <a:cs typeface="Calibri"/>
              <a:sym typeface="Calibri"/>
            </a:endParaRPr>
          </a:p>
          <a:p>
            <a:pPr marL="457200" lvl="0" indent="-419100" algn="l" rtl="0">
              <a:spcBef>
                <a:spcPts val="64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Self-Management</a:t>
            </a:r>
            <a:endParaRPr sz="3000">
              <a:solidFill>
                <a:schemeClr val="dk1"/>
              </a:solidFill>
              <a:latin typeface="Calibri"/>
              <a:ea typeface="Calibri"/>
              <a:cs typeface="Calibri"/>
              <a:sym typeface="Calibri"/>
            </a:endParaRPr>
          </a:p>
          <a:p>
            <a:pPr marL="457200" lvl="0" indent="-419100" algn="l" rtl="0">
              <a:spcBef>
                <a:spcPts val="64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Social Awareness/Empathy</a:t>
            </a:r>
            <a:endParaRPr sz="3000">
              <a:solidFill>
                <a:schemeClr val="dk1"/>
              </a:solidFill>
              <a:latin typeface="Calibri"/>
              <a:ea typeface="Calibri"/>
              <a:cs typeface="Calibri"/>
              <a:sym typeface="Calibri"/>
            </a:endParaRPr>
          </a:p>
          <a:p>
            <a:pPr marL="457200" lvl="0" indent="-419100" algn="l" rtl="0">
              <a:spcBef>
                <a:spcPts val="64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Social Management/Social Skills</a:t>
            </a:r>
            <a:endParaRPr/>
          </a:p>
        </p:txBody>
      </p:sp>
      <p:pic>
        <p:nvPicPr>
          <p:cNvPr id="597" name="Google Shape;597;p34"/>
          <p:cNvPicPr preferRelativeResize="0"/>
          <p:nvPr/>
        </p:nvPicPr>
        <p:blipFill rotWithShape="1">
          <a:blip r:embed="rId3">
            <a:alphaModFix/>
          </a:blip>
          <a:srcRect/>
          <a:stretch/>
        </p:blipFill>
        <p:spPr>
          <a:xfrm rot="1200013">
            <a:off x="6968211" y="3271890"/>
            <a:ext cx="1632954" cy="1632969"/>
          </a:xfrm>
          <a:prstGeom prst="rect">
            <a:avLst/>
          </a:prstGeom>
          <a:noFill/>
          <a:ln w="9525" cap="flat" cmpd="sng">
            <a:solidFill>
              <a:srgbClr val="006387"/>
            </a:solidFill>
            <a:prstDash val="solid"/>
            <a:round/>
            <a:headEnd type="none" w="sm" len="sm"/>
            <a:tailEnd type="none" w="sm" len="sm"/>
          </a:ln>
        </p:spPr>
      </p:pic>
      <p:sp>
        <p:nvSpPr>
          <p:cNvPr id="598" name="Google Shape;598;p34"/>
          <p:cNvSpPr txBox="1"/>
          <p:nvPr/>
        </p:nvSpPr>
        <p:spPr>
          <a:xfrm>
            <a:off x="1173875" y="5463925"/>
            <a:ext cx="5992200" cy="969600"/>
          </a:xfrm>
          <a:prstGeom prst="rect">
            <a:avLst/>
          </a:prstGeom>
          <a:noFill/>
          <a:ln>
            <a:noFill/>
          </a:ln>
        </p:spPr>
        <p:txBody>
          <a:bodyPr spcFirstLastPara="1" wrap="square" lIns="91425" tIns="91425" rIns="91425" bIns="91425" anchor="t" anchorCtr="0">
            <a:spAutoFit/>
          </a:bodyPr>
          <a:lstStyle/>
          <a:p>
            <a:pPr marL="25400" lvl="0" indent="0" algn="l" rtl="0">
              <a:lnSpc>
                <a:spcPct val="85000"/>
              </a:lnSpc>
              <a:spcBef>
                <a:spcPts val="0"/>
              </a:spcBef>
              <a:spcAft>
                <a:spcPts val="1400"/>
              </a:spcAft>
              <a:buNone/>
            </a:pPr>
            <a:r>
              <a:rPr lang="en-US" sz="3000">
                <a:solidFill>
                  <a:srgbClr val="1155CC"/>
                </a:solidFill>
                <a:latin typeface="Calibri"/>
                <a:ea typeface="Calibri"/>
                <a:cs typeface="Calibri"/>
                <a:sym typeface="Calibri"/>
              </a:rPr>
              <a:t>Look for someone wearing a similar clothing color and discuss: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 calcmode="lin" valueType="num">
                                      <p:cBhvr additive="base">
                                        <p:cTn id="7" dur="1000"/>
                                        <p:tgtEl>
                                          <p:spTgt spid="5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4" title="Image 7-13-25 at 2.53 PM.jpeg"/>
          <p:cNvPicPr preferRelativeResize="0"/>
          <p:nvPr/>
        </p:nvPicPr>
        <p:blipFill>
          <a:blip r:embed="rId3">
            <a:alphaModFix/>
          </a:blip>
          <a:stretch>
            <a:fillRect/>
          </a:stretch>
        </p:blipFill>
        <p:spPr>
          <a:xfrm>
            <a:off x="1204788" y="1397750"/>
            <a:ext cx="6734419" cy="5181301"/>
          </a:xfrm>
          <a:prstGeom prst="rect">
            <a:avLst/>
          </a:prstGeom>
          <a:noFill/>
          <a:ln>
            <a:noFill/>
          </a:ln>
        </p:spPr>
      </p:pic>
      <p:sp>
        <p:nvSpPr>
          <p:cNvPr id="604" name="Google Shape;604;p14"/>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I’m Determined Good Day Plan</a:t>
            </a:r>
            <a:endParaRPr/>
          </a:p>
        </p:txBody>
      </p:sp>
      <p:pic>
        <p:nvPicPr>
          <p:cNvPr id="605" name="Google Shape;605;p14" title="Image 7-13-25 at 2.50 PM.jpeg"/>
          <p:cNvPicPr preferRelativeResize="0"/>
          <p:nvPr/>
        </p:nvPicPr>
        <p:blipFill>
          <a:blip r:embed="rId4">
            <a:alphaModFix/>
          </a:blip>
          <a:stretch>
            <a:fillRect/>
          </a:stretch>
        </p:blipFill>
        <p:spPr>
          <a:xfrm>
            <a:off x="541475" y="330788"/>
            <a:ext cx="8061050" cy="6196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0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04"/>
                                        </p:tgtEl>
                                        <p:attrNameLst>
                                          <p:attrName>style.visibility</p:attrName>
                                        </p:attrNameLst>
                                      </p:cBhvr>
                                      <p:to>
                                        <p:strVal val="hidden"/>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605"/>
                                        </p:tgtEl>
                                        <p:attrNameLst>
                                          <p:attrName>style.visibility</p:attrName>
                                        </p:attrNameLst>
                                      </p:cBhvr>
                                      <p:to>
                                        <p:strVal val="visible"/>
                                      </p:to>
                                    </p:set>
                                    <p:animEffect transition="in" filter="fade">
                                      <p:cBhvr>
                                        <p:cTn id="12" dur="1000"/>
                                        <p:tgtEl>
                                          <p:spTgt spid="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5"/>
          <p:cNvSpPr/>
          <p:nvPr/>
        </p:nvSpPr>
        <p:spPr>
          <a:xfrm>
            <a:off x="1514000" y="5534175"/>
            <a:ext cx="4053900" cy="930000"/>
          </a:xfrm>
          <a:prstGeom prst="rect">
            <a:avLst/>
          </a:prstGeom>
          <a:solidFill>
            <a:schemeClr val="lt2"/>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1" name="Google Shape;611;p15"/>
          <p:cNvSpPr txBox="1"/>
          <p:nvPr/>
        </p:nvSpPr>
        <p:spPr>
          <a:xfrm>
            <a:off x="2537525" y="5997025"/>
            <a:ext cx="17526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hlink"/>
              </a:buClr>
              <a:buSzPts val="1700"/>
              <a:buFont typeface="Arial"/>
              <a:buNone/>
            </a:pPr>
            <a:r>
              <a:rPr lang="en-US" sz="1600" i="0" u="sng">
                <a:solidFill>
                  <a:schemeClr val="hlink"/>
                </a:solidFill>
                <a:latin typeface="Calibri"/>
                <a:ea typeface="Calibri"/>
                <a:cs typeface="Calibri"/>
                <a:sym typeface="Calibri"/>
                <a:hlinkClick r:id="rId3"/>
              </a:rPr>
              <a:t>(Ott, 2018)</a:t>
            </a:r>
            <a:endParaRPr sz="1600">
              <a:latin typeface="Calibri"/>
              <a:ea typeface="Calibri"/>
              <a:cs typeface="Calibri"/>
              <a:sym typeface="Calibri"/>
            </a:endParaRPr>
          </a:p>
        </p:txBody>
      </p:sp>
      <p:sp>
        <p:nvSpPr>
          <p:cNvPr id="612" name="Google Shape;612;p15"/>
          <p:cNvSpPr txBox="1">
            <a:spLocks noGrp="1"/>
          </p:cNvSpPr>
          <p:nvPr>
            <p:ph type="body" idx="1"/>
          </p:nvPr>
        </p:nvSpPr>
        <p:spPr>
          <a:xfrm>
            <a:off x="452425" y="1511300"/>
            <a:ext cx="8232900" cy="3870600"/>
          </a:xfrm>
          <a:prstGeom prst="rect">
            <a:avLst/>
          </a:prstGeom>
          <a:noFill/>
          <a:ln>
            <a:noFill/>
          </a:ln>
        </p:spPr>
        <p:txBody>
          <a:bodyPr spcFirstLastPara="1" wrap="square" lIns="91425" tIns="45700" rIns="91425" bIns="45700" anchor="t" anchorCtr="0">
            <a:normAutofit lnSpcReduction="10000"/>
          </a:bodyPr>
          <a:lstStyle/>
          <a:p>
            <a:pPr marL="25400" lvl="0" indent="0" algn="l" rtl="0">
              <a:lnSpc>
                <a:spcPct val="90000"/>
              </a:lnSpc>
              <a:spcBef>
                <a:spcPts val="0"/>
              </a:spcBef>
              <a:spcAft>
                <a:spcPts val="0"/>
              </a:spcAft>
              <a:buSzPts val="3200"/>
              <a:buNone/>
            </a:pPr>
            <a:r>
              <a:rPr lang="en-US" sz="2700" i="0" u="none">
                <a:solidFill>
                  <a:srgbClr val="000000"/>
                </a:solidFill>
                <a:latin typeface="Calibri"/>
                <a:ea typeface="Calibri"/>
                <a:cs typeface="Calibri"/>
                <a:sym typeface="Calibri"/>
              </a:rPr>
              <a:t>Ask students to fill a page with specific things you can do to take care of them as learners.</a:t>
            </a:r>
            <a:endParaRPr sz="2700" i="0" u="none">
              <a:solidFill>
                <a:srgbClr val="000000"/>
              </a:solidFill>
              <a:latin typeface="Calibri"/>
              <a:ea typeface="Calibri"/>
              <a:cs typeface="Calibri"/>
              <a:sym typeface="Calibri"/>
            </a:endParaRPr>
          </a:p>
          <a:p>
            <a:pPr marL="25400" lvl="0" indent="0" algn="l" rtl="0">
              <a:lnSpc>
                <a:spcPct val="90000"/>
              </a:lnSpc>
              <a:spcBef>
                <a:spcPts val="2000"/>
              </a:spcBef>
              <a:spcAft>
                <a:spcPts val="0"/>
              </a:spcAft>
              <a:buSzPts val="3200"/>
              <a:buNone/>
            </a:pPr>
            <a:r>
              <a:rPr lang="en-US" sz="2700" i="0" u="none">
                <a:solidFill>
                  <a:srgbClr val="000000"/>
                </a:solidFill>
                <a:latin typeface="Calibri"/>
                <a:ea typeface="Calibri"/>
                <a:cs typeface="Calibri"/>
                <a:sym typeface="Calibri"/>
              </a:rPr>
              <a:t>Have them think back to a previous experience that made them happy to learn and describe what the teacher did to support them</a:t>
            </a:r>
            <a:endParaRPr sz="2700" i="0" u="none">
              <a:solidFill>
                <a:srgbClr val="000000"/>
              </a:solidFill>
              <a:latin typeface="Calibri"/>
              <a:ea typeface="Calibri"/>
              <a:cs typeface="Calibri"/>
              <a:sym typeface="Calibri"/>
            </a:endParaRPr>
          </a:p>
          <a:p>
            <a:pPr marL="25400" lvl="0" indent="0" algn="l" rtl="0">
              <a:lnSpc>
                <a:spcPct val="90000"/>
              </a:lnSpc>
              <a:spcBef>
                <a:spcPts val="2000"/>
              </a:spcBef>
              <a:spcAft>
                <a:spcPts val="0"/>
              </a:spcAft>
              <a:buSzPts val="3200"/>
              <a:buNone/>
            </a:pPr>
            <a:r>
              <a:rPr lang="en-US" sz="2700" i="0" u="none">
                <a:solidFill>
                  <a:srgbClr val="000000"/>
                </a:solidFill>
                <a:latin typeface="Calibri"/>
                <a:ea typeface="Calibri"/>
                <a:cs typeface="Calibri"/>
                <a:sym typeface="Calibri"/>
              </a:rPr>
              <a:t>Model this by having your own “Take Care of Me List” that highlights things you need from them as students</a:t>
            </a:r>
            <a:endParaRPr sz="2700" i="0" u="none">
              <a:solidFill>
                <a:srgbClr val="000000"/>
              </a:solidFill>
              <a:latin typeface="Calibri"/>
              <a:ea typeface="Calibri"/>
              <a:cs typeface="Calibri"/>
              <a:sym typeface="Calibri"/>
            </a:endParaRPr>
          </a:p>
          <a:p>
            <a:pPr marL="25400" lvl="0" indent="0" algn="l" rtl="0">
              <a:lnSpc>
                <a:spcPct val="90000"/>
              </a:lnSpc>
              <a:spcBef>
                <a:spcPts val="2000"/>
              </a:spcBef>
              <a:spcAft>
                <a:spcPts val="2000"/>
              </a:spcAft>
              <a:buSzPts val="3200"/>
              <a:buNone/>
            </a:pPr>
            <a:r>
              <a:rPr lang="en-US" sz="2700" i="0" u="none">
                <a:solidFill>
                  <a:srgbClr val="000000"/>
                </a:solidFill>
                <a:latin typeface="Calibri"/>
                <a:ea typeface="Calibri"/>
                <a:cs typeface="Calibri"/>
                <a:sym typeface="Calibri"/>
              </a:rPr>
              <a:t>Read them all and write a short response</a:t>
            </a:r>
            <a:endParaRPr sz="2700">
              <a:latin typeface="Calibri"/>
              <a:ea typeface="Calibri"/>
              <a:cs typeface="Calibri"/>
              <a:sym typeface="Calibri"/>
            </a:endParaRPr>
          </a:p>
        </p:txBody>
      </p:sp>
      <p:sp>
        <p:nvSpPr>
          <p:cNvPr id="613" name="Google Shape;613;p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The Take Care of Me List</a:t>
            </a:r>
            <a:endParaRPr/>
          </a:p>
        </p:txBody>
      </p:sp>
      <p:sp>
        <p:nvSpPr>
          <p:cNvPr id="614" name="Google Shape;614;p15"/>
          <p:cNvSpPr txBox="1"/>
          <p:nvPr/>
        </p:nvSpPr>
        <p:spPr>
          <a:xfrm>
            <a:off x="867500" y="5674000"/>
            <a:ext cx="5346900" cy="43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003369"/>
                </a:solidFill>
                <a:latin typeface="Calibri"/>
                <a:ea typeface="Calibri"/>
                <a:cs typeface="Calibri"/>
                <a:sym typeface="Calibri"/>
              </a:rPr>
              <a:t>https://tinyurl.com/TakeCareOfMeList</a:t>
            </a:r>
            <a:endParaRPr sz="1600" b="1">
              <a:solidFill>
                <a:srgbClr val="003369"/>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 Few Reminders</a:t>
            </a:r>
            <a:endParaRPr/>
          </a:p>
        </p:txBody>
      </p:sp>
      <p:sp>
        <p:nvSpPr>
          <p:cNvPr id="224" name="Google Shape;224;p3"/>
          <p:cNvSpPr txBox="1">
            <a:spLocks noGrp="1"/>
          </p:cNvSpPr>
          <p:nvPr>
            <p:ph type="body" idx="1"/>
          </p:nvPr>
        </p:nvSpPr>
        <p:spPr>
          <a:xfrm>
            <a:off x="811600" y="1587500"/>
            <a:ext cx="69189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300" i="0" u="none">
                <a:solidFill>
                  <a:srgbClr val="000000"/>
                </a:solidFill>
                <a:latin typeface="Calibri"/>
                <a:ea typeface="Calibri"/>
                <a:cs typeface="Calibri"/>
                <a:sym typeface="Calibri"/>
              </a:rPr>
              <a:t>Materials (</a:t>
            </a:r>
            <a:r>
              <a:rPr lang="en-US" sz="3300">
                <a:solidFill>
                  <a:srgbClr val="000000"/>
                </a:solidFill>
                <a:latin typeface="Calibri"/>
                <a:ea typeface="Calibri"/>
                <a:cs typeface="Calibri"/>
                <a:sym typeface="Calibri"/>
              </a:rPr>
              <a:t>updates from feedback)</a:t>
            </a:r>
            <a:endParaRPr sz="3300">
              <a:latin typeface="Calibri"/>
              <a:ea typeface="Calibri"/>
              <a:cs typeface="Calibri"/>
              <a:sym typeface="Calibri"/>
            </a:endParaRPr>
          </a:p>
          <a:p>
            <a:pPr marL="0" lvl="0" indent="0" algn="l" rtl="0">
              <a:lnSpc>
                <a:spcPct val="90000"/>
              </a:lnSpc>
              <a:spcBef>
                <a:spcPts val="2500"/>
              </a:spcBef>
              <a:spcAft>
                <a:spcPts val="0"/>
              </a:spcAft>
              <a:buNone/>
            </a:pPr>
            <a:r>
              <a:rPr lang="en-US" sz="3300" i="0" u="none">
                <a:solidFill>
                  <a:srgbClr val="000000"/>
                </a:solidFill>
                <a:latin typeface="Calibri"/>
                <a:ea typeface="Calibri"/>
                <a:cs typeface="Calibri"/>
                <a:sym typeface="Calibri"/>
              </a:rPr>
              <a:t>Routines for our time together</a:t>
            </a:r>
            <a:endParaRPr sz="3300">
              <a:latin typeface="Calibri"/>
              <a:ea typeface="Calibri"/>
              <a:cs typeface="Calibri"/>
              <a:sym typeface="Calibri"/>
            </a:endParaRPr>
          </a:p>
          <a:p>
            <a:pPr marL="914400" lvl="1" indent="-438150" algn="l" rtl="0">
              <a:lnSpc>
                <a:spcPct val="90000"/>
              </a:lnSpc>
              <a:spcBef>
                <a:spcPts val="0"/>
              </a:spcBef>
              <a:spcAft>
                <a:spcPts val="0"/>
              </a:spcAft>
              <a:buClr>
                <a:srgbClr val="000000"/>
              </a:buClr>
              <a:buSzPts val="3300"/>
              <a:buFont typeface="Calibri"/>
              <a:buChar char="•"/>
            </a:pPr>
            <a:r>
              <a:rPr lang="en-US" sz="3300" i="0" u="none">
                <a:solidFill>
                  <a:srgbClr val="000000"/>
                </a:solidFill>
                <a:latin typeface="Calibri"/>
                <a:ea typeface="Calibri"/>
                <a:cs typeface="Calibri"/>
                <a:sym typeface="Calibri"/>
              </a:rPr>
              <a:t>5,4,3,2,1</a:t>
            </a:r>
            <a:endParaRPr sz="3300">
              <a:latin typeface="Calibri"/>
              <a:ea typeface="Calibri"/>
              <a:cs typeface="Calibri"/>
              <a:sym typeface="Calibri"/>
            </a:endParaRPr>
          </a:p>
          <a:p>
            <a:pPr marL="914400" lvl="1" indent="-438150" algn="l" rtl="0">
              <a:lnSpc>
                <a:spcPct val="90000"/>
              </a:lnSpc>
              <a:spcBef>
                <a:spcPts val="0"/>
              </a:spcBef>
              <a:spcAft>
                <a:spcPts val="0"/>
              </a:spcAft>
              <a:buClr>
                <a:srgbClr val="000000"/>
              </a:buClr>
              <a:buSzPts val="3300"/>
              <a:buFont typeface="Calibri"/>
              <a:buChar char="•"/>
            </a:pPr>
            <a:r>
              <a:rPr lang="en-US" sz="3300" i="0" u="none">
                <a:solidFill>
                  <a:srgbClr val="000000"/>
                </a:solidFill>
                <a:latin typeface="Calibri"/>
                <a:ea typeface="Calibri"/>
                <a:cs typeface="Calibri"/>
                <a:sym typeface="Calibri"/>
              </a:rPr>
              <a:t>Fist to Five</a:t>
            </a:r>
            <a:endParaRPr sz="3300">
              <a:latin typeface="Calibri"/>
              <a:ea typeface="Calibri"/>
              <a:cs typeface="Calibri"/>
              <a:sym typeface="Calibri"/>
            </a:endParaRPr>
          </a:p>
          <a:p>
            <a:pPr marL="914400" lvl="1" indent="-438150" algn="l" rtl="0">
              <a:lnSpc>
                <a:spcPct val="90000"/>
              </a:lnSpc>
              <a:spcBef>
                <a:spcPts val="0"/>
              </a:spcBef>
              <a:spcAft>
                <a:spcPts val="0"/>
              </a:spcAft>
              <a:buClr>
                <a:srgbClr val="000000"/>
              </a:buClr>
              <a:buSzPts val="3300"/>
              <a:buFont typeface="Calibri"/>
              <a:buChar char="•"/>
            </a:pPr>
            <a:r>
              <a:rPr lang="en-US" sz="3300" i="0" u="none">
                <a:solidFill>
                  <a:srgbClr val="000000"/>
                </a:solidFill>
                <a:latin typeface="Calibri"/>
                <a:ea typeface="Calibri"/>
                <a:cs typeface="Calibri"/>
                <a:sym typeface="Calibri"/>
              </a:rPr>
              <a:t>Community Parking Lot &amp; S</a:t>
            </a:r>
            <a:r>
              <a:rPr lang="en-US" sz="3300">
                <a:solidFill>
                  <a:srgbClr val="000000"/>
                </a:solidFill>
                <a:latin typeface="Calibri"/>
                <a:ea typeface="Calibri"/>
                <a:cs typeface="Calibri"/>
                <a:sym typeface="Calibri"/>
              </a:rPr>
              <a:t>hare Your Brilliance!</a:t>
            </a:r>
            <a:endParaRPr sz="3300">
              <a:latin typeface="Calibri"/>
              <a:ea typeface="Calibri"/>
              <a:cs typeface="Calibri"/>
              <a:sym typeface="Calibri"/>
            </a:endParaRPr>
          </a:p>
          <a:p>
            <a:pPr marL="1143000" lvl="0" indent="0" algn="l" rtl="0">
              <a:lnSpc>
                <a:spcPct val="90000"/>
              </a:lnSpc>
              <a:spcBef>
                <a:spcPts val="2500"/>
              </a:spcBef>
              <a:spcAft>
                <a:spcPts val="2500"/>
              </a:spcAft>
              <a:buNone/>
            </a:pPr>
            <a:r>
              <a:rPr lang="en-US" sz="3300" i="0" u="none">
                <a:solidFill>
                  <a:srgbClr val="000000"/>
                </a:solidFill>
                <a:latin typeface="Calibri"/>
                <a:ea typeface="Calibri"/>
                <a:cs typeface="Calibri"/>
                <a:sym typeface="Calibri"/>
              </a:rPr>
              <a:t>We will continue to connect to your personal scenario.</a:t>
            </a:r>
            <a:endParaRPr sz="3300">
              <a:latin typeface="Calibri"/>
              <a:ea typeface="Calibri"/>
              <a:cs typeface="Calibri"/>
              <a:sym typeface="Calibri"/>
            </a:endParaRPr>
          </a:p>
        </p:txBody>
      </p:sp>
      <p:pic>
        <p:nvPicPr>
          <p:cNvPr id="225" name="Google Shape;225;p3"/>
          <p:cNvPicPr preferRelativeResize="0"/>
          <p:nvPr/>
        </p:nvPicPr>
        <p:blipFill>
          <a:blip r:embed="rId3">
            <a:alphaModFix/>
          </a:blip>
          <a:stretch>
            <a:fillRect/>
          </a:stretch>
        </p:blipFill>
        <p:spPr>
          <a:xfrm>
            <a:off x="551800" y="5013500"/>
            <a:ext cx="1047750" cy="1047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35" title="Teacher and student greeting"/>
          <p:cNvPicPr preferRelativeResize="0"/>
          <p:nvPr/>
        </p:nvPicPr>
        <p:blipFill rotWithShape="1">
          <a:blip r:embed="rId3">
            <a:alphaModFix/>
          </a:blip>
          <a:srcRect/>
          <a:stretch/>
        </p:blipFill>
        <p:spPr>
          <a:xfrm>
            <a:off x="5547800" y="1637574"/>
            <a:ext cx="2832875" cy="2121926"/>
          </a:xfrm>
          <a:prstGeom prst="rect">
            <a:avLst/>
          </a:prstGeom>
          <a:noFill/>
          <a:ln w="9525" cap="flat" cmpd="sng">
            <a:solidFill>
              <a:srgbClr val="006387"/>
            </a:solidFill>
            <a:prstDash val="solid"/>
            <a:round/>
            <a:headEnd type="none" w="sm" len="sm"/>
            <a:tailEnd type="none" w="sm" len="sm"/>
          </a:ln>
        </p:spPr>
      </p:pic>
      <p:pic>
        <p:nvPicPr>
          <p:cNvPr id="620" name="Google Shape;620;p35" title="Teacher and student greeting"/>
          <p:cNvPicPr preferRelativeResize="0"/>
          <p:nvPr/>
        </p:nvPicPr>
        <p:blipFill rotWithShape="1">
          <a:blip r:embed="rId4">
            <a:alphaModFix/>
          </a:blip>
          <a:srcRect l="18166"/>
          <a:stretch/>
        </p:blipFill>
        <p:spPr>
          <a:xfrm>
            <a:off x="3162300" y="4311950"/>
            <a:ext cx="3313800" cy="2267725"/>
          </a:xfrm>
          <a:prstGeom prst="rect">
            <a:avLst/>
          </a:prstGeom>
          <a:noFill/>
          <a:ln w="9525" cap="flat" cmpd="sng">
            <a:solidFill>
              <a:srgbClr val="006387"/>
            </a:solidFill>
            <a:prstDash val="solid"/>
            <a:round/>
            <a:headEnd type="none" w="sm" len="sm"/>
            <a:tailEnd type="none" w="sm" len="sm"/>
          </a:ln>
        </p:spPr>
      </p:pic>
      <p:pic>
        <p:nvPicPr>
          <p:cNvPr id="621" name="Google Shape;621;p35" title="Teacher and student greeting"/>
          <p:cNvPicPr preferRelativeResize="0"/>
          <p:nvPr/>
        </p:nvPicPr>
        <p:blipFill rotWithShape="1">
          <a:blip r:embed="rId5">
            <a:alphaModFix/>
          </a:blip>
          <a:srcRect/>
          <a:stretch/>
        </p:blipFill>
        <p:spPr>
          <a:xfrm>
            <a:off x="628677" y="1885950"/>
            <a:ext cx="2832875" cy="2160500"/>
          </a:xfrm>
          <a:prstGeom prst="rect">
            <a:avLst/>
          </a:prstGeom>
          <a:noFill/>
          <a:ln w="9525" cap="flat" cmpd="sng">
            <a:solidFill>
              <a:srgbClr val="006387"/>
            </a:solidFill>
            <a:prstDash val="solid"/>
            <a:round/>
            <a:headEnd type="none" w="sm" len="sm"/>
            <a:tailEnd type="none" w="sm" len="sm"/>
          </a:ln>
        </p:spPr>
      </p:pic>
      <p:sp>
        <p:nvSpPr>
          <p:cNvPr id="622" name="Google Shape;622;p3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rgbClr val="FFFFFF"/>
                </a:solidFill>
              </a:rPr>
              <a:t>Connection Begins at the Door</a:t>
            </a:r>
            <a:endParaRPr>
              <a:solidFill>
                <a:srgbClr val="FFFFFF"/>
              </a:solidFill>
            </a:endParaRPr>
          </a:p>
        </p:txBody>
      </p:sp>
      <p:pic>
        <p:nvPicPr>
          <p:cNvPr id="623" name="Google Shape;623;p35"/>
          <p:cNvPicPr preferRelativeResize="0"/>
          <p:nvPr/>
        </p:nvPicPr>
        <p:blipFill>
          <a:blip r:embed="rId6">
            <a:alphaModFix/>
          </a:blip>
          <a:stretch>
            <a:fillRect/>
          </a:stretch>
        </p:blipFill>
        <p:spPr>
          <a:xfrm>
            <a:off x="3818863" y="2565188"/>
            <a:ext cx="1371600" cy="1371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37" title="Emotional Planner"/>
          <p:cNvPicPr preferRelativeResize="0"/>
          <p:nvPr/>
        </p:nvPicPr>
        <p:blipFill rotWithShape="1">
          <a:blip r:embed="rId3">
            <a:alphaModFix/>
          </a:blip>
          <a:srcRect t="6717" b="11756"/>
          <a:stretch/>
        </p:blipFill>
        <p:spPr>
          <a:xfrm>
            <a:off x="228600" y="2286000"/>
            <a:ext cx="4009225" cy="3429226"/>
          </a:xfrm>
          <a:prstGeom prst="rect">
            <a:avLst/>
          </a:prstGeom>
          <a:noFill/>
          <a:ln>
            <a:noFill/>
          </a:ln>
          <a:effectLst>
            <a:outerShdw blurRad="57150" dist="85725" dir="8340000" algn="bl" rotWithShape="0">
              <a:srgbClr val="5F7D95">
                <a:alpha val="92000"/>
              </a:srgbClr>
            </a:outerShdw>
          </a:effectLst>
        </p:spPr>
      </p:pic>
      <p:sp>
        <p:nvSpPr>
          <p:cNvPr id="629" name="Google Shape;629;p37"/>
          <p:cNvSpPr txBox="1"/>
          <p:nvPr/>
        </p:nvSpPr>
        <p:spPr>
          <a:xfrm>
            <a:off x="4324350" y="2047350"/>
            <a:ext cx="4819800" cy="4777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b="1">
                <a:solidFill>
                  <a:schemeClr val="dk1"/>
                </a:solidFill>
                <a:latin typeface="Calibri"/>
                <a:ea typeface="Calibri"/>
                <a:cs typeface="Calibri"/>
                <a:sym typeface="Calibri"/>
              </a:rPr>
              <a:t>Notice the Emotion</a:t>
            </a:r>
            <a:br>
              <a:rPr lang="en-US" sz="2300" b="1">
                <a:solidFill>
                  <a:schemeClr val="dk1"/>
                </a:solidFill>
                <a:latin typeface="Calibri"/>
                <a:ea typeface="Calibri"/>
                <a:cs typeface="Calibri"/>
                <a:sym typeface="Calibri"/>
              </a:rPr>
            </a:br>
            <a:r>
              <a:rPr lang="en-US" sz="2300">
                <a:solidFill>
                  <a:schemeClr val="dk1"/>
                </a:solidFill>
                <a:latin typeface="Calibri"/>
                <a:ea typeface="Calibri"/>
                <a:cs typeface="Calibri"/>
                <a:sym typeface="Calibri"/>
              </a:rPr>
              <a:t>Observe its impact on body and mind</a:t>
            </a:r>
            <a:endParaRPr sz="2300">
              <a:solidFill>
                <a:schemeClr val="dk1"/>
              </a:solidFill>
              <a:latin typeface="Calibri"/>
              <a:ea typeface="Calibri"/>
              <a:cs typeface="Calibri"/>
              <a:sym typeface="Calibri"/>
            </a:endParaRPr>
          </a:p>
          <a:p>
            <a:pPr marL="0" lvl="0" indent="0" algn="l" rtl="0">
              <a:lnSpc>
                <a:spcPct val="90000"/>
              </a:lnSpc>
              <a:spcBef>
                <a:spcPts val="2000"/>
              </a:spcBef>
              <a:spcAft>
                <a:spcPts val="0"/>
              </a:spcAft>
              <a:buNone/>
            </a:pPr>
            <a:r>
              <a:rPr lang="en-US" sz="2300" b="1">
                <a:solidFill>
                  <a:schemeClr val="dk1"/>
                </a:solidFill>
                <a:latin typeface="Calibri"/>
                <a:ea typeface="Calibri"/>
                <a:cs typeface="Calibri"/>
                <a:sym typeface="Calibri"/>
              </a:rPr>
              <a:t>Name the Emotion</a:t>
            </a:r>
            <a:br>
              <a:rPr lang="en-US" sz="2300" b="1">
                <a:solidFill>
                  <a:schemeClr val="dk1"/>
                </a:solidFill>
                <a:latin typeface="Calibri"/>
                <a:ea typeface="Calibri"/>
                <a:cs typeface="Calibri"/>
                <a:sym typeface="Calibri"/>
              </a:rPr>
            </a:br>
            <a:r>
              <a:rPr lang="en-US" sz="2300">
                <a:solidFill>
                  <a:schemeClr val="dk1"/>
                </a:solidFill>
                <a:latin typeface="Calibri"/>
                <a:ea typeface="Calibri"/>
                <a:cs typeface="Calibri"/>
                <a:sym typeface="Calibri"/>
              </a:rPr>
              <a:t>Use words to describe feelings</a:t>
            </a:r>
            <a:endParaRPr sz="2300">
              <a:solidFill>
                <a:schemeClr val="dk1"/>
              </a:solidFill>
              <a:latin typeface="Calibri"/>
              <a:ea typeface="Calibri"/>
              <a:cs typeface="Calibri"/>
              <a:sym typeface="Calibri"/>
            </a:endParaRPr>
          </a:p>
          <a:p>
            <a:pPr marL="0" lvl="0" indent="0" algn="l" rtl="0">
              <a:lnSpc>
                <a:spcPct val="90000"/>
              </a:lnSpc>
              <a:spcBef>
                <a:spcPts val="2000"/>
              </a:spcBef>
              <a:spcAft>
                <a:spcPts val="0"/>
              </a:spcAft>
              <a:buNone/>
            </a:pPr>
            <a:r>
              <a:rPr lang="en-US" sz="2300" b="1">
                <a:solidFill>
                  <a:schemeClr val="dk1"/>
                </a:solidFill>
                <a:latin typeface="Calibri"/>
                <a:ea typeface="Calibri"/>
                <a:cs typeface="Calibri"/>
                <a:sym typeface="Calibri"/>
              </a:rPr>
              <a:t>Tools to Support Awareness</a:t>
            </a:r>
            <a:endParaRPr sz="2300" b="1">
              <a:solidFill>
                <a:schemeClr val="dk1"/>
              </a:solidFill>
              <a:latin typeface="Calibri"/>
              <a:ea typeface="Calibri"/>
              <a:cs typeface="Calibri"/>
              <a:sym typeface="Calibri"/>
            </a:endParaRPr>
          </a:p>
          <a:p>
            <a:pPr marL="457200" lvl="0" indent="-374650" algn="l" rtl="0">
              <a:lnSpc>
                <a:spcPct val="90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Emotion Wall</a:t>
            </a:r>
            <a:endParaRPr sz="2300">
              <a:solidFill>
                <a:schemeClr val="dk1"/>
              </a:solidFill>
              <a:latin typeface="Calibri"/>
              <a:ea typeface="Calibri"/>
              <a:cs typeface="Calibri"/>
              <a:sym typeface="Calibri"/>
            </a:endParaRPr>
          </a:p>
          <a:p>
            <a:pPr marL="457200" lvl="0" indent="-374650" algn="l" rtl="0">
              <a:lnSpc>
                <a:spcPct val="90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Emotional Check-in</a:t>
            </a:r>
            <a:endParaRPr sz="2300">
              <a:solidFill>
                <a:schemeClr val="dk1"/>
              </a:solidFill>
              <a:latin typeface="Calibri"/>
              <a:ea typeface="Calibri"/>
              <a:cs typeface="Calibri"/>
              <a:sym typeface="Calibri"/>
            </a:endParaRPr>
          </a:p>
          <a:p>
            <a:pPr marL="457200" lvl="0" indent="-374650" algn="l" rtl="0">
              <a:lnSpc>
                <a:spcPct val="90000"/>
              </a:lnSpc>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Literary fiction for emotional insight</a:t>
            </a:r>
            <a:endParaRPr sz="2300">
              <a:solidFill>
                <a:schemeClr val="dk1"/>
              </a:solidFill>
              <a:latin typeface="Calibri"/>
              <a:ea typeface="Calibri"/>
              <a:cs typeface="Calibri"/>
              <a:sym typeface="Calibri"/>
            </a:endParaRPr>
          </a:p>
          <a:p>
            <a:pPr marL="0" lvl="0" indent="0" algn="l" rtl="0">
              <a:lnSpc>
                <a:spcPct val="90000"/>
              </a:lnSpc>
              <a:spcBef>
                <a:spcPts val="2000"/>
              </a:spcBef>
              <a:spcAft>
                <a:spcPts val="2000"/>
              </a:spcAft>
              <a:buNone/>
            </a:pPr>
            <a:r>
              <a:rPr lang="en-US" sz="2300" b="1">
                <a:solidFill>
                  <a:schemeClr val="dk1"/>
                </a:solidFill>
                <a:latin typeface="Calibri"/>
                <a:ea typeface="Calibri"/>
                <a:cs typeface="Calibri"/>
                <a:sym typeface="Calibri"/>
              </a:rPr>
              <a:t>Interpret the Emotion</a:t>
            </a:r>
            <a:br>
              <a:rPr lang="en-US" sz="2300" b="1">
                <a:solidFill>
                  <a:schemeClr val="dk1"/>
                </a:solidFill>
                <a:latin typeface="Calibri"/>
                <a:ea typeface="Calibri"/>
                <a:cs typeface="Calibri"/>
                <a:sym typeface="Calibri"/>
              </a:rPr>
            </a:br>
            <a:r>
              <a:rPr lang="en-US" sz="2300">
                <a:solidFill>
                  <a:schemeClr val="dk1"/>
                </a:solidFill>
                <a:latin typeface="Calibri"/>
                <a:ea typeface="Calibri"/>
                <a:cs typeface="Calibri"/>
                <a:sym typeface="Calibri"/>
              </a:rPr>
              <a:t>Explore why you feel this way and how emotions can be helpful</a:t>
            </a:r>
            <a:endParaRPr sz="2300">
              <a:solidFill>
                <a:schemeClr val="dk1"/>
              </a:solidFill>
              <a:latin typeface="Calibri"/>
              <a:ea typeface="Calibri"/>
              <a:cs typeface="Calibri"/>
              <a:sym typeface="Calibri"/>
            </a:endParaRPr>
          </a:p>
        </p:txBody>
      </p:sp>
      <p:sp>
        <p:nvSpPr>
          <p:cNvPr id="630" name="Google Shape;630;p37"/>
          <p:cNvSpPr txBox="1"/>
          <p:nvPr/>
        </p:nvSpPr>
        <p:spPr>
          <a:xfrm>
            <a:off x="4324350" y="1380425"/>
            <a:ext cx="4610100" cy="615600"/>
          </a:xfrm>
          <a:prstGeom prst="rect">
            <a:avLst/>
          </a:prstGeom>
          <a:solidFill>
            <a:srgbClr val="003369">
              <a:alpha val="7412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chemeClr val="lt1"/>
                </a:solidFill>
                <a:latin typeface="Calibri"/>
                <a:ea typeface="Calibri"/>
                <a:cs typeface="Calibri"/>
                <a:sym typeface="Calibri"/>
              </a:rPr>
              <a:t>Notice, Name, and Interpret</a:t>
            </a:r>
            <a:endParaRPr sz="2800" b="1">
              <a:solidFill>
                <a:schemeClr val="lt1"/>
              </a:solidFill>
              <a:latin typeface="Calibri"/>
              <a:ea typeface="Calibri"/>
              <a:cs typeface="Calibri"/>
              <a:sym typeface="Calibri"/>
            </a:endParaRPr>
          </a:p>
        </p:txBody>
      </p:sp>
      <p:sp>
        <p:nvSpPr>
          <p:cNvPr id="631" name="Google Shape;631;p37"/>
          <p:cNvSpPr txBox="1">
            <a:spLocks noGrp="1"/>
          </p:cNvSpPr>
          <p:nvPr>
            <p:ph type="title" idx="4294967295"/>
          </p:nvPr>
        </p:nvSpPr>
        <p:spPr>
          <a:xfrm>
            <a:off x="228600" y="186088"/>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Building Emotional Awareness</a:t>
            </a:r>
            <a:endParaRPr sz="4000">
              <a:solidFill>
                <a:srgbClr val="FFFFFF"/>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5"/>
        <p:cNvGrpSpPr/>
        <p:nvPr/>
      </p:nvGrpSpPr>
      <p:grpSpPr>
        <a:xfrm>
          <a:off x="0" y="0"/>
          <a:ext cx="0" cy="0"/>
          <a:chOff x="0" y="0"/>
          <a:chExt cx="0" cy="0"/>
        </a:xfrm>
      </p:grpSpPr>
      <p:pic>
        <p:nvPicPr>
          <p:cNvPr id="636" name="Google Shape;636;p36" title="Check-in Routine with Sticky Notes"/>
          <p:cNvPicPr preferRelativeResize="0"/>
          <p:nvPr/>
        </p:nvPicPr>
        <p:blipFill rotWithShape="1">
          <a:blip r:embed="rId3">
            <a:alphaModFix/>
          </a:blip>
          <a:srcRect/>
          <a:stretch/>
        </p:blipFill>
        <p:spPr>
          <a:xfrm>
            <a:off x="152400" y="1524000"/>
            <a:ext cx="8839200" cy="4640580"/>
          </a:xfrm>
          <a:prstGeom prst="rect">
            <a:avLst/>
          </a:prstGeom>
          <a:noFill/>
          <a:ln>
            <a:noFill/>
          </a:ln>
        </p:spPr>
      </p:pic>
      <p:sp>
        <p:nvSpPr>
          <p:cNvPr id="637" name="Google Shape;637;p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a:solidFill>
                  <a:srgbClr val="FFFFFF"/>
                </a:solidFill>
              </a:rPr>
              <a:t>Emotional Check-ins</a:t>
            </a:r>
            <a:endParaRPr>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38"/>
          <p:cNvSpPr txBox="1">
            <a:spLocks noGrp="1"/>
          </p:cNvSpPr>
          <p:nvPr>
            <p:ph type="title"/>
          </p:nvPr>
        </p:nvSpPr>
        <p:spPr>
          <a:xfrm>
            <a:off x="228600" y="184250"/>
            <a:ext cx="8686800" cy="13272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FFFFFF"/>
                </a:solidFill>
              </a:rPr>
              <a:t>Regulation</a:t>
            </a:r>
            <a:endParaRPr>
              <a:solidFill>
                <a:srgbClr val="FFFFFF"/>
              </a:solidFill>
            </a:endParaRPr>
          </a:p>
          <a:p>
            <a:pPr marL="0" lvl="0" indent="0" algn="ctr" rtl="0">
              <a:lnSpc>
                <a:spcPct val="100000"/>
              </a:lnSpc>
              <a:spcBef>
                <a:spcPts val="0"/>
              </a:spcBef>
              <a:spcAft>
                <a:spcPts val="0"/>
              </a:spcAft>
              <a:buSzPts val="4000"/>
              <a:buNone/>
            </a:pPr>
            <a:r>
              <a:rPr lang="en-US">
                <a:solidFill>
                  <a:srgbClr val="FFFFFF"/>
                </a:solidFill>
              </a:rPr>
              <a:t>Strategies and Activities</a:t>
            </a:r>
            <a:endParaRPr>
              <a:solidFill>
                <a:srgbClr val="FFFFFF"/>
              </a:solidFill>
            </a:endParaRPr>
          </a:p>
        </p:txBody>
      </p:sp>
      <p:sp>
        <p:nvSpPr>
          <p:cNvPr id="643" name="Google Shape;643;p38"/>
          <p:cNvSpPr txBox="1"/>
          <p:nvPr/>
        </p:nvSpPr>
        <p:spPr>
          <a:xfrm>
            <a:off x="342650" y="3115450"/>
            <a:ext cx="2162400" cy="1182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800">
                <a:solidFill>
                  <a:schemeClr val="dk1"/>
                </a:solidFill>
                <a:latin typeface="Calibri"/>
                <a:ea typeface="Calibri"/>
                <a:cs typeface="Calibri"/>
                <a:sym typeface="Calibri"/>
              </a:rPr>
              <a:t>Checklists</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0"/>
              </a:spcAft>
              <a:buNone/>
            </a:pPr>
            <a:r>
              <a:rPr lang="en-US" sz="2800">
                <a:solidFill>
                  <a:schemeClr val="dk1"/>
                </a:solidFill>
                <a:latin typeface="Calibri"/>
                <a:ea typeface="Calibri"/>
                <a:cs typeface="Calibri"/>
                <a:sym typeface="Calibri"/>
              </a:rPr>
              <a:t>Logs</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2000"/>
              </a:spcAft>
              <a:buNone/>
            </a:pPr>
            <a:r>
              <a:rPr lang="en-US" sz="2800">
                <a:solidFill>
                  <a:schemeClr val="dk1"/>
                </a:solidFill>
                <a:latin typeface="Calibri"/>
                <a:ea typeface="Calibri"/>
                <a:cs typeface="Calibri"/>
                <a:sym typeface="Calibri"/>
              </a:rPr>
              <a:t>Visual Schedule</a:t>
            </a:r>
            <a:endParaRPr sz="2800">
              <a:solidFill>
                <a:schemeClr val="dk1"/>
              </a:solidFill>
              <a:latin typeface="Calibri"/>
              <a:ea typeface="Calibri"/>
              <a:cs typeface="Calibri"/>
              <a:sym typeface="Calibri"/>
            </a:endParaRPr>
          </a:p>
        </p:txBody>
      </p:sp>
      <p:sp>
        <p:nvSpPr>
          <p:cNvPr id="644" name="Google Shape;644;p38"/>
          <p:cNvSpPr txBox="1"/>
          <p:nvPr/>
        </p:nvSpPr>
        <p:spPr>
          <a:xfrm>
            <a:off x="3133350" y="2576650"/>
            <a:ext cx="2877300" cy="3926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800">
                <a:solidFill>
                  <a:schemeClr val="dk1"/>
                </a:solidFill>
                <a:latin typeface="Calibri"/>
                <a:ea typeface="Calibri"/>
                <a:cs typeface="Calibri"/>
                <a:sym typeface="Calibri"/>
              </a:rPr>
              <a:t>Mindfulness</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0"/>
              </a:spcAft>
              <a:buNone/>
            </a:pPr>
            <a:r>
              <a:rPr lang="en-US" sz="2800">
                <a:solidFill>
                  <a:schemeClr val="dk1"/>
                </a:solidFill>
                <a:latin typeface="Calibri"/>
                <a:ea typeface="Calibri"/>
                <a:cs typeface="Calibri"/>
                <a:sym typeface="Calibri"/>
              </a:rPr>
              <a:t>Exercise &amp; Yoga</a:t>
            </a:r>
            <a:br>
              <a:rPr lang="en-US" sz="2800">
                <a:solidFill>
                  <a:schemeClr val="dk1"/>
                </a:solidFill>
                <a:latin typeface="Calibri"/>
                <a:ea typeface="Calibri"/>
                <a:cs typeface="Calibri"/>
                <a:sym typeface="Calibri"/>
              </a:rPr>
            </a:br>
            <a:r>
              <a:rPr lang="en-US" sz="2800">
                <a:solidFill>
                  <a:schemeClr val="dk1"/>
                </a:solidFill>
                <a:latin typeface="Calibri"/>
                <a:ea typeface="Calibri"/>
                <a:cs typeface="Calibri"/>
                <a:sym typeface="Calibri"/>
              </a:rPr>
              <a:t>Movement Breaks</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0"/>
              </a:spcAft>
              <a:buNone/>
            </a:pPr>
            <a:r>
              <a:rPr lang="en-US" sz="2800">
                <a:solidFill>
                  <a:schemeClr val="dk1"/>
                </a:solidFill>
                <a:latin typeface="Calibri"/>
                <a:ea typeface="Calibri"/>
                <a:cs typeface="Calibri"/>
                <a:sym typeface="Calibri"/>
              </a:rPr>
              <a:t>Deep Breathing</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0"/>
              </a:spcAft>
              <a:buNone/>
            </a:pPr>
            <a:r>
              <a:rPr lang="en-US" sz="2800">
                <a:solidFill>
                  <a:schemeClr val="dk1"/>
                </a:solidFill>
                <a:latin typeface="Calibri"/>
                <a:ea typeface="Calibri"/>
                <a:cs typeface="Calibri"/>
                <a:sym typeface="Calibri"/>
              </a:rPr>
              <a:t>Grounding Activities</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2000"/>
              </a:spcAft>
              <a:buNone/>
            </a:pPr>
            <a:r>
              <a:rPr lang="en-US" sz="2800">
                <a:solidFill>
                  <a:schemeClr val="dk1"/>
                </a:solidFill>
                <a:latin typeface="Calibri"/>
                <a:ea typeface="Calibri"/>
                <a:cs typeface="Calibri"/>
                <a:sym typeface="Calibri"/>
              </a:rPr>
              <a:t>Imagery Exercises</a:t>
            </a:r>
            <a:endParaRPr sz="2800">
              <a:latin typeface="Calibri"/>
              <a:ea typeface="Calibri"/>
              <a:cs typeface="Calibri"/>
              <a:sym typeface="Calibri"/>
            </a:endParaRPr>
          </a:p>
        </p:txBody>
      </p:sp>
      <p:sp>
        <p:nvSpPr>
          <p:cNvPr id="645" name="Google Shape;645;p38"/>
          <p:cNvSpPr txBox="1"/>
          <p:nvPr/>
        </p:nvSpPr>
        <p:spPr>
          <a:xfrm>
            <a:off x="6475550" y="2576650"/>
            <a:ext cx="2448300" cy="1992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800">
                <a:solidFill>
                  <a:schemeClr val="dk1"/>
                </a:solidFill>
                <a:latin typeface="Calibri"/>
                <a:ea typeface="Calibri"/>
                <a:cs typeface="Calibri"/>
                <a:sym typeface="Calibri"/>
              </a:rPr>
              <a:t>Goal Setting    &amp; Reflection</a:t>
            </a:r>
            <a:endParaRPr sz="2800">
              <a:solidFill>
                <a:schemeClr val="dk1"/>
              </a:solidFill>
              <a:latin typeface="Calibri"/>
              <a:ea typeface="Calibri"/>
              <a:cs typeface="Calibri"/>
              <a:sym typeface="Calibri"/>
            </a:endParaRPr>
          </a:p>
          <a:p>
            <a:pPr marL="0" lvl="0" indent="0" algn="ctr" rtl="0">
              <a:lnSpc>
                <a:spcPct val="90000"/>
              </a:lnSpc>
              <a:spcBef>
                <a:spcPts val="2000"/>
              </a:spcBef>
              <a:spcAft>
                <a:spcPts val="2000"/>
              </a:spcAft>
              <a:buNone/>
            </a:pPr>
            <a:r>
              <a:rPr lang="en-US" sz="2800">
                <a:solidFill>
                  <a:schemeClr val="dk1"/>
                </a:solidFill>
                <a:latin typeface="Calibri"/>
                <a:ea typeface="Calibri"/>
                <a:cs typeface="Calibri"/>
                <a:sym typeface="Calibri"/>
              </a:rPr>
              <a:t>Service to Others</a:t>
            </a:r>
            <a:endParaRPr sz="1800"/>
          </a:p>
        </p:txBody>
      </p:sp>
      <p:sp>
        <p:nvSpPr>
          <p:cNvPr id="646" name="Google Shape;646;p38"/>
          <p:cNvSpPr txBox="1"/>
          <p:nvPr/>
        </p:nvSpPr>
        <p:spPr>
          <a:xfrm>
            <a:off x="199700" y="1619250"/>
            <a:ext cx="2448300" cy="849600"/>
          </a:xfrm>
          <a:prstGeom prst="rect">
            <a:avLst/>
          </a:prstGeom>
          <a:solidFill>
            <a:srgbClr val="003369">
              <a:alpha val="74120"/>
            </a:srgbClr>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Time </a:t>
            </a:r>
            <a:endParaRPr sz="2400" b="1">
              <a:solidFill>
                <a:schemeClr val="lt1"/>
              </a:solidFill>
              <a:latin typeface="Calibri"/>
              <a:ea typeface="Calibri"/>
              <a:cs typeface="Calibri"/>
              <a:sym typeface="Calibri"/>
            </a:endParaRPr>
          </a:p>
          <a:p>
            <a:pPr marL="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Management</a:t>
            </a:r>
            <a:endParaRPr>
              <a:solidFill>
                <a:schemeClr val="lt1"/>
              </a:solidFill>
            </a:endParaRPr>
          </a:p>
        </p:txBody>
      </p:sp>
      <p:sp>
        <p:nvSpPr>
          <p:cNvPr id="647" name="Google Shape;647;p38"/>
          <p:cNvSpPr txBox="1"/>
          <p:nvPr/>
        </p:nvSpPr>
        <p:spPr>
          <a:xfrm>
            <a:off x="3337625" y="1619250"/>
            <a:ext cx="2448300" cy="849600"/>
          </a:xfrm>
          <a:prstGeom prst="rect">
            <a:avLst/>
          </a:prstGeom>
          <a:solidFill>
            <a:srgbClr val="003369">
              <a:alpha val="74120"/>
            </a:srgbClr>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Stress </a:t>
            </a:r>
            <a:endParaRPr sz="2400" b="1">
              <a:solidFill>
                <a:schemeClr val="lt1"/>
              </a:solidFill>
              <a:latin typeface="Calibri"/>
              <a:ea typeface="Calibri"/>
              <a:cs typeface="Calibri"/>
              <a:sym typeface="Calibri"/>
            </a:endParaRPr>
          </a:p>
          <a:p>
            <a:pPr marL="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Management</a:t>
            </a:r>
            <a:endParaRPr>
              <a:solidFill>
                <a:schemeClr val="lt1"/>
              </a:solidFill>
            </a:endParaRPr>
          </a:p>
        </p:txBody>
      </p:sp>
      <p:sp>
        <p:nvSpPr>
          <p:cNvPr id="648" name="Google Shape;648;p38"/>
          <p:cNvSpPr txBox="1"/>
          <p:nvPr/>
        </p:nvSpPr>
        <p:spPr>
          <a:xfrm>
            <a:off x="6475550" y="1619250"/>
            <a:ext cx="2448300" cy="849600"/>
          </a:xfrm>
          <a:prstGeom prst="rect">
            <a:avLst/>
          </a:prstGeom>
          <a:solidFill>
            <a:srgbClr val="003369">
              <a:alpha val="74120"/>
            </a:srgbClr>
          </a:solid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Motivation </a:t>
            </a:r>
            <a:endParaRPr sz="2400" b="1">
              <a:solidFill>
                <a:schemeClr val="lt1"/>
              </a:solidFill>
              <a:latin typeface="Calibri"/>
              <a:ea typeface="Calibri"/>
              <a:cs typeface="Calibri"/>
              <a:sym typeface="Calibri"/>
            </a:endParaRPr>
          </a:p>
          <a:p>
            <a:pPr marL="0" lvl="0" indent="0" algn="ctr" rtl="0">
              <a:lnSpc>
                <a:spcPct val="90000"/>
              </a:lnSpc>
              <a:spcBef>
                <a:spcPts val="0"/>
              </a:spcBef>
              <a:spcAft>
                <a:spcPts val="0"/>
              </a:spcAft>
              <a:buNone/>
            </a:pPr>
            <a:r>
              <a:rPr lang="en-US" sz="2400" b="1">
                <a:solidFill>
                  <a:schemeClr val="lt1"/>
                </a:solidFill>
                <a:latin typeface="Calibri"/>
                <a:ea typeface="Calibri"/>
                <a:cs typeface="Calibri"/>
                <a:sym typeface="Calibri"/>
              </a:rPr>
              <a:t>Management</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10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4"/>
                                        </p:tgtEl>
                                        <p:attrNameLst>
                                          <p:attrName>style.visibility</p:attrName>
                                        </p:attrNameLst>
                                      </p:cBhvr>
                                      <p:to>
                                        <p:strVal val="visible"/>
                                      </p:to>
                                    </p:set>
                                    <p:animEffect transition="in" filter="fade">
                                      <p:cBhvr>
                                        <p:cTn id="12" dur="1000"/>
                                        <p:tgtEl>
                                          <p:spTgt spid="6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
                                        </p:tgtEl>
                                        <p:attrNameLst>
                                          <p:attrName>style.visibility</p:attrName>
                                        </p:attrNameLst>
                                      </p:cBhvr>
                                      <p:to>
                                        <p:strVal val="visible"/>
                                      </p:to>
                                    </p:set>
                                    <p:animEffect transition="in" filter="fade">
                                      <p:cBhvr>
                                        <p:cTn id="17" dur="10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653" name="Google Shape;653;p39" descr="At the start of class, Ms. O guides her students in a simple meditation. This allows them to quiet their nervous systems and get ready to learn. &#10;&#10;“Arrive” was filmed at Gateway High School in San Francisco. &#10;&#10;Learn more at www.mindfulschools.org." title="&quot;Arrive&quot; - A Mindful Minute Helps Students Arrive in the Classroom">
            <a:hlinkClick r:id="rId3"/>
          </p:cNvPr>
          <p:cNvPicPr preferRelativeResize="0"/>
          <p:nvPr/>
        </p:nvPicPr>
        <p:blipFill rotWithShape="1">
          <a:blip r:embed="rId4">
            <a:alphaModFix/>
          </a:blip>
          <a:srcRect/>
          <a:stretch/>
        </p:blipFill>
        <p:spPr>
          <a:xfrm>
            <a:off x="1689175" y="1937850"/>
            <a:ext cx="5765650" cy="4324250"/>
          </a:xfrm>
          <a:prstGeom prst="rect">
            <a:avLst/>
          </a:prstGeom>
          <a:noFill/>
          <a:ln>
            <a:noFill/>
          </a:ln>
        </p:spPr>
      </p:pic>
      <p:sp>
        <p:nvSpPr>
          <p:cNvPr id="654" name="Google Shape;654;p39"/>
          <p:cNvSpPr txBox="1"/>
          <p:nvPr/>
        </p:nvSpPr>
        <p:spPr>
          <a:xfrm>
            <a:off x="146050" y="6342062"/>
            <a:ext cx="5980112" cy="46196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hlink"/>
              </a:buClr>
              <a:buSzPts val="1100"/>
              <a:buFont typeface="Arial"/>
              <a:buNone/>
            </a:pPr>
            <a:r>
              <a:rPr lang="en-US" sz="1100" b="0" i="0" u="sng">
                <a:solidFill>
                  <a:schemeClr val="hlink"/>
                </a:solidFill>
                <a:latin typeface="Arial"/>
                <a:ea typeface="Arial"/>
                <a:cs typeface="Arial"/>
                <a:sym typeface="Arial"/>
                <a:hlinkClick r:id="rId5"/>
              </a:rPr>
              <a:t>https://www.youtube.com/watch?time_continue=1&amp;v=u3jBjSs_cpk&amp;feature=emb_logo</a:t>
            </a:r>
            <a:endParaRPr/>
          </a:p>
        </p:txBody>
      </p:sp>
      <p:sp>
        <p:nvSpPr>
          <p:cNvPr id="655" name="Google Shape;655;p3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Meditation</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40" title="Window of Tolerance"/>
          <p:cNvPicPr preferRelativeResize="0"/>
          <p:nvPr/>
        </p:nvPicPr>
        <p:blipFill rotWithShape="1">
          <a:blip r:embed="rId3">
            <a:alphaModFix/>
          </a:blip>
          <a:srcRect/>
          <a:stretch/>
        </p:blipFill>
        <p:spPr>
          <a:xfrm>
            <a:off x="2287975" y="1371600"/>
            <a:ext cx="4568026" cy="5248251"/>
          </a:xfrm>
          <a:prstGeom prst="rect">
            <a:avLst/>
          </a:prstGeom>
          <a:noFill/>
          <a:ln>
            <a:noFill/>
          </a:ln>
        </p:spPr>
      </p:pic>
      <p:sp>
        <p:nvSpPr>
          <p:cNvPr id="661" name="Google Shape;661;p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Window of Tolerance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1"/>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a:t>
            </a:r>
            <a:r>
              <a:rPr lang="en-US" sz="4000">
                <a:solidFill>
                  <a:srgbClr val="FFFFFF"/>
                </a:solidFill>
                <a:latin typeface="Verdana"/>
                <a:ea typeface="Verdana"/>
                <a:cs typeface="Verdana"/>
                <a:sym typeface="Verdana"/>
              </a:rPr>
              <a:t>Discussion</a:t>
            </a:r>
            <a:endParaRPr sz="4000">
              <a:latin typeface="Verdana"/>
              <a:ea typeface="Verdana"/>
              <a:cs typeface="Verdana"/>
              <a:sym typeface="Verdana"/>
            </a:endParaRPr>
          </a:p>
        </p:txBody>
      </p:sp>
      <p:sp>
        <p:nvSpPr>
          <p:cNvPr id="667" name="Google Shape;667;p41"/>
          <p:cNvSpPr/>
          <p:nvPr/>
        </p:nvSpPr>
        <p:spPr>
          <a:xfrm flipH="1">
            <a:off x="350102" y="4545175"/>
            <a:ext cx="929922"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2"/>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68" name="Google Shape;668;p41"/>
          <p:cNvSpPr txBox="1"/>
          <p:nvPr/>
        </p:nvSpPr>
        <p:spPr>
          <a:xfrm>
            <a:off x="1519025" y="4446075"/>
            <a:ext cx="7396500" cy="9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2300">
                <a:solidFill>
                  <a:schemeClr val="dk1"/>
                </a:solidFill>
                <a:latin typeface="Calibri"/>
                <a:ea typeface="Calibri"/>
                <a:cs typeface="Calibri"/>
                <a:sym typeface="Calibri"/>
              </a:rPr>
              <a:t>In your small groups, discuss what new ideas you learned about teaching these skills during our last walk-about.</a:t>
            </a:r>
            <a:endParaRPr sz="2300">
              <a:solidFill>
                <a:schemeClr val="dk1"/>
              </a:solidFill>
              <a:latin typeface="Calibri"/>
              <a:ea typeface="Calibri"/>
              <a:cs typeface="Calibri"/>
              <a:sym typeface="Calibri"/>
            </a:endParaRPr>
          </a:p>
        </p:txBody>
      </p:sp>
      <p:sp>
        <p:nvSpPr>
          <p:cNvPr id="669" name="Google Shape;669;p41"/>
          <p:cNvSpPr txBox="1"/>
          <p:nvPr/>
        </p:nvSpPr>
        <p:spPr>
          <a:xfrm>
            <a:off x="4693575" y="1600938"/>
            <a:ext cx="4155600" cy="1246500"/>
          </a:xfrm>
          <a:prstGeom prst="rect">
            <a:avLst/>
          </a:prstGeom>
          <a:solidFill>
            <a:srgbClr val="003369">
              <a:alpha val="74120"/>
            </a:srgbClr>
          </a:solidFill>
          <a:ln>
            <a:noFill/>
          </a:ln>
        </p:spPr>
        <p:txBody>
          <a:bodyPr spcFirstLastPara="1" wrap="square" lIns="91425" tIns="91425" rIns="91425" bIns="91425" anchor="ctr" anchorCtr="0">
            <a:noAutofit/>
          </a:bodyPr>
          <a:lstStyle/>
          <a:p>
            <a:pPr marL="0" lvl="0" indent="0" algn="ctr" rtl="0">
              <a:spcBef>
                <a:spcPts val="640"/>
              </a:spcBef>
              <a:spcAft>
                <a:spcPts val="0"/>
              </a:spcAft>
              <a:buNone/>
            </a:pPr>
            <a:r>
              <a:rPr lang="en-US" sz="3000" b="1">
                <a:solidFill>
                  <a:schemeClr val="lt1"/>
                </a:solidFill>
                <a:latin typeface="Calibri"/>
                <a:ea typeface="Calibri"/>
                <a:cs typeface="Calibri"/>
                <a:sym typeface="Calibri"/>
              </a:rPr>
              <a:t>Self-Awareness</a:t>
            </a:r>
            <a:endParaRPr sz="1800">
              <a:solidFill>
                <a:schemeClr val="dk2"/>
              </a:solidFill>
            </a:endParaRPr>
          </a:p>
        </p:txBody>
      </p:sp>
      <p:sp>
        <p:nvSpPr>
          <p:cNvPr id="670" name="Google Shape;670;p41"/>
          <p:cNvSpPr txBox="1"/>
          <p:nvPr/>
        </p:nvSpPr>
        <p:spPr>
          <a:xfrm>
            <a:off x="340200" y="1629000"/>
            <a:ext cx="4155600" cy="1190400"/>
          </a:xfrm>
          <a:prstGeom prst="rect">
            <a:avLst/>
          </a:prstGeom>
          <a:solidFill>
            <a:srgbClr val="003369">
              <a:alpha val="74120"/>
            </a:srgbClr>
          </a:solidFill>
          <a:ln>
            <a:noFill/>
          </a:ln>
        </p:spPr>
        <p:txBody>
          <a:bodyPr spcFirstLastPara="1" wrap="square" lIns="91425" tIns="91425" rIns="91425" bIns="91425" anchor="ctr" anchorCtr="0">
            <a:noAutofit/>
          </a:bodyPr>
          <a:lstStyle/>
          <a:p>
            <a:pPr marL="0" lvl="0" indent="0" algn="ctr" rtl="0">
              <a:spcBef>
                <a:spcPts val="640"/>
              </a:spcBef>
              <a:spcAft>
                <a:spcPts val="0"/>
              </a:spcAft>
              <a:buClr>
                <a:schemeClr val="dk1"/>
              </a:buClr>
              <a:buSzPts val="1100"/>
              <a:buFont typeface="Arial"/>
              <a:buNone/>
            </a:pPr>
            <a:r>
              <a:rPr lang="en-US" sz="3000" b="1">
                <a:solidFill>
                  <a:schemeClr val="lt1"/>
                </a:solidFill>
                <a:latin typeface="Calibri"/>
                <a:ea typeface="Calibri"/>
                <a:cs typeface="Calibri"/>
                <a:sym typeface="Calibri"/>
              </a:rPr>
              <a:t>Self-Management</a:t>
            </a:r>
            <a:endParaRPr sz="3000" b="1">
              <a:solidFill>
                <a:schemeClr val="lt1"/>
              </a:solidFill>
              <a:latin typeface="Calibri"/>
              <a:ea typeface="Calibri"/>
              <a:cs typeface="Calibri"/>
              <a:sym typeface="Calibri"/>
            </a:endParaRPr>
          </a:p>
          <a:p>
            <a:pPr marL="0" lvl="0" indent="0" algn="ctr" rtl="0">
              <a:spcBef>
                <a:spcPts val="640"/>
              </a:spcBef>
              <a:spcAft>
                <a:spcPts val="0"/>
              </a:spcAft>
              <a:buNone/>
            </a:pPr>
            <a:r>
              <a:rPr lang="en-US" sz="3000" b="1">
                <a:solidFill>
                  <a:schemeClr val="lt1"/>
                </a:solidFill>
                <a:latin typeface="Calibri"/>
                <a:ea typeface="Calibri"/>
                <a:cs typeface="Calibri"/>
                <a:sym typeface="Calibri"/>
              </a:rPr>
              <a:t>Social </a:t>
            </a:r>
            <a:endParaRPr sz="3000" b="1">
              <a:solidFill>
                <a:schemeClr val="lt1"/>
              </a:solidFill>
              <a:latin typeface="Calibri"/>
              <a:ea typeface="Calibri"/>
              <a:cs typeface="Calibri"/>
              <a:sym typeface="Calibri"/>
            </a:endParaRPr>
          </a:p>
        </p:txBody>
      </p:sp>
      <p:sp>
        <p:nvSpPr>
          <p:cNvPr id="671" name="Google Shape;671;p41"/>
          <p:cNvSpPr txBox="1"/>
          <p:nvPr/>
        </p:nvSpPr>
        <p:spPr>
          <a:xfrm>
            <a:off x="350100" y="2953225"/>
            <a:ext cx="4135800" cy="1246500"/>
          </a:xfrm>
          <a:prstGeom prst="rect">
            <a:avLst/>
          </a:prstGeom>
          <a:solidFill>
            <a:srgbClr val="003369">
              <a:alpha val="74120"/>
            </a:srgbClr>
          </a:solidFill>
          <a:ln>
            <a:noFill/>
          </a:ln>
        </p:spPr>
        <p:txBody>
          <a:bodyPr spcFirstLastPara="1" wrap="square" lIns="91425" tIns="91425" rIns="91425" bIns="91425" anchor="ctr" anchorCtr="0">
            <a:noAutofit/>
          </a:bodyPr>
          <a:lstStyle/>
          <a:p>
            <a:pPr marL="0" lvl="0" indent="0" algn="ctr" rtl="0">
              <a:spcBef>
                <a:spcPts val="640"/>
              </a:spcBef>
              <a:spcAft>
                <a:spcPts val="0"/>
              </a:spcAft>
              <a:buNone/>
            </a:pPr>
            <a:r>
              <a:rPr lang="en-US" sz="3000" b="1">
                <a:solidFill>
                  <a:schemeClr val="lt1"/>
                </a:solidFill>
                <a:latin typeface="Calibri"/>
                <a:ea typeface="Calibri"/>
                <a:cs typeface="Calibri"/>
                <a:sym typeface="Calibri"/>
              </a:rPr>
              <a:t>Awareness/Empathy</a:t>
            </a:r>
            <a:endParaRPr sz="3000">
              <a:solidFill>
                <a:schemeClr val="lt1"/>
              </a:solidFill>
              <a:latin typeface="Calibri"/>
              <a:ea typeface="Calibri"/>
              <a:cs typeface="Calibri"/>
              <a:sym typeface="Calibri"/>
            </a:endParaRPr>
          </a:p>
        </p:txBody>
      </p:sp>
      <p:sp>
        <p:nvSpPr>
          <p:cNvPr id="672" name="Google Shape;672;p41"/>
          <p:cNvSpPr txBox="1"/>
          <p:nvPr/>
        </p:nvSpPr>
        <p:spPr>
          <a:xfrm>
            <a:off x="4703475" y="2981275"/>
            <a:ext cx="4135800" cy="1190400"/>
          </a:xfrm>
          <a:prstGeom prst="rect">
            <a:avLst/>
          </a:prstGeom>
          <a:solidFill>
            <a:srgbClr val="003369">
              <a:alpha val="74120"/>
            </a:srgbClr>
          </a:solidFill>
          <a:ln>
            <a:noFill/>
          </a:ln>
        </p:spPr>
        <p:txBody>
          <a:bodyPr spcFirstLastPara="1" wrap="square" lIns="91425" tIns="91425" rIns="91425" bIns="91425" anchor="ctr" anchorCtr="0">
            <a:noAutofit/>
          </a:bodyPr>
          <a:lstStyle/>
          <a:p>
            <a:pPr marL="0" lvl="0" indent="0" algn="ctr" rtl="0">
              <a:spcBef>
                <a:spcPts val="640"/>
              </a:spcBef>
              <a:spcAft>
                <a:spcPts val="0"/>
              </a:spcAft>
              <a:buNone/>
            </a:pPr>
            <a:r>
              <a:rPr lang="en-US" sz="2900" b="1">
                <a:solidFill>
                  <a:schemeClr val="lt1"/>
                </a:solidFill>
                <a:latin typeface="Calibri"/>
                <a:ea typeface="Calibri"/>
                <a:cs typeface="Calibri"/>
                <a:sym typeface="Calibri"/>
              </a:rPr>
              <a:t>Social Management</a:t>
            </a:r>
            <a:endParaRPr sz="2900" b="1">
              <a:solidFill>
                <a:schemeClr val="lt1"/>
              </a:solidFill>
              <a:latin typeface="Calibri"/>
              <a:ea typeface="Calibri"/>
              <a:cs typeface="Calibri"/>
              <a:sym typeface="Calibri"/>
            </a:endParaRPr>
          </a:p>
          <a:p>
            <a:pPr marL="0" lvl="0" indent="0" algn="ctr" rtl="0">
              <a:spcBef>
                <a:spcPts val="640"/>
              </a:spcBef>
              <a:spcAft>
                <a:spcPts val="0"/>
              </a:spcAft>
              <a:buNone/>
            </a:pPr>
            <a:r>
              <a:rPr lang="en-US" sz="2900" b="1">
                <a:solidFill>
                  <a:schemeClr val="lt1"/>
                </a:solidFill>
                <a:latin typeface="Calibri"/>
                <a:ea typeface="Calibri"/>
                <a:cs typeface="Calibri"/>
                <a:sym typeface="Calibri"/>
              </a:rPr>
              <a:t>Social Skills</a:t>
            </a:r>
            <a:endParaRPr sz="2900">
              <a:solidFill>
                <a:schemeClr val="dk2"/>
              </a:solidFill>
            </a:endParaRPr>
          </a:p>
        </p:txBody>
      </p:sp>
      <p:sp>
        <p:nvSpPr>
          <p:cNvPr id="673" name="Google Shape;673;p41"/>
          <p:cNvSpPr/>
          <p:nvPr/>
        </p:nvSpPr>
        <p:spPr>
          <a:xfrm>
            <a:off x="7993062" y="390525"/>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74" name="Google Shape;674;p41"/>
          <p:cNvSpPr txBox="1"/>
          <p:nvPr/>
        </p:nvSpPr>
        <p:spPr>
          <a:xfrm>
            <a:off x="397500" y="5638325"/>
            <a:ext cx="8349000" cy="9852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91425" tIns="0" rIns="91425" bIns="91425" anchor="t" anchorCtr="0">
            <a:spAutoFit/>
          </a:bodyPr>
          <a:lstStyle/>
          <a:p>
            <a:pPr marL="0" lvl="0" indent="0" algn="l" rtl="0">
              <a:spcBef>
                <a:spcPts val="0"/>
              </a:spcBef>
              <a:spcAft>
                <a:spcPts val="0"/>
              </a:spcAft>
              <a:buNone/>
            </a:pPr>
            <a:r>
              <a:rPr lang="en-US" sz="2700"/>
              <a:t>  🚌 </a:t>
            </a:r>
            <a:r>
              <a:rPr lang="en-US" sz="3100"/>
              <a:t> </a:t>
            </a:r>
            <a:r>
              <a:rPr lang="en-US" sz="2300">
                <a:latin typeface="Calibri"/>
                <a:ea typeface="Calibri"/>
                <a:cs typeface="Calibri"/>
                <a:sym typeface="Calibri"/>
              </a:rPr>
              <a:t>What systems (PD, coaching, reflection tools) are in place to help staff implement this instruction or lessons?  </a:t>
            </a:r>
            <a:r>
              <a:rPr lang="en-US" sz="2700">
                <a:solidFill>
                  <a:schemeClr val="dk1"/>
                </a:solidFill>
              </a:rPr>
              <a:t> 🚌 </a:t>
            </a:r>
            <a:endParaRPr sz="23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2"/>
          <p:cNvSpPr txBox="1"/>
          <p:nvPr/>
        </p:nvSpPr>
        <p:spPr>
          <a:xfrm>
            <a:off x="1695450" y="4935000"/>
            <a:ext cx="2338200" cy="1246800"/>
          </a:xfrm>
          <a:prstGeom prst="rect">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Verdana"/>
              <a:buNone/>
            </a:pPr>
            <a:r>
              <a:rPr lang="en-US" sz="2300" i="1" u="none">
                <a:solidFill>
                  <a:srgbClr val="000000"/>
                </a:solidFill>
                <a:latin typeface="Calibri"/>
                <a:ea typeface="Calibri"/>
                <a:cs typeface="Calibri"/>
                <a:sym typeface="Calibri"/>
              </a:rPr>
              <a:t>The first moment determines the next hour.</a:t>
            </a:r>
            <a:endParaRPr sz="2300">
              <a:latin typeface="Calibri"/>
              <a:ea typeface="Calibri"/>
              <a:cs typeface="Calibri"/>
              <a:sym typeface="Calibri"/>
            </a:endParaRPr>
          </a:p>
        </p:txBody>
      </p:sp>
      <p:sp>
        <p:nvSpPr>
          <p:cNvPr id="680" name="Google Shape;680;p42"/>
          <p:cNvSpPr txBox="1"/>
          <p:nvPr/>
        </p:nvSpPr>
        <p:spPr>
          <a:xfrm>
            <a:off x="5900975" y="1951512"/>
            <a:ext cx="3071700" cy="406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i="0" u="none">
                <a:solidFill>
                  <a:srgbClr val="000000"/>
                </a:solidFill>
                <a:latin typeface="Calibri"/>
                <a:ea typeface="Calibri"/>
                <a:cs typeface="Calibri"/>
                <a:sym typeface="Calibri"/>
              </a:rPr>
              <a:t>Challenge</a:t>
            </a:r>
            <a:endParaRPr sz="2000">
              <a:latin typeface="Calibri"/>
              <a:ea typeface="Calibri"/>
              <a:cs typeface="Calibri"/>
              <a:sym typeface="Calibri"/>
            </a:endParaRPr>
          </a:p>
          <a:p>
            <a:pPr marL="0" marR="0" lvl="0" indent="0" algn="l" rtl="0">
              <a:lnSpc>
                <a:spcPct val="100000"/>
              </a:lnSpc>
              <a:spcBef>
                <a:spcPts val="0"/>
              </a:spcBef>
              <a:spcAft>
                <a:spcPts val="0"/>
              </a:spcAft>
              <a:buNone/>
            </a:pPr>
            <a:r>
              <a:rPr lang="en-US" sz="2000" i="0" u="none">
                <a:solidFill>
                  <a:srgbClr val="000000"/>
                </a:solidFill>
                <a:latin typeface="Calibri"/>
                <a:ea typeface="Calibri"/>
                <a:cs typeface="Calibri"/>
                <a:sym typeface="Calibri"/>
              </a:rPr>
              <a:t>Reprimand</a:t>
            </a:r>
            <a:endParaRPr sz="2000">
              <a:latin typeface="Calibri"/>
              <a:ea typeface="Calibri"/>
              <a:cs typeface="Calibri"/>
              <a:sym typeface="Calibri"/>
            </a:endParaRPr>
          </a:p>
          <a:p>
            <a:pPr marL="0" marR="0" lvl="0" indent="0" algn="l" rtl="0">
              <a:lnSpc>
                <a:spcPct val="100000"/>
              </a:lnSpc>
              <a:spcBef>
                <a:spcPts val="0"/>
              </a:spcBef>
              <a:spcAft>
                <a:spcPts val="0"/>
              </a:spcAft>
              <a:buNone/>
            </a:pPr>
            <a:r>
              <a:rPr lang="en-US" sz="2000" i="0" u="none">
                <a:solidFill>
                  <a:srgbClr val="000000"/>
                </a:solidFill>
                <a:latin typeface="Calibri"/>
                <a:ea typeface="Calibri"/>
                <a:cs typeface="Calibri"/>
                <a:sym typeface="Calibri"/>
              </a:rPr>
              <a:t>Argue</a:t>
            </a:r>
            <a:endParaRPr sz="2000">
              <a:latin typeface="Calibri"/>
              <a:ea typeface="Calibri"/>
              <a:cs typeface="Calibri"/>
              <a:sym typeface="Calibri"/>
            </a:endParaRPr>
          </a:p>
          <a:p>
            <a:pPr marL="0" marR="0" lvl="0" indent="0" algn="l" rtl="0">
              <a:lnSpc>
                <a:spcPct val="100000"/>
              </a:lnSpc>
              <a:spcBef>
                <a:spcPts val="0"/>
              </a:spcBef>
              <a:spcAft>
                <a:spcPts val="0"/>
              </a:spcAft>
              <a:buNone/>
            </a:pPr>
            <a:r>
              <a:rPr lang="en-US" sz="2000" i="0" u="none">
                <a:solidFill>
                  <a:srgbClr val="000000"/>
                </a:solidFill>
                <a:latin typeface="Calibri"/>
                <a:ea typeface="Calibri"/>
                <a:cs typeface="Calibri"/>
                <a:sym typeface="Calibri"/>
              </a:rPr>
              <a:t>Escalate Emotion</a:t>
            </a:r>
            <a:endParaRPr sz="2000">
              <a:latin typeface="Calibri"/>
              <a:ea typeface="Calibri"/>
              <a:cs typeface="Calibri"/>
              <a:sym typeface="Calibri"/>
            </a:endParaRPr>
          </a:p>
          <a:p>
            <a:pPr marL="0" marR="0" lvl="0" indent="0" algn="l" rtl="0">
              <a:lnSpc>
                <a:spcPct val="100000"/>
              </a:lnSpc>
              <a:spcBef>
                <a:spcPts val="0"/>
              </a:spcBef>
              <a:spcAft>
                <a:spcPts val="0"/>
              </a:spcAft>
              <a:buNone/>
            </a:pPr>
            <a:r>
              <a:rPr lang="en-US" sz="2000" i="0" u="none">
                <a:solidFill>
                  <a:srgbClr val="000000"/>
                </a:solidFill>
                <a:latin typeface="Calibri"/>
                <a:ea typeface="Calibri"/>
                <a:cs typeface="Calibri"/>
                <a:sym typeface="Calibri"/>
              </a:rPr>
              <a:t>Bigger Problem</a:t>
            </a:r>
            <a:endParaRPr sz="2000">
              <a:latin typeface="Calibri"/>
              <a:ea typeface="Calibri"/>
              <a:cs typeface="Calibri"/>
              <a:sym typeface="Calibri"/>
            </a:endParaRPr>
          </a:p>
          <a:p>
            <a:pPr marL="0" marR="0" lvl="0" indent="0" algn="l" rtl="0">
              <a:lnSpc>
                <a:spcPct val="100000"/>
              </a:lnSpc>
              <a:spcBef>
                <a:spcPts val="0"/>
              </a:spcBef>
              <a:spcAft>
                <a:spcPts val="0"/>
              </a:spcAft>
              <a:buNone/>
            </a:pPr>
            <a:endParaRPr sz="2000" b="1" i="0" u="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a:solidFill>
                  <a:srgbClr val="006387"/>
                </a:solidFill>
                <a:latin typeface="Calibri"/>
                <a:ea typeface="Calibri"/>
                <a:cs typeface="Calibri"/>
                <a:sym typeface="Calibri"/>
              </a:rPr>
              <a:t>Listen</a:t>
            </a:r>
            <a:endParaRPr sz="2200" b="1">
              <a:solidFill>
                <a:srgbClr val="006387"/>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a:solidFill>
                  <a:srgbClr val="006387"/>
                </a:solidFill>
                <a:latin typeface="Calibri"/>
                <a:ea typeface="Calibri"/>
                <a:cs typeface="Calibri"/>
                <a:sym typeface="Calibri"/>
              </a:rPr>
              <a:t>Paraphrase</a:t>
            </a:r>
            <a:endParaRPr sz="2200" b="1">
              <a:solidFill>
                <a:srgbClr val="006387"/>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a:solidFill>
                  <a:srgbClr val="006387"/>
                </a:solidFill>
                <a:latin typeface="Calibri"/>
                <a:ea typeface="Calibri"/>
                <a:cs typeface="Calibri"/>
                <a:sym typeface="Calibri"/>
              </a:rPr>
              <a:t>Validate</a:t>
            </a:r>
            <a:endParaRPr sz="2200" b="1">
              <a:solidFill>
                <a:srgbClr val="006387"/>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a:solidFill>
                  <a:srgbClr val="006387"/>
                </a:solidFill>
                <a:latin typeface="Calibri"/>
                <a:ea typeface="Calibri"/>
                <a:cs typeface="Calibri"/>
                <a:sym typeface="Calibri"/>
              </a:rPr>
              <a:t>Show empathy</a:t>
            </a:r>
            <a:endParaRPr sz="2200" b="1">
              <a:solidFill>
                <a:srgbClr val="006387"/>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a:solidFill>
                  <a:srgbClr val="006387"/>
                </a:solidFill>
                <a:latin typeface="Calibri"/>
                <a:ea typeface="Calibri"/>
                <a:cs typeface="Calibri"/>
                <a:sym typeface="Calibri"/>
              </a:rPr>
              <a:t>Calm</a:t>
            </a:r>
            <a:endParaRPr sz="2200" b="1">
              <a:solidFill>
                <a:srgbClr val="006387"/>
              </a:solidFill>
              <a:latin typeface="Calibri"/>
              <a:ea typeface="Calibri"/>
              <a:cs typeface="Calibri"/>
              <a:sym typeface="Calibri"/>
            </a:endParaRPr>
          </a:p>
          <a:p>
            <a:pPr marL="0" marR="0" lvl="0" indent="0" algn="l" rtl="0">
              <a:lnSpc>
                <a:spcPct val="100000"/>
              </a:lnSpc>
              <a:spcBef>
                <a:spcPts val="0"/>
              </a:spcBef>
              <a:spcAft>
                <a:spcPts val="0"/>
              </a:spcAft>
              <a:buNone/>
            </a:pPr>
            <a:r>
              <a:rPr lang="en-US" sz="2200" b="1" i="0" u="none">
                <a:solidFill>
                  <a:srgbClr val="006387"/>
                </a:solidFill>
                <a:latin typeface="Calibri"/>
                <a:ea typeface="Calibri"/>
                <a:cs typeface="Calibri"/>
                <a:sym typeface="Calibri"/>
              </a:rPr>
              <a:t>Support</a:t>
            </a:r>
            <a:endParaRPr sz="2200" b="1">
              <a:solidFill>
                <a:srgbClr val="006387"/>
              </a:solidFill>
              <a:latin typeface="Calibri"/>
              <a:ea typeface="Calibri"/>
              <a:cs typeface="Calibri"/>
              <a:sym typeface="Calibri"/>
            </a:endParaRPr>
          </a:p>
        </p:txBody>
      </p:sp>
      <p:sp>
        <p:nvSpPr>
          <p:cNvPr id="681" name="Google Shape;681;p42"/>
          <p:cNvSpPr/>
          <p:nvPr/>
        </p:nvSpPr>
        <p:spPr>
          <a:xfrm rot="779677">
            <a:off x="5162553" y="4157656"/>
            <a:ext cx="452545" cy="428807"/>
          </a:xfrm>
          <a:custGeom>
            <a:avLst/>
            <a:gdLst/>
            <a:ahLst/>
            <a:cxnLst/>
            <a:rect l="l" t="t" r="r" b="b"/>
            <a:pathLst>
              <a:path w="452262" h="428539" extrusionOk="0">
                <a:moveTo>
                  <a:pt x="59947" y="88279"/>
                </a:moveTo>
                <a:lnTo>
                  <a:pt x="392315" y="88279"/>
                </a:lnTo>
                <a:lnTo>
                  <a:pt x="392315" y="189071"/>
                </a:lnTo>
                <a:lnTo>
                  <a:pt x="59947" y="189071"/>
                </a:lnTo>
                <a:lnTo>
                  <a:pt x="59947" y="88279"/>
                </a:lnTo>
                <a:close/>
                <a:moveTo>
                  <a:pt x="59947" y="239468"/>
                </a:moveTo>
                <a:lnTo>
                  <a:pt x="392315" y="239468"/>
                </a:lnTo>
                <a:lnTo>
                  <a:pt x="392315" y="340260"/>
                </a:lnTo>
                <a:lnTo>
                  <a:pt x="59947" y="340260"/>
                </a:lnTo>
                <a:lnTo>
                  <a:pt x="59947" y="239468"/>
                </a:ln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82" name="Google Shape;682;p42"/>
          <p:cNvSpPr/>
          <p:nvPr/>
        </p:nvSpPr>
        <p:spPr>
          <a:xfrm rot="-1320846">
            <a:off x="5162608" y="2909761"/>
            <a:ext cx="452687" cy="428834"/>
          </a:xfrm>
          <a:custGeom>
            <a:avLst/>
            <a:gdLst/>
            <a:ahLst/>
            <a:cxnLst/>
            <a:rect l="l" t="t" r="r" b="b"/>
            <a:pathLst>
              <a:path w="452488" h="428645" extrusionOk="0">
                <a:moveTo>
                  <a:pt x="59977" y="88301"/>
                </a:moveTo>
                <a:lnTo>
                  <a:pt x="392511" y="88301"/>
                </a:lnTo>
                <a:lnTo>
                  <a:pt x="392511" y="189118"/>
                </a:lnTo>
                <a:lnTo>
                  <a:pt x="59977" y="189118"/>
                </a:lnTo>
                <a:lnTo>
                  <a:pt x="59977" y="88301"/>
                </a:lnTo>
                <a:close/>
                <a:moveTo>
                  <a:pt x="59977" y="239527"/>
                </a:moveTo>
                <a:lnTo>
                  <a:pt x="392511" y="239527"/>
                </a:lnTo>
                <a:lnTo>
                  <a:pt x="392511" y="340344"/>
                </a:lnTo>
                <a:lnTo>
                  <a:pt x="59977" y="340344"/>
                </a:lnTo>
                <a:lnTo>
                  <a:pt x="59977" y="239527"/>
                </a:ln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83" name="Google Shape;683;p42"/>
          <p:cNvSpPr txBox="1">
            <a:spLocks noGrp="1"/>
          </p:cNvSpPr>
          <p:nvPr>
            <p:ph type="body" idx="4294967295"/>
          </p:nvPr>
        </p:nvSpPr>
        <p:spPr>
          <a:xfrm>
            <a:off x="452425" y="1435100"/>
            <a:ext cx="8232900" cy="800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None/>
            </a:pPr>
            <a:r>
              <a:rPr lang="en-US" sz="3000" i="0" u="none">
                <a:solidFill>
                  <a:srgbClr val="000000"/>
                </a:solidFill>
                <a:latin typeface="Calibri"/>
                <a:ea typeface="Calibri"/>
                <a:cs typeface="Calibri"/>
                <a:sym typeface="Calibri"/>
              </a:rPr>
              <a:t>Our initial response determines what happens next.</a:t>
            </a:r>
            <a:endParaRPr sz="3200" b="0" i="0" u="none">
              <a:solidFill>
                <a:srgbClr val="000000"/>
              </a:solidFill>
              <a:latin typeface="Verdana"/>
              <a:ea typeface="Verdana"/>
              <a:cs typeface="Verdana"/>
              <a:sym typeface="Verdana"/>
            </a:endParaRPr>
          </a:p>
          <a:p>
            <a:pPr marL="457200" lvl="0" indent="-431800" algn="l" rtl="0">
              <a:lnSpc>
                <a:spcPct val="100000"/>
              </a:lnSpc>
              <a:spcBef>
                <a:spcPts val="600"/>
              </a:spcBef>
              <a:spcAft>
                <a:spcPts val="0"/>
              </a:spcAft>
              <a:buSzPts val="3200"/>
              <a:buNone/>
            </a:pPr>
            <a:endParaRPr sz="3200" b="0" i="0" u="none">
              <a:solidFill>
                <a:srgbClr val="000000"/>
              </a:solidFill>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3200" b="0" i="0" u="none">
              <a:solidFill>
                <a:srgbClr val="000000"/>
              </a:solidFill>
              <a:latin typeface="Verdana"/>
              <a:ea typeface="Verdana"/>
              <a:cs typeface="Verdana"/>
              <a:sym typeface="Verdana"/>
            </a:endParaRPr>
          </a:p>
        </p:txBody>
      </p:sp>
      <p:sp>
        <p:nvSpPr>
          <p:cNvPr id="684" name="Google Shape;684;p42"/>
          <p:cNvSpPr/>
          <p:nvPr/>
        </p:nvSpPr>
        <p:spPr>
          <a:xfrm>
            <a:off x="3143250" y="3028950"/>
            <a:ext cx="1733700" cy="1571700"/>
          </a:xfrm>
          <a:prstGeom prst="ellipse">
            <a:avLst/>
          </a:prstGeom>
          <a:solidFill>
            <a:schemeClr val="lt2"/>
          </a:solidFill>
          <a:ln w="9525" cap="flat" cmpd="sng">
            <a:solidFill>
              <a:srgbClr val="006387"/>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OUR RESPONSE</a:t>
            </a:r>
            <a:endParaRPr/>
          </a:p>
        </p:txBody>
      </p:sp>
      <p:sp>
        <p:nvSpPr>
          <p:cNvPr id="685" name="Google Shape;685;p42"/>
          <p:cNvSpPr/>
          <p:nvPr/>
        </p:nvSpPr>
        <p:spPr>
          <a:xfrm>
            <a:off x="2547937" y="3608387"/>
            <a:ext cx="452400" cy="520200"/>
          </a:xfrm>
          <a:custGeom>
            <a:avLst/>
            <a:gdLst/>
            <a:ahLst/>
            <a:cxnLst/>
            <a:rect l="l" t="t" r="r" b="b"/>
            <a:pathLst>
              <a:path w="452400" h="520200" extrusionOk="0">
                <a:moveTo>
                  <a:pt x="59966" y="206898"/>
                </a:moveTo>
                <a:lnTo>
                  <a:pt x="172998" y="206898"/>
                </a:lnTo>
                <a:lnTo>
                  <a:pt x="172998" y="68953"/>
                </a:lnTo>
                <a:lnTo>
                  <a:pt x="279402" y="68953"/>
                </a:lnTo>
                <a:lnTo>
                  <a:pt x="279402" y="206898"/>
                </a:lnTo>
                <a:lnTo>
                  <a:pt x="392434" y="206898"/>
                </a:lnTo>
                <a:lnTo>
                  <a:pt x="392434" y="313302"/>
                </a:lnTo>
                <a:lnTo>
                  <a:pt x="279402" y="313302"/>
                </a:lnTo>
                <a:lnTo>
                  <a:pt x="279402" y="451247"/>
                </a:lnTo>
                <a:lnTo>
                  <a:pt x="172998" y="451247"/>
                </a:lnTo>
                <a:lnTo>
                  <a:pt x="172998" y="313302"/>
                </a:lnTo>
                <a:lnTo>
                  <a:pt x="59966" y="313302"/>
                </a:lnTo>
                <a:lnTo>
                  <a:pt x="59966" y="206898"/>
                </a:lnTo>
                <a:close/>
              </a:path>
            </a:pathLst>
          </a:cu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686" name="Google Shape;686;p42"/>
          <p:cNvSpPr/>
          <p:nvPr/>
        </p:nvSpPr>
        <p:spPr>
          <a:xfrm>
            <a:off x="762000" y="3028950"/>
            <a:ext cx="1733700" cy="1571700"/>
          </a:xfrm>
          <a:prstGeom prst="ellipse">
            <a:avLst/>
          </a:prstGeom>
          <a:solidFill>
            <a:schemeClr val="lt2"/>
          </a:solidFill>
          <a:ln w="9525" cap="flat" cmpd="sng">
            <a:solidFill>
              <a:srgbClr val="006387"/>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BEHAVIOR</a:t>
            </a:r>
            <a:endParaRPr/>
          </a:p>
        </p:txBody>
      </p:sp>
      <p:sp>
        <p:nvSpPr>
          <p:cNvPr id="687" name="Google Shape;687;p42"/>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600">
                <a:solidFill>
                  <a:srgbClr val="FFFFFF"/>
                </a:solidFill>
              </a:rPr>
              <a:t>The Power Behind Every Response</a:t>
            </a:r>
            <a:endParaRPr sz="3600">
              <a:solidFill>
                <a:srgbClr val="FFFFFF"/>
              </a:solidFill>
            </a:endParaRPr>
          </a:p>
        </p:txBody>
      </p:sp>
      <p:pic>
        <p:nvPicPr>
          <p:cNvPr id="688" name="Google Shape;688;p42"/>
          <p:cNvPicPr preferRelativeResize="0"/>
          <p:nvPr/>
        </p:nvPicPr>
        <p:blipFill rotWithShape="1">
          <a:blip r:embed="rId3">
            <a:alphaModFix/>
          </a:blip>
          <a:srcRect/>
          <a:stretch/>
        </p:blipFill>
        <p:spPr>
          <a:xfrm rot="1200022">
            <a:off x="7919032" y="5516161"/>
            <a:ext cx="999836" cy="999851"/>
          </a:xfrm>
          <a:prstGeom prst="rect">
            <a:avLst/>
          </a:prstGeom>
          <a:noFill/>
          <a:ln w="9525" cap="flat" cmpd="sng">
            <a:solidFill>
              <a:srgbClr val="006387"/>
            </a:solidFill>
            <a:prstDash val="solid"/>
            <a:round/>
            <a:headEnd type="none" w="sm" len="sm"/>
            <a:tailEnd type="none" w="sm" len="sm"/>
          </a:ln>
        </p:spPr>
      </p:pic>
      <p:sp>
        <p:nvSpPr>
          <p:cNvPr id="689" name="Google Shape;689;p42"/>
          <p:cNvSpPr txBox="1"/>
          <p:nvPr/>
        </p:nvSpPr>
        <p:spPr>
          <a:xfrm>
            <a:off x="452425" y="6363762"/>
            <a:ext cx="76011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Verdana"/>
              <a:buNone/>
            </a:pPr>
            <a:r>
              <a:rPr lang="en-US" sz="1200" i="0" u="none">
                <a:solidFill>
                  <a:srgbClr val="000000"/>
                </a:solidFill>
                <a:latin typeface="Calibri"/>
                <a:ea typeface="Calibri"/>
                <a:cs typeface="Calibri"/>
                <a:sym typeface="Calibri"/>
              </a:rPr>
              <a:t>(Adapted from Bob Garrity, Garrity Mediation and Consulting)</a:t>
            </a:r>
            <a:endParaRPr sz="1200">
              <a:latin typeface="Calibri"/>
              <a:ea typeface="Calibri"/>
              <a:cs typeface="Calibri"/>
              <a:sym typeface="Calibri"/>
            </a:endParaRPr>
          </a:p>
        </p:txBody>
      </p:sp>
      <p:pic>
        <p:nvPicPr>
          <p:cNvPr id="690" name="Google Shape;690;p42" descr="Chain of events showing a response to behaviror" title="Chain of events"/>
          <p:cNvPicPr preferRelativeResize="0"/>
          <p:nvPr/>
        </p:nvPicPr>
        <p:blipFill rotWithShape="1">
          <a:blip r:embed="rId4">
            <a:alphaModFix/>
          </a:blip>
          <a:srcRect/>
          <a:stretch/>
        </p:blipFill>
        <p:spPr>
          <a:xfrm>
            <a:off x="279938" y="1288138"/>
            <a:ext cx="8584126" cy="5390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90"/>
                                        </p:tgtEl>
                                        <p:attrNameLst>
                                          <p:attrName>style.visibility</p:attrName>
                                        </p:attrNameLst>
                                      </p:cBhvr>
                                      <p:to>
                                        <p:strVal val="hidden"/>
                                      </p:to>
                                    </p:set>
                                  </p:childTnLst>
                                </p:cTn>
                              </p:par>
                              <p:par>
                                <p:cTn id="7" presetID="2" presetClass="entr" presetSubtype="1" fill="hold" nodeType="withEffect">
                                  <p:stCondLst>
                                    <p:cond delay="0"/>
                                  </p:stCondLst>
                                  <p:childTnLst>
                                    <p:set>
                                      <p:cBhvr>
                                        <p:cTn id="8" dur="1" fill="hold">
                                          <p:stCondLst>
                                            <p:cond delay="0"/>
                                          </p:stCondLst>
                                        </p:cTn>
                                        <p:tgtEl>
                                          <p:spTgt spid="688"/>
                                        </p:tgtEl>
                                        <p:attrNameLst>
                                          <p:attrName>style.visibility</p:attrName>
                                        </p:attrNameLst>
                                      </p:cBhvr>
                                      <p:to>
                                        <p:strVal val="visible"/>
                                      </p:to>
                                    </p:set>
                                    <p:anim calcmode="lin" valueType="num">
                                      <p:cBhvr additive="base">
                                        <p:cTn id="9" dur="1000"/>
                                        <p:tgtEl>
                                          <p:spTgt spid="6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4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FFFFFF"/>
                </a:solidFill>
                <a:latin typeface="Verdana"/>
                <a:ea typeface="Verdana"/>
                <a:cs typeface="Verdana"/>
                <a:sym typeface="Verdana"/>
              </a:rPr>
              <a:t>Reacting vs. Responding</a:t>
            </a:r>
            <a:endParaRPr>
              <a:solidFill>
                <a:srgbClr val="FFFFFF"/>
              </a:solidFill>
              <a:latin typeface="Verdana"/>
              <a:ea typeface="Verdana"/>
              <a:cs typeface="Verdana"/>
              <a:sym typeface="Verdana"/>
            </a:endParaRPr>
          </a:p>
        </p:txBody>
      </p:sp>
      <p:sp>
        <p:nvSpPr>
          <p:cNvPr id="696" name="Google Shape;696;p43"/>
          <p:cNvSpPr txBox="1">
            <a:spLocks noGrp="1"/>
          </p:cNvSpPr>
          <p:nvPr>
            <p:ph type="subTitle" idx="2"/>
          </p:nvPr>
        </p:nvSpPr>
        <p:spPr>
          <a:xfrm>
            <a:off x="533400" y="1547025"/>
            <a:ext cx="3581400" cy="662100"/>
          </a:xfrm>
          <a:prstGeom prst="rect">
            <a:avLst/>
          </a:prstGeom>
          <a:solidFill>
            <a:srgbClr val="003369">
              <a:alpha val="74120"/>
            </a:srgbClr>
          </a:solidFill>
          <a:ln>
            <a:noFill/>
          </a:ln>
        </p:spPr>
        <p:txBody>
          <a:bodyPr spcFirstLastPara="1" wrap="square" lIns="91425" tIns="45700" rIns="91425" bIns="45700" anchor="ctr" anchorCtr="0">
            <a:noAutofit/>
          </a:bodyPr>
          <a:lstStyle/>
          <a:p>
            <a:pPr marL="457200" lvl="0" indent="-431800" algn="ctr"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REACTING</a:t>
            </a:r>
            <a:endParaRPr/>
          </a:p>
        </p:txBody>
      </p:sp>
      <p:sp>
        <p:nvSpPr>
          <p:cNvPr id="697" name="Google Shape;697;p43"/>
          <p:cNvSpPr txBox="1">
            <a:spLocks noGrp="1"/>
          </p:cNvSpPr>
          <p:nvPr>
            <p:ph type="body" idx="1"/>
          </p:nvPr>
        </p:nvSpPr>
        <p:spPr>
          <a:xfrm>
            <a:off x="228600" y="2384550"/>
            <a:ext cx="4038600" cy="4166400"/>
          </a:xfrm>
          <a:prstGeom prst="rect">
            <a:avLst/>
          </a:prstGeom>
          <a:solidFill>
            <a:schemeClr val="lt2"/>
          </a:solidFill>
          <a:ln>
            <a:noFill/>
          </a:ln>
        </p:spPr>
        <p:txBody>
          <a:bodyPr spcFirstLastPara="1" wrap="square" lIns="137150" tIns="137150" rIns="91425" bIns="45700" anchor="t" anchorCtr="0">
            <a:noAutofit/>
          </a:bodyPr>
          <a:lstStyle/>
          <a:p>
            <a:pPr marL="0" lvl="0" indent="0" algn="l" rtl="0">
              <a:lnSpc>
                <a:spcPct val="90000"/>
              </a:lnSpc>
              <a:spcBef>
                <a:spcPts val="0"/>
              </a:spcBef>
              <a:spcAft>
                <a:spcPts val="0"/>
              </a:spcAft>
              <a:buNone/>
            </a:pPr>
            <a:r>
              <a:rPr lang="en-US" sz="2600">
                <a:solidFill>
                  <a:srgbClr val="000000"/>
                </a:solidFill>
                <a:latin typeface="Calibri"/>
                <a:ea typeface="Calibri"/>
                <a:cs typeface="Calibri"/>
                <a:sym typeface="Calibri"/>
              </a:rPr>
              <a:t>Impulsive, based on feelings</a:t>
            </a:r>
            <a:endParaRPr sz="2600">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Emotional and automatic</a:t>
            </a:r>
            <a:endParaRPr sz="2600">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Defensive reactive</a:t>
            </a:r>
            <a:endParaRPr sz="2600">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i="0" u="none">
                <a:solidFill>
                  <a:srgbClr val="000000"/>
                </a:solidFill>
                <a:latin typeface="Calibri"/>
                <a:ea typeface="Calibri"/>
                <a:cs typeface="Calibri"/>
                <a:sym typeface="Calibri"/>
              </a:rPr>
              <a:t>Short-sighted</a:t>
            </a:r>
            <a:endParaRPr sz="26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Lead to mis</a:t>
            </a:r>
            <a:r>
              <a:rPr lang="en-US" sz="2600" i="0" u="none">
                <a:solidFill>
                  <a:srgbClr val="000000"/>
                </a:solidFill>
                <a:latin typeface="Calibri"/>
                <a:ea typeface="Calibri"/>
                <a:cs typeface="Calibri"/>
                <a:sym typeface="Calibri"/>
              </a:rPr>
              <a:t>communication</a:t>
            </a:r>
            <a:endParaRPr sz="2600" i="0" u="none">
              <a:solidFill>
                <a:srgbClr val="000000"/>
              </a:solidFill>
              <a:latin typeface="Calibri"/>
              <a:ea typeface="Calibri"/>
              <a:cs typeface="Calibri"/>
              <a:sym typeface="Calibri"/>
            </a:endParaRPr>
          </a:p>
          <a:p>
            <a:pPr marL="0" lvl="0" indent="0" algn="l" rtl="0">
              <a:lnSpc>
                <a:spcPct val="90000"/>
              </a:lnSpc>
              <a:spcBef>
                <a:spcPts val="2000"/>
              </a:spcBef>
              <a:spcAft>
                <a:spcPts val="2000"/>
              </a:spcAft>
              <a:buNone/>
            </a:pPr>
            <a:r>
              <a:rPr lang="en-US" sz="2600">
                <a:solidFill>
                  <a:srgbClr val="000000"/>
                </a:solidFill>
                <a:latin typeface="Calibri"/>
                <a:ea typeface="Calibri"/>
                <a:cs typeface="Calibri"/>
                <a:sym typeface="Calibri"/>
              </a:rPr>
              <a:t>Problem-based, may lead to conflict</a:t>
            </a:r>
            <a:endParaRPr sz="2600">
              <a:solidFill>
                <a:srgbClr val="000000"/>
              </a:solidFill>
              <a:latin typeface="Calibri"/>
              <a:ea typeface="Calibri"/>
              <a:cs typeface="Calibri"/>
              <a:sym typeface="Calibri"/>
            </a:endParaRPr>
          </a:p>
        </p:txBody>
      </p:sp>
      <p:sp>
        <p:nvSpPr>
          <p:cNvPr id="698" name="Google Shape;698;p43"/>
          <p:cNvSpPr txBox="1">
            <a:spLocks noGrp="1"/>
          </p:cNvSpPr>
          <p:nvPr>
            <p:ph type="subTitle" idx="2"/>
          </p:nvPr>
        </p:nvSpPr>
        <p:spPr>
          <a:xfrm>
            <a:off x="5079250" y="1547025"/>
            <a:ext cx="3581400" cy="662100"/>
          </a:xfrm>
          <a:prstGeom prst="rect">
            <a:avLst/>
          </a:prstGeom>
          <a:solidFill>
            <a:srgbClr val="003369">
              <a:alpha val="74120"/>
            </a:srgbClr>
          </a:solidFill>
          <a:ln>
            <a:noFill/>
          </a:ln>
        </p:spPr>
        <p:txBody>
          <a:bodyPr spcFirstLastPara="1" wrap="square" lIns="91425" tIns="45700" rIns="91425" bIns="45700" anchor="ctr" anchorCtr="0">
            <a:noAutofit/>
          </a:bodyPr>
          <a:lstStyle/>
          <a:p>
            <a:pPr marL="457200" lvl="0" indent="-431800" algn="ctr"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RESPONDING</a:t>
            </a:r>
            <a:endParaRPr/>
          </a:p>
        </p:txBody>
      </p:sp>
      <p:sp>
        <p:nvSpPr>
          <p:cNvPr id="699" name="Google Shape;699;p43"/>
          <p:cNvSpPr txBox="1">
            <a:spLocks noGrp="1"/>
          </p:cNvSpPr>
          <p:nvPr>
            <p:ph type="body" idx="1"/>
          </p:nvPr>
        </p:nvSpPr>
        <p:spPr>
          <a:xfrm>
            <a:off x="4850650" y="2384550"/>
            <a:ext cx="4038600" cy="4166400"/>
          </a:xfrm>
          <a:prstGeom prst="rect">
            <a:avLst/>
          </a:prstGeom>
          <a:solidFill>
            <a:schemeClr val="lt2"/>
          </a:solidFill>
          <a:ln>
            <a:noFill/>
          </a:ln>
        </p:spPr>
        <p:txBody>
          <a:bodyPr spcFirstLastPara="1" wrap="square" lIns="137150" tIns="137150" rIns="91425" bIns="45700" anchor="t" anchorCtr="0">
            <a:noAutofit/>
          </a:bodyPr>
          <a:lstStyle/>
          <a:p>
            <a:pPr marL="0" lvl="0" indent="0" algn="l" rtl="0">
              <a:lnSpc>
                <a:spcPct val="90000"/>
              </a:lnSpc>
              <a:spcBef>
                <a:spcPts val="0"/>
              </a:spcBef>
              <a:spcAft>
                <a:spcPts val="0"/>
              </a:spcAft>
              <a:buNone/>
            </a:pPr>
            <a:r>
              <a:rPr lang="en-US" sz="2600">
                <a:solidFill>
                  <a:srgbClr val="000000"/>
                </a:solidFill>
                <a:latin typeface="Calibri"/>
                <a:ea typeface="Calibri"/>
                <a:cs typeface="Calibri"/>
                <a:sym typeface="Calibri"/>
              </a:rPr>
              <a:t>Thoughtful, based on feelings and reason</a:t>
            </a:r>
            <a:endParaRPr sz="26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i="0" u="none">
                <a:solidFill>
                  <a:srgbClr val="000000"/>
                </a:solidFill>
                <a:latin typeface="Calibri"/>
                <a:ea typeface="Calibri"/>
                <a:cs typeface="Calibri"/>
                <a:sym typeface="Calibri"/>
              </a:rPr>
              <a:t>Deliberate and intentional</a:t>
            </a:r>
            <a:endParaRPr sz="26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i="0" u="none">
                <a:solidFill>
                  <a:srgbClr val="000000"/>
                </a:solidFill>
                <a:latin typeface="Calibri"/>
                <a:ea typeface="Calibri"/>
                <a:cs typeface="Calibri"/>
                <a:sym typeface="Calibri"/>
              </a:rPr>
              <a:t>Goal driven and purposeful</a:t>
            </a:r>
            <a:endParaRPr sz="2600" i="0" u="none">
              <a:solidFill>
                <a:srgbClr val="000000"/>
              </a:solidFill>
              <a:latin typeface="Calibri"/>
              <a:ea typeface="Calibri"/>
              <a:cs typeface="Calibri"/>
              <a:sym typeface="Calibri"/>
            </a:endParaRPr>
          </a:p>
          <a:p>
            <a:pPr marL="0" lvl="0" indent="0" algn="l" rtl="0">
              <a:lnSpc>
                <a:spcPct val="90000"/>
              </a:lnSpc>
              <a:spcBef>
                <a:spcPts val="2000"/>
              </a:spcBef>
              <a:spcAft>
                <a:spcPts val="0"/>
              </a:spcAft>
              <a:buNone/>
            </a:pPr>
            <a:r>
              <a:rPr lang="en-US" sz="2600">
                <a:solidFill>
                  <a:srgbClr val="000000"/>
                </a:solidFill>
                <a:latin typeface="Calibri"/>
                <a:ea typeface="Calibri"/>
                <a:cs typeface="Calibri"/>
                <a:sym typeface="Calibri"/>
              </a:rPr>
              <a:t>Encourages</a:t>
            </a:r>
            <a:r>
              <a:rPr lang="en-US" sz="2600" i="0" u="none">
                <a:solidFill>
                  <a:srgbClr val="000000"/>
                </a:solidFill>
                <a:latin typeface="Calibri"/>
                <a:ea typeface="Calibri"/>
                <a:cs typeface="Calibri"/>
                <a:sym typeface="Calibri"/>
              </a:rPr>
              <a:t> </a:t>
            </a:r>
            <a:r>
              <a:rPr lang="en-US" sz="2600">
                <a:solidFill>
                  <a:srgbClr val="000000"/>
                </a:solidFill>
                <a:latin typeface="Calibri"/>
                <a:ea typeface="Calibri"/>
                <a:cs typeface="Calibri"/>
                <a:sym typeface="Calibri"/>
              </a:rPr>
              <a:t>connected, effective communication</a:t>
            </a:r>
            <a:endParaRPr sz="2600" i="0" u="none">
              <a:solidFill>
                <a:srgbClr val="000000"/>
              </a:solidFill>
              <a:latin typeface="Calibri"/>
              <a:ea typeface="Calibri"/>
              <a:cs typeface="Calibri"/>
              <a:sym typeface="Calibri"/>
            </a:endParaRPr>
          </a:p>
          <a:p>
            <a:pPr marL="0" lvl="0" indent="0" algn="l" rtl="0">
              <a:lnSpc>
                <a:spcPct val="90000"/>
              </a:lnSpc>
              <a:spcBef>
                <a:spcPts val="2000"/>
              </a:spcBef>
              <a:spcAft>
                <a:spcPts val="2000"/>
              </a:spcAft>
              <a:buNone/>
            </a:pPr>
            <a:r>
              <a:rPr lang="en-US" sz="2600">
                <a:solidFill>
                  <a:srgbClr val="000000"/>
                </a:solidFill>
                <a:latin typeface="Calibri"/>
                <a:ea typeface="Calibri"/>
                <a:cs typeface="Calibri"/>
                <a:sym typeface="Calibri"/>
              </a:rPr>
              <a:t>Focuses on solution-based outcomes</a:t>
            </a:r>
            <a:endParaRPr sz="2600">
              <a:latin typeface="Calibri"/>
              <a:ea typeface="Calibri"/>
              <a:cs typeface="Calibri"/>
              <a:sym typeface="Calibri"/>
            </a:endParaRPr>
          </a:p>
        </p:txBody>
      </p:sp>
      <p:pic>
        <p:nvPicPr>
          <p:cNvPr id="700" name="Google Shape;700;p43"/>
          <p:cNvPicPr preferRelativeResize="0"/>
          <p:nvPr/>
        </p:nvPicPr>
        <p:blipFill>
          <a:blip r:embed="rId3">
            <a:alphaModFix/>
          </a:blip>
          <a:stretch>
            <a:fillRect/>
          </a:stretch>
        </p:blipFill>
        <p:spPr>
          <a:xfrm>
            <a:off x="4265975" y="1722450"/>
            <a:ext cx="662100" cy="662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4"/>
          <p:cNvSpPr txBox="1"/>
          <p:nvPr/>
        </p:nvSpPr>
        <p:spPr>
          <a:xfrm>
            <a:off x="4692537" y="6571400"/>
            <a:ext cx="6486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Verdana"/>
              <a:buNone/>
            </a:pPr>
            <a:r>
              <a:rPr lang="en-US" sz="1200" i="0" u="none">
                <a:solidFill>
                  <a:srgbClr val="000000"/>
                </a:solidFill>
                <a:latin typeface="Calibri"/>
                <a:ea typeface="Calibri"/>
                <a:cs typeface="Calibri"/>
                <a:sym typeface="Calibri"/>
              </a:rPr>
              <a:t>(Adapted from Bob Garrity, Garrity Mediation and Consulting)</a:t>
            </a:r>
            <a:endParaRPr sz="1200">
              <a:latin typeface="Calibri"/>
              <a:ea typeface="Calibri"/>
              <a:cs typeface="Calibri"/>
              <a:sym typeface="Calibri"/>
            </a:endParaRPr>
          </a:p>
        </p:txBody>
      </p:sp>
      <p:sp>
        <p:nvSpPr>
          <p:cNvPr id="706" name="Google Shape;706;p44"/>
          <p:cNvSpPr txBox="1">
            <a:spLocks noGrp="1"/>
          </p:cNvSpPr>
          <p:nvPr>
            <p:ph type="subTitle" idx="2"/>
          </p:nvPr>
        </p:nvSpPr>
        <p:spPr>
          <a:xfrm>
            <a:off x="5008725" y="1544562"/>
            <a:ext cx="3581400" cy="662100"/>
          </a:xfrm>
          <a:prstGeom prst="rect">
            <a:avLst/>
          </a:prstGeom>
          <a:solidFill>
            <a:srgbClr val="003369">
              <a:alpha val="74120"/>
            </a:srgbClr>
          </a:solidFill>
          <a:ln>
            <a:noFill/>
          </a:ln>
        </p:spPr>
        <p:txBody>
          <a:bodyPr spcFirstLastPara="1" wrap="square" lIns="91425" tIns="45700" rIns="91425" bIns="45700" anchor="ctr" anchorCtr="0">
            <a:noAutofit/>
          </a:bodyPr>
          <a:lstStyle/>
          <a:p>
            <a:pPr marL="457200" lvl="0" indent="-431800" algn="ctr"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RESPONDING</a:t>
            </a:r>
            <a:endParaRPr/>
          </a:p>
        </p:txBody>
      </p:sp>
      <p:sp>
        <p:nvSpPr>
          <p:cNvPr id="707" name="Google Shape;707;p44"/>
          <p:cNvSpPr txBox="1">
            <a:spLocks noGrp="1"/>
          </p:cNvSpPr>
          <p:nvPr>
            <p:ph type="body" idx="1"/>
          </p:nvPr>
        </p:nvSpPr>
        <p:spPr>
          <a:xfrm>
            <a:off x="4692525" y="2393175"/>
            <a:ext cx="4213800" cy="4202100"/>
          </a:xfrm>
          <a:prstGeom prst="rect">
            <a:avLst/>
          </a:prstGeom>
          <a:solidFill>
            <a:schemeClr val="lt2"/>
          </a:solidFill>
          <a:ln>
            <a:noFill/>
          </a:ln>
        </p:spPr>
        <p:txBody>
          <a:bodyPr spcFirstLastPara="1" wrap="square" lIns="45700" tIns="45700" rIns="45700" bIns="45700" anchor="t" anchorCtr="0">
            <a:spAutoFit/>
          </a:bodyPr>
          <a:lstStyle/>
          <a:p>
            <a:pPr marL="50800" lvl="0" indent="0" algn="ctr" rtl="0">
              <a:lnSpc>
                <a:spcPct val="80000"/>
              </a:lnSpc>
              <a:spcBef>
                <a:spcPts val="0"/>
              </a:spcBef>
              <a:spcAft>
                <a:spcPts val="0"/>
              </a:spcAft>
              <a:buSzPts val="2800"/>
              <a:buNone/>
            </a:pPr>
            <a:r>
              <a:rPr lang="en-US" sz="2400" b="1" i="1" u="none">
                <a:solidFill>
                  <a:srgbClr val="000000"/>
                </a:solidFill>
                <a:latin typeface="Calibri"/>
                <a:ea typeface="Calibri"/>
                <a:cs typeface="Calibri"/>
                <a:sym typeface="Calibri"/>
              </a:rPr>
              <a:t>Trust - Support Understanding </a:t>
            </a:r>
            <a:endParaRPr sz="2400" b="1" i="0" u="none">
              <a:solidFill>
                <a:srgbClr val="000000"/>
              </a:solidFill>
              <a:latin typeface="Calibri"/>
              <a:ea typeface="Calibri"/>
              <a:cs typeface="Calibri"/>
              <a:sym typeface="Calibri"/>
            </a:endParaRPr>
          </a:p>
          <a:p>
            <a:pPr marL="0" lvl="0" indent="0" algn="l" rtl="0">
              <a:lnSpc>
                <a:spcPct val="80000"/>
              </a:lnSpc>
              <a:spcBef>
                <a:spcPts val="1500"/>
              </a:spcBef>
              <a:spcAft>
                <a:spcPts val="0"/>
              </a:spcAft>
              <a:buNone/>
            </a:pPr>
            <a:r>
              <a:rPr lang="en-US" sz="2400">
                <a:solidFill>
                  <a:srgbClr val="000000"/>
                </a:solidFill>
                <a:latin typeface="Calibri"/>
                <a:ea typeface="Calibri"/>
                <a:cs typeface="Calibri"/>
                <a:sym typeface="Calibri"/>
              </a:rPr>
              <a:t>“Hey, can we chat?</a:t>
            </a:r>
            <a:endParaRPr sz="2400">
              <a:solidFill>
                <a:srgbClr val="000000"/>
              </a:solidFill>
              <a:latin typeface="Calibri"/>
              <a:ea typeface="Calibri"/>
              <a:cs typeface="Calibri"/>
              <a:sym typeface="Calibri"/>
            </a:endParaRPr>
          </a:p>
          <a:p>
            <a:pPr marL="0" lvl="0" indent="0" algn="l" rtl="0">
              <a:lnSpc>
                <a:spcPct val="80000"/>
              </a:lnSpc>
              <a:spcBef>
                <a:spcPts val="1500"/>
              </a:spcBef>
              <a:spcAft>
                <a:spcPts val="0"/>
              </a:spcAft>
              <a:buNone/>
            </a:pPr>
            <a:r>
              <a:rPr lang="en-US" sz="2400">
                <a:solidFill>
                  <a:srgbClr val="000000"/>
                </a:solidFill>
                <a:latin typeface="Calibri"/>
                <a:ea typeface="Calibri"/>
                <a:cs typeface="Calibri"/>
                <a:sym typeface="Calibri"/>
              </a:rPr>
              <a:t>“What are you working on right now?”</a:t>
            </a:r>
            <a:endParaRPr sz="2400">
              <a:solidFill>
                <a:srgbClr val="000000"/>
              </a:solidFill>
              <a:latin typeface="Calibri"/>
              <a:ea typeface="Calibri"/>
              <a:cs typeface="Calibri"/>
              <a:sym typeface="Calibri"/>
            </a:endParaRPr>
          </a:p>
          <a:p>
            <a:pPr marL="0" lvl="0" indent="0" algn="l" rtl="0">
              <a:lnSpc>
                <a:spcPct val="80000"/>
              </a:lnSpc>
              <a:spcBef>
                <a:spcPts val="1500"/>
              </a:spcBef>
              <a:spcAft>
                <a:spcPts val="0"/>
              </a:spcAft>
              <a:buNone/>
            </a:pPr>
            <a:r>
              <a:rPr lang="en-US" sz="2400">
                <a:solidFill>
                  <a:srgbClr val="000000"/>
                </a:solidFill>
                <a:latin typeface="Calibri"/>
                <a:ea typeface="Calibri"/>
                <a:cs typeface="Calibri"/>
                <a:sym typeface="Calibri"/>
              </a:rPr>
              <a:t>“Need help getting started?”</a:t>
            </a:r>
            <a:endParaRPr sz="2400" i="0" u="none">
              <a:solidFill>
                <a:srgbClr val="000000"/>
              </a:solidFill>
              <a:latin typeface="Calibri"/>
              <a:ea typeface="Calibri"/>
              <a:cs typeface="Calibri"/>
              <a:sym typeface="Calibri"/>
            </a:endParaRPr>
          </a:p>
          <a:p>
            <a:pPr marL="0" lvl="0" indent="0" algn="l" rtl="0">
              <a:lnSpc>
                <a:spcPct val="80000"/>
              </a:lnSpc>
              <a:spcBef>
                <a:spcPts val="1500"/>
              </a:spcBef>
              <a:spcAft>
                <a:spcPts val="0"/>
              </a:spcAft>
              <a:buNone/>
            </a:pPr>
            <a:r>
              <a:rPr lang="en-US" sz="2400" i="0" u="none">
                <a:solidFill>
                  <a:srgbClr val="000000"/>
                </a:solidFill>
                <a:latin typeface="Calibri"/>
                <a:ea typeface="Calibri"/>
                <a:cs typeface="Calibri"/>
                <a:sym typeface="Calibri"/>
              </a:rPr>
              <a:t>“It sounds like you are having a hard time.”</a:t>
            </a:r>
            <a:endParaRPr sz="2400" i="0" u="none">
              <a:solidFill>
                <a:srgbClr val="000000"/>
              </a:solidFill>
              <a:latin typeface="Calibri"/>
              <a:ea typeface="Calibri"/>
              <a:cs typeface="Calibri"/>
              <a:sym typeface="Calibri"/>
            </a:endParaRPr>
          </a:p>
          <a:p>
            <a:pPr marL="0" lvl="0" indent="0" algn="l" rtl="0">
              <a:lnSpc>
                <a:spcPct val="80000"/>
              </a:lnSpc>
              <a:spcBef>
                <a:spcPts val="1500"/>
              </a:spcBef>
              <a:spcAft>
                <a:spcPts val="0"/>
              </a:spcAft>
              <a:buNone/>
            </a:pPr>
            <a:r>
              <a:rPr lang="en-US" sz="2400">
                <a:solidFill>
                  <a:srgbClr val="000000"/>
                </a:solidFill>
                <a:latin typeface="Calibri"/>
                <a:ea typeface="Calibri"/>
                <a:cs typeface="Calibri"/>
                <a:sym typeface="Calibri"/>
              </a:rPr>
              <a:t>“Let’s step aside and talk about what’s going on”</a:t>
            </a:r>
            <a:endParaRPr sz="2400">
              <a:solidFill>
                <a:srgbClr val="000000"/>
              </a:solidFill>
              <a:latin typeface="Calibri"/>
              <a:ea typeface="Calibri"/>
              <a:cs typeface="Calibri"/>
              <a:sym typeface="Calibri"/>
            </a:endParaRPr>
          </a:p>
          <a:p>
            <a:pPr marL="0" lvl="0" indent="0" algn="ctr" rtl="0">
              <a:lnSpc>
                <a:spcPct val="80000"/>
              </a:lnSpc>
              <a:spcBef>
                <a:spcPts val="1500"/>
              </a:spcBef>
              <a:spcAft>
                <a:spcPts val="1500"/>
              </a:spcAft>
              <a:buNone/>
            </a:pPr>
            <a:r>
              <a:rPr lang="en-US" sz="2400" b="1">
                <a:solidFill>
                  <a:schemeClr val="dk1"/>
                </a:solidFill>
                <a:latin typeface="Calibri"/>
                <a:ea typeface="Calibri"/>
                <a:cs typeface="Calibri"/>
                <a:sym typeface="Calibri"/>
              </a:rPr>
              <a:t>Provide Support</a:t>
            </a:r>
            <a:endParaRPr sz="2400" b="1">
              <a:solidFill>
                <a:srgbClr val="000000"/>
              </a:solidFill>
              <a:latin typeface="Calibri"/>
              <a:ea typeface="Calibri"/>
              <a:cs typeface="Calibri"/>
              <a:sym typeface="Calibri"/>
            </a:endParaRPr>
          </a:p>
        </p:txBody>
      </p:sp>
      <p:sp>
        <p:nvSpPr>
          <p:cNvPr id="708" name="Google Shape;708;p44"/>
          <p:cNvSpPr txBox="1">
            <a:spLocks noGrp="1"/>
          </p:cNvSpPr>
          <p:nvPr>
            <p:ph type="body" idx="1"/>
          </p:nvPr>
        </p:nvSpPr>
        <p:spPr>
          <a:xfrm>
            <a:off x="272950" y="2400125"/>
            <a:ext cx="4213800" cy="4483800"/>
          </a:xfrm>
          <a:prstGeom prst="rect">
            <a:avLst/>
          </a:prstGeom>
          <a:solidFill>
            <a:schemeClr val="lt2"/>
          </a:solidFill>
          <a:ln>
            <a:noFill/>
          </a:ln>
        </p:spPr>
        <p:txBody>
          <a:bodyPr spcFirstLastPara="1" wrap="square" lIns="91425" tIns="45700" rIns="91425" bIns="45700" anchor="t" anchorCtr="0">
            <a:spAutoFit/>
          </a:bodyPr>
          <a:lstStyle/>
          <a:p>
            <a:pPr marL="50800" lvl="0" indent="0" algn="ctr" rtl="0">
              <a:lnSpc>
                <a:spcPct val="80000"/>
              </a:lnSpc>
              <a:spcBef>
                <a:spcPts val="600"/>
              </a:spcBef>
              <a:spcAft>
                <a:spcPts val="0"/>
              </a:spcAft>
              <a:buSzPts val="2800"/>
              <a:buNone/>
            </a:pPr>
            <a:r>
              <a:rPr lang="en-US" sz="2400" b="1" i="1">
                <a:solidFill>
                  <a:srgbClr val="000000"/>
                </a:solidFill>
                <a:latin typeface="Calibri"/>
                <a:ea typeface="Calibri"/>
                <a:cs typeface="Calibri"/>
                <a:sym typeface="Calibri"/>
              </a:rPr>
              <a:t>Distrust – Power – </a:t>
            </a:r>
            <a:r>
              <a:rPr lang="en-US" sz="2400" b="1" i="1">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Punishme</a:t>
            </a:r>
            <a:r>
              <a:rPr lang="en-US" sz="2400" b="1" i="1">
                <a:solidFill>
                  <a:srgbClr val="000000"/>
                </a:solidFill>
                <a:latin typeface="Calibri"/>
                <a:ea typeface="Calibri"/>
                <a:cs typeface="Calibri"/>
                <a:sym typeface="Calibri"/>
              </a:rPr>
              <a:t>nt	</a:t>
            </a:r>
            <a:endParaRPr sz="2400" b="1" i="0" u="none">
              <a:solidFill>
                <a:srgbClr val="000000"/>
              </a:solidFill>
              <a:latin typeface="Calibri"/>
              <a:ea typeface="Calibri"/>
              <a:cs typeface="Calibri"/>
              <a:sym typeface="Calibri"/>
            </a:endParaRPr>
          </a:p>
          <a:p>
            <a:pPr marL="0" lvl="0" indent="0" algn="l" rtl="0">
              <a:lnSpc>
                <a:spcPct val="80000"/>
              </a:lnSpc>
              <a:spcBef>
                <a:spcPts val="1000"/>
              </a:spcBef>
              <a:spcAft>
                <a:spcPts val="0"/>
              </a:spcAft>
              <a:buNone/>
            </a:pPr>
            <a:r>
              <a:rPr lang="en-US" sz="2400" i="0" u="none">
                <a:solidFill>
                  <a:srgbClr val="000000"/>
                </a:solidFill>
                <a:latin typeface="Calibri"/>
                <a:ea typeface="Calibri"/>
                <a:cs typeface="Calibri"/>
                <a:sym typeface="Calibri"/>
              </a:rPr>
              <a:t>“Hey!!”</a:t>
            </a:r>
            <a:endParaRPr sz="2400">
              <a:latin typeface="Calibri"/>
              <a:ea typeface="Calibri"/>
              <a:cs typeface="Calibri"/>
              <a:sym typeface="Calibri"/>
            </a:endParaRPr>
          </a:p>
          <a:p>
            <a:pPr marL="0" lvl="0" indent="0" algn="l" rtl="0">
              <a:lnSpc>
                <a:spcPct val="80000"/>
              </a:lnSpc>
              <a:spcBef>
                <a:spcPts val="2500"/>
              </a:spcBef>
              <a:spcAft>
                <a:spcPts val="0"/>
              </a:spcAft>
              <a:buNone/>
            </a:pPr>
            <a:r>
              <a:rPr lang="en-US" sz="2400" i="0" u="none">
                <a:solidFill>
                  <a:srgbClr val="000000"/>
                </a:solidFill>
                <a:latin typeface="Calibri"/>
                <a:ea typeface="Calibri"/>
                <a:cs typeface="Calibri"/>
                <a:sym typeface="Calibri"/>
              </a:rPr>
              <a:t>“What are you supposed to be doing?”</a:t>
            </a:r>
            <a:endParaRPr sz="2400">
              <a:latin typeface="Calibri"/>
              <a:ea typeface="Calibri"/>
              <a:cs typeface="Calibri"/>
              <a:sym typeface="Calibri"/>
            </a:endParaRPr>
          </a:p>
          <a:p>
            <a:pPr marL="0" lvl="0" indent="0" algn="l" rtl="0">
              <a:lnSpc>
                <a:spcPct val="80000"/>
              </a:lnSpc>
              <a:spcBef>
                <a:spcPts val="2500"/>
              </a:spcBef>
              <a:spcAft>
                <a:spcPts val="0"/>
              </a:spcAft>
              <a:buNone/>
            </a:pPr>
            <a:r>
              <a:rPr lang="en-US" sz="2400" i="0" u="none">
                <a:solidFill>
                  <a:srgbClr val="000000"/>
                </a:solidFill>
                <a:latin typeface="Calibri"/>
                <a:ea typeface="Calibri"/>
                <a:cs typeface="Calibri"/>
                <a:sym typeface="Calibri"/>
              </a:rPr>
              <a:t>“Get busy”</a:t>
            </a:r>
            <a:endParaRPr sz="2400">
              <a:latin typeface="Calibri"/>
              <a:ea typeface="Calibri"/>
              <a:cs typeface="Calibri"/>
              <a:sym typeface="Calibri"/>
            </a:endParaRPr>
          </a:p>
          <a:p>
            <a:pPr marL="0" lvl="0" indent="0" algn="l" rtl="0">
              <a:lnSpc>
                <a:spcPct val="80000"/>
              </a:lnSpc>
              <a:spcBef>
                <a:spcPts val="2500"/>
              </a:spcBef>
              <a:spcAft>
                <a:spcPts val="0"/>
              </a:spcAft>
              <a:buNone/>
            </a:pPr>
            <a:r>
              <a:rPr lang="en-US" sz="2400" i="0" u="none">
                <a:solidFill>
                  <a:srgbClr val="000000"/>
                </a:solidFill>
                <a:latin typeface="Calibri"/>
                <a:ea typeface="Calibri"/>
                <a:cs typeface="Calibri"/>
                <a:sym typeface="Calibri"/>
              </a:rPr>
              <a:t>“What did you say?!!”</a:t>
            </a:r>
            <a:endParaRPr sz="2400">
              <a:latin typeface="Calibri"/>
              <a:ea typeface="Calibri"/>
              <a:cs typeface="Calibri"/>
              <a:sym typeface="Calibri"/>
            </a:endParaRPr>
          </a:p>
          <a:p>
            <a:pPr marL="0" lvl="0" indent="0" algn="l" rtl="0">
              <a:lnSpc>
                <a:spcPct val="80000"/>
              </a:lnSpc>
              <a:spcBef>
                <a:spcPts val="2500"/>
              </a:spcBef>
              <a:spcAft>
                <a:spcPts val="0"/>
              </a:spcAft>
              <a:buNone/>
            </a:pPr>
            <a:r>
              <a:rPr lang="en-US" sz="2400" i="0" u="none">
                <a:solidFill>
                  <a:srgbClr val="000000"/>
                </a:solidFill>
                <a:latin typeface="Calibri"/>
                <a:ea typeface="Calibri"/>
                <a:cs typeface="Calibri"/>
                <a:sym typeface="Calibri"/>
              </a:rPr>
              <a:t>“You’re going to the office”</a:t>
            </a:r>
            <a:endParaRPr sz="2400">
              <a:latin typeface="Calibri"/>
              <a:ea typeface="Calibri"/>
              <a:cs typeface="Calibri"/>
              <a:sym typeface="Calibri"/>
            </a:endParaRPr>
          </a:p>
          <a:p>
            <a:pPr marL="0" lvl="0" indent="0" algn="ctr" rtl="0">
              <a:lnSpc>
                <a:spcPct val="80000"/>
              </a:lnSpc>
              <a:spcBef>
                <a:spcPts val="2500"/>
              </a:spcBef>
              <a:spcAft>
                <a:spcPts val="2500"/>
              </a:spcAft>
              <a:buNone/>
            </a:pPr>
            <a:r>
              <a:rPr lang="en-US" sz="2400" b="1" i="0" u="none">
                <a:solidFill>
                  <a:srgbClr val="000000"/>
                </a:solidFill>
                <a:latin typeface="Calibri"/>
                <a:ea typeface="Calibri"/>
                <a:cs typeface="Calibri"/>
                <a:sym typeface="Calibri"/>
              </a:rPr>
              <a:t>Referral/Suspension</a:t>
            </a:r>
            <a:endParaRPr sz="2200" i="0" u="none">
              <a:solidFill>
                <a:srgbClr val="000000"/>
              </a:solidFill>
              <a:latin typeface="Calibri"/>
              <a:ea typeface="Calibri"/>
              <a:cs typeface="Calibri"/>
              <a:sym typeface="Calibri"/>
            </a:endParaRPr>
          </a:p>
        </p:txBody>
      </p:sp>
      <p:sp>
        <p:nvSpPr>
          <p:cNvPr id="709" name="Google Shape;709;p44"/>
          <p:cNvSpPr txBox="1">
            <a:spLocks noGrp="1"/>
          </p:cNvSpPr>
          <p:nvPr>
            <p:ph type="subTitle" idx="2"/>
          </p:nvPr>
        </p:nvSpPr>
        <p:spPr>
          <a:xfrm>
            <a:off x="589150" y="1544637"/>
            <a:ext cx="3581400" cy="662100"/>
          </a:xfrm>
          <a:prstGeom prst="rect">
            <a:avLst/>
          </a:prstGeom>
          <a:solidFill>
            <a:srgbClr val="003369">
              <a:alpha val="74120"/>
            </a:srgbClr>
          </a:solidFill>
          <a:ln>
            <a:noFill/>
          </a:ln>
        </p:spPr>
        <p:txBody>
          <a:bodyPr spcFirstLastPara="1" wrap="square" lIns="91425" tIns="45700" rIns="91425" bIns="45700" anchor="ctr" anchorCtr="0">
            <a:noAutofit/>
          </a:bodyPr>
          <a:lstStyle/>
          <a:p>
            <a:pPr marL="457200" lvl="0" indent="-431800" algn="ctr" rtl="0">
              <a:lnSpc>
                <a:spcPct val="100000"/>
              </a:lnSpc>
              <a:spcBef>
                <a:spcPts val="600"/>
              </a:spcBef>
              <a:spcAft>
                <a:spcPts val="0"/>
              </a:spcAft>
              <a:buSzPts val="2000"/>
              <a:buNone/>
            </a:pPr>
            <a:r>
              <a:rPr lang="en-US" sz="2000" b="1" i="0" u="none">
                <a:solidFill>
                  <a:srgbClr val="FFFFFF"/>
                </a:solidFill>
                <a:latin typeface="Verdana"/>
                <a:ea typeface="Verdana"/>
                <a:cs typeface="Verdana"/>
                <a:sym typeface="Verdana"/>
              </a:rPr>
              <a:t>REACTING</a:t>
            </a:r>
            <a:endParaRPr/>
          </a:p>
        </p:txBody>
      </p:sp>
      <p:sp>
        <p:nvSpPr>
          <p:cNvPr id="710" name="Google Shape;710;p44"/>
          <p:cNvSpPr txBox="1">
            <a:spLocks noGrp="1"/>
          </p:cNvSpPr>
          <p:nvPr>
            <p:ph type="title"/>
          </p:nvPr>
        </p:nvSpPr>
        <p:spPr>
          <a:xfrm>
            <a:off x="228600" y="228600"/>
            <a:ext cx="8686800" cy="12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FFFFFF"/>
                </a:solidFill>
                <a:latin typeface="Verdana"/>
                <a:ea typeface="Verdana"/>
                <a:cs typeface="Verdana"/>
                <a:sym typeface="Verdana"/>
              </a:rPr>
              <a:t>Examples: </a:t>
            </a:r>
            <a:endParaRPr>
              <a:solidFill>
                <a:srgbClr val="FFFFFF"/>
              </a:solidFill>
              <a:latin typeface="Verdana"/>
              <a:ea typeface="Verdana"/>
              <a:cs typeface="Verdana"/>
              <a:sym typeface="Verdana"/>
            </a:endParaRPr>
          </a:p>
          <a:p>
            <a:pPr marL="0" lvl="0" indent="0" algn="ctr" rtl="0">
              <a:lnSpc>
                <a:spcPct val="100000"/>
              </a:lnSpc>
              <a:spcBef>
                <a:spcPts val="0"/>
              </a:spcBef>
              <a:spcAft>
                <a:spcPts val="0"/>
              </a:spcAft>
              <a:buSzPts val="4000"/>
              <a:buNone/>
            </a:pPr>
            <a:r>
              <a:rPr lang="en-US">
                <a:solidFill>
                  <a:srgbClr val="FFFFFF"/>
                </a:solidFill>
                <a:latin typeface="Verdana"/>
                <a:ea typeface="Verdana"/>
                <a:cs typeface="Verdana"/>
                <a:sym typeface="Verdana"/>
              </a:rPr>
              <a:t>Reacting vs. Responding</a:t>
            </a:r>
            <a:endParaRPr>
              <a:solidFill>
                <a:srgbClr val="FFFFFF"/>
              </a:solidFill>
              <a:latin typeface="Verdana"/>
              <a:ea typeface="Verdana"/>
              <a:cs typeface="Verdana"/>
              <a:sym typeface="Verdana"/>
            </a:endParaRPr>
          </a:p>
        </p:txBody>
      </p:sp>
      <p:sp>
        <p:nvSpPr>
          <p:cNvPr id="711" name="Google Shape;711;p44"/>
          <p:cNvSpPr/>
          <p:nvPr/>
        </p:nvSpPr>
        <p:spPr>
          <a:xfrm>
            <a:off x="4250575" y="1773372"/>
            <a:ext cx="678121" cy="509546"/>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2"/>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44ce7f2061_0_129"/>
          <p:cNvSpPr txBox="1">
            <a:spLocks noGrp="1"/>
          </p:cNvSpPr>
          <p:nvPr>
            <p:ph type="body" idx="1"/>
          </p:nvPr>
        </p:nvSpPr>
        <p:spPr>
          <a:xfrm>
            <a:off x="339775" y="1406550"/>
            <a:ext cx="8467500" cy="4952400"/>
          </a:xfrm>
          <a:prstGeom prst="rect">
            <a:avLst/>
          </a:prstGeom>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2200">
                <a:solidFill>
                  <a:schemeClr val="dk1"/>
                </a:solidFill>
                <a:highlight>
                  <a:srgbClr val="FAFAFA"/>
                </a:highlight>
                <a:latin typeface="Calibri"/>
                <a:ea typeface="Calibri"/>
                <a:cs typeface="Calibri"/>
                <a:sym typeface="Calibri"/>
              </a:rPr>
              <a:t>Strategies &amp; Systems </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60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Implement consistent, school-wide strategies that support all students.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Use systems that are proactive, not just reactive.</a:t>
            </a:r>
            <a:endParaRPr sz="2200">
              <a:solidFill>
                <a:schemeClr val="dk1"/>
              </a:solidFill>
              <a:highlight>
                <a:srgbClr val="FAFAFA"/>
              </a:highlight>
              <a:latin typeface="Calibri"/>
              <a:ea typeface="Calibri"/>
              <a:cs typeface="Calibri"/>
              <a:sym typeface="Calibri"/>
            </a:endParaRPr>
          </a:p>
          <a:p>
            <a:pPr marL="0" lvl="0" indent="0" algn="l" rtl="0">
              <a:lnSpc>
                <a:spcPct val="80000"/>
              </a:lnSpc>
              <a:spcBef>
                <a:spcPts val="1000"/>
              </a:spcBef>
              <a:spcAft>
                <a:spcPts val="0"/>
              </a:spcAft>
              <a:buNone/>
            </a:pPr>
            <a:r>
              <a:rPr lang="en-US" sz="2200">
                <a:solidFill>
                  <a:schemeClr val="dk1"/>
                </a:solidFill>
                <a:highlight>
                  <a:srgbClr val="FAFAFA"/>
                </a:highlight>
                <a:latin typeface="Calibri"/>
                <a:ea typeface="Calibri"/>
                <a:cs typeface="Calibri"/>
                <a:sym typeface="Calibri"/>
              </a:rPr>
              <a:t>Playbook &amp; Tools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60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Develop a clear playbook for staff to reference during various scenarios.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60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Provide accessible tools that support both academic and behavioral needs.</a:t>
            </a:r>
            <a:endParaRPr sz="2200">
              <a:solidFill>
                <a:schemeClr val="dk1"/>
              </a:solidFill>
              <a:highlight>
                <a:srgbClr val="FAFAFA"/>
              </a:highlight>
              <a:latin typeface="Calibri"/>
              <a:ea typeface="Calibri"/>
              <a:cs typeface="Calibri"/>
              <a:sym typeface="Calibri"/>
            </a:endParaRPr>
          </a:p>
          <a:p>
            <a:pPr marL="0" lvl="0" indent="0" algn="l" rtl="0">
              <a:lnSpc>
                <a:spcPct val="80000"/>
              </a:lnSpc>
              <a:spcBef>
                <a:spcPts val="1000"/>
              </a:spcBef>
              <a:spcAft>
                <a:spcPts val="0"/>
              </a:spcAft>
              <a:buNone/>
            </a:pPr>
            <a:r>
              <a:rPr lang="en-US" sz="2200">
                <a:solidFill>
                  <a:schemeClr val="dk1"/>
                </a:solidFill>
                <a:highlight>
                  <a:srgbClr val="FAFAFA"/>
                </a:highlight>
                <a:latin typeface="Calibri"/>
                <a:ea typeface="Calibri"/>
                <a:cs typeface="Calibri"/>
                <a:sym typeface="Calibri"/>
              </a:rPr>
              <a:t>Team Collaboration</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60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Dedicate time for teams to collaborate, reflect, and align on student support.</a:t>
            </a:r>
            <a:endParaRPr sz="2200">
              <a:solidFill>
                <a:schemeClr val="dk1"/>
              </a:solidFill>
              <a:highlight>
                <a:srgbClr val="FAFAFA"/>
              </a:highlight>
              <a:latin typeface="Calibri"/>
              <a:ea typeface="Calibri"/>
              <a:cs typeface="Calibri"/>
              <a:sym typeface="Calibri"/>
            </a:endParaRPr>
          </a:p>
          <a:p>
            <a:pPr marL="0" lvl="0" indent="0" algn="l" rtl="0">
              <a:lnSpc>
                <a:spcPct val="80000"/>
              </a:lnSpc>
              <a:spcBef>
                <a:spcPts val="1000"/>
              </a:spcBef>
              <a:spcAft>
                <a:spcPts val="0"/>
              </a:spcAft>
              <a:buNone/>
            </a:pPr>
            <a:r>
              <a:rPr lang="en-US" sz="2200">
                <a:solidFill>
                  <a:schemeClr val="dk1"/>
                </a:solidFill>
                <a:highlight>
                  <a:srgbClr val="FAFAFA"/>
                </a:highlight>
                <a:latin typeface="Calibri"/>
                <a:ea typeface="Calibri"/>
                <a:cs typeface="Calibri"/>
                <a:sym typeface="Calibri"/>
              </a:rPr>
              <a:t>Hearing from Others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60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Create space to share experiences and learn from one another.</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600"/>
              </a:spcBef>
              <a:spcAft>
                <a:spcPts val="60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Include student and family voices where possible.</a:t>
            </a:r>
            <a:endParaRPr sz="1500"/>
          </a:p>
        </p:txBody>
      </p:sp>
      <p:sp>
        <p:nvSpPr>
          <p:cNvPr id="231" name="Google Shape;231;g344ce7f2061_0_12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Feedback Themes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FFFFFF"/>
                </a:solidFill>
              </a:rPr>
              <a:t>What Does Reacting Look and Sound Like?</a:t>
            </a:r>
            <a:endParaRPr>
              <a:solidFill>
                <a:srgbClr val="FFFFFF"/>
              </a:solidFill>
            </a:endParaRPr>
          </a:p>
        </p:txBody>
      </p:sp>
      <p:sp>
        <p:nvSpPr>
          <p:cNvPr id="717" name="Google Shape;717;p45"/>
          <p:cNvSpPr txBox="1"/>
          <p:nvPr/>
        </p:nvSpPr>
        <p:spPr>
          <a:xfrm>
            <a:off x="228600" y="1490825"/>
            <a:ext cx="8686800" cy="4868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b="1">
                <a:solidFill>
                  <a:schemeClr val="dk1"/>
                </a:solidFill>
                <a:latin typeface="Calibri"/>
                <a:ea typeface="Calibri"/>
                <a:cs typeface="Calibri"/>
                <a:sym typeface="Calibri"/>
              </a:rPr>
              <a:t>Raising voice or shouting</a:t>
            </a:r>
            <a:r>
              <a:rPr lang="en-US" sz="2400">
                <a:solidFill>
                  <a:schemeClr val="dk1"/>
                </a:solidFill>
                <a:latin typeface="Calibri"/>
                <a:ea typeface="Calibri"/>
                <a:cs typeface="Calibri"/>
                <a:sym typeface="Calibri"/>
              </a:rPr>
              <a:t> in frustration</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Cornering</a:t>
            </a:r>
            <a:r>
              <a:rPr lang="en-US" sz="2400">
                <a:solidFill>
                  <a:schemeClr val="dk1"/>
                </a:solidFill>
                <a:latin typeface="Calibri"/>
                <a:ea typeface="Calibri"/>
                <a:cs typeface="Calibri"/>
                <a:sym typeface="Calibri"/>
              </a:rPr>
              <a:t> or physically closing in on a student</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Engaging in power struggles</a:t>
            </a:r>
            <a:r>
              <a:rPr lang="en-US" sz="2400">
                <a:solidFill>
                  <a:schemeClr val="dk1"/>
                </a:solidFill>
                <a:latin typeface="Calibri"/>
                <a:ea typeface="Calibri"/>
                <a:cs typeface="Calibri"/>
                <a:sym typeface="Calibri"/>
              </a:rPr>
              <a:t> (e.g., “In my classroom, you will...”) </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Invading personal space</a:t>
            </a:r>
            <a:r>
              <a:rPr lang="en-US" sz="2400">
                <a:solidFill>
                  <a:schemeClr val="dk1"/>
                </a:solidFill>
                <a:latin typeface="Calibri"/>
                <a:ea typeface="Calibri"/>
                <a:cs typeface="Calibri"/>
                <a:sym typeface="Calibri"/>
              </a:rPr>
              <a:t> or standing over the student</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Touching or grabbing</a:t>
            </a:r>
            <a:r>
              <a:rPr lang="en-US" sz="2400">
                <a:solidFill>
                  <a:schemeClr val="dk1"/>
                </a:solidFill>
                <a:latin typeface="Calibri"/>
                <a:ea typeface="Calibri"/>
                <a:cs typeface="Calibri"/>
                <a:sym typeface="Calibri"/>
              </a:rPr>
              <a:t> the student</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Responding impulsively</a:t>
            </a:r>
            <a:r>
              <a:rPr lang="en-US" sz="2400">
                <a:solidFill>
                  <a:schemeClr val="dk1"/>
                </a:solidFill>
                <a:latin typeface="Calibri"/>
                <a:ea typeface="Calibri"/>
                <a:cs typeface="Calibri"/>
                <a:sym typeface="Calibri"/>
              </a:rPr>
              <a:t> or with sudden movements</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Making dismissive or discrediting comments</a:t>
            </a:r>
            <a:r>
              <a:rPr lang="en-US" sz="2400">
                <a:solidFill>
                  <a:schemeClr val="dk1"/>
                </a:solidFill>
                <a:latin typeface="Calibri"/>
                <a:ea typeface="Calibri"/>
                <a:cs typeface="Calibri"/>
                <a:sym typeface="Calibri"/>
              </a:rPr>
              <a:t> (e.g., “This isn’t elementary school”)</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b="1">
                <a:solidFill>
                  <a:schemeClr val="dk1"/>
                </a:solidFill>
                <a:latin typeface="Calibri"/>
                <a:ea typeface="Calibri"/>
                <a:cs typeface="Calibri"/>
                <a:sym typeface="Calibri"/>
              </a:rPr>
              <a:t>Becoming defensive or argumentative</a:t>
            </a:r>
            <a:endParaRPr sz="2400" b="1">
              <a:solidFill>
                <a:schemeClr val="dk1"/>
              </a:solidFill>
              <a:latin typeface="Calibri"/>
              <a:ea typeface="Calibri"/>
              <a:cs typeface="Calibri"/>
              <a:sym typeface="Calibri"/>
            </a:endParaRPr>
          </a:p>
          <a:p>
            <a:pPr marL="0" lvl="0" indent="0" algn="l" rtl="0">
              <a:lnSpc>
                <a:spcPct val="90000"/>
              </a:lnSpc>
              <a:spcBef>
                <a:spcPts val="1000"/>
              </a:spcBef>
              <a:spcAft>
                <a:spcPts val="1000"/>
              </a:spcAft>
              <a:buNone/>
            </a:pPr>
            <a:r>
              <a:rPr lang="en-US" sz="2400" b="1">
                <a:solidFill>
                  <a:schemeClr val="dk1"/>
                </a:solidFill>
                <a:latin typeface="Calibri"/>
                <a:ea typeface="Calibri"/>
                <a:cs typeface="Calibri"/>
                <a:sym typeface="Calibri"/>
              </a:rPr>
              <a:t>Displaying anger or frustration</a:t>
            </a:r>
            <a:r>
              <a:rPr lang="en-US" sz="2400">
                <a:solidFill>
                  <a:schemeClr val="dk1"/>
                </a:solidFill>
                <a:latin typeface="Calibri"/>
                <a:ea typeface="Calibri"/>
                <a:cs typeface="Calibri"/>
                <a:sym typeface="Calibri"/>
              </a:rPr>
              <a:t> through tone, posture, or facial expressions</a:t>
            </a:r>
            <a:endParaRPr sz="2400">
              <a:solidFill>
                <a:schemeClr val="dk1"/>
              </a:solidFill>
              <a:latin typeface="Calibri"/>
              <a:ea typeface="Calibri"/>
              <a:cs typeface="Calibri"/>
              <a:sym typeface="Calibri"/>
            </a:endParaRPr>
          </a:p>
        </p:txBody>
      </p:sp>
      <p:sp>
        <p:nvSpPr>
          <p:cNvPr id="718" name="Google Shape;718;p45"/>
          <p:cNvSpPr txBox="1"/>
          <p:nvPr/>
        </p:nvSpPr>
        <p:spPr>
          <a:xfrm rot="-1919985">
            <a:off x="1349763" y="2939979"/>
            <a:ext cx="5500499" cy="189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741B47"/>
              </a:buClr>
              <a:buSzPts val="11100"/>
              <a:buFont typeface="Verdana"/>
              <a:buNone/>
            </a:pPr>
            <a:r>
              <a:rPr lang="en-US" sz="11100" b="1" i="0" u="none">
                <a:solidFill>
                  <a:srgbClr val="741B47"/>
                </a:solidFill>
                <a:latin typeface="Verdana"/>
                <a:ea typeface="Verdana"/>
                <a:cs typeface="Verdana"/>
                <a:sym typeface="Verdana"/>
              </a:rPr>
              <a:t>AVOID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7"/>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a:solidFill>
                  <a:srgbClr val="FFFFFF"/>
                </a:solidFill>
                <a:latin typeface="Verdana"/>
                <a:ea typeface="Verdana"/>
                <a:cs typeface="Verdana"/>
                <a:sym typeface="Verdana"/>
              </a:rPr>
              <a:t>When Adults Respond</a:t>
            </a:r>
            <a:endParaRPr sz="4000">
              <a:latin typeface="Verdana"/>
              <a:ea typeface="Verdana"/>
              <a:cs typeface="Verdana"/>
              <a:sym typeface="Verdana"/>
            </a:endParaRPr>
          </a:p>
        </p:txBody>
      </p:sp>
      <p:sp>
        <p:nvSpPr>
          <p:cNvPr id="724" name="Google Shape;724;p47"/>
          <p:cNvSpPr txBox="1">
            <a:spLocks noGrp="1"/>
          </p:cNvSpPr>
          <p:nvPr>
            <p:ph type="body" idx="4294967295"/>
          </p:nvPr>
        </p:nvSpPr>
        <p:spPr>
          <a:xfrm>
            <a:off x="376225" y="1511300"/>
            <a:ext cx="8463000" cy="4813200"/>
          </a:xfrm>
          <a:prstGeom prst="rect">
            <a:avLst/>
          </a:prstGeom>
          <a:solidFill>
            <a:schemeClr val="lt2"/>
          </a:solidFill>
          <a:ln w="9525" cap="flat" cmpd="sng">
            <a:solidFill>
              <a:srgbClr val="006387"/>
            </a:solidFill>
            <a:prstDash val="solid"/>
            <a:round/>
            <a:headEnd type="none" w="sm" len="sm"/>
            <a:tailEnd type="none" w="sm" len="sm"/>
          </a:ln>
        </p:spPr>
        <p:txBody>
          <a:bodyPr spcFirstLastPara="1" wrap="square" lIns="182875" tIns="137150" rIns="182875" bIns="137150" anchor="t" anchorCtr="0">
            <a:noAutofit/>
          </a:bodyPr>
          <a:lstStyle/>
          <a:p>
            <a:pPr marL="914400" lvl="0" indent="0" algn="l" rtl="0">
              <a:lnSpc>
                <a:spcPct val="90000"/>
              </a:lnSpc>
              <a:spcBef>
                <a:spcPts val="0"/>
              </a:spcBef>
              <a:spcAft>
                <a:spcPts val="0"/>
              </a:spcAft>
              <a:buNone/>
            </a:pPr>
            <a:r>
              <a:rPr lang="en-US" sz="2700">
                <a:solidFill>
                  <a:srgbClr val="000000"/>
                </a:solidFill>
                <a:latin typeface="Calibri"/>
                <a:ea typeface="Calibri"/>
                <a:cs typeface="Calibri"/>
                <a:sym typeface="Calibri"/>
              </a:rPr>
              <a:t>Pause – No immediate reaction is often the most powerful response</a:t>
            </a:r>
            <a:endParaRPr sz="2700">
              <a:solidFill>
                <a:srgbClr val="000000"/>
              </a:solidFill>
              <a:latin typeface="Calibri"/>
              <a:ea typeface="Calibri"/>
              <a:cs typeface="Calibri"/>
              <a:sym typeface="Calibri"/>
            </a:endParaRPr>
          </a:p>
          <a:p>
            <a:pPr marL="0" lvl="0" indent="0" algn="l" rtl="0">
              <a:lnSpc>
                <a:spcPct val="90000"/>
              </a:lnSpc>
              <a:spcBef>
                <a:spcPts val="1500"/>
              </a:spcBef>
              <a:spcAft>
                <a:spcPts val="0"/>
              </a:spcAft>
              <a:buNone/>
            </a:pPr>
            <a:r>
              <a:rPr lang="en-US" sz="2700">
                <a:solidFill>
                  <a:schemeClr val="dk1"/>
                </a:solidFill>
                <a:latin typeface="Calibri"/>
                <a:ea typeface="Calibri"/>
                <a:cs typeface="Calibri"/>
                <a:sym typeface="Calibri"/>
              </a:rPr>
              <a:t>Treat students with dignity and respect at all times</a:t>
            </a:r>
            <a:endParaRPr sz="27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2700">
                <a:solidFill>
                  <a:schemeClr val="dk1"/>
                </a:solidFill>
                <a:latin typeface="Calibri"/>
                <a:ea typeface="Calibri"/>
                <a:cs typeface="Calibri"/>
                <a:sym typeface="Calibri"/>
              </a:rPr>
              <a:t>Use private communication when addressing behavior</a:t>
            </a:r>
            <a:endParaRPr sz="2700">
              <a:solidFill>
                <a:schemeClr val="dk1"/>
              </a:solidFill>
              <a:latin typeface="Calibri"/>
              <a:ea typeface="Calibri"/>
              <a:cs typeface="Calibri"/>
              <a:sym typeface="Calibri"/>
            </a:endParaRPr>
          </a:p>
          <a:p>
            <a:pPr marL="0" lvl="0" indent="0" algn="l" rtl="0">
              <a:lnSpc>
                <a:spcPct val="90000"/>
              </a:lnSpc>
              <a:spcBef>
                <a:spcPts val="1500"/>
              </a:spcBef>
              <a:spcAft>
                <a:spcPts val="0"/>
              </a:spcAft>
              <a:buNone/>
            </a:pPr>
            <a:r>
              <a:rPr lang="en-US" sz="2700">
                <a:solidFill>
                  <a:srgbClr val="000000"/>
                </a:solidFill>
                <a:latin typeface="Calibri"/>
                <a:ea typeface="Calibri"/>
                <a:cs typeface="Calibri"/>
                <a:sym typeface="Calibri"/>
              </a:rPr>
              <a:t>Model calm behavior through tone, posture, and presence</a:t>
            </a:r>
            <a:endParaRPr sz="2700">
              <a:solidFill>
                <a:srgbClr val="000000"/>
              </a:solidFill>
              <a:latin typeface="Calibri"/>
              <a:ea typeface="Calibri"/>
              <a:cs typeface="Calibri"/>
              <a:sym typeface="Calibri"/>
            </a:endParaRPr>
          </a:p>
          <a:p>
            <a:pPr marL="1314450" lvl="0" indent="-400050" algn="l" rtl="0">
              <a:lnSpc>
                <a:spcPct val="90000"/>
              </a:lnSpc>
              <a:spcBef>
                <a:spcPts val="1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Be aware of your body language</a:t>
            </a:r>
            <a:endParaRPr sz="2700">
              <a:solidFill>
                <a:schemeClr val="dk1"/>
              </a:solidFill>
              <a:latin typeface="Calibri"/>
              <a:ea typeface="Calibri"/>
              <a:cs typeface="Calibri"/>
              <a:sym typeface="Calibri"/>
            </a:endParaRPr>
          </a:p>
          <a:p>
            <a:pPr marL="1314450" lvl="0" indent="-400050" algn="l" rtl="0">
              <a:lnSpc>
                <a:spcPct val="90000"/>
              </a:lnSpc>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Stay open and non-threatening</a:t>
            </a:r>
            <a:endParaRPr sz="2700">
              <a:solidFill>
                <a:schemeClr val="dk1"/>
              </a:solidFill>
              <a:latin typeface="Calibri"/>
              <a:ea typeface="Calibri"/>
              <a:cs typeface="Calibri"/>
              <a:sym typeface="Calibri"/>
            </a:endParaRPr>
          </a:p>
          <a:p>
            <a:pPr marL="1314450" lvl="0" indent="-400050" algn="l" rtl="0">
              <a:lnSpc>
                <a:spcPct val="90000"/>
              </a:lnSpc>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Stay composed with a calm, matter-of-fact tone</a:t>
            </a:r>
            <a:endParaRPr sz="2700">
              <a:solidFill>
                <a:schemeClr val="dk1"/>
              </a:solidFill>
              <a:latin typeface="Calibri"/>
              <a:ea typeface="Calibri"/>
              <a:cs typeface="Calibri"/>
              <a:sym typeface="Calibri"/>
            </a:endParaRPr>
          </a:p>
          <a:p>
            <a:pPr marL="1314450" lvl="0" indent="-400050" algn="l" rtl="0">
              <a:lnSpc>
                <a:spcPct val="90000"/>
              </a:lnSpc>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Avoid showing anxiety or frustration</a:t>
            </a:r>
            <a:endParaRPr sz="2700">
              <a:solidFill>
                <a:schemeClr val="dk1"/>
              </a:solidFill>
              <a:latin typeface="Calibri"/>
              <a:ea typeface="Calibri"/>
              <a:cs typeface="Calibri"/>
              <a:sym typeface="Calibri"/>
            </a:endParaRPr>
          </a:p>
          <a:p>
            <a:pPr marL="0" lvl="0" indent="0" algn="l" rtl="0">
              <a:lnSpc>
                <a:spcPct val="100000"/>
              </a:lnSpc>
              <a:spcBef>
                <a:spcPts val="1500"/>
              </a:spcBef>
              <a:spcAft>
                <a:spcPts val="0"/>
              </a:spcAft>
              <a:buNone/>
            </a:pPr>
            <a:endParaRPr sz="2200">
              <a:solidFill>
                <a:srgbClr val="000000"/>
              </a:solidFill>
              <a:latin typeface="Verdana"/>
              <a:ea typeface="Verdana"/>
              <a:cs typeface="Verdana"/>
              <a:sym typeface="Verdana"/>
            </a:endParaRPr>
          </a:p>
        </p:txBody>
      </p:sp>
      <p:pic>
        <p:nvPicPr>
          <p:cNvPr id="725" name="Google Shape;725;p47"/>
          <p:cNvPicPr preferRelativeResize="0"/>
          <p:nvPr/>
        </p:nvPicPr>
        <p:blipFill>
          <a:blip r:embed="rId3">
            <a:alphaModFix/>
          </a:blip>
          <a:stretch>
            <a:fillRect/>
          </a:stretch>
        </p:blipFill>
        <p:spPr>
          <a:xfrm>
            <a:off x="566725" y="1619250"/>
            <a:ext cx="785825" cy="7858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a:solidFill>
                  <a:srgbClr val="FFFFFF"/>
                </a:solidFill>
              </a:rPr>
              <a:t>De-Escalating Through </a:t>
            </a:r>
            <a:endParaRPr sz="3600">
              <a:solidFill>
                <a:srgbClr val="FFFFFF"/>
              </a:solidFill>
            </a:endParaRPr>
          </a:p>
          <a:p>
            <a:pPr marL="0" lvl="0" indent="0" algn="ctr" rtl="0">
              <a:lnSpc>
                <a:spcPct val="100000"/>
              </a:lnSpc>
              <a:spcBef>
                <a:spcPts val="0"/>
              </a:spcBef>
              <a:spcAft>
                <a:spcPts val="0"/>
              </a:spcAft>
              <a:buSzPct val="111111"/>
              <a:buNone/>
            </a:pPr>
            <a:r>
              <a:rPr lang="en-US" sz="3600">
                <a:solidFill>
                  <a:srgbClr val="FFFFFF"/>
                </a:solidFill>
              </a:rPr>
              <a:t>Non-Threatening Responses</a:t>
            </a:r>
            <a:endParaRPr sz="3600">
              <a:solidFill>
                <a:srgbClr val="FFFFFF"/>
              </a:solidFill>
            </a:endParaRPr>
          </a:p>
        </p:txBody>
      </p:sp>
      <p:sp>
        <p:nvSpPr>
          <p:cNvPr id="731" name="Google Shape;731;p48"/>
          <p:cNvSpPr txBox="1">
            <a:spLocks noGrp="1"/>
          </p:cNvSpPr>
          <p:nvPr>
            <p:ph type="body" idx="1"/>
          </p:nvPr>
        </p:nvSpPr>
        <p:spPr>
          <a:xfrm>
            <a:off x="452437" y="1511300"/>
            <a:ext cx="8232775" cy="4689475"/>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None/>
            </a:pPr>
            <a:r>
              <a:rPr lang="en-US" sz="2400" i="0" u="none">
                <a:solidFill>
                  <a:srgbClr val="000000"/>
                </a:solidFill>
                <a:latin typeface="Calibri"/>
                <a:ea typeface="Calibri"/>
                <a:cs typeface="Calibri"/>
                <a:sym typeface="Calibri"/>
              </a:rPr>
              <a:t>Move slowly and deliberately toward the problem situation</a:t>
            </a:r>
            <a:endParaRPr sz="2400" i="0" u="none">
              <a:solidFill>
                <a:srgbClr val="000000"/>
              </a:solidFill>
              <a:latin typeface="Calibri"/>
              <a:ea typeface="Calibri"/>
              <a:cs typeface="Calibri"/>
              <a:sym typeface="Calibri"/>
            </a:endParaRPr>
          </a:p>
          <a:p>
            <a:pPr marL="0" lvl="0" indent="0" algn="l" rtl="0">
              <a:lnSpc>
                <a:spcPct val="8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Keep reasonable distance</a:t>
            </a:r>
            <a:endParaRPr sz="2400">
              <a:latin typeface="Calibri"/>
              <a:ea typeface="Calibri"/>
              <a:cs typeface="Calibri"/>
              <a:sym typeface="Calibri"/>
            </a:endParaRPr>
          </a:p>
          <a:p>
            <a:pPr marL="0" lvl="0" indent="0" algn="l" rtl="0">
              <a:lnSpc>
                <a:spcPct val="85000"/>
              </a:lnSpc>
              <a:spcBef>
                <a:spcPts val="1200"/>
              </a:spcBef>
              <a:spcAft>
                <a:spcPts val="0"/>
              </a:spcAft>
              <a:buClr>
                <a:schemeClr val="dk1"/>
              </a:buClr>
              <a:buSzPts val="1100"/>
              <a:buFont typeface="Arial"/>
              <a:buNone/>
            </a:pPr>
            <a:r>
              <a:rPr lang="en-US" sz="2400">
                <a:solidFill>
                  <a:schemeClr val="dk1"/>
                </a:solidFill>
                <a:latin typeface="Calibri"/>
                <a:ea typeface="Calibri"/>
                <a:cs typeface="Calibri"/>
                <a:sym typeface="Calibri"/>
              </a:rPr>
              <a:t>Establish eye-level position</a:t>
            </a:r>
            <a:endParaRPr sz="2400">
              <a:solidFill>
                <a:srgbClr val="000000"/>
              </a:solidFill>
              <a:latin typeface="Calibri"/>
              <a:ea typeface="Calibri"/>
              <a:cs typeface="Calibri"/>
              <a:sym typeface="Calibri"/>
            </a:endParaRPr>
          </a:p>
          <a:p>
            <a:pPr marL="0" lvl="0" indent="0" algn="l" rtl="0">
              <a:lnSpc>
                <a:spcPct val="85000"/>
              </a:lnSpc>
              <a:spcBef>
                <a:spcPts val="1200"/>
              </a:spcBef>
              <a:spcAft>
                <a:spcPts val="0"/>
              </a:spcAft>
              <a:buNone/>
            </a:pPr>
            <a:r>
              <a:rPr lang="en-US" sz="2400" i="0" u="none">
                <a:solidFill>
                  <a:schemeClr val="dk1"/>
                </a:solidFill>
                <a:latin typeface="Calibri"/>
                <a:ea typeface="Calibri"/>
                <a:cs typeface="Calibri"/>
                <a:sym typeface="Calibri"/>
              </a:rPr>
              <a:t>Speak </a:t>
            </a:r>
            <a:r>
              <a:rPr lang="en-US" sz="2400" i="0" u="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calmly</a:t>
            </a:r>
            <a:r>
              <a:rPr lang="en-US" sz="2400" i="0" u="none">
                <a:solidFill>
                  <a:schemeClr val="dk1"/>
                </a:solidFill>
                <a:latin typeface="Calibri"/>
                <a:ea typeface="Calibri"/>
                <a:cs typeface="Calibri"/>
                <a:sym typeface="Calibri"/>
              </a:rPr>
              <a:t>, privately, respectfully</a:t>
            </a:r>
            <a:endParaRPr sz="2400">
              <a:solidFill>
                <a:schemeClr val="dk1"/>
              </a:solidFill>
              <a:latin typeface="Calibri"/>
              <a:ea typeface="Calibri"/>
              <a:cs typeface="Calibri"/>
              <a:sym typeface="Calibri"/>
            </a:endParaRPr>
          </a:p>
          <a:p>
            <a:pPr marL="0" lvl="0" indent="0" algn="l" rtl="0">
              <a:lnSpc>
                <a:spcPct val="85000"/>
              </a:lnSpc>
              <a:spcBef>
                <a:spcPts val="1200"/>
              </a:spcBef>
              <a:spcAft>
                <a:spcPts val="0"/>
              </a:spcAft>
              <a:buNone/>
            </a:pPr>
            <a:r>
              <a:rPr lang="en-US" sz="2400" i="0" u="none">
                <a:solidFill>
                  <a:schemeClr val="dk1"/>
                </a:solidFill>
                <a:latin typeface="Calibri"/>
                <a:ea typeface="Calibri"/>
                <a:cs typeface="Calibri"/>
                <a:sym typeface="Calibri"/>
              </a:rPr>
              <a:t>Minimize body language</a:t>
            </a:r>
            <a:endParaRPr sz="2400">
              <a:latin typeface="Calibri"/>
              <a:ea typeface="Calibri"/>
              <a:cs typeface="Calibri"/>
              <a:sym typeface="Calibri"/>
            </a:endParaRPr>
          </a:p>
          <a:p>
            <a:pPr marL="0" lvl="0" indent="0" algn="l" rtl="0">
              <a:lnSpc>
                <a:spcPct val="85000"/>
              </a:lnSpc>
              <a:spcBef>
                <a:spcPts val="1200"/>
              </a:spcBef>
              <a:spcAft>
                <a:spcPts val="0"/>
              </a:spcAft>
              <a:buNone/>
            </a:pPr>
            <a:r>
              <a:rPr lang="en-US" sz="2400" i="0" u="none">
                <a:solidFill>
                  <a:srgbClr val="000000"/>
                </a:solidFill>
                <a:latin typeface="Calibri"/>
                <a:ea typeface="Calibri"/>
                <a:cs typeface="Calibri"/>
                <a:sym typeface="Calibri"/>
              </a:rPr>
              <a:t>Be brief</a:t>
            </a:r>
            <a:endParaRPr sz="2400">
              <a:latin typeface="Calibri"/>
              <a:ea typeface="Calibri"/>
              <a:cs typeface="Calibri"/>
              <a:sym typeface="Calibri"/>
            </a:endParaRPr>
          </a:p>
          <a:p>
            <a:pPr marL="0" lvl="0" indent="0" algn="l" rtl="0">
              <a:lnSpc>
                <a:spcPct val="85000"/>
              </a:lnSpc>
              <a:spcBef>
                <a:spcPts val="1200"/>
              </a:spcBef>
              <a:spcAft>
                <a:spcPts val="0"/>
              </a:spcAft>
              <a:buNone/>
            </a:pPr>
            <a:r>
              <a:rPr lang="en-US" sz="2400" i="0" u="none">
                <a:solidFill>
                  <a:srgbClr val="000000"/>
                </a:solidFill>
                <a:latin typeface="Calibri"/>
                <a:ea typeface="Calibri"/>
                <a:cs typeface="Calibri"/>
                <a:sym typeface="Calibri"/>
              </a:rPr>
              <a:t>Stay with the agenda – focus on the problem at hand</a:t>
            </a:r>
            <a:endParaRPr sz="2400">
              <a:latin typeface="Calibri"/>
              <a:ea typeface="Calibri"/>
              <a:cs typeface="Calibri"/>
              <a:sym typeface="Calibri"/>
            </a:endParaRPr>
          </a:p>
          <a:p>
            <a:pPr marL="0" lvl="0" indent="0" algn="l" rtl="0">
              <a:lnSpc>
                <a:spcPct val="85000"/>
              </a:lnSpc>
              <a:spcBef>
                <a:spcPts val="1200"/>
              </a:spcBef>
              <a:spcAft>
                <a:spcPts val="0"/>
              </a:spcAft>
              <a:buNone/>
            </a:pPr>
            <a:r>
              <a:rPr lang="en-US" sz="2400" i="0" u="none">
                <a:solidFill>
                  <a:srgbClr val="000000"/>
                </a:solidFill>
                <a:latin typeface="Calibri"/>
                <a:ea typeface="Calibri"/>
                <a:cs typeface="Calibri"/>
                <a:sym typeface="Calibri"/>
              </a:rPr>
              <a:t>Avoid power struggles – don’t get drawn into “I won’t, and you will” engagement</a:t>
            </a:r>
            <a:endParaRPr sz="2400" i="0" u="none">
              <a:solidFill>
                <a:srgbClr val="000000"/>
              </a:solidFill>
              <a:latin typeface="Calibri"/>
              <a:ea typeface="Calibri"/>
              <a:cs typeface="Calibri"/>
              <a:sym typeface="Calibri"/>
            </a:endParaRPr>
          </a:p>
          <a:p>
            <a:pPr marL="0" lvl="0" indent="0" algn="l" rtl="0">
              <a:lnSpc>
                <a:spcPct val="85000"/>
              </a:lnSpc>
              <a:spcBef>
                <a:spcPts val="1200"/>
              </a:spcBef>
              <a:spcAft>
                <a:spcPts val="0"/>
              </a:spcAft>
              <a:buNone/>
            </a:pPr>
            <a:r>
              <a:rPr lang="en-US" sz="2400">
                <a:solidFill>
                  <a:schemeClr val="dk1"/>
                </a:solidFill>
                <a:latin typeface="Calibri"/>
                <a:ea typeface="Calibri"/>
                <a:cs typeface="Calibri"/>
                <a:sym typeface="Calibri"/>
              </a:rPr>
              <a:t>Acknowledge cooperation</a:t>
            </a:r>
            <a:endParaRPr sz="2400">
              <a:solidFill>
                <a:srgbClr val="000000"/>
              </a:solidFill>
              <a:latin typeface="Calibri"/>
              <a:ea typeface="Calibri"/>
              <a:cs typeface="Calibri"/>
              <a:sym typeface="Calibri"/>
            </a:endParaRPr>
          </a:p>
          <a:p>
            <a:pPr marL="0" lvl="0" indent="0" algn="l" rtl="0">
              <a:lnSpc>
                <a:spcPct val="85000"/>
              </a:lnSpc>
              <a:spcBef>
                <a:spcPts val="1200"/>
              </a:spcBef>
              <a:spcAft>
                <a:spcPts val="0"/>
              </a:spcAft>
              <a:buNone/>
            </a:pPr>
            <a:r>
              <a:rPr lang="en-US" sz="2400" i="0" u="none">
                <a:solidFill>
                  <a:srgbClr val="000000"/>
                </a:solidFill>
                <a:latin typeface="Calibri"/>
                <a:ea typeface="Calibri"/>
                <a:cs typeface="Calibri"/>
                <a:sym typeface="Calibri"/>
              </a:rPr>
              <a:t>Withdraw if the situation escalates</a:t>
            </a:r>
            <a:endParaRPr sz="2400">
              <a:latin typeface="Calibri"/>
              <a:ea typeface="Calibri"/>
              <a:cs typeface="Calibri"/>
              <a:sym typeface="Calibri"/>
            </a:endParaRPr>
          </a:p>
          <a:p>
            <a:pPr marL="0" lvl="0" indent="0" algn="l" rtl="0">
              <a:lnSpc>
                <a:spcPct val="90000"/>
              </a:lnSpc>
              <a:spcBef>
                <a:spcPts val="1200"/>
              </a:spcBef>
              <a:spcAft>
                <a:spcPts val="800"/>
              </a:spcAft>
              <a:buNone/>
            </a:pPr>
            <a:endParaRPr sz="2400">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367d4572a9e_2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is your go to?</a:t>
            </a:r>
            <a:endParaRPr/>
          </a:p>
        </p:txBody>
      </p:sp>
      <p:sp>
        <p:nvSpPr>
          <p:cNvPr id="737" name="Google Shape;737;g367d4572a9e_2_0"/>
          <p:cNvSpPr/>
          <p:nvPr/>
        </p:nvSpPr>
        <p:spPr>
          <a:xfrm>
            <a:off x="1067200" y="1767675"/>
            <a:ext cx="6747900" cy="3832500"/>
          </a:xfrm>
          <a:prstGeom prst="wedgeEllipseCallout">
            <a:avLst>
              <a:gd name="adj1" fmla="val -20833"/>
              <a:gd name="adj2" fmla="val 62500"/>
            </a:avLst>
          </a:prstGeom>
          <a:solidFill>
            <a:schemeClr val="lt2"/>
          </a:solidFill>
          <a:ln w="9525" cap="flat" cmpd="sng">
            <a:solidFill>
              <a:srgbClr val="00336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8" name="Google Shape;738;g367d4572a9e_2_0"/>
          <p:cNvSpPr txBox="1">
            <a:spLocks noGrp="1"/>
          </p:cNvSpPr>
          <p:nvPr>
            <p:ph type="body" idx="1"/>
          </p:nvPr>
        </p:nvSpPr>
        <p:spPr>
          <a:xfrm>
            <a:off x="1408600" y="2735025"/>
            <a:ext cx="6065100" cy="1897800"/>
          </a:xfrm>
          <a:prstGeom prst="rect">
            <a:avLst/>
          </a:prstGeom>
        </p:spPr>
        <p:txBody>
          <a:bodyPr spcFirstLastPara="1" wrap="square" lIns="91425" tIns="45700" rIns="91425" bIns="45700"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US" sz="3608">
                <a:solidFill>
                  <a:schemeClr val="dk1"/>
                </a:solidFill>
                <a:latin typeface="Calibri"/>
                <a:ea typeface="Calibri"/>
                <a:cs typeface="Calibri"/>
                <a:sym typeface="Calibri"/>
              </a:rPr>
              <a:t>What’s your go-to response, and what great phrases have you learned from others?</a:t>
            </a:r>
            <a:endParaRPr sz="3608">
              <a:solidFill>
                <a:schemeClr val="dk1"/>
              </a:solidFill>
              <a:latin typeface="Calibri"/>
              <a:ea typeface="Calibri"/>
              <a:cs typeface="Calibri"/>
              <a:sym typeface="Calibri"/>
            </a:endParaRPr>
          </a:p>
          <a:p>
            <a:pPr marL="0" lvl="0" indent="0" algn="l" rtl="0">
              <a:spcBef>
                <a:spcPts val="120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0"/>
          <p:cNvSpPr txBox="1">
            <a:spLocks noGrp="1"/>
          </p:cNvSpPr>
          <p:nvPr>
            <p:ph type="body" idx="1"/>
          </p:nvPr>
        </p:nvSpPr>
        <p:spPr>
          <a:xfrm>
            <a:off x="452437" y="1606550"/>
            <a:ext cx="8232900" cy="4381500"/>
          </a:xfrm>
          <a:prstGeom prst="rect">
            <a:avLst/>
          </a:prstGeom>
          <a:noFill/>
          <a:ln>
            <a:noFill/>
          </a:ln>
        </p:spPr>
        <p:txBody>
          <a:bodyPr spcFirstLastPara="1" wrap="square" lIns="91425" tIns="45700" rIns="91425" bIns="45700" anchor="t" anchorCtr="0">
            <a:noAutofit/>
          </a:bodyPr>
          <a:lstStyle/>
          <a:p>
            <a:pPr marL="1143000" lvl="0" indent="0" algn="l" rtl="0">
              <a:lnSpc>
                <a:spcPct val="100000"/>
              </a:lnSpc>
              <a:spcBef>
                <a:spcPts val="0"/>
              </a:spcBef>
              <a:spcAft>
                <a:spcPts val="0"/>
              </a:spcAft>
              <a:buSzPts val="3200"/>
              <a:buNone/>
            </a:pPr>
            <a:r>
              <a:rPr lang="en-US" sz="3200">
                <a:solidFill>
                  <a:srgbClr val="000000"/>
                </a:solidFill>
                <a:latin typeface="Calibri"/>
                <a:ea typeface="Calibri"/>
                <a:cs typeface="Calibri"/>
                <a:sym typeface="Calibri"/>
              </a:rPr>
              <a:t>Let’s revisit your personal scenario</a:t>
            </a:r>
            <a:endParaRPr sz="3200">
              <a:solidFill>
                <a:srgbClr val="000000"/>
              </a:solidFill>
              <a:latin typeface="Calibri"/>
              <a:ea typeface="Calibri"/>
              <a:cs typeface="Calibri"/>
              <a:sym typeface="Calibri"/>
            </a:endParaRPr>
          </a:p>
          <a:p>
            <a:pPr marL="0" lvl="0" indent="0" algn="l" rtl="0">
              <a:lnSpc>
                <a:spcPct val="100000"/>
              </a:lnSpc>
              <a:spcBef>
                <a:spcPts val="2000"/>
              </a:spcBef>
              <a:spcAft>
                <a:spcPts val="0"/>
              </a:spcAft>
              <a:buSzPts val="3200"/>
              <a:buNone/>
            </a:pPr>
            <a:endParaRPr sz="3200">
              <a:solidFill>
                <a:srgbClr val="000000"/>
              </a:solidFill>
              <a:latin typeface="Calibri"/>
              <a:ea typeface="Calibri"/>
              <a:cs typeface="Calibri"/>
              <a:sym typeface="Calibri"/>
            </a:endParaRPr>
          </a:p>
          <a:p>
            <a:pPr marL="25400" lvl="0" indent="0" algn="l" rtl="0">
              <a:lnSpc>
                <a:spcPct val="100000"/>
              </a:lnSpc>
              <a:spcBef>
                <a:spcPts val="600"/>
              </a:spcBef>
              <a:spcAft>
                <a:spcPts val="0"/>
              </a:spcAft>
              <a:buSzPts val="3200"/>
              <a:buNone/>
            </a:pPr>
            <a:r>
              <a:rPr lang="en-US" sz="3200">
                <a:solidFill>
                  <a:srgbClr val="000000"/>
                </a:solidFill>
                <a:latin typeface="Calibri"/>
                <a:ea typeface="Calibri"/>
                <a:cs typeface="Calibri"/>
                <a:sym typeface="Calibri"/>
              </a:rPr>
              <a:t>What new approach could you try next time?</a:t>
            </a:r>
            <a:endParaRPr sz="3200">
              <a:solidFill>
                <a:srgbClr val="000000"/>
              </a:solidFill>
              <a:latin typeface="Calibri"/>
              <a:ea typeface="Calibri"/>
              <a:cs typeface="Calibri"/>
              <a:sym typeface="Calibri"/>
            </a:endParaRPr>
          </a:p>
        </p:txBody>
      </p:sp>
      <p:sp>
        <p:nvSpPr>
          <p:cNvPr id="744" name="Google Shape;744;p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 Independent Reflection </a:t>
            </a:r>
            <a:endParaRPr/>
          </a:p>
        </p:txBody>
      </p:sp>
      <p:grpSp>
        <p:nvGrpSpPr>
          <p:cNvPr id="745" name="Google Shape;745;p50"/>
          <p:cNvGrpSpPr/>
          <p:nvPr/>
        </p:nvGrpSpPr>
        <p:grpSpPr>
          <a:xfrm>
            <a:off x="7980426" y="465022"/>
            <a:ext cx="649308" cy="660385"/>
            <a:chOff x="1490050" y="3805975"/>
            <a:chExt cx="491900" cy="482350"/>
          </a:xfrm>
        </p:grpSpPr>
        <p:sp>
          <p:nvSpPr>
            <p:cNvPr id="746" name="Google Shape;746;p5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47" name="Google Shape;747;p5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48" name="Google Shape;748;p5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749" name="Google Shape;749;p5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750" name="Google Shape;750;p50"/>
          <p:cNvPicPr preferRelativeResize="0"/>
          <p:nvPr/>
        </p:nvPicPr>
        <p:blipFill>
          <a:blip r:embed="rId3">
            <a:alphaModFix/>
          </a:blip>
          <a:stretch>
            <a:fillRect/>
          </a:stretch>
        </p:blipFill>
        <p:spPr>
          <a:xfrm>
            <a:off x="400050" y="1581150"/>
            <a:ext cx="1047750" cy="1047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52" title="Lunch Time"/>
          <p:cNvPicPr preferRelativeResize="0"/>
          <p:nvPr/>
        </p:nvPicPr>
        <p:blipFill rotWithShape="1">
          <a:blip r:embed="rId3">
            <a:alphaModFix/>
          </a:blip>
          <a:srcRect/>
          <a:stretch/>
        </p:blipFill>
        <p:spPr>
          <a:xfrm>
            <a:off x="1101325" y="2098725"/>
            <a:ext cx="6941350" cy="3574950"/>
          </a:xfrm>
          <a:prstGeom prst="rect">
            <a:avLst/>
          </a:prstGeom>
          <a:noFill/>
          <a:ln>
            <a:noFill/>
          </a:ln>
        </p:spPr>
      </p:pic>
      <p:sp>
        <p:nvSpPr>
          <p:cNvPr id="756" name="Google Shape;756;p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Lunch</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g336cdad1bb8_0_27"/>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Energizing Breathing Technique</a:t>
            </a:r>
            <a:endParaRPr/>
          </a:p>
        </p:txBody>
      </p:sp>
      <p:pic>
        <p:nvPicPr>
          <p:cNvPr id="762" name="Google Shape;762;g336cdad1bb8_0_27" descr="This breathing technique may be used first thing in the morning to boost your alertness, energy, and focus for the day. Alternatively you can practice this exercise anytime throughout the day when you're feeling lethargic or tired.&#10;In order to do this exercise, inhale for 6 seconds and exhale for 2 seconds, repeatedly. &#10;&#10;Note: Please discontinue this breathing exercise should you start to feel lightheaded.&#10;&#10;Welcome to Meditopia, one of the world’s leading mental health platforms. ​&#10;We help our members reduce stress and anxiety, sleep better, experience love, and find peace in today's hectic environment.&#10;Learn more about Meditopia - https://linktr.ee/meditopiapp" title="Energizing Breathing Technique">
            <a:hlinkClick r:id="rId3"/>
          </p:cNvPr>
          <p:cNvPicPr preferRelativeResize="0"/>
          <p:nvPr/>
        </p:nvPicPr>
        <p:blipFill>
          <a:blip r:embed="rId4">
            <a:alphaModFix/>
          </a:blip>
          <a:stretch>
            <a:fillRect/>
          </a:stretch>
        </p:blipFill>
        <p:spPr>
          <a:xfrm>
            <a:off x="0" y="1582975"/>
            <a:ext cx="9025675" cy="516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grpSp>
        <p:nvGrpSpPr>
          <p:cNvPr id="767" name="Google Shape;767;g363324a3c7c_2_0"/>
          <p:cNvGrpSpPr/>
          <p:nvPr/>
        </p:nvGrpSpPr>
        <p:grpSpPr>
          <a:xfrm>
            <a:off x="7023913" y="3707033"/>
            <a:ext cx="1891475" cy="2328967"/>
            <a:chOff x="6747388" y="1617083"/>
            <a:chExt cx="1891475" cy="2328967"/>
          </a:xfrm>
        </p:grpSpPr>
        <p:pic>
          <p:nvPicPr>
            <p:cNvPr id="768" name="Google Shape;768;g363324a3c7c_2_0"/>
            <p:cNvPicPr preferRelativeResize="0"/>
            <p:nvPr/>
          </p:nvPicPr>
          <p:blipFill rotWithShape="1">
            <a:blip r:embed="rId3">
              <a:alphaModFix/>
            </a:blip>
            <a:srcRect/>
            <a:stretch/>
          </p:blipFill>
          <p:spPr>
            <a:xfrm>
              <a:off x="6747388" y="1617083"/>
              <a:ext cx="1891475" cy="1891475"/>
            </a:xfrm>
            <a:prstGeom prst="rect">
              <a:avLst/>
            </a:prstGeom>
            <a:noFill/>
            <a:ln>
              <a:noFill/>
            </a:ln>
          </p:spPr>
        </p:pic>
        <p:sp>
          <p:nvSpPr>
            <p:cNvPr id="769" name="Google Shape;769;g363324a3c7c_2_0"/>
            <p:cNvSpPr txBox="1"/>
            <p:nvPr/>
          </p:nvSpPr>
          <p:spPr>
            <a:xfrm>
              <a:off x="6773938" y="3285150"/>
              <a:ext cx="1838400" cy="660900"/>
            </a:xfrm>
            <a:prstGeom prst="rect">
              <a:avLst/>
            </a:prstGeom>
            <a:solidFill>
              <a:srgbClr val="212529"/>
            </a:solidFill>
            <a:ln>
              <a:noFill/>
            </a:ln>
            <a:effectLst>
              <a:outerShdw blurRad="57150" dist="1905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Scan me for link</a:t>
              </a:r>
              <a:endParaRPr sz="11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alibri"/>
                  <a:ea typeface="Calibri"/>
                  <a:cs typeface="Calibri"/>
                  <a:sym typeface="Calibri"/>
                </a:rPr>
                <a:t> to additional resources</a:t>
              </a:r>
              <a:endParaRPr sz="1100" b="1" i="0" u="none" strike="noStrike" cap="none">
                <a:solidFill>
                  <a:srgbClr val="FFFFFF"/>
                </a:solidFill>
                <a:latin typeface="Calibri"/>
                <a:ea typeface="Calibri"/>
                <a:cs typeface="Calibri"/>
                <a:sym typeface="Calibri"/>
              </a:endParaRPr>
            </a:p>
          </p:txBody>
        </p:sp>
      </p:grpSp>
      <p:sp>
        <p:nvSpPr>
          <p:cNvPr id="770" name="Google Shape;770;g363324a3c7c_2_0"/>
          <p:cNvSpPr txBox="1">
            <a:spLocks noGrp="1"/>
          </p:cNvSpPr>
          <p:nvPr>
            <p:ph type="title" idx="4294967295"/>
          </p:nvPr>
        </p:nvSpPr>
        <p:spPr>
          <a:xfrm>
            <a:off x="228600" y="228600"/>
            <a:ext cx="8686800" cy="1143000"/>
          </a:xfrm>
          <a:prstGeom prst="rect">
            <a:avLst/>
          </a:prstGeom>
          <a:solidFill>
            <a:srgbClr val="003369"/>
          </a:solidFill>
        </p:spPr>
        <p:txBody>
          <a:bodyPr spcFirstLastPara="1" wrap="square" lIns="91425" tIns="91425" rIns="91425" bIns="91425" anchor="ctr" anchorCtr="0">
            <a:normAutofit/>
          </a:bodyPr>
          <a:lstStyle/>
          <a:p>
            <a:pPr marL="0" lvl="0" indent="0" algn="ctr" rtl="0">
              <a:spcBef>
                <a:spcPts val="0"/>
              </a:spcBef>
              <a:spcAft>
                <a:spcPts val="0"/>
              </a:spcAft>
              <a:buNone/>
            </a:pPr>
            <a:r>
              <a:rPr lang="en-US" sz="4000">
                <a:solidFill>
                  <a:schemeClr val="lt1"/>
                </a:solidFill>
                <a:latin typeface="Verdana"/>
                <a:ea typeface="Verdana"/>
                <a:cs typeface="Verdana"/>
                <a:sym typeface="Verdana"/>
              </a:rPr>
              <a:t>Resources</a:t>
            </a:r>
            <a:endParaRPr sz="4000">
              <a:solidFill>
                <a:schemeClr val="lt1"/>
              </a:solidFill>
              <a:latin typeface="Verdana"/>
              <a:ea typeface="Verdana"/>
              <a:cs typeface="Verdana"/>
              <a:sym typeface="Verdana"/>
            </a:endParaRPr>
          </a:p>
        </p:txBody>
      </p:sp>
      <p:sp>
        <p:nvSpPr>
          <p:cNvPr id="771" name="Google Shape;771;g363324a3c7c_2_0"/>
          <p:cNvSpPr txBox="1"/>
          <p:nvPr/>
        </p:nvSpPr>
        <p:spPr>
          <a:xfrm>
            <a:off x="379775" y="1541400"/>
            <a:ext cx="6390000" cy="4617600"/>
          </a:xfrm>
          <a:prstGeom prst="rect">
            <a:avLst/>
          </a:prstGeom>
          <a:solidFill>
            <a:srgbClr val="E7E6E6"/>
          </a:solidFill>
          <a:ln w="9525" cap="flat" cmpd="sng">
            <a:solidFill>
              <a:srgbClr val="001D35"/>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Defusing Disruptive Behavior Workbook</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Take Care of Me List </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I’m Determined Good Day Plan</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Classroom Management: Revised Self Assessment</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VTSS Top Ten</a:t>
            </a:r>
            <a:endParaRPr sz="2400">
              <a:solidFill>
                <a:srgbClr val="1155CC"/>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400" u="sng">
                <a:solidFill>
                  <a:srgbClr val="1155CC"/>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VTSS 10 One pagers</a:t>
            </a:r>
            <a:r>
              <a:rPr lang="en-US" sz="2400">
                <a:solidFill>
                  <a:srgbClr val="1155CC"/>
                </a:solidFill>
                <a:latin typeface="Calibri"/>
                <a:ea typeface="Calibri"/>
                <a:cs typeface="Calibri"/>
                <a:sym typeface="Calibri"/>
              </a:rPr>
              <a:t> (VTSS Resource Hub)</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Classroom Environment Checklist</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Trigger Worksheet </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The Escalation Cycle Handout</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Internalizing Behaviors Google Folders</a:t>
            </a:r>
            <a:endParaRPr sz="2400">
              <a:solidFill>
                <a:srgbClr val="1155CC"/>
              </a:solidFill>
              <a:latin typeface="Calibri"/>
              <a:ea typeface="Calibri"/>
              <a:cs typeface="Calibri"/>
              <a:sym typeface="Calibri"/>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Trauma Learning Modules</a:t>
            </a:r>
            <a:endParaRPr sz="1800">
              <a:solidFill>
                <a:schemeClr val="dk2"/>
              </a:solidFill>
            </a:endParaRPr>
          </a:p>
          <a:p>
            <a:pPr marL="0" lvl="0" indent="0" algn="l" rtl="0">
              <a:spcBef>
                <a:spcPts val="0"/>
              </a:spcBef>
              <a:spcAft>
                <a:spcPts val="0"/>
              </a:spcAft>
              <a:buNone/>
            </a:pPr>
            <a:r>
              <a:rPr lang="en-US" sz="2400" u="sng">
                <a:solidFill>
                  <a:srgbClr val="1155CC"/>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Mental Wellness Space Resources</a:t>
            </a:r>
            <a:endParaRPr sz="1800">
              <a:solidFill>
                <a:schemeClr val="dk2"/>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53" title="The Escalation Cycle"/>
          <p:cNvPicPr preferRelativeResize="0"/>
          <p:nvPr/>
        </p:nvPicPr>
        <p:blipFill rotWithShape="1">
          <a:blip r:embed="rId3">
            <a:alphaModFix/>
          </a:blip>
          <a:srcRect/>
          <a:stretch/>
        </p:blipFill>
        <p:spPr>
          <a:xfrm>
            <a:off x="1448600" y="1623925"/>
            <a:ext cx="6809724" cy="4307349"/>
          </a:xfrm>
          <a:prstGeom prst="rect">
            <a:avLst/>
          </a:prstGeom>
          <a:noFill/>
          <a:ln>
            <a:noFill/>
          </a:ln>
        </p:spPr>
      </p:pic>
      <p:sp>
        <p:nvSpPr>
          <p:cNvPr id="777" name="Google Shape;777;p53"/>
          <p:cNvSpPr txBox="1">
            <a:spLocks noGrp="1"/>
          </p:cNvSpPr>
          <p:nvPr>
            <p:ph type="title"/>
          </p:nvPr>
        </p:nvSpPr>
        <p:spPr>
          <a:xfrm>
            <a:off x="228600" y="228600"/>
            <a:ext cx="8686800" cy="10005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The Escalation Cycle</a:t>
            </a:r>
            <a:endParaRPr/>
          </a:p>
        </p:txBody>
      </p:sp>
      <p:sp>
        <p:nvSpPr>
          <p:cNvPr id="778" name="Google Shape;778;p53"/>
          <p:cNvSpPr/>
          <p:nvPr/>
        </p:nvSpPr>
        <p:spPr>
          <a:xfrm>
            <a:off x="1005350" y="2079613"/>
            <a:ext cx="2495400" cy="8976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9" name="Google Shape;779;p53"/>
          <p:cNvSpPr/>
          <p:nvPr/>
        </p:nvSpPr>
        <p:spPr>
          <a:xfrm>
            <a:off x="5303525" y="5038500"/>
            <a:ext cx="3216000" cy="10005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0" name="Google Shape;780;p53"/>
          <p:cNvSpPr/>
          <p:nvPr/>
        </p:nvSpPr>
        <p:spPr>
          <a:xfrm>
            <a:off x="1148600" y="3684825"/>
            <a:ext cx="2495400" cy="8976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1" name="Google Shape;781;p53"/>
          <p:cNvSpPr/>
          <p:nvPr/>
        </p:nvSpPr>
        <p:spPr>
          <a:xfrm>
            <a:off x="5455925" y="3613000"/>
            <a:ext cx="2495400" cy="8976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2" name="Google Shape;782;p53"/>
          <p:cNvSpPr/>
          <p:nvPr/>
        </p:nvSpPr>
        <p:spPr>
          <a:xfrm>
            <a:off x="3500750" y="1447800"/>
            <a:ext cx="2495400" cy="8976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83" name="Google Shape;783;p53"/>
          <p:cNvPicPr preferRelativeResize="0"/>
          <p:nvPr/>
        </p:nvPicPr>
        <p:blipFill>
          <a:blip r:embed="rId4">
            <a:alphaModFix/>
          </a:blip>
          <a:stretch>
            <a:fillRect/>
          </a:stretch>
        </p:blipFill>
        <p:spPr>
          <a:xfrm>
            <a:off x="320900" y="5527125"/>
            <a:ext cx="1442894" cy="1151400"/>
          </a:xfrm>
          <a:prstGeom prst="rect">
            <a:avLst/>
          </a:prstGeom>
          <a:noFill/>
          <a:ln>
            <a:noFill/>
          </a:ln>
        </p:spPr>
      </p:pic>
      <p:sp>
        <p:nvSpPr>
          <p:cNvPr id="784" name="Google Shape;784;p53"/>
          <p:cNvSpPr txBox="1"/>
          <p:nvPr/>
        </p:nvSpPr>
        <p:spPr>
          <a:xfrm>
            <a:off x="2257600" y="6233250"/>
            <a:ext cx="691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chemeClr val="dk2"/>
                </a:solidFill>
              </a:rPr>
              <a:t>Page 44, and remember page 60</a:t>
            </a:r>
            <a:endParaRPr sz="18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33d69cf3c49_0_444"/>
          <p:cNvSpPr txBox="1">
            <a:spLocks noGrp="1"/>
          </p:cNvSpPr>
          <p:nvPr>
            <p:ph type="body" idx="4294967295"/>
          </p:nvPr>
        </p:nvSpPr>
        <p:spPr>
          <a:xfrm>
            <a:off x="455400" y="1711125"/>
            <a:ext cx="8233200" cy="3679800"/>
          </a:xfrm>
          <a:prstGeom prst="rect">
            <a:avLst/>
          </a:prstGeom>
          <a:noFill/>
          <a:ln>
            <a:noFill/>
          </a:ln>
        </p:spPr>
        <p:txBody>
          <a:bodyPr spcFirstLastPara="1" wrap="square" lIns="91425" tIns="45700" rIns="91425" bIns="45700" anchor="t" anchorCtr="0">
            <a:noAutofit/>
          </a:bodyPr>
          <a:lstStyle/>
          <a:p>
            <a:pPr marL="0" lvl="0" indent="0" algn="l" rtl="0">
              <a:lnSpc>
                <a:spcPct val="85000"/>
              </a:lnSpc>
              <a:spcBef>
                <a:spcPts val="0"/>
              </a:spcBef>
              <a:spcAft>
                <a:spcPts val="0"/>
              </a:spcAft>
              <a:buNone/>
            </a:pPr>
            <a:r>
              <a:rPr lang="en-US" sz="2598" b="1">
                <a:solidFill>
                  <a:schemeClr val="dk1"/>
                </a:solidFill>
                <a:latin typeface="Calibri"/>
                <a:ea typeface="Calibri"/>
                <a:cs typeface="Calibri"/>
                <a:sym typeface="Calibri"/>
              </a:rPr>
              <a:t>Unexpected changes</a:t>
            </a:r>
            <a:r>
              <a:rPr lang="en-US" sz="2598">
                <a:solidFill>
                  <a:schemeClr val="dk1"/>
                </a:solidFill>
                <a:latin typeface="Calibri"/>
                <a:ea typeface="Calibri"/>
                <a:cs typeface="Calibri"/>
                <a:sym typeface="Calibri"/>
              </a:rPr>
              <a:t> </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r>
              <a:rPr lang="en-US" sz="2598">
                <a:solidFill>
                  <a:schemeClr val="dk1"/>
                </a:solidFill>
                <a:latin typeface="Calibri"/>
                <a:ea typeface="Calibri"/>
                <a:cs typeface="Calibri"/>
                <a:sym typeface="Calibri"/>
              </a:rPr>
              <a:t>(routine shifts, corrections, being told "no")</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endParaRPr sz="800">
              <a:solidFill>
                <a:schemeClr val="dk1"/>
              </a:solidFill>
              <a:latin typeface="Calibri"/>
              <a:ea typeface="Calibri"/>
              <a:cs typeface="Calibri"/>
              <a:sym typeface="Calibri"/>
            </a:endParaRPr>
          </a:p>
          <a:p>
            <a:pPr marL="0" lvl="0" indent="0" algn="l" rtl="0">
              <a:lnSpc>
                <a:spcPct val="85000"/>
              </a:lnSpc>
              <a:spcBef>
                <a:spcPts val="0"/>
              </a:spcBef>
              <a:spcAft>
                <a:spcPts val="0"/>
              </a:spcAft>
              <a:buNone/>
            </a:pPr>
            <a:r>
              <a:rPr lang="en-US" sz="2598" b="1">
                <a:solidFill>
                  <a:schemeClr val="dk1"/>
                </a:solidFill>
                <a:latin typeface="Calibri"/>
                <a:ea typeface="Calibri"/>
                <a:cs typeface="Calibri"/>
                <a:sym typeface="Calibri"/>
              </a:rPr>
              <a:t>Social stressors</a:t>
            </a:r>
            <a:r>
              <a:rPr lang="en-US" sz="2598">
                <a:solidFill>
                  <a:schemeClr val="dk1"/>
                </a:solidFill>
                <a:latin typeface="Calibri"/>
                <a:ea typeface="Calibri"/>
                <a:cs typeface="Calibri"/>
                <a:sym typeface="Calibri"/>
              </a:rPr>
              <a:t> </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r>
              <a:rPr lang="en-US" sz="2598">
                <a:solidFill>
                  <a:schemeClr val="dk1"/>
                </a:solidFill>
                <a:latin typeface="Calibri"/>
                <a:ea typeface="Calibri"/>
                <a:cs typeface="Calibri"/>
                <a:sym typeface="Calibri"/>
              </a:rPr>
              <a:t>(peer conflict, feeling ignored, loss of connection)</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endParaRPr sz="800">
              <a:solidFill>
                <a:schemeClr val="dk1"/>
              </a:solidFill>
              <a:latin typeface="Calibri"/>
              <a:ea typeface="Calibri"/>
              <a:cs typeface="Calibri"/>
              <a:sym typeface="Calibri"/>
            </a:endParaRPr>
          </a:p>
          <a:p>
            <a:pPr marL="0" lvl="0" indent="0" algn="l" rtl="0">
              <a:lnSpc>
                <a:spcPct val="85000"/>
              </a:lnSpc>
              <a:spcBef>
                <a:spcPts val="0"/>
              </a:spcBef>
              <a:spcAft>
                <a:spcPts val="0"/>
              </a:spcAft>
              <a:buNone/>
            </a:pPr>
            <a:r>
              <a:rPr lang="en-US" sz="2598" b="1">
                <a:solidFill>
                  <a:schemeClr val="dk1"/>
                </a:solidFill>
                <a:latin typeface="Calibri"/>
                <a:ea typeface="Calibri"/>
                <a:cs typeface="Calibri"/>
                <a:sym typeface="Calibri"/>
              </a:rPr>
              <a:t>Academic challenges</a:t>
            </a:r>
            <a:r>
              <a:rPr lang="en-US" sz="2598">
                <a:solidFill>
                  <a:schemeClr val="dk1"/>
                </a:solidFill>
                <a:latin typeface="Calibri"/>
                <a:ea typeface="Calibri"/>
                <a:cs typeface="Calibri"/>
                <a:sym typeface="Calibri"/>
              </a:rPr>
              <a:t> </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r>
              <a:rPr lang="en-US" sz="2598">
                <a:solidFill>
                  <a:schemeClr val="dk1"/>
                </a:solidFill>
                <a:latin typeface="Calibri"/>
                <a:ea typeface="Calibri"/>
                <a:cs typeface="Calibri"/>
                <a:sym typeface="Calibri"/>
              </a:rPr>
              <a:t>(confusion, failure, pressure, low-interest tasks)</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endParaRPr sz="800">
              <a:solidFill>
                <a:schemeClr val="dk1"/>
              </a:solidFill>
              <a:latin typeface="Calibri"/>
              <a:ea typeface="Calibri"/>
              <a:cs typeface="Calibri"/>
              <a:sym typeface="Calibri"/>
            </a:endParaRPr>
          </a:p>
          <a:p>
            <a:pPr marL="0" lvl="0" indent="0" algn="l" rtl="0">
              <a:lnSpc>
                <a:spcPct val="85000"/>
              </a:lnSpc>
              <a:spcBef>
                <a:spcPts val="0"/>
              </a:spcBef>
              <a:spcAft>
                <a:spcPts val="0"/>
              </a:spcAft>
              <a:buNone/>
            </a:pPr>
            <a:r>
              <a:rPr lang="en-US" sz="2598" b="1">
                <a:solidFill>
                  <a:schemeClr val="dk1"/>
                </a:solidFill>
                <a:latin typeface="Calibri"/>
                <a:ea typeface="Calibri"/>
                <a:cs typeface="Calibri"/>
                <a:sym typeface="Calibri"/>
              </a:rPr>
              <a:t>Sensory or environmental overload </a:t>
            </a:r>
            <a:endParaRPr sz="2598" b="1">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r>
              <a:rPr lang="en-US" sz="2598">
                <a:solidFill>
                  <a:schemeClr val="dk1"/>
                </a:solidFill>
                <a:latin typeface="Calibri"/>
                <a:ea typeface="Calibri"/>
                <a:cs typeface="Calibri"/>
                <a:sym typeface="Calibri"/>
              </a:rPr>
              <a:t>(noise, lighting, crowded spaces)</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endParaRPr sz="800">
              <a:solidFill>
                <a:schemeClr val="dk1"/>
              </a:solidFill>
              <a:latin typeface="Calibri"/>
              <a:ea typeface="Calibri"/>
              <a:cs typeface="Calibri"/>
              <a:sym typeface="Calibri"/>
            </a:endParaRPr>
          </a:p>
          <a:p>
            <a:pPr marL="0" lvl="0" indent="0" algn="l" rtl="0">
              <a:lnSpc>
                <a:spcPct val="85000"/>
              </a:lnSpc>
              <a:spcBef>
                <a:spcPts val="0"/>
              </a:spcBef>
              <a:spcAft>
                <a:spcPts val="0"/>
              </a:spcAft>
              <a:buNone/>
            </a:pPr>
            <a:r>
              <a:rPr lang="en-US" sz="2598" b="1">
                <a:solidFill>
                  <a:schemeClr val="dk1"/>
                </a:solidFill>
                <a:latin typeface="Calibri"/>
                <a:ea typeface="Calibri"/>
                <a:cs typeface="Calibri"/>
                <a:sym typeface="Calibri"/>
              </a:rPr>
              <a:t>Emotional vulnerability</a:t>
            </a:r>
            <a:r>
              <a:rPr lang="en-US" sz="2598">
                <a:solidFill>
                  <a:schemeClr val="dk1"/>
                </a:solidFill>
                <a:latin typeface="Calibri"/>
                <a:ea typeface="Calibri"/>
                <a:cs typeface="Calibri"/>
                <a:sym typeface="Calibri"/>
              </a:rPr>
              <a:t> </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r>
              <a:rPr lang="en-US" sz="2598">
                <a:solidFill>
                  <a:schemeClr val="dk1"/>
                </a:solidFill>
                <a:latin typeface="Calibri"/>
                <a:ea typeface="Calibri"/>
                <a:cs typeface="Calibri"/>
                <a:sym typeface="Calibri"/>
              </a:rPr>
              <a:t>(grief anniversaries, hardship reminders, loneliness)</a:t>
            </a:r>
            <a:endParaRPr sz="2598">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endParaRPr sz="800">
              <a:solidFill>
                <a:schemeClr val="dk1"/>
              </a:solidFill>
              <a:latin typeface="Calibri"/>
              <a:ea typeface="Calibri"/>
              <a:cs typeface="Calibri"/>
              <a:sym typeface="Calibri"/>
            </a:endParaRPr>
          </a:p>
          <a:p>
            <a:pPr marL="0" lvl="0" indent="0" algn="l" rtl="0">
              <a:lnSpc>
                <a:spcPct val="85000"/>
              </a:lnSpc>
              <a:spcBef>
                <a:spcPts val="0"/>
              </a:spcBef>
              <a:spcAft>
                <a:spcPts val="0"/>
              </a:spcAft>
              <a:buNone/>
            </a:pPr>
            <a:r>
              <a:rPr lang="en-US" sz="2598" b="1">
                <a:solidFill>
                  <a:schemeClr val="dk1"/>
                </a:solidFill>
                <a:latin typeface="Calibri"/>
                <a:ea typeface="Calibri"/>
                <a:cs typeface="Calibri"/>
                <a:sym typeface="Calibri"/>
              </a:rPr>
              <a:t>Fear or uncertainty </a:t>
            </a:r>
            <a:endParaRPr sz="2598" b="1">
              <a:solidFill>
                <a:schemeClr val="dk1"/>
              </a:solidFill>
              <a:latin typeface="Calibri"/>
              <a:ea typeface="Calibri"/>
              <a:cs typeface="Calibri"/>
              <a:sym typeface="Calibri"/>
            </a:endParaRPr>
          </a:p>
          <a:p>
            <a:pPr marL="0" lvl="0" indent="457200" algn="l" rtl="0">
              <a:lnSpc>
                <a:spcPct val="85000"/>
              </a:lnSpc>
              <a:spcBef>
                <a:spcPts val="0"/>
              </a:spcBef>
              <a:spcAft>
                <a:spcPts val="0"/>
              </a:spcAft>
              <a:buNone/>
            </a:pPr>
            <a:r>
              <a:rPr lang="en-US" sz="2598">
                <a:solidFill>
                  <a:schemeClr val="dk1"/>
                </a:solidFill>
                <a:latin typeface="Calibri"/>
                <a:ea typeface="Calibri"/>
                <a:cs typeface="Calibri"/>
                <a:sym typeface="Calibri"/>
              </a:rPr>
              <a:t>(frightening events, unmet needs, lack of belonging)</a:t>
            </a:r>
            <a:endParaRPr sz="2598">
              <a:solidFill>
                <a:schemeClr val="dk1"/>
              </a:solidFill>
              <a:latin typeface="Calibri"/>
              <a:ea typeface="Calibri"/>
              <a:cs typeface="Calibri"/>
              <a:sym typeface="Calibri"/>
            </a:endParaRPr>
          </a:p>
        </p:txBody>
      </p:sp>
      <p:sp>
        <p:nvSpPr>
          <p:cNvPr id="790" name="Google Shape;790;g33d69cf3c49_0_444"/>
          <p:cNvSpPr txBox="1">
            <a:spLocks noGrp="1"/>
          </p:cNvSpPr>
          <p:nvPr>
            <p:ph type="title"/>
          </p:nvPr>
        </p:nvSpPr>
        <p:spPr>
          <a:xfrm>
            <a:off x="455400" y="263400"/>
            <a:ext cx="8233200" cy="1325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900"/>
              <a:t>Understanding Student Triggers</a:t>
            </a:r>
            <a:endParaRPr sz="3900"/>
          </a:p>
        </p:txBody>
      </p:sp>
      <p:pic>
        <p:nvPicPr>
          <p:cNvPr id="791" name="Google Shape;791;g33d69cf3c49_0_444"/>
          <p:cNvPicPr preferRelativeResize="0"/>
          <p:nvPr/>
        </p:nvPicPr>
        <p:blipFill>
          <a:blip r:embed="rId3">
            <a:alphaModFix/>
          </a:blip>
          <a:stretch>
            <a:fillRect/>
          </a:stretch>
        </p:blipFill>
        <p:spPr>
          <a:xfrm>
            <a:off x="7520900" y="1711125"/>
            <a:ext cx="1442894" cy="1151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44ce7f2061_0_135"/>
          <p:cNvSpPr txBox="1">
            <a:spLocks noGrp="1"/>
          </p:cNvSpPr>
          <p:nvPr>
            <p:ph type="body" idx="1"/>
          </p:nvPr>
        </p:nvSpPr>
        <p:spPr>
          <a:xfrm>
            <a:off x="228600" y="1506250"/>
            <a:ext cx="8461200" cy="4572000"/>
          </a:xfrm>
          <a:prstGeom prst="rect">
            <a:avLst/>
          </a:prstGeom>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2200">
                <a:solidFill>
                  <a:schemeClr val="dk1"/>
                </a:solidFill>
                <a:highlight>
                  <a:srgbClr val="FAFAFA"/>
                </a:highlight>
                <a:latin typeface="Calibri"/>
                <a:ea typeface="Calibri"/>
                <a:cs typeface="Calibri"/>
                <a:sym typeface="Calibri"/>
              </a:rPr>
              <a:t>Coaching &amp; Prompts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Offer coaching tools and reflective prompts.</a:t>
            </a:r>
            <a:endParaRPr sz="2200">
              <a:solidFill>
                <a:schemeClr val="dk1"/>
              </a:solidFill>
              <a:highlight>
                <a:srgbClr val="FAFAFA"/>
              </a:highlight>
              <a:latin typeface="Calibri"/>
              <a:ea typeface="Calibri"/>
              <a:cs typeface="Calibri"/>
              <a:sym typeface="Calibri"/>
            </a:endParaRPr>
          </a:p>
          <a:p>
            <a:pPr marL="0" lvl="0" indent="0" algn="l" rtl="0">
              <a:lnSpc>
                <a:spcPct val="80000"/>
              </a:lnSpc>
              <a:spcBef>
                <a:spcPts val="1000"/>
              </a:spcBef>
              <a:spcAft>
                <a:spcPts val="0"/>
              </a:spcAft>
              <a:buNone/>
            </a:pPr>
            <a:r>
              <a:rPr lang="en-US" sz="2200">
                <a:solidFill>
                  <a:schemeClr val="dk1"/>
                </a:solidFill>
                <a:highlight>
                  <a:srgbClr val="FAFAFA"/>
                </a:highlight>
                <a:latin typeface="Calibri"/>
                <a:ea typeface="Calibri"/>
                <a:cs typeface="Calibri"/>
                <a:sym typeface="Calibri"/>
              </a:rPr>
              <a:t>Relationship-Driven Practices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Recognize that strong relationships are the foundation for understanding student needs.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Use relationships to tailor strategies to individual students.</a:t>
            </a:r>
            <a:endParaRPr sz="2200">
              <a:solidFill>
                <a:schemeClr val="dk1"/>
              </a:solidFill>
              <a:highlight>
                <a:srgbClr val="FAFAFA"/>
              </a:highlight>
              <a:latin typeface="Calibri"/>
              <a:ea typeface="Calibri"/>
              <a:cs typeface="Calibri"/>
              <a:sym typeface="Calibri"/>
            </a:endParaRPr>
          </a:p>
          <a:p>
            <a:pPr marL="0" lvl="0" indent="0" algn="l" rtl="0">
              <a:lnSpc>
                <a:spcPct val="80000"/>
              </a:lnSpc>
              <a:spcBef>
                <a:spcPts val="1000"/>
              </a:spcBef>
              <a:spcAft>
                <a:spcPts val="0"/>
              </a:spcAft>
              <a:buNone/>
            </a:pPr>
            <a:r>
              <a:rPr lang="en-US" sz="2200">
                <a:solidFill>
                  <a:schemeClr val="dk1"/>
                </a:solidFill>
                <a:highlight>
                  <a:srgbClr val="FAFAFA"/>
                </a:highlight>
                <a:latin typeface="Calibri"/>
                <a:ea typeface="Calibri"/>
                <a:cs typeface="Calibri"/>
                <a:sym typeface="Calibri"/>
              </a:rPr>
              <a:t>Crisis &amp; Classroom Safety</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Ensure classrooms feel safe and predictable, especially during a crisis.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Train staff on de-escalation and provide a well-written plan.</a:t>
            </a:r>
            <a:endParaRPr sz="2200">
              <a:solidFill>
                <a:schemeClr val="dk1"/>
              </a:solidFill>
              <a:highlight>
                <a:srgbClr val="FAFAFA"/>
              </a:highlight>
              <a:latin typeface="Calibri"/>
              <a:ea typeface="Calibri"/>
              <a:cs typeface="Calibri"/>
              <a:sym typeface="Calibri"/>
            </a:endParaRPr>
          </a:p>
          <a:p>
            <a:pPr marL="0" lvl="0" indent="0" algn="l" rtl="0">
              <a:lnSpc>
                <a:spcPct val="80000"/>
              </a:lnSpc>
              <a:spcBef>
                <a:spcPts val="1000"/>
              </a:spcBef>
              <a:spcAft>
                <a:spcPts val="0"/>
              </a:spcAft>
              <a:buNone/>
            </a:pPr>
            <a:r>
              <a:rPr lang="en-US" sz="2200">
                <a:solidFill>
                  <a:schemeClr val="dk1"/>
                </a:solidFill>
                <a:highlight>
                  <a:srgbClr val="FAFAFA"/>
                </a:highlight>
                <a:latin typeface="Calibri"/>
                <a:ea typeface="Calibri"/>
                <a:cs typeface="Calibri"/>
                <a:sym typeface="Calibri"/>
              </a:rPr>
              <a:t>Strategies for all students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Emphasize that strategies are good for all students.</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Promote practices that benefit every student.</a:t>
            </a:r>
            <a:endParaRPr sz="2200">
              <a:solidFill>
                <a:schemeClr val="dk1"/>
              </a:solidFill>
              <a:highlight>
                <a:srgbClr val="FAFAFA"/>
              </a:highlight>
              <a:latin typeface="Calibri"/>
              <a:ea typeface="Calibri"/>
              <a:cs typeface="Calibri"/>
              <a:sym typeface="Calibri"/>
            </a:endParaRPr>
          </a:p>
          <a:p>
            <a:pPr marL="914400" lvl="1" indent="-368300" algn="l" rtl="0">
              <a:lnSpc>
                <a:spcPct val="80000"/>
              </a:lnSpc>
              <a:spcBef>
                <a:spcPts val="0"/>
              </a:spcBef>
              <a:spcAft>
                <a:spcPts val="0"/>
              </a:spcAft>
              <a:buClr>
                <a:schemeClr val="dk1"/>
              </a:buClr>
              <a:buSzPts val="2200"/>
              <a:buFont typeface="Calibri"/>
              <a:buChar char="●"/>
            </a:pPr>
            <a:r>
              <a:rPr lang="en-US" sz="2200">
                <a:solidFill>
                  <a:schemeClr val="dk1"/>
                </a:solidFill>
                <a:highlight>
                  <a:srgbClr val="FAFAFA"/>
                </a:highlight>
                <a:latin typeface="Calibri"/>
                <a:ea typeface="Calibri"/>
                <a:cs typeface="Calibri"/>
                <a:sym typeface="Calibri"/>
              </a:rPr>
              <a:t>Relationships are key to addressing unique needs.</a:t>
            </a:r>
            <a:endParaRPr sz="2200">
              <a:solidFill>
                <a:schemeClr val="dk1"/>
              </a:solidFill>
              <a:highlight>
                <a:srgbClr val="FAFAFA"/>
              </a:highlight>
              <a:latin typeface="Calibri"/>
              <a:ea typeface="Calibri"/>
              <a:cs typeface="Calibri"/>
              <a:sym typeface="Calibri"/>
            </a:endParaRPr>
          </a:p>
        </p:txBody>
      </p:sp>
      <p:sp>
        <p:nvSpPr>
          <p:cNvPr id="237" name="Google Shape;237;g344ce7f2061_0_13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Feedback Continued</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33d69cf3c49_0_226"/>
          <p:cNvSpPr txBox="1">
            <a:spLocks noGrp="1"/>
          </p:cNvSpPr>
          <p:nvPr>
            <p:ph type="title"/>
          </p:nvPr>
        </p:nvSpPr>
        <p:spPr>
          <a:xfrm>
            <a:off x="366100" y="365125"/>
            <a:ext cx="8444400" cy="1325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Triggers We Often Miss</a:t>
            </a:r>
            <a:endParaRPr/>
          </a:p>
        </p:txBody>
      </p:sp>
      <p:sp>
        <p:nvSpPr>
          <p:cNvPr id="798" name="Google Shape;798;g33d69cf3c49_0_226"/>
          <p:cNvSpPr txBox="1"/>
          <p:nvPr/>
        </p:nvSpPr>
        <p:spPr>
          <a:xfrm>
            <a:off x="915250" y="1983700"/>
            <a:ext cx="7346100" cy="4203000"/>
          </a:xfrm>
          <a:prstGeom prst="rect">
            <a:avLst/>
          </a:prstGeom>
          <a:solidFill>
            <a:schemeClr val="lt2"/>
          </a:solidFill>
          <a:ln w="9525" cap="flat" cmpd="sng">
            <a:solidFill>
              <a:srgbClr val="003369"/>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400">
                <a:solidFill>
                  <a:schemeClr val="dk1"/>
                </a:solidFill>
                <a:latin typeface="Calibri"/>
                <a:ea typeface="Calibri"/>
                <a:cs typeface="Calibri"/>
                <a:sym typeface="Calibri"/>
              </a:rPr>
              <a:t>Feeling overwhelmed by responsibilities or emotions</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Worrying about grades, deadlines, or upcoming projects</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Exposure to frightening or distressing news events</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Being ignored or receiving criticism (even subtly)</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Anniversary of a loss or adversity</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A trusted adult or peer being suddenly unavailable</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Feeling a lack of connection</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0"/>
              </a:spcAft>
              <a:buNone/>
            </a:pPr>
            <a:r>
              <a:rPr lang="en-US" sz="2400">
                <a:solidFill>
                  <a:schemeClr val="dk1"/>
                </a:solidFill>
                <a:latin typeface="Calibri"/>
                <a:ea typeface="Calibri"/>
                <a:cs typeface="Calibri"/>
                <a:sym typeface="Calibri"/>
              </a:rPr>
              <a:t>Spending extended time in isolation (social or emotional)</a:t>
            </a:r>
            <a:endParaRPr sz="2400">
              <a:solidFill>
                <a:schemeClr val="dk1"/>
              </a:solidFill>
              <a:latin typeface="Calibri"/>
              <a:ea typeface="Calibri"/>
              <a:cs typeface="Calibri"/>
              <a:sym typeface="Calibri"/>
            </a:endParaRPr>
          </a:p>
          <a:p>
            <a:pPr marL="0" lvl="0" indent="0" algn="l" rtl="0">
              <a:lnSpc>
                <a:spcPct val="90000"/>
              </a:lnSpc>
              <a:spcBef>
                <a:spcPts val="1000"/>
              </a:spcBef>
              <a:spcAft>
                <a:spcPts val="1000"/>
              </a:spcAft>
              <a:buNone/>
            </a:pPr>
            <a:r>
              <a:rPr lang="en-US" sz="2400">
                <a:solidFill>
                  <a:schemeClr val="dk1"/>
                </a:solidFill>
                <a:latin typeface="Calibri"/>
                <a:ea typeface="Calibri"/>
                <a:cs typeface="Calibri"/>
                <a:sym typeface="Calibri"/>
              </a:rPr>
              <a:t>Experiencing a breakup or friendship loss</a:t>
            </a:r>
            <a:endParaRPr sz="2400">
              <a:solidFill>
                <a:schemeClr val="dk1"/>
              </a:solidFill>
              <a:latin typeface="Calibri"/>
              <a:ea typeface="Calibri"/>
              <a:cs typeface="Calibri"/>
              <a:sym typeface="Calibri"/>
            </a:endParaRPr>
          </a:p>
        </p:txBody>
      </p:sp>
      <p:sp>
        <p:nvSpPr>
          <p:cNvPr id="799" name="Google Shape;799;g33d69cf3c49_0_226"/>
          <p:cNvSpPr/>
          <p:nvPr/>
        </p:nvSpPr>
        <p:spPr>
          <a:xfrm>
            <a:off x="1738750" y="3492950"/>
            <a:ext cx="1043400" cy="292800"/>
          </a:xfrm>
          <a:prstGeom prst="rect">
            <a:avLst/>
          </a:prstGeom>
          <a:noFill/>
          <a:ln w="28575" cap="flat"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0" name="Google Shape;800;g33d69cf3c49_0_226"/>
          <p:cNvSpPr/>
          <p:nvPr/>
        </p:nvSpPr>
        <p:spPr>
          <a:xfrm>
            <a:off x="4353000" y="5291925"/>
            <a:ext cx="1162200" cy="292800"/>
          </a:xfrm>
          <a:prstGeom prst="rect">
            <a:avLst/>
          </a:prstGeom>
          <a:noFill/>
          <a:ln w="28575" cap="flat"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1" name="Google Shape;801;g33d69cf3c49_0_226"/>
          <p:cNvSpPr/>
          <p:nvPr/>
        </p:nvSpPr>
        <p:spPr>
          <a:xfrm>
            <a:off x="4265600" y="5751525"/>
            <a:ext cx="1841100" cy="292800"/>
          </a:xfrm>
          <a:prstGeom prst="rect">
            <a:avLst/>
          </a:prstGeom>
          <a:noFill/>
          <a:ln w="28575" cap="flat"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2" name="Google Shape;802;g33d69cf3c49_0_226"/>
          <p:cNvSpPr/>
          <p:nvPr/>
        </p:nvSpPr>
        <p:spPr>
          <a:xfrm>
            <a:off x="3053325" y="4832325"/>
            <a:ext cx="1391100" cy="292800"/>
          </a:xfrm>
          <a:prstGeom prst="rect">
            <a:avLst/>
          </a:prstGeom>
          <a:noFill/>
          <a:ln w="28575" cap="flat"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9"/>
                                        </p:tgtEl>
                                        <p:attrNameLst>
                                          <p:attrName>style.visibility</p:attrName>
                                        </p:attrNameLst>
                                      </p:cBhvr>
                                      <p:to>
                                        <p:strVal val="visible"/>
                                      </p:to>
                                    </p:set>
                                    <p:animEffect transition="in" filter="fade">
                                      <p:cBhvr>
                                        <p:cTn id="7" dur="2000"/>
                                        <p:tgtEl>
                                          <p:spTgt spid="799"/>
                                        </p:tgtEl>
                                      </p:cBhvr>
                                    </p:animEffect>
                                  </p:childTnLst>
                                </p:cTn>
                              </p:par>
                              <p:par>
                                <p:cTn id="8" presetID="1"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0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0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56" title="The Escalation Cycle"/>
          <p:cNvPicPr preferRelativeResize="0"/>
          <p:nvPr/>
        </p:nvPicPr>
        <p:blipFill rotWithShape="1">
          <a:blip r:embed="rId3">
            <a:alphaModFix/>
          </a:blip>
          <a:srcRect/>
          <a:stretch/>
        </p:blipFill>
        <p:spPr>
          <a:xfrm>
            <a:off x="4391700" y="3717225"/>
            <a:ext cx="4752299" cy="3005976"/>
          </a:xfrm>
          <a:prstGeom prst="rect">
            <a:avLst/>
          </a:prstGeom>
          <a:noFill/>
          <a:ln>
            <a:noFill/>
          </a:ln>
        </p:spPr>
      </p:pic>
      <p:sp>
        <p:nvSpPr>
          <p:cNvPr id="808" name="Google Shape;808;p56"/>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3600" i="0" u="none">
                <a:solidFill>
                  <a:srgbClr val="000000"/>
                </a:solidFill>
                <a:latin typeface="Calibri"/>
                <a:ea typeface="Calibri"/>
                <a:cs typeface="Calibri"/>
                <a:sym typeface="Calibri"/>
              </a:rPr>
              <a:t>What are triggers for you?</a:t>
            </a:r>
            <a:endParaRPr sz="3600">
              <a:latin typeface="Calibri"/>
              <a:ea typeface="Calibri"/>
              <a:cs typeface="Calibri"/>
              <a:sym typeface="Calibri"/>
            </a:endParaRPr>
          </a:p>
          <a:p>
            <a:pPr marL="0" lvl="0" indent="0" algn="l" rtl="0">
              <a:lnSpc>
                <a:spcPct val="90000"/>
              </a:lnSpc>
              <a:spcBef>
                <a:spcPts val="3000"/>
              </a:spcBef>
              <a:spcAft>
                <a:spcPts val="0"/>
              </a:spcAft>
              <a:buNone/>
            </a:pPr>
            <a:r>
              <a:rPr lang="en-US" sz="3600" i="0" u="none">
                <a:solidFill>
                  <a:srgbClr val="000000"/>
                </a:solidFill>
                <a:latin typeface="Calibri"/>
                <a:ea typeface="Calibri"/>
                <a:cs typeface="Calibri"/>
                <a:sym typeface="Calibri"/>
              </a:rPr>
              <a:t>What are triggers for your students?</a:t>
            </a:r>
            <a:endParaRPr sz="3600">
              <a:latin typeface="Calibri"/>
              <a:ea typeface="Calibri"/>
              <a:cs typeface="Calibri"/>
              <a:sym typeface="Calibri"/>
            </a:endParaRPr>
          </a:p>
          <a:p>
            <a:pPr marL="0" lvl="0" indent="0" algn="l" rtl="0">
              <a:lnSpc>
                <a:spcPct val="90000"/>
              </a:lnSpc>
              <a:spcBef>
                <a:spcPts val="3000"/>
              </a:spcBef>
              <a:spcAft>
                <a:spcPts val="3000"/>
              </a:spcAft>
              <a:buNone/>
            </a:pPr>
            <a:r>
              <a:rPr lang="en-US" sz="3600" i="0" u="none">
                <a:solidFill>
                  <a:srgbClr val="000000"/>
                </a:solidFill>
                <a:latin typeface="Calibri"/>
                <a:ea typeface="Calibri"/>
                <a:cs typeface="Calibri"/>
                <a:sym typeface="Calibri"/>
              </a:rPr>
              <a:t>What does</a:t>
            </a:r>
            <a:r>
              <a:rPr lang="en-US" sz="3600">
                <a:solidFill>
                  <a:srgbClr val="000000"/>
                </a:solidFill>
                <a:latin typeface="Calibri"/>
                <a:ea typeface="Calibri"/>
                <a:cs typeface="Calibri"/>
                <a:sym typeface="Calibri"/>
              </a:rPr>
              <a:t> </a:t>
            </a:r>
            <a:r>
              <a:rPr lang="en-US" sz="3600" i="0" u="none">
                <a:solidFill>
                  <a:srgbClr val="000000"/>
                </a:solidFill>
                <a:latin typeface="Calibri"/>
                <a:ea typeface="Calibri"/>
                <a:cs typeface="Calibri"/>
                <a:sym typeface="Calibri"/>
              </a:rPr>
              <a:t>that look like?</a:t>
            </a:r>
            <a:endParaRPr sz="3600">
              <a:latin typeface="Calibri"/>
              <a:ea typeface="Calibri"/>
              <a:cs typeface="Calibri"/>
              <a:sym typeface="Calibri"/>
            </a:endParaRPr>
          </a:p>
        </p:txBody>
      </p:sp>
      <p:sp>
        <p:nvSpPr>
          <p:cNvPr id="809" name="Google Shape;809;p56"/>
          <p:cNvSpPr/>
          <p:nvPr/>
        </p:nvSpPr>
        <p:spPr>
          <a:xfrm rot="2100193">
            <a:off x="2570876" y="4522108"/>
            <a:ext cx="2011427" cy="598400"/>
          </a:xfrm>
          <a:prstGeom prst="rightArrow">
            <a:avLst>
              <a:gd name="adj1" fmla="val 18386"/>
              <a:gd name="adj2" fmla="val 50000"/>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810" name="Google Shape;810;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811" name="Google Shape;811;p56"/>
          <p:cNvSpPr/>
          <p:nvPr/>
        </p:nvSpPr>
        <p:spPr>
          <a:xfrm>
            <a:off x="7993062" y="390525"/>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367d4572a9e_0_1"/>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fontScale="92500" lnSpcReduction="20000"/>
          </a:bodyPr>
          <a:lstStyle/>
          <a:p>
            <a:pPr marL="0" lvl="0" indent="0" algn="l" rtl="0">
              <a:lnSpc>
                <a:spcPct val="115000"/>
              </a:lnSpc>
              <a:spcBef>
                <a:spcPts val="1200"/>
              </a:spcBef>
              <a:spcAft>
                <a:spcPts val="0"/>
              </a:spcAft>
              <a:buClr>
                <a:schemeClr val="dk1"/>
              </a:buClr>
              <a:buSzPct val="64705"/>
              <a:buFont typeface="Arial"/>
              <a:buNone/>
            </a:pPr>
            <a:r>
              <a:rPr lang="en-US" sz="1700">
                <a:solidFill>
                  <a:schemeClr val="dk1"/>
                </a:solidFill>
                <a:latin typeface="Verdana"/>
                <a:ea typeface="Verdana"/>
                <a:cs typeface="Verdana"/>
                <a:sym typeface="Verdana"/>
              </a:rPr>
              <a:t>Maya walked into her art class, a subject she usually loved. Today, however, Ms. Evans announced a last-minute change to the project: instead of working on their individual sculptures, they would be collaborating on a large mural. Maya's stomach tightened. She thrives on independent work and planning, and the sudden, unannounced change instantly threw her off balance.</a:t>
            </a:r>
            <a:endParaRPr sz="170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ct val="64705"/>
              <a:buFont typeface="Arial"/>
              <a:buNone/>
            </a:pPr>
            <a:r>
              <a:rPr lang="en-US" sz="1700">
                <a:solidFill>
                  <a:schemeClr val="dk1"/>
                </a:solidFill>
                <a:latin typeface="Verdana"/>
                <a:ea typeface="Verdana"/>
                <a:cs typeface="Verdana"/>
                <a:sym typeface="Verdana"/>
              </a:rPr>
              <a:t>As Ms. Evans began explaining the new group assignments, Maya felt a familiar wave of anxiety wash over her. She struggled with public speaking and hated having her ideas scrutinized by others. The thought of having to present her ideas to a group, let alone compromise on a shared vision, felt overwhelming. She found herself staring at the blank mural paper, her mind racing with all the ways this could go wrong, completely unable to focus on Ms. Evans's instructions for the project.</a:t>
            </a:r>
            <a:endParaRPr sz="170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ct val="64705"/>
              <a:buFont typeface="Arial"/>
              <a:buNone/>
            </a:pPr>
            <a:r>
              <a:rPr lang="en-US" sz="1700">
                <a:solidFill>
                  <a:schemeClr val="dk1"/>
                </a:solidFill>
                <a:latin typeface="Verdana"/>
                <a:ea typeface="Verdana"/>
                <a:cs typeface="Verdana"/>
                <a:sym typeface="Verdana"/>
              </a:rPr>
              <a:t>When Ms. Evans then asked each group to brainstorm initial ideas aloud, Maya pulled her sleeves down over her hands and began to doodle furiously on the corner of her sketchbook, avoiding eye contact with her group members.</a:t>
            </a:r>
            <a:endParaRPr sz="1700">
              <a:solidFill>
                <a:schemeClr val="dk1"/>
              </a:solidFill>
              <a:latin typeface="Verdana"/>
              <a:ea typeface="Verdana"/>
              <a:cs typeface="Verdana"/>
              <a:sym typeface="Verdana"/>
            </a:endParaRPr>
          </a:p>
          <a:p>
            <a:pPr marL="0" lvl="0" indent="0" algn="l" rtl="0">
              <a:spcBef>
                <a:spcPts val="1200"/>
              </a:spcBef>
              <a:spcAft>
                <a:spcPts val="0"/>
              </a:spcAft>
              <a:buNone/>
            </a:pPr>
            <a:endParaRPr/>
          </a:p>
        </p:txBody>
      </p:sp>
      <p:sp>
        <p:nvSpPr>
          <p:cNvPr id="817" name="Google Shape;817;g367d4572a9e_0_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Identify the Triggers</a:t>
            </a:r>
            <a:endParaRPr/>
          </a:p>
        </p:txBody>
      </p:sp>
      <p:sp>
        <p:nvSpPr>
          <p:cNvPr id="818" name="Google Shape;818;g367d4572a9e_0_1"/>
          <p:cNvSpPr/>
          <p:nvPr/>
        </p:nvSpPr>
        <p:spPr>
          <a:xfrm>
            <a:off x="2760625" y="1927600"/>
            <a:ext cx="2169900" cy="222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9" name="Google Shape;819;g367d4572a9e_0_1"/>
          <p:cNvSpPr/>
          <p:nvPr/>
        </p:nvSpPr>
        <p:spPr>
          <a:xfrm>
            <a:off x="5095075" y="2150500"/>
            <a:ext cx="1298100" cy="300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0" name="Google Shape;820;g367d4572a9e_0_1"/>
          <p:cNvSpPr/>
          <p:nvPr/>
        </p:nvSpPr>
        <p:spPr>
          <a:xfrm>
            <a:off x="924725" y="2629100"/>
            <a:ext cx="3085500" cy="300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1" name="Google Shape;821;g367d4572a9e_0_1"/>
          <p:cNvSpPr/>
          <p:nvPr/>
        </p:nvSpPr>
        <p:spPr>
          <a:xfrm>
            <a:off x="4070225" y="3082225"/>
            <a:ext cx="501900" cy="222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2" name="Google Shape;822;g367d4572a9e_0_1"/>
          <p:cNvSpPr/>
          <p:nvPr/>
        </p:nvSpPr>
        <p:spPr>
          <a:xfrm>
            <a:off x="5665900" y="3283150"/>
            <a:ext cx="1589400" cy="300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3" name="Google Shape;823;g367d4572a9e_0_1"/>
          <p:cNvSpPr/>
          <p:nvPr/>
        </p:nvSpPr>
        <p:spPr>
          <a:xfrm>
            <a:off x="2263375" y="3583450"/>
            <a:ext cx="2169900" cy="222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4" name="Google Shape;824;g367d4572a9e_0_1"/>
          <p:cNvSpPr/>
          <p:nvPr/>
        </p:nvSpPr>
        <p:spPr>
          <a:xfrm>
            <a:off x="4572125" y="4982725"/>
            <a:ext cx="3303000" cy="222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5" name="Google Shape;825;g367d4572a9e_0_1"/>
          <p:cNvSpPr/>
          <p:nvPr/>
        </p:nvSpPr>
        <p:spPr>
          <a:xfrm>
            <a:off x="4070225" y="5464525"/>
            <a:ext cx="4008300" cy="3003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2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82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2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82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82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57"/>
          <p:cNvSpPr txBox="1">
            <a:spLocks noGrp="1"/>
          </p:cNvSpPr>
          <p:nvPr>
            <p:ph type="body" idx="4294967295"/>
          </p:nvPr>
        </p:nvSpPr>
        <p:spPr>
          <a:xfrm>
            <a:off x="376237" y="1511300"/>
            <a:ext cx="8232900" cy="4381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2200" i="0" u="none">
                <a:solidFill>
                  <a:srgbClr val="000000"/>
                </a:solidFill>
                <a:latin typeface="Calibri"/>
                <a:ea typeface="Calibri"/>
                <a:cs typeface="Calibri"/>
                <a:sym typeface="Calibri"/>
              </a:rPr>
              <a:t>First Step: Check Yourself</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Precorrection					</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Limit setting  					</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Offering Choice</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Redirection / Prompting</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Behavior momentum</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Validation	</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Active Listening	</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Systematically Modifying Context</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Differential Reinforcement</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Reduce situation demands</a:t>
            </a:r>
            <a:endParaRPr sz="2200">
              <a:latin typeface="Calibri"/>
              <a:ea typeface="Calibri"/>
              <a:cs typeface="Calibri"/>
              <a:sym typeface="Calibri"/>
            </a:endParaRPr>
          </a:p>
          <a:p>
            <a:pPr marL="0" lvl="0" indent="0" algn="l" rtl="0">
              <a:lnSpc>
                <a:spcPct val="80000"/>
              </a:lnSpc>
              <a:spcBef>
                <a:spcPts val="800"/>
              </a:spcBef>
              <a:spcAft>
                <a:spcPts val="0"/>
              </a:spcAft>
              <a:buNone/>
            </a:pPr>
            <a:r>
              <a:rPr lang="en-US" sz="2200" i="0" u="none">
                <a:solidFill>
                  <a:srgbClr val="000000"/>
                </a:solidFill>
                <a:latin typeface="Calibri"/>
                <a:ea typeface="Calibri"/>
                <a:cs typeface="Calibri"/>
                <a:sym typeface="Calibri"/>
              </a:rPr>
              <a:t>Teacher proximity</a:t>
            </a:r>
            <a:endParaRPr sz="2200">
              <a:latin typeface="Calibri"/>
              <a:ea typeface="Calibri"/>
              <a:cs typeface="Calibri"/>
              <a:sym typeface="Calibri"/>
            </a:endParaRPr>
          </a:p>
          <a:p>
            <a:pPr marL="0" lvl="0" indent="0" algn="l" rtl="0">
              <a:lnSpc>
                <a:spcPct val="80000"/>
              </a:lnSpc>
              <a:spcBef>
                <a:spcPts val="800"/>
              </a:spcBef>
              <a:spcAft>
                <a:spcPts val="800"/>
              </a:spcAft>
              <a:buNone/>
            </a:pPr>
            <a:r>
              <a:rPr lang="en-US" sz="2200" i="0" u="none">
                <a:solidFill>
                  <a:srgbClr val="000000"/>
                </a:solidFill>
                <a:latin typeface="Calibri"/>
                <a:ea typeface="Calibri"/>
                <a:cs typeface="Calibri"/>
                <a:sym typeface="Calibri"/>
              </a:rPr>
              <a:t>Provide independent, passive, or movement activities</a:t>
            </a:r>
            <a:endParaRPr sz="1600">
              <a:latin typeface="Calibri"/>
              <a:ea typeface="Calibri"/>
              <a:cs typeface="Calibri"/>
              <a:sym typeface="Calibri"/>
            </a:endParaRPr>
          </a:p>
        </p:txBody>
      </p:sp>
      <p:pic>
        <p:nvPicPr>
          <p:cNvPr id="831" name="Google Shape;831;p57" title="decorative"/>
          <p:cNvPicPr preferRelativeResize="0"/>
          <p:nvPr/>
        </p:nvPicPr>
        <p:blipFill rotWithShape="1">
          <a:blip r:embed="rId3">
            <a:alphaModFix/>
          </a:blip>
          <a:srcRect r="754"/>
          <a:stretch/>
        </p:blipFill>
        <p:spPr>
          <a:xfrm>
            <a:off x="5777201" y="1511300"/>
            <a:ext cx="2643125" cy="2596700"/>
          </a:xfrm>
          <a:prstGeom prst="rect">
            <a:avLst/>
          </a:prstGeom>
          <a:noFill/>
          <a:ln>
            <a:noFill/>
          </a:ln>
        </p:spPr>
      </p:pic>
      <p:sp>
        <p:nvSpPr>
          <p:cNvPr id="832" name="Google Shape;832;p57"/>
          <p:cNvSpPr txBox="1"/>
          <p:nvPr/>
        </p:nvSpPr>
        <p:spPr>
          <a:xfrm>
            <a:off x="5598612" y="2058000"/>
            <a:ext cx="30003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400" b="1" i="0" u="none">
                <a:solidFill>
                  <a:srgbClr val="000000"/>
                </a:solidFill>
                <a:latin typeface="Verdana"/>
                <a:ea typeface="Verdana"/>
                <a:cs typeface="Verdana"/>
                <a:sym typeface="Verdana"/>
              </a:rPr>
              <a:t>Think “Function”!</a:t>
            </a:r>
            <a:endParaRPr/>
          </a:p>
        </p:txBody>
      </p:sp>
      <p:sp>
        <p:nvSpPr>
          <p:cNvPr id="833" name="Google Shape;833;p57"/>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4000" i="0">
                <a:solidFill>
                  <a:schemeClr val="lt1"/>
                </a:solidFill>
                <a:latin typeface="Verdana"/>
                <a:ea typeface="Verdana"/>
                <a:cs typeface="Verdana"/>
                <a:sym typeface="Verdana"/>
              </a:rPr>
              <a:t>Trigger Phase: Strategies</a:t>
            </a:r>
            <a:endParaRPr sz="4000">
              <a:solidFill>
                <a:schemeClr val="lt1"/>
              </a:solidFill>
              <a:latin typeface="Verdana"/>
              <a:ea typeface="Verdana"/>
              <a:cs typeface="Verdana"/>
              <a:sym typeface="Verdana"/>
            </a:endParaRPr>
          </a:p>
        </p:txBody>
      </p:sp>
      <p:sp>
        <p:nvSpPr>
          <p:cNvPr id="834" name="Google Shape;834;p57"/>
          <p:cNvSpPr txBox="1"/>
          <p:nvPr/>
        </p:nvSpPr>
        <p:spPr>
          <a:xfrm>
            <a:off x="5275375" y="4156400"/>
            <a:ext cx="3639900" cy="1052700"/>
          </a:xfrm>
          <a:prstGeom prst="rect">
            <a:avLst/>
          </a:prstGeom>
          <a:solidFill>
            <a:srgbClr val="FF9900"/>
          </a:solidFill>
          <a:ln>
            <a:noFill/>
          </a:ln>
        </p:spPr>
        <p:txBody>
          <a:bodyPr spcFirstLastPara="1" wrap="square" lIns="0" tIns="0" rIns="0" bIns="0" anchor="ctr" anchorCtr="0">
            <a:noAutofit/>
          </a:bodyPr>
          <a:lstStyle/>
          <a:p>
            <a:pPr marL="0" lvl="0" indent="0" algn="ctr" rtl="0">
              <a:lnSpc>
                <a:spcPct val="80000"/>
              </a:lnSpc>
              <a:spcBef>
                <a:spcPts val="0"/>
              </a:spcBef>
              <a:spcAft>
                <a:spcPts val="0"/>
              </a:spcAft>
              <a:buNone/>
            </a:pPr>
            <a:r>
              <a:rPr lang="en-US" sz="2200" b="1">
                <a:solidFill>
                  <a:schemeClr val="lt1"/>
                </a:solidFill>
                <a:latin typeface="Calibri"/>
                <a:ea typeface="Calibri"/>
                <a:cs typeface="Calibri"/>
                <a:sym typeface="Calibri"/>
              </a:rPr>
              <a:t>Goal:  </a:t>
            </a:r>
            <a:endParaRPr sz="2200" b="1">
              <a:solidFill>
                <a:schemeClr val="lt1"/>
              </a:solidFill>
              <a:latin typeface="Calibri"/>
              <a:ea typeface="Calibri"/>
              <a:cs typeface="Calibri"/>
              <a:sym typeface="Calibri"/>
            </a:endParaRPr>
          </a:p>
          <a:p>
            <a:pPr marL="0" lvl="0" indent="0" algn="ctr" rtl="0">
              <a:lnSpc>
                <a:spcPct val="80000"/>
              </a:lnSpc>
              <a:spcBef>
                <a:spcPts val="0"/>
              </a:spcBef>
              <a:spcAft>
                <a:spcPts val="0"/>
              </a:spcAft>
              <a:buNone/>
            </a:pPr>
            <a:r>
              <a:rPr lang="en-US" sz="2200" b="1">
                <a:solidFill>
                  <a:schemeClr val="lt1"/>
                </a:solidFill>
                <a:latin typeface="Calibri"/>
                <a:ea typeface="Calibri"/>
                <a:cs typeface="Calibri"/>
                <a:sym typeface="Calibri"/>
              </a:rPr>
              <a:t>Interrupt/Intervene (Separate student from trigger)</a:t>
            </a:r>
            <a:endParaRPr sz="2200">
              <a:solidFill>
                <a:schemeClr val="lt1"/>
              </a:solidFill>
              <a:latin typeface="Calibri"/>
              <a:ea typeface="Calibri"/>
              <a:cs typeface="Calibri"/>
              <a:sym typeface="Calibri"/>
            </a:endParaRPr>
          </a:p>
        </p:txBody>
      </p:sp>
      <p:sp>
        <p:nvSpPr>
          <p:cNvPr id="835" name="Google Shape;835;p57"/>
          <p:cNvSpPr txBox="1"/>
          <p:nvPr/>
        </p:nvSpPr>
        <p:spPr>
          <a:xfrm>
            <a:off x="4427025" y="5285300"/>
            <a:ext cx="4488300" cy="4002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a:solidFill>
                  <a:srgbClr val="001D35"/>
                </a:solidFill>
              </a:rPr>
              <a:t>https://tinyurl.com/DDBtriggerphasestrategies</a:t>
            </a:r>
            <a:endParaRPr b="1">
              <a:solidFill>
                <a:srgbClr val="001D35"/>
              </a:solidFill>
            </a:endParaRPr>
          </a:p>
        </p:txBody>
      </p:sp>
      <p:pic>
        <p:nvPicPr>
          <p:cNvPr id="836" name="Google Shape;836;p57"/>
          <p:cNvPicPr preferRelativeResize="0"/>
          <p:nvPr/>
        </p:nvPicPr>
        <p:blipFill>
          <a:blip r:embed="rId4">
            <a:alphaModFix/>
          </a:blip>
          <a:stretch>
            <a:fillRect/>
          </a:stretch>
        </p:blipFill>
        <p:spPr>
          <a:xfrm>
            <a:off x="3771225" y="1621950"/>
            <a:ext cx="1442894" cy="1151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200" b="0" i="0" u="none">
                <a:solidFill>
                  <a:srgbClr val="FFFFFF"/>
                </a:solidFill>
                <a:latin typeface="Verdana"/>
                <a:ea typeface="Verdana"/>
                <a:cs typeface="Verdana"/>
                <a:sym typeface="Verdana"/>
              </a:rPr>
              <a:t>Whole Group Discussion</a:t>
            </a:r>
            <a:br>
              <a:rPr lang="en-US" sz="4000" b="0" i="0" u="none">
                <a:solidFill>
                  <a:srgbClr val="FFFFFF"/>
                </a:solidFill>
                <a:latin typeface="Verdana"/>
                <a:ea typeface="Verdana"/>
                <a:cs typeface="Verdana"/>
                <a:sym typeface="Verdana"/>
              </a:rPr>
            </a:br>
            <a:r>
              <a:rPr lang="en-US" sz="3200" b="0" i="0" u="none">
                <a:solidFill>
                  <a:srgbClr val="FFFFFF"/>
                </a:solidFill>
                <a:latin typeface="Verdana"/>
                <a:ea typeface="Verdana"/>
                <a:cs typeface="Verdana"/>
                <a:sym typeface="Verdana"/>
              </a:rPr>
              <a:t>Using Precorrection to Address Behavior </a:t>
            </a:r>
            <a:endParaRPr/>
          </a:p>
        </p:txBody>
      </p:sp>
      <p:sp>
        <p:nvSpPr>
          <p:cNvPr id="842" name="Google Shape;842;p58"/>
          <p:cNvSpPr txBox="1">
            <a:spLocks noGrp="1"/>
          </p:cNvSpPr>
          <p:nvPr>
            <p:ph type="body" idx="1"/>
          </p:nvPr>
        </p:nvSpPr>
        <p:spPr>
          <a:xfrm>
            <a:off x="452425" y="1511300"/>
            <a:ext cx="8232900" cy="4127400"/>
          </a:xfrm>
          <a:prstGeom prst="rect">
            <a:avLst/>
          </a:prstGeom>
          <a:noFill/>
          <a:ln>
            <a:noFill/>
          </a:ln>
        </p:spPr>
        <p:txBody>
          <a:bodyPr spcFirstLastPara="1" wrap="square" lIns="91425" tIns="45700" rIns="91425" bIns="0" anchor="t" anchorCtr="0">
            <a:noAutofit/>
          </a:bodyPr>
          <a:lstStyle/>
          <a:p>
            <a:pPr marL="0" lvl="0" indent="0" algn="l" rtl="0">
              <a:lnSpc>
                <a:spcPct val="90000"/>
              </a:lnSpc>
              <a:spcBef>
                <a:spcPts val="0"/>
              </a:spcBef>
              <a:spcAft>
                <a:spcPts val="0"/>
              </a:spcAft>
              <a:buNone/>
            </a:pPr>
            <a:r>
              <a:rPr lang="en-US" sz="3200">
                <a:solidFill>
                  <a:srgbClr val="000000"/>
                </a:solidFill>
                <a:latin typeface="Calibri"/>
                <a:ea typeface="Calibri"/>
                <a:cs typeface="Calibri"/>
                <a:sym typeface="Calibri"/>
              </a:rPr>
              <a:t>Using Maya’s story, how could we use precorrection to address behavior?</a:t>
            </a:r>
            <a:endParaRPr sz="3200">
              <a:solidFill>
                <a:srgbClr val="000000"/>
              </a:solidFill>
              <a:latin typeface="Calibri"/>
              <a:ea typeface="Calibri"/>
              <a:cs typeface="Calibri"/>
              <a:sym typeface="Calibri"/>
            </a:endParaRPr>
          </a:p>
          <a:p>
            <a:pPr marL="457200" lvl="0" indent="-393700" algn="l" rtl="0">
              <a:lnSpc>
                <a:spcPct val="90000"/>
              </a:lnSpc>
              <a:spcBef>
                <a:spcPts val="2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Acknowledge the change and validate feelings</a:t>
            </a:r>
            <a:endParaRPr sz="2600">
              <a:solidFill>
                <a:schemeClr val="dk1"/>
              </a:solidFill>
              <a:latin typeface="Calibri"/>
              <a:ea typeface="Calibri"/>
              <a:cs typeface="Calibri"/>
              <a:sym typeface="Calibri"/>
            </a:endParaRPr>
          </a:p>
          <a:p>
            <a:pPr marL="457200" lvl="0" indent="-393700" algn="l" rtl="0">
              <a:lnSpc>
                <a:spcPct val="90000"/>
              </a:lnSpc>
              <a:spcBef>
                <a:spcPts val="2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Clearly state the new plan and the "why"</a:t>
            </a:r>
            <a:endParaRPr sz="2600">
              <a:solidFill>
                <a:schemeClr val="dk1"/>
              </a:solidFill>
              <a:latin typeface="Calibri"/>
              <a:ea typeface="Calibri"/>
              <a:cs typeface="Calibri"/>
              <a:sym typeface="Calibri"/>
            </a:endParaRPr>
          </a:p>
          <a:p>
            <a:pPr marL="457200" lvl="0" indent="-393700" algn="l" rtl="0">
              <a:lnSpc>
                <a:spcPct val="90000"/>
              </a:lnSpc>
              <a:spcBef>
                <a:spcPts val="2000"/>
              </a:spcBef>
              <a:spcAft>
                <a:spcPts val="0"/>
              </a:spcAft>
              <a:buClr>
                <a:schemeClr val="dk1"/>
              </a:buClr>
              <a:buSzPts val="2600"/>
              <a:buFont typeface="Calibri"/>
              <a:buChar char="➔"/>
            </a:pPr>
            <a:r>
              <a:rPr lang="en-US" sz="2600">
                <a:solidFill>
                  <a:schemeClr val="dk1"/>
                </a:solidFill>
                <a:latin typeface="Calibri"/>
                <a:ea typeface="Calibri"/>
                <a:cs typeface="Calibri"/>
                <a:sym typeface="Calibri"/>
              </a:rPr>
              <a:t>Proactively address social anxiety around group work</a:t>
            </a:r>
            <a:endParaRPr sz="2600">
              <a:solidFill>
                <a:schemeClr val="dk1"/>
              </a:solidFill>
              <a:latin typeface="Calibri"/>
              <a:ea typeface="Calibri"/>
              <a:cs typeface="Calibri"/>
              <a:sym typeface="Calibri"/>
            </a:endParaRPr>
          </a:p>
          <a:p>
            <a:pPr marL="457200" lvl="0" indent="-393700" algn="l" rtl="0">
              <a:lnSpc>
                <a:spcPct val="90000"/>
              </a:lnSpc>
              <a:spcBef>
                <a:spcPts val="2000"/>
              </a:spcBef>
              <a:spcAft>
                <a:spcPts val="2000"/>
              </a:spcAft>
              <a:buClr>
                <a:schemeClr val="dk1"/>
              </a:buClr>
              <a:buSzPts val="2600"/>
              <a:buFont typeface="Calibri"/>
              <a:buChar char="➔"/>
            </a:pPr>
            <a:r>
              <a:rPr lang="en-US" sz="2600">
                <a:solidFill>
                  <a:schemeClr val="dk1"/>
                </a:solidFill>
                <a:latin typeface="Calibri"/>
                <a:ea typeface="Calibri"/>
                <a:cs typeface="Calibri"/>
                <a:sym typeface="Calibri"/>
              </a:rPr>
              <a:t>Provide concrete structures and expectations for collaboration (with options); model varied participation ideas</a:t>
            </a:r>
            <a:endParaRPr sz="3800" i="0" u="none">
              <a:solidFill>
                <a:srgbClr val="00000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Limit Setting</a:t>
            </a:r>
            <a:endParaRPr/>
          </a:p>
        </p:txBody>
      </p:sp>
      <p:sp>
        <p:nvSpPr>
          <p:cNvPr id="848" name="Google Shape;848;p59"/>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00"/>
              </a:spcBef>
              <a:spcAft>
                <a:spcPts val="0"/>
              </a:spcAft>
              <a:buSzPts val="3200"/>
              <a:buNone/>
            </a:pPr>
            <a:r>
              <a:rPr lang="en-US" sz="3200" i="0" u="none">
                <a:solidFill>
                  <a:srgbClr val="000000"/>
                </a:solidFill>
                <a:latin typeface="Calibri"/>
                <a:ea typeface="Calibri"/>
                <a:cs typeface="Calibri"/>
                <a:sym typeface="Calibri"/>
              </a:rPr>
              <a:t>Setting limits effectively requires a balance of firmness and respect.</a:t>
            </a:r>
            <a:endParaRPr sz="3200" i="0" u="none">
              <a:solidFill>
                <a:srgbClr val="000000"/>
              </a:solidFill>
              <a:latin typeface="Calibri"/>
              <a:ea typeface="Calibri"/>
              <a:cs typeface="Calibri"/>
              <a:sym typeface="Calibri"/>
            </a:endParaRPr>
          </a:p>
          <a:p>
            <a:pPr marL="457200" lvl="0" indent="-393700" algn="l" rtl="0">
              <a:lnSpc>
                <a:spcPct val="100000"/>
              </a:lnSpc>
              <a:spcBef>
                <a:spcPts val="2000"/>
              </a:spcBef>
              <a:spcAft>
                <a:spcPts val="0"/>
              </a:spcAft>
              <a:buClr>
                <a:srgbClr val="000000"/>
              </a:buClr>
              <a:buSzPts val="2600"/>
              <a:buFont typeface="Calibri"/>
              <a:buChar char="➔"/>
            </a:pPr>
            <a:r>
              <a:rPr lang="en-US" sz="2600" i="0" u="none">
                <a:solidFill>
                  <a:srgbClr val="000000"/>
                </a:solidFill>
                <a:latin typeface="Calibri"/>
                <a:ea typeface="Calibri"/>
                <a:cs typeface="Calibri"/>
                <a:sym typeface="Calibri"/>
              </a:rPr>
              <a:t>State request clearly and concisely.</a:t>
            </a:r>
            <a:endParaRPr sz="2600" i="0" u="none">
              <a:solidFill>
                <a:srgbClr val="000000"/>
              </a:solidFill>
              <a:latin typeface="Calibri"/>
              <a:ea typeface="Calibri"/>
              <a:cs typeface="Calibri"/>
              <a:sym typeface="Calibri"/>
            </a:endParaRPr>
          </a:p>
          <a:p>
            <a:pPr marL="457200" lvl="0" indent="-393700" algn="l" rtl="0">
              <a:lnSpc>
                <a:spcPct val="100000"/>
              </a:lnSpc>
              <a:spcBef>
                <a:spcPts val="2000"/>
              </a:spcBef>
              <a:spcAft>
                <a:spcPts val="0"/>
              </a:spcAft>
              <a:buClr>
                <a:srgbClr val="000000"/>
              </a:buClr>
              <a:buSzPts val="2600"/>
              <a:buFont typeface="Calibri"/>
              <a:buChar char="➔"/>
            </a:pPr>
            <a:r>
              <a:rPr lang="en-US" sz="2600" i="0" u="none">
                <a:solidFill>
                  <a:srgbClr val="000000"/>
                </a:solidFill>
                <a:latin typeface="Calibri"/>
                <a:ea typeface="Calibri"/>
                <a:cs typeface="Calibri"/>
                <a:sym typeface="Calibri"/>
              </a:rPr>
              <a:t>Provide limited, but reasonable choices.</a:t>
            </a:r>
            <a:endParaRPr sz="2600" i="0" u="none">
              <a:solidFill>
                <a:srgbClr val="000000"/>
              </a:solidFill>
              <a:latin typeface="Calibri"/>
              <a:ea typeface="Calibri"/>
              <a:cs typeface="Calibri"/>
              <a:sym typeface="Calibri"/>
            </a:endParaRPr>
          </a:p>
          <a:p>
            <a:pPr marL="457200" lvl="0" indent="-393700" algn="l" rtl="0">
              <a:lnSpc>
                <a:spcPct val="100000"/>
              </a:lnSpc>
              <a:spcBef>
                <a:spcPts val="2000"/>
              </a:spcBef>
              <a:spcAft>
                <a:spcPts val="2000"/>
              </a:spcAft>
              <a:buClr>
                <a:srgbClr val="000000"/>
              </a:buClr>
              <a:buSzPts val="2600"/>
              <a:buFont typeface="Calibri"/>
              <a:buChar char="➔"/>
            </a:pPr>
            <a:r>
              <a:rPr lang="en-US" sz="2600" i="0" u="none">
                <a:solidFill>
                  <a:srgbClr val="000000"/>
                </a:solidFill>
                <a:latin typeface="Calibri"/>
                <a:ea typeface="Calibri"/>
                <a:cs typeface="Calibri"/>
                <a:sym typeface="Calibri"/>
              </a:rPr>
              <a:t>Use instructive consequences that hold students accountable for their actions. </a:t>
            </a:r>
            <a:endParaRPr sz="2600">
              <a:latin typeface="Calibri"/>
              <a:ea typeface="Calibri"/>
              <a:cs typeface="Calibri"/>
              <a:sym typeface="Calibri"/>
            </a:endParaRPr>
          </a:p>
        </p:txBody>
      </p:sp>
      <p:pic>
        <p:nvPicPr>
          <p:cNvPr id="849" name="Google Shape;849;p59"/>
          <p:cNvPicPr preferRelativeResize="0"/>
          <p:nvPr/>
        </p:nvPicPr>
        <p:blipFill>
          <a:blip r:embed="rId3">
            <a:alphaModFix/>
          </a:blip>
          <a:stretch>
            <a:fillRect/>
          </a:stretch>
        </p:blipFill>
        <p:spPr>
          <a:xfrm>
            <a:off x="359425" y="5297625"/>
            <a:ext cx="1442894" cy="11514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Why Provide Choices?</a:t>
            </a:r>
            <a:endParaRPr/>
          </a:p>
        </p:txBody>
      </p:sp>
      <p:sp>
        <p:nvSpPr>
          <p:cNvPr id="855" name="Google Shape;855;p60"/>
          <p:cNvSpPr txBox="1">
            <a:spLocks noGrp="1"/>
          </p:cNvSpPr>
          <p:nvPr>
            <p:ph type="body" idx="1"/>
          </p:nvPr>
        </p:nvSpPr>
        <p:spPr>
          <a:xfrm>
            <a:off x="519776" y="1639125"/>
            <a:ext cx="7820400" cy="39150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91425" tIns="45700" rIns="91425" bIns="45700" anchor="ctr" anchorCtr="0">
            <a:noAutofit/>
          </a:bodyPr>
          <a:lstStyle/>
          <a:p>
            <a:pPr marL="25400" lvl="0" indent="0" algn="ctr" rtl="0">
              <a:lnSpc>
                <a:spcPct val="100000"/>
              </a:lnSpc>
              <a:spcBef>
                <a:spcPts val="0"/>
              </a:spcBef>
              <a:spcAft>
                <a:spcPts val="0"/>
              </a:spcAft>
              <a:buSzPts val="3200"/>
              <a:buNone/>
            </a:pPr>
            <a:r>
              <a:rPr lang="en-US" sz="3000" i="0" u="none">
                <a:solidFill>
                  <a:srgbClr val="000000"/>
                </a:solidFill>
                <a:latin typeface="Calibri"/>
                <a:ea typeface="Calibri"/>
                <a:cs typeface="Calibri"/>
                <a:sym typeface="Calibri"/>
              </a:rPr>
              <a:t>The more “backed against a wall” a student feels, the more “acting out” behavior will occur.</a:t>
            </a:r>
            <a:endParaRPr sz="3000">
              <a:solidFill>
                <a:srgbClr val="000000"/>
              </a:solidFill>
              <a:latin typeface="Calibri"/>
              <a:ea typeface="Calibri"/>
              <a:cs typeface="Calibri"/>
              <a:sym typeface="Calibri"/>
            </a:endParaRPr>
          </a:p>
          <a:p>
            <a:pPr marL="25400" lvl="0" indent="0" algn="ctr" rtl="0">
              <a:lnSpc>
                <a:spcPct val="100000"/>
              </a:lnSpc>
              <a:spcBef>
                <a:spcPts val="2000"/>
              </a:spcBef>
              <a:spcAft>
                <a:spcPts val="0"/>
              </a:spcAft>
              <a:buSzPts val="3200"/>
              <a:buNone/>
            </a:pPr>
            <a:r>
              <a:rPr lang="en-US" sz="3000" i="0" u="none">
                <a:solidFill>
                  <a:srgbClr val="000000"/>
                </a:solidFill>
                <a:latin typeface="Calibri"/>
                <a:ea typeface="Calibri"/>
                <a:cs typeface="Calibri"/>
                <a:sym typeface="Calibri"/>
              </a:rPr>
              <a:t>A simple solution is to give the student a small sense of control. </a:t>
            </a:r>
            <a:endParaRPr sz="3000">
              <a:solidFill>
                <a:srgbClr val="000000"/>
              </a:solidFill>
              <a:latin typeface="Calibri"/>
              <a:ea typeface="Calibri"/>
              <a:cs typeface="Calibri"/>
              <a:sym typeface="Calibri"/>
            </a:endParaRPr>
          </a:p>
          <a:p>
            <a:pPr marL="25400" lvl="0" indent="0" algn="ctr" rtl="0">
              <a:lnSpc>
                <a:spcPct val="100000"/>
              </a:lnSpc>
              <a:spcBef>
                <a:spcPts val="2000"/>
              </a:spcBef>
              <a:spcAft>
                <a:spcPts val="2000"/>
              </a:spcAft>
              <a:buSzPts val="3200"/>
              <a:buNone/>
            </a:pPr>
            <a:r>
              <a:rPr lang="en-US" sz="3000" i="0" u="none">
                <a:solidFill>
                  <a:srgbClr val="000000"/>
                </a:solidFill>
                <a:latin typeface="Calibri"/>
                <a:ea typeface="Calibri"/>
                <a:cs typeface="Calibri"/>
                <a:sym typeface="Calibri"/>
              </a:rPr>
              <a:t>To do this, offer the student choices within the trying situation.</a:t>
            </a:r>
            <a:endParaRPr sz="3000">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Offering Choice</a:t>
            </a:r>
            <a:endParaRPr/>
          </a:p>
        </p:txBody>
      </p:sp>
      <p:sp>
        <p:nvSpPr>
          <p:cNvPr id="861" name="Google Shape;861;p61"/>
          <p:cNvSpPr txBox="1">
            <a:spLocks noGrp="1"/>
          </p:cNvSpPr>
          <p:nvPr>
            <p:ph type="body" idx="1"/>
          </p:nvPr>
        </p:nvSpPr>
        <p:spPr>
          <a:xfrm>
            <a:off x="455550" y="1676975"/>
            <a:ext cx="8232900" cy="39618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45700" rIns="182875" bIns="45700" anchor="ctr" anchorCtr="0">
            <a:noAutofit/>
          </a:bodyPr>
          <a:lstStyle/>
          <a:p>
            <a:pPr marL="0" lvl="0" indent="0" algn="ctr" rtl="0">
              <a:lnSpc>
                <a:spcPct val="100000"/>
              </a:lnSpc>
              <a:spcBef>
                <a:spcPts val="0"/>
              </a:spcBef>
              <a:spcAft>
                <a:spcPts val="0"/>
              </a:spcAft>
              <a:buNone/>
            </a:pPr>
            <a:r>
              <a:rPr lang="en-US" sz="3000" i="0" u="none">
                <a:solidFill>
                  <a:srgbClr val="000000"/>
                </a:solidFill>
                <a:latin typeface="Calibri"/>
                <a:ea typeface="Calibri"/>
                <a:cs typeface="Calibri"/>
                <a:sym typeface="Calibri"/>
              </a:rPr>
              <a:t>Structured choice gives a student a sense of control over a situation by providing options </a:t>
            </a:r>
            <a:endParaRPr sz="3000" i="0" u="none">
              <a:solidFill>
                <a:srgbClr val="000000"/>
              </a:solidFill>
              <a:latin typeface="Calibri"/>
              <a:ea typeface="Calibri"/>
              <a:cs typeface="Calibri"/>
              <a:sym typeface="Calibri"/>
            </a:endParaRPr>
          </a:p>
          <a:p>
            <a:pPr marL="0" lvl="0" indent="0" algn="ctr" rtl="0">
              <a:lnSpc>
                <a:spcPct val="100000"/>
              </a:lnSpc>
              <a:spcBef>
                <a:spcPts val="2500"/>
              </a:spcBef>
              <a:spcAft>
                <a:spcPts val="2500"/>
              </a:spcAft>
              <a:buNone/>
            </a:pPr>
            <a:r>
              <a:rPr lang="en-US" sz="3000" i="0" u="none">
                <a:solidFill>
                  <a:srgbClr val="000000"/>
                </a:solidFill>
                <a:latin typeface="Calibri"/>
                <a:ea typeface="Calibri"/>
                <a:cs typeface="Calibri"/>
                <a:sym typeface="Calibri"/>
              </a:rPr>
              <a:t>Structured choice interventions are used to </a:t>
            </a:r>
            <a:r>
              <a:rPr lang="en-US" sz="3000" b="1" i="0" u="none">
                <a:solidFill>
                  <a:srgbClr val="000000"/>
                </a:solidFill>
                <a:latin typeface="Calibri"/>
                <a:ea typeface="Calibri"/>
                <a:cs typeface="Calibri"/>
                <a:sym typeface="Calibri"/>
              </a:rPr>
              <a:t>prevent or de-escalate</a:t>
            </a:r>
            <a:r>
              <a:rPr lang="en-US" sz="3000" i="0" u="none">
                <a:solidFill>
                  <a:srgbClr val="000000"/>
                </a:solidFill>
                <a:latin typeface="Calibri"/>
                <a:ea typeface="Calibri"/>
                <a:cs typeface="Calibri"/>
                <a:sym typeface="Calibri"/>
              </a:rPr>
              <a:t> interfering behaviors and to </a:t>
            </a:r>
            <a:r>
              <a:rPr lang="en-US" sz="3000" b="1" i="0" u="none">
                <a:solidFill>
                  <a:srgbClr val="000000"/>
                </a:solidFill>
                <a:latin typeface="Calibri"/>
                <a:ea typeface="Calibri"/>
                <a:cs typeface="Calibri"/>
                <a:sym typeface="Calibri"/>
              </a:rPr>
              <a:t>increase appropriate</a:t>
            </a:r>
            <a:r>
              <a:rPr lang="en-US" sz="3000" i="0" u="none">
                <a:solidFill>
                  <a:srgbClr val="000000"/>
                </a:solidFill>
                <a:latin typeface="Calibri"/>
                <a:ea typeface="Calibri"/>
                <a:cs typeface="Calibri"/>
                <a:sym typeface="Calibri"/>
              </a:rPr>
              <a:t> behaviors.</a:t>
            </a:r>
            <a:endParaRPr sz="300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2"/>
          <p:cNvSpPr txBox="1"/>
          <p:nvPr/>
        </p:nvSpPr>
        <p:spPr>
          <a:xfrm>
            <a:off x="3987800" y="1754187"/>
            <a:ext cx="4380000" cy="1754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Verdana"/>
              <a:buNone/>
            </a:pPr>
            <a:r>
              <a:rPr lang="en-US" sz="2600" i="0" u="none">
                <a:solidFill>
                  <a:srgbClr val="000000"/>
                </a:solidFill>
                <a:latin typeface="Calibri"/>
                <a:ea typeface="Calibri"/>
                <a:cs typeface="Calibri"/>
                <a:sym typeface="Calibri"/>
              </a:rPr>
              <a:t>Remind student of the task without commenting on the off task behavior.</a:t>
            </a:r>
            <a:endParaRPr sz="2600" i="0" u="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a:solidFill>
                <a:srgbClr val="000000"/>
              </a:solidFill>
              <a:latin typeface="Verdana"/>
              <a:ea typeface="Verdana"/>
              <a:cs typeface="Verdana"/>
              <a:sym typeface="Verdana"/>
            </a:endParaRPr>
          </a:p>
        </p:txBody>
      </p:sp>
      <p:pic>
        <p:nvPicPr>
          <p:cNvPr id="867" name="Google Shape;867;p62" descr="decorative" title="sign pointing opposite direction"/>
          <p:cNvPicPr preferRelativeResize="0"/>
          <p:nvPr/>
        </p:nvPicPr>
        <p:blipFill rotWithShape="1">
          <a:blip r:embed="rId3">
            <a:alphaModFix/>
          </a:blip>
          <a:srcRect/>
          <a:stretch/>
        </p:blipFill>
        <p:spPr>
          <a:xfrm>
            <a:off x="457200" y="2300774"/>
            <a:ext cx="3000000" cy="3000000"/>
          </a:xfrm>
          <a:prstGeom prst="rect">
            <a:avLst/>
          </a:prstGeom>
          <a:noFill/>
          <a:ln>
            <a:noFill/>
          </a:ln>
        </p:spPr>
      </p:pic>
      <p:sp>
        <p:nvSpPr>
          <p:cNvPr id="868" name="Google Shape;868;p62"/>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Redirection/Prompting</a:t>
            </a:r>
            <a:endParaRPr/>
          </a:p>
        </p:txBody>
      </p:sp>
      <p:sp>
        <p:nvSpPr>
          <p:cNvPr id="869" name="Google Shape;869;p62"/>
          <p:cNvSpPr txBox="1"/>
          <p:nvPr/>
        </p:nvSpPr>
        <p:spPr>
          <a:xfrm>
            <a:off x="4210875" y="3429000"/>
            <a:ext cx="4273800" cy="29013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91425" rIns="182875" bIns="91425" anchor="ctr" anchorCtr="0">
            <a:noAutofit/>
          </a:bodyPr>
          <a:lstStyle/>
          <a:p>
            <a:pPr marL="0" lvl="0" indent="0" algn="ctr" rtl="0">
              <a:lnSpc>
                <a:spcPct val="85000"/>
              </a:lnSpc>
              <a:spcBef>
                <a:spcPts val="0"/>
              </a:spcBef>
              <a:spcAft>
                <a:spcPts val="0"/>
              </a:spcAft>
              <a:buNone/>
            </a:pPr>
            <a:r>
              <a:rPr lang="en-US" sz="2500" u="sng">
                <a:solidFill>
                  <a:schemeClr val="dk1"/>
                </a:solidFill>
                <a:latin typeface="Calibri"/>
                <a:ea typeface="Calibri"/>
                <a:cs typeface="Calibri"/>
                <a:sym typeface="Calibri"/>
              </a:rPr>
              <a:t>Examples</a:t>
            </a:r>
            <a:r>
              <a:rPr lang="en-US" sz="2500">
                <a:solidFill>
                  <a:schemeClr val="dk1"/>
                </a:solidFill>
                <a:latin typeface="Calibri"/>
                <a:ea typeface="Calibri"/>
                <a:cs typeface="Calibri"/>
                <a:sym typeface="Calibri"/>
              </a:rPr>
              <a:t>:</a:t>
            </a:r>
            <a:endParaRPr sz="2500">
              <a:solidFill>
                <a:schemeClr val="dk1"/>
              </a:solidFill>
              <a:latin typeface="Calibri"/>
              <a:ea typeface="Calibri"/>
              <a:cs typeface="Calibri"/>
              <a:sym typeface="Calibri"/>
            </a:endParaRPr>
          </a:p>
          <a:p>
            <a:pPr marL="0" lvl="0" indent="0" algn="l" rtl="0">
              <a:lnSpc>
                <a:spcPct val="85000"/>
              </a:lnSpc>
              <a:spcBef>
                <a:spcPts val="1000"/>
              </a:spcBef>
              <a:spcAft>
                <a:spcPts val="0"/>
              </a:spcAft>
              <a:buNone/>
            </a:pPr>
            <a:r>
              <a:rPr lang="en-US" sz="2500">
                <a:solidFill>
                  <a:schemeClr val="dk1"/>
                </a:solidFill>
                <a:latin typeface="Calibri"/>
                <a:ea typeface="Calibri"/>
                <a:cs typeface="Calibri"/>
                <a:sym typeface="Calibri"/>
              </a:rPr>
              <a:t>Calling on the student to answer a question</a:t>
            </a:r>
            <a:endParaRPr sz="2500">
              <a:solidFill>
                <a:schemeClr val="dk1"/>
              </a:solidFill>
              <a:latin typeface="Calibri"/>
              <a:ea typeface="Calibri"/>
              <a:cs typeface="Calibri"/>
              <a:sym typeface="Calibri"/>
            </a:endParaRPr>
          </a:p>
          <a:p>
            <a:pPr marL="0" lvl="0" indent="0" algn="l" rtl="0">
              <a:lnSpc>
                <a:spcPct val="85000"/>
              </a:lnSpc>
              <a:spcBef>
                <a:spcPts val="2500"/>
              </a:spcBef>
              <a:spcAft>
                <a:spcPts val="1000"/>
              </a:spcAft>
              <a:buNone/>
            </a:pPr>
            <a:r>
              <a:rPr lang="en-US" sz="2500">
                <a:solidFill>
                  <a:schemeClr val="dk1"/>
                </a:solidFill>
                <a:latin typeface="Calibri"/>
                <a:ea typeface="Calibri"/>
                <a:cs typeface="Calibri"/>
                <a:sym typeface="Calibri"/>
              </a:rPr>
              <a:t>Assigning him or her a task to carry out</a:t>
            </a:r>
            <a:endParaRPr sz="2400">
              <a:solidFill>
                <a:schemeClr val="dk1"/>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Systematically Modifying Context</a:t>
            </a:r>
            <a:endParaRPr/>
          </a:p>
        </p:txBody>
      </p:sp>
      <p:sp>
        <p:nvSpPr>
          <p:cNvPr id="875" name="Google Shape;875;p63"/>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rmAutofit/>
          </a:bodyPr>
          <a:lstStyle/>
          <a:p>
            <a:pPr marL="25400" lvl="0" indent="0" algn="ctr" rtl="0">
              <a:lnSpc>
                <a:spcPct val="90000"/>
              </a:lnSpc>
              <a:spcBef>
                <a:spcPts val="0"/>
              </a:spcBef>
              <a:spcAft>
                <a:spcPts val="0"/>
              </a:spcAft>
              <a:buSzPts val="3200"/>
              <a:buNone/>
            </a:pPr>
            <a:r>
              <a:rPr lang="en-US" sz="3000" i="0" u="none">
                <a:solidFill>
                  <a:srgbClr val="000000"/>
                </a:solidFill>
                <a:latin typeface="Calibri"/>
                <a:ea typeface="Calibri"/>
                <a:cs typeface="Calibri"/>
                <a:sym typeface="Calibri"/>
              </a:rPr>
              <a:t>Providing student opportunity to temporarily remove themselves from setting/triggering event, which allows </a:t>
            </a:r>
            <a:r>
              <a:rPr lang="en-US" sz="3000">
                <a:solidFill>
                  <a:srgbClr val="000000"/>
                </a:solidFill>
                <a:latin typeface="Calibri"/>
                <a:ea typeface="Calibri"/>
                <a:cs typeface="Calibri"/>
                <a:sym typeface="Calibri"/>
              </a:rPr>
              <a:t>them</a:t>
            </a:r>
            <a:r>
              <a:rPr lang="en-US" sz="3000" i="0" u="none">
                <a:solidFill>
                  <a:srgbClr val="000000"/>
                </a:solidFill>
                <a:latin typeface="Calibri"/>
                <a:ea typeface="Calibri"/>
                <a:cs typeface="Calibri"/>
                <a:sym typeface="Calibri"/>
              </a:rPr>
              <a:t> to:</a:t>
            </a:r>
            <a:endParaRPr sz="3000" i="0" u="none">
              <a:solidFill>
                <a:srgbClr val="000000"/>
              </a:solidFill>
              <a:latin typeface="Calibri"/>
              <a:ea typeface="Calibri"/>
              <a:cs typeface="Calibri"/>
              <a:sym typeface="Calibri"/>
            </a:endParaRPr>
          </a:p>
          <a:p>
            <a:pPr marL="457200" lvl="0" indent="-419100" algn="l" rtl="0">
              <a:lnSpc>
                <a:spcPct val="90000"/>
              </a:lnSpc>
              <a:spcBef>
                <a:spcPts val="2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c</a:t>
            </a:r>
            <a:r>
              <a:rPr lang="en-US" sz="3000" i="0" u="none">
                <a:solidFill>
                  <a:srgbClr val="000000"/>
                </a:solidFill>
                <a:latin typeface="Calibri"/>
                <a:ea typeface="Calibri"/>
                <a:cs typeface="Calibri"/>
                <a:sym typeface="Calibri"/>
              </a:rPr>
              <a:t>alm down,</a:t>
            </a:r>
            <a:endParaRPr sz="3000">
              <a:latin typeface="Calibri"/>
              <a:ea typeface="Calibri"/>
              <a:cs typeface="Calibri"/>
              <a:sym typeface="Calibri"/>
            </a:endParaRPr>
          </a:p>
          <a:p>
            <a:pPr marL="457200" lvl="0" indent="-419100" algn="l" rtl="0">
              <a:lnSpc>
                <a:spcPct val="90000"/>
              </a:lnSpc>
              <a:spcBef>
                <a:spcPts val="2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m</a:t>
            </a:r>
            <a:r>
              <a:rPr lang="en-US" sz="3000" i="0" u="none">
                <a:solidFill>
                  <a:srgbClr val="000000"/>
                </a:solidFill>
                <a:latin typeface="Calibri"/>
                <a:ea typeface="Calibri"/>
                <a:cs typeface="Calibri"/>
                <a:sym typeface="Calibri"/>
              </a:rPr>
              <a:t>ove,</a:t>
            </a:r>
            <a:endParaRPr sz="3000">
              <a:latin typeface="Calibri"/>
              <a:ea typeface="Calibri"/>
              <a:cs typeface="Calibri"/>
              <a:sym typeface="Calibri"/>
            </a:endParaRPr>
          </a:p>
          <a:p>
            <a:pPr marL="457200" lvl="0" indent="-419100" algn="l" rtl="0">
              <a:lnSpc>
                <a:spcPct val="90000"/>
              </a:lnSpc>
              <a:spcBef>
                <a:spcPts val="2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a</a:t>
            </a:r>
            <a:r>
              <a:rPr lang="en-US" sz="3000" i="0" u="none">
                <a:solidFill>
                  <a:srgbClr val="000000"/>
                </a:solidFill>
                <a:latin typeface="Calibri"/>
                <a:ea typeface="Calibri"/>
                <a:cs typeface="Calibri"/>
                <a:sym typeface="Calibri"/>
              </a:rPr>
              <a:t>void embarrassment,</a:t>
            </a:r>
            <a:endParaRPr sz="3000">
              <a:latin typeface="Calibri"/>
              <a:ea typeface="Calibri"/>
              <a:cs typeface="Calibri"/>
              <a:sym typeface="Calibri"/>
            </a:endParaRPr>
          </a:p>
          <a:p>
            <a:pPr marL="457200" lvl="0" indent="-419100" algn="l" rtl="0">
              <a:lnSpc>
                <a:spcPct val="90000"/>
              </a:lnSpc>
              <a:spcBef>
                <a:spcPts val="200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r</a:t>
            </a:r>
            <a:r>
              <a:rPr lang="en-US" sz="3000" i="0" u="none">
                <a:solidFill>
                  <a:srgbClr val="000000"/>
                </a:solidFill>
                <a:latin typeface="Calibri"/>
                <a:ea typeface="Calibri"/>
                <a:cs typeface="Calibri"/>
                <a:sym typeface="Calibri"/>
              </a:rPr>
              <a:t>eturn and begin to work again.</a:t>
            </a:r>
            <a:endParaRPr sz="3000">
              <a:latin typeface="Calibri"/>
              <a:ea typeface="Calibri"/>
              <a:cs typeface="Calibri"/>
              <a:sym typeface="Calibri"/>
            </a:endParaRPr>
          </a:p>
        </p:txBody>
      </p:sp>
      <p:pic>
        <p:nvPicPr>
          <p:cNvPr id="876" name="Google Shape;876;p63"/>
          <p:cNvPicPr preferRelativeResize="0"/>
          <p:nvPr/>
        </p:nvPicPr>
        <p:blipFill>
          <a:blip r:embed="rId3">
            <a:alphaModFix/>
          </a:blip>
          <a:stretch>
            <a:fillRect/>
          </a:stretch>
        </p:blipFill>
        <p:spPr>
          <a:xfrm>
            <a:off x="7242300" y="4039525"/>
            <a:ext cx="1442894" cy="1151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g344ce7f2061_0_10"/>
          <p:cNvPicPr preferRelativeResize="0"/>
          <p:nvPr/>
        </p:nvPicPr>
        <p:blipFill>
          <a:blip r:embed="rId3">
            <a:alphaModFix/>
          </a:blip>
          <a:stretch>
            <a:fillRect/>
          </a:stretch>
        </p:blipFill>
        <p:spPr>
          <a:xfrm>
            <a:off x="152400" y="1491925"/>
            <a:ext cx="8839200" cy="5288549"/>
          </a:xfrm>
          <a:prstGeom prst="rect">
            <a:avLst/>
          </a:prstGeom>
          <a:noFill/>
          <a:ln>
            <a:noFill/>
          </a:ln>
        </p:spPr>
      </p:pic>
      <p:sp>
        <p:nvSpPr>
          <p:cNvPr id="243" name="Google Shape;243;g344ce7f2061_0_10"/>
          <p:cNvSpPr txBox="1"/>
          <p:nvPr/>
        </p:nvSpPr>
        <p:spPr>
          <a:xfrm>
            <a:off x="721900" y="283400"/>
            <a:ext cx="770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solidFill>
                <a:schemeClr val="dk1"/>
              </a:solidFill>
              <a:latin typeface="Verdana"/>
              <a:ea typeface="Verdana"/>
              <a:cs typeface="Verdana"/>
              <a:sym typeface="Verdana"/>
            </a:endParaRPr>
          </a:p>
        </p:txBody>
      </p:sp>
      <p:sp>
        <p:nvSpPr>
          <p:cNvPr id="244" name="Google Shape;244;g344ce7f2061_0_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FFFFFF"/>
                </a:solidFill>
              </a:rPr>
              <a:t>Check out these resources!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64"/>
          <p:cNvSpPr txBox="1">
            <a:spLocks noGrp="1"/>
          </p:cNvSpPr>
          <p:nvPr>
            <p:ph type="body" idx="1"/>
          </p:nvPr>
        </p:nvSpPr>
        <p:spPr>
          <a:xfrm>
            <a:off x="455625" y="1600200"/>
            <a:ext cx="82329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000" b="1" i="0" u="none">
                <a:solidFill>
                  <a:srgbClr val="000000"/>
                </a:solidFill>
                <a:latin typeface="Calibri"/>
                <a:ea typeface="Calibri"/>
                <a:cs typeface="Calibri"/>
                <a:sym typeface="Calibri"/>
              </a:rPr>
              <a:t>Sending student on an errand</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b="1" i="0" u="none">
                <a:solidFill>
                  <a:srgbClr val="000000"/>
                </a:solidFill>
                <a:latin typeface="Calibri"/>
                <a:ea typeface="Calibri"/>
                <a:cs typeface="Calibri"/>
                <a:sym typeface="Calibri"/>
              </a:rPr>
              <a:t>Taking a note to a colleague</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r>
              <a:rPr lang="en-US" sz="3000" b="1" i="0" u="none">
                <a:solidFill>
                  <a:srgbClr val="000000"/>
                </a:solidFill>
                <a:latin typeface="Calibri"/>
                <a:ea typeface="Calibri"/>
                <a:cs typeface="Calibri"/>
                <a:sym typeface="Calibri"/>
              </a:rPr>
              <a:t>Returning material to the library</a:t>
            </a:r>
            <a:endParaRPr sz="3000" i="0" u="none">
              <a:solidFill>
                <a:srgbClr val="000000"/>
              </a:solidFill>
              <a:latin typeface="Calibri"/>
              <a:ea typeface="Calibri"/>
              <a:cs typeface="Calibri"/>
              <a:sym typeface="Calibri"/>
            </a:endParaRPr>
          </a:p>
          <a:p>
            <a:pPr marL="0" lvl="0" indent="0" algn="l" rtl="0">
              <a:lnSpc>
                <a:spcPct val="90000"/>
              </a:lnSpc>
              <a:spcBef>
                <a:spcPts val="1800"/>
              </a:spcBef>
              <a:spcAft>
                <a:spcPts val="0"/>
              </a:spcAft>
              <a:buNone/>
            </a:pPr>
            <a:endParaRPr sz="3300" i="0" u="none">
              <a:solidFill>
                <a:srgbClr val="000000"/>
              </a:solidFill>
              <a:latin typeface="Calibri"/>
              <a:ea typeface="Calibri"/>
              <a:cs typeface="Calibri"/>
              <a:sym typeface="Calibri"/>
            </a:endParaRPr>
          </a:p>
          <a:p>
            <a:pPr marL="0" lvl="0" indent="0" algn="l" rtl="0">
              <a:lnSpc>
                <a:spcPct val="90000"/>
              </a:lnSpc>
              <a:spcBef>
                <a:spcPts val="1800"/>
              </a:spcBef>
              <a:spcAft>
                <a:spcPts val="1800"/>
              </a:spcAft>
              <a:buNone/>
            </a:pPr>
            <a:r>
              <a:rPr lang="en-US" sz="3000" i="0" u="none">
                <a:solidFill>
                  <a:srgbClr val="000000"/>
                </a:solidFill>
                <a:latin typeface="Calibri"/>
                <a:ea typeface="Calibri"/>
                <a:cs typeface="Calibri"/>
                <a:sym typeface="Calibri"/>
              </a:rPr>
              <a:t>*</a:t>
            </a:r>
            <a:r>
              <a:rPr lang="en-US" sz="3000" i="1" u="none">
                <a:solidFill>
                  <a:srgbClr val="000000"/>
                </a:solidFill>
                <a:latin typeface="Calibri"/>
                <a:ea typeface="Calibri"/>
                <a:cs typeface="Calibri"/>
                <a:sym typeface="Calibri"/>
              </a:rPr>
              <a:t>Color coding the note/pass can be used to indicate the student needed a "change of pace" and a response is not necessary.</a:t>
            </a:r>
            <a:endParaRPr sz="3000">
              <a:latin typeface="Calibri"/>
              <a:ea typeface="Calibri"/>
              <a:cs typeface="Calibri"/>
              <a:sym typeface="Calibri"/>
            </a:endParaRPr>
          </a:p>
        </p:txBody>
      </p:sp>
      <p:pic>
        <p:nvPicPr>
          <p:cNvPr id="882" name="Google Shape;882;p64" descr="decorative" title="picture of teenage male carrying overload of books"/>
          <p:cNvPicPr preferRelativeResize="0"/>
          <p:nvPr/>
        </p:nvPicPr>
        <p:blipFill rotWithShape="1">
          <a:blip r:embed="rId3">
            <a:alphaModFix/>
          </a:blip>
          <a:srcRect t="13171"/>
          <a:stretch/>
        </p:blipFill>
        <p:spPr>
          <a:xfrm>
            <a:off x="6399800" y="1600200"/>
            <a:ext cx="2040825" cy="2644800"/>
          </a:xfrm>
          <a:prstGeom prst="rect">
            <a:avLst/>
          </a:prstGeom>
          <a:noFill/>
          <a:ln>
            <a:noFill/>
          </a:ln>
        </p:spPr>
      </p:pic>
      <p:sp>
        <p:nvSpPr>
          <p:cNvPr id="883" name="Google Shape;883;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Modifying Context Examples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Behavior Momentum</a:t>
            </a:r>
            <a:endParaRPr/>
          </a:p>
        </p:txBody>
      </p:sp>
      <p:sp>
        <p:nvSpPr>
          <p:cNvPr id="889" name="Google Shape;889;p65"/>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en-US" sz="3600" i="0" u="none">
                <a:solidFill>
                  <a:srgbClr val="000000"/>
                </a:solidFill>
                <a:latin typeface="Calibri"/>
                <a:ea typeface="Calibri"/>
                <a:cs typeface="Calibri"/>
                <a:sym typeface="Calibri"/>
              </a:rPr>
              <a:t>Make requests that are easy for the student before making requests that are more challenging or difficult.</a:t>
            </a:r>
            <a:endParaRPr sz="3600">
              <a:latin typeface="Calibri"/>
              <a:ea typeface="Calibri"/>
              <a:cs typeface="Calibri"/>
              <a:sym typeface="Calibri"/>
            </a:endParaRPr>
          </a:p>
          <a:p>
            <a:pPr marL="0" lvl="0" indent="0" algn="ctr" rtl="0">
              <a:lnSpc>
                <a:spcPct val="90000"/>
              </a:lnSpc>
              <a:spcBef>
                <a:spcPts val="2400"/>
              </a:spcBef>
              <a:spcAft>
                <a:spcPts val="1800"/>
              </a:spcAft>
              <a:buSzPts val="3200"/>
              <a:buNone/>
            </a:pPr>
            <a:r>
              <a:rPr lang="en-US" sz="3600" i="0" u="none">
                <a:solidFill>
                  <a:srgbClr val="000000"/>
                </a:solidFill>
                <a:latin typeface="Calibri"/>
                <a:ea typeface="Calibri"/>
                <a:cs typeface="Calibri"/>
                <a:sym typeface="Calibri"/>
              </a:rPr>
              <a:t>By following a pattern of easy-easy-hard-easy-easy-hard,  student  motivation to engage increases in response to increased  opportunities for success.</a:t>
            </a:r>
            <a:endParaRPr sz="3600">
              <a:latin typeface="Calibri"/>
              <a:ea typeface="Calibri"/>
              <a:cs typeface="Calibri"/>
              <a:sym typeface="Calibri"/>
            </a:endParaRPr>
          </a:p>
        </p:txBody>
      </p:sp>
      <p:pic>
        <p:nvPicPr>
          <p:cNvPr id="890" name="Google Shape;890;p65"/>
          <p:cNvPicPr preferRelativeResize="0"/>
          <p:nvPr/>
        </p:nvPicPr>
        <p:blipFill>
          <a:blip r:embed="rId3">
            <a:alphaModFix/>
          </a:blip>
          <a:stretch>
            <a:fillRect/>
          </a:stretch>
        </p:blipFill>
        <p:spPr>
          <a:xfrm>
            <a:off x="519775" y="5618325"/>
            <a:ext cx="1442894" cy="1151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Behavior Momentum Example</a:t>
            </a:r>
            <a:endParaRPr/>
          </a:p>
        </p:txBody>
      </p:sp>
      <p:sp>
        <p:nvSpPr>
          <p:cNvPr id="896" name="Google Shape;896;p66"/>
          <p:cNvSpPr txBox="1">
            <a:spLocks noGrp="1"/>
          </p:cNvSpPr>
          <p:nvPr>
            <p:ph type="body" idx="1"/>
          </p:nvPr>
        </p:nvSpPr>
        <p:spPr>
          <a:xfrm>
            <a:off x="324650" y="1511300"/>
            <a:ext cx="8460900" cy="5179500"/>
          </a:xfrm>
          <a:prstGeom prst="rect">
            <a:avLst/>
          </a:prstGeom>
          <a:noFill/>
          <a:ln>
            <a:noFill/>
          </a:ln>
        </p:spPr>
        <p:txBody>
          <a:bodyPr spcFirstLastPara="1" wrap="square" lIns="91425" tIns="45700" rIns="91425" bIns="45700" anchor="t" anchorCtr="0">
            <a:spAutoFit/>
          </a:bodyPr>
          <a:lstStyle/>
          <a:p>
            <a:pPr marL="25400" lvl="0" indent="0" algn="l" rtl="0">
              <a:lnSpc>
                <a:spcPct val="90000"/>
              </a:lnSpc>
              <a:spcBef>
                <a:spcPts val="0"/>
              </a:spcBef>
              <a:spcAft>
                <a:spcPts val="0"/>
              </a:spcAft>
              <a:buSzPts val="3200"/>
              <a:buNone/>
            </a:pPr>
            <a:r>
              <a:rPr lang="en-US" sz="3500">
                <a:solidFill>
                  <a:srgbClr val="000000"/>
                </a:solidFill>
                <a:latin typeface="Calibri"/>
                <a:ea typeface="Calibri"/>
                <a:cs typeface="Calibri"/>
                <a:sym typeface="Calibri"/>
              </a:rPr>
              <a:t>     </a:t>
            </a:r>
            <a:r>
              <a:rPr lang="en-US" sz="3500" i="0" u="none">
                <a:solidFill>
                  <a:srgbClr val="000000"/>
                </a:solidFill>
                <a:latin typeface="Calibri"/>
                <a:ea typeface="Calibri"/>
                <a:cs typeface="Calibri"/>
                <a:sym typeface="Calibri"/>
              </a:rPr>
              <a:t>Michael does not like to read, so when he has to read, he puts his head on his desk and closes his eyes.  His teacher, on this occasion, reads to him for a couple of minutes and engages his attention.</a:t>
            </a:r>
            <a:endParaRPr sz="3500">
              <a:solidFill>
                <a:srgbClr val="000000"/>
              </a:solidFill>
              <a:latin typeface="Calibri"/>
              <a:ea typeface="Calibri"/>
              <a:cs typeface="Calibri"/>
              <a:sym typeface="Calibri"/>
            </a:endParaRPr>
          </a:p>
          <a:p>
            <a:pPr marL="25400" lvl="0" indent="0" algn="l" rtl="0">
              <a:lnSpc>
                <a:spcPct val="90000"/>
              </a:lnSpc>
              <a:spcBef>
                <a:spcPts val="1200"/>
              </a:spcBef>
              <a:spcAft>
                <a:spcPts val="0"/>
              </a:spcAft>
              <a:buSzPts val="3200"/>
              <a:buNone/>
            </a:pPr>
            <a:r>
              <a:rPr lang="en-US" sz="3500">
                <a:solidFill>
                  <a:srgbClr val="000000"/>
                </a:solidFill>
                <a:latin typeface="Calibri"/>
                <a:ea typeface="Calibri"/>
                <a:cs typeface="Calibri"/>
                <a:sym typeface="Calibri"/>
              </a:rPr>
              <a:t>     </a:t>
            </a:r>
            <a:r>
              <a:rPr lang="en-US" sz="3500" i="0" u="none">
                <a:solidFill>
                  <a:srgbClr val="000000"/>
                </a:solidFill>
                <a:latin typeface="Calibri"/>
                <a:ea typeface="Calibri"/>
                <a:cs typeface="Calibri"/>
                <a:sym typeface="Calibri"/>
              </a:rPr>
              <a:t>She then asks him to read with her, which he does, and he is then asked to read a little by himself.  He continues to read and the teacher praises him.</a:t>
            </a:r>
            <a:endParaRPr sz="3500" i="0" u="none">
              <a:solidFill>
                <a:srgbClr val="000000"/>
              </a:solidFill>
              <a:latin typeface="Calibri"/>
              <a:ea typeface="Calibri"/>
              <a:cs typeface="Calibri"/>
              <a:sym typeface="Calibri"/>
            </a:endParaRPr>
          </a:p>
          <a:p>
            <a:pPr marL="457200" lvl="0" indent="-228600" algn="l" rtl="0">
              <a:lnSpc>
                <a:spcPct val="100000"/>
              </a:lnSpc>
              <a:spcBef>
                <a:spcPts val="1200"/>
              </a:spcBef>
              <a:spcAft>
                <a:spcPts val="0"/>
              </a:spcAft>
              <a:buSzPts val="3200"/>
              <a:buNone/>
            </a:pPr>
            <a:endParaRPr sz="2700" b="0" i="0" u="none">
              <a:solidFill>
                <a:srgbClr val="000000"/>
              </a:solidFill>
              <a:latin typeface="Verdana"/>
              <a:ea typeface="Verdana"/>
              <a:cs typeface="Verdana"/>
              <a:sym typeface="Verdana"/>
            </a:endParaRPr>
          </a:p>
        </p:txBody>
      </p:sp>
      <p:sp>
        <p:nvSpPr>
          <p:cNvPr id="897" name="Google Shape;897;p66"/>
          <p:cNvSpPr txBox="1"/>
          <p:nvPr/>
        </p:nvSpPr>
        <p:spPr>
          <a:xfrm>
            <a:off x="4240575" y="6127575"/>
            <a:ext cx="3000000" cy="357000"/>
          </a:xfrm>
          <a:prstGeom prst="rect">
            <a:avLst/>
          </a:prstGeom>
          <a:noFill/>
          <a:ln>
            <a:noFill/>
          </a:ln>
        </p:spPr>
        <p:txBody>
          <a:bodyPr spcFirstLastPara="1" wrap="square" lIns="91425" tIns="91425" rIns="91425" bIns="91425" anchor="t" anchorCtr="0">
            <a:spAutoFit/>
          </a:bodyPr>
          <a:lstStyle/>
          <a:p>
            <a:pPr marL="25400" lvl="0" indent="0" algn="r" rtl="0">
              <a:lnSpc>
                <a:spcPct val="80000"/>
              </a:lnSpc>
              <a:spcBef>
                <a:spcPts val="600"/>
              </a:spcBef>
              <a:spcAft>
                <a:spcPts val="0"/>
              </a:spcAft>
              <a:buNone/>
            </a:pPr>
            <a:r>
              <a:rPr lang="en-US">
                <a:solidFill>
                  <a:schemeClr val="dk2"/>
                </a:solidFill>
              </a:rPr>
              <a:t>(Colvin, 2009, p.46)</a:t>
            </a:r>
            <a:endParaRPr>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367d4572a9e_0_18"/>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500">
                <a:solidFill>
                  <a:schemeClr val="dk1"/>
                </a:solidFill>
                <a:latin typeface="Calibri"/>
                <a:ea typeface="Calibri"/>
                <a:cs typeface="Calibri"/>
                <a:sym typeface="Calibri"/>
              </a:rPr>
              <a:t>Asking Maya to share a shading technique--something she does well.</a:t>
            </a:r>
            <a:endParaRPr sz="3500">
              <a:solidFill>
                <a:schemeClr val="dk1"/>
              </a:solidFill>
              <a:latin typeface="Calibri"/>
              <a:ea typeface="Calibri"/>
              <a:cs typeface="Calibri"/>
              <a:sym typeface="Calibri"/>
            </a:endParaRPr>
          </a:p>
          <a:p>
            <a:pPr marL="0" lvl="0" indent="0" algn="l" rtl="0">
              <a:spcBef>
                <a:spcPts val="2400"/>
              </a:spcBef>
              <a:spcAft>
                <a:spcPts val="0"/>
              </a:spcAft>
              <a:buNone/>
            </a:pPr>
            <a:r>
              <a:rPr lang="en-US" sz="3500">
                <a:solidFill>
                  <a:schemeClr val="dk1"/>
                </a:solidFill>
                <a:latin typeface="Calibri"/>
                <a:ea typeface="Calibri"/>
                <a:cs typeface="Calibri"/>
                <a:sym typeface="Calibri"/>
              </a:rPr>
              <a:t>Reflecting on what went well in the last group project.</a:t>
            </a:r>
            <a:endParaRPr sz="3500">
              <a:solidFill>
                <a:schemeClr val="dk1"/>
              </a:solidFill>
              <a:latin typeface="Calibri"/>
              <a:ea typeface="Calibri"/>
              <a:cs typeface="Calibri"/>
              <a:sym typeface="Calibri"/>
            </a:endParaRPr>
          </a:p>
          <a:p>
            <a:pPr marL="0" lvl="0" indent="0" algn="l" rtl="0">
              <a:spcBef>
                <a:spcPts val="2400"/>
              </a:spcBef>
              <a:spcAft>
                <a:spcPts val="2400"/>
              </a:spcAft>
              <a:buNone/>
            </a:pPr>
            <a:r>
              <a:rPr lang="en-US" sz="3500">
                <a:solidFill>
                  <a:schemeClr val="dk1"/>
                </a:solidFill>
                <a:latin typeface="Calibri"/>
                <a:ea typeface="Calibri"/>
                <a:cs typeface="Calibri"/>
                <a:sym typeface="Calibri"/>
              </a:rPr>
              <a:t>Sketching one small element for the mural before jumping into big ideas or drawing on the larger paper.</a:t>
            </a:r>
            <a:endParaRPr sz="3500">
              <a:solidFill>
                <a:schemeClr val="dk1"/>
              </a:solidFill>
              <a:latin typeface="Calibri"/>
              <a:ea typeface="Calibri"/>
              <a:cs typeface="Calibri"/>
              <a:sym typeface="Calibri"/>
            </a:endParaRPr>
          </a:p>
        </p:txBody>
      </p:sp>
      <p:sp>
        <p:nvSpPr>
          <p:cNvPr id="903" name="Google Shape;903;g367d4572a9e_0_1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about Maya?</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67"/>
          <p:cNvSpPr txBox="1">
            <a:spLocks noGrp="1"/>
          </p:cNvSpPr>
          <p:nvPr>
            <p:ph type="body" idx="1"/>
          </p:nvPr>
        </p:nvSpPr>
        <p:spPr>
          <a:xfrm>
            <a:off x="452437" y="1511300"/>
            <a:ext cx="8232775" cy="4381500"/>
          </a:xfrm>
          <a:prstGeom prst="rect">
            <a:avLst/>
          </a:prstGeom>
          <a:noFill/>
          <a:ln>
            <a:noFill/>
          </a:ln>
        </p:spPr>
        <p:txBody>
          <a:bodyPr spcFirstLastPara="1" wrap="square" lIns="91425" tIns="45700" rIns="91425" bIns="45700" anchor="t" anchorCtr="0">
            <a:noAutofit/>
          </a:bodyPr>
          <a:lstStyle/>
          <a:p>
            <a:pPr marL="25400" lvl="0" indent="0" algn="l" rtl="0">
              <a:lnSpc>
                <a:spcPct val="90000"/>
              </a:lnSpc>
              <a:spcBef>
                <a:spcPts val="0"/>
              </a:spcBef>
              <a:spcAft>
                <a:spcPts val="0"/>
              </a:spcAft>
              <a:buSzPts val="3200"/>
              <a:buNone/>
            </a:pPr>
            <a:r>
              <a:rPr lang="en-US" sz="3600" i="0" u="none">
                <a:solidFill>
                  <a:srgbClr val="000000"/>
                </a:solidFill>
                <a:latin typeface="Calibri"/>
                <a:ea typeface="Calibri"/>
                <a:cs typeface="Calibri"/>
                <a:sym typeface="Calibri"/>
              </a:rPr>
              <a:t>How could you use behavior momentum to address the following?</a:t>
            </a:r>
            <a:endParaRPr sz="3600">
              <a:latin typeface="Calibri"/>
              <a:ea typeface="Calibri"/>
              <a:cs typeface="Calibri"/>
              <a:sym typeface="Calibri"/>
            </a:endParaRPr>
          </a:p>
          <a:p>
            <a:pPr marL="457200" lvl="0" indent="-457200" algn="l" rtl="0">
              <a:lnSpc>
                <a:spcPct val="90000"/>
              </a:lnSpc>
              <a:spcBef>
                <a:spcPts val="18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Written assignment</a:t>
            </a:r>
            <a:endParaRPr sz="3600">
              <a:latin typeface="Calibri"/>
              <a:ea typeface="Calibri"/>
              <a:cs typeface="Calibri"/>
              <a:sym typeface="Calibri"/>
            </a:endParaRPr>
          </a:p>
          <a:p>
            <a:pPr marL="457200" lvl="0" indent="-457200" algn="l" rtl="0">
              <a:lnSpc>
                <a:spcPct val="90000"/>
              </a:lnSpc>
              <a:spcBef>
                <a:spcPts val="18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Collaboration</a:t>
            </a:r>
            <a:endParaRPr sz="3600">
              <a:latin typeface="Calibri"/>
              <a:ea typeface="Calibri"/>
              <a:cs typeface="Calibri"/>
              <a:sym typeface="Calibri"/>
            </a:endParaRPr>
          </a:p>
          <a:p>
            <a:pPr marL="457200" lvl="0" indent="-457200" algn="l" rtl="0">
              <a:lnSpc>
                <a:spcPct val="90000"/>
              </a:lnSpc>
              <a:spcBef>
                <a:spcPts val="1800"/>
              </a:spcBef>
              <a:spcAft>
                <a:spcPts val="0"/>
              </a:spcAft>
              <a:buClr>
                <a:srgbClr val="000000"/>
              </a:buClr>
              <a:buSzPts val="3600"/>
              <a:buFont typeface="Calibri"/>
              <a:buChar char="➔"/>
            </a:pPr>
            <a:r>
              <a:rPr lang="en-US" sz="3600" i="0" u="none">
                <a:solidFill>
                  <a:srgbClr val="000000"/>
                </a:solidFill>
                <a:latin typeface="Calibri"/>
                <a:ea typeface="Calibri"/>
                <a:cs typeface="Calibri"/>
                <a:sym typeface="Calibri"/>
              </a:rPr>
              <a:t>Putting phone away</a:t>
            </a:r>
            <a:endParaRPr sz="3600">
              <a:latin typeface="Calibri"/>
              <a:ea typeface="Calibri"/>
              <a:cs typeface="Calibri"/>
              <a:sym typeface="Calibri"/>
            </a:endParaRPr>
          </a:p>
          <a:p>
            <a:pPr marL="457200" lvl="0" indent="-457200" algn="l" rtl="0">
              <a:lnSpc>
                <a:spcPct val="90000"/>
              </a:lnSpc>
              <a:spcBef>
                <a:spcPts val="1800"/>
              </a:spcBef>
              <a:spcAft>
                <a:spcPts val="1800"/>
              </a:spcAft>
              <a:buClr>
                <a:srgbClr val="000000"/>
              </a:buClr>
              <a:buSzPts val="3600"/>
              <a:buFont typeface="Calibri"/>
              <a:buChar char="➔"/>
            </a:pPr>
            <a:r>
              <a:rPr lang="en-US" sz="3600">
                <a:solidFill>
                  <a:srgbClr val="000000"/>
                </a:solidFill>
                <a:latin typeface="Calibri"/>
                <a:ea typeface="Calibri"/>
                <a:cs typeface="Calibri"/>
                <a:sym typeface="Calibri"/>
              </a:rPr>
              <a:t>Maya’s Story, What would you add?</a:t>
            </a:r>
            <a:endParaRPr sz="3600">
              <a:latin typeface="Calibri"/>
              <a:ea typeface="Calibri"/>
              <a:cs typeface="Calibri"/>
              <a:sym typeface="Calibri"/>
            </a:endParaRPr>
          </a:p>
        </p:txBody>
      </p:sp>
      <p:sp>
        <p:nvSpPr>
          <p:cNvPr id="909" name="Google Shape;909;p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Small Group Discussion</a:t>
            </a:r>
            <a:endParaRPr/>
          </a:p>
        </p:txBody>
      </p:sp>
      <p:sp>
        <p:nvSpPr>
          <p:cNvPr id="910" name="Google Shape;910;p67"/>
          <p:cNvSpPr/>
          <p:nvPr/>
        </p:nvSpPr>
        <p:spPr>
          <a:xfrm>
            <a:off x="7993062" y="390525"/>
            <a:ext cx="769956"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Active Listening</a:t>
            </a:r>
            <a:endParaRPr/>
          </a:p>
        </p:txBody>
      </p:sp>
      <p:sp>
        <p:nvSpPr>
          <p:cNvPr id="916" name="Google Shape;916;p68"/>
          <p:cNvSpPr txBox="1"/>
          <p:nvPr/>
        </p:nvSpPr>
        <p:spPr>
          <a:xfrm>
            <a:off x="2136150" y="3741475"/>
            <a:ext cx="4871700" cy="240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chemeClr val="dk1"/>
                </a:solidFill>
                <a:latin typeface="Calibri"/>
                <a:ea typeface="Calibri"/>
                <a:cs typeface="Calibri"/>
                <a:sym typeface="Calibri"/>
              </a:rPr>
              <a:t>“Is there anything I can add that would be more beautiful than the silence?”</a:t>
            </a:r>
            <a:endParaRPr sz="4300">
              <a:solidFill>
                <a:schemeClr val="dk1"/>
              </a:solidFill>
              <a:latin typeface="Calibri"/>
              <a:ea typeface="Calibri"/>
              <a:cs typeface="Calibri"/>
              <a:sym typeface="Calibri"/>
            </a:endParaRPr>
          </a:p>
        </p:txBody>
      </p:sp>
      <p:pic>
        <p:nvPicPr>
          <p:cNvPr id="917" name="Google Shape;917;p68"/>
          <p:cNvPicPr preferRelativeResize="0"/>
          <p:nvPr/>
        </p:nvPicPr>
        <p:blipFill>
          <a:blip r:embed="rId3">
            <a:alphaModFix/>
          </a:blip>
          <a:stretch>
            <a:fillRect/>
          </a:stretch>
        </p:blipFill>
        <p:spPr>
          <a:xfrm>
            <a:off x="2847050" y="1586238"/>
            <a:ext cx="3449912" cy="1940576"/>
          </a:xfrm>
          <a:prstGeom prst="rect">
            <a:avLst/>
          </a:prstGeom>
          <a:noFill/>
          <a:ln>
            <a:noFill/>
          </a:ln>
        </p:spPr>
      </p:pic>
      <p:pic>
        <p:nvPicPr>
          <p:cNvPr id="918" name="Google Shape;918;p68"/>
          <p:cNvPicPr preferRelativeResize="0"/>
          <p:nvPr/>
        </p:nvPicPr>
        <p:blipFill>
          <a:blip r:embed="rId4">
            <a:alphaModFix/>
          </a:blip>
          <a:stretch>
            <a:fillRect/>
          </a:stretch>
        </p:blipFill>
        <p:spPr>
          <a:xfrm>
            <a:off x="569125" y="5112600"/>
            <a:ext cx="1442894" cy="11514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344b83b7dcb_0_25"/>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600">
                <a:solidFill>
                  <a:schemeClr val="dk1"/>
                </a:solidFill>
                <a:latin typeface="Verdana"/>
                <a:ea typeface="Verdana"/>
                <a:cs typeface="Verdana"/>
                <a:sym typeface="Verdana"/>
              </a:rPr>
              <a:t>“I don’t remember the actual practices, but I do remember how a teacher made me feel. They noticed me and helped me. They made me feel like I belonged.”</a:t>
            </a:r>
            <a:endParaRPr sz="3600">
              <a:solidFill>
                <a:schemeClr val="dk1"/>
              </a:solidFill>
              <a:latin typeface="Verdana"/>
              <a:ea typeface="Verdana"/>
              <a:cs typeface="Verdana"/>
              <a:sym typeface="Verdana"/>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924" name="Google Shape;924;g344b83b7dcb_0_2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Quote from a Student</a:t>
            </a:r>
            <a:endParaRPr/>
          </a:p>
        </p:txBody>
      </p:sp>
      <p:pic>
        <p:nvPicPr>
          <p:cNvPr id="925" name="Google Shape;925;g344b83b7dcb_0_25"/>
          <p:cNvPicPr preferRelativeResize="0"/>
          <p:nvPr/>
        </p:nvPicPr>
        <p:blipFill rotWithShape="1">
          <a:blip r:embed="rId3">
            <a:alphaModFix/>
          </a:blip>
          <a:srcRect t="22257"/>
          <a:stretch/>
        </p:blipFill>
        <p:spPr>
          <a:xfrm>
            <a:off x="649332" y="4435550"/>
            <a:ext cx="2541067" cy="2261126"/>
          </a:xfrm>
          <a:prstGeom prst="rect">
            <a:avLst/>
          </a:prstGeom>
          <a:noFill/>
          <a:ln>
            <a:noFill/>
          </a:ln>
        </p:spPr>
      </p:pic>
      <p:pic>
        <p:nvPicPr>
          <p:cNvPr id="926" name="Google Shape;926;g344b83b7dcb_0_25" title="54656856688_5b2a411b5a_z.jpg"/>
          <p:cNvPicPr preferRelativeResize="0"/>
          <p:nvPr/>
        </p:nvPicPr>
        <p:blipFill rotWithShape="1">
          <a:blip r:embed="rId4">
            <a:alphaModFix/>
          </a:blip>
          <a:srcRect l="23769" t="24528" r="13695"/>
          <a:stretch/>
        </p:blipFill>
        <p:spPr>
          <a:xfrm>
            <a:off x="4043050" y="4425122"/>
            <a:ext cx="2808000" cy="226113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69"/>
          <p:cNvSpPr txBox="1">
            <a:spLocks noGrp="1"/>
          </p:cNvSpPr>
          <p:nvPr>
            <p:ph type="body" idx="1"/>
          </p:nvPr>
        </p:nvSpPr>
        <p:spPr>
          <a:xfrm>
            <a:off x="452437" y="1682750"/>
            <a:ext cx="8232900" cy="4381500"/>
          </a:xfrm>
          <a:prstGeom prst="rect">
            <a:avLst/>
          </a:prstGeom>
          <a:noFill/>
          <a:ln>
            <a:noFill/>
          </a:ln>
        </p:spPr>
        <p:txBody>
          <a:bodyPr spcFirstLastPara="1" wrap="square" lIns="91425" tIns="45700" rIns="91425" bIns="45700" anchor="t" anchorCtr="0">
            <a:noAutofit/>
          </a:bodyPr>
          <a:lstStyle/>
          <a:p>
            <a:pPr marL="1085850" lvl="0" indent="0" algn="l" rtl="0">
              <a:lnSpc>
                <a:spcPct val="100000"/>
              </a:lnSpc>
              <a:spcBef>
                <a:spcPts val="0"/>
              </a:spcBef>
              <a:spcAft>
                <a:spcPts val="0"/>
              </a:spcAft>
              <a:buSzPts val="3200"/>
              <a:buNone/>
            </a:pPr>
            <a:r>
              <a:rPr lang="en-US" sz="3000" i="0" u="none">
                <a:solidFill>
                  <a:srgbClr val="000000"/>
                </a:solidFill>
                <a:latin typeface="Calibri"/>
                <a:ea typeface="Calibri"/>
                <a:cs typeface="Calibri"/>
                <a:sym typeface="Calibri"/>
              </a:rPr>
              <a:t>Reflect on your personal scenario</a:t>
            </a:r>
            <a:endParaRPr sz="3000" i="0" u="none">
              <a:solidFill>
                <a:srgbClr val="000000"/>
              </a:solidFill>
              <a:latin typeface="Calibri"/>
              <a:ea typeface="Calibri"/>
              <a:cs typeface="Calibri"/>
              <a:sym typeface="Calibri"/>
            </a:endParaRPr>
          </a:p>
          <a:p>
            <a:pPr marL="25400" lvl="0" indent="0" algn="l" rtl="0">
              <a:lnSpc>
                <a:spcPct val="100000"/>
              </a:lnSpc>
              <a:spcBef>
                <a:spcPts val="20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100000"/>
              </a:lnSpc>
              <a:spcBef>
                <a:spcPts val="2000"/>
              </a:spcBef>
              <a:spcAft>
                <a:spcPts val="0"/>
              </a:spcAft>
              <a:buSzPts val="3200"/>
              <a:buNone/>
            </a:pPr>
            <a:r>
              <a:rPr lang="en-US" sz="3000" i="0" u="none">
                <a:solidFill>
                  <a:srgbClr val="000000"/>
                </a:solidFill>
                <a:latin typeface="Calibri"/>
                <a:ea typeface="Calibri"/>
                <a:cs typeface="Calibri"/>
                <a:sym typeface="Calibri"/>
              </a:rPr>
              <a:t>What strategies that we just discussed might have helped in your scenario?</a:t>
            </a:r>
            <a:endParaRPr sz="3000" i="0" u="none">
              <a:solidFill>
                <a:srgbClr val="000000"/>
              </a:solidFill>
              <a:latin typeface="Calibri"/>
              <a:ea typeface="Calibri"/>
              <a:cs typeface="Calibri"/>
              <a:sym typeface="Calibri"/>
            </a:endParaRPr>
          </a:p>
          <a:p>
            <a:pPr marL="25400" lvl="0" indent="0" algn="l" rtl="0">
              <a:lnSpc>
                <a:spcPct val="100000"/>
              </a:lnSpc>
              <a:spcBef>
                <a:spcPts val="2000"/>
              </a:spcBef>
              <a:spcAft>
                <a:spcPts val="0"/>
              </a:spcAft>
              <a:buSzPts val="3200"/>
              <a:buNone/>
            </a:pPr>
            <a:endParaRPr sz="3000" i="0" u="none">
              <a:solidFill>
                <a:srgbClr val="000000"/>
              </a:solidFill>
              <a:latin typeface="Calibri"/>
              <a:ea typeface="Calibri"/>
              <a:cs typeface="Calibri"/>
              <a:sym typeface="Calibri"/>
            </a:endParaRPr>
          </a:p>
          <a:p>
            <a:pPr marL="25400" lvl="0" indent="0" algn="l" rtl="0">
              <a:lnSpc>
                <a:spcPct val="100000"/>
              </a:lnSpc>
              <a:spcBef>
                <a:spcPts val="2000"/>
              </a:spcBef>
              <a:spcAft>
                <a:spcPts val="2000"/>
              </a:spcAft>
              <a:buSzPts val="3200"/>
              <a:buNone/>
            </a:pPr>
            <a:r>
              <a:rPr lang="en-US" sz="3000" i="0" u="none">
                <a:solidFill>
                  <a:srgbClr val="000000"/>
                </a:solidFill>
                <a:latin typeface="Calibri"/>
                <a:ea typeface="Calibri"/>
                <a:cs typeface="Calibri"/>
                <a:sym typeface="Calibri"/>
              </a:rPr>
              <a:t>What else might you try next time?</a:t>
            </a:r>
            <a:endParaRPr sz="3000">
              <a:latin typeface="Calibri"/>
              <a:ea typeface="Calibri"/>
              <a:cs typeface="Calibri"/>
              <a:sym typeface="Calibri"/>
            </a:endParaRPr>
          </a:p>
        </p:txBody>
      </p:sp>
      <p:sp>
        <p:nvSpPr>
          <p:cNvPr id="932" name="Google Shape;932;p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Independent Reflection </a:t>
            </a:r>
            <a:endParaRPr/>
          </a:p>
        </p:txBody>
      </p:sp>
      <p:grpSp>
        <p:nvGrpSpPr>
          <p:cNvPr id="933" name="Google Shape;933;p69"/>
          <p:cNvGrpSpPr/>
          <p:nvPr/>
        </p:nvGrpSpPr>
        <p:grpSpPr>
          <a:xfrm>
            <a:off x="8037576" y="426922"/>
            <a:ext cx="649308" cy="660385"/>
            <a:chOff x="1490050" y="3805975"/>
            <a:chExt cx="491900" cy="482350"/>
          </a:xfrm>
        </p:grpSpPr>
        <p:sp>
          <p:nvSpPr>
            <p:cNvPr id="934" name="Google Shape;934;p69"/>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935" name="Google Shape;935;p69"/>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936" name="Google Shape;936;p69"/>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937" name="Google Shape;937;p69"/>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pic>
        <p:nvPicPr>
          <p:cNvPr id="938" name="Google Shape;938;p69"/>
          <p:cNvPicPr preferRelativeResize="0"/>
          <p:nvPr/>
        </p:nvPicPr>
        <p:blipFill>
          <a:blip r:embed="rId3">
            <a:alphaModFix/>
          </a:blip>
          <a:stretch>
            <a:fillRect/>
          </a:stretch>
        </p:blipFill>
        <p:spPr>
          <a:xfrm>
            <a:off x="400050" y="1581150"/>
            <a:ext cx="1047750" cy="1047750"/>
          </a:xfrm>
          <a:prstGeom prst="rect">
            <a:avLst/>
          </a:prstGeom>
          <a:noFill/>
          <a:ln>
            <a:noFill/>
          </a:ln>
        </p:spPr>
      </p:pic>
      <p:pic>
        <p:nvPicPr>
          <p:cNvPr id="939" name="Google Shape;939;p69"/>
          <p:cNvPicPr preferRelativeResize="0"/>
          <p:nvPr/>
        </p:nvPicPr>
        <p:blipFill>
          <a:blip r:embed="rId4">
            <a:alphaModFix/>
          </a:blip>
          <a:stretch>
            <a:fillRect/>
          </a:stretch>
        </p:blipFill>
        <p:spPr>
          <a:xfrm>
            <a:off x="7472500" y="4566375"/>
            <a:ext cx="1442894" cy="11514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336cdad1bb8_0_9"/>
          <p:cNvSpPr txBox="1">
            <a:spLocks noGrp="1"/>
          </p:cNvSpPr>
          <p:nvPr>
            <p:ph type="body" idx="1"/>
          </p:nvPr>
        </p:nvSpPr>
        <p:spPr>
          <a:xfrm>
            <a:off x="376025" y="1559600"/>
            <a:ext cx="8539500" cy="45720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000">
                <a:solidFill>
                  <a:schemeClr val="dk1"/>
                </a:solidFill>
                <a:latin typeface="Calibri"/>
                <a:ea typeface="Calibri"/>
                <a:cs typeface="Calibri"/>
                <a:sym typeface="Calibri"/>
              </a:rPr>
              <a:t>     As her group brainstormed, Maya's anxiety spiraled. When Sam asked for her input, she mumbled, hunching over her sketchbook. The vibrant discussion felt overwhelming, each voice amplifying her anxiety. Maya’s teacher notices her disconnection with the group and her agitation (e.g. biting her lip, shaking her leg under her desk, sighing)</a:t>
            </a:r>
            <a:endParaRPr sz="3000">
              <a:solidFill>
                <a:schemeClr val="dk1"/>
              </a:solidFill>
              <a:latin typeface="Calibri"/>
              <a:ea typeface="Calibri"/>
              <a:cs typeface="Calibri"/>
              <a:sym typeface="Calibri"/>
            </a:endParaRPr>
          </a:p>
        </p:txBody>
      </p:sp>
      <p:sp>
        <p:nvSpPr>
          <p:cNvPr id="945" name="Google Shape;945;g336cdad1bb8_0_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Maya’s behaviors escalate.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70"/>
          <p:cNvSpPr txBox="1"/>
          <p:nvPr/>
        </p:nvSpPr>
        <p:spPr>
          <a:xfrm>
            <a:off x="228600" y="1488875"/>
            <a:ext cx="8686800" cy="50850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137150" rIns="182875" bIns="137150" anchor="t" anchorCtr="0">
            <a:noAutofit/>
          </a:bodyPr>
          <a:lstStyle/>
          <a:p>
            <a:pPr marL="0" marR="0" lvl="0" indent="0" algn="ctr" rtl="0">
              <a:lnSpc>
                <a:spcPct val="90000"/>
              </a:lnSpc>
              <a:spcBef>
                <a:spcPts val="0"/>
              </a:spcBef>
              <a:spcAft>
                <a:spcPts val="0"/>
              </a:spcAft>
              <a:buNone/>
            </a:pPr>
            <a:r>
              <a:rPr lang="en-US" sz="3000" b="1" i="0" u="sng">
                <a:solidFill>
                  <a:srgbClr val="000000"/>
                </a:solidFill>
                <a:latin typeface="Calibri"/>
                <a:ea typeface="Calibri"/>
                <a:cs typeface="Calibri"/>
                <a:sym typeface="Calibri"/>
              </a:rPr>
              <a:t>Goal</a:t>
            </a:r>
            <a:r>
              <a:rPr lang="en-US" sz="3000" b="1" i="0" u="none">
                <a:solidFill>
                  <a:srgbClr val="000000"/>
                </a:solidFill>
                <a:latin typeface="Calibri"/>
                <a:ea typeface="Calibri"/>
                <a:cs typeface="Calibri"/>
                <a:sym typeface="Calibri"/>
              </a:rPr>
              <a:t>:  </a:t>
            </a:r>
            <a:r>
              <a:rPr lang="en-US" sz="3000" b="1" i="1" u="none">
                <a:solidFill>
                  <a:srgbClr val="000000"/>
                </a:solidFill>
                <a:latin typeface="Calibri"/>
                <a:ea typeface="Calibri"/>
                <a:cs typeface="Calibri"/>
                <a:sym typeface="Calibri"/>
              </a:rPr>
              <a:t>Interrupt/Intervene-Connect</a:t>
            </a:r>
            <a:endParaRPr sz="3000" i="0" u="none">
              <a:solidFill>
                <a:srgbClr val="000000"/>
              </a:solidFill>
              <a:latin typeface="Calibri"/>
              <a:ea typeface="Calibri"/>
              <a:cs typeface="Calibri"/>
              <a:sym typeface="Calibri"/>
            </a:endParaRPr>
          </a:p>
          <a:p>
            <a:pPr marL="0" marR="0" lvl="0" indent="0" algn="l" rtl="0">
              <a:lnSpc>
                <a:spcPct val="80000"/>
              </a:lnSpc>
              <a:spcBef>
                <a:spcPts val="600"/>
              </a:spcBef>
              <a:spcAft>
                <a:spcPts val="0"/>
              </a:spcAft>
              <a:buNone/>
            </a:pPr>
            <a:r>
              <a:rPr lang="en-US" sz="3000" i="0" u="none">
                <a:solidFill>
                  <a:srgbClr val="000000"/>
                </a:solidFill>
                <a:latin typeface="Calibri"/>
                <a:ea typeface="Calibri"/>
                <a:cs typeface="Calibri"/>
                <a:sym typeface="Calibri"/>
              </a:rPr>
              <a:t>Calming Strategies</a:t>
            </a:r>
            <a:endParaRPr sz="3000" i="0" u="none">
              <a:solidFill>
                <a:srgbClr val="000000"/>
              </a:solidFill>
              <a:latin typeface="Calibri"/>
              <a:ea typeface="Calibri"/>
              <a:cs typeface="Calibri"/>
              <a:sym typeface="Calibri"/>
            </a:endParaRPr>
          </a:p>
          <a:p>
            <a:pPr marL="0" marR="0" lvl="0" indent="0" algn="l" rtl="0">
              <a:lnSpc>
                <a:spcPct val="80000"/>
              </a:lnSpc>
              <a:spcBef>
                <a:spcPts val="1200"/>
              </a:spcBef>
              <a:spcAft>
                <a:spcPts val="0"/>
              </a:spcAft>
              <a:buNone/>
            </a:pPr>
            <a:r>
              <a:rPr lang="en-US" sz="3000" i="0" u="none">
                <a:solidFill>
                  <a:srgbClr val="000000"/>
                </a:solidFill>
                <a:latin typeface="Calibri"/>
                <a:ea typeface="Calibri"/>
                <a:cs typeface="Calibri"/>
                <a:sym typeface="Calibri"/>
              </a:rPr>
              <a:t>Redirection</a:t>
            </a:r>
            <a:endParaRPr sz="3000" i="0" u="none">
              <a:solidFill>
                <a:srgbClr val="000000"/>
              </a:solidFill>
              <a:latin typeface="Calibri"/>
              <a:ea typeface="Calibri"/>
              <a:cs typeface="Calibri"/>
              <a:sym typeface="Calibri"/>
            </a:endParaRPr>
          </a:p>
          <a:p>
            <a:pPr marL="0" marR="0" lvl="0" indent="0" algn="l" rtl="0">
              <a:lnSpc>
                <a:spcPct val="80000"/>
              </a:lnSpc>
              <a:spcBef>
                <a:spcPts val="1200"/>
              </a:spcBef>
              <a:spcAft>
                <a:spcPts val="0"/>
              </a:spcAft>
              <a:buNone/>
            </a:pPr>
            <a:r>
              <a:rPr lang="en-US" sz="3000" i="0" u="none">
                <a:solidFill>
                  <a:srgbClr val="000000"/>
                </a:solidFill>
                <a:latin typeface="Calibri"/>
                <a:ea typeface="Calibri"/>
                <a:cs typeface="Calibri"/>
                <a:sym typeface="Calibri"/>
              </a:rPr>
              <a:t>Proximity–(for attention motivated behavior)</a:t>
            </a:r>
            <a:endParaRPr sz="3000" i="0" u="none">
              <a:solidFill>
                <a:srgbClr val="000000"/>
              </a:solidFill>
              <a:latin typeface="Calibri"/>
              <a:ea typeface="Calibri"/>
              <a:cs typeface="Calibri"/>
              <a:sym typeface="Calibri"/>
            </a:endParaRPr>
          </a:p>
          <a:p>
            <a:pPr marL="0" marR="0" lvl="0" indent="0" algn="l" rtl="0">
              <a:lnSpc>
                <a:spcPct val="80000"/>
              </a:lnSpc>
              <a:spcBef>
                <a:spcPts val="1200"/>
              </a:spcBef>
              <a:spcAft>
                <a:spcPts val="0"/>
              </a:spcAft>
              <a:buNone/>
            </a:pPr>
            <a:r>
              <a:rPr lang="en-US" sz="3000" i="0" u="none">
                <a:solidFill>
                  <a:srgbClr val="000000"/>
                </a:solidFill>
                <a:latin typeface="Calibri"/>
                <a:ea typeface="Calibri"/>
                <a:cs typeface="Calibri"/>
                <a:sym typeface="Calibri"/>
              </a:rPr>
              <a:t>Provide space</a:t>
            </a:r>
            <a:endParaRPr sz="3000" i="0" u="none">
              <a:solidFill>
                <a:srgbClr val="000000"/>
              </a:solidFill>
              <a:latin typeface="Calibri"/>
              <a:ea typeface="Calibri"/>
              <a:cs typeface="Calibri"/>
              <a:sym typeface="Calibri"/>
            </a:endParaRPr>
          </a:p>
          <a:p>
            <a:pPr marL="0" marR="0" lvl="0" indent="0" algn="l" rtl="0">
              <a:lnSpc>
                <a:spcPct val="80000"/>
              </a:lnSpc>
              <a:spcBef>
                <a:spcPts val="1200"/>
              </a:spcBef>
              <a:spcAft>
                <a:spcPts val="0"/>
              </a:spcAft>
              <a:buNone/>
            </a:pPr>
            <a:r>
              <a:rPr lang="en-US" sz="3000" i="0" u="none">
                <a:solidFill>
                  <a:srgbClr val="000000"/>
                </a:solidFill>
                <a:latin typeface="Calibri"/>
                <a:ea typeface="Calibri"/>
                <a:cs typeface="Calibri"/>
                <a:sym typeface="Calibri"/>
              </a:rPr>
              <a:t>Modify task-(</a:t>
            </a:r>
            <a:r>
              <a:rPr lang="en-US" sz="3000" i="0" u="none">
                <a:solidFill>
                  <a:srgbClr val="212121"/>
                </a:solidFill>
                <a:latin typeface="Calibri"/>
                <a:ea typeface="Calibri"/>
                <a:cs typeface="Calibri"/>
                <a:sym typeface="Calibri"/>
              </a:rPr>
              <a:t>Academic lesson is not priority at this time; moving student  back to calm phase is primary goal)</a:t>
            </a:r>
            <a:endParaRPr sz="3000">
              <a:latin typeface="Calibri"/>
              <a:ea typeface="Calibri"/>
              <a:cs typeface="Calibri"/>
              <a:sym typeface="Calibri"/>
            </a:endParaRPr>
          </a:p>
          <a:p>
            <a:pPr marL="0" marR="0" lvl="0" indent="0" algn="l" rtl="0">
              <a:lnSpc>
                <a:spcPct val="80000"/>
              </a:lnSpc>
              <a:spcBef>
                <a:spcPts val="1200"/>
              </a:spcBef>
              <a:spcAft>
                <a:spcPts val="0"/>
              </a:spcAft>
              <a:buNone/>
            </a:pPr>
            <a:r>
              <a:rPr lang="en-US" sz="3000" i="0" u="none">
                <a:solidFill>
                  <a:srgbClr val="000000"/>
                </a:solidFill>
                <a:latin typeface="Calibri"/>
                <a:ea typeface="Calibri"/>
                <a:cs typeface="Calibri"/>
                <a:sym typeface="Calibri"/>
              </a:rPr>
              <a:t>Choice</a:t>
            </a:r>
            <a:endParaRPr sz="3000" i="0" u="none">
              <a:solidFill>
                <a:srgbClr val="000000"/>
              </a:solidFill>
              <a:latin typeface="Calibri"/>
              <a:ea typeface="Calibri"/>
              <a:cs typeface="Calibri"/>
              <a:sym typeface="Calibri"/>
            </a:endParaRPr>
          </a:p>
          <a:p>
            <a:pPr marL="0" marR="0" lvl="0" indent="0" algn="l" rtl="0">
              <a:lnSpc>
                <a:spcPct val="80000"/>
              </a:lnSpc>
              <a:spcBef>
                <a:spcPts val="1200"/>
              </a:spcBef>
              <a:spcAft>
                <a:spcPts val="1200"/>
              </a:spcAft>
              <a:buNone/>
            </a:pPr>
            <a:r>
              <a:rPr lang="en-US" sz="3000" i="0" u="none">
                <a:solidFill>
                  <a:srgbClr val="000000"/>
                </a:solidFill>
                <a:latin typeface="Calibri"/>
                <a:ea typeface="Calibri"/>
                <a:cs typeface="Calibri"/>
                <a:sym typeface="Calibri"/>
              </a:rPr>
              <a:t>Provide alternate/enriched sensory options</a:t>
            </a:r>
            <a:endParaRPr sz="3000">
              <a:latin typeface="Calibri"/>
              <a:ea typeface="Calibri"/>
              <a:cs typeface="Calibri"/>
              <a:sym typeface="Calibri"/>
            </a:endParaRPr>
          </a:p>
        </p:txBody>
      </p:sp>
      <p:sp>
        <p:nvSpPr>
          <p:cNvPr id="951" name="Google Shape;951;p70"/>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Escalation Phase: Strategies</a:t>
            </a:r>
            <a:endParaRPr/>
          </a:p>
        </p:txBody>
      </p:sp>
      <p:pic>
        <p:nvPicPr>
          <p:cNvPr id="952" name="Google Shape;952;p70"/>
          <p:cNvPicPr preferRelativeResize="0"/>
          <p:nvPr/>
        </p:nvPicPr>
        <p:blipFill>
          <a:blip r:embed="rId3">
            <a:alphaModFix/>
          </a:blip>
          <a:stretch>
            <a:fillRect/>
          </a:stretch>
        </p:blipFill>
        <p:spPr>
          <a:xfrm>
            <a:off x="7287475" y="5124950"/>
            <a:ext cx="1442894" cy="1151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txBox="1">
            <a:spLocks noGrp="1"/>
          </p:cNvSpPr>
          <p:nvPr>
            <p:ph type="body" idx="1"/>
          </p:nvPr>
        </p:nvSpPr>
        <p:spPr>
          <a:xfrm>
            <a:off x="3997100" y="2475375"/>
            <a:ext cx="4698300" cy="3980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600" i="0" u="none">
                <a:solidFill>
                  <a:srgbClr val="000000"/>
                </a:solidFill>
                <a:latin typeface="Calibri"/>
                <a:ea typeface="Calibri"/>
                <a:cs typeface="Calibri"/>
                <a:sym typeface="Calibri"/>
              </a:rPr>
              <a:t>What are some things that our students do really well?</a:t>
            </a:r>
            <a:endParaRPr sz="3600">
              <a:solidFill>
                <a:srgbClr val="000000"/>
              </a:solidFill>
              <a:latin typeface="Calibri"/>
              <a:ea typeface="Calibri"/>
              <a:cs typeface="Calibri"/>
              <a:sym typeface="Calibri"/>
            </a:endParaRPr>
          </a:p>
          <a:p>
            <a:pPr marL="0" lvl="0" indent="0" algn="l" rtl="0">
              <a:lnSpc>
                <a:spcPct val="90000"/>
              </a:lnSpc>
              <a:spcBef>
                <a:spcPts val="3000"/>
              </a:spcBef>
              <a:spcAft>
                <a:spcPts val="3000"/>
              </a:spcAft>
              <a:buNone/>
            </a:pPr>
            <a:r>
              <a:rPr lang="en-US" sz="3600" i="0" u="none">
                <a:solidFill>
                  <a:srgbClr val="000000"/>
                </a:solidFill>
                <a:latin typeface="Calibri"/>
                <a:ea typeface="Calibri"/>
                <a:cs typeface="Calibri"/>
                <a:sym typeface="Calibri"/>
              </a:rPr>
              <a:t>How do they show up in ways that exhibit these skills?</a:t>
            </a:r>
            <a:endParaRPr sz="3600">
              <a:latin typeface="Calibri"/>
              <a:ea typeface="Calibri"/>
              <a:cs typeface="Calibri"/>
              <a:sym typeface="Calibri"/>
            </a:endParaRPr>
          </a:p>
        </p:txBody>
      </p:sp>
      <p:pic>
        <p:nvPicPr>
          <p:cNvPr id="250" name="Google Shape;250;p4" title="Teamwork"/>
          <p:cNvPicPr preferRelativeResize="0"/>
          <p:nvPr/>
        </p:nvPicPr>
        <p:blipFill rotWithShape="1">
          <a:blip r:embed="rId3">
            <a:alphaModFix/>
          </a:blip>
          <a:srcRect/>
          <a:stretch/>
        </p:blipFill>
        <p:spPr>
          <a:xfrm>
            <a:off x="331850" y="3005512"/>
            <a:ext cx="3320349" cy="2211800"/>
          </a:xfrm>
          <a:prstGeom prst="rect">
            <a:avLst/>
          </a:prstGeom>
          <a:noFill/>
          <a:ln>
            <a:noFill/>
          </a:ln>
        </p:spPr>
      </p:pic>
      <p:sp>
        <p:nvSpPr>
          <p:cNvPr id="251" name="Google Shape;251;p4"/>
          <p:cNvSpPr txBox="1">
            <a:spLocks noGrp="1"/>
          </p:cNvSpPr>
          <p:nvPr>
            <p:ph type="title"/>
          </p:nvPr>
        </p:nvSpPr>
        <p:spPr>
          <a:xfrm>
            <a:off x="2905925" y="280900"/>
            <a:ext cx="6067500" cy="11514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sz="3200" b="0" i="0" u="none">
                <a:solidFill>
                  <a:srgbClr val="FFFFFF"/>
                </a:solidFill>
                <a:latin typeface="Verdana"/>
                <a:ea typeface="Verdana"/>
                <a:cs typeface="Verdana"/>
                <a:sym typeface="Verdana"/>
              </a:rPr>
              <a:t>Showcasing Student Strengths</a:t>
            </a:r>
            <a:endParaRPr/>
          </a:p>
        </p:txBody>
      </p:sp>
      <p:sp>
        <p:nvSpPr>
          <p:cNvPr id="252" name="Google Shape;252;p4"/>
          <p:cNvSpPr/>
          <p:nvPr/>
        </p:nvSpPr>
        <p:spPr>
          <a:xfrm>
            <a:off x="7925450" y="1655461"/>
            <a:ext cx="769956" cy="672257"/>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pic>
        <p:nvPicPr>
          <p:cNvPr id="253" name="Google Shape;253;p4"/>
          <p:cNvPicPr preferRelativeResize="0"/>
          <p:nvPr/>
        </p:nvPicPr>
        <p:blipFill>
          <a:blip r:embed="rId4">
            <a:alphaModFix/>
          </a:blip>
          <a:stretch>
            <a:fillRect/>
          </a:stretch>
        </p:blipFill>
        <p:spPr>
          <a:xfrm>
            <a:off x="409975" y="5703300"/>
            <a:ext cx="1442894" cy="11514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1"/>
          <p:cNvSpPr txBox="1">
            <a:spLocks noGrp="1"/>
          </p:cNvSpPr>
          <p:nvPr>
            <p:ph type="title" idx="4294967295"/>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sz="3600" b="0" i="0" u="none">
                <a:solidFill>
                  <a:srgbClr val="FFFFFF"/>
                </a:solidFill>
                <a:latin typeface="Verdana"/>
                <a:ea typeface="Verdana"/>
                <a:cs typeface="Verdana"/>
                <a:sym typeface="Verdana"/>
              </a:rPr>
              <a:t>A Reminder of What Happens When we Move up the Crisis Cycle</a:t>
            </a:r>
            <a:endParaRPr/>
          </a:p>
        </p:txBody>
      </p:sp>
      <p:pic>
        <p:nvPicPr>
          <p:cNvPr id="958" name="Google Shape;958;p71" title="Eq4LCYjW4AI_q06.jpg"/>
          <p:cNvPicPr preferRelativeResize="0"/>
          <p:nvPr/>
        </p:nvPicPr>
        <p:blipFill>
          <a:blip r:embed="rId3">
            <a:alphaModFix/>
          </a:blip>
          <a:stretch>
            <a:fillRect/>
          </a:stretch>
        </p:blipFill>
        <p:spPr>
          <a:xfrm>
            <a:off x="628200" y="1371600"/>
            <a:ext cx="7887600" cy="5314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336da460049_0_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Where is your brain?</a:t>
            </a:r>
            <a:endParaRPr/>
          </a:p>
        </p:txBody>
      </p:sp>
      <p:pic>
        <p:nvPicPr>
          <p:cNvPr id="964" name="Google Shape;964;g336da460049_0_2" title="brain-hand-red-yellow-green.jpg"/>
          <p:cNvPicPr preferRelativeResize="0"/>
          <p:nvPr/>
        </p:nvPicPr>
        <p:blipFill>
          <a:blip r:embed="rId3">
            <a:alphaModFix/>
          </a:blip>
          <a:stretch>
            <a:fillRect/>
          </a:stretch>
        </p:blipFill>
        <p:spPr>
          <a:xfrm>
            <a:off x="2688650" y="1574600"/>
            <a:ext cx="3766700" cy="499464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72"/>
          <p:cNvPicPr preferRelativeResize="0"/>
          <p:nvPr/>
        </p:nvPicPr>
        <p:blipFill rotWithShape="1">
          <a:blip r:embed="rId3">
            <a:alphaModFix/>
          </a:blip>
          <a:srcRect/>
          <a:stretch/>
        </p:blipFill>
        <p:spPr>
          <a:xfrm rot="1200022">
            <a:off x="417969" y="5184777"/>
            <a:ext cx="1255113" cy="1328696"/>
          </a:xfrm>
          <a:prstGeom prst="rect">
            <a:avLst/>
          </a:prstGeom>
          <a:noFill/>
          <a:ln>
            <a:noFill/>
          </a:ln>
        </p:spPr>
      </p:pic>
      <p:sp>
        <p:nvSpPr>
          <p:cNvPr id="970" name="Google Shape;970;p72"/>
          <p:cNvSpPr txBox="1">
            <a:spLocks noGrp="1"/>
          </p:cNvSpPr>
          <p:nvPr>
            <p:ph type="body" idx="1"/>
          </p:nvPr>
        </p:nvSpPr>
        <p:spPr>
          <a:xfrm>
            <a:off x="455550" y="4019950"/>
            <a:ext cx="8232900" cy="1752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None/>
            </a:pPr>
            <a:r>
              <a:rPr lang="en-US" sz="3000" i="0" u="none">
                <a:solidFill>
                  <a:srgbClr val="000000"/>
                </a:solidFill>
                <a:latin typeface="Calibri"/>
                <a:ea typeface="Calibri"/>
                <a:cs typeface="Calibri"/>
                <a:sym typeface="Calibri"/>
              </a:rPr>
              <a:t>Talk privately with the student</a:t>
            </a:r>
            <a:endParaRPr sz="3000" i="0" u="none">
              <a:solidFill>
                <a:srgbClr val="000000"/>
              </a:solidFill>
              <a:latin typeface="Calibri"/>
              <a:ea typeface="Calibri"/>
              <a:cs typeface="Calibri"/>
              <a:sym typeface="Calibri"/>
            </a:endParaRPr>
          </a:p>
          <a:p>
            <a:pPr marL="0" lvl="0" indent="0" algn="ctr" rtl="0">
              <a:lnSpc>
                <a:spcPct val="90000"/>
              </a:lnSpc>
              <a:spcBef>
                <a:spcPts val="1800"/>
              </a:spcBef>
              <a:spcAft>
                <a:spcPts val="0"/>
              </a:spcAft>
              <a:buNone/>
            </a:pPr>
            <a:r>
              <a:rPr lang="en-US" sz="3000" i="0" u="none">
                <a:solidFill>
                  <a:srgbClr val="000000"/>
                </a:solidFill>
                <a:latin typeface="Calibri"/>
                <a:ea typeface="Calibri"/>
                <a:cs typeface="Calibri"/>
                <a:sym typeface="Calibri"/>
              </a:rPr>
              <a:t>Use encouraging words</a:t>
            </a:r>
            <a:endParaRPr sz="3000">
              <a:latin typeface="Calibri"/>
              <a:ea typeface="Calibri"/>
              <a:cs typeface="Calibri"/>
              <a:sym typeface="Calibri"/>
            </a:endParaRPr>
          </a:p>
          <a:p>
            <a:pPr marL="0" lvl="0" indent="0" algn="ctr" rtl="0">
              <a:lnSpc>
                <a:spcPct val="90000"/>
              </a:lnSpc>
              <a:spcBef>
                <a:spcPts val="1800"/>
              </a:spcBef>
              <a:spcAft>
                <a:spcPts val="0"/>
              </a:spcAft>
              <a:buNone/>
            </a:pPr>
            <a:r>
              <a:rPr lang="en-US" sz="3000" i="0" u="none">
                <a:solidFill>
                  <a:srgbClr val="000000"/>
                </a:solidFill>
                <a:latin typeface="Calibri"/>
                <a:ea typeface="Calibri"/>
                <a:cs typeface="Calibri"/>
                <a:sym typeface="Calibri"/>
              </a:rPr>
              <a:t>Show empathy/understanding</a:t>
            </a:r>
            <a:endParaRPr sz="3000">
              <a:latin typeface="Calibri"/>
              <a:ea typeface="Calibri"/>
              <a:cs typeface="Calibri"/>
              <a:sym typeface="Calibri"/>
            </a:endParaRPr>
          </a:p>
          <a:p>
            <a:pPr marL="457200" lvl="0" indent="-228600" algn="l" rtl="0">
              <a:lnSpc>
                <a:spcPct val="100000"/>
              </a:lnSpc>
              <a:spcBef>
                <a:spcPts val="1800"/>
              </a:spcBef>
              <a:spcAft>
                <a:spcPts val="0"/>
              </a:spcAft>
              <a:buSzPts val="3200"/>
              <a:buNone/>
            </a:pPr>
            <a:endParaRPr sz="3200" b="0" i="0" u="none">
              <a:solidFill>
                <a:srgbClr val="000000"/>
              </a:solidFill>
              <a:latin typeface="Verdana"/>
              <a:ea typeface="Verdana"/>
              <a:cs typeface="Verdana"/>
              <a:sym typeface="Verdana"/>
            </a:endParaRPr>
          </a:p>
        </p:txBody>
      </p:sp>
      <p:sp>
        <p:nvSpPr>
          <p:cNvPr id="971" name="Google Shape;971;p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Connection before Correction</a:t>
            </a:r>
            <a:endParaRPr/>
          </a:p>
        </p:txBody>
      </p:sp>
      <p:pic>
        <p:nvPicPr>
          <p:cNvPr id="972" name="Google Shape;972;p72" title="Teacher talking to student"/>
          <p:cNvPicPr preferRelativeResize="0"/>
          <p:nvPr/>
        </p:nvPicPr>
        <p:blipFill rotWithShape="1">
          <a:blip r:embed="rId4">
            <a:alphaModFix/>
          </a:blip>
          <a:srcRect/>
          <a:stretch/>
        </p:blipFill>
        <p:spPr>
          <a:xfrm>
            <a:off x="2503750" y="1646038"/>
            <a:ext cx="4231476" cy="2221525"/>
          </a:xfrm>
          <a:prstGeom prst="rect">
            <a:avLst/>
          </a:prstGeom>
          <a:noFill/>
          <a:ln>
            <a:noFill/>
          </a:ln>
        </p:spPr>
      </p:pic>
      <p:pic>
        <p:nvPicPr>
          <p:cNvPr id="973" name="Google Shape;973;p72"/>
          <p:cNvPicPr preferRelativeResize="0"/>
          <p:nvPr/>
        </p:nvPicPr>
        <p:blipFill>
          <a:blip r:embed="rId5">
            <a:alphaModFix/>
          </a:blip>
          <a:stretch>
            <a:fillRect/>
          </a:stretch>
        </p:blipFill>
        <p:spPr>
          <a:xfrm>
            <a:off x="7412075" y="4555325"/>
            <a:ext cx="1442894" cy="1151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 calcmode="lin" valueType="num">
                                      <p:cBhvr additive="base">
                                        <p:cTn id="7" dur="1000"/>
                                        <p:tgtEl>
                                          <p:spTgt spid="9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Validation</a:t>
            </a:r>
            <a:endParaRPr/>
          </a:p>
        </p:txBody>
      </p:sp>
      <p:sp>
        <p:nvSpPr>
          <p:cNvPr id="979" name="Google Shape;979;p73"/>
          <p:cNvSpPr txBox="1">
            <a:spLocks noGrp="1"/>
          </p:cNvSpPr>
          <p:nvPr>
            <p:ph type="body" idx="1"/>
          </p:nvPr>
        </p:nvSpPr>
        <p:spPr>
          <a:xfrm>
            <a:off x="344925" y="1511300"/>
            <a:ext cx="8340300" cy="438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3000" b="1" i="0" u="none">
                <a:solidFill>
                  <a:srgbClr val="000000"/>
                </a:solidFill>
                <a:latin typeface="Calibri"/>
                <a:ea typeface="Calibri"/>
                <a:cs typeface="Calibri"/>
                <a:sym typeface="Calibri"/>
              </a:rPr>
              <a:t>In the moment, </a:t>
            </a:r>
            <a:endParaRPr sz="3000" i="0" u="none">
              <a:solidFill>
                <a:srgbClr val="000000"/>
              </a:solidFill>
              <a:latin typeface="Calibri"/>
              <a:ea typeface="Calibri"/>
              <a:cs typeface="Calibri"/>
              <a:sym typeface="Calibri"/>
            </a:endParaRPr>
          </a:p>
          <a:p>
            <a:pPr marL="514350" lvl="0" indent="0" algn="l" rtl="0">
              <a:lnSpc>
                <a:spcPct val="90000"/>
              </a:lnSpc>
              <a:spcBef>
                <a:spcPts val="1200"/>
              </a:spcBef>
              <a:spcAft>
                <a:spcPts val="0"/>
              </a:spcAft>
              <a:buNone/>
            </a:pPr>
            <a:r>
              <a:rPr lang="en-US" sz="3000" i="0" u="none">
                <a:solidFill>
                  <a:srgbClr val="000000"/>
                </a:solidFill>
                <a:latin typeface="Calibri"/>
                <a:ea typeface="Calibri"/>
                <a:cs typeface="Calibri"/>
                <a:sym typeface="Calibri"/>
              </a:rPr>
              <a:t>Don’t try to fix it.</a:t>
            </a:r>
            <a:endParaRPr sz="3000">
              <a:latin typeface="Calibri"/>
              <a:ea typeface="Calibri"/>
              <a:cs typeface="Calibri"/>
              <a:sym typeface="Calibri"/>
            </a:endParaRPr>
          </a:p>
          <a:p>
            <a:pPr marL="514350" lvl="0" indent="0" algn="l" rtl="0">
              <a:lnSpc>
                <a:spcPct val="90000"/>
              </a:lnSpc>
              <a:spcBef>
                <a:spcPts val="1200"/>
              </a:spcBef>
              <a:spcAft>
                <a:spcPts val="0"/>
              </a:spcAft>
              <a:buNone/>
            </a:pPr>
            <a:r>
              <a:rPr lang="en-US" sz="3000" i="0" u="none">
                <a:solidFill>
                  <a:srgbClr val="000000"/>
                </a:solidFill>
                <a:latin typeface="Calibri"/>
                <a:ea typeface="Calibri"/>
                <a:cs typeface="Calibri"/>
                <a:sym typeface="Calibri"/>
              </a:rPr>
              <a:t>Don’t give a life lesson or lecture.</a:t>
            </a:r>
            <a:endParaRPr sz="3000">
              <a:latin typeface="Calibri"/>
              <a:ea typeface="Calibri"/>
              <a:cs typeface="Calibri"/>
              <a:sym typeface="Calibri"/>
            </a:endParaRPr>
          </a:p>
          <a:p>
            <a:pPr marL="0" lvl="0" indent="0" algn="l" rtl="0">
              <a:lnSpc>
                <a:spcPct val="90000"/>
              </a:lnSpc>
              <a:spcBef>
                <a:spcPts val="1200"/>
              </a:spcBef>
              <a:spcAft>
                <a:spcPts val="0"/>
              </a:spcAft>
              <a:buNone/>
            </a:pPr>
            <a:r>
              <a:rPr lang="en-US" sz="3000" b="1" i="0" u="none">
                <a:solidFill>
                  <a:srgbClr val="000000"/>
                </a:solidFill>
                <a:latin typeface="Calibri"/>
                <a:ea typeface="Calibri"/>
                <a:cs typeface="Calibri"/>
                <a:sym typeface="Calibri"/>
              </a:rPr>
              <a:t>Try using Validating Statements:</a:t>
            </a:r>
            <a:endParaRPr sz="3000" i="0" u="none">
              <a:solidFill>
                <a:srgbClr val="000000"/>
              </a:solidFill>
              <a:latin typeface="Calibri"/>
              <a:ea typeface="Calibri"/>
              <a:cs typeface="Calibri"/>
              <a:sym typeface="Calibri"/>
            </a:endParaRPr>
          </a:p>
          <a:p>
            <a:pPr marL="514350" lvl="0" indent="0" algn="l" rtl="0">
              <a:lnSpc>
                <a:spcPct val="90000"/>
              </a:lnSpc>
              <a:spcBef>
                <a:spcPts val="1200"/>
              </a:spcBef>
              <a:spcAft>
                <a:spcPts val="0"/>
              </a:spcAft>
              <a:buNone/>
            </a:pPr>
            <a:r>
              <a:rPr lang="en-US" sz="3000" i="0" u="none">
                <a:solidFill>
                  <a:srgbClr val="000000"/>
                </a:solidFill>
                <a:latin typeface="Calibri"/>
                <a:ea typeface="Calibri"/>
                <a:cs typeface="Calibri"/>
                <a:sym typeface="Calibri"/>
              </a:rPr>
              <a:t>What can I help you with?</a:t>
            </a:r>
            <a:endParaRPr sz="3000">
              <a:latin typeface="Calibri"/>
              <a:ea typeface="Calibri"/>
              <a:cs typeface="Calibri"/>
              <a:sym typeface="Calibri"/>
            </a:endParaRPr>
          </a:p>
          <a:p>
            <a:pPr marL="514350" lvl="0" indent="0" algn="l" rtl="0">
              <a:lnSpc>
                <a:spcPct val="90000"/>
              </a:lnSpc>
              <a:spcBef>
                <a:spcPts val="1200"/>
              </a:spcBef>
              <a:spcAft>
                <a:spcPts val="0"/>
              </a:spcAft>
              <a:buNone/>
            </a:pPr>
            <a:r>
              <a:rPr lang="en-US" sz="3000" i="0" u="none">
                <a:solidFill>
                  <a:srgbClr val="000000"/>
                </a:solidFill>
                <a:latin typeface="Calibri"/>
                <a:ea typeface="Calibri"/>
                <a:cs typeface="Calibri"/>
                <a:sym typeface="Calibri"/>
              </a:rPr>
              <a:t>What do you need to feel safer?</a:t>
            </a:r>
            <a:endParaRPr sz="3000">
              <a:latin typeface="Calibri"/>
              <a:ea typeface="Calibri"/>
              <a:cs typeface="Calibri"/>
              <a:sym typeface="Calibri"/>
            </a:endParaRPr>
          </a:p>
          <a:p>
            <a:pPr marL="514350" lvl="0" indent="0" algn="l" rtl="0">
              <a:lnSpc>
                <a:spcPct val="90000"/>
              </a:lnSpc>
              <a:spcBef>
                <a:spcPts val="1200"/>
              </a:spcBef>
              <a:spcAft>
                <a:spcPts val="0"/>
              </a:spcAft>
              <a:buNone/>
            </a:pPr>
            <a:r>
              <a:rPr lang="en-US" sz="3000" i="0" u="none">
                <a:solidFill>
                  <a:srgbClr val="000000"/>
                </a:solidFill>
                <a:latin typeface="Calibri"/>
                <a:ea typeface="Calibri"/>
                <a:cs typeface="Calibri"/>
                <a:sym typeface="Calibri"/>
              </a:rPr>
              <a:t>I hear you, that sounds hard.</a:t>
            </a:r>
            <a:endParaRPr sz="3000">
              <a:latin typeface="Calibri"/>
              <a:ea typeface="Calibri"/>
              <a:cs typeface="Calibri"/>
              <a:sym typeface="Calibri"/>
            </a:endParaRPr>
          </a:p>
          <a:p>
            <a:pPr marL="514350" lvl="0" indent="0" algn="l" rtl="0">
              <a:lnSpc>
                <a:spcPct val="90000"/>
              </a:lnSpc>
              <a:spcBef>
                <a:spcPts val="1200"/>
              </a:spcBef>
              <a:spcAft>
                <a:spcPts val="0"/>
              </a:spcAft>
              <a:buNone/>
            </a:pPr>
            <a:r>
              <a:rPr lang="en-US" sz="3000" i="0" u="none">
                <a:solidFill>
                  <a:srgbClr val="000000"/>
                </a:solidFill>
                <a:latin typeface="Calibri"/>
                <a:ea typeface="Calibri"/>
                <a:cs typeface="Calibri"/>
                <a:sym typeface="Calibri"/>
              </a:rPr>
              <a:t>How did that make you feel?</a:t>
            </a:r>
            <a:endParaRPr sz="3000">
              <a:latin typeface="Calibri"/>
              <a:ea typeface="Calibri"/>
              <a:cs typeface="Calibri"/>
              <a:sym typeface="Calibri"/>
            </a:endParaRPr>
          </a:p>
          <a:p>
            <a:pPr marL="514350" lvl="0" indent="0" algn="l" rtl="0">
              <a:lnSpc>
                <a:spcPct val="90000"/>
              </a:lnSpc>
              <a:spcBef>
                <a:spcPts val="1200"/>
              </a:spcBef>
              <a:spcAft>
                <a:spcPts val="1200"/>
              </a:spcAft>
              <a:buNone/>
            </a:pPr>
            <a:r>
              <a:rPr lang="en-US" sz="3000" i="0" u="none">
                <a:solidFill>
                  <a:srgbClr val="000000"/>
                </a:solidFill>
                <a:latin typeface="Calibri"/>
                <a:ea typeface="Calibri"/>
                <a:cs typeface="Calibri"/>
                <a:sym typeface="Calibri"/>
              </a:rPr>
              <a:t>It sounds like you are really struggling.</a:t>
            </a:r>
            <a:endParaRPr sz="3000">
              <a:latin typeface="Calibri"/>
              <a:ea typeface="Calibri"/>
              <a:cs typeface="Calibri"/>
              <a:sym typeface="Calibri"/>
            </a:endParaRPr>
          </a:p>
        </p:txBody>
      </p:sp>
      <p:pic>
        <p:nvPicPr>
          <p:cNvPr id="980" name="Google Shape;980;p73"/>
          <p:cNvPicPr preferRelativeResize="0"/>
          <p:nvPr/>
        </p:nvPicPr>
        <p:blipFill>
          <a:blip r:embed="rId3">
            <a:alphaModFix/>
          </a:blip>
          <a:stretch>
            <a:fillRect/>
          </a:stretch>
        </p:blipFill>
        <p:spPr>
          <a:xfrm>
            <a:off x="7297750" y="4383875"/>
            <a:ext cx="1442894" cy="11514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74"/>
          <p:cNvSpPr txBox="1">
            <a:spLocks noGrp="1"/>
          </p:cNvSpPr>
          <p:nvPr>
            <p:ph type="body" idx="1"/>
          </p:nvPr>
        </p:nvSpPr>
        <p:spPr>
          <a:xfrm>
            <a:off x="662250" y="1491000"/>
            <a:ext cx="7819500" cy="4603200"/>
          </a:xfrm>
          <a:prstGeom prst="rect">
            <a:avLst/>
          </a:prstGeom>
          <a:noFill/>
          <a:ln>
            <a:noFill/>
          </a:ln>
        </p:spPr>
        <p:txBody>
          <a:bodyPr spcFirstLastPara="1" wrap="square" lIns="91425" tIns="45700" rIns="91425" bIns="45700" anchor="t" anchorCtr="0">
            <a:spAutoFit/>
          </a:bodyPr>
          <a:lstStyle/>
          <a:p>
            <a:pPr marL="25400" lvl="0" indent="0" algn="l" rtl="0">
              <a:lnSpc>
                <a:spcPct val="90000"/>
              </a:lnSpc>
              <a:spcBef>
                <a:spcPts val="0"/>
              </a:spcBef>
              <a:spcAft>
                <a:spcPts val="0"/>
              </a:spcAft>
              <a:buSzPts val="3200"/>
              <a:buNone/>
            </a:pPr>
            <a:r>
              <a:rPr lang="en-US" sz="3600" i="0" u="none">
                <a:solidFill>
                  <a:srgbClr val="000000"/>
                </a:solidFill>
                <a:latin typeface="Calibri"/>
                <a:ea typeface="Calibri"/>
                <a:cs typeface="Calibri"/>
                <a:sym typeface="Calibri"/>
              </a:rPr>
              <a:t>Let’s brainstorm!</a:t>
            </a:r>
            <a:endParaRPr sz="3600">
              <a:solidFill>
                <a:srgbClr val="000000"/>
              </a:solidFill>
              <a:latin typeface="Calibri"/>
              <a:ea typeface="Calibri"/>
              <a:cs typeface="Calibri"/>
              <a:sym typeface="Calibri"/>
            </a:endParaRPr>
          </a:p>
          <a:p>
            <a:pPr marL="25400" lvl="0" indent="0" algn="l" rtl="0">
              <a:lnSpc>
                <a:spcPct val="90000"/>
              </a:lnSpc>
              <a:spcBef>
                <a:spcPts val="4000"/>
              </a:spcBef>
              <a:spcAft>
                <a:spcPts val="0"/>
              </a:spcAft>
              <a:buSzPts val="3200"/>
              <a:buNone/>
            </a:pPr>
            <a:r>
              <a:rPr lang="en-US" sz="3600">
                <a:solidFill>
                  <a:srgbClr val="000000"/>
                </a:solidFill>
                <a:latin typeface="Calibri"/>
                <a:ea typeface="Calibri"/>
                <a:cs typeface="Calibri"/>
                <a:sym typeface="Calibri"/>
              </a:rPr>
              <a:t>What would you say to Maya? How could Maya’s behaviors been avoided if we had addressed the situation ahead of time? Or, when we noticed a trigger response? </a:t>
            </a:r>
            <a:endParaRPr sz="3600">
              <a:solidFill>
                <a:srgbClr val="000000"/>
              </a:solidFill>
              <a:latin typeface="Calibri"/>
              <a:ea typeface="Calibri"/>
              <a:cs typeface="Calibri"/>
              <a:sym typeface="Calibri"/>
            </a:endParaRPr>
          </a:p>
          <a:p>
            <a:pPr marL="457200" lvl="0" indent="-228600" algn="l" rtl="0">
              <a:lnSpc>
                <a:spcPct val="100000"/>
              </a:lnSpc>
              <a:spcBef>
                <a:spcPts val="4000"/>
              </a:spcBef>
              <a:spcAft>
                <a:spcPts val="0"/>
              </a:spcAft>
              <a:buSzPts val="3200"/>
              <a:buNone/>
            </a:pPr>
            <a:endParaRPr sz="3200" b="0" i="0" u="none">
              <a:solidFill>
                <a:srgbClr val="000000"/>
              </a:solidFill>
              <a:latin typeface="Verdana"/>
              <a:ea typeface="Verdana"/>
              <a:cs typeface="Verdana"/>
              <a:sym typeface="Verdana"/>
            </a:endParaRPr>
          </a:p>
        </p:txBody>
      </p:sp>
      <p:sp>
        <p:nvSpPr>
          <p:cNvPr id="986" name="Google Shape;986;p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900" b="0" i="0" u="none">
                <a:solidFill>
                  <a:srgbClr val="FFFFFF"/>
                </a:solidFill>
                <a:latin typeface="Verdana"/>
                <a:ea typeface="Verdana"/>
                <a:cs typeface="Verdana"/>
                <a:sym typeface="Verdana"/>
              </a:rPr>
              <a:t>Practice Activity: Validation</a:t>
            </a:r>
            <a:endParaRPr sz="3900"/>
          </a:p>
        </p:txBody>
      </p:sp>
      <p:sp>
        <p:nvSpPr>
          <p:cNvPr id="987" name="Google Shape;987;p74"/>
          <p:cNvSpPr/>
          <p:nvPr/>
        </p:nvSpPr>
        <p:spPr>
          <a:xfrm>
            <a:off x="8048200" y="512553"/>
            <a:ext cx="637117" cy="575091"/>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Calming Strategies</a:t>
            </a:r>
            <a:endParaRPr/>
          </a:p>
        </p:txBody>
      </p:sp>
      <p:pic>
        <p:nvPicPr>
          <p:cNvPr id="993" name="Google Shape;993;p75"/>
          <p:cNvPicPr preferRelativeResize="0"/>
          <p:nvPr/>
        </p:nvPicPr>
        <p:blipFill>
          <a:blip r:embed="rId3">
            <a:alphaModFix/>
          </a:blip>
          <a:stretch>
            <a:fillRect/>
          </a:stretch>
        </p:blipFill>
        <p:spPr>
          <a:xfrm>
            <a:off x="380600" y="1485950"/>
            <a:ext cx="3596030" cy="5181600"/>
          </a:xfrm>
          <a:prstGeom prst="rect">
            <a:avLst/>
          </a:prstGeom>
          <a:noFill/>
          <a:ln>
            <a:noFill/>
          </a:ln>
        </p:spPr>
      </p:pic>
      <p:pic>
        <p:nvPicPr>
          <p:cNvPr id="994" name="Google Shape;994;p75"/>
          <p:cNvPicPr preferRelativeResize="0"/>
          <p:nvPr/>
        </p:nvPicPr>
        <p:blipFill>
          <a:blip r:embed="rId4">
            <a:alphaModFix/>
          </a:blip>
          <a:stretch>
            <a:fillRect/>
          </a:stretch>
        </p:blipFill>
        <p:spPr>
          <a:xfrm>
            <a:off x="4116355" y="2132475"/>
            <a:ext cx="4862569" cy="3470868"/>
          </a:xfrm>
          <a:prstGeom prst="rect">
            <a:avLst/>
          </a:prstGeom>
          <a:noFill/>
          <a:ln>
            <a:noFill/>
          </a:ln>
        </p:spPr>
      </p:pic>
      <p:pic>
        <p:nvPicPr>
          <p:cNvPr id="995" name="Google Shape;995;p75"/>
          <p:cNvPicPr preferRelativeResize="0"/>
          <p:nvPr/>
        </p:nvPicPr>
        <p:blipFill>
          <a:blip r:embed="rId5">
            <a:alphaModFix/>
          </a:blip>
          <a:stretch>
            <a:fillRect/>
          </a:stretch>
        </p:blipFill>
        <p:spPr>
          <a:xfrm>
            <a:off x="4405575" y="5706600"/>
            <a:ext cx="1442894" cy="11514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Google Shape;1000;g344ce7f2061_0_3" title="Break Time"/>
          <p:cNvPicPr preferRelativeResize="0"/>
          <p:nvPr/>
        </p:nvPicPr>
        <p:blipFill rotWithShape="1">
          <a:blip r:embed="rId3">
            <a:alphaModFix/>
          </a:blip>
          <a:srcRect/>
          <a:stretch/>
        </p:blipFill>
        <p:spPr>
          <a:xfrm>
            <a:off x="1139625" y="1600200"/>
            <a:ext cx="6448499" cy="4294775"/>
          </a:xfrm>
          <a:prstGeom prst="rect">
            <a:avLst/>
          </a:prstGeom>
          <a:noFill/>
          <a:ln>
            <a:noFill/>
          </a:ln>
        </p:spPr>
      </p:pic>
      <p:sp>
        <p:nvSpPr>
          <p:cNvPr id="1001" name="Google Shape;1001;g344ce7f2061_0_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Let’s Take a Break</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g336cdad1bb8_0_2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Find Your Focus</a:t>
            </a:r>
            <a:endParaRPr/>
          </a:p>
        </p:txBody>
      </p:sp>
      <p:pic>
        <p:nvPicPr>
          <p:cNvPr id="1007" name="Google Shape;1007;g336cdad1bb8_0_21" descr="Practice a relaxed sense of focus using this one-minute meditation.&#10;&#10;If you enjoy this animation, and you'd like to learn how to meditate, you can get started for free by downloading the Headspace app:&#10;&#10;https://hdspce.co/2PsUvs3 &#10;&#10;The Headspace app delivers guided meditations based on teachings that Co-founder Andy Puddicombe learned during the ten years he spent studying meditation and mindfulness in monasteries across Asia.&#10;&#10;The first series, Basics, is completely free. As the name suggests, it will teach you the basics of meditation and mindfulness. After that, via subscription, Headspace offers hundreds of hours of guided meditations on subjects ranging from Stress to Sleep. Themed meditation packs are supported by a host of animations. &#10;&#10;Along with daily meditations, Headspace also offers On-The-Go exercises for users short on time and SOS sessions to support subscribers in those meltdown moments.&#10;&#10;Follow Us:&#10;Facebook - https://www.facebook.com/Headspace&#10;Twitter - https://twitter.com/Headspace&#10;Instagram - https://www.instagram.com/headspace/" title="Find Your Focus with this Mini Meditation">
            <a:hlinkClick r:id="rId3"/>
          </p:cNvPr>
          <p:cNvPicPr preferRelativeResize="0"/>
          <p:nvPr/>
        </p:nvPicPr>
        <p:blipFill>
          <a:blip r:embed="rId4">
            <a:alphaModFix/>
          </a:blip>
          <a:stretch>
            <a:fillRect/>
          </a:stretch>
        </p:blipFill>
        <p:spPr>
          <a:xfrm>
            <a:off x="87113" y="1430875"/>
            <a:ext cx="8969775" cy="542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7"/>
                                        </p:tgtEl>
                                        <p:attrNameLst>
                                          <p:attrName>style.visibility</p:attrName>
                                        </p:attrNameLst>
                                      </p:cBhvr>
                                      <p:to>
                                        <p:strVal val="visible"/>
                                      </p:to>
                                    </p:set>
                                    <p:animEffect transition="in" filter="fade">
                                      <p:cBhvr>
                                        <p:cTn id="7" dur="1000"/>
                                        <p:tgtEl>
                                          <p:spTgt spid="1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76" title="Calming Corner"/>
          <p:cNvPicPr preferRelativeResize="0"/>
          <p:nvPr/>
        </p:nvPicPr>
        <p:blipFill rotWithShape="1">
          <a:blip r:embed="rId3">
            <a:alphaModFix/>
          </a:blip>
          <a:srcRect/>
          <a:stretch/>
        </p:blipFill>
        <p:spPr>
          <a:xfrm>
            <a:off x="228600" y="1554700"/>
            <a:ext cx="4768975" cy="3880124"/>
          </a:xfrm>
          <a:prstGeom prst="rect">
            <a:avLst/>
          </a:prstGeom>
          <a:noFill/>
          <a:ln>
            <a:noFill/>
          </a:ln>
        </p:spPr>
      </p:pic>
      <p:sp>
        <p:nvSpPr>
          <p:cNvPr id="1013" name="Google Shape;1013;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4000" b="0" i="0" u="none">
                <a:solidFill>
                  <a:srgbClr val="FFFFFF"/>
                </a:solidFill>
                <a:latin typeface="Verdana"/>
                <a:ea typeface="Verdana"/>
                <a:cs typeface="Verdana"/>
                <a:sym typeface="Verdana"/>
              </a:rPr>
              <a:t>Calm Kits &amp; Spaces</a:t>
            </a:r>
            <a:endParaRPr/>
          </a:p>
        </p:txBody>
      </p:sp>
      <p:pic>
        <p:nvPicPr>
          <p:cNvPr id="1014" name="Google Shape;1014;p76" title="IMG_0331.jpg"/>
          <p:cNvPicPr preferRelativeResize="0"/>
          <p:nvPr/>
        </p:nvPicPr>
        <p:blipFill rotWithShape="1">
          <a:blip r:embed="rId4">
            <a:alphaModFix/>
          </a:blip>
          <a:srcRect t="3260"/>
          <a:stretch/>
        </p:blipFill>
        <p:spPr>
          <a:xfrm rot="3">
            <a:off x="5241400" y="2734102"/>
            <a:ext cx="3674000" cy="2382096"/>
          </a:xfrm>
          <a:prstGeom prst="rect">
            <a:avLst/>
          </a:prstGeom>
          <a:noFill/>
          <a:ln>
            <a:noFill/>
          </a:ln>
          <a:effectLst>
            <a:outerShdw blurRad="714375" dist="19050" dir="5400000" algn="bl" rotWithShape="0">
              <a:srgbClr val="000000">
                <a:alpha val="50000"/>
              </a:srgbClr>
            </a:outerShdw>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77" title="Escalation Cycle"/>
          <p:cNvPicPr preferRelativeResize="0"/>
          <p:nvPr/>
        </p:nvPicPr>
        <p:blipFill rotWithShape="1">
          <a:blip r:embed="rId3">
            <a:alphaModFix/>
          </a:blip>
          <a:srcRect/>
          <a:stretch/>
        </p:blipFill>
        <p:spPr>
          <a:xfrm>
            <a:off x="162300" y="1508450"/>
            <a:ext cx="4626126" cy="3496544"/>
          </a:xfrm>
          <a:prstGeom prst="rect">
            <a:avLst/>
          </a:prstGeom>
          <a:noFill/>
          <a:ln>
            <a:noFill/>
          </a:ln>
        </p:spPr>
      </p:pic>
      <p:sp>
        <p:nvSpPr>
          <p:cNvPr id="1020" name="Google Shape;1020;p77"/>
          <p:cNvSpPr txBox="1">
            <a:spLocks noGrp="1"/>
          </p:cNvSpPr>
          <p:nvPr>
            <p:ph type="body" idx="1"/>
          </p:nvPr>
        </p:nvSpPr>
        <p:spPr>
          <a:xfrm>
            <a:off x="4788425" y="1386700"/>
            <a:ext cx="3997200" cy="4720500"/>
          </a:xfrm>
          <a:prstGeom prst="rect">
            <a:avLst/>
          </a:prstGeom>
          <a:solidFill>
            <a:schemeClr val="lt2"/>
          </a:solidFill>
          <a:ln w="9525" cap="flat" cmpd="sng">
            <a:solidFill>
              <a:srgbClr val="001D35"/>
            </a:solidFill>
            <a:prstDash val="solid"/>
            <a:round/>
            <a:headEnd type="none" w="sm" len="sm"/>
            <a:tailEnd type="none" w="sm" len="sm"/>
          </a:ln>
        </p:spPr>
        <p:txBody>
          <a:bodyPr spcFirstLastPara="1" wrap="square" lIns="182875" tIns="228600" rIns="182875" bIns="228600" anchor="t" anchorCtr="0">
            <a:noAutofit/>
          </a:bodyPr>
          <a:lstStyle/>
          <a:p>
            <a:pPr marL="27432" lvl="0" indent="0" algn="ctr" rtl="0">
              <a:lnSpc>
                <a:spcPct val="90000"/>
              </a:lnSpc>
              <a:spcBef>
                <a:spcPts val="0"/>
              </a:spcBef>
              <a:spcAft>
                <a:spcPts val="0"/>
              </a:spcAft>
              <a:buSzPts val="3200"/>
              <a:buNone/>
            </a:pPr>
            <a:r>
              <a:rPr lang="en-US" sz="3000" i="0" u="none">
                <a:solidFill>
                  <a:srgbClr val="000000"/>
                </a:solidFill>
                <a:latin typeface="Calibri"/>
                <a:ea typeface="Calibri"/>
                <a:cs typeface="Calibri"/>
                <a:sym typeface="Calibri"/>
              </a:rPr>
              <a:t>This is the point where you just let things run its course and keep everyone as safe as you can.  </a:t>
            </a:r>
            <a:endParaRPr sz="3000">
              <a:solidFill>
                <a:srgbClr val="000000"/>
              </a:solidFill>
              <a:latin typeface="Calibri"/>
              <a:ea typeface="Calibri"/>
              <a:cs typeface="Calibri"/>
              <a:sym typeface="Calibri"/>
            </a:endParaRPr>
          </a:p>
          <a:p>
            <a:pPr marL="27432" lvl="0" indent="0" algn="ctr" rtl="0">
              <a:lnSpc>
                <a:spcPct val="90000"/>
              </a:lnSpc>
              <a:spcBef>
                <a:spcPts val="2000"/>
              </a:spcBef>
              <a:spcAft>
                <a:spcPts val="0"/>
              </a:spcAft>
              <a:buSzPts val="3200"/>
              <a:buNone/>
            </a:pPr>
            <a:r>
              <a:rPr lang="en-US" sz="3000" b="1" i="1" u="none">
                <a:solidFill>
                  <a:srgbClr val="000000"/>
                </a:solidFill>
                <a:latin typeface="Calibri"/>
                <a:ea typeface="Calibri"/>
                <a:cs typeface="Calibri"/>
                <a:sym typeface="Calibri"/>
              </a:rPr>
              <a:t>The risk of harm is the greatest at this phase.</a:t>
            </a:r>
            <a:endParaRPr sz="3000" b="1" i="1">
              <a:solidFill>
                <a:srgbClr val="000000"/>
              </a:solidFill>
              <a:latin typeface="Calibri"/>
              <a:ea typeface="Calibri"/>
              <a:cs typeface="Calibri"/>
              <a:sym typeface="Calibri"/>
            </a:endParaRPr>
          </a:p>
          <a:p>
            <a:pPr marL="27432" lvl="0" indent="0" algn="ctr" rtl="0">
              <a:lnSpc>
                <a:spcPct val="90000"/>
              </a:lnSpc>
              <a:spcBef>
                <a:spcPts val="2000"/>
              </a:spcBef>
              <a:spcAft>
                <a:spcPts val="2000"/>
              </a:spcAft>
              <a:buSzPts val="3200"/>
              <a:buNone/>
            </a:pPr>
            <a:r>
              <a:rPr lang="en-US" sz="3000" b="1" i="0" u="sng">
                <a:solidFill>
                  <a:srgbClr val="000000"/>
                </a:solidFill>
                <a:latin typeface="Calibri"/>
                <a:ea typeface="Calibri"/>
                <a:cs typeface="Calibri"/>
                <a:sym typeface="Calibri"/>
              </a:rPr>
              <a:t>Safety is priority.</a:t>
            </a:r>
            <a:endParaRPr sz="3000">
              <a:latin typeface="Calibri"/>
              <a:ea typeface="Calibri"/>
              <a:cs typeface="Calibri"/>
              <a:sym typeface="Calibri"/>
            </a:endParaRPr>
          </a:p>
        </p:txBody>
      </p:sp>
      <p:sp>
        <p:nvSpPr>
          <p:cNvPr id="1021" name="Google Shape;1021;p77"/>
          <p:cNvSpPr txBox="1">
            <a:spLocks noGrp="1"/>
          </p:cNvSpPr>
          <p:nvPr>
            <p:ph type="title"/>
          </p:nvPr>
        </p:nvSpPr>
        <p:spPr>
          <a:xfrm>
            <a:off x="324650" y="228600"/>
            <a:ext cx="8590800" cy="9906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500"/>
              <a:buNone/>
            </a:pPr>
            <a:r>
              <a:rPr lang="en-US" sz="3500" b="0" i="0" u="none">
                <a:solidFill>
                  <a:srgbClr val="FFFFFF"/>
                </a:solidFill>
                <a:latin typeface="Verdana"/>
                <a:ea typeface="Verdana"/>
                <a:cs typeface="Verdana"/>
                <a:sym typeface="Verdana"/>
              </a:rPr>
              <a:t>Peak Phase</a:t>
            </a:r>
            <a:endParaRPr/>
          </a:p>
        </p:txBody>
      </p:sp>
    </p:spTree>
  </p:cSld>
  <p:clrMapOvr>
    <a:masterClrMapping/>
  </p:clrMapOvr>
</p:sld>
</file>

<file path=ppt/theme/theme1.xml><?xml version="1.0" encoding="utf-8"?>
<a:theme xmlns:a="http://schemas.openxmlformats.org/drawingml/2006/main" name="MTSS Dar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5480</Words>
  <Application>Microsoft Office PowerPoint</Application>
  <PresentationFormat>On-screen Show (4:3)</PresentationFormat>
  <Paragraphs>774</Paragraphs>
  <Slides>121</Slides>
  <Notes>121</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121</vt:i4>
      </vt:variant>
    </vt:vector>
  </HeadingPairs>
  <TitlesOfParts>
    <vt:vector size="128" baseType="lpstr">
      <vt:lpstr>Arial</vt:lpstr>
      <vt:lpstr>Calibri</vt:lpstr>
      <vt:lpstr>Quattrocento Sans</vt:lpstr>
      <vt:lpstr>Verdana</vt:lpstr>
      <vt:lpstr>Roboto</vt:lpstr>
      <vt:lpstr>Source Sans Pro</vt:lpstr>
      <vt:lpstr>MTSS Dark</vt:lpstr>
      <vt:lpstr>Defusing Disruptive Behavior</vt:lpstr>
      <vt:lpstr>All Feelings Are Welcome Here</vt:lpstr>
      <vt:lpstr>Community Agreements</vt:lpstr>
      <vt:lpstr>Acts of Kindness</vt:lpstr>
      <vt:lpstr>A Few Reminders</vt:lpstr>
      <vt:lpstr>Feedback Themes</vt:lpstr>
      <vt:lpstr>Feedback Continued</vt:lpstr>
      <vt:lpstr>Check out these resources!</vt:lpstr>
      <vt:lpstr>Showcasing Student Strengths</vt:lpstr>
      <vt:lpstr>Agenda for Today</vt:lpstr>
      <vt:lpstr>Defining Disruptive Behaviors</vt:lpstr>
      <vt:lpstr>Our Why</vt:lpstr>
      <vt:lpstr>PowerPoint Presentation</vt:lpstr>
      <vt:lpstr>What components are we missing? </vt:lpstr>
      <vt:lpstr>PowerPoint Presentation</vt:lpstr>
      <vt:lpstr>Effective Classroom Systems</vt:lpstr>
      <vt:lpstr>Our Top Ten</vt:lpstr>
      <vt:lpstr>What Will You Lean Into?</vt:lpstr>
      <vt:lpstr>Independent Reflection </vt:lpstr>
      <vt:lpstr>Relationships</vt:lpstr>
      <vt:lpstr>Collective Brainstorming</vt:lpstr>
      <vt:lpstr>Ways to Connect and Support</vt:lpstr>
      <vt:lpstr>Advanced Tiers</vt:lpstr>
      <vt:lpstr>Participant Activity</vt:lpstr>
      <vt:lpstr>PowerPoint Presentation</vt:lpstr>
      <vt:lpstr>The Baseline Phase</vt:lpstr>
      <vt:lpstr>Teach During the Baseline </vt:lpstr>
      <vt:lpstr> The Teaching Model</vt:lpstr>
      <vt:lpstr>Small Group Discussion</vt:lpstr>
      <vt:lpstr>Let’s Take a Break</vt:lpstr>
      <vt:lpstr>Replacement Behaviors</vt:lpstr>
      <vt:lpstr>ABC’s of Behavior</vt:lpstr>
      <vt:lpstr>Replacement Behaviors Must Be</vt:lpstr>
      <vt:lpstr>Teaching Replacement Behaviors: What to Keep in Mind</vt:lpstr>
      <vt:lpstr>Prompting &amp; Cueing </vt:lpstr>
      <vt:lpstr>Let’s revisit what we learned!</vt:lpstr>
      <vt:lpstr>ABC’s of Behavior Example </vt:lpstr>
      <vt:lpstr>ABC’s of Behavior Example 2</vt:lpstr>
      <vt:lpstr>ABC’s of Behavior Example 3</vt:lpstr>
      <vt:lpstr>Independent Reflection</vt:lpstr>
      <vt:lpstr>Emotional Intelligence</vt:lpstr>
      <vt:lpstr>What Does It Take  to Be Ready to Learn?</vt:lpstr>
      <vt:lpstr>Self-Awareness</vt:lpstr>
      <vt:lpstr>Self-Management</vt:lpstr>
      <vt:lpstr>Social Awareness</vt:lpstr>
      <vt:lpstr>Social Management</vt:lpstr>
      <vt:lpstr>2 Minute Connection </vt:lpstr>
      <vt:lpstr>I’m Determined Good Day Plan</vt:lpstr>
      <vt:lpstr>The Take Care of Me List</vt:lpstr>
      <vt:lpstr>Connection Begins at the Door</vt:lpstr>
      <vt:lpstr>Building Emotional Awareness</vt:lpstr>
      <vt:lpstr>Emotional Check-ins</vt:lpstr>
      <vt:lpstr>Regulation Strategies and Activities</vt:lpstr>
      <vt:lpstr>Meditation</vt:lpstr>
      <vt:lpstr>Window of Tolerance</vt:lpstr>
      <vt:lpstr>Small Group Discussion</vt:lpstr>
      <vt:lpstr>The Power Behind Every Response</vt:lpstr>
      <vt:lpstr>Reacting vs. Responding</vt:lpstr>
      <vt:lpstr>Examples:  Reacting vs. Responding</vt:lpstr>
      <vt:lpstr>What Does Reacting Look and Sound Like?</vt:lpstr>
      <vt:lpstr>When Adults Respond</vt:lpstr>
      <vt:lpstr>De-Escalating Through  Non-Threatening Responses</vt:lpstr>
      <vt:lpstr>What is your go to?</vt:lpstr>
      <vt:lpstr> Independent Reflection </vt:lpstr>
      <vt:lpstr>Lunch</vt:lpstr>
      <vt:lpstr>Energizing Breathing Technique</vt:lpstr>
      <vt:lpstr>Resources</vt:lpstr>
      <vt:lpstr>The Escalation Cycle</vt:lpstr>
      <vt:lpstr>Understanding Student Triggers</vt:lpstr>
      <vt:lpstr>Triggers We Often Miss</vt:lpstr>
      <vt:lpstr>Small Group Discussion</vt:lpstr>
      <vt:lpstr>Identify the Triggers</vt:lpstr>
      <vt:lpstr>Trigger Phase: Strategies</vt:lpstr>
      <vt:lpstr>Whole Group Discussion Using Precorrection to Address Behavior </vt:lpstr>
      <vt:lpstr>Limit Setting</vt:lpstr>
      <vt:lpstr>Why Provide Choices?</vt:lpstr>
      <vt:lpstr>Offering Choice</vt:lpstr>
      <vt:lpstr>Redirection/Prompting</vt:lpstr>
      <vt:lpstr>Systematically Modifying Context</vt:lpstr>
      <vt:lpstr>Modifying Context Examples</vt:lpstr>
      <vt:lpstr>Behavior Momentum</vt:lpstr>
      <vt:lpstr>Behavior Momentum Example</vt:lpstr>
      <vt:lpstr>What about Maya?</vt:lpstr>
      <vt:lpstr>Small Group Discussion</vt:lpstr>
      <vt:lpstr>Active Listening</vt:lpstr>
      <vt:lpstr>Quote from a Student</vt:lpstr>
      <vt:lpstr>Independent Reflection </vt:lpstr>
      <vt:lpstr>Maya’s behaviors escalate.</vt:lpstr>
      <vt:lpstr>Escalation Phase: Strategies</vt:lpstr>
      <vt:lpstr>A Reminder of What Happens When we Move up the Crisis Cycle</vt:lpstr>
      <vt:lpstr>Where is your brain?</vt:lpstr>
      <vt:lpstr>Connection before Correction</vt:lpstr>
      <vt:lpstr>Validation</vt:lpstr>
      <vt:lpstr>Practice Activity: Validation</vt:lpstr>
      <vt:lpstr>Calming Strategies</vt:lpstr>
      <vt:lpstr>Let’s Take a Break</vt:lpstr>
      <vt:lpstr>Find Your Focus</vt:lpstr>
      <vt:lpstr>Calm Kits &amp; Spaces</vt:lpstr>
      <vt:lpstr>Peak Phase</vt:lpstr>
      <vt:lpstr>What do I do to During Crisis/Peak Phase?</vt:lpstr>
      <vt:lpstr>Scenario</vt:lpstr>
      <vt:lpstr>Small Group Discussion</vt:lpstr>
      <vt:lpstr>Independent Reflection </vt:lpstr>
      <vt:lpstr>De-escalation &amp; Stabilization</vt:lpstr>
      <vt:lpstr>PowerPoint Presentation</vt:lpstr>
      <vt:lpstr>De-escalation &amp; Stabilization Strategies</vt:lpstr>
      <vt:lpstr>Post Crisis Drain/ Recovery Phase</vt:lpstr>
      <vt:lpstr>Post Crisis Drain/Recovery Strategies</vt:lpstr>
      <vt:lpstr>Debriefing Problem Solving Example</vt:lpstr>
      <vt:lpstr>Debriefing Plan</vt:lpstr>
      <vt:lpstr>Post Crisis</vt:lpstr>
      <vt:lpstr>What Do I Do Post Crisis?</vt:lpstr>
      <vt:lpstr>Life Happens</vt:lpstr>
      <vt:lpstr>Staff Reflection</vt:lpstr>
      <vt:lpstr>Small Group Discussion</vt:lpstr>
      <vt:lpstr>Putting It All Together </vt:lpstr>
      <vt:lpstr>Independent Reflection</vt:lpstr>
      <vt:lpstr>Large Group Wrap-Up</vt:lpstr>
      <vt:lpstr>Energize! Let’s Celebrate!</vt:lpstr>
      <vt:lpstr>Resources</vt:lpstr>
      <vt:lpstr>We love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revision>1</cp:revision>
  <dcterms:modified xsi:type="dcterms:W3CDTF">2025-07-18T13:52:41Z</dcterms:modified>
</cp:coreProperties>
</file>