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9" r:id="rId2"/>
  </p:sldMasterIdLst>
  <p:notesMasterIdLst>
    <p:notesMasterId r:id="rId11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6858000" type="screen4x3"/>
  <p:notesSz cx="6858000" cy="9144000"/>
  <p:embeddedFontLst>
    <p:embeddedFont>
      <p:font typeface="Georgia" panose="02040502050405020303" pitchFamily="18" charset="0"/>
      <p:regular r:id="rId115"/>
      <p:bold r:id="rId116"/>
      <p:italic r:id="rId117"/>
      <p:boldItalic r:id="rId118"/>
    </p:embeddedFont>
    <p:embeddedFont>
      <p:font typeface="Poppins" panose="00000500000000000000" pitchFamily="2" charset="0"/>
      <p:regular r:id="rId119"/>
      <p:bold r:id="rId120"/>
      <p:italic r:id="rId121"/>
      <p:boldItalic r:id="rId122"/>
    </p:embeddedFont>
    <p:embeddedFont>
      <p:font typeface="Roboto" panose="02000000000000000000" pitchFamily="2" charset="0"/>
      <p:regular r:id="rId123"/>
      <p:bold r:id="rId124"/>
      <p:italic r:id="rId125"/>
      <p:boldItalic r:id="rId126"/>
    </p:embeddedFont>
    <p:embeddedFont>
      <p:font typeface="Verdana" panose="020B0604030504040204" pitchFamily="34" charset="0"/>
      <p:regular r:id="rId127"/>
      <p:bold r:id="rId128"/>
      <p:italic r:id="rId129"/>
      <p:boldItalic r:id="rId1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guide id="2" orient="horz" pos="216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1" roundtripDataSignature="AMtx7mjm4W45xCfTLSsHGP1CeTI2bDJL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667" autoAdjust="0"/>
  </p:normalViewPr>
  <p:slideViewPr>
    <p:cSldViewPr snapToGrid="0">
      <p:cViewPr varScale="1">
        <p:scale>
          <a:sx n="115" d="100"/>
          <a:sy n="115" d="100"/>
        </p:scale>
        <p:origin x="1051" y="72"/>
      </p:cViewPr>
      <p:guideLst>
        <p:guide pos="288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3.fntdata"/><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9.fntdata"/><Relationship Id="rId128" Type="http://schemas.openxmlformats.org/officeDocument/2006/relationships/font" Target="fonts/font14.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font" Target="fonts/font4.fntdata"/><Relationship Id="rId134"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10.fntdata"/><Relationship Id="rId129" Type="http://schemas.openxmlformats.org/officeDocument/2006/relationships/font" Target="fonts/font15.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19" Type="http://schemas.openxmlformats.org/officeDocument/2006/relationships/font" Target="fonts/font5.fntdata"/><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16.fntdata"/><Relationship Id="rId135"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6.fntdata"/><Relationship Id="rId125" Type="http://schemas.openxmlformats.org/officeDocument/2006/relationships/font" Target="fonts/font11.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font" Target="fonts/font1.fntdata"/><Relationship Id="rId131" Type="http://customschemas.google.com/relationships/presentationmetadata" Target="meta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7.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font" Target="fonts/font2.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13.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orms.gle/MPH3TF7jUbq8XGtu8"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vtss-ric.vcu.edu/media/vtss-ric/documents/ddb/2023-24/DDBWorkbook2024updated.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yrbs/youth-health-in-focus/mental-health.html"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pbs.org/newshour/politics/republican-states-aim-to-restrict-transgender-health-care-in-first-bills-of-2023" TargetMode="External"/><Relationship Id="rId5" Type="http://schemas.openxmlformats.org/officeDocument/2006/relationships/hyperlink" Target="https://www.pbs.org/newshour/show/a-brief-but-spectacular-take-on-cross-cultural-suicide-prevention-research" TargetMode="External"/><Relationship Id="rId4" Type="http://schemas.openxmlformats.org/officeDocument/2006/relationships/hyperlink" Target="https://mhanational.org/the-state-of-mental-health-in-america/"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onder.cdc.gov/controller/saved/D158/D470F668"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pbs.org/newshour/politics/republican-states-aim-to-restrict-transgender-health-care-in-first-bills-of-2023" TargetMode="External"/><Relationship Id="rId5" Type="http://schemas.openxmlformats.org/officeDocument/2006/relationships/hyperlink" Target="https://www.pbs.org/newshour/show/a-brief-but-spectacular-take-on-cross-cultural-suicide-prevention-research" TargetMode="External"/><Relationship Id="rId4" Type="http://schemas.openxmlformats.org/officeDocument/2006/relationships/hyperlink" Target="https://mhanational.org/the-state-of-mental-health-in-america/"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news.stanford.edu/2022/12/01/pandemic-stress-physically-aged-teens-brains-new-study-find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nam11.safelinks.protection.outlook.com/?url=https%3A%2F%2Fdocs.google.com%2Fdocument%2Fd%2F1a-5W62Avs0kUkFy5Qx2SCv9N4NanTNK9%2Fedit&amp;data=05%7C02%7Ckbmcculloch%40wm.edu%7C1ec1720525ed45ba327808df1d76475a%7Cb93cbc3e661d40588693a897b924b8d7%7C0%7C0%7C639262065966125139%7CUnknown%7CTWFpbGZsb3d8eyJFbXB0eU1hcGkiOnRydWUsIlYiOiIwLjAuMDAwMCIsIlAiOiJXaW4zMiIsIkFOIjoiTWFpbCIsIldUIjoyfQ%3D%3D%7C0%7C%7C%7C&amp;sdata=84MXcDdye8%2Fc8M0i%2FqkyCai2XM7oxFo21BXf28w28pQ%3D&amp;reserved=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imdetermined.org/tool/good-day-plan/"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eric.ed.gov/?id=EJ869687"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www.edutopia.org/article/welcoming-students-smile"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edutopia.org/discussion/got-sel-teaching-students-describe-emotions"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3" Type="http://schemas.openxmlformats.org/officeDocument/2006/relationships/hyperlink" Target="https://www.youtube.com/watch?v=IReEu2kI6oI"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s://www.youtube.com/watch?v=x4JDQO7DjzE"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4b1b9bd0d1_2_28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Kara, Kate, Howard Day 2 (Kara 1-17, Howard 17-27, Kara 28-66, Kate 66-117)</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Whitney is our technology expert for the day. If you have any questions or concerns, please feel free to private chat her. You’ll see attendance link in the chat. Please fill this out.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Day 1: 8:30-1:00</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Day 2: 8:30-1:00</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rgbClr val="F6B26B"/>
                </a:highlight>
              </a:rPr>
              <a:t>Set up random small group breakouts 5-6</a:t>
            </a:r>
            <a:endParaRPr>
              <a:solidFill>
                <a:schemeClr val="dk1"/>
              </a:solidFill>
              <a:highlight>
                <a:srgbClr val="F6B26B"/>
              </a:highlight>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chemeClr val="accent4"/>
                </a:highlight>
              </a:rPr>
              <a:t>Chat:</a:t>
            </a:r>
            <a:endParaRPr>
              <a:solidFill>
                <a:schemeClr val="dk1"/>
              </a:solidFill>
              <a:highlight>
                <a:schemeClr val="accent4"/>
              </a:highlight>
            </a:endParaRPr>
          </a:p>
          <a:p>
            <a:pPr marL="457200" lvl="0" indent="-298450" algn="l" rtl="0">
              <a:lnSpc>
                <a:spcPct val="100000"/>
              </a:lnSpc>
              <a:spcBef>
                <a:spcPts val="0"/>
              </a:spcBef>
              <a:spcAft>
                <a:spcPts val="0"/>
              </a:spcAft>
              <a:buClr>
                <a:schemeClr val="dk1"/>
              </a:buClr>
              <a:buSzPts val="1100"/>
              <a:buChar char="●"/>
            </a:pPr>
            <a:r>
              <a:rPr lang="en-US" b="1" u="sng">
                <a:solidFill>
                  <a:schemeClr val="hlink"/>
                </a:solidFill>
                <a:highlight>
                  <a:schemeClr val="accent4"/>
                </a:highlight>
                <a:hlinkClick r:id="rId3"/>
              </a:rPr>
              <a:t>Day 2 Attendance Link</a:t>
            </a:r>
            <a:r>
              <a:rPr lang="en-US">
                <a:solidFill>
                  <a:schemeClr val="dk1"/>
                </a:solidFill>
                <a:highlight>
                  <a:schemeClr val="accent4"/>
                </a:highlight>
              </a:rPr>
              <a:t>: </a:t>
            </a:r>
            <a:r>
              <a:rPr lang="en-US" u="sng">
                <a:solidFill>
                  <a:srgbClr val="1155CC"/>
                </a:solidFill>
                <a:highlight>
                  <a:schemeClr val="accent4"/>
                </a:highlight>
                <a:hlinkClick r:id="rId3">
                  <a:extLst>
                    <a:ext uri="{A12FA001-AC4F-418D-AE19-62706E023703}">
                      <ahyp:hlinkClr xmlns:ahyp="http://schemas.microsoft.com/office/drawing/2018/hyperlinkcolor" val="tx"/>
                    </a:ext>
                  </a:extLst>
                </a:hlinkClick>
              </a:rPr>
              <a:t>https://forms.gle/MPH3TF7jUbq8XGtu8</a:t>
            </a:r>
            <a:r>
              <a:rPr lang="en-US">
                <a:solidFill>
                  <a:schemeClr val="dk1"/>
                </a:solidFill>
                <a:highlight>
                  <a:schemeClr val="accent4"/>
                </a:highlight>
              </a:rPr>
              <a:t> </a:t>
            </a:r>
            <a:endParaRPr>
              <a:solidFill>
                <a:schemeClr val="dk1"/>
              </a:solidFill>
              <a:highlight>
                <a:schemeClr val="accent4"/>
              </a:highlight>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highlight>
                <a:srgbClr val="FF9800"/>
              </a:highlight>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endParaRPr sz="900">
              <a:solidFill>
                <a:srgbClr val="1F1F1F"/>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highlight>
                <a:schemeClr val="accent5"/>
              </a:highlight>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endParaRPr>
              <a:solidFill>
                <a:srgbClr val="E69138"/>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endParaRPr>
              <a:solidFill>
                <a:srgbClr val="E69138"/>
              </a:solidFill>
              <a:latin typeface="Verdana"/>
              <a:ea typeface="Verdana"/>
              <a:cs typeface="Verdana"/>
              <a:sym typeface="Verdana"/>
            </a:endParaRPr>
          </a:p>
        </p:txBody>
      </p:sp>
      <p:sp>
        <p:nvSpPr>
          <p:cNvPr id="332" name="Google Shape;332;g24b1b9bd0d1_2_28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2eb8636bab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g2eb8636bab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solidFill>
                  <a:schemeClr val="dk1"/>
                </a:solidFill>
              </a:rPr>
              <a:t>Yesterday you were able to engage in “fist to five” as a strategy to share feelings or representation of where you fall on the scale of 0 - 5, with 0 being “uneasy” and need for more support, and 5, I’m feeling comfortable.</a:t>
            </a:r>
            <a:endParaRPr>
              <a:solidFill>
                <a:schemeClr val="dk1"/>
              </a:solidFill>
            </a:endParaRPr>
          </a:p>
          <a:p>
            <a:pPr marL="0" lvl="0" indent="0" algn="l" rtl="0">
              <a:lnSpc>
                <a:spcPct val="100000"/>
              </a:lnSpc>
              <a:spcBef>
                <a:spcPts val="0"/>
              </a:spcBef>
              <a:spcAft>
                <a:spcPts val="0"/>
              </a:spcAft>
              <a:buSzPts val="1100"/>
              <a:buNone/>
            </a:pPr>
            <a:r>
              <a:rPr lang="en-US">
                <a:solidFill>
                  <a:schemeClr val="dk1"/>
                </a:solidFill>
                <a:highlight>
                  <a:srgbClr val="00FFFF"/>
                </a:highlight>
              </a:rPr>
              <a:t>Polls:</a:t>
            </a:r>
            <a:endParaRPr>
              <a:solidFill>
                <a:schemeClr val="dk1"/>
              </a:solidFill>
              <a:highlight>
                <a:srgbClr val="00FFFF"/>
              </a:highlight>
            </a:endParaRPr>
          </a:p>
          <a:p>
            <a:pPr marL="0" lvl="0" indent="0" algn="l" rtl="0">
              <a:lnSpc>
                <a:spcPct val="115000"/>
              </a:lnSpc>
              <a:spcBef>
                <a:spcPts val="1200"/>
              </a:spcBef>
              <a:spcAft>
                <a:spcPts val="0"/>
              </a:spcAft>
              <a:buSzPts val="1100"/>
              <a:buNone/>
            </a:pPr>
            <a:r>
              <a:rPr lang="en-US" b="1">
                <a:solidFill>
                  <a:schemeClr val="dk1"/>
                </a:solidFill>
                <a:highlight>
                  <a:srgbClr val="00FFFF"/>
                </a:highlight>
              </a:rPr>
              <a:t>Poll 1: </a:t>
            </a:r>
            <a:r>
              <a:rPr lang="en-US" b="1">
                <a:solidFill>
                  <a:schemeClr val="dk1"/>
                </a:solidFill>
              </a:rPr>
              <a:t>How much do you need caffeine to be a functioning human?</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0</a:t>
            </a:r>
            <a:r>
              <a:rPr lang="en-US">
                <a:solidFill>
                  <a:schemeClr val="dk1"/>
                </a:solidFill>
              </a:rPr>
              <a:t> = I’m good!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1</a:t>
            </a:r>
            <a:r>
              <a:rPr lang="en-US">
                <a:solidFill>
                  <a:schemeClr val="dk1"/>
                </a:solidFill>
              </a:rPr>
              <a:t> = Nice to have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2</a:t>
            </a:r>
            <a:r>
              <a:rPr lang="en-US">
                <a:solidFill>
                  <a:schemeClr val="dk1"/>
                </a:solidFill>
              </a:rPr>
              <a:t> = Probably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3</a:t>
            </a:r>
            <a:r>
              <a:rPr lang="en-US">
                <a:solidFill>
                  <a:schemeClr val="dk1"/>
                </a:solidFill>
              </a:rPr>
              <a:t> = Definitely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4</a:t>
            </a:r>
            <a:r>
              <a:rPr lang="en-US">
                <a:solidFill>
                  <a:schemeClr val="dk1"/>
                </a:solidFill>
              </a:rPr>
              <a:t> = Immediately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5</a:t>
            </a:r>
            <a:r>
              <a:rPr lang="en-US">
                <a:solidFill>
                  <a:schemeClr val="dk1"/>
                </a:solidFill>
              </a:rPr>
              <a:t> = Do not approach until caffeine has been delivered</a:t>
            </a:r>
            <a:endParaRPr b="1">
              <a:solidFill>
                <a:schemeClr val="dk1"/>
              </a:solidFill>
            </a:endParaRPr>
          </a:p>
          <a:p>
            <a:pPr marL="0" lvl="0" indent="0" algn="l" rtl="0">
              <a:lnSpc>
                <a:spcPct val="115000"/>
              </a:lnSpc>
              <a:spcBef>
                <a:spcPts val="1200"/>
              </a:spcBef>
              <a:spcAft>
                <a:spcPts val="0"/>
              </a:spcAft>
              <a:buSzPts val="1100"/>
              <a:buNone/>
            </a:pPr>
            <a:r>
              <a:rPr lang="en-US" b="1">
                <a:solidFill>
                  <a:schemeClr val="dk1"/>
                </a:solidFill>
                <a:highlight>
                  <a:srgbClr val="00FFFF"/>
                </a:highlight>
              </a:rPr>
              <a:t>Poll 2:</a:t>
            </a:r>
            <a:r>
              <a:rPr lang="en-US" b="1">
                <a:solidFill>
                  <a:schemeClr val="dk1"/>
                </a:solidFill>
              </a:rPr>
              <a:t> How under control is your inbox right now?</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0</a:t>
            </a:r>
            <a:r>
              <a:rPr lang="en-US">
                <a:solidFill>
                  <a:schemeClr val="dk1"/>
                </a:solidFill>
              </a:rPr>
              <a:t> = Do not ask</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1</a:t>
            </a:r>
            <a:r>
              <a:rPr lang="en-US">
                <a:solidFill>
                  <a:schemeClr val="dk1"/>
                </a:solidFill>
              </a:rPr>
              <a:t> = It's a disaster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2</a:t>
            </a:r>
            <a:r>
              <a:rPr lang="en-US">
                <a:solidFill>
                  <a:schemeClr val="dk1"/>
                </a:solidFill>
              </a:rPr>
              <a:t> = We're working on it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3</a:t>
            </a:r>
            <a:r>
              <a:rPr lang="en-US">
                <a:solidFill>
                  <a:schemeClr val="dk1"/>
                </a:solidFill>
              </a:rPr>
              <a:t> = Manageable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4</a:t>
            </a:r>
            <a:r>
              <a:rPr lang="en-US">
                <a:solidFill>
                  <a:schemeClr val="dk1"/>
                </a:solidFill>
              </a:rPr>
              <a:t> = Pretty under control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5</a:t>
            </a:r>
            <a:r>
              <a:rPr lang="en-US">
                <a:solidFill>
                  <a:schemeClr val="dk1"/>
                </a:solidFill>
              </a:rPr>
              <a:t> = Inbox zero. I am a unicorn.</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highlight>
                  <a:srgbClr val="00FFFF"/>
                </a:highlight>
              </a:rPr>
              <a:t>Poll 3:</a:t>
            </a:r>
            <a:r>
              <a:rPr lang="en-US" b="1">
                <a:solidFill>
                  <a:schemeClr val="dk1"/>
                </a:solidFill>
              </a:rPr>
              <a:t> How ready is your brain to learn something new today?</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0</a:t>
            </a:r>
            <a:r>
              <a:rPr lang="en-US">
                <a:solidFill>
                  <a:schemeClr val="dk1"/>
                </a:solidFill>
              </a:rPr>
              <a:t> = My brain is still at home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1</a:t>
            </a:r>
            <a:r>
              <a:rPr lang="en-US">
                <a:solidFill>
                  <a:schemeClr val="dk1"/>
                </a:solidFill>
              </a:rPr>
              <a:t> = Please give me a minute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2</a:t>
            </a:r>
            <a:r>
              <a:rPr lang="en-US">
                <a:solidFill>
                  <a:schemeClr val="dk1"/>
                </a:solidFill>
              </a:rPr>
              <a:t> = Slowly coming online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3</a:t>
            </a:r>
            <a:r>
              <a:rPr lang="en-US">
                <a:solidFill>
                  <a:schemeClr val="dk1"/>
                </a:solidFill>
              </a:rPr>
              <a:t> = I’m with you</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4</a:t>
            </a:r>
            <a:r>
              <a:rPr lang="en-US">
                <a:solidFill>
                  <a:schemeClr val="dk1"/>
                </a:solidFill>
              </a:rPr>
              <a:t> = Ready to learn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5</a:t>
            </a:r>
            <a:r>
              <a:rPr lang="en-US">
                <a:solidFill>
                  <a:schemeClr val="dk1"/>
                </a:solidFill>
              </a:rPr>
              <a:t> = Brain is ON!</a:t>
            </a:r>
            <a:endParaRPr>
              <a:solidFill>
                <a:schemeClr val="dk1"/>
              </a:solidFill>
            </a:endParaRPr>
          </a:p>
          <a:p>
            <a:pPr marL="0" lvl="0" indent="0" algn="l" rtl="0">
              <a:lnSpc>
                <a:spcPct val="100000"/>
              </a:lnSpc>
              <a:spcBef>
                <a:spcPts val="1200"/>
              </a:spcBef>
              <a:spcAft>
                <a:spcPts val="0"/>
              </a:spcAft>
              <a:buSzPts val="1100"/>
              <a:buNone/>
            </a:pPr>
            <a:endParaRPr sz="900">
              <a:solidFill>
                <a:schemeClr val="dk1"/>
              </a:solidFill>
            </a:endParaRPr>
          </a:p>
          <a:p>
            <a:pPr marL="0" lvl="0" indent="0" algn="l" rtl="0">
              <a:lnSpc>
                <a:spcPct val="100000"/>
              </a:lnSpc>
              <a:spcBef>
                <a:spcPts val="0"/>
              </a:spcBef>
              <a:spcAft>
                <a:spcPts val="0"/>
              </a:spcAft>
              <a:buSzPts val="1100"/>
              <a:buNone/>
            </a:pPr>
            <a:endParaRPr sz="900">
              <a:solidFill>
                <a:schemeClr val="dk1"/>
              </a:solidFill>
            </a:endParaRPr>
          </a:p>
          <a:p>
            <a:pPr marL="0" lvl="0" indent="0" algn="l" rtl="0">
              <a:lnSpc>
                <a:spcPct val="100000"/>
              </a:lnSpc>
              <a:spcBef>
                <a:spcPts val="0"/>
              </a:spcBef>
              <a:spcAft>
                <a:spcPts val="0"/>
              </a:spcAft>
              <a:buSzPts val="1100"/>
              <a:buNone/>
            </a:pPr>
            <a:r>
              <a:rPr lang="en-US">
                <a:solidFill>
                  <a:schemeClr val="dk1"/>
                </a:solidFill>
              </a:rPr>
              <a:t>Pose a topic and allow participants to share their feelings on it by holding up a number representing where they fall on the scale of 0 (fist) to five (all five fingers up). A fist indicates that they are feeling very uneasy and need more support or instruction. A five indicates that they are comfortable, excited and ready to go! For example, after introducing a new math concept, you could ask your students to use “Fist to Five” to indicate how well they understand the information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highlight>
                <a:srgbClr val="FFFF00"/>
              </a:highlight>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endParaRPr sz="1200" b="1">
              <a:solidFill>
                <a:srgbClr val="1F1F1F"/>
              </a:solidFill>
              <a:latin typeface="Roboto"/>
              <a:ea typeface="Roboto"/>
              <a:cs typeface="Roboto"/>
              <a:sym typeface="Robo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4b1b9bd0d1_2_28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g24b1b9bd0d1_2_28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a:solidFill>
                <a:schemeClr val="dk1"/>
              </a:solidFill>
              <a:latin typeface="Georgia"/>
              <a:ea typeface="Georgia"/>
              <a:cs typeface="Georgia"/>
              <a:sym typeface="Georgia"/>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latin typeface="Georgia"/>
                <a:ea typeface="Georgia"/>
                <a:cs typeface="Georgia"/>
                <a:sym typeface="Georgia"/>
              </a:rPr>
              <a:t>Practice Presence in your breakout room to offer voice and be available to share ideas.</a:t>
            </a:r>
            <a:endParaRPr sz="1200">
              <a:solidFill>
                <a:schemeClr val="dk1"/>
              </a:solidFill>
              <a:latin typeface="Georgia"/>
              <a:ea typeface="Georgia"/>
              <a:cs typeface="Georgia"/>
              <a:sym typeface="Georgia"/>
            </a:endParaRPr>
          </a:p>
          <a:p>
            <a:pPr marL="0" lvl="0" indent="0" algn="l" rtl="0">
              <a:lnSpc>
                <a:spcPct val="100000"/>
              </a:lnSpc>
              <a:spcBef>
                <a:spcPts val="0"/>
              </a:spcBef>
              <a:spcAft>
                <a:spcPts val="0"/>
              </a:spcAft>
              <a:buClr>
                <a:schemeClr val="dk1"/>
              </a:buClr>
              <a:buSzPts val="1100"/>
              <a:buFont typeface="Arial"/>
              <a:buNone/>
            </a:pPr>
            <a:endParaRPr sz="1200">
              <a:solidFill>
                <a:schemeClr val="dk1"/>
              </a:solidFill>
              <a:latin typeface="Georgia"/>
              <a:ea typeface="Georgia"/>
              <a:cs typeface="Georgia"/>
              <a:sym typeface="Georgia"/>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marR="0" lvl="0" indent="0" algn="l" rtl="0">
              <a:lnSpc>
                <a:spcPct val="100000"/>
              </a:lnSpc>
              <a:spcBef>
                <a:spcPts val="0"/>
              </a:spcBef>
              <a:spcAft>
                <a:spcPts val="0"/>
              </a:spcAft>
              <a:buClr>
                <a:srgbClr val="000000"/>
              </a:buClr>
              <a:buSzPts val="1400"/>
              <a:buFont typeface="Arial"/>
              <a:buNone/>
            </a:pPr>
            <a:endParaRPr sz="1000">
              <a:solidFill>
                <a:schemeClr val="dk1"/>
              </a:solidFill>
              <a:latin typeface="Verdana"/>
              <a:ea typeface="Verdana"/>
              <a:cs typeface="Verdana"/>
              <a:sym typeface="Verdana"/>
            </a:endParaRPr>
          </a:p>
        </p:txBody>
      </p:sp>
      <p:sp>
        <p:nvSpPr>
          <p:cNvPr id="345" name="Google Shape;345;g24b1b9bd0d1_2_28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4b1b9bd0d1_2_28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3" name="Google Shape;363;g24b1b9bd0d1_2_28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rgbClr val="FFFF00"/>
                </a:highlight>
              </a:rPr>
              <a:t>Please place in chat:</a:t>
            </a:r>
            <a:r>
              <a:rPr lang="en-US">
                <a:solidFill>
                  <a:schemeClr val="dk1"/>
                </a:solidFill>
              </a:rPr>
              <a: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What are some things that our students do really well? </a:t>
            </a:r>
            <a:endParaRPr>
              <a:solidFill>
                <a:schemeClr val="dk1"/>
              </a:solidFill>
            </a:endParaRPr>
          </a:p>
          <a:p>
            <a:pPr marL="0" lvl="0" indent="0" algn="l" rtl="0">
              <a:lnSpc>
                <a:spcPct val="100000"/>
              </a:lnSpc>
              <a:spcBef>
                <a:spcPts val="0"/>
              </a:spcBef>
              <a:spcAft>
                <a:spcPts val="0"/>
              </a:spcAft>
              <a:buSzPts val="1100"/>
              <a:buNone/>
            </a:pPr>
            <a:r>
              <a:rPr lang="en-US">
                <a:solidFill>
                  <a:schemeClr val="dk1"/>
                </a:solidFill>
              </a:rPr>
              <a:t>How do they show up in ways that exhibit these skills? (flexible, adaptable, empathy, etc)</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highlight>
                <a:srgbClr val="F9CB9C"/>
              </a:highlight>
            </a:endParaRPr>
          </a:p>
          <a:p>
            <a:pPr marL="0" lvl="0" indent="0" algn="l" rtl="0">
              <a:lnSpc>
                <a:spcPct val="100000"/>
              </a:lnSpc>
              <a:spcBef>
                <a:spcPts val="0"/>
              </a:spcBef>
              <a:spcAft>
                <a:spcPts val="0"/>
              </a:spcAft>
              <a:buSzPts val="1100"/>
              <a:buNone/>
            </a:pPr>
            <a:r>
              <a:rPr lang="en-US">
                <a:solidFill>
                  <a:schemeClr val="dk1"/>
                </a:solidFill>
                <a:highlight>
                  <a:srgbClr val="F9CB9C"/>
                </a:highlight>
              </a:rPr>
              <a:t>Open Breakouts Small Group Discussion: 8 minutes</a:t>
            </a:r>
            <a:endParaRPr>
              <a:solidFill>
                <a:schemeClr val="dk1"/>
              </a:solidFill>
              <a:highlight>
                <a:srgbClr val="F9CB9C"/>
              </a:highlight>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Yesterday we discussed the challenges that our students are facing and how numerous those challenges are. We also know our students show a great deal of resilience and perseverance. </a:t>
            </a:r>
            <a:r>
              <a:rPr lang="en-US" b="1">
                <a:solidFill>
                  <a:schemeClr val="dk1"/>
                </a:solidFill>
              </a:rPr>
              <a:t>Workbook page 23/notetaker</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24b9c0208b8_0_2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g24b9c0208b8_0_2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360"/>
              </a:spcBef>
              <a:spcAft>
                <a:spcPts val="0"/>
              </a:spcAft>
              <a:buClr>
                <a:schemeClr val="dk1"/>
              </a:buClr>
              <a:buSzPts val="1100"/>
              <a:buFont typeface="Arial"/>
              <a:buNone/>
            </a:pPr>
            <a:r>
              <a:rPr lang="en-US" b="1">
                <a:solidFill>
                  <a:schemeClr val="dk1"/>
                </a:solidFill>
                <a:highlight>
                  <a:srgbClr val="FFFF00"/>
                </a:highlight>
                <a:latin typeface="Verdana"/>
                <a:ea typeface="Verdana"/>
                <a:cs typeface="Verdana"/>
                <a:sym typeface="Verdana"/>
              </a:rPr>
              <a:t>Workbook</a:t>
            </a:r>
            <a:r>
              <a:rPr lang="en-US">
                <a:solidFill>
                  <a:schemeClr val="dk1"/>
                </a:solidFill>
                <a:highlight>
                  <a:srgbClr val="FFFF00"/>
                </a:highlight>
                <a:latin typeface="Verdana"/>
                <a:ea typeface="Verdana"/>
                <a:cs typeface="Verdana"/>
                <a:sym typeface="Verdana"/>
              </a:rPr>
              <a:t>: </a:t>
            </a:r>
            <a:r>
              <a:rPr lang="en-US" u="sng">
                <a:solidFill>
                  <a:schemeClr val="hlink"/>
                </a:solidFill>
                <a:highlight>
                  <a:srgbClr val="FFFF00"/>
                </a:highlight>
                <a:latin typeface="Verdana"/>
                <a:ea typeface="Verdana"/>
                <a:cs typeface="Verdana"/>
                <a:sym typeface="Verdana"/>
                <a:hlinkClick r:id="rId3"/>
              </a:rPr>
              <a:t>https://vtss-ric.vcu.edu/media/vtss-ric/documents/ddb/2023-24/DDBWorkbook2024updated.pdf</a:t>
            </a:r>
            <a:endParaRPr/>
          </a:p>
          <a:p>
            <a:pPr marL="0" lvl="0" indent="0" algn="l" rtl="0">
              <a:lnSpc>
                <a:spcPct val="100000"/>
              </a:lnSpc>
              <a:spcBef>
                <a:spcPts val="360"/>
              </a:spcBef>
              <a:spcAft>
                <a:spcPts val="0"/>
              </a:spcAft>
              <a:buClr>
                <a:schemeClr val="dk1"/>
              </a:buClr>
              <a:buSzPts val="1100"/>
              <a:buFont typeface="Arial"/>
              <a:buNone/>
            </a:pPr>
            <a:endParaRPr/>
          </a:p>
          <a:p>
            <a:pPr marL="0" lvl="0" indent="0" algn="l" rtl="0">
              <a:lnSpc>
                <a:spcPct val="100000"/>
              </a:lnSpc>
              <a:spcBef>
                <a:spcPts val="360"/>
              </a:spcBef>
              <a:spcAft>
                <a:spcPts val="0"/>
              </a:spcAft>
              <a:buClr>
                <a:schemeClr val="dk1"/>
              </a:buClr>
              <a:buSzPts val="1100"/>
              <a:buFont typeface="Arial"/>
              <a:buNone/>
            </a:pPr>
            <a:endParaRPr/>
          </a:p>
          <a:p>
            <a:pPr marL="0" lvl="0" indent="0" algn="l" rtl="0">
              <a:lnSpc>
                <a:spcPct val="100000"/>
              </a:lnSpc>
              <a:spcBef>
                <a:spcPts val="360"/>
              </a:spcBef>
              <a:spcAft>
                <a:spcPts val="0"/>
              </a:spcAft>
              <a:buClr>
                <a:schemeClr val="dk1"/>
              </a:buClr>
              <a:buSzPts val="1100"/>
              <a:buFont typeface="Arial"/>
              <a:buNone/>
            </a:pPr>
            <a:r>
              <a:rPr lang="en-US"/>
              <a:t>How do we set up a safe and inclusive learning environment? Now more than ever this is so important for our staff and students.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4b1b9bd0d1_2_50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g24b1b9bd0d1_2_50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360"/>
              </a:spcBef>
              <a:spcAft>
                <a:spcPts val="0"/>
              </a:spcAft>
              <a:buSzPts val="1100"/>
              <a:buNone/>
            </a:pPr>
            <a:r>
              <a:rPr lang="en-US" sz="900">
                <a:solidFill>
                  <a:schemeClr val="dk1"/>
                </a:solidFill>
                <a:latin typeface="Verdana"/>
                <a:ea typeface="Verdana"/>
                <a:cs typeface="Verdana"/>
                <a:sym typeface="Verdana"/>
              </a:rPr>
              <a:t>Meeting Basic Needs/Foundational Practices</a:t>
            </a:r>
            <a:endParaRPr sz="900">
              <a:solidFill>
                <a:schemeClr val="dk1"/>
              </a:solidFill>
              <a:latin typeface="Verdana"/>
              <a:ea typeface="Verdana"/>
              <a:cs typeface="Verdana"/>
              <a:sym typeface="Verdana"/>
            </a:endParaRPr>
          </a:p>
          <a:p>
            <a:pPr marL="0" lvl="0" indent="0" algn="l" rtl="0">
              <a:lnSpc>
                <a:spcPct val="100000"/>
              </a:lnSpc>
              <a:spcBef>
                <a:spcPts val="360"/>
              </a:spcBef>
              <a:spcAft>
                <a:spcPts val="0"/>
              </a:spcAft>
              <a:buSzPts val="1100"/>
              <a:buNone/>
            </a:pPr>
            <a:r>
              <a:rPr lang="en-US" sz="900">
                <a:solidFill>
                  <a:schemeClr val="dk1"/>
                </a:solidFill>
                <a:latin typeface="Verdana"/>
                <a:ea typeface="Verdana"/>
                <a:cs typeface="Verdana"/>
                <a:sym typeface="Verdana"/>
              </a:rPr>
              <a:t>Relationships</a:t>
            </a:r>
            <a:endParaRPr sz="900">
              <a:solidFill>
                <a:schemeClr val="dk1"/>
              </a:solidFill>
              <a:latin typeface="Verdana"/>
              <a:ea typeface="Verdana"/>
              <a:cs typeface="Verdana"/>
              <a:sym typeface="Verdana"/>
            </a:endParaRPr>
          </a:p>
          <a:p>
            <a:pPr marL="0" lvl="0" indent="0" algn="l" rtl="0">
              <a:lnSpc>
                <a:spcPct val="100000"/>
              </a:lnSpc>
              <a:spcBef>
                <a:spcPts val="360"/>
              </a:spcBef>
              <a:spcAft>
                <a:spcPts val="0"/>
              </a:spcAft>
              <a:buSzPts val="1100"/>
              <a:buNone/>
            </a:pPr>
            <a:r>
              <a:rPr lang="en-US" sz="900">
                <a:solidFill>
                  <a:schemeClr val="dk1"/>
                </a:solidFill>
                <a:latin typeface="Verdana"/>
                <a:ea typeface="Verdana"/>
                <a:cs typeface="Verdana"/>
                <a:sym typeface="Verdana"/>
              </a:rPr>
              <a:t>Effective Classroom Systems</a:t>
            </a:r>
            <a:endParaRPr sz="9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h6f0d1c5a8d26d56a_3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7" name="Google Shape;387;h6f0d1c5a8d26d56a_3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highlight>
                  <a:srgbClr val="FFFF00"/>
                </a:highlight>
              </a:rPr>
              <a:t>Please place links in chat: </a:t>
            </a:r>
            <a:endParaRPr>
              <a:highlight>
                <a:srgbClr val="FFFF00"/>
              </a:highlight>
            </a:endParaRPr>
          </a:p>
          <a:p>
            <a:pPr marL="0" lvl="0" indent="0" algn="l" rtl="0">
              <a:lnSpc>
                <a:spcPct val="100000"/>
              </a:lnSpc>
              <a:spcBef>
                <a:spcPts val="0"/>
              </a:spcBef>
              <a:spcAft>
                <a:spcPts val="0"/>
              </a:spcAft>
              <a:buSzPts val="1100"/>
              <a:buNone/>
            </a:pPr>
            <a:r>
              <a:rPr lang="en-US"/>
              <a:t>CDC Adolescent Health in Focus 2026</a:t>
            </a:r>
            <a:endParaRPr/>
          </a:p>
          <a:p>
            <a:pPr marL="0" lvl="0" indent="0" algn="l" rtl="0">
              <a:lnSpc>
                <a:spcPct val="100000"/>
              </a:lnSpc>
              <a:spcBef>
                <a:spcPts val="0"/>
              </a:spcBef>
              <a:spcAft>
                <a:spcPts val="0"/>
              </a:spcAft>
              <a:buSzPts val="1100"/>
              <a:buNone/>
            </a:pPr>
            <a:r>
              <a:rPr lang="en-US" u="sng">
                <a:solidFill>
                  <a:schemeClr val="hlink"/>
                </a:solidFill>
                <a:hlinkClick r:id="rId3"/>
              </a:rPr>
              <a:t>https://www.cdc.gov/yrbs/youth-health-in-focus/mental-health.html</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solidFill>
                  <a:srgbClr val="242424"/>
                </a:solidFill>
                <a:highlight>
                  <a:srgbClr val="F2F7FF"/>
                </a:highlight>
              </a:rPr>
              <a:t>2025 State of mental health in America: </a:t>
            </a:r>
            <a:endParaRPr>
              <a:solidFill>
                <a:srgbClr val="242424"/>
              </a:solidFill>
              <a:highlight>
                <a:srgbClr val="F2F7FF"/>
              </a:highlight>
            </a:endParaRPr>
          </a:p>
          <a:p>
            <a:pPr marL="0" lvl="0" indent="0" algn="l" rtl="0">
              <a:lnSpc>
                <a:spcPct val="100000"/>
              </a:lnSpc>
              <a:spcBef>
                <a:spcPts val="0"/>
              </a:spcBef>
              <a:spcAft>
                <a:spcPts val="0"/>
              </a:spcAft>
              <a:buSzPts val="1100"/>
              <a:buNone/>
            </a:pPr>
            <a:r>
              <a:rPr lang="en-US" u="sng">
                <a:solidFill>
                  <a:schemeClr val="hlink"/>
                </a:solidFill>
                <a:highlight>
                  <a:srgbClr val="F2F7FF"/>
                </a:highlight>
                <a:hlinkClick r:id="rId4"/>
              </a:rPr>
              <a:t>https://mhanational.org/the-state-of-mental-health-in-america/</a:t>
            </a:r>
            <a:endParaRPr>
              <a:solidFill>
                <a:srgbClr val="242424"/>
              </a:solidFill>
              <a:highlight>
                <a:srgbClr val="F2F7FF"/>
              </a:highlight>
            </a:endParaRPr>
          </a:p>
          <a:p>
            <a:pPr marL="0" lvl="0" indent="0" algn="l" rtl="0">
              <a:lnSpc>
                <a:spcPct val="100000"/>
              </a:lnSpc>
              <a:spcBef>
                <a:spcPts val="0"/>
              </a:spcBef>
              <a:spcAft>
                <a:spcPts val="0"/>
              </a:spcAft>
              <a:buSzPts val="1100"/>
              <a:buNone/>
            </a:pPr>
            <a:endParaRPr sz="1200">
              <a:solidFill>
                <a:srgbClr val="242424"/>
              </a:solidFill>
              <a:highlight>
                <a:srgbClr val="F2F7FF"/>
              </a:highlight>
              <a:latin typeface="Poppins"/>
              <a:ea typeface="Poppins"/>
              <a:cs typeface="Poppins"/>
              <a:sym typeface="Poppins"/>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b="1"/>
              <a:t>Workbook page 24</a:t>
            </a:r>
            <a:endParaRPr b="1"/>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There is more:</a:t>
            </a:r>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Among girls, 30 percent said they seriously considered </a:t>
            </a:r>
            <a:r>
              <a:rPr lang="en-US" u="sng">
                <a:solidFill>
                  <a:srgbClr val="074A24"/>
                </a:solidFill>
                <a:hlinkClick r:id="rId5">
                  <a:extLst>
                    <a:ext uri="{A12FA001-AC4F-418D-AE19-62706E023703}">
                      <ahyp:hlinkClr xmlns:ahyp="http://schemas.microsoft.com/office/drawing/2018/hyperlinkcolor" val="tx"/>
                    </a:ext>
                  </a:extLst>
                </a:hlinkClick>
              </a:rPr>
              <a:t>attempting suicide</a:t>
            </a:r>
            <a:r>
              <a:rPr lang="en-US">
                <a:solidFill>
                  <a:schemeClr val="dk1"/>
                </a:solidFill>
              </a:rPr>
              <a:t>, double the rate among boys and up almost 60 percent from a decade ago.</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Almost 20 percent of girls reported experiencing rape or other sexual violence in the previous year, also an increase over previous years.</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Almost half of </a:t>
            </a:r>
            <a:r>
              <a:rPr lang="en-US" u="sng">
                <a:solidFill>
                  <a:srgbClr val="074A24"/>
                </a:solidFill>
                <a:hlinkClick r:id="rId6">
                  <a:extLst>
                    <a:ext uri="{A12FA001-AC4F-418D-AE19-62706E023703}">
                      <ahyp:hlinkClr xmlns:ahyp="http://schemas.microsoft.com/office/drawing/2018/hyperlinkcolor" val="tx"/>
                    </a:ext>
                  </a:extLst>
                </a:hlinkClick>
              </a:rPr>
              <a:t>LGBTQ students</a:t>
            </a:r>
            <a:r>
              <a:rPr lang="en-US">
                <a:solidFill>
                  <a:schemeClr val="dk1"/>
                </a:solidFill>
              </a:rPr>
              <a:t> said they had seriously considered a suicide attempt.</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More than a quarter of American Indians and Alaska natives said they had seriously considered a suicide attempt — higher than other races and ethnicities.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16f78976198_1_2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g16f78976198_1_2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highlight>
                  <a:srgbClr val="FFFF00"/>
                </a:highlight>
              </a:rPr>
              <a:t>Please place links in chat: </a:t>
            </a:r>
            <a:endParaRPr>
              <a:highlight>
                <a:srgbClr val="FFFF00"/>
              </a:highlight>
            </a:endParaRPr>
          </a:p>
          <a:p>
            <a:pPr marL="0" lvl="0" indent="0" algn="l" rtl="0">
              <a:lnSpc>
                <a:spcPct val="100000"/>
              </a:lnSpc>
              <a:spcBef>
                <a:spcPts val="0"/>
              </a:spcBef>
              <a:spcAft>
                <a:spcPts val="0"/>
              </a:spcAft>
              <a:buSzPts val="1100"/>
              <a:buNone/>
            </a:pPr>
            <a:r>
              <a:rPr lang="en-US"/>
              <a:t>CDC Adolescent Health 2024</a:t>
            </a:r>
            <a:endParaRPr/>
          </a:p>
          <a:p>
            <a:pPr marL="0" lvl="0" indent="0" algn="l" rtl="0">
              <a:lnSpc>
                <a:spcPct val="100000"/>
              </a:lnSpc>
              <a:spcBef>
                <a:spcPts val="0"/>
              </a:spcBef>
              <a:spcAft>
                <a:spcPts val="0"/>
              </a:spcAft>
              <a:buSzPts val="1100"/>
              <a:buNone/>
            </a:pPr>
            <a:r>
              <a:rPr lang="en-US" u="sng">
                <a:solidFill>
                  <a:schemeClr val="hlink"/>
                </a:solidFill>
                <a:hlinkClick r:id="rId3"/>
              </a:rPr>
              <a:t>https://wonder.cdc.gov/controller/saved/D158/D470F668</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solidFill>
                  <a:srgbClr val="242424"/>
                </a:solidFill>
                <a:highlight>
                  <a:srgbClr val="F2F7FF"/>
                </a:highlight>
              </a:rPr>
              <a:t>2025 State of mental health in America: </a:t>
            </a:r>
            <a:endParaRPr>
              <a:solidFill>
                <a:srgbClr val="242424"/>
              </a:solidFill>
              <a:highlight>
                <a:srgbClr val="F2F7FF"/>
              </a:highlight>
            </a:endParaRPr>
          </a:p>
          <a:p>
            <a:pPr marL="0" lvl="0" indent="0" algn="l" rtl="0">
              <a:lnSpc>
                <a:spcPct val="100000"/>
              </a:lnSpc>
              <a:spcBef>
                <a:spcPts val="0"/>
              </a:spcBef>
              <a:spcAft>
                <a:spcPts val="0"/>
              </a:spcAft>
              <a:buSzPts val="1100"/>
              <a:buNone/>
            </a:pPr>
            <a:r>
              <a:rPr lang="en-US" u="sng">
                <a:solidFill>
                  <a:schemeClr val="hlink"/>
                </a:solidFill>
                <a:highlight>
                  <a:srgbClr val="F2F7FF"/>
                </a:highlight>
                <a:hlinkClick r:id="rId4"/>
              </a:rPr>
              <a:t>https://mhanational.org/the-state-of-mental-health-in-america/</a:t>
            </a:r>
            <a:endParaRPr>
              <a:solidFill>
                <a:srgbClr val="242424"/>
              </a:solidFill>
              <a:highlight>
                <a:srgbClr val="F2F7FF"/>
              </a:highlight>
            </a:endParaRPr>
          </a:p>
          <a:p>
            <a:pPr marL="0" lvl="0" indent="0" algn="l" rtl="0">
              <a:lnSpc>
                <a:spcPct val="100000"/>
              </a:lnSpc>
              <a:spcBef>
                <a:spcPts val="0"/>
              </a:spcBef>
              <a:spcAft>
                <a:spcPts val="0"/>
              </a:spcAft>
              <a:buSzPts val="1100"/>
              <a:buNone/>
            </a:pPr>
            <a:endParaRPr sz="1200">
              <a:solidFill>
                <a:srgbClr val="242424"/>
              </a:solidFill>
              <a:highlight>
                <a:srgbClr val="F2F7FF"/>
              </a:highlight>
              <a:latin typeface="Poppins"/>
              <a:ea typeface="Poppins"/>
              <a:cs typeface="Poppins"/>
              <a:sym typeface="Poppins"/>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r>
              <a:rPr lang="en-US" b="1"/>
              <a:t>Workbook page 24</a:t>
            </a:r>
            <a:endParaRPr b="1"/>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There is more:</a:t>
            </a:r>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Among girls, 30 percent said they seriously considered </a:t>
            </a:r>
            <a:r>
              <a:rPr lang="en-US" u="sng">
                <a:solidFill>
                  <a:srgbClr val="074A24"/>
                </a:solidFill>
                <a:hlinkClick r:id="rId5">
                  <a:extLst>
                    <a:ext uri="{A12FA001-AC4F-418D-AE19-62706E023703}">
                      <ahyp:hlinkClr xmlns:ahyp="http://schemas.microsoft.com/office/drawing/2018/hyperlinkcolor" val="tx"/>
                    </a:ext>
                  </a:extLst>
                </a:hlinkClick>
              </a:rPr>
              <a:t>attempting suicide</a:t>
            </a:r>
            <a:r>
              <a:rPr lang="en-US">
                <a:solidFill>
                  <a:schemeClr val="dk1"/>
                </a:solidFill>
              </a:rPr>
              <a:t>, double the rate among boys and up almost 60 percent from a decade ago.</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Almost 20 percent of girls reported experiencing rape or other sexual violence in the previous year, also an increase over previous years.</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Almost half of </a:t>
            </a:r>
            <a:r>
              <a:rPr lang="en-US" u="sng">
                <a:solidFill>
                  <a:srgbClr val="074A24"/>
                </a:solidFill>
                <a:hlinkClick r:id="rId6">
                  <a:extLst>
                    <a:ext uri="{A12FA001-AC4F-418D-AE19-62706E023703}">
                      <ahyp:hlinkClr xmlns:ahyp="http://schemas.microsoft.com/office/drawing/2018/hyperlinkcolor" val="tx"/>
                    </a:ext>
                  </a:extLst>
                </a:hlinkClick>
              </a:rPr>
              <a:t>LGBTQ students</a:t>
            </a:r>
            <a:r>
              <a:rPr lang="en-US">
                <a:solidFill>
                  <a:schemeClr val="dk1"/>
                </a:solidFill>
              </a:rPr>
              <a:t> said they had seriously considered a suicide attempt.</a:t>
            </a:r>
            <a:endParaRPr>
              <a:solidFill>
                <a:schemeClr val="dk1"/>
              </a:solidFill>
            </a:endParaRPr>
          </a:p>
          <a:p>
            <a:pPr marL="0" lvl="0" indent="0" algn="l" rtl="0">
              <a:lnSpc>
                <a:spcPct val="115000"/>
              </a:lnSpc>
              <a:spcBef>
                <a:spcPts val="900"/>
              </a:spcBef>
              <a:spcAft>
                <a:spcPts val="0"/>
              </a:spcAft>
              <a:buClr>
                <a:schemeClr val="dk1"/>
              </a:buClr>
              <a:buSzPts val="1100"/>
              <a:buFont typeface="Arial"/>
              <a:buNone/>
            </a:pPr>
            <a:r>
              <a:rPr lang="en-US">
                <a:solidFill>
                  <a:srgbClr val="262626"/>
                </a:solidFill>
              </a:rPr>
              <a:t>◦</a:t>
            </a:r>
            <a:r>
              <a:rPr lang="en-US">
                <a:solidFill>
                  <a:schemeClr val="dk1"/>
                </a:solidFill>
              </a:rPr>
              <a:t>More than a quarter of American Indians and Alaska natives said they had seriously considered a suicide attempt — higher than other races and ethnicities.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12937b6fb7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2" name="Google Shape;402;g212937b6fb7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highlight>
                  <a:srgbClr val="FFFF00"/>
                </a:highlight>
                <a:latin typeface="Calibri"/>
                <a:ea typeface="Calibri"/>
                <a:cs typeface="Calibri"/>
                <a:sym typeface="Calibri"/>
              </a:rPr>
              <a:t>Please place link in chat: </a:t>
            </a:r>
            <a:endParaRPr sz="1200">
              <a:solidFill>
                <a:schemeClr val="dk1"/>
              </a:solidFill>
              <a:highlight>
                <a:srgbClr val="FFFF00"/>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u="sng">
                <a:solidFill>
                  <a:schemeClr val="hlink"/>
                </a:solidFill>
                <a:latin typeface="Calibri"/>
                <a:ea typeface="Calibri"/>
                <a:cs typeface="Calibri"/>
                <a:sym typeface="Calibri"/>
                <a:hlinkClick r:id="rId3"/>
              </a:rPr>
              <a:t>https://news.stanford.edu/2022/12/01/pandemic-stress-physically-aged-teens-brains-new-study-finds/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scans of 163 adolescents revealed major differences in the brains of 16-year-olds compared to the 16-year-olds scanned pre-pandemic.</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These changes suggest that pandemic-related stressors accelerated developmental changes in the brain, changes previously only seen in children who have suffered chronic adversity.</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Enlarging of the amygdala and hippocampus….. memory, concentration, learning, emotion, reactivity and judgement.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Their brains are different and we need to adapt our adult practices to reach them.</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These experiences - such as childhood neglect, violence and family dysfunction - are associated with poor mental health outcomes later in life, although it is not clear if the same is true of the changes in the brain structure observed by the Stanford team.</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image: https://umaine.edu/news/blog/2022/03/11/pandemic-mental-health-impacts-on-adolescents-quantified-in-new-umaine-study/</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f5334e3ef1_0_1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g3f5334e3ef1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Go through a few examples</a:t>
            </a:r>
            <a:endParaRPr sz="1100"/>
          </a:p>
          <a:p>
            <a:pPr marL="0" lvl="0" indent="0" algn="l" rtl="0">
              <a:lnSpc>
                <a:spcPct val="100000"/>
              </a:lnSpc>
              <a:spcBef>
                <a:spcPts val="0"/>
              </a:spcBef>
              <a:spcAft>
                <a:spcPts val="0"/>
              </a:spcAft>
              <a:buSzPts val="1100"/>
              <a:buNone/>
            </a:pPr>
            <a:r>
              <a:rPr lang="en-US" sz="1100"/>
              <a:t>Active supervision</a:t>
            </a:r>
            <a:endParaRPr sz="1100"/>
          </a:p>
          <a:p>
            <a:pPr marL="0" lvl="0" indent="0" algn="l" rtl="0">
              <a:lnSpc>
                <a:spcPct val="100000"/>
              </a:lnSpc>
              <a:spcBef>
                <a:spcPts val="0"/>
              </a:spcBef>
              <a:spcAft>
                <a:spcPts val="0"/>
              </a:spcAft>
              <a:buSzPts val="1100"/>
              <a:buNone/>
            </a:pPr>
            <a:r>
              <a:rPr lang="en-US" sz="1100"/>
              <a:t>Flexible seating</a:t>
            </a:r>
            <a:endParaRPr sz="1100"/>
          </a:p>
          <a:p>
            <a:pPr marL="0" lvl="0" indent="0" algn="l" rtl="0">
              <a:lnSpc>
                <a:spcPct val="100000"/>
              </a:lnSpc>
              <a:spcBef>
                <a:spcPts val="0"/>
              </a:spcBef>
              <a:spcAft>
                <a:spcPts val="0"/>
              </a:spcAft>
              <a:buSzPts val="1100"/>
              <a:buNone/>
            </a:pPr>
            <a:r>
              <a:rPr lang="en-US" sz="1100"/>
              <a:t>Opportunities to respond</a:t>
            </a:r>
            <a:endParaRPr sz="1100"/>
          </a:p>
          <a:p>
            <a:pPr marL="0" lvl="0" indent="0" algn="l" rtl="0">
              <a:lnSpc>
                <a:spcPct val="100000"/>
              </a:lnSpc>
              <a:spcBef>
                <a:spcPts val="0"/>
              </a:spcBef>
              <a:spcAft>
                <a:spcPts val="0"/>
              </a:spcAft>
              <a:buSzPts val="1100"/>
              <a:buNone/>
            </a:pPr>
            <a:r>
              <a:rPr lang="en-US" sz="1100"/>
              <a:t>Positive feedback</a:t>
            </a:r>
            <a:endParaRPr sz="1100"/>
          </a:p>
          <a:p>
            <a:pPr marL="0" lvl="0" indent="0" algn="l" rtl="0">
              <a:lnSpc>
                <a:spcPct val="100000"/>
              </a:lnSpc>
              <a:spcBef>
                <a:spcPts val="0"/>
              </a:spcBef>
              <a:spcAft>
                <a:spcPts val="0"/>
              </a:spcAft>
              <a:buSzPts val="1100"/>
              <a:buNone/>
            </a:pPr>
            <a:r>
              <a:rPr lang="en-US" sz="1100"/>
              <a:t>Space to reflect and regulate</a:t>
            </a:r>
            <a:endParaRPr sz="11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f5334e3ef1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9" name="Google Shape;419;g3f5334e3ef1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en-US" sz="1200">
                <a:solidFill>
                  <a:schemeClr val="dk1"/>
                </a:solidFill>
                <a:latin typeface="Calibri"/>
                <a:ea typeface="Calibri"/>
                <a:cs typeface="Calibri"/>
                <a:sym typeface="Calibri"/>
              </a:rPr>
              <a:t>Four classroom contexts. How children engage within these contexts affects their ability to learn.</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en-US" sz="1200">
                <a:solidFill>
                  <a:schemeClr val="dk1"/>
                </a:solidFill>
                <a:latin typeface="Calibri"/>
                <a:ea typeface="Calibri"/>
                <a:cs typeface="Calibri"/>
                <a:sym typeface="Calibri"/>
              </a:rPr>
              <a:t>These settings direct engagement, which enhances learning, which affects desired behaviors. Creating a classroom that is sensory friendly must address these four contexts. 7 senses include: touch, taste, smell, hearing, sight, sense of movement, sense of body awareness.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en-US" sz="1200" b="1">
                <a:solidFill>
                  <a:schemeClr val="dk1"/>
                </a:solidFill>
                <a:latin typeface="Calibri"/>
                <a:ea typeface="Calibri"/>
                <a:cs typeface="Calibri"/>
                <a:sym typeface="Calibri"/>
              </a:rPr>
              <a:t>Physical Context:</a:t>
            </a:r>
            <a:r>
              <a:rPr lang="en-US" sz="1200">
                <a:solidFill>
                  <a:schemeClr val="dk1"/>
                </a:solidFill>
                <a:latin typeface="Calibri"/>
                <a:ea typeface="Calibri"/>
                <a:cs typeface="Calibri"/>
                <a:sym typeface="Calibri"/>
              </a:rPr>
              <a:t> all physical components within a classroom. Wall decor, lighting, layout, temperature, desk and chair design, seating opportunities, supplies and resources, and calming spaces.</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en-US" sz="1200" b="1">
                <a:solidFill>
                  <a:schemeClr val="dk1"/>
                </a:solidFill>
                <a:latin typeface="Calibri"/>
                <a:ea typeface="Calibri"/>
                <a:cs typeface="Calibri"/>
                <a:sym typeface="Calibri"/>
              </a:rPr>
              <a:t>Social Context:</a:t>
            </a:r>
            <a:r>
              <a:rPr lang="en-US" sz="1200">
                <a:solidFill>
                  <a:schemeClr val="dk1"/>
                </a:solidFill>
                <a:latin typeface="Calibri"/>
                <a:ea typeface="Calibri"/>
                <a:cs typeface="Calibri"/>
                <a:sym typeface="Calibri"/>
              </a:rPr>
              <a:t> Interactions with peers, teachers/staff, and emotional reactions to scenarios during the learning day</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en-US" sz="1200" b="1">
                <a:solidFill>
                  <a:schemeClr val="dk1"/>
                </a:solidFill>
                <a:latin typeface="Calibri"/>
                <a:ea typeface="Calibri"/>
                <a:cs typeface="Calibri"/>
                <a:sym typeface="Calibri"/>
              </a:rPr>
              <a:t>Cultural Context:</a:t>
            </a:r>
            <a:r>
              <a:rPr lang="en-US" sz="1200">
                <a:solidFill>
                  <a:schemeClr val="dk1"/>
                </a:solidFill>
                <a:latin typeface="Calibri"/>
                <a:ea typeface="Calibri"/>
                <a:cs typeface="Calibri"/>
                <a:sym typeface="Calibri"/>
              </a:rPr>
              <a:t> Culture of the classroom. Includes the norms developed by the whole, expectations of the teacher regarding operations and performance.</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400"/>
              <a:buFont typeface="Arial"/>
              <a:buNone/>
            </a:pPr>
            <a:r>
              <a:rPr lang="en-US" sz="1200" b="1">
                <a:solidFill>
                  <a:schemeClr val="dk1"/>
                </a:solidFill>
                <a:latin typeface="Calibri"/>
                <a:ea typeface="Calibri"/>
                <a:cs typeface="Calibri"/>
                <a:sym typeface="Calibri"/>
              </a:rPr>
              <a:t>Temporal Context:</a:t>
            </a:r>
            <a:r>
              <a:rPr lang="en-US" sz="1200">
                <a:solidFill>
                  <a:schemeClr val="dk1"/>
                </a:solidFill>
                <a:latin typeface="Calibri"/>
                <a:ea typeface="Calibri"/>
                <a:cs typeface="Calibri"/>
                <a:sym typeface="Calibri"/>
              </a:rPr>
              <a:t> Timing and routines within the classroom</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050">
                <a:solidFill>
                  <a:schemeClr val="dk1"/>
                </a:solidFill>
                <a:latin typeface="Roboto"/>
                <a:ea typeface="Roboto"/>
                <a:cs typeface="Roboto"/>
                <a:sym typeface="Roboto"/>
              </a:rPr>
              <a:t>Stearns, K. (2022). Creating a Sensory Friendly Classroom (dissertation).</a:t>
            </a:r>
            <a:r>
              <a:rPr lang="en-US" sz="1200"/>
              <a:t>Activity: using hand out</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15000"/>
              </a:lnSpc>
              <a:spcBef>
                <a:spcPts val="0"/>
              </a:spcBef>
              <a:spcAft>
                <a:spcPts val="0"/>
              </a:spcAft>
              <a:buClr>
                <a:schemeClr val="dk1"/>
              </a:buClr>
              <a:buSzPts val="1100"/>
              <a:buFont typeface="Arial"/>
              <a:buNone/>
            </a:pPr>
            <a:r>
              <a:rPr lang="en-US" sz="1200"/>
              <a:t>Also </a:t>
            </a:r>
            <a:r>
              <a:rPr lang="en-US" sz="1200">
                <a:solidFill>
                  <a:schemeClr val="dk1"/>
                </a:solidFill>
              </a:rPr>
              <a:t>A list of these ten practices can be  found on pages 43 - 45 of your workbook.  There is a description of each practice and why that practice supports students who have experienced trauma.  Also, on page 48 of the workbook, there is an activity designed where you can self-reflect on these practices and note what you are already doing, as well as considering  what you may want to be more intentional about, as well as if there are things you may want to add or change that you are doing in the classroom.</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rPr>
              <a:t>For today’s purposes we are going to look at just a few of these practices through a trauma sensitive lens. </a:t>
            </a:r>
            <a:endParaRPr sz="1200">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100">
              <a:solidFill>
                <a:schemeClr val="dk1"/>
              </a:solidFill>
            </a:endParaRPr>
          </a:p>
          <a:p>
            <a:pPr marL="100330" lvl="0" indent="0" algn="l" rtl="0">
              <a:lnSpc>
                <a:spcPct val="100000"/>
              </a:lnSpc>
              <a:spcBef>
                <a:spcPts val="0"/>
              </a:spcBef>
              <a:spcAft>
                <a:spcPts val="0"/>
              </a:spcAft>
              <a:buClr>
                <a:schemeClr val="dk1"/>
              </a:buClr>
              <a:buSzPts val="1100"/>
              <a:buFont typeface="Arial"/>
              <a:buNone/>
            </a:pPr>
            <a:r>
              <a:rPr lang="en-US" sz="1000">
                <a:solidFill>
                  <a:schemeClr val="dk1"/>
                </a:solidFill>
                <a:latin typeface="Calibri"/>
                <a:ea typeface="Calibri"/>
                <a:cs typeface="Calibri"/>
                <a:sym typeface="Calibri"/>
              </a:rPr>
              <a:t>Partially adapted from: Classroom Check- Up: A Consultation Model to Support Effective Classroom Management (Reinke et al., 2008) and The Classroom Check-up: A Classwide Teacher Consultation Model for Increasing Praise and Decreasing Disruptive Behavior (Reinke, Wendy; Lewis-Palmer, Teri; and Merrell, Kenneth</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f5334e3ef1_0_2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0" name="Google Shape;430;g3f5334e3ef1_0_2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300"/>
              </a:spcBef>
              <a:spcAft>
                <a:spcPts val="0"/>
              </a:spcAft>
              <a:buSzPts val="1100"/>
              <a:buFont typeface="Verdana"/>
              <a:buNone/>
            </a:pPr>
            <a:r>
              <a:rPr lang="en-US">
                <a:highlight>
                  <a:srgbClr val="FFFF00"/>
                </a:highlight>
                <a:latin typeface="Verdana"/>
                <a:ea typeface="Verdana"/>
                <a:cs typeface="Verdana"/>
                <a:sym typeface="Verdana"/>
              </a:rPr>
              <a:t>Drop link in chat: </a:t>
            </a:r>
            <a:r>
              <a:rPr lang="en-US" u="sng">
                <a:solidFill>
                  <a:schemeClr val="hlink"/>
                </a:solidFill>
                <a:latin typeface="Times New Roman"/>
                <a:ea typeface="Times New Roman"/>
                <a:cs typeface="Times New Roman"/>
                <a:sym typeface="Times New Roman"/>
                <a:hlinkClick r:id="rId3"/>
              </a:rPr>
              <a:t>Trauma Aligned VTSS 10 .docx - Google Docs</a:t>
            </a:r>
            <a:endParaRPr>
              <a:highlight>
                <a:srgbClr val="FFFF00"/>
              </a:highlight>
              <a:latin typeface="Verdana"/>
              <a:ea typeface="Verdana"/>
              <a:cs typeface="Verdana"/>
              <a:sym typeface="Verdana"/>
            </a:endParaRPr>
          </a:p>
          <a:p>
            <a:pPr marL="0" lvl="0" indent="0" algn="l" rtl="0">
              <a:lnSpc>
                <a:spcPct val="100000"/>
              </a:lnSpc>
              <a:spcBef>
                <a:spcPts val="300"/>
              </a:spcBef>
              <a:spcAft>
                <a:spcPts val="0"/>
              </a:spcAft>
              <a:buSzPts val="1100"/>
              <a:buFont typeface="Verdana"/>
              <a:buNone/>
            </a:pPr>
            <a:endParaRPr/>
          </a:p>
          <a:p>
            <a:pPr marL="0" lvl="0" indent="0" algn="l" rtl="0">
              <a:lnSpc>
                <a:spcPct val="100000"/>
              </a:lnSpc>
              <a:spcBef>
                <a:spcPts val="300"/>
              </a:spcBef>
              <a:spcAft>
                <a:spcPts val="0"/>
              </a:spcAft>
              <a:buSzPts val="1100"/>
              <a:buNone/>
            </a:pPr>
            <a:endParaRPr sz="1100">
              <a:latin typeface="Verdana"/>
              <a:ea typeface="Verdana"/>
              <a:cs typeface="Verdana"/>
              <a:sym typeface="Verdana"/>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Physical Environment</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Active Supervision</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Define Classroom Expectations</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Routines and Procedures</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Opportunities to Respond</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Formative Assessment</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Scaffolding</a:t>
            </a:r>
            <a:endParaRPr sz="1100" b="1">
              <a:latin typeface="Verdana"/>
              <a:ea typeface="Verdana"/>
              <a:cs typeface="Verdana"/>
              <a:sym typeface="Verdana"/>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Acknowledgement and Behavior </a:t>
            </a:r>
            <a:endParaRPr/>
          </a:p>
          <a:p>
            <a:pPr marL="0" lvl="0" indent="0" algn="l" rtl="0">
              <a:lnSpc>
                <a:spcPct val="115000"/>
              </a:lnSpc>
              <a:spcBef>
                <a:spcPts val="0"/>
              </a:spcBef>
              <a:spcAft>
                <a:spcPts val="0"/>
              </a:spcAft>
              <a:buSzPts val="1100"/>
              <a:buFont typeface="Verdana"/>
              <a:buNone/>
            </a:pPr>
            <a:r>
              <a:rPr lang="en-US" sz="1100">
                <a:latin typeface="Verdana"/>
                <a:ea typeface="Verdana"/>
                <a:cs typeface="Verdana"/>
                <a:sym typeface="Verdana"/>
              </a:rPr>
              <a:t>Specific Praise</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Error Correction</a:t>
            </a:r>
            <a:endParaRPr/>
          </a:p>
          <a:p>
            <a:pPr marL="0" lvl="0" indent="0" algn="l" rtl="0">
              <a:lnSpc>
                <a:spcPct val="115000"/>
              </a:lnSpc>
              <a:spcBef>
                <a:spcPts val="0"/>
              </a:spcBef>
              <a:spcAft>
                <a:spcPts val="0"/>
              </a:spcAft>
              <a:buSzPts val="1400"/>
              <a:buNone/>
            </a:pPr>
            <a:r>
              <a:rPr lang="en-US" sz="1100">
                <a:latin typeface="Verdana"/>
                <a:ea typeface="Verdana"/>
                <a:cs typeface="Verdana"/>
                <a:sym typeface="Verdana"/>
              </a:rPr>
              <a:t>Building Community Through Feedback</a:t>
            </a:r>
            <a:endParaRPr/>
          </a:p>
          <a:p>
            <a:pPr marL="0" lvl="0" indent="0" algn="l" rtl="0">
              <a:lnSpc>
                <a:spcPct val="115000"/>
              </a:lnSpc>
              <a:spcBef>
                <a:spcPts val="0"/>
              </a:spcBef>
              <a:spcAft>
                <a:spcPts val="0"/>
              </a:spcAft>
              <a:buSzPts val="1100"/>
              <a:buFont typeface="Verdana"/>
              <a:buNone/>
            </a:pPr>
            <a:r>
              <a:rPr lang="en-US" sz="1100">
                <a:latin typeface="Verdana"/>
                <a:ea typeface="Verdana"/>
                <a:cs typeface="Verdana"/>
                <a:sym typeface="Verdana"/>
              </a:rPr>
              <a:t>Resource from PBIS: https://www.pbis.org/resource/positive-behavior-support-classroom-management-self-assessment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f5334e3ef1_0_1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2" name="Google Shape;442;g3f5334e3ef1_0_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chemeClr val="dk1"/>
                </a:solidFill>
                <a:highlight>
                  <a:srgbClr val="FFFF00"/>
                </a:highlight>
                <a:latin typeface="Verdana"/>
                <a:ea typeface="Verdana"/>
                <a:cs typeface="Verdana"/>
                <a:sym typeface="Verdana"/>
              </a:rPr>
              <a:t>Drop question in chat: </a:t>
            </a:r>
            <a:r>
              <a:rPr lang="en-US" sz="1200">
                <a:solidFill>
                  <a:schemeClr val="dk1"/>
                </a:solidFill>
                <a:latin typeface="Calibri"/>
                <a:ea typeface="Calibri"/>
                <a:cs typeface="Calibri"/>
                <a:sym typeface="Calibri"/>
              </a:rPr>
              <a:t>Is there a feature that you want to be more intentional with in your school or classroom to support a sense of safety?</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rgbClr val="F9CB9C"/>
                </a:highlight>
              </a:rPr>
              <a:t>Open Breakouts Small Group Discussion: 5 minutes</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15000"/>
              </a:lnSpc>
              <a:spcBef>
                <a:spcPts val="0"/>
              </a:spcBef>
              <a:spcAft>
                <a:spcPts val="0"/>
              </a:spcAft>
              <a:buSzPts val="1400"/>
              <a:buNone/>
            </a:pPr>
            <a:r>
              <a:rPr lang="en-US" sz="1200">
                <a:solidFill>
                  <a:schemeClr val="dk1"/>
                </a:solidFill>
              </a:rPr>
              <a:t>As we have stated before, our goal is to establish a calm, safe and secure environment for all students and it is through the foundations of the  VTSS top 10 practices that we can do that.  These practices are from the work of Hattie and Anita Archer.  VTSS offers a 2-day training specific to these ten Effective Classroom Practices which expands on each of these practices.  </a:t>
            </a:r>
            <a:endParaRPr sz="1200">
              <a:solidFill>
                <a:schemeClr val="dk1"/>
              </a:solidFill>
            </a:endParaRPr>
          </a:p>
          <a:p>
            <a:pPr marL="0" lvl="0" indent="0" algn="l" rtl="0">
              <a:lnSpc>
                <a:spcPct val="115000"/>
              </a:lnSpc>
              <a:spcBef>
                <a:spcPts val="0"/>
              </a:spcBef>
              <a:spcAft>
                <a:spcPts val="0"/>
              </a:spcAft>
              <a:buSzPts val="1400"/>
              <a:buNone/>
            </a:pPr>
            <a:r>
              <a:rPr lang="en-US" sz="1200">
                <a:solidFill>
                  <a:schemeClr val="dk1"/>
                </a:solidFill>
              </a:rPr>
              <a:t>A list of these ten practices can be  found on pages 43 - 45 of your workbook.  There is a description of each practice and why that practice supports students who have experienced trauma.  Also, on page 48 of the workbook, there is an activity designed where you can self-reflect on these practices and note what you are already doing, as well as considering  what you may want to be more intentional about, as well as if there are things you may want to add or change that you are doing in the classroom.</a:t>
            </a:r>
            <a:endParaRPr sz="1200">
              <a:solidFill>
                <a:schemeClr val="dk1"/>
              </a:solidFill>
            </a:endParaRPr>
          </a:p>
          <a:p>
            <a:pPr marL="0" lvl="0" indent="0" algn="l" rtl="0">
              <a:lnSpc>
                <a:spcPct val="115000"/>
              </a:lnSpc>
              <a:spcBef>
                <a:spcPts val="0"/>
              </a:spcBef>
              <a:spcAft>
                <a:spcPts val="0"/>
              </a:spcAft>
              <a:buSzPts val="1400"/>
              <a:buNone/>
            </a:pPr>
            <a:r>
              <a:rPr lang="en-US" sz="1200">
                <a:solidFill>
                  <a:schemeClr val="dk1"/>
                </a:solidFill>
              </a:rPr>
              <a:t>For today’s purposes we are going to look at just a few of these practices through a trauma sensitive lens. </a:t>
            </a:r>
            <a:endParaRPr sz="1200">
              <a:solidFill>
                <a:schemeClr val="dk1"/>
              </a:solidFill>
            </a:endParaRPr>
          </a:p>
          <a:p>
            <a:pPr marL="0" lvl="0" indent="0" algn="l" rtl="0">
              <a:lnSpc>
                <a:spcPct val="100000"/>
              </a:lnSpc>
              <a:spcBef>
                <a:spcPts val="0"/>
              </a:spcBef>
              <a:spcAft>
                <a:spcPts val="0"/>
              </a:spcAft>
              <a:buSzPts val="1400"/>
              <a:buNone/>
            </a:pPr>
            <a:endParaRPr sz="1100">
              <a:solidFill>
                <a:schemeClr val="dk1"/>
              </a:solidFill>
            </a:endParaRPr>
          </a:p>
          <a:p>
            <a:pPr marL="100330" lvl="0" indent="0" algn="l" rtl="0">
              <a:lnSpc>
                <a:spcPct val="100000"/>
              </a:lnSpc>
              <a:spcBef>
                <a:spcPts val="0"/>
              </a:spcBef>
              <a:spcAft>
                <a:spcPts val="0"/>
              </a:spcAft>
              <a:buSzPts val="1400"/>
              <a:buNone/>
            </a:pPr>
            <a:r>
              <a:rPr lang="en-US" sz="1000">
                <a:solidFill>
                  <a:schemeClr val="dk1"/>
                </a:solidFill>
                <a:latin typeface="Calibri"/>
                <a:ea typeface="Calibri"/>
                <a:cs typeface="Calibri"/>
                <a:sym typeface="Calibri"/>
              </a:rPr>
              <a:t>Partially adapted from: Classroom Check- Up: A Consultation Model to Support Effective Classroom Management (Reinke et al., 2008) and The Classroom Check-up: A Classwide Teacher Consultation Model for Increasing Praise and Decreasing Disruptive Behavior (Reinke, Wendy; Lewis-Palmer, Teri; and Merrell, Kenneth</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1328cc3a658_2_3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8" name="Google Shape;448;g1328cc3a658_2_3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Howard </a:t>
            </a:r>
            <a:endParaRPr/>
          </a:p>
          <a:p>
            <a:pPr marL="0" lvl="0" indent="0" algn="l" rtl="0">
              <a:lnSpc>
                <a:spcPct val="100000"/>
              </a:lnSpc>
              <a:spcBef>
                <a:spcPts val="0"/>
              </a:spcBef>
              <a:spcAft>
                <a:spcPts val="0"/>
              </a:spcAft>
              <a:buSzPts val="1100"/>
              <a:buNone/>
            </a:pPr>
            <a:endParaRPr>
              <a:highlight>
                <a:srgbClr val="FFFF00"/>
              </a:highlight>
            </a:endParaRPr>
          </a:p>
          <a:p>
            <a:pPr marL="0" lvl="0" indent="0" algn="l" rtl="0">
              <a:lnSpc>
                <a:spcPct val="100000"/>
              </a:lnSpc>
              <a:spcBef>
                <a:spcPts val="0"/>
              </a:spcBef>
              <a:spcAft>
                <a:spcPts val="0"/>
              </a:spcAft>
              <a:buSzPts val="1100"/>
              <a:buNone/>
            </a:pPr>
            <a:r>
              <a:rPr lang="en-US"/>
              <a:t> Start with: </a:t>
            </a:r>
            <a:r>
              <a:rPr lang="en-US" sz="1200">
                <a:solidFill>
                  <a:schemeClr val="dk1"/>
                </a:solidFill>
                <a:latin typeface="Verdana"/>
                <a:ea typeface="Verdana"/>
                <a:cs typeface="Verdana"/>
                <a:sym typeface="Verdana"/>
              </a:rPr>
              <a:t>Think of your most impactful memory in your educational career. Was it tied to an important relationship you had?</a:t>
            </a:r>
            <a:endParaRPr/>
          </a:p>
          <a:p>
            <a:pPr marL="0" lvl="0" indent="0" algn="l" rtl="0">
              <a:lnSpc>
                <a:spcPct val="100000"/>
              </a:lnSpc>
              <a:spcBef>
                <a:spcPts val="0"/>
              </a:spcBef>
              <a:spcAft>
                <a:spcPts val="0"/>
              </a:spcAft>
              <a:buSzPts val="1100"/>
              <a:buNone/>
            </a:pPr>
            <a:r>
              <a:rPr lang="en-US"/>
              <a:t>Research - Hattie - Teacher - student relationship effect size = .72  (anything above .4 has high positive effects</a:t>
            </a:r>
            <a:endParaRPr/>
          </a:p>
          <a:p>
            <a:pPr marL="0" lvl="0" indent="0" algn="l" rtl="0">
              <a:lnSpc>
                <a:spcPct val="100000"/>
              </a:lnSpc>
              <a:spcBef>
                <a:spcPts val="640"/>
              </a:spcBef>
              <a:spcAft>
                <a:spcPts val="0"/>
              </a:spcAft>
              <a:buSzPts val="1100"/>
              <a:buNone/>
            </a:pPr>
            <a:r>
              <a:rPr lang="en-US" sz="1200">
                <a:solidFill>
                  <a:schemeClr val="dk1"/>
                </a:solidFill>
                <a:latin typeface="Verdana"/>
                <a:ea typeface="Verdana"/>
                <a:cs typeface="Verdana"/>
                <a:sym typeface="Verdana"/>
              </a:rPr>
              <a:t>A Review of Educational Research analysis of 46 studies found that strong teacher-student relationships were associated in both the short- and long-term with improvements on practically every measure schools care about: higher student academic engagement, attendance, grades, fewer disruptive behaviors and suspensions, and lower school dropout rates. Those effects were strong even after controlling for differences in students' individual, family, and school backgrounds.”  Education Week, March 12, 2019</a:t>
            </a:r>
            <a:endParaRPr sz="1200">
              <a:solidFill>
                <a:schemeClr val="dk1"/>
              </a:solidFill>
              <a:latin typeface="Verdana"/>
              <a:ea typeface="Verdana"/>
              <a:cs typeface="Verdana"/>
              <a:sym typeface="Verdana"/>
            </a:endParaRPr>
          </a:p>
          <a:p>
            <a:pPr marL="0" lvl="0" indent="0" algn="l" rtl="0">
              <a:lnSpc>
                <a:spcPct val="100000"/>
              </a:lnSpc>
              <a:spcBef>
                <a:spcPts val="640"/>
              </a:spcBef>
              <a:spcAft>
                <a:spcPts val="0"/>
              </a:spcAft>
              <a:buSzPts val="1100"/>
              <a:buNone/>
            </a:pPr>
            <a:r>
              <a:rPr lang="en-US" sz="1200">
                <a:solidFill>
                  <a:schemeClr val="dk1"/>
                </a:solidFill>
                <a:latin typeface="Verdana"/>
                <a:ea typeface="Verdana"/>
                <a:cs typeface="Verdana"/>
                <a:sym typeface="Verdana"/>
              </a:rPr>
              <a:t>A study in the </a:t>
            </a:r>
            <a:r>
              <a:rPr lang="en-US" sz="1200" i="1">
                <a:solidFill>
                  <a:schemeClr val="dk1"/>
                </a:solidFill>
                <a:latin typeface="Verdana"/>
                <a:ea typeface="Verdana"/>
                <a:cs typeface="Verdana"/>
                <a:sym typeface="Verdana"/>
              </a:rPr>
              <a:t>European Journal of Psychology of Education</a:t>
            </a:r>
            <a:r>
              <a:rPr lang="en-US" sz="1200">
                <a:solidFill>
                  <a:schemeClr val="dk1"/>
                </a:solidFill>
                <a:latin typeface="Verdana"/>
                <a:ea typeface="Verdana"/>
                <a:cs typeface="Verdana"/>
                <a:sym typeface="Verdana"/>
              </a:rPr>
              <a:t> found that a teacher's relationship with students was the best predictor of how much the teacher </a:t>
            </a:r>
            <a:r>
              <a:rPr lang="en-US" sz="1200" b="1">
                <a:solidFill>
                  <a:schemeClr val="dk1"/>
                </a:solidFill>
                <a:latin typeface="Verdana"/>
                <a:ea typeface="Verdana"/>
                <a:cs typeface="Verdana"/>
                <a:sym typeface="Verdana"/>
              </a:rPr>
              <a:t>experienced joy</a:t>
            </a:r>
            <a:r>
              <a:rPr lang="en-US" sz="1200">
                <a:solidFill>
                  <a:schemeClr val="dk1"/>
                </a:solidFill>
                <a:latin typeface="Verdana"/>
                <a:ea typeface="Verdana"/>
                <a:cs typeface="Verdana"/>
                <a:sym typeface="Verdana"/>
              </a:rPr>
              <a:t> </a:t>
            </a:r>
            <a:r>
              <a:rPr lang="en-US" sz="1200" i="1">
                <a:solidFill>
                  <a:schemeClr val="dk1"/>
                </a:solidFill>
                <a:latin typeface="Verdana"/>
                <a:ea typeface="Verdana"/>
                <a:cs typeface="Verdana"/>
                <a:sym typeface="Verdana"/>
              </a:rPr>
              <a:t>versus anxiety</a:t>
            </a:r>
            <a:r>
              <a:rPr lang="en-US" sz="1200">
                <a:solidFill>
                  <a:schemeClr val="dk1"/>
                </a:solidFill>
                <a:latin typeface="Verdana"/>
                <a:ea typeface="Verdana"/>
                <a:cs typeface="Verdana"/>
                <a:sym typeface="Verdana"/>
              </a:rPr>
              <a:t> in class.  Education Week, March 12, 2019</a:t>
            </a:r>
            <a:endParaRPr sz="1200">
              <a:solidFill>
                <a:schemeClr val="dk1"/>
              </a:solidFill>
              <a:latin typeface="Verdana"/>
              <a:ea typeface="Verdana"/>
              <a:cs typeface="Verdana"/>
              <a:sym typeface="Verdana"/>
            </a:endParaRPr>
          </a:p>
          <a:p>
            <a:pPr marL="0" lvl="0" indent="0" algn="l" rtl="0">
              <a:lnSpc>
                <a:spcPct val="100000"/>
              </a:lnSpc>
              <a:spcBef>
                <a:spcPts val="640"/>
              </a:spcBef>
              <a:spcAft>
                <a:spcPts val="0"/>
              </a:spcAft>
              <a:buSzPts val="1100"/>
              <a:buNone/>
            </a:pPr>
            <a:endParaRPr sz="1200">
              <a:solidFill>
                <a:schemeClr val="dk1"/>
              </a:solidFill>
              <a:latin typeface="Verdana"/>
              <a:ea typeface="Verdana"/>
              <a:cs typeface="Verdana"/>
              <a:sym typeface="Verdana"/>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24b1b9bd0d1_2_28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4" name="Google Shape;454;g24b1b9bd0d1_2_28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highlight>
                  <a:srgbClr val="FFFF00"/>
                </a:highlight>
              </a:rPr>
              <a:t>Questions in Chat: </a:t>
            </a:r>
            <a:endParaRPr>
              <a:highlight>
                <a:srgbClr val="FFFF00"/>
              </a:highlight>
            </a:endParaRPr>
          </a:p>
          <a:p>
            <a:pPr marL="0" lvl="0" indent="0" algn="l" rtl="0">
              <a:lnSpc>
                <a:spcPct val="100000"/>
              </a:lnSpc>
              <a:spcBef>
                <a:spcPts val="0"/>
              </a:spcBef>
              <a:spcAft>
                <a:spcPts val="0"/>
              </a:spcAft>
              <a:buSzPts val="1100"/>
              <a:buNone/>
            </a:pPr>
            <a:r>
              <a:rPr lang="en-US"/>
              <a:t>What does relationship-building look </a:t>
            </a:r>
            <a:endParaRPr/>
          </a:p>
          <a:p>
            <a:pPr marL="0" lvl="0" indent="0" algn="l" rtl="0">
              <a:lnSpc>
                <a:spcPct val="100000"/>
              </a:lnSpc>
              <a:spcBef>
                <a:spcPts val="0"/>
              </a:spcBef>
              <a:spcAft>
                <a:spcPts val="0"/>
              </a:spcAft>
              <a:buSzPts val="3100"/>
              <a:buNone/>
            </a:pPr>
            <a:r>
              <a:rPr lang="en-US" sz="1200">
                <a:solidFill>
                  <a:schemeClr val="dk1"/>
                </a:solidFill>
                <a:latin typeface="Calibri"/>
                <a:ea typeface="Calibri"/>
                <a:cs typeface="Calibri"/>
                <a:sym typeface="Calibri"/>
              </a:rPr>
              <a:t>What does relationship-building look and sound like in your classroom/building?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31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rgbClr val="F9CB9C"/>
                </a:highlight>
              </a:rPr>
              <a:t>Open Breakouts Small Group Discussion: 5 minutes</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31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f5334e3ef1_0_3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0" name="Google Shape;460;g3f5334e3ef1_0_3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Support comes through connection strategies. Evidence based tier 1 practices include: </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Conduct relationship mapping</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Daily greetings (as discussed in slide 31)</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Two-by-Ten: For 10 days in a row, spend 2 minutes </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Community Building Circles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a:t>
            </a:r>
            <a:r>
              <a:rPr lang="en-US">
                <a:solidFill>
                  <a:schemeClr val="dk1"/>
                </a:solidFill>
              </a:rPr>
              <a:t>Close Gap</a:t>
            </a:r>
            <a:r>
              <a:rPr lang="en-US" sz="1100">
                <a:solidFill>
                  <a:schemeClr val="dk1"/>
                </a:solidFill>
              </a:rPr>
              <a:t>: Daily student mental health check-in (free, online daily check in by all students) helps teachers monitor those in their class, can flag students who might need more support on a given day or who need a referral for intensive supports from a provider.</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Mental Wellness Awareness:  Engage families through training and dialogue to promote awareness. Mental health first aid, mental health literacy programs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Routines and Procedures: Create planned, predictable, &amp; supportive environments.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 One and done: first 30 days demonstrate a single act of empathy.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461" name="Google Shape;461;g3f5334e3ef1_0_3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f5334e3ef1_0_3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8" name="Google Shape;468;g3f5334e3ef1_0_3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Advanced tier supports to build connection and better support students include</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Check in check out</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Check and connect</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Mentoring programs</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Small groups with targeted skill areas</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Individual and family counseling</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Wraparound services, community services</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rPr>
              <a:t>Functional Behavior Assessment (student centered, consider preferred adults, relational connections/incentives)</a:t>
            </a:r>
            <a:endParaRPr sz="12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200">
              <a:solidFill>
                <a:schemeClr val="dk1"/>
              </a:solidFill>
            </a:endParaRPr>
          </a:p>
        </p:txBody>
      </p:sp>
      <p:sp>
        <p:nvSpPr>
          <p:cNvPr id="469" name="Google Shape;469;g3f5334e3ef1_0_3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7bec288755_0_8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8" name="Google Shape;478;g17bec288755_0_8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Mention the connection to family engagement</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7bec288755_0_16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4" name="Google Shape;484;g17bec288755_0_16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Connect to families with this as well</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24b1b9bd0d1_2_49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1" name="Google Shape;491;g24b1b9bd0d1_2_49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If we have time, ask them to come off of mute and share their family engagement strategies.</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134ba78c8ca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9" name="Google Shape;499;g134ba78c8ca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34ba78c8ca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g134ba78c8ca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We have to address the whole escalation cycle and not just at crisis/peak</a:t>
            </a:r>
            <a:endParaRPr/>
          </a:p>
          <a:p>
            <a:pPr marL="0" lvl="0" indent="0" algn="l" rtl="0">
              <a:lnSpc>
                <a:spcPct val="100000"/>
              </a:lnSpc>
              <a:spcBef>
                <a:spcPts val="0"/>
              </a:spcBef>
              <a:spcAft>
                <a:spcPts val="0"/>
              </a:spcAft>
              <a:buSzPts val="1100"/>
              <a:buNone/>
            </a:pPr>
            <a:r>
              <a:rPr lang="en-US"/>
              <a:t>We all start from a place of calm, something triggers us and hopefully we are using calming strategies that we covered yesterday. But, if not, we begin to accelerate and experience a crisis or peak. During this time academic instruction can not take place.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4b1b9bd0d1_2_49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2" name="Google Shape;512;g24b1b9bd0d1_2_49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Historically during this time we may suspend a student. How do we make a shift to a supportive place so that we are supporting the student instructionally through managing the behaviors. Connecting with the student. Being mindful of our language, too. For example, challenging or disruptive. More recently, we are shifting to the wording “interfering behavior” which speaks to the importance of going back to instruction vs. being in judgment. Hold tight to the idea of we can teach when disruptions take place.</a:t>
            </a:r>
            <a:endParaRPr>
              <a:solidFill>
                <a:schemeClr val="dk1"/>
              </a:solidFill>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highlight>
                  <a:srgbClr val="FCE5CD"/>
                </a:highlight>
              </a:rPr>
              <a:t>Open Breakouts Small Group Discussion: </a:t>
            </a:r>
            <a:endParaRPr>
              <a:highlight>
                <a:srgbClr val="FCE5CD"/>
              </a:highlight>
            </a:endParaRPr>
          </a:p>
          <a:p>
            <a:pPr marL="0" lvl="0" indent="0" algn="l" rtl="0">
              <a:lnSpc>
                <a:spcPct val="100000"/>
              </a:lnSpc>
              <a:spcBef>
                <a:spcPts val="0"/>
              </a:spcBef>
              <a:spcAft>
                <a:spcPts val="0"/>
              </a:spcAft>
              <a:buSzPts val="1100"/>
              <a:buNone/>
            </a:pPr>
            <a:r>
              <a:rPr lang="en-US">
                <a:highlight>
                  <a:schemeClr val="accent4"/>
                </a:highlight>
              </a:rPr>
              <a:t>Chat:</a:t>
            </a:r>
            <a:r>
              <a:rPr lang="en-US"/>
              <a:t> How can we shift to an instructional approach to address disruptive behavior?</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24b1b9bd0d1_2_35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0" name="Google Shape;520;g24b1b9bd0d1_2_35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1">
              <a:highlight>
                <a:schemeClr val="accent4"/>
              </a:highlight>
            </a:endParaRPr>
          </a:p>
          <a:p>
            <a:pPr marL="0" lvl="0" indent="0" algn="l" rtl="0">
              <a:lnSpc>
                <a:spcPct val="100000"/>
              </a:lnSpc>
              <a:spcBef>
                <a:spcPts val="0"/>
              </a:spcBef>
              <a:spcAft>
                <a:spcPts val="0"/>
              </a:spcAft>
              <a:buSzPts val="1100"/>
              <a:buNone/>
            </a:pPr>
            <a:r>
              <a:rPr lang="en-US"/>
              <a:t>Creating a positive learning environment will depend on the teacher staying in their comfort zone.</a:t>
            </a:r>
            <a:endParaRPr/>
          </a:p>
          <a:p>
            <a:pPr marL="0" lvl="0" indent="0" algn="l" rtl="0">
              <a:lnSpc>
                <a:spcPct val="100000"/>
              </a:lnSpc>
              <a:spcBef>
                <a:spcPts val="0"/>
              </a:spcBef>
              <a:spcAft>
                <a:spcPts val="0"/>
              </a:spcAft>
              <a:buSzPts val="1100"/>
              <a:buNone/>
            </a:pPr>
            <a:r>
              <a:rPr lang="en-US"/>
              <a:t>Remember what we learned about the brain --when we are in our emotional brain it is difficult to access the learning brain. Teaching during baseline is our goal. We teach, “I do, we do, you do” and we model, practice.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4b1b9bd0d1_2_35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6" name="Google Shape;526;g24b1b9bd0d1_2_35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Clr>
                <a:schemeClr val="dk1"/>
              </a:buClr>
              <a:buSzPts val="3200"/>
              <a:buFont typeface="Arial"/>
              <a:buNone/>
            </a:pPr>
            <a:r>
              <a:rPr lang="en-US" sz="1000">
                <a:solidFill>
                  <a:schemeClr val="dk1"/>
                </a:solidFill>
                <a:latin typeface="Verdana"/>
                <a:ea typeface="Verdana"/>
                <a:cs typeface="Verdana"/>
                <a:sym typeface="Verdana"/>
              </a:rPr>
              <a:t>practicing in different settings and under various conditions </a:t>
            </a:r>
            <a:endParaRPr sz="1000">
              <a:solidFill>
                <a:schemeClr val="dk1"/>
              </a:solidFill>
              <a:latin typeface="Verdana"/>
              <a:ea typeface="Verdana"/>
              <a:cs typeface="Verdana"/>
              <a:sym typeface="Verdana"/>
            </a:endParaRPr>
          </a:p>
          <a:p>
            <a:pPr marL="0" lvl="0" indent="0" algn="l" rtl="0">
              <a:lnSpc>
                <a:spcPct val="100000"/>
              </a:lnSpc>
              <a:spcBef>
                <a:spcPts val="640"/>
              </a:spcBef>
              <a:spcAft>
                <a:spcPts val="0"/>
              </a:spcAft>
              <a:buClr>
                <a:schemeClr val="dk1"/>
              </a:buClr>
              <a:buSzPts val="3200"/>
              <a:buFont typeface="Arial"/>
              <a:buNone/>
            </a:pPr>
            <a:r>
              <a:rPr lang="en-US" sz="1000">
                <a:solidFill>
                  <a:schemeClr val="dk1"/>
                </a:solidFill>
                <a:latin typeface="Verdana"/>
                <a:ea typeface="Verdana"/>
                <a:cs typeface="Verdana"/>
                <a:sym typeface="Verdana"/>
              </a:rPr>
              <a:t>-prompting and coaching the student in naturally occurring situations throughout the day </a:t>
            </a:r>
            <a:endParaRPr sz="1000">
              <a:solidFill>
                <a:schemeClr val="dk1"/>
              </a:solidFill>
              <a:latin typeface="Verdana"/>
              <a:ea typeface="Verdana"/>
              <a:cs typeface="Verdana"/>
              <a:sym typeface="Verdana"/>
            </a:endParaRPr>
          </a:p>
          <a:p>
            <a:pPr marL="0" lvl="0" indent="0" algn="l" rtl="0">
              <a:lnSpc>
                <a:spcPct val="100000"/>
              </a:lnSpc>
              <a:spcBef>
                <a:spcPts val="640"/>
              </a:spcBef>
              <a:spcAft>
                <a:spcPts val="0"/>
              </a:spcAft>
              <a:buClr>
                <a:schemeClr val="dk1"/>
              </a:buClr>
              <a:buSzPts val="3200"/>
              <a:buFont typeface="Arial"/>
              <a:buNone/>
            </a:pPr>
            <a:r>
              <a:rPr lang="en-US" sz="1000">
                <a:solidFill>
                  <a:schemeClr val="dk1"/>
                </a:solidFill>
                <a:latin typeface="Verdana"/>
                <a:ea typeface="Verdana"/>
                <a:cs typeface="Verdana"/>
                <a:sym typeface="Verdana"/>
              </a:rPr>
              <a:t>Making sure we are providing more feedback on what they are doing well, and directing our words towards the behaviors not the child--keeping in mind their identity and agency.</a:t>
            </a:r>
            <a:endParaRPr sz="1000">
              <a:solidFill>
                <a:schemeClr val="dk1"/>
              </a:solidFill>
              <a:latin typeface="Verdana"/>
              <a:ea typeface="Verdana"/>
              <a:cs typeface="Verdana"/>
              <a:sym typeface="Verdan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f5334e3ef1_0_5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2" name="Google Shape;532;g3f5334e3ef1_0_5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rgbClr val="FCE5CD"/>
                </a:highlight>
              </a:rPr>
              <a:t>Open Breakouts Small Group Discussion: </a:t>
            </a:r>
            <a:endParaRPr>
              <a:solidFill>
                <a:schemeClr val="dk1"/>
              </a:solidFill>
              <a:highlight>
                <a:srgbClr val="FCE5CD"/>
              </a:highlight>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highlight>
                  <a:schemeClr val="accent4"/>
                </a:highlight>
              </a:rPr>
              <a:t>Chat:</a:t>
            </a:r>
            <a:endParaRPr>
              <a:solidFill>
                <a:schemeClr val="dk1"/>
              </a:solidFill>
              <a:highlight>
                <a:schemeClr val="accent4"/>
              </a:highlight>
            </a:endParaRPr>
          </a:p>
          <a:p>
            <a:pPr marL="457200" lvl="0" indent="-298450" algn="l" rtl="0">
              <a:lnSpc>
                <a:spcPct val="100000"/>
              </a:lnSpc>
              <a:spcBef>
                <a:spcPts val="0"/>
              </a:spcBef>
              <a:spcAft>
                <a:spcPts val="0"/>
              </a:spcAft>
              <a:buClr>
                <a:schemeClr val="dk1"/>
              </a:buClr>
              <a:buSzPts val="1100"/>
              <a:buChar char="●"/>
            </a:pPr>
            <a:r>
              <a:rPr lang="en-US">
                <a:solidFill>
                  <a:schemeClr val="dk1"/>
                </a:solidFill>
              </a:rPr>
              <a:t>T</a:t>
            </a:r>
            <a:r>
              <a:rPr lang="en-US" sz="1100">
                <a:solidFill>
                  <a:schemeClr val="dk1"/>
                </a:solidFill>
              </a:rPr>
              <a:t>hinking back to the effective classroom practice you planned to be more intentional about—what shifts in the instructional approach is needed to align this practice with the early phases of the escalation cycle? </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US" sz="1100">
                <a:solidFill>
                  <a:schemeClr val="dk1"/>
                </a:solidFill>
              </a:rPr>
              <a:t>In what ways can this help prevent escalation and support student regulation before behaviors interfere with learning?</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US" sz="1100">
                <a:solidFill>
                  <a:schemeClr val="dk1"/>
                </a:solidFill>
              </a:rPr>
              <a:t> How can we equip teachers to make these shifts in their instructional approach?</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4b1b9bd0d1_2_35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2" name="Google Shape;542;g24b1b9bd0d1_2_35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addition to proactively teaching specific behaviors anchored to the matrix, behaviors to replace interfering behavior may require specific instruction.</a:t>
            </a:r>
            <a:endParaRPr/>
          </a:p>
          <a:p>
            <a:pPr marL="0" lvl="0" indent="0" algn="l" rtl="0">
              <a:lnSpc>
                <a:spcPct val="100000"/>
              </a:lnSpc>
              <a:spcBef>
                <a:spcPts val="0"/>
              </a:spcBef>
              <a:spcAft>
                <a:spcPts val="0"/>
              </a:spcAft>
              <a:buSzPts val="1100"/>
              <a:buNone/>
            </a:pPr>
            <a:r>
              <a:rPr lang="en-US"/>
              <a:t>Link back to ABC’s and how that fits in with function.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We pick a behavior that works for them and matching the same function/need that the student has. A more appropriate behavior for the school setting that also meets the needs of the student. For example, when you have a block of ice, it shapes into a beautiful swan. So, too, with behaviors, we shape them over time with intentionality and care.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4b1b9bd0d1_2_35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9" name="Google Shape;549;g24b1b9bd0d1_2_35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400">
                <a:solidFill>
                  <a:schemeClr val="dk1"/>
                </a:solidFill>
                <a:latin typeface="Verdana"/>
                <a:ea typeface="Verdana"/>
                <a:cs typeface="Verdana"/>
                <a:sym typeface="Verdana"/>
              </a:rPr>
              <a:t>Remember what we talked about with the ABCs of behavior. To prevent this in future, what is a replacement behavior for ripping up the paper? Are there prompts/cues to this skill or strategy?</a:t>
            </a:r>
            <a:r>
              <a:rPr lang="en-US" sz="1400">
                <a:solidFill>
                  <a:srgbClr val="514843"/>
                </a:solidFill>
              </a:rPr>
              <a:t>Possible chat box response. What would be acceptable replacement behaviors. Stair step</a:t>
            </a:r>
            <a:endParaRPr/>
          </a:p>
          <a:p>
            <a:pPr marL="0" lvl="0" indent="0" algn="l" rtl="0">
              <a:lnSpc>
                <a:spcPct val="100000"/>
              </a:lnSpc>
              <a:spcBef>
                <a:spcPts val="640"/>
              </a:spcBef>
              <a:spcAft>
                <a:spcPts val="0"/>
              </a:spcAft>
              <a:buSzPts val="1100"/>
              <a:buNone/>
            </a:pPr>
            <a:r>
              <a:rPr lang="en-US" sz="1400">
                <a:solidFill>
                  <a:srgbClr val="006387"/>
                </a:solidFill>
                <a:latin typeface="Calibri"/>
                <a:ea typeface="Calibri"/>
                <a:cs typeface="Calibri"/>
                <a:sym typeface="Calibri"/>
              </a:rPr>
              <a:t>Presenter notes:</a:t>
            </a:r>
            <a:endParaRPr sz="1400">
              <a:solidFill>
                <a:srgbClr val="006387"/>
              </a:solidFill>
              <a:latin typeface="Calibri"/>
              <a:ea typeface="Calibri"/>
              <a:cs typeface="Calibri"/>
              <a:sym typeface="Calibri"/>
            </a:endParaRPr>
          </a:p>
          <a:p>
            <a:pPr marL="0" lvl="0" indent="0" algn="l" rtl="0">
              <a:lnSpc>
                <a:spcPct val="100000"/>
              </a:lnSpc>
              <a:spcBef>
                <a:spcPts val="640"/>
              </a:spcBef>
              <a:spcAft>
                <a:spcPts val="0"/>
              </a:spcAft>
              <a:buSzPts val="1100"/>
              <a:buNone/>
            </a:pPr>
            <a:r>
              <a:rPr lang="en-US" sz="1400">
                <a:solidFill>
                  <a:srgbClr val="006387"/>
                </a:solidFill>
                <a:latin typeface="Calibri"/>
                <a:ea typeface="Calibri"/>
                <a:cs typeface="Calibri"/>
                <a:sym typeface="Calibri"/>
              </a:rPr>
              <a:t>We will assume “escape from work”.  What might be a replacement behavior that has the same function and is appropriate. </a:t>
            </a:r>
            <a:endParaRPr sz="1400">
              <a:solidFill>
                <a:srgbClr val="006387"/>
              </a:solidFill>
              <a:latin typeface="Calibri"/>
              <a:ea typeface="Calibri"/>
              <a:cs typeface="Calibri"/>
              <a:sym typeface="Calibri"/>
            </a:endParaRPr>
          </a:p>
          <a:p>
            <a:pPr marL="0" lvl="0" indent="0" algn="l" rtl="0">
              <a:lnSpc>
                <a:spcPct val="100000"/>
              </a:lnSpc>
              <a:spcBef>
                <a:spcPts val="640"/>
              </a:spcBef>
              <a:spcAft>
                <a:spcPts val="0"/>
              </a:spcAft>
              <a:buSzPts val="1100"/>
              <a:buNone/>
            </a:pPr>
            <a:r>
              <a:rPr lang="en-US" sz="1400">
                <a:solidFill>
                  <a:srgbClr val="006387"/>
                </a:solidFill>
                <a:latin typeface="Calibri"/>
                <a:ea typeface="Calibri"/>
                <a:cs typeface="Calibri"/>
                <a:sym typeface="Calibri"/>
              </a:rPr>
              <a:t>(potential answers: get at they why, root cause, why is that the function? Have the student to put the paper in their binder or flip it over to acknowledge that they are not ready to do the work. Maybe, you work with a partner, or chunk it, or alternative activities vs. the worksheet.) </a:t>
            </a:r>
            <a:endParaRPr sz="1400">
              <a:solidFill>
                <a:srgbClr val="006387"/>
              </a:solidFill>
              <a:latin typeface="Calibri"/>
              <a:ea typeface="Calibri"/>
              <a:cs typeface="Calibri"/>
              <a:sym typeface="Calibri"/>
            </a:endParaRPr>
          </a:p>
          <a:p>
            <a:pPr marL="0" lvl="0" indent="0" algn="l" rtl="0">
              <a:lnSpc>
                <a:spcPct val="100000"/>
              </a:lnSpc>
              <a:spcBef>
                <a:spcPts val="640"/>
              </a:spcBef>
              <a:spcAft>
                <a:spcPts val="0"/>
              </a:spcAft>
              <a:buSzPts val="1100"/>
              <a:buNone/>
            </a:pPr>
            <a:r>
              <a:rPr lang="en-US" sz="1400">
                <a:solidFill>
                  <a:srgbClr val="006387"/>
                </a:solidFill>
                <a:latin typeface="Calibri"/>
                <a:ea typeface="Calibri"/>
                <a:cs typeface="Calibri"/>
                <a:sym typeface="Calibri"/>
              </a:rPr>
              <a:t>What additional scaffolding do you need? </a:t>
            </a:r>
            <a:endParaRPr sz="1400">
              <a:solidFill>
                <a:srgbClr val="006387"/>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3f5334e3ef1_0_7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1" name="Google Shape;571;g3f5334e3ef1_0_7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a:t>Consider the examples….are they easy to perform, efficient, effective? Do they meet the same need?</a:t>
            </a:r>
            <a:endParaRPr sz="1200"/>
          </a:p>
          <a:p>
            <a:pPr marL="0" lvl="0" indent="0" algn="l" rtl="0">
              <a:lnSpc>
                <a:spcPct val="100000"/>
              </a:lnSpc>
              <a:spcBef>
                <a:spcPts val="0"/>
              </a:spcBef>
              <a:spcAft>
                <a:spcPts val="0"/>
              </a:spcAft>
              <a:buSzPts val="1100"/>
              <a:buNone/>
            </a:pPr>
            <a:r>
              <a:rPr lang="en-US" sz="1200"/>
              <a:t>Examples:</a:t>
            </a:r>
            <a:endParaRPr sz="1200"/>
          </a:p>
          <a:p>
            <a:pPr marL="0" lvl="0" indent="0" algn="l" rtl="0">
              <a:lnSpc>
                <a:spcPct val="100000"/>
              </a:lnSpc>
              <a:spcBef>
                <a:spcPts val="0"/>
              </a:spcBef>
              <a:spcAft>
                <a:spcPts val="0"/>
              </a:spcAft>
              <a:buSzPts val="1100"/>
              <a:buNone/>
            </a:pPr>
            <a:r>
              <a:rPr lang="en-US" sz="1200"/>
              <a:t>Yelling out answers     Raising hand and waiting to be called on</a:t>
            </a:r>
            <a:endParaRPr sz="1200"/>
          </a:p>
          <a:p>
            <a:pPr marL="0" lvl="0" indent="0" algn="l" rtl="0">
              <a:lnSpc>
                <a:spcPct val="100000"/>
              </a:lnSpc>
              <a:spcBef>
                <a:spcPts val="0"/>
              </a:spcBef>
              <a:spcAft>
                <a:spcPts val="0"/>
              </a:spcAft>
              <a:buSzPts val="1100"/>
              <a:buNone/>
            </a:pPr>
            <a:r>
              <a:rPr lang="en-US" sz="1200"/>
              <a:t>Hitting to get a toy       Using words to ask for a turn</a:t>
            </a:r>
            <a:endParaRPr sz="1200"/>
          </a:p>
          <a:p>
            <a:pPr marL="0" lvl="0" indent="0" algn="l" rtl="0">
              <a:lnSpc>
                <a:spcPct val="100000"/>
              </a:lnSpc>
              <a:spcBef>
                <a:spcPts val="0"/>
              </a:spcBef>
              <a:spcAft>
                <a:spcPts val="0"/>
              </a:spcAft>
              <a:buSzPts val="1100"/>
              <a:buNone/>
            </a:pPr>
            <a:r>
              <a:rPr lang="en-US" sz="1200"/>
              <a:t>Refusing to start work Requesting a break or asking for help</a:t>
            </a:r>
            <a:endParaRPr sz="1200"/>
          </a:p>
          <a:p>
            <a:pPr marL="0" lvl="0" indent="0" algn="l" rtl="0">
              <a:lnSpc>
                <a:spcPct val="100000"/>
              </a:lnSpc>
              <a:spcBef>
                <a:spcPts val="0"/>
              </a:spcBef>
              <a:spcAft>
                <a:spcPts val="0"/>
              </a:spcAft>
              <a:buSzPts val="1100"/>
              <a:buNone/>
            </a:pPr>
            <a:r>
              <a:rPr lang="en-US" sz="1200"/>
              <a:t>Leaving class              Using a signal to indicate frustration and request support</a:t>
            </a:r>
            <a:endParaRPr sz="1200"/>
          </a:p>
          <a:p>
            <a:pPr marL="0" lvl="0" indent="0" algn="l" rtl="0">
              <a:lnSpc>
                <a:spcPct val="100000"/>
              </a:lnSpc>
              <a:spcBef>
                <a:spcPts val="0"/>
              </a:spcBef>
              <a:spcAft>
                <a:spcPts val="0"/>
              </a:spcAft>
              <a:buSzPts val="1100"/>
              <a:buNone/>
            </a:pPr>
            <a:r>
              <a:rPr lang="en-US" sz="1200"/>
              <a:t>Interrupting                  Using a “wait” card or written note to ask questions appropriately</a:t>
            </a:r>
            <a:endParaRPr sz="1200"/>
          </a:p>
          <a:p>
            <a:pPr marL="0" lvl="0" indent="0" algn="l" rtl="0">
              <a:lnSpc>
                <a:spcPct val="100000"/>
              </a:lnSpc>
              <a:spcBef>
                <a:spcPts val="0"/>
              </a:spcBef>
              <a:spcAft>
                <a:spcPts val="0"/>
              </a:spcAft>
              <a:buSzPts val="1100"/>
              <a:buNone/>
            </a:pPr>
            <a:endParaRPr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4b1b9bd0d1_2_35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7" name="Google Shape;577;g24b1b9bd0d1_2_35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Just like adults we are not one time learners. We is the big picture and how can provide wraparound supports.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24b1b9bd0d1_2_49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4" name="Google Shape;584;g24b1b9bd0d1_2_49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Remember we are shaping behaviors, or shifting behaviors. It needs to be gradual and meet the same function/needs. Happy talking once again! See you back in about 8 minutes.</a:t>
            </a:r>
            <a:endParaRPr/>
          </a:p>
          <a:p>
            <a:pPr marL="0" lvl="0" indent="0" algn="l" rtl="0">
              <a:lnSpc>
                <a:spcPct val="100000"/>
              </a:lnSpc>
              <a:spcBef>
                <a:spcPts val="0"/>
              </a:spcBef>
              <a:spcAft>
                <a:spcPts val="0"/>
              </a:spcAft>
              <a:buSzPts val="1100"/>
              <a:buNone/>
            </a:pPr>
            <a:endParaRPr>
              <a:highlight>
                <a:srgbClr val="F9CB9C"/>
              </a:highlight>
            </a:endParaRPr>
          </a:p>
          <a:p>
            <a:pPr marL="0" lvl="0" indent="0" algn="l" rtl="0">
              <a:lnSpc>
                <a:spcPct val="100000"/>
              </a:lnSpc>
              <a:spcBef>
                <a:spcPts val="0"/>
              </a:spcBef>
              <a:spcAft>
                <a:spcPts val="0"/>
              </a:spcAft>
              <a:buSzPts val="1100"/>
              <a:buNone/>
            </a:pPr>
            <a:r>
              <a:rPr lang="en-US">
                <a:highlight>
                  <a:srgbClr val="F9CB9C"/>
                </a:highlight>
              </a:rPr>
              <a:t>Open Breakouts Small Group Discussion: </a:t>
            </a:r>
            <a:endParaRPr>
              <a:highlight>
                <a:srgbClr val="F9CB9C"/>
              </a:highlight>
            </a:endParaRPr>
          </a:p>
          <a:p>
            <a:pPr marL="0" lvl="0" indent="0" algn="l" rtl="0">
              <a:lnSpc>
                <a:spcPct val="100000"/>
              </a:lnSpc>
              <a:spcBef>
                <a:spcPts val="0"/>
              </a:spcBef>
              <a:spcAft>
                <a:spcPts val="0"/>
              </a:spcAft>
              <a:buSzPts val="1100"/>
              <a:buNone/>
            </a:pPr>
            <a:r>
              <a:rPr lang="en-US">
                <a:highlight>
                  <a:srgbClr val="FFFF00"/>
                </a:highlight>
              </a:rPr>
              <a:t>Please place in chat: </a:t>
            </a:r>
            <a:endParaRPr>
              <a:highlight>
                <a:srgbClr val="FFFF00"/>
              </a:highlight>
            </a:endParaRPr>
          </a:p>
          <a:p>
            <a:pPr marL="0" lvl="0" indent="0" algn="l" rtl="0">
              <a:lnSpc>
                <a:spcPct val="100000"/>
              </a:lnSpc>
              <a:spcBef>
                <a:spcPts val="0"/>
              </a:spcBef>
              <a:spcAft>
                <a:spcPts val="0"/>
              </a:spcAft>
              <a:buSzPts val="1100"/>
              <a:buNone/>
            </a:pPr>
            <a:r>
              <a:rPr lang="en-US"/>
              <a:t>Go back to the ABCs from day 1. Chose one or more to discuss and identify replacement behavior</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4b1b9bd0d1_2_35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1" name="Google Shape;591;g24b1b9bd0d1_2_35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Prompts are subtle, like a verbal cue or gesture, something you’ve agreed upon by the student. It is not a reprimand or public shaming, but a soft reminder or nudge to engage in replacement behavior. “Oh that’s right, I need to take a deep breath.” There is so much power in cueing when we are trying to shift behaviors.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f5334e3ef1_0_9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8" name="Google Shape;598;g3f5334e3ef1_0_9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10:45</a:t>
            </a:r>
            <a:endParaRPr sz="1100"/>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Our next three slides will do a bit of review and application. We are going to dig into the scenarios from day one with Mr. Jones.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What systems (PD, coaching, reflection tools) are in place to help staff apply theory to real classroom dynamics.</a:t>
            </a:r>
            <a:endParaRPr sz="1100">
              <a:solidFill>
                <a:schemeClr val="dk1"/>
              </a:solidFill>
            </a:endParaRPr>
          </a:p>
          <a:p>
            <a:pPr marL="0" lvl="0" indent="0" algn="l" rtl="0">
              <a:lnSpc>
                <a:spcPct val="100000"/>
              </a:lnSpc>
              <a:spcBef>
                <a:spcPts val="0"/>
              </a:spcBef>
              <a:spcAft>
                <a:spcPts val="0"/>
              </a:spcAft>
              <a:buSzPts val="1100"/>
              <a:buNone/>
            </a:pPr>
            <a:endParaRPr sz="11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f5334e3ef1_0_9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6" name="Google Shape;606;g3f5334e3ef1_0_9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Find handout with three examples.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b="1">
                <a:solidFill>
                  <a:schemeClr val="dk1"/>
                </a:solidFill>
              </a:rPr>
              <a:t>5 minutes:</a:t>
            </a:r>
            <a:r>
              <a:rPr lang="en-US" sz="1100">
                <a:solidFill>
                  <a:schemeClr val="dk1"/>
                </a:solidFill>
              </a:rPr>
              <a:t> Choose one to discuss and identify replacement behavior, remember we want a function-based replacement behavior so you need to establish what the function might be. </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b="1">
                <a:solidFill>
                  <a:schemeClr val="dk1"/>
                </a:solidFill>
              </a:rPr>
              <a:t>2 minutes:</a:t>
            </a:r>
            <a:r>
              <a:rPr lang="en-US" sz="1100">
                <a:solidFill>
                  <a:schemeClr val="dk1"/>
                </a:solidFill>
              </a:rPr>
              <a:t> Share out</a:t>
            </a:r>
            <a:endParaRPr>
              <a:solidFill>
                <a:schemeClr val="dk1"/>
              </a:solidFill>
            </a:endParaRPr>
          </a:p>
          <a:p>
            <a:pPr marL="0" lvl="0" indent="0" algn="l" rtl="0">
              <a:lnSpc>
                <a:spcPct val="100000"/>
              </a:lnSpc>
              <a:spcBef>
                <a:spcPts val="0"/>
              </a:spcBef>
              <a:spcAft>
                <a:spcPts val="0"/>
              </a:spcAft>
              <a:buSzPts val="1400"/>
              <a:buNone/>
            </a:pPr>
            <a:endParaRPr sz="1200">
              <a:latin typeface="Verdana"/>
              <a:ea typeface="Verdana"/>
              <a:cs typeface="Verdana"/>
              <a:sym typeface="Verdan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3f5334e3ef1_0_9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6" name="Google Shape;616;g3f5334e3ef1_0_9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
              <a:buFont typeface="Verdana"/>
              <a:buNone/>
            </a:pPr>
            <a:r>
              <a:rPr lang="en-US" sz="1200">
                <a:latin typeface="Verdana"/>
                <a:ea typeface="Verdana"/>
                <a:cs typeface="Verdana"/>
                <a:sym typeface="Verdana"/>
              </a:rPr>
              <a:t>Teacher prompts students to take out notebooks</a:t>
            </a:r>
            <a:endParaRPr/>
          </a:p>
          <a:p>
            <a:pPr marL="0" lvl="0" indent="0" algn="l" rtl="0">
              <a:lnSpc>
                <a:spcPct val="100000"/>
              </a:lnSpc>
              <a:spcBef>
                <a:spcPts val="0"/>
              </a:spcBef>
              <a:spcAft>
                <a:spcPts val="0"/>
              </a:spcAft>
              <a:buSzPts val="1200"/>
              <a:buFont typeface="Verdana"/>
              <a:buNone/>
            </a:pPr>
            <a:r>
              <a:rPr lang="en-US" sz="1200">
                <a:latin typeface="Verdana"/>
                <a:ea typeface="Verdana"/>
                <a:cs typeface="Verdana"/>
                <a:sym typeface="Verdana"/>
              </a:rPr>
              <a:t>Student says, “Mr. Jones, what is up with that ugly haircut”</a:t>
            </a:r>
            <a:endParaRPr/>
          </a:p>
          <a:p>
            <a:pPr marL="0" lvl="0" indent="0" algn="l" rtl="0">
              <a:lnSpc>
                <a:spcPct val="100000"/>
              </a:lnSpc>
              <a:spcBef>
                <a:spcPts val="0"/>
              </a:spcBef>
              <a:spcAft>
                <a:spcPts val="0"/>
              </a:spcAft>
              <a:buSzPts val="1200"/>
              <a:buFont typeface="Verdana"/>
              <a:buNone/>
            </a:pPr>
            <a:r>
              <a:rPr lang="en-US" sz="1200">
                <a:latin typeface="Verdana"/>
                <a:ea typeface="Verdana"/>
                <a:cs typeface="Verdana"/>
                <a:sym typeface="Verdana"/>
              </a:rPr>
              <a:t>Class laughs</a:t>
            </a:r>
            <a:endParaRPr/>
          </a:p>
          <a:p>
            <a:pPr marL="0" lvl="0" indent="0" algn="l" rtl="0">
              <a:lnSpc>
                <a:spcPct val="100000"/>
              </a:lnSpc>
              <a:spcBef>
                <a:spcPts val="0"/>
              </a:spcBef>
              <a:spcAft>
                <a:spcPts val="0"/>
              </a:spcAft>
              <a:buSzPts val="1400"/>
              <a:buNone/>
            </a:pPr>
            <a:endParaRPr sz="1200">
              <a:latin typeface="Verdana"/>
              <a:ea typeface="Verdana"/>
              <a:cs typeface="Verdana"/>
              <a:sym typeface="Verdan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f5334e3ef1_0_9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6" name="Google Shape;626;g3f5334e3ef1_0_9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Teacher prompts student to put phone away</a:t>
            </a:r>
            <a:endParaRPr/>
          </a:p>
          <a:p>
            <a:pPr marL="0" lvl="0" indent="0" algn="l" rtl="0">
              <a:lnSpc>
                <a:spcPct val="100000"/>
              </a:lnSpc>
              <a:spcBef>
                <a:spcPts val="0"/>
              </a:spcBef>
              <a:spcAft>
                <a:spcPts val="0"/>
              </a:spcAft>
              <a:buSzPts val="1100"/>
              <a:buNone/>
            </a:pPr>
            <a:r>
              <a:rPr lang="en-US" sz="1100"/>
              <a:t>Student continues to stay on the phone</a:t>
            </a:r>
            <a:endParaRPr/>
          </a:p>
          <a:p>
            <a:pPr marL="0" lvl="0" indent="0" algn="l" rtl="0">
              <a:lnSpc>
                <a:spcPct val="100000"/>
              </a:lnSpc>
              <a:spcBef>
                <a:spcPts val="0"/>
              </a:spcBef>
              <a:spcAft>
                <a:spcPts val="0"/>
              </a:spcAft>
              <a:buSzPts val="1100"/>
              <a:buNone/>
            </a:pPr>
            <a:r>
              <a:rPr lang="en-US" sz="1100"/>
              <a:t>Teacher raises voice and again prompts</a:t>
            </a:r>
            <a:endParaRPr sz="1200">
              <a:latin typeface="Verdana"/>
              <a:ea typeface="Verdana"/>
              <a:cs typeface="Verdana"/>
              <a:sym typeface="Verdana"/>
            </a:endParaRPr>
          </a:p>
          <a:p>
            <a:pPr marL="0" lvl="0" indent="0" algn="l" rtl="0">
              <a:lnSpc>
                <a:spcPct val="100000"/>
              </a:lnSpc>
              <a:spcBef>
                <a:spcPts val="0"/>
              </a:spcBef>
              <a:spcAft>
                <a:spcPts val="0"/>
              </a:spcAft>
              <a:buSzPts val="1400"/>
              <a:buNone/>
            </a:pPr>
            <a:endParaRPr sz="1200">
              <a:latin typeface="Verdana"/>
              <a:ea typeface="Verdana"/>
              <a:cs typeface="Verdana"/>
              <a:sym typeface="Verdana"/>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24b1b9bd0d1_2_49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6" name="Google Shape;636;g24b1b9bd0d1_2_49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Personal Scenario</a:t>
            </a:r>
            <a:endParaRPr/>
          </a:p>
          <a:p>
            <a:pPr marL="0" lvl="0" indent="0" algn="l" rtl="0">
              <a:lnSpc>
                <a:spcPct val="100000"/>
              </a:lnSpc>
              <a:spcBef>
                <a:spcPts val="0"/>
              </a:spcBef>
              <a:spcAft>
                <a:spcPts val="0"/>
              </a:spcAft>
              <a:buSzPts val="1100"/>
              <a:buNone/>
            </a:pPr>
            <a:r>
              <a:rPr lang="en-US"/>
              <a:t>Identify the replacement behavior- what additional skills might your students need to engage in that behavior</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For example, a visual cue with a sticky note, 5 to 1.</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f5334e3ef1_0_11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7" name="Google Shape;647;g3f5334e3ef1_0_11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200"/>
              <a:t>In Summary:</a:t>
            </a:r>
            <a:endParaRPr sz="1200"/>
          </a:p>
          <a:p>
            <a:pPr marL="0" lvl="0" indent="0" algn="l" rtl="0">
              <a:lnSpc>
                <a:spcPct val="100000"/>
              </a:lnSpc>
              <a:spcBef>
                <a:spcPts val="0"/>
              </a:spcBef>
              <a:spcAft>
                <a:spcPts val="0"/>
              </a:spcAft>
              <a:buSzPts val="1400"/>
              <a:buNone/>
            </a:pPr>
            <a:r>
              <a:rPr lang="en-US" sz="1200"/>
              <a:t>Teachers with emotional intelligence create classrooms that are more responsive, inclusive, and emotionally safe—laying the foundation for both academic and personal growth.</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US" sz="1200"/>
              <a:t>Four core components:</a:t>
            </a:r>
            <a:endParaRPr sz="1200"/>
          </a:p>
          <a:p>
            <a:pPr marL="0" lvl="0" indent="0" algn="l" rtl="0">
              <a:lnSpc>
                <a:spcPct val="100000"/>
              </a:lnSpc>
              <a:spcBef>
                <a:spcPts val="0"/>
              </a:spcBef>
              <a:spcAft>
                <a:spcPts val="0"/>
              </a:spcAft>
              <a:buSzPts val="1400"/>
              <a:buNone/>
            </a:pPr>
            <a:r>
              <a:rPr lang="en-US" sz="1200"/>
              <a:t>Self-Awareness</a:t>
            </a:r>
            <a:endParaRPr sz="1200"/>
          </a:p>
          <a:p>
            <a:pPr marL="0" lvl="0" indent="0" algn="l" rtl="0">
              <a:lnSpc>
                <a:spcPct val="100000"/>
              </a:lnSpc>
              <a:spcBef>
                <a:spcPts val="0"/>
              </a:spcBef>
              <a:spcAft>
                <a:spcPts val="0"/>
              </a:spcAft>
              <a:buSzPts val="1400"/>
              <a:buNone/>
            </a:pPr>
            <a:r>
              <a:rPr lang="en-US" sz="1200"/>
              <a:t>Self-Management</a:t>
            </a:r>
            <a:endParaRPr sz="1200"/>
          </a:p>
          <a:p>
            <a:pPr marL="0" lvl="0" indent="0" algn="l" rtl="0">
              <a:lnSpc>
                <a:spcPct val="100000"/>
              </a:lnSpc>
              <a:spcBef>
                <a:spcPts val="0"/>
              </a:spcBef>
              <a:spcAft>
                <a:spcPts val="0"/>
              </a:spcAft>
              <a:buSzPts val="1400"/>
              <a:buNone/>
            </a:pPr>
            <a:r>
              <a:rPr lang="en-US" sz="1200"/>
              <a:t>Social Awareness/Empathy</a:t>
            </a:r>
            <a:endParaRPr sz="1200"/>
          </a:p>
          <a:p>
            <a:pPr marL="0" lvl="0" indent="0" algn="l" rtl="0">
              <a:lnSpc>
                <a:spcPct val="100000"/>
              </a:lnSpc>
              <a:spcBef>
                <a:spcPts val="0"/>
              </a:spcBef>
              <a:spcAft>
                <a:spcPts val="0"/>
              </a:spcAft>
              <a:buSzPts val="1400"/>
              <a:buNone/>
            </a:pPr>
            <a:r>
              <a:rPr lang="en-US" sz="1200"/>
              <a:t>Social Management/Social Skills</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US" sz="1200">
                <a:highlight>
                  <a:schemeClr val="accent5"/>
                </a:highlight>
              </a:rPr>
              <a:t>Poll:</a:t>
            </a:r>
            <a:endParaRPr sz="1200">
              <a:highlight>
                <a:schemeClr val="accent5"/>
              </a:highlight>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Which skill do you see your students needing the most support developing right now?</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Self-Awareness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Self-Management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Social Awareness/Empathy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Social Management/Social Skills</a:t>
            </a:r>
            <a:endParaRPr>
              <a:solidFill>
                <a:schemeClr val="dk1"/>
              </a:solidFill>
            </a:endParaRPr>
          </a:p>
          <a:p>
            <a:pPr marL="0" lvl="0" indent="0" algn="l" rtl="0">
              <a:lnSpc>
                <a:spcPct val="100000"/>
              </a:lnSpc>
              <a:spcBef>
                <a:spcPts val="120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endParaRPr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3f5334e3ef1_0_11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g3f5334e3ef1_0_11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US" sz="1100">
                <a:solidFill>
                  <a:schemeClr val="dk1"/>
                </a:solidFill>
              </a:rPr>
              <a:t>It helps students understand themselves—how they feel, think, and act—which is essential for making positive choices, building relationships, and managing emotions. When students can name what they’re feeling (e.g., frustrated, anxious, excited), they’re more likely to choose healthy ways to respond instead of acting out or shutting down. Life circumstances</a:t>
            </a:r>
            <a:r>
              <a:rPr lang="en-US" sz="1100"/>
              <a:t>, age, children, stages of life can impact this. </a:t>
            </a:r>
            <a:endParaRPr sz="1100"/>
          </a:p>
          <a:p>
            <a:pPr marL="0" lvl="0" indent="0" algn="l" rtl="0">
              <a:lnSpc>
                <a:spcPct val="115000"/>
              </a:lnSpc>
              <a:spcBef>
                <a:spcPts val="0"/>
              </a:spcBef>
              <a:spcAft>
                <a:spcPts val="0"/>
              </a:spcAft>
              <a:buSzPts val="1400"/>
              <a:buNone/>
            </a:pPr>
            <a:endParaRPr sz="1100"/>
          </a:p>
          <a:p>
            <a:pPr marL="0" lvl="0" indent="0" algn="l" rtl="0">
              <a:lnSpc>
                <a:spcPct val="115000"/>
              </a:lnSpc>
              <a:spcBef>
                <a:spcPts val="0"/>
              </a:spcBef>
              <a:spcAft>
                <a:spcPts val="0"/>
              </a:spcAft>
              <a:buSzPts val="1400"/>
              <a:buNone/>
            </a:pPr>
            <a:r>
              <a:rPr lang="en-US" sz="1100"/>
              <a:t>Self-awareness includes recognizing internal self-talk. Teaching students to notice negative thoughts (“I’m not good at this”) and reframe them (“I’m still learning this”) builds resilience and a belief in their own potential.</a:t>
            </a:r>
            <a:endParaRPr sz="1100"/>
          </a:p>
          <a:p>
            <a:pPr marL="0" lvl="0" indent="0" algn="l" rtl="0">
              <a:lnSpc>
                <a:spcPct val="115000"/>
              </a:lnSpc>
              <a:spcBef>
                <a:spcPts val="0"/>
              </a:spcBef>
              <a:spcAft>
                <a:spcPts val="0"/>
              </a:spcAft>
              <a:buSzPts val="1400"/>
              <a:buNone/>
            </a:pPr>
            <a:endParaRPr sz="1100"/>
          </a:p>
          <a:p>
            <a:pPr marL="0" lvl="0" indent="0" algn="l" rtl="0">
              <a:lnSpc>
                <a:spcPct val="115000"/>
              </a:lnSpc>
              <a:spcBef>
                <a:spcPts val="0"/>
              </a:spcBef>
              <a:spcAft>
                <a:spcPts val="0"/>
              </a:spcAft>
              <a:buSzPts val="1400"/>
              <a:buNone/>
            </a:pPr>
            <a:r>
              <a:rPr lang="en-US" sz="1100" b="1"/>
              <a:t>What Self-Awareness Looks Like in Students:</a:t>
            </a:r>
            <a:endParaRPr sz="1100" b="1"/>
          </a:p>
          <a:p>
            <a:pPr marL="0" lvl="0" indent="0" algn="l" rtl="0">
              <a:lnSpc>
                <a:spcPct val="115000"/>
              </a:lnSpc>
              <a:spcBef>
                <a:spcPts val="0"/>
              </a:spcBef>
              <a:spcAft>
                <a:spcPts val="0"/>
              </a:spcAft>
              <a:buSzPts val="1400"/>
              <a:buNone/>
            </a:pPr>
            <a:r>
              <a:rPr lang="en-US" sz="1100"/>
              <a:t>“I’m starting to feel overwhelmed, I need a break.”</a:t>
            </a:r>
            <a:endParaRPr sz="1100"/>
          </a:p>
          <a:p>
            <a:pPr marL="0" lvl="0" indent="0" algn="l" rtl="0">
              <a:lnSpc>
                <a:spcPct val="115000"/>
              </a:lnSpc>
              <a:spcBef>
                <a:spcPts val="0"/>
              </a:spcBef>
              <a:spcAft>
                <a:spcPts val="0"/>
              </a:spcAft>
              <a:buSzPts val="1400"/>
              <a:buNone/>
            </a:pPr>
            <a:r>
              <a:rPr lang="en-US" sz="1100"/>
              <a:t>“I get distracted when I sit near the window.”</a:t>
            </a:r>
            <a:endParaRPr sz="1100"/>
          </a:p>
          <a:p>
            <a:pPr marL="0" lvl="0" indent="0" algn="l" rtl="0">
              <a:lnSpc>
                <a:spcPct val="115000"/>
              </a:lnSpc>
              <a:spcBef>
                <a:spcPts val="0"/>
              </a:spcBef>
              <a:spcAft>
                <a:spcPts val="0"/>
              </a:spcAft>
              <a:buSzPts val="1400"/>
              <a:buNone/>
            </a:pPr>
            <a:r>
              <a:rPr lang="en-US" sz="1100"/>
              <a:t>“I was really proud of how I handled that situation.”</a:t>
            </a:r>
            <a:endParaRPr sz="1100"/>
          </a:p>
          <a:p>
            <a:pPr marL="0" lvl="0" indent="0" algn="l" rtl="0">
              <a:lnSpc>
                <a:spcPct val="115000"/>
              </a:lnSpc>
              <a:spcBef>
                <a:spcPts val="0"/>
              </a:spcBef>
              <a:spcAft>
                <a:spcPts val="0"/>
              </a:spcAft>
              <a:buSzPts val="1400"/>
              <a:buNone/>
            </a:pPr>
            <a:r>
              <a:rPr lang="en-US" sz="1100"/>
              <a:t>“I notice I shut down when I make a mistake.”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3f5334e3ef1_0_11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g3f5334e3ef1_0_11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t>Teaching self-management in schools is essential because it equips students with the skills they need to regulate their emotions, behaviors, and actions in ways that support their learning and relationships. Self-management is a key pillar of social-emotional learning and directly impacts students’ academic success, well-being, and readiness for life beyond the classroom.</a:t>
            </a:r>
            <a:endParaRPr sz="1100"/>
          </a:p>
          <a:p>
            <a:pPr marL="0" lvl="0" indent="0" algn="l" rtl="0">
              <a:lnSpc>
                <a:spcPct val="100000"/>
              </a:lnSpc>
              <a:spcBef>
                <a:spcPts val="0"/>
              </a:spcBef>
              <a:spcAft>
                <a:spcPts val="0"/>
              </a:spcAft>
              <a:buClr>
                <a:schemeClr val="dk1"/>
              </a:buClr>
              <a:buSzPts val="1100"/>
              <a:buFont typeface="Arial"/>
              <a:buNone/>
            </a:pPr>
            <a:endParaRPr sz="1100"/>
          </a:p>
          <a:p>
            <a:pPr marL="0" lvl="0" indent="0" algn="l" rtl="0">
              <a:lnSpc>
                <a:spcPct val="100000"/>
              </a:lnSpc>
              <a:spcBef>
                <a:spcPts val="0"/>
              </a:spcBef>
              <a:spcAft>
                <a:spcPts val="0"/>
              </a:spcAft>
              <a:buClr>
                <a:schemeClr val="dk1"/>
              </a:buClr>
              <a:buSzPts val="1100"/>
              <a:buFont typeface="Arial"/>
              <a:buNone/>
            </a:pPr>
            <a:r>
              <a:rPr lang="en-US" sz="1100"/>
              <a:t>Students who can manage emotions are more likely to stay engaged and less likely to escalate into disruptive behavior.</a:t>
            </a:r>
            <a:endParaRPr sz="1100"/>
          </a:p>
          <a:p>
            <a:pPr marL="0" lvl="0" indent="0" algn="l" rtl="0">
              <a:lnSpc>
                <a:spcPct val="100000"/>
              </a:lnSpc>
              <a:spcBef>
                <a:spcPts val="0"/>
              </a:spcBef>
              <a:spcAft>
                <a:spcPts val="0"/>
              </a:spcAft>
              <a:buClr>
                <a:schemeClr val="dk1"/>
              </a:buClr>
              <a:buSzPts val="1100"/>
              <a:buFont typeface="Arial"/>
              <a:buNone/>
            </a:pPr>
            <a:r>
              <a:rPr lang="en-US" sz="1100"/>
              <a:t>Students with self-management skills can: Sustain attention, Resist distractions, Persist through difficult tasks, Organize their time and materials</a:t>
            </a:r>
            <a:endParaRPr sz="1100"/>
          </a:p>
          <a:p>
            <a:pPr marL="0" lvl="0" indent="0" algn="l" rtl="0">
              <a:lnSpc>
                <a:spcPct val="115000"/>
              </a:lnSpc>
              <a:spcBef>
                <a:spcPts val="0"/>
              </a:spcBef>
              <a:spcAft>
                <a:spcPts val="0"/>
              </a:spcAft>
              <a:buSzPts val="1400"/>
              <a:buNone/>
            </a:pPr>
            <a:endParaRPr sz="1100"/>
          </a:p>
          <a:p>
            <a:pPr marL="0" lvl="0" indent="0" algn="l" rtl="0">
              <a:lnSpc>
                <a:spcPct val="115000"/>
              </a:lnSpc>
              <a:spcBef>
                <a:spcPts val="0"/>
              </a:spcBef>
              <a:spcAft>
                <a:spcPts val="0"/>
              </a:spcAft>
              <a:buSzPts val="1400"/>
              <a:buNone/>
            </a:pPr>
            <a:r>
              <a:rPr lang="en-US" sz="1100" b="1"/>
              <a:t>What Self-Management Looks Like in Students:</a:t>
            </a:r>
            <a:endParaRPr sz="1100" b="1"/>
          </a:p>
          <a:p>
            <a:pPr marL="0" lvl="0" indent="0" algn="l" rtl="0">
              <a:lnSpc>
                <a:spcPct val="115000"/>
              </a:lnSpc>
              <a:spcBef>
                <a:spcPts val="0"/>
              </a:spcBef>
              <a:spcAft>
                <a:spcPts val="0"/>
              </a:spcAft>
              <a:buSzPts val="1400"/>
              <a:buNone/>
            </a:pPr>
            <a:r>
              <a:rPr lang="en-US" sz="1100"/>
              <a:t>Taking a break instead of yelling when upset</a:t>
            </a:r>
            <a:endParaRPr sz="1100"/>
          </a:p>
          <a:p>
            <a:pPr marL="0" lvl="0" indent="0" algn="l" rtl="0">
              <a:lnSpc>
                <a:spcPct val="115000"/>
              </a:lnSpc>
              <a:spcBef>
                <a:spcPts val="0"/>
              </a:spcBef>
              <a:spcAft>
                <a:spcPts val="0"/>
              </a:spcAft>
              <a:buSzPts val="1400"/>
              <a:buNone/>
            </a:pPr>
            <a:r>
              <a:rPr lang="en-US" sz="1100"/>
              <a:t>Using a checklist to complete assignments</a:t>
            </a:r>
            <a:endParaRPr sz="1100"/>
          </a:p>
          <a:p>
            <a:pPr marL="0" lvl="0" indent="0" algn="l" rtl="0">
              <a:lnSpc>
                <a:spcPct val="115000"/>
              </a:lnSpc>
              <a:spcBef>
                <a:spcPts val="0"/>
              </a:spcBef>
              <a:spcAft>
                <a:spcPts val="0"/>
              </a:spcAft>
              <a:buSzPts val="1400"/>
              <a:buNone/>
            </a:pPr>
            <a:r>
              <a:rPr lang="en-US" sz="1100"/>
              <a:t>Asking for help instead of giving up</a:t>
            </a:r>
            <a:endParaRPr sz="1100"/>
          </a:p>
          <a:p>
            <a:pPr marL="0" lvl="0" indent="0" algn="l" rtl="0">
              <a:lnSpc>
                <a:spcPct val="115000"/>
              </a:lnSpc>
              <a:spcBef>
                <a:spcPts val="0"/>
              </a:spcBef>
              <a:spcAft>
                <a:spcPts val="0"/>
              </a:spcAft>
              <a:buSzPts val="1400"/>
              <a:buNone/>
            </a:pPr>
            <a:r>
              <a:rPr lang="en-US" sz="1100"/>
              <a:t>Practicing mindfulness to calm anxiety before a test</a:t>
            </a:r>
            <a:endParaRPr sz="1100"/>
          </a:p>
          <a:p>
            <a:pPr marL="0" lvl="0" indent="0" algn="l" rtl="0">
              <a:lnSpc>
                <a:spcPct val="115000"/>
              </a:lnSpc>
              <a:spcBef>
                <a:spcPts val="0"/>
              </a:spcBef>
              <a:spcAft>
                <a:spcPts val="0"/>
              </a:spcAft>
              <a:buSzPts val="1400"/>
              <a:buNone/>
            </a:pPr>
            <a:r>
              <a:rPr lang="en-US" sz="1100"/>
              <a:t>Resisting peer pressure and making independent choices</a:t>
            </a:r>
            <a:endParaRPr sz="1100"/>
          </a:p>
          <a:p>
            <a:pPr marL="0" lvl="0" indent="0" algn="l" rtl="0">
              <a:lnSpc>
                <a:spcPct val="100000"/>
              </a:lnSpc>
              <a:spcBef>
                <a:spcPts val="0"/>
              </a:spcBef>
              <a:spcAft>
                <a:spcPts val="0"/>
              </a:spcAft>
              <a:buClr>
                <a:schemeClr val="dk1"/>
              </a:buClr>
              <a:buSzPts val="1400"/>
              <a:buFont typeface="Arial"/>
              <a:buNone/>
            </a:pPr>
            <a:endParaRPr>
              <a:solidFill>
                <a:schemeClr val="dk1"/>
              </a:solidFill>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f5334e3ef1_0_11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0" name="Google Shape;670;g3f5334e3ef1_0_11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US" sz="1100">
                <a:solidFill>
                  <a:schemeClr val="dk1"/>
                </a:solidFill>
              </a:rPr>
              <a:t>Teaching social awareness in schools is critically important because it helps students understand and respect the perspectives, experiences, and emotions of others. Social awareness fosters empathy, inclusion, and strong interpersonal relationships, which are essential for a safe, supportive, and equitable learning environment.</a:t>
            </a:r>
            <a:endParaRPr sz="1100">
              <a:solidFill>
                <a:schemeClr val="dk1"/>
              </a:solidFill>
            </a:endParaRPr>
          </a:p>
          <a:p>
            <a:pPr marL="0" marR="381000" lvl="0" indent="0" algn="l" rtl="0">
              <a:lnSpc>
                <a:spcPct val="115000"/>
              </a:lnSpc>
              <a:spcBef>
                <a:spcPts val="0"/>
              </a:spcBef>
              <a:spcAft>
                <a:spcPts val="0"/>
              </a:spcAft>
              <a:buSzPts val="1400"/>
              <a:buNone/>
            </a:pPr>
            <a:endParaRPr sz="1100"/>
          </a:p>
          <a:p>
            <a:pPr marL="0" marR="381000" lvl="0" indent="0" algn="l" rtl="0">
              <a:lnSpc>
                <a:spcPct val="115000"/>
              </a:lnSpc>
              <a:spcBef>
                <a:spcPts val="0"/>
              </a:spcBef>
              <a:spcAft>
                <a:spcPts val="0"/>
              </a:spcAft>
              <a:buSzPts val="1400"/>
              <a:buNone/>
            </a:pPr>
            <a:r>
              <a:rPr lang="en-US" sz="1100"/>
              <a:t>Empathy is the foundation of respectful classrooms and inclusive communities.</a:t>
            </a:r>
            <a:endParaRPr sz="1100"/>
          </a:p>
          <a:p>
            <a:pPr marL="0" lvl="0" indent="0" algn="l" rtl="0">
              <a:lnSpc>
                <a:spcPct val="115000"/>
              </a:lnSpc>
              <a:spcBef>
                <a:spcPts val="0"/>
              </a:spcBef>
              <a:spcAft>
                <a:spcPts val="0"/>
              </a:spcAft>
              <a:buSzPts val="1400"/>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Understanding others’ backgrounds, identities, and experiences allows students to appreciate diversity and challenge stereotypes or biases. Socially aware students are more likely to be allies, stand up against bullying, and create space for all voices.</a:t>
            </a:r>
            <a:endParaRPr sz="1100">
              <a:solidFill>
                <a:schemeClr val="dk1"/>
              </a:solidFill>
            </a:endParaRPr>
          </a:p>
          <a:p>
            <a:pPr marL="0" marR="381000" lvl="0" indent="0" algn="l" rtl="0">
              <a:lnSpc>
                <a:spcPct val="115000"/>
              </a:lnSpc>
              <a:spcBef>
                <a:spcPts val="0"/>
              </a:spcBef>
              <a:spcAft>
                <a:spcPts val="0"/>
              </a:spcAft>
              <a:buSzPts val="1400"/>
              <a:buNone/>
            </a:pPr>
            <a:endParaRPr sz="1100"/>
          </a:p>
          <a:p>
            <a:pPr marL="0" marR="381000" lvl="0" indent="0" algn="l" rtl="0">
              <a:lnSpc>
                <a:spcPct val="115000"/>
              </a:lnSpc>
              <a:spcBef>
                <a:spcPts val="0"/>
              </a:spcBef>
              <a:spcAft>
                <a:spcPts val="0"/>
              </a:spcAft>
              <a:buClr>
                <a:schemeClr val="dk1"/>
              </a:buClr>
              <a:buSzPts val="1100"/>
              <a:buFont typeface="Arial"/>
              <a:buNone/>
            </a:pPr>
            <a:r>
              <a:rPr lang="en-US" sz="1100"/>
              <a:t>Students Work more effectively in groups, Resolve conflicts more peacefully, Develop deeper friendships</a:t>
            </a:r>
            <a:endParaRPr sz="1100"/>
          </a:p>
          <a:p>
            <a:pPr marL="0" marR="381000" lvl="0" indent="0" algn="l" rtl="0">
              <a:lnSpc>
                <a:spcPct val="115000"/>
              </a:lnSpc>
              <a:spcBef>
                <a:spcPts val="0"/>
              </a:spcBef>
              <a:spcAft>
                <a:spcPts val="0"/>
              </a:spcAft>
              <a:buSzPts val="1400"/>
              <a:buNone/>
            </a:pPr>
            <a:endParaRPr sz="1100" b="1"/>
          </a:p>
          <a:p>
            <a:pPr marL="0" marR="381000" lvl="0" indent="0" algn="l" rtl="0">
              <a:lnSpc>
                <a:spcPct val="115000"/>
              </a:lnSpc>
              <a:spcBef>
                <a:spcPts val="0"/>
              </a:spcBef>
              <a:spcAft>
                <a:spcPts val="0"/>
              </a:spcAft>
              <a:buSzPts val="1400"/>
              <a:buNone/>
            </a:pPr>
            <a:r>
              <a:rPr lang="en-US" sz="1100" b="1"/>
              <a:t>What Social Awareness Looks Like in Students:</a:t>
            </a:r>
            <a:endParaRPr sz="1100" b="1"/>
          </a:p>
          <a:p>
            <a:pPr marL="0" marR="381000" lvl="0" indent="0" algn="l" rtl="0">
              <a:lnSpc>
                <a:spcPct val="115000"/>
              </a:lnSpc>
              <a:spcBef>
                <a:spcPts val="0"/>
              </a:spcBef>
              <a:spcAft>
                <a:spcPts val="0"/>
              </a:spcAft>
              <a:buSzPts val="1400"/>
              <a:buNone/>
            </a:pPr>
            <a:r>
              <a:rPr lang="en-US" sz="1100"/>
              <a:t>Listening attentively to others without interrupting</a:t>
            </a:r>
            <a:endParaRPr sz="1100"/>
          </a:p>
          <a:p>
            <a:pPr marL="0" marR="381000" lvl="0" indent="0" algn="l" rtl="0">
              <a:lnSpc>
                <a:spcPct val="115000"/>
              </a:lnSpc>
              <a:spcBef>
                <a:spcPts val="0"/>
              </a:spcBef>
              <a:spcAft>
                <a:spcPts val="0"/>
              </a:spcAft>
              <a:buSzPts val="1400"/>
              <a:buNone/>
            </a:pPr>
            <a:r>
              <a:rPr lang="en-US" sz="1100"/>
              <a:t>Recognizing when a classmate is struggling emotionally</a:t>
            </a:r>
            <a:endParaRPr sz="1100"/>
          </a:p>
          <a:p>
            <a:pPr marL="0" marR="381000" lvl="0" indent="0" algn="l" rtl="0">
              <a:lnSpc>
                <a:spcPct val="115000"/>
              </a:lnSpc>
              <a:spcBef>
                <a:spcPts val="0"/>
              </a:spcBef>
              <a:spcAft>
                <a:spcPts val="0"/>
              </a:spcAft>
              <a:buSzPts val="1400"/>
              <a:buNone/>
            </a:pPr>
            <a:r>
              <a:rPr lang="en-US" sz="1100"/>
              <a:t>Respecting different cultural norms or traditions</a:t>
            </a:r>
            <a:endParaRPr sz="1100"/>
          </a:p>
          <a:p>
            <a:pPr marL="0" marR="381000" lvl="0" indent="0" algn="l" rtl="0">
              <a:lnSpc>
                <a:spcPct val="115000"/>
              </a:lnSpc>
              <a:spcBef>
                <a:spcPts val="0"/>
              </a:spcBef>
              <a:spcAft>
                <a:spcPts val="0"/>
              </a:spcAft>
              <a:buSzPts val="1400"/>
              <a:buNone/>
            </a:pPr>
            <a:r>
              <a:rPr lang="en-US" sz="1100"/>
              <a:t>Acknowledging how their behavior impacts others</a:t>
            </a:r>
            <a:endParaRPr sz="1100"/>
          </a:p>
          <a:p>
            <a:pPr marL="0" marR="381000" lvl="0" indent="0" algn="l" rtl="0">
              <a:lnSpc>
                <a:spcPct val="115000"/>
              </a:lnSpc>
              <a:spcBef>
                <a:spcPts val="0"/>
              </a:spcBef>
              <a:spcAft>
                <a:spcPts val="0"/>
              </a:spcAft>
              <a:buSzPts val="1400"/>
              <a:buNone/>
            </a:pPr>
            <a:r>
              <a:rPr lang="en-US" sz="1100"/>
              <a:t>Being willing to compromise or share</a:t>
            </a:r>
            <a:endParaRPr sz="1100"/>
          </a:p>
          <a:p>
            <a:pPr marL="0" lvl="0" indent="0" algn="l" rtl="0">
              <a:lnSpc>
                <a:spcPct val="115000"/>
              </a:lnSpc>
              <a:spcBef>
                <a:spcPts val="0"/>
              </a:spcBef>
              <a:spcAft>
                <a:spcPts val="0"/>
              </a:spcAft>
              <a:buSzPts val="1400"/>
              <a:buNone/>
            </a:pPr>
            <a:endParaRPr sz="1100">
              <a:solidFill>
                <a:schemeClr val="dk1"/>
              </a:solidFill>
            </a:endParaRPr>
          </a:p>
          <a:p>
            <a:pPr marL="0" lvl="0" indent="0" algn="l" rtl="0">
              <a:lnSpc>
                <a:spcPct val="115000"/>
              </a:lnSpc>
              <a:spcBef>
                <a:spcPts val="0"/>
              </a:spcBef>
              <a:spcAft>
                <a:spcPts val="0"/>
              </a:spcAft>
              <a:buSzPts val="1400"/>
              <a:buNone/>
            </a:pPr>
            <a:endParaRPr sz="1100">
              <a:solidFill>
                <a:schemeClr val="dk1"/>
              </a:solidFill>
            </a:endParaRPr>
          </a:p>
          <a:p>
            <a:pPr marL="0" lvl="0" indent="0" algn="l" rtl="0">
              <a:lnSpc>
                <a:spcPct val="115000"/>
              </a:lnSpc>
              <a:spcBef>
                <a:spcPts val="0"/>
              </a:spcBef>
              <a:spcAft>
                <a:spcPts val="0"/>
              </a:spcAft>
              <a:buSzPts val="1400"/>
              <a:buNone/>
            </a:pPr>
            <a:endParaRPr sz="11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3f5334e3ef1_0_11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3f5334e3ef1_0_11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US" sz="1100"/>
              <a:t>Social management helps students develop and maintain positive relationships with peers and adults. It includes skills like communication, cooperation, turn-taking, and repairing harm after conflict.</a:t>
            </a:r>
            <a:endParaRPr sz="1100"/>
          </a:p>
          <a:p>
            <a:pPr marL="0" lvl="0" indent="0" algn="l" rtl="0">
              <a:lnSpc>
                <a:spcPct val="115000"/>
              </a:lnSpc>
              <a:spcBef>
                <a:spcPts val="0"/>
              </a:spcBef>
              <a:spcAft>
                <a:spcPts val="0"/>
              </a:spcAft>
              <a:buSzPts val="1400"/>
              <a:buNone/>
            </a:pPr>
            <a:endParaRPr sz="1100"/>
          </a:p>
          <a:p>
            <a:pPr marL="0" lvl="0" indent="0" algn="l" rtl="0">
              <a:lnSpc>
                <a:spcPct val="115000"/>
              </a:lnSpc>
              <a:spcBef>
                <a:spcPts val="0"/>
              </a:spcBef>
              <a:spcAft>
                <a:spcPts val="0"/>
              </a:spcAft>
              <a:buSzPts val="1400"/>
              <a:buNone/>
            </a:pPr>
            <a:r>
              <a:rPr lang="en-US" sz="1100"/>
              <a:t>Students who can manage social interactions are more likely to build friendships, feel connected, and avoid social isolation.</a:t>
            </a:r>
            <a:endParaRPr sz="1100"/>
          </a:p>
          <a:p>
            <a:pPr marL="0" lvl="0" indent="0" algn="l" rtl="0">
              <a:lnSpc>
                <a:spcPct val="115000"/>
              </a:lnSpc>
              <a:spcBef>
                <a:spcPts val="0"/>
              </a:spcBef>
              <a:spcAft>
                <a:spcPts val="0"/>
              </a:spcAft>
              <a:buSzPts val="1400"/>
              <a:buNone/>
            </a:pPr>
            <a:endParaRPr sz="1100"/>
          </a:p>
          <a:p>
            <a:pPr marL="0" lvl="0" indent="0" algn="l" rtl="0">
              <a:lnSpc>
                <a:spcPct val="115000"/>
              </a:lnSpc>
              <a:spcBef>
                <a:spcPts val="0"/>
              </a:spcBef>
              <a:spcAft>
                <a:spcPts val="0"/>
              </a:spcAft>
              <a:buSzPts val="1400"/>
              <a:buNone/>
            </a:pPr>
            <a:r>
              <a:rPr lang="en-US" sz="1100"/>
              <a:t>In both school and life, success often depends on the ability to work well with others. Social management skills help students:Share responsibility, Listen actively, Disagree respectfully, Problem-solve as a team, and </a:t>
            </a:r>
            <a:r>
              <a:rPr lang="en-US" sz="1100">
                <a:solidFill>
                  <a:schemeClr val="dk1"/>
                </a:solidFill>
              </a:rPr>
              <a:t>Less likely to bully, </a:t>
            </a:r>
            <a:endParaRPr sz="1100"/>
          </a:p>
          <a:p>
            <a:pPr marL="0" lvl="0" indent="0" algn="l" rtl="0">
              <a:lnSpc>
                <a:spcPct val="100000"/>
              </a:lnSpc>
              <a:spcBef>
                <a:spcPts val="0"/>
              </a:spcBef>
              <a:spcAft>
                <a:spcPts val="0"/>
              </a:spcAft>
              <a:buSzPts val="1400"/>
              <a:buNone/>
            </a:pPr>
            <a:endParaRPr sz="1100" b="1"/>
          </a:p>
          <a:p>
            <a:pPr marL="0" lvl="0" indent="0" algn="l" rtl="0">
              <a:lnSpc>
                <a:spcPct val="100000"/>
              </a:lnSpc>
              <a:spcBef>
                <a:spcPts val="0"/>
              </a:spcBef>
              <a:spcAft>
                <a:spcPts val="0"/>
              </a:spcAft>
              <a:buSzPts val="1400"/>
              <a:buNone/>
            </a:pPr>
            <a:r>
              <a:rPr lang="en-US" sz="1100" b="1"/>
              <a:t>What Social Management Looks Like in Students:</a:t>
            </a:r>
            <a:endParaRPr sz="1100" b="1"/>
          </a:p>
          <a:p>
            <a:pPr marL="0" lvl="0" indent="0" algn="l" rtl="0">
              <a:lnSpc>
                <a:spcPct val="100000"/>
              </a:lnSpc>
              <a:spcBef>
                <a:spcPts val="0"/>
              </a:spcBef>
              <a:spcAft>
                <a:spcPts val="0"/>
              </a:spcAft>
              <a:buSzPts val="1400"/>
              <a:buNone/>
            </a:pPr>
            <a:r>
              <a:rPr lang="en-US" sz="1100"/>
              <a:t>Asking someone to stop respectfully instead of retaliating</a:t>
            </a:r>
            <a:endParaRPr sz="1100"/>
          </a:p>
          <a:p>
            <a:pPr marL="0" lvl="0" indent="0" algn="l" rtl="0">
              <a:lnSpc>
                <a:spcPct val="100000"/>
              </a:lnSpc>
              <a:spcBef>
                <a:spcPts val="0"/>
              </a:spcBef>
              <a:spcAft>
                <a:spcPts val="0"/>
              </a:spcAft>
              <a:buSzPts val="1400"/>
              <a:buNone/>
            </a:pPr>
            <a:r>
              <a:rPr lang="en-US" sz="1100"/>
              <a:t>Working through disagreement in a group project</a:t>
            </a:r>
            <a:endParaRPr sz="1100"/>
          </a:p>
          <a:p>
            <a:pPr marL="0" lvl="0" indent="0" algn="l" rtl="0">
              <a:lnSpc>
                <a:spcPct val="100000"/>
              </a:lnSpc>
              <a:spcBef>
                <a:spcPts val="0"/>
              </a:spcBef>
              <a:spcAft>
                <a:spcPts val="0"/>
              </a:spcAft>
              <a:buSzPts val="1400"/>
              <a:buNone/>
            </a:pPr>
            <a:r>
              <a:rPr lang="en-US" sz="1100"/>
              <a:t>Knowing when to include others or give space</a:t>
            </a:r>
            <a:endParaRPr sz="1100"/>
          </a:p>
          <a:p>
            <a:pPr marL="0" lvl="0" indent="0" algn="l" rtl="0">
              <a:lnSpc>
                <a:spcPct val="100000"/>
              </a:lnSpc>
              <a:spcBef>
                <a:spcPts val="0"/>
              </a:spcBef>
              <a:spcAft>
                <a:spcPts val="0"/>
              </a:spcAft>
              <a:buSzPts val="1400"/>
              <a:buNone/>
            </a:pPr>
            <a:r>
              <a:rPr lang="en-US" sz="1100"/>
              <a:t>Apologizing and repairing harm after conflict</a:t>
            </a:r>
            <a:endParaRPr sz="1100"/>
          </a:p>
          <a:p>
            <a:pPr marL="0" lvl="0" indent="0" algn="l" rtl="0">
              <a:lnSpc>
                <a:spcPct val="100000"/>
              </a:lnSpc>
              <a:spcBef>
                <a:spcPts val="0"/>
              </a:spcBef>
              <a:spcAft>
                <a:spcPts val="0"/>
              </a:spcAft>
              <a:buSzPts val="1400"/>
              <a:buNone/>
            </a:pPr>
            <a:r>
              <a:rPr lang="en-US" sz="1100"/>
              <a:t>Recognizing when a peer needs support</a:t>
            </a:r>
            <a:endParaRPr sz="11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1328cc3a658_2_5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6" name="Google Shape;686;g1328cc3a658_2_5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Give them a second to process, then encourage them to do the chat waterfall.</a:t>
            </a:r>
            <a:endParaRPr/>
          </a:p>
          <a:p>
            <a:pPr marL="0" lvl="0" indent="0" algn="l" rtl="0">
              <a:lnSpc>
                <a:spcPct val="100000"/>
              </a:lnSpc>
              <a:spcBef>
                <a:spcPts val="0"/>
              </a:spcBef>
              <a:spcAft>
                <a:spcPts val="0"/>
              </a:spcAft>
              <a:buSzPts val="1100"/>
              <a:buNone/>
            </a:pPr>
            <a:endParaRPr sz="1000">
              <a:solidFill>
                <a:schemeClr val="dk1"/>
              </a:solidFill>
              <a:highlight>
                <a:srgbClr val="00FFFF"/>
              </a:highlight>
              <a:latin typeface="Verdana"/>
              <a:ea typeface="Verdana"/>
              <a:cs typeface="Verdana"/>
              <a:sym typeface="Verdana"/>
            </a:endParaRPr>
          </a:p>
          <a:p>
            <a:pPr marL="0" lvl="0" indent="0" algn="l" rtl="0">
              <a:lnSpc>
                <a:spcPct val="100000"/>
              </a:lnSpc>
              <a:spcBef>
                <a:spcPts val="0"/>
              </a:spcBef>
              <a:spcAft>
                <a:spcPts val="0"/>
              </a:spcAft>
              <a:buSzPts val="1100"/>
              <a:buNone/>
            </a:pPr>
            <a:endParaRPr>
              <a:highlight>
                <a:srgbClr val="FCE5CD"/>
              </a:highlight>
            </a:endParaRPr>
          </a:p>
          <a:p>
            <a:pPr marL="0" lvl="0" indent="0" algn="l" rtl="0">
              <a:lnSpc>
                <a:spcPct val="100000"/>
              </a:lnSpc>
              <a:spcBef>
                <a:spcPts val="0"/>
              </a:spcBef>
              <a:spcAft>
                <a:spcPts val="0"/>
              </a:spcAft>
              <a:buSzPts val="1100"/>
              <a:buNone/>
            </a:pPr>
            <a:endParaRPr>
              <a:highlight>
                <a:schemeClr val="accent4"/>
              </a:highlight>
            </a:endParaRPr>
          </a:p>
          <a:p>
            <a:pPr marL="0" lvl="0" indent="0" algn="l" rtl="0">
              <a:lnSpc>
                <a:spcPct val="100000"/>
              </a:lnSpc>
              <a:spcBef>
                <a:spcPts val="0"/>
              </a:spcBef>
              <a:spcAft>
                <a:spcPts val="0"/>
              </a:spcAft>
              <a:buSzPts val="1100"/>
              <a:buNone/>
            </a:pPr>
            <a:endParaRPr/>
          </a:p>
        </p:txBody>
      </p:sp>
      <p:sp>
        <p:nvSpPr>
          <p:cNvPr id="687" name="Google Shape;687;g1328cc3a658_2_5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3f5334e3ef1_0_13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5" name="Google Shape;695;g3f5334e3ef1_0_13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100" u="sng">
                <a:solidFill>
                  <a:schemeClr val="hlink"/>
                </a:solidFill>
                <a:hlinkClick r:id="rId3"/>
              </a:rPr>
              <a:t>https://imdetermined.org/tool/good-day-plan/</a:t>
            </a:r>
            <a:endParaRPr sz="1100"/>
          </a:p>
          <a:p>
            <a:pPr marL="0" lvl="0" indent="0" algn="l" rtl="0">
              <a:lnSpc>
                <a:spcPct val="100000"/>
              </a:lnSpc>
              <a:spcBef>
                <a:spcPts val="0"/>
              </a:spcBef>
              <a:spcAft>
                <a:spcPts val="0"/>
              </a:spcAft>
              <a:buSzPts val="1400"/>
              <a:buNone/>
            </a:pPr>
            <a:endParaRPr sz="1100"/>
          </a:p>
          <a:p>
            <a:pPr marL="0" lvl="0" indent="0" algn="l" rtl="0">
              <a:lnSpc>
                <a:spcPct val="100000"/>
              </a:lnSpc>
              <a:spcBef>
                <a:spcPts val="0"/>
              </a:spcBef>
              <a:spcAft>
                <a:spcPts val="0"/>
              </a:spcAft>
              <a:buSzPts val="1400"/>
              <a:buNone/>
            </a:pPr>
            <a:r>
              <a:rPr lang="en-US" sz="1100"/>
              <a:t>This tool helps individuals identify the factors that contribute to a good day and create a plan to make those factors happen. </a:t>
            </a:r>
            <a:endParaRPr sz="1100"/>
          </a:p>
          <a:p>
            <a:pPr marL="0" lvl="0" indent="0" algn="l" rtl="0">
              <a:lnSpc>
                <a:spcPct val="100000"/>
              </a:lnSpc>
              <a:spcBef>
                <a:spcPts val="0"/>
              </a:spcBef>
              <a:spcAft>
                <a:spcPts val="0"/>
              </a:spcAft>
              <a:buSzPts val="1400"/>
              <a:buNone/>
            </a:pPr>
            <a:endParaRPr sz="1100"/>
          </a:p>
          <a:p>
            <a:pPr marL="0" lvl="0" indent="0" algn="l" rtl="0">
              <a:lnSpc>
                <a:spcPct val="100000"/>
              </a:lnSpc>
              <a:spcBef>
                <a:spcPts val="0"/>
              </a:spcBef>
              <a:spcAft>
                <a:spcPts val="0"/>
              </a:spcAft>
              <a:buSzPts val="1400"/>
              <a:buNone/>
            </a:pPr>
            <a:r>
              <a:rPr lang="en-US" sz="1100"/>
              <a:t>It encourages reflection on what makes a good day and how to structure a daily routine to achieve that.</a:t>
            </a:r>
            <a:endParaRPr sz="1100"/>
          </a:p>
          <a:p>
            <a:pPr marL="0" lvl="0" indent="0" algn="l" rtl="0">
              <a:lnSpc>
                <a:spcPct val="100000"/>
              </a:lnSpc>
              <a:spcBef>
                <a:spcPts val="0"/>
              </a:spcBef>
              <a:spcAft>
                <a:spcPts val="0"/>
              </a:spcAft>
              <a:buSzPts val="1400"/>
              <a:buNone/>
            </a:pPr>
            <a:endParaRPr sz="1100"/>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Mention the connection to family engagement</a:t>
            </a:r>
            <a:endParaRPr sz="1100" b="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3f5334e3ef1_0_13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2" name="Google Shape;702;g3f5334e3ef1_0_13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100"/>
              <a:buNone/>
            </a:pPr>
            <a:r>
              <a:rPr lang="en-US" sz="1100"/>
              <a:t>This activity invites students to create a “Take Care of Me List,” where they detail specific ways their teacher can support them as learners, along with brief explanations. There are no limitations on their responses, allowing each list to reflect the student’s unique personality. </a:t>
            </a:r>
            <a:endParaRPr sz="1100"/>
          </a:p>
          <a:p>
            <a:pPr marL="0" lvl="0" indent="0" algn="l" rtl="0">
              <a:lnSpc>
                <a:spcPct val="115000"/>
              </a:lnSpc>
              <a:spcBef>
                <a:spcPts val="1200"/>
              </a:spcBef>
              <a:spcAft>
                <a:spcPts val="0"/>
              </a:spcAft>
              <a:buSzPts val="1100"/>
              <a:buNone/>
            </a:pPr>
            <a:r>
              <a:rPr lang="en-US" sz="1100"/>
              <a:t>The teacher also shares their own list as a model, highlighting the behaviors and habits that foster a successful learning environment. Instead of introducing traditional rules, this approach emphasizes mutual care and shared responsibility for a supportive classroom culture.</a:t>
            </a:r>
            <a:endParaRPr sz="1100"/>
          </a:p>
          <a:p>
            <a:pPr marL="0" lvl="0" indent="0" algn="l" rtl="0">
              <a:lnSpc>
                <a:spcPct val="115000"/>
              </a:lnSpc>
              <a:spcBef>
                <a:spcPts val="1200"/>
              </a:spcBef>
              <a:spcAft>
                <a:spcPts val="0"/>
              </a:spcAft>
              <a:buClr>
                <a:schemeClr val="dk1"/>
              </a:buClr>
              <a:buSzPts val="1100"/>
              <a:buFont typeface="Arial"/>
              <a:buNone/>
            </a:pPr>
            <a:r>
              <a:rPr lang="en-US" sz="1100"/>
              <a:t>Can use to connect with families</a:t>
            </a:r>
            <a:endParaRPr sz="1100"/>
          </a:p>
          <a:p>
            <a:pPr marL="0" lvl="0" indent="0" algn="l" rtl="0">
              <a:lnSpc>
                <a:spcPct val="100000"/>
              </a:lnSpc>
              <a:spcBef>
                <a:spcPts val="1200"/>
              </a:spcBef>
              <a:spcAft>
                <a:spcPts val="0"/>
              </a:spcAft>
              <a:buSzPts val="1100"/>
              <a:buNone/>
            </a:pPr>
            <a:endParaRPr sz="1100"/>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1328cc3a658_2_6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1" name="Google Shape;711;g1328cc3a658_2_6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26562"/>
              </a:lnSpc>
              <a:spcBef>
                <a:spcPts val="0"/>
              </a:spcBef>
              <a:spcAft>
                <a:spcPts val="0"/>
              </a:spcAft>
              <a:buClr>
                <a:schemeClr val="dk1"/>
              </a:buClr>
              <a:buSzPts val="1100"/>
              <a:buFont typeface="Arial"/>
              <a:buNone/>
            </a:pPr>
            <a:endParaRPr sz="1200">
              <a:solidFill>
                <a:srgbClr val="333333"/>
              </a:solidFill>
              <a:highlight>
                <a:srgbClr val="FFFFFF"/>
              </a:highlight>
            </a:endParaRPr>
          </a:p>
          <a:p>
            <a:pPr marL="0" lvl="0" indent="0" algn="l" rtl="0">
              <a:lnSpc>
                <a:spcPct val="126562"/>
              </a:lnSpc>
              <a:spcBef>
                <a:spcPts val="0"/>
              </a:spcBef>
              <a:spcAft>
                <a:spcPts val="0"/>
              </a:spcAft>
              <a:buClr>
                <a:schemeClr val="dk1"/>
              </a:buClr>
              <a:buSzPts val="1100"/>
              <a:buFont typeface="Arial"/>
              <a:buNone/>
            </a:pPr>
            <a:r>
              <a:rPr lang="en-US" sz="1200">
                <a:solidFill>
                  <a:srgbClr val="333333"/>
                </a:solidFill>
              </a:rPr>
              <a:t>In the study, when teachers started class by welcoming students at the door, academic engagement increased by </a:t>
            </a:r>
            <a:r>
              <a:rPr lang="en-US" sz="1200" b="1">
                <a:solidFill>
                  <a:srgbClr val="333333"/>
                </a:solidFill>
              </a:rPr>
              <a:t>20 percentage points and disruptive behavior decreased by 9 percentage points—potentially adding “an additional hour of engagement over the course of a five-hour instructional day,” according to the researchers.</a:t>
            </a:r>
            <a:r>
              <a:rPr lang="en-US" sz="1200">
                <a:solidFill>
                  <a:srgbClr val="333333"/>
                </a:solidFill>
              </a:rPr>
              <a:t>Ten middle school teachers were randomly assigned by the researchers to one of two groups. The first group started class by greeting their students at the door, saying each student’s name while using a nonverbal greeting such as a handshake or nod. The teachers also used </a:t>
            </a:r>
            <a:r>
              <a:rPr lang="en-US" sz="1200">
                <a:solidFill>
                  <a:srgbClr val="00A7E1"/>
                </a:solidFill>
                <a:uFill>
                  <a:noFill/>
                </a:uFill>
                <a:hlinkClick r:id="rId3">
                  <a:extLst>
                    <a:ext uri="{A12FA001-AC4F-418D-AE19-62706E023703}">
                      <ahyp:hlinkClr xmlns:ahyp="http://schemas.microsoft.com/office/drawing/2018/hyperlinkcolor" val="tx"/>
                    </a:ext>
                  </a:extLst>
                </a:hlinkClick>
              </a:rPr>
              <a:t>precorrective statements</a:t>
            </a:r>
            <a:r>
              <a:rPr lang="en-US" sz="1200">
                <a:solidFill>
                  <a:srgbClr val="333333"/>
                </a:solidFill>
              </a:rPr>
              <a:t>—reminders of what to do at the start of class like, “Spend the next few minutes reviewing what we covered yesterday.” If a student had struggled with their behavior the previous day, the teachers often gave a positive message to encourage them to improve.Teachers in the second group attended classroom management training sessions offered by their schools, but they weren’t given any specific instructions on how to start class.Researchers observed classrooms in the fall and spring, looking at academic engagement—how attentive students were to their teacher or classwork—and disruptive behavior, including speaking out of turn, leaving one’s seat, and distracting classmates. Both measures improved in classrooms where teachers greeted their students, confirming what many teachers already know: Meeting students’ emotional needs is just as important as meeting their academic needs.</a:t>
            </a:r>
            <a:endParaRPr sz="1200">
              <a:solidFill>
                <a:srgbClr val="333333"/>
              </a:solidFill>
            </a:endParaRPr>
          </a:p>
          <a:p>
            <a:pPr marL="0" lvl="0" indent="0" algn="l" rtl="0">
              <a:lnSpc>
                <a:spcPct val="126562"/>
              </a:lnSpc>
              <a:spcBef>
                <a:spcPts val="2400"/>
              </a:spcBef>
              <a:spcAft>
                <a:spcPts val="0"/>
              </a:spcAft>
              <a:buSzPts val="1100"/>
              <a:buNone/>
            </a:pPr>
            <a:r>
              <a:rPr lang="en-US" sz="1200">
                <a:solidFill>
                  <a:srgbClr val="333333"/>
                </a:solidFill>
                <a:highlight>
                  <a:srgbClr val="FFFFFF"/>
                </a:highlight>
              </a:rPr>
              <a:t>“The results from this study suggest that teachers who spend time on the front end to implement strategies such as the PGD [positive greetings at the door] will eventually save more time on the back end by spending less time reacting to problem behavior and more time on instruction,” the study authors write</a:t>
            </a:r>
            <a:endParaRPr sz="1200">
              <a:solidFill>
                <a:srgbClr val="333333"/>
              </a:solidFill>
              <a:highlight>
                <a:srgbClr val="FFFFFF"/>
              </a:highlight>
            </a:endParaRPr>
          </a:p>
          <a:p>
            <a:pPr marL="0" lvl="0" indent="0" algn="l" rtl="0">
              <a:lnSpc>
                <a:spcPct val="126562"/>
              </a:lnSpc>
              <a:spcBef>
                <a:spcPts val="2400"/>
              </a:spcBef>
              <a:spcAft>
                <a:spcPts val="0"/>
              </a:spcAft>
              <a:buSzPts val="1100"/>
              <a:buNone/>
            </a:pPr>
            <a:r>
              <a:rPr lang="en-US" sz="1200" u="sng">
                <a:solidFill>
                  <a:schemeClr val="hlink"/>
                </a:solidFill>
                <a:highlight>
                  <a:srgbClr val="FFFFFF"/>
                </a:highlight>
                <a:hlinkClick r:id="rId4"/>
              </a:rPr>
              <a:t>https://www.edutopia.org/article/welcoming-students-smile</a:t>
            </a:r>
            <a:endParaRPr sz="1200">
              <a:solidFill>
                <a:srgbClr val="333333"/>
              </a:solidFill>
              <a:highlight>
                <a:srgbClr val="FFFFFF"/>
              </a:highlight>
            </a:endParaRPr>
          </a:p>
          <a:p>
            <a:pPr marL="0" lvl="0" indent="0" algn="l" rtl="0">
              <a:lnSpc>
                <a:spcPct val="126562"/>
              </a:lnSpc>
              <a:spcBef>
                <a:spcPts val="2400"/>
              </a:spcBef>
              <a:spcAft>
                <a:spcPts val="0"/>
              </a:spcAft>
              <a:buClr>
                <a:schemeClr val="dk1"/>
              </a:buClr>
              <a:buSzPts val="1100"/>
              <a:buFont typeface="Arial"/>
              <a:buNone/>
            </a:pPr>
            <a:endParaRPr sz="1200">
              <a:solidFill>
                <a:srgbClr val="333333"/>
              </a:solidFill>
              <a:highlight>
                <a:srgbClr val="FFFFFF"/>
              </a:highlight>
            </a:endParaRPr>
          </a:p>
          <a:p>
            <a:pPr marL="0" lvl="0" indent="0" algn="l" rtl="0">
              <a:lnSpc>
                <a:spcPct val="100000"/>
              </a:lnSpc>
              <a:spcBef>
                <a:spcPts val="240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1328cc3a658_2_6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9" name="Google Shape;719;g1328cc3a658_2_6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The Notice, Name, and Interpret strategy is a powerful tool for building emotional awareness in the classroom. It helps students recognize and make sense of their own emotions—and the emotions of others—so they can respond more thoughtfully rather than react impulsively. It also promotes a shared emotional vocabulary and a supportive classroom culture. Make It a Routine: Use visuals or feeling charts to support naming. Use this as a daily check in. Practice during morning meetings or after high-emotion moments. Model the steps yourself to normalize emotion talk</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Notice</a:t>
            </a:r>
            <a:r>
              <a:rPr lang="en-US">
                <a:solidFill>
                  <a:schemeClr val="dk1"/>
                </a:solidFill>
              </a:rPr>
              <a:t>: Physical signs (tight stomach, clenched fists, racing thoughts), Facial expressions and body language in others, Environmental or situational triggers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Name it:</a:t>
            </a:r>
            <a:r>
              <a:rPr lang="en-US">
                <a:solidFill>
                  <a:schemeClr val="dk1"/>
                </a:solidFill>
              </a:rPr>
              <a:t> Naming emotions helps students label their internal state, which is the key to understanding and managing it.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Interpret:</a:t>
            </a:r>
            <a:r>
              <a:rPr lang="en-US">
                <a:solidFill>
                  <a:schemeClr val="dk1"/>
                </a:solidFill>
              </a:rPr>
              <a:t> This step encourages students to reflect on what’s driving the emotion—whether it’s unmet needs, misunderstandings, stressors, or external events. Example: “I feel embarrassed because I got the answer wrong in front of everyone.” Interpretation helps students make connections between emotions, actions, and outcomes. It also allows them to take perspective and build empathy: “She seems upset—maybe because her friend ignored her.”</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742950" lvl="1" indent="-317500" algn="l" rtl="0">
              <a:lnSpc>
                <a:spcPct val="100000"/>
              </a:lnSpc>
              <a:spcBef>
                <a:spcPts val="0"/>
              </a:spcBef>
              <a:spcAft>
                <a:spcPts val="0"/>
              </a:spcAft>
              <a:buClr>
                <a:schemeClr val="dk1"/>
              </a:buClr>
              <a:buSzPts val="1100"/>
              <a:buChar char="–"/>
            </a:pPr>
            <a:endParaRPr>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en-US">
                <a:solidFill>
                  <a:schemeClr val="dk1"/>
                </a:solidFill>
              </a:rPr>
              <a:t>Here’s a strategy: Have students list their emotion via chat box, emoji, slido, drawing or facial expression. Participate and model your emotion as well. Use this as an entry routine, check-in throughout the lesson or as a closing.</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u="sng">
                <a:solidFill>
                  <a:schemeClr val="dk1"/>
                </a:solidFill>
                <a:hlinkClick r:id="rId3">
                  <a:extLst>
                    <a:ext uri="{A12FA001-AC4F-418D-AE19-62706E023703}">
                      <ahyp:hlinkClr xmlns:ahyp="http://schemas.microsoft.com/office/drawing/2018/hyperlinkcolor" val="tx"/>
                    </a:ext>
                  </a:extLst>
                </a:hlinkClick>
              </a:rPr>
              <a:t>https://www.edutopia.org/discussion/got-sel-teaching-students-describe-emotions</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13bbdaf2974_0_2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g13bbdaf2974_0_2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How are we increasing of self-awareness through check-ins? Here is an example of post it notes for students to check in where they are. Secondary, a teacher can use a Google Form for check in, then the teacher can view and check on students. “How are you doing?” “How can I help you?” </a:t>
            </a:r>
            <a:endParaRPr/>
          </a:p>
          <a:p>
            <a:pPr marL="0" lvl="0" indent="0" algn="l" rtl="0">
              <a:lnSpc>
                <a:spcPct val="100000"/>
              </a:lnSpc>
              <a:spcBef>
                <a:spcPts val="0"/>
              </a:spcBef>
              <a:spcAft>
                <a:spcPts val="0"/>
              </a:spcAft>
              <a:buSzPts val="1400"/>
              <a:buNone/>
            </a:pPr>
            <a:r>
              <a:rPr lang="en-US"/>
              <a:t>Use the chat to share your ideas for check-in routines. (read through them)</a:t>
            </a:r>
            <a:endParaRPr/>
          </a:p>
          <a:p>
            <a:pPr marL="0" lvl="0" indent="0" algn="l" rtl="0">
              <a:lnSpc>
                <a:spcPct val="100000"/>
              </a:lnSpc>
              <a:spcBef>
                <a:spcPts val="0"/>
              </a:spcBef>
              <a:spcAft>
                <a:spcPts val="0"/>
              </a:spcAft>
              <a:buSzPts val="1400"/>
              <a:buNone/>
            </a:pPr>
            <a:r>
              <a:rPr lang="en-US"/>
              <a:t>We validate as adults by checking in ourselves. “We are all human” and We have emotions.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f5334e3ef1_0_15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solidFill>
                  <a:schemeClr val="dk1"/>
                </a:solidFill>
              </a:rPr>
              <a:t>11:20</a:t>
            </a:r>
            <a:endParaRPr sz="1100">
              <a:solidFill>
                <a:schemeClr val="dk1"/>
              </a:solidFill>
            </a:endParaRPr>
          </a:p>
          <a:p>
            <a:pPr marL="0" lvl="0" indent="0" algn="l" rtl="0">
              <a:lnSpc>
                <a:spcPct val="100000"/>
              </a:lnSpc>
              <a:spcBef>
                <a:spcPts val="0"/>
              </a:spcBef>
              <a:spcAft>
                <a:spcPts val="0"/>
              </a:spcAft>
              <a:buSzPts val="1100"/>
              <a:buNone/>
            </a:pPr>
            <a:r>
              <a:rPr lang="en-US" sz="1100" i="1">
                <a:solidFill>
                  <a:schemeClr val="dk1"/>
                </a:solidFill>
              </a:rPr>
              <a:t>Why These Skills Should Be Taught in Schools.</a:t>
            </a:r>
            <a:r>
              <a:rPr lang="en-US" sz="1100">
                <a:solidFill>
                  <a:schemeClr val="dk1"/>
                </a:solidFill>
              </a:rPr>
              <a:t> These are not innate—they must be explicitly taught and practiced. Students often struggle academically not because of content, but because of weak self-management skills. Teaching these skills reduces behavior issues, improves student engagement, and fosters a classroom culture of ownership and accountability. They are directly linked to college, career, and life readiness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Teaching and practicing </a:t>
            </a:r>
            <a:r>
              <a:rPr lang="en-US" sz="1100" b="1">
                <a:solidFill>
                  <a:schemeClr val="dk1"/>
                </a:solidFill>
              </a:rPr>
              <a:t>time management, stress management, and motivation management</a:t>
            </a:r>
            <a:r>
              <a:rPr lang="en-US" sz="1100">
                <a:solidFill>
                  <a:schemeClr val="dk1"/>
                </a:solidFill>
              </a:rPr>
              <a:t> in schools is essential because these skills empower students to become </a:t>
            </a:r>
            <a:r>
              <a:rPr lang="en-US" sz="1100" b="1">
                <a:solidFill>
                  <a:schemeClr val="dk1"/>
                </a:solidFill>
              </a:rPr>
              <a:t>independent, resilient, and goal-oriented learners</a:t>
            </a:r>
            <a:r>
              <a:rPr lang="en-US" sz="1100">
                <a:solidFill>
                  <a:schemeClr val="dk1"/>
                </a:solidFill>
              </a:rPr>
              <a:t>. They are foundational components of </a:t>
            </a:r>
            <a:r>
              <a:rPr lang="en-US" sz="1100" b="1">
                <a:solidFill>
                  <a:schemeClr val="dk1"/>
                </a:solidFill>
              </a:rPr>
              <a:t>self-management</a:t>
            </a:r>
            <a:r>
              <a:rPr lang="en-US" sz="1100">
                <a:solidFill>
                  <a:schemeClr val="dk1"/>
                </a:solidFill>
              </a:rPr>
              <a:t>, one of the core social-emotional competencies, and they directly impact academic achievement, mental health, and long-term success. </a:t>
            </a:r>
            <a:endParaRPr sz="1100">
              <a:solidFill>
                <a:schemeClr val="dk1"/>
              </a:solidFill>
            </a:endParaRPr>
          </a:p>
          <a:p>
            <a:pPr marL="0" lvl="0" indent="0" algn="l" rtl="0">
              <a:lnSpc>
                <a:spcPct val="100000"/>
              </a:lnSpc>
              <a:spcBef>
                <a:spcPts val="0"/>
              </a:spcBef>
              <a:spcAft>
                <a:spcPts val="0"/>
              </a:spcAft>
              <a:buSzPts val="1100"/>
              <a:buNone/>
            </a:pPr>
            <a:endParaRPr sz="1100">
              <a:solidFill>
                <a:schemeClr val="dk1"/>
              </a:solidFill>
            </a:endParaRPr>
          </a:p>
          <a:p>
            <a:pPr marL="0" lvl="0" indent="0" algn="l" rtl="0">
              <a:lnSpc>
                <a:spcPct val="100000"/>
              </a:lnSpc>
              <a:spcBef>
                <a:spcPts val="0"/>
              </a:spcBef>
              <a:spcAft>
                <a:spcPts val="0"/>
              </a:spcAft>
              <a:buSzPts val="1100"/>
              <a:buNone/>
            </a:pPr>
            <a:r>
              <a:rPr lang="en-US" sz="1100" b="1">
                <a:solidFill>
                  <a:schemeClr val="dk1"/>
                </a:solidFill>
              </a:rPr>
              <a:t>Time Management</a:t>
            </a:r>
            <a:endParaRPr sz="1100" b="1">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Helps students plan ahead, prioritize tasks, and meet deadlines</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Reduces last-minute stress and procrastination</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Builds a sense of responsibility and independence</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Prepares students for life beyond school (college, careers, adult life)</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Example: A student who can map out a project timeline is more likely to stay on track and feel confident.</a:t>
            </a:r>
            <a:endParaRPr sz="1100">
              <a:solidFill>
                <a:schemeClr val="dk1"/>
              </a:solidFill>
            </a:endParaRPr>
          </a:p>
          <a:p>
            <a:pPr marL="0" lvl="0" indent="0" algn="l" rtl="0">
              <a:lnSpc>
                <a:spcPct val="100000"/>
              </a:lnSpc>
              <a:spcBef>
                <a:spcPts val="0"/>
              </a:spcBef>
              <a:spcAft>
                <a:spcPts val="0"/>
              </a:spcAft>
              <a:buSzPts val="1100"/>
              <a:buNone/>
            </a:pPr>
            <a:endParaRPr sz="1100" b="1">
              <a:solidFill>
                <a:schemeClr val="dk1"/>
              </a:solidFill>
            </a:endParaRPr>
          </a:p>
          <a:p>
            <a:pPr marL="0" lvl="0" indent="0" algn="l" rtl="0">
              <a:lnSpc>
                <a:spcPct val="100000"/>
              </a:lnSpc>
              <a:spcBef>
                <a:spcPts val="0"/>
              </a:spcBef>
              <a:spcAft>
                <a:spcPts val="0"/>
              </a:spcAft>
              <a:buSzPts val="1100"/>
              <a:buNone/>
            </a:pPr>
            <a:r>
              <a:rPr lang="en-US" sz="1100" b="1">
                <a:solidFill>
                  <a:schemeClr val="dk1"/>
                </a:solidFill>
              </a:rPr>
              <a:t>Stress Management</a:t>
            </a:r>
            <a:endParaRPr sz="11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Teaches students how to </a:t>
            </a:r>
            <a:r>
              <a:rPr lang="en-US" sz="1100" b="1">
                <a:solidFill>
                  <a:schemeClr val="dk1"/>
                </a:solidFill>
              </a:rPr>
              <a:t>cope with pressure, frustration, and anxiety</a:t>
            </a:r>
            <a:r>
              <a:rPr lang="en-US" sz="1100">
                <a:solidFill>
                  <a:schemeClr val="dk1"/>
                </a:solidFill>
              </a:rPr>
              <a:t> in healthy ways</a:t>
            </a:r>
            <a:br>
              <a:rPr lang="en-US" sz="1100">
                <a:solidFill>
                  <a:schemeClr val="dk1"/>
                </a:solidFill>
              </a:rPr>
            </a:br>
            <a:r>
              <a:rPr lang="en-US" sz="1100">
                <a:solidFill>
                  <a:schemeClr val="dk1"/>
                </a:solidFill>
              </a:rPr>
              <a:t>Prevents emotional overwhelm and behavioral escalation</a:t>
            </a:r>
            <a:br>
              <a:rPr lang="en-US" sz="1100">
                <a:solidFill>
                  <a:schemeClr val="dk1"/>
                </a:solidFill>
              </a:rPr>
            </a:br>
            <a:r>
              <a:rPr lang="en-US" sz="1100">
                <a:solidFill>
                  <a:schemeClr val="dk1"/>
                </a:solidFill>
              </a:rPr>
              <a:t>Supports </a:t>
            </a:r>
            <a:r>
              <a:rPr lang="en-US" sz="1100" b="1">
                <a:solidFill>
                  <a:schemeClr val="dk1"/>
                </a:solidFill>
              </a:rPr>
              <a:t>mental health and emotional regulation</a:t>
            </a:r>
            <a:br>
              <a:rPr lang="en-US" sz="1100" b="1">
                <a:solidFill>
                  <a:schemeClr val="dk1"/>
                </a:solidFill>
              </a:rPr>
            </a:br>
            <a:r>
              <a:rPr lang="en-US" sz="1100">
                <a:solidFill>
                  <a:schemeClr val="dk1"/>
                </a:solidFill>
              </a:rPr>
              <a:t>Helps students stay focused and productive during high-stakes situations (e.g., tests, presentations)</a:t>
            </a:r>
            <a:br>
              <a:rPr lang="en-US" sz="1100">
                <a:solidFill>
                  <a:schemeClr val="dk1"/>
                </a:solidFill>
              </a:rPr>
            </a:br>
            <a:r>
              <a:rPr lang="en-US" sz="1100">
                <a:solidFill>
                  <a:schemeClr val="dk1"/>
                </a:solidFill>
              </a:rPr>
              <a:t>Students who know how to pause, breathe, or take a break are more likely to stay calm and recover from setbacks.</a:t>
            </a:r>
            <a:endParaRPr sz="1100">
              <a:solidFill>
                <a:schemeClr val="dk1"/>
              </a:solidFill>
            </a:endParaRPr>
          </a:p>
          <a:p>
            <a:pPr marL="0" lvl="0" indent="0" algn="l" rtl="0">
              <a:lnSpc>
                <a:spcPct val="100000"/>
              </a:lnSpc>
              <a:spcBef>
                <a:spcPts val="0"/>
              </a:spcBef>
              <a:spcAft>
                <a:spcPts val="0"/>
              </a:spcAft>
              <a:buSzPts val="1100"/>
              <a:buNone/>
            </a:pPr>
            <a:endParaRPr sz="1100">
              <a:solidFill>
                <a:schemeClr val="dk1"/>
              </a:solidFill>
            </a:endParaRPr>
          </a:p>
          <a:p>
            <a:pPr marL="0" lvl="0" indent="0" algn="l" rtl="0">
              <a:lnSpc>
                <a:spcPct val="100000"/>
              </a:lnSpc>
              <a:spcBef>
                <a:spcPts val="0"/>
              </a:spcBef>
              <a:spcAft>
                <a:spcPts val="0"/>
              </a:spcAft>
              <a:buSzPts val="1100"/>
              <a:buNone/>
            </a:pPr>
            <a:r>
              <a:rPr lang="en-US" sz="1100" b="1">
                <a:solidFill>
                  <a:schemeClr val="dk1"/>
                </a:solidFill>
              </a:rPr>
              <a:t>Motivation Management</a:t>
            </a:r>
            <a:endParaRPr sz="1100" b="1">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Encourages students to set goals, track progress, and stay focused—even when tasks are difficult or boring</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Builds a growth mindset by helping students connect effort to achievement</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Helps students reflect on what drives them (internal vs. external motivation)</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Reduces dependency on constant adult prompting</a:t>
            </a:r>
            <a:endParaRPr sz="1100">
              <a:solidFill>
                <a:schemeClr val="dk1"/>
              </a:solidFill>
            </a:endParaRPr>
          </a:p>
          <a:p>
            <a:pPr marL="0" lvl="0" indent="0" algn="l" rtl="0">
              <a:lnSpc>
                <a:spcPct val="100000"/>
              </a:lnSpc>
              <a:spcBef>
                <a:spcPts val="0"/>
              </a:spcBef>
              <a:spcAft>
                <a:spcPts val="0"/>
              </a:spcAft>
              <a:buSzPts val="1100"/>
              <a:buNone/>
            </a:pPr>
            <a:r>
              <a:rPr lang="en-US" sz="1100">
                <a:solidFill>
                  <a:schemeClr val="dk1"/>
                </a:solidFill>
              </a:rPr>
              <a:t>Example: A motivated student is more likely to persist through a challenging math problem instead of giving up.</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b="1">
                <a:solidFill>
                  <a:schemeClr val="dk1"/>
                </a:solidFill>
              </a:rPr>
              <a:t>See slide for Examples of What This Looks Like in Practice:</a:t>
            </a:r>
            <a:endParaRPr sz="1100" b="1">
              <a:solidFill>
                <a:schemeClr val="dk1"/>
              </a:solidFill>
            </a:endParaRPr>
          </a:p>
          <a:p>
            <a:pPr marL="0" lvl="0" indent="0" algn="l" rtl="0">
              <a:lnSpc>
                <a:spcPct val="100000"/>
              </a:lnSpc>
              <a:spcBef>
                <a:spcPts val="0"/>
              </a:spcBef>
              <a:spcAft>
                <a:spcPts val="0"/>
              </a:spcAft>
              <a:buSzPts val="1100"/>
              <a:buNone/>
            </a:pPr>
            <a:endParaRPr sz="1100">
              <a:solidFill>
                <a:schemeClr val="dk1"/>
              </a:solidFill>
            </a:endParaRPr>
          </a:p>
        </p:txBody>
      </p:sp>
      <p:sp>
        <p:nvSpPr>
          <p:cNvPr id="732" name="Google Shape;732;g3f5334e3ef1_0_15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1328cc3a658_2_7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350"/>
              <a:t>“You go through the day without feeling how you feel.” A great quote from the student in the video to emphasize the importance of teaching skills. To calm and get ready for learning. It’s about being present.</a:t>
            </a:r>
            <a:endParaRPr sz="1350">
              <a:latin typeface="Arial"/>
              <a:ea typeface="Arial"/>
              <a:cs typeface="Arial"/>
              <a:sym typeface="Arial"/>
            </a:endParaRPr>
          </a:p>
        </p:txBody>
      </p:sp>
      <p:sp>
        <p:nvSpPr>
          <p:cNvPr id="743" name="Google Shape;743;g1328cc3a658_2_7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17bec288755_0_11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0" name="Google Shape;750;g17bec288755_0_11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You’ll notice in the green area is our learning brain, or our wise owl. We are present and can regulate or emotions. When we are experiencing the barking dog, we may be hyperarousal or hypo arousal. What does this look like? (read a few). </a:t>
            </a:r>
            <a:endParaRPr/>
          </a:p>
          <a:p>
            <a:pPr marL="0" lvl="0" indent="0" algn="l" rtl="0">
              <a:lnSpc>
                <a:spcPct val="100000"/>
              </a:lnSpc>
              <a:spcBef>
                <a:spcPts val="0"/>
              </a:spcBef>
              <a:spcAft>
                <a:spcPts val="0"/>
              </a:spcAft>
              <a:buSzPts val="1100"/>
              <a:buNone/>
            </a:pPr>
            <a:r>
              <a:rPr lang="en-US"/>
              <a:t>What are we feeling and what is going on--recognizing the importance of routines in the classroom and schools to normalize the conversations and how to regulate.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f5334e3ef1_0_17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6" name="Google Shape;756;g3f5334e3ef1_0_17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highlight>
                  <a:srgbClr val="F9CB9C"/>
                </a:highlight>
              </a:rPr>
              <a:t>Open breakouts Small Group Discussion:</a:t>
            </a:r>
            <a:r>
              <a:rPr lang="en-US">
                <a:highlight>
                  <a:srgbClr val="00FFFF"/>
                </a:highlight>
              </a:rPr>
              <a:t> </a:t>
            </a:r>
            <a:endParaRPr>
              <a:highlight>
                <a:srgbClr val="00FFFF"/>
              </a:highlight>
            </a:endParaRPr>
          </a:p>
          <a:p>
            <a:pPr marL="0" lvl="0" indent="0" algn="l" rtl="0">
              <a:lnSpc>
                <a:spcPct val="100000"/>
              </a:lnSpc>
              <a:spcBef>
                <a:spcPts val="0"/>
              </a:spcBef>
              <a:spcAft>
                <a:spcPts val="0"/>
              </a:spcAft>
              <a:buSzPts val="1100"/>
              <a:buNone/>
            </a:pPr>
            <a:r>
              <a:rPr lang="en-US">
                <a:highlight>
                  <a:srgbClr val="FFFF00"/>
                </a:highlight>
              </a:rPr>
              <a:t>Please place in chat: </a:t>
            </a:r>
            <a:endParaRPr>
              <a:highlight>
                <a:srgbClr val="FFFF00"/>
              </a:highlight>
            </a:endParaRPr>
          </a:p>
          <a:p>
            <a:pPr marL="25400" lvl="0" indent="0" algn="l" rtl="0">
              <a:lnSpc>
                <a:spcPct val="100000"/>
              </a:lnSpc>
              <a:spcBef>
                <a:spcPts val="640"/>
              </a:spcBef>
              <a:spcAft>
                <a:spcPts val="0"/>
              </a:spcAft>
              <a:buClr>
                <a:schemeClr val="dk1"/>
              </a:buClr>
              <a:buSzPts val="3459"/>
              <a:buFont typeface="Arial"/>
              <a:buNone/>
            </a:pPr>
            <a:r>
              <a:rPr lang="en-US">
                <a:solidFill>
                  <a:schemeClr val="dk1"/>
                </a:solidFill>
                <a:latin typeface="Verdana"/>
                <a:ea typeface="Verdana"/>
                <a:cs typeface="Verdana"/>
                <a:sym typeface="Verdana"/>
              </a:rPr>
              <a:t>In your small groups brainstorm creative and unique ways to teach one of the following skills</a:t>
            </a:r>
            <a:endParaRPr>
              <a:solidFill>
                <a:schemeClr val="dk1"/>
              </a:solidFill>
              <a:latin typeface="Verdana"/>
              <a:ea typeface="Verdana"/>
              <a:cs typeface="Verdana"/>
              <a:sym typeface="Verdana"/>
            </a:endParaRPr>
          </a:p>
          <a:p>
            <a:pPr marL="914400" lvl="1" indent="-298450" algn="l" rtl="0">
              <a:lnSpc>
                <a:spcPct val="100000"/>
              </a:lnSpc>
              <a:spcBef>
                <a:spcPts val="1000"/>
              </a:spcBef>
              <a:spcAft>
                <a:spcPts val="0"/>
              </a:spcAft>
              <a:buClr>
                <a:schemeClr val="dk1"/>
              </a:buClr>
              <a:buSzPts val="1100"/>
              <a:buChar char="•"/>
            </a:pPr>
            <a:r>
              <a:rPr lang="en-US">
                <a:solidFill>
                  <a:schemeClr val="dk1"/>
                </a:solidFill>
                <a:latin typeface="Verdana"/>
                <a:ea typeface="Verdana"/>
                <a:cs typeface="Verdana"/>
                <a:sym typeface="Verdana"/>
              </a:rPr>
              <a:t>Self-Awareness</a:t>
            </a:r>
            <a:endParaRPr>
              <a:solidFill>
                <a:schemeClr val="dk1"/>
              </a:solidFill>
              <a:latin typeface="Verdana"/>
              <a:ea typeface="Verdana"/>
              <a:cs typeface="Verdana"/>
              <a:sym typeface="Verdana"/>
            </a:endParaRPr>
          </a:p>
          <a:p>
            <a:pPr marL="914400" lvl="1" indent="-298450" algn="l" rtl="0">
              <a:lnSpc>
                <a:spcPct val="100000"/>
              </a:lnSpc>
              <a:spcBef>
                <a:spcPts val="1000"/>
              </a:spcBef>
              <a:spcAft>
                <a:spcPts val="0"/>
              </a:spcAft>
              <a:buClr>
                <a:schemeClr val="dk1"/>
              </a:buClr>
              <a:buSzPts val="1100"/>
              <a:buChar char="•"/>
            </a:pPr>
            <a:r>
              <a:rPr lang="en-US">
                <a:solidFill>
                  <a:schemeClr val="dk1"/>
                </a:solidFill>
                <a:latin typeface="Verdana"/>
                <a:ea typeface="Verdana"/>
                <a:cs typeface="Verdana"/>
                <a:sym typeface="Verdana"/>
              </a:rPr>
              <a:t>Self-Management</a:t>
            </a:r>
            <a:endParaRPr>
              <a:solidFill>
                <a:schemeClr val="dk1"/>
              </a:solidFill>
              <a:latin typeface="Verdana"/>
              <a:ea typeface="Verdana"/>
              <a:cs typeface="Verdana"/>
              <a:sym typeface="Verdana"/>
            </a:endParaRPr>
          </a:p>
          <a:p>
            <a:pPr marL="914400" lvl="1" indent="-298450" algn="l" rtl="0">
              <a:lnSpc>
                <a:spcPct val="100000"/>
              </a:lnSpc>
              <a:spcBef>
                <a:spcPts val="1000"/>
              </a:spcBef>
              <a:spcAft>
                <a:spcPts val="0"/>
              </a:spcAft>
              <a:buClr>
                <a:schemeClr val="dk1"/>
              </a:buClr>
              <a:buSzPts val="1100"/>
              <a:buChar char="•"/>
            </a:pPr>
            <a:r>
              <a:rPr lang="en-US">
                <a:solidFill>
                  <a:schemeClr val="dk1"/>
                </a:solidFill>
                <a:latin typeface="Verdana"/>
                <a:ea typeface="Verdana"/>
                <a:cs typeface="Verdana"/>
                <a:sym typeface="Verdana"/>
              </a:rPr>
              <a:t>Social Awareness</a:t>
            </a:r>
            <a:endParaRPr>
              <a:solidFill>
                <a:schemeClr val="dk1"/>
              </a:solidFill>
              <a:latin typeface="Verdana"/>
              <a:ea typeface="Verdana"/>
              <a:cs typeface="Verdana"/>
              <a:sym typeface="Verdana"/>
            </a:endParaRPr>
          </a:p>
          <a:p>
            <a:pPr marL="914400" lvl="1" indent="-298450" algn="l" rtl="0">
              <a:lnSpc>
                <a:spcPct val="100000"/>
              </a:lnSpc>
              <a:spcBef>
                <a:spcPts val="1000"/>
              </a:spcBef>
              <a:spcAft>
                <a:spcPts val="0"/>
              </a:spcAft>
              <a:buClr>
                <a:schemeClr val="dk1"/>
              </a:buClr>
              <a:buSzPts val="1100"/>
              <a:buChar char="•"/>
            </a:pPr>
            <a:r>
              <a:rPr lang="en-US">
                <a:solidFill>
                  <a:schemeClr val="dk1"/>
                </a:solidFill>
                <a:latin typeface="Verdana"/>
                <a:ea typeface="Verdana"/>
                <a:cs typeface="Verdana"/>
                <a:sym typeface="Verdana"/>
              </a:rPr>
              <a:t>Relationship Skills</a:t>
            </a:r>
            <a:endParaRPr>
              <a:solidFill>
                <a:schemeClr val="dk1"/>
              </a:solidFill>
              <a:latin typeface="Verdana"/>
              <a:ea typeface="Verdana"/>
              <a:cs typeface="Verdana"/>
              <a:sym typeface="Verdana"/>
            </a:endParaRPr>
          </a:p>
          <a:p>
            <a:pPr marL="914400" lvl="1" indent="-298450" algn="l" rtl="0">
              <a:lnSpc>
                <a:spcPct val="100000"/>
              </a:lnSpc>
              <a:spcBef>
                <a:spcPts val="1000"/>
              </a:spcBef>
              <a:spcAft>
                <a:spcPts val="0"/>
              </a:spcAft>
              <a:buClr>
                <a:schemeClr val="dk1"/>
              </a:buClr>
              <a:buSzPts val="1100"/>
              <a:buChar char="•"/>
            </a:pPr>
            <a:r>
              <a:rPr lang="en-US">
                <a:solidFill>
                  <a:schemeClr val="dk1"/>
                </a:solidFill>
                <a:latin typeface="Verdana"/>
                <a:ea typeface="Verdana"/>
                <a:cs typeface="Verdana"/>
                <a:sym typeface="Verdana"/>
              </a:rPr>
              <a:t>Responsible Decision Making</a:t>
            </a:r>
            <a:endParaRPr>
              <a:solidFill>
                <a:schemeClr val="dk1"/>
              </a:solidFill>
              <a:latin typeface="Verdana"/>
              <a:ea typeface="Verdana"/>
              <a:cs typeface="Verdana"/>
              <a:sym typeface="Verdana"/>
            </a:endParaRPr>
          </a:p>
          <a:p>
            <a:pPr marL="25400" lvl="0" indent="0" algn="l" rtl="0">
              <a:lnSpc>
                <a:spcPct val="100000"/>
              </a:lnSpc>
              <a:spcBef>
                <a:spcPts val="1000"/>
              </a:spcBef>
              <a:spcAft>
                <a:spcPts val="0"/>
              </a:spcAft>
              <a:buClr>
                <a:schemeClr val="dk1"/>
              </a:buClr>
              <a:buSzPts val="3459"/>
              <a:buFont typeface="Arial"/>
              <a:buNone/>
            </a:pPr>
            <a:r>
              <a:rPr lang="en-US">
                <a:solidFill>
                  <a:schemeClr val="dk1"/>
                </a:solidFill>
                <a:latin typeface="Verdana"/>
                <a:ea typeface="Verdana"/>
                <a:cs typeface="Verdana"/>
                <a:sym typeface="Verdana"/>
              </a:rPr>
              <a:t>Have one person record and be prepared to share when we return. </a:t>
            </a:r>
            <a:endParaRPr>
              <a:solidFill>
                <a:schemeClr val="dk1"/>
              </a:solidFill>
              <a:latin typeface="Verdana"/>
              <a:ea typeface="Verdana"/>
              <a:cs typeface="Verdana"/>
              <a:sym typeface="Verdana"/>
            </a:endParaRPr>
          </a:p>
          <a:p>
            <a:pPr marL="25400" lvl="0" indent="0" algn="l" rtl="0">
              <a:lnSpc>
                <a:spcPct val="100000"/>
              </a:lnSpc>
              <a:spcBef>
                <a:spcPts val="1000"/>
              </a:spcBef>
              <a:spcAft>
                <a:spcPts val="0"/>
              </a:spcAft>
              <a:buClr>
                <a:schemeClr val="dk1"/>
              </a:buClr>
              <a:buSzPts val="3459"/>
              <a:buFont typeface="Arial"/>
              <a:buNone/>
            </a:pPr>
            <a:r>
              <a:rPr lang="en-US" b="1">
                <a:solidFill>
                  <a:schemeClr val="dk1"/>
                </a:solidFill>
                <a:latin typeface="Verdana"/>
                <a:ea typeface="Verdana"/>
                <a:cs typeface="Verdana"/>
                <a:sym typeface="Verdana"/>
              </a:rPr>
              <a:t>Presenter Note:</a:t>
            </a:r>
            <a:endParaRPr b="1">
              <a:solidFill>
                <a:schemeClr val="dk1"/>
              </a:solidFill>
              <a:latin typeface="Verdana"/>
              <a:ea typeface="Verdana"/>
              <a:cs typeface="Verdana"/>
              <a:sym typeface="Verdana"/>
            </a:endParaRPr>
          </a:p>
          <a:p>
            <a:pPr marL="25400" lvl="0" indent="0" algn="l" rtl="0">
              <a:lnSpc>
                <a:spcPct val="100000"/>
              </a:lnSpc>
              <a:spcBef>
                <a:spcPts val="1000"/>
              </a:spcBef>
              <a:spcAft>
                <a:spcPts val="0"/>
              </a:spcAft>
              <a:buClr>
                <a:schemeClr val="dk1"/>
              </a:buClr>
              <a:buSzPts val="3459"/>
              <a:buFont typeface="Arial"/>
              <a:buNone/>
            </a:pPr>
            <a:r>
              <a:rPr lang="en-US">
                <a:solidFill>
                  <a:schemeClr val="dk1"/>
                </a:solidFill>
                <a:latin typeface="Verdana"/>
                <a:ea typeface="Verdana"/>
                <a:cs typeface="Verdana"/>
                <a:sym typeface="Verdana"/>
              </a:rPr>
              <a:t>The person with the most pets will facilitate the conversation, choose one way to teach that the group agrees on, then the facilitator will share in the large group.</a:t>
            </a:r>
            <a:endParaRPr>
              <a:solidFill>
                <a:schemeClr val="dk1"/>
              </a:solidFill>
              <a:latin typeface="Verdana"/>
              <a:ea typeface="Verdana"/>
              <a:cs typeface="Verdana"/>
              <a:sym typeface="Verdana"/>
            </a:endParaRPr>
          </a:p>
          <a:p>
            <a:pPr marL="25400" lvl="0" indent="0" algn="l" rtl="0">
              <a:lnSpc>
                <a:spcPct val="100000"/>
              </a:lnSpc>
              <a:spcBef>
                <a:spcPts val="1000"/>
              </a:spcBef>
              <a:spcAft>
                <a:spcPts val="0"/>
              </a:spcAft>
              <a:buClr>
                <a:schemeClr val="dk1"/>
              </a:buClr>
              <a:buSzPts val="3459"/>
              <a:buFont typeface="Arial"/>
              <a:buNone/>
            </a:pPr>
            <a:endParaRPr>
              <a:solidFill>
                <a:schemeClr val="dk1"/>
              </a:solidFill>
              <a:latin typeface="Verdana"/>
              <a:ea typeface="Verdana"/>
              <a:cs typeface="Verdana"/>
              <a:sym typeface="Verdana"/>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3f5334e3ef1_0_17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g3f5334e3ef1_0_17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solidFill>
                  <a:schemeClr val="dk1"/>
                </a:solidFill>
              </a:rPr>
              <a:t>Animated: Call back to the behavior chain and how our action impact the outcomes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How we respond matters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If we Challenge Reprimand Argue Escalate Emotion to a Bigger Problem</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b="1">
                <a:solidFill>
                  <a:schemeClr val="dk1"/>
                </a:solidFill>
              </a:rPr>
              <a:t>If we Listen Paraphrase Validate Show empathy Remain Calm and Supportive we change the trajectory of the behavior chain</a:t>
            </a:r>
            <a:endParaRPr sz="1100">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f5334e3ef1_0_2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1" name="Google Shape;781;g3f5334e3ef1_0_21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Reacting vs. responding. Take a look at these differences. </a:t>
            </a:r>
            <a:r>
              <a:rPr lang="en-US" sz="1100">
                <a:solidFill>
                  <a:schemeClr val="dk1"/>
                </a:solidFill>
              </a:rPr>
              <a:t>Responding is the replacement behavior for the reacting. </a:t>
            </a:r>
            <a:endParaRPr sz="1100">
              <a:solidFill>
                <a:schemeClr val="dk1"/>
              </a:solidFill>
            </a:endParaRPr>
          </a:p>
          <a:p>
            <a:pPr marL="0" lvl="0" indent="0" algn="l" rtl="0">
              <a:lnSpc>
                <a:spcPct val="100000"/>
              </a:lnSpc>
              <a:spcBef>
                <a:spcPts val="0"/>
              </a:spcBef>
              <a:spcAft>
                <a:spcPts val="0"/>
              </a:spcAft>
              <a:buSzPts val="1100"/>
              <a:buNone/>
            </a:pPr>
            <a:endParaRPr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3f5334e3ef1_0_23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1" name="Google Shape;791;g3f5334e3ef1_0_23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Thumbs up if they have observed or engaged in behaviors that are more reactive.</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3f5334e3ef1_0_26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2" name="Google Shape;802;g3f5334e3ef1_0_26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Animated</a:t>
            </a:r>
            <a:endParaRPr sz="1100"/>
          </a:p>
          <a:p>
            <a:pPr marL="0" lvl="0" indent="0" algn="l" rtl="0">
              <a:lnSpc>
                <a:spcPct val="100000"/>
              </a:lnSpc>
              <a:spcBef>
                <a:spcPts val="0"/>
              </a:spcBef>
              <a:spcAft>
                <a:spcPts val="0"/>
              </a:spcAft>
              <a:buClr>
                <a:schemeClr val="dk1"/>
              </a:buClr>
              <a:buSzPts val="1100"/>
              <a:buFont typeface="Arial"/>
              <a:buNone/>
            </a:pPr>
            <a:r>
              <a:rPr lang="en-US" sz="1100">
                <a:solidFill>
                  <a:schemeClr val="dk1"/>
                </a:solidFill>
              </a:rPr>
              <a:t>11:36 We also need to be careful about not just want we say, but how</a:t>
            </a:r>
            <a:endParaRPr sz="11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3f5334e3ef1_0_28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9" name="Google Shape;809;g3f5334e3ef1_0_28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When you “pause”, it can be ok to model that and tell the student you are pausing so that you have time to process how to respond.</a:t>
            </a:r>
            <a:endParaRPr sz="1100"/>
          </a:p>
          <a:p>
            <a:pPr marL="0" lvl="0" indent="0" algn="l" rtl="0">
              <a:lnSpc>
                <a:spcPct val="100000"/>
              </a:lnSpc>
              <a:spcBef>
                <a:spcPts val="0"/>
              </a:spcBef>
              <a:spcAft>
                <a:spcPts val="0"/>
              </a:spcAft>
              <a:buSzPts val="1100"/>
              <a:buNone/>
            </a:pPr>
            <a:r>
              <a:rPr lang="en-US" sz="1100"/>
              <a:t>Think:</a:t>
            </a:r>
            <a:endParaRPr sz="1100"/>
          </a:p>
          <a:p>
            <a:pPr marL="0" lvl="0" indent="0" algn="l" rtl="0">
              <a:lnSpc>
                <a:spcPct val="115000"/>
              </a:lnSpc>
              <a:spcBef>
                <a:spcPts val="600"/>
              </a:spcBef>
              <a:spcAft>
                <a:spcPts val="0"/>
              </a:spcAft>
              <a:buSzPts val="1400"/>
              <a:buNone/>
            </a:pPr>
            <a:r>
              <a:rPr lang="en-US" sz="1100"/>
              <a:t>What is the student trying to communicate?</a:t>
            </a:r>
            <a:endParaRPr sz="1100">
              <a:solidFill>
                <a:srgbClr val="006387"/>
              </a:solidFill>
            </a:endParaRPr>
          </a:p>
          <a:p>
            <a:pPr marL="0" lvl="0" indent="0" algn="l" rtl="0">
              <a:lnSpc>
                <a:spcPct val="115000"/>
              </a:lnSpc>
              <a:spcBef>
                <a:spcPts val="600"/>
              </a:spcBef>
              <a:spcAft>
                <a:spcPts val="0"/>
              </a:spcAft>
              <a:buSzPts val="1400"/>
              <a:buNone/>
            </a:pPr>
            <a:r>
              <a:rPr lang="en-US" sz="1100"/>
              <a:t>What does the child see as the outcome? </a:t>
            </a:r>
            <a:endParaRPr sz="1100"/>
          </a:p>
          <a:p>
            <a:pPr marL="0" lvl="0" indent="0" algn="l" rtl="0">
              <a:lnSpc>
                <a:spcPct val="115000"/>
              </a:lnSpc>
              <a:spcBef>
                <a:spcPts val="1000"/>
              </a:spcBef>
              <a:spcAft>
                <a:spcPts val="0"/>
              </a:spcAft>
              <a:buSzPts val="1400"/>
              <a:buNone/>
            </a:pPr>
            <a:r>
              <a:rPr lang="en-US" sz="1100"/>
              <a:t>(</a:t>
            </a:r>
            <a:r>
              <a:rPr lang="en-US" sz="1100" u="sng"/>
              <a:t>Think FUNCTION</a:t>
            </a:r>
            <a:r>
              <a:rPr lang="en-US" sz="1100"/>
              <a:t>: </a:t>
            </a:r>
            <a:r>
              <a:rPr lang="en-US" sz="1100" i="1"/>
              <a:t>What is the student trying to gain or avoid?</a:t>
            </a:r>
            <a:r>
              <a:rPr lang="en-US" sz="1100"/>
              <a:t>) </a:t>
            </a:r>
            <a:endParaRPr sz="1100"/>
          </a:p>
          <a:p>
            <a:pPr marL="0" lvl="0" indent="0" algn="l" rtl="0">
              <a:lnSpc>
                <a:spcPct val="115000"/>
              </a:lnSpc>
              <a:spcBef>
                <a:spcPts val="1000"/>
              </a:spcBef>
              <a:spcAft>
                <a:spcPts val="0"/>
              </a:spcAft>
              <a:buSzPts val="1400"/>
              <a:buNone/>
            </a:pPr>
            <a:r>
              <a:rPr lang="en-US" sz="1100"/>
              <a:t>What can we do to change the behavior?</a:t>
            </a:r>
            <a:endParaRPr sz="1100"/>
          </a:p>
          <a:p>
            <a:pPr marL="0" lvl="0" indent="0" algn="l" rtl="0">
              <a:lnSpc>
                <a:spcPct val="115000"/>
              </a:lnSpc>
              <a:spcBef>
                <a:spcPts val="1000"/>
              </a:spcBef>
              <a:spcAft>
                <a:spcPts val="0"/>
              </a:spcAft>
              <a:buSzPts val="1400"/>
              <a:buNone/>
            </a:pPr>
            <a:r>
              <a:rPr lang="en-US" sz="1100"/>
              <a:t>How can we help meet the child’s need?</a:t>
            </a:r>
            <a:endParaRPr sz="11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3f5334e3ef1_0_28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6" name="Google Shape;816;g3f5334e3ef1_0_28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The important “pause” allows us to refocus and be able to enter into this zone so that we respond in way that are listed here. Helps us help them go begin to de-escalate.</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3f5334e3ef1_0_28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2" name="Google Shape;822;g3f5334e3ef1_0_28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100"/>
              <a:t>These responses don’t always come naturally, especially when we are busy multi-tasking, teaching lessons, monitoring learning, engagement, managing time, practicing empathy.</a:t>
            </a:r>
            <a:endParaRPr sz="1100"/>
          </a:p>
          <a:p>
            <a:pPr marL="0" lvl="0" indent="0" algn="l" rtl="0">
              <a:lnSpc>
                <a:spcPct val="100000"/>
              </a:lnSpc>
              <a:spcBef>
                <a:spcPts val="0"/>
              </a:spcBef>
              <a:spcAft>
                <a:spcPts val="0"/>
              </a:spcAft>
              <a:buSzPts val="1400"/>
              <a:buNone/>
            </a:pPr>
            <a:endParaRPr sz="1100"/>
          </a:p>
          <a:p>
            <a:pPr marL="0" lvl="0" indent="0" algn="l" rtl="0">
              <a:lnSpc>
                <a:spcPct val="100000"/>
              </a:lnSpc>
              <a:spcBef>
                <a:spcPts val="0"/>
              </a:spcBef>
              <a:spcAft>
                <a:spcPts val="0"/>
              </a:spcAft>
              <a:buSzPts val="1400"/>
              <a:buNone/>
            </a:pPr>
            <a:r>
              <a:rPr lang="en-US" sz="1100"/>
              <a:t>So we must be intentional and practice. Recommend copying what a peer or partner says, this builds instant credibility and consistency.</a:t>
            </a:r>
            <a:endParaRPr sz="1100"/>
          </a:p>
          <a:p>
            <a:pPr marL="0" lvl="0" indent="0" algn="l" rtl="0">
              <a:lnSpc>
                <a:spcPct val="100000"/>
              </a:lnSpc>
              <a:spcBef>
                <a:spcPts val="0"/>
              </a:spcBef>
              <a:spcAft>
                <a:spcPts val="0"/>
              </a:spcAft>
              <a:buSzPts val="1400"/>
              <a:buNone/>
            </a:pPr>
            <a:endParaRPr sz="1100"/>
          </a:p>
          <a:p>
            <a:pPr marL="0" lvl="0" indent="0" algn="l" rtl="0">
              <a:lnSpc>
                <a:spcPct val="100000"/>
              </a:lnSpc>
              <a:spcBef>
                <a:spcPts val="0"/>
              </a:spcBef>
              <a:spcAft>
                <a:spcPts val="0"/>
              </a:spcAft>
              <a:buSzPts val="1400"/>
              <a:buNone/>
            </a:pPr>
            <a:r>
              <a:rPr lang="en-US" sz="1100"/>
              <a:t>Share story about “all done”</a:t>
            </a:r>
            <a:endParaRPr sz="11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24b1b9bd0d1_2_5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9" name="Google Shape;829;g24b1b9bd0d1_2_51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highlight>
                <a:srgbClr val="00FFFF"/>
              </a:highlight>
            </a:endParaRPr>
          </a:p>
          <a:p>
            <a:pPr marL="0" lvl="0" indent="0" algn="l" rtl="0">
              <a:lnSpc>
                <a:spcPct val="100000"/>
              </a:lnSpc>
              <a:spcBef>
                <a:spcPts val="0"/>
              </a:spcBef>
              <a:spcAft>
                <a:spcPts val="0"/>
              </a:spcAft>
              <a:buSzPts val="1100"/>
              <a:buNone/>
            </a:pPr>
            <a:r>
              <a:rPr lang="en-US"/>
              <a:t>Go back to the scenario…..</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(Did this on day 1) Set the stage independent  activity-Take a minute to remember a time when you were face with a behavior or a series of behaviors that were not conducive to learning. Maybe the behavior escalated to a referral, maybe the student stormed out of class, maybe they or you raised your voice. Just think of a time and take time to do a braindump of everything you remember about that event. Did you involve other stakeholders, administration, families? When did that happen?</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1328cc3a658_2_1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0" name="Google Shape;840;g1328cc3a658_2_1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highlight>
                  <a:schemeClr val="accent4"/>
                </a:highlight>
              </a:rPr>
              <a:t>Kate 66-on</a:t>
            </a:r>
            <a:endParaRPr b="1">
              <a:highlight>
                <a:schemeClr val="accent4"/>
              </a:highlight>
            </a:endParaRPr>
          </a:p>
          <a:p>
            <a:pPr marL="0" lvl="0" indent="0" algn="l" rtl="0">
              <a:lnSpc>
                <a:spcPct val="100000"/>
              </a:lnSpc>
              <a:spcBef>
                <a:spcPts val="0"/>
              </a:spcBef>
              <a:spcAft>
                <a:spcPts val="0"/>
              </a:spcAft>
              <a:buSzPts val="1100"/>
              <a:buNone/>
            </a:pPr>
            <a:r>
              <a:rPr lang="en-US" b="1"/>
              <a:t>(35 minutes)</a:t>
            </a:r>
            <a:endParaRPr b="1"/>
          </a:p>
          <a:p>
            <a:pPr marL="0" lvl="0" indent="0" algn="l" rtl="0">
              <a:lnSpc>
                <a:spcPct val="100000"/>
              </a:lnSpc>
              <a:spcBef>
                <a:spcPts val="0"/>
              </a:spcBef>
              <a:spcAft>
                <a:spcPts val="0"/>
              </a:spcAft>
              <a:buSzPts val="1100"/>
              <a:buNone/>
            </a:pPr>
            <a:r>
              <a:rPr lang="en-US"/>
              <a:t>Ordinarily we would walk through each of the phases and provide information and strategies.  But for today, we are going to focus on the trigger phase, escalation phase and crisis phase.  </a:t>
            </a:r>
            <a:r>
              <a:rPr lang="en-US" i="1"/>
              <a:t>When we get back together, we will spend time on strategies we want work with when students are at baseline, as well as discuss how to handle things as the student de-escalates…</a:t>
            </a:r>
            <a:endParaRPr i="1"/>
          </a:p>
          <a:p>
            <a:pPr marL="0" lvl="0" indent="0" algn="l" rtl="0">
              <a:lnSpc>
                <a:spcPct val="100000"/>
              </a:lnSpc>
              <a:spcBef>
                <a:spcPts val="0"/>
              </a:spcBef>
              <a:spcAft>
                <a:spcPts val="0"/>
              </a:spcAft>
              <a:buSzPts val="1100"/>
              <a:buNone/>
            </a:pPr>
            <a:endParaRPr i="1"/>
          </a:p>
          <a:p>
            <a:pPr marL="0" lvl="0" indent="0" algn="l" rtl="0">
              <a:lnSpc>
                <a:spcPct val="100000"/>
              </a:lnSpc>
              <a:spcBef>
                <a:spcPts val="0"/>
              </a:spcBef>
              <a:spcAft>
                <a:spcPts val="0"/>
              </a:spcAft>
              <a:buSzPts val="1100"/>
              <a:buNone/>
            </a:pPr>
            <a:r>
              <a:rPr lang="en-US" i="1"/>
              <a:t>Scenario: </a:t>
            </a:r>
            <a:r>
              <a:rPr lang="en-US" i="1">
                <a:solidFill>
                  <a:schemeClr val="dk1"/>
                </a:solidFill>
              </a:rPr>
              <a:t>Set the stage independent  activity-</a:t>
            </a:r>
            <a:endParaRPr i="1">
              <a:solidFill>
                <a:schemeClr val="dk1"/>
              </a:solidFill>
            </a:endParaRPr>
          </a:p>
          <a:p>
            <a:pPr marL="0" lvl="0" indent="0" algn="l" rtl="0">
              <a:lnSpc>
                <a:spcPct val="100000"/>
              </a:lnSpc>
              <a:spcBef>
                <a:spcPts val="0"/>
              </a:spcBef>
              <a:spcAft>
                <a:spcPts val="0"/>
              </a:spcAft>
              <a:buSzPts val="1100"/>
              <a:buNone/>
            </a:pPr>
            <a:r>
              <a:rPr lang="en-US" b="1">
                <a:solidFill>
                  <a:schemeClr val="dk1"/>
                </a:solidFill>
                <a:highlight>
                  <a:schemeClr val="accent4"/>
                </a:highlight>
              </a:rPr>
              <a:t>wb page 42</a:t>
            </a:r>
            <a:endParaRPr b="1">
              <a:solidFill>
                <a:schemeClr val="dk1"/>
              </a:solidFill>
              <a:highlight>
                <a:schemeClr val="accent4"/>
              </a:highlight>
            </a:endParaRPr>
          </a:p>
          <a:p>
            <a:pPr marL="0" lvl="0" indent="0" algn="l" rtl="0">
              <a:lnSpc>
                <a:spcPct val="100000"/>
              </a:lnSpc>
              <a:spcBef>
                <a:spcPts val="0"/>
              </a:spcBef>
              <a:spcAft>
                <a:spcPts val="0"/>
              </a:spcAft>
              <a:buSzPts val="1100"/>
              <a:buNone/>
            </a:pPr>
            <a:r>
              <a:rPr lang="en-US">
                <a:solidFill>
                  <a:schemeClr val="dk1"/>
                </a:solidFill>
              </a:rPr>
              <a:t>Take a minute to remember a time when you were faced with a behavior or a series of behaviors that were not conducive to learning. Maybe the behavior escalated to a referral, maybe the student stormed out of class, maybe they or you raised your voice. Just think of a time and take time to do a braindump of everything you remember about that event. Did you involve other partners, administration, families? When did that happen?</a:t>
            </a:r>
            <a:endParaRPr>
              <a:solidFill>
                <a:schemeClr val="dk1"/>
              </a:solidFill>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f5334e3ef1_0_30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6" name="Google Shape;846;g3f5334e3ef1_0_30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200">
                <a:latin typeface="Calibri"/>
                <a:ea typeface="Calibri"/>
                <a:cs typeface="Calibri"/>
                <a:sym typeface="Calibri"/>
              </a:rPr>
              <a:t>1:05 - 1:08</a:t>
            </a:r>
            <a:endParaRPr sz="12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a:latin typeface="Calibri"/>
                <a:ea typeface="Calibri"/>
                <a:cs typeface="Calibri"/>
                <a:sym typeface="Calibri"/>
              </a:rPr>
              <a:t>Humans love routine and predictability. Changes in routine can upset us.  Remember our discussion on setting events. There many things can push us out of our zone of tolerance.</a:t>
            </a:r>
            <a:endParaRPr sz="12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b="1">
                <a:latin typeface="Calibri"/>
                <a:ea typeface="Calibri"/>
                <a:cs typeface="Calibri"/>
                <a:sym typeface="Calibri"/>
              </a:rPr>
              <a:t>Why is it important to know common triggers for students? (It can help us set up a classroom environment that addresses the triggers preventively).</a:t>
            </a:r>
            <a:endParaRPr sz="12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If time, maybe ask them to use the annotate tool or chat box to share which one of these triggers do they see most often. Consider the next slide, too.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3f5334e3ef1_0_32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3" name="Google Shape;853;g3f5334e3ef1_0_323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a:latin typeface="Calibri"/>
                <a:ea typeface="Calibri"/>
                <a:cs typeface="Calibri"/>
                <a:sym typeface="Calibri"/>
              </a:rPr>
              <a:t>1:08-1:09</a:t>
            </a:r>
            <a:endParaRPr sz="12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a:latin typeface="Calibri"/>
                <a:ea typeface="Calibri"/>
                <a:cs typeface="Calibri"/>
                <a:sym typeface="Calibri"/>
              </a:rPr>
              <a:t>Additionally, ……</a:t>
            </a:r>
            <a:endParaRPr sz="12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a:latin typeface="Calibri"/>
                <a:ea typeface="Calibri"/>
                <a:cs typeface="Calibri"/>
                <a:sym typeface="Calibri"/>
              </a:rPr>
              <a:t>Highlight lack of connection and belonging</a:t>
            </a:r>
            <a:endParaRPr sz="1200">
              <a:latin typeface="Calibri"/>
              <a:ea typeface="Calibri"/>
              <a:cs typeface="Calibri"/>
              <a:sym typeface="Calibri"/>
            </a:endParaRPr>
          </a:p>
        </p:txBody>
      </p:sp>
      <p:sp>
        <p:nvSpPr>
          <p:cNvPr id="854" name="Google Shape;854;g3f5334e3ef1_0_32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63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17bec288755_0_16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4" name="Google Shape;864;g17bec288755_0_16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highlight>
                  <a:srgbClr val="F9CB9C"/>
                </a:highlight>
              </a:rPr>
              <a:t>Small Group Discussion: 8 minutes?</a:t>
            </a:r>
            <a:endParaRPr>
              <a:highlight>
                <a:srgbClr val="F9CB9C"/>
              </a:highlight>
            </a:endParaRPr>
          </a:p>
          <a:p>
            <a:pPr marL="0" lvl="0" indent="0" algn="l" rtl="0">
              <a:lnSpc>
                <a:spcPct val="100000"/>
              </a:lnSpc>
              <a:spcBef>
                <a:spcPts val="0"/>
              </a:spcBef>
              <a:spcAft>
                <a:spcPts val="0"/>
              </a:spcAft>
              <a:buSzPts val="1100"/>
              <a:buNone/>
            </a:pPr>
            <a:r>
              <a:rPr lang="en-US">
                <a:highlight>
                  <a:srgbClr val="FFFF00"/>
                </a:highlight>
              </a:rPr>
              <a:t>Please place in chat</a:t>
            </a:r>
            <a:r>
              <a:rPr lang="en-US"/>
              <a:t>:</a:t>
            </a:r>
            <a:endParaRPr/>
          </a:p>
          <a:p>
            <a:pPr marL="0" lvl="0" indent="0" algn="l" rtl="0">
              <a:lnSpc>
                <a:spcPct val="100000"/>
              </a:lnSpc>
              <a:spcBef>
                <a:spcPts val="0"/>
              </a:spcBef>
              <a:spcAft>
                <a:spcPts val="0"/>
              </a:spcAft>
              <a:buSzPts val="1100"/>
              <a:buNone/>
            </a:pPr>
            <a:r>
              <a:rPr lang="en-US"/>
              <a:t>What are triggers for you?</a:t>
            </a:r>
            <a:endParaRPr/>
          </a:p>
          <a:p>
            <a:pPr marL="0" lvl="0" indent="0" algn="l" rtl="0">
              <a:lnSpc>
                <a:spcPct val="100000"/>
              </a:lnSpc>
              <a:spcBef>
                <a:spcPts val="0"/>
              </a:spcBef>
              <a:spcAft>
                <a:spcPts val="0"/>
              </a:spcAft>
              <a:buSzPts val="1100"/>
              <a:buNone/>
            </a:pPr>
            <a:r>
              <a:rPr lang="en-US"/>
              <a:t>What are triggers for your students?</a:t>
            </a:r>
            <a:endParaRPr/>
          </a:p>
          <a:p>
            <a:pPr marL="0" lvl="0" indent="0" algn="l" rtl="0">
              <a:lnSpc>
                <a:spcPct val="100000"/>
              </a:lnSpc>
              <a:spcBef>
                <a:spcPts val="0"/>
              </a:spcBef>
              <a:spcAft>
                <a:spcPts val="0"/>
              </a:spcAft>
              <a:buSzPts val="1100"/>
              <a:buNone/>
            </a:pPr>
            <a:r>
              <a:rPr lang="en-US"/>
              <a:t>What does that look like?</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3f5334e3ef1_0_34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2" name="Google Shape;872;g3f5334e3ef1_0_34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1:15 - 1:20</a:t>
            </a:r>
            <a:endParaRPr/>
          </a:p>
          <a:p>
            <a:pPr marL="0" lvl="0" indent="0" algn="l" rtl="0">
              <a:lnSpc>
                <a:spcPct val="100000"/>
              </a:lnSpc>
              <a:spcBef>
                <a:spcPts val="0"/>
              </a:spcBef>
              <a:spcAft>
                <a:spcPts val="0"/>
              </a:spcAft>
              <a:buSzPts val="1400"/>
              <a:buNone/>
            </a:pPr>
            <a:r>
              <a:rPr lang="en-US"/>
              <a:t>Do this as a larger group.</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11fcbd0e69e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6" name="Google Shape;886;g11fcbd0e69e_0_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Workbook page 43-46</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Pull up page 46 and read example? If you have time.</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Isn’t it helpful to know there is so much you can do during the trigger phase?!  We have covered what you can do to be the well emotionally managed adult, neutralized in VDP AND you can provide effective response strategies for the student!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Think about the continuum of responses flowchart and how and when you can keep this menu for teachers available and accessible to teachers in your buildings. We will briefly go over these, offering just a little more detail.</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Precorrection is one my favorite strategies to support what might happen. For example, when we start peer presentations, what are the norms when providing feedback or asking questions?  Or just before a transition or location like library or cafeteria.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We are trying to avoid a power struggle &amp; to demonstrate a regulated classroom and interactions. The goal is to interrupt the chain of events that potentially could happen. Think about function and the underlying need.</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(Extra Notes)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rgbClr val="001D35"/>
                </a:solidFill>
                <a:latin typeface="Verdana"/>
                <a:ea typeface="Verdana"/>
                <a:cs typeface="Verdana"/>
                <a:sym typeface="Verdana"/>
              </a:rPr>
              <a:t>Behavioral momentum</a:t>
            </a:r>
            <a:r>
              <a:rPr lang="en-US">
                <a:solidFill>
                  <a:srgbClr val="001D35"/>
                </a:solidFill>
                <a:latin typeface="Verdana"/>
                <a:ea typeface="Verdana"/>
                <a:cs typeface="Verdana"/>
                <a:sym typeface="Verdana"/>
              </a:rPr>
              <a:t> is a strategy used in Applied Behavior Analysis (ABA) to increase the likelihood of a learner doing what is desired. It involves making a series of easy requests, or "high-probability" requests, followed by a more difficult request, or "low-probability" request. The goal is to create positive momentum so that the learner is more likely to comply with the more challenging request.</a:t>
            </a:r>
            <a:endParaRPr>
              <a:solidFill>
                <a:srgbClr val="001D35"/>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r>
              <a:rPr lang="en-US" b="1">
                <a:solidFill>
                  <a:srgbClr val="202124"/>
                </a:solidFill>
                <a:latin typeface="Verdana"/>
                <a:ea typeface="Verdana"/>
                <a:cs typeface="Verdana"/>
                <a:sym typeface="Verdana"/>
              </a:rPr>
              <a:t>Differential reinforcement</a:t>
            </a:r>
            <a:r>
              <a:rPr lang="en-US">
                <a:solidFill>
                  <a:srgbClr val="202124"/>
                </a:solidFill>
                <a:latin typeface="Verdana"/>
                <a:ea typeface="Verdana"/>
                <a:cs typeface="Verdana"/>
                <a:sym typeface="Verdana"/>
              </a:rPr>
              <a:t> is a behavior modification technique used in Applied Behavior Analysis (ABA), which involves selectively reinforcing desired behaviors while withholding reinforcement for undesired behaviors.</a:t>
            </a:r>
            <a:endParaRPr>
              <a:solidFill>
                <a:srgbClr val="202124"/>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r>
              <a:rPr lang="en-US" b="1">
                <a:solidFill>
                  <a:srgbClr val="423066"/>
                </a:solidFill>
                <a:latin typeface="Verdana"/>
                <a:ea typeface="Verdana"/>
                <a:cs typeface="Verdana"/>
                <a:sym typeface="Verdana"/>
              </a:rPr>
              <a:t>Passive play </a:t>
            </a:r>
            <a:r>
              <a:rPr lang="en-US">
                <a:solidFill>
                  <a:srgbClr val="423066"/>
                </a:solidFill>
                <a:latin typeface="Verdana"/>
                <a:ea typeface="Verdana"/>
                <a:cs typeface="Verdana"/>
                <a:sym typeface="Verdana"/>
              </a:rPr>
              <a:t>settings offer areas for children to play on their own or gather with friends. These areas are intended for social-emotional development and learning and provide opportunities for socialization, relaxation, and observation. Sensory gardens, music panels, play panels, water/sand play, and dramatic play activities offer rich play experiences for children of all abilities. These areas should be organized near other similar areas that can further enhance play experiences. For example, a themed play area that resembles a store or restaurant could be positioned near a table and seats to encourage children to pretend and foster communication.</a:t>
            </a:r>
            <a:endParaRPr>
              <a:solidFill>
                <a:srgbClr val="423066"/>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endParaRPr b="1">
              <a:solidFill>
                <a:srgbClr val="423066"/>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r>
              <a:rPr lang="en-US" b="1">
                <a:solidFill>
                  <a:srgbClr val="423066"/>
                </a:solidFill>
                <a:latin typeface="Verdana"/>
                <a:ea typeface="Verdana"/>
                <a:cs typeface="Verdana"/>
                <a:sym typeface="Verdana"/>
              </a:rPr>
              <a:t>Avoidance, Access, Attention (adult or peer), Sensory</a:t>
            </a:r>
            <a:endParaRPr b="1">
              <a:solidFill>
                <a:srgbClr val="423066"/>
              </a:solidFill>
              <a:latin typeface="Verdana"/>
              <a:ea typeface="Verdana"/>
              <a:cs typeface="Verdana"/>
              <a:sym typeface="Verdana"/>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3f5334e3ef1_0_36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4" name="Google Shape;894;g3f5334e3ef1_0_36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sz="1100"/>
              <a:t>1:21- 1:23</a:t>
            </a:r>
            <a:endParaRPr sz="1100"/>
          </a:p>
          <a:p>
            <a:pPr marL="0" lvl="0" indent="0" algn="l" rtl="0">
              <a:lnSpc>
                <a:spcPct val="100000"/>
              </a:lnSpc>
              <a:spcBef>
                <a:spcPts val="0"/>
              </a:spcBef>
              <a:spcAft>
                <a:spcPts val="0"/>
              </a:spcAft>
              <a:buSzPts val="1100"/>
              <a:buNone/>
            </a:pPr>
            <a:r>
              <a:rPr lang="en-US" sz="1350">
                <a:solidFill>
                  <a:srgbClr val="001D35"/>
                </a:solidFill>
                <a:latin typeface="Verdana"/>
                <a:ea typeface="Verdana"/>
                <a:cs typeface="Verdana"/>
                <a:sym typeface="Verdana"/>
              </a:rPr>
              <a:t>Precorrection, in the context of classroom management, is a proactive strategy aimed at preventing interfering behaviors by providing cues or prompts for desired behaviors before they are likely to occur. Instead of reacting to misbehavior, precorrection anticipates and addresses it by ensuring students are aware of expectations and provided with the necessary support. </a:t>
            </a:r>
            <a:endParaRPr sz="1350">
              <a:solidFill>
                <a:srgbClr val="001D35"/>
              </a:solidFill>
              <a:latin typeface="Verdana"/>
              <a:ea typeface="Verdana"/>
              <a:cs typeface="Verdana"/>
              <a:sym typeface="Verdana"/>
            </a:endParaRPr>
          </a:p>
          <a:p>
            <a:pPr marL="0" lvl="0" indent="0" algn="l" rtl="0">
              <a:lnSpc>
                <a:spcPct val="100000"/>
              </a:lnSpc>
              <a:spcBef>
                <a:spcPts val="0"/>
              </a:spcBef>
              <a:spcAft>
                <a:spcPts val="0"/>
              </a:spcAft>
              <a:buSzPts val="1100"/>
              <a:buNone/>
            </a:pPr>
            <a:endParaRPr sz="1350">
              <a:solidFill>
                <a:srgbClr val="001D35"/>
              </a:solidFill>
              <a:latin typeface="Verdana"/>
              <a:ea typeface="Verdana"/>
              <a:cs typeface="Verdana"/>
              <a:sym typeface="Verdana"/>
            </a:endParaRPr>
          </a:p>
          <a:p>
            <a:pPr marL="0" lvl="0" indent="0" algn="l" rtl="0">
              <a:lnSpc>
                <a:spcPct val="115000"/>
              </a:lnSpc>
              <a:spcBef>
                <a:spcPts val="1200"/>
              </a:spcBef>
              <a:spcAft>
                <a:spcPts val="0"/>
              </a:spcAft>
              <a:buClr>
                <a:schemeClr val="dk1"/>
              </a:buClr>
              <a:buSzPts val="1100"/>
              <a:buFont typeface="Arial"/>
              <a:buNone/>
            </a:pPr>
            <a:r>
              <a:rPr lang="en-US" sz="1100" b="1">
                <a:solidFill>
                  <a:schemeClr val="dk1"/>
                </a:solidFill>
              </a:rPr>
              <a:t>By implementing these precorrection strategies, Ms. Evans aims to:</a:t>
            </a:r>
            <a:endParaRPr sz="11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sz="1100" b="1">
                <a:solidFill>
                  <a:schemeClr val="dk1"/>
                </a:solidFill>
              </a:rPr>
              <a:t>Reduce Maya's initial anxiety:</a:t>
            </a:r>
            <a:r>
              <a:rPr lang="en-US" sz="1100">
                <a:solidFill>
                  <a:schemeClr val="dk1"/>
                </a:solidFill>
              </a:rPr>
              <a:t> By acknowledging the change and potential discomfort, Maya feels understood rather than simply having to adjust.</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b="1">
                <a:solidFill>
                  <a:schemeClr val="dk1"/>
                </a:solidFill>
              </a:rPr>
              <a:t>Provide a sense of control:</a:t>
            </a:r>
            <a:r>
              <a:rPr lang="en-US" sz="1100">
                <a:solidFill>
                  <a:schemeClr val="dk1"/>
                </a:solidFill>
              </a:rPr>
              <a:t> Offering choices in how to contribute empowers Maya and lessens the feeling of being forced into an uncomfortable situation.</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b="1">
                <a:solidFill>
                  <a:schemeClr val="dk1"/>
                </a:solidFill>
              </a:rPr>
              <a:t>Structure the task to support anxious learners:</a:t>
            </a:r>
            <a:r>
              <a:rPr lang="en-US" sz="1100">
                <a:solidFill>
                  <a:schemeClr val="dk1"/>
                </a:solidFill>
              </a:rPr>
              <a:t> The clear guidelines for group work and the facilitated roles reduce the unknown and provide a predictable framework.</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b="1">
                <a:solidFill>
                  <a:schemeClr val="dk1"/>
                </a:solidFill>
              </a:rPr>
              <a:t>Prevent the undesirable behavior:</a:t>
            </a:r>
            <a:r>
              <a:rPr lang="en-US" sz="1100">
                <a:solidFill>
                  <a:schemeClr val="dk1"/>
                </a:solidFill>
              </a:rPr>
              <a:t> By addressing the triggers proactively, Ms. Evans creates an environment where Maya is less likely to resort to avoidance behaviors like doodling and eye contact avoidance, and more likely to engage, even if subtly at first.</a:t>
            </a:r>
            <a:endParaRPr sz="1100">
              <a:solidFill>
                <a:schemeClr val="dk1"/>
              </a:solidFill>
            </a:endParaRPr>
          </a:p>
          <a:p>
            <a:pPr marL="0" lvl="0" indent="0" algn="l" rtl="0">
              <a:lnSpc>
                <a:spcPct val="100000"/>
              </a:lnSpc>
              <a:spcBef>
                <a:spcPts val="1200"/>
              </a:spcBef>
              <a:spcAft>
                <a:spcPts val="0"/>
              </a:spcAft>
              <a:buSzPts val="1100"/>
              <a:buNone/>
            </a:pPr>
            <a:endParaRPr sz="1350">
              <a:solidFill>
                <a:srgbClr val="001D35"/>
              </a:solidFill>
              <a:latin typeface="Verdana"/>
              <a:ea typeface="Verdana"/>
              <a:cs typeface="Verdana"/>
              <a:sym typeface="Verdana"/>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24b1b9bd0d1_2_40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0" name="Google Shape;900;g24b1b9bd0d1_2_40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b="1">
              <a:solidFill>
                <a:schemeClr val="dk1"/>
              </a:solidFill>
              <a:highlight>
                <a:schemeClr val="accent4"/>
              </a:highlight>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Warm demander</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What do you notice about limit setting? What do you suppose might be the result of one feature of limit setting is omitted?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rPr>
              <a:t>Here are the consequences of this path…For example, you can go to the hall and get a sip of water, if you choose to continue to be verbal with me, this may result in a further conversation later. No power struggle, or flex your control. It’s a healthy conversation with boundaries and safety. Clarity around intention for the classroom. It is not about shaming or belittling.</a:t>
            </a:r>
            <a:endParaRPr>
              <a:solidFill>
                <a:schemeClr val="dk1"/>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3f5334e3ef1_0_37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6" name="Google Shape;906;g3f5334e3ef1_0_37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1:25</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3f5334e3ef1_0_39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2" name="Google Shape;912;g3f5334e3ef1_0_39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1:25</a:t>
            </a:r>
            <a:endParaRPr/>
          </a:p>
          <a:p>
            <a:pPr marL="0" lvl="0" indent="0" algn="l" rtl="0">
              <a:lnSpc>
                <a:spcPct val="100000"/>
              </a:lnSpc>
              <a:spcBef>
                <a:spcPts val="0"/>
              </a:spcBef>
              <a:spcAft>
                <a:spcPts val="0"/>
              </a:spcAft>
              <a:buSzPts val="1100"/>
              <a:buNone/>
            </a:pPr>
            <a:r>
              <a:rPr lang="en-US" sz="1100"/>
              <a:t>Make sure choices are provided without sarcasm, such as “You can do your work...OR you can go to the office.”  This is NOT an example of Offering Choice as a response to behavior.</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24b1b9bd0d1_2_40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8" name="Google Shape;918;g24b1b9bd0d1_2_40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Back to relationships - this works even more successfully when you have already established a good relationship with the student.</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3f5334e3ef1_0_43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5" name="Google Shape;925;g3f5334e3ef1_0_43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1:27</a:t>
            </a:r>
            <a:endParaRPr/>
          </a:p>
          <a:p>
            <a:pPr marL="0" lvl="0" indent="0" algn="l" rtl="0">
              <a:lnSpc>
                <a:spcPct val="100000"/>
              </a:lnSpc>
              <a:spcBef>
                <a:spcPts val="0"/>
              </a:spcBef>
              <a:spcAft>
                <a:spcPts val="0"/>
              </a:spcAft>
              <a:buSzPts val="1100"/>
              <a:buNone/>
            </a:pPr>
            <a:r>
              <a:rPr lang="en-US" sz="1100"/>
              <a:t>This is not “allowing the student to escape tasks/work”.This provides the student with an opportunity to step away from a situation before it escalates so that they ARE able to return to the task and complete it.</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24b1b9bd0d1_2_40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2" name="Google Shape;932;g24b1b9bd0d1_2_40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Take a pause and allow the participants to share their ideas in the chat. (possible ideas, take a note to a teacher, returning materials to the library, giving opportunities to “save face”. </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3f5334e3ef1_0_45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9" name="Google Shape;939;g3f5334e3ef1_0_4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1:29</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3f5334e3ef1_0_45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6" name="Google Shape;946;g3f5334e3ef1_0_45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1"/>
              <a:t>1:30 - 1:31</a:t>
            </a:r>
            <a:endParaRPr/>
          </a:p>
          <a:p>
            <a:pPr marL="0" lvl="0" indent="0" algn="l" rtl="0">
              <a:lnSpc>
                <a:spcPct val="100000"/>
              </a:lnSpc>
              <a:spcBef>
                <a:spcPts val="0"/>
              </a:spcBef>
              <a:spcAft>
                <a:spcPts val="0"/>
              </a:spcAft>
              <a:buSzPts val="1100"/>
              <a:buNone/>
            </a:pPr>
            <a:r>
              <a:rPr lang="en-US" sz="1100"/>
              <a:t>Ask for volunteers to answer “How is this demonstrating behavior momentum?” and “Can anyone provide an additional example of how this might work in the classroom setting?”</a:t>
            </a:r>
            <a:endParaRPr/>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Reference: </a:t>
            </a:r>
            <a:r>
              <a:rPr lang="en-US" sz="1800">
                <a:latin typeface="Verdana"/>
                <a:ea typeface="Verdana"/>
                <a:cs typeface="Verdana"/>
                <a:sym typeface="Verdana"/>
              </a:rPr>
              <a:t>Colvin, G. 2009. </a:t>
            </a:r>
            <a:r>
              <a:rPr lang="en-US" sz="1800" i="1">
                <a:latin typeface="Verdana"/>
                <a:ea typeface="Verdana"/>
                <a:cs typeface="Verdana"/>
                <a:sym typeface="Verdana"/>
              </a:rPr>
              <a:t>Managing Noncompliance and Defiance in the Classroom. </a:t>
            </a:r>
            <a:r>
              <a:rPr lang="en-US" sz="1800">
                <a:latin typeface="Verdana"/>
                <a:ea typeface="Verdana"/>
                <a:cs typeface="Verdana"/>
                <a:sym typeface="Verdana"/>
              </a:rPr>
              <a:t>Corwin.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3f5334e3ef1_0_45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3" name="Google Shape;953;g3f5334e3ef1_0_45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1:31 - 1:32</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3f5334e3ef1_0_45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9" name="Google Shape;959;g3f5334e3ef1_0_45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1:32 - 1:40</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3f5334e3ef1_0_47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6" name="Google Shape;966;g3f5334e3ef1_0_47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1:40- 1:41</a:t>
            </a:r>
            <a:endParaRPr/>
          </a:p>
          <a:p>
            <a:pPr marL="0" lvl="0" indent="0" algn="l" rtl="0">
              <a:lnSpc>
                <a:spcPct val="100000"/>
              </a:lnSpc>
              <a:spcBef>
                <a:spcPts val="0"/>
              </a:spcBef>
              <a:spcAft>
                <a:spcPts val="0"/>
              </a:spcAft>
              <a:buSzPts val="1100"/>
              <a:buNone/>
            </a:pPr>
            <a:r>
              <a:rPr lang="en-US" sz="1100"/>
              <a:t>What is the intention with which I enter this conversation</a:t>
            </a:r>
            <a:endParaRPr/>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“Is there anything I can add that would be more beautiful than the silence?”</a:t>
            </a:r>
            <a:endParaRPr sz="1100"/>
          </a:p>
          <a:p>
            <a:pPr marL="0" lvl="0" indent="0" algn="l" rtl="0">
              <a:lnSpc>
                <a:spcPct val="100000"/>
              </a:lnSpc>
              <a:spcBef>
                <a:spcPts val="0"/>
              </a:spcBef>
              <a:spcAft>
                <a:spcPts val="0"/>
              </a:spcAft>
              <a:buSzPts val="1100"/>
              <a:buNone/>
            </a:pPr>
            <a:r>
              <a:rPr lang="en-US" sz="1100" b="1">
                <a:solidFill>
                  <a:schemeClr val="dk1"/>
                </a:solidFill>
              </a:rPr>
              <a:t>The Value of Listening and Observation:</a:t>
            </a:r>
            <a:r>
              <a:rPr lang="en-US" sz="1100">
                <a:solidFill>
                  <a:schemeClr val="dk1"/>
                </a:solidFill>
              </a:rPr>
              <a:t> When we are silent, we are often better able to listen, observe what is going on in the classroom and with our students. The question encourages this mindful presence.</a:t>
            </a:r>
            <a:endParaRPr sz="110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3f5334e3ef1_0_48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4" name="Google Shape;974;g3f5334e3ef1_0_48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1:41 - 1:46</a:t>
            </a:r>
            <a:endParaRPr/>
          </a:p>
          <a:p>
            <a:pPr marL="0" lvl="0" indent="0" algn="l" rtl="0">
              <a:lnSpc>
                <a:spcPct val="100000"/>
              </a:lnSpc>
              <a:spcBef>
                <a:spcPts val="0"/>
              </a:spcBef>
              <a:spcAft>
                <a:spcPts val="0"/>
              </a:spcAft>
              <a:buSzPts val="1100"/>
              <a:buNone/>
            </a:pPr>
            <a:r>
              <a:rPr lang="en-US" sz="1100"/>
              <a:t>Connect to personal scenario</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3f5334e3ef1_0_50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7" name="Google Shape;987;g3f5334e3ef1_0_50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1:46 - 1:47</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g3f5334e3ef1_0_50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3" name="Google Shape;993;g3f5334e3ef1_0_50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1:47 - 1:48</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g3f5334e3ef1_0_50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0" name="Google Shape;1000;g3f5334e3ef1_0_50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1:48</a:t>
            </a:r>
            <a:endParaRPr/>
          </a:p>
          <a:p>
            <a:pPr marL="0" lvl="0" indent="0" algn="l" rtl="0">
              <a:lnSpc>
                <a:spcPct val="100000"/>
              </a:lnSpc>
              <a:spcBef>
                <a:spcPts val="0"/>
              </a:spcBef>
              <a:spcAft>
                <a:spcPts val="0"/>
              </a:spcAft>
              <a:buSzPts val="1100"/>
              <a:buNone/>
            </a:pPr>
            <a:r>
              <a:rPr lang="en-US" sz="1100"/>
              <a:t>Let’s remember what happens when we move up the crisis cycle</a:t>
            </a:r>
            <a:endParaRPr/>
          </a:p>
          <a:p>
            <a:pPr marL="0" lvl="0" indent="0" algn="l" rtl="0">
              <a:lnSpc>
                <a:spcPct val="100000"/>
              </a:lnSpc>
              <a:spcBef>
                <a:spcPts val="0"/>
              </a:spcBef>
              <a:spcAft>
                <a:spcPts val="0"/>
              </a:spcAft>
              <a:buSzPts val="1100"/>
              <a:buNone/>
            </a:pPr>
            <a:r>
              <a:rPr lang="en-US" sz="1100"/>
              <a:t>Decrease in problem solving, communication skills, emotional regulation, decision making,</a:t>
            </a:r>
            <a:endParaRPr/>
          </a:p>
          <a:p>
            <a:pPr marL="0" lvl="0" indent="0" algn="l" rtl="0">
              <a:lnSpc>
                <a:spcPct val="100000"/>
              </a:lnSpc>
              <a:spcBef>
                <a:spcPts val="0"/>
              </a:spcBef>
              <a:spcAft>
                <a:spcPts val="0"/>
              </a:spcAft>
              <a:buSzPts val="1100"/>
              <a:buNone/>
            </a:pPr>
            <a:r>
              <a:rPr lang="en-US" sz="1100"/>
              <a:t>Increase in emotional instability: panic, sorrow, anxiety, irritability, anger, frustration, shame</a:t>
            </a:r>
            <a:endParaRPr/>
          </a:p>
          <a:p>
            <a:pPr marL="0" lvl="0" indent="0" algn="l" rtl="0">
              <a:lnSpc>
                <a:spcPct val="100000"/>
              </a:lnSpc>
              <a:spcBef>
                <a:spcPts val="0"/>
              </a:spcBef>
              <a:spcAft>
                <a:spcPts val="0"/>
              </a:spcAft>
              <a:buSzPts val="1100"/>
              <a:buNone/>
            </a:pPr>
            <a:r>
              <a:rPr lang="en-US" sz="1100"/>
              <a:t>Increase in impulsivity with regards to language or actions: lack of self-control, aggression, word surge</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3f5334e3ef1_0_50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6" name="Google Shape;1006;g3f5334e3ef1_0_50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1:49</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g3f5334e3ef1_0_52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2" name="Google Shape;1012;g3f5334e3ef1_0_52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1:49 - 1:50</a:t>
            </a:r>
            <a:endParaRPr/>
          </a:p>
          <a:p>
            <a:pPr marL="0" lvl="0" indent="0" algn="l" rtl="0">
              <a:lnSpc>
                <a:spcPct val="100000"/>
              </a:lnSpc>
              <a:spcBef>
                <a:spcPts val="0"/>
              </a:spcBef>
              <a:spcAft>
                <a:spcPts val="0"/>
              </a:spcAft>
              <a:buSzPts val="1100"/>
              <a:buNone/>
            </a:pPr>
            <a:r>
              <a:rPr lang="en-US" sz="1100"/>
              <a:t>Letting a student know that you see them, and recognize they are upset will sometimes allow the student to take a deep breath and deescalate somewhat.</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3f5334e3ef1_0_5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1" name="Google Shape;1021;g3f5334e3ef1_0_52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1:50-1:51</a:t>
            </a:r>
            <a:endParaRPr/>
          </a:p>
          <a:p>
            <a:pPr marL="0" lvl="0" indent="0" algn="l" rtl="0">
              <a:lnSpc>
                <a:spcPct val="100000"/>
              </a:lnSpc>
              <a:spcBef>
                <a:spcPts val="0"/>
              </a:spcBef>
              <a:spcAft>
                <a:spcPts val="0"/>
              </a:spcAft>
              <a:buSzPts val="1100"/>
              <a:buNone/>
            </a:pPr>
            <a:r>
              <a:rPr lang="en-US" sz="1100"/>
              <a:t>Reminder of body language and relationships</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g3f5334e3ef1_0_52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8" name="Google Shape;1028;g3f5334e3ef1_0_52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1:51 - 2:00</a:t>
            </a:r>
            <a:endParaRPr/>
          </a:p>
          <a:p>
            <a:pPr marL="0" lvl="0" indent="0" algn="l" rtl="0">
              <a:lnSpc>
                <a:spcPct val="100000"/>
              </a:lnSpc>
              <a:spcBef>
                <a:spcPts val="0"/>
              </a:spcBef>
              <a:spcAft>
                <a:spcPts val="0"/>
              </a:spcAft>
              <a:buSzPts val="1100"/>
              <a:buNone/>
            </a:pPr>
            <a:r>
              <a:rPr lang="en-US" sz="1100"/>
              <a:t>A reminder that these can apply to students, colleagues, families</a:t>
            </a:r>
            <a:endParaRPr/>
          </a:p>
          <a:p>
            <a:pPr marL="0" lvl="0" indent="0" algn="l" rtl="0">
              <a:lnSpc>
                <a:spcPct val="100000"/>
              </a:lnSpc>
              <a:spcBef>
                <a:spcPts val="0"/>
              </a:spcBef>
              <a:spcAft>
                <a:spcPts val="0"/>
              </a:spcAft>
              <a:buSzPts val="1100"/>
              <a:buNone/>
            </a:pPr>
            <a:r>
              <a:rPr lang="en-US" sz="1100"/>
              <a:t>Give feedback on tone- reminder of body language</a:t>
            </a:r>
            <a:endParaRPr/>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3f5334e3ef1_0_52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5" name="Google Shape;1035;g3f5334e3ef1_0_52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2:00</a:t>
            </a:r>
            <a:endParaRPr sz="1100"/>
          </a:p>
          <a:p>
            <a:pPr marL="0" lvl="0" indent="0" algn="l" rtl="0">
              <a:lnSpc>
                <a:spcPct val="100000"/>
              </a:lnSpc>
              <a:spcBef>
                <a:spcPts val="0"/>
              </a:spcBef>
              <a:spcAft>
                <a:spcPts val="0"/>
              </a:spcAft>
              <a:buSzPts val="1100"/>
              <a:buNone/>
            </a:pPr>
            <a:r>
              <a:rPr lang="en-US" sz="1100"/>
              <a:t>How can your class come up with calming strategies? How do we teach them ahead of time so when they are needed they are automatic?</a:t>
            </a:r>
            <a:endParaRPr sz="110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3f5334e3ef1_0_52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3" name="Google Shape;1043;g3f5334e3ef1_0_52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a:t>2:15 - 2:17</a:t>
            </a:r>
            <a:endParaRPr/>
          </a:p>
          <a:p>
            <a:pPr marL="0" lvl="0" indent="0" algn="l" rtl="0">
              <a:lnSpc>
                <a:spcPct val="100000"/>
              </a:lnSpc>
              <a:spcBef>
                <a:spcPts val="0"/>
              </a:spcBef>
              <a:spcAft>
                <a:spcPts val="0"/>
              </a:spcAft>
              <a:buSzPts val="1400"/>
              <a:buNone/>
            </a:pPr>
            <a:r>
              <a:rPr lang="en-US"/>
              <a:t>1:10 minutes</a:t>
            </a:r>
            <a:endParaRPr/>
          </a:p>
          <a:p>
            <a:pPr marL="0" lvl="0" indent="0" algn="l" rtl="0">
              <a:lnSpc>
                <a:spcPct val="100000"/>
              </a:lnSpc>
              <a:spcBef>
                <a:spcPts val="0"/>
              </a:spcBef>
              <a:spcAft>
                <a:spcPts val="0"/>
              </a:spcAft>
              <a:buSzPts val="1400"/>
              <a:buNone/>
            </a:pPr>
            <a:r>
              <a:rPr lang="en-US"/>
              <a:t>How can you use videos like this in the classroom?</a:t>
            </a:r>
            <a:endParaRPr/>
          </a:p>
          <a:p>
            <a:pPr marL="0" lvl="0" indent="0" algn="l" rtl="0">
              <a:lnSpc>
                <a:spcPct val="100000"/>
              </a:lnSpc>
              <a:spcBef>
                <a:spcPts val="0"/>
              </a:spcBef>
              <a:spcAft>
                <a:spcPts val="0"/>
              </a:spcAft>
              <a:buSzPts val="1400"/>
              <a:buNone/>
            </a:pPr>
            <a:r>
              <a:rPr lang="en-US"/>
              <a:t>Link: </a:t>
            </a:r>
            <a:r>
              <a:rPr lang="en-US" u="sng">
                <a:solidFill>
                  <a:schemeClr val="hlink"/>
                </a:solidFill>
                <a:hlinkClick r:id="rId3"/>
              </a:rPr>
              <a:t>https://www.youtube.com/watch?v=IReEu2kI6oI</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3f5334e3ef1_0_53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9" name="Google Shape;1049;g3f5334e3ef1_0_53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2:17 -2:18</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Making sure we  review when and how to use--guided expectations, and not a punishment.</a:t>
            </a:r>
            <a:endParaRPr sz="110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3f5334e3ef1_0_53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6" name="Google Shape;1056;g3f5334e3ef1_0_53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2:19</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3f5334e3ef1_0_53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3" name="Google Shape;1063;g3f5334e3ef1_0_53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2:20</a:t>
            </a:r>
            <a:endParaRPr/>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400"/>
              <a:buNone/>
            </a:pPr>
            <a:r>
              <a:rPr lang="en-US" sz="1100"/>
              <a:t>How does your school/division respond? What support staff is available? This needs to be a community response and plan.</a:t>
            </a:r>
            <a:endParaRPr sz="110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g3f5334e3ef1_0_53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9" name="Google Shape;1069;g3f5334e3ef1_0_53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2:20 - 2:25</a:t>
            </a:r>
            <a:endParaRPr sz="1100"/>
          </a:p>
          <a:p>
            <a:pPr marL="0" lvl="0" indent="0" algn="l" rtl="0">
              <a:lnSpc>
                <a:spcPct val="100000"/>
              </a:lnSpc>
              <a:spcBef>
                <a:spcPts val="0"/>
              </a:spcBef>
              <a:spcAft>
                <a:spcPts val="0"/>
              </a:spcAft>
              <a:buSzPts val="1100"/>
              <a:buNone/>
            </a:pPr>
            <a:r>
              <a:rPr lang="en-US" sz="1100" u="sng">
                <a:solidFill>
                  <a:schemeClr val="hlink"/>
                </a:solidFill>
                <a:hlinkClick r:id="rId3"/>
              </a:rPr>
              <a:t>https://www.youtube.com/watch?v=x4JDQO7DjzE</a:t>
            </a:r>
            <a:endParaRPr sz="1100"/>
          </a:p>
          <a:p>
            <a:pPr marL="0" lvl="0" indent="0" algn="l" rtl="0">
              <a:lnSpc>
                <a:spcPct val="100000"/>
              </a:lnSpc>
              <a:spcBef>
                <a:spcPts val="0"/>
              </a:spcBef>
              <a:spcAft>
                <a:spcPts val="0"/>
              </a:spcAft>
              <a:buSzPts val="1100"/>
              <a:buNone/>
            </a:pPr>
            <a:r>
              <a:rPr lang="en-US" sz="1100"/>
              <a:t>Hand in the air, get in threes, read scenario, and answer questions</a:t>
            </a:r>
            <a:endParaRPr sz="1100"/>
          </a:p>
          <a:p>
            <a:pPr marL="0" lvl="0" indent="0" algn="l" rtl="0">
              <a:lnSpc>
                <a:spcPct val="100000"/>
              </a:lnSpc>
              <a:spcBef>
                <a:spcPts val="0"/>
              </a:spcBef>
              <a:spcAft>
                <a:spcPts val="0"/>
              </a:spcAft>
              <a:buSzPts val="1100"/>
              <a:buNone/>
            </a:pPr>
            <a:endParaRPr sz="110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3f5334e3ef1_0_53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7" name="Google Shape;1077;g3f5334e3ef1_0_53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2:25 - 2:30</a:t>
            </a:r>
            <a:endParaRPr/>
          </a:p>
          <a:p>
            <a:pPr marL="0" lvl="0" indent="0" algn="l" rtl="0">
              <a:lnSpc>
                <a:spcPct val="100000"/>
              </a:lnSpc>
              <a:spcBef>
                <a:spcPts val="300"/>
              </a:spcBef>
              <a:spcAft>
                <a:spcPts val="0"/>
              </a:spcAft>
              <a:buSzPts val="1000"/>
              <a:buFont typeface="Verdana"/>
              <a:buNone/>
            </a:pPr>
            <a:r>
              <a:rPr lang="en-US" sz="1000">
                <a:latin typeface="Verdana"/>
                <a:ea typeface="Verdana"/>
                <a:cs typeface="Verdana"/>
                <a:sym typeface="Verdana"/>
              </a:rPr>
              <a:t>Discuss with your group:</a:t>
            </a:r>
            <a:endParaRPr/>
          </a:p>
          <a:p>
            <a:pPr marL="0" lvl="0" indent="-6350" algn="l" rtl="0">
              <a:lnSpc>
                <a:spcPct val="100000"/>
              </a:lnSpc>
              <a:spcBef>
                <a:spcPts val="300"/>
              </a:spcBef>
              <a:spcAft>
                <a:spcPts val="0"/>
              </a:spcAft>
              <a:buSzPts val="100"/>
              <a:buFont typeface="Arial"/>
              <a:buChar char="●"/>
            </a:pPr>
            <a:r>
              <a:rPr lang="en-US" sz="1000">
                <a:latin typeface="Verdana"/>
                <a:ea typeface="Verdana"/>
                <a:cs typeface="Verdana"/>
                <a:sym typeface="Verdana"/>
              </a:rPr>
              <a:t>What could have been done at the very beginning to change how this situation played out?</a:t>
            </a:r>
            <a:endParaRPr/>
          </a:p>
          <a:p>
            <a:pPr marL="0" lvl="0" indent="-6350" algn="l" rtl="0">
              <a:lnSpc>
                <a:spcPct val="100000"/>
              </a:lnSpc>
              <a:spcBef>
                <a:spcPts val="0"/>
              </a:spcBef>
              <a:spcAft>
                <a:spcPts val="0"/>
              </a:spcAft>
              <a:buSzPts val="100"/>
              <a:buFont typeface="Arial"/>
              <a:buChar char="●"/>
            </a:pPr>
            <a:r>
              <a:rPr lang="en-US" sz="1000">
                <a:latin typeface="Verdana"/>
                <a:ea typeface="Verdana"/>
                <a:cs typeface="Verdana"/>
                <a:sym typeface="Verdana"/>
              </a:rPr>
              <a:t>What other changes could have been made?  </a:t>
            </a:r>
            <a:endParaRPr/>
          </a:p>
          <a:p>
            <a:pPr marL="0" lvl="0" indent="-6350" algn="l" rtl="0">
              <a:lnSpc>
                <a:spcPct val="100000"/>
              </a:lnSpc>
              <a:spcBef>
                <a:spcPts val="0"/>
              </a:spcBef>
              <a:spcAft>
                <a:spcPts val="0"/>
              </a:spcAft>
              <a:buSzPts val="100"/>
              <a:buFont typeface="Arial"/>
              <a:buChar char="●"/>
            </a:pPr>
            <a:r>
              <a:rPr lang="en-US" sz="1000">
                <a:latin typeface="Verdana"/>
                <a:ea typeface="Verdana"/>
                <a:cs typeface="Verdana"/>
                <a:sym typeface="Verdana"/>
              </a:rPr>
              <a:t>Where did the teacher react when they should have responded?</a:t>
            </a:r>
            <a:endParaRPr/>
          </a:p>
          <a:p>
            <a:pPr marL="0" lvl="0" indent="-6350" algn="l" rtl="0">
              <a:lnSpc>
                <a:spcPct val="100000"/>
              </a:lnSpc>
              <a:spcBef>
                <a:spcPts val="0"/>
              </a:spcBef>
              <a:spcAft>
                <a:spcPts val="0"/>
              </a:spcAft>
              <a:buSzPts val="100"/>
              <a:buFont typeface="Arial"/>
              <a:buChar char="●"/>
            </a:pPr>
            <a:r>
              <a:rPr lang="en-US" sz="1000">
                <a:latin typeface="Verdana"/>
                <a:ea typeface="Verdana"/>
                <a:cs typeface="Verdana"/>
                <a:sym typeface="Verdana"/>
              </a:rPr>
              <a:t>Did the teacher play a part in further escalating the situation?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g3f5334e3ef1_0_53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4" name="Google Shape;1084;g3f5334e3ef1_0_53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2:30 - 2:35</a:t>
            </a:r>
            <a:endParaRPr/>
          </a:p>
          <a:p>
            <a:pPr marL="0" lvl="0" indent="0" algn="l" rtl="0">
              <a:lnSpc>
                <a:spcPct val="100000"/>
              </a:lnSpc>
              <a:spcBef>
                <a:spcPts val="0"/>
              </a:spcBef>
              <a:spcAft>
                <a:spcPts val="0"/>
              </a:spcAft>
              <a:buSzPts val="1100"/>
              <a:buNone/>
            </a:pPr>
            <a:r>
              <a:rPr lang="en-US" sz="1100"/>
              <a:t>Start with a discussion of what it looks like</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3f5334e3ef1_0_53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7" name="Google Shape;1097;g3f5334e3ef1_0_53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2:35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3f5334e3ef1_0_53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5" name="Google Shape;1105;g3f5334e3ef1_0_53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2:36</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g3f5334e3ef1_0_5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2" name="Google Shape;1112;g3f5334e3ef1_0_53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2:37</a:t>
            </a:r>
            <a:endParaRPr/>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3f5334e3ef1_0_53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8" name="Google Shape;1118;g3f5334e3ef1_0_53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2:38</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g3f5334e3ef1_0_53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6" name="Google Shape;1126;g3f5334e3ef1_0_53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2:39</a:t>
            </a:r>
            <a:endParaRPr/>
          </a:p>
          <a:p>
            <a:pPr marL="0" lvl="0" indent="0" algn="l" rtl="0">
              <a:lnSpc>
                <a:spcPct val="100000"/>
              </a:lnSpc>
              <a:spcBef>
                <a:spcPts val="0"/>
              </a:spcBef>
              <a:spcAft>
                <a:spcPts val="0"/>
              </a:spcAft>
              <a:buSzPts val="1100"/>
              <a:buNone/>
            </a:pPr>
            <a:r>
              <a:rPr lang="en-US" sz="1100"/>
              <a:t>Spiral back to graphs and emphasize importance of adequate recovery time.</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Google Shape;1132;g3f5334e3ef1_0_537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2:40</a:t>
            </a:r>
            <a:endParaRPr/>
          </a:p>
        </p:txBody>
      </p:sp>
      <p:sp>
        <p:nvSpPr>
          <p:cNvPr id="1133" name="Google Shape;1133;g3f5334e3ef1_0_53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g3f5334e3ef1_0_53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9" name="Google Shape;1139;g3f5334e3ef1_0_53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2:41</a:t>
            </a:r>
            <a:endParaRPr/>
          </a:p>
          <a:p>
            <a:pPr marL="0" lvl="0" indent="0" algn="l" rtl="0">
              <a:lnSpc>
                <a:spcPct val="100000"/>
              </a:lnSpc>
              <a:spcBef>
                <a:spcPts val="0"/>
              </a:spcBef>
              <a:spcAft>
                <a:spcPts val="0"/>
              </a:spcAft>
              <a:buSzPts val="1100"/>
              <a:buNone/>
            </a:pPr>
            <a:r>
              <a:rPr lang="en-US" sz="1100"/>
              <a:t>These are the components of a debriefing plan</a:t>
            </a:r>
            <a:endParaRPr/>
          </a:p>
          <a:p>
            <a:pPr marL="0" lvl="0" indent="0" algn="l" rtl="0">
              <a:lnSpc>
                <a:spcPct val="100000"/>
              </a:lnSpc>
              <a:spcBef>
                <a:spcPts val="0"/>
              </a:spcBef>
              <a:spcAft>
                <a:spcPts val="0"/>
              </a:spcAft>
              <a:buSzPts val="1100"/>
              <a:buNone/>
            </a:pPr>
            <a:r>
              <a:rPr lang="en-US" sz="1100"/>
              <a:t>Mention Focus and Recovery: benefit of have a system in place for the debriefing process that ensures consistency and fidelity </a:t>
            </a:r>
            <a:endParaRPr/>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3f5334e3ef1_0_53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5" name="Google Shape;1145;g3f5334e3ef1_0_53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3f5334e3ef1_0_538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2:42</a:t>
            </a:r>
            <a:endParaRPr/>
          </a:p>
        </p:txBody>
      </p:sp>
      <p:sp>
        <p:nvSpPr>
          <p:cNvPr id="1150" name="Google Shape;1150;g3f5334e3ef1_0_53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g3f5334e3ef1_0_539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2:43</a:t>
            </a:r>
            <a:endParaRPr/>
          </a:p>
        </p:txBody>
      </p:sp>
      <p:sp>
        <p:nvSpPr>
          <p:cNvPr id="1157" name="Google Shape;1157;g3f5334e3ef1_0_53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3f5334e3ef1_0_540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2:44</a:t>
            </a:r>
            <a:endParaRPr/>
          </a:p>
        </p:txBody>
      </p:sp>
      <p:sp>
        <p:nvSpPr>
          <p:cNvPr id="1164" name="Google Shape;1164;g3f5334e3ef1_0_540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9"/>
        <p:cNvGrpSpPr/>
        <p:nvPr/>
      </p:nvGrpSpPr>
      <p:grpSpPr>
        <a:xfrm>
          <a:off x="0" y="0"/>
          <a:ext cx="0" cy="0"/>
          <a:chOff x="0" y="0"/>
          <a:chExt cx="0" cy="0"/>
        </a:xfrm>
      </p:grpSpPr>
      <p:sp>
        <p:nvSpPr>
          <p:cNvPr id="1170" name="Google Shape;1170;g3f5334e3ef1_0_54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1" name="Google Shape;1171;g3f5334e3ef1_0_54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2:45 - 3:00</a:t>
            </a:r>
            <a:endParaRPr/>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7"/>
        <p:cNvGrpSpPr/>
        <p:nvPr/>
      </p:nvGrpSpPr>
      <p:grpSpPr>
        <a:xfrm>
          <a:off x="0" y="0"/>
          <a:ext cx="0" cy="0"/>
          <a:chOff x="0" y="0"/>
          <a:chExt cx="0" cy="0"/>
        </a:xfrm>
      </p:grpSpPr>
      <p:sp>
        <p:nvSpPr>
          <p:cNvPr id="1178" name="Google Shape;1178;g3f5334e3ef1_0_54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9" name="Google Shape;1179;g3f5334e3ef1_0_54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g3f5334e3ef1_0_54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5" name="Google Shape;1185;g3f5334e3ef1_0_54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3:00 - 3:05</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3f5334e3ef1_0_54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7" name="Google Shape;1197;g3f5334e3ef1_0_54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t>3:05 - 3:</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Anna</a:t>
            </a:r>
            <a:endParaRPr sz="1100"/>
          </a:p>
          <a:p>
            <a:pPr marL="0" lvl="0" indent="0" algn="l" rtl="0">
              <a:lnSpc>
                <a:spcPct val="100000"/>
              </a:lnSpc>
              <a:spcBef>
                <a:spcPts val="0"/>
              </a:spcBef>
              <a:spcAft>
                <a:spcPts val="0"/>
              </a:spcAft>
              <a:buSzPts val="1100"/>
              <a:buNone/>
            </a:pPr>
            <a:r>
              <a:rPr lang="en-US" sz="1100"/>
              <a:t>Think of a our three agenda items over the last two days. Where was your focus? How did you answer the reflection questions? </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b="1"/>
              <a:t>Run out of time use this one:</a:t>
            </a:r>
            <a:r>
              <a:rPr lang="en-US" sz="1100"/>
              <a:t> We are going to get into groups of 3 and share our next steps AND network! What do you have that you can share, and take those names/emails with you! I’ll either play music, find 3 people, and then stop the music. You hear the music again, and you switch. One thing that you are doing well.  After two rounds; stay where you are, and let’s dance it out!</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b="1"/>
              <a:t>If we have time:</a:t>
            </a:r>
            <a:r>
              <a:rPr lang="en-US" sz="1100"/>
              <a:t>  we will have these outcomes on post it paper and folks will go to a respective outcome to share ideas, goals, and next steps. Have them up there twice for space.</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Divisions, at your table, count off by 1, 2, 3 </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Head to the designated Learning Outcome of 1, 2, 3, (point to them)</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Spend 10 minutes discussing and networking your next steps and ideas from your two days together, workbook and notes,  and record them on the post it paper.  </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 We will have a 2 minute share out per sheet --all share will share so have a recorder, just your top few ideas</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US" sz="1100"/>
              <a:t>Take you notes, workbook, computer as needed.</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3f5334e3ef1_0_54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6" name="Google Shape;1206;g3f5334e3ef1_0_54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g3f5334e3ef1_0_54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5" name="Google Shape;1215;g3f5334e3ef1_0_54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6" name="Google Shape;1216;g3f5334e3ef1_0_54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twitter.com/Vtss_ric"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hyperlink" Target="https://www.facebook.com/vtssric/" TargetMode="Externa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8" Type="http://schemas.openxmlformats.org/officeDocument/2006/relationships/hyperlink" Target="https://vtss-ric.vcu.edu/" TargetMode="External"/><Relationship Id="rId3" Type="http://schemas.openxmlformats.org/officeDocument/2006/relationships/hyperlink" Target="https://twitter.com/Vtss_ric" TargetMode="External"/><Relationship Id="rId7"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hyperlink" Target="https://www.facebook.com/vtssric/" TargetMode="External"/><Relationship Id="rId4" Type="http://schemas.openxmlformats.org/officeDocument/2006/relationships/image" Target="../media/image1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Header and Content" type="obj">
  <p:cSld name="OBJECT">
    <p:spTree>
      <p:nvGrpSpPr>
        <p:cNvPr id="1" name="Shape 11"/>
        <p:cNvGrpSpPr/>
        <p:nvPr/>
      </p:nvGrpSpPr>
      <p:grpSpPr>
        <a:xfrm>
          <a:off x="0" y="0"/>
          <a:ext cx="0" cy="0"/>
          <a:chOff x="0" y="0"/>
          <a:chExt cx="0" cy="0"/>
        </a:xfrm>
      </p:grpSpPr>
      <p:sp>
        <p:nvSpPr>
          <p:cNvPr id="12" name="Google Shape;12;g2e0eb82dded_0_118"/>
          <p:cNvSpPr txBox="1">
            <a:spLocks noGrp="1"/>
          </p:cNvSpPr>
          <p:nvPr>
            <p:ph type="body" idx="1"/>
          </p:nvPr>
        </p:nvSpPr>
        <p:spPr>
          <a:xfrm>
            <a:off x="457201" y="1600201"/>
            <a:ext cx="8229600" cy="4572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 name="Google Shape;13;g2e0eb82dded_0_118"/>
          <p:cNvSpPr txBox="1">
            <a:spLocks noGrp="1"/>
          </p:cNvSpPr>
          <p:nvPr>
            <p:ph type="title"/>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 name="Google Shape;14;g2e0eb82dded_0_118"/>
          <p:cNvPicPr preferRelativeResize="0"/>
          <p:nvPr/>
        </p:nvPicPr>
        <p:blipFill rotWithShape="1">
          <a:blip r:embed="rId2">
            <a:alphaModFix/>
          </a:blip>
          <a:srcRect/>
          <a:stretch/>
        </p:blipFill>
        <p:spPr>
          <a:xfrm>
            <a:off x="7467600" y="6009215"/>
            <a:ext cx="1559301" cy="78744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Footer 1">
  <p:cSld name="Content w/Footer 1">
    <p:spTree>
      <p:nvGrpSpPr>
        <p:cNvPr id="1" name="Shape 15"/>
        <p:cNvGrpSpPr/>
        <p:nvPr/>
      </p:nvGrpSpPr>
      <p:grpSpPr>
        <a:xfrm>
          <a:off x="0" y="0"/>
          <a:ext cx="0" cy="0"/>
          <a:chOff x="0" y="0"/>
          <a:chExt cx="0" cy="0"/>
        </a:xfrm>
      </p:grpSpPr>
      <p:sp>
        <p:nvSpPr>
          <p:cNvPr id="16" name="Google Shape;16;g2e0eb82dded_0_122"/>
          <p:cNvSpPr txBox="1">
            <a:spLocks noGrp="1"/>
          </p:cNvSpPr>
          <p:nvPr>
            <p:ph type="body" idx="1"/>
          </p:nvPr>
        </p:nvSpPr>
        <p:spPr>
          <a:xfrm>
            <a:off x="457201" y="1600201"/>
            <a:ext cx="82296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g2e0eb82dded_0_122"/>
          <p:cNvSpPr txBox="1">
            <a:spLocks noGrp="1"/>
          </p:cNvSpPr>
          <p:nvPr>
            <p:ph type="title"/>
          </p:nvPr>
        </p:nvSpPr>
        <p:spPr>
          <a:xfrm>
            <a:off x="2057400" y="228600"/>
            <a:ext cx="6858000" cy="9906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 name="Google Shape;18;g2e0eb82dded_0_122"/>
          <p:cNvPicPr preferRelativeResize="0"/>
          <p:nvPr/>
        </p:nvPicPr>
        <p:blipFill rotWithShape="1">
          <a:blip r:embed="rId2">
            <a:alphaModFix/>
          </a:blip>
          <a:srcRect/>
          <a:stretch/>
        </p:blipFill>
        <p:spPr>
          <a:xfrm>
            <a:off x="94165" y="294617"/>
            <a:ext cx="1700129" cy="858565"/>
          </a:xfrm>
          <a:prstGeom prst="rect">
            <a:avLst/>
          </a:prstGeom>
          <a:noFill/>
          <a:ln>
            <a:noFill/>
          </a:ln>
        </p:spPr>
      </p:pic>
      <p:pic>
        <p:nvPicPr>
          <p:cNvPr id="19" name="Google Shape;19;g2e0eb82dded_0_122"/>
          <p:cNvPicPr preferRelativeResize="0"/>
          <p:nvPr/>
        </p:nvPicPr>
        <p:blipFill rotWithShape="1">
          <a:blip r:embed="rId3">
            <a:alphaModFix/>
          </a:blip>
          <a:srcRect l="240" t="10363" r="-239" b="30819"/>
          <a:stretch/>
        </p:blipFill>
        <p:spPr>
          <a:xfrm>
            <a:off x="0" y="5249173"/>
            <a:ext cx="9144000" cy="168071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Footer 2">
  <p:cSld name="Content w/Footer 2">
    <p:spTree>
      <p:nvGrpSpPr>
        <p:cNvPr id="1" name="Shape 20"/>
        <p:cNvGrpSpPr/>
        <p:nvPr/>
      </p:nvGrpSpPr>
      <p:grpSpPr>
        <a:xfrm>
          <a:off x="0" y="0"/>
          <a:ext cx="0" cy="0"/>
          <a:chOff x="0" y="0"/>
          <a:chExt cx="0" cy="0"/>
        </a:xfrm>
      </p:grpSpPr>
      <p:sp>
        <p:nvSpPr>
          <p:cNvPr id="21" name="Google Shape;21;g2e0eb82dded_0_127"/>
          <p:cNvSpPr txBox="1">
            <a:spLocks noGrp="1"/>
          </p:cNvSpPr>
          <p:nvPr>
            <p:ph type="body" idx="1"/>
          </p:nvPr>
        </p:nvSpPr>
        <p:spPr>
          <a:xfrm>
            <a:off x="457201" y="1600201"/>
            <a:ext cx="82296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g2e0eb82dded_0_127"/>
          <p:cNvSpPr txBox="1">
            <a:spLocks noGrp="1"/>
          </p:cNvSpPr>
          <p:nvPr>
            <p:ph type="title"/>
          </p:nvPr>
        </p:nvSpPr>
        <p:spPr>
          <a:xfrm>
            <a:off x="2057400" y="228600"/>
            <a:ext cx="6858000" cy="9906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3" name="Google Shape;23;g2e0eb82dded_0_127"/>
          <p:cNvPicPr preferRelativeResize="0"/>
          <p:nvPr/>
        </p:nvPicPr>
        <p:blipFill rotWithShape="1">
          <a:blip r:embed="rId2">
            <a:alphaModFix/>
          </a:blip>
          <a:srcRect/>
          <a:stretch/>
        </p:blipFill>
        <p:spPr>
          <a:xfrm>
            <a:off x="94165" y="294617"/>
            <a:ext cx="1700129" cy="858565"/>
          </a:xfrm>
          <a:prstGeom prst="rect">
            <a:avLst/>
          </a:prstGeom>
          <a:noFill/>
          <a:ln>
            <a:noFill/>
          </a:ln>
        </p:spPr>
      </p:pic>
      <p:pic>
        <p:nvPicPr>
          <p:cNvPr id="24" name="Google Shape;24;g2e0eb82dded_0_127" descr="A group of people smiling&#10;&#10;Description automatically generated with medium confidence"/>
          <p:cNvPicPr preferRelativeResize="0"/>
          <p:nvPr/>
        </p:nvPicPr>
        <p:blipFill rotWithShape="1">
          <a:blip r:embed="rId3">
            <a:alphaModFix/>
          </a:blip>
          <a:srcRect t="10897" b="7409"/>
          <a:stretch/>
        </p:blipFill>
        <p:spPr>
          <a:xfrm>
            <a:off x="0" y="5249173"/>
            <a:ext cx="9144000" cy="168071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Footer 3">
  <p:cSld name="Content w/Footer 3">
    <p:spTree>
      <p:nvGrpSpPr>
        <p:cNvPr id="1" name="Shape 25"/>
        <p:cNvGrpSpPr/>
        <p:nvPr/>
      </p:nvGrpSpPr>
      <p:grpSpPr>
        <a:xfrm>
          <a:off x="0" y="0"/>
          <a:ext cx="0" cy="0"/>
          <a:chOff x="0" y="0"/>
          <a:chExt cx="0" cy="0"/>
        </a:xfrm>
      </p:grpSpPr>
      <p:sp>
        <p:nvSpPr>
          <p:cNvPr id="26" name="Google Shape;26;g2e0eb82dded_0_132"/>
          <p:cNvSpPr txBox="1">
            <a:spLocks noGrp="1"/>
          </p:cNvSpPr>
          <p:nvPr>
            <p:ph type="body" idx="1"/>
          </p:nvPr>
        </p:nvSpPr>
        <p:spPr>
          <a:xfrm>
            <a:off x="457201" y="1600201"/>
            <a:ext cx="82296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g2e0eb82dded_0_132"/>
          <p:cNvSpPr txBox="1">
            <a:spLocks noGrp="1"/>
          </p:cNvSpPr>
          <p:nvPr>
            <p:ph type="title"/>
          </p:nvPr>
        </p:nvSpPr>
        <p:spPr>
          <a:xfrm>
            <a:off x="2057400" y="228600"/>
            <a:ext cx="6858000" cy="9906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g2e0eb82dded_0_132"/>
          <p:cNvPicPr preferRelativeResize="0"/>
          <p:nvPr/>
        </p:nvPicPr>
        <p:blipFill rotWithShape="1">
          <a:blip r:embed="rId2">
            <a:alphaModFix/>
          </a:blip>
          <a:srcRect/>
          <a:stretch/>
        </p:blipFill>
        <p:spPr>
          <a:xfrm>
            <a:off x="94165" y="294617"/>
            <a:ext cx="1700129" cy="858565"/>
          </a:xfrm>
          <a:prstGeom prst="rect">
            <a:avLst/>
          </a:prstGeom>
          <a:noFill/>
          <a:ln>
            <a:noFill/>
          </a:ln>
        </p:spPr>
      </p:pic>
      <p:pic>
        <p:nvPicPr>
          <p:cNvPr id="29" name="Google Shape;29;g2e0eb82dded_0_132"/>
          <p:cNvPicPr preferRelativeResize="0"/>
          <p:nvPr/>
        </p:nvPicPr>
        <p:blipFill rotWithShape="1">
          <a:blip r:embed="rId3">
            <a:alphaModFix/>
          </a:blip>
          <a:srcRect t="11971" b="11971"/>
          <a:stretch/>
        </p:blipFill>
        <p:spPr>
          <a:xfrm>
            <a:off x="0" y="5249173"/>
            <a:ext cx="9144000" cy="168071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Footer 4">
  <p:cSld name="Content w/Footer 4">
    <p:spTree>
      <p:nvGrpSpPr>
        <p:cNvPr id="1" name="Shape 30"/>
        <p:cNvGrpSpPr/>
        <p:nvPr/>
      </p:nvGrpSpPr>
      <p:grpSpPr>
        <a:xfrm>
          <a:off x="0" y="0"/>
          <a:ext cx="0" cy="0"/>
          <a:chOff x="0" y="0"/>
          <a:chExt cx="0" cy="0"/>
        </a:xfrm>
      </p:grpSpPr>
      <p:sp>
        <p:nvSpPr>
          <p:cNvPr id="31" name="Google Shape;31;g2e0eb82dded_0_137"/>
          <p:cNvSpPr txBox="1">
            <a:spLocks noGrp="1"/>
          </p:cNvSpPr>
          <p:nvPr>
            <p:ph type="body" idx="1"/>
          </p:nvPr>
        </p:nvSpPr>
        <p:spPr>
          <a:xfrm>
            <a:off x="457201" y="1600201"/>
            <a:ext cx="82296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g2e0eb82dded_0_137"/>
          <p:cNvSpPr txBox="1">
            <a:spLocks noGrp="1"/>
          </p:cNvSpPr>
          <p:nvPr>
            <p:ph type="title"/>
          </p:nvPr>
        </p:nvSpPr>
        <p:spPr>
          <a:xfrm>
            <a:off x="2057400" y="228600"/>
            <a:ext cx="6858000" cy="9906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3" name="Google Shape;33;g2e0eb82dded_0_137"/>
          <p:cNvPicPr preferRelativeResize="0"/>
          <p:nvPr/>
        </p:nvPicPr>
        <p:blipFill rotWithShape="1">
          <a:blip r:embed="rId2">
            <a:alphaModFix/>
          </a:blip>
          <a:srcRect/>
          <a:stretch/>
        </p:blipFill>
        <p:spPr>
          <a:xfrm>
            <a:off x="94165" y="294617"/>
            <a:ext cx="1700129" cy="858565"/>
          </a:xfrm>
          <a:prstGeom prst="rect">
            <a:avLst/>
          </a:prstGeom>
          <a:noFill/>
          <a:ln>
            <a:noFill/>
          </a:ln>
        </p:spPr>
      </p:pic>
      <p:pic>
        <p:nvPicPr>
          <p:cNvPr id="34" name="Google Shape;34;g2e0eb82dded_0_137"/>
          <p:cNvPicPr preferRelativeResize="0"/>
          <p:nvPr/>
        </p:nvPicPr>
        <p:blipFill rotWithShape="1">
          <a:blip r:embed="rId3">
            <a:alphaModFix/>
          </a:blip>
          <a:srcRect l="130" t="54" r="-129" b="39099"/>
          <a:stretch/>
        </p:blipFill>
        <p:spPr>
          <a:xfrm>
            <a:off x="11502" y="5183038"/>
            <a:ext cx="9144000" cy="168071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5"/>
        <p:cNvGrpSpPr/>
        <p:nvPr/>
      </p:nvGrpSpPr>
      <p:grpSpPr>
        <a:xfrm>
          <a:off x="0" y="0"/>
          <a:ext cx="0" cy="0"/>
          <a:chOff x="0" y="0"/>
          <a:chExt cx="0" cy="0"/>
        </a:xfrm>
      </p:grpSpPr>
      <p:sp>
        <p:nvSpPr>
          <p:cNvPr id="36" name="Google Shape;36;g2e0eb82dded_0_142"/>
          <p:cNvSpPr txBox="1">
            <a:spLocks noGrp="1"/>
          </p:cNvSpPr>
          <p:nvPr>
            <p:ph type="body" idx="1"/>
          </p:nvPr>
        </p:nvSpPr>
        <p:spPr>
          <a:xfrm>
            <a:off x="457201" y="1600201"/>
            <a:ext cx="82296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g2e0eb82dded_0_142"/>
          <p:cNvSpPr txBox="1">
            <a:spLocks noGrp="1"/>
          </p:cNvSpPr>
          <p:nvPr>
            <p:ph type="title"/>
          </p:nvPr>
        </p:nvSpPr>
        <p:spPr>
          <a:xfrm>
            <a:off x="2057400" y="228600"/>
            <a:ext cx="6858000" cy="9906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8" name="Google Shape;38;g2e0eb82dded_0_142"/>
          <p:cNvPicPr preferRelativeResize="0"/>
          <p:nvPr/>
        </p:nvPicPr>
        <p:blipFill rotWithShape="1">
          <a:blip r:embed="rId2">
            <a:alphaModFix/>
          </a:blip>
          <a:srcRect/>
          <a:stretch/>
        </p:blipFill>
        <p:spPr>
          <a:xfrm>
            <a:off x="94165" y="294617"/>
            <a:ext cx="1700129" cy="858565"/>
          </a:xfrm>
          <a:prstGeom prst="rect">
            <a:avLst/>
          </a:prstGeom>
          <a:noFill/>
          <a:ln>
            <a:noFill/>
          </a:ln>
        </p:spPr>
      </p:pic>
      <p:pic>
        <p:nvPicPr>
          <p:cNvPr id="39" name="Google Shape;39;g2e0eb82dded_0_142"/>
          <p:cNvPicPr preferRelativeResize="0"/>
          <p:nvPr/>
        </p:nvPicPr>
        <p:blipFill rotWithShape="1">
          <a:blip r:embed="rId3">
            <a:alphaModFix/>
          </a:blip>
          <a:srcRect t="11971" b="11971"/>
          <a:stretch/>
        </p:blipFill>
        <p:spPr>
          <a:xfrm>
            <a:off x="0" y="5249173"/>
            <a:ext cx="9144000" cy="168071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Geometric Header">
  <p:cSld name="Geometric Header">
    <p:spTree>
      <p:nvGrpSpPr>
        <p:cNvPr id="1" name="Shape 40"/>
        <p:cNvGrpSpPr/>
        <p:nvPr/>
      </p:nvGrpSpPr>
      <p:grpSpPr>
        <a:xfrm>
          <a:off x="0" y="0"/>
          <a:ext cx="0" cy="0"/>
          <a:chOff x="0" y="0"/>
          <a:chExt cx="0" cy="0"/>
        </a:xfrm>
      </p:grpSpPr>
      <p:pic>
        <p:nvPicPr>
          <p:cNvPr id="41" name="Google Shape;41;g2e0eb82dded_0_147"/>
          <p:cNvPicPr preferRelativeResize="0"/>
          <p:nvPr/>
        </p:nvPicPr>
        <p:blipFill rotWithShape="1">
          <a:blip r:embed="rId2">
            <a:alphaModFix/>
          </a:blip>
          <a:srcRect l="140" t="32399" r="-139" b="12770"/>
          <a:stretch/>
        </p:blipFill>
        <p:spPr>
          <a:xfrm rot="10800000">
            <a:off x="1" y="-1"/>
            <a:ext cx="9143998" cy="1554609"/>
          </a:xfrm>
          <a:prstGeom prst="rect">
            <a:avLst/>
          </a:prstGeom>
          <a:noFill/>
          <a:ln>
            <a:noFill/>
          </a:ln>
        </p:spPr>
      </p:pic>
      <p:pic>
        <p:nvPicPr>
          <p:cNvPr id="42" name="Google Shape;42;g2e0eb82dded_0_147"/>
          <p:cNvPicPr preferRelativeResize="0"/>
          <p:nvPr/>
        </p:nvPicPr>
        <p:blipFill rotWithShape="1">
          <a:blip r:embed="rId3">
            <a:alphaModFix/>
          </a:blip>
          <a:srcRect/>
          <a:stretch/>
        </p:blipFill>
        <p:spPr>
          <a:xfrm>
            <a:off x="76200" y="148669"/>
            <a:ext cx="1050987" cy="530748"/>
          </a:xfrm>
          <a:prstGeom prst="rect">
            <a:avLst/>
          </a:prstGeom>
          <a:noFill/>
          <a:ln>
            <a:noFill/>
          </a:ln>
        </p:spPr>
      </p:pic>
      <p:sp>
        <p:nvSpPr>
          <p:cNvPr id="43" name="Google Shape;43;g2e0eb82dded_0_147"/>
          <p:cNvSpPr txBox="1">
            <a:spLocks noGrp="1"/>
          </p:cNvSpPr>
          <p:nvPr>
            <p:ph type="body" idx="1"/>
          </p:nvPr>
        </p:nvSpPr>
        <p:spPr>
          <a:xfrm>
            <a:off x="457201" y="1600201"/>
            <a:ext cx="8229600" cy="4572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Header Only" type="titleOnly">
  <p:cSld name="TITLE_ONLY">
    <p:spTree>
      <p:nvGrpSpPr>
        <p:cNvPr id="1" name="Shape 44"/>
        <p:cNvGrpSpPr/>
        <p:nvPr/>
      </p:nvGrpSpPr>
      <p:grpSpPr>
        <a:xfrm>
          <a:off x="0" y="0"/>
          <a:ext cx="0" cy="0"/>
          <a:chOff x="0" y="0"/>
          <a:chExt cx="0" cy="0"/>
        </a:xfrm>
      </p:grpSpPr>
      <p:sp>
        <p:nvSpPr>
          <p:cNvPr id="45" name="Google Shape;45;g2e0eb82dded_0_151"/>
          <p:cNvSpPr txBox="1">
            <a:spLocks noGrp="1"/>
          </p:cNvSpPr>
          <p:nvPr>
            <p:ph type="title"/>
          </p:nvPr>
        </p:nvSpPr>
        <p:spPr>
          <a:xfrm>
            <a:off x="628650" y="365125"/>
            <a:ext cx="7886700" cy="1325700"/>
          </a:xfrm>
          <a:prstGeom prst="rect">
            <a:avLst/>
          </a:prstGeom>
          <a:solidFill>
            <a:srgbClr val="003369"/>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6" name="Google Shape;46;g2e0eb82dded_0_151"/>
          <p:cNvPicPr preferRelativeResize="0"/>
          <p:nvPr/>
        </p:nvPicPr>
        <p:blipFill rotWithShape="1">
          <a:blip r:embed="rId2">
            <a:alphaModFix/>
          </a:blip>
          <a:srcRect/>
          <a:stretch/>
        </p:blipFill>
        <p:spPr>
          <a:xfrm>
            <a:off x="7467600" y="6009215"/>
            <a:ext cx="1559301" cy="78744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1" type="twoObj">
  <p:cSld name="TWO_OBJECTS">
    <p:spTree>
      <p:nvGrpSpPr>
        <p:cNvPr id="1" name="Shape 47"/>
        <p:cNvGrpSpPr/>
        <p:nvPr/>
      </p:nvGrpSpPr>
      <p:grpSpPr>
        <a:xfrm>
          <a:off x="0" y="0"/>
          <a:ext cx="0" cy="0"/>
          <a:chOff x="0" y="0"/>
          <a:chExt cx="0" cy="0"/>
        </a:xfrm>
      </p:grpSpPr>
      <p:sp>
        <p:nvSpPr>
          <p:cNvPr id="48" name="Google Shape;48;g2e0eb82dded_0_154"/>
          <p:cNvSpPr txBox="1">
            <a:spLocks noGrp="1"/>
          </p:cNvSpPr>
          <p:nvPr>
            <p:ph type="title"/>
          </p:nvPr>
        </p:nvSpPr>
        <p:spPr>
          <a:xfrm>
            <a:off x="2743200" y="256814"/>
            <a:ext cx="5943600" cy="1143000"/>
          </a:xfrm>
          <a:prstGeom prst="rect">
            <a:avLst/>
          </a:prstGeom>
          <a:solidFill>
            <a:srgbClr val="003369"/>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g2e0eb82dded_0_154"/>
          <p:cNvSpPr txBox="1">
            <a:spLocks noGrp="1"/>
          </p:cNvSpPr>
          <p:nvPr>
            <p:ph type="body" idx="1"/>
          </p:nvPr>
        </p:nvSpPr>
        <p:spPr>
          <a:xfrm>
            <a:off x="457200" y="1600201"/>
            <a:ext cx="4038600" cy="3352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sz="1800"/>
            </a:lvl6pPr>
            <a:lvl7pPr marL="3200400" lvl="6" indent="-342900" algn="l">
              <a:lnSpc>
                <a:spcPct val="90000"/>
              </a:lnSpc>
              <a:spcBef>
                <a:spcPts val="500"/>
              </a:spcBef>
              <a:spcAft>
                <a:spcPts val="0"/>
              </a:spcAft>
              <a:buClr>
                <a:schemeClr val="dk1"/>
              </a:buClr>
              <a:buSzPts val="1800"/>
              <a:buChar char="•"/>
              <a:defRPr sz="1800"/>
            </a:lvl7pPr>
            <a:lvl8pPr marL="3657600" lvl="7" indent="-342900" algn="l">
              <a:lnSpc>
                <a:spcPct val="90000"/>
              </a:lnSpc>
              <a:spcBef>
                <a:spcPts val="500"/>
              </a:spcBef>
              <a:spcAft>
                <a:spcPts val="0"/>
              </a:spcAft>
              <a:buClr>
                <a:schemeClr val="dk1"/>
              </a:buClr>
              <a:buSzPts val="1800"/>
              <a:buChar char="•"/>
              <a:defRPr sz="1800"/>
            </a:lvl8pPr>
            <a:lvl9pPr marL="4114800" lvl="8" indent="-342900" algn="l">
              <a:lnSpc>
                <a:spcPct val="90000"/>
              </a:lnSpc>
              <a:spcBef>
                <a:spcPts val="500"/>
              </a:spcBef>
              <a:spcAft>
                <a:spcPts val="0"/>
              </a:spcAft>
              <a:buClr>
                <a:schemeClr val="dk1"/>
              </a:buClr>
              <a:buSzPts val="1800"/>
              <a:buChar char="•"/>
              <a:defRPr sz="1800"/>
            </a:lvl9pPr>
          </a:lstStyle>
          <a:p>
            <a:endParaRPr/>
          </a:p>
        </p:txBody>
      </p:sp>
      <p:sp>
        <p:nvSpPr>
          <p:cNvPr id="50" name="Google Shape;50;g2e0eb82dded_0_154"/>
          <p:cNvSpPr txBox="1">
            <a:spLocks noGrp="1"/>
          </p:cNvSpPr>
          <p:nvPr>
            <p:ph type="body" idx="2"/>
          </p:nvPr>
        </p:nvSpPr>
        <p:spPr>
          <a:xfrm>
            <a:off x="4597399" y="1600200"/>
            <a:ext cx="4038600" cy="3352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sz="1800"/>
            </a:lvl6pPr>
            <a:lvl7pPr marL="3200400" lvl="6" indent="-342900" algn="l">
              <a:lnSpc>
                <a:spcPct val="90000"/>
              </a:lnSpc>
              <a:spcBef>
                <a:spcPts val="500"/>
              </a:spcBef>
              <a:spcAft>
                <a:spcPts val="0"/>
              </a:spcAft>
              <a:buClr>
                <a:schemeClr val="dk1"/>
              </a:buClr>
              <a:buSzPts val="1800"/>
              <a:buChar char="•"/>
              <a:defRPr sz="1800"/>
            </a:lvl7pPr>
            <a:lvl8pPr marL="3657600" lvl="7" indent="-342900" algn="l">
              <a:lnSpc>
                <a:spcPct val="90000"/>
              </a:lnSpc>
              <a:spcBef>
                <a:spcPts val="500"/>
              </a:spcBef>
              <a:spcAft>
                <a:spcPts val="0"/>
              </a:spcAft>
              <a:buClr>
                <a:schemeClr val="dk1"/>
              </a:buClr>
              <a:buSzPts val="1800"/>
              <a:buChar char="•"/>
              <a:defRPr sz="1800"/>
            </a:lvl8pPr>
            <a:lvl9pPr marL="4114800" lvl="8" indent="-342900" algn="l">
              <a:lnSpc>
                <a:spcPct val="90000"/>
              </a:lnSpc>
              <a:spcBef>
                <a:spcPts val="500"/>
              </a:spcBef>
              <a:spcAft>
                <a:spcPts val="0"/>
              </a:spcAft>
              <a:buClr>
                <a:schemeClr val="dk1"/>
              </a:buClr>
              <a:buSzPts val="1800"/>
              <a:buChar char="•"/>
              <a:defRPr sz="1800"/>
            </a:lvl9pPr>
          </a:lstStyle>
          <a:p>
            <a:endParaRPr/>
          </a:p>
        </p:txBody>
      </p:sp>
      <p:pic>
        <p:nvPicPr>
          <p:cNvPr id="51" name="Google Shape;51;g2e0eb82dded_0_154"/>
          <p:cNvPicPr preferRelativeResize="0"/>
          <p:nvPr/>
        </p:nvPicPr>
        <p:blipFill rotWithShape="1">
          <a:blip r:embed="rId2">
            <a:alphaModFix/>
          </a:blip>
          <a:srcRect/>
          <a:stretch/>
        </p:blipFill>
        <p:spPr>
          <a:xfrm>
            <a:off x="48426" y="154896"/>
            <a:ext cx="2667000" cy="1346835"/>
          </a:xfrm>
          <a:prstGeom prst="rect">
            <a:avLst/>
          </a:prstGeom>
          <a:noFill/>
          <a:ln>
            <a:noFill/>
          </a:ln>
        </p:spPr>
      </p:pic>
      <p:pic>
        <p:nvPicPr>
          <p:cNvPr id="52" name="Google Shape;52;g2e0eb82dded_0_154"/>
          <p:cNvPicPr preferRelativeResize="0"/>
          <p:nvPr/>
        </p:nvPicPr>
        <p:blipFill rotWithShape="1">
          <a:blip r:embed="rId3">
            <a:alphaModFix/>
          </a:blip>
          <a:srcRect/>
          <a:stretch/>
        </p:blipFill>
        <p:spPr>
          <a:xfrm>
            <a:off x="7467600" y="5947878"/>
            <a:ext cx="1559301" cy="91012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2" type="twoTxTwoObj">
  <p:cSld name="TWO_OBJECTS_WITH_TEXT">
    <p:spTree>
      <p:nvGrpSpPr>
        <p:cNvPr id="1" name="Shape 53"/>
        <p:cNvGrpSpPr/>
        <p:nvPr/>
      </p:nvGrpSpPr>
      <p:grpSpPr>
        <a:xfrm>
          <a:off x="0" y="0"/>
          <a:ext cx="0" cy="0"/>
          <a:chOff x="0" y="0"/>
          <a:chExt cx="0" cy="0"/>
        </a:xfrm>
      </p:grpSpPr>
      <p:sp>
        <p:nvSpPr>
          <p:cNvPr id="54" name="Google Shape;54;g2e0eb82dded_0_160"/>
          <p:cNvSpPr txBox="1">
            <a:spLocks noGrp="1"/>
          </p:cNvSpPr>
          <p:nvPr>
            <p:ph type="title"/>
          </p:nvPr>
        </p:nvSpPr>
        <p:spPr>
          <a:xfrm>
            <a:off x="457200" y="250507"/>
            <a:ext cx="8229600" cy="13257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2e0eb82dded_0_160"/>
          <p:cNvSpPr txBox="1">
            <a:spLocks noGrp="1"/>
          </p:cNvSpPr>
          <p:nvPr>
            <p:ph type="body" idx="1"/>
          </p:nvPr>
        </p:nvSpPr>
        <p:spPr>
          <a:xfrm>
            <a:off x="912813" y="1666567"/>
            <a:ext cx="3582900" cy="657600"/>
          </a:xfrm>
          <a:prstGeom prst="rect">
            <a:avLst/>
          </a:prstGeom>
          <a:solidFill>
            <a:srgbClr val="003369">
              <a:alpha val="74902"/>
            </a:srgbClr>
          </a:solid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100"/>
              <a:buNone/>
              <a:defRPr sz="21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g2e0eb82dded_0_160"/>
          <p:cNvSpPr txBox="1">
            <a:spLocks noGrp="1"/>
          </p:cNvSpPr>
          <p:nvPr>
            <p:ph type="body" idx="2"/>
          </p:nvPr>
        </p:nvSpPr>
        <p:spPr>
          <a:xfrm>
            <a:off x="465826" y="2451651"/>
            <a:ext cx="4040100" cy="3674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30200" algn="l">
              <a:lnSpc>
                <a:spcPct val="90000"/>
              </a:lnSpc>
              <a:spcBef>
                <a:spcPts val="500"/>
              </a:spcBef>
              <a:spcAft>
                <a:spcPts val="0"/>
              </a:spcAft>
              <a:buClr>
                <a:schemeClr val="dk1"/>
              </a:buClr>
              <a:buSzPts val="1600"/>
              <a:buChar char="•"/>
              <a:defRPr sz="1600"/>
            </a:lvl6pPr>
            <a:lvl7pPr marL="3200400" lvl="6" indent="-330200" algn="l">
              <a:lnSpc>
                <a:spcPct val="90000"/>
              </a:lnSpc>
              <a:spcBef>
                <a:spcPts val="500"/>
              </a:spcBef>
              <a:spcAft>
                <a:spcPts val="0"/>
              </a:spcAft>
              <a:buClr>
                <a:schemeClr val="dk1"/>
              </a:buClr>
              <a:buSzPts val="1600"/>
              <a:buChar char="•"/>
              <a:defRPr sz="1600"/>
            </a:lvl7pPr>
            <a:lvl8pPr marL="3657600" lvl="7" indent="-330200" algn="l">
              <a:lnSpc>
                <a:spcPct val="90000"/>
              </a:lnSpc>
              <a:spcBef>
                <a:spcPts val="500"/>
              </a:spcBef>
              <a:spcAft>
                <a:spcPts val="0"/>
              </a:spcAft>
              <a:buClr>
                <a:schemeClr val="dk1"/>
              </a:buClr>
              <a:buSzPts val="1600"/>
              <a:buChar char="•"/>
              <a:defRPr sz="1600"/>
            </a:lvl8pPr>
            <a:lvl9pPr marL="4114800" lvl="8" indent="-330200" algn="l">
              <a:lnSpc>
                <a:spcPct val="90000"/>
              </a:lnSpc>
              <a:spcBef>
                <a:spcPts val="500"/>
              </a:spcBef>
              <a:spcAft>
                <a:spcPts val="0"/>
              </a:spcAft>
              <a:buClr>
                <a:schemeClr val="dk1"/>
              </a:buClr>
              <a:buSzPts val="1600"/>
              <a:buChar char="•"/>
              <a:defRPr sz="1600"/>
            </a:lvl9pPr>
          </a:lstStyle>
          <a:p>
            <a:endParaRPr/>
          </a:p>
        </p:txBody>
      </p:sp>
      <p:sp>
        <p:nvSpPr>
          <p:cNvPr id="57" name="Google Shape;57;g2e0eb82dded_0_160"/>
          <p:cNvSpPr txBox="1">
            <a:spLocks noGrp="1"/>
          </p:cNvSpPr>
          <p:nvPr>
            <p:ph type="body" idx="3"/>
          </p:nvPr>
        </p:nvSpPr>
        <p:spPr>
          <a:xfrm>
            <a:off x="5105400" y="1673500"/>
            <a:ext cx="3581400" cy="639900"/>
          </a:xfrm>
          <a:prstGeom prst="rect">
            <a:avLst/>
          </a:prstGeom>
          <a:solidFill>
            <a:srgbClr val="003369">
              <a:alpha val="74902"/>
            </a:srgbClr>
          </a:solid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100"/>
              <a:buNone/>
              <a:defRPr sz="21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g2e0eb82dded_0_160"/>
          <p:cNvSpPr txBox="1">
            <a:spLocks noGrp="1"/>
          </p:cNvSpPr>
          <p:nvPr>
            <p:ph type="body" idx="4"/>
          </p:nvPr>
        </p:nvSpPr>
        <p:spPr>
          <a:xfrm>
            <a:off x="4648200" y="2451649"/>
            <a:ext cx="4038600" cy="3674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30200" algn="l">
              <a:lnSpc>
                <a:spcPct val="90000"/>
              </a:lnSpc>
              <a:spcBef>
                <a:spcPts val="500"/>
              </a:spcBef>
              <a:spcAft>
                <a:spcPts val="0"/>
              </a:spcAft>
              <a:buClr>
                <a:schemeClr val="dk1"/>
              </a:buClr>
              <a:buSzPts val="1600"/>
              <a:buChar char="•"/>
              <a:defRPr sz="1600"/>
            </a:lvl6pPr>
            <a:lvl7pPr marL="3200400" lvl="6" indent="-330200" algn="l">
              <a:lnSpc>
                <a:spcPct val="90000"/>
              </a:lnSpc>
              <a:spcBef>
                <a:spcPts val="500"/>
              </a:spcBef>
              <a:spcAft>
                <a:spcPts val="0"/>
              </a:spcAft>
              <a:buClr>
                <a:schemeClr val="dk1"/>
              </a:buClr>
              <a:buSzPts val="1600"/>
              <a:buChar char="•"/>
              <a:defRPr sz="1600"/>
            </a:lvl7pPr>
            <a:lvl8pPr marL="3657600" lvl="7" indent="-330200" algn="l">
              <a:lnSpc>
                <a:spcPct val="90000"/>
              </a:lnSpc>
              <a:spcBef>
                <a:spcPts val="500"/>
              </a:spcBef>
              <a:spcAft>
                <a:spcPts val="0"/>
              </a:spcAft>
              <a:buClr>
                <a:schemeClr val="dk1"/>
              </a:buClr>
              <a:buSzPts val="1600"/>
              <a:buChar char="•"/>
              <a:defRPr sz="1600"/>
            </a:lvl8pPr>
            <a:lvl9pPr marL="4114800" lvl="8" indent="-330200" algn="l">
              <a:lnSpc>
                <a:spcPct val="90000"/>
              </a:lnSpc>
              <a:spcBef>
                <a:spcPts val="500"/>
              </a:spcBef>
              <a:spcAft>
                <a:spcPts val="0"/>
              </a:spcAft>
              <a:buClr>
                <a:schemeClr val="dk1"/>
              </a:buClr>
              <a:buSzPts val="1600"/>
              <a:buChar char="•"/>
              <a:defRPr sz="1600"/>
            </a:lvl9pPr>
          </a:lstStyle>
          <a:p>
            <a:endParaRPr/>
          </a:p>
        </p:txBody>
      </p:sp>
      <p:sp>
        <p:nvSpPr>
          <p:cNvPr id="59" name="Google Shape;59;g2e0eb82dded_0_160"/>
          <p:cNvSpPr/>
          <p:nvPr/>
        </p:nvSpPr>
        <p:spPr>
          <a:xfrm>
            <a:off x="457200" y="1672590"/>
            <a:ext cx="457200" cy="651600"/>
          </a:xfrm>
          <a:prstGeom prst="rect">
            <a:avLst/>
          </a:prstGeom>
          <a:solidFill>
            <a:srgbClr val="D8DD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 </a:t>
            </a:r>
            <a:endParaRPr sz="1800" b="0" i="0" u="none" strike="noStrike" cap="none">
              <a:solidFill>
                <a:schemeClr val="lt1"/>
              </a:solidFill>
              <a:latin typeface="Calibri"/>
              <a:ea typeface="Calibri"/>
              <a:cs typeface="Calibri"/>
              <a:sym typeface="Calibri"/>
            </a:endParaRPr>
          </a:p>
        </p:txBody>
      </p:sp>
      <p:sp>
        <p:nvSpPr>
          <p:cNvPr id="60" name="Google Shape;60;g2e0eb82dded_0_160"/>
          <p:cNvSpPr/>
          <p:nvPr/>
        </p:nvSpPr>
        <p:spPr>
          <a:xfrm>
            <a:off x="4648200" y="1666566"/>
            <a:ext cx="457200" cy="646800"/>
          </a:xfrm>
          <a:prstGeom prst="rect">
            <a:avLst/>
          </a:prstGeom>
          <a:solidFill>
            <a:srgbClr val="D8DDE5">
              <a:alpha val="4980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1" name="Google Shape;61;g2e0eb82dded_0_160"/>
          <p:cNvPicPr preferRelativeResize="0"/>
          <p:nvPr/>
        </p:nvPicPr>
        <p:blipFill rotWithShape="1">
          <a:blip r:embed="rId2">
            <a:alphaModFix/>
          </a:blip>
          <a:srcRect/>
          <a:stretch/>
        </p:blipFill>
        <p:spPr>
          <a:xfrm>
            <a:off x="7467600" y="5947878"/>
            <a:ext cx="1559301" cy="91012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2"/>
        <p:cNvGrpSpPr/>
        <p:nvPr/>
      </p:nvGrpSpPr>
      <p:grpSpPr>
        <a:xfrm>
          <a:off x="0" y="0"/>
          <a:ext cx="0" cy="0"/>
          <a:chOff x="0" y="0"/>
          <a:chExt cx="0" cy="0"/>
        </a:xfrm>
      </p:grpSpPr>
      <p:pic>
        <p:nvPicPr>
          <p:cNvPr id="63" name="Google Shape;63;g2e0eb82dded_0_169"/>
          <p:cNvPicPr preferRelativeResize="0"/>
          <p:nvPr/>
        </p:nvPicPr>
        <p:blipFill rotWithShape="1">
          <a:blip r:embed="rId2">
            <a:alphaModFix/>
          </a:blip>
          <a:srcRect/>
          <a:stretch/>
        </p:blipFill>
        <p:spPr>
          <a:xfrm>
            <a:off x="7467600" y="6009215"/>
            <a:ext cx="1559301" cy="78744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g2e0eb82dded_0_171"/>
          <p:cNvSpPr txBox="1">
            <a:spLocks noGrp="1"/>
          </p:cNvSpPr>
          <p:nvPr>
            <p:ph type="title"/>
          </p:nvPr>
        </p:nvSpPr>
        <p:spPr>
          <a:xfrm>
            <a:off x="914400" y="273050"/>
            <a:ext cx="2551200" cy="1162200"/>
          </a:xfrm>
          <a:prstGeom prst="rect">
            <a:avLst/>
          </a:prstGeom>
          <a:solidFill>
            <a:schemeClr val="lt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g2e0eb82dded_0_171"/>
          <p:cNvSpPr txBox="1">
            <a:spLocks noGrp="1"/>
          </p:cNvSpPr>
          <p:nvPr>
            <p:ph type="body" idx="1"/>
          </p:nvPr>
        </p:nvSpPr>
        <p:spPr>
          <a:xfrm>
            <a:off x="3575050" y="273051"/>
            <a:ext cx="5111700" cy="5674800"/>
          </a:xfrm>
          <a:prstGeom prst="rect">
            <a:avLst/>
          </a:prstGeom>
          <a:solidFill>
            <a:schemeClr val="lt1"/>
          </a:solidFill>
          <a:ln w="38100" cap="flat" cmpd="sng">
            <a:solidFill>
              <a:srgbClr val="003369"/>
            </a:solidFill>
            <a:prstDash val="dash"/>
            <a:round/>
            <a:headEnd type="none" w="sm" len="sm"/>
            <a:tailEnd type="none" w="sm" len="sm"/>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g2e0eb82dded_0_171"/>
          <p:cNvSpPr txBox="1">
            <a:spLocks noGrp="1"/>
          </p:cNvSpPr>
          <p:nvPr>
            <p:ph type="body" idx="2"/>
          </p:nvPr>
        </p:nvSpPr>
        <p:spPr>
          <a:xfrm>
            <a:off x="457200" y="1435101"/>
            <a:ext cx="3008400" cy="4512900"/>
          </a:xfrm>
          <a:prstGeom prst="rect">
            <a:avLst/>
          </a:prstGeom>
          <a:solidFill>
            <a:srgbClr val="003369">
              <a:alpha val="74902"/>
            </a:srgbClr>
          </a:soli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68" name="Google Shape;68;g2e0eb82dded_0_171"/>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9" name="Google Shape;69;g2e0eb82dded_0_171"/>
          <p:cNvPicPr preferRelativeResize="0"/>
          <p:nvPr/>
        </p:nvPicPr>
        <p:blipFill rotWithShape="1">
          <a:blip r:embed="rId2">
            <a:alphaModFix/>
          </a:blip>
          <a:srcRect/>
          <a:stretch/>
        </p:blipFill>
        <p:spPr>
          <a:xfrm>
            <a:off x="7467600" y="6009215"/>
            <a:ext cx="1559301" cy="78744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Header and Content NL">
  <p:cSld name="Header and Content NL">
    <p:spTree>
      <p:nvGrpSpPr>
        <p:cNvPr id="1" name="Shape 70"/>
        <p:cNvGrpSpPr/>
        <p:nvPr/>
      </p:nvGrpSpPr>
      <p:grpSpPr>
        <a:xfrm>
          <a:off x="0" y="0"/>
          <a:ext cx="0" cy="0"/>
          <a:chOff x="0" y="0"/>
          <a:chExt cx="0" cy="0"/>
        </a:xfrm>
      </p:grpSpPr>
      <p:sp>
        <p:nvSpPr>
          <p:cNvPr id="71" name="Google Shape;71;g2e0eb82dded_0_177"/>
          <p:cNvSpPr txBox="1">
            <a:spLocks noGrp="1"/>
          </p:cNvSpPr>
          <p:nvPr>
            <p:ph type="body" idx="1"/>
          </p:nvPr>
        </p:nvSpPr>
        <p:spPr>
          <a:xfrm>
            <a:off x="457201" y="1600201"/>
            <a:ext cx="8229600" cy="45720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g2e0eb82dded_0_177"/>
          <p:cNvSpPr txBox="1">
            <a:spLocks noGrp="1"/>
          </p:cNvSpPr>
          <p:nvPr>
            <p:ph type="title"/>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Header Only NL">
  <p:cSld name="Header Only NL">
    <p:spTree>
      <p:nvGrpSpPr>
        <p:cNvPr id="1" name="Shape 73"/>
        <p:cNvGrpSpPr/>
        <p:nvPr/>
      </p:nvGrpSpPr>
      <p:grpSpPr>
        <a:xfrm>
          <a:off x="0" y="0"/>
          <a:ext cx="0" cy="0"/>
          <a:chOff x="0" y="0"/>
          <a:chExt cx="0" cy="0"/>
        </a:xfrm>
      </p:grpSpPr>
      <p:sp>
        <p:nvSpPr>
          <p:cNvPr id="74" name="Google Shape;74;g2e0eb82dded_0_180"/>
          <p:cNvSpPr txBox="1">
            <a:spLocks noGrp="1"/>
          </p:cNvSpPr>
          <p:nvPr>
            <p:ph type="title"/>
          </p:nvPr>
        </p:nvSpPr>
        <p:spPr>
          <a:xfrm>
            <a:off x="628650" y="365125"/>
            <a:ext cx="7886700" cy="1325700"/>
          </a:xfrm>
          <a:prstGeom prst="rect">
            <a:avLst/>
          </a:prstGeom>
          <a:solidFill>
            <a:srgbClr val="003369"/>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NL">
  <p:cSld name="Blank NL">
    <p:bg>
      <p:bgPr>
        <a:solidFill>
          <a:schemeClr val="lt1"/>
        </a:solidFill>
        <a:effectLst/>
      </p:bgPr>
    </p:bg>
    <p:spTree>
      <p:nvGrpSpPr>
        <p:cNvPr id="1" name="Shape 75"/>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NL">
  <p:cSld name="Comparison NL">
    <p:spTree>
      <p:nvGrpSpPr>
        <p:cNvPr id="1" name="Shape 76"/>
        <p:cNvGrpSpPr/>
        <p:nvPr/>
      </p:nvGrpSpPr>
      <p:grpSpPr>
        <a:xfrm>
          <a:off x="0" y="0"/>
          <a:ext cx="0" cy="0"/>
          <a:chOff x="0" y="0"/>
          <a:chExt cx="0" cy="0"/>
        </a:xfrm>
      </p:grpSpPr>
      <p:sp>
        <p:nvSpPr>
          <p:cNvPr id="77" name="Google Shape;77;g2e0eb82dded_0_183"/>
          <p:cNvSpPr txBox="1">
            <a:spLocks noGrp="1"/>
          </p:cNvSpPr>
          <p:nvPr>
            <p:ph type="title"/>
          </p:nvPr>
        </p:nvSpPr>
        <p:spPr>
          <a:xfrm>
            <a:off x="2743200" y="256814"/>
            <a:ext cx="5943600" cy="1143000"/>
          </a:xfrm>
          <a:prstGeom prst="rect">
            <a:avLst/>
          </a:prstGeom>
          <a:solidFill>
            <a:srgbClr val="003369"/>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g2e0eb82dded_0_183"/>
          <p:cNvSpPr txBox="1">
            <a:spLocks noGrp="1"/>
          </p:cNvSpPr>
          <p:nvPr>
            <p:ph type="body" idx="1"/>
          </p:nvPr>
        </p:nvSpPr>
        <p:spPr>
          <a:xfrm>
            <a:off x="457200" y="1600201"/>
            <a:ext cx="4038600" cy="3352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sz="1800"/>
            </a:lvl6pPr>
            <a:lvl7pPr marL="3200400" lvl="6" indent="-342900" algn="l">
              <a:lnSpc>
                <a:spcPct val="90000"/>
              </a:lnSpc>
              <a:spcBef>
                <a:spcPts val="500"/>
              </a:spcBef>
              <a:spcAft>
                <a:spcPts val="0"/>
              </a:spcAft>
              <a:buClr>
                <a:schemeClr val="dk1"/>
              </a:buClr>
              <a:buSzPts val="1800"/>
              <a:buChar char="•"/>
              <a:defRPr sz="1800"/>
            </a:lvl7pPr>
            <a:lvl8pPr marL="3657600" lvl="7" indent="-342900" algn="l">
              <a:lnSpc>
                <a:spcPct val="90000"/>
              </a:lnSpc>
              <a:spcBef>
                <a:spcPts val="500"/>
              </a:spcBef>
              <a:spcAft>
                <a:spcPts val="0"/>
              </a:spcAft>
              <a:buClr>
                <a:schemeClr val="dk1"/>
              </a:buClr>
              <a:buSzPts val="1800"/>
              <a:buChar char="•"/>
              <a:defRPr sz="1800"/>
            </a:lvl8pPr>
            <a:lvl9pPr marL="4114800" lvl="8" indent="-342900" algn="l">
              <a:lnSpc>
                <a:spcPct val="90000"/>
              </a:lnSpc>
              <a:spcBef>
                <a:spcPts val="500"/>
              </a:spcBef>
              <a:spcAft>
                <a:spcPts val="0"/>
              </a:spcAft>
              <a:buClr>
                <a:schemeClr val="dk1"/>
              </a:buClr>
              <a:buSzPts val="1800"/>
              <a:buChar char="•"/>
              <a:defRPr sz="1800"/>
            </a:lvl9pPr>
          </a:lstStyle>
          <a:p>
            <a:endParaRPr/>
          </a:p>
        </p:txBody>
      </p:sp>
      <p:sp>
        <p:nvSpPr>
          <p:cNvPr id="79" name="Google Shape;79;g2e0eb82dded_0_183"/>
          <p:cNvSpPr txBox="1">
            <a:spLocks noGrp="1"/>
          </p:cNvSpPr>
          <p:nvPr>
            <p:ph type="body" idx="2"/>
          </p:nvPr>
        </p:nvSpPr>
        <p:spPr>
          <a:xfrm>
            <a:off x="4597399" y="1600200"/>
            <a:ext cx="4038600" cy="3352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sz="1800"/>
            </a:lvl6pPr>
            <a:lvl7pPr marL="3200400" lvl="6" indent="-342900" algn="l">
              <a:lnSpc>
                <a:spcPct val="90000"/>
              </a:lnSpc>
              <a:spcBef>
                <a:spcPts val="500"/>
              </a:spcBef>
              <a:spcAft>
                <a:spcPts val="0"/>
              </a:spcAft>
              <a:buClr>
                <a:schemeClr val="dk1"/>
              </a:buClr>
              <a:buSzPts val="1800"/>
              <a:buChar char="•"/>
              <a:defRPr sz="1800"/>
            </a:lvl7pPr>
            <a:lvl8pPr marL="3657600" lvl="7" indent="-342900" algn="l">
              <a:lnSpc>
                <a:spcPct val="90000"/>
              </a:lnSpc>
              <a:spcBef>
                <a:spcPts val="500"/>
              </a:spcBef>
              <a:spcAft>
                <a:spcPts val="0"/>
              </a:spcAft>
              <a:buClr>
                <a:schemeClr val="dk1"/>
              </a:buClr>
              <a:buSzPts val="1800"/>
              <a:buChar char="•"/>
              <a:defRPr sz="1800"/>
            </a:lvl8pPr>
            <a:lvl9pPr marL="4114800" lvl="8" indent="-342900" algn="l">
              <a:lnSpc>
                <a:spcPct val="90000"/>
              </a:lnSpc>
              <a:spcBef>
                <a:spcPts val="500"/>
              </a:spcBef>
              <a:spcAft>
                <a:spcPts val="0"/>
              </a:spcAft>
              <a:buClr>
                <a:schemeClr val="dk1"/>
              </a:buClr>
              <a:buSzPts val="1800"/>
              <a:buChar char="•"/>
              <a:defRPr sz="1800"/>
            </a:lvl9pPr>
          </a:lstStyle>
          <a:p>
            <a:endParaRPr/>
          </a:p>
        </p:txBody>
      </p:sp>
      <p:pic>
        <p:nvPicPr>
          <p:cNvPr id="80" name="Google Shape;80;g2e0eb82dded_0_183"/>
          <p:cNvPicPr preferRelativeResize="0"/>
          <p:nvPr/>
        </p:nvPicPr>
        <p:blipFill rotWithShape="1">
          <a:blip r:embed="rId2">
            <a:alphaModFix/>
          </a:blip>
          <a:srcRect/>
          <a:stretch/>
        </p:blipFill>
        <p:spPr>
          <a:xfrm>
            <a:off x="48426" y="154896"/>
            <a:ext cx="2667000" cy="134683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2 NL">
  <p:cSld name="Comparison 2 NL">
    <p:spTree>
      <p:nvGrpSpPr>
        <p:cNvPr id="1" name="Shape 81"/>
        <p:cNvGrpSpPr/>
        <p:nvPr/>
      </p:nvGrpSpPr>
      <p:grpSpPr>
        <a:xfrm>
          <a:off x="0" y="0"/>
          <a:ext cx="0" cy="0"/>
          <a:chOff x="0" y="0"/>
          <a:chExt cx="0" cy="0"/>
        </a:xfrm>
      </p:grpSpPr>
      <p:sp>
        <p:nvSpPr>
          <p:cNvPr id="82" name="Google Shape;82;g2e0eb82dded_0_188"/>
          <p:cNvSpPr txBox="1">
            <a:spLocks noGrp="1"/>
          </p:cNvSpPr>
          <p:nvPr>
            <p:ph type="title"/>
          </p:nvPr>
        </p:nvSpPr>
        <p:spPr>
          <a:xfrm>
            <a:off x="457200" y="250507"/>
            <a:ext cx="8229600" cy="13257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g2e0eb82dded_0_188"/>
          <p:cNvSpPr txBox="1">
            <a:spLocks noGrp="1"/>
          </p:cNvSpPr>
          <p:nvPr>
            <p:ph type="body" idx="1"/>
          </p:nvPr>
        </p:nvSpPr>
        <p:spPr>
          <a:xfrm>
            <a:off x="912813" y="1666567"/>
            <a:ext cx="3582900" cy="657600"/>
          </a:xfrm>
          <a:prstGeom prst="rect">
            <a:avLst/>
          </a:prstGeom>
          <a:solidFill>
            <a:srgbClr val="003369">
              <a:alpha val="74902"/>
            </a:srgbClr>
          </a:solid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100"/>
              <a:buNone/>
              <a:defRPr sz="21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4" name="Google Shape;84;g2e0eb82dded_0_188"/>
          <p:cNvSpPr txBox="1">
            <a:spLocks noGrp="1"/>
          </p:cNvSpPr>
          <p:nvPr>
            <p:ph type="body" idx="2"/>
          </p:nvPr>
        </p:nvSpPr>
        <p:spPr>
          <a:xfrm>
            <a:off x="465826" y="2451651"/>
            <a:ext cx="4040100" cy="3674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30200" algn="l">
              <a:lnSpc>
                <a:spcPct val="90000"/>
              </a:lnSpc>
              <a:spcBef>
                <a:spcPts val="500"/>
              </a:spcBef>
              <a:spcAft>
                <a:spcPts val="0"/>
              </a:spcAft>
              <a:buClr>
                <a:schemeClr val="dk1"/>
              </a:buClr>
              <a:buSzPts val="1600"/>
              <a:buChar char="•"/>
              <a:defRPr sz="1600"/>
            </a:lvl6pPr>
            <a:lvl7pPr marL="3200400" lvl="6" indent="-330200" algn="l">
              <a:lnSpc>
                <a:spcPct val="90000"/>
              </a:lnSpc>
              <a:spcBef>
                <a:spcPts val="500"/>
              </a:spcBef>
              <a:spcAft>
                <a:spcPts val="0"/>
              </a:spcAft>
              <a:buClr>
                <a:schemeClr val="dk1"/>
              </a:buClr>
              <a:buSzPts val="1600"/>
              <a:buChar char="•"/>
              <a:defRPr sz="1600"/>
            </a:lvl7pPr>
            <a:lvl8pPr marL="3657600" lvl="7" indent="-330200" algn="l">
              <a:lnSpc>
                <a:spcPct val="90000"/>
              </a:lnSpc>
              <a:spcBef>
                <a:spcPts val="500"/>
              </a:spcBef>
              <a:spcAft>
                <a:spcPts val="0"/>
              </a:spcAft>
              <a:buClr>
                <a:schemeClr val="dk1"/>
              </a:buClr>
              <a:buSzPts val="1600"/>
              <a:buChar char="•"/>
              <a:defRPr sz="1600"/>
            </a:lvl8pPr>
            <a:lvl9pPr marL="4114800" lvl="8" indent="-330200" algn="l">
              <a:lnSpc>
                <a:spcPct val="90000"/>
              </a:lnSpc>
              <a:spcBef>
                <a:spcPts val="500"/>
              </a:spcBef>
              <a:spcAft>
                <a:spcPts val="0"/>
              </a:spcAft>
              <a:buClr>
                <a:schemeClr val="dk1"/>
              </a:buClr>
              <a:buSzPts val="1600"/>
              <a:buChar char="•"/>
              <a:defRPr sz="1600"/>
            </a:lvl9pPr>
          </a:lstStyle>
          <a:p>
            <a:endParaRPr/>
          </a:p>
        </p:txBody>
      </p:sp>
      <p:sp>
        <p:nvSpPr>
          <p:cNvPr id="85" name="Google Shape;85;g2e0eb82dded_0_188"/>
          <p:cNvSpPr txBox="1">
            <a:spLocks noGrp="1"/>
          </p:cNvSpPr>
          <p:nvPr>
            <p:ph type="body" idx="3"/>
          </p:nvPr>
        </p:nvSpPr>
        <p:spPr>
          <a:xfrm>
            <a:off x="5105400" y="1673500"/>
            <a:ext cx="3581400" cy="639900"/>
          </a:xfrm>
          <a:prstGeom prst="rect">
            <a:avLst/>
          </a:prstGeom>
          <a:solidFill>
            <a:srgbClr val="003369">
              <a:alpha val="74902"/>
            </a:srgbClr>
          </a:solid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100"/>
              <a:buNone/>
              <a:defRPr sz="2100" b="1">
                <a:solidFill>
                  <a:schemeClr val="l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g2e0eb82dded_0_188"/>
          <p:cNvSpPr txBox="1">
            <a:spLocks noGrp="1"/>
          </p:cNvSpPr>
          <p:nvPr>
            <p:ph type="body" idx="4"/>
          </p:nvPr>
        </p:nvSpPr>
        <p:spPr>
          <a:xfrm>
            <a:off x="4648200" y="2451649"/>
            <a:ext cx="4038600" cy="36744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30200" algn="l">
              <a:lnSpc>
                <a:spcPct val="90000"/>
              </a:lnSpc>
              <a:spcBef>
                <a:spcPts val="500"/>
              </a:spcBef>
              <a:spcAft>
                <a:spcPts val="0"/>
              </a:spcAft>
              <a:buClr>
                <a:schemeClr val="dk1"/>
              </a:buClr>
              <a:buSzPts val="1600"/>
              <a:buChar char="•"/>
              <a:defRPr sz="1600"/>
            </a:lvl6pPr>
            <a:lvl7pPr marL="3200400" lvl="6" indent="-330200" algn="l">
              <a:lnSpc>
                <a:spcPct val="90000"/>
              </a:lnSpc>
              <a:spcBef>
                <a:spcPts val="500"/>
              </a:spcBef>
              <a:spcAft>
                <a:spcPts val="0"/>
              </a:spcAft>
              <a:buClr>
                <a:schemeClr val="dk1"/>
              </a:buClr>
              <a:buSzPts val="1600"/>
              <a:buChar char="•"/>
              <a:defRPr sz="1600"/>
            </a:lvl7pPr>
            <a:lvl8pPr marL="3657600" lvl="7" indent="-330200" algn="l">
              <a:lnSpc>
                <a:spcPct val="90000"/>
              </a:lnSpc>
              <a:spcBef>
                <a:spcPts val="500"/>
              </a:spcBef>
              <a:spcAft>
                <a:spcPts val="0"/>
              </a:spcAft>
              <a:buClr>
                <a:schemeClr val="dk1"/>
              </a:buClr>
              <a:buSzPts val="1600"/>
              <a:buChar char="•"/>
              <a:defRPr sz="1600"/>
            </a:lvl8pPr>
            <a:lvl9pPr marL="4114800" lvl="8" indent="-330200" algn="l">
              <a:lnSpc>
                <a:spcPct val="90000"/>
              </a:lnSpc>
              <a:spcBef>
                <a:spcPts val="500"/>
              </a:spcBef>
              <a:spcAft>
                <a:spcPts val="0"/>
              </a:spcAft>
              <a:buClr>
                <a:schemeClr val="dk1"/>
              </a:buClr>
              <a:buSzPts val="1600"/>
              <a:buChar char="•"/>
              <a:defRPr sz="1600"/>
            </a:lvl9pPr>
          </a:lstStyle>
          <a:p>
            <a:endParaRPr/>
          </a:p>
        </p:txBody>
      </p:sp>
      <p:sp>
        <p:nvSpPr>
          <p:cNvPr id="87" name="Google Shape;87;g2e0eb82dded_0_188"/>
          <p:cNvSpPr/>
          <p:nvPr/>
        </p:nvSpPr>
        <p:spPr>
          <a:xfrm>
            <a:off x="457200" y="1672590"/>
            <a:ext cx="457200" cy="651600"/>
          </a:xfrm>
          <a:prstGeom prst="rect">
            <a:avLst/>
          </a:prstGeom>
          <a:solidFill>
            <a:srgbClr val="D8DD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 </a:t>
            </a:r>
            <a:endParaRPr sz="1800" b="0" i="0" u="none" strike="noStrike" cap="none">
              <a:solidFill>
                <a:schemeClr val="lt1"/>
              </a:solidFill>
              <a:latin typeface="Calibri"/>
              <a:ea typeface="Calibri"/>
              <a:cs typeface="Calibri"/>
              <a:sym typeface="Calibri"/>
            </a:endParaRPr>
          </a:p>
        </p:txBody>
      </p:sp>
      <p:sp>
        <p:nvSpPr>
          <p:cNvPr id="88" name="Google Shape;88;g2e0eb82dded_0_188"/>
          <p:cNvSpPr/>
          <p:nvPr/>
        </p:nvSpPr>
        <p:spPr>
          <a:xfrm>
            <a:off x="4648200" y="1666566"/>
            <a:ext cx="457200" cy="646800"/>
          </a:xfrm>
          <a:prstGeom prst="rect">
            <a:avLst/>
          </a:prstGeom>
          <a:solidFill>
            <a:srgbClr val="D8DDE5">
              <a:alpha val="4980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NL">
  <p:cSld name="Content with Caption NL">
    <p:spTree>
      <p:nvGrpSpPr>
        <p:cNvPr id="1" name="Shape 89"/>
        <p:cNvGrpSpPr/>
        <p:nvPr/>
      </p:nvGrpSpPr>
      <p:grpSpPr>
        <a:xfrm>
          <a:off x="0" y="0"/>
          <a:ext cx="0" cy="0"/>
          <a:chOff x="0" y="0"/>
          <a:chExt cx="0" cy="0"/>
        </a:xfrm>
      </p:grpSpPr>
      <p:sp>
        <p:nvSpPr>
          <p:cNvPr id="90" name="Google Shape;90;g2e0eb82dded_0_196"/>
          <p:cNvSpPr txBox="1">
            <a:spLocks noGrp="1"/>
          </p:cNvSpPr>
          <p:nvPr>
            <p:ph type="title"/>
          </p:nvPr>
        </p:nvSpPr>
        <p:spPr>
          <a:xfrm>
            <a:off x="914400" y="273050"/>
            <a:ext cx="2551200" cy="1162200"/>
          </a:xfrm>
          <a:prstGeom prst="rect">
            <a:avLst/>
          </a:prstGeom>
          <a:solidFill>
            <a:schemeClr val="lt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g2e0eb82dded_0_196"/>
          <p:cNvSpPr txBox="1">
            <a:spLocks noGrp="1"/>
          </p:cNvSpPr>
          <p:nvPr>
            <p:ph type="body" idx="1"/>
          </p:nvPr>
        </p:nvSpPr>
        <p:spPr>
          <a:xfrm>
            <a:off x="3575050" y="273051"/>
            <a:ext cx="5111700" cy="5674800"/>
          </a:xfrm>
          <a:prstGeom prst="rect">
            <a:avLst/>
          </a:prstGeom>
          <a:solidFill>
            <a:schemeClr val="lt1"/>
          </a:solidFill>
          <a:ln w="38100" cap="flat" cmpd="sng">
            <a:solidFill>
              <a:srgbClr val="003369"/>
            </a:solidFill>
            <a:prstDash val="dash"/>
            <a:round/>
            <a:headEnd type="none" w="sm" len="sm"/>
            <a:tailEnd type="none" w="sm" len="sm"/>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2" name="Google Shape;92;g2e0eb82dded_0_196"/>
          <p:cNvSpPr txBox="1">
            <a:spLocks noGrp="1"/>
          </p:cNvSpPr>
          <p:nvPr>
            <p:ph type="body" idx="2"/>
          </p:nvPr>
        </p:nvSpPr>
        <p:spPr>
          <a:xfrm>
            <a:off x="457200" y="1435101"/>
            <a:ext cx="3008400" cy="4512900"/>
          </a:xfrm>
          <a:prstGeom prst="rect">
            <a:avLst/>
          </a:prstGeom>
          <a:solidFill>
            <a:srgbClr val="003369">
              <a:alpha val="74902"/>
            </a:srgbClr>
          </a:solid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93" name="Google Shape;93;g2e0eb82dded_0_196"/>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spTree>
      <p:nvGrpSpPr>
        <p:cNvPr id="1" name="Shape 94"/>
        <p:cNvGrpSpPr/>
        <p:nvPr/>
      </p:nvGrpSpPr>
      <p:grpSpPr>
        <a:xfrm>
          <a:off x="0" y="0"/>
          <a:ext cx="0" cy="0"/>
          <a:chOff x="0" y="0"/>
          <a:chExt cx="0" cy="0"/>
        </a:xfrm>
      </p:grpSpPr>
      <p:sp>
        <p:nvSpPr>
          <p:cNvPr id="95" name="Google Shape;95;g2e0eb82dded_0_201"/>
          <p:cNvSpPr txBox="1">
            <a:spLocks noGrp="1"/>
          </p:cNvSpPr>
          <p:nvPr>
            <p:ph type="title"/>
          </p:nvPr>
        </p:nvSpPr>
        <p:spPr>
          <a:xfrm>
            <a:off x="914400" y="273050"/>
            <a:ext cx="2551200" cy="1162200"/>
          </a:xfrm>
          <a:prstGeom prst="rect">
            <a:avLst/>
          </a:prstGeom>
          <a:solidFill>
            <a:schemeClr val="lt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g2e0eb82dded_0_201"/>
          <p:cNvSpPr txBox="1">
            <a:spLocks noGrp="1"/>
          </p:cNvSpPr>
          <p:nvPr>
            <p:ph type="body" idx="1"/>
          </p:nvPr>
        </p:nvSpPr>
        <p:spPr>
          <a:xfrm>
            <a:off x="3575050" y="273051"/>
            <a:ext cx="5111700" cy="5674800"/>
          </a:xfrm>
          <a:prstGeom prst="rect">
            <a:avLst/>
          </a:prstGeom>
          <a:solidFill>
            <a:schemeClr val="lt1"/>
          </a:solidFill>
          <a:ln w="38100" cap="flat" cmpd="sng">
            <a:solidFill>
              <a:srgbClr val="003369"/>
            </a:solidFill>
            <a:prstDash val="dash"/>
            <a:round/>
            <a:headEnd type="none" w="sm" len="sm"/>
            <a:tailEnd type="none" w="sm" len="sm"/>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7" name="Google Shape;97;g2e0eb82dded_0_201"/>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8" name="Google Shape;98;g2e0eb82dded_0_201"/>
          <p:cNvPicPr preferRelativeResize="0"/>
          <p:nvPr/>
        </p:nvPicPr>
        <p:blipFill rotWithShape="1">
          <a:blip r:embed="rId2">
            <a:alphaModFix/>
          </a:blip>
          <a:srcRect/>
          <a:stretch/>
        </p:blipFill>
        <p:spPr>
          <a:xfrm>
            <a:off x="7467600" y="6009215"/>
            <a:ext cx="1559301" cy="787447"/>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Header Only">
  <p:cSld name="1_Header Only">
    <p:spTree>
      <p:nvGrpSpPr>
        <p:cNvPr id="1" name="Shape 99"/>
        <p:cNvGrpSpPr/>
        <p:nvPr/>
      </p:nvGrpSpPr>
      <p:grpSpPr>
        <a:xfrm>
          <a:off x="0" y="0"/>
          <a:ext cx="0" cy="0"/>
          <a:chOff x="0" y="0"/>
          <a:chExt cx="0" cy="0"/>
        </a:xfrm>
      </p:grpSpPr>
      <p:sp>
        <p:nvSpPr>
          <p:cNvPr id="100" name="Google Shape;100;g2e0eb82dded_0_206"/>
          <p:cNvSpPr txBox="1">
            <a:spLocks noGrp="1"/>
          </p:cNvSpPr>
          <p:nvPr>
            <p:ph type="title"/>
          </p:nvPr>
        </p:nvSpPr>
        <p:spPr>
          <a:xfrm>
            <a:off x="628650" y="202259"/>
            <a:ext cx="7886700" cy="1325700"/>
          </a:xfrm>
          <a:prstGeom prst="rect">
            <a:avLst/>
          </a:prstGeom>
          <a:solidFill>
            <a:srgbClr val="003369"/>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1" name="Google Shape;101;g2e0eb82dded_0_206"/>
          <p:cNvPicPr preferRelativeResize="0"/>
          <p:nvPr/>
        </p:nvPicPr>
        <p:blipFill rotWithShape="1">
          <a:blip r:embed="rId2">
            <a:alphaModFix/>
          </a:blip>
          <a:srcRect/>
          <a:stretch/>
        </p:blipFill>
        <p:spPr>
          <a:xfrm>
            <a:off x="7467600" y="6009215"/>
            <a:ext cx="1559301" cy="787447"/>
          </a:xfrm>
          <a:prstGeom prst="rect">
            <a:avLst/>
          </a:prstGeom>
          <a:noFill/>
          <a:ln>
            <a:noFill/>
          </a:ln>
        </p:spPr>
      </p:pic>
      <p:grpSp>
        <p:nvGrpSpPr>
          <p:cNvPr id="102" name="Google Shape;102;g2e0eb82dded_0_206"/>
          <p:cNvGrpSpPr/>
          <p:nvPr/>
        </p:nvGrpSpPr>
        <p:grpSpPr>
          <a:xfrm>
            <a:off x="2144995" y="3177707"/>
            <a:ext cx="4853867" cy="1143000"/>
            <a:chOff x="1981200" y="1826567"/>
            <a:chExt cx="4853867" cy="1143000"/>
          </a:xfrm>
        </p:grpSpPr>
        <p:pic>
          <p:nvPicPr>
            <p:cNvPr id="103" name="Google Shape;103;g2e0eb82dded_0_206">
              <a:hlinkClick r:id="rId3"/>
            </p:cNvPr>
            <p:cNvPicPr preferRelativeResize="0"/>
            <p:nvPr/>
          </p:nvPicPr>
          <p:blipFill rotWithShape="1">
            <a:blip r:embed="rId4">
              <a:alphaModFix/>
            </a:blip>
            <a:srcRect/>
            <a:stretch/>
          </p:blipFill>
          <p:spPr>
            <a:xfrm>
              <a:off x="1981200" y="1826567"/>
              <a:ext cx="1143000" cy="1143000"/>
            </a:xfrm>
            <a:prstGeom prst="rect">
              <a:avLst/>
            </a:prstGeom>
            <a:noFill/>
            <a:ln>
              <a:noFill/>
            </a:ln>
          </p:spPr>
        </p:pic>
        <p:sp>
          <p:nvSpPr>
            <p:cNvPr id="104" name="Google Shape;104;g2e0eb82dded_0_206"/>
            <p:cNvSpPr txBox="1"/>
            <p:nvPr/>
          </p:nvSpPr>
          <p:spPr>
            <a:xfrm>
              <a:off x="3544367" y="2167234"/>
              <a:ext cx="3290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Twitter – </a:t>
              </a:r>
              <a:r>
                <a:rPr lang="en-US" sz="2400" b="0" i="0" u="sng" strike="noStrike" cap="none">
                  <a:solidFill>
                    <a:schemeClr val="hlink"/>
                  </a:solidFill>
                  <a:latin typeface="Verdana"/>
                  <a:ea typeface="Verdana"/>
                  <a:cs typeface="Verdana"/>
                  <a:sym typeface="Verdana"/>
                  <a:hlinkClick r:id="rId3"/>
                </a:rPr>
                <a:t>VTSS_RIC</a:t>
              </a:r>
              <a:endParaRPr sz="2400" b="0" i="0" u="none" strike="noStrike" cap="none">
                <a:solidFill>
                  <a:schemeClr val="dk1"/>
                </a:solidFill>
                <a:latin typeface="Verdana"/>
                <a:ea typeface="Verdana"/>
                <a:cs typeface="Verdana"/>
                <a:sym typeface="Verdana"/>
              </a:endParaRPr>
            </a:p>
          </p:txBody>
        </p:sp>
      </p:grpSp>
      <p:grpSp>
        <p:nvGrpSpPr>
          <p:cNvPr id="105" name="Google Shape;105;g2e0eb82dded_0_206"/>
          <p:cNvGrpSpPr/>
          <p:nvPr/>
        </p:nvGrpSpPr>
        <p:grpSpPr>
          <a:xfrm>
            <a:off x="2050634" y="4545484"/>
            <a:ext cx="5042717" cy="1143000"/>
            <a:chOff x="1981200" y="3426768"/>
            <a:chExt cx="5042717" cy="1143000"/>
          </a:xfrm>
        </p:grpSpPr>
        <p:pic>
          <p:nvPicPr>
            <p:cNvPr id="106" name="Google Shape;106;g2e0eb82dded_0_206">
              <a:hlinkClick r:id="rId5"/>
            </p:cNvPr>
            <p:cNvPicPr preferRelativeResize="0"/>
            <p:nvPr/>
          </p:nvPicPr>
          <p:blipFill rotWithShape="1">
            <a:blip r:embed="rId6">
              <a:alphaModFix/>
            </a:blip>
            <a:srcRect/>
            <a:stretch/>
          </p:blipFill>
          <p:spPr>
            <a:xfrm>
              <a:off x="1981200" y="3426768"/>
              <a:ext cx="1143000" cy="1143000"/>
            </a:xfrm>
            <a:prstGeom prst="rect">
              <a:avLst/>
            </a:prstGeom>
            <a:noFill/>
            <a:ln>
              <a:noFill/>
            </a:ln>
          </p:spPr>
        </p:pic>
        <p:sp>
          <p:nvSpPr>
            <p:cNvPr id="107" name="Google Shape;107;g2e0eb82dded_0_206"/>
            <p:cNvSpPr txBox="1"/>
            <p:nvPr/>
          </p:nvSpPr>
          <p:spPr>
            <a:xfrm>
              <a:off x="3547217" y="3767437"/>
              <a:ext cx="3476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Verdana"/>
                <a:buNone/>
              </a:pPr>
              <a:r>
                <a:rPr lang="en-US" sz="2400" b="0" i="0" u="none" strike="noStrike" cap="none">
                  <a:solidFill>
                    <a:schemeClr val="dk1"/>
                  </a:solidFill>
                  <a:latin typeface="Verdana"/>
                  <a:ea typeface="Verdana"/>
                  <a:cs typeface="Verdana"/>
                  <a:sym typeface="Verdana"/>
                </a:rPr>
                <a:t>Facebook – </a:t>
              </a:r>
              <a:r>
                <a:rPr lang="en-US" sz="2400" b="0" i="0" u="sng" strike="noStrike" cap="none">
                  <a:solidFill>
                    <a:schemeClr val="hlink"/>
                  </a:solidFill>
                  <a:latin typeface="Verdana"/>
                  <a:ea typeface="Verdana"/>
                  <a:cs typeface="Verdana"/>
                  <a:sym typeface="Verdana"/>
                  <a:hlinkClick r:id="rId5"/>
                </a:rPr>
                <a:t>VTSSRIC</a:t>
              </a:r>
              <a:endParaRPr sz="2400" b="0" i="0" u="none" strike="noStrike" cap="none">
                <a:solidFill>
                  <a:schemeClr val="dk1"/>
                </a:solidFill>
                <a:latin typeface="Verdana"/>
                <a:ea typeface="Verdana"/>
                <a:cs typeface="Verdana"/>
                <a:sym typeface="Verdana"/>
              </a:endParaRPr>
            </a:p>
          </p:txBody>
        </p:sp>
      </p:grpSp>
      <p:sp>
        <p:nvSpPr>
          <p:cNvPr id="108" name="Google Shape;108;g2e0eb82dded_0_206"/>
          <p:cNvSpPr txBox="1"/>
          <p:nvPr/>
        </p:nvSpPr>
        <p:spPr>
          <a:xfrm>
            <a:off x="1066800" y="1752600"/>
            <a:ext cx="6781800" cy="1200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Verdana"/>
                <a:ea typeface="Verdana"/>
                <a:cs typeface="Verdana"/>
                <a:sym typeface="Verdana"/>
              </a:rPr>
              <a:t>Thank you for attending and please feel free to tag us at any of our social media handles below!</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3"/>
        <p:cNvGrpSpPr/>
        <p:nvPr/>
      </p:nvGrpSpPr>
      <p:grpSpPr>
        <a:xfrm>
          <a:off x="0" y="0"/>
          <a:ext cx="0" cy="0"/>
          <a:chOff x="0" y="0"/>
          <a:chExt cx="0" cy="0"/>
        </a:xfrm>
      </p:grpSpPr>
      <p:pic>
        <p:nvPicPr>
          <p:cNvPr id="114" name="Google Shape;114;p2" descr="Decorative Image of Smiling kids" title="Decorative image"/>
          <p:cNvPicPr preferRelativeResize="0"/>
          <p:nvPr/>
        </p:nvPicPr>
        <p:blipFill rotWithShape="1">
          <a:blip r:embed="rId2">
            <a:alphaModFix/>
          </a:blip>
          <a:srcRect t="1792" b="25621"/>
          <a:stretch/>
        </p:blipFill>
        <p:spPr>
          <a:xfrm>
            <a:off x="1500" y="1524000"/>
            <a:ext cx="9144000" cy="2203575"/>
          </a:xfrm>
          <a:prstGeom prst="rect">
            <a:avLst/>
          </a:prstGeom>
          <a:noFill/>
          <a:ln>
            <a:noFill/>
          </a:ln>
        </p:spPr>
      </p:pic>
      <p:sp>
        <p:nvSpPr>
          <p:cNvPr id="115" name="Google Shape;115;p2"/>
          <p:cNvSpPr txBox="1">
            <a:spLocks noGrp="1"/>
          </p:cNvSpPr>
          <p:nvPr>
            <p:ph type="ctrTitle"/>
          </p:nvPr>
        </p:nvSpPr>
        <p:spPr>
          <a:xfrm>
            <a:off x="953254" y="3671154"/>
            <a:ext cx="7240500" cy="14700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
          <p:cNvSpPr txBox="1">
            <a:spLocks noGrp="1"/>
          </p:cNvSpPr>
          <p:nvPr>
            <p:ph type="subTitle" idx="1"/>
          </p:nvPr>
        </p:nvSpPr>
        <p:spPr>
          <a:xfrm>
            <a:off x="1373109" y="5257800"/>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117" name="Google Shape;117;p2"/>
          <p:cNvPicPr preferRelativeResize="0"/>
          <p:nvPr/>
        </p:nvPicPr>
        <p:blipFill rotWithShape="1">
          <a:blip r:embed="rId3">
            <a:alphaModFix/>
          </a:blip>
          <a:srcRect/>
          <a:stretch/>
        </p:blipFill>
        <p:spPr>
          <a:xfrm>
            <a:off x="3200400" y="0"/>
            <a:ext cx="2000250" cy="1167492"/>
          </a:xfrm>
          <a:prstGeom prst="rect">
            <a:avLst/>
          </a:prstGeom>
          <a:noFill/>
          <a:ln>
            <a:noFill/>
          </a:ln>
        </p:spPr>
      </p:pic>
      <p:sp>
        <p:nvSpPr>
          <p:cNvPr id="118" name="Google Shape;118;p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960">
          <p15:clr>
            <a:srgbClr val="E46962"/>
          </p15:clr>
        </p15:guide>
        <p15:guide id="2" orient="horz" pos="2348">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9"/>
        <p:cNvGrpSpPr/>
        <p:nvPr/>
      </p:nvGrpSpPr>
      <p:grpSpPr>
        <a:xfrm>
          <a:off x="0" y="0"/>
          <a:ext cx="0" cy="0"/>
          <a:chOff x="0" y="0"/>
          <a:chExt cx="0" cy="0"/>
        </a:xfrm>
      </p:grpSpPr>
      <p:sp>
        <p:nvSpPr>
          <p:cNvPr id="120" name="Google Shape;120;p3"/>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121" name="Google Shape;121;p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22" name="Google Shape;122;p3"/>
          <p:cNvPicPr preferRelativeResize="0"/>
          <p:nvPr/>
        </p:nvPicPr>
        <p:blipFill rotWithShape="1">
          <a:blip r:embed="rId2">
            <a:alphaModFix/>
          </a:blip>
          <a:srcRect/>
          <a:stretch/>
        </p:blipFill>
        <p:spPr>
          <a:xfrm>
            <a:off x="7543800" y="6033861"/>
            <a:ext cx="1098040" cy="640896"/>
          </a:xfrm>
          <a:prstGeom prst="rect">
            <a:avLst/>
          </a:prstGeom>
          <a:noFill/>
          <a:ln>
            <a:noFill/>
          </a:ln>
        </p:spPr>
      </p:pic>
      <p:sp>
        <p:nvSpPr>
          <p:cNvPr id="123" name="Google Shape;123;p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4"/>
        <p:cNvGrpSpPr/>
        <p:nvPr/>
      </p:nvGrpSpPr>
      <p:grpSpPr>
        <a:xfrm>
          <a:off x="0" y="0"/>
          <a:ext cx="0" cy="0"/>
          <a:chOff x="0" y="0"/>
          <a:chExt cx="0" cy="0"/>
        </a:xfrm>
      </p:grpSpPr>
      <p:sp>
        <p:nvSpPr>
          <p:cNvPr id="125" name="Google Shape;125;p4"/>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26" name="Google Shape;126;p4"/>
          <p:cNvPicPr preferRelativeResize="0"/>
          <p:nvPr/>
        </p:nvPicPr>
        <p:blipFill rotWithShape="1">
          <a:blip r:embed="rId2">
            <a:alphaModFix/>
          </a:blip>
          <a:srcRect/>
          <a:stretch/>
        </p:blipFill>
        <p:spPr>
          <a:xfrm>
            <a:off x="223985" y="228603"/>
            <a:ext cx="1702161" cy="990900"/>
          </a:xfrm>
          <a:prstGeom prst="rect">
            <a:avLst/>
          </a:prstGeom>
          <a:noFill/>
          <a:ln>
            <a:noFill/>
          </a:ln>
        </p:spPr>
      </p:pic>
      <p:pic>
        <p:nvPicPr>
          <p:cNvPr id="127" name="Google Shape;127;p4"/>
          <p:cNvPicPr preferRelativeResize="0"/>
          <p:nvPr/>
        </p:nvPicPr>
        <p:blipFill rotWithShape="1">
          <a:blip r:embed="rId3">
            <a:alphaModFix/>
          </a:blip>
          <a:srcRect/>
          <a:stretch/>
        </p:blipFill>
        <p:spPr>
          <a:xfrm>
            <a:off x="7467600" y="5947878"/>
            <a:ext cx="1169476" cy="682591"/>
          </a:xfrm>
          <a:prstGeom prst="rect">
            <a:avLst/>
          </a:prstGeom>
          <a:noFill/>
          <a:ln>
            <a:noFill/>
          </a:ln>
        </p:spPr>
      </p:pic>
      <p:sp>
        <p:nvSpPr>
          <p:cNvPr id="128" name="Google Shape;128;p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29" name="Google Shape;129;p4"/>
          <p:cNvSpPr txBox="1">
            <a:spLocks noGrp="1"/>
          </p:cNvSpPr>
          <p:nvPr>
            <p:ph type="body" idx="1"/>
          </p:nvPr>
        </p:nvSpPr>
        <p:spPr>
          <a:xfrm>
            <a:off x="459200" y="1366050"/>
            <a:ext cx="4038600" cy="45366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130" name="Google Shape;130;p4"/>
          <p:cNvSpPr txBox="1">
            <a:spLocks noGrp="1"/>
          </p:cNvSpPr>
          <p:nvPr>
            <p:ph type="body" idx="2"/>
          </p:nvPr>
        </p:nvSpPr>
        <p:spPr>
          <a:xfrm>
            <a:off x="4650600" y="1366038"/>
            <a:ext cx="4038600" cy="45366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1"/>
        <p:cNvGrpSpPr/>
        <p:nvPr/>
      </p:nvGrpSpPr>
      <p:grpSpPr>
        <a:xfrm>
          <a:off x="0" y="0"/>
          <a:ext cx="0" cy="0"/>
          <a:chOff x="0" y="0"/>
          <a:chExt cx="0" cy="0"/>
        </a:xfrm>
      </p:grpSpPr>
      <p:pic>
        <p:nvPicPr>
          <p:cNvPr id="132" name="Google Shape;132;p9"/>
          <p:cNvPicPr preferRelativeResize="0"/>
          <p:nvPr/>
        </p:nvPicPr>
        <p:blipFill rotWithShape="1">
          <a:blip r:embed="rId2">
            <a:alphaModFix/>
          </a:blip>
          <a:srcRect l="136" t="32397" r="-130" b="12769"/>
          <a:stretch/>
        </p:blipFill>
        <p:spPr>
          <a:xfrm rot="10800000">
            <a:off x="1" y="1"/>
            <a:ext cx="9143998" cy="1554607"/>
          </a:xfrm>
          <a:prstGeom prst="rect">
            <a:avLst/>
          </a:prstGeom>
          <a:noFill/>
          <a:ln>
            <a:noFill/>
          </a:ln>
        </p:spPr>
      </p:pic>
      <p:pic>
        <p:nvPicPr>
          <p:cNvPr id="133" name="Google Shape;133;p9"/>
          <p:cNvPicPr preferRelativeResize="0"/>
          <p:nvPr/>
        </p:nvPicPr>
        <p:blipFill rotWithShape="1">
          <a:blip r:embed="rId3">
            <a:alphaModFix/>
          </a:blip>
          <a:srcRect/>
          <a:stretch/>
        </p:blipFill>
        <p:spPr>
          <a:xfrm>
            <a:off x="76200" y="107327"/>
            <a:ext cx="788241" cy="460075"/>
          </a:xfrm>
          <a:prstGeom prst="rect">
            <a:avLst/>
          </a:prstGeom>
          <a:noFill/>
          <a:ln>
            <a:noFill/>
          </a:ln>
        </p:spPr>
      </p:pic>
      <p:sp>
        <p:nvSpPr>
          <p:cNvPr id="134" name="Google Shape;134;p9"/>
          <p:cNvSpPr txBox="1"/>
          <p:nvPr/>
        </p:nvSpPr>
        <p:spPr>
          <a:xfrm>
            <a:off x="455650" y="1843200"/>
            <a:ext cx="83640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Verdana"/>
              <a:ea typeface="Verdana"/>
              <a:cs typeface="Verdana"/>
              <a:sym typeface="Verdana"/>
            </a:endParaRPr>
          </a:p>
        </p:txBody>
      </p:sp>
      <p:pic>
        <p:nvPicPr>
          <p:cNvPr id="135" name="Google Shape;135;p9"/>
          <p:cNvPicPr preferRelativeResize="0"/>
          <p:nvPr/>
        </p:nvPicPr>
        <p:blipFill rotWithShape="1">
          <a:blip r:embed="rId3">
            <a:alphaModFix/>
          </a:blip>
          <a:srcRect/>
          <a:stretch/>
        </p:blipFill>
        <p:spPr>
          <a:xfrm>
            <a:off x="7543800" y="6033861"/>
            <a:ext cx="1098040" cy="640896"/>
          </a:xfrm>
          <a:prstGeom prst="rect">
            <a:avLst/>
          </a:prstGeom>
          <a:noFill/>
          <a:ln>
            <a:noFill/>
          </a:ln>
        </p:spPr>
      </p:pic>
      <p:sp>
        <p:nvSpPr>
          <p:cNvPr id="136" name="Google Shape;136;p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37" name="Google Shape;137;p9"/>
          <p:cNvSpPr txBox="1">
            <a:spLocks noGrp="1"/>
          </p:cNvSpPr>
          <p:nvPr>
            <p:ph type="body" idx="1"/>
          </p:nvPr>
        </p:nvSpPr>
        <p:spPr>
          <a:xfrm>
            <a:off x="452375" y="1603475"/>
            <a:ext cx="8233200" cy="4381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1">
  <p:cSld name="Blank 1">
    <p:bg>
      <p:bgPr>
        <a:solidFill>
          <a:schemeClr val="lt1"/>
        </a:solidFill>
        <a:effectLst/>
      </p:bgPr>
    </p:bg>
    <p:spTree>
      <p:nvGrpSpPr>
        <p:cNvPr id="1" name="Shape 138"/>
        <p:cNvGrpSpPr/>
        <p:nvPr/>
      </p:nvGrpSpPr>
      <p:grpSpPr>
        <a:xfrm>
          <a:off x="0" y="0"/>
          <a:ext cx="0" cy="0"/>
          <a:chOff x="0" y="0"/>
          <a:chExt cx="0" cy="0"/>
        </a:xfrm>
      </p:grpSpPr>
      <p:pic>
        <p:nvPicPr>
          <p:cNvPr id="139" name="Google Shape;139;p26"/>
          <p:cNvPicPr preferRelativeResize="0"/>
          <p:nvPr/>
        </p:nvPicPr>
        <p:blipFill rotWithShape="1">
          <a:blip r:embed="rId2">
            <a:alphaModFix/>
          </a:blip>
          <a:srcRect/>
          <a:stretch/>
        </p:blipFill>
        <p:spPr>
          <a:xfrm>
            <a:off x="7467600" y="5947878"/>
            <a:ext cx="1169476" cy="682591"/>
          </a:xfrm>
          <a:prstGeom prst="rect">
            <a:avLst/>
          </a:prstGeom>
          <a:noFill/>
          <a:ln>
            <a:noFill/>
          </a:ln>
        </p:spPr>
      </p:pic>
      <p:sp>
        <p:nvSpPr>
          <p:cNvPr id="140" name="Google Shape;140;p2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41" name="Google Shape;141;p26"/>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42" name="Google Shape;142;p26"/>
          <p:cNvSpPr txBox="1">
            <a:spLocks noGrp="1"/>
          </p:cNvSpPr>
          <p:nvPr>
            <p:ph type="body" idx="1"/>
          </p:nvPr>
        </p:nvSpPr>
        <p:spPr>
          <a:xfrm>
            <a:off x="457200" y="1434650"/>
            <a:ext cx="2985600" cy="4518300"/>
          </a:xfrm>
          <a:prstGeom prst="rect">
            <a:avLst/>
          </a:prstGeom>
          <a:solidFill>
            <a:schemeClr val="lt1"/>
          </a:solidFill>
          <a:ln>
            <a:noFill/>
          </a:ln>
        </p:spPr>
        <p:txBody>
          <a:bodyPr spcFirstLastPara="1" wrap="square" lIns="91425" tIns="45700" rIns="91425" bIns="45700" anchor="t" anchorCtr="0">
            <a:normAutofit/>
          </a:bodyPr>
          <a:lstStyle>
            <a:lvl1pPr marL="457200" lvl="0" indent="-355600" algn="l">
              <a:lnSpc>
                <a:spcPct val="100000"/>
              </a:lnSpc>
              <a:spcBef>
                <a:spcPts val="640"/>
              </a:spcBef>
              <a:spcAft>
                <a:spcPts val="0"/>
              </a:spcAft>
              <a:buSzPts val="2000"/>
              <a:buChar char="•"/>
              <a:defRPr sz="2000"/>
            </a:lvl1pPr>
            <a:lvl2pPr marL="914400" lvl="1" indent="-330200" algn="l">
              <a:lnSpc>
                <a:spcPct val="100000"/>
              </a:lnSpc>
              <a:spcBef>
                <a:spcPts val="560"/>
              </a:spcBef>
              <a:spcAft>
                <a:spcPts val="0"/>
              </a:spcAft>
              <a:buSzPts val="1600"/>
              <a:buChar char="–"/>
              <a:defRPr sz="1600"/>
            </a:lvl2pPr>
            <a:lvl3pPr marL="1371600" lvl="2" indent="-304800" algn="l">
              <a:lnSpc>
                <a:spcPct val="100000"/>
              </a:lnSpc>
              <a:spcBef>
                <a:spcPts val="480"/>
              </a:spcBef>
              <a:spcAft>
                <a:spcPts val="0"/>
              </a:spcAft>
              <a:buSzPts val="1200"/>
              <a:buChar char="•"/>
              <a:defRPr sz="1200"/>
            </a:lvl3pPr>
            <a:lvl4pPr marL="1828800" lvl="3" indent="-279400" algn="l">
              <a:lnSpc>
                <a:spcPct val="100000"/>
              </a:lnSpc>
              <a:spcBef>
                <a:spcPts val="400"/>
              </a:spcBef>
              <a:spcAft>
                <a:spcPts val="0"/>
              </a:spcAft>
              <a:buSzPts val="800"/>
              <a:buChar char="–"/>
              <a:defRPr sz="800"/>
            </a:lvl4pPr>
            <a:lvl5pPr marL="2286000" lvl="4" indent="-279400" algn="l">
              <a:lnSpc>
                <a:spcPct val="100000"/>
              </a:lnSpc>
              <a:spcBef>
                <a:spcPts val="400"/>
              </a:spcBef>
              <a:spcAft>
                <a:spcPts val="0"/>
              </a:spcAft>
              <a:buSzPts val="800"/>
              <a:buChar char="»"/>
              <a:defRPr sz="800"/>
            </a:lvl5pPr>
            <a:lvl6pPr marL="2743200" lvl="5" indent="-279400" algn="l">
              <a:lnSpc>
                <a:spcPct val="100000"/>
              </a:lnSpc>
              <a:spcBef>
                <a:spcPts val="400"/>
              </a:spcBef>
              <a:spcAft>
                <a:spcPts val="0"/>
              </a:spcAft>
              <a:buSzPts val="800"/>
              <a:buChar char="•"/>
              <a:defRPr sz="800"/>
            </a:lvl6pPr>
            <a:lvl7pPr marL="3200400" lvl="6" indent="-279400" algn="l">
              <a:lnSpc>
                <a:spcPct val="100000"/>
              </a:lnSpc>
              <a:spcBef>
                <a:spcPts val="400"/>
              </a:spcBef>
              <a:spcAft>
                <a:spcPts val="0"/>
              </a:spcAft>
              <a:buSzPts val="800"/>
              <a:buChar char="•"/>
              <a:defRPr sz="800"/>
            </a:lvl7pPr>
            <a:lvl8pPr marL="3657600" lvl="7" indent="-279400" algn="l">
              <a:lnSpc>
                <a:spcPct val="100000"/>
              </a:lnSpc>
              <a:spcBef>
                <a:spcPts val="400"/>
              </a:spcBef>
              <a:spcAft>
                <a:spcPts val="0"/>
              </a:spcAft>
              <a:buSzPts val="800"/>
              <a:buChar char="•"/>
              <a:defRPr sz="800"/>
            </a:lvl8pPr>
            <a:lvl9pPr marL="4114800" lvl="8" indent="-279400" algn="l">
              <a:lnSpc>
                <a:spcPct val="100000"/>
              </a:lnSpc>
              <a:spcBef>
                <a:spcPts val="400"/>
              </a:spcBef>
              <a:spcAft>
                <a:spcPts val="0"/>
              </a:spcAft>
              <a:buSzPts val="800"/>
              <a:buChar char="•"/>
              <a:defRPr sz="800"/>
            </a:lvl9pPr>
          </a:lstStyle>
          <a:p>
            <a:endParaRPr/>
          </a:p>
        </p:txBody>
      </p:sp>
      <p:sp>
        <p:nvSpPr>
          <p:cNvPr id="143" name="Google Shape;143;p26"/>
          <p:cNvSpPr txBox="1">
            <a:spLocks noGrp="1"/>
          </p:cNvSpPr>
          <p:nvPr>
            <p:ph type="subTitle" idx="2"/>
          </p:nvPr>
        </p:nvSpPr>
        <p:spPr>
          <a:xfrm>
            <a:off x="914400" y="271425"/>
            <a:ext cx="2528400" cy="1161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640"/>
              </a:spcBef>
              <a:spcAft>
                <a:spcPts val="0"/>
              </a:spcAft>
              <a:buSzPts val="2000"/>
              <a:buNone/>
              <a:defRPr sz="2000" b="1"/>
            </a:lvl1pPr>
            <a:lvl2pPr lvl="1" algn="l">
              <a:lnSpc>
                <a:spcPct val="100000"/>
              </a:lnSpc>
              <a:spcBef>
                <a:spcPts val="560"/>
              </a:spcBef>
              <a:spcAft>
                <a:spcPts val="0"/>
              </a:spcAft>
              <a:buSzPts val="1700"/>
              <a:buNone/>
              <a:defRPr sz="1700" b="1"/>
            </a:lvl2pPr>
            <a:lvl3pPr lvl="2" algn="l">
              <a:lnSpc>
                <a:spcPct val="100000"/>
              </a:lnSpc>
              <a:spcBef>
                <a:spcPts val="480"/>
              </a:spcBef>
              <a:spcAft>
                <a:spcPts val="0"/>
              </a:spcAft>
              <a:buSzPts val="1300"/>
              <a:buNone/>
              <a:defRPr sz="1300" b="1"/>
            </a:lvl3pPr>
            <a:lvl4pPr lvl="3" algn="l">
              <a:lnSpc>
                <a:spcPct val="100000"/>
              </a:lnSpc>
              <a:spcBef>
                <a:spcPts val="400"/>
              </a:spcBef>
              <a:spcAft>
                <a:spcPts val="0"/>
              </a:spcAft>
              <a:buSzPts val="900"/>
              <a:buNone/>
              <a:defRPr sz="900" b="1"/>
            </a:lvl4pPr>
            <a:lvl5pPr lvl="4" algn="l">
              <a:lnSpc>
                <a:spcPct val="100000"/>
              </a:lnSpc>
              <a:spcBef>
                <a:spcPts val="400"/>
              </a:spcBef>
              <a:spcAft>
                <a:spcPts val="0"/>
              </a:spcAft>
              <a:buSzPts val="900"/>
              <a:buNone/>
              <a:defRPr sz="900" b="1"/>
            </a:lvl5pPr>
            <a:lvl6pPr lvl="5" algn="l">
              <a:lnSpc>
                <a:spcPct val="100000"/>
              </a:lnSpc>
              <a:spcBef>
                <a:spcPts val="400"/>
              </a:spcBef>
              <a:spcAft>
                <a:spcPts val="0"/>
              </a:spcAft>
              <a:buSzPts val="900"/>
              <a:buNone/>
              <a:defRPr sz="900" b="1"/>
            </a:lvl6pPr>
            <a:lvl7pPr lvl="6" algn="l">
              <a:lnSpc>
                <a:spcPct val="100000"/>
              </a:lnSpc>
              <a:spcBef>
                <a:spcPts val="400"/>
              </a:spcBef>
              <a:spcAft>
                <a:spcPts val="0"/>
              </a:spcAft>
              <a:buSzPts val="900"/>
              <a:buNone/>
              <a:defRPr sz="900" b="1"/>
            </a:lvl7pPr>
            <a:lvl8pPr lvl="7" algn="l">
              <a:lnSpc>
                <a:spcPct val="100000"/>
              </a:lnSpc>
              <a:spcBef>
                <a:spcPts val="400"/>
              </a:spcBef>
              <a:spcAft>
                <a:spcPts val="0"/>
              </a:spcAft>
              <a:buSzPts val="900"/>
              <a:buNone/>
              <a:defRPr sz="900" b="1"/>
            </a:lvl8pPr>
            <a:lvl9pPr lvl="8" algn="l">
              <a:lnSpc>
                <a:spcPct val="100000"/>
              </a:lnSpc>
              <a:spcBef>
                <a:spcPts val="400"/>
              </a:spcBef>
              <a:spcAft>
                <a:spcPts val="0"/>
              </a:spcAft>
              <a:buSzPts val="900"/>
              <a:buNone/>
              <a:defRPr sz="900" b="1"/>
            </a:lvl9pPr>
          </a:lstStyle>
          <a:p>
            <a:endParaRPr/>
          </a:p>
        </p:txBody>
      </p:sp>
      <p:sp>
        <p:nvSpPr>
          <p:cNvPr id="144" name="Google Shape;144;p26"/>
          <p:cNvSpPr txBox="1">
            <a:spLocks noGrp="1"/>
          </p:cNvSpPr>
          <p:nvPr>
            <p:ph type="body" idx="3"/>
          </p:nvPr>
        </p:nvSpPr>
        <p:spPr>
          <a:xfrm>
            <a:off x="3673275" y="271425"/>
            <a:ext cx="4963800" cy="5676600"/>
          </a:xfrm>
          <a:prstGeom prst="rect">
            <a:avLst/>
          </a:prstGeom>
          <a:noFill/>
          <a:ln w="28575" cap="flat" cmpd="sng">
            <a:solidFill>
              <a:srgbClr val="003369"/>
            </a:solidFill>
            <a:prstDash val="lgDash"/>
            <a:round/>
            <a:headEnd type="none" w="sm" len="sm"/>
            <a:tailEnd type="none" w="sm" len="sm"/>
          </a:ln>
        </p:spPr>
        <p:txBody>
          <a:bodyPr spcFirstLastPara="1" wrap="square" lIns="91425" tIns="45700" rIns="91425" bIns="45700" anchor="t" anchorCtr="0">
            <a:normAutofit/>
          </a:bodyPr>
          <a:lstStyle>
            <a:lvl1pPr marL="457200" lvl="0" indent="-393700" algn="l">
              <a:lnSpc>
                <a:spcPct val="100000"/>
              </a:lnSpc>
              <a:spcBef>
                <a:spcPts val="640"/>
              </a:spcBef>
              <a:spcAft>
                <a:spcPts val="0"/>
              </a:spcAft>
              <a:buSzPts val="2600"/>
              <a:buChar char="•"/>
              <a:defRPr sz="2600"/>
            </a:lvl1pPr>
            <a:lvl2pPr marL="914400" lvl="1" indent="-368300" algn="l">
              <a:lnSpc>
                <a:spcPct val="100000"/>
              </a:lnSpc>
              <a:spcBef>
                <a:spcPts val="560"/>
              </a:spcBef>
              <a:spcAft>
                <a:spcPts val="0"/>
              </a:spcAft>
              <a:buSzPts val="2200"/>
              <a:buChar char="–"/>
              <a:defRPr sz="2200"/>
            </a:lvl2pPr>
            <a:lvl3pPr marL="1371600" lvl="2" indent="-342900" algn="l">
              <a:lnSpc>
                <a:spcPct val="100000"/>
              </a:lnSpc>
              <a:spcBef>
                <a:spcPts val="480"/>
              </a:spcBef>
              <a:spcAft>
                <a:spcPts val="0"/>
              </a:spcAft>
              <a:buSzPts val="1800"/>
              <a:buChar char="•"/>
              <a:defRPr sz="1800"/>
            </a:lvl3pPr>
            <a:lvl4pPr marL="1828800" lvl="3" indent="-317500" algn="l">
              <a:lnSpc>
                <a:spcPct val="100000"/>
              </a:lnSpc>
              <a:spcBef>
                <a:spcPts val="400"/>
              </a:spcBef>
              <a:spcAft>
                <a:spcPts val="0"/>
              </a:spcAft>
              <a:buSzPts val="1400"/>
              <a:buChar char="–"/>
              <a:defRPr sz="1400"/>
            </a:lvl4pPr>
            <a:lvl5pPr marL="2286000" lvl="4" indent="-317500" algn="l">
              <a:lnSpc>
                <a:spcPct val="100000"/>
              </a:lnSpc>
              <a:spcBef>
                <a:spcPts val="400"/>
              </a:spcBef>
              <a:spcAft>
                <a:spcPts val="0"/>
              </a:spcAft>
              <a:buSzPts val="1400"/>
              <a:buChar char="»"/>
              <a:defRPr sz="1400"/>
            </a:lvl5pPr>
            <a:lvl6pPr marL="2743200" lvl="5" indent="-317500" algn="l">
              <a:lnSpc>
                <a:spcPct val="100000"/>
              </a:lnSpc>
              <a:spcBef>
                <a:spcPts val="400"/>
              </a:spcBef>
              <a:spcAft>
                <a:spcPts val="0"/>
              </a:spcAft>
              <a:buSzPts val="1400"/>
              <a:buChar char="•"/>
              <a:defRPr sz="1400"/>
            </a:lvl6pPr>
            <a:lvl7pPr marL="3200400" lvl="6" indent="-317500" algn="l">
              <a:lnSpc>
                <a:spcPct val="100000"/>
              </a:lnSpc>
              <a:spcBef>
                <a:spcPts val="400"/>
              </a:spcBef>
              <a:spcAft>
                <a:spcPts val="0"/>
              </a:spcAft>
              <a:buSzPts val="1400"/>
              <a:buChar char="•"/>
              <a:defRPr sz="1400"/>
            </a:lvl7pPr>
            <a:lvl8pPr marL="3657600" lvl="7" indent="-317500" algn="l">
              <a:lnSpc>
                <a:spcPct val="100000"/>
              </a:lnSpc>
              <a:spcBef>
                <a:spcPts val="400"/>
              </a:spcBef>
              <a:spcAft>
                <a:spcPts val="0"/>
              </a:spcAft>
              <a:buSzPts val="1400"/>
              <a:buChar char="•"/>
              <a:defRPr sz="1400"/>
            </a:lvl8pPr>
            <a:lvl9pPr marL="4114800" lvl="8" indent="-317500" algn="l">
              <a:lnSpc>
                <a:spcPct val="100000"/>
              </a:lnSpc>
              <a:spcBef>
                <a:spcPts val="400"/>
              </a:spcBef>
              <a:spcAft>
                <a:spcPts val="0"/>
              </a:spcAft>
              <a:buSzPts val="1400"/>
              <a:buChar char="•"/>
              <a:defRPr sz="14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NL">
  <p:cSld name="Blank NL">
    <p:bg>
      <p:bgPr>
        <a:solidFill>
          <a:schemeClr val="lt1"/>
        </a:solidFill>
        <a:effectLst/>
      </p:bgPr>
    </p:bg>
    <p:spTree>
      <p:nvGrpSpPr>
        <p:cNvPr id="1" name="Shape 145"/>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6"/>
        <p:cNvGrpSpPr/>
        <p:nvPr/>
      </p:nvGrpSpPr>
      <p:grpSpPr>
        <a:xfrm>
          <a:off x="0" y="0"/>
          <a:ext cx="0" cy="0"/>
          <a:chOff x="0" y="0"/>
          <a:chExt cx="0" cy="0"/>
        </a:xfrm>
      </p:grpSpPr>
      <p:sp>
        <p:nvSpPr>
          <p:cNvPr id="147" name="Google Shape;147;g3f5334e3ef1_0_582"/>
          <p:cNvSpPr txBox="1">
            <a:spLocks noGrp="1"/>
          </p:cNvSpPr>
          <p:nvPr>
            <p:ph type="title"/>
          </p:nvPr>
        </p:nvSpPr>
        <p:spPr>
          <a:xfrm>
            <a:off x="311700" y="593367"/>
            <a:ext cx="8520600" cy="8313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8" name="Google Shape;148;g3f5334e3ef1_0_582"/>
          <p:cNvSpPr txBox="1">
            <a:spLocks noGrp="1"/>
          </p:cNvSpPr>
          <p:nvPr>
            <p:ph type="body" idx="1"/>
          </p:nvPr>
        </p:nvSpPr>
        <p:spPr>
          <a:xfrm>
            <a:off x="311700" y="1560517"/>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9" name="Google Shape;149;g3f5334e3ef1_0_582"/>
          <p:cNvSpPr txBox="1">
            <a:spLocks noGrp="1"/>
          </p:cNvSpPr>
          <p:nvPr>
            <p:ph type="sldNum" idx="12"/>
          </p:nvPr>
        </p:nvSpPr>
        <p:spPr>
          <a:xfrm>
            <a:off x="8497999" y="6251679"/>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3" type="blank">
  <p:cSld name="BLANK">
    <p:bg>
      <p:bgPr>
        <a:solidFill>
          <a:schemeClr val="lt1"/>
        </a:solidFill>
        <a:effectLst/>
      </p:bgPr>
    </p:bg>
    <p:spTree>
      <p:nvGrpSpPr>
        <p:cNvPr id="1" name="Shape 150"/>
        <p:cNvGrpSpPr/>
        <p:nvPr/>
      </p:nvGrpSpPr>
      <p:grpSpPr>
        <a:xfrm>
          <a:off x="0" y="0"/>
          <a:ext cx="0" cy="0"/>
          <a:chOff x="0" y="0"/>
          <a:chExt cx="0" cy="0"/>
        </a:xfrm>
      </p:grpSpPr>
      <p:pic>
        <p:nvPicPr>
          <p:cNvPr id="151" name="Google Shape;151;g3f5334e3ef1_0_1364"/>
          <p:cNvPicPr preferRelativeResize="0"/>
          <p:nvPr/>
        </p:nvPicPr>
        <p:blipFill rotWithShape="1">
          <a:blip r:embed="rId2">
            <a:alphaModFix/>
          </a:blip>
          <a:srcRect/>
          <a:stretch/>
        </p:blipFill>
        <p:spPr>
          <a:xfrm>
            <a:off x="7467600" y="6009215"/>
            <a:ext cx="1559301" cy="78744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152"/>
        <p:cNvGrpSpPr/>
        <p:nvPr/>
      </p:nvGrpSpPr>
      <p:grpSpPr>
        <a:xfrm>
          <a:off x="0" y="0"/>
          <a:ext cx="0" cy="0"/>
          <a:chOff x="0" y="0"/>
          <a:chExt cx="0" cy="0"/>
        </a:xfrm>
      </p:grpSpPr>
      <p:sp>
        <p:nvSpPr>
          <p:cNvPr id="153" name="Google Shape;153;p1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1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55" name="Google Shape;155;p16"/>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1">
  <p:cSld name="TWO_OBJECTS_WITH_TEXT_1">
    <p:spTree>
      <p:nvGrpSpPr>
        <p:cNvPr id="1" name="Shape 156"/>
        <p:cNvGrpSpPr/>
        <p:nvPr/>
      </p:nvGrpSpPr>
      <p:grpSpPr>
        <a:xfrm>
          <a:off x="0" y="0"/>
          <a:ext cx="0" cy="0"/>
          <a:chOff x="0" y="0"/>
          <a:chExt cx="0" cy="0"/>
        </a:xfrm>
      </p:grpSpPr>
      <p:sp>
        <p:nvSpPr>
          <p:cNvPr id="157" name="Google Shape;157;g3f5334e3ef1_0_230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g3f5334e3ef1_0_2305"/>
          <p:cNvSpPr txBox="1">
            <a:spLocks noGrp="1"/>
          </p:cNvSpPr>
          <p:nvPr>
            <p:ph type="body" idx="1"/>
          </p:nvPr>
        </p:nvSpPr>
        <p:spPr>
          <a:xfrm>
            <a:off x="4648400" y="2384134"/>
            <a:ext cx="4038600" cy="33657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40"/>
              </a:spcBef>
              <a:spcAft>
                <a:spcPts val="0"/>
              </a:spcAft>
              <a:buSzPts val="2800"/>
              <a:buChar char="•"/>
              <a:defRPr sz="2800"/>
            </a:lvl1pPr>
            <a:lvl2pPr marL="914400" lvl="1" indent="-381000" algn="l">
              <a:lnSpc>
                <a:spcPct val="100000"/>
              </a:lnSpc>
              <a:spcBef>
                <a:spcPts val="560"/>
              </a:spcBef>
              <a:spcAft>
                <a:spcPts val="0"/>
              </a:spcAft>
              <a:buSzPts val="2400"/>
              <a:buChar char="–"/>
              <a:defRPr sz="2400"/>
            </a:lvl2pPr>
            <a:lvl3pPr marL="1371600" lvl="2" indent="-355600" algn="l">
              <a:lnSpc>
                <a:spcPct val="100000"/>
              </a:lnSpc>
              <a:spcBef>
                <a:spcPts val="480"/>
              </a:spcBef>
              <a:spcAft>
                <a:spcPts val="0"/>
              </a:spcAft>
              <a:buSzPts val="2000"/>
              <a:buChar char="•"/>
              <a:defRPr sz="2000"/>
            </a:lvl3pPr>
            <a:lvl4pPr marL="1828800" lvl="3" indent="-330200" algn="l">
              <a:lnSpc>
                <a:spcPct val="100000"/>
              </a:lnSpc>
              <a:spcBef>
                <a:spcPts val="400"/>
              </a:spcBef>
              <a:spcAft>
                <a:spcPts val="0"/>
              </a:spcAft>
              <a:buSzPts val="1600"/>
              <a:buChar char="–"/>
              <a:defRPr sz="1600"/>
            </a:lvl4pPr>
            <a:lvl5pPr marL="2286000" lvl="4" indent="-330200" algn="l">
              <a:lnSpc>
                <a:spcPct val="100000"/>
              </a:lnSpc>
              <a:spcBef>
                <a:spcPts val="400"/>
              </a:spcBef>
              <a:spcAft>
                <a:spcPts val="0"/>
              </a:spcAft>
              <a:buSzPts val="1600"/>
              <a:buChar char="»"/>
              <a:defRPr sz="1600"/>
            </a:lvl5pPr>
            <a:lvl6pPr marL="2743200" lvl="5" indent="-330200" algn="l">
              <a:lnSpc>
                <a:spcPct val="100000"/>
              </a:lnSpc>
              <a:spcBef>
                <a:spcPts val="400"/>
              </a:spcBef>
              <a:spcAft>
                <a:spcPts val="0"/>
              </a:spcAft>
              <a:buSzPts val="1600"/>
              <a:buChar char="•"/>
              <a:defRPr sz="1600"/>
            </a:lvl6pPr>
            <a:lvl7pPr marL="3200400" lvl="6" indent="-330200" algn="l">
              <a:lnSpc>
                <a:spcPct val="100000"/>
              </a:lnSpc>
              <a:spcBef>
                <a:spcPts val="400"/>
              </a:spcBef>
              <a:spcAft>
                <a:spcPts val="0"/>
              </a:spcAft>
              <a:buSzPts val="1600"/>
              <a:buChar char="•"/>
              <a:defRPr sz="1600"/>
            </a:lvl7pPr>
            <a:lvl8pPr marL="3657600" lvl="7" indent="-330200" algn="l">
              <a:lnSpc>
                <a:spcPct val="100000"/>
              </a:lnSpc>
              <a:spcBef>
                <a:spcPts val="400"/>
              </a:spcBef>
              <a:spcAft>
                <a:spcPts val="0"/>
              </a:spcAft>
              <a:buSzPts val="1600"/>
              <a:buChar char="•"/>
              <a:defRPr sz="1600"/>
            </a:lvl8pPr>
            <a:lvl9pPr marL="4114800" lvl="8" indent="-330200" algn="l">
              <a:lnSpc>
                <a:spcPct val="100000"/>
              </a:lnSpc>
              <a:spcBef>
                <a:spcPts val="400"/>
              </a:spcBef>
              <a:spcAft>
                <a:spcPts val="0"/>
              </a:spcAft>
              <a:buSzPts val="1600"/>
              <a:buChar char="•"/>
              <a:defRPr sz="1600"/>
            </a:lvl9pPr>
          </a:lstStyle>
          <a:p>
            <a:endParaRPr/>
          </a:p>
        </p:txBody>
      </p:sp>
      <p:sp>
        <p:nvSpPr>
          <p:cNvPr id="159" name="Google Shape;159;g3f5334e3ef1_0_2305"/>
          <p:cNvSpPr txBox="1">
            <a:spLocks noGrp="1"/>
          </p:cNvSpPr>
          <p:nvPr>
            <p:ph type="subTitle" idx="2"/>
          </p:nvPr>
        </p:nvSpPr>
        <p:spPr>
          <a:xfrm>
            <a:off x="914400" y="1518775"/>
            <a:ext cx="3581400" cy="662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700"/>
              <a:buNone/>
              <a:defRPr sz="2700"/>
            </a:lvl2pPr>
            <a:lvl3pPr lvl="2" algn="l">
              <a:lnSpc>
                <a:spcPct val="100000"/>
              </a:lnSpc>
              <a:spcBef>
                <a:spcPts val="480"/>
              </a:spcBef>
              <a:spcAft>
                <a:spcPts val="0"/>
              </a:spcAft>
              <a:buSzPts val="2300"/>
              <a:buNone/>
              <a:defRPr sz="2300"/>
            </a:lvl3pPr>
            <a:lvl4pPr lvl="3" algn="l">
              <a:lnSpc>
                <a:spcPct val="100000"/>
              </a:lnSpc>
              <a:spcBef>
                <a:spcPts val="400"/>
              </a:spcBef>
              <a:spcAft>
                <a:spcPts val="0"/>
              </a:spcAft>
              <a:buSzPts val="1900"/>
              <a:buNone/>
              <a:defRPr sz="1900"/>
            </a:lvl4pPr>
            <a:lvl5pPr lvl="4" algn="l">
              <a:lnSpc>
                <a:spcPct val="100000"/>
              </a:lnSpc>
              <a:spcBef>
                <a:spcPts val="400"/>
              </a:spcBef>
              <a:spcAft>
                <a:spcPts val="0"/>
              </a:spcAft>
              <a:buSzPts val="1900"/>
              <a:buNone/>
              <a:defRPr sz="1900"/>
            </a:lvl5pPr>
            <a:lvl6pPr lvl="5" algn="l">
              <a:lnSpc>
                <a:spcPct val="100000"/>
              </a:lnSpc>
              <a:spcBef>
                <a:spcPts val="400"/>
              </a:spcBef>
              <a:spcAft>
                <a:spcPts val="0"/>
              </a:spcAft>
              <a:buSzPts val="1900"/>
              <a:buNone/>
              <a:defRPr sz="1900"/>
            </a:lvl6pPr>
            <a:lvl7pPr lvl="6" algn="l">
              <a:lnSpc>
                <a:spcPct val="100000"/>
              </a:lnSpc>
              <a:spcBef>
                <a:spcPts val="400"/>
              </a:spcBef>
              <a:spcAft>
                <a:spcPts val="0"/>
              </a:spcAft>
              <a:buSzPts val="1900"/>
              <a:buNone/>
              <a:defRPr sz="1900"/>
            </a:lvl7pPr>
            <a:lvl8pPr lvl="7" algn="l">
              <a:lnSpc>
                <a:spcPct val="100000"/>
              </a:lnSpc>
              <a:spcBef>
                <a:spcPts val="400"/>
              </a:spcBef>
              <a:spcAft>
                <a:spcPts val="0"/>
              </a:spcAft>
              <a:buSzPts val="1900"/>
              <a:buNone/>
              <a:defRPr sz="1900"/>
            </a:lvl8pPr>
            <a:lvl9pPr lvl="8" algn="l">
              <a:lnSpc>
                <a:spcPct val="100000"/>
              </a:lnSpc>
              <a:spcBef>
                <a:spcPts val="400"/>
              </a:spcBef>
              <a:spcAft>
                <a:spcPts val="0"/>
              </a:spcAft>
              <a:buSzPts val="1900"/>
              <a:buNone/>
              <a:defRPr sz="1900"/>
            </a:lvl9pPr>
          </a:lstStyle>
          <a:p>
            <a:endParaRPr/>
          </a:p>
        </p:txBody>
      </p:sp>
      <p:sp>
        <p:nvSpPr>
          <p:cNvPr id="160" name="Google Shape;160;g3f5334e3ef1_0_2305"/>
          <p:cNvSpPr txBox="1">
            <a:spLocks noGrp="1"/>
          </p:cNvSpPr>
          <p:nvPr>
            <p:ph type="subTitle" idx="3"/>
          </p:nvPr>
        </p:nvSpPr>
        <p:spPr>
          <a:xfrm>
            <a:off x="5105400" y="1518775"/>
            <a:ext cx="3581400" cy="662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800"/>
              <a:buNone/>
              <a:defRPr/>
            </a:lvl2pPr>
            <a:lvl3pPr lvl="2" algn="l">
              <a:lnSpc>
                <a:spcPct val="100000"/>
              </a:lnSpc>
              <a:spcBef>
                <a:spcPts val="480"/>
              </a:spcBef>
              <a:spcAft>
                <a:spcPts val="0"/>
              </a:spcAft>
              <a:buSzPts val="2400"/>
              <a:buNone/>
              <a:defRPr/>
            </a:lvl3pPr>
            <a:lvl4pPr lvl="3" algn="l">
              <a:lnSpc>
                <a:spcPct val="100000"/>
              </a:lnSpc>
              <a:spcBef>
                <a:spcPts val="400"/>
              </a:spcBef>
              <a:spcAft>
                <a:spcPts val="0"/>
              </a:spcAft>
              <a:buSzPts val="2000"/>
              <a:buNone/>
              <a:defRPr/>
            </a:lvl4pPr>
            <a:lvl5pPr lvl="4" algn="l">
              <a:lnSpc>
                <a:spcPct val="100000"/>
              </a:lnSpc>
              <a:spcBef>
                <a:spcPts val="400"/>
              </a:spcBef>
              <a:spcAft>
                <a:spcPts val="0"/>
              </a:spcAft>
              <a:buSzPts val="2000"/>
              <a:buNone/>
              <a:defRPr/>
            </a:lvl5pPr>
            <a:lvl6pPr lvl="5" algn="l">
              <a:lnSpc>
                <a:spcPct val="100000"/>
              </a:lnSpc>
              <a:spcBef>
                <a:spcPts val="400"/>
              </a:spcBef>
              <a:spcAft>
                <a:spcPts val="0"/>
              </a:spcAft>
              <a:buSzPts val="2000"/>
              <a:buNone/>
              <a:defRPr/>
            </a:lvl6pPr>
            <a:lvl7pPr lvl="6" algn="l">
              <a:lnSpc>
                <a:spcPct val="100000"/>
              </a:lnSpc>
              <a:spcBef>
                <a:spcPts val="400"/>
              </a:spcBef>
              <a:spcAft>
                <a:spcPts val="0"/>
              </a:spcAft>
              <a:buSzPts val="2000"/>
              <a:buNone/>
              <a:defRPr/>
            </a:lvl7pPr>
            <a:lvl8pPr lvl="7" algn="l">
              <a:lnSpc>
                <a:spcPct val="100000"/>
              </a:lnSpc>
              <a:spcBef>
                <a:spcPts val="400"/>
              </a:spcBef>
              <a:spcAft>
                <a:spcPts val="0"/>
              </a:spcAft>
              <a:buSzPts val="2000"/>
              <a:buNone/>
              <a:defRPr/>
            </a:lvl8pPr>
            <a:lvl9pPr lvl="8" algn="l">
              <a:lnSpc>
                <a:spcPct val="100000"/>
              </a:lnSpc>
              <a:spcBef>
                <a:spcPts val="400"/>
              </a:spcBef>
              <a:spcAft>
                <a:spcPts val="0"/>
              </a:spcAft>
              <a:buSzPts val="2000"/>
              <a:buNone/>
              <a:defRPr/>
            </a:lvl9pPr>
          </a:lstStyle>
          <a:p>
            <a:endParaRPr/>
          </a:p>
        </p:txBody>
      </p:sp>
      <p:sp>
        <p:nvSpPr>
          <p:cNvPr id="161" name="Google Shape;161;g3f5334e3ef1_0_2305"/>
          <p:cNvSpPr txBox="1">
            <a:spLocks noGrp="1"/>
          </p:cNvSpPr>
          <p:nvPr>
            <p:ph type="body" idx="4"/>
          </p:nvPr>
        </p:nvSpPr>
        <p:spPr>
          <a:xfrm>
            <a:off x="457200" y="2384125"/>
            <a:ext cx="4038600" cy="33657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40"/>
              </a:spcBef>
              <a:spcAft>
                <a:spcPts val="0"/>
              </a:spcAft>
              <a:buSzPts val="2800"/>
              <a:buChar char="•"/>
              <a:defRPr sz="2800"/>
            </a:lvl1pPr>
            <a:lvl2pPr marL="914400" lvl="1" indent="-381000" algn="l">
              <a:lnSpc>
                <a:spcPct val="100000"/>
              </a:lnSpc>
              <a:spcBef>
                <a:spcPts val="560"/>
              </a:spcBef>
              <a:spcAft>
                <a:spcPts val="0"/>
              </a:spcAft>
              <a:buSzPts val="2400"/>
              <a:buChar char="–"/>
              <a:defRPr sz="2400"/>
            </a:lvl2pPr>
            <a:lvl3pPr marL="1371600" lvl="2" indent="-355600" algn="l">
              <a:lnSpc>
                <a:spcPct val="100000"/>
              </a:lnSpc>
              <a:spcBef>
                <a:spcPts val="480"/>
              </a:spcBef>
              <a:spcAft>
                <a:spcPts val="0"/>
              </a:spcAft>
              <a:buSzPts val="2000"/>
              <a:buChar char="•"/>
              <a:defRPr sz="2000"/>
            </a:lvl3pPr>
            <a:lvl4pPr marL="1828800" lvl="3" indent="-330200" algn="l">
              <a:lnSpc>
                <a:spcPct val="100000"/>
              </a:lnSpc>
              <a:spcBef>
                <a:spcPts val="400"/>
              </a:spcBef>
              <a:spcAft>
                <a:spcPts val="0"/>
              </a:spcAft>
              <a:buSzPts val="1600"/>
              <a:buChar char="–"/>
              <a:defRPr sz="1600"/>
            </a:lvl4pPr>
            <a:lvl5pPr marL="2286000" lvl="4" indent="-330200" algn="l">
              <a:lnSpc>
                <a:spcPct val="100000"/>
              </a:lnSpc>
              <a:spcBef>
                <a:spcPts val="400"/>
              </a:spcBef>
              <a:spcAft>
                <a:spcPts val="0"/>
              </a:spcAft>
              <a:buSzPts val="1600"/>
              <a:buChar char="»"/>
              <a:defRPr sz="1600"/>
            </a:lvl5pPr>
            <a:lvl6pPr marL="2743200" lvl="5" indent="-330200" algn="l">
              <a:lnSpc>
                <a:spcPct val="100000"/>
              </a:lnSpc>
              <a:spcBef>
                <a:spcPts val="400"/>
              </a:spcBef>
              <a:spcAft>
                <a:spcPts val="0"/>
              </a:spcAft>
              <a:buSzPts val="1600"/>
              <a:buChar char="•"/>
              <a:defRPr sz="1600"/>
            </a:lvl6pPr>
            <a:lvl7pPr marL="3200400" lvl="6" indent="-330200" algn="l">
              <a:lnSpc>
                <a:spcPct val="100000"/>
              </a:lnSpc>
              <a:spcBef>
                <a:spcPts val="400"/>
              </a:spcBef>
              <a:spcAft>
                <a:spcPts val="0"/>
              </a:spcAft>
              <a:buSzPts val="1600"/>
              <a:buChar char="•"/>
              <a:defRPr sz="1600"/>
            </a:lvl7pPr>
            <a:lvl8pPr marL="3657600" lvl="7" indent="-330200" algn="l">
              <a:lnSpc>
                <a:spcPct val="100000"/>
              </a:lnSpc>
              <a:spcBef>
                <a:spcPts val="400"/>
              </a:spcBef>
              <a:spcAft>
                <a:spcPts val="0"/>
              </a:spcAft>
              <a:buSzPts val="1600"/>
              <a:buChar char="•"/>
              <a:defRPr sz="1600"/>
            </a:lvl8pPr>
            <a:lvl9pPr marL="4114800" lvl="8" indent="-330200" algn="l">
              <a:lnSpc>
                <a:spcPct val="100000"/>
              </a:lnSpc>
              <a:spcBef>
                <a:spcPts val="400"/>
              </a:spcBef>
              <a:spcAft>
                <a:spcPts val="0"/>
              </a:spcAft>
              <a:buSzPts val="1600"/>
              <a:buChar char="•"/>
              <a:defRPr sz="1600"/>
            </a:lvl9pPr>
          </a:lstStyle>
          <a:p>
            <a:endParaRPr/>
          </a:p>
        </p:txBody>
      </p:sp>
      <p:sp>
        <p:nvSpPr>
          <p:cNvPr id="162" name="Google Shape;162;g3f5334e3ef1_0_2305"/>
          <p:cNvSpPr txBox="1">
            <a:spLocks noGrp="1"/>
          </p:cNvSpPr>
          <p:nvPr>
            <p:ph type="sldNum" idx="12"/>
          </p:nvPr>
        </p:nvSpPr>
        <p:spPr>
          <a:xfrm>
            <a:off x="8556625" y="6332537"/>
            <a:ext cx="549300" cy="525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Header Only NL">
  <p:cSld name="Header Only NL">
    <p:spTree>
      <p:nvGrpSpPr>
        <p:cNvPr id="1" name="Shape 163"/>
        <p:cNvGrpSpPr/>
        <p:nvPr/>
      </p:nvGrpSpPr>
      <p:grpSpPr>
        <a:xfrm>
          <a:off x="0" y="0"/>
          <a:ext cx="0" cy="0"/>
          <a:chOff x="0" y="0"/>
          <a:chExt cx="0" cy="0"/>
        </a:xfrm>
      </p:grpSpPr>
      <p:sp>
        <p:nvSpPr>
          <p:cNvPr id="164" name="Google Shape;164;g3f5334e3ef1_0_3231"/>
          <p:cNvSpPr txBox="1">
            <a:spLocks noGrp="1"/>
          </p:cNvSpPr>
          <p:nvPr>
            <p:ph type="title"/>
          </p:nvPr>
        </p:nvSpPr>
        <p:spPr>
          <a:xfrm>
            <a:off x="628650" y="365125"/>
            <a:ext cx="7886700" cy="1325700"/>
          </a:xfrm>
          <a:prstGeom prst="rect">
            <a:avLst/>
          </a:prstGeom>
          <a:solidFill>
            <a:srgbClr val="003369"/>
          </a:solid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65"/>
        <p:cNvGrpSpPr/>
        <p:nvPr/>
      </p:nvGrpSpPr>
      <p:grpSpPr>
        <a:xfrm>
          <a:off x="0" y="0"/>
          <a:ext cx="0" cy="0"/>
          <a:chOff x="0" y="0"/>
          <a:chExt cx="0" cy="0"/>
        </a:xfrm>
      </p:grpSpPr>
      <p:pic>
        <p:nvPicPr>
          <p:cNvPr id="166" name="Google Shape;166;p6" descr="A group of people smiling&#10;&#10;Description automatically generated with medium confidence"/>
          <p:cNvPicPr preferRelativeResize="0"/>
          <p:nvPr/>
        </p:nvPicPr>
        <p:blipFill rotWithShape="1">
          <a:blip r:embed="rId2">
            <a:alphaModFix/>
          </a:blip>
          <a:srcRect t="10897" b="7405"/>
          <a:stretch/>
        </p:blipFill>
        <p:spPr>
          <a:xfrm>
            <a:off x="-45225" y="5249175"/>
            <a:ext cx="9228425" cy="1680700"/>
          </a:xfrm>
          <a:prstGeom prst="rect">
            <a:avLst/>
          </a:prstGeom>
          <a:noFill/>
          <a:ln>
            <a:noFill/>
          </a:ln>
        </p:spPr>
      </p:pic>
      <p:sp>
        <p:nvSpPr>
          <p:cNvPr id="167" name="Google Shape;167;p6"/>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68" name="Google Shape;168;p6"/>
          <p:cNvPicPr preferRelativeResize="0"/>
          <p:nvPr/>
        </p:nvPicPr>
        <p:blipFill rotWithShape="1">
          <a:blip r:embed="rId3">
            <a:alphaModFix/>
          </a:blip>
          <a:srcRect/>
          <a:stretch/>
        </p:blipFill>
        <p:spPr>
          <a:xfrm>
            <a:off x="223985" y="228603"/>
            <a:ext cx="1702161" cy="990900"/>
          </a:xfrm>
          <a:prstGeom prst="rect">
            <a:avLst/>
          </a:prstGeom>
          <a:noFill/>
          <a:ln>
            <a:noFill/>
          </a:ln>
        </p:spPr>
      </p:pic>
      <p:sp>
        <p:nvSpPr>
          <p:cNvPr id="169" name="Google Shape;169;p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70" name="Google Shape;170;p6"/>
          <p:cNvSpPr txBox="1">
            <a:spLocks noGrp="1"/>
          </p:cNvSpPr>
          <p:nvPr>
            <p:ph type="body" idx="1"/>
          </p:nvPr>
        </p:nvSpPr>
        <p:spPr>
          <a:xfrm>
            <a:off x="452375" y="1603475"/>
            <a:ext cx="8233200" cy="3267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71"/>
        <p:cNvGrpSpPr/>
        <p:nvPr/>
      </p:nvGrpSpPr>
      <p:grpSpPr>
        <a:xfrm>
          <a:off x="0" y="0"/>
          <a:ext cx="0" cy="0"/>
          <a:chOff x="0" y="0"/>
          <a:chExt cx="0" cy="0"/>
        </a:xfrm>
      </p:grpSpPr>
      <p:pic>
        <p:nvPicPr>
          <p:cNvPr id="172" name="Google Shape;172;p7"/>
          <p:cNvPicPr preferRelativeResize="0"/>
          <p:nvPr/>
        </p:nvPicPr>
        <p:blipFill rotWithShape="1">
          <a:blip r:embed="rId2">
            <a:alphaModFix/>
          </a:blip>
          <a:srcRect t="11971" b="11970"/>
          <a:stretch/>
        </p:blipFill>
        <p:spPr>
          <a:xfrm>
            <a:off x="-126675" y="5249175"/>
            <a:ext cx="9318924" cy="1680700"/>
          </a:xfrm>
          <a:prstGeom prst="rect">
            <a:avLst/>
          </a:prstGeom>
          <a:noFill/>
          <a:ln>
            <a:noFill/>
          </a:ln>
        </p:spPr>
      </p:pic>
      <p:sp>
        <p:nvSpPr>
          <p:cNvPr id="173" name="Google Shape;173;p7"/>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74" name="Google Shape;174;p7"/>
          <p:cNvPicPr preferRelativeResize="0"/>
          <p:nvPr/>
        </p:nvPicPr>
        <p:blipFill rotWithShape="1">
          <a:blip r:embed="rId3">
            <a:alphaModFix/>
          </a:blip>
          <a:srcRect/>
          <a:stretch/>
        </p:blipFill>
        <p:spPr>
          <a:xfrm>
            <a:off x="223985" y="228603"/>
            <a:ext cx="1702161" cy="990900"/>
          </a:xfrm>
          <a:prstGeom prst="rect">
            <a:avLst/>
          </a:prstGeom>
          <a:noFill/>
          <a:ln>
            <a:noFill/>
          </a:ln>
        </p:spPr>
      </p:pic>
      <p:sp>
        <p:nvSpPr>
          <p:cNvPr id="175" name="Google Shape;175;p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76" name="Google Shape;176;p7"/>
          <p:cNvSpPr txBox="1">
            <a:spLocks noGrp="1"/>
          </p:cNvSpPr>
          <p:nvPr>
            <p:ph type="body" idx="1"/>
          </p:nvPr>
        </p:nvSpPr>
        <p:spPr>
          <a:xfrm>
            <a:off x="452375" y="1603475"/>
            <a:ext cx="8233200" cy="3267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2">
  <p:cSld name="OBJECT_WITH_CAPTION_TEXT_2">
    <p:spTree>
      <p:nvGrpSpPr>
        <p:cNvPr id="1" name="Shape 177"/>
        <p:cNvGrpSpPr/>
        <p:nvPr/>
      </p:nvGrpSpPr>
      <p:grpSpPr>
        <a:xfrm>
          <a:off x="0" y="0"/>
          <a:ext cx="0" cy="0"/>
          <a:chOff x="0" y="0"/>
          <a:chExt cx="0" cy="0"/>
        </a:xfrm>
      </p:grpSpPr>
      <p:sp>
        <p:nvSpPr>
          <p:cNvPr id="178" name="Google Shape;178;g3f5334e3ef1_0_5633"/>
          <p:cNvSpPr txBox="1">
            <a:spLocks noGrp="1"/>
          </p:cNvSpPr>
          <p:nvPr>
            <p:ph type="body" idx="1"/>
          </p:nvPr>
        </p:nvSpPr>
        <p:spPr>
          <a:xfrm>
            <a:off x="457200" y="1434650"/>
            <a:ext cx="2985600" cy="4518300"/>
          </a:xfrm>
          <a:prstGeom prst="rect">
            <a:avLst/>
          </a:prstGeom>
          <a:solidFill>
            <a:srgbClr val="003369">
              <a:alpha val="73333"/>
            </a:srgbClr>
          </a:solidFill>
          <a:ln>
            <a:noFill/>
          </a:ln>
        </p:spPr>
        <p:txBody>
          <a:bodyPr spcFirstLastPara="1" wrap="square" lIns="91425" tIns="45700" rIns="91425" bIns="45700" anchor="t" anchorCtr="0">
            <a:normAutofit/>
          </a:bodyPr>
          <a:lstStyle>
            <a:lvl1pPr marL="457200" lvl="0" indent="-355600" algn="l">
              <a:lnSpc>
                <a:spcPct val="100000"/>
              </a:lnSpc>
              <a:spcBef>
                <a:spcPts val="640"/>
              </a:spcBef>
              <a:spcAft>
                <a:spcPts val="0"/>
              </a:spcAft>
              <a:buClr>
                <a:schemeClr val="lt1"/>
              </a:buClr>
              <a:buSzPts val="2000"/>
              <a:buChar char="•"/>
              <a:defRPr sz="2000">
                <a:solidFill>
                  <a:schemeClr val="lt1"/>
                </a:solidFill>
              </a:defRPr>
            </a:lvl1pPr>
            <a:lvl2pPr marL="914400" lvl="1" indent="-330200" algn="l">
              <a:lnSpc>
                <a:spcPct val="100000"/>
              </a:lnSpc>
              <a:spcBef>
                <a:spcPts val="560"/>
              </a:spcBef>
              <a:spcAft>
                <a:spcPts val="0"/>
              </a:spcAft>
              <a:buClr>
                <a:schemeClr val="lt1"/>
              </a:buClr>
              <a:buSzPts val="1600"/>
              <a:buChar char="–"/>
              <a:defRPr sz="1600">
                <a:solidFill>
                  <a:schemeClr val="lt1"/>
                </a:solidFill>
              </a:defRPr>
            </a:lvl2pPr>
            <a:lvl3pPr marL="1371600" lvl="2" indent="-304800" algn="l">
              <a:lnSpc>
                <a:spcPct val="100000"/>
              </a:lnSpc>
              <a:spcBef>
                <a:spcPts val="480"/>
              </a:spcBef>
              <a:spcAft>
                <a:spcPts val="0"/>
              </a:spcAft>
              <a:buClr>
                <a:schemeClr val="lt1"/>
              </a:buClr>
              <a:buSzPts val="1200"/>
              <a:buChar char="•"/>
              <a:defRPr sz="1200">
                <a:solidFill>
                  <a:schemeClr val="lt1"/>
                </a:solidFill>
              </a:defRPr>
            </a:lvl3pPr>
            <a:lvl4pPr marL="1828800" lvl="3" indent="-279400" algn="l">
              <a:lnSpc>
                <a:spcPct val="100000"/>
              </a:lnSpc>
              <a:spcBef>
                <a:spcPts val="400"/>
              </a:spcBef>
              <a:spcAft>
                <a:spcPts val="0"/>
              </a:spcAft>
              <a:buClr>
                <a:schemeClr val="lt1"/>
              </a:buClr>
              <a:buSzPts val="800"/>
              <a:buChar char="–"/>
              <a:defRPr sz="800">
                <a:solidFill>
                  <a:schemeClr val="lt1"/>
                </a:solidFill>
              </a:defRPr>
            </a:lvl4pPr>
            <a:lvl5pPr marL="2286000" lvl="4" indent="-279400" algn="l">
              <a:lnSpc>
                <a:spcPct val="100000"/>
              </a:lnSpc>
              <a:spcBef>
                <a:spcPts val="400"/>
              </a:spcBef>
              <a:spcAft>
                <a:spcPts val="0"/>
              </a:spcAft>
              <a:buClr>
                <a:schemeClr val="lt1"/>
              </a:buClr>
              <a:buSzPts val="800"/>
              <a:buChar char="»"/>
              <a:defRPr sz="800">
                <a:solidFill>
                  <a:schemeClr val="lt1"/>
                </a:solidFill>
              </a:defRPr>
            </a:lvl5pPr>
            <a:lvl6pPr marL="2743200" lvl="5" indent="-279400" algn="l">
              <a:lnSpc>
                <a:spcPct val="100000"/>
              </a:lnSpc>
              <a:spcBef>
                <a:spcPts val="400"/>
              </a:spcBef>
              <a:spcAft>
                <a:spcPts val="0"/>
              </a:spcAft>
              <a:buClr>
                <a:schemeClr val="lt1"/>
              </a:buClr>
              <a:buSzPts val="800"/>
              <a:buChar char="•"/>
              <a:defRPr sz="800">
                <a:solidFill>
                  <a:schemeClr val="lt1"/>
                </a:solidFill>
              </a:defRPr>
            </a:lvl6pPr>
            <a:lvl7pPr marL="3200400" lvl="6" indent="-279400" algn="l">
              <a:lnSpc>
                <a:spcPct val="100000"/>
              </a:lnSpc>
              <a:spcBef>
                <a:spcPts val="400"/>
              </a:spcBef>
              <a:spcAft>
                <a:spcPts val="0"/>
              </a:spcAft>
              <a:buClr>
                <a:schemeClr val="lt1"/>
              </a:buClr>
              <a:buSzPts val="800"/>
              <a:buChar char="•"/>
              <a:defRPr sz="800">
                <a:solidFill>
                  <a:schemeClr val="lt1"/>
                </a:solidFill>
              </a:defRPr>
            </a:lvl7pPr>
            <a:lvl8pPr marL="3657600" lvl="7" indent="-279400" algn="l">
              <a:lnSpc>
                <a:spcPct val="100000"/>
              </a:lnSpc>
              <a:spcBef>
                <a:spcPts val="400"/>
              </a:spcBef>
              <a:spcAft>
                <a:spcPts val="0"/>
              </a:spcAft>
              <a:buClr>
                <a:schemeClr val="lt1"/>
              </a:buClr>
              <a:buSzPts val="800"/>
              <a:buChar char="•"/>
              <a:defRPr sz="800">
                <a:solidFill>
                  <a:schemeClr val="lt1"/>
                </a:solidFill>
              </a:defRPr>
            </a:lvl8pPr>
            <a:lvl9pPr marL="4114800" lvl="8" indent="-279400" algn="l">
              <a:lnSpc>
                <a:spcPct val="100000"/>
              </a:lnSpc>
              <a:spcBef>
                <a:spcPts val="400"/>
              </a:spcBef>
              <a:spcAft>
                <a:spcPts val="0"/>
              </a:spcAft>
              <a:buClr>
                <a:schemeClr val="lt1"/>
              </a:buClr>
              <a:buSzPts val="800"/>
              <a:buChar char="•"/>
              <a:defRPr sz="800">
                <a:solidFill>
                  <a:schemeClr val="lt1"/>
                </a:solidFill>
              </a:defRPr>
            </a:lvl9pPr>
          </a:lstStyle>
          <a:p>
            <a:endParaRPr/>
          </a:p>
        </p:txBody>
      </p:sp>
      <p:sp>
        <p:nvSpPr>
          <p:cNvPr id="179" name="Google Shape;179;g3f5334e3ef1_0_5633"/>
          <p:cNvSpPr txBox="1">
            <a:spLocks noGrp="1"/>
          </p:cNvSpPr>
          <p:nvPr>
            <p:ph type="subTitle" idx="2"/>
          </p:nvPr>
        </p:nvSpPr>
        <p:spPr>
          <a:xfrm>
            <a:off x="914400" y="271425"/>
            <a:ext cx="2528400" cy="1161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640"/>
              </a:spcBef>
              <a:spcAft>
                <a:spcPts val="0"/>
              </a:spcAft>
              <a:buSzPts val="2000"/>
              <a:buNone/>
              <a:defRPr sz="2000" b="1"/>
            </a:lvl1pPr>
            <a:lvl2pPr lvl="1" algn="l">
              <a:lnSpc>
                <a:spcPct val="100000"/>
              </a:lnSpc>
              <a:spcBef>
                <a:spcPts val="560"/>
              </a:spcBef>
              <a:spcAft>
                <a:spcPts val="0"/>
              </a:spcAft>
              <a:buSzPts val="2000"/>
              <a:buNone/>
              <a:defRPr sz="2000"/>
            </a:lvl2pPr>
            <a:lvl3pPr lvl="2" algn="l">
              <a:lnSpc>
                <a:spcPct val="100000"/>
              </a:lnSpc>
              <a:spcBef>
                <a:spcPts val="480"/>
              </a:spcBef>
              <a:spcAft>
                <a:spcPts val="0"/>
              </a:spcAft>
              <a:buSzPts val="1600"/>
              <a:buNone/>
              <a:defRPr sz="1600"/>
            </a:lvl3pPr>
            <a:lvl4pPr lvl="3" algn="l">
              <a:lnSpc>
                <a:spcPct val="100000"/>
              </a:lnSpc>
              <a:spcBef>
                <a:spcPts val="400"/>
              </a:spcBef>
              <a:spcAft>
                <a:spcPts val="0"/>
              </a:spcAft>
              <a:buSzPts val="1200"/>
              <a:buNone/>
              <a:defRPr sz="1200"/>
            </a:lvl4pPr>
            <a:lvl5pPr lvl="4" algn="l">
              <a:lnSpc>
                <a:spcPct val="100000"/>
              </a:lnSpc>
              <a:spcBef>
                <a:spcPts val="400"/>
              </a:spcBef>
              <a:spcAft>
                <a:spcPts val="0"/>
              </a:spcAft>
              <a:buSzPts val="1200"/>
              <a:buNone/>
              <a:defRPr sz="1200"/>
            </a:lvl5pPr>
            <a:lvl6pPr lvl="5" algn="l">
              <a:lnSpc>
                <a:spcPct val="100000"/>
              </a:lnSpc>
              <a:spcBef>
                <a:spcPts val="400"/>
              </a:spcBef>
              <a:spcAft>
                <a:spcPts val="0"/>
              </a:spcAft>
              <a:buSzPts val="1200"/>
              <a:buNone/>
              <a:defRPr sz="1200"/>
            </a:lvl6pPr>
            <a:lvl7pPr lvl="6" algn="l">
              <a:lnSpc>
                <a:spcPct val="100000"/>
              </a:lnSpc>
              <a:spcBef>
                <a:spcPts val="400"/>
              </a:spcBef>
              <a:spcAft>
                <a:spcPts val="0"/>
              </a:spcAft>
              <a:buSzPts val="1200"/>
              <a:buNone/>
              <a:defRPr sz="1200"/>
            </a:lvl7pPr>
            <a:lvl8pPr lvl="7" algn="l">
              <a:lnSpc>
                <a:spcPct val="100000"/>
              </a:lnSpc>
              <a:spcBef>
                <a:spcPts val="400"/>
              </a:spcBef>
              <a:spcAft>
                <a:spcPts val="0"/>
              </a:spcAft>
              <a:buSzPts val="1200"/>
              <a:buNone/>
              <a:defRPr sz="1200"/>
            </a:lvl8pPr>
            <a:lvl9pPr lvl="8" algn="l">
              <a:lnSpc>
                <a:spcPct val="100000"/>
              </a:lnSpc>
              <a:spcBef>
                <a:spcPts val="400"/>
              </a:spcBef>
              <a:spcAft>
                <a:spcPts val="0"/>
              </a:spcAft>
              <a:buSzPts val="1200"/>
              <a:buNone/>
              <a:defRPr sz="1200"/>
            </a:lvl9pPr>
          </a:lstStyle>
          <a:p>
            <a:endParaRPr/>
          </a:p>
        </p:txBody>
      </p:sp>
      <p:sp>
        <p:nvSpPr>
          <p:cNvPr id="180" name="Google Shape;180;g3f5334e3ef1_0_5633"/>
          <p:cNvSpPr txBox="1">
            <a:spLocks noGrp="1"/>
          </p:cNvSpPr>
          <p:nvPr>
            <p:ph type="body" idx="3"/>
          </p:nvPr>
        </p:nvSpPr>
        <p:spPr>
          <a:xfrm>
            <a:off x="3673275" y="271425"/>
            <a:ext cx="4963800" cy="5676600"/>
          </a:xfrm>
          <a:prstGeom prst="rect">
            <a:avLst/>
          </a:prstGeom>
          <a:noFill/>
          <a:ln w="28575" cap="flat" cmpd="sng">
            <a:solidFill>
              <a:srgbClr val="003369"/>
            </a:solidFill>
            <a:prstDash val="lgDash"/>
            <a:round/>
            <a:headEnd type="none" w="sm" len="sm"/>
            <a:tailEnd type="none" w="sm" len="sm"/>
          </a:ln>
        </p:spPr>
        <p:txBody>
          <a:bodyPr spcFirstLastPara="1" wrap="square" lIns="91425" tIns="45700" rIns="91425" bIns="45700" anchor="t" anchorCtr="0">
            <a:normAutofit/>
          </a:bodyPr>
          <a:lstStyle>
            <a:lvl1pPr marL="457200" lvl="0" indent="-393700" algn="l">
              <a:lnSpc>
                <a:spcPct val="100000"/>
              </a:lnSpc>
              <a:spcBef>
                <a:spcPts val="640"/>
              </a:spcBef>
              <a:spcAft>
                <a:spcPts val="0"/>
              </a:spcAft>
              <a:buSzPts val="2600"/>
              <a:buChar char="•"/>
              <a:defRPr sz="2600"/>
            </a:lvl1pPr>
            <a:lvl2pPr marL="914400" lvl="1" indent="-368300" algn="l">
              <a:lnSpc>
                <a:spcPct val="100000"/>
              </a:lnSpc>
              <a:spcBef>
                <a:spcPts val="560"/>
              </a:spcBef>
              <a:spcAft>
                <a:spcPts val="0"/>
              </a:spcAft>
              <a:buSzPts val="2200"/>
              <a:buChar char="–"/>
              <a:defRPr sz="2200"/>
            </a:lvl2pPr>
            <a:lvl3pPr marL="1371600" lvl="2" indent="-342900" algn="l">
              <a:lnSpc>
                <a:spcPct val="100000"/>
              </a:lnSpc>
              <a:spcBef>
                <a:spcPts val="480"/>
              </a:spcBef>
              <a:spcAft>
                <a:spcPts val="0"/>
              </a:spcAft>
              <a:buSzPts val="1800"/>
              <a:buChar char="•"/>
              <a:defRPr sz="1800"/>
            </a:lvl3pPr>
            <a:lvl4pPr marL="1828800" lvl="3" indent="-317500" algn="l">
              <a:lnSpc>
                <a:spcPct val="100000"/>
              </a:lnSpc>
              <a:spcBef>
                <a:spcPts val="400"/>
              </a:spcBef>
              <a:spcAft>
                <a:spcPts val="0"/>
              </a:spcAft>
              <a:buSzPts val="1400"/>
              <a:buChar char="–"/>
              <a:defRPr sz="1400"/>
            </a:lvl4pPr>
            <a:lvl5pPr marL="2286000" lvl="4" indent="-317500" algn="l">
              <a:lnSpc>
                <a:spcPct val="100000"/>
              </a:lnSpc>
              <a:spcBef>
                <a:spcPts val="400"/>
              </a:spcBef>
              <a:spcAft>
                <a:spcPts val="0"/>
              </a:spcAft>
              <a:buSzPts val="1400"/>
              <a:buChar char="»"/>
              <a:defRPr sz="1400"/>
            </a:lvl5pPr>
            <a:lvl6pPr marL="2743200" lvl="5" indent="-317500" algn="l">
              <a:lnSpc>
                <a:spcPct val="100000"/>
              </a:lnSpc>
              <a:spcBef>
                <a:spcPts val="400"/>
              </a:spcBef>
              <a:spcAft>
                <a:spcPts val="0"/>
              </a:spcAft>
              <a:buSzPts val="1400"/>
              <a:buChar char="•"/>
              <a:defRPr sz="1400"/>
            </a:lvl6pPr>
            <a:lvl7pPr marL="3200400" lvl="6" indent="-317500" algn="l">
              <a:lnSpc>
                <a:spcPct val="100000"/>
              </a:lnSpc>
              <a:spcBef>
                <a:spcPts val="400"/>
              </a:spcBef>
              <a:spcAft>
                <a:spcPts val="0"/>
              </a:spcAft>
              <a:buSzPts val="1400"/>
              <a:buChar char="•"/>
              <a:defRPr sz="1400"/>
            </a:lvl7pPr>
            <a:lvl8pPr marL="3657600" lvl="7" indent="-317500" algn="l">
              <a:lnSpc>
                <a:spcPct val="100000"/>
              </a:lnSpc>
              <a:spcBef>
                <a:spcPts val="400"/>
              </a:spcBef>
              <a:spcAft>
                <a:spcPts val="0"/>
              </a:spcAft>
              <a:buSzPts val="1400"/>
              <a:buChar char="•"/>
              <a:defRPr sz="1400"/>
            </a:lvl8pPr>
            <a:lvl9pPr marL="4114800" lvl="8" indent="-317500" algn="l">
              <a:lnSpc>
                <a:spcPct val="100000"/>
              </a:lnSpc>
              <a:spcBef>
                <a:spcPts val="400"/>
              </a:spcBef>
              <a:spcAft>
                <a:spcPts val="0"/>
              </a:spcAft>
              <a:buSzPts val="1400"/>
              <a:buChar char="•"/>
              <a:defRPr sz="1400"/>
            </a:lvl9pPr>
          </a:lstStyle>
          <a:p>
            <a:endParaRPr/>
          </a:p>
        </p:txBody>
      </p:sp>
      <p:sp>
        <p:nvSpPr>
          <p:cNvPr id="181" name="Google Shape;181;g3f5334e3ef1_0_5633"/>
          <p:cNvSpPr txBox="1">
            <a:spLocks noGrp="1"/>
          </p:cNvSpPr>
          <p:nvPr>
            <p:ph type="sldNum" idx="12"/>
          </p:nvPr>
        </p:nvSpPr>
        <p:spPr>
          <a:xfrm>
            <a:off x="8556625" y="6332537"/>
            <a:ext cx="549300" cy="525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2">
  <p:cSld name="SECTION_HEADER_1">
    <p:spTree>
      <p:nvGrpSpPr>
        <p:cNvPr id="1" name="Shape 182"/>
        <p:cNvGrpSpPr/>
        <p:nvPr/>
      </p:nvGrpSpPr>
      <p:grpSpPr>
        <a:xfrm>
          <a:off x="0" y="0"/>
          <a:ext cx="0" cy="0"/>
          <a:chOff x="0" y="0"/>
          <a:chExt cx="0" cy="0"/>
        </a:xfrm>
      </p:grpSpPr>
      <p:sp>
        <p:nvSpPr>
          <p:cNvPr id="183" name="Google Shape;183;g3f5334e3ef1_0_5638"/>
          <p:cNvSpPr txBox="1">
            <a:spLocks noGrp="1"/>
          </p:cNvSpPr>
          <p:nvPr>
            <p:ph type="body" idx="1"/>
          </p:nvPr>
        </p:nvSpPr>
        <p:spPr>
          <a:xfrm>
            <a:off x="452375" y="1603475"/>
            <a:ext cx="8233200" cy="4381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184" name="Google Shape;184;g3f5334e3ef1_0_5638"/>
          <p:cNvSpPr txBox="1">
            <a:spLocks noGrp="1"/>
          </p:cNvSpPr>
          <p:nvPr>
            <p:ph type="sldNum" idx="12"/>
          </p:nvPr>
        </p:nvSpPr>
        <p:spPr>
          <a:xfrm>
            <a:off x="8556625" y="6332537"/>
            <a:ext cx="549300" cy="525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Verdana"/>
              <a:buNone/>
              <a:defRPr sz="1300" b="0" i="0" u="none" strike="noStrike" cap="none">
                <a:solidFill>
                  <a:srgbClr val="000000"/>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5"/>
        <p:cNvGrpSpPr/>
        <p:nvPr/>
      </p:nvGrpSpPr>
      <p:grpSpPr>
        <a:xfrm>
          <a:off x="0" y="0"/>
          <a:ext cx="0" cy="0"/>
          <a:chOff x="0" y="0"/>
          <a:chExt cx="0" cy="0"/>
        </a:xfrm>
      </p:grpSpPr>
      <p:sp>
        <p:nvSpPr>
          <p:cNvPr id="186" name="Google Shape;186;p5"/>
          <p:cNvSpPr/>
          <p:nvPr/>
        </p:nvSpPr>
        <p:spPr>
          <a:xfrm>
            <a:off x="457200" y="1524000"/>
            <a:ext cx="457200" cy="662100"/>
          </a:xfrm>
          <a:prstGeom prst="rect">
            <a:avLst/>
          </a:prstGeom>
          <a:solidFill>
            <a:srgbClr val="B1BBCB"/>
          </a:solidFill>
          <a:ln w="9525" cap="flat" cmpd="sng">
            <a:solidFill>
              <a:srgbClr val="B1BBC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87" name="Google Shape;187;p5"/>
          <p:cNvSpPr/>
          <p:nvPr/>
        </p:nvSpPr>
        <p:spPr>
          <a:xfrm>
            <a:off x="4648200" y="1524000"/>
            <a:ext cx="457200" cy="662100"/>
          </a:xfrm>
          <a:prstGeom prst="rect">
            <a:avLst/>
          </a:prstGeom>
          <a:solidFill>
            <a:srgbClr val="B1BBCB"/>
          </a:solidFill>
          <a:ln w="9525" cap="flat" cmpd="sng">
            <a:solidFill>
              <a:srgbClr val="B1BBC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88" name="Google Shape;188;p5"/>
          <p:cNvPicPr preferRelativeResize="0"/>
          <p:nvPr/>
        </p:nvPicPr>
        <p:blipFill rotWithShape="1">
          <a:blip r:embed="rId2">
            <a:alphaModFix/>
          </a:blip>
          <a:srcRect/>
          <a:stretch/>
        </p:blipFill>
        <p:spPr>
          <a:xfrm>
            <a:off x="7467600" y="5947878"/>
            <a:ext cx="1169476" cy="682591"/>
          </a:xfrm>
          <a:prstGeom prst="rect">
            <a:avLst/>
          </a:prstGeom>
          <a:noFill/>
          <a:ln>
            <a:noFill/>
          </a:ln>
        </p:spPr>
      </p:pic>
      <p:sp>
        <p:nvSpPr>
          <p:cNvPr id="189" name="Google Shape;189;p5"/>
          <p:cNvSpPr/>
          <p:nvPr/>
        </p:nvSpPr>
        <p:spPr>
          <a:xfrm>
            <a:off x="919025" y="1524000"/>
            <a:ext cx="3629700" cy="662100"/>
          </a:xfrm>
          <a:prstGeom prst="rect">
            <a:avLst/>
          </a:prstGeom>
          <a:solidFill>
            <a:srgbClr val="003369">
              <a:alpha val="73333"/>
            </a:srgbClr>
          </a:solidFill>
          <a:ln w="9525" cap="flat" cmpd="sng">
            <a:solidFill>
              <a:srgbClr val="41678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5"/>
          <p:cNvSpPr/>
          <p:nvPr/>
        </p:nvSpPr>
        <p:spPr>
          <a:xfrm>
            <a:off x="5105400" y="1518800"/>
            <a:ext cx="3581400" cy="662100"/>
          </a:xfrm>
          <a:prstGeom prst="rect">
            <a:avLst/>
          </a:prstGeom>
          <a:solidFill>
            <a:srgbClr val="003369">
              <a:alpha val="73333"/>
            </a:srgbClr>
          </a:solidFill>
          <a:ln w="9525" cap="flat" cmpd="sng">
            <a:solidFill>
              <a:srgbClr val="41678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193" name="Google Shape;193;p5"/>
          <p:cNvSpPr txBox="1">
            <a:spLocks noGrp="1"/>
          </p:cNvSpPr>
          <p:nvPr>
            <p:ph type="body" idx="1"/>
          </p:nvPr>
        </p:nvSpPr>
        <p:spPr>
          <a:xfrm>
            <a:off x="4648400" y="2384134"/>
            <a:ext cx="4038600" cy="33657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40"/>
              </a:spcBef>
              <a:spcAft>
                <a:spcPts val="0"/>
              </a:spcAft>
              <a:buSzPts val="2800"/>
              <a:buChar char="•"/>
              <a:defRPr sz="2800"/>
            </a:lvl1pPr>
            <a:lvl2pPr marL="914400" lvl="1" indent="-381000" algn="l">
              <a:lnSpc>
                <a:spcPct val="100000"/>
              </a:lnSpc>
              <a:spcBef>
                <a:spcPts val="560"/>
              </a:spcBef>
              <a:spcAft>
                <a:spcPts val="0"/>
              </a:spcAft>
              <a:buSzPts val="2400"/>
              <a:buChar char="–"/>
              <a:defRPr sz="2400"/>
            </a:lvl2pPr>
            <a:lvl3pPr marL="1371600" lvl="2" indent="-355600" algn="l">
              <a:lnSpc>
                <a:spcPct val="100000"/>
              </a:lnSpc>
              <a:spcBef>
                <a:spcPts val="480"/>
              </a:spcBef>
              <a:spcAft>
                <a:spcPts val="0"/>
              </a:spcAft>
              <a:buSzPts val="2000"/>
              <a:buChar char="•"/>
              <a:defRPr sz="2000"/>
            </a:lvl3pPr>
            <a:lvl4pPr marL="1828800" lvl="3" indent="-330200" algn="l">
              <a:lnSpc>
                <a:spcPct val="100000"/>
              </a:lnSpc>
              <a:spcBef>
                <a:spcPts val="400"/>
              </a:spcBef>
              <a:spcAft>
                <a:spcPts val="0"/>
              </a:spcAft>
              <a:buSzPts val="1600"/>
              <a:buChar char="–"/>
              <a:defRPr sz="1600"/>
            </a:lvl4pPr>
            <a:lvl5pPr marL="2286000" lvl="4" indent="-330200" algn="l">
              <a:lnSpc>
                <a:spcPct val="100000"/>
              </a:lnSpc>
              <a:spcBef>
                <a:spcPts val="400"/>
              </a:spcBef>
              <a:spcAft>
                <a:spcPts val="0"/>
              </a:spcAft>
              <a:buSzPts val="1600"/>
              <a:buChar char="»"/>
              <a:defRPr sz="1600"/>
            </a:lvl5pPr>
            <a:lvl6pPr marL="2743200" lvl="5" indent="-330200" algn="l">
              <a:lnSpc>
                <a:spcPct val="100000"/>
              </a:lnSpc>
              <a:spcBef>
                <a:spcPts val="400"/>
              </a:spcBef>
              <a:spcAft>
                <a:spcPts val="0"/>
              </a:spcAft>
              <a:buSzPts val="1600"/>
              <a:buChar char="•"/>
              <a:defRPr sz="1600"/>
            </a:lvl6pPr>
            <a:lvl7pPr marL="3200400" lvl="6" indent="-330200" algn="l">
              <a:lnSpc>
                <a:spcPct val="100000"/>
              </a:lnSpc>
              <a:spcBef>
                <a:spcPts val="400"/>
              </a:spcBef>
              <a:spcAft>
                <a:spcPts val="0"/>
              </a:spcAft>
              <a:buSzPts val="1600"/>
              <a:buChar char="•"/>
              <a:defRPr sz="1600"/>
            </a:lvl7pPr>
            <a:lvl8pPr marL="3657600" lvl="7" indent="-330200" algn="l">
              <a:lnSpc>
                <a:spcPct val="100000"/>
              </a:lnSpc>
              <a:spcBef>
                <a:spcPts val="400"/>
              </a:spcBef>
              <a:spcAft>
                <a:spcPts val="0"/>
              </a:spcAft>
              <a:buSzPts val="1600"/>
              <a:buChar char="•"/>
              <a:defRPr sz="1600"/>
            </a:lvl8pPr>
            <a:lvl9pPr marL="4114800" lvl="8" indent="-330200" algn="l">
              <a:lnSpc>
                <a:spcPct val="100000"/>
              </a:lnSpc>
              <a:spcBef>
                <a:spcPts val="400"/>
              </a:spcBef>
              <a:spcAft>
                <a:spcPts val="0"/>
              </a:spcAft>
              <a:buSzPts val="1600"/>
              <a:buChar char="•"/>
              <a:defRPr sz="1600"/>
            </a:lvl9pPr>
          </a:lstStyle>
          <a:p>
            <a:endParaRPr/>
          </a:p>
        </p:txBody>
      </p:sp>
      <p:sp>
        <p:nvSpPr>
          <p:cNvPr id="194" name="Google Shape;194;p5"/>
          <p:cNvSpPr txBox="1">
            <a:spLocks noGrp="1"/>
          </p:cNvSpPr>
          <p:nvPr>
            <p:ph type="subTitle" idx="2"/>
          </p:nvPr>
        </p:nvSpPr>
        <p:spPr>
          <a:xfrm>
            <a:off x="914400" y="1518775"/>
            <a:ext cx="3581400" cy="662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700"/>
              <a:buNone/>
              <a:defRPr sz="2700"/>
            </a:lvl2pPr>
            <a:lvl3pPr lvl="2" algn="l">
              <a:lnSpc>
                <a:spcPct val="100000"/>
              </a:lnSpc>
              <a:spcBef>
                <a:spcPts val="480"/>
              </a:spcBef>
              <a:spcAft>
                <a:spcPts val="0"/>
              </a:spcAft>
              <a:buSzPts val="2300"/>
              <a:buNone/>
              <a:defRPr sz="2300"/>
            </a:lvl3pPr>
            <a:lvl4pPr lvl="3" algn="l">
              <a:lnSpc>
                <a:spcPct val="100000"/>
              </a:lnSpc>
              <a:spcBef>
                <a:spcPts val="400"/>
              </a:spcBef>
              <a:spcAft>
                <a:spcPts val="0"/>
              </a:spcAft>
              <a:buSzPts val="1900"/>
              <a:buNone/>
              <a:defRPr sz="1900"/>
            </a:lvl4pPr>
            <a:lvl5pPr lvl="4" algn="l">
              <a:lnSpc>
                <a:spcPct val="100000"/>
              </a:lnSpc>
              <a:spcBef>
                <a:spcPts val="400"/>
              </a:spcBef>
              <a:spcAft>
                <a:spcPts val="0"/>
              </a:spcAft>
              <a:buSzPts val="1900"/>
              <a:buNone/>
              <a:defRPr sz="1900"/>
            </a:lvl5pPr>
            <a:lvl6pPr lvl="5" algn="l">
              <a:lnSpc>
                <a:spcPct val="100000"/>
              </a:lnSpc>
              <a:spcBef>
                <a:spcPts val="400"/>
              </a:spcBef>
              <a:spcAft>
                <a:spcPts val="0"/>
              </a:spcAft>
              <a:buSzPts val="1900"/>
              <a:buNone/>
              <a:defRPr sz="1900"/>
            </a:lvl6pPr>
            <a:lvl7pPr lvl="6" algn="l">
              <a:lnSpc>
                <a:spcPct val="100000"/>
              </a:lnSpc>
              <a:spcBef>
                <a:spcPts val="400"/>
              </a:spcBef>
              <a:spcAft>
                <a:spcPts val="0"/>
              </a:spcAft>
              <a:buSzPts val="1900"/>
              <a:buNone/>
              <a:defRPr sz="1900"/>
            </a:lvl7pPr>
            <a:lvl8pPr lvl="7" algn="l">
              <a:lnSpc>
                <a:spcPct val="100000"/>
              </a:lnSpc>
              <a:spcBef>
                <a:spcPts val="400"/>
              </a:spcBef>
              <a:spcAft>
                <a:spcPts val="0"/>
              </a:spcAft>
              <a:buSzPts val="1900"/>
              <a:buNone/>
              <a:defRPr sz="1900"/>
            </a:lvl8pPr>
            <a:lvl9pPr lvl="8" algn="l">
              <a:lnSpc>
                <a:spcPct val="100000"/>
              </a:lnSpc>
              <a:spcBef>
                <a:spcPts val="400"/>
              </a:spcBef>
              <a:spcAft>
                <a:spcPts val="0"/>
              </a:spcAft>
              <a:buSzPts val="1900"/>
              <a:buNone/>
              <a:defRPr sz="1900"/>
            </a:lvl9pPr>
          </a:lstStyle>
          <a:p>
            <a:endParaRPr/>
          </a:p>
        </p:txBody>
      </p:sp>
      <p:sp>
        <p:nvSpPr>
          <p:cNvPr id="195" name="Google Shape;195;p5"/>
          <p:cNvSpPr txBox="1">
            <a:spLocks noGrp="1"/>
          </p:cNvSpPr>
          <p:nvPr>
            <p:ph type="subTitle" idx="3"/>
          </p:nvPr>
        </p:nvSpPr>
        <p:spPr>
          <a:xfrm>
            <a:off x="5105400" y="1518775"/>
            <a:ext cx="3581400" cy="662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800"/>
              <a:buNone/>
              <a:defRPr/>
            </a:lvl2pPr>
            <a:lvl3pPr lvl="2" algn="l">
              <a:lnSpc>
                <a:spcPct val="100000"/>
              </a:lnSpc>
              <a:spcBef>
                <a:spcPts val="480"/>
              </a:spcBef>
              <a:spcAft>
                <a:spcPts val="0"/>
              </a:spcAft>
              <a:buSzPts val="2400"/>
              <a:buNone/>
              <a:defRPr/>
            </a:lvl3pPr>
            <a:lvl4pPr lvl="3" algn="l">
              <a:lnSpc>
                <a:spcPct val="100000"/>
              </a:lnSpc>
              <a:spcBef>
                <a:spcPts val="400"/>
              </a:spcBef>
              <a:spcAft>
                <a:spcPts val="0"/>
              </a:spcAft>
              <a:buSzPts val="2000"/>
              <a:buNone/>
              <a:defRPr/>
            </a:lvl4pPr>
            <a:lvl5pPr lvl="4" algn="l">
              <a:lnSpc>
                <a:spcPct val="100000"/>
              </a:lnSpc>
              <a:spcBef>
                <a:spcPts val="400"/>
              </a:spcBef>
              <a:spcAft>
                <a:spcPts val="0"/>
              </a:spcAft>
              <a:buSzPts val="2000"/>
              <a:buNone/>
              <a:defRPr/>
            </a:lvl5pPr>
            <a:lvl6pPr lvl="5" algn="l">
              <a:lnSpc>
                <a:spcPct val="100000"/>
              </a:lnSpc>
              <a:spcBef>
                <a:spcPts val="400"/>
              </a:spcBef>
              <a:spcAft>
                <a:spcPts val="0"/>
              </a:spcAft>
              <a:buSzPts val="2000"/>
              <a:buNone/>
              <a:defRPr/>
            </a:lvl6pPr>
            <a:lvl7pPr lvl="6" algn="l">
              <a:lnSpc>
                <a:spcPct val="100000"/>
              </a:lnSpc>
              <a:spcBef>
                <a:spcPts val="400"/>
              </a:spcBef>
              <a:spcAft>
                <a:spcPts val="0"/>
              </a:spcAft>
              <a:buSzPts val="2000"/>
              <a:buNone/>
              <a:defRPr/>
            </a:lvl7pPr>
            <a:lvl8pPr lvl="7" algn="l">
              <a:lnSpc>
                <a:spcPct val="100000"/>
              </a:lnSpc>
              <a:spcBef>
                <a:spcPts val="400"/>
              </a:spcBef>
              <a:spcAft>
                <a:spcPts val="0"/>
              </a:spcAft>
              <a:buSzPts val="2000"/>
              <a:buNone/>
              <a:defRPr/>
            </a:lvl8pPr>
            <a:lvl9pPr lvl="8" algn="l">
              <a:lnSpc>
                <a:spcPct val="100000"/>
              </a:lnSpc>
              <a:spcBef>
                <a:spcPts val="400"/>
              </a:spcBef>
              <a:spcAft>
                <a:spcPts val="0"/>
              </a:spcAft>
              <a:buSzPts val="2000"/>
              <a:buNone/>
              <a:defRPr/>
            </a:lvl9pPr>
          </a:lstStyle>
          <a:p>
            <a:endParaRPr/>
          </a:p>
        </p:txBody>
      </p:sp>
      <p:sp>
        <p:nvSpPr>
          <p:cNvPr id="196" name="Google Shape;196;p5"/>
          <p:cNvSpPr txBox="1">
            <a:spLocks noGrp="1"/>
          </p:cNvSpPr>
          <p:nvPr>
            <p:ph type="body" idx="4"/>
          </p:nvPr>
        </p:nvSpPr>
        <p:spPr>
          <a:xfrm>
            <a:off x="457200" y="2384125"/>
            <a:ext cx="4038600" cy="33657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40"/>
              </a:spcBef>
              <a:spcAft>
                <a:spcPts val="0"/>
              </a:spcAft>
              <a:buSzPts val="2800"/>
              <a:buChar char="•"/>
              <a:defRPr sz="2800"/>
            </a:lvl1pPr>
            <a:lvl2pPr marL="914400" lvl="1" indent="-381000" algn="l">
              <a:lnSpc>
                <a:spcPct val="100000"/>
              </a:lnSpc>
              <a:spcBef>
                <a:spcPts val="560"/>
              </a:spcBef>
              <a:spcAft>
                <a:spcPts val="0"/>
              </a:spcAft>
              <a:buSzPts val="2400"/>
              <a:buChar char="–"/>
              <a:defRPr sz="2400"/>
            </a:lvl2pPr>
            <a:lvl3pPr marL="1371600" lvl="2" indent="-355600" algn="l">
              <a:lnSpc>
                <a:spcPct val="100000"/>
              </a:lnSpc>
              <a:spcBef>
                <a:spcPts val="480"/>
              </a:spcBef>
              <a:spcAft>
                <a:spcPts val="0"/>
              </a:spcAft>
              <a:buSzPts val="2000"/>
              <a:buChar char="•"/>
              <a:defRPr sz="2000"/>
            </a:lvl3pPr>
            <a:lvl4pPr marL="1828800" lvl="3" indent="-330200" algn="l">
              <a:lnSpc>
                <a:spcPct val="100000"/>
              </a:lnSpc>
              <a:spcBef>
                <a:spcPts val="400"/>
              </a:spcBef>
              <a:spcAft>
                <a:spcPts val="0"/>
              </a:spcAft>
              <a:buSzPts val="1600"/>
              <a:buChar char="–"/>
              <a:defRPr sz="1600"/>
            </a:lvl4pPr>
            <a:lvl5pPr marL="2286000" lvl="4" indent="-330200" algn="l">
              <a:lnSpc>
                <a:spcPct val="100000"/>
              </a:lnSpc>
              <a:spcBef>
                <a:spcPts val="400"/>
              </a:spcBef>
              <a:spcAft>
                <a:spcPts val="0"/>
              </a:spcAft>
              <a:buSzPts val="1600"/>
              <a:buChar char="»"/>
              <a:defRPr sz="1600"/>
            </a:lvl5pPr>
            <a:lvl6pPr marL="2743200" lvl="5" indent="-330200" algn="l">
              <a:lnSpc>
                <a:spcPct val="100000"/>
              </a:lnSpc>
              <a:spcBef>
                <a:spcPts val="400"/>
              </a:spcBef>
              <a:spcAft>
                <a:spcPts val="0"/>
              </a:spcAft>
              <a:buSzPts val="1600"/>
              <a:buChar char="•"/>
              <a:defRPr sz="1600"/>
            </a:lvl6pPr>
            <a:lvl7pPr marL="3200400" lvl="6" indent="-330200" algn="l">
              <a:lnSpc>
                <a:spcPct val="100000"/>
              </a:lnSpc>
              <a:spcBef>
                <a:spcPts val="400"/>
              </a:spcBef>
              <a:spcAft>
                <a:spcPts val="0"/>
              </a:spcAft>
              <a:buSzPts val="1600"/>
              <a:buChar char="•"/>
              <a:defRPr sz="1600"/>
            </a:lvl7pPr>
            <a:lvl8pPr marL="3657600" lvl="7" indent="-330200" algn="l">
              <a:lnSpc>
                <a:spcPct val="100000"/>
              </a:lnSpc>
              <a:spcBef>
                <a:spcPts val="400"/>
              </a:spcBef>
              <a:spcAft>
                <a:spcPts val="0"/>
              </a:spcAft>
              <a:buSzPts val="1600"/>
              <a:buChar char="•"/>
              <a:defRPr sz="1600"/>
            </a:lvl8pPr>
            <a:lvl9pPr marL="4114800" lvl="8" indent="-330200" algn="l">
              <a:lnSpc>
                <a:spcPct val="100000"/>
              </a:lnSpc>
              <a:spcBef>
                <a:spcPts val="400"/>
              </a:spcBef>
              <a:spcAft>
                <a:spcPts val="0"/>
              </a:spcAft>
              <a:buSzPts val="1600"/>
              <a:buChar char="•"/>
              <a:defRPr sz="160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7"/>
        <p:cNvGrpSpPr/>
        <p:nvPr/>
      </p:nvGrpSpPr>
      <p:grpSpPr>
        <a:xfrm>
          <a:off x="0" y="0"/>
          <a:ext cx="0" cy="0"/>
          <a:chOff x="0" y="0"/>
          <a:chExt cx="0" cy="0"/>
        </a:xfrm>
      </p:grpSpPr>
      <p:sp>
        <p:nvSpPr>
          <p:cNvPr id="198" name="Google Shape;198;p8"/>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99" name="Google Shape;199;p8"/>
          <p:cNvPicPr preferRelativeResize="0"/>
          <p:nvPr/>
        </p:nvPicPr>
        <p:blipFill rotWithShape="1">
          <a:blip r:embed="rId2">
            <a:alphaModFix/>
          </a:blip>
          <a:srcRect/>
          <a:stretch/>
        </p:blipFill>
        <p:spPr>
          <a:xfrm>
            <a:off x="7467600" y="5947878"/>
            <a:ext cx="1169476" cy="682591"/>
          </a:xfrm>
          <a:prstGeom prst="rect">
            <a:avLst/>
          </a:prstGeom>
          <a:noFill/>
          <a:ln>
            <a:noFill/>
          </a:ln>
        </p:spPr>
      </p:pic>
      <p:sp>
        <p:nvSpPr>
          <p:cNvPr id="200" name="Google Shape;200;p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01" name="Google Shape;201;p8"/>
          <p:cNvSpPr txBox="1">
            <a:spLocks noGrp="1"/>
          </p:cNvSpPr>
          <p:nvPr>
            <p:ph type="body" idx="1"/>
          </p:nvPr>
        </p:nvSpPr>
        <p:spPr>
          <a:xfrm>
            <a:off x="457200" y="1434650"/>
            <a:ext cx="2985600" cy="4518300"/>
          </a:xfrm>
          <a:prstGeom prst="rect">
            <a:avLst/>
          </a:prstGeom>
          <a:solidFill>
            <a:srgbClr val="003369">
              <a:alpha val="73333"/>
            </a:srgbClr>
          </a:solidFill>
          <a:ln>
            <a:noFill/>
          </a:ln>
        </p:spPr>
        <p:txBody>
          <a:bodyPr spcFirstLastPara="1" wrap="square" lIns="91425" tIns="45700" rIns="91425" bIns="45700" anchor="t" anchorCtr="0">
            <a:normAutofit/>
          </a:bodyPr>
          <a:lstStyle>
            <a:lvl1pPr marL="457200" lvl="0" indent="-355600" algn="l">
              <a:lnSpc>
                <a:spcPct val="100000"/>
              </a:lnSpc>
              <a:spcBef>
                <a:spcPts val="640"/>
              </a:spcBef>
              <a:spcAft>
                <a:spcPts val="0"/>
              </a:spcAft>
              <a:buClr>
                <a:schemeClr val="lt1"/>
              </a:buClr>
              <a:buSzPts val="2000"/>
              <a:buChar char="•"/>
              <a:defRPr sz="2000">
                <a:solidFill>
                  <a:schemeClr val="lt1"/>
                </a:solidFill>
              </a:defRPr>
            </a:lvl1pPr>
            <a:lvl2pPr marL="914400" lvl="1" indent="-330200" algn="l">
              <a:lnSpc>
                <a:spcPct val="100000"/>
              </a:lnSpc>
              <a:spcBef>
                <a:spcPts val="560"/>
              </a:spcBef>
              <a:spcAft>
                <a:spcPts val="0"/>
              </a:spcAft>
              <a:buClr>
                <a:schemeClr val="lt1"/>
              </a:buClr>
              <a:buSzPts val="1600"/>
              <a:buChar char="–"/>
              <a:defRPr sz="1600">
                <a:solidFill>
                  <a:schemeClr val="lt1"/>
                </a:solidFill>
              </a:defRPr>
            </a:lvl2pPr>
            <a:lvl3pPr marL="1371600" lvl="2" indent="-304800" algn="l">
              <a:lnSpc>
                <a:spcPct val="100000"/>
              </a:lnSpc>
              <a:spcBef>
                <a:spcPts val="480"/>
              </a:spcBef>
              <a:spcAft>
                <a:spcPts val="0"/>
              </a:spcAft>
              <a:buClr>
                <a:schemeClr val="lt1"/>
              </a:buClr>
              <a:buSzPts val="1200"/>
              <a:buChar char="•"/>
              <a:defRPr sz="1200">
                <a:solidFill>
                  <a:schemeClr val="lt1"/>
                </a:solidFill>
              </a:defRPr>
            </a:lvl3pPr>
            <a:lvl4pPr marL="1828800" lvl="3" indent="-279400" algn="l">
              <a:lnSpc>
                <a:spcPct val="100000"/>
              </a:lnSpc>
              <a:spcBef>
                <a:spcPts val="400"/>
              </a:spcBef>
              <a:spcAft>
                <a:spcPts val="0"/>
              </a:spcAft>
              <a:buClr>
                <a:schemeClr val="lt1"/>
              </a:buClr>
              <a:buSzPts val="800"/>
              <a:buChar char="–"/>
              <a:defRPr sz="800">
                <a:solidFill>
                  <a:schemeClr val="lt1"/>
                </a:solidFill>
              </a:defRPr>
            </a:lvl4pPr>
            <a:lvl5pPr marL="2286000" lvl="4" indent="-279400" algn="l">
              <a:lnSpc>
                <a:spcPct val="100000"/>
              </a:lnSpc>
              <a:spcBef>
                <a:spcPts val="400"/>
              </a:spcBef>
              <a:spcAft>
                <a:spcPts val="0"/>
              </a:spcAft>
              <a:buClr>
                <a:schemeClr val="lt1"/>
              </a:buClr>
              <a:buSzPts val="800"/>
              <a:buChar char="»"/>
              <a:defRPr sz="800">
                <a:solidFill>
                  <a:schemeClr val="lt1"/>
                </a:solidFill>
              </a:defRPr>
            </a:lvl5pPr>
            <a:lvl6pPr marL="2743200" lvl="5" indent="-279400" algn="l">
              <a:lnSpc>
                <a:spcPct val="100000"/>
              </a:lnSpc>
              <a:spcBef>
                <a:spcPts val="400"/>
              </a:spcBef>
              <a:spcAft>
                <a:spcPts val="0"/>
              </a:spcAft>
              <a:buClr>
                <a:schemeClr val="lt1"/>
              </a:buClr>
              <a:buSzPts val="800"/>
              <a:buChar char="•"/>
              <a:defRPr sz="800">
                <a:solidFill>
                  <a:schemeClr val="lt1"/>
                </a:solidFill>
              </a:defRPr>
            </a:lvl6pPr>
            <a:lvl7pPr marL="3200400" lvl="6" indent="-279400" algn="l">
              <a:lnSpc>
                <a:spcPct val="100000"/>
              </a:lnSpc>
              <a:spcBef>
                <a:spcPts val="400"/>
              </a:spcBef>
              <a:spcAft>
                <a:spcPts val="0"/>
              </a:spcAft>
              <a:buClr>
                <a:schemeClr val="lt1"/>
              </a:buClr>
              <a:buSzPts val="800"/>
              <a:buChar char="•"/>
              <a:defRPr sz="800">
                <a:solidFill>
                  <a:schemeClr val="lt1"/>
                </a:solidFill>
              </a:defRPr>
            </a:lvl7pPr>
            <a:lvl8pPr marL="3657600" lvl="7" indent="-279400" algn="l">
              <a:lnSpc>
                <a:spcPct val="100000"/>
              </a:lnSpc>
              <a:spcBef>
                <a:spcPts val="400"/>
              </a:spcBef>
              <a:spcAft>
                <a:spcPts val="0"/>
              </a:spcAft>
              <a:buClr>
                <a:schemeClr val="lt1"/>
              </a:buClr>
              <a:buSzPts val="800"/>
              <a:buChar char="•"/>
              <a:defRPr sz="800">
                <a:solidFill>
                  <a:schemeClr val="lt1"/>
                </a:solidFill>
              </a:defRPr>
            </a:lvl8pPr>
            <a:lvl9pPr marL="4114800" lvl="8" indent="-279400" algn="l">
              <a:lnSpc>
                <a:spcPct val="100000"/>
              </a:lnSpc>
              <a:spcBef>
                <a:spcPts val="400"/>
              </a:spcBef>
              <a:spcAft>
                <a:spcPts val="0"/>
              </a:spcAft>
              <a:buClr>
                <a:schemeClr val="lt1"/>
              </a:buClr>
              <a:buSzPts val="800"/>
              <a:buChar char="•"/>
              <a:defRPr sz="800">
                <a:solidFill>
                  <a:schemeClr val="lt1"/>
                </a:solidFill>
              </a:defRPr>
            </a:lvl9pPr>
          </a:lstStyle>
          <a:p>
            <a:endParaRPr/>
          </a:p>
        </p:txBody>
      </p:sp>
      <p:sp>
        <p:nvSpPr>
          <p:cNvPr id="202" name="Google Shape;202;p8"/>
          <p:cNvSpPr txBox="1">
            <a:spLocks noGrp="1"/>
          </p:cNvSpPr>
          <p:nvPr>
            <p:ph type="subTitle" idx="2"/>
          </p:nvPr>
        </p:nvSpPr>
        <p:spPr>
          <a:xfrm>
            <a:off x="914400" y="271425"/>
            <a:ext cx="2528400" cy="1161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640"/>
              </a:spcBef>
              <a:spcAft>
                <a:spcPts val="0"/>
              </a:spcAft>
              <a:buSzPts val="2000"/>
              <a:buNone/>
              <a:defRPr sz="2000" b="1"/>
            </a:lvl1pPr>
            <a:lvl2pPr lvl="1" algn="l">
              <a:lnSpc>
                <a:spcPct val="100000"/>
              </a:lnSpc>
              <a:spcBef>
                <a:spcPts val="560"/>
              </a:spcBef>
              <a:spcAft>
                <a:spcPts val="0"/>
              </a:spcAft>
              <a:buSzPts val="2000"/>
              <a:buNone/>
              <a:defRPr sz="2000"/>
            </a:lvl2pPr>
            <a:lvl3pPr lvl="2" algn="l">
              <a:lnSpc>
                <a:spcPct val="100000"/>
              </a:lnSpc>
              <a:spcBef>
                <a:spcPts val="480"/>
              </a:spcBef>
              <a:spcAft>
                <a:spcPts val="0"/>
              </a:spcAft>
              <a:buSzPts val="1600"/>
              <a:buNone/>
              <a:defRPr sz="1600"/>
            </a:lvl3pPr>
            <a:lvl4pPr lvl="3" algn="l">
              <a:lnSpc>
                <a:spcPct val="100000"/>
              </a:lnSpc>
              <a:spcBef>
                <a:spcPts val="400"/>
              </a:spcBef>
              <a:spcAft>
                <a:spcPts val="0"/>
              </a:spcAft>
              <a:buSzPts val="1200"/>
              <a:buNone/>
              <a:defRPr sz="1200"/>
            </a:lvl4pPr>
            <a:lvl5pPr lvl="4" algn="l">
              <a:lnSpc>
                <a:spcPct val="100000"/>
              </a:lnSpc>
              <a:spcBef>
                <a:spcPts val="400"/>
              </a:spcBef>
              <a:spcAft>
                <a:spcPts val="0"/>
              </a:spcAft>
              <a:buSzPts val="1200"/>
              <a:buNone/>
              <a:defRPr sz="1200"/>
            </a:lvl5pPr>
            <a:lvl6pPr lvl="5" algn="l">
              <a:lnSpc>
                <a:spcPct val="100000"/>
              </a:lnSpc>
              <a:spcBef>
                <a:spcPts val="400"/>
              </a:spcBef>
              <a:spcAft>
                <a:spcPts val="0"/>
              </a:spcAft>
              <a:buSzPts val="1200"/>
              <a:buNone/>
              <a:defRPr sz="1200"/>
            </a:lvl6pPr>
            <a:lvl7pPr lvl="6" algn="l">
              <a:lnSpc>
                <a:spcPct val="100000"/>
              </a:lnSpc>
              <a:spcBef>
                <a:spcPts val="400"/>
              </a:spcBef>
              <a:spcAft>
                <a:spcPts val="0"/>
              </a:spcAft>
              <a:buSzPts val="1200"/>
              <a:buNone/>
              <a:defRPr sz="1200"/>
            </a:lvl7pPr>
            <a:lvl8pPr lvl="7" algn="l">
              <a:lnSpc>
                <a:spcPct val="100000"/>
              </a:lnSpc>
              <a:spcBef>
                <a:spcPts val="400"/>
              </a:spcBef>
              <a:spcAft>
                <a:spcPts val="0"/>
              </a:spcAft>
              <a:buSzPts val="1200"/>
              <a:buNone/>
              <a:defRPr sz="1200"/>
            </a:lvl8pPr>
            <a:lvl9pPr lvl="8" algn="l">
              <a:lnSpc>
                <a:spcPct val="100000"/>
              </a:lnSpc>
              <a:spcBef>
                <a:spcPts val="400"/>
              </a:spcBef>
              <a:spcAft>
                <a:spcPts val="0"/>
              </a:spcAft>
              <a:buSzPts val="1200"/>
              <a:buNone/>
              <a:defRPr sz="1200"/>
            </a:lvl9pPr>
          </a:lstStyle>
          <a:p>
            <a:endParaRPr/>
          </a:p>
        </p:txBody>
      </p:sp>
      <p:sp>
        <p:nvSpPr>
          <p:cNvPr id="203" name="Google Shape;203;p8"/>
          <p:cNvSpPr txBox="1">
            <a:spLocks noGrp="1"/>
          </p:cNvSpPr>
          <p:nvPr>
            <p:ph type="body" idx="3"/>
          </p:nvPr>
        </p:nvSpPr>
        <p:spPr>
          <a:xfrm>
            <a:off x="3673275" y="271425"/>
            <a:ext cx="4963800" cy="5676600"/>
          </a:xfrm>
          <a:prstGeom prst="rect">
            <a:avLst/>
          </a:prstGeom>
          <a:noFill/>
          <a:ln w="28575" cap="flat" cmpd="sng">
            <a:solidFill>
              <a:srgbClr val="003369"/>
            </a:solidFill>
            <a:prstDash val="lgDash"/>
            <a:round/>
            <a:headEnd type="none" w="sm" len="sm"/>
            <a:tailEnd type="none" w="sm" len="sm"/>
          </a:ln>
        </p:spPr>
        <p:txBody>
          <a:bodyPr spcFirstLastPara="1" wrap="square" lIns="91425" tIns="45700" rIns="91425" bIns="45700" anchor="t" anchorCtr="0">
            <a:normAutofit/>
          </a:bodyPr>
          <a:lstStyle>
            <a:lvl1pPr marL="457200" lvl="0" indent="-393700" algn="l">
              <a:lnSpc>
                <a:spcPct val="100000"/>
              </a:lnSpc>
              <a:spcBef>
                <a:spcPts val="640"/>
              </a:spcBef>
              <a:spcAft>
                <a:spcPts val="0"/>
              </a:spcAft>
              <a:buSzPts val="2600"/>
              <a:buChar char="•"/>
              <a:defRPr sz="2600"/>
            </a:lvl1pPr>
            <a:lvl2pPr marL="914400" lvl="1" indent="-368300" algn="l">
              <a:lnSpc>
                <a:spcPct val="100000"/>
              </a:lnSpc>
              <a:spcBef>
                <a:spcPts val="560"/>
              </a:spcBef>
              <a:spcAft>
                <a:spcPts val="0"/>
              </a:spcAft>
              <a:buSzPts val="2200"/>
              <a:buChar char="–"/>
              <a:defRPr sz="2200"/>
            </a:lvl2pPr>
            <a:lvl3pPr marL="1371600" lvl="2" indent="-342900" algn="l">
              <a:lnSpc>
                <a:spcPct val="100000"/>
              </a:lnSpc>
              <a:spcBef>
                <a:spcPts val="480"/>
              </a:spcBef>
              <a:spcAft>
                <a:spcPts val="0"/>
              </a:spcAft>
              <a:buSzPts val="1800"/>
              <a:buChar char="•"/>
              <a:defRPr sz="1800"/>
            </a:lvl3pPr>
            <a:lvl4pPr marL="1828800" lvl="3" indent="-317500" algn="l">
              <a:lnSpc>
                <a:spcPct val="100000"/>
              </a:lnSpc>
              <a:spcBef>
                <a:spcPts val="400"/>
              </a:spcBef>
              <a:spcAft>
                <a:spcPts val="0"/>
              </a:spcAft>
              <a:buSzPts val="1400"/>
              <a:buChar char="–"/>
              <a:defRPr sz="1400"/>
            </a:lvl4pPr>
            <a:lvl5pPr marL="2286000" lvl="4" indent="-317500" algn="l">
              <a:lnSpc>
                <a:spcPct val="100000"/>
              </a:lnSpc>
              <a:spcBef>
                <a:spcPts val="400"/>
              </a:spcBef>
              <a:spcAft>
                <a:spcPts val="0"/>
              </a:spcAft>
              <a:buSzPts val="1400"/>
              <a:buChar char="»"/>
              <a:defRPr sz="1400"/>
            </a:lvl5pPr>
            <a:lvl6pPr marL="2743200" lvl="5" indent="-317500" algn="l">
              <a:lnSpc>
                <a:spcPct val="100000"/>
              </a:lnSpc>
              <a:spcBef>
                <a:spcPts val="400"/>
              </a:spcBef>
              <a:spcAft>
                <a:spcPts val="0"/>
              </a:spcAft>
              <a:buSzPts val="1400"/>
              <a:buChar char="•"/>
              <a:defRPr sz="1400"/>
            </a:lvl6pPr>
            <a:lvl7pPr marL="3200400" lvl="6" indent="-317500" algn="l">
              <a:lnSpc>
                <a:spcPct val="100000"/>
              </a:lnSpc>
              <a:spcBef>
                <a:spcPts val="400"/>
              </a:spcBef>
              <a:spcAft>
                <a:spcPts val="0"/>
              </a:spcAft>
              <a:buSzPts val="1400"/>
              <a:buChar char="•"/>
              <a:defRPr sz="1400"/>
            </a:lvl7pPr>
            <a:lvl8pPr marL="3657600" lvl="7" indent="-317500" algn="l">
              <a:lnSpc>
                <a:spcPct val="100000"/>
              </a:lnSpc>
              <a:spcBef>
                <a:spcPts val="400"/>
              </a:spcBef>
              <a:spcAft>
                <a:spcPts val="0"/>
              </a:spcAft>
              <a:buSzPts val="1400"/>
              <a:buChar char="•"/>
              <a:defRPr sz="1400"/>
            </a:lvl8pPr>
            <a:lvl9pPr marL="4114800" lvl="8" indent="-317500" algn="l">
              <a:lnSpc>
                <a:spcPct val="100000"/>
              </a:lnSpc>
              <a:spcBef>
                <a:spcPts val="400"/>
              </a:spcBef>
              <a:spcAft>
                <a:spcPts val="0"/>
              </a:spcAft>
              <a:buSzPts val="1400"/>
              <a:buChar char="•"/>
              <a:defRPr sz="14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Title Slide 2">
  <p:cSld name="1_Title Slide 2">
    <p:spTree>
      <p:nvGrpSpPr>
        <p:cNvPr id="1" name="Shape 204"/>
        <p:cNvGrpSpPr/>
        <p:nvPr/>
      </p:nvGrpSpPr>
      <p:grpSpPr>
        <a:xfrm>
          <a:off x="0" y="0"/>
          <a:ext cx="0" cy="0"/>
          <a:chOff x="0" y="0"/>
          <a:chExt cx="0" cy="0"/>
        </a:xfrm>
      </p:grpSpPr>
      <p:pic>
        <p:nvPicPr>
          <p:cNvPr id="205" name="Google Shape;205;p10"/>
          <p:cNvPicPr preferRelativeResize="0"/>
          <p:nvPr/>
        </p:nvPicPr>
        <p:blipFill rotWithShape="1">
          <a:blip r:embed="rId2">
            <a:alphaModFix/>
          </a:blip>
          <a:srcRect/>
          <a:stretch/>
        </p:blipFill>
        <p:spPr>
          <a:xfrm>
            <a:off x="1500" y="1524000"/>
            <a:ext cx="9144000" cy="2209797"/>
          </a:xfrm>
          <a:prstGeom prst="rect">
            <a:avLst/>
          </a:prstGeom>
          <a:noFill/>
          <a:ln>
            <a:noFill/>
          </a:ln>
        </p:spPr>
      </p:pic>
      <p:sp>
        <p:nvSpPr>
          <p:cNvPr id="206" name="Google Shape;206;p10"/>
          <p:cNvSpPr txBox="1">
            <a:spLocks noGrp="1"/>
          </p:cNvSpPr>
          <p:nvPr>
            <p:ph type="ctrTitle"/>
          </p:nvPr>
        </p:nvSpPr>
        <p:spPr>
          <a:xfrm>
            <a:off x="953254" y="3671154"/>
            <a:ext cx="7240500" cy="14700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p10"/>
          <p:cNvSpPr txBox="1">
            <a:spLocks noGrp="1"/>
          </p:cNvSpPr>
          <p:nvPr>
            <p:ph type="subTitle" idx="1"/>
          </p:nvPr>
        </p:nvSpPr>
        <p:spPr>
          <a:xfrm>
            <a:off x="1373109" y="5257800"/>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208" name="Google Shape;208;p10"/>
          <p:cNvPicPr preferRelativeResize="0"/>
          <p:nvPr/>
        </p:nvPicPr>
        <p:blipFill rotWithShape="1">
          <a:blip r:embed="rId3">
            <a:alphaModFix/>
          </a:blip>
          <a:srcRect/>
          <a:stretch/>
        </p:blipFill>
        <p:spPr>
          <a:xfrm>
            <a:off x="3200400" y="2040"/>
            <a:ext cx="2000250" cy="1164431"/>
          </a:xfrm>
          <a:prstGeom prst="rect">
            <a:avLst/>
          </a:prstGeom>
          <a:noFill/>
          <a:ln>
            <a:noFill/>
          </a:ln>
        </p:spPr>
      </p:pic>
      <p:sp>
        <p:nvSpPr>
          <p:cNvPr id="209" name="Google Shape;209;p1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352">
          <p15:clr>
            <a:srgbClr val="E46962"/>
          </p15:clr>
        </p15:guide>
        <p15:guide id="2" orient="horz" pos="979">
          <p15:clr>
            <a:srgbClr val="E46962"/>
          </p15:clr>
        </p15:guide>
        <p15:guide id="3" orient="horz" pos="960">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Title Slide 1">
  <p:cSld name="2_Title Slide 1">
    <p:spTree>
      <p:nvGrpSpPr>
        <p:cNvPr id="1" name="Shape 210"/>
        <p:cNvGrpSpPr/>
        <p:nvPr/>
      </p:nvGrpSpPr>
      <p:grpSpPr>
        <a:xfrm>
          <a:off x="0" y="0"/>
          <a:ext cx="0" cy="0"/>
          <a:chOff x="0" y="0"/>
          <a:chExt cx="0" cy="0"/>
        </a:xfrm>
      </p:grpSpPr>
      <p:pic>
        <p:nvPicPr>
          <p:cNvPr id="211" name="Google Shape;211;p11"/>
          <p:cNvPicPr preferRelativeResize="0"/>
          <p:nvPr/>
        </p:nvPicPr>
        <p:blipFill rotWithShape="1">
          <a:blip r:embed="rId2">
            <a:alphaModFix/>
          </a:blip>
          <a:srcRect/>
          <a:stretch/>
        </p:blipFill>
        <p:spPr>
          <a:xfrm>
            <a:off x="0" y="1523934"/>
            <a:ext cx="9144000" cy="2209793"/>
          </a:xfrm>
          <a:prstGeom prst="rect">
            <a:avLst/>
          </a:prstGeom>
          <a:noFill/>
          <a:ln>
            <a:noFill/>
          </a:ln>
        </p:spPr>
      </p:pic>
      <p:sp>
        <p:nvSpPr>
          <p:cNvPr id="212" name="Google Shape;212;p11"/>
          <p:cNvSpPr txBox="1">
            <a:spLocks noGrp="1"/>
          </p:cNvSpPr>
          <p:nvPr>
            <p:ph type="ctrTitle"/>
          </p:nvPr>
        </p:nvSpPr>
        <p:spPr>
          <a:xfrm>
            <a:off x="953254" y="3671154"/>
            <a:ext cx="7240500" cy="14700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11"/>
          <p:cNvSpPr txBox="1">
            <a:spLocks noGrp="1"/>
          </p:cNvSpPr>
          <p:nvPr>
            <p:ph type="subTitle" idx="1"/>
          </p:nvPr>
        </p:nvSpPr>
        <p:spPr>
          <a:xfrm>
            <a:off x="1373109" y="5257800"/>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214" name="Google Shape;214;p11"/>
          <p:cNvPicPr preferRelativeResize="0"/>
          <p:nvPr/>
        </p:nvPicPr>
        <p:blipFill rotWithShape="1">
          <a:blip r:embed="rId3">
            <a:alphaModFix/>
          </a:blip>
          <a:srcRect/>
          <a:stretch/>
        </p:blipFill>
        <p:spPr>
          <a:xfrm>
            <a:off x="3200400" y="2040"/>
            <a:ext cx="2000250" cy="1164431"/>
          </a:xfrm>
          <a:prstGeom prst="rect">
            <a:avLst/>
          </a:prstGeom>
          <a:noFill/>
          <a:ln>
            <a:noFill/>
          </a:ln>
        </p:spPr>
      </p:pic>
      <p:sp>
        <p:nvSpPr>
          <p:cNvPr id="215" name="Google Shape;215;p1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352">
          <p15:clr>
            <a:srgbClr val="E46962"/>
          </p15:clr>
        </p15:guide>
        <p15:guide id="2" orient="horz" pos="960">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_Title Slide 1">
  <p:cSld name="3_Title Slide 1">
    <p:spTree>
      <p:nvGrpSpPr>
        <p:cNvPr id="1" name="Shape 216"/>
        <p:cNvGrpSpPr/>
        <p:nvPr/>
      </p:nvGrpSpPr>
      <p:grpSpPr>
        <a:xfrm>
          <a:off x="0" y="0"/>
          <a:ext cx="0" cy="0"/>
          <a:chOff x="0" y="0"/>
          <a:chExt cx="0" cy="0"/>
        </a:xfrm>
      </p:grpSpPr>
      <p:pic>
        <p:nvPicPr>
          <p:cNvPr id="217" name="Google Shape;217;p12"/>
          <p:cNvPicPr preferRelativeResize="0"/>
          <p:nvPr/>
        </p:nvPicPr>
        <p:blipFill rotWithShape="1">
          <a:blip r:embed="rId2">
            <a:alphaModFix/>
          </a:blip>
          <a:srcRect/>
          <a:stretch/>
        </p:blipFill>
        <p:spPr>
          <a:xfrm>
            <a:off x="0" y="1554600"/>
            <a:ext cx="9144000" cy="2209800"/>
          </a:xfrm>
          <a:prstGeom prst="rect">
            <a:avLst/>
          </a:prstGeom>
          <a:noFill/>
          <a:ln>
            <a:noFill/>
          </a:ln>
        </p:spPr>
      </p:pic>
      <p:sp>
        <p:nvSpPr>
          <p:cNvPr id="218" name="Google Shape;218;p12"/>
          <p:cNvSpPr txBox="1">
            <a:spLocks noGrp="1"/>
          </p:cNvSpPr>
          <p:nvPr>
            <p:ph type="ctrTitle"/>
          </p:nvPr>
        </p:nvSpPr>
        <p:spPr>
          <a:xfrm>
            <a:off x="953254" y="3671154"/>
            <a:ext cx="7240500" cy="14700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12"/>
          <p:cNvSpPr txBox="1">
            <a:spLocks noGrp="1"/>
          </p:cNvSpPr>
          <p:nvPr>
            <p:ph type="subTitle" idx="1"/>
          </p:nvPr>
        </p:nvSpPr>
        <p:spPr>
          <a:xfrm>
            <a:off x="1373109" y="5257800"/>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220" name="Google Shape;220;p12"/>
          <p:cNvPicPr preferRelativeResize="0"/>
          <p:nvPr/>
        </p:nvPicPr>
        <p:blipFill rotWithShape="1">
          <a:blip r:embed="rId3">
            <a:alphaModFix/>
          </a:blip>
          <a:srcRect/>
          <a:stretch/>
        </p:blipFill>
        <p:spPr>
          <a:xfrm>
            <a:off x="3200401" y="2040"/>
            <a:ext cx="2000249" cy="1164430"/>
          </a:xfrm>
          <a:prstGeom prst="rect">
            <a:avLst/>
          </a:prstGeom>
          <a:noFill/>
          <a:ln>
            <a:noFill/>
          </a:ln>
        </p:spPr>
      </p:pic>
      <p:sp>
        <p:nvSpPr>
          <p:cNvPr id="221" name="Google Shape;221;p1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_Title Slide 1">
  <p:cSld name="4_Title Slide 1">
    <p:spTree>
      <p:nvGrpSpPr>
        <p:cNvPr id="1" name="Shape 222"/>
        <p:cNvGrpSpPr/>
        <p:nvPr/>
      </p:nvGrpSpPr>
      <p:grpSpPr>
        <a:xfrm>
          <a:off x="0" y="0"/>
          <a:ext cx="0" cy="0"/>
          <a:chOff x="0" y="0"/>
          <a:chExt cx="0" cy="0"/>
        </a:xfrm>
      </p:grpSpPr>
      <p:pic>
        <p:nvPicPr>
          <p:cNvPr id="223" name="Google Shape;223;p13"/>
          <p:cNvPicPr preferRelativeResize="0"/>
          <p:nvPr/>
        </p:nvPicPr>
        <p:blipFill rotWithShape="1">
          <a:blip r:embed="rId2">
            <a:alphaModFix/>
          </a:blip>
          <a:srcRect b="26540"/>
          <a:stretch/>
        </p:blipFill>
        <p:spPr>
          <a:xfrm>
            <a:off x="1500" y="1524000"/>
            <a:ext cx="9144000" cy="2203575"/>
          </a:xfrm>
          <a:prstGeom prst="rect">
            <a:avLst/>
          </a:prstGeom>
          <a:noFill/>
          <a:ln>
            <a:noFill/>
          </a:ln>
        </p:spPr>
      </p:pic>
      <p:sp>
        <p:nvSpPr>
          <p:cNvPr id="224" name="Google Shape;224;p13"/>
          <p:cNvSpPr txBox="1">
            <a:spLocks noGrp="1"/>
          </p:cNvSpPr>
          <p:nvPr>
            <p:ph type="ctrTitle"/>
          </p:nvPr>
        </p:nvSpPr>
        <p:spPr>
          <a:xfrm>
            <a:off x="953254" y="3671154"/>
            <a:ext cx="7240500" cy="14700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p13"/>
          <p:cNvSpPr txBox="1">
            <a:spLocks noGrp="1"/>
          </p:cNvSpPr>
          <p:nvPr>
            <p:ph type="subTitle" idx="1"/>
          </p:nvPr>
        </p:nvSpPr>
        <p:spPr>
          <a:xfrm>
            <a:off x="1373109" y="5257800"/>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226" name="Google Shape;226;p13"/>
          <p:cNvPicPr preferRelativeResize="0"/>
          <p:nvPr/>
        </p:nvPicPr>
        <p:blipFill rotWithShape="1">
          <a:blip r:embed="rId3">
            <a:alphaModFix/>
          </a:blip>
          <a:srcRect/>
          <a:stretch/>
        </p:blipFill>
        <p:spPr>
          <a:xfrm>
            <a:off x="3200401" y="2040"/>
            <a:ext cx="2000249" cy="1164430"/>
          </a:xfrm>
          <a:prstGeom prst="rect">
            <a:avLst/>
          </a:prstGeom>
          <a:noFill/>
          <a:ln>
            <a:noFill/>
          </a:ln>
        </p:spPr>
      </p:pic>
      <p:sp>
        <p:nvSpPr>
          <p:cNvPr id="227" name="Google Shape;227;p1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960">
          <p15:clr>
            <a:srgbClr val="E46962"/>
          </p15:clr>
        </p15:guide>
        <p15:guide id="2" orient="horz" pos="2348">
          <p15:clr>
            <a:srgbClr val="E46962"/>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28"/>
        <p:cNvGrpSpPr/>
        <p:nvPr/>
      </p:nvGrpSpPr>
      <p:grpSpPr>
        <a:xfrm>
          <a:off x="0" y="0"/>
          <a:ext cx="0" cy="0"/>
          <a:chOff x="0" y="0"/>
          <a:chExt cx="0" cy="0"/>
        </a:xfrm>
      </p:grpSpPr>
      <p:sp>
        <p:nvSpPr>
          <p:cNvPr id="229" name="Google Shape;229;p14"/>
          <p:cNvSpPr txBox="1">
            <a:spLocks noGrp="1"/>
          </p:cNvSpPr>
          <p:nvPr>
            <p:ph type="ctrTitle"/>
          </p:nvPr>
        </p:nvSpPr>
        <p:spPr>
          <a:xfrm>
            <a:off x="928475" y="1600200"/>
            <a:ext cx="7240500" cy="19431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rgbClr val="021127"/>
              </a:buClr>
              <a:buSzPts val="5400"/>
              <a:buFont typeface="Verdana"/>
              <a:buNone/>
              <a:defRPr sz="5400">
                <a:solidFill>
                  <a:srgbClr val="021127"/>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14"/>
          <p:cNvSpPr txBox="1">
            <a:spLocks noGrp="1"/>
          </p:cNvSpPr>
          <p:nvPr>
            <p:ph type="subTitle" idx="1"/>
          </p:nvPr>
        </p:nvSpPr>
        <p:spPr>
          <a:xfrm>
            <a:off x="1348319" y="3890425"/>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latin typeface="Verdana"/>
                <a:ea typeface="Verdana"/>
                <a:cs typeface="Verdana"/>
                <a:sym typeface="Verdana"/>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pic>
        <p:nvPicPr>
          <p:cNvPr id="231" name="Google Shape;231;p14"/>
          <p:cNvPicPr preferRelativeResize="0"/>
          <p:nvPr/>
        </p:nvPicPr>
        <p:blipFill rotWithShape="1">
          <a:blip r:embed="rId2">
            <a:alphaModFix/>
          </a:blip>
          <a:srcRect/>
          <a:stretch/>
        </p:blipFill>
        <p:spPr>
          <a:xfrm>
            <a:off x="3312742" y="0"/>
            <a:ext cx="2518516" cy="1470000"/>
          </a:xfrm>
          <a:prstGeom prst="rect">
            <a:avLst/>
          </a:prstGeom>
          <a:noFill/>
          <a:ln>
            <a:noFill/>
          </a:ln>
        </p:spPr>
      </p:pic>
      <p:sp>
        <p:nvSpPr>
          <p:cNvPr id="232" name="Google Shape;232;p1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1008">
          <p15:clr>
            <a:srgbClr val="E46962"/>
          </p15:clr>
        </p15:guide>
        <p15:guide id="2" orient="horz" pos="2232">
          <p15:clr>
            <a:srgbClr val="E46962"/>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5_Title Slide 1">
  <p:cSld name="5_Title Slide 1">
    <p:spTree>
      <p:nvGrpSpPr>
        <p:cNvPr id="1" name="Shape 233"/>
        <p:cNvGrpSpPr/>
        <p:nvPr/>
      </p:nvGrpSpPr>
      <p:grpSpPr>
        <a:xfrm>
          <a:off x="0" y="0"/>
          <a:ext cx="0" cy="0"/>
          <a:chOff x="0" y="0"/>
          <a:chExt cx="0" cy="0"/>
        </a:xfrm>
      </p:grpSpPr>
      <p:sp>
        <p:nvSpPr>
          <p:cNvPr id="234" name="Google Shape;234;p15"/>
          <p:cNvSpPr txBox="1"/>
          <p:nvPr/>
        </p:nvSpPr>
        <p:spPr>
          <a:xfrm>
            <a:off x="463375" y="682375"/>
            <a:ext cx="8217300" cy="569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rgbClr val="003369"/>
                </a:solidFill>
                <a:latin typeface="Verdana"/>
                <a:ea typeface="Verdana"/>
                <a:cs typeface="Verdana"/>
                <a:sym typeface="Verdana"/>
              </a:rPr>
              <a:t>Virginia Tiered Systems of Supports</a:t>
            </a:r>
            <a:endParaRPr sz="3100" b="1" i="0" u="none" strike="noStrike" cap="none">
              <a:solidFill>
                <a:srgbClr val="000000"/>
              </a:solidFill>
              <a:latin typeface="Verdana"/>
              <a:ea typeface="Verdana"/>
              <a:cs typeface="Verdana"/>
              <a:sym typeface="Verdana"/>
            </a:endParaRPr>
          </a:p>
        </p:txBody>
      </p:sp>
      <p:sp>
        <p:nvSpPr>
          <p:cNvPr id="235" name="Google Shape;235;p15"/>
          <p:cNvSpPr txBox="1">
            <a:spLocks noGrp="1"/>
          </p:cNvSpPr>
          <p:nvPr>
            <p:ph type="ctrTitle"/>
          </p:nvPr>
        </p:nvSpPr>
        <p:spPr>
          <a:xfrm>
            <a:off x="928475" y="1600200"/>
            <a:ext cx="7240500" cy="19431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lvl1pPr lvl="0" algn="ctr">
              <a:lnSpc>
                <a:spcPct val="100000"/>
              </a:lnSpc>
              <a:spcBef>
                <a:spcPts val="0"/>
              </a:spcBef>
              <a:spcAft>
                <a:spcPts val="0"/>
              </a:spcAft>
              <a:buClr>
                <a:srgbClr val="021127"/>
              </a:buClr>
              <a:buSzPts val="5400"/>
              <a:buFont typeface="Verdana"/>
              <a:buNone/>
              <a:defRPr sz="5400">
                <a:solidFill>
                  <a:srgbClr val="021127"/>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15"/>
          <p:cNvSpPr txBox="1">
            <a:spLocks noGrp="1"/>
          </p:cNvSpPr>
          <p:nvPr>
            <p:ph type="subTitle" idx="1"/>
          </p:nvPr>
        </p:nvSpPr>
        <p:spPr>
          <a:xfrm>
            <a:off x="1348319" y="3890425"/>
            <a:ext cx="6400800" cy="914400"/>
          </a:xfrm>
          <a:prstGeom prst="rect">
            <a:avLst/>
          </a:prstGeom>
          <a:solidFill>
            <a:schemeClr val="lt1">
              <a:alpha val="65882"/>
            </a:schemeClr>
          </a:solid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latin typeface="Verdana"/>
                <a:ea typeface="Verdana"/>
                <a:cs typeface="Verdana"/>
                <a:sym typeface="Verdana"/>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37" name="Google Shape;237;p1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304">
          <p15:clr>
            <a:srgbClr val="E46962"/>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38"/>
        <p:cNvGrpSpPr/>
        <p:nvPr/>
      </p:nvGrpSpPr>
      <p:grpSpPr>
        <a:xfrm>
          <a:off x="0" y="0"/>
          <a:ext cx="0" cy="0"/>
          <a:chOff x="0" y="0"/>
          <a:chExt cx="0" cy="0"/>
        </a:xfrm>
      </p:grpSpPr>
      <p:pic>
        <p:nvPicPr>
          <p:cNvPr id="239" name="Google Shape;239;p17"/>
          <p:cNvPicPr preferRelativeResize="0"/>
          <p:nvPr/>
        </p:nvPicPr>
        <p:blipFill rotWithShape="1">
          <a:blip r:embed="rId2">
            <a:alphaModFix/>
          </a:blip>
          <a:srcRect l="140" t="32395" r="-136" b="12769"/>
          <a:stretch/>
        </p:blipFill>
        <p:spPr>
          <a:xfrm rot="10800000">
            <a:off x="1" y="1"/>
            <a:ext cx="9143998" cy="1554607"/>
          </a:xfrm>
          <a:prstGeom prst="rect">
            <a:avLst/>
          </a:prstGeom>
          <a:noFill/>
          <a:ln>
            <a:noFill/>
          </a:ln>
        </p:spPr>
      </p:pic>
      <p:pic>
        <p:nvPicPr>
          <p:cNvPr id="240" name="Google Shape;240;p17"/>
          <p:cNvPicPr preferRelativeResize="0"/>
          <p:nvPr/>
        </p:nvPicPr>
        <p:blipFill rotWithShape="1">
          <a:blip r:embed="rId3">
            <a:alphaModFix/>
          </a:blip>
          <a:srcRect/>
          <a:stretch/>
        </p:blipFill>
        <p:spPr>
          <a:xfrm>
            <a:off x="76200" y="107327"/>
            <a:ext cx="788241" cy="460075"/>
          </a:xfrm>
          <a:prstGeom prst="rect">
            <a:avLst/>
          </a:prstGeom>
          <a:noFill/>
          <a:ln>
            <a:noFill/>
          </a:ln>
        </p:spPr>
      </p:pic>
      <p:sp>
        <p:nvSpPr>
          <p:cNvPr id="241" name="Google Shape;241;p17"/>
          <p:cNvSpPr txBox="1"/>
          <p:nvPr/>
        </p:nvSpPr>
        <p:spPr>
          <a:xfrm>
            <a:off x="455650" y="1843200"/>
            <a:ext cx="83640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Verdana"/>
              <a:ea typeface="Verdana"/>
              <a:cs typeface="Verdana"/>
              <a:sym typeface="Verdana"/>
            </a:endParaRPr>
          </a:p>
        </p:txBody>
      </p:sp>
      <p:sp>
        <p:nvSpPr>
          <p:cNvPr id="242" name="Google Shape;242;p1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43" name="Google Shape;243;p17"/>
          <p:cNvSpPr txBox="1">
            <a:spLocks noGrp="1"/>
          </p:cNvSpPr>
          <p:nvPr>
            <p:ph type="body" idx="1"/>
          </p:nvPr>
        </p:nvSpPr>
        <p:spPr>
          <a:xfrm>
            <a:off x="452375" y="1603475"/>
            <a:ext cx="8233200" cy="43815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p:cSld name="Blank">
    <p:bg>
      <p:bgPr>
        <a:solidFill>
          <a:schemeClr val="lt1"/>
        </a:solidFill>
        <a:effectLst/>
      </p:bgPr>
    </p:bg>
    <p:spTree>
      <p:nvGrpSpPr>
        <p:cNvPr id="1" name="Shape 244"/>
        <p:cNvGrpSpPr/>
        <p:nvPr/>
      </p:nvGrpSpPr>
      <p:grpSpPr>
        <a:xfrm>
          <a:off x="0" y="0"/>
          <a:ext cx="0" cy="0"/>
          <a:chOff x="0" y="0"/>
          <a:chExt cx="0" cy="0"/>
        </a:xfrm>
      </p:grpSpPr>
      <p:pic>
        <p:nvPicPr>
          <p:cNvPr id="245" name="Google Shape;245;p18"/>
          <p:cNvPicPr preferRelativeResize="0"/>
          <p:nvPr/>
        </p:nvPicPr>
        <p:blipFill rotWithShape="1">
          <a:blip r:embed="rId2">
            <a:alphaModFix/>
          </a:blip>
          <a:srcRect/>
          <a:stretch/>
        </p:blipFill>
        <p:spPr>
          <a:xfrm>
            <a:off x="7467600" y="5947878"/>
            <a:ext cx="1169476" cy="682591"/>
          </a:xfrm>
          <a:prstGeom prst="rect">
            <a:avLst/>
          </a:prstGeom>
          <a:noFill/>
          <a:ln>
            <a:noFill/>
          </a:ln>
        </p:spPr>
      </p:pic>
      <p:sp>
        <p:nvSpPr>
          <p:cNvPr id="246" name="Google Shape;246;p1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2">
  <p:cSld name="Blank 2">
    <p:bg>
      <p:bgPr>
        <a:solidFill>
          <a:schemeClr val="lt1"/>
        </a:solidFill>
        <a:effectLst/>
      </p:bgPr>
    </p:bg>
    <p:spTree>
      <p:nvGrpSpPr>
        <p:cNvPr id="1" name="Shape 247"/>
        <p:cNvGrpSpPr/>
        <p:nvPr/>
      </p:nvGrpSpPr>
      <p:grpSpPr>
        <a:xfrm>
          <a:off x="0" y="0"/>
          <a:ext cx="0" cy="0"/>
          <a:chOff x="0" y="0"/>
          <a:chExt cx="0" cy="0"/>
        </a:xfrm>
      </p:grpSpPr>
      <p:sp>
        <p:nvSpPr>
          <p:cNvPr id="248" name="Google Shape;248;p1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49"/>
        <p:cNvGrpSpPr/>
        <p:nvPr/>
      </p:nvGrpSpPr>
      <p:grpSpPr>
        <a:xfrm>
          <a:off x="0" y="0"/>
          <a:ext cx="0" cy="0"/>
          <a:chOff x="0" y="0"/>
          <a:chExt cx="0" cy="0"/>
        </a:xfrm>
      </p:grpSpPr>
      <p:sp>
        <p:nvSpPr>
          <p:cNvPr id="250" name="Google Shape;250;p20"/>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1" name="Google Shape;251;p20"/>
          <p:cNvPicPr preferRelativeResize="0"/>
          <p:nvPr/>
        </p:nvPicPr>
        <p:blipFill rotWithShape="1">
          <a:blip r:embed="rId2">
            <a:alphaModFix/>
          </a:blip>
          <a:srcRect/>
          <a:stretch/>
        </p:blipFill>
        <p:spPr>
          <a:xfrm>
            <a:off x="223985" y="228603"/>
            <a:ext cx="1702161" cy="990900"/>
          </a:xfrm>
          <a:prstGeom prst="rect">
            <a:avLst/>
          </a:prstGeom>
          <a:noFill/>
          <a:ln>
            <a:noFill/>
          </a:ln>
        </p:spPr>
      </p:pic>
      <p:pic>
        <p:nvPicPr>
          <p:cNvPr id="252" name="Google Shape;252;p20"/>
          <p:cNvPicPr preferRelativeResize="0"/>
          <p:nvPr/>
        </p:nvPicPr>
        <p:blipFill rotWithShape="1">
          <a:blip r:embed="rId3">
            <a:alphaModFix/>
          </a:blip>
          <a:srcRect l="236" t="10364" r="-235" b="30816"/>
          <a:stretch/>
        </p:blipFill>
        <p:spPr>
          <a:xfrm>
            <a:off x="-54275" y="5249175"/>
            <a:ext cx="9255576" cy="1680700"/>
          </a:xfrm>
          <a:prstGeom prst="rect">
            <a:avLst/>
          </a:prstGeom>
          <a:noFill/>
          <a:ln>
            <a:noFill/>
          </a:ln>
        </p:spPr>
      </p:pic>
      <p:sp>
        <p:nvSpPr>
          <p:cNvPr id="253" name="Google Shape;253;p2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54" name="Google Shape;254;p20"/>
          <p:cNvSpPr txBox="1">
            <a:spLocks noGrp="1"/>
          </p:cNvSpPr>
          <p:nvPr>
            <p:ph type="body" idx="1"/>
          </p:nvPr>
        </p:nvSpPr>
        <p:spPr>
          <a:xfrm>
            <a:off x="452375" y="1603475"/>
            <a:ext cx="8233200" cy="3267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55"/>
        <p:cNvGrpSpPr/>
        <p:nvPr/>
      </p:nvGrpSpPr>
      <p:grpSpPr>
        <a:xfrm>
          <a:off x="0" y="0"/>
          <a:ext cx="0" cy="0"/>
          <a:chOff x="0" y="0"/>
          <a:chExt cx="0" cy="0"/>
        </a:xfrm>
      </p:grpSpPr>
      <p:pic>
        <p:nvPicPr>
          <p:cNvPr id="256" name="Google Shape;256;p21"/>
          <p:cNvPicPr preferRelativeResize="0"/>
          <p:nvPr/>
        </p:nvPicPr>
        <p:blipFill rotWithShape="1">
          <a:blip r:embed="rId2">
            <a:alphaModFix/>
          </a:blip>
          <a:srcRect t="11971" b="11970"/>
          <a:stretch/>
        </p:blipFill>
        <p:spPr>
          <a:xfrm>
            <a:off x="0" y="5249175"/>
            <a:ext cx="9192250" cy="1680700"/>
          </a:xfrm>
          <a:prstGeom prst="rect">
            <a:avLst/>
          </a:prstGeom>
          <a:noFill/>
          <a:ln>
            <a:noFill/>
          </a:ln>
        </p:spPr>
      </p:pic>
      <p:sp>
        <p:nvSpPr>
          <p:cNvPr id="257" name="Google Shape;257;p21"/>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8" name="Google Shape;258;p21"/>
          <p:cNvPicPr preferRelativeResize="0"/>
          <p:nvPr/>
        </p:nvPicPr>
        <p:blipFill rotWithShape="1">
          <a:blip r:embed="rId3">
            <a:alphaModFix/>
          </a:blip>
          <a:srcRect/>
          <a:stretch/>
        </p:blipFill>
        <p:spPr>
          <a:xfrm>
            <a:off x="223985" y="228603"/>
            <a:ext cx="1702161" cy="990900"/>
          </a:xfrm>
          <a:prstGeom prst="rect">
            <a:avLst/>
          </a:prstGeom>
          <a:noFill/>
          <a:ln>
            <a:noFill/>
          </a:ln>
        </p:spPr>
      </p:pic>
      <p:sp>
        <p:nvSpPr>
          <p:cNvPr id="259" name="Google Shape;259;p2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60" name="Google Shape;260;p21"/>
          <p:cNvSpPr txBox="1">
            <a:spLocks noGrp="1"/>
          </p:cNvSpPr>
          <p:nvPr>
            <p:ph type="body" idx="1"/>
          </p:nvPr>
        </p:nvSpPr>
        <p:spPr>
          <a:xfrm>
            <a:off x="452375" y="1603475"/>
            <a:ext cx="8233200" cy="3267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61"/>
        <p:cNvGrpSpPr/>
        <p:nvPr/>
      </p:nvGrpSpPr>
      <p:grpSpPr>
        <a:xfrm>
          <a:off x="0" y="0"/>
          <a:ext cx="0" cy="0"/>
          <a:chOff x="0" y="0"/>
          <a:chExt cx="0" cy="0"/>
        </a:xfrm>
      </p:grpSpPr>
      <p:pic>
        <p:nvPicPr>
          <p:cNvPr id="262" name="Google Shape;262;p22"/>
          <p:cNvPicPr preferRelativeResize="0"/>
          <p:nvPr/>
        </p:nvPicPr>
        <p:blipFill rotWithShape="1">
          <a:blip r:embed="rId2">
            <a:alphaModFix/>
          </a:blip>
          <a:srcRect l="130" t="54" r="-129" b="39099"/>
          <a:stretch/>
        </p:blipFill>
        <p:spPr>
          <a:xfrm>
            <a:off x="-81425" y="5183050"/>
            <a:ext cx="9400349" cy="1680700"/>
          </a:xfrm>
          <a:prstGeom prst="rect">
            <a:avLst/>
          </a:prstGeom>
          <a:noFill/>
          <a:ln>
            <a:noFill/>
          </a:ln>
        </p:spPr>
      </p:pic>
      <p:sp>
        <p:nvSpPr>
          <p:cNvPr id="263" name="Google Shape;263;p22"/>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64" name="Google Shape;264;p22"/>
          <p:cNvPicPr preferRelativeResize="0"/>
          <p:nvPr/>
        </p:nvPicPr>
        <p:blipFill rotWithShape="1">
          <a:blip r:embed="rId3">
            <a:alphaModFix/>
          </a:blip>
          <a:srcRect/>
          <a:stretch/>
        </p:blipFill>
        <p:spPr>
          <a:xfrm>
            <a:off x="223985" y="228603"/>
            <a:ext cx="1702161" cy="990900"/>
          </a:xfrm>
          <a:prstGeom prst="rect">
            <a:avLst/>
          </a:prstGeom>
          <a:noFill/>
          <a:ln>
            <a:noFill/>
          </a:ln>
        </p:spPr>
      </p:pic>
      <p:sp>
        <p:nvSpPr>
          <p:cNvPr id="265" name="Google Shape;265;p2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66" name="Google Shape;266;p22"/>
          <p:cNvSpPr txBox="1">
            <a:spLocks noGrp="1"/>
          </p:cNvSpPr>
          <p:nvPr>
            <p:ph type="body" idx="1"/>
          </p:nvPr>
        </p:nvSpPr>
        <p:spPr>
          <a:xfrm>
            <a:off x="452375" y="1603475"/>
            <a:ext cx="8233200" cy="32673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Content 1">
  <p:cSld name="Two Content 1">
    <p:spTree>
      <p:nvGrpSpPr>
        <p:cNvPr id="1" name="Shape 267"/>
        <p:cNvGrpSpPr/>
        <p:nvPr/>
      </p:nvGrpSpPr>
      <p:grpSpPr>
        <a:xfrm>
          <a:off x="0" y="0"/>
          <a:ext cx="0" cy="0"/>
          <a:chOff x="0" y="0"/>
          <a:chExt cx="0" cy="0"/>
        </a:xfrm>
      </p:grpSpPr>
      <p:sp>
        <p:nvSpPr>
          <p:cNvPr id="268" name="Google Shape;268;p23"/>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69" name="Google Shape;269;p23"/>
          <p:cNvPicPr preferRelativeResize="0"/>
          <p:nvPr/>
        </p:nvPicPr>
        <p:blipFill rotWithShape="1">
          <a:blip r:embed="rId2">
            <a:alphaModFix/>
          </a:blip>
          <a:srcRect/>
          <a:stretch/>
        </p:blipFill>
        <p:spPr>
          <a:xfrm>
            <a:off x="223985" y="228603"/>
            <a:ext cx="1702161" cy="990900"/>
          </a:xfrm>
          <a:prstGeom prst="rect">
            <a:avLst/>
          </a:prstGeom>
          <a:noFill/>
          <a:ln>
            <a:noFill/>
          </a:ln>
        </p:spPr>
      </p:pic>
      <p:sp>
        <p:nvSpPr>
          <p:cNvPr id="270" name="Google Shape;270;p2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71" name="Google Shape;271;p23"/>
          <p:cNvSpPr txBox="1">
            <a:spLocks noGrp="1"/>
          </p:cNvSpPr>
          <p:nvPr>
            <p:ph type="body" idx="1"/>
          </p:nvPr>
        </p:nvSpPr>
        <p:spPr>
          <a:xfrm>
            <a:off x="459200" y="1366050"/>
            <a:ext cx="4038600" cy="45366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272" name="Google Shape;272;p23"/>
          <p:cNvSpPr txBox="1">
            <a:spLocks noGrp="1"/>
          </p:cNvSpPr>
          <p:nvPr>
            <p:ph type="body" idx="2"/>
          </p:nvPr>
        </p:nvSpPr>
        <p:spPr>
          <a:xfrm>
            <a:off x="4650600" y="1366038"/>
            <a:ext cx="4038600" cy="45366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SzPts val="3200"/>
              <a:buChar char="•"/>
              <a:defRPr/>
            </a:lvl1pPr>
            <a:lvl2pPr marL="914400" lvl="1" indent="-406400" algn="l">
              <a:lnSpc>
                <a:spcPct val="100000"/>
              </a:lnSpc>
              <a:spcBef>
                <a:spcPts val="560"/>
              </a:spcBef>
              <a:spcAft>
                <a:spcPts val="0"/>
              </a:spcAft>
              <a:buSzPts val="2800"/>
              <a:buChar char="–"/>
              <a:defRPr/>
            </a:lvl2pPr>
            <a:lvl3pPr marL="1371600" lvl="2" indent="-381000" algn="l">
              <a:lnSpc>
                <a:spcPct val="100000"/>
              </a:lnSpc>
              <a:spcBef>
                <a:spcPts val="480"/>
              </a:spcBef>
              <a:spcAft>
                <a:spcPts val="0"/>
              </a:spcAft>
              <a:buSzPts val="2400"/>
              <a:buChar char="•"/>
              <a:defRPr/>
            </a:lvl3pPr>
            <a:lvl4pPr marL="1828800" lvl="3" indent="-355600" algn="l">
              <a:lnSpc>
                <a:spcPct val="100000"/>
              </a:lnSpc>
              <a:spcBef>
                <a:spcPts val="400"/>
              </a:spcBef>
              <a:spcAft>
                <a:spcPts val="0"/>
              </a:spcAft>
              <a:buSzPts val="2000"/>
              <a:buChar char="–"/>
              <a:defRPr/>
            </a:lvl4pPr>
            <a:lvl5pPr marL="2286000" lvl="4" indent="-355600" algn="l">
              <a:lnSpc>
                <a:spcPct val="100000"/>
              </a:lnSpc>
              <a:spcBef>
                <a:spcPts val="400"/>
              </a:spcBef>
              <a:spcAft>
                <a:spcPts val="0"/>
              </a:spcAft>
              <a:buSzPts val="20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mparison 2">
  <p:cSld name="Comparison 2">
    <p:spTree>
      <p:nvGrpSpPr>
        <p:cNvPr id="1" name="Shape 273"/>
        <p:cNvGrpSpPr/>
        <p:nvPr/>
      </p:nvGrpSpPr>
      <p:grpSpPr>
        <a:xfrm>
          <a:off x="0" y="0"/>
          <a:ext cx="0" cy="0"/>
          <a:chOff x="0" y="0"/>
          <a:chExt cx="0" cy="0"/>
        </a:xfrm>
      </p:grpSpPr>
      <p:sp>
        <p:nvSpPr>
          <p:cNvPr id="274" name="Google Shape;274;p24"/>
          <p:cNvSpPr/>
          <p:nvPr/>
        </p:nvSpPr>
        <p:spPr>
          <a:xfrm>
            <a:off x="457200" y="1524000"/>
            <a:ext cx="457200" cy="662100"/>
          </a:xfrm>
          <a:prstGeom prst="rect">
            <a:avLst/>
          </a:prstGeom>
          <a:solidFill>
            <a:srgbClr val="B1BBCB"/>
          </a:solidFill>
          <a:ln w="9525" cap="flat" cmpd="sng">
            <a:solidFill>
              <a:srgbClr val="B1BBC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75" name="Google Shape;275;p24"/>
          <p:cNvSpPr/>
          <p:nvPr/>
        </p:nvSpPr>
        <p:spPr>
          <a:xfrm>
            <a:off x="4648200" y="1524000"/>
            <a:ext cx="457200" cy="662100"/>
          </a:xfrm>
          <a:prstGeom prst="rect">
            <a:avLst/>
          </a:prstGeom>
          <a:solidFill>
            <a:srgbClr val="B1BBCB"/>
          </a:solidFill>
          <a:ln w="9525" cap="flat" cmpd="sng">
            <a:solidFill>
              <a:srgbClr val="B1BBC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76" name="Google Shape;276;p24"/>
          <p:cNvSpPr/>
          <p:nvPr/>
        </p:nvSpPr>
        <p:spPr>
          <a:xfrm>
            <a:off x="919025" y="1524000"/>
            <a:ext cx="3629700" cy="662100"/>
          </a:xfrm>
          <a:prstGeom prst="rect">
            <a:avLst/>
          </a:prstGeom>
          <a:solidFill>
            <a:srgbClr val="003369">
              <a:alpha val="73333"/>
            </a:srgbClr>
          </a:solidFill>
          <a:ln w="9525" cap="flat" cmpd="sng">
            <a:solidFill>
              <a:srgbClr val="41678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24"/>
          <p:cNvSpPr/>
          <p:nvPr/>
        </p:nvSpPr>
        <p:spPr>
          <a:xfrm>
            <a:off x="5105400" y="1518800"/>
            <a:ext cx="3581400" cy="662100"/>
          </a:xfrm>
          <a:prstGeom prst="rect">
            <a:avLst/>
          </a:prstGeom>
          <a:solidFill>
            <a:srgbClr val="003369">
              <a:alpha val="73333"/>
            </a:srgbClr>
          </a:solidFill>
          <a:ln w="9525" cap="flat" cmpd="sng">
            <a:solidFill>
              <a:srgbClr val="41678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24"/>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9" name="Google Shape;279;p2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80" name="Google Shape;280;p24"/>
          <p:cNvSpPr txBox="1">
            <a:spLocks noGrp="1"/>
          </p:cNvSpPr>
          <p:nvPr>
            <p:ph type="body" idx="1"/>
          </p:nvPr>
        </p:nvSpPr>
        <p:spPr>
          <a:xfrm>
            <a:off x="4648400" y="2384134"/>
            <a:ext cx="4038600" cy="33657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40"/>
              </a:spcBef>
              <a:spcAft>
                <a:spcPts val="0"/>
              </a:spcAft>
              <a:buSzPts val="2800"/>
              <a:buChar char="•"/>
              <a:defRPr sz="2800"/>
            </a:lvl1pPr>
            <a:lvl2pPr marL="914400" lvl="1" indent="-381000" algn="l">
              <a:lnSpc>
                <a:spcPct val="100000"/>
              </a:lnSpc>
              <a:spcBef>
                <a:spcPts val="560"/>
              </a:spcBef>
              <a:spcAft>
                <a:spcPts val="0"/>
              </a:spcAft>
              <a:buSzPts val="2400"/>
              <a:buChar char="–"/>
              <a:defRPr sz="2400"/>
            </a:lvl2pPr>
            <a:lvl3pPr marL="1371600" lvl="2" indent="-355600" algn="l">
              <a:lnSpc>
                <a:spcPct val="100000"/>
              </a:lnSpc>
              <a:spcBef>
                <a:spcPts val="480"/>
              </a:spcBef>
              <a:spcAft>
                <a:spcPts val="0"/>
              </a:spcAft>
              <a:buSzPts val="2000"/>
              <a:buChar char="•"/>
              <a:defRPr sz="2000"/>
            </a:lvl3pPr>
            <a:lvl4pPr marL="1828800" lvl="3" indent="-330200" algn="l">
              <a:lnSpc>
                <a:spcPct val="100000"/>
              </a:lnSpc>
              <a:spcBef>
                <a:spcPts val="400"/>
              </a:spcBef>
              <a:spcAft>
                <a:spcPts val="0"/>
              </a:spcAft>
              <a:buSzPts val="1600"/>
              <a:buChar char="–"/>
              <a:defRPr sz="1600"/>
            </a:lvl4pPr>
            <a:lvl5pPr marL="2286000" lvl="4" indent="-330200" algn="l">
              <a:lnSpc>
                <a:spcPct val="100000"/>
              </a:lnSpc>
              <a:spcBef>
                <a:spcPts val="400"/>
              </a:spcBef>
              <a:spcAft>
                <a:spcPts val="0"/>
              </a:spcAft>
              <a:buSzPts val="1600"/>
              <a:buChar char="»"/>
              <a:defRPr sz="1600"/>
            </a:lvl5pPr>
            <a:lvl6pPr marL="2743200" lvl="5" indent="-330200" algn="l">
              <a:lnSpc>
                <a:spcPct val="100000"/>
              </a:lnSpc>
              <a:spcBef>
                <a:spcPts val="400"/>
              </a:spcBef>
              <a:spcAft>
                <a:spcPts val="0"/>
              </a:spcAft>
              <a:buSzPts val="1600"/>
              <a:buChar char="•"/>
              <a:defRPr sz="1600"/>
            </a:lvl6pPr>
            <a:lvl7pPr marL="3200400" lvl="6" indent="-330200" algn="l">
              <a:lnSpc>
                <a:spcPct val="100000"/>
              </a:lnSpc>
              <a:spcBef>
                <a:spcPts val="400"/>
              </a:spcBef>
              <a:spcAft>
                <a:spcPts val="0"/>
              </a:spcAft>
              <a:buSzPts val="1600"/>
              <a:buChar char="•"/>
              <a:defRPr sz="1600"/>
            </a:lvl7pPr>
            <a:lvl8pPr marL="3657600" lvl="7" indent="-330200" algn="l">
              <a:lnSpc>
                <a:spcPct val="100000"/>
              </a:lnSpc>
              <a:spcBef>
                <a:spcPts val="400"/>
              </a:spcBef>
              <a:spcAft>
                <a:spcPts val="0"/>
              </a:spcAft>
              <a:buSzPts val="1600"/>
              <a:buChar char="•"/>
              <a:defRPr sz="1600"/>
            </a:lvl8pPr>
            <a:lvl9pPr marL="4114800" lvl="8" indent="-330200" algn="l">
              <a:lnSpc>
                <a:spcPct val="100000"/>
              </a:lnSpc>
              <a:spcBef>
                <a:spcPts val="400"/>
              </a:spcBef>
              <a:spcAft>
                <a:spcPts val="0"/>
              </a:spcAft>
              <a:buSzPts val="1600"/>
              <a:buChar char="•"/>
              <a:defRPr sz="1600"/>
            </a:lvl9pPr>
          </a:lstStyle>
          <a:p>
            <a:endParaRPr/>
          </a:p>
        </p:txBody>
      </p:sp>
      <p:sp>
        <p:nvSpPr>
          <p:cNvPr id="281" name="Google Shape;281;p24"/>
          <p:cNvSpPr txBox="1">
            <a:spLocks noGrp="1"/>
          </p:cNvSpPr>
          <p:nvPr>
            <p:ph type="subTitle" idx="2"/>
          </p:nvPr>
        </p:nvSpPr>
        <p:spPr>
          <a:xfrm>
            <a:off x="914400" y="1518775"/>
            <a:ext cx="3581400" cy="662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700"/>
              <a:buNone/>
              <a:defRPr sz="2700"/>
            </a:lvl2pPr>
            <a:lvl3pPr lvl="2" algn="l">
              <a:lnSpc>
                <a:spcPct val="100000"/>
              </a:lnSpc>
              <a:spcBef>
                <a:spcPts val="480"/>
              </a:spcBef>
              <a:spcAft>
                <a:spcPts val="0"/>
              </a:spcAft>
              <a:buSzPts val="2300"/>
              <a:buNone/>
              <a:defRPr sz="2300"/>
            </a:lvl3pPr>
            <a:lvl4pPr lvl="3" algn="l">
              <a:lnSpc>
                <a:spcPct val="100000"/>
              </a:lnSpc>
              <a:spcBef>
                <a:spcPts val="400"/>
              </a:spcBef>
              <a:spcAft>
                <a:spcPts val="0"/>
              </a:spcAft>
              <a:buSzPts val="1900"/>
              <a:buNone/>
              <a:defRPr sz="1900"/>
            </a:lvl4pPr>
            <a:lvl5pPr lvl="4" algn="l">
              <a:lnSpc>
                <a:spcPct val="100000"/>
              </a:lnSpc>
              <a:spcBef>
                <a:spcPts val="400"/>
              </a:spcBef>
              <a:spcAft>
                <a:spcPts val="0"/>
              </a:spcAft>
              <a:buSzPts val="1900"/>
              <a:buNone/>
              <a:defRPr sz="1900"/>
            </a:lvl5pPr>
            <a:lvl6pPr lvl="5" algn="l">
              <a:lnSpc>
                <a:spcPct val="100000"/>
              </a:lnSpc>
              <a:spcBef>
                <a:spcPts val="400"/>
              </a:spcBef>
              <a:spcAft>
                <a:spcPts val="0"/>
              </a:spcAft>
              <a:buSzPts val="1900"/>
              <a:buNone/>
              <a:defRPr sz="1900"/>
            </a:lvl6pPr>
            <a:lvl7pPr lvl="6" algn="l">
              <a:lnSpc>
                <a:spcPct val="100000"/>
              </a:lnSpc>
              <a:spcBef>
                <a:spcPts val="400"/>
              </a:spcBef>
              <a:spcAft>
                <a:spcPts val="0"/>
              </a:spcAft>
              <a:buSzPts val="1900"/>
              <a:buNone/>
              <a:defRPr sz="1900"/>
            </a:lvl7pPr>
            <a:lvl8pPr lvl="7" algn="l">
              <a:lnSpc>
                <a:spcPct val="100000"/>
              </a:lnSpc>
              <a:spcBef>
                <a:spcPts val="400"/>
              </a:spcBef>
              <a:spcAft>
                <a:spcPts val="0"/>
              </a:spcAft>
              <a:buSzPts val="1900"/>
              <a:buNone/>
              <a:defRPr sz="1900"/>
            </a:lvl8pPr>
            <a:lvl9pPr lvl="8" algn="l">
              <a:lnSpc>
                <a:spcPct val="100000"/>
              </a:lnSpc>
              <a:spcBef>
                <a:spcPts val="400"/>
              </a:spcBef>
              <a:spcAft>
                <a:spcPts val="0"/>
              </a:spcAft>
              <a:buSzPts val="1900"/>
              <a:buNone/>
              <a:defRPr sz="1900"/>
            </a:lvl9pPr>
          </a:lstStyle>
          <a:p>
            <a:endParaRPr/>
          </a:p>
        </p:txBody>
      </p:sp>
      <p:sp>
        <p:nvSpPr>
          <p:cNvPr id="282" name="Google Shape;282;p24"/>
          <p:cNvSpPr txBox="1">
            <a:spLocks noGrp="1"/>
          </p:cNvSpPr>
          <p:nvPr>
            <p:ph type="subTitle" idx="3"/>
          </p:nvPr>
        </p:nvSpPr>
        <p:spPr>
          <a:xfrm>
            <a:off x="5105400" y="1518775"/>
            <a:ext cx="3581400" cy="662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800"/>
              <a:buNone/>
              <a:defRPr/>
            </a:lvl2pPr>
            <a:lvl3pPr lvl="2" algn="l">
              <a:lnSpc>
                <a:spcPct val="100000"/>
              </a:lnSpc>
              <a:spcBef>
                <a:spcPts val="480"/>
              </a:spcBef>
              <a:spcAft>
                <a:spcPts val="0"/>
              </a:spcAft>
              <a:buSzPts val="2400"/>
              <a:buNone/>
              <a:defRPr/>
            </a:lvl3pPr>
            <a:lvl4pPr lvl="3" algn="l">
              <a:lnSpc>
                <a:spcPct val="100000"/>
              </a:lnSpc>
              <a:spcBef>
                <a:spcPts val="400"/>
              </a:spcBef>
              <a:spcAft>
                <a:spcPts val="0"/>
              </a:spcAft>
              <a:buSzPts val="2000"/>
              <a:buNone/>
              <a:defRPr/>
            </a:lvl4pPr>
            <a:lvl5pPr lvl="4" algn="l">
              <a:lnSpc>
                <a:spcPct val="100000"/>
              </a:lnSpc>
              <a:spcBef>
                <a:spcPts val="400"/>
              </a:spcBef>
              <a:spcAft>
                <a:spcPts val="0"/>
              </a:spcAft>
              <a:buSzPts val="2000"/>
              <a:buNone/>
              <a:defRPr/>
            </a:lvl5pPr>
            <a:lvl6pPr lvl="5" algn="l">
              <a:lnSpc>
                <a:spcPct val="100000"/>
              </a:lnSpc>
              <a:spcBef>
                <a:spcPts val="400"/>
              </a:spcBef>
              <a:spcAft>
                <a:spcPts val="0"/>
              </a:spcAft>
              <a:buSzPts val="2000"/>
              <a:buNone/>
              <a:defRPr/>
            </a:lvl6pPr>
            <a:lvl7pPr lvl="6" algn="l">
              <a:lnSpc>
                <a:spcPct val="100000"/>
              </a:lnSpc>
              <a:spcBef>
                <a:spcPts val="400"/>
              </a:spcBef>
              <a:spcAft>
                <a:spcPts val="0"/>
              </a:spcAft>
              <a:buSzPts val="2000"/>
              <a:buNone/>
              <a:defRPr/>
            </a:lvl7pPr>
            <a:lvl8pPr lvl="7" algn="l">
              <a:lnSpc>
                <a:spcPct val="100000"/>
              </a:lnSpc>
              <a:spcBef>
                <a:spcPts val="400"/>
              </a:spcBef>
              <a:spcAft>
                <a:spcPts val="0"/>
              </a:spcAft>
              <a:buSzPts val="2000"/>
              <a:buNone/>
              <a:defRPr/>
            </a:lvl8pPr>
            <a:lvl9pPr lvl="8" algn="l">
              <a:lnSpc>
                <a:spcPct val="100000"/>
              </a:lnSpc>
              <a:spcBef>
                <a:spcPts val="400"/>
              </a:spcBef>
              <a:spcAft>
                <a:spcPts val="0"/>
              </a:spcAft>
              <a:buSzPts val="2000"/>
              <a:buNone/>
              <a:defRPr/>
            </a:lvl9pPr>
          </a:lstStyle>
          <a:p>
            <a:endParaRPr/>
          </a:p>
        </p:txBody>
      </p:sp>
      <p:sp>
        <p:nvSpPr>
          <p:cNvPr id="283" name="Google Shape;283;p24"/>
          <p:cNvSpPr txBox="1">
            <a:spLocks noGrp="1"/>
          </p:cNvSpPr>
          <p:nvPr>
            <p:ph type="body" idx="4"/>
          </p:nvPr>
        </p:nvSpPr>
        <p:spPr>
          <a:xfrm>
            <a:off x="457200" y="2384125"/>
            <a:ext cx="4038600" cy="33657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40"/>
              </a:spcBef>
              <a:spcAft>
                <a:spcPts val="0"/>
              </a:spcAft>
              <a:buSzPts val="2800"/>
              <a:buChar char="•"/>
              <a:defRPr sz="2800"/>
            </a:lvl1pPr>
            <a:lvl2pPr marL="914400" lvl="1" indent="-381000" algn="l">
              <a:lnSpc>
                <a:spcPct val="100000"/>
              </a:lnSpc>
              <a:spcBef>
                <a:spcPts val="560"/>
              </a:spcBef>
              <a:spcAft>
                <a:spcPts val="0"/>
              </a:spcAft>
              <a:buSzPts val="2400"/>
              <a:buChar char="–"/>
              <a:defRPr sz="2400"/>
            </a:lvl2pPr>
            <a:lvl3pPr marL="1371600" lvl="2" indent="-355600" algn="l">
              <a:lnSpc>
                <a:spcPct val="100000"/>
              </a:lnSpc>
              <a:spcBef>
                <a:spcPts val="480"/>
              </a:spcBef>
              <a:spcAft>
                <a:spcPts val="0"/>
              </a:spcAft>
              <a:buSzPts val="2000"/>
              <a:buChar char="•"/>
              <a:defRPr sz="2000"/>
            </a:lvl3pPr>
            <a:lvl4pPr marL="1828800" lvl="3" indent="-330200" algn="l">
              <a:lnSpc>
                <a:spcPct val="100000"/>
              </a:lnSpc>
              <a:spcBef>
                <a:spcPts val="400"/>
              </a:spcBef>
              <a:spcAft>
                <a:spcPts val="0"/>
              </a:spcAft>
              <a:buSzPts val="1600"/>
              <a:buChar char="–"/>
              <a:defRPr sz="1600"/>
            </a:lvl4pPr>
            <a:lvl5pPr marL="2286000" lvl="4" indent="-330200" algn="l">
              <a:lnSpc>
                <a:spcPct val="100000"/>
              </a:lnSpc>
              <a:spcBef>
                <a:spcPts val="400"/>
              </a:spcBef>
              <a:spcAft>
                <a:spcPts val="0"/>
              </a:spcAft>
              <a:buSzPts val="1600"/>
              <a:buChar char="»"/>
              <a:defRPr sz="1600"/>
            </a:lvl5pPr>
            <a:lvl6pPr marL="2743200" lvl="5" indent="-330200" algn="l">
              <a:lnSpc>
                <a:spcPct val="100000"/>
              </a:lnSpc>
              <a:spcBef>
                <a:spcPts val="400"/>
              </a:spcBef>
              <a:spcAft>
                <a:spcPts val="0"/>
              </a:spcAft>
              <a:buSzPts val="1600"/>
              <a:buChar char="•"/>
              <a:defRPr sz="1600"/>
            </a:lvl6pPr>
            <a:lvl7pPr marL="3200400" lvl="6" indent="-330200" algn="l">
              <a:lnSpc>
                <a:spcPct val="100000"/>
              </a:lnSpc>
              <a:spcBef>
                <a:spcPts val="400"/>
              </a:spcBef>
              <a:spcAft>
                <a:spcPts val="0"/>
              </a:spcAft>
              <a:buSzPts val="1600"/>
              <a:buChar char="•"/>
              <a:defRPr sz="1600"/>
            </a:lvl7pPr>
            <a:lvl8pPr marL="3657600" lvl="7" indent="-330200" algn="l">
              <a:lnSpc>
                <a:spcPct val="100000"/>
              </a:lnSpc>
              <a:spcBef>
                <a:spcPts val="400"/>
              </a:spcBef>
              <a:spcAft>
                <a:spcPts val="0"/>
              </a:spcAft>
              <a:buSzPts val="1600"/>
              <a:buChar char="•"/>
              <a:defRPr sz="1600"/>
            </a:lvl8pPr>
            <a:lvl9pPr marL="4114800" lvl="8" indent="-330200" algn="l">
              <a:lnSpc>
                <a:spcPct val="100000"/>
              </a:lnSpc>
              <a:spcBef>
                <a:spcPts val="400"/>
              </a:spcBef>
              <a:spcAft>
                <a:spcPts val="0"/>
              </a:spcAft>
              <a:buSzPts val="1600"/>
              <a:buChar char="•"/>
              <a:defRPr sz="1600"/>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1">
  <p:cSld name="Content with Caption 1">
    <p:spTree>
      <p:nvGrpSpPr>
        <p:cNvPr id="1" name="Shape 284"/>
        <p:cNvGrpSpPr/>
        <p:nvPr/>
      </p:nvGrpSpPr>
      <p:grpSpPr>
        <a:xfrm>
          <a:off x="0" y="0"/>
          <a:ext cx="0" cy="0"/>
          <a:chOff x="0" y="0"/>
          <a:chExt cx="0" cy="0"/>
        </a:xfrm>
      </p:grpSpPr>
      <p:sp>
        <p:nvSpPr>
          <p:cNvPr id="285" name="Google Shape;285;p2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86" name="Google Shape;286;p25"/>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87" name="Google Shape;287;p25"/>
          <p:cNvSpPr txBox="1">
            <a:spLocks noGrp="1"/>
          </p:cNvSpPr>
          <p:nvPr>
            <p:ph type="body" idx="1"/>
          </p:nvPr>
        </p:nvSpPr>
        <p:spPr>
          <a:xfrm>
            <a:off x="457200" y="1434650"/>
            <a:ext cx="2985600" cy="4518300"/>
          </a:xfrm>
          <a:prstGeom prst="rect">
            <a:avLst/>
          </a:prstGeom>
          <a:solidFill>
            <a:srgbClr val="003369">
              <a:alpha val="73333"/>
            </a:srgbClr>
          </a:solidFill>
          <a:ln>
            <a:noFill/>
          </a:ln>
        </p:spPr>
        <p:txBody>
          <a:bodyPr spcFirstLastPara="1" wrap="square" lIns="91425" tIns="45700" rIns="91425" bIns="45700" anchor="t" anchorCtr="0">
            <a:normAutofit/>
          </a:bodyPr>
          <a:lstStyle>
            <a:lvl1pPr marL="457200" lvl="0" indent="-355600" algn="l">
              <a:lnSpc>
                <a:spcPct val="100000"/>
              </a:lnSpc>
              <a:spcBef>
                <a:spcPts val="640"/>
              </a:spcBef>
              <a:spcAft>
                <a:spcPts val="0"/>
              </a:spcAft>
              <a:buClr>
                <a:schemeClr val="lt1"/>
              </a:buClr>
              <a:buSzPts val="2000"/>
              <a:buChar char="•"/>
              <a:defRPr sz="2000">
                <a:solidFill>
                  <a:schemeClr val="lt1"/>
                </a:solidFill>
              </a:defRPr>
            </a:lvl1pPr>
            <a:lvl2pPr marL="914400" lvl="1" indent="-330200" algn="l">
              <a:lnSpc>
                <a:spcPct val="100000"/>
              </a:lnSpc>
              <a:spcBef>
                <a:spcPts val="560"/>
              </a:spcBef>
              <a:spcAft>
                <a:spcPts val="0"/>
              </a:spcAft>
              <a:buClr>
                <a:schemeClr val="lt1"/>
              </a:buClr>
              <a:buSzPts val="1600"/>
              <a:buChar char="–"/>
              <a:defRPr sz="1600">
                <a:solidFill>
                  <a:schemeClr val="lt1"/>
                </a:solidFill>
              </a:defRPr>
            </a:lvl2pPr>
            <a:lvl3pPr marL="1371600" lvl="2" indent="-304800" algn="l">
              <a:lnSpc>
                <a:spcPct val="100000"/>
              </a:lnSpc>
              <a:spcBef>
                <a:spcPts val="480"/>
              </a:spcBef>
              <a:spcAft>
                <a:spcPts val="0"/>
              </a:spcAft>
              <a:buClr>
                <a:schemeClr val="lt1"/>
              </a:buClr>
              <a:buSzPts val="1200"/>
              <a:buChar char="•"/>
              <a:defRPr sz="1200">
                <a:solidFill>
                  <a:schemeClr val="lt1"/>
                </a:solidFill>
              </a:defRPr>
            </a:lvl3pPr>
            <a:lvl4pPr marL="1828800" lvl="3" indent="-279400" algn="l">
              <a:lnSpc>
                <a:spcPct val="100000"/>
              </a:lnSpc>
              <a:spcBef>
                <a:spcPts val="400"/>
              </a:spcBef>
              <a:spcAft>
                <a:spcPts val="0"/>
              </a:spcAft>
              <a:buClr>
                <a:schemeClr val="lt1"/>
              </a:buClr>
              <a:buSzPts val="800"/>
              <a:buChar char="–"/>
              <a:defRPr sz="800">
                <a:solidFill>
                  <a:schemeClr val="lt1"/>
                </a:solidFill>
              </a:defRPr>
            </a:lvl4pPr>
            <a:lvl5pPr marL="2286000" lvl="4" indent="-279400" algn="l">
              <a:lnSpc>
                <a:spcPct val="100000"/>
              </a:lnSpc>
              <a:spcBef>
                <a:spcPts val="400"/>
              </a:spcBef>
              <a:spcAft>
                <a:spcPts val="0"/>
              </a:spcAft>
              <a:buClr>
                <a:schemeClr val="lt1"/>
              </a:buClr>
              <a:buSzPts val="800"/>
              <a:buChar char="»"/>
              <a:defRPr sz="800">
                <a:solidFill>
                  <a:schemeClr val="lt1"/>
                </a:solidFill>
              </a:defRPr>
            </a:lvl5pPr>
            <a:lvl6pPr marL="2743200" lvl="5" indent="-279400" algn="l">
              <a:lnSpc>
                <a:spcPct val="100000"/>
              </a:lnSpc>
              <a:spcBef>
                <a:spcPts val="400"/>
              </a:spcBef>
              <a:spcAft>
                <a:spcPts val="0"/>
              </a:spcAft>
              <a:buClr>
                <a:schemeClr val="lt1"/>
              </a:buClr>
              <a:buSzPts val="800"/>
              <a:buChar char="•"/>
              <a:defRPr sz="800">
                <a:solidFill>
                  <a:schemeClr val="lt1"/>
                </a:solidFill>
              </a:defRPr>
            </a:lvl6pPr>
            <a:lvl7pPr marL="3200400" lvl="6" indent="-279400" algn="l">
              <a:lnSpc>
                <a:spcPct val="100000"/>
              </a:lnSpc>
              <a:spcBef>
                <a:spcPts val="400"/>
              </a:spcBef>
              <a:spcAft>
                <a:spcPts val="0"/>
              </a:spcAft>
              <a:buClr>
                <a:schemeClr val="lt1"/>
              </a:buClr>
              <a:buSzPts val="800"/>
              <a:buChar char="•"/>
              <a:defRPr sz="800">
                <a:solidFill>
                  <a:schemeClr val="lt1"/>
                </a:solidFill>
              </a:defRPr>
            </a:lvl7pPr>
            <a:lvl8pPr marL="3657600" lvl="7" indent="-279400" algn="l">
              <a:lnSpc>
                <a:spcPct val="100000"/>
              </a:lnSpc>
              <a:spcBef>
                <a:spcPts val="400"/>
              </a:spcBef>
              <a:spcAft>
                <a:spcPts val="0"/>
              </a:spcAft>
              <a:buClr>
                <a:schemeClr val="lt1"/>
              </a:buClr>
              <a:buSzPts val="800"/>
              <a:buChar char="•"/>
              <a:defRPr sz="800">
                <a:solidFill>
                  <a:schemeClr val="lt1"/>
                </a:solidFill>
              </a:defRPr>
            </a:lvl8pPr>
            <a:lvl9pPr marL="4114800" lvl="8" indent="-279400" algn="l">
              <a:lnSpc>
                <a:spcPct val="100000"/>
              </a:lnSpc>
              <a:spcBef>
                <a:spcPts val="400"/>
              </a:spcBef>
              <a:spcAft>
                <a:spcPts val="0"/>
              </a:spcAft>
              <a:buClr>
                <a:schemeClr val="lt1"/>
              </a:buClr>
              <a:buSzPts val="800"/>
              <a:buChar char="•"/>
              <a:defRPr sz="800">
                <a:solidFill>
                  <a:schemeClr val="lt1"/>
                </a:solidFill>
              </a:defRPr>
            </a:lvl9pPr>
          </a:lstStyle>
          <a:p>
            <a:endParaRPr/>
          </a:p>
        </p:txBody>
      </p:sp>
      <p:sp>
        <p:nvSpPr>
          <p:cNvPr id="288" name="Google Shape;288;p25"/>
          <p:cNvSpPr txBox="1">
            <a:spLocks noGrp="1"/>
          </p:cNvSpPr>
          <p:nvPr>
            <p:ph type="subTitle" idx="2"/>
          </p:nvPr>
        </p:nvSpPr>
        <p:spPr>
          <a:xfrm>
            <a:off x="914400" y="271425"/>
            <a:ext cx="2528400" cy="1161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640"/>
              </a:spcBef>
              <a:spcAft>
                <a:spcPts val="0"/>
              </a:spcAft>
              <a:buSzPts val="2000"/>
              <a:buNone/>
              <a:defRPr sz="2000" b="1"/>
            </a:lvl1pPr>
            <a:lvl2pPr lvl="1" algn="l">
              <a:lnSpc>
                <a:spcPct val="100000"/>
              </a:lnSpc>
              <a:spcBef>
                <a:spcPts val="560"/>
              </a:spcBef>
              <a:spcAft>
                <a:spcPts val="0"/>
              </a:spcAft>
              <a:buSzPts val="2000"/>
              <a:buNone/>
              <a:defRPr sz="2000"/>
            </a:lvl2pPr>
            <a:lvl3pPr lvl="2" algn="l">
              <a:lnSpc>
                <a:spcPct val="100000"/>
              </a:lnSpc>
              <a:spcBef>
                <a:spcPts val="480"/>
              </a:spcBef>
              <a:spcAft>
                <a:spcPts val="0"/>
              </a:spcAft>
              <a:buSzPts val="1600"/>
              <a:buNone/>
              <a:defRPr sz="1600"/>
            </a:lvl3pPr>
            <a:lvl4pPr lvl="3" algn="l">
              <a:lnSpc>
                <a:spcPct val="100000"/>
              </a:lnSpc>
              <a:spcBef>
                <a:spcPts val="400"/>
              </a:spcBef>
              <a:spcAft>
                <a:spcPts val="0"/>
              </a:spcAft>
              <a:buSzPts val="1200"/>
              <a:buNone/>
              <a:defRPr sz="1200"/>
            </a:lvl4pPr>
            <a:lvl5pPr lvl="4" algn="l">
              <a:lnSpc>
                <a:spcPct val="100000"/>
              </a:lnSpc>
              <a:spcBef>
                <a:spcPts val="400"/>
              </a:spcBef>
              <a:spcAft>
                <a:spcPts val="0"/>
              </a:spcAft>
              <a:buSzPts val="1200"/>
              <a:buNone/>
              <a:defRPr sz="1200"/>
            </a:lvl5pPr>
            <a:lvl6pPr lvl="5" algn="l">
              <a:lnSpc>
                <a:spcPct val="100000"/>
              </a:lnSpc>
              <a:spcBef>
                <a:spcPts val="400"/>
              </a:spcBef>
              <a:spcAft>
                <a:spcPts val="0"/>
              </a:spcAft>
              <a:buSzPts val="1200"/>
              <a:buNone/>
              <a:defRPr sz="1200"/>
            </a:lvl6pPr>
            <a:lvl7pPr lvl="6" algn="l">
              <a:lnSpc>
                <a:spcPct val="100000"/>
              </a:lnSpc>
              <a:spcBef>
                <a:spcPts val="400"/>
              </a:spcBef>
              <a:spcAft>
                <a:spcPts val="0"/>
              </a:spcAft>
              <a:buSzPts val="1200"/>
              <a:buNone/>
              <a:defRPr sz="1200"/>
            </a:lvl7pPr>
            <a:lvl8pPr lvl="7" algn="l">
              <a:lnSpc>
                <a:spcPct val="100000"/>
              </a:lnSpc>
              <a:spcBef>
                <a:spcPts val="400"/>
              </a:spcBef>
              <a:spcAft>
                <a:spcPts val="0"/>
              </a:spcAft>
              <a:buSzPts val="1200"/>
              <a:buNone/>
              <a:defRPr sz="1200"/>
            </a:lvl8pPr>
            <a:lvl9pPr lvl="8" algn="l">
              <a:lnSpc>
                <a:spcPct val="100000"/>
              </a:lnSpc>
              <a:spcBef>
                <a:spcPts val="400"/>
              </a:spcBef>
              <a:spcAft>
                <a:spcPts val="0"/>
              </a:spcAft>
              <a:buSzPts val="1200"/>
              <a:buNone/>
              <a:defRPr sz="1200"/>
            </a:lvl9pPr>
          </a:lstStyle>
          <a:p>
            <a:endParaRPr/>
          </a:p>
        </p:txBody>
      </p:sp>
      <p:sp>
        <p:nvSpPr>
          <p:cNvPr id="289" name="Google Shape;289;p25"/>
          <p:cNvSpPr txBox="1">
            <a:spLocks noGrp="1"/>
          </p:cNvSpPr>
          <p:nvPr>
            <p:ph type="body" idx="3"/>
          </p:nvPr>
        </p:nvSpPr>
        <p:spPr>
          <a:xfrm>
            <a:off x="3673275" y="271425"/>
            <a:ext cx="4963800" cy="5676600"/>
          </a:xfrm>
          <a:prstGeom prst="rect">
            <a:avLst/>
          </a:prstGeom>
          <a:noFill/>
          <a:ln w="28575" cap="flat" cmpd="sng">
            <a:solidFill>
              <a:srgbClr val="003369"/>
            </a:solidFill>
            <a:prstDash val="lgDash"/>
            <a:round/>
            <a:headEnd type="none" w="sm" len="sm"/>
            <a:tailEnd type="none" w="sm" len="sm"/>
          </a:ln>
        </p:spPr>
        <p:txBody>
          <a:bodyPr spcFirstLastPara="1" wrap="square" lIns="91425" tIns="45700" rIns="91425" bIns="45700" anchor="t" anchorCtr="0">
            <a:normAutofit/>
          </a:bodyPr>
          <a:lstStyle>
            <a:lvl1pPr marL="457200" lvl="0" indent="-393700" algn="l">
              <a:lnSpc>
                <a:spcPct val="100000"/>
              </a:lnSpc>
              <a:spcBef>
                <a:spcPts val="640"/>
              </a:spcBef>
              <a:spcAft>
                <a:spcPts val="0"/>
              </a:spcAft>
              <a:buSzPts val="2600"/>
              <a:buChar char="•"/>
              <a:defRPr sz="2600"/>
            </a:lvl1pPr>
            <a:lvl2pPr marL="914400" lvl="1" indent="-368300" algn="l">
              <a:lnSpc>
                <a:spcPct val="100000"/>
              </a:lnSpc>
              <a:spcBef>
                <a:spcPts val="560"/>
              </a:spcBef>
              <a:spcAft>
                <a:spcPts val="0"/>
              </a:spcAft>
              <a:buSzPts val="2200"/>
              <a:buChar char="–"/>
              <a:defRPr sz="2200"/>
            </a:lvl2pPr>
            <a:lvl3pPr marL="1371600" lvl="2" indent="-342900" algn="l">
              <a:lnSpc>
                <a:spcPct val="100000"/>
              </a:lnSpc>
              <a:spcBef>
                <a:spcPts val="480"/>
              </a:spcBef>
              <a:spcAft>
                <a:spcPts val="0"/>
              </a:spcAft>
              <a:buSzPts val="1800"/>
              <a:buChar char="•"/>
              <a:defRPr sz="1800"/>
            </a:lvl3pPr>
            <a:lvl4pPr marL="1828800" lvl="3" indent="-317500" algn="l">
              <a:lnSpc>
                <a:spcPct val="100000"/>
              </a:lnSpc>
              <a:spcBef>
                <a:spcPts val="400"/>
              </a:spcBef>
              <a:spcAft>
                <a:spcPts val="0"/>
              </a:spcAft>
              <a:buSzPts val="1400"/>
              <a:buChar char="–"/>
              <a:defRPr sz="1400"/>
            </a:lvl4pPr>
            <a:lvl5pPr marL="2286000" lvl="4" indent="-317500" algn="l">
              <a:lnSpc>
                <a:spcPct val="100000"/>
              </a:lnSpc>
              <a:spcBef>
                <a:spcPts val="400"/>
              </a:spcBef>
              <a:spcAft>
                <a:spcPts val="0"/>
              </a:spcAft>
              <a:buSzPts val="1400"/>
              <a:buChar char="»"/>
              <a:defRPr sz="1400"/>
            </a:lvl5pPr>
            <a:lvl6pPr marL="2743200" lvl="5" indent="-317500" algn="l">
              <a:lnSpc>
                <a:spcPct val="100000"/>
              </a:lnSpc>
              <a:spcBef>
                <a:spcPts val="400"/>
              </a:spcBef>
              <a:spcAft>
                <a:spcPts val="0"/>
              </a:spcAft>
              <a:buSzPts val="1400"/>
              <a:buChar char="•"/>
              <a:defRPr sz="1400"/>
            </a:lvl6pPr>
            <a:lvl7pPr marL="3200400" lvl="6" indent="-317500" algn="l">
              <a:lnSpc>
                <a:spcPct val="100000"/>
              </a:lnSpc>
              <a:spcBef>
                <a:spcPts val="400"/>
              </a:spcBef>
              <a:spcAft>
                <a:spcPts val="0"/>
              </a:spcAft>
              <a:buSzPts val="1400"/>
              <a:buChar char="•"/>
              <a:defRPr sz="1400"/>
            </a:lvl7pPr>
            <a:lvl8pPr marL="3657600" lvl="7" indent="-317500" algn="l">
              <a:lnSpc>
                <a:spcPct val="100000"/>
              </a:lnSpc>
              <a:spcBef>
                <a:spcPts val="400"/>
              </a:spcBef>
              <a:spcAft>
                <a:spcPts val="0"/>
              </a:spcAft>
              <a:buSzPts val="1400"/>
              <a:buChar char="•"/>
              <a:defRPr sz="1400"/>
            </a:lvl8pPr>
            <a:lvl9pPr marL="4114800" lvl="8" indent="-317500" algn="l">
              <a:lnSpc>
                <a:spcPct val="100000"/>
              </a:lnSpc>
              <a:spcBef>
                <a:spcPts val="400"/>
              </a:spcBef>
              <a:spcAft>
                <a:spcPts val="0"/>
              </a:spcAft>
              <a:buSzPts val="1400"/>
              <a:buChar char="•"/>
              <a:defRPr sz="1400"/>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1 3">
  <p:cSld name="Blank 1 3">
    <p:bg>
      <p:bgPr>
        <a:solidFill>
          <a:schemeClr val="lt1"/>
        </a:solidFill>
        <a:effectLst/>
      </p:bgPr>
    </p:bg>
    <p:spTree>
      <p:nvGrpSpPr>
        <p:cNvPr id="1" name="Shape 290"/>
        <p:cNvGrpSpPr/>
        <p:nvPr/>
      </p:nvGrpSpPr>
      <p:grpSpPr>
        <a:xfrm>
          <a:off x="0" y="0"/>
          <a:ext cx="0" cy="0"/>
          <a:chOff x="0" y="0"/>
          <a:chExt cx="0" cy="0"/>
        </a:xfrm>
      </p:grpSpPr>
      <p:sp>
        <p:nvSpPr>
          <p:cNvPr id="291" name="Google Shape;291;p2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292" name="Google Shape;292;p27"/>
          <p:cNvSpPr/>
          <p:nvPr/>
        </p:nvSpPr>
        <p:spPr>
          <a:xfrm>
            <a:off x="457200" y="273362"/>
            <a:ext cx="457200" cy="1161300"/>
          </a:xfrm>
          <a:prstGeom prst="rect">
            <a:avLst/>
          </a:prstGeom>
          <a:solidFill>
            <a:srgbClr val="00336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93" name="Google Shape;293;p27"/>
          <p:cNvSpPr txBox="1">
            <a:spLocks noGrp="1"/>
          </p:cNvSpPr>
          <p:nvPr>
            <p:ph type="body" idx="1"/>
          </p:nvPr>
        </p:nvSpPr>
        <p:spPr>
          <a:xfrm>
            <a:off x="457200" y="1434650"/>
            <a:ext cx="2985600" cy="4518300"/>
          </a:xfrm>
          <a:prstGeom prst="rect">
            <a:avLst/>
          </a:prstGeom>
          <a:solidFill>
            <a:schemeClr val="lt1"/>
          </a:solidFill>
          <a:ln>
            <a:noFill/>
          </a:ln>
        </p:spPr>
        <p:txBody>
          <a:bodyPr spcFirstLastPara="1" wrap="square" lIns="91425" tIns="45700" rIns="91425" bIns="45700" anchor="t" anchorCtr="0">
            <a:normAutofit/>
          </a:bodyPr>
          <a:lstStyle>
            <a:lvl1pPr marL="457200" lvl="0" indent="-355600" algn="l">
              <a:lnSpc>
                <a:spcPct val="100000"/>
              </a:lnSpc>
              <a:spcBef>
                <a:spcPts val="640"/>
              </a:spcBef>
              <a:spcAft>
                <a:spcPts val="0"/>
              </a:spcAft>
              <a:buSzPts val="2000"/>
              <a:buChar char="•"/>
              <a:defRPr sz="2000"/>
            </a:lvl1pPr>
            <a:lvl2pPr marL="914400" lvl="1" indent="-330200" algn="l">
              <a:lnSpc>
                <a:spcPct val="100000"/>
              </a:lnSpc>
              <a:spcBef>
                <a:spcPts val="560"/>
              </a:spcBef>
              <a:spcAft>
                <a:spcPts val="0"/>
              </a:spcAft>
              <a:buSzPts val="1600"/>
              <a:buChar char="–"/>
              <a:defRPr sz="1600"/>
            </a:lvl2pPr>
            <a:lvl3pPr marL="1371600" lvl="2" indent="-304800" algn="l">
              <a:lnSpc>
                <a:spcPct val="100000"/>
              </a:lnSpc>
              <a:spcBef>
                <a:spcPts val="480"/>
              </a:spcBef>
              <a:spcAft>
                <a:spcPts val="0"/>
              </a:spcAft>
              <a:buSzPts val="1200"/>
              <a:buChar char="•"/>
              <a:defRPr sz="1200"/>
            </a:lvl3pPr>
            <a:lvl4pPr marL="1828800" lvl="3" indent="-279400" algn="l">
              <a:lnSpc>
                <a:spcPct val="100000"/>
              </a:lnSpc>
              <a:spcBef>
                <a:spcPts val="400"/>
              </a:spcBef>
              <a:spcAft>
                <a:spcPts val="0"/>
              </a:spcAft>
              <a:buSzPts val="800"/>
              <a:buChar char="–"/>
              <a:defRPr sz="800"/>
            </a:lvl4pPr>
            <a:lvl5pPr marL="2286000" lvl="4" indent="-279400" algn="l">
              <a:lnSpc>
                <a:spcPct val="100000"/>
              </a:lnSpc>
              <a:spcBef>
                <a:spcPts val="400"/>
              </a:spcBef>
              <a:spcAft>
                <a:spcPts val="0"/>
              </a:spcAft>
              <a:buSzPts val="800"/>
              <a:buChar char="»"/>
              <a:defRPr sz="800"/>
            </a:lvl5pPr>
            <a:lvl6pPr marL="2743200" lvl="5" indent="-279400" algn="l">
              <a:lnSpc>
                <a:spcPct val="100000"/>
              </a:lnSpc>
              <a:spcBef>
                <a:spcPts val="400"/>
              </a:spcBef>
              <a:spcAft>
                <a:spcPts val="0"/>
              </a:spcAft>
              <a:buSzPts val="800"/>
              <a:buChar char="•"/>
              <a:defRPr sz="800"/>
            </a:lvl6pPr>
            <a:lvl7pPr marL="3200400" lvl="6" indent="-279400" algn="l">
              <a:lnSpc>
                <a:spcPct val="100000"/>
              </a:lnSpc>
              <a:spcBef>
                <a:spcPts val="400"/>
              </a:spcBef>
              <a:spcAft>
                <a:spcPts val="0"/>
              </a:spcAft>
              <a:buSzPts val="800"/>
              <a:buChar char="•"/>
              <a:defRPr sz="800"/>
            </a:lvl7pPr>
            <a:lvl8pPr marL="3657600" lvl="7" indent="-279400" algn="l">
              <a:lnSpc>
                <a:spcPct val="100000"/>
              </a:lnSpc>
              <a:spcBef>
                <a:spcPts val="400"/>
              </a:spcBef>
              <a:spcAft>
                <a:spcPts val="0"/>
              </a:spcAft>
              <a:buSzPts val="800"/>
              <a:buChar char="•"/>
              <a:defRPr sz="800"/>
            </a:lvl8pPr>
            <a:lvl9pPr marL="4114800" lvl="8" indent="-279400" algn="l">
              <a:lnSpc>
                <a:spcPct val="100000"/>
              </a:lnSpc>
              <a:spcBef>
                <a:spcPts val="400"/>
              </a:spcBef>
              <a:spcAft>
                <a:spcPts val="0"/>
              </a:spcAft>
              <a:buSzPts val="800"/>
              <a:buChar char="•"/>
              <a:defRPr sz="800"/>
            </a:lvl9pPr>
          </a:lstStyle>
          <a:p>
            <a:endParaRPr/>
          </a:p>
        </p:txBody>
      </p:sp>
      <p:sp>
        <p:nvSpPr>
          <p:cNvPr id="294" name="Google Shape;294;p27"/>
          <p:cNvSpPr txBox="1">
            <a:spLocks noGrp="1"/>
          </p:cNvSpPr>
          <p:nvPr>
            <p:ph type="subTitle" idx="2"/>
          </p:nvPr>
        </p:nvSpPr>
        <p:spPr>
          <a:xfrm>
            <a:off x="914400" y="271425"/>
            <a:ext cx="2528400" cy="1161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640"/>
              </a:spcBef>
              <a:spcAft>
                <a:spcPts val="0"/>
              </a:spcAft>
              <a:buSzPts val="2000"/>
              <a:buNone/>
              <a:defRPr sz="2000" b="1"/>
            </a:lvl1pPr>
            <a:lvl2pPr lvl="1" algn="l">
              <a:lnSpc>
                <a:spcPct val="100000"/>
              </a:lnSpc>
              <a:spcBef>
                <a:spcPts val="560"/>
              </a:spcBef>
              <a:spcAft>
                <a:spcPts val="0"/>
              </a:spcAft>
              <a:buSzPts val="1700"/>
              <a:buNone/>
              <a:defRPr sz="1700" b="1"/>
            </a:lvl2pPr>
            <a:lvl3pPr lvl="2" algn="l">
              <a:lnSpc>
                <a:spcPct val="100000"/>
              </a:lnSpc>
              <a:spcBef>
                <a:spcPts val="480"/>
              </a:spcBef>
              <a:spcAft>
                <a:spcPts val="0"/>
              </a:spcAft>
              <a:buSzPts val="1300"/>
              <a:buNone/>
              <a:defRPr sz="1300" b="1"/>
            </a:lvl3pPr>
            <a:lvl4pPr lvl="3" algn="l">
              <a:lnSpc>
                <a:spcPct val="100000"/>
              </a:lnSpc>
              <a:spcBef>
                <a:spcPts val="400"/>
              </a:spcBef>
              <a:spcAft>
                <a:spcPts val="0"/>
              </a:spcAft>
              <a:buSzPts val="900"/>
              <a:buNone/>
              <a:defRPr sz="900" b="1"/>
            </a:lvl4pPr>
            <a:lvl5pPr lvl="4" algn="l">
              <a:lnSpc>
                <a:spcPct val="100000"/>
              </a:lnSpc>
              <a:spcBef>
                <a:spcPts val="400"/>
              </a:spcBef>
              <a:spcAft>
                <a:spcPts val="0"/>
              </a:spcAft>
              <a:buSzPts val="900"/>
              <a:buNone/>
              <a:defRPr sz="900" b="1"/>
            </a:lvl5pPr>
            <a:lvl6pPr lvl="5" algn="l">
              <a:lnSpc>
                <a:spcPct val="100000"/>
              </a:lnSpc>
              <a:spcBef>
                <a:spcPts val="400"/>
              </a:spcBef>
              <a:spcAft>
                <a:spcPts val="0"/>
              </a:spcAft>
              <a:buSzPts val="900"/>
              <a:buNone/>
              <a:defRPr sz="900" b="1"/>
            </a:lvl6pPr>
            <a:lvl7pPr lvl="6" algn="l">
              <a:lnSpc>
                <a:spcPct val="100000"/>
              </a:lnSpc>
              <a:spcBef>
                <a:spcPts val="400"/>
              </a:spcBef>
              <a:spcAft>
                <a:spcPts val="0"/>
              </a:spcAft>
              <a:buSzPts val="900"/>
              <a:buNone/>
              <a:defRPr sz="900" b="1"/>
            </a:lvl7pPr>
            <a:lvl8pPr lvl="7" algn="l">
              <a:lnSpc>
                <a:spcPct val="100000"/>
              </a:lnSpc>
              <a:spcBef>
                <a:spcPts val="400"/>
              </a:spcBef>
              <a:spcAft>
                <a:spcPts val="0"/>
              </a:spcAft>
              <a:buSzPts val="900"/>
              <a:buNone/>
              <a:defRPr sz="900" b="1"/>
            </a:lvl8pPr>
            <a:lvl9pPr lvl="8" algn="l">
              <a:lnSpc>
                <a:spcPct val="100000"/>
              </a:lnSpc>
              <a:spcBef>
                <a:spcPts val="400"/>
              </a:spcBef>
              <a:spcAft>
                <a:spcPts val="0"/>
              </a:spcAft>
              <a:buSzPts val="900"/>
              <a:buNone/>
              <a:defRPr sz="900" b="1"/>
            </a:lvl9pPr>
          </a:lstStyle>
          <a:p>
            <a:endParaRPr/>
          </a:p>
        </p:txBody>
      </p:sp>
      <p:sp>
        <p:nvSpPr>
          <p:cNvPr id="295" name="Google Shape;295;p27"/>
          <p:cNvSpPr txBox="1">
            <a:spLocks noGrp="1"/>
          </p:cNvSpPr>
          <p:nvPr>
            <p:ph type="body" idx="3"/>
          </p:nvPr>
        </p:nvSpPr>
        <p:spPr>
          <a:xfrm>
            <a:off x="3673275" y="271425"/>
            <a:ext cx="4963800" cy="5676600"/>
          </a:xfrm>
          <a:prstGeom prst="rect">
            <a:avLst/>
          </a:prstGeom>
          <a:noFill/>
          <a:ln w="28575" cap="flat" cmpd="sng">
            <a:solidFill>
              <a:srgbClr val="003369"/>
            </a:solidFill>
            <a:prstDash val="lgDash"/>
            <a:round/>
            <a:headEnd type="none" w="sm" len="sm"/>
            <a:tailEnd type="none" w="sm" len="sm"/>
          </a:ln>
        </p:spPr>
        <p:txBody>
          <a:bodyPr spcFirstLastPara="1" wrap="square" lIns="91425" tIns="45700" rIns="91425" bIns="45700" anchor="t" anchorCtr="0">
            <a:normAutofit/>
          </a:bodyPr>
          <a:lstStyle>
            <a:lvl1pPr marL="457200" lvl="0" indent="-393700" algn="l">
              <a:lnSpc>
                <a:spcPct val="100000"/>
              </a:lnSpc>
              <a:spcBef>
                <a:spcPts val="640"/>
              </a:spcBef>
              <a:spcAft>
                <a:spcPts val="0"/>
              </a:spcAft>
              <a:buSzPts val="2600"/>
              <a:buChar char="•"/>
              <a:defRPr sz="2600"/>
            </a:lvl1pPr>
            <a:lvl2pPr marL="914400" lvl="1" indent="-368300" algn="l">
              <a:lnSpc>
                <a:spcPct val="100000"/>
              </a:lnSpc>
              <a:spcBef>
                <a:spcPts val="560"/>
              </a:spcBef>
              <a:spcAft>
                <a:spcPts val="0"/>
              </a:spcAft>
              <a:buSzPts val="2200"/>
              <a:buChar char="–"/>
              <a:defRPr sz="2200"/>
            </a:lvl2pPr>
            <a:lvl3pPr marL="1371600" lvl="2" indent="-342900" algn="l">
              <a:lnSpc>
                <a:spcPct val="100000"/>
              </a:lnSpc>
              <a:spcBef>
                <a:spcPts val="480"/>
              </a:spcBef>
              <a:spcAft>
                <a:spcPts val="0"/>
              </a:spcAft>
              <a:buSzPts val="1800"/>
              <a:buChar char="•"/>
              <a:defRPr sz="1800"/>
            </a:lvl3pPr>
            <a:lvl4pPr marL="1828800" lvl="3" indent="-317500" algn="l">
              <a:lnSpc>
                <a:spcPct val="100000"/>
              </a:lnSpc>
              <a:spcBef>
                <a:spcPts val="400"/>
              </a:spcBef>
              <a:spcAft>
                <a:spcPts val="0"/>
              </a:spcAft>
              <a:buSzPts val="1400"/>
              <a:buChar char="–"/>
              <a:defRPr sz="1400"/>
            </a:lvl4pPr>
            <a:lvl5pPr marL="2286000" lvl="4" indent="-317500" algn="l">
              <a:lnSpc>
                <a:spcPct val="100000"/>
              </a:lnSpc>
              <a:spcBef>
                <a:spcPts val="400"/>
              </a:spcBef>
              <a:spcAft>
                <a:spcPts val="0"/>
              </a:spcAft>
              <a:buSzPts val="1400"/>
              <a:buChar char="»"/>
              <a:defRPr sz="1400"/>
            </a:lvl5pPr>
            <a:lvl6pPr marL="2743200" lvl="5" indent="-317500" algn="l">
              <a:lnSpc>
                <a:spcPct val="100000"/>
              </a:lnSpc>
              <a:spcBef>
                <a:spcPts val="400"/>
              </a:spcBef>
              <a:spcAft>
                <a:spcPts val="0"/>
              </a:spcAft>
              <a:buSzPts val="1400"/>
              <a:buChar char="•"/>
              <a:defRPr sz="1400"/>
            </a:lvl6pPr>
            <a:lvl7pPr marL="3200400" lvl="6" indent="-317500" algn="l">
              <a:lnSpc>
                <a:spcPct val="100000"/>
              </a:lnSpc>
              <a:spcBef>
                <a:spcPts val="400"/>
              </a:spcBef>
              <a:spcAft>
                <a:spcPts val="0"/>
              </a:spcAft>
              <a:buSzPts val="1400"/>
              <a:buChar char="•"/>
              <a:defRPr sz="1400"/>
            </a:lvl7pPr>
            <a:lvl8pPr marL="3657600" lvl="7" indent="-317500" algn="l">
              <a:lnSpc>
                <a:spcPct val="100000"/>
              </a:lnSpc>
              <a:spcBef>
                <a:spcPts val="400"/>
              </a:spcBef>
              <a:spcAft>
                <a:spcPts val="0"/>
              </a:spcAft>
              <a:buSzPts val="1400"/>
              <a:buChar char="•"/>
              <a:defRPr sz="1400"/>
            </a:lvl8pPr>
            <a:lvl9pPr marL="4114800" lvl="8" indent="-317500" algn="l">
              <a:lnSpc>
                <a:spcPct val="100000"/>
              </a:lnSpc>
              <a:spcBef>
                <a:spcPts val="400"/>
              </a:spcBef>
              <a:spcAft>
                <a:spcPts val="0"/>
              </a:spcAft>
              <a:buSzPts val="1400"/>
              <a:buChar char="•"/>
              <a:defRPr sz="1400"/>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96"/>
        <p:cNvGrpSpPr/>
        <p:nvPr/>
      </p:nvGrpSpPr>
      <p:grpSpPr>
        <a:xfrm>
          <a:off x="0" y="0"/>
          <a:ext cx="0" cy="0"/>
          <a:chOff x="0" y="0"/>
          <a:chExt cx="0" cy="0"/>
        </a:xfrm>
      </p:grpSpPr>
      <p:pic>
        <p:nvPicPr>
          <p:cNvPr id="297" name="Google Shape;297;p28"/>
          <p:cNvPicPr preferRelativeResize="0"/>
          <p:nvPr/>
        </p:nvPicPr>
        <p:blipFill rotWithShape="1">
          <a:blip r:embed="rId2">
            <a:alphaModFix/>
          </a:blip>
          <a:srcRect/>
          <a:stretch/>
        </p:blipFill>
        <p:spPr>
          <a:xfrm>
            <a:off x="7467600" y="5947878"/>
            <a:ext cx="1169476" cy="682591"/>
          </a:xfrm>
          <a:prstGeom prst="rect">
            <a:avLst/>
          </a:prstGeom>
          <a:noFill/>
          <a:ln>
            <a:noFill/>
          </a:ln>
        </p:spPr>
      </p:pic>
      <p:pic>
        <p:nvPicPr>
          <p:cNvPr id="298" name="Google Shape;298;p28">
            <a:hlinkClick r:id="rId3"/>
          </p:cNvPr>
          <p:cNvPicPr preferRelativeResize="0"/>
          <p:nvPr/>
        </p:nvPicPr>
        <p:blipFill rotWithShape="1">
          <a:blip r:embed="rId4">
            <a:alphaModFix/>
          </a:blip>
          <a:srcRect/>
          <a:stretch/>
        </p:blipFill>
        <p:spPr>
          <a:xfrm>
            <a:off x="2196264" y="1827829"/>
            <a:ext cx="1143000" cy="1143000"/>
          </a:xfrm>
          <a:prstGeom prst="rect">
            <a:avLst/>
          </a:prstGeom>
          <a:noFill/>
          <a:ln>
            <a:noFill/>
          </a:ln>
        </p:spPr>
      </p:pic>
      <p:pic>
        <p:nvPicPr>
          <p:cNvPr id="299" name="Google Shape;299;p28">
            <a:hlinkClick r:id="rId5"/>
          </p:cNvPr>
          <p:cNvPicPr preferRelativeResize="0"/>
          <p:nvPr/>
        </p:nvPicPr>
        <p:blipFill rotWithShape="1">
          <a:blip r:embed="rId6">
            <a:alphaModFix/>
          </a:blip>
          <a:srcRect/>
          <a:stretch/>
        </p:blipFill>
        <p:spPr>
          <a:xfrm>
            <a:off x="2196269" y="3426768"/>
            <a:ext cx="1143000" cy="1143000"/>
          </a:xfrm>
          <a:prstGeom prst="rect">
            <a:avLst/>
          </a:prstGeom>
          <a:noFill/>
          <a:ln>
            <a:noFill/>
          </a:ln>
        </p:spPr>
      </p:pic>
      <p:pic>
        <p:nvPicPr>
          <p:cNvPr id="300" name="Google Shape;300;p28"/>
          <p:cNvPicPr preferRelativeResize="0"/>
          <p:nvPr/>
        </p:nvPicPr>
        <p:blipFill rotWithShape="1">
          <a:blip r:embed="rId7">
            <a:alphaModFix/>
          </a:blip>
          <a:srcRect/>
          <a:stretch/>
        </p:blipFill>
        <p:spPr>
          <a:xfrm>
            <a:off x="1491303" y="5136800"/>
            <a:ext cx="1183577" cy="1143000"/>
          </a:xfrm>
          <a:prstGeom prst="rect">
            <a:avLst/>
          </a:prstGeom>
          <a:noFill/>
          <a:ln>
            <a:noFill/>
          </a:ln>
        </p:spPr>
      </p:pic>
      <p:sp>
        <p:nvSpPr>
          <p:cNvPr id="301" name="Google Shape;301;p28"/>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2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
        <p:nvSpPr>
          <p:cNvPr id="303" name="Google Shape;303;p28"/>
          <p:cNvSpPr txBox="1"/>
          <p:nvPr/>
        </p:nvSpPr>
        <p:spPr>
          <a:xfrm>
            <a:off x="3886200" y="2137713"/>
            <a:ext cx="33198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Verdana"/>
                <a:ea typeface="Verdana"/>
                <a:cs typeface="Verdana"/>
                <a:sym typeface="Verdana"/>
              </a:rPr>
              <a:t>Twitter - </a:t>
            </a:r>
            <a:r>
              <a:rPr lang="en-US" sz="2200" b="0" i="0" u="sng" strike="noStrike" cap="none">
                <a:solidFill>
                  <a:schemeClr val="hlink"/>
                </a:solidFill>
                <a:latin typeface="Verdana"/>
                <a:ea typeface="Verdana"/>
                <a:cs typeface="Verdana"/>
                <a:sym typeface="Verdana"/>
                <a:hlinkClick r:id="rId3"/>
              </a:rPr>
              <a:t>VTSS RIC</a:t>
            </a:r>
            <a:endParaRPr sz="2200" b="0" i="0" u="none" strike="noStrike" cap="none">
              <a:solidFill>
                <a:srgbClr val="000000"/>
              </a:solidFill>
              <a:latin typeface="Verdana"/>
              <a:ea typeface="Verdana"/>
              <a:cs typeface="Verdana"/>
              <a:sym typeface="Verdana"/>
            </a:endParaRPr>
          </a:p>
        </p:txBody>
      </p:sp>
      <p:sp>
        <p:nvSpPr>
          <p:cNvPr id="304" name="Google Shape;304;p28"/>
          <p:cNvSpPr txBox="1"/>
          <p:nvPr/>
        </p:nvSpPr>
        <p:spPr>
          <a:xfrm>
            <a:off x="3886200" y="3709500"/>
            <a:ext cx="34158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Verdana"/>
                <a:ea typeface="Verdana"/>
                <a:cs typeface="Verdana"/>
                <a:sym typeface="Verdana"/>
              </a:rPr>
              <a:t>Facebook - </a:t>
            </a:r>
            <a:r>
              <a:rPr lang="en-US" sz="2200" b="0" i="0" u="sng" strike="noStrike" cap="none">
                <a:solidFill>
                  <a:schemeClr val="hlink"/>
                </a:solidFill>
                <a:latin typeface="Verdana"/>
                <a:ea typeface="Verdana"/>
                <a:cs typeface="Verdana"/>
                <a:sym typeface="Verdana"/>
                <a:hlinkClick r:id="rId5"/>
              </a:rPr>
              <a:t>VTSSRIC</a:t>
            </a:r>
            <a:endParaRPr sz="2200" b="0" i="0" u="none" strike="noStrike" cap="none">
              <a:solidFill>
                <a:srgbClr val="000000"/>
              </a:solidFill>
              <a:latin typeface="Verdana"/>
              <a:ea typeface="Verdana"/>
              <a:cs typeface="Verdana"/>
              <a:sym typeface="Verdana"/>
            </a:endParaRPr>
          </a:p>
        </p:txBody>
      </p:sp>
      <p:sp>
        <p:nvSpPr>
          <p:cNvPr id="305" name="Google Shape;305;p28"/>
          <p:cNvSpPr txBox="1"/>
          <p:nvPr/>
        </p:nvSpPr>
        <p:spPr>
          <a:xfrm>
            <a:off x="3242425" y="5446700"/>
            <a:ext cx="51357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Verdana"/>
                <a:ea typeface="Verdana"/>
                <a:cs typeface="Verdana"/>
                <a:sym typeface="Verdana"/>
              </a:rPr>
              <a:t>Website - </a:t>
            </a:r>
            <a:r>
              <a:rPr lang="en-US" sz="2200" b="0" i="0" u="sng" strike="noStrike" cap="none">
                <a:solidFill>
                  <a:schemeClr val="hlink"/>
                </a:solidFill>
                <a:latin typeface="Verdana"/>
                <a:ea typeface="Verdana"/>
                <a:cs typeface="Verdana"/>
                <a:sym typeface="Verdana"/>
                <a:hlinkClick r:id="rId8"/>
              </a:rPr>
              <a:t>https://vtss-ric.vcu.edu/</a:t>
            </a:r>
            <a:endParaRPr sz="2200" b="0" i="0" u="none" strike="noStrike" cap="none">
              <a:solidFill>
                <a:srgbClr val="000000"/>
              </a:solidFill>
              <a:latin typeface="Verdana"/>
              <a:ea typeface="Verdana"/>
              <a:cs typeface="Verdana"/>
              <a:sym typeface="Verdana"/>
            </a:endParaRPr>
          </a:p>
        </p:txBody>
      </p:sp>
    </p:spTree>
  </p:cSld>
  <p:clrMapOvr>
    <a:masterClrMapping/>
  </p:clrMapOvr>
  <p:extLst>
    <p:ext uri="{DCECCB84-F9BA-43D5-87BE-67443E8EF086}">
      <p15:sldGuideLst xmlns:p15="http://schemas.microsoft.com/office/powerpoint/2012/main">
        <p15:guide id="1" pos="2448">
          <p15:clr>
            <a:srgbClr val="E46962"/>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6"/>
        <p:cNvGrpSpPr/>
        <p:nvPr/>
      </p:nvGrpSpPr>
      <p:grpSpPr>
        <a:xfrm>
          <a:off x="0" y="0"/>
          <a:ext cx="0" cy="0"/>
          <a:chOff x="0" y="0"/>
          <a:chExt cx="0" cy="0"/>
        </a:xfrm>
      </p:grpSpPr>
      <p:sp>
        <p:nvSpPr>
          <p:cNvPr id="307" name="Google Shape;307;p29"/>
          <p:cNvSpPr txBox="1">
            <a:spLocks noGrp="1"/>
          </p:cNvSpPr>
          <p:nvPr>
            <p:ph type="title"/>
          </p:nvPr>
        </p:nvSpPr>
        <p:spPr>
          <a:xfrm>
            <a:off x="457200" y="274638"/>
            <a:ext cx="8229600" cy="1143000"/>
          </a:xfrm>
          <a:prstGeom prst="rect">
            <a:avLst/>
          </a:prstGeom>
          <a:solidFill>
            <a:srgbClr val="A9DCF2">
              <a:alpha val="63137"/>
            </a:srgbClr>
          </a:solid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4000"/>
              <a:buFont typeface="Verdana"/>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2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9" name="Google Shape;309;p2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0" name="Google Shape;310;p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One Content">
  <p:cSld name="3_One Content">
    <p:spTree>
      <p:nvGrpSpPr>
        <p:cNvPr id="1" name="Shape 311"/>
        <p:cNvGrpSpPr/>
        <p:nvPr/>
      </p:nvGrpSpPr>
      <p:grpSpPr>
        <a:xfrm>
          <a:off x="0" y="0"/>
          <a:ext cx="0" cy="0"/>
          <a:chOff x="0" y="0"/>
          <a:chExt cx="0" cy="0"/>
        </a:xfrm>
      </p:grpSpPr>
      <p:sp>
        <p:nvSpPr>
          <p:cNvPr id="312" name="Google Shape;312;p30"/>
          <p:cNvSpPr txBox="1">
            <a:spLocks noGrp="1"/>
          </p:cNvSpPr>
          <p:nvPr>
            <p:ph type="title"/>
          </p:nvPr>
        </p:nvSpPr>
        <p:spPr>
          <a:xfrm>
            <a:off x="2743200" y="256814"/>
            <a:ext cx="5943600" cy="1143000"/>
          </a:xfrm>
          <a:prstGeom prst="rect">
            <a:avLst/>
          </a:prstGeom>
          <a:solidFill>
            <a:srgbClr val="A9DCF2">
              <a:alpha val="63137"/>
            </a:srgbClr>
          </a:solid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3800"/>
              <a:buFont typeface="Verdana"/>
              <a:buNone/>
              <a:defRPr sz="3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30"/>
          <p:cNvSpPr txBox="1">
            <a:spLocks noGrp="1"/>
          </p:cNvSpPr>
          <p:nvPr>
            <p:ph type="body" idx="1"/>
          </p:nvPr>
        </p:nvSpPr>
        <p:spPr>
          <a:xfrm>
            <a:off x="457200" y="1600200"/>
            <a:ext cx="8229600" cy="33528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14" name="Google Shape;314;p30"/>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5" name="Google Shape;315;p30"/>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6" name="Google Shape;316;p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with Caption">
  <p:cSld name="1_Content with Caption">
    <p:spTree>
      <p:nvGrpSpPr>
        <p:cNvPr id="1" name="Shape 317"/>
        <p:cNvGrpSpPr/>
        <p:nvPr/>
      </p:nvGrpSpPr>
      <p:grpSpPr>
        <a:xfrm>
          <a:off x="0" y="0"/>
          <a:ext cx="0" cy="0"/>
          <a:chOff x="0" y="0"/>
          <a:chExt cx="0" cy="0"/>
        </a:xfrm>
      </p:grpSpPr>
      <p:sp>
        <p:nvSpPr>
          <p:cNvPr id="318" name="Google Shape;318;p31"/>
          <p:cNvSpPr txBox="1">
            <a:spLocks noGrp="1"/>
          </p:cNvSpPr>
          <p:nvPr>
            <p:ph type="title"/>
          </p:nvPr>
        </p:nvSpPr>
        <p:spPr>
          <a:xfrm>
            <a:off x="914400" y="273050"/>
            <a:ext cx="2551200" cy="1161900"/>
          </a:xfrm>
          <a:prstGeom prst="rect">
            <a:avLst/>
          </a:prstGeom>
          <a:solidFill>
            <a:schemeClr val="lt1"/>
          </a:solid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1"/>
              </a:buClr>
              <a:buSzPts val="2000"/>
              <a:buFont typeface="Verdana"/>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9" name="Google Shape;319;p31"/>
          <p:cNvSpPr txBox="1">
            <a:spLocks noGrp="1"/>
          </p:cNvSpPr>
          <p:nvPr>
            <p:ph type="body" idx="1"/>
          </p:nvPr>
        </p:nvSpPr>
        <p:spPr>
          <a:xfrm>
            <a:off x="3575050" y="273050"/>
            <a:ext cx="5111700" cy="5853000"/>
          </a:xfrm>
          <a:prstGeom prst="rect">
            <a:avLst/>
          </a:prstGeom>
          <a:solidFill>
            <a:schemeClr val="lt1"/>
          </a:solidFill>
          <a:ln w="38100" cap="flat" cmpd="sng">
            <a:solidFill>
              <a:schemeClr val="accent5"/>
            </a:solidFill>
            <a:prstDash val="dash"/>
            <a:round/>
            <a:headEnd type="none" w="sm" len="sm"/>
            <a:tailEnd type="none" w="sm" len="sm"/>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320" name="Google Shape;320;p31"/>
          <p:cNvSpPr txBox="1">
            <a:spLocks noGrp="1"/>
          </p:cNvSpPr>
          <p:nvPr>
            <p:ph type="body" idx="2"/>
          </p:nvPr>
        </p:nvSpPr>
        <p:spPr>
          <a:xfrm>
            <a:off x="457200" y="1435100"/>
            <a:ext cx="3008400" cy="4691100"/>
          </a:xfrm>
          <a:prstGeom prst="rect">
            <a:avLst/>
          </a:prstGeom>
          <a:solidFill>
            <a:srgbClr val="E8F7EB"/>
          </a:solidFill>
          <a:ln>
            <a:noFill/>
          </a:ln>
        </p:spPr>
        <p:txBody>
          <a:bodyPr spcFirstLastPara="1" wrap="square" lIns="91425" tIns="45700" rIns="91425" bIns="45700" anchor="t" anchorCtr="0">
            <a:noAutofit/>
          </a:bodyPr>
          <a:lstStyle>
            <a:lvl1pPr marL="457200" lvl="0" indent="-228600" algn="l">
              <a:lnSpc>
                <a:spcPct val="100000"/>
              </a:lnSpc>
              <a:spcBef>
                <a:spcPts val="480"/>
              </a:spcBef>
              <a:spcAft>
                <a:spcPts val="0"/>
              </a:spcAft>
              <a:buClr>
                <a:schemeClr val="dk1"/>
              </a:buClr>
              <a:buSzPts val="2400"/>
              <a:buNone/>
              <a:defRPr sz="2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321" name="Google Shape;321;p3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2" name="Google Shape;322;p3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3" name="Google Shape;323;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p:cSld name="1_Section Header">
    <p:spTree>
      <p:nvGrpSpPr>
        <p:cNvPr id="1" name="Shape 324"/>
        <p:cNvGrpSpPr/>
        <p:nvPr/>
      </p:nvGrpSpPr>
      <p:grpSpPr>
        <a:xfrm>
          <a:off x="0" y="0"/>
          <a:ext cx="0" cy="0"/>
          <a:chOff x="0" y="0"/>
          <a:chExt cx="0" cy="0"/>
        </a:xfrm>
      </p:grpSpPr>
      <p:sp>
        <p:nvSpPr>
          <p:cNvPr id="325" name="Google Shape;325;p32"/>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dk1"/>
              </a:buClr>
              <a:buSzPts val="4000"/>
              <a:buFont typeface="Verdana"/>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 name="Google Shape;326;p32"/>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27" name="Google Shape;327;p3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8" name="Google Shape;328;p3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9" name="Google Shape;329;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theme" Target="../theme/theme2.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8" Type="http://schemas.openxmlformats.org/officeDocument/2006/relationships/slideLayout" Target="../slideLayouts/slideLayout28.xml"/><Relationship Id="rId3"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2e0eb82dded_0_112"/>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g2e0eb82dded_0_112"/>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2e0eb82dded_0_112"/>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2e0eb82dded_0_112"/>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2e0eb82dded_0_112"/>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
        <p:cNvGrpSpPr/>
        <p:nvPr/>
      </p:nvGrpSpPr>
      <p:grpSpPr>
        <a:xfrm>
          <a:off x="0" y="0"/>
          <a:ext cx="0" cy="0"/>
          <a:chOff x="0" y="0"/>
          <a:chExt cx="0" cy="0"/>
        </a:xfrm>
      </p:grpSpPr>
      <p:sp>
        <p:nvSpPr>
          <p:cNvPr id="110" name="Google Shape;110;p1"/>
          <p:cNvSpPr txBox="1">
            <a:spLocks noGrp="1"/>
          </p:cNvSpPr>
          <p:nvPr>
            <p:ph type="title"/>
          </p:nvPr>
        </p:nvSpPr>
        <p:spPr>
          <a:xfrm>
            <a:off x="457200" y="274638"/>
            <a:ext cx="8229600" cy="11433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000"/>
              <a:buFont typeface="Verdana"/>
              <a:buNone/>
              <a:defRPr sz="40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1" name="Google Shape;111;p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Verdana"/>
                <a:ea typeface="Verdana"/>
                <a:cs typeface="Verdana"/>
                <a:sym typeface="Verdana"/>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Verdana"/>
                <a:ea typeface="Verdana"/>
                <a:cs typeface="Verdana"/>
                <a:sym typeface="Verdana"/>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Verdana"/>
                <a:ea typeface="Verdana"/>
                <a:cs typeface="Verdana"/>
                <a:sym typeface="Verdana"/>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9pPr>
          </a:lstStyle>
          <a:p>
            <a:endParaRPr/>
          </a:p>
        </p:txBody>
      </p:sp>
      <p:sp>
        <p:nvSpPr>
          <p:cNvPr id="112" name="Google Shape;112;p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 id="2147483707"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gif"/><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yrbs/youth-health-in-focus/mental-health.html" TargetMode="External"/><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hyperlink" Target="https://mhanational.org/the-state-of-mental-health-in-america/" TargetMode="External"/><Relationship Id="rId2" Type="http://schemas.openxmlformats.org/officeDocument/2006/relationships/notesSlide" Target="../notesSlides/notesSlide8.xml"/><Relationship Id="rId1" Type="http://schemas.openxmlformats.org/officeDocument/2006/relationships/slideLayout" Target="../slideLayouts/slideLayout22.xml"/><Relationship Id="rId4" Type="http://schemas.openxmlformats.org/officeDocument/2006/relationships/hyperlink" Target="https://wonder.cdc.gov/controller/saved/D158/D470F66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hyperlink" Target="http://ceedar.education.ufl.edu/hlps/" TargetMode="External"/><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hyperlink" Target="https://imdetermined.org/resource/good-day-plan/" TargetMode="External"/><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https://www.edutopia.org/article/take-care-me-list" TargetMode="External"/><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2.xml"/><Relationship Id="rId5" Type="http://schemas.openxmlformats.org/officeDocument/2006/relationships/image" Target="../media/image34.png"/><Relationship Id="rId4" Type="http://schemas.openxmlformats.org/officeDocument/2006/relationships/hyperlink" Target="https://imdetermined.org/resource/good-day-pla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hyperlink" Target="https://www.edutopia.org/article/take-care-me-list" TargetMode="External"/><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22.xml"/><Relationship Id="rId5" Type="http://schemas.openxmlformats.org/officeDocument/2006/relationships/image" Target="../media/image46.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hyperlink" Target="http://www.youtube.com/watch?v=u3jBjSs_cpk" TargetMode="External"/><Relationship Id="rId2" Type="http://schemas.openxmlformats.org/officeDocument/2006/relationships/notesSlide" Target="../notesSlides/notesSlide50.xml"/><Relationship Id="rId1" Type="http://schemas.openxmlformats.org/officeDocument/2006/relationships/slideLayout" Target="../slideLayouts/slideLayout22.xml"/><Relationship Id="rId5" Type="http://schemas.openxmlformats.org/officeDocument/2006/relationships/hyperlink" Target="https://www.youtube.com/watch?time_continue=1&amp;v=u3jBjSs_cpk&amp;feature=emb_logo" TargetMode="External"/><Relationship Id="rId4" Type="http://schemas.openxmlformats.org/officeDocument/2006/relationships/image" Target="../media/image49.jp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3.xml"/><Relationship Id="rId1" Type="http://schemas.openxmlformats.org/officeDocument/2006/relationships/slideLayout" Target="../slideLayouts/slideLayout26.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2.xml"/><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4.xml"/><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6.xml"/><Relationship Id="rId1" Type="http://schemas.openxmlformats.org/officeDocument/2006/relationships/slideLayout" Target="../slideLayouts/slideLayout22.xml"/><Relationship Id="rId4" Type="http://schemas.openxmlformats.org/officeDocument/2006/relationships/hyperlink" Target="https://docs.google.com/document/d/1f2WEUsASOmCMslcTtxdHkBZwfGE28bRSZCJP7wGac8Y/edit?usp=sharing"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1.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2.xml"/><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3.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4.xml"/><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8.xml"/><Relationship Id="rId1" Type="http://schemas.openxmlformats.org/officeDocument/2006/relationships/slideLayout" Target="../slideLayouts/slideLayout22.xml"/><Relationship Id="rId4" Type="http://schemas.openxmlformats.org/officeDocument/2006/relationships/image" Target="../media/image54.png"/></Relationships>
</file>

<file path=ppt/slides/_rels/slide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9.xml"/><Relationship Id="rId1" Type="http://schemas.openxmlformats.org/officeDocument/2006/relationships/slideLayout" Target="../slideLayouts/slideLayout22.xml"/><Relationship Id="rId4" Type="http://schemas.openxmlformats.org/officeDocument/2006/relationships/image" Target="../media/image54.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1.xml"/><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2.xml"/><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3.xml"/><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4.xml"/><Relationship Id="rId1" Type="http://schemas.openxmlformats.org/officeDocument/2006/relationships/slideLayout" Target="../slideLayouts/slideLayout22.xml"/><Relationship Id="rId5" Type="http://schemas.openxmlformats.org/officeDocument/2006/relationships/image" Target="../media/image54.png"/><Relationship Id="rId4" Type="http://schemas.openxmlformats.org/officeDocument/2006/relationships/image" Target="../media/image62.jpg"/></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5.xml"/><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7.xml"/><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3" Type="http://schemas.openxmlformats.org/officeDocument/2006/relationships/hyperlink" Target="http://www.youtube.com/watch?v=IReEu2kI6oI" TargetMode="External"/><Relationship Id="rId2" Type="http://schemas.openxmlformats.org/officeDocument/2006/relationships/notesSlide" Target="../notesSlides/notesSlide88.xml"/><Relationship Id="rId1" Type="http://schemas.openxmlformats.org/officeDocument/2006/relationships/slideLayout" Target="../slideLayouts/slideLayout22.xml"/><Relationship Id="rId4" Type="http://schemas.openxmlformats.org/officeDocument/2006/relationships/image" Target="../media/image63.jpg"/></Relationships>
</file>

<file path=ppt/slides/_rels/slide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9.xml"/><Relationship Id="rId1" Type="http://schemas.openxmlformats.org/officeDocument/2006/relationships/slideLayout" Target="../slideLayouts/slideLayout22.xml"/><Relationship Id="rId4" Type="http://schemas.openxmlformats.org/officeDocument/2006/relationships/image" Target="../media/image65.jpg"/></Relationships>
</file>

<file path=ppt/slides/_rels/slide9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0.xml"/><Relationship Id="rId1" Type="http://schemas.openxmlformats.org/officeDocument/2006/relationships/slideLayout" Target="../slideLayouts/slideLayout3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3.xml"/></Relationships>
</file>

<file path=ppt/slides/_rels/slide9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2.xml"/><Relationship Id="rId1" Type="http://schemas.openxmlformats.org/officeDocument/2006/relationships/slideLayout" Target="../slideLayouts/slideLayout2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2.xml"/></Relationships>
</file>

<file path=ppt/slides/_rels/slide9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4.xml"/><Relationship Id="rId1" Type="http://schemas.openxmlformats.org/officeDocument/2006/relationships/slideLayout" Target="../slideLayouts/slideLayout22.xml"/><Relationship Id="rId4" Type="http://schemas.openxmlformats.org/officeDocument/2006/relationships/image" Target="../media/image54.png"/></Relationships>
</file>

<file path=ppt/slides/_rels/slide9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5.xml"/><Relationship Id="rId1" Type="http://schemas.openxmlformats.org/officeDocument/2006/relationships/slideLayout" Target="../slideLayouts/slideLayout32.xml"/><Relationship Id="rId4" Type="http://schemas.openxmlformats.org/officeDocument/2006/relationships/image" Target="../media/image54.png"/></Relationships>
</file>

<file path=ppt/slides/_rels/slide9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6.xml"/><Relationship Id="rId1" Type="http://schemas.openxmlformats.org/officeDocument/2006/relationships/slideLayout" Target="../slideLayouts/slideLayout3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3.xml"/></Relationships>
</file>

<file path=ppt/slides/_rels/slide9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8.xml"/><Relationship Id="rId1" Type="http://schemas.openxmlformats.org/officeDocument/2006/relationships/slideLayout" Target="../slideLayouts/slideLayout32.xml"/><Relationship Id="rId4" Type="http://schemas.openxmlformats.org/officeDocument/2006/relationships/image" Target="../media/image54.png"/></Relationships>
</file>

<file path=ppt/slides/_rels/slide9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9.xml"/><Relationship Id="rId1" Type="http://schemas.openxmlformats.org/officeDocument/2006/relationships/slideLayout" Target="../slideLayouts/slideLayout3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3.xml"/><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5.xml"/><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6.xml"/><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7.xml"/><Relationship Id="rId1" Type="http://schemas.openxmlformats.org/officeDocument/2006/relationships/slideLayout" Target="../slideLayouts/slideLayout35.xml"/></Relationships>
</file>

<file path=ppt/slides/_rels/slide10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8.xml"/><Relationship Id="rId1" Type="http://schemas.openxmlformats.org/officeDocument/2006/relationships/slideLayout" Target="../slideLayouts/slideLayout22.xml"/></Relationships>
</file>

<file path=ppt/slides/_rels/slide10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9.xml"/><Relationship Id="rId1" Type="http://schemas.openxmlformats.org/officeDocument/2006/relationships/slideLayout" Target="../slideLayouts/slideLayout22.xml"/><Relationship Id="rId5" Type="http://schemas.openxmlformats.org/officeDocument/2006/relationships/image" Target="../media/image71.png"/><Relationship Id="rId4" Type="http://schemas.openxmlformats.org/officeDocument/2006/relationships/image" Target="../media/image70.png"/></Relationships>
</file>

<file path=ppt/slides/_rels/slide110.xml.rels><?xml version="1.0" encoding="UTF-8" standalone="yes"?>
<Relationships xmlns="http://schemas.openxmlformats.org/package/2006/relationships"><Relationship Id="rId8" Type="http://schemas.openxmlformats.org/officeDocument/2006/relationships/hyperlink" Target="https://vtss-resources.vcu.edu/media/resources-vtss-ric/tier-1/integrated-alignment-of-tier-1/VTSS10One-PagersPortrait-Accessible(1).pdf" TargetMode="External"/><Relationship Id="rId13" Type="http://schemas.openxmlformats.org/officeDocument/2006/relationships/hyperlink" Target="https://vtss-ric.vcu.edu/trauma-learning-modules/" TargetMode="External"/><Relationship Id="rId3" Type="http://schemas.openxmlformats.org/officeDocument/2006/relationships/hyperlink" Target="https://vtss-ric.vcu.edu/media/vtss-ric/documents/ddb/2025/DDB_Workbook_2025_Website_7-8-2025.pdf" TargetMode="External"/><Relationship Id="rId7" Type="http://schemas.openxmlformats.org/officeDocument/2006/relationships/hyperlink" Target="https://drive.google.com/drive/u/0/folders/1L-1eSEYAKZA5VctMtK3ARaYZrKe2bt_5" TargetMode="External"/><Relationship Id="rId12" Type="http://schemas.openxmlformats.org/officeDocument/2006/relationships/hyperlink" Target="https://tinyurl.com/InternalizingBehaviorresources" TargetMode="External"/><Relationship Id="rId2" Type="http://schemas.openxmlformats.org/officeDocument/2006/relationships/notesSlide" Target="../notesSlides/notesSlide110.xml"/><Relationship Id="rId1" Type="http://schemas.openxmlformats.org/officeDocument/2006/relationships/slideLayout" Target="../slideLayouts/slideLayout26.xml"/><Relationship Id="rId6" Type="http://schemas.openxmlformats.org/officeDocument/2006/relationships/hyperlink" Target="https://tinyurl.com/PBISselfassessment" TargetMode="External"/><Relationship Id="rId11" Type="http://schemas.openxmlformats.org/officeDocument/2006/relationships/hyperlink" Target="https://docs.google.com/document/d/14m84txgBMpbNy5Oy41wi4sJyNZb83C23n_GvDdxRyG8/edit?usp=sharing" TargetMode="External"/><Relationship Id="rId5" Type="http://schemas.openxmlformats.org/officeDocument/2006/relationships/hyperlink" Target="https://imdetermined.org/tool/good-day-plan/" TargetMode="External"/><Relationship Id="rId10" Type="http://schemas.openxmlformats.org/officeDocument/2006/relationships/hyperlink" Target="https://tinyurl.com/DDBtriggerphasestrategies" TargetMode="External"/><Relationship Id="rId4" Type="http://schemas.openxmlformats.org/officeDocument/2006/relationships/hyperlink" Target="https://tinyurl.com/TakeCareOfMeList" TargetMode="External"/><Relationship Id="rId9" Type="http://schemas.openxmlformats.org/officeDocument/2006/relationships/hyperlink" Target="https://drive.google.com/file/d/1HQ5lWMGal1dt944IE5GWC44KIatHgp8X/view?usp=sharing" TargetMode="External"/><Relationship Id="rId14" Type="http://schemas.openxmlformats.org/officeDocument/2006/relationships/hyperlink" Target="https://drive.google.com/drive/folders/10SZOCIk1KJZh2BS0vxwsxQoPjiQPILrf"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24b1b9bd0d1_2_2873"/>
          <p:cNvSpPr txBox="1">
            <a:spLocks noGrp="1"/>
          </p:cNvSpPr>
          <p:nvPr>
            <p:ph type="ctrTitle"/>
          </p:nvPr>
        </p:nvSpPr>
        <p:spPr>
          <a:xfrm>
            <a:off x="953254" y="3671154"/>
            <a:ext cx="7240500" cy="1470000"/>
          </a:xfrm>
          <a:prstGeom prst="rect">
            <a:avLst/>
          </a:prstGeom>
          <a:solidFill>
            <a:schemeClr val="lt1">
              <a:alpha val="65882"/>
            </a:schemeClr>
          </a:solidFill>
          <a:ln w="19050" cap="flat" cmpd="sng">
            <a:solidFill>
              <a:srgbClr val="003369"/>
            </a:solidFill>
            <a:prstDash val="solid"/>
            <a:miter lim="80"/>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5400"/>
              <a:buNone/>
            </a:pPr>
            <a:r>
              <a:rPr lang="en-US" dirty="0"/>
              <a:t>Defusing Disruptive Behavior</a:t>
            </a:r>
            <a:endParaRPr dirty="0"/>
          </a:p>
        </p:txBody>
      </p:sp>
      <p:sp>
        <p:nvSpPr>
          <p:cNvPr id="335" name="Google Shape;335;g24b1b9bd0d1_2_2873"/>
          <p:cNvSpPr txBox="1">
            <a:spLocks noGrp="1"/>
          </p:cNvSpPr>
          <p:nvPr>
            <p:ph type="subTitle" idx="1"/>
          </p:nvPr>
        </p:nvSpPr>
        <p:spPr>
          <a:xfrm>
            <a:off x="1373109" y="5257800"/>
            <a:ext cx="6400800" cy="914400"/>
          </a:xfrm>
          <a:prstGeom prst="rect">
            <a:avLst/>
          </a:prstGeom>
          <a:solidFill>
            <a:schemeClr val="lt1">
              <a:alpha val="65882"/>
            </a:schemeClr>
          </a:solidFill>
          <a:ln>
            <a:noFill/>
          </a:ln>
        </p:spPr>
        <p:txBody>
          <a:bodyPr spcFirstLastPara="1" wrap="square" lIns="91425" tIns="45700" rIns="91425" bIns="45700" anchor="t" anchorCtr="0">
            <a:normAutofit fontScale="85000" lnSpcReduction="20000"/>
          </a:bodyPr>
          <a:lstStyle/>
          <a:p>
            <a:pPr marL="457200" lvl="0" indent="-431800" algn="ctr" rtl="0">
              <a:lnSpc>
                <a:spcPct val="100000"/>
              </a:lnSpc>
              <a:spcBef>
                <a:spcPts val="640"/>
              </a:spcBef>
              <a:spcAft>
                <a:spcPts val="0"/>
              </a:spcAft>
              <a:buSzPct val="117647"/>
              <a:buNone/>
            </a:pPr>
            <a:r>
              <a:rPr lang="en-US"/>
              <a:t>Day 2</a:t>
            </a:r>
            <a:endParaRPr/>
          </a:p>
          <a:p>
            <a:pPr marL="457200" lvl="0" indent="-431800" algn="ctr" rtl="0">
              <a:lnSpc>
                <a:spcPct val="100000"/>
              </a:lnSpc>
              <a:spcBef>
                <a:spcPts val="640"/>
              </a:spcBef>
              <a:spcAft>
                <a:spcPts val="0"/>
              </a:spcAft>
              <a:buSzPct val="117647"/>
              <a:buNone/>
            </a:pPr>
            <a:r>
              <a:rPr lang="en-US"/>
              <a:t>Fall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g2eb8636babb_0_0" descr="Fist to Five" title="Fist to Five"/>
          <p:cNvPicPr preferRelativeResize="0"/>
          <p:nvPr/>
        </p:nvPicPr>
        <p:blipFill rotWithShape="1">
          <a:blip r:embed="rId3">
            <a:alphaModFix/>
          </a:blip>
          <a:srcRect/>
          <a:stretch/>
        </p:blipFill>
        <p:spPr>
          <a:xfrm>
            <a:off x="1870972" y="1828500"/>
            <a:ext cx="5293878" cy="4572000"/>
          </a:xfrm>
          <a:prstGeom prst="rect">
            <a:avLst/>
          </a:prstGeom>
          <a:noFill/>
          <a:ln>
            <a:noFill/>
          </a:ln>
        </p:spPr>
      </p:pic>
      <p:sp>
        <p:nvSpPr>
          <p:cNvPr id="341" name="Google Shape;341;g2eb8636babb_0_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000"/>
              <a:buFont typeface="Verdana"/>
              <a:buNone/>
            </a:pPr>
            <a:r>
              <a:rPr lang="en-US" dirty="0">
                <a:solidFill>
                  <a:schemeClr val="lt1"/>
                </a:solidFill>
              </a:rPr>
              <a:t>Fist to Five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24b1b9bd0d1_2_2892"/>
          <p:cNvSpPr txBox="1"/>
          <p:nvPr/>
        </p:nvSpPr>
        <p:spPr>
          <a:xfrm>
            <a:off x="3493008" y="4696372"/>
            <a:ext cx="5422392" cy="187673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Focus on the here and now</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Share your expertise, information and ideas.</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Assign a group recorder</a:t>
            </a:r>
            <a:endParaRPr sz="1400" b="0" i="0" u="none" strike="noStrike" cap="none">
              <a:solidFill>
                <a:srgbClr val="000000"/>
              </a:solidFill>
              <a:latin typeface="Arial"/>
              <a:ea typeface="Arial"/>
              <a:cs typeface="Arial"/>
              <a:sym typeface="Arial"/>
            </a:endParaRPr>
          </a:p>
        </p:txBody>
      </p:sp>
      <p:sp>
        <p:nvSpPr>
          <p:cNvPr id="348" name="Google Shape;348;g24b1b9bd0d1_2_2892"/>
          <p:cNvSpPr txBox="1"/>
          <p:nvPr/>
        </p:nvSpPr>
        <p:spPr>
          <a:xfrm>
            <a:off x="228600" y="4696372"/>
            <a:ext cx="3264408"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Verdana"/>
                <a:ea typeface="Verdana"/>
                <a:cs typeface="Verdana"/>
                <a:sym typeface="Verdana"/>
              </a:rPr>
              <a:t>Practice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Verdana"/>
                <a:ea typeface="Verdana"/>
                <a:cs typeface="Verdana"/>
                <a:sym typeface="Verdana"/>
              </a:rPr>
              <a:t>Presence</a:t>
            </a:r>
            <a:endParaRPr sz="1400" b="0" i="0" u="none" strike="noStrike" cap="none">
              <a:solidFill>
                <a:srgbClr val="000000"/>
              </a:solidFill>
              <a:latin typeface="Arial"/>
              <a:ea typeface="Arial"/>
              <a:cs typeface="Arial"/>
              <a:sym typeface="Arial"/>
            </a:endParaRPr>
          </a:p>
        </p:txBody>
      </p:sp>
      <p:cxnSp>
        <p:nvCxnSpPr>
          <p:cNvPr id="349" name="Google Shape;349;g24b1b9bd0d1_2_2892" title="Line"/>
          <p:cNvCxnSpPr/>
          <p:nvPr/>
        </p:nvCxnSpPr>
        <p:spPr>
          <a:xfrm>
            <a:off x="491412" y="4486855"/>
            <a:ext cx="8321040" cy="0"/>
          </a:xfrm>
          <a:prstGeom prst="straightConnector1">
            <a:avLst/>
          </a:prstGeom>
          <a:noFill/>
          <a:ln w="28575" cap="flat" cmpd="sng">
            <a:solidFill>
              <a:schemeClr val="dk1"/>
            </a:solidFill>
            <a:prstDash val="solid"/>
            <a:round/>
            <a:headEnd type="none" w="sm" len="sm"/>
            <a:tailEnd type="none" w="sm" len="sm"/>
          </a:ln>
        </p:spPr>
      </p:cxnSp>
      <p:sp>
        <p:nvSpPr>
          <p:cNvPr id="350" name="Google Shape;350;g24b1b9bd0d1_2_2892"/>
          <p:cNvSpPr txBox="1"/>
          <p:nvPr/>
        </p:nvSpPr>
        <p:spPr>
          <a:xfrm>
            <a:off x="3493008" y="3324645"/>
            <a:ext cx="5422392" cy="95340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Be open to new thoughts and ideas</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Embrace learning opportunities</a:t>
            </a:r>
            <a:endParaRPr sz="1400" b="0" i="0" u="none" strike="noStrike" cap="none">
              <a:solidFill>
                <a:srgbClr val="000000"/>
              </a:solidFill>
              <a:latin typeface="Arial"/>
              <a:ea typeface="Arial"/>
              <a:cs typeface="Arial"/>
              <a:sym typeface="Arial"/>
            </a:endParaRPr>
          </a:p>
        </p:txBody>
      </p:sp>
      <p:sp>
        <p:nvSpPr>
          <p:cNvPr id="351" name="Google Shape;351;g24b1b9bd0d1_2_2892"/>
          <p:cNvSpPr txBox="1"/>
          <p:nvPr/>
        </p:nvSpPr>
        <p:spPr>
          <a:xfrm>
            <a:off x="228600" y="3324645"/>
            <a:ext cx="3264408"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Verdana"/>
                <a:ea typeface="Verdana"/>
                <a:cs typeface="Verdana"/>
                <a:sym typeface="Verdana"/>
              </a:rPr>
              <a:t>Practice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Verdana"/>
                <a:ea typeface="Verdana"/>
                <a:cs typeface="Verdana"/>
                <a:sym typeface="Verdana"/>
              </a:rPr>
              <a:t>Growth Mindset</a:t>
            </a:r>
            <a:endParaRPr sz="1400" b="0" i="0" u="none" strike="noStrike" cap="none">
              <a:solidFill>
                <a:srgbClr val="000000"/>
              </a:solidFill>
              <a:latin typeface="Arial"/>
              <a:ea typeface="Arial"/>
              <a:cs typeface="Arial"/>
              <a:sym typeface="Arial"/>
            </a:endParaRPr>
          </a:p>
        </p:txBody>
      </p:sp>
      <p:sp>
        <p:nvSpPr>
          <p:cNvPr id="352" name="Google Shape;352;g24b1b9bd0d1_2_2892"/>
          <p:cNvSpPr txBox="1"/>
          <p:nvPr/>
        </p:nvSpPr>
        <p:spPr>
          <a:xfrm>
            <a:off x="3493008" y="1748956"/>
            <a:ext cx="5422392" cy="1415067"/>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Extend patience, grace, and kindness</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rgbClr val="000000"/>
              </a:buClr>
              <a:buSzPts val="2000"/>
              <a:buFont typeface="Arial"/>
              <a:buChar char="•"/>
            </a:pPr>
            <a:r>
              <a:rPr lang="en-US" sz="2000" b="0" i="0" u="none" strike="noStrike" cap="none">
                <a:solidFill>
                  <a:srgbClr val="000000"/>
                </a:solidFill>
                <a:latin typeface="Verdana"/>
                <a:ea typeface="Verdana"/>
                <a:cs typeface="Verdana"/>
                <a:sym typeface="Verdana"/>
              </a:rPr>
              <a:t>Focus on solutions to make things easier</a:t>
            </a:r>
            <a:endParaRPr sz="1400" b="0" i="0" u="none" strike="noStrike" cap="none">
              <a:solidFill>
                <a:srgbClr val="000000"/>
              </a:solidFill>
              <a:latin typeface="Arial"/>
              <a:ea typeface="Arial"/>
              <a:cs typeface="Arial"/>
              <a:sym typeface="Arial"/>
            </a:endParaRPr>
          </a:p>
        </p:txBody>
      </p:sp>
      <p:cxnSp>
        <p:nvCxnSpPr>
          <p:cNvPr id="353" name="Google Shape;353;g24b1b9bd0d1_2_2892" title="Line"/>
          <p:cNvCxnSpPr/>
          <p:nvPr/>
        </p:nvCxnSpPr>
        <p:spPr>
          <a:xfrm>
            <a:off x="491412" y="3164023"/>
            <a:ext cx="8321040" cy="0"/>
          </a:xfrm>
          <a:prstGeom prst="straightConnector1">
            <a:avLst/>
          </a:prstGeom>
          <a:noFill/>
          <a:ln w="28575" cap="flat" cmpd="sng">
            <a:solidFill>
              <a:schemeClr val="dk1"/>
            </a:solidFill>
            <a:prstDash val="solid"/>
            <a:round/>
            <a:headEnd type="none" w="sm" len="sm"/>
            <a:tailEnd type="none" w="sm" len="sm"/>
          </a:ln>
        </p:spPr>
      </p:cxnSp>
      <p:sp>
        <p:nvSpPr>
          <p:cNvPr id="354" name="Google Shape;354;g24b1b9bd0d1_2_2892"/>
          <p:cNvSpPr txBox="1"/>
          <p:nvPr/>
        </p:nvSpPr>
        <p:spPr>
          <a:xfrm>
            <a:off x="228600" y="1748956"/>
            <a:ext cx="3264408"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Verdana"/>
                <a:ea typeface="Verdana"/>
                <a:cs typeface="Verdana"/>
                <a:sym typeface="Verdana"/>
              </a:rPr>
              <a:t>Practice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Verdana"/>
                <a:ea typeface="Verdana"/>
                <a:cs typeface="Verdana"/>
                <a:sym typeface="Verdana"/>
              </a:rPr>
              <a:t>Self-Compassion</a:t>
            </a:r>
            <a:endParaRPr sz="1400" b="0" i="0" u="none" strike="noStrike" cap="none">
              <a:solidFill>
                <a:srgbClr val="000000"/>
              </a:solidFill>
              <a:latin typeface="Arial"/>
              <a:ea typeface="Arial"/>
              <a:cs typeface="Arial"/>
              <a:sym typeface="Arial"/>
            </a:endParaRPr>
          </a:p>
        </p:txBody>
      </p:sp>
      <p:sp>
        <p:nvSpPr>
          <p:cNvPr id="355" name="Google Shape;355;g24b1b9bd0d1_2_289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Community Agreements</a:t>
            </a:r>
            <a:endParaRPr/>
          </a:p>
        </p:txBody>
      </p:sp>
      <p:grpSp>
        <p:nvGrpSpPr>
          <p:cNvPr id="356" name="Google Shape;356;g24b1b9bd0d1_2_2892" title="Personal Reflection"/>
          <p:cNvGrpSpPr/>
          <p:nvPr/>
        </p:nvGrpSpPr>
        <p:grpSpPr>
          <a:xfrm>
            <a:off x="8266543" y="228597"/>
            <a:ext cx="648865" cy="660482"/>
            <a:chOff x="1490050" y="3805975"/>
            <a:chExt cx="491900" cy="482350"/>
          </a:xfrm>
        </p:grpSpPr>
        <p:sp>
          <p:nvSpPr>
            <p:cNvPr id="357" name="Google Shape;357;g24b1b9bd0d1_2_2892"/>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358" name="Google Shape;358;g24b1b9bd0d1_2_2892"/>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359" name="Google Shape;359;g24b1b9bd0d1_2_2892"/>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360" name="Google Shape;360;g24b1b9bd0d1_2_2892"/>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24b1b9bd0d1_2_2888"/>
          <p:cNvSpPr txBox="1">
            <a:spLocks noGrp="1"/>
          </p:cNvSpPr>
          <p:nvPr>
            <p:ph type="body" idx="1"/>
          </p:nvPr>
        </p:nvSpPr>
        <p:spPr>
          <a:xfrm>
            <a:off x="4597276" y="1512576"/>
            <a:ext cx="4038600" cy="4536600"/>
          </a:xfrm>
          <a:prstGeom prst="rect">
            <a:avLst/>
          </a:prstGeom>
          <a:noFill/>
          <a:ln>
            <a:noFill/>
          </a:ln>
        </p:spPr>
        <p:txBody>
          <a:bodyPr spcFirstLastPara="1" wrap="square" lIns="91425" tIns="45700" rIns="91425" bIns="45700" anchor="t" anchorCtr="0">
            <a:normAutofit/>
          </a:bodyPr>
          <a:lstStyle/>
          <a:p>
            <a:pPr marL="457200" lvl="0" indent="-431800" algn="l" rtl="0">
              <a:lnSpc>
                <a:spcPct val="100000"/>
              </a:lnSpc>
              <a:spcBef>
                <a:spcPts val="640"/>
              </a:spcBef>
              <a:spcAft>
                <a:spcPts val="0"/>
              </a:spcAft>
              <a:buSzPts val="3200"/>
              <a:buChar char="•"/>
            </a:pPr>
            <a:r>
              <a:rPr lang="en-US" sz="2800"/>
              <a:t>What are some things that our students do really well?</a:t>
            </a:r>
            <a:endParaRPr/>
          </a:p>
          <a:p>
            <a:pPr marL="457200" lvl="0" indent="-228600" algn="l" rtl="0">
              <a:lnSpc>
                <a:spcPct val="100000"/>
              </a:lnSpc>
              <a:spcBef>
                <a:spcPts val="640"/>
              </a:spcBef>
              <a:spcAft>
                <a:spcPts val="0"/>
              </a:spcAft>
              <a:buSzPts val="3200"/>
              <a:buNone/>
            </a:pPr>
            <a:endParaRPr sz="2800"/>
          </a:p>
          <a:p>
            <a:pPr marL="457200" lvl="0" indent="-431800" algn="l" rtl="0">
              <a:lnSpc>
                <a:spcPct val="100000"/>
              </a:lnSpc>
              <a:spcBef>
                <a:spcPts val="640"/>
              </a:spcBef>
              <a:spcAft>
                <a:spcPts val="0"/>
              </a:spcAft>
              <a:buSzPts val="3200"/>
              <a:buChar char="•"/>
            </a:pPr>
            <a:r>
              <a:rPr lang="en-US" sz="2800"/>
              <a:t>How do they show up in ways that exhibit these skills?</a:t>
            </a:r>
            <a:endParaRPr/>
          </a:p>
        </p:txBody>
      </p:sp>
      <p:pic>
        <p:nvPicPr>
          <p:cNvPr id="366" name="Google Shape;366;g24b1b9bd0d1_2_2888" title="Teamwork"/>
          <p:cNvPicPr preferRelativeResize="0"/>
          <p:nvPr/>
        </p:nvPicPr>
        <p:blipFill rotWithShape="1">
          <a:blip r:embed="rId3">
            <a:alphaModFix/>
          </a:blip>
          <a:srcRect/>
          <a:stretch/>
        </p:blipFill>
        <p:spPr>
          <a:xfrm>
            <a:off x="192024" y="2222135"/>
            <a:ext cx="4118326" cy="2743358"/>
          </a:xfrm>
          <a:prstGeom prst="rect">
            <a:avLst/>
          </a:prstGeom>
          <a:noFill/>
          <a:ln>
            <a:noFill/>
          </a:ln>
        </p:spPr>
      </p:pic>
      <p:sp>
        <p:nvSpPr>
          <p:cNvPr id="367" name="Google Shape;367;g24b1b9bd0d1_2_2888"/>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a:t>Showcasing Student Strengths</a:t>
            </a:r>
            <a:endParaRPr/>
          </a:p>
        </p:txBody>
      </p:sp>
      <p:sp>
        <p:nvSpPr>
          <p:cNvPr id="368" name="Google Shape;368;g24b1b9bd0d1_2_2888" title="Small Group Discussion"/>
          <p:cNvSpPr/>
          <p:nvPr/>
        </p:nvSpPr>
        <p:spPr>
          <a:xfrm>
            <a:off x="8250994" y="982386"/>
            <a:ext cx="769764"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24b9c0208b8_0_269"/>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40000" lnSpcReduction="20000"/>
          </a:bodyPr>
          <a:lstStyle/>
          <a:p>
            <a:pPr marL="457200" lvl="0" indent="-228600" algn="l" rtl="0">
              <a:lnSpc>
                <a:spcPct val="100000"/>
              </a:lnSpc>
              <a:spcBef>
                <a:spcPts val="640"/>
              </a:spcBef>
              <a:spcAft>
                <a:spcPts val="0"/>
              </a:spcAft>
              <a:buSzPct val="71428"/>
              <a:buNone/>
            </a:pPr>
            <a:endParaRPr sz="11200"/>
          </a:p>
          <a:p>
            <a:pPr marL="1473200" lvl="3" indent="0" algn="l" rtl="0">
              <a:lnSpc>
                <a:spcPct val="100000"/>
              </a:lnSpc>
              <a:spcBef>
                <a:spcPts val="400"/>
              </a:spcBef>
              <a:spcAft>
                <a:spcPts val="0"/>
              </a:spcAft>
              <a:buSzPct val="83333"/>
              <a:buNone/>
            </a:pPr>
            <a:r>
              <a:rPr lang="en-US" sz="6000"/>
              <a:t>1.</a:t>
            </a:r>
            <a:r>
              <a:rPr lang="en-US" sz="6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Setting Ourselves up for Success</a:t>
            </a:r>
            <a:endParaRPr/>
          </a:p>
          <a:p>
            <a:pPr marL="1473200" lvl="3" indent="0" algn="l" rtl="0">
              <a:lnSpc>
                <a:spcPct val="100000"/>
              </a:lnSpc>
              <a:spcBef>
                <a:spcPts val="400"/>
              </a:spcBef>
              <a:spcAft>
                <a:spcPts val="0"/>
              </a:spcAft>
              <a:buSzPct val="83333"/>
              <a:buNone/>
            </a:pPr>
            <a:br>
              <a:rPr lang="en-US" sz="6000"/>
            </a:br>
            <a:br>
              <a:rPr lang="en-US" sz="6000"/>
            </a:br>
            <a:endParaRPr sz="6000"/>
          </a:p>
          <a:p>
            <a:pPr marL="1473200" lvl="3" indent="0" algn="l" rtl="0">
              <a:lnSpc>
                <a:spcPct val="100000"/>
              </a:lnSpc>
              <a:spcBef>
                <a:spcPts val="400"/>
              </a:spcBef>
              <a:spcAft>
                <a:spcPts val="0"/>
              </a:spcAft>
              <a:buSzPct val="83333"/>
              <a:buNone/>
            </a:pPr>
            <a:r>
              <a:rPr lang="en-US" sz="6000">
                <a:highlight>
                  <a:srgbClr val="FFF2CC"/>
                </a:highlight>
              </a:rPr>
              <a:t>2. Setting Our Classrooms up for Success</a:t>
            </a:r>
            <a:endParaRPr>
              <a:highlight>
                <a:srgbClr val="FFF2CC"/>
              </a:highlight>
            </a:endParaRPr>
          </a:p>
          <a:p>
            <a:pPr marL="1473200" lvl="3" indent="0" algn="l" rtl="0">
              <a:lnSpc>
                <a:spcPct val="100000"/>
              </a:lnSpc>
              <a:spcBef>
                <a:spcPts val="400"/>
              </a:spcBef>
              <a:spcAft>
                <a:spcPts val="0"/>
              </a:spcAft>
              <a:buSzPct val="83333"/>
              <a:buNone/>
            </a:pPr>
            <a:br>
              <a:rPr lang="en-US" sz="6000">
                <a:highlight>
                  <a:srgbClr val="FFF2CC"/>
                </a:highlight>
              </a:rPr>
            </a:br>
            <a:br>
              <a:rPr lang="en-US" sz="6000">
                <a:highlight>
                  <a:srgbClr val="FFF2CC"/>
                </a:highlight>
              </a:rPr>
            </a:br>
            <a:endParaRPr sz="6000">
              <a:highlight>
                <a:srgbClr val="FFF2CC"/>
              </a:highlight>
            </a:endParaRPr>
          </a:p>
          <a:p>
            <a:pPr marL="1473200" lvl="3" indent="0" algn="l" rtl="0">
              <a:lnSpc>
                <a:spcPct val="100000"/>
              </a:lnSpc>
              <a:spcBef>
                <a:spcPts val="400"/>
              </a:spcBef>
              <a:spcAft>
                <a:spcPts val="0"/>
              </a:spcAft>
              <a:buSzPct val="83333"/>
              <a:buNone/>
            </a:pPr>
            <a:r>
              <a:rPr lang="en-US" sz="6000">
                <a:highlight>
                  <a:srgbClr val="FFF2CC"/>
                </a:highlight>
              </a:rPr>
              <a:t>3. Setting our Students up for Success</a:t>
            </a:r>
            <a:endParaRPr>
              <a:highlight>
                <a:srgbClr val="FFF2CC"/>
              </a:highlight>
            </a:endParaRPr>
          </a:p>
          <a:p>
            <a:pPr marL="539750" lvl="0" indent="-311150" algn="l" rtl="0">
              <a:lnSpc>
                <a:spcPct val="100000"/>
              </a:lnSpc>
              <a:spcBef>
                <a:spcPts val="640"/>
              </a:spcBef>
              <a:spcAft>
                <a:spcPts val="0"/>
              </a:spcAft>
              <a:buSzPct val="250000"/>
              <a:buFont typeface="Arial"/>
              <a:buNone/>
            </a:pPr>
            <a:endParaRPr/>
          </a:p>
          <a:p>
            <a:pPr marL="25400" lvl="0" indent="0" algn="l" rtl="0">
              <a:lnSpc>
                <a:spcPct val="100000"/>
              </a:lnSpc>
              <a:spcBef>
                <a:spcPts val="640"/>
              </a:spcBef>
              <a:spcAft>
                <a:spcPts val="0"/>
              </a:spcAft>
              <a:buSzPct val="250000"/>
              <a:buNone/>
            </a:pPr>
            <a:r>
              <a:rPr lang="en-US"/>
              <a:t>	</a:t>
            </a:r>
            <a:endParaRPr/>
          </a:p>
          <a:p>
            <a:pPr marL="457200" lvl="0" indent="-228600" algn="l" rtl="0">
              <a:lnSpc>
                <a:spcPct val="100000"/>
              </a:lnSpc>
              <a:spcBef>
                <a:spcPts val="640"/>
              </a:spcBef>
              <a:spcAft>
                <a:spcPts val="0"/>
              </a:spcAft>
              <a:buSzPct val="250000"/>
              <a:buNone/>
            </a:pPr>
            <a:endParaRPr/>
          </a:p>
        </p:txBody>
      </p:sp>
      <p:pic>
        <p:nvPicPr>
          <p:cNvPr id="374" name="Google Shape;374;g24b9c0208b8_0_269" title="Desks and a board"/>
          <p:cNvPicPr preferRelativeResize="0"/>
          <p:nvPr/>
        </p:nvPicPr>
        <p:blipFill rotWithShape="1">
          <a:blip r:embed="rId3">
            <a:alphaModFix/>
          </a:blip>
          <a:srcRect/>
          <a:stretch/>
        </p:blipFill>
        <p:spPr>
          <a:xfrm>
            <a:off x="228600" y="3178725"/>
            <a:ext cx="1314450" cy="838200"/>
          </a:xfrm>
          <a:prstGeom prst="rect">
            <a:avLst/>
          </a:prstGeom>
          <a:noFill/>
          <a:ln>
            <a:noFill/>
          </a:ln>
        </p:spPr>
      </p:pic>
      <p:pic>
        <p:nvPicPr>
          <p:cNvPr id="375" name="Google Shape;375;g24b9c0208b8_0_269" title="Two hands and a heart"/>
          <p:cNvPicPr preferRelativeResize="0"/>
          <p:nvPr/>
        </p:nvPicPr>
        <p:blipFill rotWithShape="1">
          <a:blip r:embed="rId4">
            <a:alphaModFix/>
          </a:blip>
          <a:srcRect/>
          <a:stretch/>
        </p:blipFill>
        <p:spPr>
          <a:xfrm>
            <a:off x="452887" y="1813199"/>
            <a:ext cx="923924" cy="923924"/>
          </a:xfrm>
          <a:prstGeom prst="rect">
            <a:avLst/>
          </a:prstGeom>
          <a:noFill/>
          <a:ln>
            <a:noFill/>
          </a:ln>
        </p:spPr>
      </p:pic>
      <p:sp>
        <p:nvSpPr>
          <p:cNvPr id="376" name="Google Shape;376;g24b9c0208b8_0_26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endParaRPr/>
          </a:p>
          <a:p>
            <a:pPr marL="0" lvl="0" indent="0" algn="ctr" rtl="0">
              <a:lnSpc>
                <a:spcPct val="100000"/>
              </a:lnSpc>
              <a:spcBef>
                <a:spcPts val="0"/>
              </a:spcBef>
              <a:spcAft>
                <a:spcPts val="0"/>
              </a:spcAft>
              <a:buSzPct val="111111"/>
              <a:buNone/>
            </a:pPr>
            <a:r>
              <a:rPr lang="en-US"/>
              <a:t>        Agenda for Today</a:t>
            </a:r>
            <a:br>
              <a:rPr lang="en-US"/>
            </a:br>
            <a:endParaRPr/>
          </a:p>
        </p:txBody>
      </p:sp>
      <p:pic>
        <p:nvPicPr>
          <p:cNvPr id="377" name="Google Shape;377;g24b9c0208b8_0_269" title="Checklist"/>
          <p:cNvPicPr preferRelativeResize="0"/>
          <p:nvPr/>
        </p:nvPicPr>
        <p:blipFill rotWithShape="1">
          <a:blip r:embed="rId5">
            <a:alphaModFix/>
          </a:blip>
          <a:srcRect/>
          <a:stretch/>
        </p:blipFill>
        <p:spPr>
          <a:xfrm>
            <a:off x="228600" y="151174"/>
            <a:ext cx="2077500" cy="1662025"/>
          </a:xfrm>
          <a:prstGeom prst="rect">
            <a:avLst/>
          </a:prstGeom>
          <a:noFill/>
          <a:ln>
            <a:noFill/>
          </a:ln>
        </p:spPr>
      </p:pic>
      <p:pic>
        <p:nvPicPr>
          <p:cNvPr id="378" name="Google Shape;378;g24b9c0208b8_0_269" title="Pieces of a Puzzle"/>
          <p:cNvPicPr preferRelativeResize="0"/>
          <p:nvPr/>
        </p:nvPicPr>
        <p:blipFill rotWithShape="1">
          <a:blip r:embed="rId6">
            <a:alphaModFix/>
          </a:blip>
          <a:srcRect/>
          <a:stretch/>
        </p:blipFill>
        <p:spPr>
          <a:xfrm>
            <a:off x="452874" y="4288324"/>
            <a:ext cx="923925" cy="9703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g24b1b9bd0d1_2_5055" title="Desks and a board"/>
          <p:cNvPicPr preferRelativeResize="0"/>
          <p:nvPr/>
        </p:nvPicPr>
        <p:blipFill rotWithShape="1">
          <a:blip r:embed="rId3">
            <a:alphaModFix/>
          </a:blip>
          <a:srcRect/>
          <a:stretch/>
        </p:blipFill>
        <p:spPr>
          <a:xfrm>
            <a:off x="2929925" y="3250900"/>
            <a:ext cx="3284150" cy="2855798"/>
          </a:xfrm>
          <a:prstGeom prst="rect">
            <a:avLst/>
          </a:prstGeom>
          <a:noFill/>
          <a:ln>
            <a:noFill/>
          </a:ln>
        </p:spPr>
      </p:pic>
      <p:sp>
        <p:nvSpPr>
          <p:cNvPr id="384" name="Google Shape;384;g24b1b9bd0d1_2_5055"/>
          <p:cNvSpPr txBox="1">
            <a:spLocks noGrp="1"/>
          </p:cNvSpPr>
          <p:nvPr>
            <p:ph type="body" idx="1"/>
          </p:nvPr>
        </p:nvSpPr>
        <p:spPr>
          <a:xfrm>
            <a:off x="487200" y="1587200"/>
            <a:ext cx="8169600" cy="34068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4444"/>
              <a:buFont typeface="Arial"/>
              <a:buNone/>
            </a:pPr>
            <a:r>
              <a:rPr lang="en-US" sz="4000" dirty="0"/>
              <a:t>2 - </a:t>
            </a:r>
            <a:r>
              <a:rPr lang="en-US" sz="4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Setting</a:t>
            </a:r>
            <a:r>
              <a:rPr lang="en-US" sz="4000" dirty="0"/>
              <a:t> Our Classrooms up for Success</a:t>
            </a:r>
            <a:endParaRPr dirty="0"/>
          </a:p>
        </p:txBody>
      </p:sp>
      <p:sp>
        <p:nvSpPr>
          <p:cNvPr id="3" name="Title 2" hidden="1">
            <a:extLst>
              <a:ext uri="{FF2B5EF4-FFF2-40B4-BE49-F238E27FC236}">
                <a16:creationId xmlns:a16="http://schemas.microsoft.com/office/drawing/2014/main" id="{396711E2-B3E2-25D4-A507-58584214C469}"/>
              </a:ext>
            </a:extLst>
          </p:cNvPr>
          <p:cNvSpPr>
            <a:spLocks noGrp="1"/>
          </p:cNvSpPr>
          <p:nvPr>
            <p:ph type="title" idx="4294967295"/>
          </p:nvPr>
        </p:nvSpPr>
        <p:spPr/>
        <p:txBody>
          <a:bodyPr>
            <a:normAutofit fontScale="90000"/>
          </a:bodyPr>
          <a:lstStyle/>
          <a:p>
            <a:r>
              <a:rPr lang="en-US" sz="4000" b="0" i="0" spc="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Setting Our Classrooms up for Success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h6f0d1c5a8d26d56a_3_10"/>
          <p:cNvSpPr txBox="1"/>
          <p:nvPr/>
        </p:nvSpPr>
        <p:spPr>
          <a:xfrm>
            <a:off x="276300" y="2936650"/>
            <a:ext cx="3535800" cy="83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0" i="0" u="sng" strike="noStrike" cap="none">
                <a:solidFill>
                  <a:schemeClr val="hlink"/>
                </a:solidFill>
                <a:latin typeface="Verdana"/>
                <a:ea typeface="Verdana"/>
                <a:cs typeface="Verdana"/>
                <a:sym typeface="Verdana"/>
                <a:hlinkClick r:id="rId3"/>
              </a:rPr>
              <a:t>CDC Youth Health In Focus, 2026</a:t>
            </a:r>
            <a:endParaRPr sz="1500" b="0" i="0" u="none" strike="noStrike" cap="none">
              <a:solidFill>
                <a:schemeClr val="dk1"/>
              </a:solidFill>
              <a:latin typeface="Verdana"/>
              <a:ea typeface="Verdana"/>
              <a:cs typeface="Verdana"/>
              <a:sym typeface="Verdana"/>
            </a:endParaRPr>
          </a:p>
        </p:txBody>
      </p:sp>
      <p:pic>
        <p:nvPicPr>
          <p:cNvPr id="390" name="Google Shape;390;h6f0d1c5a8d26d56a_3_10" descr="At a Glance' showing 2-year changes (2023–2025) and 10-year (2015–2025) trends for six indicators of mental health and suicide risk among high school students. Persistent feelings of sadness or hopelessness: improved over 2 years, worsened over 10 years. Poor mental health: improved over 2 years, data not available for 10-year trend. Seriously considered attempting suicide: improved over 2 years, no change over 10 years. Made a suicide plan: improved over 2 years, no change over 10 years. Attempted suicide: improved over 2 years, no change over 10 years. Injured in a suicide attempt that had to be treated by a doctor or nurse: no change over 2 years, improved over 10 years."/>
          <p:cNvPicPr preferRelativeResize="0"/>
          <p:nvPr/>
        </p:nvPicPr>
        <p:blipFill rotWithShape="1">
          <a:blip r:embed="rId4">
            <a:alphaModFix/>
          </a:blip>
          <a:srcRect/>
          <a:stretch/>
        </p:blipFill>
        <p:spPr>
          <a:xfrm>
            <a:off x="4003625" y="265063"/>
            <a:ext cx="4832650" cy="6327874"/>
          </a:xfrm>
          <a:prstGeom prst="rect">
            <a:avLst/>
          </a:prstGeom>
          <a:noFill/>
          <a:ln>
            <a:noFill/>
          </a:ln>
        </p:spPr>
      </p:pic>
      <p:sp>
        <p:nvSpPr>
          <p:cNvPr id="391" name="Google Shape;391;h6f0d1c5a8d26d56a_3_10"/>
          <p:cNvSpPr txBox="1">
            <a:spLocks noGrp="1"/>
          </p:cNvSpPr>
          <p:nvPr>
            <p:ph type="subTitle" idx="2"/>
          </p:nvPr>
        </p:nvSpPr>
        <p:spPr>
          <a:xfrm>
            <a:off x="914400" y="271425"/>
            <a:ext cx="2528400" cy="11613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640"/>
              </a:spcBef>
              <a:spcAft>
                <a:spcPts val="0"/>
              </a:spcAft>
              <a:buSzPts val="2000"/>
              <a:buNone/>
            </a:pPr>
            <a:r>
              <a:rPr lang="en-US" sz="2400" dirty="0"/>
              <a:t>Youth At Risk</a:t>
            </a:r>
            <a:endParaRPr sz="2400" dirty="0"/>
          </a:p>
        </p:txBody>
      </p:sp>
      <p:sp>
        <p:nvSpPr>
          <p:cNvPr id="2" name="Title 1" hidden="1">
            <a:extLst>
              <a:ext uri="{FF2B5EF4-FFF2-40B4-BE49-F238E27FC236}">
                <a16:creationId xmlns:a16="http://schemas.microsoft.com/office/drawing/2014/main" id="{9861CEDC-7792-6B77-E310-9FD7C9D8C08F}"/>
              </a:ext>
            </a:extLst>
          </p:cNvPr>
          <p:cNvSpPr>
            <a:spLocks noGrp="1"/>
          </p:cNvSpPr>
          <p:nvPr>
            <p:ph type="title" idx="4294967295"/>
          </p:nvPr>
        </p:nvSpPr>
        <p:spPr/>
        <p:txBody>
          <a:bodyPr/>
          <a:lstStyle/>
          <a:p>
            <a:pPr rtl="0"/>
            <a:r>
              <a:rPr lang="en-US" sz="2400" b="1" i="0" spc="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Youth At Risk</a:t>
            </a:r>
            <a:endParaRPr lang="en-US" dirty="0">
              <a:effectLst/>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g16f78976198_1_256"/>
          <p:cNvSpPr txBox="1">
            <a:spLocks noGrp="1"/>
          </p:cNvSpPr>
          <p:nvPr>
            <p:ph type="body" idx="1"/>
          </p:nvPr>
        </p:nvSpPr>
        <p:spPr>
          <a:xfrm>
            <a:off x="452375" y="1208700"/>
            <a:ext cx="8233200" cy="4683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endParaRPr/>
          </a:p>
          <a:p>
            <a:pPr marL="457200" lvl="0" indent="-368300" algn="l" rtl="0">
              <a:lnSpc>
                <a:spcPct val="100000"/>
              </a:lnSpc>
              <a:spcBef>
                <a:spcPts val="640"/>
              </a:spcBef>
              <a:spcAft>
                <a:spcPts val="0"/>
              </a:spcAft>
              <a:buSzPts val="2200"/>
              <a:buChar char="•"/>
            </a:pPr>
            <a:r>
              <a:rPr lang="en-US" sz="2200"/>
              <a:t>11.3 % of youth (ages 12-17) in the U.S. experienced a major depressive episode (MDE) with severe impairment in the past year, meaning it severely impacted their functioning at work, school, or home. That’s a total of 2.8 million youth whose depression significantly impaired their functioning. </a:t>
            </a:r>
            <a:endParaRPr/>
          </a:p>
          <a:p>
            <a:pPr marL="457200" lvl="0" indent="-368300" algn="l" rtl="0">
              <a:lnSpc>
                <a:spcPct val="100000"/>
              </a:lnSpc>
              <a:spcBef>
                <a:spcPts val="1000"/>
              </a:spcBef>
              <a:spcAft>
                <a:spcPts val="0"/>
              </a:spcAft>
              <a:buSzPts val="2200"/>
              <a:buChar char="•"/>
            </a:pPr>
            <a:r>
              <a:rPr lang="en-US" sz="2200"/>
              <a:t>Nearly 3 million youth (ages 12-17) reported frequent thoughts of suicide. </a:t>
            </a:r>
            <a:endParaRPr sz="2200"/>
          </a:p>
          <a:p>
            <a:pPr marL="457200" lvl="0" indent="-368300" algn="l" rtl="0">
              <a:lnSpc>
                <a:spcPct val="100000"/>
              </a:lnSpc>
              <a:spcBef>
                <a:spcPts val="1000"/>
              </a:spcBef>
              <a:spcAft>
                <a:spcPts val="1000"/>
              </a:spcAft>
              <a:buSzPts val="2200"/>
              <a:buChar char="•"/>
            </a:pPr>
            <a:r>
              <a:rPr lang="en-US" sz="2200"/>
              <a:t>Suicide is one of the top 3 leading causes of death among youth ages 15-19.</a:t>
            </a:r>
            <a:endParaRPr sz="2200"/>
          </a:p>
        </p:txBody>
      </p:sp>
      <p:sp>
        <p:nvSpPr>
          <p:cNvPr id="397" name="Google Shape;397;g16f78976198_1_25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A Sense of Urgency</a:t>
            </a:r>
            <a:endParaRPr dirty="0"/>
          </a:p>
        </p:txBody>
      </p:sp>
      <p:sp>
        <p:nvSpPr>
          <p:cNvPr id="398" name="Google Shape;398;g16f78976198_1_256"/>
          <p:cNvSpPr txBox="1"/>
          <p:nvPr/>
        </p:nvSpPr>
        <p:spPr>
          <a:xfrm>
            <a:off x="3627100" y="5892425"/>
            <a:ext cx="4206300" cy="30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sng" strike="noStrike" cap="none">
                <a:solidFill>
                  <a:schemeClr val="hlink"/>
                </a:solidFill>
                <a:latin typeface="Verdana"/>
                <a:ea typeface="Verdana"/>
                <a:cs typeface="Verdana"/>
                <a:sym typeface="Verdana"/>
                <a:hlinkClick r:id="rId3"/>
              </a:rPr>
              <a:t>State of Mental Health in America, 2025)</a:t>
            </a:r>
            <a:endParaRPr sz="900" b="0" i="0" u="none" strike="noStrike" cap="none">
              <a:solidFill>
                <a:schemeClr val="dk1"/>
              </a:solidFill>
              <a:latin typeface="Verdana"/>
              <a:ea typeface="Verdana"/>
              <a:cs typeface="Verdana"/>
              <a:sym typeface="Verdana"/>
            </a:endParaRPr>
          </a:p>
        </p:txBody>
      </p:sp>
      <p:sp>
        <p:nvSpPr>
          <p:cNvPr id="399" name="Google Shape;399;g16f78976198_1_256"/>
          <p:cNvSpPr txBox="1"/>
          <p:nvPr/>
        </p:nvSpPr>
        <p:spPr>
          <a:xfrm>
            <a:off x="3765050" y="6309125"/>
            <a:ext cx="3535800" cy="30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hlink"/>
                </a:solidFill>
                <a:latin typeface="Verdana"/>
                <a:ea typeface="Verdana"/>
                <a:cs typeface="Verdana"/>
                <a:sym typeface="Verdana"/>
                <a:hlinkClick r:id="rId4"/>
              </a:rPr>
              <a:t>CDC Adolescent Health, 2024</a:t>
            </a:r>
            <a:endParaRPr sz="1200" b="0" i="0" u="none" strike="noStrike" cap="none">
              <a:solidFill>
                <a:schemeClr val="dk1"/>
              </a:solidFill>
              <a:latin typeface="Verdana"/>
              <a:ea typeface="Verdana"/>
              <a:cs typeface="Verdana"/>
              <a:sym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g212937b6fb7_0_6" title="Person with a mask hugging legs "/>
          <p:cNvPicPr preferRelativeResize="0"/>
          <p:nvPr/>
        </p:nvPicPr>
        <p:blipFill rotWithShape="1">
          <a:blip r:embed="rId3">
            <a:alphaModFix/>
          </a:blip>
          <a:srcRect/>
          <a:stretch/>
        </p:blipFill>
        <p:spPr>
          <a:xfrm>
            <a:off x="457200" y="1600200"/>
            <a:ext cx="8229600" cy="4572000"/>
          </a:xfrm>
          <a:prstGeom prst="rect">
            <a:avLst/>
          </a:prstGeom>
          <a:noFill/>
          <a:ln>
            <a:noFill/>
          </a:ln>
        </p:spPr>
      </p:pic>
      <p:sp>
        <p:nvSpPr>
          <p:cNvPr id="405" name="Google Shape;405;g212937b6fb7_0_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a:t>Impact of Pandemic Stress on Adolescent Brains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g3f5334e3ef1_0_179" title="Small Group Discussion"/>
          <p:cNvPicPr preferRelativeResize="0"/>
          <p:nvPr/>
        </p:nvPicPr>
        <p:blipFill rotWithShape="1">
          <a:blip r:embed="rId3">
            <a:alphaModFix/>
          </a:blip>
          <a:srcRect/>
          <a:stretch/>
        </p:blipFill>
        <p:spPr>
          <a:xfrm>
            <a:off x="228600" y="1486025"/>
            <a:ext cx="2857500" cy="1600200"/>
          </a:xfrm>
          <a:prstGeom prst="rect">
            <a:avLst/>
          </a:prstGeom>
          <a:noFill/>
          <a:ln w="9525" cap="flat" cmpd="sng">
            <a:solidFill>
              <a:srgbClr val="006387"/>
            </a:solidFill>
            <a:prstDash val="solid"/>
            <a:round/>
            <a:headEnd type="none" w="sm" len="sm"/>
            <a:tailEnd type="none" w="sm" len="sm"/>
          </a:ln>
        </p:spPr>
      </p:pic>
      <p:pic>
        <p:nvPicPr>
          <p:cNvPr id="411" name="Google Shape;411;g3f5334e3ef1_0_179" title="Classroom"/>
          <p:cNvPicPr preferRelativeResize="0"/>
          <p:nvPr/>
        </p:nvPicPr>
        <p:blipFill rotWithShape="1">
          <a:blip r:embed="rId4">
            <a:alphaModFix/>
          </a:blip>
          <a:srcRect/>
          <a:stretch/>
        </p:blipFill>
        <p:spPr>
          <a:xfrm>
            <a:off x="5514963" y="1562225"/>
            <a:ext cx="3171825" cy="1447800"/>
          </a:xfrm>
          <a:prstGeom prst="rect">
            <a:avLst/>
          </a:prstGeom>
          <a:noFill/>
          <a:ln w="9525" cap="flat" cmpd="sng">
            <a:solidFill>
              <a:srgbClr val="006387"/>
            </a:solidFill>
            <a:prstDash val="solid"/>
            <a:round/>
            <a:headEnd type="none" w="sm" len="sm"/>
            <a:tailEnd type="none" w="sm" len="sm"/>
          </a:ln>
        </p:spPr>
      </p:pic>
      <p:pic>
        <p:nvPicPr>
          <p:cNvPr id="412" name="Google Shape;412;g3f5334e3ef1_0_179" title="Teacher and Students"/>
          <p:cNvPicPr preferRelativeResize="0"/>
          <p:nvPr/>
        </p:nvPicPr>
        <p:blipFill rotWithShape="1">
          <a:blip r:embed="rId5">
            <a:alphaModFix/>
          </a:blip>
          <a:srcRect/>
          <a:stretch/>
        </p:blipFill>
        <p:spPr>
          <a:xfrm>
            <a:off x="228603" y="3911903"/>
            <a:ext cx="3323475" cy="2211621"/>
          </a:xfrm>
          <a:prstGeom prst="rect">
            <a:avLst/>
          </a:prstGeom>
          <a:noFill/>
          <a:ln w="9525" cap="flat" cmpd="sng">
            <a:solidFill>
              <a:srgbClr val="006387"/>
            </a:solidFill>
            <a:prstDash val="solid"/>
            <a:round/>
            <a:headEnd type="none" w="sm" len="sm"/>
            <a:tailEnd type="none" w="sm" len="sm"/>
          </a:ln>
        </p:spPr>
      </p:pic>
      <p:pic>
        <p:nvPicPr>
          <p:cNvPr id="413" name="Google Shape;413;g3f5334e3ef1_0_179" title="Classroom"/>
          <p:cNvPicPr preferRelativeResize="0"/>
          <p:nvPr/>
        </p:nvPicPr>
        <p:blipFill rotWithShape="1">
          <a:blip r:embed="rId6">
            <a:alphaModFix/>
          </a:blip>
          <a:srcRect/>
          <a:stretch/>
        </p:blipFill>
        <p:spPr>
          <a:xfrm>
            <a:off x="5825425" y="3295900"/>
            <a:ext cx="3089976" cy="2317489"/>
          </a:xfrm>
          <a:prstGeom prst="rect">
            <a:avLst/>
          </a:prstGeom>
          <a:noFill/>
          <a:ln w="9525" cap="flat" cmpd="sng">
            <a:solidFill>
              <a:srgbClr val="006387"/>
            </a:solidFill>
            <a:prstDash val="solid"/>
            <a:round/>
            <a:headEnd type="none" w="sm" len="sm"/>
            <a:tailEnd type="none" w="sm" len="sm"/>
          </a:ln>
        </p:spPr>
      </p:pic>
      <p:pic>
        <p:nvPicPr>
          <p:cNvPr id="414" name="Google Shape;414;g3f5334e3ef1_0_179" title="Calming corner"/>
          <p:cNvPicPr preferRelativeResize="0"/>
          <p:nvPr/>
        </p:nvPicPr>
        <p:blipFill rotWithShape="1">
          <a:blip r:embed="rId7">
            <a:alphaModFix/>
          </a:blip>
          <a:srcRect/>
          <a:stretch/>
        </p:blipFill>
        <p:spPr>
          <a:xfrm>
            <a:off x="3780675" y="3850049"/>
            <a:ext cx="1884763" cy="2732968"/>
          </a:xfrm>
          <a:prstGeom prst="rect">
            <a:avLst/>
          </a:prstGeom>
          <a:noFill/>
          <a:ln w="9525" cap="flat" cmpd="sng">
            <a:solidFill>
              <a:srgbClr val="006387"/>
            </a:solidFill>
            <a:prstDash val="solid"/>
            <a:round/>
            <a:headEnd type="none" w="sm" len="sm"/>
            <a:tailEnd type="none" w="sm" len="sm"/>
          </a:ln>
        </p:spPr>
      </p:pic>
      <p:pic>
        <p:nvPicPr>
          <p:cNvPr id="415" name="Google Shape;415;g3f5334e3ef1_0_179" title="5:1"/>
          <p:cNvPicPr preferRelativeResize="0"/>
          <p:nvPr/>
        </p:nvPicPr>
        <p:blipFill rotWithShape="1">
          <a:blip r:embed="rId8">
            <a:alphaModFix/>
          </a:blip>
          <a:srcRect t="24465" b="11641"/>
          <a:stretch/>
        </p:blipFill>
        <p:spPr>
          <a:xfrm>
            <a:off x="2807950" y="2298850"/>
            <a:ext cx="2857500" cy="1143000"/>
          </a:xfrm>
          <a:prstGeom prst="rect">
            <a:avLst/>
          </a:prstGeom>
          <a:noFill/>
          <a:ln w="9525" cap="flat" cmpd="sng">
            <a:solidFill>
              <a:srgbClr val="006387"/>
            </a:solidFill>
            <a:prstDash val="solid"/>
            <a:round/>
            <a:headEnd type="none" w="sm" len="sm"/>
            <a:tailEnd type="none" w="sm" len="sm"/>
          </a:ln>
        </p:spPr>
      </p:pic>
      <p:sp>
        <p:nvSpPr>
          <p:cNvPr id="416" name="Google Shape;416;g3f5334e3ef1_0_17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Effective Classroom Systems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0"/>
        <p:cNvGrpSpPr/>
        <p:nvPr/>
      </p:nvGrpSpPr>
      <p:grpSpPr>
        <a:xfrm>
          <a:off x="0" y="0"/>
          <a:ext cx="0" cy="0"/>
          <a:chOff x="0" y="0"/>
          <a:chExt cx="0" cy="0"/>
        </a:xfrm>
      </p:grpSpPr>
      <p:sp>
        <p:nvSpPr>
          <p:cNvPr id="421" name="Google Shape;421;g3f5334e3ef1_0_189"/>
          <p:cNvSpPr txBox="1"/>
          <p:nvPr/>
        </p:nvSpPr>
        <p:spPr>
          <a:xfrm>
            <a:off x="312775" y="1133975"/>
            <a:ext cx="8602500" cy="3717300"/>
          </a:xfrm>
          <a:prstGeom prst="rect">
            <a:avLst/>
          </a:prstGeom>
          <a:noFill/>
          <a:ln>
            <a:noFill/>
          </a:ln>
        </p:spPr>
        <p:txBody>
          <a:bodyPr spcFirstLastPara="1" wrap="square" lIns="91425" tIns="91425" rIns="91425" bIns="91425" anchor="t" anchorCtr="0">
            <a:spAutoFit/>
          </a:bodyPr>
          <a:lstStyle/>
          <a:p>
            <a:pPr marL="1828800" marR="0" lvl="0" indent="-317500" algn="l" rtl="0">
              <a:lnSpc>
                <a:spcPct val="80000"/>
              </a:lnSpc>
              <a:spcBef>
                <a:spcPts val="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Physical Environment </a:t>
            </a:r>
            <a:r>
              <a:rPr lang="en-US" sz="1400" b="1" i="0" u="none" strike="noStrike" cap="none">
                <a:solidFill>
                  <a:srgbClr val="783F04"/>
                </a:solidFill>
                <a:latin typeface="Calibri"/>
                <a:ea typeface="Calibri"/>
                <a:cs typeface="Calibri"/>
                <a:sym typeface="Calibri"/>
              </a:rPr>
              <a:t>(HLP 7,17, 18, 19)</a:t>
            </a:r>
            <a:endParaRPr sz="2400" b="1" i="0" u="none" strike="noStrike" cap="none">
              <a:solidFill>
                <a:srgbClr val="783F04"/>
              </a:solidFill>
              <a:latin typeface="Calibri"/>
              <a:ea typeface="Calibri"/>
              <a:cs typeface="Calibri"/>
              <a:sym typeface="Calibri"/>
            </a:endParaRPr>
          </a:p>
          <a:p>
            <a:pPr marL="18288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Active Supervision </a:t>
            </a:r>
            <a:r>
              <a:rPr lang="en-US" sz="1400" b="1" i="0" u="none" strike="noStrike" cap="none">
                <a:solidFill>
                  <a:srgbClr val="783F04"/>
                </a:solidFill>
                <a:latin typeface="Calibri"/>
                <a:ea typeface="Calibri"/>
                <a:cs typeface="Calibri"/>
                <a:sym typeface="Calibri"/>
              </a:rPr>
              <a:t>(HLP 4, 7, 8, 9, 15, 16, 17, 18, 21, 22)</a:t>
            </a:r>
            <a:endParaRPr sz="1400" b="1" i="0" u="none" strike="noStrike" cap="none">
              <a:solidFill>
                <a:srgbClr val="783F04"/>
              </a:solidFill>
              <a:latin typeface="Calibri"/>
              <a:ea typeface="Calibri"/>
              <a:cs typeface="Calibri"/>
              <a:sym typeface="Calibri"/>
            </a:endParaRPr>
          </a:p>
          <a:p>
            <a:pPr marL="18288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Classroom Expectations </a:t>
            </a:r>
            <a:r>
              <a:rPr lang="en-US" sz="1400" b="1" i="0" u="none" strike="noStrike" cap="none">
                <a:solidFill>
                  <a:srgbClr val="783F04"/>
                </a:solidFill>
                <a:latin typeface="Calibri"/>
                <a:ea typeface="Calibri"/>
                <a:cs typeface="Calibri"/>
                <a:sym typeface="Calibri"/>
              </a:rPr>
              <a:t>(HLP 7, 8, 9, 14, 15, 21, 22)</a:t>
            </a:r>
            <a:endParaRPr sz="1400" b="1" i="0" u="none" strike="noStrike" cap="none">
              <a:solidFill>
                <a:srgbClr val="783F04"/>
              </a:solidFill>
              <a:latin typeface="Calibri"/>
              <a:ea typeface="Calibri"/>
              <a:cs typeface="Calibri"/>
              <a:sym typeface="Calibri"/>
            </a:endParaRPr>
          </a:p>
          <a:p>
            <a:pPr marL="18288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Routines and Procedures </a:t>
            </a:r>
            <a:r>
              <a:rPr lang="en-US" sz="1400" b="1" i="0" u="none" strike="noStrike" cap="none">
                <a:solidFill>
                  <a:srgbClr val="783F04"/>
                </a:solidFill>
                <a:latin typeface="Calibri"/>
                <a:ea typeface="Calibri"/>
                <a:cs typeface="Calibri"/>
                <a:sym typeface="Calibri"/>
              </a:rPr>
              <a:t>(HLP 7, 8, 9, 14, 15, 16, 21, 22)</a:t>
            </a:r>
            <a:endParaRPr sz="1400" b="1" i="0" u="none" strike="noStrike" cap="none">
              <a:solidFill>
                <a:srgbClr val="783F04"/>
              </a:solidFill>
              <a:latin typeface="Calibri"/>
              <a:ea typeface="Calibri"/>
              <a:cs typeface="Calibri"/>
              <a:sym typeface="Calibri"/>
            </a:endParaRPr>
          </a:p>
          <a:p>
            <a:pPr marL="3429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Opportunities to Respond </a:t>
            </a:r>
            <a:r>
              <a:rPr lang="en-US" sz="1400" b="1" i="0" u="none" strike="noStrike" cap="none">
                <a:solidFill>
                  <a:srgbClr val="783F04"/>
                </a:solidFill>
                <a:latin typeface="Calibri"/>
                <a:ea typeface="Calibri"/>
                <a:cs typeface="Calibri"/>
                <a:sym typeface="Calibri"/>
              </a:rPr>
              <a:t>(HLP 7,17, 18, 19)</a:t>
            </a:r>
            <a:endParaRPr sz="1400" b="1" i="0" u="none" strike="noStrike" cap="none">
              <a:solidFill>
                <a:srgbClr val="783F04"/>
              </a:solidFill>
              <a:latin typeface="Calibri"/>
              <a:ea typeface="Calibri"/>
              <a:cs typeface="Calibri"/>
              <a:sym typeface="Calibri"/>
            </a:endParaRPr>
          </a:p>
          <a:p>
            <a:pPr marL="3429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Formative Assessment </a:t>
            </a:r>
            <a:r>
              <a:rPr lang="en-US" sz="1400" b="1" i="0" u="none" strike="noStrike" cap="none">
                <a:solidFill>
                  <a:srgbClr val="783F04"/>
                </a:solidFill>
                <a:latin typeface="Calibri"/>
                <a:ea typeface="Calibri"/>
                <a:cs typeface="Calibri"/>
                <a:sym typeface="Calibri"/>
              </a:rPr>
              <a:t>(HLP 1, 4, 5, 6, 8, 11, 15, 21, 22)</a:t>
            </a:r>
            <a:endParaRPr sz="1400" b="1" i="0" u="none" strike="noStrike" cap="none">
              <a:solidFill>
                <a:srgbClr val="783F04"/>
              </a:solidFill>
              <a:latin typeface="Calibri"/>
              <a:ea typeface="Calibri"/>
              <a:cs typeface="Calibri"/>
              <a:sym typeface="Calibri"/>
            </a:endParaRPr>
          </a:p>
          <a:p>
            <a:pPr marL="3429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Scaffolding</a:t>
            </a:r>
            <a:r>
              <a:rPr lang="en-US" sz="1400" b="1" i="0" u="none" strike="noStrike" cap="none">
                <a:solidFill>
                  <a:srgbClr val="783F04"/>
                </a:solidFill>
                <a:latin typeface="Calibri"/>
                <a:ea typeface="Calibri"/>
                <a:cs typeface="Calibri"/>
                <a:sym typeface="Calibri"/>
              </a:rPr>
              <a:t> (HLP 6, 7, 9, 11, 12, 13, 14, 15, 16, 17, 21)</a:t>
            </a:r>
            <a:endParaRPr sz="1400" b="1" i="0" u="none" strike="noStrike" cap="none">
              <a:solidFill>
                <a:srgbClr val="783F04"/>
              </a:solidFill>
              <a:latin typeface="Calibri"/>
              <a:ea typeface="Calibri"/>
              <a:cs typeface="Calibri"/>
              <a:sym typeface="Calibri"/>
            </a:endParaRPr>
          </a:p>
          <a:p>
            <a:pPr marL="3429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Acknowledgment and Behavior Specific Praise</a:t>
            </a:r>
            <a:r>
              <a:rPr lang="en-US" sz="1400" b="1" i="0" u="none" strike="noStrike" cap="none">
                <a:solidFill>
                  <a:srgbClr val="783F04"/>
                </a:solidFill>
                <a:latin typeface="Calibri"/>
                <a:ea typeface="Calibri"/>
                <a:cs typeface="Calibri"/>
                <a:sym typeface="Calibri"/>
              </a:rPr>
              <a:t> (HLP 1, 3, 4, 7, 8, 8, 10, 18, 22)</a:t>
            </a:r>
            <a:endParaRPr sz="1400" b="1" i="0" u="none" strike="noStrike" cap="none">
              <a:solidFill>
                <a:srgbClr val="783F04"/>
              </a:solidFill>
              <a:latin typeface="Calibri"/>
              <a:ea typeface="Calibri"/>
              <a:cs typeface="Calibri"/>
              <a:sym typeface="Calibri"/>
            </a:endParaRPr>
          </a:p>
          <a:p>
            <a:pPr marL="342900" marR="0" lvl="0" indent="-317500" algn="l" rtl="0">
              <a:lnSpc>
                <a:spcPct val="80000"/>
              </a:lnSpc>
              <a:spcBef>
                <a:spcPts val="500"/>
              </a:spcBef>
              <a:spcAft>
                <a:spcPts val="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Error Correction </a:t>
            </a:r>
            <a:r>
              <a:rPr lang="en-US" sz="1400" b="1" i="0" u="none" strike="noStrike" cap="none">
                <a:solidFill>
                  <a:srgbClr val="783F04"/>
                </a:solidFill>
                <a:latin typeface="Calibri"/>
                <a:ea typeface="Calibri"/>
                <a:cs typeface="Calibri"/>
                <a:sym typeface="Calibri"/>
              </a:rPr>
              <a:t>(HLP 4, 5, 6, 7, 8, 9, 10, 15, 16, 18, 20, 21, 22)</a:t>
            </a:r>
            <a:endParaRPr sz="1400" b="1" i="0" u="none" strike="noStrike" cap="none">
              <a:solidFill>
                <a:srgbClr val="783F04"/>
              </a:solidFill>
              <a:latin typeface="Calibri"/>
              <a:ea typeface="Calibri"/>
              <a:cs typeface="Calibri"/>
              <a:sym typeface="Calibri"/>
            </a:endParaRPr>
          </a:p>
          <a:p>
            <a:pPr marL="342900" marR="0" lvl="0" indent="-317500" algn="l" rtl="0">
              <a:lnSpc>
                <a:spcPct val="80000"/>
              </a:lnSpc>
              <a:spcBef>
                <a:spcPts val="500"/>
              </a:spcBef>
              <a:spcAft>
                <a:spcPts val="500"/>
              </a:spcAft>
              <a:buClr>
                <a:srgbClr val="783F04"/>
              </a:buClr>
              <a:buSzPts val="1400"/>
              <a:buFont typeface="Calibri"/>
              <a:buAutoNum type="arabicPeriod"/>
            </a:pPr>
            <a:r>
              <a:rPr lang="en-US" sz="2400" b="1" i="0" u="none" strike="noStrike" cap="none">
                <a:solidFill>
                  <a:srgbClr val="783F04"/>
                </a:solidFill>
                <a:latin typeface="Calibri"/>
                <a:ea typeface="Calibri"/>
                <a:cs typeface="Calibri"/>
                <a:sym typeface="Calibri"/>
              </a:rPr>
              <a:t>Building Community through Feedback</a:t>
            </a:r>
            <a:r>
              <a:rPr lang="en-US" sz="1400" b="1" i="0" u="none" strike="noStrike" cap="none">
                <a:solidFill>
                  <a:srgbClr val="783F04"/>
                </a:solidFill>
                <a:latin typeface="Calibri"/>
                <a:ea typeface="Calibri"/>
                <a:cs typeface="Calibri"/>
                <a:sym typeface="Calibri"/>
              </a:rPr>
              <a:t> (HLP 1, 2, 3, 4, 8, 22)</a:t>
            </a:r>
            <a:endParaRPr sz="1400" b="1" i="0" u="none" strike="noStrike" cap="none">
              <a:solidFill>
                <a:srgbClr val="783F04"/>
              </a:solidFill>
              <a:latin typeface="Calibri"/>
              <a:ea typeface="Calibri"/>
              <a:cs typeface="Calibri"/>
              <a:sym typeface="Calibri"/>
            </a:endParaRPr>
          </a:p>
        </p:txBody>
      </p:sp>
      <p:sp>
        <p:nvSpPr>
          <p:cNvPr id="422" name="Google Shape;422;g3f5334e3ef1_0_189"/>
          <p:cNvSpPr txBox="1">
            <a:spLocks noGrp="1"/>
          </p:cNvSpPr>
          <p:nvPr>
            <p:ph type="title" idx="4294967295"/>
          </p:nvPr>
        </p:nvSpPr>
        <p:spPr>
          <a:xfrm>
            <a:off x="228600" y="228600"/>
            <a:ext cx="8686800" cy="7464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dirty="0">
                <a:solidFill>
                  <a:srgbClr val="FFFFFF"/>
                </a:solidFill>
                <a:latin typeface="Verdana"/>
                <a:ea typeface="Verdana"/>
                <a:cs typeface="Verdana"/>
                <a:sym typeface="Verdana"/>
              </a:rPr>
              <a:t>Our Top Ten</a:t>
            </a:r>
            <a:endParaRPr dirty="0"/>
          </a:p>
        </p:txBody>
      </p:sp>
      <p:sp>
        <p:nvSpPr>
          <p:cNvPr id="424" name="Google Shape;424;g3f5334e3ef1_0_189"/>
          <p:cNvSpPr txBox="1"/>
          <p:nvPr/>
        </p:nvSpPr>
        <p:spPr>
          <a:xfrm>
            <a:off x="194425" y="5432150"/>
            <a:ext cx="8839200" cy="1415742"/>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rgbClr val="000000"/>
              </a:buClr>
              <a:buSzPts val="1600"/>
              <a:buFont typeface="Arial"/>
              <a:buNone/>
            </a:pPr>
            <a:r>
              <a:rPr lang="en-US" sz="1600" b="0" i="0" u="none" strike="noStrike" cap="none" dirty="0">
                <a:solidFill>
                  <a:srgbClr val="783F04"/>
                </a:solidFill>
                <a:latin typeface="Calibri"/>
                <a:ea typeface="Calibri"/>
                <a:cs typeface="Calibri"/>
                <a:sym typeface="Calibri"/>
              </a:rPr>
              <a:t>Developed by the Council for Exceptional Children and the CEEDAR Center, high-leverage practices are 22 essential special education techniques that all K-12 special education teachers should master for use across a variety of classroom contexts. Learn more about these practices in the </a:t>
            </a:r>
            <a:r>
              <a:rPr lang="en-US" sz="1600" b="0" i="0" u="none" strike="noStrike" cap="none">
                <a:solidFill>
                  <a:srgbClr val="783F04"/>
                </a:solidFill>
                <a:latin typeface="Calibri"/>
                <a:ea typeface="Calibri"/>
                <a:cs typeface="Calibri"/>
                <a:sym typeface="Calibri"/>
              </a:rPr>
              <a:t>guidance document</a:t>
            </a:r>
            <a:r>
              <a:rPr lang="en-US" sz="1600" b="0" i="0" u="none" strike="noStrike" cap="none">
                <a:solidFill>
                  <a:srgbClr val="783F04"/>
                </a:solidFill>
                <a:uFill>
                  <a:noFill/>
                </a:uFill>
                <a:latin typeface="Calibri"/>
                <a:ea typeface="Calibri"/>
                <a:cs typeface="Calibri"/>
                <a:sym typeface="Calibri"/>
                <a:hlinkClick r:id="rId3"/>
              </a:rPr>
              <a:t>PDF of High Leverage Practices in Special Education guidance book</a:t>
            </a:r>
            <a:r>
              <a:rPr lang="en-US" sz="1600" b="0" i="0" u="sng" strike="noStrike" cap="none">
                <a:solidFill>
                  <a:schemeClr val="hlink"/>
                </a:solidFill>
                <a:latin typeface="Calibri"/>
                <a:ea typeface="Calibri"/>
                <a:cs typeface="Calibri"/>
                <a:sym typeface="Calibri"/>
                <a:hlinkClick r:id="rId3"/>
              </a:rPr>
              <a:t>High-Leverages </a:t>
            </a:r>
            <a:r>
              <a:rPr lang="en-US" sz="1600" b="0" i="0" u="sng" strike="noStrike" cap="none" dirty="0">
                <a:solidFill>
                  <a:schemeClr val="hlink"/>
                </a:solidFill>
                <a:latin typeface="Calibri"/>
                <a:ea typeface="Calibri"/>
                <a:cs typeface="Calibri"/>
                <a:sym typeface="Calibri"/>
                <a:hlinkClick r:id="rId3"/>
              </a:rPr>
              <a:t>Practices in Special Education.</a:t>
            </a:r>
            <a:endParaRPr sz="1600" b="0" i="0" u="sng" strike="noStrike" cap="none" dirty="0">
              <a:solidFill>
                <a:schemeClr val="hlink"/>
              </a:solidFill>
              <a:latin typeface="Calibri"/>
              <a:ea typeface="Calibri"/>
              <a:cs typeface="Calibri"/>
              <a:sym typeface="Calibri"/>
            </a:endParaRPr>
          </a:p>
        </p:txBody>
      </p:sp>
      <p:sp>
        <p:nvSpPr>
          <p:cNvPr id="425" name="Google Shape;425;g3f5334e3ef1_0_189"/>
          <p:cNvSpPr txBox="1"/>
          <p:nvPr/>
        </p:nvSpPr>
        <p:spPr>
          <a:xfrm>
            <a:off x="9150" y="5112350"/>
            <a:ext cx="9144000" cy="319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783F04"/>
                </a:solidFill>
                <a:latin typeface="Arial"/>
                <a:ea typeface="Arial"/>
                <a:cs typeface="Arial"/>
                <a:sym typeface="Arial"/>
              </a:rPr>
              <a:t>HIGH-LEVERAGE PRACTICES</a:t>
            </a:r>
            <a:endParaRPr sz="1800" b="1" i="0" u="none" strike="noStrike" cap="none">
              <a:solidFill>
                <a:srgbClr val="783F04"/>
              </a:solidFill>
              <a:latin typeface="Arial"/>
              <a:ea typeface="Arial"/>
              <a:cs typeface="Arial"/>
              <a:sym typeface="Arial"/>
            </a:endParaRPr>
          </a:p>
        </p:txBody>
      </p:sp>
      <p:sp>
        <p:nvSpPr>
          <p:cNvPr id="426" name="Google Shape;426;g3f5334e3ef1_0_189"/>
          <p:cNvSpPr txBox="1"/>
          <p:nvPr/>
        </p:nvSpPr>
        <p:spPr>
          <a:xfrm>
            <a:off x="6067800" y="6573750"/>
            <a:ext cx="30000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Arial"/>
                <a:ea typeface="Arial"/>
                <a:cs typeface="Arial"/>
                <a:sym typeface="Arial"/>
              </a:rPr>
              <a:t>http://ceedar.education.ufl.edu/hlps/ </a:t>
            </a:r>
            <a:endParaRPr sz="1200" b="0" i="0" u="none" strike="noStrike" cap="none">
              <a:solidFill>
                <a:schemeClr val="dk2"/>
              </a:solidFill>
              <a:latin typeface="Arial"/>
              <a:ea typeface="Arial"/>
              <a:cs typeface="Arial"/>
              <a:sym typeface="Arial"/>
            </a:endParaRPr>
          </a:p>
        </p:txBody>
      </p:sp>
      <p:pic>
        <p:nvPicPr>
          <p:cNvPr id="427" name="Google Shape;427;g3f5334e3ef1_0_18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44950" y="1344925"/>
            <a:ext cx="1108200" cy="1108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3f5334e3ef1_0_205"/>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Independent Reflection </a:t>
            </a:r>
            <a:endParaRPr/>
          </a:p>
        </p:txBody>
      </p:sp>
      <p:grpSp>
        <p:nvGrpSpPr>
          <p:cNvPr id="433" name="Google Shape;433;g3f5334e3ef1_0_205">
            <a:extLst>
              <a:ext uri="{C183D7F6-B498-43B3-948B-1728B52AA6E4}">
                <adec:decorative xmlns:adec="http://schemas.microsoft.com/office/drawing/2017/decorative" val="1"/>
              </a:ext>
            </a:extLst>
          </p:cNvPr>
          <p:cNvGrpSpPr/>
          <p:nvPr/>
        </p:nvGrpSpPr>
        <p:grpSpPr>
          <a:xfrm>
            <a:off x="8008876" y="469913"/>
            <a:ext cx="649308" cy="660385"/>
            <a:chOff x="1490050" y="3805975"/>
            <a:chExt cx="491900" cy="482350"/>
          </a:xfrm>
        </p:grpSpPr>
        <p:sp>
          <p:nvSpPr>
            <p:cNvPr id="434" name="Google Shape;434;g3f5334e3ef1_0_205"/>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g3f5334e3ef1_0_205"/>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g3f5334e3ef1_0_205"/>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g3f5334e3ef1_0_205"/>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38" name="Google Shape;438;g3f5334e3ef1_0_205"/>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3200"/>
              <a:buNone/>
            </a:pPr>
            <a:r>
              <a:rPr lang="en-US" sz="3000">
                <a:latin typeface="Calibri"/>
                <a:ea typeface="Calibri"/>
                <a:cs typeface="Calibri"/>
                <a:sym typeface="Calibri"/>
              </a:rPr>
              <a:t>Review the resource in the chat.</a:t>
            </a:r>
            <a:endParaRPr sz="3000">
              <a:latin typeface="Calibri"/>
              <a:ea typeface="Calibri"/>
              <a:cs typeface="Calibri"/>
              <a:sym typeface="Calibri"/>
            </a:endParaRPr>
          </a:p>
          <a:p>
            <a:pPr marL="0" lvl="0" indent="0" algn="l" rtl="0">
              <a:lnSpc>
                <a:spcPct val="100000"/>
              </a:lnSpc>
              <a:spcBef>
                <a:spcPts val="0"/>
              </a:spcBef>
              <a:spcAft>
                <a:spcPts val="0"/>
              </a:spcAft>
              <a:buSzPts val="3200"/>
              <a:buNone/>
            </a:pPr>
            <a:endParaRPr sz="3000">
              <a:latin typeface="Calibri"/>
              <a:ea typeface="Calibri"/>
              <a:cs typeface="Calibri"/>
              <a:sym typeface="Calibri"/>
            </a:endParaRPr>
          </a:p>
          <a:p>
            <a:pPr marL="0" lvl="0" indent="0" algn="l" rtl="0">
              <a:lnSpc>
                <a:spcPct val="100000"/>
              </a:lnSpc>
              <a:spcBef>
                <a:spcPts val="0"/>
              </a:spcBef>
              <a:spcAft>
                <a:spcPts val="0"/>
              </a:spcAft>
              <a:buClr>
                <a:schemeClr val="dk1"/>
              </a:buClr>
              <a:buSzPts val="3000"/>
              <a:buFont typeface="Arial"/>
              <a:buNone/>
            </a:pPr>
            <a:r>
              <a:rPr lang="en-US" sz="3000">
                <a:latin typeface="Calibri"/>
                <a:ea typeface="Calibri"/>
                <a:cs typeface="Calibri"/>
                <a:sym typeface="Calibri"/>
              </a:rPr>
              <a:t>Which of the top ten features lends itself to defusing interfering behaviors?</a:t>
            </a:r>
            <a:endParaRPr sz="3000">
              <a:latin typeface="Calibri"/>
              <a:ea typeface="Calibri"/>
              <a:cs typeface="Calibri"/>
              <a:sym typeface="Calibri"/>
            </a:endParaRPr>
          </a:p>
          <a:p>
            <a:pPr marL="0" lvl="0" indent="0" algn="l" rtl="0">
              <a:lnSpc>
                <a:spcPct val="100000"/>
              </a:lnSpc>
              <a:spcBef>
                <a:spcPts val="0"/>
              </a:spcBef>
              <a:spcAft>
                <a:spcPts val="0"/>
              </a:spcAft>
              <a:buClr>
                <a:schemeClr val="dk1"/>
              </a:buClr>
              <a:buSzPts val="3000"/>
              <a:buFont typeface="Arial"/>
              <a:buNone/>
            </a:pPr>
            <a:endParaRPr sz="3000">
              <a:latin typeface="Calibri"/>
              <a:ea typeface="Calibri"/>
              <a:cs typeface="Calibri"/>
              <a:sym typeface="Calibri"/>
            </a:endParaRPr>
          </a:p>
          <a:p>
            <a:pPr marL="0" lvl="0" indent="0" algn="l" rtl="0">
              <a:lnSpc>
                <a:spcPct val="100000"/>
              </a:lnSpc>
              <a:spcBef>
                <a:spcPts val="0"/>
              </a:spcBef>
              <a:spcAft>
                <a:spcPts val="0"/>
              </a:spcAft>
              <a:buClr>
                <a:schemeClr val="dk1"/>
              </a:buClr>
              <a:buSzPts val="3000"/>
              <a:buFont typeface="Arial"/>
              <a:buNone/>
            </a:pPr>
            <a:r>
              <a:rPr lang="en-US" sz="3000">
                <a:latin typeface="Calibri"/>
                <a:ea typeface="Calibri"/>
                <a:cs typeface="Calibri"/>
                <a:sym typeface="Calibri"/>
              </a:rPr>
              <a:t>Is there a feature that you want to be more intentional with in your school or classroom to support a sense of safety?</a:t>
            </a:r>
            <a:endParaRPr/>
          </a:p>
        </p:txBody>
      </p:sp>
      <p:sp>
        <p:nvSpPr>
          <p:cNvPr id="439" name="Google Shape;439;g3f5334e3ef1_0_20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Independent Reflection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3"/>
        <p:cNvGrpSpPr/>
        <p:nvPr/>
      </p:nvGrpSpPr>
      <p:grpSpPr>
        <a:xfrm>
          <a:off x="0" y="0"/>
          <a:ext cx="0" cy="0"/>
          <a:chOff x="0" y="0"/>
          <a:chExt cx="0" cy="0"/>
        </a:xfrm>
      </p:grpSpPr>
      <p:sp>
        <p:nvSpPr>
          <p:cNvPr id="444" name="Google Shape;444;g3f5334e3ef1_0_19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a:solidFill>
                  <a:srgbClr val="FFFFFF"/>
                </a:solidFill>
              </a:rPr>
              <a:t>Small Group Discussion</a:t>
            </a:r>
            <a:endParaRPr/>
          </a:p>
        </p:txBody>
      </p:sp>
      <p:sp>
        <p:nvSpPr>
          <p:cNvPr id="445" name="Google Shape;445;g3f5334e3ef1_0_199"/>
          <p:cNvSpPr txBox="1">
            <a:spLocks noGrp="1"/>
          </p:cNvSpPr>
          <p:nvPr>
            <p:ph type="body" idx="1"/>
          </p:nvPr>
        </p:nvSpPr>
        <p:spPr>
          <a:xfrm>
            <a:off x="452375" y="2039825"/>
            <a:ext cx="8233200" cy="3852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3000">
                <a:latin typeface="Calibri"/>
                <a:ea typeface="Calibri"/>
                <a:cs typeface="Calibri"/>
                <a:sym typeface="Calibri"/>
              </a:rPr>
              <a:t>Is there a feature that you want to be more intentional with in your school or classroom to support a sense of safety?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g1328cc3a658_2_356" descr="No significant learning happens without a significant relationship" title="Quote"/>
          <p:cNvPicPr preferRelativeResize="0"/>
          <p:nvPr/>
        </p:nvPicPr>
        <p:blipFill rotWithShape="1">
          <a:blip r:embed="rId3">
            <a:alphaModFix/>
          </a:blip>
          <a:srcRect/>
          <a:stretch/>
        </p:blipFill>
        <p:spPr>
          <a:xfrm>
            <a:off x="901325" y="1767850"/>
            <a:ext cx="7534026" cy="4023350"/>
          </a:xfrm>
          <a:prstGeom prst="rect">
            <a:avLst/>
          </a:prstGeom>
          <a:noFill/>
          <a:ln>
            <a:noFill/>
          </a:ln>
        </p:spPr>
      </p:pic>
      <p:sp>
        <p:nvSpPr>
          <p:cNvPr id="451" name="Google Shape;451;g1328cc3a658_2_35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Relationships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g24b1b9bd0d1_2_2864"/>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100"/>
              <a:buFont typeface="Arial"/>
              <a:buNone/>
            </a:pPr>
            <a:r>
              <a:rPr lang="en-US" sz="3100">
                <a:latin typeface="Calibri"/>
                <a:ea typeface="Calibri"/>
                <a:cs typeface="Calibri"/>
                <a:sym typeface="Calibri"/>
              </a:rPr>
              <a:t>What does relationship-building look and sound like in your classroom/building? </a:t>
            </a:r>
            <a:endParaRPr sz="3100">
              <a:latin typeface="Calibri"/>
              <a:ea typeface="Calibri"/>
              <a:cs typeface="Calibri"/>
              <a:sym typeface="Calibri"/>
            </a:endParaRPr>
          </a:p>
          <a:p>
            <a:pPr marL="0" lvl="0" indent="0" algn="l" rtl="0">
              <a:lnSpc>
                <a:spcPct val="90000"/>
              </a:lnSpc>
              <a:spcBef>
                <a:spcPts val="2200"/>
              </a:spcBef>
              <a:spcAft>
                <a:spcPts val="0"/>
              </a:spcAft>
              <a:buClr>
                <a:schemeClr val="dk1"/>
              </a:buClr>
              <a:buSzPts val="3100"/>
              <a:buFont typeface="Arial"/>
              <a:buNone/>
            </a:pPr>
            <a:r>
              <a:rPr lang="en-US" sz="3100">
                <a:latin typeface="Calibri"/>
                <a:ea typeface="Calibri"/>
                <a:cs typeface="Calibri"/>
                <a:sym typeface="Calibri"/>
              </a:rPr>
              <a:t>How do you connect with students and their families in ways that feel real and lasting?</a:t>
            </a:r>
            <a:endParaRPr sz="3100">
              <a:latin typeface="Calibri"/>
              <a:ea typeface="Calibri"/>
              <a:cs typeface="Calibri"/>
              <a:sym typeface="Calibri"/>
            </a:endParaRPr>
          </a:p>
          <a:p>
            <a:pPr marL="0" lvl="0" indent="0" algn="l" rtl="0">
              <a:lnSpc>
                <a:spcPct val="90000"/>
              </a:lnSpc>
              <a:spcBef>
                <a:spcPts val="2200"/>
              </a:spcBef>
              <a:spcAft>
                <a:spcPts val="0"/>
              </a:spcAft>
              <a:buClr>
                <a:schemeClr val="dk1"/>
              </a:buClr>
              <a:buSzPts val="1100"/>
              <a:buFont typeface="Arial"/>
              <a:buNone/>
            </a:pPr>
            <a:r>
              <a:rPr lang="en-US" sz="3100">
                <a:latin typeface="Calibri"/>
                <a:ea typeface="Calibri"/>
                <a:cs typeface="Calibri"/>
                <a:sym typeface="Calibri"/>
              </a:rPr>
              <a:t>When something goes wrong, how do you reconnect with students or families and repair the relationship?</a:t>
            </a:r>
            <a:endParaRPr sz="3100">
              <a:latin typeface="Calibri"/>
              <a:ea typeface="Calibri"/>
              <a:cs typeface="Calibri"/>
              <a:sym typeface="Calibri"/>
            </a:endParaRPr>
          </a:p>
          <a:p>
            <a:pPr marL="0" lvl="0" indent="0" algn="l" rtl="0">
              <a:lnSpc>
                <a:spcPct val="90000"/>
              </a:lnSpc>
              <a:spcBef>
                <a:spcPts val="2200"/>
              </a:spcBef>
              <a:spcAft>
                <a:spcPts val="0"/>
              </a:spcAft>
              <a:buClr>
                <a:schemeClr val="dk1"/>
              </a:buClr>
              <a:buSzPts val="1100"/>
              <a:buFont typeface="Arial"/>
              <a:buNone/>
            </a:pPr>
            <a:r>
              <a:rPr lang="en-US" sz="3100">
                <a:latin typeface="Calibri"/>
                <a:ea typeface="Calibri"/>
                <a:cs typeface="Calibri"/>
                <a:sym typeface="Calibri"/>
              </a:rPr>
              <a:t>(Be prepared to share a tip when we return)</a:t>
            </a:r>
            <a:endParaRPr sz="3100">
              <a:latin typeface="Calibri"/>
              <a:ea typeface="Calibri"/>
              <a:cs typeface="Calibri"/>
              <a:sym typeface="Calibri"/>
            </a:endParaRPr>
          </a:p>
        </p:txBody>
      </p:sp>
      <p:sp>
        <p:nvSpPr>
          <p:cNvPr id="457" name="Google Shape;457;g24b1b9bd0d1_2_2864"/>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More Small Group Discussion</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3f5334e3ef1_0_392"/>
          <p:cNvSpPr txBox="1">
            <a:spLocks noGrp="1"/>
          </p:cNvSpPr>
          <p:nvPr>
            <p:ph type="body" idx="1"/>
          </p:nvPr>
        </p:nvSpPr>
        <p:spPr>
          <a:xfrm>
            <a:off x="385500" y="1796975"/>
            <a:ext cx="8686800" cy="4555200"/>
          </a:xfrm>
          <a:prstGeom prst="rect">
            <a:avLst/>
          </a:prstGeom>
          <a:noFill/>
          <a:ln>
            <a:noFill/>
          </a:ln>
        </p:spPr>
        <p:txBody>
          <a:bodyPr spcFirstLastPara="1" wrap="square" lIns="91425" tIns="91425" rIns="91425" bIns="91425" anchor="t" anchorCtr="0">
            <a:noAutofit/>
          </a:bodyPr>
          <a:lstStyle/>
          <a:p>
            <a:pPr marL="0" lvl="0" indent="0" algn="l" rtl="0">
              <a:lnSpc>
                <a:spcPct val="85000"/>
              </a:lnSpc>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 Conduct relationship mapping</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Daily greetings</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Two-by-Ten: For 10 days in a row, spend 2 minutes </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Community Building Circles</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Closegap: Daily student mental health check-in.</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Mental Wellness Awareness:  Engage families through training and dialogue to promote awareness.</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Routines and Procedures: Create planned, predictable, &amp; supportive environments.</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400">
                <a:solidFill>
                  <a:schemeClr val="dk1"/>
                </a:solidFill>
                <a:latin typeface="Calibri"/>
                <a:ea typeface="Calibri"/>
                <a:cs typeface="Calibri"/>
                <a:sym typeface="Calibri"/>
              </a:rPr>
              <a:t>✔ One and done: first 30 days demonstrate a single act of empathy.</a:t>
            </a:r>
            <a:endParaRPr sz="2400">
              <a:solidFill>
                <a:schemeClr val="dk1"/>
              </a:solidFill>
              <a:latin typeface="Calibri"/>
              <a:ea typeface="Calibri"/>
              <a:cs typeface="Calibri"/>
              <a:sym typeface="Calibri"/>
            </a:endParaRPr>
          </a:p>
          <a:p>
            <a:pPr marL="0" lvl="0" indent="0" algn="l" rtl="0">
              <a:lnSpc>
                <a:spcPct val="85000"/>
              </a:lnSpc>
              <a:spcBef>
                <a:spcPts val="1600"/>
              </a:spcBef>
              <a:spcAft>
                <a:spcPts val="1600"/>
              </a:spcAft>
              <a:buClr>
                <a:schemeClr val="dk1"/>
              </a:buClr>
              <a:buSzPts val="1100"/>
              <a:buFont typeface="Arial"/>
              <a:buNone/>
            </a:pPr>
            <a:endParaRPr sz="2500">
              <a:latin typeface="Calibri"/>
              <a:ea typeface="Calibri"/>
              <a:cs typeface="Calibri"/>
              <a:sym typeface="Calibri"/>
            </a:endParaRPr>
          </a:p>
        </p:txBody>
      </p:sp>
      <p:sp>
        <p:nvSpPr>
          <p:cNvPr id="464" name="Google Shape;464;g3f5334e3ef1_0_392"/>
          <p:cNvSpPr txBox="1">
            <a:spLocks noGrp="1"/>
          </p:cNvSpPr>
          <p:nvPr>
            <p:ph type="title"/>
          </p:nvPr>
        </p:nvSpPr>
        <p:spPr>
          <a:xfrm>
            <a:off x="228600" y="139825"/>
            <a:ext cx="8686800" cy="8892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Ways to Connect and Support</a:t>
            </a:r>
            <a:endParaRPr/>
          </a:p>
        </p:txBody>
      </p:sp>
      <p:sp>
        <p:nvSpPr>
          <p:cNvPr id="465" name="Google Shape;465;g3f5334e3ef1_0_392"/>
          <p:cNvSpPr txBox="1">
            <a:spLocks noGrp="1"/>
          </p:cNvSpPr>
          <p:nvPr>
            <p:ph type="body" idx="1"/>
          </p:nvPr>
        </p:nvSpPr>
        <p:spPr>
          <a:xfrm>
            <a:off x="2716500" y="1117050"/>
            <a:ext cx="3711000" cy="591900"/>
          </a:xfrm>
          <a:prstGeom prst="rect">
            <a:avLst/>
          </a:prstGeom>
          <a:solidFill>
            <a:srgbClr val="5F7D95"/>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US" sz="3600">
                <a:solidFill>
                  <a:schemeClr val="lt1"/>
                </a:solidFill>
                <a:latin typeface="Verdana"/>
                <a:ea typeface="Verdana"/>
                <a:cs typeface="Verdana"/>
                <a:sym typeface="Verdana"/>
              </a:rPr>
              <a:t>Tier One</a:t>
            </a:r>
            <a:endParaRPr sz="3600">
              <a:solidFill>
                <a:schemeClr val="lt1"/>
              </a:solidFill>
              <a:latin typeface="Verdana"/>
              <a:ea typeface="Verdana"/>
              <a:cs typeface="Verdana"/>
              <a:sym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g3f5334e3ef1_0_399"/>
          <p:cNvSpPr txBox="1">
            <a:spLocks noGrp="1"/>
          </p:cNvSpPr>
          <p:nvPr>
            <p:ph type="body" idx="4294967295"/>
          </p:nvPr>
        </p:nvSpPr>
        <p:spPr>
          <a:xfrm>
            <a:off x="457200" y="1354950"/>
            <a:ext cx="3711000" cy="657600"/>
          </a:xfrm>
          <a:prstGeom prst="rect">
            <a:avLst/>
          </a:prstGeom>
          <a:solidFill>
            <a:srgbClr val="5F7D95"/>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US" sz="3600">
                <a:solidFill>
                  <a:schemeClr val="lt1"/>
                </a:solidFill>
                <a:latin typeface="Verdana"/>
                <a:ea typeface="Verdana"/>
                <a:cs typeface="Verdana"/>
                <a:sym typeface="Verdana"/>
              </a:rPr>
              <a:t>Tier Two</a:t>
            </a:r>
            <a:endParaRPr sz="3600">
              <a:solidFill>
                <a:schemeClr val="lt1"/>
              </a:solidFill>
              <a:latin typeface="Verdana"/>
              <a:ea typeface="Verdana"/>
              <a:cs typeface="Verdana"/>
              <a:sym typeface="Verdana"/>
            </a:endParaRPr>
          </a:p>
        </p:txBody>
      </p:sp>
      <p:sp>
        <p:nvSpPr>
          <p:cNvPr id="472" name="Google Shape;472;g3f5334e3ef1_0_399"/>
          <p:cNvSpPr txBox="1">
            <a:spLocks noGrp="1"/>
          </p:cNvSpPr>
          <p:nvPr>
            <p:ph type="body" idx="4294967295"/>
          </p:nvPr>
        </p:nvSpPr>
        <p:spPr>
          <a:xfrm>
            <a:off x="358200" y="2103875"/>
            <a:ext cx="4139100" cy="4227900"/>
          </a:xfrm>
          <a:prstGeom prst="rect">
            <a:avLst/>
          </a:prstGeom>
          <a:noFill/>
          <a:ln>
            <a:noFill/>
          </a:ln>
        </p:spPr>
        <p:txBody>
          <a:bodyPr spcFirstLastPara="1" wrap="square" lIns="91425" tIns="91425" rIns="91425" bIns="91425" anchor="t" anchorCtr="0">
            <a:noAutofit/>
          </a:bodyPr>
          <a:lstStyle/>
          <a:p>
            <a:pPr marL="0" lvl="0" indent="0" algn="l" rtl="0">
              <a:lnSpc>
                <a:spcPct val="85000"/>
              </a:lnSpc>
              <a:spcBef>
                <a:spcPts val="0"/>
              </a:spcBef>
              <a:spcAft>
                <a:spcPts val="0"/>
              </a:spcAft>
              <a:buClr>
                <a:schemeClr val="dk1"/>
              </a:buClr>
              <a:buSzPts val="1018"/>
              <a:buFont typeface="Arial"/>
              <a:buNone/>
            </a:pPr>
            <a:r>
              <a:rPr lang="en-US" sz="2300">
                <a:solidFill>
                  <a:schemeClr val="dk1"/>
                </a:solidFill>
                <a:latin typeface="Calibri"/>
                <a:ea typeface="Calibri"/>
                <a:cs typeface="Calibri"/>
                <a:sym typeface="Calibri"/>
              </a:rPr>
              <a:t>✔ Check-In/Check-Out:  A brief interaction with a trusted adult daily.</a:t>
            </a:r>
            <a:endParaRPr sz="23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018"/>
              <a:buFont typeface="Arial"/>
              <a:buNone/>
            </a:pPr>
            <a:r>
              <a:rPr lang="en-US" sz="2300">
                <a:solidFill>
                  <a:schemeClr val="dk1"/>
                </a:solidFill>
                <a:latin typeface="Calibri"/>
                <a:ea typeface="Calibri"/>
                <a:cs typeface="Calibri"/>
                <a:sym typeface="Calibri"/>
              </a:rPr>
              <a:t>✔ Check &amp; Connect:  A brief interaction aimed at fostering wanted behaviors</a:t>
            </a:r>
            <a:endParaRPr sz="2300">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018"/>
              <a:buFont typeface="Arial"/>
              <a:buNone/>
            </a:pPr>
            <a:r>
              <a:rPr lang="en-US" sz="2300">
                <a:solidFill>
                  <a:schemeClr val="dk1"/>
                </a:solidFill>
                <a:latin typeface="Calibri"/>
                <a:ea typeface="Calibri"/>
                <a:cs typeface="Calibri"/>
                <a:sym typeface="Calibri"/>
              </a:rPr>
              <a:t>✔ Mentor Programs: Pair student with an adult for ongoing support. </a:t>
            </a:r>
            <a:endParaRPr sz="2300">
              <a:solidFill>
                <a:schemeClr val="dk1"/>
              </a:solidFill>
              <a:latin typeface="Calibri"/>
              <a:ea typeface="Calibri"/>
              <a:cs typeface="Calibri"/>
              <a:sym typeface="Calibri"/>
            </a:endParaRPr>
          </a:p>
          <a:p>
            <a:pPr marL="0" lvl="0" indent="0" algn="l" rtl="0">
              <a:lnSpc>
                <a:spcPct val="85000"/>
              </a:lnSpc>
              <a:spcBef>
                <a:spcPts val="1600"/>
              </a:spcBef>
              <a:spcAft>
                <a:spcPts val="0"/>
              </a:spcAft>
              <a:buSzPts val="1018"/>
              <a:buNone/>
            </a:pPr>
            <a:r>
              <a:rPr lang="en-US" sz="2300">
                <a:solidFill>
                  <a:schemeClr val="dk1"/>
                </a:solidFill>
                <a:latin typeface="Calibri"/>
                <a:ea typeface="Calibri"/>
                <a:cs typeface="Calibri"/>
                <a:sym typeface="Calibri"/>
              </a:rPr>
              <a:t>✔ Small Groups:  Focused sessions such </a:t>
            </a:r>
            <a:r>
              <a:rPr lang="en-US" sz="230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as</a:t>
            </a:r>
            <a:r>
              <a:rPr lang="en-US" sz="2300">
                <a:solidFill>
                  <a:schemeClr val="dk1"/>
                </a:solidFill>
                <a:latin typeface="Calibri"/>
                <a:ea typeface="Calibri"/>
                <a:cs typeface="Calibri"/>
                <a:sym typeface="Calibri"/>
              </a:rPr>
              <a:t> sessions focused on coping strategies or social skills.</a:t>
            </a:r>
            <a:endParaRPr sz="2300">
              <a:solidFill>
                <a:schemeClr val="dk1"/>
              </a:solidFill>
              <a:latin typeface="Calibri"/>
              <a:ea typeface="Calibri"/>
              <a:cs typeface="Calibri"/>
              <a:sym typeface="Calibri"/>
            </a:endParaRPr>
          </a:p>
          <a:p>
            <a:pPr marL="0" lvl="0" indent="0" algn="l" rtl="0">
              <a:lnSpc>
                <a:spcPct val="70000"/>
              </a:lnSpc>
              <a:spcBef>
                <a:spcPts val="1600"/>
              </a:spcBef>
              <a:spcAft>
                <a:spcPts val="0"/>
              </a:spcAft>
              <a:buSzPts val="1018"/>
              <a:buNone/>
            </a:pPr>
            <a:endParaRPr sz="1800">
              <a:solidFill>
                <a:srgbClr val="000000"/>
              </a:solidFill>
            </a:endParaRPr>
          </a:p>
        </p:txBody>
      </p:sp>
      <p:sp>
        <p:nvSpPr>
          <p:cNvPr id="473" name="Google Shape;473;g3f5334e3ef1_0_399"/>
          <p:cNvSpPr txBox="1">
            <a:spLocks noGrp="1"/>
          </p:cNvSpPr>
          <p:nvPr>
            <p:ph type="body" idx="4294967295"/>
          </p:nvPr>
        </p:nvSpPr>
        <p:spPr>
          <a:xfrm>
            <a:off x="4844900" y="1395000"/>
            <a:ext cx="3841800" cy="639900"/>
          </a:xfrm>
          <a:prstGeom prst="rect">
            <a:avLst/>
          </a:prstGeom>
          <a:solidFill>
            <a:srgbClr val="5F7D95"/>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US" sz="3600">
                <a:solidFill>
                  <a:schemeClr val="lt1"/>
                </a:solidFill>
                <a:latin typeface="Verdana"/>
                <a:ea typeface="Verdana"/>
                <a:cs typeface="Verdana"/>
                <a:sym typeface="Verdana"/>
              </a:rPr>
              <a:t>Tier Three</a:t>
            </a:r>
            <a:endParaRPr sz="3600">
              <a:solidFill>
                <a:schemeClr val="lt1"/>
              </a:solidFill>
              <a:latin typeface="Verdana"/>
              <a:ea typeface="Verdana"/>
              <a:cs typeface="Verdana"/>
              <a:sym typeface="Verdana"/>
            </a:endParaRPr>
          </a:p>
        </p:txBody>
      </p:sp>
      <p:sp>
        <p:nvSpPr>
          <p:cNvPr id="474" name="Google Shape;474;g3f5334e3ef1_0_399"/>
          <p:cNvSpPr txBox="1">
            <a:spLocks noGrp="1"/>
          </p:cNvSpPr>
          <p:nvPr>
            <p:ph type="body" idx="4294967295"/>
          </p:nvPr>
        </p:nvSpPr>
        <p:spPr>
          <a:xfrm>
            <a:off x="4773900" y="2090100"/>
            <a:ext cx="4239900" cy="4133400"/>
          </a:xfrm>
          <a:prstGeom prst="rect">
            <a:avLst/>
          </a:prstGeom>
          <a:noFill/>
          <a:ln>
            <a:noFill/>
          </a:ln>
        </p:spPr>
        <p:txBody>
          <a:bodyPr spcFirstLastPara="1" wrap="square" lIns="91425" tIns="91425" rIns="91425" bIns="91425" anchor="t" anchorCtr="0">
            <a:noAutofit/>
          </a:bodyPr>
          <a:lstStyle/>
          <a:p>
            <a:pPr marL="0" lvl="0" indent="0" algn="l" rtl="0">
              <a:lnSpc>
                <a:spcPct val="85000"/>
              </a:lnSpc>
              <a:spcBef>
                <a:spcPts val="0"/>
              </a:spcBef>
              <a:spcAft>
                <a:spcPts val="0"/>
              </a:spcAft>
              <a:buClr>
                <a:schemeClr val="dk1"/>
              </a:buClr>
              <a:buSzPts val="1100"/>
              <a:buFont typeface="Arial"/>
              <a:buNone/>
            </a:pPr>
            <a:r>
              <a:rPr lang="en-US" sz="2308">
                <a:solidFill>
                  <a:schemeClr val="dk1"/>
                </a:solidFill>
                <a:latin typeface="Calibri"/>
                <a:ea typeface="Calibri"/>
                <a:cs typeface="Calibri"/>
                <a:sym typeface="Calibri"/>
              </a:rPr>
              <a:t>✔ Check-in/check-out systems with intensive mentoring</a:t>
            </a:r>
            <a:endParaRPr sz="2308">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308">
                <a:solidFill>
                  <a:schemeClr val="dk1"/>
                </a:solidFill>
                <a:latin typeface="Calibri"/>
                <a:ea typeface="Calibri"/>
                <a:cs typeface="Calibri"/>
                <a:sym typeface="Calibri"/>
              </a:rPr>
              <a:t>✔ Check &amp; Connect:  systems with intensive mentoring, connections, student reflection, and goal setting.</a:t>
            </a:r>
            <a:endParaRPr sz="2308">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308">
                <a:solidFill>
                  <a:schemeClr val="dk1"/>
                </a:solidFill>
                <a:latin typeface="Calibri"/>
                <a:ea typeface="Calibri"/>
                <a:cs typeface="Calibri"/>
                <a:sym typeface="Calibri"/>
              </a:rPr>
              <a:t>✔ Individual &amp; family counseling</a:t>
            </a:r>
            <a:endParaRPr sz="2308">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308">
                <a:solidFill>
                  <a:schemeClr val="dk1"/>
                </a:solidFill>
                <a:latin typeface="Calibri"/>
                <a:ea typeface="Calibri"/>
                <a:cs typeface="Calibri"/>
                <a:sym typeface="Calibri"/>
              </a:rPr>
              <a:t>✔ Wraparound services</a:t>
            </a:r>
            <a:endParaRPr sz="2308">
              <a:solidFill>
                <a:schemeClr val="dk1"/>
              </a:solidFill>
              <a:latin typeface="Calibri"/>
              <a:ea typeface="Calibri"/>
              <a:cs typeface="Calibri"/>
              <a:sym typeface="Calibri"/>
            </a:endParaRPr>
          </a:p>
          <a:p>
            <a:pPr marL="0" lvl="0" indent="0" algn="l" rtl="0">
              <a:lnSpc>
                <a:spcPct val="85000"/>
              </a:lnSpc>
              <a:spcBef>
                <a:spcPts val="1600"/>
              </a:spcBef>
              <a:spcAft>
                <a:spcPts val="0"/>
              </a:spcAft>
              <a:buClr>
                <a:schemeClr val="dk1"/>
              </a:buClr>
              <a:buSzPts val="1100"/>
              <a:buFont typeface="Arial"/>
              <a:buNone/>
            </a:pPr>
            <a:r>
              <a:rPr lang="en-US" sz="2308">
                <a:solidFill>
                  <a:schemeClr val="dk1"/>
                </a:solidFill>
                <a:latin typeface="Calibri"/>
                <a:ea typeface="Calibri"/>
                <a:cs typeface="Calibri"/>
                <a:sym typeface="Calibri"/>
              </a:rPr>
              <a:t>✔ Functional Behavior Assessment (student centered, consider preferred adults, relational connections/incentives)</a:t>
            </a:r>
            <a:endParaRPr sz="2308">
              <a:solidFill>
                <a:schemeClr val="dk1"/>
              </a:solidFill>
              <a:latin typeface="Calibri"/>
              <a:ea typeface="Calibri"/>
              <a:cs typeface="Calibri"/>
              <a:sym typeface="Calibri"/>
            </a:endParaRPr>
          </a:p>
          <a:p>
            <a:pPr marL="0" lvl="0" indent="0" algn="l" rtl="0">
              <a:lnSpc>
                <a:spcPct val="115000"/>
              </a:lnSpc>
              <a:spcBef>
                <a:spcPts val="1600"/>
              </a:spcBef>
              <a:spcAft>
                <a:spcPts val="0"/>
              </a:spcAft>
              <a:buClr>
                <a:schemeClr val="dk1"/>
              </a:buClr>
              <a:buSzPts val="1100"/>
              <a:buFont typeface="Arial"/>
              <a:buNone/>
            </a:pPr>
            <a:endParaRPr sz="1400">
              <a:solidFill>
                <a:srgbClr val="7F7F7F"/>
              </a:solidFill>
              <a:latin typeface="Arial"/>
              <a:ea typeface="Arial"/>
              <a:cs typeface="Arial"/>
              <a:sym typeface="Arial"/>
            </a:endParaRPr>
          </a:p>
          <a:p>
            <a:pPr marL="0" lvl="0" indent="0" algn="l" rtl="0">
              <a:lnSpc>
                <a:spcPct val="115000"/>
              </a:lnSpc>
              <a:spcBef>
                <a:spcPts val="1600"/>
              </a:spcBef>
              <a:spcAft>
                <a:spcPts val="0"/>
              </a:spcAft>
              <a:buSzPts val="1800"/>
              <a:buNone/>
            </a:pPr>
            <a:endParaRPr/>
          </a:p>
        </p:txBody>
      </p:sp>
      <p:sp>
        <p:nvSpPr>
          <p:cNvPr id="475" name="Google Shape;475;g3f5334e3ef1_0_399"/>
          <p:cNvSpPr txBox="1">
            <a:spLocks noGrp="1"/>
          </p:cNvSpPr>
          <p:nvPr>
            <p:ph type="title" idx="4294967295"/>
          </p:nvPr>
        </p:nvSpPr>
        <p:spPr>
          <a:xfrm>
            <a:off x="457200" y="250500"/>
            <a:ext cx="8229600" cy="1013100"/>
          </a:xfrm>
          <a:prstGeom prst="rect">
            <a:avLst/>
          </a:prstGeom>
          <a:solidFill>
            <a:srgbClr val="003369"/>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US" sz="4000">
                <a:solidFill>
                  <a:schemeClr val="lt1"/>
                </a:solidFill>
                <a:latin typeface="Verdana"/>
                <a:ea typeface="Verdana"/>
                <a:cs typeface="Verdana"/>
                <a:sym typeface="Verdana"/>
              </a:rPr>
              <a:t>Advanced Tiers</a:t>
            </a:r>
            <a:endParaRPr sz="4000">
              <a:solidFill>
                <a:schemeClr val="lt1"/>
              </a:solidFill>
              <a:latin typeface="Verdana"/>
              <a:ea typeface="Verdana"/>
              <a:cs typeface="Verdana"/>
              <a:sym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g17bec288755_0_888" title="Good Day Plan">
            <a:hlinkClick r:id="rId3"/>
          </p:cNvPr>
          <p:cNvPicPr preferRelativeResize="0"/>
          <p:nvPr/>
        </p:nvPicPr>
        <p:blipFill rotWithShape="1">
          <a:blip r:embed="rId4">
            <a:alphaModFix/>
          </a:blip>
          <a:srcRect/>
          <a:stretch/>
        </p:blipFill>
        <p:spPr>
          <a:xfrm>
            <a:off x="1329003" y="1600200"/>
            <a:ext cx="6310000" cy="4884176"/>
          </a:xfrm>
          <a:prstGeom prst="rect">
            <a:avLst/>
          </a:prstGeom>
          <a:noFill/>
          <a:ln>
            <a:noFill/>
          </a:ln>
        </p:spPr>
      </p:pic>
      <p:sp>
        <p:nvSpPr>
          <p:cNvPr id="481" name="Google Shape;481;g17bec288755_0_888"/>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I’m Determined Good Day Plan</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17bec288755_0_1641"/>
          <p:cNvSpPr txBox="1"/>
          <p:nvPr/>
        </p:nvSpPr>
        <p:spPr>
          <a:xfrm>
            <a:off x="6994675" y="5496200"/>
            <a:ext cx="1751700" cy="446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1700" b="0" i="0" u="sng" strike="noStrike" cap="none">
                <a:solidFill>
                  <a:schemeClr val="hlink"/>
                </a:solidFill>
                <a:latin typeface="Arial"/>
                <a:ea typeface="Arial"/>
                <a:cs typeface="Arial"/>
                <a:sym typeface="Arial"/>
                <a:hlinkClick r:id="rId3"/>
              </a:rPr>
              <a:t>(Ott, 2018)</a:t>
            </a:r>
            <a:endParaRPr sz="2100" b="0" i="0" u="none" strike="noStrike" cap="none">
              <a:solidFill>
                <a:srgbClr val="000000"/>
              </a:solidFill>
              <a:latin typeface="Verdana"/>
              <a:ea typeface="Verdana"/>
              <a:cs typeface="Verdana"/>
              <a:sym typeface="Verdana"/>
            </a:endParaRPr>
          </a:p>
        </p:txBody>
      </p:sp>
      <p:sp>
        <p:nvSpPr>
          <p:cNvPr id="487" name="Google Shape;487;g17bec288755_0_1641"/>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92500" lnSpcReduction="10000"/>
          </a:bodyPr>
          <a:lstStyle/>
          <a:p>
            <a:pPr marL="25400" lvl="0" indent="0" algn="l" rtl="0">
              <a:lnSpc>
                <a:spcPct val="150000"/>
              </a:lnSpc>
              <a:spcBef>
                <a:spcPts val="640"/>
              </a:spcBef>
              <a:spcAft>
                <a:spcPts val="0"/>
              </a:spcAft>
              <a:buSzPct val="144144"/>
              <a:buNone/>
            </a:pPr>
            <a:r>
              <a:rPr lang="en-US" sz="2400"/>
              <a:t>•Ask students to fill a page with specific things you can do to take care of them as learners.</a:t>
            </a:r>
            <a:endParaRPr/>
          </a:p>
          <a:p>
            <a:pPr marL="25400" lvl="0" indent="0" algn="l" rtl="0">
              <a:lnSpc>
                <a:spcPct val="150000"/>
              </a:lnSpc>
              <a:spcBef>
                <a:spcPts val="1000"/>
              </a:spcBef>
              <a:spcAft>
                <a:spcPts val="0"/>
              </a:spcAft>
              <a:buSzPct val="144144"/>
              <a:buNone/>
            </a:pPr>
            <a:r>
              <a:rPr lang="en-US" sz="2400"/>
              <a:t>•Have them think back to a previous experience that made them happy to learn and describe what the teacher did to support them</a:t>
            </a:r>
            <a:endParaRPr/>
          </a:p>
          <a:p>
            <a:pPr marL="25400" lvl="0" indent="0" algn="l" rtl="0">
              <a:lnSpc>
                <a:spcPct val="150000"/>
              </a:lnSpc>
              <a:spcBef>
                <a:spcPts val="1000"/>
              </a:spcBef>
              <a:spcAft>
                <a:spcPts val="0"/>
              </a:spcAft>
              <a:buSzPct val="144144"/>
              <a:buNone/>
            </a:pPr>
            <a:r>
              <a:rPr lang="en-US" sz="2400"/>
              <a:t>•Model this by having your own “Take Care of Me List” that highlights things you need from them as students</a:t>
            </a:r>
            <a:endParaRPr/>
          </a:p>
          <a:p>
            <a:pPr marL="25400" lvl="0" indent="0" algn="l" rtl="0">
              <a:lnSpc>
                <a:spcPct val="150000"/>
              </a:lnSpc>
              <a:spcBef>
                <a:spcPts val="1000"/>
              </a:spcBef>
              <a:spcAft>
                <a:spcPts val="0"/>
              </a:spcAft>
              <a:buSzPct val="144144"/>
              <a:buNone/>
            </a:pPr>
            <a:r>
              <a:rPr lang="en-US" sz="2400"/>
              <a:t>•Read them all and write a short response</a:t>
            </a:r>
            <a:endParaRPr sz="2400"/>
          </a:p>
        </p:txBody>
      </p:sp>
      <p:sp>
        <p:nvSpPr>
          <p:cNvPr id="488" name="Google Shape;488;g17bec288755_0_1641"/>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The Take Care of Me List</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g24b1b9bd0d1_2_4969"/>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457200" lvl="0" indent="-431800" algn="l" rtl="0">
              <a:lnSpc>
                <a:spcPct val="100000"/>
              </a:lnSpc>
              <a:spcBef>
                <a:spcPts val="640"/>
              </a:spcBef>
              <a:spcAft>
                <a:spcPts val="0"/>
              </a:spcAft>
              <a:buSzPts val="3200"/>
              <a:buChar char="•"/>
            </a:pPr>
            <a:r>
              <a:rPr lang="en-US"/>
              <a:t>How can you use this with your students, with families?</a:t>
            </a:r>
            <a:endParaRPr/>
          </a:p>
        </p:txBody>
      </p:sp>
      <p:pic>
        <p:nvPicPr>
          <p:cNvPr id="494" name="Google Shape;494;g24b1b9bd0d1_2_4969" title="Take Care of me List"/>
          <p:cNvPicPr preferRelativeResize="0"/>
          <p:nvPr/>
        </p:nvPicPr>
        <p:blipFill rotWithShape="1">
          <a:blip r:embed="rId3">
            <a:alphaModFix/>
          </a:blip>
          <a:srcRect/>
          <a:stretch/>
        </p:blipFill>
        <p:spPr>
          <a:xfrm>
            <a:off x="5486475" y="2625389"/>
            <a:ext cx="2681825" cy="3543848"/>
          </a:xfrm>
          <a:prstGeom prst="rect">
            <a:avLst/>
          </a:prstGeom>
          <a:noFill/>
          <a:ln>
            <a:noFill/>
          </a:ln>
        </p:spPr>
      </p:pic>
      <p:pic>
        <p:nvPicPr>
          <p:cNvPr id="495" name="Google Shape;495;g24b1b9bd0d1_2_4969" title="Good Day Plan">
            <a:hlinkClick r:id="rId4"/>
          </p:cNvPr>
          <p:cNvPicPr preferRelativeResize="0"/>
          <p:nvPr/>
        </p:nvPicPr>
        <p:blipFill rotWithShape="1">
          <a:blip r:embed="rId5">
            <a:alphaModFix/>
          </a:blip>
          <a:srcRect/>
          <a:stretch/>
        </p:blipFill>
        <p:spPr>
          <a:xfrm>
            <a:off x="1053902" y="3214150"/>
            <a:ext cx="3057125" cy="2366325"/>
          </a:xfrm>
          <a:prstGeom prst="rect">
            <a:avLst/>
          </a:prstGeom>
          <a:noFill/>
          <a:ln>
            <a:noFill/>
          </a:ln>
        </p:spPr>
      </p:pic>
      <p:sp>
        <p:nvSpPr>
          <p:cNvPr id="496" name="Google Shape;496;g24b1b9bd0d1_2_496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Independent Reflection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g134ba78c8ca_0_41"/>
          <p:cNvSpPr txBox="1">
            <a:spLocks noGrp="1"/>
          </p:cNvSpPr>
          <p:nvPr>
            <p:ph type="body" idx="1"/>
          </p:nvPr>
        </p:nvSpPr>
        <p:spPr>
          <a:xfrm>
            <a:off x="363100" y="1603475"/>
            <a:ext cx="8322600" cy="4381500"/>
          </a:xfrm>
          <a:prstGeom prst="rect">
            <a:avLst/>
          </a:prstGeom>
          <a:noFill/>
          <a:ln>
            <a:noFill/>
          </a:ln>
        </p:spPr>
        <p:txBody>
          <a:bodyPr spcFirstLastPara="1" wrap="square" lIns="91425" tIns="45700" rIns="91425" bIns="45700" anchor="t" anchorCtr="0">
            <a:normAutofit lnSpcReduction="10000"/>
          </a:bodyPr>
          <a:lstStyle/>
          <a:p>
            <a:pPr marL="457200" lvl="0" indent="0" algn="ctr" rtl="0">
              <a:lnSpc>
                <a:spcPct val="100000"/>
              </a:lnSpc>
              <a:spcBef>
                <a:spcPts val="0"/>
              </a:spcBef>
              <a:spcAft>
                <a:spcPts val="0"/>
              </a:spcAft>
              <a:buSzPct val="86485"/>
              <a:buNone/>
            </a:pPr>
            <a:r>
              <a:rPr lang="en-US" sz="4000" dirty="0"/>
              <a:t>3  Setting Our Students up </a:t>
            </a:r>
            <a:r>
              <a:rPr lang="en-US" sz="4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for</a:t>
            </a:r>
            <a:r>
              <a:rPr lang="en-US" sz="4000" dirty="0"/>
              <a:t> Success</a:t>
            </a:r>
            <a:endParaRPr sz="3000" dirty="0"/>
          </a:p>
          <a:p>
            <a:pPr marL="457200" lvl="0" indent="0" algn="l" rtl="0">
              <a:lnSpc>
                <a:spcPct val="100000"/>
              </a:lnSpc>
              <a:spcBef>
                <a:spcPts val="640"/>
              </a:spcBef>
              <a:spcAft>
                <a:spcPts val="0"/>
              </a:spcAft>
              <a:buSzPct val="115315"/>
              <a:buNone/>
            </a:pPr>
            <a:endParaRPr sz="3000" dirty="0"/>
          </a:p>
          <a:p>
            <a:pPr marL="1371600" lvl="0" indent="-416560" algn="l" rtl="0">
              <a:lnSpc>
                <a:spcPct val="100000"/>
              </a:lnSpc>
              <a:spcBef>
                <a:spcPts val="640"/>
              </a:spcBef>
              <a:spcAft>
                <a:spcPts val="0"/>
              </a:spcAft>
              <a:buSzPct val="106666"/>
              <a:buChar char="•"/>
            </a:pPr>
            <a:r>
              <a:rPr lang="en-US" sz="3000" dirty="0"/>
              <a:t>Strategies during Baseline Phase</a:t>
            </a:r>
            <a:endParaRPr dirty="0"/>
          </a:p>
          <a:p>
            <a:pPr marL="1371600" lvl="0" indent="-228600" algn="l" rtl="0">
              <a:lnSpc>
                <a:spcPct val="100000"/>
              </a:lnSpc>
              <a:spcBef>
                <a:spcPts val="640"/>
              </a:spcBef>
              <a:spcAft>
                <a:spcPts val="0"/>
              </a:spcAft>
              <a:buSzPct val="106666"/>
              <a:buNone/>
            </a:pPr>
            <a:endParaRPr sz="3000" dirty="0"/>
          </a:p>
          <a:p>
            <a:pPr marL="1371600" lvl="0" indent="-416560" algn="l" rtl="0">
              <a:lnSpc>
                <a:spcPct val="100000"/>
              </a:lnSpc>
              <a:spcBef>
                <a:spcPts val="640"/>
              </a:spcBef>
              <a:spcAft>
                <a:spcPts val="0"/>
              </a:spcAft>
              <a:buSzPct val="106666"/>
              <a:buChar char="•"/>
            </a:pPr>
            <a:r>
              <a:rPr lang="en-US" sz="3000" dirty="0"/>
              <a:t>Strategies during Trigger Phase</a:t>
            </a:r>
            <a:endParaRPr dirty="0"/>
          </a:p>
          <a:p>
            <a:pPr marL="1371600" lvl="0" indent="-228600" algn="l" rtl="0">
              <a:lnSpc>
                <a:spcPct val="100000"/>
              </a:lnSpc>
              <a:spcBef>
                <a:spcPts val="640"/>
              </a:spcBef>
              <a:spcAft>
                <a:spcPts val="0"/>
              </a:spcAft>
              <a:buSzPct val="106666"/>
              <a:buNone/>
            </a:pPr>
            <a:endParaRPr sz="3000" dirty="0"/>
          </a:p>
          <a:p>
            <a:pPr marL="1371600" lvl="0" indent="-416560" algn="l" rtl="0">
              <a:lnSpc>
                <a:spcPct val="100000"/>
              </a:lnSpc>
              <a:spcBef>
                <a:spcPts val="640"/>
              </a:spcBef>
              <a:spcAft>
                <a:spcPts val="0"/>
              </a:spcAft>
              <a:buSzPct val="106666"/>
              <a:buChar char="•"/>
            </a:pPr>
            <a:r>
              <a:rPr lang="en-US" sz="3000" dirty="0"/>
              <a:t>Strategies during Escalation Phase</a:t>
            </a:r>
            <a:endParaRPr dirty="0"/>
          </a:p>
          <a:p>
            <a:pPr marL="457200" lvl="0" indent="-228600" algn="l" rtl="0">
              <a:lnSpc>
                <a:spcPct val="100000"/>
              </a:lnSpc>
              <a:spcBef>
                <a:spcPts val="640"/>
              </a:spcBef>
              <a:spcAft>
                <a:spcPts val="0"/>
              </a:spcAft>
              <a:buSzPct val="100000"/>
              <a:buNone/>
            </a:pPr>
            <a:endParaRPr dirty="0"/>
          </a:p>
        </p:txBody>
      </p:sp>
      <p:pic>
        <p:nvPicPr>
          <p:cNvPr id="502" name="Google Shape;502;g134ba78c8ca_0_41" title="Pieces of a Puzzle"/>
          <p:cNvPicPr preferRelativeResize="0"/>
          <p:nvPr/>
        </p:nvPicPr>
        <p:blipFill rotWithShape="1">
          <a:blip r:embed="rId3">
            <a:alphaModFix/>
          </a:blip>
          <a:srcRect/>
          <a:stretch/>
        </p:blipFill>
        <p:spPr>
          <a:xfrm>
            <a:off x="363090" y="5568516"/>
            <a:ext cx="1020525" cy="1071775"/>
          </a:xfrm>
          <a:prstGeom prst="rect">
            <a:avLst/>
          </a:prstGeom>
          <a:noFill/>
          <a:ln>
            <a:noFill/>
          </a:ln>
        </p:spPr>
      </p:pic>
      <p:sp>
        <p:nvSpPr>
          <p:cNvPr id="2" name="Title 1" hidden="1">
            <a:extLst>
              <a:ext uri="{FF2B5EF4-FFF2-40B4-BE49-F238E27FC236}">
                <a16:creationId xmlns:a16="http://schemas.microsoft.com/office/drawing/2014/main" id="{0EF35DBD-8FB6-9D7A-8B06-6B40DB947B28}"/>
              </a:ext>
            </a:extLst>
          </p:cNvPr>
          <p:cNvSpPr>
            <a:spLocks noGrp="1"/>
          </p:cNvSpPr>
          <p:nvPr>
            <p:ph type="title" idx="4294967295"/>
          </p:nvPr>
        </p:nvSpPr>
        <p:spPr/>
        <p:txBody>
          <a:bodyPr>
            <a:normAutofit fontScale="90000"/>
          </a:bodyPr>
          <a:lstStyle/>
          <a:p>
            <a:pPr rtl="0"/>
            <a:r>
              <a:rPr lang="en-US" sz="4000" b="0" i="0" spc="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Setting Our Students up for Success</a:t>
            </a:r>
            <a:endParaRPr lang="en-US" dirty="0">
              <a:effectLst/>
            </a:endParaRP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g134ba78c8ca_0_6" title="The Escalation Cycle"/>
          <p:cNvPicPr preferRelativeResize="0"/>
          <p:nvPr/>
        </p:nvPicPr>
        <p:blipFill rotWithShape="1">
          <a:blip r:embed="rId3">
            <a:alphaModFix/>
          </a:blip>
          <a:srcRect/>
          <a:stretch/>
        </p:blipFill>
        <p:spPr>
          <a:xfrm>
            <a:off x="838200" y="1570038"/>
            <a:ext cx="7525589" cy="4760162"/>
          </a:xfrm>
          <a:prstGeom prst="rect">
            <a:avLst/>
          </a:prstGeom>
          <a:noFill/>
          <a:ln>
            <a:noFill/>
          </a:ln>
        </p:spPr>
      </p:pic>
      <p:sp>
        <p:nvSpPr>
          <p:cNvPr id="508" name="Google Shape;508;g134ba78c8ca_0_6" title="Arrow"/>
          <p:cNvSpPr/>
          <p:nvPr/>
        </p:nvSpPr>
        <p:spPr>
          <a:xfrm>
            <a:off x="1252375" y="1362000"/>
            <a:ext cx="2503800" cy="952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g134ba78c8ca_0_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The Escalation Cycle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animEffect transition="in" filter="fade">
                                      <p:cBhvr>
                                        <p:cTn id="7" dur="1000"/>
                                        <p:tgtEl>
                                          <p:spTgt spid="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14" name="Google Shape;514;g24b1b9bd0d1_2_4940" title="Shift key"/>
          <p:cNvPicPr preferRelativeResize="0"/>
          <p:nvPr/>
        </p:nvPicPr>
        <p:blipFill rotWithShape="1">
          <a:blip r:embed="rId3">
            <a:alphaModFix/>
          </a:blip>
          <a:srcRect/>
          <a:stretch/>
        </p:blipFill>
        <p:spPr>
          <a:xfrm>
            <a:off x="5254950" y="2545825"/>
            <a:ext cx="3429000" cy="2286000"/>
          </a:xfrm>
          <a:prstGeom prst="rect">
            <a:avLst/>
          </a:prstGeom>
          <a:noFill/>
          <a:ln>
            <a:noFill/>
          </a:ln>
        </p:spPr>
      </p:pic>
      <p:sp>
        <p:nvSpPr>
          <p:cNvPr id="515" name="Google Shape;515;g24b1b9bd0d1_2_4940"/>
          <p:cNvSpPr txBox="1">
            <a:spLocks noGrp="1"/>
          </p:cNvSpPr>
          <p:nvPr>
            <p:ph type="body" idx="1"/>
          </p:nvPr>
        </p:nvSpPr>
        <p:spPr>
          <a:xfrm>
            <a:off x="459200" y="1366050"/>
            <a:ext cx="4038600" cy="4536600"/>
          </a:xfrm>
          <a:prstGeom prst="rect">
            <a:avLst/>
          </a:prstGeom>
          <a:noFill/>
          <a:ln>
            <a:noFill/>
          </a:ln>
        </p:spPr>
        <p:txBody>
          <a:bodyPr spcFirstLastPara="1" wrap="square" lIns="91425" tIns="45700" rIns="91425" bIns="45700" anchor="t" anchorCtr="0">
            <a:normAutofit/>
          </a:bodyPr>
          <a:lstStyle/>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r>
              <a:rPr lang="en-US"/>
              <a:t>How can we shift to an instructional approach to address disruptive behavior?</a:t>
            </a:r>
            <a:endParaRPr/>
          </a:p>
        </p:txBody>
      </p:sp>
      <p:sp>
        <p:nvSpPr>
          <p:cNvPr id="516" name="Google Shape;516;g24b1b9bd0d1_2_4940"/>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ts val="3500"/>
              <a:buNone/>
            </a:pPr>
            <a:r>
              <a:rPr lang="en-US" dirty="0"/>
              <a:t>Peak -Small Group Discussion</a:t>
            </a:r>
            <a:endParaRPr dirty="0"/>
          </a:p>
        </p:txBody>
      </p:sp>
      <p:sp>
        <p:nvSpPr>
          <p:cNvPr id="517" name="Google Shape;517;g24b1b9bd0d1_2_4940" title="Small Group Discussion"/>
          <p:cNvSpPr/>
          <p:nvPr/>
        </p:nvSpPr>
        <p:spPr>
          <a:xfrm>
            <a:off x="8145644" y="314286"/>
            <a:ext cx="769764"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g24b1b9bd0d1_2_3507"/>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Teaching during Baseline </a:t>
            </a:r>
            <a:endParaRPr/>
          </a:p>
        </p:txBody>
      </p:sp>
      <p:sp>
        <p:nvSpPr>
          <p:cNvPr id="523" name="Google Shape;523;g24b1b9bd0d1_2_3507"/>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92500" lnSpcReduction="20000"/>
          </a:bodyPr>
          <a:lstStyle/>
          <a:p>
            <a:pPr marL="457200" lvl="0" indent="-431800" algn="l" rtl="0">
              <a:lnSpc>
                <a:spcPct val="100000"/>
              </a:lnSpc>
              <a:spcBef>
                <a:spcPts val="640"/>
              </a:spcBef>
              <a:spcAft>
                <a:spcPts val="0"/>
              </a:spcAft>
              <a:buSzPct val="108106"/>
              <a:buChar char="•"/>
            </a:pPr>
            <a:r>
              <a:rPr lang="en-US" b="1"/>
              <a:t>When to teach:</a:t>
            </a:r>
            <a:endParaRPr/>
          </a:p>
          <a:p>
            <a:pPr marL="914400" lvl="1" indent="-406400" algn="l" rtl="0">
              <a:lnSpc>
                <a:spcPct val="100000"/>
              </a:lnSpc>
              <a:spcBef>
                <a:spcPts val="1000"/>
              </a:spcBef>
              <a:spcAft>
                <a:spcPts val="0"/>
              </a:spcAft>
              <a:buSzPct val="108108"/>
              <a:buChar char="–"/>
            </a:pPr>
            <a:r>
              <a:rPr lang="en-US"/>
              <a:t>NOT when the child is engaging in the inappropriate behavior, especially if stressed or escalated</a:t>
            </a:r>
            <a:endParaRPr/>
          </a:p>
          <a:p>
            <a:pPr marL="457200" lvl="0" indent="-431800" algn="l" rtl="0">
              <a:lnSpc>
                <a:spcPct val="100000"/>
              </a:lnSpc>
              <a:spcBef>
                <a:spcPts val="1000"/>
              </a:spcBef>
              <a:spcAft>
                <a:spcPts val="0"/>
              </a:spcAft>
              <a:buSzPct val="108106"/>
              <a:buChar char="•"/>
            </a:pPr>
            <a:r>
              <a:rPr lang="en-US" b="1"/>
              <a:t>Where to teach</a:t>
            </a:r>
            <a:endParaRPr/>
          </a:p>
          <a:p>
            <a:pPr marL="914400" lvl="1" indent="-406400" algn="l" rtl="0">
              <a:lnSpc>
                <a:spcPct val="100000"/>
              </a:lnSpc>
              <a:spcBef>
                <a:spcPts val="1000"/>
              </a:spcBef>
              <a:spcAft>
                <a:spcPts val="0"/>
              </a:spcAft>
              <a:buSzPct val="108108"/>
              <a:buChar char="–"/>
            </a:pPr>
            <a:r>
              <a:rPr lang="en-US"/>
              <a:t>in a safe environment;</a:t>
            </a:r>
            <a:endParaRPr/>
          </a:p>
          <a:p>
            <a:pPr marL="914400" lvl="1" indent="-406400" algn="l" rtl="0">
              <a:lnSpc>
                <a:spcPct val="100000"/>
              </a:lnSpc>
              <a:spcBef>
                <a:spcPts val="1000"/>
              </a:spcBef>
              <a:spcAft>
                <a:spcPts val="0"/>
              </a:spcAft>
              <a:buSzPct val="108108"/>
              <a:buChar char="–"/>
            </a:pPr>
            <a:r>
              <a:rPr lang="en-US"/>
              <a:t>then practice generalization</a:t>
            </a:r>
            <a:endParaRPr/>
          </a:p>
          <a:p>
            <a:pPr marL="457200" lvl="0" indent="-431800" algn="l" rtl="0">
              <a:lnSpc>
                <a:spcPct val="100000"/>
              </a:lnSpc>
              <a:spcBef>
                <a:spcPts val="1000"/>
              </a:spcBef>
              <a:spcAft>
                <a:spcPts val="0"/>
              </a:spcAft>
              <a:buSzPct val="108106"/>
              <a:buChar char="•"/>
            </a:pPr>
            <a:r>
              <a:rPr lang="en-US" b="1"/>
              <a:t>How to teach</a:t>
            </a:r>
            <a:endParaRPr/>
          </a:p>
          <a:p>
            <a:pPr marL="914400" lvl="1" indent="-406400" algn="l" rtl="0">
              <a:lnSpc>
                <a:spcPct val="100000"/>
              </a:lnSpc>
              <a:spcBef>
                <a:spcPts val="1000"/>
              </a:spcBef>
              <a:spcAft>
                <a:spcPts val="0"/>
              </a:spcAft>
              <a:buSzPct val="108108"/>
              <a:buChar char="–"/>
            </a:pPr>
            <a:r>
              <a:rPr lang="en-US"/>
              <a:t>using the Teaching Model– with praise and role modeling – and practice!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g24b1b9bd0d1_2_351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 Teaching Model</a:t>
            </a:r>
            <a:endParaRPr/>
          </a:p>
        </p:txBody>
      </p:sp>
      <p:sp>
        <p:nvSpPr>
          <p:cNvPr id="529" name="Google Shape;529;g24b1b9bd0d1_2_3512"/>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Autofit/>
          </a:bodyPr>
          <a:lstStyle/>
          <a:p>
            <a:pPr marL="25400" lvl="0" indent="0" algn="l" rtl="0">
              <a:lnSpc>
                <a:spcPct val="100000"/>
              </a:lnSpc>
              <a:spcBef>
                <a:spcPts val="640"/>
              </a:spcBef>
              <a:spcAft>
                <a:spcPts val="0"/>
              </a:spcAft>
              <a:buSzPts val="3765"/>
              <a:buNone/>
            </a:pPr>
            <a:r>
              <a:rPr lang="en-US" sz="2400" b="1"/>
              <a:t>Use the traditional teaching model of: </a:t>
            </a:r>
            <a:endParaRPr sz="2400"/>
          </a:p>
          <a:p>
            <a:pPr marL="482600" lvl="1" indent="0" algn="l" rtl="0">
              <a:lnSpc>
                <a:spcPct val="100000"/>
              </a:lnSpc>
              <a:spcBef>
                <a:spcPts val="1000"/>
              </a:spcBef>
              <a:spcAft>
                <a:spcPts val="0"/>
              </a:spcAft>
              <a:buSzPts val="3294"/>
              <a:buNone/>
            </a:pPr>
            <a:r>
              <a:rPr lang="en-US" sz="2400"/>
              <a:t>- </a:t>
            </a:r>
            <a:r>
              <a:rPr lang="en-US" sz="2400" b="1"/>
              <a:t>Tell them </a:t>
            </a:r>
            <a:endParaRPr sz="2400"/>
          </a:p>
          <a:p>
            <a:pPr marL="482600" lvl="1" indent="0" algn="l" rtl="0">
              <a:lnSpc>
                <a:spcPct val="100000"/>
              </a:lnSpc>
              <a:spcBef>
                <a:spcPts val="1000"/>
              </a:spcBef>
              <a:spcAft>
                <a:spcPts val="0"/>
              </a:spcAft>
              <a:buSzPts val="3294"/>
              <a:buNone/>
            </a:pPr>
            <a:r>
              <a:rPr lang="en-US" sz="2400" b="1"/>
              <a:t>- Show them </a:t>
            </a:r>
            <a:endParaRPr sz="2400"/>
          </a:p>
          <a:p>
            <a:pPr marL="482600" lvl="1" indent="0" algn="l" rtl="0">
              <a:lnSpc>
                <a:spcPct val="100000"/>
              </a:lnSpc>
              <a:spcBef>
                <a:spcPts val="1000"/>
              </a:spcBef>
              <a:spcAft>
                <a:spcPts val="0"/>
              </a:spcAft>
              <a:buSzPts val="3294"/>
              <a:buNone/>
            </a:pPr>
            <a:r>
              <a:rPr lang="en-US" sz="2400" b="1"/>
              <a:t>- Provide "Guided practice"</a:t>
            </a:r>
            <a:endParaRPr sz="2400"/>
          </a:p>
          <a:p>
            <a:pPr marL="482600" lvl="1" indent="0" algn="l" rtl="0">
              <a:lnSpc>
                <a:spcPct val="100000"/>
              </a:lnSpc>
              <a:spcBef>
                <a:spcPts val="1000"/>
              </a:spcBef>
              <a:spcAft>
                <a:spcPts val="0"/>
              </a:spcAft>
              <a:buSzPts val="3294"/>
              <a:buNone/>
            </a:pPr>
            <a:r>
              <a:rPr lang="en-US" sz="2400" b="1"/>
              <a:t>- Provide feedback </a:t>
            </a:r>
            <a:r>
              <a:rPr lang="en-US" sz="2400"/>
              <a:t>(with lots of encouragement and specific praise) from oneself, peers, and the teacher </a:t>
            </a:r>
            <a:endParaRPr sz="2400"/>
          </a:p>
          <a:p>
            <a:pPr marL="25400" lvl="0" indent="0" algn="l" rtl="0">
              <a:lnSpc>
                <a:spcPct val="100000"/>
              </a:lnSpc>
              <a:spcBef>
                <a:spcPts val="640"/>
              </a:spcBef>
              <a:spcAft>
                <a:spcPts val="0"/>
              </a:spcAft>
              <a:buSzPts val="3765"/>
              <a:buNone/>
            </a:pPr>
            <a:endParaRPr sz="1300"/>
          </a:p>
          <a:p>
            <a:pPr marL="25400" lvl="0" indent="0" algn="ctr" rtl="0">
              <a:lnSpc>
                <a:spcPct val="100000"/>
              </a:lnSpc>
              <a:spcBef>
                <a:spcPts val="640"/>
              </a:spcBef>
              <a:spcAft>
                <a:spcPts val="0"/>
              </a:spcAft>
              <a:buSzPts val="3765"/>
              <a:buNone/>
            </a:pPr>
            <a:r>
              <a:rPr lang="en-US" sz="2400" b="1" i="1"/>
              <a:t>Practice, practice, PRACTICE via homework assignments, review sessions, assignment in different settings and under various conditions. </a:t>
            </a:r>
            <a:endParaRPr sz="2400" b="1" i="1"/>
          </a:p>
          <a:p>
            <a:pPr marL="457200" lvl="0" indent="-228600" algn="l" rtl="0">
              <a:lnSpc>
                <a:spcPct val="100000"/>
              </a:lnSpc>
              <a:spcBef>
                <a:spcPts val="640"/>
              </a:spcBef>
              <a:spcAft>
                <a:spcPts val="0"/>
              </a:spcAft>
              <a:buSzPts val="3765"/>
              <a:buNone/>
            </a:pP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g3f5334e3ef1_0_586" title="Shift key"/>
          <p:cNvPicPr preferRelativeResize="0"/>
          <p:nvPr/>
        </p:nvPicPr>
        <p:blipFill rotWithShape="1">
          <a:blip r:embed="rId3">
            <a:alphaModFix/>
          </a:blip>
          <a:srcRect/>
          <a:stretch/>
        </p:blipFill>
        <p:spPr>
          <a:xfrm>
            <a:off x="6588950" y="2026163"/>
            <a:ext cx="2104275" cy="1402850"/>
          </a:xfrm>
          <a:prstGeom prst="rect">
            <a:avLst/>
          </a:prstGeom>
          <a:noFill/>
          <a:ln>
            <a:noFill/>
          </a:ln>
        </p:spPr>
      </p:pic>
      <p:sp>
        <p:nvSpPr>
          <p:cNvPr id="535" name="Google Shape;535;g3f5334e3ef1_0_586"/>
          <p:cNvSpPr txBox="1">
            <a:spLocks noGrp="1"/>
          </p:cNvSpPr>
          <p:nvPr>
            <p:ph type="body" idx="1"/>
          </p:nvPr>
        </p:nvSpPr>
        <p:spPr>
          <a:xfrm>
            <a:off x="435075" y="1639513"/>
            <a:ext cx="5759400" cy="2472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3200"/>
              <a:buNone/>
            </a:pPr>
            <a:r>
              <a:rPr lang="en-US" sz="2400">
                <a:solidFill>
                  <a:srgbClr val="000000"/>
                </a:solidFill>
                <a:latin typeface="Calibri"/>
                <a:ea typeface="Calibri"/>
                <a:cs typeface="Calibri"/>
                <a:sym typeface="Calibri"/>
              </a:rPr>
              <a:t>Thinking back to the effective classroom practice you planned to be more intentional about—what shifts in the instructional approach is needed to align this </a:t>
            </a:r>
            <a:r>
              <a:rPr lang="en-US" sz="2400">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practice</a:t>
            </a:r>
            <a:r>
              <a:rPr lang="en-US" sz="2400">
                <a:solidFill>
                  <a:srgbClr val="000000"/>
                </a:solidFill>
                <a:latin typeface="Calibri"/>
                <a:ea typeface="Calibri"/>
                <a:cs typeface="Calibri"/>
                <a:sym typeface="Calibri"/>
              </a:rPr>
              <a:t> with the early phases of the escalation cycle? </a:t>
            </a:r>
            <a:endParaRPr sz="2400">
              <a:solidFill>
                <a:srgbClr val="000000"/>
              </a:solidFill>
              <a:latin typeface="Calibri"/>
              <a:ea typeface="Calibri"/>
              <a:cs typeface="Calibri"/>
              <a:sym typeface="Calibri"/>
            </a:endParaRPr>
          </a:p>
          <a:p>
            <a:pPr marL="25400" lvl="0" indent="0" algn="l" rtl="0">
              <a:lnSpc>
                <a:spcPct val="100000"/>
              </a:lnSpc>
              <a:spcBef>
                <a:spcPts val="600"/>
              </a:spcBef>
              <a:spcAft>
                <a:spcPts val="0"/>
              </a:spcAft>
              <a:buSzPts val="3200"/>
              <a:buNone/>
            </a:pPr>
            <a:endParaRPr sz="2600">
              <a:solidFill>
                <a:srgbClr val="000000"/>
              </a:solidFill>
              <a:latin typeface="Calibri"/>
              <a:ea typeface="Calibri"/>
              <a:cs typeface="Calibri"/>
              <a:sym typeface="Calibri"/>
            </a:endParaRPr>
          </a:p>
        </p:txBody>
      </p:sp>
      <p:sp>
        <p:nvSpPr>
          <p:cNvPr id="536" name="Google Shape;536;g3f5334e3ef1_0_586"/>
          <p:cNvSpPr txBox="1">
            <a:spLocks noGrp="1"/>
          </p:cNvSpPr>
          <p:nvPr>
            <p:ph type="title"/>
          </p:nvPr>
        </p:nvSpPr>
        <p:spPr>
          <a:xfrm>
            <a:off x="2925300" y="228600"/>
            <a:ext cx="5990100" cy="9906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500"/>
              <a:buNone/>
            </a:pPr>
            <a:r>
              <a:rPr lang="en-US" sz="3500" b="0" i="0" u="none" dirty="0">
                <a:solidFill>
                  <a:srgbClr val="FFFFFF"/>
                </a:solidFill>
                <a:latin typeface="Verdana"/>
                <a:ea typeface="Verdana"/>
                <a:cs typeface="Verdana"/>
                <a:sym typeface="Verdana"/>
              </a:rPr>
              <a:t>Small Group Discussion - Escalation</a:t>
            </a:r>
            <a:endParaRPr dirty="0"/>
          </a:p>
        </p:txBody>
      </p:sp>
      <p:sp>
        <p:nvSpPr>
          <p:cNvPr id="537" name="Google Shape;537;g3f5334e3ef1_0_586">
            <a:extLst>
              <a:ext uri="{C183D7F6-B498-43B3-948B-1728B52AA6E4}">
                <adec:decorative xmlns:adec="http://schemas.microsoft.com/office/drawing/2017/decorative" val="1"/>
              </a:ext>
            </a:extLst>
          </p:cNvPr>
          <p:cNvSpPr/>
          <p:nvPr/>
        </p:nvSpPr>
        <p:spPr>
          <a:xfrm>
            <a:off x="7923262" y="2157538"/>
            <a:ext cx="769956"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g3f5334e3ef1_0_586"/>
          <p:cNvSpPr txBox="1"/>
          <p:nvPr/>
        </p:nvSpPr>
        <p:spPr>
          <a:xfrm>
            <a:off x="442950" y="4035325"/>
            <a:ext cx="8258100" cy="1580400"/>
          </a:xfrm>
          <a:prstGeom prst="rect">
            <a:avLst/>
          </a:prstGeom>
          <a:noFill/>
          <a:ln>
            <a:noFill/>
          </a:ln>
        </p:spPr>
        <p:txBody>
          <a:bodyPr spcFirstLastPara="1" wrap="square" lIns="91425" tIns="91425" rIns="91425" bIns="91425" anchor="t" anchorCtr="0">
            <a:spAutoFit/>
          </a:bodyPr>
          <a:lstStyle/>
          <a:p>
            <a:pPr marL="254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In what ways can this help prevent escalation and support student regulation before behaviors interfere with learning?</a:t>
            </a:r>
            <a:endParaRPr sz="2400" b="0" i="0" u="none" strike="noStrike" cap="none">
              <a:solidFill>
                <a:schemeClr val="dk1"/>
              </a:solidFill>
              <a:latin typeface="Calibri"/>
              <a:ea typeface="Calibri"/>
              <a:cs typeface="Calibri"/>
              <a:sym typeface="Calibri"/>
            </a:endParaRPr>
          </a:p>
          <a:p>
            <a:pPr marL="25400" marR="0" lvl="0" indent="0" algn="l" rtl="0">
              <a:lnSpc>
                <a:spcPct val="100000"/>
              </a:lnSpc>
              <a:spcBef>
                <a:spcPts val="2000"/>
              </a:spcBef>
              <a:spcAft>
                <a:spcPts val="0"/>
              </a:spcAft>
              <a:buClr>
                <a:srgbClr val="000000"/>
              </a:buClr>
              <a:buSzPts val="2600"/>
              <a:buFont typeface="Arial"/>
              <a:buNone/>
            </a:pPr>
            <a:endParaRPr sz="2600" b="0" i="0" u="none" strike="noStrike" cap="none">
              <a:solidFill>
                <a:schemeClr val="dk1"/>
              </a:solidFill>
              <a:latin typeface="Calibri"/>
              <a:ea typeface="Calibri"/>
              <a:cs typeface="Calibri"/>
              <a:sym typeface="Calibri"/>
            </a:endParaRPr>
          </a:p>
        </p:txBody>
      </p:sp>
      <p:sp>
        <p:nvSpPr>
          <p:cNvPr id="539" name="Google Shape;539;g3f5334e3ef1_0_586"/>
          <p:cNvSpPr txBox="1"/>
          <p:nvPr/>
        </p:nvSpPr>
        <p:spPr>
          <a:xfrm>
            <a:off x="558475" y="5249600"/>
            <a:ext cx="8134800" cy="1092900"/>
          </a:xfrm>
          <a:prstGeom prst="rect">
            <a:avLst/>
          </a:prstGeom>
          <a:solidFill>
            <a:schemeClr val="lt2"/>
          </a:solidFill>
          <a:ln w="9525" cap="flat" cmpd="sng">
            <a:solidFill>
              <a:srgbClr val="212529"/>
            </a:solidFill>
            <a:prstDash val="solid"/>
            <a:round/>
            <a:headEnd type="none" w="sm" len="sm"/>
            <a:tailEnd type="none" w="sm" len="sm"/>
          </a:ln>
        </p:spPr>
        <p:txBody>
          <a:bodyPr spcFirstLastPara="1" wrap="square" lIns="91425" tIns="91425" rIns="91425" bIns="182875" anchor="ctr" anchorCtr="0">
            <a:noAutofit/>
          </a:bodyPr>
          <a:lstStyle/>
          <a:p>
            <a:pPr marL="25400" marR="0" lvl="0" indent="0" algn="l" rtl="0">
              <a:lnSpc>
                <a:spcPct val="100000"/>
              </a:lnSpc>
              <a:spcBef>
                <a:spcPts val="0"/>
              </a:spcBef>
              <a:spcAft>
                <a:spcPts val="2000"/>
              </a:spcAft>
              <a:buClr>
                <a:srgbClr val="000000"/>
              </a:buClr>
              <a:buSzPts val="3500"/>
              <a:buFont typeface="Arial"/>
              <a:buNone/>
            </a:pPr>
            <a:r>
              <a:rPr lang="en-US" sz="3500" b="0" i="0" u="none" strike="noStrike" cap="none">
                <a:solidFill>
                  <a:schemeClr val="dk1"/>
                </a:solidFill>
                <a:latin typeface="Calibri"/>
                <a:ea typeface="Calibri"/>
                <a:cs typeface="Calibri"/>
                <a:sym typeface="Calibri"/>
              </a:rPr>
              <a:t> 🚌  </a:t>
            </a:r>
            <a:r>
              <a:rPr lang="en-US" sz="2400" b="0" i="0" u="none" strike="noStrike" cap="none">
                <a:solidFill>
                  <a:schemeClr val="dk1"/>
                </a:solidFill>
                <a:latin typeface="Calibri"/>
                <a:ea typeface="Calibri"/>
                <a:cs typeface="Calibri"/>
                <a:sym typeface="Calibri"/>
              </a:rPr>
              <a:t>How can we equip teachers to make these shifts in their instructional approach?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pic>
        <p:nvPicPr>
          <p:cNvPr id="544" name="Google Shape;544;g24b1b9bd0d1_2_3517" descr="cards with the words break and help on them" title="help"/>
          <p:cNvPicPr preferRelativeResize="0"/>
          <p:nvPr/>
        </p:nvPicPr>
        <p:blipFill rotWithShape="1">
          <a:blip r:embed="rId3">
            <a:alphaModFix/>
          </a:blip>
          <a:srcRect t="1891" b="21763"/>
          <a:stretch/>
        </p:blipFill>
        <p:spPr>
          <a:xfrm>
            <a:off x="4826700" y="1741700"/>
            <a:ext cx="3830500" cy="2991800"/>
          </a:xfrm>
          <a:prstGeom prst="rect">
            <a:avLst/>
          </a:prstGeom>
          <a:noFill/>
          <a:ln>
            <a:noFill/>
          </a:ln>
        </p:spPr>
      </p:pic>
      <p:sp>
        <p:nvSpPr>
          <p:cNvPr id="545" name="Google Shape;545;g24b1b9bd0d1_2_3517"/>
          <p:cNvSpPr txBox="1">
            <a:spLocks noGrp="1"/>
          </p:cNvSpPr>
          <p:nvPr>
            <p:ph type="body" idx="1"/>
          </p:nvPr>
        </p:nvSpPr>
        <p:spPr>
          <a:xfrm>
            <a:off x="459200" y="1741700"/>
            <a:ext cx="4191300" cy="4161000"/>
          </a:xfrm>
          <a:prstGeom prst="rect">
            <a:avLst/>
          </a:prstGeom>
          <a:noFill/>
          <a:ln>
            <a:noFill/>
          </a:ln>
        </p:spPr>
        <p:txBody>
          <a:bodyPr spcFirstLastPara="1" wrap="square" lIns="91425" tIns="45700" rIns="91425" bIns="45700" anchor="t" anchorCtr="0">
            <a:normAutofit/>
          </a:bodyPr>
          <a:lstStyle/>
          <a:p>
            <a:pPr marL="25400" lvl="0" indent="0" algn="l" rtl="0">
              <a:lnSpc>
                <a:spcPct val="100000"/>
              </a:lnSpc>
              <a:spcBef>
                <a:spcPts val="640"/>
              </a:spcBef>
              <a:spcAft>
                <a:spcPts val="0"/>
              </a:spcAft>
              <a:buSzPts val="3200"/>
              <a:buNone/>
            </a:pPr>
            <a:r>
              <a:rPr lang="en-US" sz="2400"/>
              <a:t>A </a:t>
            </a:r>
            <a:r>
              <a:rPr lang="en-US" sz="2400" b="1"/>
              <a:t>replacement behavior </a:t>
            </a:r>
            <a:r>
              <a:rPr lang="en-US" sz="2400"/>
              <a:t>is an alternative </a:t>
            </a:r>
            <a:r>
              <a:rPr lang="en-US" sz="2400" b="1"/>
              <a:t>behavior</a:t>
            </a:r>
            <a:r>
              <a:rPr lang="en-US" sz="2400"/>
              <a:t> that allows a student to meet the same need or achieve a similar outcome as the undesired </a:t>
            </a:r>
            <a:r>
              <a:rPr lang="en-US" sz="2400" b="1"/>
              <a:t>behavior</a:t>
            </a:r>
            <a:r>
              <a:rPr lang="en-US" sz="2400"/>
              <a:t> they are currently using.</a:t>
            </a:r>
            <a:endParaRPr/>
          </a:p>
          <a:p>
            <a:pPr marL="457200" lvl="0" indent="-228600" algn="l" rtl="0">
              <a:lnSpc>
                <a:spcPct val="100000"/>
              </a:lnSpc>
              <a:spcBef>
                <a:spcPts val="640"/>
              </a:spcBef>
              <a:spcAft>
                <a:spcPts val="0"/>
              </a:spcAft>
              <a:buSzPts val="3200"/>
              <a:buNone/>
            </a:pPr>
            <a:endParaRPr/>
          </a:p>
        </p:txBody>
      </p:sp>
      <p:sp>
        <p:nvSpPr>
          <p:cNvPr id="546" name="Google Shape;546;g24b1b9bd0d1_2_3517"/>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3500"/>
              <a:buNone/>
            </a:pPr>
            <a:r>
              <a:rPr lang="en-US"/>
              <a:t>Replacement Behaviors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grpSp>
        <p:nvGrpSpPr>
          <p:cNvPr id="551" name="Google Shape;551;g24b1b9bd0d1_2_3523" title="ABC's chart"/>
          <p:cNvGrpSpPr/>
          <p:nvPr/>
        </p:nvGrpSpPr>
        <p:grpSpPr>
          <a:xfrm>
            <a:off x="208580" y="1371564"/>
            <a:ext cx="8726845" cy="4539146"/>
            <a:chOff x="4320" y="708325"/>
            <a:chExt cx="8726845" cy="2177884"/>
          </a:xfrm>
        </p:grpSpPr>
        <p:sp>
          <p:nvSpPr>
            <p:cNvPr id="552" name="Google Shape;552;g24b1b9bd0d1_2_3523"/>
            <p:cNvSpPr/>
            <p:nvPr/>
          </p:nvSpPr>
          <p:spPr>
            <a:xfrm>
              <a:off x="4320" y="708325"/>
              <a:ext cx="1964400" cy="803700"/>
            </a:xfrm>
            <a:prstGeom prst="roundRect">
              <a:avLst>
                <a:gd name="adj" fmla="val 10000"/>
              </a:avLst>
            </a:pr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g24b1b9bd0d1_2_3523"/>
            <p:cNvSpPr txBox="1"/>
            <p:nvPr/>
          </p:nvSpPr>
          <p:spPr>
            <a:xfrm>
              <a:off x="4320" y="708325"/>
              <a:ext cx="1964400" cy="535800"/>
            </a:xfrm>
            <a:prstGeom prst="rect">
              <a:avLst/>
            </a:prstGeom>
            <a:noFill/>
            <a:ln>
              <a:noFill/>
            </a:ln>
          </p:spPr>
          <p:txBody>
            <a:bodyPr spcFirstLastPara="1" wrap="square" lIns="142225" tIns="142225" rIns="142225" bIns="76200" anchor="t"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Antecedent</a:t>
              </a:r>
              <a:endParaRPr sz="1500" b="0" i="0" u="none" strike="noStrike" cap="none">
                <a:solidFill>
                  <a:schemeClr val="lt1"/>
                </a:solidFill>
                <a:latin typeface="Verdana"/>
                <a:ea typeface="Verdana"/>
                <a:cs typeface="Verdana"/>
                <a:sym typeface="Verdana"/>
              </a:endParaRPr>
            </a:p>
          </p:txBody>
        </p:sp>
        <p:sp>
          <p:nvSpPr>
            <p:cNvPr id="554" name="Google Shape;554;g24b1b9bd0d1_2_3523"/>
            <p:cNvSpPr/>
            <p:nvPr/>
          </p:nvSpPr>
          <p:spPr>
            <a:xfrm>
              <a:off x="406678" y="1221962"/>
              <a:ext cx="1964400" cy="1664100"/>
            </a:xfrm>
            <a:prstGeom prst="roundRect">
              <a:avLst>
                <a:gd name="adj" fmla="val 10000"/>
              </a:avLst>
            </a:prstGeom>
            <a:solidFill>
              <a:schemeClr val="lt1">
                <a:alpha val="87451"/>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g24b1b9bd0d1_2_3523"/>
            <p:cNvSpPr txBox="1"/>
            <p:nvPr/>
          </p:nvSpPr>
          <p:spPr>
            <a:xfrm>
              <a:off x="379215" y="1173209"/>
              <a:ext cx="1992000" cy="1664100"/>
            </a:xfrm>
            <a:prstGeom prst="rect">
              <a:avLst/>
            </a:prstGeom>
            <a:noFill/>
            <a:ln>
              <a:noFill/>
            </a:ln>
          </p:spPr>
          <p:txBody>
            <a:bodyPr spcFirstLastPara="1" wrap="square" lIns="99550" tIns="99550" rIns="99550" bIns="99550" anchor="ctr" anchorCtr="0">
              <a:noAutofit/>
            </a:bodyPr>
            <a:lstStyle/>
            <a:p>
              <a:pPr marL="114300" marR="0" lvl="0" indent="0" algn="ctr" rtl="0">
                <a:lnSpc>
                  <a:spcPct val="115000"/>
                </a:lnSpc>
                <a:spcBef>
                  <a:spcPts val="0"/>
                </a:spcBef>
                <a:spcAft>
                  <a:spcPts val="0"/>
                </a:spcAft>
                <a:buClr>
                  <a:srgbClr val="000000"/>
                </a:buClr>
                <a:buSzPts val="1800"/>
                <a:buFont typeface="Arial"/>
                <a:buNone/>
              </a:pPr>
              <a:r>
                <a:rPr lang="en-US" sz="2200" b="0" i="0" u="none" strike="noStrike" cap="none">
                  <a:solidFill>
                    <a:schemeClr val="dk1"/>
                  </a:solidFill>
                  <a:latin typeface="Verdana"/>
                  <a:ea typeface="Verdana"/>
                  <a:cs typeface="Verdana"/>
                  <a:sym typeface="Verdana"/>
                </a:rPr>
                <a:t>Mr. Jones handed an assignment to Mike</a:t>
              </a:r>
              <a:endParaRPr sz="2200" b="0" i="0" u="none" strike="noStrike" cap="none">
                <a:solidFill>
                  <a:schemeClr val="dk1"/>
                </a:solidFill>
                <a:latin typeface="Verdana"/>
                <a:ea typeface="Verdana"/>
                <a:cs typeface="Verdana"/>
                <a:sym typeface="Verdana"/>
              </a:endParaRPr>
            </a:p>
          </p:txBody>
        </p:sp>
        <p:sp>
          <p:nvSpPr>
            <p:cNvPr id="556" name="Google Shape;556;g24b1b9bd0d1_2_3523"/>
            <p:cNvSpPr/>
            <p:nvPr/>
          </p:nvSpPr>
          <p:spPr>
            <a:xfrm>
              <a:off x="2266580" y="731717"/>
              <a:ext cx="631200" cy="489000"/>
            </a:xfrm>
            <a:prstGeom prst="rightArrow">
              <a:avLst>
                <a:gd name="adj1" fmla="val 60000"/>
                <a:gd name="adj2" fmla="val 50000"/>
              </a:avLst>
            </a:prstGeom>
            <a:solidFill>
              <a:srgbClr val="B0AFA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g24b1b9bd0d1_2_3523"/>
            <p:cNvSpPr txBox="1"/>
            <p:nvPr/>
          </p:nvSpPr>
          <p:spPr>
            <a:xfrm>
              <a:off x="2266580" y="829535"/>
              <a:ext cx="484500" cy="2934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558" name="Google Shape;558;g24b1b9bd0d1_2_3523"/>
            <p:cNvSpPr/>
            <p:nvPr/>
          </p:nvSpPr>
          <p:spPr>
            <a:xfrm>
              <a:off x="3159993" y="708325"/>
              <a:ext cx="1964400" cy="803700"/>
            </a:xfrm>
            <a:prstGeom prst="roundRect">
              <a:avLst>
                <a:gd name="adj" fmla="val 10000"/>
              </a:avLst>
            </a:pr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g24b1b9bd0d1_2_3523"/>
            <p:cNvSpPr txBox="1"/>
            <p:nvPr/>
          </p:nvSpPr>
          <p:spPr>
            <a:xfrm>
              <a:off x="3159993" y="708325"/>
              <a:ext cx="1964400" cy="535800"/>
            </a:xfrm>
            <a:prstGeom prst="rect">
              <a:avLst/>
            </a:prstGeom>
            <a:noFill/>
            <a:ln>
              <a:noFill/>
            </a:ln>
          </p:spPr>
          <p:txBody>
            <a:bodyPr spcFirstLastPara="1" wrap="square" lIns="142225" tIns="142225" rIns="142225" bIns="76200" anchor="t"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Behavior</a:t>
              </a:r>
              <a:endParaRPr sz="1500" b="0" i="0" u="none" strike="noStrike" cap="none">
                <a:solidFill>
                  <a:schemeClr val="lt1"/>
                </a:solidFill>
                <a:latin typeface="Verdana"/>
                <a:ea typeface="Verdana"/>
                <a:cs typeface="Verdana"/>
                <a:sym typeface="Verdana"/>
              </a:endParaRPr>
            </a:p>
          </p:txBody>
        </p:sp>
        <p:sp>
          <p:nvSpPr>
            <p:cNvPr id="560" name="Google Shape;560;g24b1b9bd0d1_2_3523"/>
            <p:cNvSpPr/>
            <p:nvPr/>
          </p:nvSpPr>
          <p:spPr>
            <a:xfrm>
              <a:off x="3562351" y="1221962"/>
              <a:ext cx="1964400" cy="1664100"/>
            </a:xfrm>
            <a:prstGeom prst="roundRect">
              <a:avLst>
                <a:gd name="adj" fmla="val 10000"/>
              </a:avLst>
            </a:prstGeom>
            <a:solidFill>
              <a:schemeClr val="lt1">
                <a:alpha val="87451"/>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g24b1b9bd0d1_2_3523"/>
            <p:cNvSpPr txBox="1"/>
            <p:nvPr/>
          </p:nvSpPr>
          <p:spPr>
            <a:xfrm>
              <a:off x="3611090" y="1173207"/>
              <a:ext cx="1866900" cy="1664100"/>
            </a:xfrm>
            <a:prstGeom prst="rect">
              <a:avLst/>
            </a:prstGeom>
            <a:noFill/>
            <a:ln>
              <a:noFill/>
            </a:ln>
          </p:spPr>
          <p:txBody>
            <a:bodyPr spcFirstLastPara="1" wrap="square" lIns="99550" tIns="99550" rIns="99550" bIns="99550" anchor="ctr" anchorCtr="0">
              <a:noAutofit/>
            </a:bodyPr>
            <a:lstStyle/>
            <a:p>
              <a:pPr marL="114300" marR="0" lvl="0" indent="0" algn="l" rtl="0">
                <a:lnSpc>
                  <a:spcPct val="115000"/>
                </a:lnSpc>
                <a:spcBef>
                  <a:spcPts val="0"/>
                </a:spcBef>
                <a:spcAft>
                  <a:spcPts val="0"/>
                </a:spcAft>
                <a:buClr>
                  <a:srgbClr val="000000"/>
                </a:buClr>
                <a:buSzPts val="1800"/>
                <a:buFont typeface="Arial"/>
                <a:buNone/>
              </a:pPr>
              <a:r>
                <a:rPr lang="en-US" sz="2200" b="0" i="0" u="none" strike="noStrike" cap="none">
                  <a:solidFill>
                    <a:schemeClr val="dk1"/>
                  </a:solidFill>
                  <a:latin typeface="Verdana"/>
                  <a:ea typeface="Verdana"/>
                  <a:cs typeface="Verdana"/>
                  <a:sym typeface="Verdana"/>
                </a:rPr>
                <a:t>paper ripped up, thrown on floor</a:t>
              </a:r>
              <a:endParaRPr sz="2200" b="0" i="0" u="none" strike="noStrike" cap="none">
                <a:solidFill>
                  <a:schemeClr val="dk1"/>
                </a:solidFill>
                <a:latin typeface="Verdana"/>
                <a:ea typeface="Verdana"/>
                <a:cs typeface="Verdana"/>
                <a:sym typeface="Verdana"/>
              </a:endParaRPr>
            </a:p>
          </p:txBody>
        </p:sp>
        <p:sp>
          <p:nvSpPr>
            <p:cNvPr id="562" name="Google Shape;562;g24b1b9bd0d1_2_3523"/>
            <p:cNvSpPr/>
            <p:nvPr/>
          </p:nvSpPr>
          <p:spPr>
            <a:xfrm>
              <a:off x="5422252" y="731717"/>
              <a:ext cx="631200" cy="489000"/>
            </a:xfrm>
            <a:prstGeom prst="rightArrow">
              <a:avLst>
                <a:gd name="adj1" fmla="val 60000"/>
                <a:gd name="adj2" fmla="val 50000"/>
              </a:avLst>
            </a:prstGeom>
            <a:solidFill>
              <a:srgbClr val="B0AFA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24b1b9bd0d1_2_3523"/>
            <p:cNvSpPr txBox="1"/>
            <p:nvPr/>
          </p:nvSpPr>
          <p:spPr>
            <a:xfrm>
              <a:off x="5422252" y="829535"/>
              <a:ext cx="484500" cy="2934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564" name="Google Shape;564;g24b1b9bd0d1_2_3523"/>
            <p:cNvSpPr/>
            <p:nvPr/>
          </p:nvSpPr>
          <p:spPr>
            <a:xfrm>
              <a:off x="6315665" y="708325"/>
              <a:ext cx="1964400" cy="803700"/>
            </a:xfrm>
            <a:prstGeom prst="roundRect">
              <a:avLst>
                <a:gd name="adj" fmla="val 10000"/>
              </a:avLst>
            </a:pr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24b1b9bd0d1_2_3523"/>
            <p:cNvSpPr txBox="1"/>
            <p:nvPr/>
          </p:nvSpPr>
          <p:spPr>
            <a:xfrm>
              <a:off x="6315665" y="708330"/>
              <a:ext cx="2166900" cy="535800"/>
            </a:xfrm>
            <a:prstGeom prst="rect">
              <a:avLst/>
            </a:prstGeom>
            <a:noFill/>
            <a:ln>
              <a:noFill/>
            </a:ln>
          </p:spPr>
          <p:txBody>
            <a:bodyPr spcFirstLastPara="1" wrap="square" lIns="142225" tIns="142225" rIns="142225" bIns="76200" anchor="t" anchorCtr="0">
              <a:noAutofit/>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Consequence</a:t>
              </a:r>
              <a:endParaRPr sz="2000" b="0" i="0" u="none" strike="noStrike" cap="none">
                <a:solidFill>
                  <a:schemeClr val="lt1"/>
                </a:solidFill>
                <a:latin typeface="Verdana"/>
                <a:ea typeface="Verdana"/>
                <a:cs typeface="Verdana"/>
                <a:sym typeface="Verdana"/>
              </a:endParaRPr>
            </a:p>
          </p:txBody>
        </p:sp>
        <p:sp>
          <p:nvSpPr>
            <p:cNvPr id="566" name="Google Shape;566;g24b1b9bd0d1_2_3523"/>
            <p:cNvSpPr/>
            <p:nvPr/>
          </p:nvSpPr>
          <p:spPr>
            <a:xfrm>
              <a:off x="6718024" y="1221962"/>
              <a:ext cx="1964400" cy="1664100"/>
            </a:xfrm>
            <a:prstGeom prst="roundRect">
              <a:avLst>
                <a:gd name="adj" fmla="val 10000"/>
              </a:avLst>
            </a:prstGeom>
            <a:solidFill>
              <a:schemeClr val="lt1">
                <a:alpha val="87451"/>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24b1b9bd0d1_2_3523"/>
            <p:cNvSpPr txBox="1"/>
            <p:nvPr/>
          </p:nvSpPr>
          <p:spPr>
            <a:xfrm>
              <a:off x="6766765" y="1173209"/>
              <a:ext cx="1964400" cy="1713000"/>
            </a:xfrm>
            <a:prstGeom prst="rect">
              <a:avLst/>
            </a:prstGeom>
            <a:noFill/>
            <a:ln>
              <a:noFill/>
            </a:ln>
          </p:spPr>
          <p:txBody>
            <a:bodyPr spcFirstLastPara="1" wrap="square" lIns="99550" tIns="99550" rIns="99550" bIns="99550" anchor="ctr" anchorCtr="0">
              <a:noAutofit/>
            </a:bodyPr>
            <a:lstStyle/>
            <a:p>
              <a:pPr marL="114300" marR="0" lvl="0" indent="0" algn="l" rtl="0">
                <a:lnSpc>
                  <a:spcPct val="115000"/>
                </a:lnSpc>
                <a:spcBef>
                  <a:spcPts val="0"/>
                </a:spcBef>
                <a:spcAft>
                  <a:spcPts val="0"/>
                </a:spcAft>
                <a:buClr>
                  <a:srgbClr val="000000"/>
                </a:buClr>
                <a:buSzPts val="1800"/>
                <a:buFont typeface="Arial"/>
                <a:buNone/>
              </a:pPr>
              <a:r>
                <a:rPr lang="en-US" sz="2200" b="0" i="0" u="none" strike="noStrike" cap="none">
                  <a:solidFill>
                    <a:schemeClr val="dk1"/>
                  </a:solidFill>
                  <a:latin typeface="Arial"/>
                  <a:ea typeface="Arial"/>
                  <a:cs typeface="Arial"/>
                  <a:sym typeface="Arial"/>
                </a:rPr>
                <a:t>Mr. Jones redirected him</a:t>
              </a:r>
              <a:endParaRPr sz="2200" b="0" i="0" u="none" strike="noStrike" cap="none">
                <a:solidFill>
                  <a:schemeClr val="dk1"/>
                </a:solidFill>
                <a:latin typeface="Arial"/>
                <a:ea typeface="Arial"/>
                <a:cs typeface="Arial"/>
                <a:sym typeface="Arial"/>
              </a:endParaRPr>
            </a:p>
            <a:p>
              <a:pPr marL="11430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568" name="Google Shape;568;g24b1b9bd0d1_2_352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ABC’s of Behavior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g3f5334e3ef1_0_76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sz="3600">
                <a:solidFill>
                  <a:srgbClr val="FFFFFF"/>
                </a:solidFill>
              </a:rPr>
              <a:t>Replacement Behaviors Must Be</a:t>
            </a:r>
            <a:endParaRPr/>
          </a:p>
        </p:txBody>
      </p:sp>
      <p:sp>
        <p:nvSpPr>
          <p:cNvPr id="574" name="Google Shape;574;g3f5334e3ef1_0_769"/>
          <p:cNvSpPr txBox="1">
            <a:spLocks noGrp="1"/>
          </p:cNvSpPr>
          <p:nvPr>
            <p:ph type="body" idx="1"/>
          </p:nvPr>
        </p:nvSpPr>
        <p:spPr>
          <a:xfrm>
            <a:off x="452425" y="1511300"/>
            <a:ext cx="8232900" cy="475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sz="2600">
                <a:solidFill>
                  <a:srgbClr val="000000"/>
                </a:solidFill>
                <a:latin typeface="Calibri"/>
                <a:ea typeface="Calibri"/>
                <a:cs typeface="Calibri"/>
                <a:sym typeface="Calibri"/>
              </a:rPr>
              <a:t>Functionally Equivalent</a:t>
            </a:r>
            <a:endParaRPr sz="2600">
              <a:solidFill>
                <a:srgbClr val="000000"/>
              </a:solidFill>
              <a:latin typeface="Calibri"/>
              <a:ea typeface="Calibri"/>
              <a:cs typeface="Calibri"/>
              <a:sym typeface="Calibri"/>
            </a:endParaRPr>
          </a:p>
          <a:p>
            <a:pPr marL="457200" lvl="0" indent="-412750" algn="l" rtl="0">
              <a:lnSpc>
                <a:spcPct val="90000"/>
              </a:lnSpc>
              <a:spcBef>
                <a:spcPts val="0"/>
              </a:spcBef>
              <a:spcAft>
                <a:spcPts val="0"/>
              </a:spcAft>
              <a:buClr>
                <a:srgbClr val="000000"/>
              </a:buClr>
              <a:buSzPts val="100"/>
              <a:buFont typeface="Calibri"/>
              <a:buChar char="•"/>
            </a:pPr>
            <a:r>
              <a:rPr lang="en-US" sz="2600">
                <a:solidFill>
                  <a:srgbClr val="000000"/>
                </a:solidFill>
                <a:latin typeface="Calibri"/>
                <a:ea typeface="Calibri"/>
                <a:cs typeface="Calibri"/>
                <a:sym typeface="Calibri"/>
              </a:rPr>
              <a:t>Meets the same need or purpose as the interfering</a:t>
            </a:r>
            <a:r>
              <a:rPr lang="en-US" sz="2600">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a:t>
            </a:r>
            <a:r>
              <a:rPr lang="en-US" sz="2600">
                <a:solidFill>
                  <a:srgbClr val="000000"/>
                </a:solidFill>
                <a:latin typeface="Calibri"/>
                <a:ea typeface="Calibri"/>
                <a:cs typeface="Calibri"/>
                <a:sym typeface="Calibri"/>
              </a:rPr>
              <a:t>behavior</a:t>
            </a:r>
            <a:endParaRPr sz="2600">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1800"/>
              <a:buNone/>
            </a:pPr>
            <a:r>
              <a:rPr lang="en-US" sz="2600">
                <a:solidFill>
                  <a:srgbClr val="000000"/>
                </a:solidFill>
                <a:latin typeface="Calibri"/>
                <a:ea typeface="Calibri"/>
                <a:cs typeface="Calibri"/>
                <a:sym typeface="Calibri"/>
              </a:rPr>
              <a:t>Easy to Perform</a:t>
            </a:r>
            <a:endParaRPr sz="2600">
              <a:solidFill>
                <a:srgbClr val="000000"/>
              </a:solidFill>
              <a:latin typeface="Calibri"/>
              <a:ea typeface="Calibri"/>
              <a:cs typeface="Calibri"/>
              <a:sym typeface="Calibri"/>
            </a:endParaRPr>
          </a:p>
          <a:p>
            <a:pPr marL="457200" lvl="0" indent="-412750" algn="l" rtl="0">
              <a:lnSpc>
                <a:spcPct val="90000"/>
              </a:lnSpc>
              <a:spcBef>
                <a:spcPts val="0"/>
              </a:spcBef>
              <a:spcAft>
                <a:spcPts val="0"/>
              </a:spcAft>
              <a:buClr>
                <a:srgbClr val="000000"/>
              </a:buClr>
              <a:buSzPts val="100"/>
              <a:buFont typeface="Calibri"/>
              <a:buChar char="•"/>
            </a:pPr>
            <a:r>
              <a:rPr lang="en-US" sz="2600">
                <a:solidFill>
                  <a:srgbClr val="000000"/>
                </a:solidFill>
                <a:latin typeface="Calibri"/>
                <a:ea typeface="Calibri"/>
                <a:cs typeface="Calibri"/>
                <a:sym typeface="Calibri"/>
              </a:rPr>
              <a:t> Requires no more effort than the original behavior</a:t>
            </a:r>
            <a:endParaRPr sz="2600">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1800"/>
              <a:buNone/>
            </a:pPr>
            <a:r>
              <a:rPr lang="en-US" sz="2600">
                <a:solidFill>
                  <a:srgbClr val="000000"/>
                </a:solidFill>
                <a:latin typeface="Calibri"/>
                <a:ea typeface="Calibri"/>
                <a:cs typeface="Calibri"/>
                <a:sym typeface="Calibri"/>
              </a:rPr>
              <a:t>Efficient</a:t>
            </a:r>
            <a:endParaRPr sz="2600">
              <a:solidFill>
                <a:srgbClr val="000000"/>
              </a:solidFill>
              <a:latin typeface="Calibri"/>
              <a:ea typeface="Calibri"/>
              <a:cs typeface="Calibri"/>
              <a:sym typeface="Calibri"/>
            </a:endParaRPr>
          </a:p>
          <a:p>
            <a:pPr marL="457200" lvl="0" indent="-412750" algn="l" rtl="0">
              <a:lnSpc>
                <a:spcPct val="90000"/>
              </a:lnSpc>
              <a:spcBef>
                <a:spcPts val="0"/>
              </a:spcBef>
              <a:spcAft>
                <a:spcPts val="0"/>
              </a:spcAft>
              <a:buClr>
                <a:srgbClr val="000000"/>
              </a:buClr>
              <a:buSzPts val="100"/>
              <a:buFont typeface="Calibri"/>
              <a:buChar char="•"/>
            </a:pPr>
            <a:r>
              <a:rPr lang="en-US" sz="2600">
                <a:solidFill>
                  <a:srgbClr val="000000"/>
                </a:solidFill>
                <a:latin typeface="Calibri"/>
                <a:ea typeface="Calibri"/>
                <a:cs typeface="Calibri"/>
                <a:sym typeface="Calibri"/>
              </a:rPr>
              <a:t> Works just as quickly to get the desired result</a:t>
            </a:r>
            <a:endParaRPr sz="2600">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1800"/>
              <a:buNone/>
            </a:pPr>
            <a:r>
              <a:rPr lang="en-US" sz="2600">
                <a:solidFill>
                  <a:srgbClr val="000000"/>
                </a:solidFill>
                <a:latin typeface="Calibri"/>
                <a:ea typeface="Calibri"/>
                <a:cs typeface="Calibri"/>
                <a:sym typeface="Calibri"/>
              </a:rPr>
              <a:t>Effective</a:t>
            </a:r>
            <a:endParaRPr sz="2600">
              <a:solidFill>
                <a:srgbClr val="000000"/>
              </a:solidFill>
              <a:latin typeface="Calibri"/>
              <a:ea typeface="Calibri"/>
              <a:cs typeface="Calibri"/>
              <a:sym typeface="Calibri"/>
            </a:endParaRPr>
          </a:p>
          <a:p>
            <a:pPr marL="457200" lvl="0" indent="-412750" algn="l" rtl="0">
              <a:lnSpc>
                <a:spcPct val="90000"/>
              </a:lnSpc>
              <a:spcBef>
                <a:spcPts val="0"/>
              </a:spcBef>
              <a:spcAft>
                <a:spcPts val="0"/>
              </a:spcAft>
              <a:buClr>
                <a:srgbClr val="000000"/>
              </a:buClr>
              <a:buSzPts val="100"/>
              <a:buFont typeface="Calibri"/>
              <a:buChar char="•"/>
            </a:pPr>
            <a:r>
              <a:rPr lang="en-US" sz="2600">
                <a:solidFill>
                  <a:srgbClr val="000000"/>
                </a:solidFill>
                <a:latin typeface="Calibri"/>
                <a:ea typeface="Calibri"/>
                <a:cs typeface="Calibri"/>
                <a:sym typeface="Calibri"/>
              </a:rPr>
              <a:t> Produces the same or better outcome for the student</a:t>
            </a:r>
            <a:endParaRPr sz="2600">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g24b1b9bd0d1_2_3550"/>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92500" lnSpcReduction="10000"/>
          </a:bodyPr>
          <a:lstStyle/>
          <a:p>
            <a:pPr marL="25400" lvl="0" indent="0" algn="l" rtl="0">
              <a:lnSpc>
                <a:spcPct val="100000"/>
              </a:lnSpc>
              <a:spcBef>
                <a:spcPts val="640"/>
              </a:spcBef>
              <a:spcAft>
                <a:spcPts val="0"/>
              </a:spcAft>
              <a:buSzPct val="108106"/>
              <a:buNone/>
            </a:pPr>
            <a:endParaRPr/>
          </a:p>
          <a:p>
            <a:pPr marL="25400" lvl="0" indent="0" algn="l" rtl="0">
              <a:lnSpc>
                <a:spcPct val="100000"/>
              </a:lnSpc>
              <a:spcBef>
                <a:spcPts val="640"/>
              </a:spcBef>
              <a:spcAft>
                <a:spcPts val="0"/>
              </a:spcAft>
              <a:buSzPct val="115315"/>
              <a:buNone/>
            </a:pPr>
            <a:r>
              <a:rPr lang="en-US" sz="3000"/>
              <a:t>Remember that students, </a:t>
            </a:r>
            <a:endParaRPr/>
          </a:p>
          <a:p>
            <a:pPr marL="25400" lvl="0" indent="0" algn="l" rtl="0">
              <a:lnSpc>
                <a:spcPct val="100000"/>
              </a:lnSpc>
              <a:spcBef>
                <a:spcPts val="640"/>
              </a:spcBef>
              <a:spcAft>
                <a:spcPts val="0"/>
              </a:spcAft>
              <a:buSzPct val="115315"/>
              <a:buNone/>
            </a:pPr>
            <a:r>
              <a:rPr lang="en-US" sz="3000"/>
              <a:t>like adults, are not wired to </a:t>
            </a:r>
            <a:endParaRPr/>
          </a:p>
          <a:p>
            <a:pPr marL="25400" lvl="0" indent="0" algn="l" rtl="0">
              <a:lnSpc>
                <a:spcPct val="100000"/>
              </a:lnSpc>
              <a:spcBef>
                <a:spcPts val="640"/>
              </a:spcBef>
              <a:spcAft>
                <a:spcPts val="0"/>
              </a:spcAft>
              <a:buSzPct val="115315"/>
              <a:buNone/>
            </a:pPr>
            <a:r>
              <a:rPr lang="en-US" sz="3000"/>
              <a:t>be </a:t>
            </a:r>
            <a:r>
              <a:rPr lang="en-US" sz="3000" b="1"/>
              <a:t>one-time learners. </a:t>
            </a:r>
            <a:endParaRPr/>
          </a:p>
          <a:p>
            <a:pPr marL="25400" lvl="0" indent="0" algn="l" rtl="0">
              <a:lnSpc>
                <a:spcPct val="100000"/>
              </a:lnSpc>
              <a:spcBef>
                <a:spcPts val="640"/>
              </a:spcBef>
              <a:spcAft>
                <a:spcPts val="0"/>
              </a:spcAft>
              <a:buSzPct val="115315"/>
              <a:buNone/>
            </a:pPr>
            <a:endParaRPr sz="3000"/>
          </a:p>
          <a:p>
            <a:pPr marL="25400" lvl="0" indent="0" algn="l" rtl="0">
              <a:lnSpc>
                <a:spcPct val="100000"/>
              </a:lnSpc>
              <a:spcBef>
                <a:spcPts val="640"/>
              </a:spcBef>
              <a:spcAft>
                <a:spcPts val="0"/>
              </a:spcAft>
              <a:buSzPct val="115315"/>
              <a:buNone/>
            </a:pPr>
            <a:r>
              <a:rPr lang="en-US" sz="3000"/>
              <a:t>Teaching replacement behaviors allows you to </a:t>
            </a:r>
            <a:r>
              <a:rPr lang="en-US" sz="3000" b="1"/>
              <a:t>encourage behavioral learning so that students’ needs are fulfilled</a:t>
            </a:r>
            <a:r>
              <a:rPr lang="en-US" sz="3000"/>
              <a:t>, but it is done in a way that is more </a:t>
            </a:r>
            <a:r>
              <a:rPr lang="en-US" sz="3000" b="1"/>
              <a:t>pro-social</a:t>
            </a:r>
            <a:r>
              <a:rPr lang="en-US" sz="3000"/>
              <a:t>.</a:t>
            </a:r>
            <a:endParaRPr/>
          </a:p>
        </p:txBody>
      </p:sp>
      <p:pic>
        <p:nvPicPr>
          <p:cNvPr id="580" name="Google Shape;580;g24b1b9bd0d1_2_3550" title="Lightbulb"/>
          <p:cNvPicPr preferRelativeResize="0"/>
          <p:nvPr/>
        </p:nvPicPr>
        <p:blipFill rotWithShape="1">
          <a:blip r:embed="rId3">
            <a:alphaModFix/>
          </a:blip>
          <a:srcRect t="12980" b="22118"/>
          <a:stretch/>
        </p:blipFill>
        <p:spPr>
          <a:xfrm>
            <a:off x="6082700" y="1510925"/>
            <a:ext cx="2602875" cy="1820700"/>
          </a:xfrm>
          <a:prstGeom prst="rect">
            <a:avLst/>
          </a:prstGeom>
          <a:noFill/>
          <a:ln>
            <a:noFill/>
          </a:ln>
          <a:effectLst>
            <a:outerShdw blurRad="57150" dist="276225" dir="5400000" algn="bl" rotWithShape="0">
              <a:srgbClr val="000000">
                <a:alpha val="47451"/>
              </a:srgbClr>
            </a:outerShdw>
          </a:effectLst>
        </p:spPr>
      </p:pic>
      <p:sp>
        <p:nvSpPr>
          <p:cNvPr id="581" name="Google Shape;581;g24b1b9bd0d1_2_355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a:t>Important Consideration for Replacement Behaviors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24b1b9bd0d1_2_4945"/>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25400" lvl="0" indent="0" algn="l" rtl="0">
              <a:lnSpc>
                <a:spcPct val="100000"/>
              </a:lnSpc>
              <a:spcBef>
                <a:spcPts val="640"/>
              </a:spcBef>
              <a:spcAft>
                <a:spcPts val="0"/>
              </a:spcAft>
              <a:buSzPts val="3200"/>
              <a:buNone/>
            </a:pPr>
            <a:r>
              <a:rPr lang="en-US"/>
              <a:t>Go back to the ABC examples from Day 1. </a:t>
            </a: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r>
              <a:rPr lang="en-US"/>
              <a:t>Identify replacement behaviors for each of the examples.</a:t>
            </a:r>
            <a:endParaRPr/>
          </a:p>
        </p:txBody>
      </p:sp>
      <p:sp>
        <p:nvSpPr>
          <p:cNvPr id="587" name="Google Shape;587;g24b1b9bd0d1_2_4945" title="Small Group Discussion"/>
          <p:cNvSpPr/>
          <p:nvPr/>
        </p:nvSpPr>
        <p:spPr>
          <a:xfrm>
            <a:off x="8145644" y="314286"/>
            <a:ext cx="769764"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588" name="Google Shape;588;g24b1b9bd0d1_2_494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ts val="4000"/>
              <a:buNone/>
            </a:pPr>
            <a:r>
              <a:rPr lang="en-US" dirty="0"/>
              <a:t>Replacement Behaviors Small Group Discussion</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g24b1b9bd0d1_2_3556"/>
          <p:cNvSpPr txBox="1">
            <a:spLocks noGrp="1"/>
          </p:cNvSpPr>
          <p:nvPr>
            <p:ph type="body" idx="1"/>
          </p:nvPr>
        </p:nvSpPr>
        <p:spPr>
          <a:xfrm>
            <a:off x="2800064" y="1441076"/>
            <a:ext cx="6014752" cy="4536600"/>
          </a:xfrm>
          <a:prstGeom prst="rect">
            <a:avLst/>
          </a:prstGeom>
          <a:noFill/>
          <a:ln>
            <a:noFill/>
          </a:ln>
        </p:spPr>
        <p:txBody>
          <a:bodyPr spcFirstLastPara="1" wrap="square" lIns="91425" tIns="45700" rIns="91425" bIns="45700" anchor="t" anchorCtr="0">
            <a:normAutofit/>
          </a:bodyPr>
          <a:lstStyle/>
          <a:p>
            <a:pPr marL="457200" lvl="0" indent="-431800" algn="l" rtl="0">
              <a:lnSpc>
                <a:spcPct val="100000"/>
              </a:lnSpc>
              <a:spcBef>
                <a:spcPts val="640"/>
              </a:spcBef>
              <a:spcAft>
                <a:spcPts val="0"/>
              </a:spcAft>
              <a:buSzPts val="3200"/>
              <a:buChar char="•"/>
            </a:pPr>
            <a:r>
              <a:rPr lang="en-US" sz="2600"/>
              <a:t>A hint meant to encourage a person to perform a desired behavior. </a:t>
            </a:r>
            <a:endParaRPr/>
          </a:p>
          <a:p>
            <a:pPr marL="457200" lvl="0" indent="-431800" algn="l" rtl="0">
              <a:lnSpc>
                <a:spcPct val="100000"/>
              </a:lnSpc>
              <a:spcBef>
                <a:spcPts val="640"/>
              </a:spcBef>
              <a:spcAft>
                <a:spcPts val="0"/>
              </a:spcAft>
              <a:buSzPts val="3200"/>
              <a:buChar char="•"/>
            </a:pPr>
            <a:r>
              <a:rPr lang="en-US" sz="2600"/>
              <a:t>Paired with a desired behavior (i.e. social skill, coping skill, replacement behavior)</a:t>
            </a:r>
            <a:endParaRPr/>
          </a:p>
          <a:p>
            <a:pPr marL="457200" lvl="0" indent="-431800" algn="l" rtl="0">
              <a:lnSpc>
                <a:spcPct val="100000"/>
              </a:lnSpc>
              <a:spcBef>
                <a:spcPts val="640"/>
              </a:spcBef>
              <a:spcAft>
                <a:spcPts val="0"/>
              </a:spcAft>
              <a:buSzPts val="3200"/>
              <a:buChar char="•"/>
            </a:pPr>
            <a:r>
              <a:rPr lang="en-US" sz="2600"/>
              <a:t>Verbal, visual, gesture, etc.</a:t>
            </a:r>
            <a:endParaRPr/>
          </a:p>
        </p:txBody>
      </p:sp>
      <p:pic>
        <p:nvPicPr>
          <p:cNvPr id="594" name="Google Shape;594;g24b1b9bd0d1_2_3556" title="Person with finger at lips"/>
          <p:cNvPicPr preferRelativeResize="0"/>
          <p:nvPr/>
        </p:nvPicPr>
        <p:blipFill rotWithShape="1">
          <a:blip r:embed="rId3">
            <a:alphaModFix/>
          </a:blip>
          <a:srcRect/>
          <a:stretch/>
        </p:blipFill>
        <p:spPr>
          <a:xfrm>
            <a:off x="457200" y="1406338"/>
            <a:ext cx="2161675" cy="4045320"/>
          </a:xfrm>
          <a:prstGeom prst="rect">
            <a:avLst/>
          </a:prstGeom>
          <a:noFill/>
          <a:ln>
            <a:noFill/>
          </a:ln>
          <a:effectLst>
            <a:reflection stA="85000" endPos="23000" dist="38100" dir="5400000" fadeDir="5400012" sy="-100000" algn="bl" rotWithShape="0"/>
          </a:effectLst>
        </p:spPr>
      </p:pic>
      <p:sp>
        <p:nvSpPr>
          <p:cNvPr id="595" name="Google Shape;595;g24b1b9bd0d1_2_3556"/>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3500"/>
              <a:buNone/>
            </a:pPr>
            <a:r>
              <a:rPr lang="en-US"/>
              <a:t>Prompting &amp; Cueing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g3f5334e3ef1_0_948"/>
          <p:cNvSpPr txBox="1">
            <a:spLocks noGrp="1"/>
          </p:cNvSpPr>
          <p:nvPr>
            <p:ph type="body" idx="4294967295"/>
          </p:nvPr>
        </p:nvSpPr>
        <p:spPr>
          <a:xfrm>
            <a:off x="352300" y="1510125"/>
            <a:ext cx="8431500" cy="4381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en-US" sz="2800">
                <a:solidFill>
                  <a:srgbClr val="000000"/>
                </a:solidFill>
                <a:latin typeface="Calibri"/>
                <a:ea typeface="Calibri"/>
                <a:cs typeface="Calibri"/>
                <a:sym typeface="Calibri"/>
              </a:rPr>
              <a:t>The next three slides offer the ABC examples from Day One. Choose one example.</a:t>
            </a:r>
            <a:endParaRPr sz="2800">
              <a:solidFill>
                <a:srgbClr val="000000"/>
              </a:solidFill>
              <a:latin typeface="Calibri"/>
              <a:ea typeface="Calibri"/>
              <a:cs typeface="Calibri"/>
              <a:sym typeface="Calibri"/>
            </a:endParaRPr>
          </a:p>
          <a:p>
            <a:pPr marL="0" lvl="0" indent="0" algn="l" rtl="0">
              <a:lnSpc>
                <a:spcPct val="90000"/>
              </a:lnSpc>
              <a:spcBef>
                <a:spcPts val="1600"/>
              </a:spcBef>
              <a:spcAft>
                <a:spcPts val="0"/>
              </a:spcAft>
              <a:buSzPts val="3200"/>
              <a:buNone/>
            </a:pPr>
            <a:r>
              <a:rPr lang="en-US" sz="2800">
                <a:solidFill>
                  <a:srgbClr val="000000"/>
                </a:solidFill>
                <a:latin typeface="Calibri"/>
                <a:ea typeface="Calibri"/>
                <a:cs typeface="Calibri"/>
                <a:sym typeface="Calibri"/>
              </a:rPr>
              <a:t>Identify a possible replacement behavior for the behavior shown. What prompt or cue might be needed?</a:t>
            </a:r>
            <a:endParaRPr sz="2800">
              <a:solidFill>
                <a:srgbClr val="000000"/>
              </a:solidFill>
              <a:latin typeface="Calibri"/>
              <a:ea typeface="Calibri"/>
              <a:cs typeface="Calibri"/>
              <a:sym typeface="Calibri"/>
            </a:endParaRPr>
          </a:p>
          <a:p>
            <a:pPr marL="0" lvl="0" indent="0" algn="l" rtl="0">
              <a:lnSpc>
                <a:spcPct val="90000"/>
              </a:lnSpc>
              <a:spcBef>
                <a:spcPts val="1600"/>
              </a:spcBef>
              <a:spcAft>
                <a:spcPts val="1600"/>
              </a:spcAft>
              <a:buSzPts val="3200"/>
              <a:buNone/>
            </a:pPr>
            <a:r>
              <a:rPr lang="en-US" sz="2800">
                <a:solidFill>
                  <a:srgbClr val="000000"/>
                </a:solidFill>
                <a:latin typeface="Calibri"/>
                <a:ea typeface="Calibri"/>
                <a:cs typeface="Calibri"/>
                <a:sym typeface="Calibri"/>
              </a:rPr>
              <a:t>Discuss with your small group. Be prepared to share out.</a:t>
            </a:r>
            <a:endParaRPr sz="2800">
              <a:solidFill>
                <a:srgbClr val="000000"/>
              </a:solidFill>
              <a:latin typeface="Calibri"/>
              <a:ea typeface="Calibri"/>
              <a:cs typeface="Calibri"/>
              <a:sym typeface="Calibri"/>
            </a:endParaRPr>
          </a:p>
        </p:txBody>
      </p:sp>
      <p:sp>
        <p:nvSpPr>
          <p:cNvPr id="601" name="Google Shape;601;g3f5334e3ef1_0_948">
            <a:extLst>
              <a:ext uri="{C183D7F6-B498-43B3-948B-1728B52AA6E4}">
                <adec:decorative xmlns:adec="http://schemas.microsoft.com/office/drawing/2017/decorative" val="1"/>
              </a:ext>
            </a:extLst>
          </p:cNvPr>
          <p:cNvSpPr/>
          <p:nvPr/>
        </p:nvSpPr>
        <p:spPr>
          <a:xfrm>
            <a:off x="8145462" y="314325"/>
            <a:ext cx="769956"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g3f5334e3ef1_0_948"/>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a:solidFill>
                  <a:srgbClr val="FFFFFF"/>
                </a:solidFill>
                <a:latin typeface="Verdana"/>
                <a:ea typeface="Verdana"/>
                <a:cs typeface="Verdana"/>
                <a:sym typeface="Verdana"/>
              </a:rPr>
              <a:t>Let’s revisit what we learned!</a:t>
            </a:r>
            <a:endParaRPr sz="4000">
              <a:solidFill>
                <a:srgbClr val="FFFFFF"/>
              </a:solidFill>
              <a:latin typeface="Verdana"/>
              <a:ea typeface="Verdana"/>
              <a:cs typeface="Verdana"/>
              <a:sym typeface="Verdana"/>
            </a:endParaRPr>
          </a:p>
        </p:txBody>
      </p:sp>
      <p:sp>
        <p:nvSpPr>
          <p:cNvPr id="603" name="Google Shape;603;g3f5334e3ef1_0_948"/>
          <p:cNvSpPr txBox="1"/>
          <p:nvPr/>
        </p:nvSpPr>
        <p:spPr>
          <a:xfrm>
            <a:off x="352300" y="4457150"/>
            <a:ext cx="8431500" cy="1456200"/>
          </a:xfrm>
          <a:prstGeom prst="rect">
            <a:avLst/>
          </a:prstGeom>
          <a:solidFill>
            <a:schemeClr val="lt2"/>
          </a:solidFill>
          <a:ln w="9525" cap="flat" cmpd="sng">
            <a:solidFill>
              <a:srgbClr val="212529"/>
            </a:solidFill>
            <a:prstDash val="solid"/>
            <a:round/>
            <a:headEnd type="none" w="sm" len="sm"/>
            <a:tailEnd type="none" w="sm" len="sm"/>
          </a:ln>
        </p:spPr>
        <p:txBody>
          <a:bodyPr spcFirstLastPara="1" wrap="square" lIns="91425" tIns="91425" rIns="91425" bIns="182875" anchor="ctr" anchorCtr="0">
            <a:noAutofit/>
          </a:bodyPr>
          <a:lstStyle/>
          <a:p>
            <a:pPr marL="25400" marR="0" lvl="0" indent="0" algn="l" rtl="0">
              <a:lnSpc>
                <a:spcPct val="100000"/>
              </a:lnSpc>
              <a:spcBef>
                <a:spcPts val="0"/>
              </a:spcBef>
              <a:spcAft>
                <a:spcPts val="2000"/>
              </a:spcAft>
              <a:buClr>
                <a:srgbClr val="000000"/>
              </a:buClr>
              <a:buSzPts val="3500"/>
              <a:buFont typeface="Arial"/>
              <a:buNone/>
            </a:pPr>
            <a:r>
              <a:rPr lang="en-US" sz="3500" b="0" i="0" u="none" strike="noStrike" cap="none">
                <a:solidFill>
                  <a:schemeClr val="dk1"/>
                </a:solidFill>
                <a:latin typeface="Calibri"/>
                <a:ea typeface="Calibri"/>
                <a:cs typeface="Calibri"/>
                <a:sym typeface="Calibri"/>
              </a:rPr>
              <a:t>🚌  </a:t>
            </a:r>
            <a:r>
              <a:rPr lang="en-US" sz="2700" b="0" i="0" u="none" strike="noStrike" cap="none">
                <a:solidFill>
                  <a:schemeClr val="dk1"/>
                </a:solidFill>
                <a:latin typeface="Calibri"/>
                <a:ea typeface="Calibri"/>
                <a:cs typeface="Calibri"/>
                <a:sym typeface="Calibri"/>
              </a:rPr>
              <a:t>What systems (PD, coaching, reflection tools) are in place to help staff apply theory to real classroom dynamics (Or what is missing?)</a:t>
            </a:r>
            <a:endParaRPr sz="27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g3f5334e3ef1_0_955"/>
          <p:cNvSpPr/>
          <p:nvPr/>
        </p:nvSpPr>
        <p:spPr>
          <a:xfrm>
            <a:off x="6383337" y="2647950"/>
            <a:ext cx="2338500" cy="2497200"/>
          </a:xfrm>
          <a:prstGeom prst="roundRect">
            <a:avLst>
              <a:gd name="adj" fmla="val 16667"/>
            </a:avLst>
          </a:prstGeom>
          <a:solidFill>
            <a:srgbClr val="EAD1DC"/>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Consequence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Carson is followed and sent to the office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609" name="Google Shape;609;g3f5334e3ef1_0_955">
            <a:extLst>
              <a:ext uri="{C183D7F6-B498-43B3-948B-1728B52AA6E4}">
                <adec:decorative xmlns:adec="http://schemas.microsoft.com/office/drawing/2017/decorative" val="1"/>
              </a:ext>
            </a:extLst>
          </p:cNvPr>
          <p:cNvSpPr/>
          <p:nvPr/>
        </p:nvSpPr>
        <p:spPr>
          <a:xfrm>
            <a:off x="5840412" y="3727450"/>
            <a:ext cx="444600" cy="336600"/>
          </a:xfrm>
          <a:prstGeom prst="rightArrow">
            <a:avLst>
              <a:gd name="adj1" fmla="val 134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g3f5334e3ef1_0_955"/>
          <p:cNvSpPr/>
          <p:nvPr/>
        </p:nvSpPr>
        <p:spPr>
          <a:xfrm>
            <a:off x="3402012" y="2647950"/>
            <a:ext cx="2340000" cy="2497200"/>
          </a:xfrm>
          <a:prstGeom prst="roundRect">
            <a:avLst>
              <a:gd name="adj" fmla="val 16667"/>
            </a:avLst>
          </a:prstGeom>
          <a:solidFill>
            <a:srgbClr val="D9EAD3"/>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Behavior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Carson runs out of the classroom</a:t>
            </a:r>
            <a:endParaRPr sz="1400" b="0" i="0" u="none" strike="noStrike" cap="none">
              <a:solidFill>
                <a:srgbClr val="000000"/>
              </a:solidFill>
              <a:latin typeface="Arial"/>
              <a:ea typeface="Arial"/>
              <a:cs typeface="Arial"/>
              <a:sym typeface="Arial"/>
            </a:endParaRPr>
          </a:p>
        </p:txBody>
      </p:sp>
      <p:sp>
        <p:nvSpPr>
          <p:cNvPr id="611" name="Google Shape;611;g3f5334e3ef1_0_955">
            <a:extLst>
              <a:ext uri="{C183D7F6-B498-43B3-948B-1728B52AA6E4}">
                <adec:decorative xmlns:adec="http://schemas.microsoft.com/office/drawing/2017/decorative" val="1"/>
              </a:ext>
            </a:extLst>
          </p:cNvPr>
          <p:cNvSpPr/>
          <p:nvPr/>
        </p:nvSpPr>
        <p:spPr>
          <a:xfrm>
            <a:off x="2859087" y="3727450"/>
            <a:ext cx="444600" cy="336600"/>
          </a:xfrm>
          <a:prstGeom prst="rightArrow">
            <a:avLst>
              <a:gd name="adj1" fmla="val 134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g3f5334e3ef1_0_955"/>
          <p:cNvSpPr/>
          <p:nvPr/>
        </p:nvSpPr>
        <p:spPr>
          <a:xfrm>
            <a:off x="422275" y="2647950"/>
            <a:ext cx="2338500" cy="2497200"/>
          </a:xfrm>
          <a:prstGeom prst="roundRect">
            <a:avLst>
              <a:gd name="adj" fmla="val 16667"/>
            </a:avLst>
          </a:prstGeom>
          <a:solidFill>
            <a:srgbClr val="CFE2F3"/>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Antecedent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Mr. Jones passes out a math worksheet</a:t>
            </a:r>
            <a:endParaRPr sz="1400" b="0" i="0" u="none" strike="noStrike" cap="none">
              <a:solidFill>
                <a:srgbClr val="000000"/>
              </a:solidFill>
              <a:latin typeface="Arial"/>
              <a:ea typeface="Arial"/>
              <a:cs typeface="Arial"/>
              <a:sym typeface="Arial"/>
            </a:endParaRPr>
          </a:p>
        </p:txBody>
      </p:sp>
      <p:sp>
        <p:nvSpPr>
          <p:cNvPr id="613" name="Google Shape;613;g3f5334e3ef1_0_95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ABC’s of Behavior Example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g3f5334e3ef1_0_964"/>
          <p:cNvSpPr/>
          <p:nvPr/>
        </p:nvSpPr>
        <p:spPr>
          <a:xfrm>
            <a:off x="6383337" y="2647950"/>
            <a:ext cx="2338500" cy="2497200"/>
          </a:xfrm>
          <a:prstGeom prst="roundRect">
            <a:avLst>
              <a:gd name="adj" fmla="val 16667"/>
            </a:avLst>
          </a:prstGeom>
          <a:solidFill>
            <a:srgbClr val="EAD1DC"/>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Consequence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Arial"/>
                <a:ea typeface="Arial"/>
                <a:cs typeface="Arial"/>
                <a:sym typeface="Arial"/>
              </a:rPr>
              <a:t>The class laughs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619" name="Google Shape;619;g3f5334e3ef1_0_964">
            <a:extLst>
              <a:ext uri="{C183D7F6-B498-43B3-948B-1728B52AA6E4}">
                <adec:decorative xmlns:adec="http://schemas.microsoft.com/office/drawing/2017/decorative" val="1"/>
              </a:ext>
            </a:extLst>
          </p:cNvPr>
          <p:cNvSpPr/>
          <p:nvPr/>
        </p:nvSpPr>
        <p:spPr>
          <a:xfrm>
            <a:off x="5840412" y="3727450"/>
            <a:ext cx="444600" cy="336600"/>
          </a:xfrm>
          <a:prstGeom prst="rightArrow">
            <a:avLst>
              <a:gd name="adj1" fmla="val 134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g3f5334e3ef1_0_964"/>
          <p:cNvSpPr/>
          <p:nvPr/>
        </p:nvSpPr>
        <p:spPr>
          <a:xfrm>
            <a:off x="422275" y="2647950"/>
            <a:ext cx="2338500" cy="2497200"/>
          </a:xfrm>
          <a:prstGeom prst="roundRect">
            <a:avLst>
              <a:gd name="adj" fmla="val 16667"/>
            </a:avLst>
          </a:prstGeom>
          <a:solidFill>
            <a:srgbClr val="CFE2F3"/>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Antecedent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Arial"/>
                <a:ea typeface="Arial"/>
                <a:cs typeface="Arial"/>
                <a:sym typeface="Arial"/>
              </a:rPr>
              <a:t>Mr. Jones prompts students to take out notebooks</a:t>
            </a:r>
            <a:endParaRPr sz="1400" b="0" i="0" u="none" strike="noStrike" cap="none">
              <a:solidFill>
                <a:srgbClr val="000000"/>
              </a:solidFill>
              <a:latin typeface="Arial"/>
              <a:ea typeface="Arial"/>
              <a:cs typeface="Arial"/>
              <a:sym typeface="Arial"/>
            </a:endParaRPr>
          </a:p>
        </p:txBody>
      </p:sp>
      <p:sp>
        <p:nvSpPr>
          <p:cNvPr id="621" name="Google Shape;621;g3f5334e3ef1_0_964">
            <a:extLst>
              <a:ext uri="{C183D7F6-B498-43B3-948B-1728B52AA6E4}">
                <adec:decorative xmlns:adec="http://schemas.microsoft.com/office/drawing/2017/decorative" val="1"/>
              </a:ext>
            </a:extLst>
          </p:cNvPr>
          <p:cNvSpPr/>
          <p:nvPr/>
        </p:nvSpPr>
        <p:spPr>
          <a:xfrm>
            <a:off x="2859087" y="3727450"/>
            <a:ext cx="444600" cy="336600"/>
          </a:xfrm>
          <a:prstGeom prst="rightArrow">
            <a:avLst>
              <a:gd name="adj1" fmla="val 134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g3f5334e3ef1_0_964"/>
          <p:cNvSpPr/>
          <p:nvPr/>
        </p:nvSpPr>
        <p:spPr>
          <a:xfrm>
            <a:off x="3402012" y="2647950"/>
            <a:ext cx="2340000" cy="2497200"/>
          </a:xfrm>
          <a:prstGeom prst="roundRect">
            <a:avLst>
              <a:gd name="adj" fmla="val 16667"/>
            </a:avLst>
          </a:prstGeom>
          <a:solidFill>
            <a:srgbClr val="D9EAD3"/>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Behavior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Arial"/>
                <a:ea typeface="Arial"/>
                <a:cs typeface="Arial"/>
                <a:sym typeface="Arial"/>
              </a:rPr>
              <a:t>Student says, ‘Mr. Jones, what is up with that ugly haircut?</a:t>
            </a:r>
            <a:r>
              <a:rPr lang="en-US" sz="17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623" name="Google Shape;623;g3f5334e3ef1_0_964"/>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ABC’s of Behavior Example 2</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g3f5334e3ef1_0_973"/>
          <p:cNvSpPr/>
          <p:nvPr/>
        </p:nvSpPr>
        <p:spPr>
          <a:xfrm>
            <a:off x="6383337" y="2647950"/>
            <a:ext cx="2338500" cy="2497200"/>
          </a:xfrm>
          <a:prstGeom prst="roundRect">
            <a:avLst>
              <a:gd name="adj" fmla="val 16667"/>
            </a:avLst>
          </a:prstGeom>
          <a:solidFill>
            <a:srgbClr val="EAD1DC"/>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Consequence</a:t>
            </a:r>
            <a:endParaRPr sz="2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Arial"/>
                <a:ea typeface="Arial"/>
                <a:cs typeface="Arial"/>
                <a:sym typeface="Arial"/>
              </a:rPr>
              <a:t>Mr. Jones stops his instruction and raises his voice, prompting the student to put up the phone.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629" name="Google Shape;629;g3f5334e3ef1_0_973">
            <a:extLst>
              <a:ext uri="{C183D7F6-B498-43B3-948B-1728B52AA6E4}">
                <adec:decorative xmlns:adec="http://schemas.microsoft.com/office/drawing/2017/decorative" val="1"/>
              </a:ext>
            </a:extLst>
          </p:cNvPr>
          <p:cNvSpPr/>
          <p:nvPr/>
        </p:nvSpPr>
        <p:spPr>
          <a:xfrm>
            <a:off x="5840412" y="3727450"/>
            <a:ext cx="444600" cy="336600"/>
          </a:xfrm>
          <a:prstGeom prst="rightArrow">
            <a:avLst>
              <a:gd name="adj1" fmla="val 134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g3f5334e3ef1_0_973"/>
          <p:cNvSpPr/>
          <p:nvPr/>
        </p:nvSpPr>
        <p:spPr>
          <a:xfrm>
            <a:off x="3402012" y="2647950"/>
            <a:ext cx="2340000" cy="2497200"/>
          </a:xfrm>
          <a:prstGeom prst="roundRect">
            <a:avLst>
              <a:gd name="adj" fmla="val 16667"/>
            </a:avLst>
          </a:prstGeom>
          <a:solidFill>
            <a:srgbClr val="D9EAD3"/>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Behavior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Student ignores Mr. Jones, pulls up the hood, and stays on phone</a:t>
            </a:r>
            <a:endParaRPr sz="1400" b="0" i="0" u="none" strike="noStrike" cap="none">
              <a:solidFill>
                <a:srgbClr val="000000"/>
              </a:solidFill>
              <a:latin typeface="Arial"/>
              <a:ea typeface="Arial"/>
              <a:cs typeface="Arial"/>
              <a:sym typeface="Arial"/>
            </a:endParaRPr>
          </a:p>
        </p:txBody>
      </p:sp>
      <p:sp>
        <p:nvSpPr>
          <p:cNvPr id="631" name="Google Shape;631;g3f5334e3ef1_0_973">
            <a:extLst>
              <a:ext uri="{C183D7F6-B498-43B3-948B-1728B52AA6E4}">
                <adec:decorative xmlns:adec="http://schemas.microsoft.com/office/drawing/2017/decorative" val="1"/>
              </a:ext>
            </a:extLst>
          </p:cNvPr>
          <p:cNvSpPr/>
          <p:nvPr/>
        </p:nvSpPr>
        <p:spPr>
          <a:xfrm>
            <a:off x="2859087" y="3727450"/>
            <a:ext cx="444600" cy="336600"/>
          </a:xfrm>
          <a:prstGeom prst="rightArrow">
            <a:avLst>
              <a:gd name="adj1" fmla="val 134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g3f5334e3ef1_0_973"/>
          <p:cNvSpPr/>
          <p:nvPr/>
        </p:nvSpPr>
        <p:spPr>
          <a:xfrm>
            <a:off x="422275" y="2647950"/>
            <a:ext cx="2338500" cy="2497200"/>
          </a:xfrm>
          <a:prstGeom prst="roundRect">
            <a:avLst>
              <a:gd name="adj" fmla="val 16667"/>
            </a:avLst>
          </a:prstGeom>
          <a:solidFill>
            <a:srgbClr val="CFE2F3"/>
          </a:solidFill>
          <a:ln w="9525" cap="flat" cmpd="sng">
            <a:solidFill>
              <a:schemeClr val="dk2"/>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Antecedent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endParaRPr sz="2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Mr. Jones prompts students to put phones away</a:t>
            </a:r>
            <a:endParaRPr sz="1400" b="0" i="0" u="none" strike="noStrike" cap="none">
              <a:solidFill>
                <a:srgbClr val="000000"/>
              </a:solidFill>
              <a:latin typeface="Arial"/>
              <a:ea typeface="Arial"/>
              <a:cs typeface="Arial"/>
              <a:sym typeface="Arial"/>
            </a:endParaRPr>
          </a:p>
        </p:txBody>
      </p:sp>
      <p:sp>
        <p:nvSpPr>
          <p:cNvPr id="633" name="Google Shape;633;g3f5334e3ef1_0_97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ABC’s of Behavior Example 3</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g24b1b9bd0d1_2_4998"/>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25400" lvl="0" indent="0" algn="l" rtl="0">
              <a:lnSpc>
                <a:spcPct val="100000"/>
              </a:lnSpc>
              <a:spcBef>
                <a:spcPts val="640"/>
              </a:spcBef>
              <a:spcAft>
                <a:spcPts val="0"/>
              </a:spcAft>
              <a:buSzPts val="3200"/>
              <a:buNone/>
            </a:pPr>
            <a:r>
              <a:rPr lang="en-US"/>
              <a:t>Reflect on your personal scenario.</a:t>
            </a: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r>
              <a:rPr lang="en-US"/>
              <a:t>Identify a replacement behavior.</a:t>
            </a: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r>
              <a:rPr lang="en-US"/>
              <a:t>What additional skills might your students need to engage in that replacement behavior?</a:t>
            </a:r>
            <a:endParaRPr/>
          </a:p>
        </p:txBody>
      </p:sp>
      <p:sp>
        <p:nvSpPr>
          <p:cNvPr id="639" name="Google Shape;639;g24b1b9bd0d1_2_4998"/>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ts val="4000"/>
              <a:buNone/>
            </a:pPr>
            <a:r>
              <a:rPr lang="en-US" dirty="0"/>
              <a:t>ABCs of Behavior - Independent Reflection</a:t>
            </a:r>
            <a:endParaRPr dirty="0"/>
          </a:p>
        </p:txBody>
      </p:sp>
      <p:grpSp>
        <p:nvGrpSpPr>
          <p:cNvPr id="640" name="Google Shape;640;g24b1b9bd0d1_2_4998" title="Personal Reflection"/>
          <p:cNvGrpSpPr/>
          <p:nvPr/>
        </p:nvGrpSpPr>
        <p:grpSpPr>
          <a:xfrm>
            <a:off x="8037943" y="274647"/>
            <a:ext cx="648865" cy="660482"/>
            <a:chOff x="1490050" y="3805975"/>
            <a:chExt cx="491900" cy="482350"/>
          </a:xfrm>
        </p:grpSpPr>
        <p:sp>
          <p:nvSpPr>
            <p:cNvPr id="641" name="Google Shape;641;g24b1b9bd0d1_2_4998"/>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642" name="Google Shape;642;g24b1b9bd0d1_2_4998"/>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643" name="Google Shape;643;g24b1b9bd0d1_2_4998"/>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644" name="Google Shape;644;g24b1b9bd0d1_2_4998"/>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g3f5334e3ef1_0_1156"/>
          <p:cNvSpPr txBox="1"/>
          <p:nvPr/>
        </p:nvSpPr>
        <p:spPr>
          <a:xfrm>
            <a:off x="377475" y="2571600"/>
            <a:ext cx="8233200" cy="4286400"/>
          </a:xfrm>
          <a:prstGeom prst="rect">
            <a:avLst/>
          </a:prstGeom>
          <a:noFill/>
          <a:ln>
            <a:noFill/>
          </a:ln>
        </p:spPr>
        <p:txBody>
          <a:bodyPr spcFirstLastPara="1" wrap="square" lIns="91425" tIns="45700" rIns="91425" bIns="45700" anchor="t" anchorCtr="0">
            <a:normAutofit/>
          </a:bodyPr>
          <a:lstStyle/>
          <a:p>
            <a:pPr marL="25400" marR="0" lvl="0" indent="0" algn="l" rtl="0">
              <a:lnSpc>
                <a:spcPct val="100000"/>
              </a:lnSpc>
              <a:spcBef>
                <a:spcPts val="64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Emotional intelligence refers to the ability to identify and manage one’s own emotions, as well as the emotions of others.</a:t>
            </a:r>
            <a:endParaRPr sz="3000" b="0" i="0" u="none" strike="noStrike" cap="none">
              <a:solidFill>
                <a:srgbClr val="000000"/>
              </a:solidFill>
              <a:latin typeface="Calibri"/>
              <a:ea typeface="Calibri"/>
              <a:cs typeface="Calibri"/>
              <a:sym typeface="Calibri"/>
            </a:endParaRPr>
          </a:p>
          <a:p>
            <a:pPr marL="457200" marR="0" lvl="0" indent="-419100" algn="l" rtl="0">
              <a:lnSpc>
                <a:spcPct val="100000"/>
              </a:lnSpc>
              <a:spcBef>
                <a:spcPts val="64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Self-Awareness</a:t>
            </a:r>
            <a:endParaRPr sz="3000" b="0" i="0" u="none" strike="noStrike" cap="none">
              <a:solidFill>
                <a:srgbClr val="000000"/>
              </a:solidFill>
              <a:latin typeface="Calibri"/>
              <a:ea typeface="Calibri"/>
              <a:cs typeface="Calibri"/>
              <a:sym typeface="Calibri"/>
            </a:endParaRPr>
          </a:p>
          <a:p>
            <a:pPr marL="457200" marR="0" lvl="0" indent="-419100" algn="l" rtl="0">
              <a:lnSpc>
                <a:spcPct val="100000"/>
              </a:lnSpc>
              <a:spcBef>
                <a:spcPts val="64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Self-Management</a:t>
            </a:r>
            <a:endParaRPr sz="3000" b="0" i="0" u="none" strike="noStrike" cap="none">
              <a:solidFill>
                <a:srgbClr val="000000"/>
              </a:solidFill>
              <a:latin typeface="Calibri"/>
              <a:ea typeface="Calibri"/>
              <a:cs typeface="Calibri"/>
              <a:sym typeface="Calibri"/>
            </a:endParaRPr>
          </a:p>
          <a:p>
            <a:pPr marL="457200" marR="0" lvl="0" indent="-419100" algn="l" rtl="0">
              <a:lnSpc>
                <a:spcPct val="100000"/>
              </a:lnSpc>
              <a:spcBef>
                <a:spcPts val="64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Social Awareness/Empathy</a:t>
            </a:r>
            <a:endParaRPr sz="3000" b="0" i="0" u="none" strike="noStrike" cap="none">
              <a:solidFill>
                <a:srgbClr val="000000"/>
              </a:solidFill>
              <a:latin typeface="Calibri"/>
              <a:ea typeface="Calibri"/>
              <a:cs typeface="Calibri"/>
              <a:sym typeface="Calibri"/>
            </a:endParaRPr>
          </a:p>
          <a:p>
            <a:pPr marL="457200" marR="0" lvl="0" indent="-419100" algn="l" rtl="0">
              <a:lnSpc>
                <a:spcPct val="100000"/>
              </a:lnSpc>
              <a:spcBef>
                <a:spcPts val="64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Social Management/Social Skills</a:t>
            </a:r>
            <a:endParaRPr sz="3000" b="0" i="0" u="none" strike="noStrike" cap="none">
              <a:solidFill>
                <a:srgbClr val="000000"/>
              </a:solidFill>
              <a:latin typeface="Calibri"/>
              <a:ea typeface="Calibri"/>
              <a:cs typeface="Calibri"/>
              <a:sym typeface="Calibri"/>
            </a:endParaRPr>
          </a:p>
          <a:p>
            <a:pPr marL="457200" marR="0" lvl="0" indent="-228600" algn="l" rtl="0">
              <a:lnSpc>
                <a:spcPct val="100000"/>
              </a:lnSpc>
              <a:spcBef>
                <a:spcPts val="640"/>
              </a:spcBef>
              <a:spcAft>
                <a:spcPts val="0"/>
              </a:spcAft>
              <a:buClr>
                <a:srgbClr val="000000"/>
              </a:buClr>
              <a:buSzPts val="3200"/>
              <a:buFont typeface="Arial"/>
              <a:buNone/>
            </a:pPr>
            <a:endParaRPr sz="3200" b="0" i="0" u="none" strike="noStrike" cap="none">
              <a:solidFill>
                <a:srgbClr val="000000"/>
              </a:solidFill>
              <a:latin typeface="Verdana"/>
              <a:ea typeface="Verdana"/>
              <a:cs typeface="Verdana"/>
              <a:sym typeface="Verdana"/>
            </a:endParaRPr>
          </a:p>
        </p:txBody>
      </p:sp>
      <p:sp>
        <p:nvSpPr>
          <p:cNvPr id="650" name="Google Shape;650;g3f5334e3ef1_0_1156"/>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100"/>
              <a:buNone/>
            </a:pPr>
            <a:r>
              <a:rPr lang="en-US" sz="3600">
                <a:solidFill>
                  <a:schemeClr val="lt1"/>
                </a:solidFill>
                <a:latin typeface="Verdana"/>
                <a:ea typeface="Verdana"/>
                <a:cs typeface="Verdana"/>
                <a:sym typeface="Verdana"/>
              </a:rPr>
              <a:t>What Does It Take </a:t>
            </a:r>
            <a:endParaRPr sz="3600">
              <a:solidFill>
                <a:schemeClr val="lt1"/>
              </a:solidFill>
              <a:latin typeface="Verdana"/>
              <a:ea typeface="Verdana"/>
              <a:cs typeface="Verdana"/>
              <a:sym typeface="Verdana"/>
            </a:endParaRPr>
          </a:p>
          <a:p>
            <a:pPr marL="0" lvl="0" indent="0" algn="ctr" rtl="0">
              <a:lnSpc>
                <a:spcPct val="100000"/>
              </a:lnSpc>
              <a:spcBef>
                <a:spcPts val="0"/>
              </a:spcBef>
              <a:spcAft>
                <a:spcPts val="0"/>
              </a:spcAft>
              <a:buSzPts val="1100"/>
              <a:buNone/>
            </a:pPr>
            <a:r>
              <a:rPr lang="en-US" sz="3600">
                <a:solidFill>
                  <a:schemeClr val="lt1"/>
                </a:solidFill>
                <a:latin typeface="Verdana"/>
                <a:ea typeface="Verdana"/>
                <a:cs typeface="Verdana"/>
                <a:sym typeface="Verdana"/>
              </a:rPr>
              <a:t>to Be Ready to Learn?</a:t>
            </a:r>
            <a:endParaRPr sz="3600">
              <a:solidFill>
                <a:schemeClr val="lt1"/>
              </a:solidFill>
              <a:latin typeface="Verdana"/>
              <a:ea typeface="Verdana"/>
              <a:cs typeface="Verdana"/>
              <a:sym typeface="Verdana"/>
            </a:endParaRPr>
          </a:p>
        </p:txBody>
      </p:sp>
      <p:pic>
        <p:nvPicPr>
          <p:cNvPr id="651" name="Google Shape;651;g3f5334e3ef1_0_115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74975" y="1638300"/>
            <a:ext cx="838200" cy="8382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g3f5334e3ef1_0_1162"/>
          <p:cNvSpPr txBox="1"/>
          <p:nvPr/>
        </p:nvSpPr>
        <p:spPr>
          <a:xfrm>
            <a:off x="457200" y="1505063"/>
            <a:ext cx="8229600" cy="4161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200"/>
              </a:spcBef>
              <a:spcAft>
                <a:spcPts val="0"/>
              </a:spcAft>
              <a:buClr>
                <a:srgbClr val="000000"/>
              </a:buClr>
              <a:buSzPts val="3000"/>
              <a:buFont typeface="Arial"/>
              <a:buNone/>
            </a:pPr>
            <a:r>
              <a:rPr lang="en-US" sz="3300" b="1" i="0" u="none" strike="noStrike" cap="none">
                <a:solidFill>
                  <a:schemeClr val="dk2"/>
                </a:solidFill>
                <a:latin typeface="Calibri"/>
                <a:ea typeface="Calibri"/>
                <a:cs typeface="Calibri"/>
                <a:sym typeface="Calibri"/>
              </a:rPr>
              <a:t>Self-Awareness</a:t>
            </a:r>
            <a:endParaRPr sz="3300" b="1" i="0" u="none" strike="noStrike" cap="none">
              <a:solidFill>
                <a:schemeClr val="dk2"/>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3000"/>
              <a:buFont typeface="Arial"/>
              <a:buNone/>
            </a:pPr>
            <a:r>
              <a:rPr lang="en-US" sz="3300" b="0" i="0" u="none" strike="noStrike" cap="none">
                <a:solidFill>
                  <a:schemeClr val="dk1"/>
                </a:solidFill>
                <a:latin typeface="Calibri"/>
                <a:ea typeface="Calibri"/>
                <a:cs typeface="Calibri"/>
                <a:sym typeface="Calibri"/>
              </a:rPr>
              <a:t>The ability to recognize your own feelings</a:t>
            </a:r>
            <a:r>
              <a:rPr lang="en-US" sz="3300" b="0" i="0" u="none" strike="noStrike" cap="none">
                <a:solidFill>
                  <a:srgbClr val="006387"/>
                </a:solidFill>
                <a:latin typeface="Calibri"/>
                <a:ea typeface="Calibri"/>
                <a:cs typeface="Calibri"/>
                <a:sym typeface="Calibri"/>
              </a:rPr>
              <a:t> and to name them,</a:t>
            </a:r>
            <a:r>
              <a:rPr lang="en-US" sz="3300" b="1" i="0" u="none" strike="noStrike" cap="none">
                <a:solidFill>
                  <a:srgbClr val="006387"/>
                </a:solidFill>
                <a:latin typeface="Calibri"/>
                <a:ea typeface="Calibri"/>
                <a:cs typeface="Calibri"/>
                <a:sym typeface="Calibri"/>
              </a:rPr>
              <a:t> </a:t>
            </a:r>
            <a:r>
              <a:rPr lang="en-US" sz="3300" b="0" i="0" u="none" strike="noStrike" cap="none">
                <a:solidFill>
                  <a:schemeClr val="dk1"/>
                </a:solidFill>
                <a:latin typeface="Calibri"/>
                <a:ea typeface="Calibri"/>
                <a:cs typeface="Calibri"/>
                <a:sym typeface="Calibri"/>
              </a:rPr>
              <a:t>recognizing the impact of your emotions, and to know your strengths and limits, and to have self-confidence and the awareness of your capabilities.</a:t>
            </a:r>
            <a:endParaRPr sz="3300" b="1" i="0" u="none" strike="noStrike" cap="none">
              <a:solidFill>
                <a:schemeClr val="dk1"/>
              </a:solidFill>
              <a:latin typeface="Calibri"/>
              <a:ea typeface="Calibri"/>
              <a:cs typeface="Calibri"/>
              <a:sym typeface="Calibri"/>
            </a:endParaRPr>
          </a:p>
          <a:p>
            <a:pPr marL="0" marR="0" lvl="0" indent="0" algn="l" rtl="0">
              <a:lnSpc>
                <a:spcPct val="70000"/>
              </a:lnSpc>
              <a:spcBef>
                <a:spcPts val="1200"/>
              </a:spcBef>
              <a:spcAft>
                <a:spcPts val="0"/>
              </a:spcAft>
              <a:buClr>
                <a:srgbClr val="000000"/>
              </a:buClr>
              <a:buSzPts val="3000"/>
              <a:buFont typeface="Arial"/>
              <a:buNone/>
            </a:pPr>
            <a:endParaRPr sz="3000" b="0" i="0" u="none" strike="noStrike" cap="none">
              <a:solidFill>
                <a:schemeClr val="dk1"/>
              </a:solidFill>
              <a:latin typeface="Verdana"/>
              <a:ea typeface="Verdana"/>
              <a:cs typeface="Verdana"/>
              <a:sym typeface="Verdana"/>
            </a:endParaRPr>
          </a:p>
          <a:p>
            <a:pPr marL="0" marR="0" lvl="0" indent="0" algn="l" rtl="0">
              <a:lnSpc>
                <a:spcPct val="70000"/>
              </a:lnSpc>
              <a:spcBef>
                <a:spcPts val="1200"/>
              </a:spcBef>
              <a:spcAft>
                <a:spcPts val="0"/>
              </a:spcAft>
              <a:buClr>
                <a:srgbClr val="000000"/>
              </a:buClr>
              <a:buSzPts val="3000"/>
              <a:buFont typeface="Arial"/>
              <a:buNone/>
            </a:pPr>
            <a:endParaRPr sz="3000" b="0" i="0" u="none" strike="noStrike" cap="none">
              <a:solidFill>
                <a:schemeClr val="dk1"/>
              </a:solidFill>
              <a:latin typeface="Verdana"/>
              <a:ea typeface="Verdana"/>
              <a:cs typeface="Verdana"/>
              <a:sym typeface="Verdana"/>
            </a:endParaRPr>
          </a:p>
        </p:txBody>
      </p:sp>
      <p:sp>
        <p:nvSpPr>
          <p:cNvPr id="657" name="Google Shape;657;g3f5334e3ef1_0_1162"/>
          <p:cNvSpPr txBox="1">
            <a:spLocks noGrp="1"/>
          </p:cNvSpPr>
          <p:nvPr>
            <p:ph type="title"/>
          </p:nvPr>
        </p:nvSpPr>
        <p:spPr>
          <a:xfrm>
            <a:off x="228600" y="190500"/>
            <a:ext cx="8686800" cy="9528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000"/>
              <a:buFont typeface="Verdana"/>
              <a:buNone/>
            </a:pPr>
            <a:r>
              <a:rPr lang="en-US">
                <a:latin typeface="Verdana"/>
                <a:ea typeface="Verdana"/>
                <a:cs typeface="Verdana"/>
                <a:sym typeface="Verdana"/>
              </a:rPr>
              <a:t>Self-Awareness</a:t>
            </a:r>
            <a:endParaRPr>
              <a:latin typeface="Verdana"/>
              <a:ea typeface="Verdana"/>
              <a:cs typeface="Verdana"/>
              <a:sym typeface="Verdana"/>
            </a:endParaRPr>
          </a:p>
        </p:txBody>
      </p:sp>
      <p:sp>
        <p:nvSpPr>
          <p:cNvPr id="658" name="Google Shape;658;g3f5334e3ef1_0_1162"/>
          <p:cNvSpPr txBox="1"/>
          <p:nvPr/>
        </p:nvSpPr>
        <p:spPr>
          <a:xfrm>
            <a:off x="2933700" y="6076950"/>
            <a:ext cx="5886600" cy="5541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64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Elena Aguilar, The Art of Coaching Teams: Building Resilient Communities that Transform Schools. Jossey-Bass, 2016.</a:t>
            </a:r>
            <a:endParaRPr sz="1400" b="0" i="0" u="none" strike="noStrike" cap="none">
              <a:solidFill>
                <a:srgbClr val="000000"/>
              </a:solidFill>
              <a:latin typeface="Arial"/>
              <a:ea typeface="Arial"/>
              <a:cs typeface="Arial"/>
              <a:sym typeface="Arial"/>
            </a:endParaRPr>
          </a:p>
        </p:txBody>
      </p:sp>
      <p:sp>
        <p:nvSpPr>
          <p:cNvPr id="659" name="Google Shape;659;g3f5334e3ef1_0_1162"/>
          <p:cNvSpPr txBox="1"/>
          <p:nvPr/>
        </p:nvSpPr>
        <p:spPr>
          <a:xfrm>
            <a:off x="457200" y="1414875"/>
            <a:ext cx="8229600" cy="37380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91425" rIns="182875" bIns="182875" anchor="t" anchorCtr="0">
            <a:noAutofit/>
          </a:bodyPr>
          <a:lstStyle/>
          <a:p>
            <a:pPr marL="0" marR="0" lvl="0" indent="0" algn="l" rtl="0">
              <a:lnSpc>
                <a:spcPct val="90000"/>
              </a:lnSpc>
              <a:spcBef>
                <a:spcPts val="0"/>
              </a:spcBef>
              <a:spcAft>
                <a:spcPts val="0"/>
              </a:spcAft>
              <a:buClr>
                <a:srgbClr val="000000"/>
              </a:buClr>
              <a:buSzPts val="3000"/>
              <a:buFont typeface="Arial"/>
              <a:buNone/>
            </a:pPr>
            <a:r>
              <a:rPr lang="en-US" sz="3000" b="1" i="0" u="none" strike="noStrike" cap="none">
                <a:solidFill>
                  <a:schemeClr val="dk2"/>
                </a:solidFill>
                <a:latin typeface="Calibri"/>
                <a:ea typeface="Calibri"/>
                <a:cs typeface="Calibri"/>
                <a:sym typeface="Calibri"/>
              </a:rPr>
              <a:t>What Self-Awareness Looks Like in Students:</a:t>
            </a:r>
            <a:endParaRPr sz="3000" b="1" i="0" u="none" strike="noStrike" cap="none">
              <a:solidFill>
                <a:schemeClr val="dk2"/>
              </a:solidFill>
              <a:latin typeface="Calibri"/>
              <a:ea typeface="Calibri"/>
              <a:cs typeface="Calibri"/>
              <a:sym typeface="Calibri"/>
            </a:endParaRPr>
          </a:p>
          <a:p>
            <a:pPr marL="0" marR="0" lvl="0" indent="0" algn="l" rtl="0">
              <a:lnSpc>
                <a:spcPct val="90000"/>
              </a:lnSpc>
              <a:spcBef>
                <a:spcPts val="24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“I’m starting to feel overwhelmed, I need a break.”</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“I get distracted when I sit near the window.”</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“I was really proud of how I handled that situation.”</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“I notice I shut down when I make a mistake.”</a:t>
            </a:r>
            <a:endParaRPr sz="3000" b="0" i="0" u="none" strike="noStrike" cap="none">
              <a:solidFill>
                <a:schemeClr val="dk1"/>
              </a:solidFill>
              <a:latin typeface="Calibri"/>
              <a:ea typeface="Calibri"/>
              <a:cs typeface="Calibri"/>
              <a:sym typeface="Calibri"/>
            </a:endParaRPr>
          </a:p>
          <a:p>
            <a:pPr marL="0" marR="0" lvl="0" indent="0" algn="l" rtl="0">
              <a:lnSpc>
                <a:spcPct val="100000"/>
              </a:lnSpc>
              <a:spcBef>
                <a:spcPts val="1500"/>
              </a:spcBef>
              <a:spcAft>
                <a:spcPts val="0"/>
              </a:spcAft>
              <a:buClr>
                <a:srgbClr val="000000"/>
              </a:buClr>
              <a:buSzPts val="3000"/>
              <a:buFont typeface="Arial"/>
              <a:buNone/>
            </a:pPr>
            <a:endParaRPr sz="3000" b="0" i="0" u="none" strike="noStrike" cap="none">
              <a:solidFill>
                <a:schemeClr val="dk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656"/>
                                        </p:tgtEl>
                                      </p:cBhvr>
                                    </p:animEffect>
                                    <p:set>
                                      <p:cBhvr>
                                        <p:cTn id="7" dur="1" fill="hold">
                                          <p:stCondLst>
                                            <p:cond delay="1000"/>
                                          </p:stCondLst>
                                        </p:cTn>
                                        <p:tgtEl>
                                          <p:spTgt spid="65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59"/>
                                        </p:tgtEl>
                                        <p:attrNameLst>
                                          <p:attrName>style.visibility</p:attrName>
                                        </p:attrNameLst>
                                      </p:cBhvr>
                                      <p:to>
                                        <p:strVal val="visible"/>
                                      </p:to>
                                    </p:set>
                                    <p:animEffect transition="in" filter="fade">
                                      <p:cBhvr>
                                        <p:cTn id="10" dur="1000"/>
                                        <p:tgtEl>
                                          <p:spTgt spid="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g3f5334e3ef1_0_1169"/>
          <p:cNvSpPr txBox="1"/>
          <p:nvPr/>
        </p:nvSpPr>
        <p:spPr>
          <a:xfrm>
            <a:off x="548925" y="1342500"/>
            <a:ext cx="8229600" cy="417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200"/>
              </a:spcBef>
              <a:spcAft>
                <a:spcPts val="0"/>
              </a:spcAft>
              <a:buClr>
                <a:srgbClr val="000000"/>
              </a:buClr>
              <a:buSzPts val="3000"/>
              <a:buFont typeface="Arial"/>
              <a:buNone/>
            </a:pPr>
            <a:r>
              <a:rPr lang="en-US" sz="3300" b="1" i="0" u="none" strike="noStrike" cap="none">
                <a:solidFill>
                  <a:schemeClr val="dk2"/>
                </a:solidFill>
                <a:latin typeface="Calibri"/>
                <a:ea typeface="Calibri"/>
                <a:cs typeface="Calibri"/>
                <a:sym typeface="Calibri"/>
              </a:rPr>
              <a:t>Self Management (Regulation) </a:t>
            </a:r>
            <a:endParaRPr sz="3300" b="1" i="0" u="none" strike="noStrike" cap="none">
              <a:solidFill>
                <a:schemeClr val="dk2"/>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3000"/>
              <a:buFont typeface="Arial"/>
              <a:buNone/>
            </a:pPr>
            <a:r>
              <a:rPr lang="en-US" sz="3300" b="0" i="0" u="none" strike="noStrike" cap="none">
                <a:solidFill>
                  <a:schemeClr val="dk1"/>
                </a:solidFill>
                <a:latin typeface="Calibri"/>
                <a:ea typeface="Calibri"/>
                <a:cs typeface="Calibri"/>
                <a:sym typeface="Calibri"/>
              </a:rPr>
              <a:t>The ability to make </a:t>
            </a:r>
            <a:r>
              <a:rPr lang="en-US" sz="3300" b="0" i="0" u="none" strike="noStrike" cap="none">
                <a:solidFill>
                  <a:srgbClr val="006387"/>
                </a:solidFill>
                <a:latin typeface="Calibri"/>
                <a:ea typeface="Calibri"/>
                <a:cs typeface="Calibri"/>
                <a:sym typeface="Calibri"/>
              </a:rPr>
              <a:t>conscious decisions</a:t>
            </a:r>
            <a:r>
              <a:rPr lang="en-US" sz="3300" b="0" i="0" u="none" strike="noStrike" cap="none">
                <a:solidFill>
                  <a:schemeClr val="dk1"/>
                </a:solidFill>
                <a:latin typeface="Calibri"/>
                <a:ea typeface="Calibri"/>
                <a:cs typeface="Calibri"/>
                <a:sym typeface="Calibri"/>
              </a:rPr>
              <a:t> on how to respond to emotions (emotional self-control, transparency, and adaptability, and initiative—</a:t>
            </a:r>
            <a:r>
              <a:rPr lang="en-US" sz="3300" b="0" i="0" u="none" strike="noStrike" cap="none">
                <a:solidFill>
                  <a:srgbClr val="006387"/>
                </a:solidFill>
                <a:latin typeface="Calibri"/>
                <a:ea typeface="Calibri"/>
                <a:cs typeface="Calibri"/>
                <a:sym typeface="Calibri"/>
              </a:rPr>
              <a:t>the readiness to act and to anticipate the consequences</a:t>
            </a:r>
            <a:r>
              <a:rPr lang="en-US" sz="3300" b="0" i="0" u="none" strike="noStrike" cap="none">
                <a:solidFill>
                  <a:schemeClr val="dk1"/>
                </a:solidFill>
                <a:latin typeface="Calibri"/>
                <a:ea typeface="Calibri"/>
                <a:cs typeface="Calibri"/>
                <a:sym typeface="Calibri"/>
              </a:rPr>
              <a:t>, aligned with your values).</a:t>
            </a:r>
            <a:endParaRPr sz="3300" b="0" i="0" u="none" strike="noStrike" cap="none">
              <a:solidFill>
                <a:schemeClr val="dk1"/>
              </a:solidFill>
              <a:latin typeface="Calibri"/>
              <a:ea typeface="Calibri"/>
              <a:cs typeface="Calibri"/>
              <a:sym typeface="Calibri"/>
            </a:endParaRPr>
          </a:p>
          <a:p>
            <a:pPr marL="0" marR="0" lvl="0" indent="0" algn="l" rtl="0">
              <a:lnSpc>
                <a:spcPct val="70000"/>
              </a:lnSpc>
              <a:spcBef>
                <a:spcPts val="1200"/>
              </a:spcBef>
              <a:spcAft>
                <a:spcPts val="0"/>
              </a:spcAft>
              <a:buClr>
                <a:srgbClr val="000000"/>
              </a:buClr>
              <a:buSzPts val="3000"/>
              <a:buFont typeface="Arial"/>
              <a:buNone/>
            </a:pPr>
            <a:endParaRPr sz="3000" b="0" i="0" u="none" strike="noStrike" cap="none">
              <a:solidFill>
                <a:schemeClr val="dk1"/>
              </a:solidFill>
              <a:latin typeface="Verdana"/>
              <a:ea typeface="Verdana"/>
              <a:cs typeface="Verdana"/>
              <a:sym typeface="Verdana"/>
            </a:endParaRPr>
          </a:p>
        </p:txBody>
      </p:sp>
      <p:sp>
        <p:nvSpPr>
          <p:cNvPr id="665" name="Google Shape;665;g3f5334e3ef1_0_1169"/>
          <p:cNvSpPr txBox="1">
            <a:spLocks noGrp="1"/>
          </p:cNvSpPr>
          <p:nvPr>
            <p:ph type="title"/>
          </p:nvPr>
        </p:nvSpPr>
        <p:spPr>
          <a:xfrm>
            <a:off x="228600" y="190500"/>
            <a:ext cx="8686800" cy="9528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000"/>
              <a:buFont typeface="Verdana"/>
              <a:buNone/>
            </a:pPr>
            <a:r>
              <a:rPr lang="en-US">
                <a:latin typeface="Verdana"/>
                <a:ea typeface="Verdana"/>
                <a:cs typeface="Verdana"/>
                <a:sym typeface="Verdana"/>
              </a:rPr>
              <a:t>Self-Management</a:t>
            </a:r>
            <a:endParaRPr>
              <a:latin typeface="Verdana"/>
              <a:ea typeface="Verdana"/>
              <a:cs typeface="Verdana"/>
              <a:sym typeface="Verdana"/>
            </a:endParaRPr>
          </a:p>
        </p:txBody>
      </p:sp>
      <p:sp>
        <p:nvSpPr>
          <p:cNvPr id="666" name="Google Shape;666;g3f5334e3ef1_0_1169"/>
          <p:cNvSpPr txBox="1"/>
          <p:nvPr/>
        </p:nvSpPr>
        <p:spPr>
          <a:xfrm>
            <a:off x="2933700" y="6076950"/>
            <a:ext cx="5886600" cy="5541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64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Elena Aguilar, The Art of Coaching Teams: Building Resilient Communities that Transform Schools. Jossey-Bass, 2016.</a:t>
            </a:r>
            <a:endParaRPr sz="1400" b="0" i="0" u="none" strike="noStrike" cap="none">
              <a:solidFill>
                <a:srgbClr val="000000"/>
              </a:solidFill>
              <a:latin typeface="Arial"/>
              <a:ea typeface="Arial"/>
              <a:cs typeface="Arial"/>
              <a:sym typeface="Arial"/>
            </a:endParaRPr>
          </a:p>
        </p:txBody>
      </p:sp>
      <p:sp>
        <p:nvSpPr>
          <p:cNvPr id="667" name="Google Shape;667;g3f5334e3ef1_0_1169"/>
          <p:cNvSpPr txBox="1"/>
          <p:nvPr/>
        </p:nvSpPr>
        <p:spPr>
          <a:xfrm>
            <a:off x="457200" y="1414875"/>
            <a:ext cx="8229600" cy="46620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91425" rIns="182875" bIns="182875" anchor="t" anchorCtr="0">
            <a:noAutofit/>
          </a:bodyPr>
          <a:lstStyle/>
          <a:p>
            <a:pPr marL="0" marR="0" lvl="0" indent="0" algn="l" rtl="0">
              <a:lnSpc>
                <a:spcPct val="90000"/>
              </a:lnSpc>
              <a:spcBef>
                <a:spcPts val="0"/>
              </a:spcBef>
              <a:spcAft>
                <a:spcPts val="0"/>
              </a:spcAft>
              <a:buClr>
                <a:schemeClr val="dk1"/>
              </a:buClr>
              <a:buSzPts val="1100"/>
              <a:buFont typeface="Arial"/>
              <a:buNone/>
            </a:pPr>
            <a:r>
              <a:rPr lang="en-US" sz="3000" b="1" i="0" u="none" strike="noStrike" cap="none">
                <a:solidFill>
                  <a:schemeClr val="dk2"/>
                </a:solidFill>
                <a:latin typeface="Calibri"/>
                <a:ea typeface="Calibri"/>
                <a:cs typeface="Calibri"/>
                <a:sym typeface="Calibri"/>
              </a:rPr>
              <a:t>What Self-Management Looks Like in Students:</a:t>
            </a:r>
            <a:endParaRPr sz="3000" b="1" i="0" u="none" strike="noStrike" cap="none">
              <a:solidFill>
                <a:schemeClr val="dk2"/>
              </a:solidFill>
              <a:latin typeface="Calibri"/>
              <a:ea typeface="Calibri"/>
              <a:cs typeface="Calibri"/>
              <a:sym typeface="Calibri"/>
            </a:endParaRPr>
          </a:p>
          <a:p>
            <a:pPr marL="0" marR="0" lvl="0" indent="0" algn="l" rtl="0">
              <a:lnSpc>
                <a:spcPct val="90000"/>
              </a:lnSpc>
              <a:spcBef>
                <a:spcPts val="2400"/>
              </a:spcBef>
              <a:spcAft>
                <a:spcPts val="0"/>
              </a:spcAft>
              <a:buClr>
                <a:schemeClr val="dk1"/>
              </a:buClr>
              <a:buSzPts val="1100"/>
              <a:buFont typeface="Arial"/>
              <a:buNone/>
            </a:pPr>
            <a:r>
              <a:rPr lang="en-US" sz="3000" b="0" i="0" u="none" strike="noStrike" cap="none">
                <a:solidFill>
                  <a:schemeClr val="dk1"/>
                </a:solidFill>
                <a:latin typeface="Calibri"/>
                <a:ea typeface="Calibri"/>
                <a:cs typeface="Calibri"/>
                <a:sym typeface="Calibri"/>
              </a:rPr>
              <a:t>Taking a break instead of yelling when upset</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chemeClr val="dk1"/>
              </a:buClr>
              <a:buSzPts val="1100"/>
              <a:buFont typeface="Arial"/>
              <a:buNone/>
            </a:pPr>
            <a:r>
              <a:rPr lang="en-US" sz="3000" b="0" i="0" u="none" strike="noStrike" cap="none">
                <a:solidFill>
                  <a:schemeClr val="dk1"/>
                </a:solidFill>
                <a:latin typeface="Calibri"/>
                <a:ea typeface="Calibri"/>
                <a:cs typeface="Calibri"/>
                <a:sym typeface="Calibri"/>
              </a:rPr>
              <a:t>Using a checklist to complete assignments</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chemeClr val="dk1"/>
              </a:buClr>
              <a:buSzPts val="1100"/>
              <a:buFont typeface="Arial"/>
              <a:buNone/>
            </a:pPr>
            <a:r>
              <a:rPr lang="en-US" sz="3000" b="0" i="0" u="none" strike="noStrike" cap="none">
                <a:solidFill>
                  <a:schemeClr val="dk1"/>
                </a:solidFill>
                <a:latin typeface="Calibri"/>
                <a:ea typeface="Calibri"/>
                <a:cs typeface="Calibri"/>
                <a:sym typeface="Calibri"/>
              </a:rPr>
              <a:t>Asking for help instead of giving up</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chemeClr val="dk1"/>
              </a:buClr>
              <a:buSzPts val="1100"/>
              <a:buFont typeface="Arial"/>
              <a:buNone/>
            </a:pPr>
            <a:r>
              <a:rPr lang="en-US" sz="3000" b="0" i="0" u="none" strike="noStrike" cap="none">
                <a:solidFill>
                  <a:schemeClr val="dk1"/>
                </a:solidFill>
                <a:latin typeface="Calibri"/>
                <a:ea typeface="Calibri"/>
                <a:cs typeface="Calibri"/>
                <a:sym typeface="Calibri"/>
              </a:rPr>
              <a:t>Practicing mindfulness to calm anxiety before a test</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chemeClr val="dk1"/>
              </a:buClr>
              <a:buSzPts val="1100"/>
              <a:buFont typeface="Arial"/>
              <a:buNone/>
            </a:pPr>
            <a:r>
              <a:rPr lang="en-US" sz="3000" b="0" i="0" u="none" strike="noStrike" cap="none">
                <a:solidFill>
                  <a:schemeClr val="dk1"/>
                </a:solidFill>
                <a:latin typeface="Calibri"/>
                <a:ea typeface="Calibri"/>
                <a:cs typeface="Calibri"/>
                <a:sym typeface="Calibri"/>
              </a:rPr>
              <a:t>Resisting peer pressure and making independent choices</a:t>
            </a:r>
            <a:endParaRPr sz="3000" b="0" i="0" u="none" strike="noStrike" cap="none">
              <a:solidFill>
                <a:schemeClr val="dk1"/>
              </a:solidFill>
              <a:latin typeface="Calibri"/>
              <a:ea typeface="Calibri"/>
              <a:cs typeface="Calibri"/>
              <a:sym typeface="Calibri"/>
            </a:endParaRPr>
          </a:p>
          <a:p>
            <a:pPr marL="0" marR="0" lvl="0" indent="0" algn="l" rtl="0">
              <a:lnSpc>
                <a:spcPct val="100000"/>
              </a:lnSpc>
              <a:spcBef>
                <a:spcPts val="1500"/>
              </a:spcBef>
              <a:spcAft>
                <a:spcPts val="0"/>
              </a:spcAft>
              <a:buClr>
                <a:srgbClr val="000000"/>
              </a:buClr>
              <a:buSzPts val="3000"/>
              <a:buFont typeface="Arial"/>
              <a:buNone/>
            </a:pPr>
            <a:endParaRPr sz="3000" b="0" i="0" u="none" strike="noStrike" cap="none">
              <a:solidFill>
                <a:schemeClr val="dk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664"/>
                                        </p:tgtEl>
                                      </p:cBhvr>
                                    </p:animEffect>
                                    <p:set>
                                      <p:cBhvr>
                                        <p:cTn id="7" dur="1" fill="hold">
                                          <p:stCondLst>
                                            <p:cond delay="1000"/>
                                          </p:stCondLst>
                                        </p:cTn>
                                        <p:tgtEl>
                                          <p:spTgt spid="66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67"/>
                                        </p:tgtEl>
                                        <p:attrNameLst>
                                          <p:attrName>style.visibility</p:attrName>
                                        </p:attrNameLst>
                                      </p:cBhvr>
                                      <p:to>
                                        <p:strVal val="visible"/>
                                      </p:to>
                                    </p:set>
                                    <p:animEffect transition="in" filter="fade">
                                      <p:cBhvr>
                                        <p:cTn id="10" dur="1000"/>
                                        <p:tgtEl>
                                          <p:spTgt spid="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g3f5334e3ef1_0_1176"/>
          <p:cNvSpPr txBox="1"/>
          <p:nvPr/>
        </p:nvSpPr>
        <p:spPr>
          <a:xfrm>
            <a:off x="457200" y="1653900"/>
            <a:ext cx="8229600" cy="326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200"/>
              </a:spcBef>
              <a:spcAft>
                <a:spcPts val="0"/>
              </a:spcAft>
              <a:buClr>
                <a:schemeClr val="dk1"/>
              </a:buClr>
              <a:buSzPts val="2202"/>
              <a:buFont typeface="Arial"/>
              <a:buNone/>
            </a:pPr>
            <a:r>
              <a:rPr lang="en-US" sz="3300" b="1" i="0" u="none" strike="noStrike" cap="none">
                <a:solidFill>
                  <a:schemeClr val="dk2"/>
                </a:solidFill>
                <a:latin typeface="Calibri"/>
                <a:ea typeface="Calibri"/>
                <a:cs typeface="Calibri"/>
                <a:sym typeface="Calibri"/>
              </a:rPr>
              <a:t>Social Awareness (Empathy) </a:t>
            </a:r>
            <a:endParaRPr sz="3300" b="1" i="0" u="none" strike="noStrike" cap="none">
              <a:solidFill>
                <a:schemeClr val="dk2"/>
              </a:solidFill>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2202"/>
              <a:buFont typeface="Arial"/>
              <a:buNone/>
            </a:pPr>
            <a:r>
              <a:rPr lang="en-US" sz="3300" b="0" i="0" u="none" strike="noStrike" cap="none">
                <a:solidFill>
                  <a:schemeClr val="dk1"/>
                </a:solidFill>
                <a:latin typeface="Calibri"/>
                <a:ea typeface="Calibri"/>
                <a:cs typeface="Calibri"/>
                <a:sym typeface="Calibri"/>
              </a:rPr>
              <a:t>The ability to </a:t>
            </a:r>
            <a:r>
              <a:rPr lang="en-US" sz="3300" b="0" i="0" u="none" strike="noStrike" cap="none">
                <a:solidFill>
                  <a:srgbClr val="006387"/>
                </a:solidFill>
                <a:latin typeface="Calibri"/>
                <a:ea typeface="Calibri"/>
                <a:cs typeface="Calibri"/>
                <a:sym typeface="Calibri"/>
              </a:rPr>
              <a:t>recognize</a:t>
            </a:r>
            <a:r>
              <a:rPr lang="en-US" sz="3300" b="0" i="0" u="none" strike="noStrike" cap="none">
                <a:solidFill>
                  <a:schemeClr val="dk1"/>
                </a:solidFill>
                <a:latin typeface="Calibri"/>
                <a:ea typeface="Calibri"/>
                <a:cs typeface="Calibri"/>
                <a:sym typeface="Calibri"/>
              </a:rPr>
              <a:t> and understand the feelings that </a:t>
            </a:r>
            <a:r>
              <a:rPr lang="en-US" sz="3300" b="0" i="0" u="none" strike="noStrike" cap="none">
                <a:solidFill>
                  <a:srgbClr val="006387"/>
                </a:solidFill>
                <a:latin typeface="Calibri"/>
                <a:ea typeface="Calibri"/>
                <a:cs typeface="Calibri"/>
                <a:sym typeface="Calibri"/>
              </a:rPr>
              <a:t>other people experience </a:t>
            </a:r>
            <a:r>
              <a:rPr lang="en-US" sz="3300" b="0" i="0" u="none" strike="noStrike" cap="none">
                <a:solidFill>
                  <a:schemeClr val="dk1"/>
                </a:solidFill>
                <a:latin typeface="Calibri"/>
                <a:ea typeface="Calibri"/>
                <a:cs typeface="Calibri"/>
                <a:sym typeface="Calibri"/>
              </a:rPr>
              <a:t>(empathy, organizational awareness, service—the needs of others and meeting them).</a:t>
            </a:r>
            <a:endParaRPr sz="1200" b="0" i="0" u="none"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914400" marR="0" lvl="0" indent="457200" algn="l" rtl="0">
              <a:lnSpc>
                <a:spcPct val="100000"/>
              </a:lnSpc>
              <a:spcBef>
                <a:spcPts val="640"/>
              </a:spcBef>
              <a:spcAft>
                <a:spcPts val="0"/>
              </a:spcAft>
              <a:buClr>
                <a:schemeClr val="dk1"/>
              </a:buClr>
              <a:buSzPts val="1100"/>
              <a:buFont typeface="Arial"/>
              <a:buNone/>
            </a:pPr>
            <a:endParaRPr sz="3000" b="0" i="0" u="none" strike="noStrike" cap="none">
              <a:solidFill>
                <a:schemeClr val="dk1"/>
              </a:solidFill>
              <a:latin typeface="Verdana"/>
              <a:ea typeface="Verdana"/>
              <a:cs typeface="Verdana"/>
              <a:sym typeface="Verdana"/>
            </a:endParaRPr>
          </a:p>
        </p:txBody>
      </p:sp>
      <p:sp>
        <p:nvSpPr>
          <p:cNvPr id="673" name="Google Shape;673;g3f5334e3ef1_0_1176"/>
          <p:cNvSpPr txBox="1">
            <a:spLocks noGrp="1"/>
          </p:cNvSpPr>
          <p:nvPr>
            <p:ph type="title"/>
          </p:nvPr>
        </p:nvSpPr>
        <p:spPr>
          <a:xfrm>
            <a:off x="228600" y="190500"/>
            <a:ext cx="8686800" cy="9528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000"/>
              <a:buFont typeface="Verdana"/>
              <a:buNone/>
            </a:pPr>
            <a:r>
              <a:rPr lang="en-US">
                <a:latin typeface="Verdana"/>
                <a:ea typeface="Verdana"/>
                <a:cs typeface="Verdana"/>
                <a:sym typeface="Verdana"/>
              </a:rPr>
              <a:t>Social Awareness</a:t>
            </a:r>
            <a:endParaRPr>
              <a:latin typeface="Verdana"/>
              <a:ea typeface="Verdana"/>
              <a:cs typeface="Verdana"/>
              <a:sym typeface="Verdana"/>
            </a:endParaRPr>
          </a:p>
        </p:txBody>
      </p:sp>
      <p:sp>
        <p:nvSpPr>
          <p:cNvPr id="674" name="Google Shape;674;g3f5334e3ef1_0_1176"/>
          <p:cNvSpPr txBox="1"/>
          <p:nvPr/>
        </p:nvSpPr>
        <p:spPr>
          <a:xfrm>
            <a:off x="2933700" y="6076950"/>
            <a:ext cx="5886600" cy="5541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64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Elena Aguilar, The Art of Coaching Teams: Building Resilient Communities that Transform Schools. Jossey-Bass, 2016.</a:t>
            </a:r>
            <a:endParaRPr sz="1400" b="0" i="0" u="none" strike="noStrike" cap="none">
              <a:solidFill>
                <a:srgbClr val="000000"/>
              </a:solidFill>
              <a:latin typeface="Arial"/>
              <a:ea typeface="Arial"/>
              <a:cs typeface="Arial"/>
              <a:sym typeface="Arial"/>
            </a:endParaRPr>
          </a:p>
        </p:txBody>
      </p:sp>
      <p:sp>
        <p:nvSpPr>
          <p:cNvPr id="675" name="Google Shape;675;g3f5334e3ef1_0_1176"/>
          <p:cNvSpPr txBox="1"/>
          <p:nvPr/>
        </p:nvSpPr>
        <p:spPr>
          <a:xfrm>
            <a:off x="457200" y="1430775"/>
            <a:ext cx="8229600" cy="43587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91425" rIns="182875" bIns="182875" anchor="t" anchorCtr="0">
            <a:noAutofit/>
          </a:bodyPr>
          <a:lstStyle/>
          <a:p>
            <a:pPr marL="0" marR="0" lvl="0" indent="0" algn="l" rtl="0">
              <a:lnSpc>
                <a:spcPct val="90000"/>
              </a:lnSpc>
              <a:spcBef>
                <a:spcPts val="0"/>
              </a:spcBef>
              <a:spcAft>
                <a:spcPts val="0"/>
              </a:spcAft>
              <a:buClr>
                <a:srgbClr val="000000"/>
              </a:buClr>
              <a:buSzPts val="3000"/>
              <a:buFont typeface="Arial"/>
              <a:buNone/>
            </a:pPr>
            <a:r>
              <a:rPr lang="en-US" sz="3000" b="1" i="0" u="none" strike="noStrike" cap="none">
                <a:solidFill>
                  <a:schemeClr val="dk2"/>
                </a:solidFill>
                <a:latin typeface="Calibri"/>
                <a:ea typeface="Calibri"/>
                <a:cs typeface="Calibri"/>
                <a:sym typeface="Calibri"/>
              </a:rPr>
              <a:t>What Social Awareness Looks Like in Students:</a:t>
            </a:r>
            <a:endParaRPr sz="3000" b="1" i="0" u="none" strike="noStrike" cap="none">
              <a:solidFill>
                <a:schemeClr val="dk2"/>
              </a:solidFill>
              <a:latin typeface="Calibri"/>
              <a:ea typeface="Calibri"/>
              <a:cs typeface="Calibri"/>
              <a:sym typeface="Calibri"/>
            </a:endParaRPr>
          </a:p>
          <a:p>
            <a:pPr marL="0" marR="0" lvl="0" indent="0" algn="l" rtl="0">
              <a:lnSpc>
                <a:spcPct val="90000"/>
              </a:lnSpc>
              <a:spcBef>
                <a:spcPts val="24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Listening attentively to others without interrupting</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Recognizing when a classmate is struggling emotionally</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Respecting differences</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Acknowledging how their behavior impacts others</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150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Being willing to compromise or share</a:t>
            </a:r>
            <a:endParaRPr sz="3000" b="0" i="0" u="none" strike="noStrike" cap="none">
              <a:solidFill>
                <a:schemeClr val="dk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672"/>
                                        </p:tgtEl>
                                      </p:cBhvr>
                                    </p:animEffect>
                                    <p:set>
                                      <p:cBhvr>
                                        <p:cTn id="7" dur="1" fill="hold">
                                          <p:stCondLst>
                                            <p:cond delay="1000"/>
                                          </p:stCondLst>
                                        </p:cTn>
                                        <p:tgtEl>
                                          <p:spTgt spid="67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75"/>
                                        </p:tgtEl>
                                        <p:attrNameLst>
                                          <p:attrName>style.visibility</p:attrName>
                                        </p:attrNameLst>
                                      </p:cBhvr>
                                      <p:to>
                                        <p:strVal val="visible"/>
                                      </p:to>
                                    </p:set>
                                    <p:animEffect transition="in" filter="fade">
                                      <p:cBhvr>
                                        <p:cTn id="10" dur="1000"/>
                                        <p:tgtEl>
                                          <p:spTgt spid="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3f5334e3ef1_0_1183"/>
          <p:cNvSpPr txBox="1"/>
          <p:nvPr/>
        </p:nvSpPr>
        <p:spPr>
          <a:xfrm>
            <a:off x="457200" y="1396500"/>
            <a:ext cx="8229600" cy="3646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200"/>
              </a:spcBef>
              <a:spcAft>
                <a:spcPts val="0"/>
              </a:spcAft>
              <a:buClr>
                <a:srgbClr val="000000"/>
              </a:buClr>
              <a:buSzPts val="3000"/>
              <a:buFont typeface="Arial"/>
              <a:buNone/>
            </a:pPr>
            <a:r>
              <a:rPr lang="en-US" sz="3300" b="1" i="0" u="none" strike="noStrike" cap="none">
                <a:solidFill>
                  <a:schemeClr val="dk2"/>
                </a:solidFill>
                <a:latin typeface="Calibri"/>
                <a:ea typeface="Calibri"/>
                <a:cs typeface="Calibri"/>
                <a:sym typeface="Calibri"/>
              </a:rPr>
              <a:t>Social Management (Social Skills)</a:t>
            </a:r>
            <a:endParaRPr sz="3300" b="1" i="0" u="none" strike="noStrike" cap="none">
              <a:solidFill>
                <a:schemeClr val="dk2"/>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3000"/>
              <a:buFont typeface="Arial"/>
              <a:buNone/>
            </a:pPr>
            <a:r>
              <a:rPr lang="en-US" sz="3300" b="0" i="0" u="none" strike="noStrike" cap="none">
                <a:solidFill>
                  <a:schemeClr val="dk1"/>
                </a:solidFill>
                <a:latin typeface="Calibri"/>
                <a:ea typeface="Calibri"/>
                <a:cs typeface="Calibri"/>
                <a:sym typeface="Calibri"/>
              </a:rPr>
              <a:t>The ability to </a:t>
            </a:r>
            <a:r>
              <a:rPr lang="en-US" sz="3300" b="0" i="0" u="none" strike="noStrike" cap="none">
                <a:solidFill>
                  <a:srgbClr val="006387"/>
                </a:solidFill>
                <a:latin typeface="Calibri"/>
                <a:ea typeface="Calibri"/>
                <a:cs typeface="Calibri"/>
                <a:sym typeface="Calibri"/>
              </a:rPr>
              <a:t>manage conflict </a:t>
            </a:r>
            <a:r>
              <a:rPr lang="en-US" sz="3300" b="0" i="0" u="none" strike="noStrike" cap="none">
                <a:solidFill>
                  <a:schemeClr val="dk1"/>
                </a:solidFill>
                <a:latin typeface="Calibri"/>
                <a:ea typeface="Calibri"/>
                <a:cs typeface="Calibri"/>
                <a:sym typeface="Calibri"/>
              </a:rPr>
              <a:t>with others to form healthy </a:t>
            </a:r>
            <a:r>
              <a:rPr lang="en-US" sz="3300" b="0" i="0" u="none" strike="noStrike" cap="none">
                <a:solidFill>
                  <a:srgbClr val="006387"/>
                </a:solidFill>
                <a:latin typeface="Calibri"/>
                <a:ea typeface="Calibri"/>
                <a:cs typeface="Calibri"/>
                <a:sym typeface="Calibri"/>
              </a:rPr>
              <a:t>relationships, collaboration, feedback and guidance</a:t>
            </a:r>
            <a:r>
              <a:rPr lang="en-US" sz="3300" b="0" i="0" u="none" strike="noStrike" cap="none">
                <a:solidFill>
                  <a:schemeClr val="dk1"/>
                </a:solidFill>
                <a:latin typeface="Calibri"/>
                <a:ea typeface="Calibri"/>
                <a:cs typeface="Calibri"/>
                <a:sym typeface="Calibri"/>
              </a:rPr>
              <a:t>, and to motivate and inspire others.	</a:t>
            </a:r>
            <a:r>
              <a:rPr lang="en-US" sz="3000" b="0" i="0" u="none" strike="noStrike" cap="none">
                <a:solidFill>
                  <a:schemeClr val="dk1"/>
                </a:solidFill>
                <a:latin typeface="Verdana"/>
                <a:ea typeface="Verdana"/>
                <a:cs typeface="Verdana"/>
                <a:sym typeface="Verdana"/>
              </a:rPr>
              <a:t>	</a:t>
            </a:r>
            <a:endParaRPr sz="3000" b="0" i="0" u="none" strike="noStrike" cap="none">
              <a:solidFill>
                <a:schemeClr val="dk1"/>
              </a:solidFill>
              <a:latin typeface="Verdana"/>
              <a:ea typeface="Verdana"/>
              <a:cs typeface="Verdana"/>
              <a:sym typeface="Verdana"/>
            </a:endParaRPr>
          </a:p>
          <a:p>
            <a:pPr marL="0" marR="0" lvl="0" indent="0" algn="l" rtl="0">
              <a:lnSpc>
                <a:spcPct val="100000"/>
              </a:lnSpc>
              <a:spcBef>
                <a:spcPts val="640"/>
              </a:spcBef>
              <a:spcAft>
                <a:spcPts val="0"/>
              </a:spcAft>
              <a:buClr>
                <a:schemeClr val="dk1"/>
              </a:buClr>
              <a:buSzPts val="1100"/>
              <a:buFont typeface="Arial"/>
              <a:buNone/>
            </a:pPr>
            <a:r>
              <a:rPr lang="en-US" sz="1200" b="0" i="0" u="none" strike="noStrike" cap="none">
                <a:solidFill>
                  <a:schemeClr val="dk1"/>
                </a:solidFill>
                <a:latin typeface="Verdana"/>
                <a:ea typeface="Verdana"/>
                <a:cs typeface="Verdana"/>
                <a:sym typeface="Verdana"/>
              </a:rPr>
              <a:t>                        </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640"/>
              </a:spcBef>
              <a:spcAft>
                <a:spcPts val="0"/>
              </a:spcAft>
              <a:buClr>
                <a:schemeClr val="dk1"/>
              </a:buClr>
              <a:buSzPts val="1100"/>
              <a:buFont typeface="Arial"/>
              <a:buNone/>
            </a:pPr>
            <a:endParaRPr sz="1200" b="0" i="0" u="none" strike="noStrike" cap="none">
              <a:solidFill>
                <a:schemeClr val="dk1"/>
              </a:solidFill>
              <a:latin typeface="Verdana"/>
              <a:ea typeface="Verdana"/>
              <a:cs typeface="Verdana"/>
              <a:sym typeface="Verdana"/>
            </a:endParaRPr>
          </a:p>
          <a:p>
            <a:pPr marL="0" marR="0" lvl="0" indent="0" algn="l" rtl="0">
              <a:lnSpc>
                <a:spcPct val="100000"/>
              </a:lnSpc>
              <a:spcBef>
                <a:spcPts val="640"/>
              </a:spcBef>
              <a:spcAft>
                <a:spcPts val="0"/>
              </a:spcAft>
              <a:buClr>
                <a:schemeClr val="dk1"/>
              </a:buClr>
              <a:buSzPts val="1100"/>
              <a:buFont typeface="Arial"/>
              <a:buNone/>
            </a:pPr>
            <a:endParaRPr sz="1200" b="0" i="0" u="none" strike="noStrike" cap="none">
              <a:solidFill>
                <a:schemeClr val="dk1"/>
              </a:solidFill>
              <a:latin typeface="Verdana"/>
              <a:ea typeface="Verdana"/>
              <a:cs typeface="Verdana"/>
              <a:sym typeface="Verdana"/>
            </a:endParaRPr>
          </a:p>
          <a:p>
            <a:pPr marL="0" marR="0" lvl="0" indent="0" algn="l" rtl="0">
              <a:lnSpc>
                <a:spcPct val="100000"/>
              </a:lnSpc>
              <a:spcBef>
                <a:spcPts val="640"/>
              </a:spcBef>
              <a:spcAft>
                <a:spcPts val="0"/>
              </a:spcAft>
              <a:buClr>
                <a:schemeClr val="dk1"/>
              </a:buClr>
              <a:buSzPts val="1100"/>
              <a:buFont typeface="Arial"/>
              <a:buNone/>
            </a:pPr>
            <a:endParaRPr sz="1200" b="0" i="0" u="none" strike="noStrike" cap="none">
              <a:solidFill>
                <a:schemeClr val="dk1"/>
              </a:solidFill>
              <a:latin typeface="Verdana"/>
              <a:ea typeface="Verdana"/>
              <a:cs typeface="Verdana"/>
              <a:sym typeface="Verdana"/>
            </a:endParaRPr>
          </a:p>
          <a:p>
            <a:pPr marL="0" marR="0" lvl="0" indent="0" algn="l" rtl="0">
              <a:lnSpc>
                <a:spcPct val="100000"/>
              </a:lnSpc>
              <a:spcBef>
                <a:spcPts val="640"/>
              </a:spcBef>
              <a:spcAft>
                <a:spcPts val="0"/>
              </a:spcAft>
              <a:buClr>
                <a:schemeClr val="dk1"/>
              </a:buClr>
              <a:buSzPts val="1100"/>
              <a:buFont typeface="Arial"/>
              <a:buNone/>
            </a:pPr>
            <a:endParaRPr sz="1200" b="0" i="0" u="none"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914400" marR="0" lvl="0" indent="457200" algn="l" rtl="0">
              <a:lnSpc>
                <a:spcPct val="100000"/>
              </a:lnSpc>
              <a:spcBef>
                <a:spcPts val="640"/>
              </a:spcBef>
              <a:spcAft>
                <a:spcPts val="0"/>
              </a:spcAft>
              <a:buClr>
                <a:schemeClr val="dk1"/>
              </a:buClr>
              <a:buSzPts val="1100"/>
              <a:buFont typeface="Arial"/>
              <a:buNone/>
            </a:pPr>
            <a:endParaRPr sz="3000" b="0" i="0" u="none" strike="noStrike" cap="none">
              <a:solidFill>
                <a:schemeClr val="dk1"/>
              </a:solidFill>
              <a:latin typeface="Verdana"/>
              <a:ea typeface="Verdana"/>
              <a:cs typeface="Verdana"/>
              <a:sym typeface="Verdana"/>
            </a:endParaRPr>
          </a:p>
        </p:txBody>
      </p:sp>
      <p:sp>
        <p:nvSpPr>
          <p:cNvPr id="681" name="Google Shape;681;g3f5334e3ef1_0_1183"/>
          <p:cNvSpPr txBox="1">
            <a:spLocks noGrp="1"/>
          </p:cNvSpPr>
          <p:nvPr>
            <p:ph type="title"/>
          </p:nvPr>
        </p:nvSpPr>
        <p:spPr>
          <a:xfrm>
            <a:off x="228600" y="190500"/>
            <a:ext cx="8686800" cy="9528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000"/>
              <a:buFont typeface="Verdana"/>
              <a:buNone/>
            </a:pPr>
            <a:r>
              <a:rPr lang="en-US">
                <a:latin typeface="Verdana"/>
                <a:ea typeface="Verdana"/>
                <a:cs typeface="Verdana"/>
                <a:sym typeface="Verdana"/>
              </a:rPr>
              <a:t>Social Management</a:t>
            </a:r>
            <a:endParaRPr>
              <a:latin typeface="Verdana"/>
              <a:ea typeface="Verdana"/>
              <a:cs typeface="Verdana"/>
              <a:sym typeface="Verdana"/>
            </a:endParaRPr>
          </a:p>
        </p:txBody>
      </p:sp>
      <p:sp>
        <p:nvSpPr>
          <p:cNvPr id="682" name="Google Shape;682;g3f5334e3ef1_0_1183"/>
          <p:cNvSpPr txBox="1"/>
          <p:nvPr/>
        </p:nvSpPr>
        <p:spPr>
          <a:xfrm>
            <a:off x="2933700" y="6076950"/>
            <a:ext cx="5886600" cy="5541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64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Elena Aguilar, The Art of Coaching Teams: Building Resilient Communities that Transform Schools. Jossey-Bass, 2016.</a:t>
            </a:r>
            <a:endParaRPr sz="1400" b="0" i="0" u="none" strike="noStrike" cap="none">
              <a:solidFill>
                <a:srgbClr val="000000"/>
              </a:solidFill>
              <a:latin typeface="Arial"/>
              <a:ea typeface="Arial"/>
              <a:cs typeface="Arial"/>
              <a:sym typeface="Arial"/>
            </a:endParaRPr>
          </a:p>
        </p:txBody>
      </p:sp>
      <p:sp>
        <p:nvSpPr>
          <p:cNvPr id="683" name="Google Shape;683;g3f5334e3ef1_0_1183"/>
          <p:cNvSpPr txBox="1"/>
          <p:nvPr/>
        </p:nvSpPr>
        <p:spPr>
          <a:xfrm>
            <a:off x="457200" y="1430775"/>
            <a:ext cx="8229600" cy="43587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91425" rIns="182875" bIns="182875" anchor="t" anchorCtr="0">
            <a:noAutofit/>
          </a:bodyPr>
          <a:lstStyle/>
          <a:p>
            <a:pPr marL="0" marR="0" lvl="0" indent="0" algn="l" rtl="0">
              <a:lnSpc>
                <a:spcPct val="90000"/>
              </a:lnSpc>
              <a:spcBef>
                <a:spcPts val="0"/>
              </a:spcBef>
              <a:spcAft>
                <a:spcPts val="0"/>
              </a:spcAft>
              <a:buClr>
                <a:srgbClr val="000000"/>
              </a:buClr>
              <a:buSzPts val="3000"/>
              <a:buFont typeface="Arial"/>
              <a:buNone/>
            </a:pPr>
            <a:r>
              <a:rPr lang="en-US" sz="3000" b="1" i="0" u="none" strike="noStrike" cap="none">
                <a:solidFill>
                  <a:schemeClr val="dk2"/>
                </a:solidFill>
                <a:latin typeface="Calibri"/>
                <a:ea typeface="Calibri"/>
                <a:cs typeface="Calibri"/>
                <a:sym typeface="Calibri"/>
              </a:rPr>
              <a:t>What Social-Management Looks Like in Students:</a:t>
            </a:r>
            <a:endParaRPr sz="3000" b="1" i="0" u="none" strike="noStrike" cap="none">
              <a:solidFill>
                <a:schemeClr val="dk2"/>
              </a:solidFill>
              <a:latin typeface="Calibri"/>
              <a:ea typeface="Calibri"/>
              <a:cs typeface="Calibri"/>
              <a:sym typeface="Calibri"/>
            </a:endParaRPr>
          </a:p>
          <a:p>
            <a:pPr marL="0" marR="0" lvl="0" indent="0" algn="l" rtl="0">
              <a:lnSpc>
                <a:spcPct val="90000"/>
              </a:lnSpc>
              <a:spcBef>
                <a:spcPts val="24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Asking someone to stop respectfully instead of retaliating</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Working through disagreement in a group project</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Knowing when to include others or give space</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Apologizing and repairing harm after conflict</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0"/>
              </a:spcAft>
              <a:buClr>
                <a:srgbClr val="000000"/>
              </a:buClr>
              <a:buSzPts val="3000"/>
              <a:buFont typeface="Arial"/>
              <a:buNone/>
            </a:pPr>
            <a:r>
              <a:rPr lang="en-US" sz="3000" b="0" i="0" u="none" strike="noStrike" cap="none">
                <a:solidFill>
                  <a:schemeClr val="dk1"/>
                </a:solidFill>
                <a:latin typeface="Calibri"/>
                <a:ea typeface="Calibri"/>
                <a:cs typeface="Calibri"/>
                <a:sym typeface="Calibri"/>
              </a:rPr>
              <a:t>Recognizing when a peer needs support</a:t>
            </a:r>
            <a:endParaRPr sz="3000" b="0" i="0" u="none" strike="noStrike" cap="none">
              <a:solidFill>
                <a:schemeClr val="dk1"/>
              </a:solidFill>
              <a:latin typeface="Calibri"/>
              <a:ea typeface="Calibri"/>
              <a:cs typeface="Calibri"/>
              <a:sym typeface="Calibri"/>
            </a:endParaRPr>
          </a:p>
          <a:p>
            <a:pPr marL="0" marR="0" lvl="0" indent="0" algn="l" rtl="0">
              <a:lnSpc>
                <a:spcPct val="90000"/>
              </a:lnSpc>
              <a:spcBef>
                <a:spcPts val="1500"/>
              </a:spcBef>
              <a:spcAft>
                <a:spcPts val="150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680"/>
                                        </p:tgtEl>
                                      </p:cBhvr>
                                    </p:animEffect>
                                    <p:set>
                                      <p:cBhvr>
                                        <p:cTn id="7" dur="1" fill="hold">
                                          <p:stCondLst>
                                            <p:cond delay="1000"/>
                                          </p:stCondLst>
                                        </p:cTn>
                                        <p:tgtEl>
                                          <p:spTgt spid="680"/>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83"/>
                                        </p:tgtEl>
                                        <p:attrNameLst>
                                          <p:attrName>style.visibility</p:attrName>
                                        </p:attrNameLst>
                                      </p:cBhvr>
                                      <p:to>
                                        <p:strVal val="visible"/>
                                      </p:to>
                                    </p:set>
                                    <p:animEffect transition="in" filter="fade">
                                      <p:cBhvr>
                                        <p:cTn id="10" dur="1000"/>
                                        <p:tgtEl>
                                          <p:spTgt spid="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g1328cc3a658_2_590"/>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r>
              <a:rPr lang="en-US"/>
              <a:t>How are you already incorporating teaching these skills in your classroom?</a:t>
            </a:r>
            <a:endParaRPr/>
          </a:p>
          <a:p>
            <a:pPr marL="457200" lvl="0" indent="-228600" algn="l" rtl="0">
              <a:lnSpc>
                <a:spcPct val="100000"/>
              </a:lnSpc>
              <a:spcBef>
                <a:spcPts val="640"/>
              </a:spcBef>
              <a:spcAft>
                <a:spcPts val="0"/>
              </a:spcAft>
              <a:buSzPts val="3200"/>
              <a:buNone/>
            </a:pPr>
            <a:endParaRPr/>
          </a:p>
          <a:p>
            <a:pPr marL="457200" lvl="0" indent="-228600" algn="l" rtl="0">
              <a:lnSpc>
                <a:spcPct val="100000"/>
              </a:lnSpc>
              <a:spcBef>
                <a:spcPts val="640"/>
              </a:spcBef>
              <a:spcAft>
                <a:spcPts val="0"/>
              </a:spcAft>
              <a:buSzPts val="3200"/>
              <a:buNone/>
            </a:pPr>
            <a:endParaRPr/>
          </a:p>
        </p:txBody>
      </p:sp>
      <p:sp>
        <p:nvSpPr>
          <p:cNvPr id="690" name="Google Shape;690;g1328cc3a658_2_590" title="Small Group Discussion"/>
          <p:cNvSpPr/>
          <p:nvPr/>
        </p:nvSpPr>
        <p:spPr>
          <a:xfrm>
            <a:off x="8145644" y="314286"/>
            <a:ext cx="769764"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691" name="Google Shape;691;g1328cc3a658_2_59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Chat Waterfall</a:t>
            </a:r>
            <a:endParaRPr/>
          </a:p>
        </p:txBody>
      </p:sp>
      <p:pic>
        <p:nvPicPr>
          <p:cNvPr id="692" name="Google Shape;692;g1328cc3a658_2_59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13309">
            <a:off x="5358736" y="4819054"/>
            <a:ext cx="2046553" cy="204654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92"/>
                                        </p:tgtEl>
                                        <p:attrNameLst>
                                          <p:attrName>style.visibility</p:attrName>
                                        </p:attrNameLst>
                                      </p:cBhvr>
                                      <p:to>
                                        <p:strVal val="visible"/>
                                      </p:to>
                                    </p:set>
                                    <p:anim calcmode="lin" valueType="num">
                                      <p:cBhvr additive="base">
                                        <p:cTn id="7" dur="1000"/>
                                        <p:tgtEl>
                                          <p:spTgt spid="6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8" name="Google Shape;698;g3f5334e3ef1_0_136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I’m Determined Good Day Plan Alternate Version</a:t>
            </a:r>
            <a:endParaRPr dirty="0"/>
          </a:p>
        </p:txBody>
      </p:sp>
      <p:pic>
        <p:nvPicPr>
          <p:cNvPr id="699" name="Google Shape;699;g3f5334e3ef1_0_136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6740" y="1516742"/>
            <a:ext cx="8061050" cy="511265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1"/>
                                          </p:stCondLst>
                                        </p:cTn>
                                        <p:tgtEl>
                                          <p:spTgt spid="698"/>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699"/>
                                        </p:tgtEl>
                                        <p:attrNameLst>
                                          <p:attrName>style.visibility</p:attrName>
                                        </p:attrNameLst>
                                      </p:cBhvr>
                                      <p:to>
                                        <p:strVal val="visible"/>
                                      </p:to>
                                    </p:set>
                                    <p:animEffect transition="in" filter="fade">
                                      <p:cBhvr>
                                        <p:cTn id="9" dur="1000"/>
                                        <p:tgtEl>
                                          <p:spTgt spid="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g3f5334e3ef1_0_1372">
            <a:extLst>
              <a:ext uri="{C183D7F6-B498-43B3-948B-1728B52AA6E4}">
                <adec:decorative xmlns:adec="http://schemas.microsoft.com/office/drawing/2017/decorative" val="1"/>
              </a:ext>
            </a:extLst>
          </p:cNvPr>
          <p:cNvSpPr/>
          <p:nvPr/>
        </p:nvSpPr>
        <p:spPr>
          <a:xfrm>
            <a:off x="1514000" y="5534175"/>
            <a:ext cx="4053900" cy="930000"/>
          </a:xfrm>
          <a:prstGeom prst="rect">
            <a:avLst/>
          </a:prstGeom>
          <a:solidFill>
            <a:schemeClr val="lt2"/>
          </a:solidFill>
          <a:ln w="9525" cap="flat" cmpd="sng">
            <a:solidFill>
              <a:srgbClr val="00336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g3f5334e3ef1_0_1372"/>
          <p:cNvSpPr txBox="1"/>
          <p:nvPr/>
        </p:nvSpPr>
        <p:spPr>
          <a:xfrm>
            <a:off x="2537525" y="5997025"/>
            <a:ext cx="17526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hlink"/>
              </a:buClr>
              <a:buSzPts val="1700"/>
              <a:buFont typeface="Arial"/>
              <a:buNone/>
            </a:pPr>
            <a:r>
              <a:rPr lang="en-US" sz="1600" b="0" i="0" u="sng" strike="noStrike" cap="none">
                <a:solidFill>
                  <a:schemeClr val="hlink"/>
                </a:solidFill>
                <a:latin typeface="Calibri"/>
                <a:ea typeface="Calibri"/>
                <a:cs typeface="Calibri"/>
                <a:sym typeface="Calibri"/>
                <a:hlinkClick r:id="rId3"/>
              </a:rPr>
              <a:t>(Ott, 2018)</a:t>
            </a:r>
            <a:endParaRPr sz="1600" b="0" i="0" u="none" strike="noStrike" cap="none">
              <a:solidFill>
                <a:srgbClr val="000000"/>
              </a:solidFill>
              <a:latin typeface="Calibri"/>
              <a:ea typeface="Calibri"/>
              <a:cs typeface="Calibri"/>
              <a:sym typeface="Calibri"/>
            </a:endParaRPr>
          </a:p>
        </p:txBody>
      </p:sp>
      <p:sp>
        <p:nvSpPr>
          <p:cNvPr id="706" name="Google Shape;706;g3f5334e3ef1_0_1372"/>
          <p:cNvSpPr txBox="1">
            <a:spLocks noGrp="1"/>
          </p:cNvSpPr>
          <p:nvPr>
            <p:ph type="body" idx="1"/>
          </p:nvPr>
        </p:nvSpPr>
        <p:spPr>
          <a:xfrm>
            <a:off x="452425" y="1511300"/>
            <a:ext cx="8232900" cy="3870600"/>
          </a:xfrm>
          <a:prstGeom prst="rect">
            <a:avLst/>
          </a:prstGeom>
          <a:noFill/>
          <a:ln>
            <a:noFill/>
          </a:ln>
        </p:spPr>
        <p:txBody>
          <a:bodyPr spcFirstLastPara="1" wrap="square" lIns="91425" tIns="45700" rIns="91425" bIns="45700" anchor="t" anchorCtr="0">
            <a:normAutofit lnSpcReduction="10000"/>
          </a:bodyPr>
          <a:lstStyle/>
          <a:p>
            <a:pPr marL="25400" lvl="0" indent="0" algn="l" rtl="0">
              <a:lnSpc>
                <a:spcPct val="90000"/>
              </a:lnSpc>
              <a:spcBef>
                <a:spcPts val="0"/>
              </a:spcBef>
              <a:spcAft>
                <a:spcPts val="0"/>
              </a:spcAft>
              <a:buSzPts val="3200"/>
              <a:buNone/>
            </a:pPr>
            <a:r>
              <a:rPr lang="en-US" sz="2700" i="0" u="none">
                <a:solidFill>
                  <a:srgbClr val="000000"/>
                </a:solidFill>
                <a:latin typeface="Calibri"/>
                <a:ea typeface="Calibri"/>
                <a:cs typeface="Calibri"/>
                <a:sym typeface="Calibri"/>
              </a:rPr>
              <a:t>Ask students to fill a page with specific things you can do to take care of them as learners.</a:t>
            </a:r>
            <a:endParaRPr sz="2700" i="0" u="none">
              <a:solidFill>
                <a:srgbClr val="000000"/>
              </a:solidFill>
              <a:latin typeface="Calibri"/>
              <a:ea typeface="Calibri"/>
              <a:cs typeface="Calibri"/>
              <a:sym typeface="Calibri"/>
            </a:endParaRPr>
          </a:p>
          <a:p>
            <a:pPr marL="25400" lvl="0" indent="0" algn="l" rtl="0">
              <a:lnSpc>
                <a:spcPct val="90000"/>
              </a:lnSpc>
              <a:spcBef>
                <a:spcPts val="2000"/>
              </a:spcBef>
              <a:spcAft>
                <a:spcPts val="0"/>
              </a:spcAft>
              <a:buSzPts val="3200"/>
              <a:buNone/>
            </a:pPr>
            <a:r>
              <a:rPr lang="en-US" sz="2700" i="0" u="none">
                <a:solidFill>
                  <a:srgbClr val="000000"/>
                </a:solidFill>
                <a:latin typeface="Calibri"/>
                <a:ea typeface="Calibri"/>
                <a:cs typeface="Calibri"/>
                <a:sym typeface="Calibri"/>
              </a:rPr>
              <a:t>Have them think back to a previous experience that made them happy to learn and describe what the teacher did to support them</a:t>
            </a:r>
            <a:endParaRPr sz="2700" i="0" u="none">
              <a:solidFill>
                <a:srgbClr val="000000"/>
              </a:solidFill>
              <a:latin typeface="Calibri"/>
              <a:ea typeface="Calibri"/>
              <a:cs typeface="Calibri"/>
              <a:sym typeface="Calibri"/>
            </a:endParaRPr>
          </a:p>
          <a:p>
            <a:pPr marL="25400" lvl="0" indent="0" algn="l" rtl="0">
              <a:lnSpc>
                <a:spcPct val="90000"/>
              </a:lnSpc>
              <a:spcBef>
                <a:spcPts val="2000"/>
              </a:spcBef>
              <a:spcAft>
                <a:spcPts val="0"/>
              </a:spcAft>
              <a:buSzPts val="3200"/>
              <a:buNone/>
            </a:pPr>
            <a:r>
              <a:rPr lang="en-US" sz="2700" i="0" u="none">
                <a:solidFill>
                  <a:srgbClr val="000000"/>
                </a:solidFill>
                <a:latin typeface="Calibri"/>
                <a:ea typeface="Calibri"/>
                <a:cs typeface="Calibri"/>
                <a:sym typeface="Calibri"/>
              </a:rPr>
              <a:t>Model this by having your own “Take Care of Me List” that highlights things you need from them as students</a:t>
            </a:r>
            <a:endParaRPr sz="2700" i="0" u="none">
              <a:solidFill>
                <a:srgbClr val="000000"/>
              </a:solidFill>
              <a:latin typeface="Calibri"/>
              <a:ea typeface="Calibri"/>
              <a:cs typeface="Calibri"/>
              <a:sym typeface="Calibri"/>
            </a:endParaRPr>
          </a:p>
          <a:p>
            <a:pPr marL="25400" lvl="0" indent="0" algn="l" rtl="0">
              <a:lnSpc>
                <a:spcPct val="90000"/>
              </a:lnSpc>
              <a:spcBef>
                <a:spcPts val="2000"/>
              </a:spcBef>
              <a:spcAft>
                <a:spcPts val="2000"/>
              </a:spcAft>
              <a:buSzPts val="3200"/>
              <a:buNone/>
            </a:pPr>
            <a:r>
              <a:rPr lang="en-US" sz="2700" i="0" u="none">
                <a:solidFill>
                  <a:srgbClr val="000000"/>
                </a:solidFill>
                <a:latin typeface="Calibri"/>
                <a:ea typeface="Calibri"/>
                <a:cs typeface="Calibri"/>
                <a:sym typeface="Calibri"/>
              </a:rPr>
              <a:t>Read them all and write a short response</a:t>
            </a:r>
            <a:endParaRPr sz="2700">
              <a:latin typeface="Calibri"/>
              <a:ea typeface="Calibri"/>
              <a:cs typeface="Calibri"/>
              <a:sym typeface="Calibri"/>
            </a:endParaRPr>
          </a:p>
        </p:txBody>
      </p:sp>
      <p:sp>
        <p:nvSpPr>
          <p:cNvPr id="707" name="Google Shape;707;g3f5334e3ef1_0_137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The Take Care of Me List Revisited</a:t>
            </a:r>
            <a:endParaRPr dirty="0"/>
          </a:p>
        </p:txBody>
      </p:sp>
      <p:sp>
        <p:nvSpPr>
          <p:cNvPr id="708" name="Google Shape;708;g3f5334e3ef1_0_1372"/>
          <p:cNvSpPr txBox="1"/>
          <p:nvPr/>
        </p:nvSpPr>
        <p:spPr>
          <a:xfrm>
            <a:off x="867500" y="5674000"/>
            <a:ext cx="5346900" cy="43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3369"/>
                </a:solidFill>
                <a:latin typeface="Calibri"/>
                <a:ea typeface="Calibri"/>
                <a:cs typeface="Calibri"/>
                <a:sym typeface="Calibri"/>
              </a:rPr>
              <a:t>https://tinyurl.com/TakeCareOfMeList</a:t>
            </a:r>
            <a:endParaRPr sz="1600" b="1" i="0" u="none" strike="noStrike" cap="none">
              <a:solidFill>
                <a:srgbClr val="003369"/>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g1328cc3a658_2_629" title="Teacher and student greeting"/>
          <p:cNvPicPr preferRelativeResize="0"/>
          <p:nvPr/>
        </p:nvPicPr>
        <p:blipFill rotWithShape="1">
          <a:blip r:embed="rId3">
            <a:alphaModFix/>
          </a:blip>
          <a:srcRect/>
          <a:stretch/>
        </p:blipFill>
        <p:spPr>
          <a:xfrm>
            <a:off x="5640129" y="2202350"/>
            <a:ext cx="3275275" cy="2453300"/>
          </a:xfrm>
          <a:prstGeom prst="rect">
            <a:avLst/>
          </a:prstGeom>
          <a:noFill/>
          <a:ln>
            <a:noFill/>
          </a:ln>
        </p:spPr>
      </p:pic>
      <p:pic>
        <p:nvPicPr>
          <p:cNvPr id="714" name="Google Shape;714;g1328cc3a658_2_629" title="Teacher and student greeting"/>
          <p:cNvPicPr preferRelativeResize="0"/>
          <p:nvPr/>
        </p:nvPicPr>
        <p:blipFill rotWithShape="1">
          <a:blip r:embed="rId4">
            <a:alphaModFix/>
          </a:blip>
          <a:srcRect/>
          <a:stretch/>
        </p:blipFill>
        <p:spPr>
          <a:xfrm>
            <a:off x="1397900" y="4311950"/>
            <a:ext cx="4049500" cy="2267725"/>
          </a:xfrm>
          <a:prstGeom prst="rect">
            <a:avLst/>
          </a:prstGeom>
          <a:noFill/>
          <a:ln>
            <a:noFill/>
          </a:ln>
        </p:spPr>
      </p:pic>
      <p:pic>
        <p:nvPicPr>
          <p:cNvPr id="715" name="Google Shape;715;g1328cc3a658_2_629" title="Teacher and student greeting"/>
          <p:cNvPicPr preferRelativeResize="0"/>
          <p:nvPr/>
        </p:nvPicPr>
        <p:blipFill rotWithShape="1">
          <a:blip r:embed="rId5">
            <a:alphaModFix/>
          </a:blip>
          <a:srcRect/>
          <a:stretch/>
        </p:blipFill>
        <p:spPr>
          <a:xfrm>
            <a:off x="457202" y="1600200"/>
            <a:ext cx="2832875" cy="2160500"/>
          </a:xfrm>
          <a:prstGeom prst="rect">
            <a:avLst/>
          </a:prstGeom>
          <a:noFill/>
          <a:ln>
            <a:noFill/>
          </a:ln>
        </p:spPr>
      </p:pic>
      <p:sp>
        <p:nvSpPr>
          <p:cNvPr id="716" name="Google Shape;716;g1328cc3a658_2_62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a:t>Taking Time to Greet Your Students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pic>
        <p:nvPicPr>
          <p:cNvPr id="721" name="Google Shape;721;g1328cc3a658_2_623" title="Emotional Planner"/>
          <p:cNvPicPr preferRelativeResize="0"/>
          <p:nvPr/>
        </p:nvPicPr>
        <p:blipFill rotWithShape="1">
          <a:blip r:embed="rId3">
            <a:alphaModFix/>
          </a:blip>
          <a:srcRect/>
          <a:stretch/>
        </p:blipFill>
        <p:spPr>
          <a:xfrm>
            <a:off x="4949000" y="1843783"/>
            <a:ext cx="3429900" cy="3598574"/>
          </a:xfrm>
          <a:prstGeom prst="rect">
            <a:avLst/>
          </a:prstGeom>
          <a:noFill/>
          <a:ln>
            <a:noFill/>
          </a:ln>
        </p:spPr>
      </p:pic>
      <p:sp>
        <p:nvSpPr>
          <p:cNvPr id="722" name="Google Shape;722;g1328cc3a658_2_623"/>
          <p:cNvSpPr txBox="1">
            <a:spLocks noGrp="1"/>
          </p:cNvSpPr>
          <p:nvPr>
            <p:ph type="body" idx="1"/>
          </p:nvPr>
        </p:nvSpPr>
        <p:spPr>
          <a:xfrm>
            <a:off x="459200" y="1366050"/>
            <a:ext cx="4038600" cy="4536600"/>
          </a:xfrm>
          <a:prstGeom prst="rect">
            <a:avLst/>
          </a:prstGeom>
          <a:noFill/>
          <a:ln>
            <a:noFill/>
          </a:ln>
        </p:spPr>
        <p:txBody>
          <a:bodyPr spcFirstLastPara="1" wrap="square" lIns="91425" tIns="45700" rIns="91425" bIns="45700" anchor="t" anchorCtr="0">
            <a:noAutofit/>
          </a:bodyPr>
          <a:lstStyle/>
          <a:p>
            <a:pPr marL="457200" lvl="0" indent="-355600" algn="l" rtl="0">
              <a:lnSpc>
                <a:spcPct val="100000"/>
              </a:lnSpc>
              <a:spcBef>
                <a:spcPts val="640"/>
              </a:spcBef>
              <a:spcAft>
                <a:spcPts val="0"/>
              </a:spcAft>
              <a:buSzPts val="2000"/>
              <a:buChar char="•"/>
            </a:pPr>
            <a:r>
              <a:rPr lang="en-US" sz="2000"/>
              <a:t>Notice the Emotion</a:t>
            </a:r>
            <a:endParaRPr sz="2000"/>
          </a:p>
          <a:p>
            <a:pPr marL="914400" lvl="1" indent="-355600" algn="l" rtl="0">
              <a:lnSpc>
                <a:spcPct val="100000"/>
              </a:lnSpc>
              <a:spcBef>
                <a:spcPts val="560"/>
              </a:spcBef>
              <a:spcAft>
                <a:spcPts val="0"/>
              </a:spcAft>
              <a:buSzPts val="2000"/>
              <a:buChar char="–"/>
            </a:pPr>
            <a:r>
              <a:rPr lang="en-US" sz="2000"/>
              <a:t>Impact on Body and Mind</a:t>
            </a:r>
            <a:endParaRPr sz="2000"/>
          </a:p>
          <a:p>
            <a:pPr marL="457200" lvl="0" indent="-355600" algn="l" rtl="0">
              <a:lnSpc>
                <a:spcPct val="100000"/>
              </a:lnSpc>
              <a:spcBef>
                <a:spcPts val="640"/>
              </a:spcBef>
              <a:spcAft>
                <a:spcPts val="0"/>
              </a:spcAft>
              <a:buSzPts val="2000"/>
              <a:buChar char="•"/>
            </a:pPr>
            <a:r>
              <a:rPr lang="en-US" sz="2000"/>
              <a:t>Name the Emotion</a:t>
            </a:r>
            <a:endParaRPr sz="2000"/>
          </a:p>
          <a:p>
            <a:pPr marL="914400" lvl="1" indent="-355600" algn="l" rtl="0">
              <a:lnSpc>
                <a:spcPct val="100000"/>
              </a:lnSpc>
              <a:spcBef>
                <a:spcPts val="560"/>
              </a:spcBef>
              <a:spcAft>
                <a:spcPts val="0"/>
              </a:spcAft>
              <a:buSzPts val="2000"/>
              <a:buChar char="–"/>
            </a:pPr>
            <a:r>
              <a:rPr lang="en-US" sz="2000"/>
              <a:t>Use words to describe</a:t>
            </a:r>
            <a:endParaRPr sz="2000"/>
          </a:p>
          <a:p>
            <a:pPr marL="914400" lvl="1" indent="-355600" algn="l" rtl="0">
              <a:lnSpc>
                <a:spcPct val="100000"/>
              </a:lnSpc>
              <a:spcBef>
                <a:spcPts val="560"/>
              </a:spcBef>
              <a:spcAft>
                <a:spcPts val="0"/>
              </a:spcAft>
              <a:buSzPts val="2000"/>
              <a:buChar char="–"/>
            </a:pPr>
            <a:r>
              <a:rPr lang="en-US" sz="2000"/>
              <a:t>Emotion Wall</a:t>
            </a:r>
            <a:endParaRPr sz="2000"/>
          </a:p>
          <a:p>
            <a:pPr marL="1371600" lvl="2" indent="-355600" algn="l" rtl="0">
              <a:lnSpc>
                <a:spcPct val="100000"/>
              </a:lnSpc>
              <a:spcBef>
                <a:spcPts val="480"/>
              </a:spcBef>
              <a:spcAft>
                <a:spcPts val="0"/>
              </a:spcAft>
              <a:buSzPts val="2000"/>
              <a:buChar char="•"/>
            </a:pPr>
            <a:r>
              <a:rPr lang="en-US" sz="2000"/>
              <a:t>Emotional Check-in</a:t>
            </a:r>
            <a:endParaRPr sz="2000"/>
          </a:p>
          <a:p>
            <a:pPr marL="457200" lvl="0" indent="-355600" algn="l" rtl="0">
              <a:lnSpc>
                <a:spcPct val="100000"/>
              </a:lnSpc>
              <a:spcBef>
                <a:spcPts val="640"/>
              </a:spcBef>
              <a:spcAft>
                <a:spcPts val="0"/>
              </a:spcAft>
              <a:buSzPts val="2000"/>
              <a:buChar char="•"/>
            </a:pPr>
            <a:r>
              <a:rPr lang="en-US" sz="2000"/>
              <a:t>Use literary fiction</a:t>
            </a:r>
            <a:endParaRPr sz="2000"/>
          </a:p>
          <a:p>
            <a:pPr marL="457200" lvl="0" indent="-355600" algn="l" rtl="0">
              <a:lnSpc>
                <a:spcPct val="100000"/>
              </a:lnSpc>
              <a:spcBef>
                <a:spcPts val="640"/>
              </a:spcBef>
              <a:spcAft>
                <a:spcPts val="0"/>
              </a:spcAft>
              <a:buSzPts val="2000"/>
              <a:buChar char="•"/>
            </a:pPr>
            <a:r>
              <a:rPr lang="en-US" sz="2000"/>
              <a:t>Interpret the Emotion</a:t>
            </a:r>
            <a:endParaRPr sz="2000"/>
          </a:p>
          <a:p>
            <a:pPr marL="914400" lvl="1" indent="-355600" algn="l" rtl="0">
              <a:lnSpc>
                <a:spcPct val="100000"/>
              </a:lnSpc>
              <a:spcBef>
                <a:spcPts val="560"/>
              </a:spcBef>
              <a:spcAft>
                <a:spcPts val="0"/>
              </a:spcAft>
              <a:buSzPts val="2000"/>
              <a:buChar char="–"/>
            </a:pPr>
            <a:r>
              <a:rPr lang="en-US" sz="2000"/>
              <a:t>Explore why you are feeling this way and how emotions can be helpful</a:t>
            </a:r>
            <a:endParaRPr sz="2000"/>
          </a:p>
        </p:txBody>
      </p:sp>
      <p:sp>
        <p:nvSpPr>
          <p:cNvPr id="723" name="Google Shape;723;g1328cc3a658_2_623"/>
          <p:cNvSpPr txBox="1">
            <a:spLocks noGrp="1"/>
          </p:cNvSpPr>
          <p:nvPr>
            <p:ph type="title"/>
          </p:nvPr>
        </p:nvSpPr>
        <p:spPr>
          <a:xfrm>
            <a:off x="2057400" y="228600"/>
            <a:ext cx="6858000" cy="9909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a:t>Identifying &amp; Communicating Emotions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27"/>
        <p:cNvGrpSpPr/>
        <p:nvPr/>
      </p:nvGrpSpPr>
      <p:grpSpPr>
        <a:xfrm>
          <a:off x="0" y="0"/>
          <a:ext cx="0" cy="0"/>
          <a:chOff x="0" y="0"/>
          <a:chExt cx="0" cy="0"/>
        </a:xfrm>
      </p:grpSpPr>
      <p:pic>
        <p:nvPicPr>
          <p:cNvPr id="728" name="Google Shape;728;g13bbdaf2974_0_252" title="Check-in Routine with Sticky Notes"/>
          <p:cNvPicPr preferRelativeResize="0"/>
          <p:nvPr/>
        </p:nvPicPr>
        <p:blipFill rotWithShape="1">
          <a:blip r:embed="rId3">
            <a:alphaModFix/>
          </a:blip>
          <a:srcRect/>
          <a:stretch/>
        </p:blipFill>
        <p:spPr>
          <a:xfrm>
            <a:off x="152400" y="1524000"/>
            <a:ext cx="8839200" cy="4640580"/>
          </a:xfrm>
          <a:prstGeom prst="rect">
            <a:avLst/>
          </a:prstGeom>
          <a:noFill/>
          <a:ln>
            <a:noFill/>
          </a:ln>
        </p:spPr>
      </p:pic>
      <p:sp>
        <p:nvSpPr>
          <p:cNvPr id="729" name="Google Shape;729;g13bbdaf2974_0_25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Check-in Routine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g3f5334e3ef1_0_1554"/>
          <p:cNvSpPr txBox="1">
            <a:spLocks noGrp="1"/>
          </p:cNvSpPr>
          <p:nvPr>
            <p:ph type="title"/>
          </p:nvPr>
        </p:nvSpPr>
        <p:spPr>
          <a:xfrm>
            <a:off x="228600" y="184250"/>
            <a:ext cx="8686800" cy="13272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a:solidFill>
                  <a:srgbClr val="FFFFFF"/>
                </a:solidFill>
              </a:rPr>
              <a:t>Regulation</a:t>
            </a:r>
            <a:endParaRPr>
              <a:solidFill>
                <a:srgbClr val="FFFFFF"/>
              </a:solidFill>
            </a:endParaRPr>
          </a:p>
          <a:p>
            <a:pPr marL="0" lvl="0" indent="0" algn="ctr" rtl="0">
              <a:lnSpc>
                <a:spcPct val="100000"/>
              </a:lnSpc>
              <a:spcBef>
                <a:spcPts val="0"/>
              </a:spcBef>
              <a:spcAft>
                <a:spcPts val="0"/>
              </a:spcAft>
              <a:buSzPts val="4000"/>
              <a:buNone/>
            </a:pPr>
            <a:r>
              <a:rPr lang="en-US">
                <a:solidFill>
                  <a:srgbClr val="FFFFFF"/>
                </a:solidFill>
              </a:rPr>
              <a:t>Strategies and Activities</a:t>
            </a:r>
            <a:endParaRPr>
              <a:solidFill>
                <a:srgbClr val="FFFFFF"/>
              </a:solidFill>
            </a:endParaRPr>
          </a:p>
        </p:txBody>
      </p:sp>
      <p:sp>
        <p:nvSpPr>
          <p:cNvPr id="735" name="Google Shape;735;g3f5334e3ef1_0_1554"/>
          <p:cNvSpPr txBox="1"/>
          <p:nvPr/>
        </p:nvSpPr>
        <p:spPr>
          <a:xfrm>
            <a:off x="342650" y="3115450"/>
            <a:ext cx="2162400" cy="11820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Checklists</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Logs</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200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Visual Schedule</a:t>
            </a:r>
            <a:endParaRPr sz="2800" b="0" i="0" u="none" strike="noStrike" cap="none">
              <a:solidFill>
                <a:schemeClr val="dk1"/>
              </a:solidFill>
              <a:latin typeface="Calibri"/>
              <a:ea typeface="Calibri"/>
              <a:cs typeface="Calibri"/>
              <a:sym typeface="Calibri"/>
            </a:endParaRPr>
          </a:p>
        </p:txBody>
      </p:sp>
      <p:sp>
        <p:nvSpPr>
          <p:cNvPr id="736" name="Google Shape;736;g3f5334e3ef1_0_1554"/>
          <p:cNvSpPr txBox="1"/>
          <p:nvPr/>
        </p:nvSpPr>
        <p:spPr>
          <a:xfrm>
            <a:off x="3133350" y="2576650"/>
            <a:ext cx="2877300" cy="39261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Mindfulness</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Exercise &amp; Yoga</a:t>
            </a:r>
            <a:br>
              <a:rPr lang="en-US" sz="2800" b="0" i="0" u="none" strike="noStrike" cap="none">
                <a:solidFill>
                  <a:schemeClr val="dk1"/>
                </a:solidFill>
                <a:latin typeface="Calibri"/>
                <a:ea typeface="Calibri"/>
                <a:cs typeface="Calibri"/>
                <a:sym typeface="Calibri"/>
              </a:rPr>
            </a:br>
            <a:r>
              <a:rPr lang="en-US" sz="2800" b="0" i="0" u="none" strike="noStrike" cap="none">
                <a:solidFill>
                  <a:schemeClr val="dk1"/>
                </a:solidFill>
                <a:latin typeface="Calibri"/>
                <a:ea typeface="Calibri"/>
                <a:cs typeface="Calibri"/>
                <a:sym typeface="Calibri"/>
              </a:rPr>
              <a:t>Movement Breaks</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Deep Breathing</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Grounding Activities</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200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Imagery Exercises</a:t>
            </a:r>
            <a:endParaRPr sz="2800" b="0" i="0" u="none" strike="noStrike" cap="none">
              <a:solidFill>
                <a:srgbClr val="000000"/>
              </a:solidFill>
              <a:latin typeface="Calibri"/>
              <a:ea typeface="Calibri"/>
              <a:cs typeface="Calibri"/>
              <a:sym typeface="Calibri"/>
            </a:endParaRPr>
          </a:p>
        </p:txBody>
      </p:sp>
      <p:sp>
        <p:nvSpPr>
          <p:cNvPr id="737" name="Google Shape;737;g3f5334e3ef1_0_1554"/>
          <p:cNvSpPr txBox="1"/>
          <p:nvPr/>
        </p:nvSpPr>
        <p:spPr>
          <a:xfrm>
            <a:off x="6475550" y="2576650"/>
            <a:ext cx="2448300" cy="19929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Goal Setting    &amp; Reflection</a:t>
            </a:r>
            <a:endParaRPr sz="2800" b="0" i="0" u="none" strike="noStrike" cap="none">
              <a:solidFill>
                <a:schemeClr val="dk1"/>
              </a:solidFill>
              <a:latin typeface="Calibri"/>
              <a:ea typeface="Calibri"/>
              <a:cs typeface="Calibri"/>
              <a:sym typeface="Calibri"/>
            </a:endParaRPr>
          </a:p>
          <a:p>
            <a:pPr marL="0" marR="0" lvl="0" indent="0" algn="ctr" rtl="0">
              <a:lnSpc>
                <a:spcPct val="90000"/>
              </a:lnSpc>
              <a:spcBef>
                <a:spcPts val="2000"/>
              </a:spcBef>
              <a:spcAft>
                <a:spcPts val="200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Service to Others</a:t>
            </a:r>
            <a:endParaRPr sz="1800" b="0" i="0" u="none" strike="noStrike" cap="none">
              <a:solidFill>
                <a:srgbClr val="000000"/>
              </a:solidFill>
              <a:latin typeface="Arial"/>
              <a:ea typeface="Arial"/>
              <a:cs typeface="Arial"/>
              <a:sym typeface="Arial"/>
            </a:endParaRPr>
          </a:p>
        </p:txBody>
      </p:sp>
      <p:sp>
        <p:nvSpPr>
          <p:cNvPr id="738" name="Google Shape;738;g3f5334e3ef1_0_1554"/>
          <p:cNvSpPr txBox="1"/>
          <p:nvPr/>
        </p:nvSpPr>
        <p:spPr>
          <a:xfrm>
            <a:off x="199700" y="1619250"/>
            <a:ext cx="2448300" cy="849600"/>
          </a:xfrm>
          <a:prstGeom prst="rect">
            <a:avLst/>
          </a:prstGeom>
          <a:solidFill>
            <a:srgbClr val="003369">
              <a:alpha val="74118"/>
            </a:srgbClr>
          </a:solid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Time </a:t>
            </a:r>
            <a:endParaRPr sz="2400" b="1" i="0" u="none" strike="noStrike" cap="none">
              <a:solidFill>
                <a:schemeClr val="lt1"/>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Management</a:t>
            </a:r>
            <a:endParaRPr sz="1400" b="0" i="0" u="none" strike="noStrike" cap="none">
              <a:solidFill>
                <a:schemeClr val="lt1"/>
              </a:solidFill>
              <a:latin typeface="Arial"/>
              <a:ea typeface="Arial"/>
              <a:cs typeface="Arial"/>
              <a:sym typeface="Arial"/>
            </a:endParaRPr>
          </a:p>
        </p:txBody>
      </p:sp>
      <p:sp>
        <p:nvSpPr>
          <p:cNvPr id="739" name="Google Shape;739;g3f5334e3ef1_0_1554"/>
          <p:cNvSpPr txBox="1"/>
          <p:nvPr/>
        </p:nvSpPr>
        <p:spPr>
          <a:xfrm>
            <a:off x="3337625" y="1619250"/>
            <a:ext cx="2448300" cy="849600"/>
          </a:xfrm>
          <a:prstGeom prst="rect">
            <a:avLst/>
          </a:prstGeom>
          <a:solidFill>
            <a:srgbClr val="003369">
              <a:alpha val="74118"/>
            </a:srgbClr>
          </a:solid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Stress </a:t>
            </a:r>
            <a:endParaRPr sz="2400" b="1" i="0" u="none" strike="noStrike" cap="none">
              <a:solidFill>
                <a:schemeClr val="lt1"/>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Management</a:t>
            </a:r>
            <a:endParaRPr sz="1400" b="0" i="0" u="none" strike="noStrike" cap="none">
              <a:solidFill>
                <a:schemeClr val="lt1"/>
              </a:solidFill>
              <a:latin typeface="Arial"/>
              <a:ea typeface="Arial"/>
              <a:cs typeface="Arial"/>
              <a:sym typeface="Arial"/>
            </a:endParaRPr>
          </a:p>
        </p:txBody>
      </p:sp>
      <p:sp>
        <p:nvSpPr>
          <p:cNvPr id="740" name="Google Shape;740;g3f5334e3ef1_0_1554"/>
          <p:cNvSpPr txBox="1"/>
          <p:nvPr/>
        </p:nvSpPr>
        <p:spPr>
          <a:xfrm>
            <a:off x="6475550" y="1619250"/>
            <a:ext cx="2448300" cy="849600"/>
          </a:xfrm>
          <a:prstGeom prst="rect">
            <a:avLst/>
          </a:prstGeom>
          <a:solidFill>
            <a:srgbClr val="003369">
              <a:alpha val="74118"/>
            </a:srgbClr>
          </a:solid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Motivation </a:t>
            </a:r>
            <a:endParaRPr sz="2400" b="1" i="0" u="none" strike="noStrike" cap="none">
              <a:solidFill>
                <a:schemeClr val="lt1"/>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Management</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5"/>
                                        </p:tgtEl>
                                        <p:attrNameLst>
                                          <p:attrName>style.visibility</p:attrName>
                                        </p:attrNameLst>
                                      </p:cBhvr>
                                      <p:to>
                                        <p:strVal val="visible"/>
                                      </p:to>
                                    </p:set>
                                    <p:animEffect transition="in" filter="fade">
                                      <p:cBhvr>
                                        <p:cTn id="7" dur="1000"/>
                                        <p:tgtEl>
                                          <p:spTgt spid="7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6"/>
                                        </p:tgtEl>
                                        <p:attrNameLst>
                                          <p:attrName>style.visibility</p:attrName>
                                        </p:attrNameLst>
                                      </p:cBhvr>
                                      <p:to>
                                        <p:strVal val="visible"/>
                                      </p:to>
                                    </p:set>
                                    <p:animEffect transition="in" filter="fade">
                                      <p:cBhvr>
                                        <p:cTn id="12" dur="1000"/>
                                        <p:tgtEl>
                                          <p:spTgt spid="7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7"/>
                                        </p:tgtEl>
                                        <p:attrNameLst>
                                          <p:attrName>style.visibility</p:attrName>
                                        </p:attrNameLst>
                                      </p:cBhvr>
                                      <p:to>
                                        <p:strVal val="visible"/>
                                      </p:to>
                                    </p:set>
                                    <p:animEffect transition="in" filter="fade">
                                      <p:cBhvr>
                                        <p:cTn id="17" dur="1000"/>
                                        <p:tgtEl>
                                          <p:spTgt spid="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pic>
        <p:nvPicPr>
          <p:cNvPr id="745" name="Google Shape;745;g1328cc3a658_2_712" descr="At the start of class, Ms. O guides her students in a simple meditation. This allows them to quiet their nervous systems and get ready to learn. &#10;&#10;“Arrive” was filmed at Gateway High School in San Francisco. &#10;&#10;Learn more at www.mindfulschools.org." title="&quot;Arrive&quot; - A Mindful Minute Helps Students Arrive in the Classroom">
            <a:hlinkClick r:id="rId3"/>
          </p:cNvPr>
          <p:cNvPicPr preferRelativeResize="0"/>
          <p:nvPr/>
        </p:nvPicPr>
        <p:blipFill rotWithShape="1">
          <a:blip r:embed="rId4">
            <a:alphaModFix/>
          </a:blip>
          <a:srcRect/>
          <a:stretch/>
        </p:blipFill>
        <p:spPr>
          <a:xfrm>
            <a:off x="1689175" y="1937850"/>
            <a:ext cx="5765650" cy="4324250"/>
          </a:xfrm>
          <a:prstGeom prst="rect">
            <a:avLst/>
          </a:prstGeom>
          <a:noFill/>
          <a:ln>
            <a:noFill/>
          </a:ln>
        </p:spPr>
      </p:pic>
      <p:sp>
        <p:nvSpPr>
          <p:cNvPr id="746" name="Google Shape;746;g1328cc3a658_2_712"/>
          <p:cNvSpPr txBox="1"/>
          <p:nvPr/>
        </p:nvSpPr>
        <p:spPr>
          <a:xfrm>
            <a:off x="146475" y="6342000"/>
            <a:ext cx="5979000" cy="46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sng" strike="noStrike" cap="none" dirty="0">
                <a:solidFill>
                  <a:schemeClr val="hlink"/>
                </a:solidFill>
                <a:latin typeface="Arial"/>
                <a:ea typeface="Arial"/>
                <a:cs typeface="Arial"/>
                <a:sym typeface="Arial"/>
                <a:hlinkClick r:id="rId5"/>
              </a:rPr>
              <a:t>Video of "Arrive" - A Mindful Minute Helps Students Arrive in the Classroom </a:t>
            </a:r>
            <a:endParaRPr sz="1400" b="0" i="0" u="none" strike="noStrike" cap="none" dirty="0">
              <a:solidFill>
                <a:srgbClr val="000000"/>
              </a:solidFill>
              <a:latin typeface="Arial"/>
              <a:ea typeface="Arial"/>
              <a:cs typeface="Arial"/>
              <a:sym typeface="Arial"/>
            </a:endParaRPr>
          </a:p>
        </p:txBody>
      </p:sp>
      <p:sp>
        <p:nvSpPr>
          <p:cNvPr id="747" name="Google Shape;747;g1328cc3a658_2_71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Meditation</a:t>
            </a: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pic>
        <p:nvPicPr>
          <p:cNvPr id="752" name="Google Shape;752;g17bec288755_0_1129" title="Window of Tolerance"/>
          <p:cNvPicPr preferRelativeResize="0"/>
          <p:nvPr/>
        </p:nvPicPr>
        <p:blipFill rotWithShape="1">
          <a:blip r:embed="rId3">
            <a:alphaModFix/>
          </a:blip>
          <a:srcRect/>
          <a:stretch/>
        </p:blipFill>
        <p:spPr>
          <a:xfrm>
            <a:off x="2287988" y="1600198"/>
            <a:ext cx="4568026" cy="5019650"/>
          </a:xfrm>
          <a:prstGeom prst="rect">
            <a:avLst/>
          </a:prstGeom>
          <a:noFill/>
          <a:ln>
            <a:noFill/>
          </a:ln>
        </p:spPr>
      </p:pic>
      <p:sp>
        <p:nvSpPr>
          <p:cNvPr id="753" name="Google Shape;753;g17bec288755_0_112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Window of Tolerance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g3f5334e3ef1_0_1738"/>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92500" lnSpcReduction="20000"/>
          </a:bodyPr>
          <a:lstStyle/>
          <a:p>
            <a:pPr marL="25400" lvl="0" indent="0" algn="l" rtl="0">
              <a:lnSpc>
                <a:spcPct val="100000"/>
              </a:lnSpc>
              <a:spcBef>
                <a:spcPts val="640"/>
              </a:spcBef>
              <a:spcAft>
                <a:spcPts val="0"/>
              </a:spcAft>
              <a:buSzPct val="108106"/>
              <a:buNone/>
            </a:pPr>
            <a:r>
              <a:rPr lang="en-US"/>
              <a:t>In your small groups brainstorm creative and unique ways to teach </a:t>
            </a:r>
            <a:r>
              <a:rPr lang="en-US" b="1"/>
              <a:t>one</a:t>
            </a:r>
            <a:r>
              <a:rPr lang="en-US"/>
              <a:t> of the following skills</a:t>
            </a:r>
            <a:endParaRPr/>
          </a:p>
          <a:p>
            <a:pPr marL="914400" lvl="1" indent="-406400" algn="l" rtl="0">
              <a:lnSpc>
                <a:spcPct val="100000"/>
              </a:lnSpc>
              <a:spcBef>
                <a:spcPts val="1000"/>
              </a:spcBef>
              <a:spcAft>
                <a:spcPts val="0"/>
              </a:spcAft>
              <a:buSzPct val="108108"/>
              <a:buFont typeface="Arial"/>
              <a:buChar char="•"/>
            </a:pPr>
            <a:r>
              <a:rPr lang="en-US"/>
              <a:t>Self-Awareness</a:t>
            </a:r>
            <a:endParaRPr/>
          </a:p>
          <a:p>
            <a:pPr marL="914400" lvl="1" indent="-406400" algn="l" rtl="0">
              <a:lnSpc>
                <a:spcPct val="100000"/>
              </a:lnSpc>
              <a:spcBef>
                <a:spcPts val="1000"/>
              </a:spcBef>
              <a:spcAft>
                <a:spcPts val="0"/>
              </a:spcAft>
              <a:buSzPct val="108108"/>
              <a:buFont typeface="Arial"/>
              <a:buChar char="•"/>
            </a:pPr>
            <a:r>
              <a:rPr lang="en-US"/>
              <a:t>Self-Management</a:t>
            </a:r>
            <a:endParaRPr/>
          </a:p>
          <a:p>
            <a:pPr marL="914400" lvl="1" indent="-406400" algn="l" rtl="0">
              <a:lnSpc>
                <a:spcPct val="100000"/>
              </a:lnSpc>
              <a:spcBef>
                <a:spcPts val="1000"/>
              </a:spcBef>
              <a:spcAft>
                <a:spcPts val="0"/>
              </a:spcAft>
              <a:buSzPct val="108108"/>
              <a:buFont typeface="Arial"/>
              <a:buChar char="•"/>
            </a:pPr>
            <a:r>
              <a:rPr lang="en-US"/>
              <a:t>Social Awareness</a:t>
            </a:r>
            <a:endParaRPr/>
          </a:p>
          <a:p>
            <a:pPr marL="914400" lvl="1" indent="-406400" algn="l" rtl="0">
              <a:lnSpc>
                <a:spcPct val="100000"/>
              </a:lnSpc>
              <a:spcBef>
                <a:spcPts val="1000"/>
              </a:spcBef>
              <a:spcAft>
                <a:spcPts val="0"/>
              </a:spcAft>
              <a:buSzPct val="108108"/>
              <a:buFont typeface="Arial"/>
              <a:buChar char="•"/>
            </a:pPr>
            <a:r>
              <a:rPr lang="en-US"/>
              <a:t>Relationship Skills</a:t>
            </a:r>
            <a:endParaRPr/>
          </a:p>
          <a:p>
            <a:pPr marL="914400" lvl="1" indent="-406400" algn="l" rtl="0">
              <a:lnSpc>
                <a:spcPct val="100000"/>
              </a:lnSpc>
              <a:spcBef>
                <a:spcPts val="1000"/>
              </a:spcBef>
              <a:spcAft>
                <a:spcPts val="0"/>
              </a:spcAft>
              <a:buSzPct val="108108"/>
              <a:buFont typeface="Arial"/>
              <a:buChar char="•"/>
            </a:pPr>
            <a:r>
              <a:rPr lang="en-US"/>
              <a:t>Responsible Decision Making</a:t>
            </a:r>
            <a:endParaRPr/>
          </a:p>
          <a:p>
            <a:pPr marL="25400" lvl="0" indent="0" algn="l" rtl="0">
              <a:lnSpc>
                <a:spcPct val="100000"/>
              </a:lnSpc>
              <a:spcBef>
                <a:spcPts val="1000"/>
              </a:spcBef>
              <a:spcAft>
                <a:spcPts val="0"/>
              </a:spcAft>
              <a:buSzPct val="108106"/>
              <a:buNone/>
            </a:pPr>
            <a:r>
              <a:rPr lang="en-US"/>
              <a:t>Have one person record and be prepared to share when we return.</a:t>
            </a:r>
            <a:endParaRPr/>
          </a:p>
        </p:txBody>
      </p:sp>
      <p:sp>
        <p:nvSpPr>
          <p:cNvPr id="759" name="Google Shape;759;g3f5334e3ef1_0_1738"/>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Small Group Showcase</a:t>
            </a:r>
            <a:endParaRPr/>
          </a:p>
        </p:txBody>
      </p:sp>
      <p:sp>
        <p:nvSpPr>
          <p:cNvPr id="760" name="Google Shape;760;g3f5334e3ef1_0_1738" title="Small Group Discussion"/>
          <p:cNvSpPr/>
          <p:nvPr/>
        </p:nvSpPr>
        <p:spPr>
          <a:xfrm>
            <a:off x="8145644" y="314286"/>
            <a:ext cx="769764"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g3f5334e3ef1_0_1744"/>
          <p:cNvSpPr txBox="1"/>
          <p:nvPr/>
        </p:nvSpPr>
        <p:spPr>
          <a:xfrm>
            <a:off x="1695450" y="4935000"/>
            <a:ext cx="2338200" cy="1246800"/>
          </a:xfrm>
          <a:prstGeom prst="rect">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Verdana"/>
              <a:buNone/>
            </a:pPr>
            <a:r>
              <a:rPr lang="en-US" sz="2300" b="0" i="1" u="none" strike="noStrike" cap="none">
                <a:solidFill>
                  <a:srgbClr val="000000"/>
                </a:solidFill>
                <a:latin typeface="Calibri"/>
                <a:ea typeface="Calibri"/>
                <a:cs typeface="Calibri"/>
                <a:sym typeface="Calibri"/>
              </a:rPr>
              <a:t>The first moment determines the next hour.</a:t>
            </a:r>
            <a:endParaRPr sz="2300" b="0" i="0" u="none" strike="noStrike" cap="none">
              <a:solidFill>
                <a:srgbClr val="000000"/>
              </a:solidFill>
              <a:latin typeface="Calibri"/>
              <a:ea typeface="Calibri"/>
              <a:cs typeface="Calibri"/>
              <a:sym typeface="Calibri"/>
            </a:endParaRPr>
          </a:p>
        </p:txBody>
      </p:sp>
      <p:sp>
        <p:nvSpPr>
          <p:cNvPr id="766" name="Google Shape;766;g3f5334e3ef1_0_1744"/>
          <p:cNvSpPr txBox="1"/>
          <p:nvPr/>
        </p:nvSpPr>
        <p:spPr>
          <a:xfrm>
            <a:off x="5900975" y="1951512"/>
            <a:ext cx="3071700" cy="4063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Challenge</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Reprimand</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Argue</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Escalate Emotion</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Bigger Problem</a:t>
            </a:r>
            <a:endParaRPr sz="2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6387"/>
                </a:solidFill>
                <a:latin typeface="Calibri"/>
                <a:ea typeface="Calibri"/>
                <a:cs typeface="Calibri"/>
                <a:sym typeface="Calibri"/>
              </a:rPr>
              <a:t>Listen</a:t>
            </a:r>
            <a:endParaRPr sz="2200" b="1" i="0" u="none" strike="noStrike" cap="none">
              <a:solidFill>
                <a:srgbClr val="00638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6387"/>
                </a:solidFill>
                <a:latin typeface="Calibri"/>
                <a:ea typeface="Calibri"/>
                <a:cs typeface="Calibri"/>
                <a:sym typeface="Calibri"/>
              </a:rPr>
              <a:t>Paraphrase</a:t>
            </a:r>
            <a:endParaRPr sz="2200" b="1" i="0" u="none" strike="noStrike" cap="none">
              <a:solidFill>
                <a:srgbClr val="00638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6387"/>
                </a:solidFill>
                <a:latin typeface="Calibri"/>
                <a:ea typeface="Calibri"/>
                <a:cs typeface="Calibri"/>
                <a:sym typeface="Calibri"/>
              </a:rPr>
              <a:t>Validate</a:t>
            </a:r>
            <a:endParaRPr sz="2200" b="1" i="0" u="none" strike="noStrike" cap="none">
              <a:solidFill>
                <a:srgbClr val="00638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6387"/>
                </a:solidFill>
                <a:latin typeface="Calibri"/>
                <a:ea typeface="Calibri"/>
                <a:cs typeface="Calibri"/>
                <a:sym typeface="Calibri"/>
              </a:rPr>
              <a:t>Show empathy</a:t>
            </a:r>
            <a:endParaRPr sz="2200" b="1" i="0" u="none" strike="noStrike" cap="none">
              <a:solidFill>
                <a:srgbClr val="00638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6387"/>
                </a:solidFill>
                <a:latin typeface="Calibri"/>
                <a:ea typeface="Calibri"/>
                <a:cs typeface="Calibri"/>
                <a:sym typeface="Calibri"/>
              </a:rPr>
              <a:t>Calm</a:t>
            </a:r>
            <a:endParaRPr sz="2200" b="1" i="0" u="none" strike="noStrike" cap="none">
              <a:solidFill>
                <a:srgbClr val="00638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6387"/>
                </a:solidFill>
                <a:latin typeface="Calibri"/>
                <a:ea typeface="Calibri"/>
                <a:cs typeface="Calibri"/>
                <a:sym typeface="Calibri"/>
              </a:rPr>
              <a:t>Support</a:t>
            </a:r>
            <a:endParaRPr sz="2200" b="1" i="0" u="none" strike="noStrike" cap="none">
              <a:solidFill>
                <a:srgbClr val="006387"/>
              </a:solidFill>
              <a:latin typeface="Calibri"/>
              <a:ea typeface="Calibri"/>
              <a:cs typeface="Calibri"/>
              <a:sym typeface="Calibri"/>
            </a:endParaRPr>
          </a:p>
        </p:txBody>
      </p:sp>
      <p:sp>
        <p:nvSpPr>
          <p:cNvPr id="767" name="Google Shape;767;g3f5334e3ef1_0_1744">
            <a:extLst>
              <a:ext uri="{C183D7F6-B498-43B3-948B-1728B52AA6E4}">
                <adec:decorative xmlns:adec="http://schemas.microsoft.com/office/drawing/2017/decorative" val="1"/>
              </a:ext>
            </a:extLst>
          </p:cNvPr>
          <p:cNvSpPr/>
          <p:nvPr/>
        </p:nvSpPr>
        <p:spPr>
          <a:xfrm rot="779677">
            <a:off x="5162553" y="4157656"/>
            <a:ext cx="452545" cy="428807"/>
          </a:xfrm>
          <a:custGeom>
            <a:avLst/>
            <a:gdLst/>
            <a:ahLst/>
            <a:cxnLst/>
            <a:rect l="l" t="t" r="r" b="b"/>
            <a:pathLst>
              <a:path w="452262" h="428539" extrusionOk="0">
                <a:moveTo>
                  <a:pt x="59947" y="88279"/>
                </a:moveTo>
                <a:lnTo>
                  <a:pt x="392315" y="88279"/>
                </a:lnTo>
                <a:lnTo>
                  <a:pt x="392315" y="189071"/>
                </a:lnTo>
                <a:lnTo>
                  <a:pt x="59947" y="189071"/>
                </a:lnTo>
                <a:lnTo>
                  <a:pt x="59947" y="88279"/>
                </a:lnTo>
                <a:close/>
                <a:moveTo>
                  <a:pt x="59947" y="239468"/>
                </a:moveTo>
                <a:lnTo>
                  <a:pt x="392315" y="239468"/>
                </a:lnTo>
                <a:lnTo>
                  <a:pt x="392315" y="340260"/>
                </a:lnTo>
                <a:lnTo>
                  <a:pt x="59947" y="340260"/>
                </a:lnTo>
                <a:lnTo>
                  <a:pt x="59947" y="239468"/>
                </a:lnTo>
                <a:close/>
              </a:path>
            </a:pathLst>
          </a:cu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8" name="Google Shape;768;g3f5334e3ef1_0_1744">
            <a:extLst>
              <a:ext uri="{C183D7F6-B498-43B3-948B-1728B52AA6E4}">
                <adec:decorative xmlns:adec="http://schemas.microsoft.com/office/drawing/2017/decorative" val="1"/>
              </a:ext>
            </a:extLst>
          </p:cNvPr>
          <p:cNvSpPr/>
          <p:nvPr/>
        </p:nvSpPr>
        <p:spPr>
          <a:xfrm rot="-1320846">
            <a:off x="5162608" y="2909761"/>
            <a:ext cx="452687" cy="428834"/>
          </a:xfrm>
          <a:custGeom>
            <a:avLst/>
            <a:gdLst/>
            <a:ahLst/>
            <a:cxnLst/>
            <a:rect l="l" t="t" r="r" b="b"/>
            <a:pathLst>
              <a:path w="452488" h="428645" extrusionOk="0">
                <a:moveTo>
                  <a:pt x="59977" y="88301"/>
                </a:moveTo>
                <a:lnTo>
                  <a:pt x="392511" y="88301"/>
                </a:lnTo>
                <a:lnTo>
                  <a:pt x="392511" y="189118"/>
                </a:lnTo>
                <a:lnTo>
                  <a:pt x="59977" y="189118"/>
                </a:lnTo>
                <a:lnTo>
                  <a:pt x="59977" y="88301"/>
                </a:lnTo>
                <a:close/>
                <a:moveTo>
                  <a:pt x="59977" y="239527"/>
                </a:moveTo>
                <a:lnTo>
                  <a:pt x="392511" y="239527"/>
                </a:lnTo>
                <a:lnTo>
                  <a:pt x="392511" y="340344"/>
                </a:lnTo>
                <a:lnTo>
                  <a:pt x="59977" y="340344"/>
                </a:lnTo>
                <a:lnTo>
                  <a:pt x="59977" y="239527"/>
                </a:lnTo>
                <a:close/>
              </a:path>
            </a:pathLst>
          </a:cu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9" name="Google Shape;769;g3f5334e3ef1_0_1744"/>
          <p:cNvSpPr txBox="1">
            <a:spLocks noGrp="1"/>
          </p:cNvSpPr>
          <p:nvPr>
            <p:ph type="body" idx="4294967295"/>
          </p:nvPr>
        </p:nvSpPr>
        <p:spPr>
          <a:xfrm>
            <a:off x="452425" y="1435100"/>
            <a:ext cx="8232900" cy="800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800"/>
              <a:buNone/>
            </a:pPr>
            <a:r>
              <a:rPr lang="en-US" sz="3000" i="0" u="none">
                <a:solidFill>
                  <a:srgbClr val="000000"/>
                </a:solidFill>
                <a:latin typeface="Calibri"/>
                <a:ea typeface="Calibri"/>
                <a:cs typeface="Calibri"/>
                <a:sym typeface="Calibri"/>
              </a:rPr>
              <a:t>Our initial response determines what happens next.</a:t>
            </a:r>
            <a:endParaRPr sz="3200" b="0" i="0" u="none">
              <a:solidFill>
                <a:srgbClr val="000000"/>
              </a:solidFill>
              <a:latin typeface="Verdana"/>
              <a:ea typeface="Verdana"/>
              <a:cs typeface="Verdana"/>
              <a:sym typeface="Verdana"/>
            </a:endParaRPr>
          </a:p>
          <a:p>
            <a:pPr marL="457200" lvl="0" indent="-431800" algn="l" rtl="0">
              <a:lnSpc>
                <a:spcPct val="100000"/>
              </a:lnSpc>
              <a:spcBef>
                <a:spcPts val="600"/>
              </a:spcBef>
              <a:spcAft>
                <a:spcPts val="0"/>
              </a:spcAft>
              <a:buSzPts val="3200"/>
              <a:buNone/>
            </a:pPr>
            <a:endParaRPr sz="3200" b="0" i="0" u="none">
              <a:solidFill>
                <a:srgbClr val="000000"/>
              </a:solidFill>
              <a:latin typeface="Verdana"/>
              <a:ea typeface="Verdana"/>
              <a:cs typeface="Verdana"/>
              <a:sym typeface="Verdana"/>
            </a:endParaRPr>
          </a:p>
          <a:p>
            <a:pPr marL="457200" lvl="0" indent="-228600" algn="l" rtl="0">
              <a:lnSpc>
                <a:spcPct val="100000"/>
              </a:lnSpc>
              <a:spcBef>
                <a:spcPts val="640"/>
              </a:spcBef>
              <a:spcAft>
                <a:spcPts val="0"/>
              </a:spcAft>
              <a:buSzPts val="3200"/>
              <a:buNone/>
            </a:pPr>
            <a:endParaRPr sz="3200" b="0" i="0" u="none">
              <a:solidFill>
                <a:srgbClr val="000000"/>
              </a:solidFill>
              <a:latin typeface="Verdana"/>
              <a:ea typeface="Verdana"/>
              <a:cs typeface="Verdana"/>
              <a:sym typeface="Verdana"/>
            </a:endParaRPr>
          </a:p>
        </p:txBody>
      </p:sp>
      <p:sp>
        <p:nvSpPr>
          <p:cNvPr id="770" name="Google Shape;770;g3f5334e3ef1_0_1744"/>
          <p:cNvSpPr/>
          <p:nvPr/>
        </p:nvSpPr>
        <p:spPr>
          <a:xfrm>
            <a:off x="3143250" y="3028950"/>
            <a:ext cx="1733700" cy="1571700"/>
          </a:xfrm>
          <a:prstGeom prst="ellipse">
            <a:avLst/>
          </a:prstGeom>
          <a:solidFill>
            <a:schemeClr val="lt2"/>
          </a:solidFill>
          <a:ln w="9525" cap="flat" cmpd="sng">
            <a:solidFill>
              <a:srgbClr val="006387"/>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OUR RESPONSE</a:t>
            </a:r>
            <a:endParaRPr sz="1400" b="0" i="0" u="none" strike="noStrike" cap="none">
              <a:solidFill>
                <a:srgbClr val="000000"/>
              </a:solidFill>
              <a:latin typeface="Arial"/>
              <a:ea typeface="Arial"/>
              <a:cs typeface="Arial"/>
              <a:sym typeface="Arial"/>
            </a:endParaRPr>
          </a:p>
        </p:txBody>
      </p:sp>
      <p:sp>
        <p:nvSpPr>
          <p:cNvPr id="771" name="Google Shape;771;g3f5334e3ef1_0_1744">
            <a:extLst>
              <a:ext uri="{C183D7F6-B498-43B3-948B-1728B52AA6E4}">
                <adec:decorative xmlns:adec="http://schemas.microsoft.com/office/drawing/2017/decorative" val="1"/>
              </a:ext>
            </a:extLst>
          </p:cNvPr>
          <p:cNvSpPr/>
          <p:nvPr/>
        </p:nvSpPr>
        <p:spPr>
          <a:xfrm>
            <a:off x="2547937" y="3608387"/>
            <a:ext cx="452400" cy="520200"/>
          </a:xfrm>
          <a:custGeom>
            <a:avLst/>
            <a:gdLst/>
            <a:ahLst/>
            <a:cxnLst/>
            <a:rect l="l" t="t" r="r" b="b"/>
            <a:pathLst>
              <a:path w="452400" h="520200" extrusionOk="0">
                <a:moveTo>
                  <a:pt x="59966" y="206898"/>
                </a:moveTo>
                <a:lnTo>
                  <a:pt x="172998" y="206898"/>
                </a:lnTo>
                <a:lnTo>
                  <a:pt x="172998" y="68953"/>
                </a:lnTo>
                <a:lnTo>
                  <a:pt x="279402" y="68953"/>
                </a:lnTo>
                <a:lnTo>
                  <a:pt x="279402" y="206898"/>
                </a:lnTo>
                <a:lnTo>
                  <a:pt x="392434" y="206898"/>
                </a:lnTo>
                <a:lnTo>
                  <a:pt x="392434" y="313302"/>
                </a:lnTo>
                <a:lnTo>
                  <a:pt x="279402" y="313302"/>
                </a:lnTo>
                <a:lnTo>
                  <a:pt x="279402" y="451247"/>
                </a:lnTo>
                <a:lnTo>
                  <a:pt x="172998" y="451247"/>
                </a:lnTo>
                <a:lnTo>
                  <a:pt x="172998" y="313302"/>
                </a:lnTo>
                <a:lnTo>
                  <a:pt x="59966" y="313302"/>
                </a:lnTo>
                <a:lnTo>
                  <a:pt x="59966" y="206898"/>
                </a:lnTo>
                <a:close/>
              </a:path>
            </a:pathLst>
          </a:custGeom>
          <a:solidFill>
            <a:srgbClr val="19191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g3f5334e3ef1_0_1744"/>
          <p:cNvSpPr/>
          <p:nvPr/>
        </p:nvSpPr>
        <p:spPr>
          <a:xfrm>
            <a:off x="762000" y="3028950"/>
            <a:ext cx="1733700" cy="1571700"/>
          </a:xfrm>
          <a:prstGeom prst="ellipse">
            <a:avLst/>
          </a:prstGeom>
          <a:solidFill>
            <a:schemeClr val="lt2"/>
          </a:solidFill>
          <a:ln w="9525" cap="flat" cmpd="sng">
            <a:solidFill>
              <a:srgbClr val="006387"/>
            </a:solidFill>
            <a:prstDash val="solid"/>
            <a:miter lim="80"/>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BEHAVIOR</a:t>
            </a:r>
            <a:endParaRPr sz="1400" b="0" i="0" u="none" strike="noStrike" cap="none">
              <a:solidFill>
                <a:srgbClr val="000000"/>
              </a:solidFill>
              <a:latin typeface="Arial"/>
              <a:ea typeface="Arial"/>
              <a:cs typeface="Arial"/>
              <a:sym typeface="Arial"/>
            </a:endParaRPr>
          </a:p>
        </p:txBody>
      </p:sp>
      <p:sp>
        <p:nvSpPr>
          <p:cNvPr id="773" name="Google Shape;773;g3f5334e3ef1_0_1744"/>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sz="3600">
                <a:solidFill>
                  <a:srgbClr val="FFFFFF"/>
                </a:solidFill>
              </a:rPr>
              <a:t>The Power Behind Every Response</a:t>
            </a:r>
            <a:endParaRPr sz="3600">
              <a:solidFill>
                <a:srgbClr val="FFFFFF"/>
              </a:solidFill>
            </a:endParaRPr>
          </a:p>
        </p:txBody>
      </p:sp>
      <p:pic>
        <p:nvPicPr>
          <p:cNvPr id="774" name="Google Shape;774;g3f5334e3ef1_0_174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00022">
            <a:off x="7919032" y="5516161"/>
            <a:ext cx="999836" cy="999851"/>
          </a:xfrm>
          <a:prstGeom prst="rect">
            <a:avLst/>
          </a:prstGeom>
          <a:noFill/>
          <a:ln w="9525" cap="flat" cmpd="sng">
            <a:solidFill>
              <a:srgbClr val="006387"/>
            </a:solidFill>
            <a:prstDash val="solid"/>
            <a:round/>
            <a:headEnd type="none" w="sm" len="sm"/>
            <a:tailEnd type="none" w="sm" len="sm"/>
          </a:ln>
        </p:spPr>
      </p:pic>
      <p:sp>
        <p:nvSpPr>
          <p:cNvPr id="775" name="Google Shape;775;g3f5334e3ef1_0_1744"/>
          <p:cNvSpPr txBox="1"/>
          <p:nvPr/>
        </p:nvSpPr>
        <p:spPr>
          <a:xfrm>
            <a:off x="452425" y="6363762"/>
            <a:ext cx="7601100" cy="3693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400"/>
              <a:buFont typeface="Verdana"/>
              <a:buNone/>
            </a:pPr>
            <a:r>
              <a:rPr lang="en-US" sz="1200" b="0" i="0" u="none" strike="noStrike" cap="none">
                <a:solidFill>
                  <a:srgbClr val="000000"/>
                </a:solidFill>
                <a:latin typeface="Calibri"/>
                <a:ea typeface="Calibri"/>
                <a:cs typeface="Calibri"/>
                <a:sym typeface="Calibri"/>
              </a:rPr>
              <a:t>(Adapted from Bob Garrity, Garrity Mediation and Consulting)</a:t>
            </a:r>
            <a:endParaRPr sz="1200" b="0" i="0" u="none" strike="noStrike" cap="none">
              <a:solidFill>
                <a:srgbClr val="000000"/>
              </a:solidFill>
              <a:latin typeface="Calibri"/>
              <a:ea typeface="Calibri"/>
              <a:cs typeface="Calibri"/>
              <a:sym typeface="Calibri"/>
            </a:endParaRPr>
          </a:p>
        </p:txBody>
      </p:sp>
      <p:grpSp>
        <p:nvGrpSpPr>
          <p:cNvPr id="776" name="Google Shape;776;g3f5334e3ef1_0_1744">
            <a:extLst>
              <a:ext uri="{C183D7F6-B498-43B3-948B-1728B52AA6E4}">
                <adec:decorative xmlns:adec="http://schemas.microsoft.com/office/drawing/2017/decorative" val="1"/>
              </a:ext>
            </a:extLst>
          </p:cNvPr>
          <p:cNvGrpSpPr/>
          <p:nvPr/>
        </p:nvGrpSpPr>
        <p:grpSpPr>
          <a:xfrm>
            <a:off x="225475" y="1371600"/>
            <a:ext cx="8686800" cy="5385300"/>
            <a:chOff x="233200" y="1347725"/>
            <a:chExt cx="8686800" cy="5385300"/>
          </a:xfrm>
        </p:grpSpPr>
        <p:sp>
          <p:nvSpPr>
            <p:cNvPr id="777" name="Google Shape;777;g3f5334e3ef1_0_1744"/>
            <p:cNvSpPr/>
            <p:nvPr/>
          </p:nvSpPr>
          <p:spPr>
            <a:xfrm>
              <a:off x="233200" y="1347725"/>
              <a:ext cx="8686800" cy="53853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pic>
          <p:nvPicPr>
            <p:cNvPr id="778" name="Google Shape;778;g3f5334e3ef1_0_1744" descr="Chart that shows Challenging behaviors leading to less challenging behaviors when feelings are validated. And Challenging behaviors leading to bigger feelings, and disregulation, when feelings are ignored and not validate." title="Untitled (11 x 8.5 in).png"/>
            <p:cNvPicPr preferRelativeResize="0"/>
            <p:nvPr/>
          </p:nvPicPr>
          <p:blipFill rotWithShape="1">
            <a:blip r:embed="rId4">
              <a:alphaModFix/>
            </a:blip>
            <a:srcRect/>
            <a:stretch/>
          </p:blipFill>
          <p:spPr>
            <a:xfrm>
              <a:off x="1083975" y="1365734"/>
              <a:ext cx="6776670" cy="52376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100"/>
                                        <p:tgtEl>
                                          <p:spTgt spid="776"/>
                                        </p:tgtEl>
                                      </p:cBhvr>
                                    </p:animEffect>
                                    <p:set>
                                      <p:cBhvr>
                                        <p:cTn id="7" dur="1" fill="hold">
                                          <p:stCondLst>
                                            <p:cond delay="1100"/>
                                          </p:stCondLst>
                                        </p:cTn>
                                        <p:tgtEl>
                                          <p:spTgt spid="776"/>
                                        </p:tgtEl>
                                        <p:attrNameLst>
                                          <p:attrName>style.visibility</p:attrName>
                                        </p:attrNameLst>
                                      </p:cBhvr>
                                      <p:to>
                                        <p:strVal val="hidden"/>
                                      </p:to>
                                    </p:set>
                                  </p:childTnLst>
                                </p:cTn>
                              </p:par>
                              <p:par>
                                <p:cTn id="8" presetID="2" presetClass="entr" presetSubtype="1" fill="hold" nodeType="withEffect">
                                  <p:stCondLst>
                                    <p:cond delay="0"/>
                                  </p:stCondLst>
                                  <p:childTnLst>
                                    <p:set>
                                      <p:cBhvr>
                                        <p:cTn id="9" dur="1" fill="hold">
                                          <p:stCondLst>
                                            <p:cond delay="0"/>
                                          </p:stCondLst>
                                        </p:cTn>
                                        <p:tgtEl>
                                          <p:spTgt spid="774"/>
                                        </p:tgtEl>
                                        <p:attrNameLst>
                                          <p:attrName>style.visibility</p:attrName>
                                        </p:attrNameLst>
                                      </p:cBhvr>
                                      <p:to>
                                        <p:strVal val="visible"/>
                                      </p:to>
                                    </p:set>
                                    <p:anim calcmode="lin" valueType="num">
                                      <p:cBhvr additive="base">
                                        <p:cTn id="10" dur="1000"/>
                                        <p:tgtEl>
                                          <p:spTgt spid="7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g3f5334e3ef1_0_2122"/>
          <p:cNvSpPr txBox="1">
            <a:spLocks noGrp="1"/>
          </p:cNvSpPr>
          <p:nvPr>
            <p:ph type="title"/>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a:solidFill>
                  <a:srgbClr val="FFFFFF"/>
                </a:solidFill>
                <a:latin typeface="Verdana"/>
                <a:ea typeface="Verdana"/>
                <a:cs typeface="Verdana"/>
                <a:sym typeface="Verdana"/>
              </a:rPr>
              <a:t>Reacting vs. Responding</a:t>
            </a:r>
            <a:endParaRPr>
              <a:solidFill>
                <a:srgbClr val="FFFFFF"/>
              </a:solidFill>
              <a:latin typeface="Verdana"/>
              <a:ea typeface="Verdana"/>
              <a:cs typeface="Verdana"/>
              <a:sym typeface="Verdana"/>
            </a:endParaRPr>
          </a:p>
        </p:txBody>
      </p:sp>
      <p:sp>
        <p:nvSpPr>
          <p:cNvPr id="784" name="Google Shape;784;g3f5334e3ef1_0_2122"/>
          <p:cNvSpPr txBox="1">
            <a:spLocks noGrp="1"/>
          </p:cNvSpPr>
          <p:nvPr>
            <p:ph type="subTitle" idx="2"/>
          </p:nvPr>
        </p:nvSpPr>
        <p:spPr>
          <a:xfrm>
            <a:off x="533400" y="1547025"/>
            <a:ext cx="3581400" cy="662100"/>
          </a:xfrm>
          <a:prstGeom prst="rect">
            <a:avLst/>
          </a:prstGeom>
          <a:solidFill>
            <a:srgbClr val="003369">
              <a:alpha val="74118"/>
            </a:srgbClr>
          </a:solidFill>
          <a:ln>
            <a:noFill/>
          </a:ln>
        </p:spPr>
        <p:txBody>
          <a:bodyPr spcFirstLastPara="1" wrap="square" lIns="91425" tIns="45700" rIns="91425" bIns="45700" anchor="ctr" anchorCtr="0">
            <a:noAutofit/>
          </a:bodyPr>
          <a:lstStyle/>
          <a:p>
            <a:pPr marL="457200" lvl="0" indent="-431800" algn="ctr" rtl="0">
              <a:lnSpc>
                <a:spcPct val="100000"/>
              </a:lnSpc>
              <a:spcBef>
                <a:spcPts val="600"/>
              </a:spcBef>
              <a:spcAft>
                <a:spcPts val="0"/>
              </a:spcAft>
              <a:buSzPts val="2000"/>
              <a:buNone/>
            </a:pPr>
            <a:r>
              <a:rPr lang="en-US" sz="2000" b="1" i="0" u="none">
                <a:solidFill>
                  <a:srgbClr val="FFFFFF"/>
                </a:solidFill>
                <a:latin typeface="Verdana"/>
                <a:ea typeface="Verdana"/>
                <a:cs typeface="Verdana"/>
                <a:sym typeface="Verdana"/>
              </a:rPr>
              <a:t>REACTING</a:t>
            </a:r>
            <a:endParaRPr/>
          </a:p>
        </p:txBody>
      </p:sp>
      <p:sp>
        <p:nvSpPr>
          <p:cNvPr id="785" name="Google Shape;785;g3f5334e3ef1_0_2122"/>
          <p:cNvSpPr txBox="1">
            <a:spLocks noGrp="1"/>
          </p:cNvSpPr>
          <p:nvPr>
            <p:ph type="body" idx="1"/>
          </p:nvPr>
        </p:nvSpPr>
        <p:spPr>
          <a:xfrm>
            <a:off x="228600" y="2384550"/>
            <a:ext cx="4038600" cy="4166400"/>
          </a:xfrm>
          <a:prstGeom prst="rect">
            <a:avLst/>
          </a:prstGeom>
          <a:solidFill>
            <a:schemeClr val="lt2"/>
          </a:solidFill>
          <a:ln>
            <a:noFill/>
          </a:ln>
        </p:spPr>
        <p:txBody>
          <a:bodyPr spcFirstLastPara="1" wrap="square" lIns="137150" tIns="137150" rIns="91425" bIns="45700" anchor="t" anchorCtr="0">
            <a:noAutofit/>
          </a:bodyPr>
          <a:lstStyle/>
          <a:p>
            <a:pPr marL="0" lvl="0" indent="0" algn="l" rtl="0">
              <a:lnSpc>
                <a:spcPct val="90000"/>
              </a:lnSpc>
              <a:spcBef>
                <a:spcPts val="0"/>
              </a:spcBef>
              <a:spcAft>
                <a:spcPts val="0"/>
              </a:spcAft>
              <a:buSzPts val="2800"/>
              <a:buNone/>
            </a:pPr>
            <a:r>
              <a:rPr lang="en-US" sz="2600">
                <a:solidFill>
                  <a:srgbClr val="000000"/>
                </a:solidFill>
                <a:latin typeface="Calibri"/>
                <a:ea typeface="Calibri"/>
                <a:cs typeface="Calibri"/>
                <a:sym typeface="Calibri"/>
              </a:rPr>
              <a:t>Impulsive, based on feelings</a:t>
            </a:r>
            <a:endParaRPr sz="2600">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a:solidFill>
                  <a:srgbClr val="000000"/>
                </a:solidFill>
                <a:latin typeface="Calibri"/>
                <a:ea typeface="Calibri"/>
                <a:cs typeface="Calibri"/>
                <a:sym typeface="Calibri"/>
              </a:rPr>
              <a:t>Emotional and automatic</a:t>
            </a:r>
            <a:endParaRPr sz="2600">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a:solidFill>
                  <a:srgbClr val="000000"/>
                </a:solidFill>
                <a:latin typeface="Calibri"/>
                <a:ea typeface="Calibri"/>
                <a:cs typeface="Calibri"/>
                <a:sym typeface="Calibri"/>
              </a:rPr>
              <a:t>Defensive reactive</a:t>
            </a:r>
            <a:endParaRPr sz="2600">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i="0" u="none">
                <a:solidFill>
                  <a:srgbClr val="000000"/>
                </a:solidFill>
                <a:latin typeface="Calibri"/>
                <a:ea typeface="Calibri"/>
                <a:cs typeface="Calibri"/>
                <a:sym typeface="Calibri"/>
              </a:rPr>
              <a:t>Short-sighted</a:t>
            </a:r>
            <a:endParaRPr sz="26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a:solidFill>
                  <a:srgbClr val="000000"/>
                </a:solidFill>
                <a:latin typeface="Calibri"/>
                <a:ea typeface="Calibri"/>
                <a:cs typeface="Calibri"/>
                <a:sym typeface="Calibri"/>
              </a:rPr>
              <a:t>Lead to mis</a:t>
            </a:r>
            <a:r>
              <a:rPr lang="en-US" sz="2600" i="0" u="none">
                <a:solidFill>
                  <a:srgbClr val="000000"/>
                </a:solidFill>
                <a:latin typeface="Calibri"/>
                <a:ea typeface="Calibri"/>
                <a:cs typeface="Calibri"/>
                <a:sym typeface="Calibri"/>
              </a:rPr>
              <a:t>communication</a:t>
            </a:r>
            <a:endParaRPr sz="2600" i="0" u="none">
              <a:solidFill>
                <a:srgbClr val="000000"/>
              </a:solidFill>
              <a:latin typeface="Calibri"/>
              <a:ea typeface="Calibri"/>
              <a:cs typeface="Calibri"/>
              <a:sym typeface="Calibri"/>
            </a:endParaRPr>
          </a:p>
          <a:p>
            <a:pPr marL="0" lvl="0" indent="0" algn="l" rtl="0">
              <a:lnSpc>
                <a:spcPct val="90000"/>
              </a:lnSpc>
              <a:spcBef>
                <a:spcPts val="2000"/>
              </a:spcBef>
              <a:spcAft>
                <a:spcPts val="2000"/>
              </a:spcAft>
              <a:buSzPts val="2800"/>
              <a:buNone/>
            </a:pPr>
            <a:r>
              <a:rPr lang="en-US" sz="2600">
                <a:solidFill>
                  <a:srgbClr val="000000"/>
                </a:solidFill>
                <a:latin typeface="Calibri"/>
                <a:ea typeface="Calibri"/>
                <a:cs typeface="Calibri"/>
                <a:sym typeface="Calibri"/>
              </a:rPr>
              <a:t>Problem-based, may lead to conflict</a:t>
            </a:r>
            <a:endParaRPr sz="2600">
              <a:solidFill>
                <a:srgbClr val="000000"/>
              </a:solidFill>
              <a:latin typeface="Calibri"/>
              <a:ea typeface="Calibri"/>
              <a:cs typeface="Calibri"/>
              <a:sym typeface="Calibri"/>
            </a:endParaRPr>
          </a:p>
        </p:txBody>
      </p:sp>
      <p:sp>
        <p:nvSpPr>
          <p:cNvPr id="786" name="Google Shape;786;g3f5334e3ef1_0_2122"/>
          <p:cNvSpPr txBox="1">
            <a:spLocks noGrp="1"/>
          </p:cNvSpPr>
          <p:nvPr>
            <p:ph type="subTitle" idx="2"/>
          </p:nvPr>
        </p:nvSpPr>
        <p:spPr>
          <a:xfrm>
            <a:off x="5079250" y="1547025"/>
            <a:ext cx="3581400" cy="662100"/>
          </a:xfrm>
          <a:prstGeom prst="rect">
            <a:avLst/>
          </a:prstGeom>
          <a:solidFill>
            <a:srgbClr val="003369">
              <a:alpha val="74118"/>
            </a:srgbClr>
          </a:solidFill>
          <a:ln>
            <a:noFill/>
          </a:ln>
        </p:spPr>
        <p:txBody>
          <a:bodyPr spcFirstLastPara="1" wrap="square" lIns="91425" tIns="45700" rIns="91425" bIns="45700" anchor="ctr" anchorCtr="0">
            <a:noAutofit/>
          </a:bodyPr>
          <a:lstStyle/>
          <a:p>
            <a:pPr marL="457200" lvl="0" indent="-431800" algn="ctr" rtl="0">
              <a:lnSpc>
                <a:spcPct val="100000"/>
              </a:lnSpc>
              <a:spcBef>
                <a:spcPts val="600"/>
              </a:spcBef>
              <a:spcAft>
                <a:spcPts val="0"/>
              </a:spcAft>
              <a:buSzPts val="2000"/>
              <a:buNone/>
            </a:pPr>
            <a:r>
              <a:rPr lang="en-US" sz="2000" b="1" i="0" u="none">
                <a:solidFill>
                  <a:srgbClr val="FFFFFF"/>
                </a:solidFill>
                <a:latin typeface="Verdana"/>
                <a:ea typeface="Verdana"/>
                <a:cs typeface="Verdana"/>
                <a:sym typeface="Verdana"/>
              </a:rPr>
              <a:t>RESPONDING</a:t>
            </a:r>
            <a:endParaRPr/>
          </a:p>
        </p:txBody>
      </p:sp>
      <p:sp>
        <p:nvSpPr>
          <p:cNvPr id="787" name="Google Shape;787;g3f5334e3ef1_0_2122"/>
          <p:cNvSpPr txBox="1">
            <a:spLocks noGrp="1"/>
          </p:cNvSpPr>
          <p:nvPr>
            <p:ph type="body" idx="1"/>
          </p:nvPr>
        </p:nvSpPr>
        <p:spPr>
          <a:xfrm>
            <a:off x="4850650" y="2384550"/>
            <a:ext cx="4038600" cy="4166400"/>
          </a:xfrm>
          <a:prstGeom prst="rect">
            <a:avLst/>
          </a:prstGeom>
          <a:solidFill>
            <a:schemeClr val="lt2"/>
          </a:solidFill>
          <a:ln>
            <a:noFill/>
          </a:ln>
        </p:spPr>
        <p:txBody>
          <a:bodyPr spcFirstLastPara="1" wrap="square" lIns="137150" tIns="137150" rIns="91425" bIns="45700" anchor="t" anchorCtr="0">
            <a:noAutofit/>
          </a:bodyPr>
          <a:lstStyle/>
          <a:p>
            <a:pPr marL="0" lvl="0" indent="0" algn="l" rtl="0">
              <a:lnSpc>
                <a:spcPct val="90000"/>
              </a:lnSpc>
              <a:spcBef>
                <a:spcPts val="0"/>
              </a:spcBef>
              <a:spcAft>
                <a:spcPts val="0"/>
              </a:spcAft>
              <a:buSzPts val="2800"/>
              <a:buNone/>
            </a:pPr>
            <a:r>
              <a:rPr lang="en-US" sz="2600">
                <a:solidFill>
                  <a:srgbClr val="000000"/>
                </a:solidFill>
                <a:latin typeface="Calibri"/>
                <a:ea typeface="Calibri"/>
                <a:cs typeface="Calibri"/>
                <a:sym typeface="Calibri"/>
              </a:rPr>
              <a:t>Thoughtful, based on feelings and reason</a:t>
            </a:r>
            <a:endParaRPr sz="26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i="0" u="none">
                <a:solidFill>
                  <a:srgbClr val="000000"/>
                </a:solidFill>
                <a:latin typeface="Calibri"/>
                <a:ea typeface="Calibri"/>
                <a:cs typeface="Calibri"/>
                <a:sym typeface="Calibri"/>
              </a:rPr>
              <a:t>Deliberate and intentional</a:t>
            </a:r>
            <a:endParaRPr sz="26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i="0" u="none">
                <a:solidFill>
                  <a:srgbClr val="000000"/>
                </a:solidFill>
                <a:latin typeface="Calibri"/>
                <a:ea typeface="Calibri"/>
                <a:cs typeface="Calibri"/>
                <a:sym typeface="Calibri"/>
              </a:rPr>
              <a:t>Goal driven and purposeful</a:t>
            </a:r>
            <a:endParaRPr sz="26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2800"/>
              <a:buNone/>
            </a:pPr>
            <a:r>
              <a:rPr lang="en-US" sz="2600">
                <a:solidFill>
                  <a:srgbClr val="000000"/>
                </a:solidFill>
                <a:latin typeface="Calibri"/>
                <a:ea typeface="Calibri"/>
                <a:cs typeface="Calibri"/>
                <a:sym typeface="Calibri"/>
              </a:rPr>
              <a:t>Encourages</a:t>
            </a:r>
            <a:r>
              <a:rPr lang="en-US" sz="2600" i="0" u="none">
                <a:solidFill>
                  <a:srgbClr val="000000"/>
                </a:solidFill>
                <a:latin typeface="Calibri"/>
                <a:ea typeface="Calibri"/>
                <a:cs typeface="Calibri"/>
                <a:sym typeface="Calibri"/>
              </a:rPr>
              <a:t> </a:t>
            </a:r>
            <a:r>
              <a:rPr lang="en-US" sz="2600">
                <a:solidFill>
                  <a:srgbClr val="000000"/>
                </a:solidFill>
                <a:latin typeface="Calibri"/>
                <a:ea typeface="Calibri"/>
                <a:cs typeface="Calibri"/>
                <a:sym typeface="Calibri"/>
              </a:rPr>
              <a:t>connected, effective communication</a:t>
            </a:r>
            <a:endParaRPr sz="2600" i="0" u="none">
              <a:solidFill>
                <a:srgbClr val="000000"/>
              </a:solidFill>
              <a:latin typeface="Calibri"/>
              <a:ea typeface="Calibri"/>
              <a:cs typeface="Calibri"/>
              <a:sym typeface="Calibri"/>
            </a:endParaRPr>
          </a:p>
          <a:p>
            <a:pPr marL="0" lvl="0" indent="0" algn="l" rtl="0">
              <a:lnSpc>
                <a:spcPct val="90000"/>
              </a:lnSpc>
              <a:spcBef>
                <a:spcPts val="2000"/>
              </a:spcBef>
              <a:spcAft>
                <a:spcPts val="2000"/>
              </a:spcAft>
              <a:buSzPts val="2800"/>
              <a:buNone/>
            </a:pPr>
            <a:r>
              <a:rPr lang="en-US" sz="2600">
                <a:solidFill>
                  <a:srgbClr val="000000"/>
                </a:solidFill>
                <a:latin typeface="Calibri"/>
                <a:ea typeface="Calibri"/>
                <a:cs typeface="Calibri"/>
                <a:sym typeface="Calibri"/>
              </a:rPr>
              <a:t>Focuses on solution-based outcomes</a:t>
            </a:r>
            <a:endParaRPr sz="2600">
              <a:latin typeface="Calibri"/>
              <a:ea typeface="Calibri"/>
              <a:cs typeface="Calibri"/>
              <a:sym typeface="Calibri"/>
            </a:endParaRPr>
          </a:p>
        </p:txBody>
      </p:sp>
      <p:pic>
        <p:nvPicPr>
          <p:cNvPr id="788" name="Google Shape;788;g3f5334e3ef1_0_212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265975" y="1722450"/>
            <a:ext cx="662100" cy="6621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g3f5334e3ef1_0_2312"/>
          <p:cNvSpPr txBox="1"/>
          <p:nvPr/>
        </p:nvSpPr>
        <p:spPr>
          <a:xfrm>
            <a:off x="4692537" y="6571400"/>
            <a:ext cx="64866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Verdana"/>
              <a:buNone/>
            </a:pPr>
            <a:r>
              <a:rPr lang="en-US" sz="1200" b="0" i="0" u="none" strike="noStrike" cap="none">
                <a:solidFill>
                  <a:srgbClr val="000000"/>
                </a:solidFill>
                <a:latin typeface="Calibri"/>
                <a:ea typeface="Calibri"/>
                <a:cs typeface="Calibri"/>
                <a:sym typeface="Calibri"/>
              </a:rPr>
              <a:t>(Adapted from Bob Garrity, Garrity Mediation and Consulting)</a:t>
            </a:r>
            <a:endParaRPr sz="1200" b="0" i="0" u="none" strike="noStrike" cap="none">
              <a:solidFill>
                <a:srgbClr val="000000"/>
              </a:solidFill>
              <a:latin typeface="Calibri"/>
              <a:ea typeface="Calibri"/>
              <a:cs typeface="Calibri"/>
              <a:sym typeface="Calibri"/>
            </a:endParaRPr>
          </a:p>
        </p:txBody>
      </p:sp>
      <p:sp>
        <p:nvSpPr>
          <p:cNvPr id="794" name="Google Shape;794;g3f5334e3ef1_0_2312"/>
          <p:cNvSpPr txBox="1">
            <a:spLocks noGrp="1"/>
          </p:cNvSpPr>
          <p:nvPr>
            <p:ph type="subTitle" idx="2"/>
          </p:nvPr>
        </p:nvSpPr>
        <p:spPr>
          <a:xfrm>
            <a:off x="5008725" y="1544562"/>
            <a:ext cx="3581400" cy="662100"/>
          </a:xfrm>
          <a:prstGeom prst="rect">
            <a:avLst/>
          </a:prstGeom>
          <a:solidFill>
            <a:srgbClr val="003369">
              <a:alpha val="74118"/>
            </a:srgbClr>
          </a:solidFill>
          <a:ln>
            <a:noFill/>
          </a:ln>
        </p:spPr>
        <p:txBody>
          <a:bodyPr spcFirstLastPara="1" wrap="square" lIns="91425" tIns="45700" rIns="91425" bIns="45700" anchor="ctr" anchorCtr="0">
            <a:noAutofit/>
          </a:bodyPr>
          <a:lstStyle/>
          <a:p>
            <a:pPr marL="457200" lvl="0" indent="-431800" algn="ctr" rtl="0">
              <a:lnSpc>
                <a:spcPct val="100000"/>
              </a:lnSpc>
              <a:spcBef>
                <a:spcPts val="600"/>
              </a:spcBef>
              <a:spcAft>
                <a:spcPts val="0"/>
              </a:spcAft>
              <a:buSzPts val="2000"/>
              <a:buNone/>
            </a:pPr>
            <a:r>
              <a:rPr lang="en-US" sz="2000" b="1" i="0" u="none">
                <a:solidFill>
                  <a:srgbClr val="FFFFFF"/>
                </a:solidFill>
                <a:latin typeface="Verdana"/>
                <a:ea typeface="Verdana"/>
                <a:cs typeface="Verdana"/>
                <a:sym typeface="Verdana"/>
              </a:rPr>
              <a:t>RESPONDING</a:t>
            </a:r>
            <a:endParaRPr/>
          </a:p>
        </p:txBody>
      </p:sp>
      <p:sp>
        <p:nvSpPr>
          <p:cNvPr id="795" name="Google Shape;795;g3f5334e3ef1_0_2312"/>
          <p:cNvSpPr txBox="1">
            <a:spLocks noGrp="1"/>
          </p:cNvSpPr>
          <p:nvPr>
            <p:ph type="body" idx="1"/>
          </p:nvPr>
        </p:nvSpPr>
        <p:spPr>
          <a:xfrm>
            <a:off x="4692525" y="2393175"/>
            <a:ext cx="4213800" cy="4202100"/>
          </a:xfrm>
          <a:prstGeom prst="rect">
            <a:avLst/>
          </a:prstGeom>
          <a:solidFill>
            <a:schemeClr val="lt2"/>
          </a:solidFill>
          <a:ln>
            <a:noFill/>
          </a:ln>
        </p:spPr>
        <p:txBody>
          <a:bodyPr spcFirstLastPara="1" wrap="square" lIns="45700" tIns="45700" rIns="45700" bIns="45700" anchor="t" anchorCtr="0">
            <a:spAutoFit/>
          </a:bodyPr>
          <a:lstStyle/>
          <a:p>
            <a:pPr marL="50800" lvl="0" indent="0" algn="ctr" rtl="0">
              <a:lnSpc>
                <a:spcPct val="80000"/>
              </a:lnSpc>
              <a:spcBef>
                <a:spcPts val="0"/>
              </a:spcBef>
              <a:spcAft>
                <a:spcPts val="0"/>
              </a:spcAft>
              <a:buSzPts val="2800"/>
              <a:buNone/>
            </a:pPr>
            <a:r>
              <a:rPr lang="en-US" sz="2400" b="1" i="1" u="none">
                <a:solidFill>
                  <a:srgbClr val="000000"/>
                </a:solidFill>
                <a:latin typeface="Calibri"/>
                <a:ea typeface="Calibri"/>
                <a:cs typeface="Calibri"/>
                <a:sym typeface="Calibri"/>
              </a:rPr>
              <a:t>Trust - Support Understanding </a:t>
            </a:r>
            <a:endParaRPr sz="2400" b="1" i="0" u="none">
              <a:solidFill>
                <a:srgbClr val="000000"/>
              </a:solidFill>
              <a:latin typeface="Calibri"/>
              <a:ea typeface="Calibri"/>
              <a:cs typeface="Calibri"/>
              <a:sym typeface="Calibri"/>
            </a:endParaRPr>
          </a:p>
          <a:p>
            <a:pPr marL="0" lvl="0" indent="0" algn="l" rtl="0">
              <a:lnSpc>
                <a:spcPct val="80000"/>
              </a:lnSpc>
              <a:spcBef>
                <a:spcPts val="1500"/>
              </a:spcBef>
              <a:spcAft>
                <a:spcPts val="0"/>
              </a:spcAft>
              <a:buSzPts val="2800"/>
              <a:buNone/>
            </a:pPr>
            <a:r>
              <a:rPr lang="en-US" sz="2400">
                <a:solidFill>
                  <a:srgbClr val="000000"/>
                </a:solidFill>
                <a:latin typeface="Calibri"/>
                <a:ea typeface="Calibri"/>
                <a:cs typeface="Calibri"/>
                <a:sym typeface="Calibri"/>
              </a:rPr>
              <a:t>“Hey, can we chat?</a:t>
            </a:r>
            <a:endParaRPr sz="2400">
              <a:solidFill>
                <a:srgbClr val="000000"/>
              </a:solidFill>
              <a:latin typeface="Calibri"/>
              <a:ea typeface="Calibri"/>
              <a:cs typeface="Calibri"/>
              <a:sym typeface="Calibri"/>
            </a:endParaRPr>
          </a:p>
          <a:p>
            <a:pPr marL="0" lvl="0" indent="0" algn="l" rtl="0">
              <a:lnSpc>
                <a:spcPct val="80000"/>
              </a:lnSpc>
              <a:spcBef>
                <a:spcPts val="1500"/>
              </a:spcBef>
              <a:spcAft>
                <a:spcPts val="0"/>
              </a:spcAft>
              <a:buSzPts val="2800"/>
              <a:buNone/>
            </a:pPr>
            <a:r>
              <a:rPr lang="en-US" sz="2400">
                <a:solidFill>
                  <a:srgbClr val="000000"/>
                </a:solidFill>
                <a:latin typeface="Calibri"/>
                <a:ea typeface="Calibri"/>
                <a:cs typeface="Calibri"/>
                <a:sym typeface="Calibri"/>
              </a:rPr>
              <a:t>“What are you working on right now?”</a:t>
            </a:r>
            <a:endParaRPr sz="2400">
              <a:solidFill>
                <a:srgbClr val="000000"/>
              </a:solidFill>
              <a:latin typeface="Calibri"/>
              <a:ea typeface="Calibri"/>
              <a:cs typeface="Calibri"/>
              <a:sym typeface="Calibri"/>
            </a:endParaRPr>
          </a:p>
          <a:p>
            <a:pPr marL="0" lvl="0" indent="0" algn="l" rtl="0">
              <a:lnSpc>
                <a:spcPct val="80000"/>
              </a:lnSpc>
              <a:spcBef>
                <a:spcPts val="1500"/>
              </a:spcBef>
              <a:spcAft>
                <a:spcPts val="0"/>
              </a:spcAft>
              <a:buSzPts val="2800"/>
              <a:buNone/>
            </a:pPr>
            <a:r>
              <a:rPr lang="en-US" sz="2400">
                <a:solidFill>
                  <a:srgbClr val="000000"/>
                </a:solidFill>
                <a:latin typeface="Calibri"/>
                <a:ea typeface="Calibri"/>
                <a:cs typeface="Calibri"/>
                <a:sym typeface="Calibri"/>
              </a:rPr>
              <a:t>“Need help getting started?”</a:t>
            </a:r>
            <a:endParaRPr sz="2400" i="0" u="none">
              <a:solidFill>
                <a:srgbClr val="000000"/>
              </a:solidFill>
              <a:latin typeface="Calibri"/>
              <a:ea typeface="Calibri"/>
              <a:cs typeface="Calibri"/>
              <a:sym typeface="Calibri"/>
            </a:endParaRPr>
          </a:p>
          <a:p>
            <a:pPr marL="0" lvl="0" indent="0" algn="l" rtl="0">
              <a:lnSpc>
                <a:spcPct val="80000"/>
              </a:lnSpc>
              <a:spcBef>
                <a:spcPts val="1500"/>
              </a:spcBef>
              <a:spcAft>
                <a:spcPts val="0"/>
              </a:spcAft>
              <a:buSzPts val="2800"/>
              <a:buNone/>
            </a:pPr>
            <a:r>
              <a:rPr lang="en-US" sz="2400" i="0" u="none">
                <a:solidFill>
                  <a:srgbClr val="000000"/>
                </a:solidFill>
                <a:latin typeface="Calibri"/>
                <a:ea typeface="Calibri"/>
                <a:cs typeface="Calibri"/>
                <a:sym typeface="Calibri"/>
              </a:rPr>
              <a:t>“It sounds like you are having a hard time.”</a:t>
            </a:r>
            <a:endParaRPr sz="2400" i="0" u="none">
              <a:solidFill>
                <a:srgbClr val="000000"/>
              </a:solidFill>
              <a:latin typeface="Calibri"/>
              <a:ea typeface="Calibri"/>
              <a:cs typeface="Calibri"/>
              <a:sym typeface="Calibri"/>
            </a:endParaRPr>
          </a:p>
          <a:p>
            <a:pPr marL="0" lvl="0" indent="0" algn="l" rtl="0">
              <a:lnSpc>
                <a:spcPct val="80000"/>
              </a:lnSpc>
              <a:spcBef>
                <a:spcPts val="1500"/>
              </a:spcBef>
              <a:spcAft>
                <a:spcPts val="0"/>
              </a:spcAft>
              <a:buSzPts val="2800"/>
              <a:buNone/>
            </a:pPr>
            <a:r>
              <a:rPr lang="en-US" sz="2400">
                <a:solidFill>
                  <a:srgbClr val="000000"/>
                </a:solidFill>
                <a:latin typeface="Calibri"/>
                <a:ea typeface="Calibri"/>
                <a:cs typeface="Calibri"/>
                <a:sym typeface="Calibri"/>
              </a:rPr>
              <a:t>“Let’s step aside and talk about what’s going on”</a:t>
            </a:r>
            <a:endParaRPr sz="2400">
              <a:solidFill>
                <a:srgbClr val="000000"/>
              </a:solidFill>
              <a:latin typeface="Calibri"/>
              <a:ea typeface="Calibri"/>
              <a:cs typeface="Calibri"/>
              <a:sym typeface="Calibri"/>
            </a:endParaRPr>
          </a:p>
          <a:p>
            <a:pPr marL="0" lvl="0" indent="0" algn="ctr" rtl="0">
              <a:lnSpc>
                <a:spcPct val="80000"/>
              </a:lnSpc>
              <a:spcBef>
                <a:spcPts val="1500"/>
              </a:spcBef>
              <a:spcAft>
                <a:spcPts val="1500"/>
              </a:spcAft>
              <a:buSzPts val="2800"/>
              <a:buNone/>
            </a:pPr>
            <a:r>
              <a:rPr lang="en-US" sz="2400" b="1">
                <a:solidFill>
                  <a:schemeClr val="dk1"/>
                </a:solidFill>
                <a:latin typeface="Calibri"/>
                <a:ea typeface="Calibri"/>
                <a:cs typeface="Calibri"/>
                <a:sym typeface="Calibri"/>
              </a:rPr>
              <a:t>Provide Support</a:t>
            </a:r>
            <a:endParaRPr sz="2400" b="1">
              <a:solidFill>
                <a:srgbClr val="000000"/>
              </a:solidFill>
              <a:latin typeface="Calibri"/>
              <a:ea typeface="Calibri"/>
              <a:cs typeface="Calibri"/>
              <a:sym typeface="Calibri"/>
            </a:endParaRPr>
          </a:p>
        </p:txBody>
      </p:sp>
      <p:sp>
        <p:nvSpPr>
          <p:cNvPr id="796" name="Google Shape;796;g3f5334e3ef1_0_2312"/>
          <p:cNvSpPr txBox="1">
            <a:spLocks noGrp="1"/>
          </p:cNvSpPr>
          <p:nvPr>
            <p:ph type="body" idx="1"/>
          </p:nvPr>
        </p:nvSpPr>
        <p:spPr>
          <a:xfrm>
            <a:off x="272950" y="2400125"/>
            <a:ext cx="4213800" cy="4483800"/>
          </a:xfrm>
          <a:prstGeom prst="rect">
            <a:avLst/>
          </a:prstGeom>
          <a:solidFill>
            <a:schemeClr val="lt2"/>
          </a:solidFill>
          <a:ln>
            <a:noFill/>
          </a:ln>
        </p:spPr>
        <p:txBody>
          <a:bodyPr spcFirstLastPara="1" wrap="square" lIns="91425" tIns="45700" rIns="91425" bIns="45700" anchor="t" anchorCtr="0">
            <a:spAutoFit/>
          </a:bodyPr>
          <a:lstStyle/>
          <a:p>
            <a:pPr marL="50800" lvl="0" indent="0" algn="ctr" rtl="0">
              <a:lnSpc>
                <a:spcPct val="80000"/>
              </a:lnSpc>
              <a:spcBef>
                <a:spcPts val="600"/>
              </a:spcBef>
              <a:spcAft>
                <a:spcPts val="0"/>
              </a:spcAft>
              <a:buSzPts val="2800"/>
              <a:buNone/>
            </a:pPr>
            <a:r>
              <a:rPr lang="en-US" sz="2400" b="1" i="1">
                <a:solidFill>
                  <a:srgbClr val="000000"/>
                </a:solidFill>
                <a:latin typeface="Calibri"/>
                <a:ea typeface="Calibri"/>
                <a:cs typeface="Calibri"/>
                <a:sym typeface="Calibri"/>
              </a:rPr>
              <a:t>Distrust – Power – </a:t>
            </a:r>
            <a:r>
              <a:rPr lang="en-US" sz="2400" b="1" i="1">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Punishme</a:t>
            </a:r>
            <a:r>
              <a:rPr lang="en-US" sz="2400" b="1" i="1">
                <a:solidFill>
                  <a:srgbClr val="000000"/>
                </a:solidFill>
                <a:latin typeface="Calibri"/>
                <a:ea typeface="Calibri"/>
                <a:cs typeface="Calibri"/>
                <a:sym typeface="Calibri"/>
              </a:rPr>
              <a:t>nt	</a:t>
            </a:r>
            <a:endParaRPr sz="2400" b="1" i="0" u="none">
              <a:solidFill>
                <a:srgbClr val="000000"/>
              </a:solidFill>
              <a:latin typeface="Calibri"/>
              <a:ea typeface="Calibri"/>
              <a:cs typeface="Calibri"/>
              <a:sym typeface="Calibri"/>
            </a:endParaRPr>
          </a:p>
          <a:p>
            <a:pPr marL="0" lvl="0" indent="0" algn="l" rtl="0">
              <a:lnSpc>
                <a:spcPct val="80000"/>
              </a:lnSpc>
              <a:spcBef>
                <a:spcPts val="1000"/>
              </a:spcBef>
              <a:spcAft>
                <a:spcPts val="0"/>
              </a:spcAft>
              <a:buSzPts val="2800"/>
              <a:buNone/>
            </a:pPr>
            <a:r>
              <a:rPr lang="en-US" sz="2400" i="0" u="none">
                <a:solidFill>
                  <a:srgbClr val="000000"/>
                </a:solidFill>
                <a:latin typeface="Calibri"/>
                <a:ea typeface="Calibri"/>
                <a:cs typeface="Calibri"/>
                <a:sym typeface="Calibri"/>
              </a:rPr>
              <a:t>“Hey!!”</a:t>
            </a:r>
            <a:endParaRPr sz="2400">
              <a:latin typeface="Calibri"/>
              <a:ea typeface="Calibri"/>
              <a:cs typeface="Calibri"/>
              <a:sym typeface="Calibri"/>
            </a:endParaRPr>
          </a:p>
          <a:p>
            <a:pPr marL="0" lvl="0" indent="0" algn="l" rtl="0">
              <a:lnSpc>
                <a:spcPct val="80000"/>
              </a:lnSpc>
              <a:spcBef>
                <a:spcPts val="2500"/>
              </a:spcBef>
              <a:spcAft>
                <a:spcPts val="0"/>
              </a:spcAft>
              <a:buSzPts val="2800"/>
              <a:buNone/>
            </a:pPr>
            <a:r>
              <a:rPr lang="en-US" sz="2400" i="0" u="none">
                <a:solidFill>
                  <a:srgbClr val="000000"/>
                </a:solidFill>
                <a:latin typeface="Calibri"/>
                <a:ea typeface="Calibri"/>
                <a:cs typeface="Calibri"/>
                <a:sym typeface="Calibri"/>
              </a:rPr>
              <a:t>“What are you supposed to be doing?”</a:t>
            </a:r>
            <a:endParaRPr sz="2400">
              <a:latin typeface="Calibri"/>
              <a:ea typeface="Calibri"/>
              <a:cs typeface="Calibri"/>
              <a:sym typeface="Calibri"/>
            </a:endParaRPr>
          </a:p>
          <a:p>
            <a:pPr marL="0" lvl="0" indent="0" algn="l" rtl="0">
              <a:lnSpc>
                <a:spcPct val="80000"/>
              </a:lnSpc>
              <a:spcBef>
                <a:spcPts val="2500"/>
              </a:spcBef>
              <a:spcAft>
                <a:spcPts val="0"/>
              </a:spcAft>
              <a:buSzPts val="2800"/>
              <a:buNone/>
            </a:pPr>
            <a:r>
              <a:rPr lang="en-US" sz="2400" i="0" u="none">
                <a:solidFill>
                  <a:srgbClr val="000000"/>
                </a:solidFill>
                <a:latin typeface="Calibri"/>
                <a:ea typeface="Calibri"/>
                <a:cs typeface="Calibri"/>
                <a:sym typeface="Calibri"/>
              </a:rPr>
              <a:t>“Get busy”</a:t>
            </a:r>
            <a:endParaRPr sz="2400">
              <a:latin typeface="Calibri"/>
              <a:ea typeface="Calibri"/>
              <a:cs typeface="Calibri"/>
              <a:sym typeface="Calibri"/>
            </a:endParaRPr>
          </a:p>
          <a:p>
            <a:pPr marL="0" lvl="0" indent="0" algn="l" rtl="0">
              <a:lnSpc>
                <a:spcPct val="80000"/>
              </a:lnSpc>
              <a:spcBef>
                <a:spcPts val="2500"/>
              </a:spcBef>
              <a:spcAft>
                <a:spcPts val="0"/>
              </a:spcAft>
              <a:buSzPts val="2800"/>
              <a:buNone/>
            </a:pPr>
            <a:r>
              <a:rPr lang="en-US" sz="2400" i="0" u="none">
                <a:solidFill>
                  <a:srgbClr val="000000"/>
                </a:solidFill>
                <a:latin typeface="Calibri"/>
                <a:ea typeface="Calibri"/>
                <a:cs typeface="Calibri"/>
                <a:sym typeface="Calibri"/>
              </a:rPr>
              <a:t>“What did you say?!!”</a:t>
            </a:r>
            <a:endParaRPr sz="2400">
              <a:latin typeface="Calibri"/>
              <a:ea typeface="Calibri"/>
              <a:cs typeface="Calibri"/>
              <a:sym typeface="Calibri"/>
            </a:endParaRPr>
          </a:p>
          <a:p>
            <a:pPr marL="0" lvl="0" indent="0" algn="l" rtl="0">
              <a:lnSpc>
                <a:spcPct val="80000"/>
              </a:lnSpc>
              <a:spcBef>
                <a:spcPts val="2500"/>
              </a:spcBef>
              <a:spcAft>
                <a:spcPts val="0"/>
              </a:spcAft>
              <a:buSzPts val="2800"/>
              <a:buNone/>
            </a:pPr>
            <a:r>
              <a:rPr lang="en-US" sz="2400" i="0" u="none">
                <a:solidFill>
                  <a:srgbClr val="000000"/>
                </a:solidFill>
                <a:latin typeface="Calibri"/>
                <a:ea typeface="Calibri"/>
                <a:cs typeface="Calibri"/>
                <a:sym typeface="Calibri"/>
              </a:rPr>
              <a:t>“You’re going to the office”</a:t>
            </a:r>
            <a:endParaRPr sz="2400">
              <a:latin typeface="Calibri"/>
              <a:ea typeface="Calibri"/>
              <a:cs typeface="Calibri"/>
              <a:sym typeface="Calibri"/>
            </a:endParaRPr>
          </a:p>
          <a:p>
            <a:pPr marL="0" lvl="0" indent="0" algn="ctr" rtl="0">
              <a:lnSpc>
                <a:spcPct val="80000"/>
              </a:lnSpc>
              <a:spcBef>
                <a:spcPts val="2500"/>
              </a:spcBef>
              <a:spcAft>
                <a:spcPts val="2500"/>
              </a:spcAft>
              <a:buSzPts val="2800"/>
              <a:buNone/>
            </a:pPr>
            <a:r>
              <a:rPr lang="en-US" sz="2400" b="1" i="0" u="none">
                <a:solidFill>
                  <a:srgbClr val="000000"/>
                </a:solidFill>
                <a:latin typeface="Calibri"/>
                <a:ea typeface="Calibri"/>
                <a:cs typeface="Calibri"/>
                <a:sym typeface="Calibri"/>
              </a:rPr>
              <a:t>Referral/Suspension</a:t>
            </a:r>
            <a:endParaRPr sz="2200" i="0" u="none">
              <a:solidFill>
                <a:srgbClr val="000000"/>
              </a:solidFill>
              <a:latin typeface="Calibri"/>
              <a:ea typeface="Calibri"/>
              <a:cs typeface="Calibri"/>
              <a:sym typeface="Calibri"/>
            </a:endParaRPr>
          </a:p>
        </p:txBody>
      </p:sp>
      <p:sp>
        <p:nvSpPr>
          <p:cNvPr id="797" name="Google Shape;797;g3f5334e3ef1_0_2312"/>
          <p:cNvSpPr txBox="1">
            <a:spLocks noGrp="1"/>
          </p:cNvSpPr>
          <p:nvPr>
            <p:ph type="subTitle" idx="2"/>
          </p:nvPr>
        </p:nvSpPr>
        <p:spPr>
          <a:xfrm>
            <a:off x="589150" y="1544637"/>
            <a:ext cx="3581400" cy="662100"/>
          </a:xfrm>
          <a:prstGeom prst="rect">
            <a:avLst/>
          </a:prstGeom>
          <a:solidFill>
            <a:srgbClr val="003369">
              <a:alpha val="74118"/>
            </a:srgbClr>
          </a:solidFill>
          <a:ln>
            <a:noFill/>
          </a:ln>
        </p:spPr>
        <p:txBody>
          <a:bodyPr spcFirstLastPara="1" wrap="square" lIns="91425" tIns="45700" rIns="91425" bIns="45700" anchor="ctr" anchorCtr="0">
            <a:noAutofit/>
          </a:bodyPr>
          <a:lstStyle/>
          <a:p>
            <a:pPr marL="457200" lvl="0" indent="-431800" algn="ctr" rtl="0">
              <a:lnSpc>
                <a:spcPct val="100000"/>
              </a:lnSpc>
              <a:spcBef>
                <a:spcPts val="600"/>
              </a:spcBef>
              <a:spcAft>
                <a:spcPts val="0"/>
              </a:spcAft>
              <a:buSzPts val="2000"/>
              <a:buNone/>
            </a:pPr>
            <a:r>
              <a:rPr lang="en-US" sz="2000" b="1" i="0" u="none">
                <a:solidFill>
                  <a:srgbClr val="FFFFFF"/>
                </a:solidFill>
                <a:latin typeface="Verdana"/>
                <a:ea typeface="Verdana"/>
                <a:cs typeface="Verdana"/>
                <a:sym typeface="Verdana"/>
              </a:rPr>
              <a:t>REACTING</a:t>
            </a:r>
            <a:endParaRPr/>
          </a:p>
        </p:txBody>
      </p:sp>
      <p:sp>
        <p:nvSpPr>
          <p:cNvPr id="798" name="Google Shape;798;g3f5334e3ef1_0_2312"/>
          <p:cNvSpPr txBox="1">
            <a:spLocks noGrp="1"/>
          </p:cNvSpPr>
          <p:nvPr>
            <p:ph type="title"/>
          </p:nvPr>
        </p:nvSpPr>
        <p:spPr>
          <a:xfrm>
            <a:off x="228600" y="228600"/>
            <a:ext cx="8686800" cy="12906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a:solidFill>
                  <a:srgbClr val="FFFFFF"/>
                </a:solidFill>
                <a:latin typeface="Verdana"/>
                <a:ea typeface="Verdana"/>
                <a:cs typeface="Verdana"/>
                <a:sym typeface="Verdana"/>
              </a:rPr>
              <a:t>Examples: </a:t>
            </a:r>
            <a:endParaRPr>
              <a:solidFill>
                <a:srgbClr val="FFFFFF"/>
              </a:solidFill>
              <a:latin typeface="Verdana"/>
              <a:ea typeface="Verdana"/>
              <a:cs typeface="Verdana"/>
              <a:sym typeface="Verdana"/>
            </a:endParaRPr>
          </a:p>
          <a:p>
            <a:pPr marL="0" lvl="0" indent="0" algn="ctr" rtl="0">
              <a:lnSpc>
                <a:spcPct val="100000"/>
              </a:lnSpc>
              <a:spcBef>
                <a:spcPts val="0"/>
              </a:spcBef>
              <a:spcAft>
                <a:spcPts val="0"/>
              </a:spcAft>
              <a:buSzPts val="4000"/>
              <a:buNone/>
            </a:pPr>
            <a:r>
              <a:rPr lang="en-US">
                <a:solidFill>
                  <a:srgbClr val="FFFFFF"/>
                </a:solidFill>
                <a:latin typeface="Verdana"/>
                <a:ea typeface="Verdana"/>
                <a:cs typeface="Verdana"/>
                <a:sym typeface="Verdana"/>
              </a:rPr>
              <a:t>Reacting vs. Responding</a:t>
            </a:r>
            <a:endParaRPr>
              <a:solidFill>
                <a:srgbClr val="FFFFFF"/>
              </a:solidFill>
              <a:latin typeface="Verdana"/>
              <a:ea typeface="Verdana"/>
              <a:cs typeface="Verdana"/>
              <a:sym typeface="Verdana"/>
            </a:endParaRPr>
          </a:p>
        </p:txBody>
      </p:sp>
      <p:sp>
        <p:nvSpPr>
          <p:cNvPr id="799" name="Google Shape;799;g3f5334e3ef1_0_2312">
            <a:extLst>
              <a:ext uri="{C183D7F6-B498-43B3-948B-1728B52AA6E4}">
                <adec:decorative xmlns:adec="http://schemas.microsoft.com/office/drawing/2017/decorative" val="1"/>
              </a:ext>
            </a:extLst>
          </p:cNvPr>
          <p:cNvSpPr/>
          <p:nvPr/>
        </p:nvSpPr>
        <p:spPr>
          <a:xfrm>
            <a:off x="4250575" y="1773372"/>
            <a:ext cx="678121" cy="509546"/>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lt2"/>
          </a:solidFill>
          <a:ln w="9525" cap="flat" cmpd="sng">
            <a:solidFill>
              <a:srgbClr val="0033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g3f5334e3ef1_0_268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a:solidFill>
                  <a:srgbClr val="FFFFFF"/>
                </a:solidFill>
              </a:rPr>
              <a:t>What Does Reacting Look and Sound Like?</a:t>
            </a:r>
            <a:endParaRPr>
              <a:solidFill>
                <a:srgbClr val="FFFFFF"/>
              </a:solidFill>
            </a:endParaRPr>
          </a:p>
        </p:txBody>
      </p:sp>
      <p:sp>
        <p:nvSpPr>
          <p:cNvPr id="805" name="Google Shape;805;g3f5334e3ef1_0_2680"/>
          <p:cNvSpPr txBox="1"/>
          <p:nvPr/>
        </p:nvSpPr>
        <p:spPr>
          <a:xfrm>
            <a:off x="228600" y="1490825"/>
            <a:ext cx="8686800" cy="4868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Raising voice or shouting</a:t>
            </a:r>
            <a:r>
              <a:rPr lang="en-US" sz="2400" b="0" i="0" u="none" strike="noStrike" cap="none">
                <a:solidFill>
                  <a:schemeClr val="dk1"/>
                </a:solidFill>
                <a:latin typeface="Calibri"/>
                <a:ea typeface="Calibri"/>
                <a:cs typeface="Calibri"/>
                <a:sym typeface="Calibri"/>
              </a:rPr>
              <a:t> in frustration</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Cornering</a:t>
            </a:r>
            <a:r>
              <a:rPr lang="en-US" sz="2400" b="0" i="0" u="none" strike="noStrike" cap="none">
                <a:solidFill>
                  <a:schemeClr val="dk1"/>
                </a:solidFill>
                <a:latin typeface="Calibri"/>
                <a:ea typeface="Calibri"/>
                <a:cs typeface="Calibri"/>
                <a:sym typeface="Calibri"/>
              </a:rPr>
              <a:t> or physically closing in on a student</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Engaging in power struggles</a:t>
            </a:r>
            <a:r>
              <a:rPr lang="en-US" sz="2400" b="0" i="0" u="none" strike="noStrike" cap="none">
                <a:solidFill>
                  <a:schemeClr val="dk1"/>
                </a:solidFill>
                <a:latin typeface="Calibri"/>
                <a:ea typeface="Calibri"/>
                <a:cs typeface="Calibri"/>
                <a:sym typeface="Calibri"/>
              </a:rPr>
              <a:t> (e.g., “In my classroom, you will...”) </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Invading personal space</a:t>
            </a:r>
            <a:r>
              <a:rPr lang="en-US" sz="2400" b="0" i="0" u="none" strike="noStrike" cap="none">
                <a:solidFill>
                  <a:schemeClr val="dk1"/>
                </a:solidFill>
                <a:latin typeface="Calibri"/>
                <a:ea typeface="Calibri"/>
                <a:cs typeface="Calibri"/>
                <a:sym typeface="Calibri"/>
              </a:rPr>
              <a:t> or standing over the student</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Touching or grabbing</a:t>
            </a:r>
            <a:r>
              <a:rPr lang="en-US" sz="2400" b="0" i="0" u="none" strike="noStrike" cap="none">
                <a:solidFill>
                  <a:schemeClr val="dk1"/>
                </a:solidFill>
                <a:latin typeface="Calibri"/>
                <a:ea typeface="Calibri"/>
                <a:cs typeface="Calibri"/>
                <a:sym typeface="Calibri"/>
              </a:rPr>
              <a:t> the student</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Responding impulsively</a:t>
            </a:r>
            <a:r>
              <a:rPr lang="en-US" sz="2400" b="0" i="0" u="none" strike="noStrike" cap="none">
                <a:solidFill>
                  <a:schemeClr val="dk1"/>
                </a:solidFill>
                <a:latin typeface="Calibri"/>
                <a:ea typeface="Calibri"/>
                <a:cs typeface="Calibri"/>
                <a:sym typeface="Calibri"/>
              </a:rPr>
              <a:t> or with sudden movements</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Making dismissive or discrediting comments</a:t>
            </a:r>
            <a:r>
              <a:rPr lang="en-US" sz="2400" b="0" i="0" u="none" strike="noStrike" cap="none">
                <a:solidFill>
                  <a:schemeClr val="dk1"/>
                </a:solidFill>
                <a:latin typeface="Calibri"/>
                <a:ea typeface="Calibri"/>
                <a:cs typeface="Calibri"/>
                <a:sym typeface="Calibri"/>
              </a:rPr>
              <a:t> (e.g., “This isn’t elementary school”)</a:t>
            </a:r>
            <a:endParaRPr sz="24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Becoming defensive or argumentative</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100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Displaying anger or frustration</a:t>
            </a:r>
            <a:r>
              <a:rPr lang="en-US" sz="2400" b="0" i="0" u="none" strike="noStrike" cap="none">
                <a:solidFill>
                  <a:schemeClr val="dk1"/>
                </a:solidFill>
                <a:latin typeface="Calibri"/>
                <a:ea typeface="Calibri"/>
                <a:cs typeface="Calibri"/>
                <a:sym typeface="Calibri"/>
              </a:rPr>
              <a:t> through tone, posture, or facial expressions</a:t>
            </a:r>
            <a:endParaRPr sz="2400" b="0" i="0" u="none" strike="noStrike" cap="none">
              <a:solidFill>
                <a:schemeClr val="dk1"/>
              </a:solidFill>
              <a:latin typeface="Calibri"/>
              <a:ea typeface="Calibri"/>
              <a:cs typeface="Calibri"/>
              <a:sym typeface="Calibri"/>
            </a:endParaRPr>
          </a:p>
        </p:txBody>
      </p:sp>
      <p:sp>
        <p:nvSpPr>
          <p:cNvPr id="806" name="Google Shape;806;g3f5334e3ef1_0_2680"/>
          <p:cNvSpPr txBox="1"/>
          <p:nvPr/>
        </p:nvSpPr>
        <p:spPr>
          <a:xfrm rot="-1919985">
            <a:off x="1349692" y="2940009"/>
            <a:ext cx="5500499" cy="189324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741B47"/>
              </a:buClr>
              <a:buSzPts val="11100"/>
              <a:buFont typeface="Verdana"/>
              <a:buNone/>
            </a:pPr>
            <a:r>
              <a:rPr lang="en-US" sz="11100" b="1" i="0" u="none" strike="noStrike" cap="none">
                <a:solidFill>
                  <a:srgbClr val="741B47"/>
                </a:solidFill>
                <a:latin typeface="Verdana"/>
                <a:ea typeface="Verdana"/>
                <a:cs typeface="Verdana"/>
                <a:sym typeface="Verdana"/>
              </a:rPr>
              <a:t>AVOID</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g3f5334e3ef1_0_2860"/>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a:solidFill>
                  <a:srgbClr val="FFFFFF"/>
                </a:solidFill>
                <a:latin typeface="Verdana"/>
                <a:ea typeface="Verdana"/>
                <a:cs typeface="Verdana"/>
                <a:sym typeface="Verdana"/>
              </a:rPr>
              <a:t>When Adults Respond</a:t>
            </a:r>
            <a:endParaRPr sz="4000">
              <a:latin typeface="Verdana"/>
              <a:ea typeface="Verdana"/>
              <a:cs typeface="Verdana"/>
              <a:sym typeface="Verdana"/>
            </a:endParaRPr>
          </a:p>
        </p:txBody>
      </p:sp>
      <p:sp>
        <p:nvSpPr>
          <p:cNvPr id="812" name="Google Shape;812;g3f5334e3ef1_0_2860"/>
          <p:cNvSpPr txBox="1">
            <a:spLocks noGrp="1"/>
          </p:cNvSpPr>
          <p:nvPr>
            <p:ph type="body" idx="4294967295"/>
          </p:nvPr>
        </p:nvSpPr>
        <p:spPr>
          <a:xfrm>
            <a:off x="376225" y="1511300"/>
            <a:ext cx="8463000" cy="4813200"/>
          </a:xfrm>
          <a:prstGeom prst="rect">
            <a:avLst/>
          </a:prstGeom>
          <a:solidFill>
            <a:schemeClr val="lt2"/>
          </a:solidFill>
          <a:ln w="9525" cap="flat" cmpd="sng">
            <a:solidFill>
              <a:srgbClr val="006387"/>
            </a:solidFill>
            <a:prstDash val="solid"/>
            <a:round/>
            <a:headEnd type="none" w="sm" len="sm"/>
            <a:tailEnd type="none" w="sm" len="sm"/>
          </a:ln>
        </p:spPr>
        <p:txBody>
          <a:bodyPr spcFirstLastPara="1" wrap="square" lIns="182875" tIns="137150" rIns="182875" bIns="137150" anchor="t" anchorCtr="0">
            <a:noAutofit/>
          </a:bodyPr>
          <a:lstStyle/>
          <a:p>
            <a:pPr marL="914400" lvl="0" indent="0" algn="l" rtl="0">
              <a:lnSpc>
                <a:spcPct val="90000"/>
              </a:lnSpc>
              <a:spcBef>
                <a:spcPts val="0"/>
              </a:spcBef>
              <a:spcAft>
                <a:spcPts val="0"/>
              </a:spcAft>
              <a:buSzPts val="1800"/>
              <a:buNone/>
            </a:pPr>
            <a:r>
              <a:rPr lang="en-US" sz="2700">
                <a:solidFill>
                  <a:srgbClr val="000000"/>
                </a:solidFill>
                <a:latin typeface="Calibri"/>
                <a:ea typeface="Calibri"/>
                <a:cs typeface="Calibri"/>
                <a:sym typeface="Calibri"/>
              </a:rPr>
              <a:t>Pause – No immediate reaction is often the most powerful response</a:t>
            </a:r>
            <a:endParaRPr sz="2700">
              <a:solidFill>
                <a:srgbClr val="000000"/>
              </a:solidFill>
              <a:latin typeface="Calibri"/>
              <a:ea typeface="Calibri"/>
              <a:cs typeface="Calibri"/>
              <a:sym typeface="Calibri"/>
            </a:endParaRPr>
          </a:p>
          <a:p>
            <a:pPr marL="0" lvl="0" indent="0" algn="l" rtl="0">
              <a:lnSpc>
                <a:spcPct val="90000"/>
              </a:lnSpc>
              <a:spcBef>
                <a:spcPts val="1500"/>
              </a:spcBef>
              <a:spcAft>
                <a:spcPts val="0"/>
              </a:spcAft>
              <a:buSzPts val="1800"/>
              <a:buNone/>
            </a:pPr>
            <a:r>
              <a:rPr lang="en-US" sz="2700">
                <a:solidFill>
                  <a:schemeClr val="dk1"/>
                </a:solidFill>
                <a:latin typeface="Calibri"/>
                <a:ea typeface="Calibri"/>
                <a:cs typeface="Calibri"/>
                <a:sym typeface="Calibri"/>
              </a:rPr>
              <a:t>Treat students with dignity and respect at all times</a:t>
            </a:r>
            <a:endParaRPr sz="2700">
              <a:solidFill>
                <a:schemeClr val="dk1"/>
              </a:solidFill>
              <a:latin typeface="Calibri"/>
              <a:ea typeface="Calibri"/>
              <a:cs typeface="Calibri"/>
              <a:sym typeface="Calibri"/>
            </a:endParaRPr>
          </a:p>
          <a:p>
            <a:pPr marL="0" lvl="0" indent="0" algn="l" rtl="0">
              <a:lnSpc>
                <a:spcPct val="90000"/>
              </a:lnSpc>
              <a:spcBef>
                <a:spcPts val="1500"/>
              </a:spcBef>
              <a:spcAft>
                <a:spcPts val="0"/>
              </a:spcAft>
              <a:buSzPts val="1800"/>
              <a:buNone/>
            </a:pPr>
            <a:r>
              <a:rPr lang="en-US" sz="2700">
                <a:solidFill>
                  <a:schemeClr val="dk1"/>
                </a:solidFill>
                <a:latin typeface="Calibri"/>
                <a:ea typeface="Calibri"/>
                <a:cs typeface="Calibri"/>
                <a:sym typeface="Calibri"/>
              </a:rPr>
              <a:t>Use private communication when addressing behavior</a:t>
            </a:r>
            <a:endParaRPr sz="2700">
              <a:solidFill>
                <a:schemeClr val="dk1"/>
              </a:solidFill>
              <a:latin typeface="Calibri"/>
              <a:ea typeface="Calibri"/>
              <a:cs typeface="Calibri"/>
              <a:sym typeface="Calibri"/>
            </a:endParaRPr>
          </a:p>
          <a:p>
            <a:pPr marL="0" lvl="0" indent="0" algn="l" rtl="0">
              <a:lnSpc>
                <a:spcPct val="90000"/>
              </a:lnSpc>
              <a:spcBef>
                <a:spcPts val="1500"/>
              </a:spcBef>
              <a:spcAft>
                <a:spcPts val="0"/>
              </a:spcAft>
              <a:buSzPts val="1800"/>
              <a:buNone/>
            </a:pPr>
            <a:r>
              <a:rPr lang="en-US" sz="2700">
                <a:solidFill>
                  <a:srgbClr val="000000"/>
                </a:solidFill>
                <a:latin typeface="Calibri"/>
                <a:ea typeface="Calibri"/>
                <a:cs typeface="Calibri"/>
                <a:sym typeface="Calibri"/>
              </a:rPr>
              <a:t>Model calm behavior through tone, posture, and presence</a:t>
            </a:r>
            <a:endParaRPr sz="2700">
              <a:solidFill>
                <a:srgbClr val="000000"/>
              </a:solidFill>
              <a:latin typeface="Calibri"/>
              <a:ea typeface="Calibri"/>
              <a:cs typeface="Calibri"/>
              <a:sym typeface="Calibri"/>
            </a:endParaRPr>
          </a:p>
          <a:p>
            <a:pPr marL="1314450" lvl="0" indent="-400050" algn="l" rtl="0">
              <a:lnSpc>
                <a:spcPct val="90000"/>
              </a:lnSpc>
              <a:spcBef>
                <a:spcPts val="150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Be aware of your body language</a:t>
            </a:r>
            <a:endParaRPr sz="2700">
              <a:solidFill>
                <a:schemeClr val="dk1"/>
              </a:solidFill>
              <a:latin typeface="Calibri"/>
              <a:ea typeface="Calibri"/>
              <a:cs typeface="Calibri"/>
              <a:sym typeface="Calibri"/>
            </a:endParaRPr>
          </a:p>
          <a:p>
            <a:pPr marL="1314450" lvl="0" indent="-400050" algn="l" rtl="0">
              <a:lnSpc>
                <a:spcPct val="90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Stay open and non-threatening</a:t>
            </a:r>
            <a:endParaRPr sz="2700">
              <a:solidFill>
                <a:schemeClr val="dk1"/>
              </a:solidFill>
              <a:latin typeface="Calibri"/>
              <a:ea typeface="Calibri"/>
              <a:cs typeface="Calibri"/>
              <a:sym typeface="Calibri"/>
            </a:endParaRPr>
          </a:p>
          <a:p>
            <a:pPr marL="1314450" lvl="0" indent="-400050" algn="l" rtl="0">
              <a:lnSpc>
                <a:spcPct val="90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Stay composed with a calm, matter-of-fact tone</a:t>
            </a:r>
            <a:endParaRPr sz="2700">
              <a:solidFill>
                <a:schemeClr val="dk1"/>
              </a:solidFill>
              <a:latin typeface="Calibri"/>
              <a:ea typeface="Calibri"/>
              <a:cs typeface="Calibri"/>
              <a:sym typeface="Calibri"/>
            </a:endParaRPr>
          </a:p>
          <a:p>
            <a:pPr marL="1314450" lvl="0" indent="-400050" algn="l" rtl="0">
              <a:lnSpc>
                <a:spcPct val="90000"/>
              </a:lnSpc>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Avoid showing anxiety or frustration</a:t>
            </a:r>
            <a:endParaRPr sz="2700">
              <a:solidFill>
                <a:schemeClr val="dk1"/>
              </a:solidFill>
              <a:latin typeface="Calibri"/>
              <a:ea typeface="Calibri"/>
              <a:cs typeface="Calibri"/>
              <a:sym typeface="Calibri"/>
            </a:endParaRPr>
          </a:p>
          <a:p>
            <a:pPr marL="0" lvl="0" indent="0" algn="l" rtl="0">
              <a:lnSpc>
                <a:spcPct val="100000"/>
              </a:lnSpc>
              <a:spcBef>
                <a:spcPts val="1500"/>
              </a:spcBef>
              <a:spcAft>
                <a:spcPts val="0"/>
              </a:spcAft>
              <a:buSzPts val="1800"/>
              <a:buNone/>
            </a:pPr>
            <a:endParaRPr sz="2200">
              <a:solidFill>
                <a:srgbClr val="000000"/>
              </a:solidFill>
              <a:latin typeface="Verdana"/>
              <a:ea typeface="Verdana"/>
              <a:cs typeface="Verdana"/>
              <a:sym typeface="Verdana"/>
            </a:endParaRPr>
          </a:p>
        </p:txBody>
      </p:sp>
      <p:pic>
        <p:nvPicPr>
          <p:cNvPr id="813" name="Google Shape;813;g3f5334e3ef1_0_286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66725" y="1619250"/>
            <a:ext cx="785825" cy="7858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g3f5334e3ef1_0_286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sz="3600">
                <a:solidFill>
                  <a:srgbClr val="FFFFFF"/>
                </a:solidFill>
              </a:rPr>
              <a:t>De-Escalating Through </a:t>
            </a:r>
            <a:endParaRPr sz="3600">
              <a:solidFill>
                <a:srgbClr val="FFFFFF"/>
              </a:solidFill>
            </a:endParaRPr>
          </a:p>
          <a:p>
            <a:pPr marL="0" lvl="0" indent="0" algn="ctr" rtl="0">
              <a:lnSpc>
                <a:spcPct val="100000"/>
              </a:lnSpc>
              <a:spcBef>
                <a:spcPts val="0"/>
              </a:spcBef>
              <a:spcAft>
                <a:spcPts val="0"/>
              </a:spcAft>
              <a:buSzPct val="111111"/>
              <a:buNone/>
            </a:pPr>
            <a:r>
              <a:rPr lang="en-US" sz="3600">
                <a:solidFill>
                  <a:srgbClr val="FFFFFF"/>
                </a:solidFill>
              </a:rPr>
              <a:t>Non-Threatening Responses</a:t>
            </a:r>
            <a:endParaRPr sz="3600">
              <a:solidFill>
                <a:srgbClr val="FFFFFF"/>
              </a:solidFill>
            </a:endParaRPr>
          </a:p>
        </p:txBody>
      </p:sp>
      <p:sp>
        <p:nvSpPr>
          <p:cNvPr id="819" name="Google Shape;819;g3f5334e3ef1_0_2866"/>
          <p:cNvSpPr txBox="1">
            <a:spLocks noGrp="1"/>
          </p:cNvSpPr>
          <p:nvPr>
            <p:ph type="body" idx="1"/>
          </p:nvPr>
        </p:nvSpPr>
        <p:spPr>
          <a:xfrm>
            <a:off x="452437" y="1511300"/>
            <a:ext cx="8232900" cy="4689600"/>
          </a:xfrm>
          <a:prstGeom prst="rect">
            <a:avLst/>
          </a:prstGeom>
          <a:noFill/>
          <a:ln>
            <a:noFill/>
          </a:ln>
        </p:spPr>
        <p:txBody>
          <a:bodyPr spcFirstLastPara="1" wrap="square" lIns="91425" tIns="45700" rIns="91425" bIns="45700" anchor="t" anchorCtr="0">
            <a:noAutofit/>
          </a:bodyPr>
          <a:lstStyle/>
          <a:p>
            <a:pPr marL="0" lvl="0" indent="0" algn="l" rtl="0">
              <a:lnSpc>
                <a:spcPct val="85000"/>
              </a:lnSpc>
              <a:spcBef>
                <a:spcPts val="0"/>
              </a:spcBef>
              <a:spcAft>
                <a:spcPts val="0"/>
              </a:spcAft>
              <a:buSzPts val="1800"/>
              <a:buNone/>
            </a:pPr>
            <a:r>
              <a:rPr lang="en-US" sz="2400" i="0" u="none">
                <a:solidFill>
                  <a:srgbClr val="000000"/>
                </a:solidFill>
                <a:latin typeface="Calibri"/>
                <a:ea typeface="Calibri"/>
                <a:cs typeface="Calibri"/>
                <a:sym typeface="Calibri"/>
              </a:rPr>
              <a:t>Move slowly and deliberately toward the problem situation</a:t>
            </a:r>
            <a:endParaRPr sz="2400" i="0" u="none">
              <a:solidFill>
                <a:srgbClr val="000000"/>
              </a:solidFill>
              <a:latin typeface="Calibri"/>
              <a:ea typeface="Calibri"/>
              <a:cs typeface="Calibri"/>
              <a:sym typeface="Calibri"/>
            </a:endParaRPr>
          </a:p>
          <a:p>
            <a:pPr marL="0" lvl="0" indent="0" algn="l" rtl="0">
              <a:lnSpc>
                <a:spcPct val="85000"/>
              </a:lnSpc>
              <a:spcBef>
                <a:spcPts val="1200"/>
              </a:spcBef>
              <a:spcAft>
                <a:spcPts val="0"/>
              </a:spcAft>
              <a:buClr>
                <a:schemeClr val="dk1"/>
              </a:buClr>
              <a:buSzPts val="1100"/>
              <a:buFont typeface="Arial"/>
              <a:buNone/>
            </a:pPr>
            <a:r>
              <a:rPr lang="en-US" sz="2400">
                <a:solidFill>
                  <a:schemeClr val="dk1"/>
                </a:solidFill>
                <a:latin typeface="Calibri"/>
                <a:ea typeface="Calibri"/>
                <a:cs typeface="Calibri"/>
                <a:sym typeface="Calibri"/>
              </a:rPr>
              <a:t>Keep reasonable distance</a:t>
            </a:r>
            <a:endParaRPr sz="2400">
              <a:latin typeface="Calibri"/>
              <a:ea typeface="Calibri"/>
              <a:cs typeface="Calibri"/>
              <a:sym typeface="Calibri"/>
            </a:endParaRPr>
          </a:p>
          <a:p>
            <a:pPr marL="0" lvl="0" indent="0" algn="l" rtl="0">
              <a:lnSpc>
                <a:spcPct val="85000"/>
              </a:lnSpc>
              <a:spcBef>
                <a:spcPts val="1200"/>
              </a:spcBef>
              <a:spcAft>
                <a:spcPts val="0"/>
              </a:spcAft>
              <a:buClr>
                <a:schemeClr val="dk1"/>
              </a:buClr>
              <a:buSzPts val="1100"/>
              <a:buFont typeface="Arial"/>
              <a:buNone/>
            </a:pPr>
            <a:r>
              <a:rPr lang="en-US" sz="2400">
                <a:solidFill>
                  <a:schemeClr val="dk1"/>
                </a:solidFill>
                <a:latin typeface="Calibri"/>
                <a:ea typeface="Calibri"/>
                <a:cs typeface="Calibri"/>
                <a:sym typeface="Calibri"/>
              </a:rPr>
              <a:t>Establish eye-level position</a:t>
            </a:r>
            <a:endParaRPr sz="2400">
              <a:solidFill>
                <a:srgbClr val="000000"/>
              </a:solidFill>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i="0" u="none">
                <a:solidFill>
                  <a:schemeClr val="dk1"/>
                </a:solidFill>
                <a:latin typeface="Calibri"/>
                <a:ea typeface="Calibri"/>
                <a:cs typeface="Calibri"/>
                <a:sym typeface="Calibri"/>
              </a:rPr>
              <a:t>Speak </a:t>
            </a:r>
            <a:r>
              <a:rPr lang="en-US" sz="2400" i="0" u="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calmly</a:t>
            </a:r>
            <a:r>
              <a:rPr lang="en-US" sz="2400" i="0" u="none">
                <a:solidFill>
                  <a:schemeClr val="dk1"/>
                </a:solidFill>
                <a:latin typeface="Calibri"/>
                <a:ea typeface="Calibri"/>
                <a:cs typeface="Calibri"/>
                <a:sym typeface="Calibri"/>
              </a:rPr>
              <a:t>, privately, respectfully</a:t>
            </a:r>
            <a:endParaRPr sz="2400">
              <a:solidFill>
                <a:schemeClr val="dk1"/>
              </a:solidFill>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i="0" u="none">
                <a:solidFill>
                  <a:schemeClr val="dk1"/>
                </a:solidFill>
                <a:latin typeface="Calibri"/>
                <a:ea typeface="Calibri"/>
                <a:cs typeface="Calibri"/>
                <a:sym typeface="Calibri"/>
              </a:rPr>
              <a:t>Minimize body language</a:t>
            </a:r>
            <a:endParaRPr sz="2400">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i="0" u="none">
                <a:solidFill>
                  <a:srgbClr val="000000"/>
                </a:solidFill>
                <a:latin typeface="Calibri"/>
                <a:ea typeface="Calibri"/>
                <a:cs typeface="Calibri"/>
                <a:sym typeface="Calibri"/>
              </a:rPr>
              <a:t>Be brief</a:t>
            </a:r>
            <a:endParaRPr sz="2400">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i="0" u="none">
                <a:solidFill>
                  <a:srgbClr val="000000"/>
                </a:solidFill>
                <a:latin typeface="Calibri"/>
                <a:ea typeface="Calibri"/>
                <a:cs typeface="Calibri"/>
                <a:sym typeface="Calibri"/>
              </a:rPr>
              <a:t>Stay with the agenda – focus on the problem at hand</a:t>
            </a:r>
            <a:endParaRPr sz="2400">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i="0" u="none">
                <a:solidFill>
                  <a:srgbClr val="000000"/>
                </a:solidFill>
                <a:latin typeface="Calibri"/>
                <a:ea typeface="Calibri"/>
                <a:cs typeface="Calibri"/>
                <a:sym typeface="Calibri"/>
              </a:rPr>
              <a:t>Avoid power struggles – don’t get drawn into “I won’t, and you will” engagement</a:t>
            </a:r>
            <a:endParaRPr sz="2400" i="0" u="none">
              <a:solidFill>
                <a:srgbClr val="000000"/>
              </a:solidFill>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a:solidFill>
                  <a:schemeClr val="dk1"/>
                </a:solidFill>
                <a:latin typeface="Calibri"/>
                <a:ea typeface="Calibri"/>
                <a:cs typeface="Calibri"/>
                <a:sym typeface="Calibri"/>
              </a:rPr>
              <a:t>Acknowledge cooperation</a:t>
            </a:r>
            <a:endParaRPr sz="2400">
              <a:solidFill>
                <a:srgbClr val="000000"/>
              </a:solidFill>
              <a:latin typeface="Calibri"/>
              <a:ea typeface="Calibri"/>
              <a:cs typeface="Calibri"/>
              <a:sym typeface="Calibri"/>
            </a:endParaRPr>
          </a:p>
          <a:p>
            <a:pPr marL="0" lvl="0" indent="0" algn="l" rtl="0">
              <a:lnSpc>
                <a:spcPct val="85000"/>
              </a:lnSpc>
              <a:spcBef>
                <a:spcPts val="1200"/>
              </a:spcBef>
              <a:spcAft>
                <a:spcPts val="0"/>
              </a:spcAft>
              <a:buSzPts val="1800"/>
              <a:buNone/>
            </a:pPr>
            <a:r>
              <a:rPr lang="en-US" sz="2400" i="0" u="none">
                <a:solidFill>
                  <a:srgbClr val="000000"/>
                </a:solidFill>
                <a:latin typeface="Calibri"/>
                <a:ea typeface="Calibri"/>
                <a:cs typeface="Calibri"/>
                <a:sym typeface="Calibri"/>
              </a:rPr>
              <a:t>Withdraw if the situation escalates</a:t>
            </a:r>
            <a:endParaRPr sz="2400">
              <a:latin typeface="Calibri"/>
              <a:ea typeface="Calibri"/>
              <a:cs typeface="Calibri"/>
              <a:sym typeface="Calibri"/>
            </a:endParaRPr>
          </a:p>
          <a:p>
            <a:pPr marL="0" lvl="0" indent="0" algn="l" rtl="0">
              <a:lnSpc>
                <a:spcPct val="90000"/>
              </a:lnSpc>
              <a:spcBef>
                <a:spcPts val="1200"/>
              </a:spcBef>
              <a:spcAft>
                <a:spcPts val="800"/>
              </a:spcAft>
              <a:buSzPts val="1800"/>
              <a:buNone/>
            </a:pPr>
            <a:endParaRPr sz="2400">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g3f5334e3ef1_0_2871"/>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000"/>
              <a:buNone/>
            </a:pPr>
            <a:r>
              <a:rPr lang="en-US"/>
              <a:t>What is your go to?</a:t>
            </a:r>
            <a:endParaRPr/>
          </a:p>
        </p:txBody>
      </p:sp>
      <p:sp>
        <p:nvSpPr>
          <p:cNvPr id="825" name="Google Shape;825;g3f5334e3ef1_0_2871">
            <a:extLst>
              <a:ext uri="{C183D7F6-B498-43B3-948B-1728B52AA6E4}">
                <adec:decorative xmlns:adec="http://schemas.microsoft.com/office/drawing/2017/decorative" val="1"/>
              </a:ext>
            </a:extLst>
          </p:cNvPr>
          <p:cNvSpPr/>
          <p:nvPr/>
        </p:nvSpPr>
        <p:spPr>
          <a:xfrm>
            <a:off x="1067200" y="1767675"/>
            <a:ext cx="6747900" cy="3832500"/>
          </a:xfrm>
          <a:prstGeom prst="wedgeEllipseCallout">
            <a:avLst>
              <a:gd name="adj1" fmla="val -20833"/>
              <a:gd name="adj2" fmla="val 62500"/>
            </a:avLst>
          </a:prstGeom>
          <a:solidFill>
            <a:schemeClr val="lt2"/>
          </a:solidFill>
          <a:ln w="9525" cap="flat" cmpd="sng">
            <a:solidFill>
              <a:srgbClr val="00336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6" name="Google Shape;826;g3f5334e3ef1_0_2871"/>
          <p:cNvSpPr txBox="1">
            <a:spLocks noGrp="1"/>
          </p:cNvSpPr>
          <p:nvPr>
            <p:ph type="body" idx="1"/>
          </p:nvPr>
        </p:nvSpPr>
        <p:spPr>
          <a:xfrm>
            <a:off x="1408600" y="2735025"/>
            <a:ext cx="6065100" cy="18978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1200"/>
              </a:spcBef>
              <a:spcAft>
                <a:spcPts val="0"/>
              </a:spcAft>
              <a:buClr>
                <a:schemeClr val="dk1"/>
              </a:buClr>
              <a:buSzPts val="1100"/>
              <a:buFont typeface="Arial"/>
              <a:buNone/>
            </a:pPr>
            <a:r>
              <a:rPr lang="en-US" sz="3608">
                <a:solidFill>
                  <a:schemeClr val="dk1"/>
                </a:solidFill>
                <a:latin typeface="Calibri"/>
                <a:ea typeface="Calibri"/>
                <a:cs typeface="Calibri"/>
                <a:sym typeface="Calibri"/>
              </a:rPr>
              <a:t>What’s your go-to response, and what great phrases have you learned from others?</a:t>
            </a:r>
            <a:endParaRPr sz="3608">
              <a:solidFill>
                <a:schemeClr val="dk1"/>
              </a:solidFill>
              <a:latin typeface="Calibri"/>
              <a:ea typeface="Calibri"/>
              <a:cs typeface="Calibri"/>
              <a:sym typeface="Calibri"/>
            </a:endParaRPr>
          </a:p>
          <a:p>
            <a:pPr marL="0" lvl="0" indent="0" algn="l" rtl="0">
              <a:lnSpc>
                <a:spcPct val="90000"/>
              </a:lnSpc>
              <a:spcBef>
                <a:spcPts val="1200"/>
              </a:spcBef>
              <a:spcAft>
                <a:spcPts val="0"/>
              </a:spcAft>
              <a:buSzPts val="1800"/>
              <a:buNone/>
            </a:pP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g24b1b9bd0d1_2_5126"/>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25400" lvl="0" indent="0" algn="l" rtl="0">
              <a:lnSpc>
                <a:spcPct val="100000"/>
              </a:lnSpc>
              <a:spcBef>
                <a:spcPts val="640"/>
              </a:spcBef>
              <a:spcAft>
                <a:spcPts val="0"/>
              </a:spcAft>
              <a:buSzPts val="3200"/>
              <a:buNone/>
            </a:pPr>
            <a:r>
              <a:rPr lang="en-US"/>
              <a:t>Let’s go back to your personal scenario….</a:t>
            </a: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endParaRPr/>
          </a:p>
          <a:p>
            <a:pPr marL="25400" lvl="0" indent="0" algn="l" rtl="0">
              <a:lnSpc>
                <a:spcPct val="100000"/>
              </a:lnSpc>
              <a:spcBef>
                <a:spcPts val="640"/>
              </a:spcBef>
              <a:spcAft>
                <a:spcPts val="0"/>
              </a:spcAft>
              <a:buSzPts val="3200"/>
              <a:buNone/>
            </a:pPr>
            <a:r>
              <a:rPr lang="en-US"/>
              <a:t>What might you try next time?</a:t>
            </a:r>
            <a:endParaRPr/>
          </a:p>
        </p:txBody>
      </p:sp>
      <p:sp>
        <p:nvSpPr>
          <p:cNvPr id="832" name="Google Shape;832;g24b1b9bd0d1_2_512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 Independent Reflection </a:t>
            </a:r>
            <a:endParaRPr/>
          </a:p>
        </p:txBody>
      </p:sp>
      <p:grpSp>
        <p:nvGrpSpPr>
          <p:cNvPr id="833" name="Google Shape;833;g24b1b9bd0d1_2_5126" title="Personal Reflection"/>
          <p:cNvGrpSpPr/>
          <p:nvPr/>
        </p:nvGrpSpPr>
        <p:grpSpPr>
          <a:xfrm>
            <a:off x="8037943" y="274647"/>
            <a:ext cx="648865" cy="660482"/>
            <a:chOff x="1490050" y="3805975"/>
            <a:chExt cx="491900" cy="482350"/>
          </a:xfrm>
        </p:grpSpPr>
        <p:sp>
          <p:nvSpPr>
            <p:cNvPr id="834" name="Google Shape;834;g24b1b9bd0d1_2_5126"/>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835" name="Google Shape;835;g24b1b9bd0d1_2_5126"/>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836" name="Google Shape;836;g24b1b9bd0d1_2_5126"/>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sp>
          <p:nvSpPr>
            <p:cNvPr id="837" name="Google Shape;837;g24b1b9bd0d1_2_5126"/>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435D74"/>
                </a:solidFill>
                <a:latin typeface="Arial"/>
                <a:ea typeface="Arial"/>
                <a:cs typeface="Arial"/>
                <a:sym typeface="Arial"/>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pic>
        <p:nvPicPr>
          <p:cNvPr id="842" name="Google Shape;842;g1328cc3a658_2_185" title="The Escalation Cycle"/>
          <p:cNvPicPr preferRelativeResize="0"/>
          <p:nvPr/>
        </p:nvPicPr>
        <p:blipFill rotWithShape="1">
          <a:blip r:embed="rId3">
            <a:alphaModFix/>
          </a:blip>
          <a:srcRect/>
          <a:stretch/>
        </p:blipFill>
        <p:spPr>
          <a:xfrm>
            <a:off x="838200" y="1570038"/>
            <a:ext cx="7525589" cy="4760162"/>
          </a:xfrm>
          <a:prstGeom prst="rect">
            <a:avLst/>
          </a:prstGeom>
          <a:noFill/>
          <a:ln>
            <a:noFill/>
          </a:ln>
        </p:spPr>
      </p:pic>
      <p:sp>
        <p:nvSpPr>
          <p:cNvPr id="843" name="Google Shape;843;g1328cc3a658_2_18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ts val="4000"/>
              <a:buNone/>
            </a:pPr>
            <a:r>
              <a:rPr lang="en-US" dirty="0"/>
              <a:t>The Escalation Cycle – Trigger Phase</a:t>
            </a:r>
            <a:endParaRP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sp>
        <p:nvSpPr>
          <p:cNvPr id="848" name="Google Shape;848;g3f5334e3ef1_0_3051"/>
          <p:cNvSpPr txBox="1">
            <a:spLocks noGrp="1"/>
          </p:cNvSpPr>
          <p:nvPr>
            <p:ph type="body" idx="4294967295"/>
          </p:nvPr>
        </p:nvSpPr>
        <p:spPr>
          <a:xfrm>
            <a:off x="455400" y="1711125"/>
            <a:ext cx="8233200" cy="3679800"/>
          </a:xfrm>
          <a:prstGeom prst="rect">
            <a:avLst/>
          </a:prstGeom>
          <a:noFill/>
          <a:ln>
            <a:noFill/>
          </a:ln>
        </p:spPr>
        <p:txBody>
          <a:bodyPr spcFirstLastPara="1" wrap="square" lIns="91425" tIns="45700" rIns="91425" bIns="45700" anchor="t" anchorCtr="0">
            <a:noAutofit/>
          </a:bodyPr>
          <a:lstStyle/>
          <a:p>
            <a:pPr marL="0" lvl="0" indent="0" algn="l" rtl="0">
              <a:lnSpc>
                <a:spcPct val="85000"/>
              </a:lnSpc>
              <a:spcBef>
                <a:spcPts val="0"/>
              </a:spcBef>
              <a:spcAft>
                <a:spcPts val="0"/>
              </a:spcAft>
              <a:buSzPts val="1800"/>
              <a:buNone/>
            </a:pPr>
            <a:r>
              <a:rPr lang="en-US" sz="2598" b="1">
                <a:solidFill>
                  <a:schemeClr val="dk1"/>
                </a:solidFill>
                <a:latin typeface="Calibri"/>
                <a:ea typeface="Calibri"/>
                <a:cs typeface="Calibri"/>
                <a:sym typeface="Calibri"/>
              </a:rPr>
              <a:t>Unexpected changes</a:t>
            </a:r>
            <a:r>
              <a:rPr lang="en-US" sz="2598">
                <a:solidFill>
                  <a:schemeClr val="dk1"/>
                </a:solidFill>
                <a:latin typeface="Calibri"/>
                <a:ea typeface="Calibri"/>
                <a:cs typeface="Calibri"/>
                <a:sym typeface="Calibri"/>
              </a:rPr>
              <a:t> </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r>
              <a:rPr lang="en-US" sz="2598">
                <a:solidFill>
                  <a:schemeClr val="dk1"/>
                </a:solidFill>
                <a:latin typeface="Calibri"/>
                <a:ea typeface="Calibri"/>
                <a:cs typeface="Calibri"/>
                <a:sym typeface="Calibri"/>
              </a:rPr>
              <a:t>(routine shifts, corrections, being told "no")</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endParaRPr sz="800">
              <a:solidFill>
                <a:schemeClr val="dk1"/>
              </a:solidFill>
              <a:latin typeface="Calibri"/>
              <a:ea typeface="Calibri"/>
              <a:cs typeface="Calibri"/>
              <a:sym typeface="Calibri"/>
            </a:endParaRPr>
          </a:p>
          <a:p>
            <a:pPr marL="0" lvl="0" indent="0" algn="l" rtl="0">
              <a:lnSpc>
                <a:spcPct val="85000"/>
              </a:lnSpc>
              <a:spcBef>
                <a:spcPts val="0"/>
              </a:spcBef>
              <a:spcAft>
                <a:spcPts val="0"/>
              </a:spcAft>
              <a:buSzPts val="1800"/>
              <a:buNone/>
            </a:pPr>
            <a:r>
              <a:rPr lang="en-US" sz="2598" b="1">
                <a:solidFill>
                  <a:schemeClr val="dk1"/>
                </a:solidFill>
                <a:latin typeface="Calibri"/>
                <a:ea typeface="Calibri"/>
                <a:cs typeface="Calibri"/>
                <a:sym typeface="Calibri"/>
              </a:rPr>
              <a:t>Social stressors</a:t>
            </a:r>
            <a:r>
              <a:rPr lang="en-US" sz="2598">
                <a:solidFill>
                  <a:schemeClr val="dk1"/>
                </a:solidFill>
                <a:latin typeface="Calibri"/>
                <a:ea typeface="Calibri"/>
                <a:cs typeface="Calibri"/>
                <a:sym typeface="Calibri"/>
              </a:rPr>
              <a:t> </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r>
              <a:rPr lang="en-US" sz="2598">
                <a:solidFill>
                  <a:schemeClr val="dk1"/>
                </a:solidFill>
                <a:latin typeface="Calibri"/>
                <a:ea typeface="Calibri"/>
                <a:cs typeface="Calibri"/>
                <a:sym typeface="Calibri"/>
              </a:rPr>
              <a:t>(peer conflict, feeling ignored, loss of connection)</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endParaRPr sz="800">
              <a:solidFill>
                <a:schemeClr val="dk1"/>
              </a:solidFill>
              <a:latin typeface="Calibri"/>
              <a:ea typeface="Calibri"/>
              <a:cs typeface="Calibri"/>
              <a:sym typeface="Calibri"/>
            </a:endParaRPr>
          </a:p>
          <a:p>
            <a:pPr marL="0" lvl="0" indent="0" algn="l" rtl="0">
              <a:lnSpc>
                <a:spcPct val="85000"/>
              </a:lnSpc>
              <a:spcBef>
                <a:spcPts val="0"/>
              </a:spcBef>
              <a:spcAft>
                <a:spcPts val="0"/>
              </a:spcAft>
              <a:buSzPts val="1800"/>
              <a:buNone/>
            </a:pPr>
            <a:r>
              <a:rPr lang="en-US" sz="2598" b="1">
                <a:solidFill>
                  <a:schemeClr val="dk1"/>
                </a:solidFill>
                <a:latin typeface="Calibri"/>
                <a:ea typeface="Calibri"/>
                <a:cs typeface="Calibri"/>
                <a:sym typeface="Calibri"/>
              </a:rPr>
              <a:t>Academic challenges</a:t>
            </a:r>
            <a:r>
              <a:rPr lang="en-US" sz="2598">
                <a:solidFill>
                  <a:schemeClr val="dk1"/>
                </a:solidFill>
                <a:latin typeface="Calibri"/>
                <a:ea typeface="Calibri"/>
                <a:cs typeface="Calibri"/>
                <a:sym typeface="Calibri"/>
              </a:rPr>
              <a:t> </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r>
              <a:rPr lang="en-US" sz="2598">
                <a:solidFill>
                  <a:schemeClr val="dk1"/>
                </a:solidFill>
                <a:latin typeface="Calibri"/>
                <a:ea typeface="Calibri"/>
                <a:cs typeface="Calibri"/>
                <a:sym typeface="Calibri"/>
              </a:rPr>
              <a:t>(confusion, failure, pressure, low-interest tasks)</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endParaRPr sz="800">
              <a:solidFill>
                <a:schemeClr val="dk1"/>
              </a:solidFill>
              <a:latin typeface="Calibri"/>
              <a:ea typeface="Calibri"/>
              <a:cs typeface="Calibri"/>
              <a:sym typeface="Calibri"/>
            </a:endParaRPr>
          </a:p>
          <a:p>
            <a:pPr marL="0" lvl="0" indent="0" algn="l" rtl="0">
              <a:lnSpc>
                <a:spcPct val="85000"/>
              </a:lnSpc>
              <a:spcBef>
                <a:spcPts val="0"/>
              </a:spcBef>
              <a:spcAft>
                <a:spcPts val="0"/>
              </a:spcAft>
              <a:buSzPts val="1800"/>
              <a:buNone/>
            </a:pPr>
            <a:r>
              <a:rPr lang="en-US" sz="2598" b="1">
                <a:solidFill>
                  <a:schemeClr val="dk1"/>
                </a:solidFill>
                <a:latin typeface="Calibri"/>
                <a:ea typeface="Calibri"/>
                <a:cs typeface="Calibri"/>
                <a:sym typeface="Calibri"/>
              </a:rPr>
              <a:t>Sensory or environmental overload </a:t>
            </a:r>
            <a:endParaRPr sz="2598" b="1">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r>
              <a:rPr lang="en-US" sz="2598">
                <a:solidFill>
                  <a:schemeClr val="dk1"/>
                </a:solidFill>
                <a:latin typeface="Calibri"/>
                <a:ea typeface="Calibri"/>
                <a:cs typeface="Calibri"/>
                <a:sym typeface="Calibri"/>
              </a:rPr>
              <a:t>(noise, lighting, crowded spaces)</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endParaRPr sz="800">
              <a:solidFill>
                <a:schemeClr val="dk1"/>
              </a:solidFill>
              <a:latin typeface="Calibri"/>
              <a:ea typeface="Calibri"/>
              <a:cs typeface="Calibri"/>
              <a:sym typeface="Calibri"/>
            </a:endParaRPr>
          </a:p>
          <a:p>
            <a:pPr marL="0" lvl="0" indent="0" algn="l" rtl="0">
              <a:lnSpc>
                <a:spcPct val="85000"/>
              </a:lnSpc>
              <a:spcBef>
                <a:spcPts val="0"/>
              </a:spcBef>
              <a:spcAft>
                <a:spcPts val="0"/>
              </a:spcAft>
              <a:buSzPts val="1800"/>
              <a:buNone/>
            </a:pPr>
            <a:r>
              <a:rPr lang="en-US" sz="2598" b="1">
                <a:solidFill>
                  <a:schemeClr val="dk1"/>
                </a:solidFill>
                <a:latin typeface="Calibri"/>
                <a:ea typeface="Calibri"/>
                <a:cs typeface="Calibri"/>
                <a:sym typeface="Calibri"/>
              </a:rPr>
              <a:t>Emotional vulnerability</a:t>
            </a:r>
            <a:r>
              <a:rPr lang="en-US" sz="2598">
                <a:solidFill>
                  <a:schemeClr val="dk1"/>
                </a:solidFill>
                <a:latin typeface="Calibri"/>
                <a:ea typeface="Calibri"/>
                <a:cs typeface="Calibri"/>
                <a:sym typeface="Calibri"/>
              </a:rPr>
              <a:t> </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r>
              <a:rPr lang="en-US" sz="2598">
                <a:solidFill>
                  <a:schemeClr val="dk1"/>
                </a:solidFill>
                <a:latin typeface="Calibri"/>
                <a:ea typeface="Calibri"/>
                <a:cs typeface="Calibri"/>
                <a:sym typeface="Calibri"/>
              </a:rPr>
              <a:t>(grief anniversaries, hardship reminders, loneliness)</a:t>
            </a:r>
            <a:endParaRPr sz="2598">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endParaRPr sz="800">
              <a:solidFill>
                <a:schemeClr val="dk1"/>
              </a:solidFill>
              <a:latin typeface="Calibri"/>
              <a:ea typeface="Calibri"/>
              <a:cs typeface="Calibri"/>
              <a:sym typeface="Calibri"/>
            </a:endParaRPr>
          </a:p>
          <a:p>
            <a:pPr marL="0" lvl="0" indent="0" algn="l" rtl="0">
              <a:lnSpc>
                <a:spcPct val="85000"/>
              </a:lnSpc>
              <a:spcBef>
                <a:spcPts val="0"/>
              </a:spcBef>
              <a:spcAft>
                <a:spcPts val="0"/>
              </a:spcAft>
              <a:buSzPts val="1800"/>
              <a:buNone/>
            </a:pPr>
            <a:r>
              <a:rPr lang="en-US" sz="2598" b="1">
                <a:solidFill>
                  <a:schemeClr val="dk1"/>
                </a:solidFill>
                <a:latin typeface="Calibri"/>
                <a:ea typeface="Calibri"/>
                <a:cs typeface="Calibri"/>
                <a:sym typeface="Calibri"/>
              </a:rPr>
              <a:t>Fear or uncertainty </a:t>
            </a:r>
            <a:endParaRPr sz="2598" b="1">
              <a:solidFill>
                <a:schemeClr val="dk1"/>
              </a:solidFill>
              <a:latin typeface="Calibri"/>
              <a:ea typeface="Calibri"/>
              <a:cs typeface="Calibri"/>
              <a:sym typeface="Calibri"/>
            </a:endParaRPr>
          </a:p>
          <a:p>
            <a:pPr marL="0" lvl="0" indent="457200" algn="l" rtl="0">
              <a:lnSpc>
                <a:spcPct val="85000"/>
              </a:lnSpc>
              <a:spcBef>
                <a:spcPts val="0"/>
              </a:spcBef>
              <a:spcAft>
                <a:spcPts val="0"/>
              </a:spcAft>
              <a:buSzPts val="1800"/>
              <a:buNone/>
            </a:pPr>
            <a:r>
              <a:rPr lang="en-US" sz="2598">
                <a:solidFill>
                  <a:schemeClr val="dk1"/>
                </a:solidFill>
                <a:latin typeface="Calibri"/>
                <a:ea typeface="Calibri"/>
                <a:cs typeface="Calibri"/>
                <a:sym typeface="Calibri"/>
              </a:rPr>
              <a:t>(frightening events, unmet needs, lack of belonging)</a:t>
            </a:r>
            <a:endParaRPr sz="2598">
              <a:solidFill>
                <a:schemeClr val="dk1"/>
              </a:solidFill>
              <a:latin typeface="Calibri"/>
              <a:ea typeface="Calibri"/>
              <a:cs typeface="Calibri"/>
              <a:sym typeface="Calibri"/>
            </a:endParaRPr>
          </a:p>
        </p:txBody>
      </p:sp>
      <p:sp>
        <p:nvSpPr>
          <p:cNvPr id="849" name="Google Shape;849;g3f5334e3ef1_0_3051"/>
          <p:cNvSpPr txBox="1">
            <a:spLocks noGrp="1"/>
          </p:cNvSpPr>
          <p:nvPr>
            <p:ph type="title"/>
          </p:nvPr>
        </p:nvSpPr>
        <p:spPr>
          <a:xfrm>
            <a:off x="455400" y="263400"/>
            <a:ext cx="8233200" cy="13257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sz="3900"/>
              <a:t>Understanding Student Triggers</a:t>
            </a:r>
            <a:endParaRPr sz="3900"/>
          </a:p>
        </p:txBody>
      </p:sp>
      <p:pic>
        <p:nvPicPr>
          <p:cNvPr id="850" name="Google Shape;850;g3f5334e3ef1_0_305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520900" y="1711125"/>
            <a:ext cx="1442894" cy="11514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g3f5334e3ef1_0_3239"/>
          <p:cNvSpPr txBox="1">
            <a:spLocks noGrp="1"/>
          </p:cNvSpPr>
          <p:nvPr>
            <p:ph type="title"/>
          </p:nvPr>
        </p:nvSpPr>
        <p:spPr>
          <a:xfrm>
            <a:off x="366100" y="365125"/>
            <a:ext cx="8444400" cy="13257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Triggers We Often Miss</a:t>
            </a:r>
            <a:endParaRPr/>
          </a:p>
        </p:txBody>
      </p:sp>
      <p:sp>
        <p:nvSpPr>
          <p:cNvPr id="857" name="Google Shape;857;g3f5334e3ef1_0_3239"/>
          <p:cNvSpPr txBox="1"/>
          <p:nvPr/>
        </p:nvSpPr>
        <p:spPr>
          <a:xfrm>
            <a:off x="915250" y="1983700"/>
            <a:ext cx="7346100" cy="4330386"/>
          </a:xfrm>
          <a:prstGeom prst="rect">
            <a:avLst/>
          </a:prstGeom>
          <a:solidFill>
            <a:schemeClr val="lt2"/>
          </a:solidFill>
          <a:ln w="9525" cap="flat" cmpd="sng">
            <a:solidFill>
              <a:srgbClr val="003369"/>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Feeling overwhelmed by responsibilities or emotions</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Worrying about grades, deadlines, or upcoming projects</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Exposure to frightening or distressing news events</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Being </a:t>
            </a:r>
            <a:r>
              <a:rPr lang="en-US" sz="2400" b="0" i="0" u="sng" strike="noStrike" cap="none" dirty="0">
                <a:solidFill>
                  <a:schemeClr val="dk1"/>
                </a:solidFill>
                <a:latin typeface="Calibri"/>
                <a:ea typeface="Calibri"/>
                <a:cs typeface="Calibri"/>
                <a:sym typeface="Calibri"/>
              </a:rPr>
              <a:t>ignored</a:t>
            </a:r>
            <a:r>
              <a:rPr lang="en-US" sz="2400" b="0" i="0" u="none" strike="noStrike" cap="none" dirty="0">
                <a:solidFill>
                  <a:schemeClr val="dk1"/>
                </a:solidFill>
                <a:latin typeface="Calibri"/>
                <a:ea typeface="Calibri"/>
                <a:cs typeface="Calibri"/>
                <a:sym typeface="Calibri"/>
              </a:rPr>
              <a:t> or receiving criticism (even subtly)</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Anniversary of a loss or adversity</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A trusted adult or peer being suddenly unavailable</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Feeling a lack of </a:t>
            </a:r>
            <a:r>
              <a:rPr lang="en-US" sz="2400" b="0" i="0" u="sng" strike="noStrike" cap="none" dirty="0">
                <a:solidFill>
                  <a:schemeClr val="dk1"/>
                </a:solidFill>
                <a:latin typeface="Calibri"/>
                <a:ea typeface="Calibri"/>
                <a:cs typeface="Calibri"/>
                <a:sym typeface="Calibri"/>
              </a:rPr>
              <a:t>connection</a:t>
            </a:r>
            <a:endParaRPr sz="2400" b="0" i="0" u="sng"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Spending extended time in </a:t>
            </a:r>
            <a:r>
              <a:rPr lang="en-US" sz="2400" b="0" i="0" u="sng" strike="noStrike" cap="none" dirty="0">
                <a:solidFill>
                  <a:schemeClr val="dk1"/>
                </a:solidFill>
                <a:latin typeface="Calibri"/>
                <a:ea typeface="Calibri"/>
                <a:cs typeface="Calibri"/>
                <a:sym typeface="Calibri"/>
              </a:rPr>
              <a:t>isolation</a:t>
            </a:r>
            <a:r>
              <a:rPr lang="en-US" sz="2400" b="0" i="0" u="none" strike="noStrike" cap="none" dirty="0">
                <a:solidFill>
                  <a:schemeClr val="dk1"/>
                </a:solidFill>
                <a:latin typeface="Calibri"/>
                <a:ea typeface="Calibri"/>
                <a:cs typeface="Calibri"/>
                <a:sym typeface="Calibri"/>
              </a:rPr>
              <a:t> (social or emotional)</a:t>
            </a:r>
            <a:endParaRPr sz="24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100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Experiencing a breakup or </a:t>
            </a:r>
            <a:r>
              <a:rPr lang="en-US" sz="2400" b="0" i="0" u="sng" strike="noStrike" cap="none" dirty="0">
                <a:solidFill>
                  <a:schemeClr val="dk1"/>
                </a:solidFill>
                <a:latin typeface="Calibri"/>
                <a:ea typeface="Calibri"/>
                <a:cs typeface="Calibri"/>
                <a:sym typeface="Calibri"/>
              </a:rPr>
              <a:t>friendship loss</a:t>
            </a:r>
            <a:endParaRPr sz="2400" b="0" i="0" u="sng" strike="noStrike" cap="none" dirty="0">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pic>
        <p:nvPicPr>
          <p:cNvPr id="866" name="Google Shape;866;g17bec288755_0_1662" title="The Escalation Cycle"/>
          <p:cNvPicPr preferRelativeResize="0"/>
          <p:nvPr/>
        </p:nvPicPr>
        <p:blipFill rotWithShape="1">
          <a:blip r:embed="rId3">
            <a:alphaModFix/>
          </a:blip>
          <a:srcRect/>
          <a:stretch/>
        </p:blipFill>
        <p:spPr>
          <a:xfrm>
            <a:off x="5659027" y="4518850"/>
            <a:ext cx="3484974" cy="2204350"/>
          </a:xfrm>
          <a:prstGeom prst="rect">
            <a:avLst/>
          </a:prstGeom>
          <a:noFill/>
          <a:ln>
            <a:noFill/>
          </a:ln>
        </p:spPr>
      </p:pic>
      <p:sp>
        <p:nvSpPr>
          <p:cNvPr id="867" name="Google Shape;867;g17bec288755_0_1662"/>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640"/>
              </a:spcBef>
              <a:spcAft>
                <a:spcPts val="0"/>
              </a:spcAft>
              <a:buSzPts val="3200"/>
              <a:buNone/>
            </a:pPr>
            <a:endParaRPr/>
          </a:p>
          <a:p>
            <a:pPr marL="457200" lvl="0" indent="-431800" algn="l" rtl="0">
              <a:lnSpc>
                <a:spcPct val="100000"/>
              </a:lnSpc>
              <a:spcBef>
                <a:spcPts val="640"/>
              </a:spcBef>
              <a:spcAft>
                <a:spcPts val="0"/>
              </a:spcAft>
              <a:buSzPts val="3200"/>
              <a:buChar char="•"/>
            </a:pPr>
            <a:r>
              <a:rPr lang="en-US"/>
              <a:t>What are triggers for you?</a:t>
            </a:r>
            <a:endParaRPr/>
          </a:p>
          <a:p>
            <a:pPr marL="457200" lvl="0" indent="-228600" algn="l" rtl="0">
              <a:lnSpc>
                <a:spcPct val="100000"/>
              </a:lnSpc>
              <a:spcBef>
                <a:spcPts val="640"/>
              </a:spcBef>
              <a:spcAft>
                <a:spcPts val="0"/>
              </a:spcAft>
              <a:buSzPts val="3200"/>
              <a:buNone/>
            </a:pPr>
            <a:endParaRPr/>
          </a:p>
          <a:p>
            <a:pPr marL="457200" lvl="0" indent="-431800" algn="l" rtl="0">
              <a:lnSpc>
                <a:spcPct val="100000"/>
              </a:lnSpc>
              <a:spcBef>
                <a:spcPts val="640"/>
              </a:spcBef>
              <a:spcAft>
                <a:spcPts val="0"/>
              </a:spcAft>
              <a:buSzPts val="3200"/>
              <a:buChar char="•"/>
            </a:pPr>
            <a:r>
              <a:rPr lang="en-US"/>
              <a:t>What are triggers for your students?</a:t>
            </a:r>
            <a:endParaRPr/>
          </a:p>
          <a:p>
            <a:pPr marL="457200" lvl="0" indent="-228600" algn="l" rtl="0">
              <a:lnSpc>
                <a:spcPct val="100000"/>
              </a:lnSpc>
              <a:spcBef>
                <a:spcPts val="640"/>
              </a:spcBef>
              <a:spcAft>
                <a:spcPts val="0"/>
              </a:spcAft>
              <a:buSzPts val="3200"/>
              <a:buNone/>
            </a:pPr>
            <a:endParaRPr/>
          </a:p>
          <a:p>
            <a:pPr marL="457200" lvl="0" indent="-431800" algn="l" rtl="0">
              <a:lnSpc>
                <a:spcPct val="100000"/>
              </a:lnSpc>
              <a:spcBef>
                <a:spcPts val="640"/>
              </a:spcBef>
              <a:spcAft>
                <a:spcPts val="0"/>
              </a:spcAft>
              <a:buSzPts val="3200"/>
              <a:buChar char="•"/>
            </a:pPr>
            <a:r>
              <a:rPr lang="en-US"/>
              <a:t>What does</a:t>
            </a:r>
            <a:br>
              <a:rPr lang="en-US"/>
            </a:br>
            <a:r>
              <a:rPr lang="en-US"/>
              <a:t>that look like?</a:t>
            </a:r>
            <a:endParaRPr/>
          </a:p>
        </p:txBody>
      </p:sp>
      <p:sp>
        <p:nvSpPr>
          <p:cNvPr id="868" name="Google Shape;868;g17bec288755_0_1662" title="Arrow"/>
          <p:cNvSpPr/>
          <p:nvPr/>
        </p:nvSpPr>
        <p:spPr>
          <a:xfrm rot="2117958">
            <a:off x="3647304" y="4654935"/>
            <a:ext cx="2011776" cy="598727"/>
          </a:xfrm>
          <a:prstGeom prst="rightArrow">
            <a:avLst>
              <a:gd name="adj1" fmla="val 50000"/>
              <a:gd name="adj2" fmla="val 50000"/>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 name="Google Shape;869;g17bec288755_0_166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ts val="4000"/>
              <a:buNone/>
            </a:pPr>
            <a:r>
              <a:rPr lang="en-US" dirty="0"/>
              <a:t>Escalation Cycle - Small Group Discussion</a:t>
            </a:r>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g3f5334e3ef1_0_3423"/>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5000"/>
              </a:lnSpc>
              <a:spcBef>
                <a:spcPts val="1200"/>
              </a:spcBef>
              <a:spcAft>
                <a:spcPts val="0"/>
              </a:spcAft>
              <a:buClr>
                <a:schemeClr val="dk1"/>
              </a:buClr>
              <a:buSzPct val="64705"/>
              <a:buFont typeface="Arial"/>
              <a:buNone/>
            </a:pPr>
            <a:r>
              <a:rPr lang="en-US" sz="1700" dirty="0">
                <a:solidFill>
                  <a:schemeClr val="dk1"/>
                </a:solidFill>
                <a:latin typeface="Verdana"/>
                <a:ea typeface="Verdana"/>
                <a:cs typeface="Verdana"/>
                <a:sym typeface="Verdana"/>
              </a:rPr>
              <a:t>Maya walked into her art class, a subject she usually loved. Today, however, Ms. Evans announced </a:t>
            </a:r>
            <a:r>
              <a:rPr lang="en-US" sz="1700" u="sng" dirty="0">
                <a:solidFill>
                  <a:schemeClr val="dk1"/>
                </a:solidFill>
                <a:latin typeface="Verdana"/>
                <a:ea typeface="Verdana"/>
                <a:cs typeface="Verdana"/>
                <a:sym typeface="Verdana"/>
              </a:rPr>
              <a:t>a last-minute change </a:t>
            </a:r>
            <a:r>
              <a:rPr lang="en-US" sz="1700" dirty="0">
                <a:solidFill>
                  <a:schemeClr val="dk1"/>
                </a:solidFill>
                <a:latin typeface="Verdana"/>
                <a:ea typeface="Verdana"/>
                <a:cs typeface="Verdana"/>
                <a:sym typeface="Verdana"/>
              </a:rPr>
              <a:t>to the project: instead of working on their individual sculptures, they would be </a:t>
            </a:r>
            <a:r>
              <a:rPr lang="en-US" sz="1700" u="sng" dirty="0">
                <a:solidFill>
                  <a:schemeClr val="dk1"/>
                </a:solidFill>
                <a:latin typeface="Verdana"/>
                <a:ea typeface="Verdana"/>
                <a:cs typeface="Verdana"/>
                <a:sym typeface="Verdana"/>
              </a:rPr>
              <a:t>collaborating</a:t>
            </a:r>
            <a:r>
              <a:rPr lang="en-US" sz="1700" dirty="0">
                <a:solidFill>
                  <a:schemeClr val="dk1"/>
                </a:solidFill>
                <a:latin typeface="Verdana"/>
                <a:ea typeface="Verdana"/>
                <a:cs typeface="Verdana"/>
                <a:sym typeface="Verdana"/>
              </a:rPr>
              <a:t> on a large mural. Maya's stomach tightened. She thrives on independent work and planning, and </a:t>
            </a:r>
            <a:r>
              <a:rPr lang="en-US" sz="1700" u="sng" dirty="0">
                <a:solidFill>
                  <a:schemeClr val="dk1"/>
                </a:solidFill>
                <a:latin typeface="Verdana"/>
                <a:ea typeface="Verdana"/>
                <a:cs typeface="Verdana"/>
                <a:sym typeface="Verdana"/>
              </a:rPr>
              <a:t>the sudden, unannounced </a:t>
            </a:r>
            <a:r>
              <a:rPr lang="en-US" sz="1700" dirty="0">
                <a:solidFill>
                  <a:schemeClr val="dk1"/>
                </a:solidFill>
                <a:latin typeface="Verdana"/>
                <a:ea typeface="Verdana"/>
                <a:cs typeface="Verdana"/>
                <a:sym typeface="Verdana"/>
              </a:rPr>
              <a:t>change instantly threw her off balance.</a:t>
            </a:r>
            <a:endParaRPr sz="1700" dirty="0">
              <a:solidFill>
                <a:schemeClr val="dk1"/>
              </a:solidFill>
              <a:latin typeface="Verdana"/>
              <a:ea typeface="Verdana"/>
              <a:cs typeface="Verdana"/>
              <a:sym typeface="Verdana"/>
            </a:endParaRPr>
          </a:p>
          <a:p>
            <a:pPr marL="0" lvl="0" indent="0" algn="l" rtl="0">
              <a:lnSpc>
                <a:spcPct val="115000"/>
              </a:lnSpc>
              <a:spcBef>
                <a:spcPts val="1200"/>
              </a:spcBef>
              <a:spcAft>
                <a:spcPts val="0"/>
              </a:spcAft>
              <a:buClr>
                <a:schemeClr val="dk1"/>
              </a:buClr>
              <a:buSzPct val="64705"/>
              <a:buFont typeface="Arial"/>
              <a:buNone/>
            </a:pPr>
            <a:r>
              <a:rPr lang="en-US" sz="1700" dirty="0">
                <a:solidFill>
                  <a:schemeClr val="dk1"/>
                </a:solidFill>
                <a:latin typeface="Verdana"/>
                <a:ea typeface="Verdana"/>
                <a:cs typeface="Verdana"/>
                <a:sym typeface="Verdana"/>
              </a:rPr>
              <a:t>As Ms. Evans began explaining the </a:t>
            </a:r>
            <a:r>
              <a:rPr lang="en-US" sz="1700" u="sng" dirty="0">
                <a:solidFill>
                  <a:schemeClr val="dk1"/>
                </a:solidFill>
                <a:latin typeface="Verdana"/>
                <a:ea typeface="Verdana"/>
                <a:cs typeface="Verdana"/>
                <a:sym typeface="Verdana"/>
              </a:rPr>
              <a:t>new</a:t>
            </a:r>
            <a:r>
              <a:rPr lang="en-US" sz="1700" dirty="0">
                <a:solidFill>
                  <a:schemeClr val="dk1"/>
                </a:solidFill>
                <a:latin typeface="Verdana"/>
                <a:ea typeface="Verdana"/>
                <a:cs typeface="Verdana"/>
                <a:sym typeface="Verdana"/>
              </a:rPr>
              <a:t> group assignments, Maya felt a familiar wave of anxiety wash over her. She struggled with </a:t>
            </a:r>
            <a:r>
              <a:rPr lang="en-US" sz="1700" u="sng" dirty="0">
                <a:solidFill>
                  <a:schemeClr val="dk1"/>
                </a:solidFill>
                <a:latin typeface="Verdana"/>
                <a:ea typeface="Verdana"/>
                <a:cs typeface="Verdana"/>
                <a:sym typeface="Verdana"/>
              </a:rPr>
              <a:t>public speaking </a:t>
            </a:r>
            <a:r>
              <a:rPr lang="en-US" sz="1700" dirty="0">
                <a:solidFill>
                  <a:schemeClr val="dk1"/>
                </a:solidFill>
                <a:latin typeface="Verdana"/>
                <a:ea typeface="Verdana"/>
                <a:cs typeface="Verdana"/>
                <a:sym typeface="Verdana"/>
              </a:rPr>
              <a:t>and hated having </a:t>
            </a:r>
            <a:r>
              <a:rPr lang="en-US" sz="1700" u="sng" dirty="0">
                <a:solidFill>
                  <a:schemeClr val="dk1"/>
                </a:solidFill>
                <a:latin typeface="Verdana"/>
                <a:ea typeface="Verdana"/>
                <a:cs typeface="Verdana"/>
                <a:sym typeface="Verdana"/>
              </a:rPr>
              <a:t>her ideas scrutinized </a:t>
            </a:r>
            <a:r>
              <a:rPr lang="en-US" sz="1700" dirty="0">
                <a:solidFill>
                  <a:schemeClr val="dk1"/>
                </a:solidFill>
                <a:latin typeface="Verdana"/>
                <a:ea typeface="Verdana"/>
                <a:cs typeface="Verdana"/>
                <a:sym typeface="Verdana"/>
              </a:rPr>
              <a:t>by others. The thought of having to present her ideas to a group, let alone compromise on a shared vision, felt overwhelming. She found herself staring at the blank mural paper, her mind racing with all the ways this could go wrong, completely unable to focus on Ms. Evans's instructions for the project.</a:t>
            </a:r>
            <a:endParaRPr sz="1700" dirty="0">
              <a:solidFill>
                <a:schemeClr val="dk1"/>
              </a:solidFill>
              <a:latin typeface="Verdana"/>
              <a:ea typeface="Verdana"/>
              <a:cs typeface="Verdana"/>
              <a:sym typeface="Verdana"/>
            </a:endParaRPr>
          </a:p>
          <a:p>
            <a:pPr marL="0" lvl="0" indent="0" algn="l" rtl="0">
              <a:lnSpc>
                <a:spcPct val="115000"/>
              </a:lnSpc>
              <a:spcBef>
                <a:spcPts val="1200"/>
              </a:spcBef>
              <a:spcAft>
                <a:spcPts val="0"/>
              </a:spcAft>
              <a:buClr>
                <a:schemeClr val="dk1"/>
              </a:buClr>
              <a:buSzPct val="64705"/>
              <a:buFont typeface="Arial"/>
              <a:buNone/>
            </a:pPr>
            <a:r>
              <a:rPr lang="en-US" sz="1700" dirty="0">
                <a:solidFill>
                  <a:schemeClr val="dk1"/>
                </a:solidFill>
                <a:latin typeface="Verdana"/>
                <a:ea typeface="Verdana"/>
                <a:cs typeface="Verdana"/>
                <a:sym typeface="Verdana"/>
              </a:rPr>
              <a:t>When Ms. Evans then asked each group to brainstorm initial ideas aloud, Maya pulled her </a:t>
            </a:r>
            <a:r>
              <a:rPr lang="en-US" sz="1700" u="sng" dirty="0">
                <a:solidFill>
                  <a:schemeClr val="dk1"/>
                </a:solidFill>
                <a:latin typeface="Verdana"/>
                <a:ea typeface="Verdana"/>
                <a:cs typeface="Verdana"/>
                <a:sym typeface="Verdana"/>
              </a:rPr>
              <a:t>sleeves down over her hands </a:t>
            </a:r>
            <a:r>
              <a:rPr lang="en-US" sz="1700" dirty="0">
                <a:solidFill>
                  <a:schemeClr val="dk1"/>
                </a:solidFill>
                <a:latin typeface="Verdana"/>
                <a:ea typeface="Verdana"/>
                <a:cs typeface="Verdana"/>
                <a:sym typeface="Verdana"/>
              </a:rPr>
              <a:t>and began to doodle furiously on the corner of her sketchbook, </a:t>
            </a:r>
            <a:r>
              <a:rPr lang="en-US" sz="1700" u="sng" dirty="0">
                <a:solidFill>
                  <a:schemeClr val="dk1"/>
                </a:solidFill>
                <a:latin typeface="Verdana"/>
                <a:ea typeface="Verdana"/>
                <a:cs typeface="Verdana"/>
                <a:sym typeface="Verdana"/>
              </a:rPr>
              <a:t>avoiding eye contact with her group members.</a:t>
            </a:r>
            <a:endParaRPr sz="1700" u="sng" dirty="0">
              <a:solidFill>
                <a:schemeClr val="dk1"/>
              </a:solidFill>
              <a:latin typeface="Verdana"/>
              <a:ea typeface="Verdana"/>
              <a:cs typeface="Verdana"/>
              <a:sym typeface="Verdana"/>
            </a:endParaRPr>
          </a:p>
          <a:p>
            <a:pPr marL="0" lvl="0" indent="0" algn="l" rtl="0">
              <a:lnSpc>
                <a:spcPct val="90000"/>
              </a:lnSpc>
              <a:spcBef>
                <a:spcPts val="1200"/>
              </a:spcBef>
              <a:spcAft>
                <a:spcPts val="0"/>
              </a:spcAft>
              <a:buSzPct val="60811"/>
              <a:buNone/>
            </a:pPr>
            <a:endParaRPr dirty="0"/>
          </a:p>
        </p:txBody>
      </p:sp>
      <p:sp>
        <p:nvSpPr>
          <p:cNvPr id="875" name="Google Shape;875;g3f5334e3ef1_0_342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000"/>
              <a:buNone/>
            </a:pPr>
            <a:r>
              <a:rPr lang="en-US" dirty="0"/>
              <a:t>Identify the Triggers</a:t>
            </a:r>
            <a:endParaRP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g11fcbd0e69e_0_105"/>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25000" lnSpcReduction="20000"/>
          </a:bodyPr>
          <a:lstStyle/>
          <a:p>
            <a:pPr marL="457200" lvl="0" indent="-361950" algn="l" rtl="0">
              <a:lnSpc>
                <a:spcPct val="100000"/>
              </a:lnSpc>
              <a:spcBef>
                <a:spcPts val="640"/>
              </a:spcBef>
              <a:spcAft>
                <a:spcPts val="0"/>
              </a:spcAft>
              <a:buSzPct val="100000"/>
              <a:buChar char="•"/>
            </a:pPr>
            <a:r>
              <a:rPr lang="en-US" sz="8400"/>
              <a:t>First Step: Check Yourself</a:t>
            </a:r>
            <a:endParaRPr sz="8400"/>
          </a:p>
          <a:p>
            <a:pPr marL="457200" lvl="0" indent="-361950" algn="l" rtl="0">
              <a:lnSpc>
                <a:spcPct val="100000"/>
              </a:lnSpc>
              <a:spcBef>
                <a:spcPts val="640"/>
              </a:spcBef>
              <a:spcAft>
                <a:spcPts val="0"/>
              </a:spcAft>
              <a:buSzPct val="100000"/>
              <a:buChar char="•"/>
            </a:pPr>
            <a:r>
              <a:rPr lang="en-US" sz="8400"/>
              <a:t>Precorrection					</a:t>
            </a:r>
            <a:endParaRPr sz="8400"/>
          </a:p>
          <a:p>
            <a:pPr marL="457200" lvl="0" indent="-361950" algn="l" rtl="0">
              <a:lnSpc>
                <a:spcPct val="100000"/>
              </a:lnSpc>
              <a:spcBef>
                <a:spcPts val="640"/>
              </a:spcBef>
              <a:spcAft>
                <a:spcPts val="0"/>
              </a:spcAft>
              <a:buSzPct val="100000"/>
              <a:buChar char="•"/>
            </a:pPr>
            <a:r>
              <a:rPr lang="en-US" sz="8400"/>
              <a:t>Limit setting				</a:t>
            </a:r>
            <a:endParaRPr sz="8400"/>
          </a:p>
          <a:p>
            <a:pPr marL="457200" lvl="0" indent="-361950" algn="l" rtl="0">
              <a:lnSpc>
                <a:spcPct val="100000"/>
              </a:lnSpc>
              <a:spcBef>
                <a:spcPts val="640"/>
              </a:spcBef>
              <a:spcAft>
                <a:spcPts val="0"/>
              </a:spcAft>
              <a:buSzPct val="100000"/>
              <a:buChar char="•"/>
            </a:pPr>
            <a:r>
              <a:rPr lang="en-US" sz="8400"/>
              <a:t>Offering Choice </a:t>
            </a:r>
            <a:endParaRPr sz="8400"/>
          </a:p>
          <a:p>
            <a:pPr marL="457200" lvl="0" indent="-361950" algn="l" rtl="0">
              <a:lnSpc>
                <a:spcPct val="100000"/>
              </a:lnSpc>
              <a:spcBef>
                <a:spcPts val="640"/>
              </a:spcBef>
              <a:spcAft>
                <a:spcPts val="0"/>
              </a:spcAft>
              <a:buSzPct val="100000"/>
              <a:buChar char="•"/>
            </a:pPr>
            <a:r>
              <a:rPr lang="en-US" sz="8400"/>
              <a:t>Redirection / Prompting</a:t>
            </a:r>
            <a:endParaRPr sz="8400"/>
          </a:p>
          <a:p>
            <a:pPr marL="457200" lvl="0" indent="-361950" algn="l" rtl="0">
              <a:lnSpc>
                <a:spcPct val="100000"/>
              </a:lnSpc>
              <a:spcBef>
                <a:spcPts val="640"/>
              </a:spcBef>
              <a:spcAft>
                <a:spcPts val="0"/>
              </a:spcAft>
              <a:buSzPct val="100000"/>
              <a:buChar char="•"/>
            </a:pPr>
            <a:r>
              <a:rPr lang="en-US" sz="8400"/>
              <a:t>Behavior momentum</a:t>
            </a:r>
            <a:endParaRPr sz="8400"/>
          </a:p>
          <a:p>
            <a:pPr marL="457200" lvl="0" indent="-361950" algn="l" rtl="0">
              <a:lnSpc>
                <a:spcPct val="100000"/>
              </a:lnSpc>
              <a:spcBef>
                <a:spcPts val="640"/>
              </a:spcBef>
              <a:spcAft>
                <a:spcPts val="0"/>
              </a:spcAft>
              <a:buSzPct val="100000"/>
              <a:buChar char="•"/>
            </a:pPr>
            <a:r>
              <a:rPr lang="en-US" sz="8400"/>
              <a:t>Validation	</a:t>
            </a:r>
            <a:endParaRPr sz="8400"/>
          </a:p>
          <a:p>
            <a:pPr marL="457200" lvl="0" indent="-361950" algn="l" rtl="0">
              <a:lnSpc>
                <a:spcPct val="100000"/>
              </a:lnSpc>
              <a:spcBef>
                <a:spcPts val="640"/>
              </a:spcBef>
              <a:spcAft>
                <a:spcPts val="0"/>
              </a:spcAft>
              <a:buSzPct val="100000"/>
              <a:buChar char="•"/>
            </a:pPr>
            <a:r>
              <a:rPr lang="en-US" sz="8400"/>
              <a:t>Active Listening	</a:t>
            </a:r>
            <a:endParaRPr sz="8400"/>
          </a:p>
          <a:p>
            <a:pPr marL="457200" lvl="0" indent="-361950" algn="l" rtl="0">
              <a:lnSpc>
                <a:spcPct val="100000"/>
              </a:lnSpc>
              <a:spcBef>
                <a:spcPts val="640"/>
              </a:spcBef>
              <a:spcAft>
                <a:spcPts val="0"/>
              </a:spcAft>
              <a:buSzPct val="100000"/>
              <a:buChar char="•"/>
            </a:pPr>
            <a:r>
              <a:rPr lang="en-US" sz="8400"/>
              <a:t>Systematically Modifying Context</a:t>
            </a:r>
            <a:endParaRPr sz="8400"/>
          </a:p>
          <a:p>
            <a:pPr marL="457200" lvl="0" indent="-361950" algn="l" rtl="0">
              <a:lnSpc>
                <a:spcPct val="100000"/>
              </a:lnSpc>
              <a:spcBef>
                <a:spcPts val="640"/>
              </a:spcBef>
              <a:spcAft>
                <a:spcPts val="0"/>
              </a:spcAft>
              <a:buSzPct val="100000"/>
              <a:buChar char="•"/>
            </a:pPr>
            <a:r>
              <a:rPr lang="en-US" sz="8400"/>
              <a:t>Differential Reinforcement</a:t>
            </a:r>
            <a:endParaRPr sz="8400"/>
          </a:p>
          <a:p>
            <a:pPr marL="457200" lvl="0" indent="-361950" algn="l" rtl="0">
              <a:lnSpc>
                <a:spcPct val="100000"/>
              </a:lnSpc>
              <a:spcBef>
                <a:spcPts val="640"/>
              </a:spcBef>
              <a:spcAft>
                <a:spcPts val="0"/>
              </a:spcAft>
              <a:buSzPct val="100000"/>
              <a:buChar char="•"/>
            </a:pPr>
            <a:r>
              <a:rPr lang="en-US" sz="8400"/>
              <a:t>Reduce situation demands</a:t>
            </a:r>
            <a:endParaRPr sz="8400"/>
          </a:p>
          <a:p>
            <a:pPr marL="457200" lvl="0" indent="-361950" algn="l" rtl="0">
              <a:lnSpc>
                <a:spcPct val="100000"/>
              </a:lnSpc>
              <a:spcBef>
                <a:spcPts val="640"/>
              </a:spcBef>
              <a:spcAft>
                <a:spcPts val="0"/>
              </a:spcAft>
              <a:buSzPct val="100000"/>
              <a:buChar char="•"/>
            </a:pPr>
            <a:r>
              <a:rPr lang="en-US" sz="8400"/>
              <a:t>Teacher proximity</a:t>
            </a:r>
            <a:endParaRPr sz="8400"/>
          </a:p>
          <a:p>
            <a:pPr marL="457200" lvl="0" indent="-361950" algn="l" rtl="0">
              <a:lnSpc>
                <a:spcPct val="100000"/>
              </a:lnSpc>
              <a:spcBef>
                <a:spcPts val="640"/>
              </a:spcBef>
              <a:spcAft>
                <a:spcPts val="0"/>
              </a:spcAft>
              <a:buSzPct val="100000"/>
              <a:buChar char="•"/>
            </a:pPr>
            <a:r>
              <a:rPr lang="en-US" sz="8400"/>
              <a:t>Provide independent, passive, or movement activities</a:t>
            </a:r>
            <a:endParaRPr sz="8400"/>
          </a:p>
          <a:p>
            <a:pPr marL="25400" lvl="0" indent="0" algn="ctr" rtl="0">
              <a:lnSpc>
                <a:spcPct val="100000"/>
              </a:lnSpc>
              <a:spcBef>
                <a:spcPts val="640"/>
              </a:spcBef>
              <a:spcAft>
                <a:spcPts val="0"/>
              </a:spcAft>
              <a:buSzPct val="160401"/>
              <a:buNone/>
            </a:pPr>
            <a:br>
              <a:rPr lang="en-US" sz="4200" b="1"/>
            </a:br>
            <a:r>
              <a:rPr lang="en-US" sz="7200" b="1"/>
              <a:t>Goal:  Interrupt/Intervene </a:t>
            </a:r>
            <a:endParaRPr sz="7200"/>
          </a:p>
          <a:p>
            <a:pPr marL="25400" lvl="0" indent="0" algn="ctr" rtl="0">
              <a:lnSpc>
                <a:spcPct val="100000"/>
              </a:lnSpc>
              <a:spcBef>
                <a:spcPts val="640"/>
              </a:spcBef>
              <a:spcAft>
                <a:spcPts val="0"/>
              </a:spcAft>
              <a:buSzPct val="93567"/>
              <a:buNone/>
            </a:pPr>
            <a:r>
              <a:rPr lang="en-US" sz="7200" b="1"/>
              <a:t>(Separate student from trigger)</a:t>
            </a:r>
            <a:endParaRPr sz="7200"/>
          </a:p>
        </p:txBody>
      </p:sp>
      <p:pic>
        <p:nvPicPr>
          <p:cNvPr id="889" name="Google Shape;889;g11fcbd0e69e_0_105" title="decorative"/>
          <p:cNvPicPr preferRelativeResize="0"/>
          <p:nvPr/>
        </p:nvPicPr>
        <p:blipFill rotWithShape="1">
          <a:blip r:embed="rId3">
            <a:alphaModFix/>
          </a:blip>
          <a:srcRect r="754"/>
          <a:stretch/>
        </p:blipFill>
        <p:spPr>
          <a:xfrm>
            <a:off x="5937955" y="1660634"/>
            <a:ext cx="2977450" cy="2925175"/>
          </a:xfrm>
          <a:prstGeom prst="rect">
            <a:avLst/>
          </a:prstGeom>
          <a:noFill/>
          <a:ln>
            <a:noFill/>
          </a:ln>
          <a:effectLst>
            <a:outerShdw blurRad="171450" dist="9525" dir="19140000" algn="bl" rotWithShape="0">
              <a:srgbClr val="000000"/>
            </a:outerShdw>
            <a:reflection endPos="6000" fadeDir="5400012" sy="-100000" algn="bl" rotWithShape="0"/>
          </a:effectLst>
        </p:spPr>
      </p:pic>
      <p:sp>
        <p:nvSpPr>
          <p:cNvPr id="890" name="Google Shape;890;g11fcbd0e69e_0_105"/>
          <p:cNvSpPr txBox="1"/>
          <p:nvPr/>
        </p:nvSpPr>
        <p:spPr>
          <a:xfrm>
            <a:off x="5926675" y="2286144"/>
            <a:ext cx="3000000" cy="923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Verdana"/>
                <a:ea typeface="Verdana"/>
                <a:cs typeface="Verdana"/>
                <a:sym typeface="Verdana"/>
              </a:rPr>
              <a:t>Think “Function”!</a:t>
            </a:r>
            <a:endParaRPr sz="1400" b="0" i="0" u="none" strike="noStrike" cap="none">
              <a:solidFill>
                <a:srgbClr val="000000"/>
              </a:solidFill>
              <a:latin typeface="Arial"/>
              <a:ea typeface="Arial"/>
              <a:cs typeface="Arial"/>
              <a:sym typeface="Arial"/>
            </a:endParaRPr>
          </a:p>
        </p:txBody>
      </p:sp>
      <p:sp>
        <p:nvSpPr>
          <p:cNvPr id="891" name="Google Shape;891;g11fcbd0e69e_0_10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u="sng">
                <a:solidFill>
                  <a:schemeClr val="lt1"/>
                </a:solidFill>
                <a:hlinkClick r:id="rId4">
                  <a:extLst>
                    <a:ext uri="{A12FA001-AC4F-418D-AE19-62706E023703}">
                      <ahyp:hlinkClr xmlns:ahyp="http://schemas.microsoft.com/office/drawing/2018/hyperlinkcolor" val="tx"/>
                    </a:ext>
                  </a:extLst>
                </a:hlinkClick>
              </a:rPr>
              <a:t>Trigger Phase: Strategies</a:t>
            </a:r>
            <a:endParaRPr>
              <a:solidFill>
                <a:schemeClr val="lt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g3f5334e3ef1_0_361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3200" b="0" i="0" u="none">
                <a:solidFill>
                  <a:srgbClr val="FFFFFF"/>
                </a:solidFill>
                <a:latin typeface="Verdana"/>
                <a:ea typeface="Verdana"/>
                <a:cs typeface="Verdana"/>
                <a:sym typeface="Verdana"/>
              </a:rPr>
              <a:t>Whole Group Discussion</a:t>
            </a:r>
            <a:br>
              <a:rPr lang="en-US" sz="4000" b="0" i="0" u="none">
                <a:solidFill>
                  <a:srgbClr val="FFFFFF"/>
                </a:solidFill>
                <a:latin typeface="Verdana"/>
                <a:ea typeface="Verdana"/>
                <a:cs typeface="Verdana"/>
                <a:sym typeface="Verdana"/>
              </a:rPr>
            </a:br>
            <a:r>
              <a:rPr lang="en-US" sz="3200" b="0" i="0" u="none">
                <a:solidFill>
                  <a:srgbClr val="FFFFFF"/>
                </a:solidFill>
                <a:latin typeface="Verdana"/>
                <a:ea typeface="Verdana"/>
                <a:cs typeface="Verdana"/>
                <a:sym typeface="Verdana"/>
              </a:rPr>
              <a:t>Using Precorrection to Address Behavior </a:t>
            </a:r>
            <a:endParaRPr/>
          </a:p>
        </p:txBody>
      </p:sp>
      <p:sp>
        <p:nvSpPr>
          <p:cNvPr id="897" name="Google Shape;897;g3f5334e3ef1_0_3610"/>
          <p:cNvSpPr txBox="1">
            <a:spLocks noGrp="1"/>
          </p:cNvSpPr>
          <p:nvPr>
            <p:ph type="body" idx="1"/>
          </p:nvPr>
        </p:nvSpPr>
        <p:spPr>
          <a:xfrm>
            <a:off x="452425" y="1511300"/>
            <a:ext cx="8232900" cy="4127400"/>
          </a:xfrm>
          <a:prstGeom prst="rect">
            <a:avLst/>
          </a:prstGeom>
          <a:noFill/>
          <a:ln>
            <a:noFill/>
          </a:ln>
        </p:spPr>
        <p:txBody>
          <a:bodyPr spcFirstLastPara="1" wrap="square" lIns="91425" tIns="45700" rIns="91425" bIns="0" anchor="t" anchorCtr="0">
            <a:noAutofit/>
          </a:bodyPr>
          <a:lstStyle/>
          <a:p>
            <a:pPr marL="0" lvl="0" indent="0" algn="l" rtl="0">
              <a:lnSpc>
                <a:spcPct val="90000"/>
              </a:lnSpc>
              <a:spcBef>
                <a:spcPts val="0"/>
              </a:spcBef>
              <a:spcAft>
                <a:spcPts val="0"/>
              </a:spcAft>
              <a:buSzPts val="1800"/>
              <a:buNone/>
            </a:pPr>
            <a:r>
              <a:rPr lang="en-US" sz="3200">
                <a:solidFill>
                  <a:srgbClr val="000000"/>
                </a:solidFill>
                <a:latin typeface="Calibri"/>
                <a:ea typeface="Calibri"/>
                <a:cs typeface="Calibri"/>
                <a:sym typeface="Calibri"/>
              </a:rPr>
              <a:t>Using Maya’s story, how could we use precorrection to address behavior?</a:t>
            </a:r>
            <a:endParaRPr sz="3200">
              <a:solidFill>
                <a:srgbClr val="000000"/>
              </a:solidFill>
              <a:latin typeface="Calibri"/>
              <a:ea typeface="Calibri"/>
              <a:cs typeface="Calibri"/>
              <a:sym typeface="Calibri"/>
            </a:endParaRPr>
          </a:p>
          <a:p>
            <a:pPr marL="457200" lvl="0" indent="-393700" algn="l" rtl="0">
              <a:lnSpc>
                <a:spcPct val="90000"/>
              </a:lnSpc>
              <a:spcBef>
                <a:spcPts val="200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Acknowledge the change and validate feelings</a:t>
            </a:r>
            <a:endParaRPr sz="2600">
              <a:solidFill>
                <a:schemeClr val="dk1"/>
              </a:solidFill>
              <a:latin typeface="Calibri"/>
              <a:ea typeface="Calibri"/>
              <a:cs typeface="Calibri"/>
              <a:sym typeface="Calibri"/>
            </a:endParaRPr>
          </a:p>
          <a:p>
            <a:pPr marL="457200" lvl="0" indent="-393700" algn="l" rtl="0">
              <a:lnSpc>
                <a:spcPct val="90000"/>
              </a:lnSpc>
              <a:spcBef>
                <a:spcPts val="200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Clearly state the new plan and the "why"</a:t>
            </a:r>
            <a:endParaRPr sz="2600">
              <a:solidFill>
                <a:schemeClr val="dk1"/>
              </a:solidFill>
              <a:latin typeface="Calibri"/>
              <a:ea typeface="Calibri"/>
              <a:cs typeface="Calibri"/>
              <a:sym typeface="Calibri"/>
            </a:endParaRPr>
          </a:p>
          <a:p>
            <a:pPr marL="457200" lvl="0" indent="-393700" algn="l" rtl="0">
              <a:lnSpc>
                <a:spcPct val="90000"/>
              </a:lnSpc>
              <a:spcBef>
                <a:spcPts val="200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Proactively address social anxiety around group work</a:t>
            </a:r>
            <a:endParaRPr sz="2600">
              <a:solidFill>
                <a:schemeClr val="dk1"/>
              </a:solidFill>
              <a:latin typeface="Calibri"/>
              <a:ea typeface="Calibri"/>
              <a:cs typeface="Calibri"/>
              <a:sym typeface="Calibri"/>
            </a:endParaRPr>
          </a:p>
          <a:p>
            <a:pPr marL="457200" lvl="0" indent="-393700" algn="l" rtl="0">
              <a:lnSpc>
                <a:spcPct val="90000"/>
              </a:lnSpc>
              <a:spcBef>
                <a:spcPts val="2000"/>
              </a:spcBef>
              <a:spcAft>
                <a:spcPts val="2000"/>
              </a:spcAft>
              <a:buClr>
                <a:schemeClr val="dk1"/>
              </a:buClr>
              <a:buSzPts val="2600"/>
              <a:buFont typeface="Calibri"/>
              <a:buChar char="➔"/>
            </a:pPr>
            <a:r>
              <a:rPr lang="en-US" sz="2600">
                <a:solidFill>
                  <a:schemeClr val="dk1"/>
                </a:solidFill>
                <a:latin typeface="Calibri"/>
                <a:ea typeface="Calibri"/>
                <a:cs typeface="Calibri"/>
                <a:sym typeface="Calibri"/>
              </a:rPr>
              <a:t>Provide concrete structures and expectations for collaboration (with options); model varied participation ideas</a:t>
            </a:r>
            <a:endParaRPr sz="3800" i="0" u="none">
              <a:solidFill>
                <a:srgbClr val="000000"/>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g24b1b9bd0d1_2_404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Limit Setting</a:t>
            </a:r>
            <a:endParaRPr/>
          </a:p>
        </p:txBody>
      </p:sp>
      <p:sp>
        <p:nvSpPr>
          <p:cNvPr id="903" name="Google Shape;903;g24b1b9bd0d1_2_4045"/>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a:bodyPr>
          <a:lstStyle/>
          <a:p>
            <a:pPr marL="25400" lvl="0" indent="0" algn="ctr" rtl="0">
              <a:lnSpc>
                <a:spcPct val="100000"/>
              </a:lnSpc>
              <a:spcBef>
                <a:spcPts val="640"/>
              </a:spcBef>
              <a:spcAft>
                <a:spcPts val="0"/>
              </a:spcAft>
              <a:buSzPts val="3200"/>
              <a:buNone/>
            </a:pPr>
            <a:r>
              <a:rPr lang="en-US" sz="2800" b="1"/>
              <a:t>Setting limits effectively requires a balance of firmness and respect.</a:t>
            </a:r>
            <a:endParaRPr/>
          </a:p>
          <a:p>
            <a:pPr marL="25400" lvl="0" indent="0" algn="l" rtl="0">
              <a:lnSpc>
                <a:spcPct val="100000"/>
              </a:lnSpc>
              <a:spcBef>
                <a:spcPts val="640"/>
              </a:spcBef>
              <a:spcAft>
                <a:spcPts val="0"/>
              </a:spcAft>
              <a:buSzPts val="3200"/>
              <a:buNone/>
            </a:pPr>
            <a:endParaRPr sz="2400"/>
          </a:p>
          <a:p>
            <a:pPr marL="482600" lvl="0" indent="-457200" algn="l" rtl="0">
              <a:lnSpc>
                <a:spcPct val="100000"/>
              </a:lnSpc>
              <a:spcBef>
                <a:spcPts val="640"/>
              </a:spcBef>
              <a:spcAft>
                <a:spcPts val="0"/>
              </a:spcAft>
              <a:buSzPts val="2400"/>
              <a:buFont typeface="Arial"/>
              <a:buAutoNum type="arabicPeriod"/>
            </a:pPr>
            <a:r>
              <a:rPr lang="en-US" sz="2400"/>
              <a:t>State request clearly and concisely.</a:t>
            </a:r>
            <a:endParaRPr/>
          </a:p>
          <a:p>
            <a:pPr marL="482600" lvl="0" indent="-457200" algn="l" rtl="0">
              <a:lnSpc>
                <a:spcPct val="100000"/>
              </a:lnSpc>
              <a:spcBef>
                <a:spcPts val="640"/>
              </a:spcBef>
              <a:spcAft>
                <a:spcPts val="0"/>
              </a:spcAft>
              <a:buSzPts val="2400"/>
              <a:buFont typeface="Arial"/>
              <a:buAutoNum type="arabicPeriod"/>
            </a:pPr>
            <a:r>
              <a:rPr lang="en-US" sz="2400"/>
              <a:t>Provide limited, but reasonable choices.</a:t>
            </a:r>
            <a:endParaRPr/>
          </a:p>
          <a:p>
            <a:pPr marL="482600" lvl="0" indent="-457200" algn="l" rtl="0">
              <a:lnSpc>
                <a:spcPct val="100000"/>
              </a:lnSpc>
              <a:spcBef>
                <a:spcPts val="640"/>
              </a:spcBef>
              <a:spcAft>
                <a:spcPts val="0"/>
              </a:spcAft>
              <a:buSzPts val="2400"/>
              <a:buFont typeface="Arial"/>
              <a:buAutoNum type="arabicPeriod"/>
            </a:pPr>
            <a:r>
              <a:rPr lang="en-US" sz="2400"/>
              <a:t>Use instructive consequences that hold students accountable for their actions.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g3f5334e3ef1_0_378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Why Provide Choices?</a:t>
            </a:r>
            <a:endParaRPr/>
          </a:p>
        </p:txBody>
      </p:sp>
      <p:sp>
        <p:nvSpPr>
          <p:cNvPr id="909" name="Google Shape;909;g3f5334e3ef1_0_3789"/>
          <p:cNvSpPr txBox="1">
            <a:spLocks noGrp="1"/>
          </p:cNvSpPr>
          <p:nvPr>
            <p:ph type="body" idx="1"/>
          </p:nvPr>
        </p:nvSpPr>
        <p:spPr>
          <a:xfrm>
            <a:off x="519776" y="1639125"/>
            <a:ext cx="7820400" cy="39150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91425" tIns="45700" rIns="91425" bIns="45700" anchor="ctr" anchorCtr="0">
            <a:noAutofit/>
          </a:bodyPr>
          <a:lstStyle/>
          <a:p>
            <a:pPr marL="25400" lvl="0" indent="0" algn="ctr" rtl="0">
              <a:lnSpc>
                <a:spcPct val="100000"/>
              </a:lnSpc>
              <a:spcBef>
                <a:spcPts val="0"/>
              </a:spcBef>
              <a:spcAft>
                <a:spcPts val="0"/>
              </a:spcAft>
              <a:buSzPts val="3200"/>
              <a:buNone/>
            </a:pPr>
            <a:r>
              <a:rPr lang="en-US" sz="3000" i="0" u="none">
                <a:solidFill>
                  <a:srgbClr val="000000"/>
                </a:solidFill>
                <a:latin typeface="Calibri"/>
                <a:ea typeface="Calibri"/>
                <a:cs typeface="Calibri"/>
                <a:sym typeface="Calibri"/>
              </a:rPr>
              <a:t>The more “backed against a wall” a student feels, the more “acting out” behavior will occur.</a:t>
            </a:r>
            <a:endParaRPr sz="3000">
              <a:solidFill>
                <a:srgbClr val="000000"/>
              </a:solidFill>
              <a:latin typeface="Calibri"/>
              <a:ea typeface="Calibri"/>
              <a:cs typeface="Calibri"/>
              <a:sym typeface="Calibri"/>
            </a:endParaRPr>
          </a:p>
          <a:p>
            <a:pPr marL="25400" lvl="0" indent="0" algn="ctr" rtl="0">
              <a:lnSpc>
                <a:spcPct val="100000"/>
              </a:lnSpc>
              <a:spcBef>
                <a:spcPts val="2000"/>
              </a:spcBef>
              <a:spcAft>
                <a:spcPts val="0"/>
              </a:spcAft>
              <a:buSzPts val="3200"/>
              <a:buNone/>
            </a:pPr>
            <a:r>
              <a:rPr lang="en-US" sz="3000" i="0" u="none">
                <a:solidFill>
                  <a:srgbClr val="000000"/>
                </a:solidFill>
                <a:latin typeface="Calibri"/>
                <a:ea typeface="Calibri"/>
                <a:cs typeface="Calibri"/>
                <a:sym typeface="Calibri"/>
              </a:rPr>
              <a:t>A simple solution is to give the student a small sense of control. </a:t>
            </a:r>
            <a:endParaRPr sz="3000">
              <a:solidFill>
                <a:srgbClr val="000000"/>
              </a:solidFill>
              <a:latin typeface="Calibri"/>
              <a:ea typeface="Calibri"/>
              <a:cs typeface="Calibri"/>
              <a:sym typeface="Calibri"/>
            </a:endParaRPr>
          </a:p>
          <a:p>
            <a:pPr marL="25400" lvl="0" indent="0" algn="ctr" rtl="0">
              <a:lnSpc>
                <a:spcPct val="100000"/>
              </a:lnSpc>
              <a:spcBef>
                <a:spcPts val="2000"/>
              </a:spcBef>
              <a:spcAft>
                <a:spcPts val="2000"/>
              </a:spcAft>
              <a:buSzPts val="3200"/>
              <a:buNone/>
            </a:pPr>
            <a:r>
              <a:rPr lang="en-US" sz="3000" i="0" u="none">
                <a:solidFill>
                  <a:srgbClr val="000000"/>
                </a:solidFill>
                <a:latin typeface="Calibri"/>
                <a:ea typeface="Calibri"/>
                <a:cs typeface="Calibri"/>
                <a:sym typeface="Calibri"/>
              </a:rPr>
              <a:t>To do this, offer the student choices within the trying situation.</a:t>
            </a:r>
            <a:endParaRPr sz="3000">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g3f5334e3ef1_0_3968"/>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Offering Choice</a:t>
            </a:r>
            <a:endParaRPr/>
          </a:p>
        </p:txBody>
      </p:sp>
      <p:sp>
        <p:nvSpPr>
          <p:cNvPr id="915" name="Google Shape;915;g3f5334e3ef1_0_3968"/>
          <p:cNvSpPr txBox="1">
            <a:spLocks noGrp="1"/>
          </p:cNvSpPr>
          <p:nvPr>
            <p:ph type="body" idx="1"/>
          </p:nvPr>
        </p:nvSpPr>
        <p:spPr>
          <a:xfrm>
            <a:off x="455550" y="1676975"/>
            <a:ext cx="8232900" cy="39618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45700" rIns="182875" bIns="45700" anchor="ctr" anchorCtr="0">
            <a:noAutofit/>
          </a:bodyPr>
          <a:lstStyle/>
          <a:p>
            <a:pPr marL="0" lvl="0" indent="0" algn="ctr" rtl="0">
              <a:lnSpc>
                <a:spcPct val="100000"/>
              </a:lnSpc>
              <a:spcBef>
                <a:spcPts val="0"/>
              </a:spcBef>
              <a:spcAft>
                <a:spcPts val="0"/>
              </a:spcAft>
              <a:buSzPts val="1800"/>
              <a:buNone/>
            </a:pPr>
            <a:r>
              <a:rPr lang="en-US" sz="3000" i="0" u="none">
                <a:solidFill>
                  <a:srgbClr val="000000"/>
                </a:solidFill>
                <a:latin typeface="Calibri"/>
                <a:ea typeface="Calibri"/>
                <a:cs typeface="Calibri"/>
                <a:sym typeface="Calibri"/>
              </a:rPr>
              <a:t>Structured choice gives a student a sense of control over a situation by providing options </a:t>
            </a:r>
            <a:endParaRPr sz="3000" i="0" u="none">
              <a:solidFill>
                <a:srgbClr val="000000"/>
              </a:solidFill>
              <a:latin typeface="Calibri"/>
              <a:ea typeface="Calibri"/>
              <a:cs typeface="Calibri"/>
              <a:sym typeface="Calibri"/>
            </a:endParaRPr>
          </a:p>
          <a:p>
            <a:pPr marL="0" lvl="0" indent="0" algn="ctr" rtl="0">
              <a:lnSpc>
                <a:spcPct val="100000"/>
              </a:lnSpc>
              <a:spcBef>
                <a:spcPts val="2500"/>
              </a:spcBef>
              <a:spcAft>
                <a:spcPts val="2500"/>
              </a:spcAft>
              <a:buSzPts val="1800"/>
              <a:buNone/>
            </a:pPr>
            <a:r>
              <a:rPr lang="en-US" sz="3000" i="0" u="none">
                <a:solidFill>
                  <a:srgbClr val="000000"/>
                </a:solidFill>
                <a:latin typeface="Calibri"/>
                <a:ea typeface="Calibri"/>
                <a:cs typeface="Calibri"/>
                <a:sym typeface="Calibri"/>
              </a:rPr>
              <a:t>Structured choice interventions are used to </a:t>
            </a:r>
            <a:r>
              <a:rPr lang="en-US" sz="3000" b="1" i="0" u="none">
                <a:solidFill>
                  <a:srgbClr val="000000"/>
                </a:solidFill>
                <a:latin typeface="Calibri"/>
                <a:ea typeface="Calibri"/>
                <a:cs typeface="Calibri"/>
                <a:sym typeface="Calibri"/>
              </a:rPr>
              <a:t>prevent or de-escalate</a:t>
            </a:r>
            <a:r>
              <a:rPr lang="en-US" sz="3000" i="0" u="none">
                <a:solidFill>
                  <a:srgbClr val="000000"/>
                </a:solidFill>
                <a:latin typeface="Calibri"/>
                <a:ea typeface="Calibri"/>
                <a:cs typeface="Calibri"/>
                <a:sym typeface="Calibri"/>
              </a:rPr>
              <a:t> interfering behaviors and to </a:t>
            </a:r>
            <a:r>
              <a:rPr lang="en-US" sz="3000" b="1" i="0" u="none">
                <a:solidFill>
                  <a:srgbClr val="000000"/>
                </a:solidFill>
                <a:latin typeface="Calibri"/>
                <a:ea typeface="Calibri"/>
                <a:cs typeface="Calibri"/>
                <a:sym typeface="Calibri"/>
              </a:rPr>
              <a:t>increase appropriate</a:t>
            </a:r>
            <a:r>
              <a:rPr lang="en-US" sz="3000" i="0" u="none">
                <a:solidFill>
                  <a:srgbClr val="000000"/>
                </a:solidFill>
                <a:latin typeface="Calibri"/>
                <a:ea typeface="Calibri"/>
                <a:cs typeface="Calibri"/>
                <a:sym typeface="Calibri"/>
              </a:rPr>
              <a:t> behaviors.</a:t>
            </a:r>
            <a:endParaRPr sz="3000">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24b1b9bd0d1_2_4060"/>
          <p:cNvSpPr txBox="1"/>
          <p:nvPr/>
        </p:nvSpPr>
        <p:spPr>
          <a:xfrm>
            <a:off x="3987200" y="1754375"/>
            <a:ext cx="4380900" cy="3879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Verdana"/>
                <a:ea typeface="Verdana"/>
                <a:cs typeface="Verdana"/>
                <a:sym typeface="Verdana"/>
              </a:rPr>
              <a:t>Remind student of the task without commenting on the off task behavior.</a:t>
            </a:r>
            <a:endParaRPr sz="2400" b="0" i="0" u="none" strike="noStrike" cap="none">
              <a:solidFill>
                <a:schemeClr val="dk1"/>
              </a:solidFill>
              <a:latin typeface="Verdana"/>
              <a:ea typeface="Verdana"/>
              <a:cs typeface="Verdana"/>
              <a:sym typeface="Verdana"/>
            </a:endParaRPr>
          </a:p>
          <a:p>
            <a:pPr marL="0" marR="0" lvl="0" indent="0" algn="ctr"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Verdana"/>
              <a:ea typeface="Verdana"/>
              <a:cs typeface="Verdana"/>
              <a:sym typeface="Verdana"/>
            </a:endParaRPr>
          </a:p>
          <a:p>
            <a:pPr marL="0" marR="0" lvl="0" indent="0" algn="ctr" rtl="0">
              <a:lnSpc>
                <a:spcPct val="100000"/>
              </a:lnSpc>
              <a:spcBef>
                <a:spcPts val="0"/>
              </a:spcBef>
              <a:spcAft>
                <a:spcPts val="0"/>
              </a:spcAft>
              <a:buClr>
                <a:schemeClr val="dk1"/>
              </a:buClr>
              <a:buSzPts val="2400"/>
              <a:buFont typeface="Arial"/>
              <a:buNone/>
            </a:pPr>
            <a:r>
              <a:rPr lang="en-US" sz="2400" b="0" i="0" u="sng" strike="noStrike" cap="none">
                <a:solidFill>
                  <a:schemeClr val="dk1"/>
                </a:solidFill>
                <a:latin typeface="Verdana"/>
                <a:ea typeface="Verdana"/>
                <a:cs typeface="Verdana"/>
                <a:sym typeface="Verdana"/>
              </a:rPr>
              <a:t>Examples</a:t>
            </a:r>
            <a:r>
              <a:rPr lang="en-US" sz="2400" b="0" i="0" u="none" strike="noStrike" cap="none">
                <a:solidFill>
                  <a:schemeClr val="dk1"/>
                </a:solidFill>
                <a:latin typeface="Verdana"/>
                <a:ea typeface="Verdana"/>
                <a:cs typeface="Verdana"/>
                <a:sym typeface="Verdana"/>
              </a:rPr>
              <a:t>:</a:t>
            </a:r>
            <a:endParaRPr sz="2400" b="0" i="0" u="none" strike="noStrike" cap="none">
              <a:solidFill>
                <a:schemeClr val="dk1"/>
              </a:solidFill>
              <a:latin typeface="Verdana"/>
              <a:ea typeface="Verdana"/>
              <a:cs typeface="Verdana"/>
              <a:sym typeface="Verdana"/>
            </a:endParaRPr>
          </a:p>
          <a:p>
            <a:pPr marL="457200" marR="0" lvl="0" indent="-381000" algn="l" rtl="0">
              <a:lnSpc>
                <a:spcPct val="100000"/>
              </a:lnSpc>
              <a:spcBef>
                <a:spcPts val="0"/>
              </a:spcBef>
              <a:spcAft>
                <a:spcPts val="0"/>
              </a:spcAft>
              <a:buClr>
                <a:schemeClr val="dk1"/>
              </a:buClr>
              <a:buSzPts val="2400"/>
              <a:buFont typeface="Verdana"/>
              <a:buChar char="●"/>
            </a:pPr>
            <a:r>
              <a:rPr lang="en-US" sz="2400" b="0" i="0" u="none" strike="noStrike" cap="none">
                <a:solidFill>
                  <a:schemeClr val="dk1"/>
                </a:solidFill>
                <a:latin typeface="Verdana"/>
                <a:ea typeface="Verdana"/>
                <a:cs typeface="Verdana"/>
                <a:sym typeface="Verdana"/>
              </a:rPr>
              <a:t>Calling on the student to answer a question</a:t>
            </a:r>
            <a:endParaRPr sz="2400" b="0" i="0" u="none" strike="noStrike" cap="none">
              <a:solidFill>
                <a:schemeClr val="dk1"/>
              </a:solidFill>
              <a:latin typeface="Verdana"/>
              <a:ea typeface="Verdana"/>
              <a:cs typeface="Verdana"/>
              <a:sym typeface="Verdana"/>
            </a:endParaRPr>
          </a:p>
          <a:p>
            <a:pPr marL="457200" marR="0" lvl="0" indent="-381000" algn="l" rtl="0">
              <a:lnSpc>
                <a:spcPct val="100000"/>
              </a:lnSpc>
              <a:spcBef>
                <a:spcPts val="0"/>
              </a:spcBef>
              <a:spcAft>
                <a:spcPts val="0"/>
              </a:spcAft>
              <a:buClr>
                <a:schemeClr val="dk1"/>
              </a:buClr>
              <a:buSzPts val="2400"/>
              <a:buFont typeface="Verdana"/>
              <a:buChar char="●"/>
            </a:pPr>
            <a:r>
              <a:rPr lang="en-US" sz="2400" b="0" i="0" u="none" strike="noStrike" cap="none">
                <a:solidFill>
                  <a:schemeClr val="dk1"/>
                </a:solidFill>
                <a:latin typeface="Verdana"/>
                <a:ea typeface="Verdana"/>
                <a:cs typeface="Verdana"/>
                <a:sym typeface="Verdana"/>
              </a:rPr>
              <a:t>Assigning him or her a task to carry out</a:t>
            </a:r>
            <a:endParaRPr sz="2400" b="0" i="0" u="none"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Verdana"/>
              <a:ea typeface="Verdana"/>
              <a:cs typeface="Verdana"/>
              <a:sym typeface="Verdana"/>
            </a:endParaRPr>
          </a:p>
        </p:txBody>
      </p:sp>
      <p:pic>
        <p:nvPicPr>
          <p:cNvPr id="921" name="Google Shape;921;g24b1b9bd0d1_2_4060" descr="decorative" title="sign pointing opposite direction"/>
          <p:cNvPicPr preferRelativeResize="0"/>
          <p:nvPr/>
        </p:nvPicPr>
        <p:blipFill rotWithShape="1">
          <a:blip r:embed="rId3">
            <a:alphaModFix/>
          </a:blip>
          <a:srcRect/>
          <a:stretch/>
        </p:blipFill>
        <p:spPr>
          <a:xfrm>
            <a:off x="457200" y="2300774"/>
            <a:ext cx="3000000" cy="3000000"/>
          </a:xfrm>
          <a:prstGeom prst="rect">
            <a:avLst/>
          </a:prstGeom>
          <a:noFill/>
          <a:ln>
            <a:noFill/>
          </a:ln>
        </p:spPr>
      </p:pic>
      <p:sp>
        <p:nvSpPr>
          <p:cNvPr id="922" name="Google Shape;922;g24b1b9bd0d1_2_406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Redirection/Prompting</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3f5334e3ef1_0_432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Systematically Modifying Context</a:t>
            </a:r>
            <a:endParaRPr/>
          </a:p>
        </p:txBody>
      </p:sp>
      <p:sp>
        <p:nvSpPr>
          <p:cNvPr id="928" name="Google Shape;928;g3f5334e3ef1_0_4326"/>
          <p:cNvSpPr txBox="1">
            <a:spLocks noGrp="1"/>
          </p:cNvSpPr>
          <p:nvPr>
            <p:ph type="body" idx="1"/>
          </p:nvPr>
        </p:nvSpPr>
        <p:spPr>
          <a:xfrm>
            <a:off x="452437" y="1511300"/>
            <a:ext cx="8232900" cy="4381500"/>
          </a:xfrm>
          <a:prstGeom prst="rect">
            <a:avLst/>
          </a:prstGeom>
          <a:noFill/>
          <a:ln>
            <a:noFill/>
          </a:ln>
        </p:spPr>
        <p:txBody>
          <a:bodyPr spcFirstLastPara="1" wrap="square" lIns="91425" tIns="45700" rIns="91425" bIns="45700" anchor="t" anchorCtr="0">
            <a:normAutofit/>
          </a:bodyPr>
          <a:lstStyle/>
          <a:p>
            <a:pPr marL="25400" lvl="0" indent="0" algn="ctr" rtl="0">
              <a:lnSpc>
                <a:spcPct val="90000"/>
              </a:lnSpc>
              <a:spcBef>
                <a:spcPts val="0"/>
              </a:spcBef>
              <a:spcAft>
                <a:spcPts val="0"/>
              </a:spcAft>
              <a:buSzPts val="3200"/>
              <a:buNone/>
            </a:pPr>
            <a:r>
              <a:rPr lang="en-US" sz="3000" i="0" u="none">
                <a:solidFill>
                  <a:srgbClr val="000000"/>
                </a:solidFill>
                <a:latin typeface="Calibri"/>
                <a:ea typeface="Calibri"/>
                <a:cs typeface="Calibri"/>
                <a:sym typeface="Calibri"/>
              </a:rPr>
              <a:t>Providing student opportunity to temporarily remove themselves from setting/triggering event, which allows </a:t>
            </a:r>
            <a:r>
              <a:rPr lang="en-US" sz="3000">
                <a:solidFill>
                  <a:srgbClr val="000000"/>
                </a:solidFill>
                <a:latin typeface="Calibri"/>
                <a:ea typeface="Calibri"/>
                <a:cs typeface="Calibri"/>
                <a:sym typeface="Calibri"/>
              </a:rPr>
              <a:t>them</a:t>
            </a:r>
            <a:r>
              <a:rPr lang="en-US" sz="3000" i="0" u="none">
                <a:solidFill>
                  <a:srgbClr val="000000"/>
                </a:solidFill>
                <a:latin typeface="Calibri"/>
                <a:ea typeface="Calibri"/>
                <a:cs typeface="Calibri"/>
                <a:sym typeface="Calibri"/>
              </a:rPr>
              <a:t> to:</a:t>
            </a:r>
            <a:endParaRPr sz="3000" i="0" u="none">
              <a:solidFill>
                <a:srgbClr val="000000"/>
              </a:solidFill>
              <a:latin typeface="Calibri"/>
              <a:ea typeface="Calibri"/>
              <a:cs typeface="Calibri"/>
              <a:sym typeface="Calibri"/>
            </a:endParaRPr>
          </a:p>
          <a:p>
            <a:pPr marL="457200" lvl="0" indent="-419100" algn="l" rtl="0">
              <a:lnSpc>
                <a:spcPct val="90000"/>
              </a:lnSpc>
              <a:spcBef>
                <a:spcPts val="2000"/>
              </a:spcBef>
              <a:spcAft>
                <a:spcPts val="0"/>
              </a:spcAft>
              <a:buClr>
                <a:srgbClr val="000000"/>
              </a:buClr>
              <a:buSzPts val="3000"/>
              <a:buFont typeface="Calibri"/>
              <a:buChar char="➔"/>
            </a:pPr>
            <a:r>
              <a:rPr lang="en-US" sz="3000">
                <a:solidFill>
                  <a:srgbClr val="000000"/>
                </a:solidFill>
                <a:latin typeface="Calibri"/>
                <a:ea typeface="Calibri"/>
                <a:cs typeface="Calibri"/>
                <a:sym typeface="Calibri"/>
              </a:rPr>
              <a:t>c</a:t>
            </a:r>
            <a:r>
              <a:rPr lang="en-US" sz="3000" i="0" u="none">
                <a:solidFill>
                  <a:srgbClr val="000000"/>
                </a:solidFill>
                <a:latin typeface="Calibri"/>
                <a:ea typeface="Calibri"/>
                <a:cs typeface="Calibri"/>
                <a:sym typeface="Calibri"/>
              </a:rPr>
              <a:t>alm down,</a:t>
            </a:r>
            <a:endParaRPr sz="3000">
              <a:latin typeface="Calibri"/>
              <a:ea typeface="Calibri"/>
              <a:cs typeface="Calibri"/>
              <a:sym typeface="Calibri"/>
            </a:endParaRPr>
          </a:p>
          <a:p>
            <a:pPr marL="457200" lvl="0" indent="-419100" algn="l" rtl="0">
              <a:lnSpc>
                <a:spcPct val="90000"/>
              </a:lnSpc>
              <a:spcBef>
                <a:spcPts val="2000"/>
              </a:spcBef>
              <a:spcAft>
                <a:spcPts val="0"/>
              </a:spcAft>
              <a:buClr>
                <a:srgbClr val="000000"/>
              </a:buClr>
              <a:buSzPts val="3000"/>
              <a:buFont typeface="Calibri"/>
              <a:buChar char="➔"/>
            </a:pPr>
            <a:r>
              <a:rPr lang="en-US" sz="3000">
                <a:solidFill>
                  <a:srgbClr val="000000"/>
                </a:solidFill>
                <a:latin typeface="Calibri"/>
                <a:ea typeface="Calibri"/>
                <a:cs typeface="Calibri"/>
                <a:sym typeface="Calibri"/>
              </a:rPr>
              <a:t>m</a:t>
            </a:r>
            <a:r>
              <a:rPr lang="en-US" sz="3000" i="0" u="none">
                <a:solidFill>
                  <a:srgbClr val="000000"/>
                </a:solidFill>
                <a:latin typeface="Calibri"/>
                <a:ea typeface="Calibri"/>
                <a:cs typeface="Calibri"/>
                <a:sym typeface="Calibri"/>
              </a:rPr>
              <a:t>ove,</a:t>
            </a:r>
            <a:endParaRPr sz="3000">
              <a:latin typeface="Calibri"/>
              <a:ea typeface="Calibri"/>
              <a:cs typeface="Calibri"/>
              <a:sym typeface="Calibri"/>
            </a:endParaRPr>
          </a:p>
          <a:p>
            <a:pPr marL="457200" lvl="0" indent="-419100" algn="l" rtl="0">
              <a:lnSpc>
                <a:spcPct val="90000"/>
              </a:lnSpc>
              <a:spcBef>
                <a:spcPts val="2000"/>
              </a:spcBef>
              <a:spcAft>
                <a:spcPts val="0"/>
              </a:spcAft>
              <a:buClr>
                <a:srgbClr val="000000"/>
              </a:buClr>
              <a:buSzPts val="3000"/>
              <a:buFont typeface="Calibri"/>
              <a:buChar char="➔"/>
            </a:pPr>
            <a:r>
              <a:rPr lang="en-US" sz="3000">
                <a:solidFill>
                  <a:srgbClr val="000000"/>
                </a:solidFill>
                <a:latin typeface="Calibri"/>
                <a:ea typeface="Calibri"/>
                <a:cs typeface="Calibri"/>
                <a:sym typeface="Calibri"/>
              </a:rPr>
              <a:t>a</a:t>
            </a:r>
            <a:r>
              <a:rPr lang="en-US" sz="3000" i="0" u="none">
                <a:solidFill>
                  <a:srgbClr val="000000"/>
                </a:solidFill>
                <a:latin typeface="Calibri"/>
                <a:ea typeface="Calibri"/>
                <a:cs typeface="Calibri"/>
                <a:sym typeface="Calibri"/>
              </a:rPr>
              <a:t>void embarrassment,</a:t>
            </a:r>
            <a:endParaRPr sz="3000">
              <a:latin typeface="Calibri"/>
              <a:ea typeface="Calibri"/>
              <a:cs typeface="Calibri"/>
              <a:sym typeface="Calibri"/>
            </a:endParaRPr>
          </a:p>
          <a:p>
            <a:pPr marL="457200" lvl="0" indent="-419100" algn="l" rtl="0">
              <a:lnSpc>
                <a:spcPct val="90000"/>
              </a:lnSpc>
              <a:spcBef>
                <a:spcPts val="2000"/>
              </a:spcBef>
              <a:spcAft>
                <a:spcPts val="0"/>
              </a:spcAft>
              <a:buClr>
                <a:srgbClr val="000000"/>
              </a:buClr>
              <a:buSzPts val="3000"/>
              <a:buFont typeface="Calibri"/>
              <a:buChar char="➔"/>
            </a:pPr>
            <a:r>
              <a:rPr lang="en-US" sz="3000">
                <a:solidFill>
                  <a:srgbClr val="000000"/>
                </a:solidFill>
                <a:latin typeface="Calibri"/>
                <a:ea typeface="Calibri"/>
                <a:cs typeface="Calibri"/>
                <a:sym typeface="Calibri"/>
              </a:rPr>
              <a:t>r</a:t>
            </a:r>
            <a:r>
              <a:rPr lang="en-US" sz="3000" i="0" u="none">
                <a:solidFill>
                  <a:srgbClr val="000000"/>
                </a:solidFill>
                <a:latin typeface="Calibri"/>
                <a:ea typeface="Calibri"/>
                <a:cs typeface="Calibri"/>
                <a:sym typeface="Calibri"/>
              </a:rPr>
              <a:t>eturn and begin to work again.</a:t>
            </a:r>
            <a:endParaRPr sz="3000">
              <a:latin typeface="Calibri"/>
              <a:ea typeface="Calibri"/>
              <a:cs typeface="Calibri"/>
              <a:sym typeface="Calibri"/>
            </a:endParaRPr>
          </a:p>
        </p:txBody>
      </p:sp>
      <p:pic>
        <p:nvPicPr>
          <p:cNvPr id="929" name="Google Shape;929;g3f5334e3ef1_0_432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42300" y="4039525"/>
            <a:ext cx="1442894" cy="11514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24b1b9bd0d1_2_4073"/>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rmAutofit fontScale="77500" lnSpcReduction="20000"/>
          </a:bodyPr>
          <a:lstStyle/>
          <a:p>
            <a:pPr marL="457200" lvl="0" indent="-228600" algn="l" rtl="0">
              <a:lnSpc>
                <a:spcPct val="100000"/>
              </a:lnSpc>
              <a:spcBef>
                <a:spcPts val="640"/>
              </a:spcBef>
              <a:spcAft>
                <a:spcPts val="0"/>
              </a:spcAft>
              <a:buSzPct val="129032"/>
              <a:buNone/>
            </a:pPr>
            <a:endParaRPr/>
          </a:p>
          <a:p>
            <a:pPr marL="457200" lvl="0" indent="-228600" algn="l" rtl="0">
              <a:lnSpc>
                <a:spcPct val="100000"/>
              </a:lnSpc>
              <a:spcBef>
                <a:spcPts val="640"/>
              </a:spcBef>
              <a:spcAft>
                <a:spcPts val="0"/>
              </a:spcAft>
              <a:buSzPct val="129032"/>
              <a:buNone/>
            </a:pPr>
            <a:endParaRPr/>
          </a:p>
          <a:p>
            <a:pPr marL="457200" lvl="0" indent="-228600" algn="l" rtl="0">
              <a:lnSpc>
                <a:spcPct val="100000"/>
              </a:lnSpc>
              <a:spcBef>
                <a:spcPts val="640"/>
              </a:spcBef>
              <a:spcAft>
                <a:spcPts val="0"/>
              </a:spcAft>
              <a:buSzPct val="129032"/>
              <a:buNone/>
            </a:pPr>
            <a:endParaRPr/>
          </a:p>
          <a:p>
            <a:pPr marL="457200" lvl="0" indent="-431800" algn="l" rtl="0">
              <a:lnSpc>
                <a:spcPct val="100000"/>
              </a:lnSpc>
              <a:spcBef>
                <a:spcPts val="640"/>
              </a:spcBef>
              <a:spcAft>
                <a:spcPts val="0"/>
              </a:spcAft>
              <a:buSzPct val="129032"/>
              <a:buChar char="•"/>
            </a:pPr>
            <a:r>
              <a:rPr lang="en-US" b="1"/>
              <a:t>Sending student on an errand</a:t>
            </a:r>
            <a:endParaRPr/>
          </a:p>
          <a:p>
            <a:pPr marL="457200" lvl="0" indent="-431800" algn="l" rtl="0">
              <a:lnSpc>
                <a:spcPct val="100000"/>
              </a:lnSpc>
              <a:spcBef>
                <a:spcPts val="640"/>
              </a:spcBef>
              <a:spcAft>
                <a:spcPts val="0"/>
              </a:spcAft>
              <a:buSzPct val="129032"/>
              <a:buChar char="•"/>
            </a:pPr>
            <a:r>
              <a:rPr lang="en-US" b="1"/>
              <a:t>Taking a note to a colleague</a:t>
            </a:r>
            <a:endParaRPr/>
          </a:p>
          <a:p>
            <a:pPr marL="457200" lvl="0" indent="-431800" algn="l" rtl="0">
              <a:lnSpc>
                <a:spcPct val="100000"/>
              </a:lnSpc>
              <a:spcBef>
                <a:spcPts val="640"/>
              </a:spcBef>
              <a:spcAft>
                <a:spcPts val="0"/>
              </a:spcAft>
              <a:buSzPct val="129032"/>
              <a:buChar char="•"/>
            </a:pPr>
            <a:r>
              <a:rPr lang="en-US" b="1"/>
              <a:t>Returning material to the library</a:t>
            </a:r>
            <a:endParaRPr/>
          </a:p>
          <a:p>
            <a:pPr marL="457200" lvl="0" indent="-228600" algn="l" rtl="0">
              <a:lnSpc>
                <a:spcPct val="100000"/>
              </a:lnSpc>
              <a:spcBef>
                <a:spcPts val="640"/>
              </a:spcBef>
              <a:spcAft>
                <a:spcPts val="0"/>
              </a:spcAft>
              <a:buSzPct val="129032"/>
              <a:buNone/>
            </a:pPr>
            <a:endParaRPr/>
          </a:p>
          <a:p>
            <a:pPr marL="457200" lvl="0" indent="-228600" algn="l" rtl="0">
              <a:lnSpc>
                <a:spcPct val="100000"/>
              </a:lnSpc>
              <a:spcBef>
                <a:spcPts val="640"/>
              </a:spcBef>
              <a:spcAft>
                <a:spcPts val="0"/>
              </a:spcAft>
              <a:buSzPct val="129032"/>
              <a:buNone/>
            </a:pPr>
            <a:endParaRPr/>
          </a:p>
          <a:p>
            <a:pPr marL="25400" lvl="0" indent="0" algn="l" rtl="0">
              <a:lnSpc>
                <a:spcPct val="100000"/>
              </a:lnSpc>
              <a:spcBef>
                <a:spcPts val="640"/>
              </a:spcBef>
              <a:spcAft>
                <a:spcPts val="0"/>
              </a:spcAft>
              <a:buSzPct val="129032"/>
              <a:buNone/>
            </a:pPr>
            <a:r>
              <a:rPr lang="en-US"/>
              <a:t>*</a:t>
            </a:r>
            <a:r>
              <a:rPr lang="en-US" i="1"/>
              <a:t>Color coding the note/pass can be used to indicate the student needed a "change of pace" and a response is not necessary.</a:t>
            </a:r>
            <a:endParaRPr/>
          </a:p>
        </p:txBody>
      </p:sp>
      <p:pic>
        <p:nvPicPr>
          <p:cNvPr id="935" name="Google Shape;935;g24b1b9bd0d1_2_4073" descr="decorative" title="picture of teenage male carrying overload of books"/>
          <p:cNvPicPr preferRelativeResize="0"/>
          <p:nvPr/>
        </p:nvPicPr>
        <p:blipFill rotWithShape="1">
          <a:blip r:embed="rId3">
            <a:alphaModFix/>
          </a:blip>
          <a:srcRect t="13171"/>
          <a:stretch/>
        </p:blipFill>
        <p:spPr>
          <a:xfrm>
            <a:off x="6866450" y="1600200"/>
            <a:ext cx="2165925" cy="2806924"/>
          </a:xfrm>
          <a:prstGeom prst="rect">
            <a:avLst/>
          </a:prstGeom>
          <a:noFill/>
          <a:ln>
            <a:noFill/>
          </a:ln>
        </p:spPr>
      </p:pic>
      <p:sp>
        <p:nvSpPr>
          <p:cNvPr id="936" name="Google Shape;936;g24b1b9bd0d1_2_407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t>Modifying Context Examples</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g3f5334e3ef1_0_450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Behavior Momentum</a:t>
            </a:r>
            <a:endParaRPr/>
          </a:p>
        </p:txBody>
      </p:sp>
      <p:sp>
        <p:nvSpPr>
          <p:cNvPr id="942" name="Google Shape;942;g3f5334e3ef1_0_4506"/>
          <p:cNvSpPr txBox="1">
            <a:spLocks noGrp="1"/>
          </p:cNvSpPr>
          <p:nvPr>
            <p:ph type="body" idx="1"/>
          </p:nvPr>
        </p:nvSpPr>
        <p:spPr>
          <a:xfrm>
            <a:off x="452437" y="1511300"/>
            <a:ext cx="8232900" cy="4381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3200"/>
              <a:buNone/>
            </a:pPr>
            <a:r>
              <a:rPr lang="en-US" sz="3600" i="0" u="none">
                <a:solidFill>
                  <a:srgbClr val="000000"/>
                </a:solidFill>
                <a:latin typeface="Calibri"/>
                <a:ea typeface="Calibri"/>
                <a:cs typeface="Calibri"/>
                <a:sym typeface="Calibri"/>
              </a:rPr>
              <a:t>Make requests that are easy for the student before making requests that are more challenging or difficult.</a:t>
            </a:r>
            <a:endParaRPr sz="3600">
              <a:latin typeface="Calibri"/>
              <a:ea typeface="Calibri"/>
              <a:cs typeface="Calibri"/>
              <a:sym typeface="Calibri"/>
            </a:endParaRPr>
          </a:p>
          <a:p>
            <a:pPr marL="0" lvl="0" indent="0" algn="ctr" rtl="0">
              <a:lnSpc>
                <a:spcPct val="90000"/>
              </a:lnSpc>
              <a:spcBef>
                <a:spcPts val="2400"/>
              </a:spcBef>
              <a:spcAft>
                <a:spcPts val="1800"/>
              </a:spcAft>
              <a:buSzPts val="3200"/>
              <a:buNone/>
            </a:pPr>
            <a:r>
              <a:rPr lang="en-US" sz="3600" i="0" u="none">
                <a:solidFill>
                  <a:srgbClr val="000000"/>
                </a:solidFill>
                <a:latin typeface="Calibri"/>
                <a:ea typeface="Calibri"/>
                <a:cs typeface="Calibri"/>
                <a:sym typeface="Calibri"/>
              </a:rPr>
              <a:t>By following a pattern of easy-easy-hard-easy-easy-hard,  student  motivation to engage increases in response to increased  opportunities for success.</a:t>
            </a:r>
            <a:endParaRPr sz="3600">
              <a:latin typeface="Calibri"/>
              <a:ea typeface="Calibri"/>
              <a:cs typeface="Calibri"/>
              <a:sym typeface="Calibri"/>
            </a:endParaRPr>
          </a:p>
        </p:txBody>
      </p:sp>
      <p:pic>
        <p:nvPicPr>
          <p:cNvPr id="943" name="Google Shape;943;g3f5334e3ef1_0_450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19775" y="5618325"/>
            <a:ext cx="1442894" cy="11514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g3f5334e3ef1_0_451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Behavior Momentum Example</a:t>
            </a:r>
            <a:endParaRPr/>
          </a:p>
        </p:txBody>
      </p:sp>
      <p:sp>
        <p:nvSpPr>
          <p:cNvPr id="949" name="Google Shape;949;g3f5334e3ef1_0_4512"/>
          <p:cNvSpPr txBox="1">
            <a:spLocks noGrp="1"/>
          </p:cNvSpPr>
          <p:nvPr>
            <p:ph type="body" idx="1"/>
          </p:nvPr>
        </p:nvSpPr>
        <p:spPr>
          <a:xfrm>
            <a:off x="324650" y="1511300"/>
            <a:ext cx="8460900" cy="5179500"/>
          </a:xfrm>
          <a:prstGeom prst="rect">
            <a:avLst/>
          </a:prstGeom>
          <a:noFill/>
          <a:ln>
            <a:noFill/>
          </a:ln>
        </p:spPr>
        <p:txBody>
          <a:bodyPr spcFirstLastPara="1" wrap="square" lIns="91425" tIns="45700" rIns="91425" bIns="45700" anchor="t" anchorCtr="0">
            <a:spAutoFit/>
          </a:bodyPr>
          <a:lstStyle/>
          <a:p>
            <a:pPr marL="25400" lvl="0" indent="0" algn="l" rtl="0">
              <a:lnSpc>
                <a:spcPct val="90000"/>
              </a:lnSpc>
              <a:spcBef>
                <a:spcPts val="0"/>
              </a:spcBef>
              <a:spcAft>
                <a:spcPts val="0"/>
              </a:spcAft>
              <a:buSzPts val="3200"/>
              <a:buNone/>
            </a:pPr>
            <a:r>
              <a:rPr lang="en-US" sz="3500">
                <a:solidFill>
                  <a:srgbClr val="000000"/>
                </a:solidFill>
                <a:latin typeface="Calibri"/>
                <a:ea typeface="Calibri"/>
                <a:cs typeface="Calibri"/>
                <a:sym typeface="Calibri"/>
              </a:rPr>
              <a:t>     </a:t>
            </a:r>
            <a:r>
              <a:rPr lang="en-US" sz="3500" i="0" u="none">
                <a:solidFill>
                  <a:srgbClr val="000000"/>
                </a:solidFill>
                <a:latin typeface="Calibri"/>
                <a:ea typeface="Calibri"/>
                <a:cs typeface="Calibri"/>
                <a:sym typeface="Calibri"/>
              </a:rPr>
              <a:t>Michael does not like to read, so when he has to read, he puts his head on his desk and closes his eyes.  His teacher, on this occasion, reads to him for a couple of minutes and engages his attention.</a:t>
            </a:r>
            <a:endParaRPr sz="3500">
              <a:solidFill>
                <a:srgbClr val="000000"/>
              </a:solidFill>
              <a:latin typeface="Calibri"/>
              <a:ea typeface="Calibri"/>
              <a:cs typeface="Calibri"/>
              <a:sym typeface="Calibri"/>
            </a:endParaRPr>
          </a:p>
          <a:p>
            <a:pPr marL="25400" lvl="0" indent="0" algn="l" rtl="0">
              <a:lnSpc>
                <a:spcPct val="90000"/>
              </a:lnSpc>
              <a:spcBef>
                <a:spcPts val="1200"/>
              </a:spcBef>
              <a:spcAft>
                <a:spcPts val="0"/>
              </a:spcAft>
              <a:buSzPts val="3200"/>
              <a:buNone/>
            </a:pPr>
            <a:r>
              <a:rPr lang="en-US" sz="3500">
                <a:solidFill>
                  <a:srgbClr val="000000"/>
                </a:solidFill>
                <a:latin typeface="Calibri"/>
                <a:ea typeface="Calibri"/>
                <a:cs typeface="Calibri"/>
                <a:sym typeface="Calibri"/>
              </a:rPr>
              <a:t>     </a:t>
            </a:r>
            <a:r>
              <a:rPr lang="en-US" sz="3500" i="0" u="none">
                <a:solidFill>
                  <a:srgbClr val="000000"/>
                </a:solidFill>
                <a:latin typeface="Calibri"/>
                <a:ea typeface="Calibri"/>
                <a:cs typeface="Calibri"/>
                <a:sym typeface="Calibri"/>
              </a:rPr>
              <a:t>She then asks him to read with her, which he does, and he is then asked to read a little by himself.  He continues to read and the teacher praises him.</a:t>
            </a:r>
            <a:endParaRPr sz="3500" i="0" u="none">
              <a:solidFill>
                <a:srgbClr val="000000"/>
              </a:solidFill>
              <a:latin typeface="Calibri"/>
              <a:ea typeface="Calibri"/>
              <a:cs typeface="Calibri"/>
              <a:sym typeface="Calibri"/>
            </a:endParaRPr>
          </a:p>
          <a:p>
            <a:pPr marL="457200" lvl="0" indent="-228600" algn="l" rtl="0">
              <a:lnSpc>
                <a:spcPct val="100000"/>
              </a:lnSpc>
              <a:spcBef>
                <a:spcPts val="1200"/>
              </a:spcBef>
              <a:spcAft>
                <a:spcPts val="0"/>
              </a:spcAft>
              <a:buSzPts val="3200"/>
              <a:buNone/>
            </a:pPr>
            <a:endParaRPr sz="2700" b="0" i="0" u="none">
              <a:solidFill>
                <a:srgbClr val="000000"/>
              </a:solidFill>
              <a:latin typeface="Verdana"/>
              <a:ea typeface="Verdana"/>
              <a:cs typeface="Verdana"/>
              <a:sym typeface="Verdana"/>
            </a:endParaRPr>
          </a:p>
        </p:txBody>
      </p:sp>
      <p:sp>
        <p:nvSpPr>
          <p:cNvPr id="950" name="Google Shape;950;g3f5334e3ef1_0_4512"/>
          <p:cNvSpPr txBox="1"/>
          <p:nvPr/>
        </p:nvSpPr>
        <p:spPr>
          <a:xfrm>
            <a:off x="4240575" y="6127575"/>
            <a:ext cx="3000000" cy="357000"/>
          </a:xfrm>
          <a:prstGeom prst="rect">
            <a:avLst/>
          </a:prstGeom>
          <a:noFill/>
          <a:ln>
            <a:noFill/>
          </a:ln>
        </p:spPr>
        <p:txBody>
          <a:bodyPr spcFirstLastPara="1" wrap="square" lIns="91425" tIns="91425" rIns="91425" bIns="91425" anchor="t" anchorCtr="0">
            <a:spAutoFit/>
          </a:bodyPr>
          <a:lstStyle/>
          <a:p>
            <a:pPr marL="25400" marR="0" lvl="0" indent="0" algn="r" rtl="0">
              <a:lnSpc>
                <a:spcPct val="80000"/>
              </a:lnSpc>
              <a:spcBef>
                <a:spcPts val="60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(Colvin, 2009, p.46)</a:t>
            </a:r>
            <a:endParaRPr sz="1400" b="0" i="0" u="none" strike="noStrike" cap="none">
              <a:solidFill>
                <a:schemeClr val="dk2"/>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g3f5334e3ef1_0_4518"/>
          <p:cNvSpPr txBox="1">
            <a:spLocks noGrp="1"/>
          </p:cNvSpPr>
          <p:nvPr>
            <p:ph type="body" idx="1"/>
          </p:nvPr>
        </p:nvSpPr>
        <p:spPr>
          <a:xfrm>
            <a:off x="452375" y="1510925"/>
            <a:ext cx="8233200" cy="4381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sz="3500">
                <a:solidFill>
                  <a:schemeClr val="dk1"/>
                </a:solidFill>
                <a:latin typeface="Calibri"/>
                <a:ea typeface="Calibri"/>
                <a:cs typeface="Calibri"/>
                <a:sym typeface="Calibri"/>
              </a:rPr>
              <a:t>Asking Maya to share a shading technique--something she does well.</a:t>
            </a:r>
            <a:endParaRPr sz="3500">
              <a:solidFill>
                <a:schemeClr val="dk1"/>
              </a:solidFill>
              <a:latin typeface="Calibri"/>
              <a:ea typeface="Calibri"/>
              <a:cs typeface="Calibri"/>
              <a:sym typeface="Calibri"/>
            </a:endParaRPr>
          </a:p>
          <a:p>
            <a:pPr marL="0" lvl="0" indent="0" algn="l" rtl="0">
              <a:lnSpc>
                <a:spcPct val="90000"/>
              </a:lnSpc>
              <a:spcBef>
                <a:spcPts val="2400"/>
              </a:spcBef>
              <a:spcAft>
                <a:spcPts val="0"/>
              </a:spcAft>
              <a:buSzPts val="1800"/>
              <a:buNone/>
            </a:pPr>
            <a:r>
              <a:rPr lang="en-US" sz="3500">
                <a:solidFill>
                  <a:schemeClr val="dk1"/>
                </a:solidFill>
                <a:latin typeface="Calibri"/>
                <a:ea typeface="Calibri"/>
                <a:cs typeface="Calibri"/>
                <a:sym typeface="Calibri"/>
              </a:rPr>
              <a:t>Reflecting on what went well in the last group project.</a:t>
            </a:r>
            <a:endParaRPr sz="3500">
              <a:solidFill>
                <a:schemeClr val="dk1"/>
              </a:solidFill>
              <a:latin typeface="Calibri"/>
              <a:ea typeface="Calibri"/>
              <a:cs typeface="Calibri"/>
              <a:sym typeface="Calibri"/>
            </a:endParaRPr>
          </a:p>
          <a:p>
            <a:pPr marL="0" lvl="0" indent="0" algn="l" rtl="0">
              <a:lnSpc>
                <a:spcPct val="90000"/>
              </a:lnSpc>
              <a:spcBef>
                <a:spcPts val="2400"/>
              </a:spcBef>
              <a:spcAft>
                <a:spcPts val="2400"/>
              </a:spcAft>
              <a:buSzPts val="1800"/>
              <a:buNone/>
            </a:pPr>
            <a:r>
              <a:rPr lang="en-US" sz="3500">
                <a:solidFill>
                  <a:schemeClr val="dk1"/>
                </a:solidFill>
                <a:latin typeface="Calibri"/>
                <a:ea typeface="Calibri"/>
                <a:cs typeface="Calibri"/>
                <a:sym typeface="Calibri"/>
              </a:rPr>
              <a:t>Sketching one small element for the mural before jumping into big ideas or drawing on the larger paper.</a:t>
            </a:r>
            <a:endParaRPr sz="3500">
              <a:solidFill>
                <a:schemeClr val="dk1"/>
              </a:solidFill>
              <a:latin typeface="Calibri"/>
              <a:ea typeface="Calibri"/>
              <a:cs typeface="Calibri"/>
              <a:sym typeface="Calibri"/>
            </a:endParaRPr>
          </a:p>
        </p:txBody>
      </p:sp>
      <p:sp>
        <p:nvSpPr>
          <p:cNvPr id="956" name="Google Shape;956;g3f5334e3ef1_0_4518"/>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000"/>
              <a:buNone/>
            </a:pPr>
            <a:r>
              <a:rPr lang="en-US"/>
              <a:t>What about Maya?</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3f5334e3ef1_0_4523"/>
          <p:cNvSpPr txBox="1">
            <a:spLocks noGrp="1"/>
          </p:cNvSpPr>
          <p:nvPr>
            <p:ph type="body" idx="1"/>
          </p:nvPr>
        </p:nvSpPr>
        <p:spPr>
          <a:xfrm>
            <a:off x="452437" y="1511300"/>
            <a:ext cx="8232900" cy="4381500"/>
          </a:xfrm>
          <a:prstGeom prst="rect">
            <a:avLst/>
          </a:prstGeom>
          <a:noFill/>
          <a:ln>
            <a:noFill/>
          </a:ln>
        </p:spPr>
        <p:txBody>
          <a:bodyPr spcFirstLastPara="1" wrap="square" lIns="91425" tIns="45700" rIns="91425" bIns="45700" anchor="t" anchorCtr="0">
            <a:noAutofit/>
          </a:bodyPr>
          <a:lstStyle/>
          <a:p>
            <a:pPr marL="25400" lvl="0" indent="0" algn="l" rtl="0">
              <a:lnSpc>
                <a:spcPct val="90000"/>
              </a:lnSpc>
              <a:spcBef>
                <a:spcPts val="0"/>
              </a:spcBef>
              <a:spcAft>
                <a:spcPts val="0"/>
              </a:spcAft>
              <a:buSzPts val="3200"/>
              <a:buNone/>
            </a:pPr>
            <a:r>
              <a:rPr lang="en-US" sz="3600" i="0" u="none">
                <a:solidFill>
                  <a:srgbClr val="000000"/>
                </a:solidFill>
                <a:latin typeface="Calibri"/>
                <a:ea typeface="Calibri"/>
                <a:cs typeface="Calibri"/>
                <a:sym typeface="Calibri"/>
              </a:rPr>
              <a:t>How could you use behavior momentum to address the following?</a:t>
            </a:r>
            <a:endParaRPr sz="3600">
              <a:latin typeface="Calibri"/>
              <a:ea typeface="Calibri"/>
              <a:cs typeface="Calibri"/>
              <a:sym typeface="Calibri"/>
            </a:endParaRPr>
          </a:p>
          <a:p>
            <a:pPr marL="457200" lvl="0" indent="-457200" algn="l" rtl="0">
              <a:lnSpc>
                <a:spcPct val="90000"/>
              </a:lnSpc>
              <a:spcBef>
                <a:spcPts val="1800"/>
              </a:spcBef>
              <a:spcAft>
                <a:spcPts val="0"/>
              </a:spcAft>
              <a:buClr>
                <a:srgbClr val="000000"/>
              </a:buClr>
              <a:buSzPts val="3600"/>
              <a:buFont typeface="Calibri"/>
              <a:buChar char="➔"/>
            </a:pPr>
            <a:r>
              <a:rPr lang="en-US" sz="3600" i="0" u="none">
                <a:solidFill>
                  <a:srgbClr val="000000"/>
                </a:solidFill>
                <a:latin typeface="Calibri"/>
                <a:ea typeface="Calibri"/>
                <a:cs typeface="Calibri"/>
                <a:sym typeface="Calibri"/>
              </a:rPr>
              <a:t>Written assignment</a:t>
            </a:r>
            <a:endParaRPr sz="3600">
              <a:latin typeface="Calibri"/>
              <a:ea typeface="Calibri"/>
              <a:cs typeface="Calibri"/>
              <a:sym typeface="Calibri"/>
            </a:endParaRPr>
          </a:p>
          <a:p>
            <a:pPr marL="457200" lvl="0" indent="-457200" algn="l" rtl="0">
              <a:lnSpc>
                <a:spcPct val="90000"/>
              </a:lnSpc>
              <a:spcBef>
                <a:spcPts val="1800"/>
              </a:spcBef>
              <a:spcAft>
                <a:spcPts val="0"/>
              </a:spcAft>
              <a:buClr>
                <a:srgbClr val="000000"/>
              </a:buClr>
              <a:buSzPts val="3600"/>
              <a:buFont typeface="Calibri"/>
              <a:buChar char="➔"/>
            </a:pPr>
            <a:r>
              <a:rPr lang="en-US" sz="3600" i="0" u="none">
                <a:solidFill>
                  <a:srgbClr val="000000"/>
                </a:solidFill>
                <a:latin typeface="Calibri"/>
                <a:ea typeface="Calibri"/>
                <a:cs typeface="Calibri"/>
                <a:sym typeface="Calibri"/>
              </a:rPr>
              <a:t>Collaboration</a:t>
            </a:r>
            <a:endParaRPr sz="3600">
              <a:latin typeface="Calibri"/>
              <a:ea typeface="Calibri"/>
              <a:cs typeface="Calibri"/>
              <a:sym typeface="Calibri"/>
            </a:endParaRPr>
          </a:p>
          <a:p>
            <a:pPr marL="457200" lvl="0" indent="-457200" algn="l" rtl="0">
              <a:lnSpc>
                <a:spcPct val="90000"/>
              </a:lnSpc>
              <a:spcBef>
                <a:spcPts val="1800"/>
              </a:spcBef>
              <a:spcAft>
                <a:spcPts val="0"/>
              </a:spcAft>
              <a:buClr>
                <a:srgbClr val="000000"/>
              </a:buClr>
              <a:buSzPts val="3600"/>
              <a:buFont typeface="Calibri"/>
              <a:buChar char="➔"/>
            </a:pPr>
            <a:r>
              <a:rPr lang="en-US" sz="3600" i="0" u="none">
                <a:solidFill>
                  <a:srgbClr val="000000"/>
                </a:solidFill>
                <a:latin typeface="Calibri"/>
                <a:ea typeface="Calibri"/>
                <a:cs typeface="Calibri"/>
                <a:sym typeface="Calibri"/>
              </a:rPr>
              <a:t>Putting phone away</a:t>
            </a:r>
            <a:endParaRPr sz="3600">
              <a:latin typeface="Calibri"/>
              <a:ea typeface="Calibri"/>
              <a:cs typeface="Calibri"/>
              <a:sym typeface="Calibri"/>
            </a:endParaRPr>
          </a:p>
          <a:p>
            <a:pPr marL="457200" lvl="0" indent="-457200" algn="l" rtl="0">
              <a:lnSpc>
                <a:spcPct val="90000"/>
              </a:lnSpc>
              <a:spcBef>
                <a:spcPts val="1800"/>
              </a:spcBef>
              <a:spcAft>
                <a:spcPts val="1800"/>
              </a:spcAft>
              <a:buClr>
                <a:srgbClr val="000000"/>
              </a:buClr>
              <a:buSzPts val="3600"/>
              <a:buFont typeface="Calibri"/>
              <a:buChar char="➔"/>
            </a:pPr>
            <a:r>
              <a:rPr lang="en-US" sz="3600">
                <a:solidFill>
                  <a:srgbClr val="000000"/>
                </a:solidFill>
                <a:latin typeface="Calibri"/>
                <a:ea typeface="Calibri"/>
                <a:cs typeface="Calibri"/>
                <a:sym typeface="Calibri"/>
              </a:rPr>
              <a:t>Maya’s Story, What would you add?</a:t>
            </a:r>
            <a:endParaRPr sz="3600">
              <a:latin typeface="Calibri"/>
              <a:ea typeface="Calibri"/>
              <a:cs typeface="Calibri"/>
              <a:sym typeface="Calibri"/>
            </a:endParaRPr>
          </a:p>
        </p:txBody>
      </p:sp>
      <p:sp>
        <p:nvSpPr>
          <p:cNvPr id="962" name="Google Shape;962;g3f5334e3ef1_0_452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dirty="0">
                <a:solidFill>
                  <a:srgbClr val="FFFFFF"/>
                </a:solidFill>
              </a:rPr>
              <a:t>Behavior Momentum </a:t>
            </a:r>
            <a:r>
              <a:rPr lang="en-US" sz="4000" b="0" i="0" u="none" dirty="0">
                <a:solidFill>
                  <a:srgbClr val="FFFFFF"/>
                </a:solidFill>
                <a:latin typeface="Verdana"/>
                <a:ea typeface="Verdana"/>
                <a:cs typeface="Verdana"/>
                <a:sym typeface="Verdana"/>
              </a:rPr>
              <a:t>Small Group Discussion</a:t>
            </a:r>
            <a:endParaRPr dirty="0"/>
          </a:p>
        </p:txBody>
      </p:sp>
      <p:sp>
        <p:nvSpPr>
          <p:cNvPr id="963" name="Google Shape;963;g3f5334e3ef1_0_4523">
            <a:extLst>
              <a:ext uri="{C183D7F6-B498-43B3-948B-1728B52AA6E4}">
                <adec:decorative xmlns:adec="http://schemas.microsoft.com/office/drawing/2017/decorative" val="1"/>
              </a:ext>
            </a:extLst>
          </p:cNvPr>
          <p:cNvSpPr/>
          <p:nvPr/>
        </p:nvSpPr>
        <p:spPr>
          <a:xfrm>
            <a:off x="7993062" y="390525"/>
            <a:ext cx="769956"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3f5334e3ef1_0_470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Active Listening</a:t>
            </a:r>
            <a:endParaRPr/>
          </a:p>
        </p:txBody>
      </p:sp>
      <p:sp>
        <p:nvSpPr>
          <p:cNvPr id="969" name="Google Shape;969;g3f5334e3ef1_0_4703"/>
          <p:cNvSpPr txBox="1"/>
          <p:nvPr/>
        </p:nvSpPr>
        <p:spPr>
          <a:xfrm>
            <a:off x="2136150" y="3741475"/>
            <a:ext cx="4871700" cy="2401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Calibri"/>
                <a:ea typeface="Calibri"/>
                <a:cs typeface="Calibri"/>
                <a:sym typeface="Calibri"/>
              </a:rPr>
              <a:t>“Is there anything I can add that would be more beautiful than the silence?”</a:t>
            </a:r>
            <a:endParaRPr sz="4300" b="0" i="0" u="none" strike="noStrike" cap="none">
              <a:solidFill>
                <a:schemeClr val="dk1"/>
              </a:solidFill>
              <a:latin typeface="Calibri"/>
              <a:ea typeface="Calibri"/>
              <a:cs typeface="Calibri"/>
              <a:sym typeface="Calibri"/>
            </a:endParaRPr>
          </a:p>
        </p:txBody>
      </p:sp>
      <p:pic>
        <p:nvPicPr>
          <p:cNvPr id="970" name="Google Shape;970;g3f5334e3ef1_0_470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847050" y="1586238"/>
            <a:ext cx="3449912" cy="1940576"/>
          </a:xfrm>
          <a:prstGeom prst="rect">
            <a:avLst/>
          </a:prstGeom>
          <a:noFill/>
          <a:ln>
            <a:noFill/>
          </a:ln>
        </p:spPr>
      </p:pic>
      <p:pic>
        <p:nvPicPr>
          <p:cNvPr id="971" name="Google Shape;971;g3f5334e3ef1_0_470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69125" y="5112600"/>
            <a:ext cx="1442894" cy="11514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g3f5334e3ef1_0_4884"/>
          <p:cNvSpPr txBox="1">
            <a:spLocks noGrp="1"/>
          </p:cNvSpPr>
          <p:nvPr>
            <p:ph type="body" idx="1"/>
          </p:nvPr>
        </p:nvSpPr>
        <p:spPr>
          <a:xfrm>
            <a:off x="452437" y="1682750"/>
            <a:ext cx="8232900" cy="4381500"/>
          </a:xfrm>
          <a:prstGeom prst="rect">
            <a:avLst/>
          </a:prstGeom>
          <a:noFill/>
          <a:ln>
            <a:noFill/>
          </a:ln>
        </p:spPr>
        <p:txBody>
          <a:bodyPr spcFirstLastPara="1" wrap="square" lIns="91425" tIns="45700" rIns="91425" bIns="45700" anchor="t" anchorCtr="0">
            <a:noAutofit/>
          </a:bodyPr>
          <a:lstStyle/>
          <a:p>
            <a:pPr marL="1085850" lvl="0" indent="0" algn="l" rtl="0">
              <a:lnSpc>
                <a:spcPct val="100000"/>
              </a:lnSpc>
              <a:spcBef>
                <a:spcPts val="0"/>
              </a:spcBef>
              <a:spcAft>
                <a:spcPts val="0"/>
              </a:spcAft>
              <a:buSzPts val="3200"/>
              <a:buNone/>
            </a:pPr>
            <a:r>
              <a:rPr lang="en-US" sz="3000" i="0" u="none">
                <a:solidFill>
                  <a:srgbClr val="000000"/>
                </a:solidFill>
                <a:latin typeface="Calibri"/>
                <a:ea typeface="Calibri"/>
                <a:cs typeface="Calibri"/>
                <a:sym typeface="Calibri"/>
              </a:rPr>
              <a:t>Reflect on your personal scenario</a:t>
            </a:r>
            <a:endParaRPr sz="3000" i="0" u="none">
              <a:solidFill>
                <a:srgbClr val="000000"/>
              </a:solidFill>
              <a:latin typeface="Calibri"/>
              <a:ea typeface="Calibri"/>
              <a:cs typeface="Calibri"/>
              <a:sym typeface="Calibri"/>
            </a:endParaRPr>
          </a:p>
          <a:p>
            <a:pPr marL="25400" lvl="0" indent="0" algn="l" rtl="0">
              <a:lnSpc>
                <a:spcPct val="100000"/>
              </a:lnSpc>
              <a:spcBef>
                <a:spcPts val="2000"/>
              </a:spcBef>
              <a:spcAft>
                <a:spcPts val="0"/>
              </a:spcAft>
              <a:buSzPts val="3200"/>
              <a:buNone/>
            </a:pPr>
            <a:endParaRPr sz="3000" i="0" u="none">
              <a:solidFill>
                <a:srgbClr val="000000"/>
              </a:solidFill>
              <a:latin typeface="Calibri"/>
              <a:ea typeface="Calibri"/>
              <a:cs typeface="Calibri"/>
              <a:sym typeface="Calibri"/>
            </a:endParaRPr>
          </a:p>
          <a:p>
            <a:pPr marL="25400" lvl="0" indent="0" algn="l" rtl="0">
              <a:lnSpc>
                <a:spcPct val="100000"/>
              </a:lnSpc>
              <a:spcBef>
                <a:spcPts val="2000"/>
              </a:spcBef>
              <a:spcAft>
                <a:spcPts val="0"/>
              </a:spcAft>
              <a:buSzPts val="3200"/>
              <a:buNone/>
            </a:pPr>
            <a:r>
              <a:rPr lang="en-US" sz="3000" i="0" u="none">
                <a:solidFill>
                  <a:srgbClr val="000000"/>
                </a:solidFill>
                <a:latin typeface="Calibri"/>
                <a:ea typeface="Calibri"/>
                <a:cs typeface="Calibri"/>
                <a:sym typeface="Calibri"/>
              </a:rPr>
              <a:t>What strategies that we just discussed might have helped in your scenario?</a:t>
            </a:r>
            <a:endParaRPr sz="3000" i="0" u="none">
              <a:solidFill>
                <a:srgbClr val="000000"/>
              </a:solidFill>
              <a:latin typeface="Calibri"/>
              <a:ea typeface="Calibri"/>
              <a:cs typeface="Calibri"/>
              <a:sym typeface="Calibri"/>
            </a:endParaRPr>
          </a:p>
          <a:p>
            <a:pPr marL="25400" lvl="0" indent="0" algn="l" rtl="0">
              <a:lnSpc>
                <a:spcPct val="100000"/>
              </a:lnSpc>
              <a:spcBef>
                <a:spcPts val="2000"/>
              </a:spcBef>
              <a:spcAft>
                <a:spcPts val="0"/>
              </a:spcAft>
              <a:buSzPts val="3200"/>
              <a:buNone/>
            </a:pPr>
            <a:endParaRPr sz="3000" i="0" u="none">
              <a:solidFill>
                <a:srgbClr val="000000"/>
              </a:solidFill>
              <a:latin typeface="Calibri"/>
              <a:ea typeface="Calibri"/>
              <a:cs typeface="Calibri"/>
              <a:sym typeface="Calibri"/>
            </a:endParaRPr>
          </a:p>
          <a:p>
            <a:pPr marL="25400" lvl="0" indent="0" algn="l" rtl="0">
              <a:lnSpc>
                <a:spcPct val="100000"/>
              </a:lnSpc>
              <a:spcBef>
                <a:spcPts val="2000"/>
              </a:spcBef>
              <a:spcAft>
                <a:spcPts val="2000"/>
              </a:spcAft>
              <a:buSzPts val="3200"/>
              <a:buNone/>
            </a:pPr>
            <a:r>
              <a:rPr lang="en-US" sz="3000" i="0" u="none">
                <a:solidFill>
                  <a:srgbClr val="000000"/>
                </a:solidFill>
                <a:latin typeface="Calibri"/>
                <a:ea typeface="Calibri"/>
                <a:cs typeface="Calibri"/>
                <a:sym typeface="Calibri"/>
              </a:rPr>
              <a:t>What else might you try next time?</a:t>
            </a:r>
            <a:endParaRPr sz="3000">
              <a:latin typeface="Calibri"/>
              <a:ea typeface="Calibri"/>
              <a:cs typeface="Calibri"/>
              <a:sym typeface="Calibri"/>
            </a:endParaRPr>
          </a:p>
        </p:txBody>
      </p:sp>
      <p:sp>
        <p:nvSpPr>
          <p:cNvPr id="977" name="Google Shape;977;g3f5334e3ef1_0_4884"/>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Behavior Momentum -Independent Reflection </a:t>
            </a:r>
            <a:endParaRPr dirty="0"/>
          </a:p>
        </p:txBody>
      </p:sp>
      <p:grpSp>
        <p:nvGrpSpPr>
          <p:cNvPr id="978" name="Google Shape;978;g3f5334e3ef1_0_4884">
            <a:extLst>
              <a:ext uri="{C183D7F6-B498-43B3-948B-1728B52AA6E4}">
                <adec:decorative xmlns:adec="http://schemas.microsoft.com/office/drawing/2017/decorative" val="1"/>
              </a:ext>
            </a:extLst>
          </p:cNvPr>
          <p:cNvGrpSpPr/>
          <p:nvPr/>
        </p:nvGrpSpPr>
        <p:grpSpPr>
          <a:xfrm>
            <a:off x="8037576" y="426925"/>
            <a:ext cx="649308" cy="660385"/>
            <a:chOff x="1490050" y="3805975"/>
            <a:chExt cx="491900" cy="482350"/>
          </a:xfrm>
        </p:grpSpPr>
        <p:sp>
          <p:nvSpPr>
            <p:cNvPr id="979" name="Google Shape;979;g3f5334e3ef1_0_4884"/>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g3f5334e3ef1_0_4884"/>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g3f5334e3ef1_0_4884"/>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2" name="Google Shape;982;g3f5334e3ef1_0_4884"/>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83" name="Google Shape;983;g3f5334e3ef1_0_488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0050" y="1581150"/>
            <a:ext cx="1047750" cy="1047750"/>
          </a:xfrm>
          <a:prstGeom prst="rect">
            <a:avLst/>
          </a:prstGeom>
          <a:noFill/>
          <a:ln>
            <a:noFill/>
          </a:ln>
        </p:spPr>
      </p:pic>
      <p:pic>
        <p:nvPicPr>
          <p:cNvPr id="984" name="Google Shape;984;g3f5334e3ef1_0_488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472500" y="4566375"/>
            <a:ext cx="1442894" cy="11514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g3f5334e3ef1_0_5070"/>
          <p:cNvSpPr txBox="1">
            <a:spLocks noGrp="1"/>
          </p:cNvSpPr>
          <p:nvPr>
            <p:ph type="body" idx="1"/>
          </p:nvPr>
        </p:nvSpPr>
        <p:spPr>
          <a:xfrm>
            <a:off x="376025" y="1559600"/>
            <a:ext cx="8539500" cy="4572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sz="3000">
                <a:solidFill>
                  <a:schemeClr val="dk1"/>
                </a:solidFill>
                <a:latin typeface="Calibri"/>
                <a:ea typeface="Calibri"/>
                <a:cs typeface="Calibri"/>
                <a:sym typeface="Calibri"/>
              </a:rPr>
              <a:t>     As her group brainstormed, Maya's anxiety spiraled. When Sam asked for her input, she mumbled, hunching over her sketchbook. The vibrant discussion felt overwhelming, each voice amplifying her anxiety. Maya’s teacher notices her disconnection with the group and her agitation (e.g. biting her lip, shaking her leg under her desk, sighing)</a:t>
            </a:r>
            <a:endParaRPr sz="3000">
              <a:solidFill>
                <a:schemeClr val="dk1"/>
              </a:solidFill>
              <a:latin typeface="Calibri"/>
              <a:ea typeface="Calibri"/>
              <a:cs typeface="Calibri"/>
              <a:sym typeface="Calibri"/>
            </a:endParaRPr>
          </a:p>
        </p:txBody>
      </p:sp>
      <p:sp>
        <p:nvSpPr>
          <p:cNvPr id="990" name="Google Shape;990;g3f5334e3ef1_0_507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000"/>
              <a:buNone/>
            </a:pPr>
            <a:r>
              <a:rPr lang="en-US"/>
              <a:t>Maya’s behaviors escalate.</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g3f5334e3ef1_0_5075"/>
          <p:cNvSpPr txBox="1"/>
          <p:nvPr/>
        </p:nvSpPr>
        <p:spPr>
          <a:xfrm>
            <a:off x="228600" y="1488875"/>
            <a:ext cx="8686800" cy="50850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137150" rIns="182875" bIns="137150" anchor="t" anchorCtr="0">
            <a:noAutofit/>
          </a:bodyPr>
          <a:lstStyle/>
          <a:p>
            <a:pPr marL="0" marR="0" lvl="0" indent="0" algn="ctr" rtl="0">
              <a:lnSpc>
                <a:spcPct val="90000"/>
              </a:lnSpc>
              <a:spcBef>
                <a:spcPts val="0"/>
              </a:spcBef>
              <a:spcAft>
                <a:spcPts val="0"/>
              </a:spcAft>
              <a:buClr>
                <a:srgbClr val="000000"/>
              </a:buClr>
              <a:buSzPts val="3000"/>
              <a:buFont typeface="Arial"/>
              <a:buNone/>
            </a:pPr>
            <a:r>
              <a:rPr lang="en-US" sz="3000" b="1" i="0" u="sng" strike="noStrike" cap="none">
                <a:solidFill>
                  <a:srgbClr val="000000"/>
                </a:solidFill>
                <a:latin typeface="Calibri"/>
                <a:ea typeface="Calibri"/>
                <a:cs typeface="Calibri"/>
                <a:sym typeface="Calibri"/>
              </a:rPr>
              <a:t>Goal</a:t>
            </a:r>
            <a:r>
              <a:rPr lang="en-US" sz="3000" b="1" i="0" u="none" strike="noStrike" cap="none">
                <a:solidFill>
                  <a:srgbClr val="000000"/>
                </a:solidFill>
                <a:latin typeface="Calibri"/>
                <a:ea typeface="Calibri"/>
                <a:cs typeface="Calibri"/>
                <a:sym typeface="Calibri"/>
              </a:rPr>
              <a:t>:  </a:t>
            </a:r>
            <a:r>
              <a:rPr lang="en-US" sz="3000" b="1" i="1" u="none" strike="noStrike" cap="none">
                <a:solidFill>
                  <a:srgbClr val="000000"/>
                </a:solidFill>
                <a:latin typeface="Calibri"/>
                <a:ea typeface="Calibri"/>
                <a:cs typeface="Calibri"/>
                <a:sym typeface="Calibri"/>
              </a:rPr>
              <a:t>Interrupt/Intervene-Connect</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6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Calming Strategies</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12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Redirection</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12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Proximity–(for attention motivated behavior)</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12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Provide space</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12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Modify task-(</a:t>
            </a:r>
            <a:r>
              <a:rPr lang="en-US" sz="3000" b="0" i="0" u="none" strike="noStrike" cap="none">
                <a:solidFill>
                  <a:srgbClr val="212121"/>
                </a:solidFill>
                <a:latin typeface="Calibri"/>
                <a:ea typeface="Calibri"/>
                <a:cs typeface="Calibri"/>
                <a:sym typeface="Calibri"/>
              </a:rPr>
              <a:t>Academic lesson is not priority at this time; moving student  back to calm phase is primary goal)</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12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Choice</a:t>
            </a:r>
            <a:endParaRPr sz="3000" b="0" i="0" u="none" strike="noStrike" cap="none">
              <a:solidFill>
                <a:srgbClr val="000000"/>
              </a:solidFill>
              <a:latin typeface="Calibri"/>
              <a:ea typeface="Calibri"/>
              <a:cs typeface="Calibri"/>
              <a:sym typeface="Calibri"/>
            </a:endParaRPr>
          </a:p>
          <a:p>
            <a:pPr marL="0" marR="0" lvl="0" indent="0" algn="l" rtl="0">
              <a:lnSpc>
                <a:spcPct val="80000"/>
              </a:lnSpc>
              <a:spcBef>
                <a:spcPts val="1200"/>
              </a:spcBef>
              <a:spcAft>
                <a:spcPts val="120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Provide alternate/enriched sensory options</a:t>
            </a:r>
            <a:endParaRPr sz="3000" b="0" i="0" u="none" strike="noStrike" cap="none">
              <a:solidFill>
                <a:srgbClr val="000000"/>
              </a:solidFill>
              <a:latin typeface="Calibri"/>
              <a:ea typeface="Calibri"/>
              <a:cs typeface="Calibri"/>
              <a:sym typeface="Calibri"/>
            </a:endParaRPr>
          </a:p>
        </p:txBody>
      </p:sp>
      <p:sp>
        <p:nvSpPr>
          <p:cNvPr id="996" name="Google Shape;996;g3f5334e3ef1_0_5075"/>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Escalation Phase: Strategies</a:t>
            </a:r>
            <a:endParaRPr/>
          </a:p>
        </p:txBody>
      </p:sp>
      <p:pic>
        <p:nvPicPr>
          <p:cNvPr id="997" name="Google Shape;997;g3f5334e3ef1_0_507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87475" y="5124950"/>
            <a:ext cx="1442894" cy="11514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g3f5334e3ef1_0_5081"/>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11111"/>
              <a:buNone/>
            </a:pPr>
            <a:r>
              <a:rPr lang="en-US" sz="3600" b="0" i="0" u="none" dirty="0">
                <a:solidFill>
                  <a:srgbClr val="FFFFFF"/>
                </a:solidFill>
                <a:latin typeface="Verdana"/>
                <a:ea typeface="Verdana"/>
                <a:cs typeface="Verdana"/>
                <a:sym typeface="Verdana"/>
              </a:rPr>
              <a:t>A Reminder of What Happens When we Move up the Crisis Cycle</a:t>
            </a:r>
            <a:endParaRPr dirty="0"/>
          </a:p>
        </p:txBody>
      </p:sp>
      <p:pic>
        <p:nvPicPr>
          <p:cNvPr id="1003" name="Google Shape;1003;g3f5334e3ef1_0_5081" descr="Hand model of the brain where a the brain stem is recommended by the wrist, the thumb represents the amygdala, the fingers are the pre-frontal cortex, and during moments of panic the amygdala wraps over our prefrontal cortex and takes over."/>
          <p:cNvPicPr preferRelativeResize="0"/>
          <p:nvPr/>
        </p:nvPicPr>
        <p:blipFill rotWithShape="1">
          <a:blip r:embed="rId3">
            <a:alphaModFix/>
          </a:blip>
          <a:srcRect/>
          <a:stretch/>
        </p:blipFill>
        <p:spPr>
          <a:xfrm>
            <a:off x="628200" y="1371600"/>
            <a:ext cx="7887600" cy="53145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g3f5334e3ef1_0_5086"/>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000"/>
              <a:buNone/>
            </a:pPr>
            <a:r>
              <a:rPr lang="en-US" dirty="0"/>
              <a:t>Where is your brain?</a:t>
            </a:r>
            <a:endParaRPr dirty="0"/>
          </a:p>
        </p:txBody>
      </p:sp>
      <p:pic>
        <p:nvPicPr>
          <p:cNvPr id="1009" name="Google Shape;1009;g3f5334e3ef1_0_5086" descr="Where is your brain diagram using the shape of a hand to represent parts of the brain and a readiness to learn"/>
          <p:cNvPicPr preferRelativeResize="0"/>
          <p:nvPr/>
        </p:nvPicPr>
        <p:blipFill rotWithShape="1">
          <a:blip r:embed="rId3">
            <a:alphaModFix/>
          </a:blip>
          <a:srcRect/>
          <a:stretch/>
        </p:blipFill>
        <p:spPr>
          <a:xfrm>
            <a:off x="2688650" y="1574600"/>
            <a:ext cx="3766700" cy="4994649"/>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pic>
        <p:nvPicPr>
          <p:cNvPr id="1014" name="Google Shape;1014;g3f5334e3ef1_0_526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rot="1200022">
            <a:off x="417969" y="5184777"/>
            <a:ext cx="1255113" cy="1328696"/>
          </a:xfrm>
          <a:prstGeom prst="rect">
            <a:avLst/>
          </a:prstGeom>
          <a:noFill/>
          <a:ln>
            <a:noFill/>
          </a:ln>
        </p:spPr>
      </p:pic>
      <p:sp>
        <p:nvSpPr>
          <p:cNvPr id="1015" name="Google Shape;1015;g3f5334e3ef1_0_5265"/>
          <p:cNvSpPr txBox="1">
            <a:spLocks noGrp="1"/>
          </p:cNvSpPr>
          <p:nvPr>
            <p:ph type="body" idx="1"/>
          </p:nvPr>
        </p:nvSpPr>
        <p:spPr>
          <a:xfrm>
            <a:off x="455550" y="4019950"/>
            <a:ext cx="8232900" cy="17529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1800"/>
              <a:buNone/>
            </a:pPr>
            <a:r>
              <a:rPr lang="en-US" sz="3000" i="0" u="none">
                <a:solidFill>
                  <a:srgbClr val="000000"/>
                </a:solidFill>
                <a:latin typeface="Calibri"/>
                <a:ea typeface="Calibri"/>
                <a:cs typeface="Calibri"/>
                <a:sym typeface="Calibri"/>
              </a:rPr>
              <a:t>Talk privately with the student</a:t>
            </a:r>
            <a:endParaRPr sz="3000" i="0" u="none">
              <a:solidFill>
                <a:srgbClr val="000000"/>
              </a:solidFill>
              <a:latin typeface="Calibri"/>
              <a:ea typeface="Calibri"/>
              <a:cs typeface="Calibri"/>
              <a:sym typeface="Calibri"/>
            </a:endParaRPr>
          </a:p>
          <a:p>
            <a:pPr marL="0" lvl="0" indent="0" algn="ctr" rtl="0">
              <a:lnSpc>
                <a:spcPct val="90000"/>
              </a:lnSpc>
              <a:spcBef>
                <a:spcPts val="1800"/>
              </a:spcBef>
              <a:spcAft>
                <a:spcPts val="0"/>
              </a:spcAft>
              <a:buSzPts val="1800"/>
              <a:buNone/>
            </a:pPr>
            <a:r>
              <a:rPr lang="en-US" sz="3000" i="0" u="none">
                <a:solidFill>
                  <a:srgbClr val="000000"/>
                </a:solidFill>
                <a:latin typeface="Calibri"/>
                <a:ea typeface="Calibri"/>
                <a:cs typeface="Calibri"/>
                <a:sym typeface="Calibri"/>
              </a:rPr>
              <a:t>Use encouraging words</a:t>
            </a:r>
            <a:endParaRPr sz="3000">
              <a:latin typeface="Calibri"/>
              <a:ea typeface="Calibri"/>
              <a:cs typeface="Calibri"/>
              <a:sym typeface="Calibri"/>
            </a:endParaRPr>
          </a:p>
          <a:p>
            <a:pPr marL="0" lvl="0" indent="0" algn="ctr" rtl="0">
              <a:lnSpc>
                <a:spcPct val="90000"/>
              </a:lnSpc>
              <a:spcBef>
                <a:spcPts val="1800"/>
              </a:spcBef>
              <a:spcAft>
                <a:spcPts val="0"/>
              </a:spcAft>
              <a:buSzPts val="1800"/>
              <a:buNone/>
            </a:pPr>
            <a:r>
              <a:rPr lang="en-US" sz="3000" i="0" u="none">
                <a:solidFill>
                  <a:srgbClr val="000000"/>
                </a:solidFill>
                <a:latin typeface="Calibri"/>
                <a:ea typeface="Calibri"/>
                <a:cs typeface="Calibri"/>
                <a:sym typeface="Calibri"/>
              </a:rPr>
              <a:t>Show empathy/understanding</a:t>
            </a:r>
            <a:endParaRPr sz="3000">
              <a:latin typeface="Calibri"/>
              <a:ea typeface="Calibri"/>
              <a:cs typeface="Calibri"/>
              <a:sym typeface="Calibri"/>
            </a:endParaRPr>
          </a:p>
          <a:p>
            <a:pPr marL="457200" lvl="0" indent="-228600" algn="l" rtl="0">
              <a:lnSpc>
                <a:spcPct val="100000"/>
              </a:lnSpc>
              <a:spcBef>
                <a:spcPts val="1800"/>
              </a:spcBef>
              <a:spcAft>
                <a:spcPts val="0"/>
              </a:spcAft>
              <a:buSzPts val="3200"/>
              <a:buNone/>
            </a:pPr>
            <a:endParaRPr sz="3200" b="0" i="0" u="none">
              <a:solidFill>
                <a:srgbClr val="000000"/>
              </a:solidFill>
              <a:latin typeface="Verdana"/>
              <a:ea typeface="Verdana"/>
              <a:cs typeface="Verdana"/>
              <a:sym typeface="Verdana"/>
            </a:endParaRPr>
          </a:p>
        </p:txBody>
      </p:sp>
      <p:sp>
        <p:nvSpPr>
          <p:cNvPr id="1016" name="Google Shape;1016;g3f5334e3ef1_0_526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Connection before Correction</a:t>
            </a:r>
            <a:endParaRPr/>
          </a:p>
        </p:txBody>
      </p:sp>
      <p:pic>
        <p:nvPicPr>
          <p:cNvPr id="1017" name="Google Shape;1017;g3f5334e3ef1_0_5265" title="Teacher talking to student"/>
          <p:cNvPicPr preferRelativeResize="0"/>
          <p:nvPr/>
        </p:nvPicPr>
        <p:blipFill rotWithShape="1">
          <a:blip r:embed="rId4">
            <a:alphaModFix/>
          </a:blip>
          <a:srcRect/>
          <a:stretch/>
        </p:blipFill>
        <p:spPr>
          <a:xfrm>
            <a:off x="2503750" y="1646038"/>
            <a:ext cx="4231476" cy="2221525"/>
          </a:xfrm>
          <a:prstGeom prst="rect">
            <a:avLst/>
          </a:prstGeom>
          <a:noFill/>
          <a:ln>
            <a:noFill/>
          </a:ln>
        </p:spPr>
      </p:pic>
      <p:pic>
        <p:nvPicPr>
          <p:cNvPr id="1018" name="Google Shape;1018;g3f5334e3ef1_0_526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412075" y="4555325"/>
            <a:ext cx="1442894" cy="1151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14"/>
                                        </p:tgtEl>
                                        <p:attrNameLst>
                                          <p:attrName>style.visibility</p:attrName>
                                        </p:attrNameLst>
                                      </p:cBhvr>
                                      <p:to>
                                        <p:strVal val="visible"/>
                                      </p:to>
                                    </p:set>
                                    <p:anim calcmode="lin" valueType="num">
                                      <p:cBhvr additive="base">
                                        <p:cTn id="7" dur="1000"/>
                                        <p:tgtEl>
                                          <p:spTgt spid="10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3f5334e3ef1_0_5273"/>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Validation</a:t>
            </a:r>
            <a:endParaRPr/>
          </a:p>
        </p:txBody>
      </p:sp>
      <p:sp>
        <p:nvSpPr>
          <p:cNvPr id="1024" name="Google Shape;1024;g3f5334e3ef1_0_5273"/>
          <p:cNvSpPr txBox="1">
            <a:spLocks noGrp="1"/>
          </p:cNvSpPr>
          <p:nvPr>
            <p:ph type="body" idx="1"/>
          </p:nvPr>
        </p:nvSpPr>
        <p:spPr>
          <a:xfrm>
            <a:off x="344925" y="1511300"/>
            <a:ext cx="8340300" cy="4381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n-US" sz="3000" b="1" i="0" u="none">
                <a:solidFill>
                  <a:srgbClr val="000000"/>
                </a:solidFill>
                <a:latin typeface="Calibri"/>
                <a:ea typeface="Calibri"/>
                <a:cs typeface="Calibri"/>
                <a:sym typeface="Calibri"/>
              </a:rPr>
              <a:t>In the moment, </a:t>
            </a:r>
            <a:endParaRPr sz="3000" i="0" u="none">
              <a:solidFill>
                <a:srgbClr val="000000"/>
              </a:solidFill>
              <a:latin typeface="Calibri"/>
              <a:ea typeface="Calibri"/>
              <a:cs typeface="Calibri"/>
              <a:sym typeface="Calibri"/>
            </a:endParaRPr>
          </a:p>
          <a:p>
            <a:pPr marL="514350" lvl="0" indent="0" algn="l" rtl="0">
              <a:lnSpc>
                <a:spcPct val="90000"/>
              </a:lnSpc>
              <a:spcBef>
                <a:spcPts val="1200"/>
              </a:spcBef>
              <a:spcAft>
                <a:spcPts val="0"/>
              </a:spcAft>
              <a:buSzPts val="1800"/>
              <a:buNone/>
            </a:pPr>
            <a:r>
              <a:rPr lang="en-US" sz="3000" i="0" u="none">
                <a:solidFill>
                  <a:srgbClr val="000000"/>
                </a:solidFill>
                <a:latin typeface="Calibri"/>
                <a:ea typeface="Calibri"/>
                <a:cs typeface="Calibri"/>
                <a:sym typeface="Calibri"/>
              </a:rPr>
              <a:t>Don’t try to fix it.</a:t>
            </a:r>
            <a:endParaRPr sz="3000">
              <a:latin typeface="Calibri"/>
              <a:ea typeface="Calibri"/>
              <a:cs typeface="Calibri"/>
              <a:sym typeface="Calibri"/>
            </a:endParaRPr>
          </a:p>
          <a:p>
            <a:pPr marL="514350" lvl="0" indent="0" algn="l" rtl="0">
              <a:lnSpc>
                <a:spcPct val="90000"/>
              </a:lnSpc>
              <a:spcBef>
                <a:spcPts val="1200"/>
              </a:spcBef>
              <a:spcAft>
                <a:spcPts val="0"/>
              </a:spcAft>
              <a:buSzPts val="1800"/>
              <a:buNone/>
            </a:pPr>
            <a:r>
              <a:rPr lang="en-US" sz="3000" i="0" u="none">
                <a:solidFill>
                  <a:srgbClr val="000000"/>
                </a:solidFill>
                <a:latin typeface="Calibri"/>
                <a:ea typeface="Calibri"/>
                <a:cs typeface="Calibri"/>
                <a:sym typeface="Calibri"/>
              </a:rPr>
              <a:t>Don’t give a life lesson or lecture.</a:t>
            </a:r>
            <a:endParaRPr sz="3000">
              <a:latin typeface="Calibri"/>
              <a:ea typeface="Calibri"/>
              <a:cs typeface="Calibri"/>
              <a:sym typeface="Calibri"/>
            </a:endParaRPr>
          </a:p>
          <a:p>
            <a:pPr marL="0" lvl="0" indent="0" algn="l" rtl="0">
              <a:lnSpc>
                <a:spcPct val="90000"/>
              </a:lnSpc>
              <a:spcBef>
                <a:spcPts val="1200"/>
              </a:spcBef>
              <a:spcAft>
                <a:spcPts val="0"/>
              </a:spcAft>
              <a:buSzPts val="1800"/>
              <a:buNone/>
            </a:pPr>
            <a:r>
              <a:rPr lang="en-US" sz="3000" b="1" i="0" u="none">
                <a:solidFill>
                  <a:srgbClr val="000000"/>
                </a:solidFill>
                <a:latin typeface="Calibri"/>
                <a:ea typeface="Calibri"/>
                <a:cs typeface="Calibri"/>
                <a:sym typeface="Calibri"/>
              </a:rPr>
              <a:t>Try using Validating Statements:</a:t>
            </a:r>
            <a:endParaRPr sz="3000" i="0" u="none">
              <a:solidFill>
                <a:srgbClr val="000000"/>
              </a:solidFill>
              <a:latin typeface="Calibri"/>
              <a:ea typeface="Calibri"/>
              <a:cs typeface="Calibri"/>
              <a:sym typeface="Calibri"/>
            </a:endParaRPr>
          </a:p>
          <a:p>
            <a:pPr marL="514350" lvl="0" indent="0" algn="l" rtl="0">
              <a:lnSpc>
                <a:spcPct val="90000"/>
              </a:lnSpc>
              <a:spcBef>
                <a:spcPts val="1200"/>
              </a:spcBef>
              <a:spcAft>
                <a:spcPts val="0"/>
              </a:spcAft>
              <a:buSzPts val="1800"/>
              <a:buNone/>
            </a:pPr>
            <a:r>
              <a:rPr lang="en-US" sz="3000" i="0" u="none">
                <a:solidFill>
                  <a:srgbClr val="000000"/>
                </a:solidFill>
                <a:latin typeface="Calibri"/>
                <a:ea typeface="Calibri"/>
                <a:cs typeface="Calibri"/>
                <a:sym typeface="Calibri"/>
              </a:rPr>
              <a:t>What can I help you with?</a:t>
            </a:r>
            <a:endParaRPr sz="3000">
              <a:latin typeface="Calibri"/>
              <a:ea typeface="Calibri"/>
              <a:cs typeface="Calibri"/>
              <a:sym typeface="Calibri"/>
            </a:endParaRPr>
          </a:p>
          <a:p>
            <a:pPr marL="514350" lvl="0" indent="0" algn="l" rtl="0">
              <a:lnSpc>
                <a:spcPct val="90000"/>
              </a:lnSpc>
              <a:spcBef>
                <a:spcPts val="1200"/>
              </a:spcBef>
              <a:spcAft>
                <a:spcPts val="0"/>
              </a:spcAft>
              <a:buSzPts val="1800"/>
              <a:buNone/>
            </a:pPr>
            <a:r>
              <a:rPr lang="en-US" sz="3000" i="0" u="none">
                <a:solidFill>
                  <a:srgbClr val="000000"/>
                </a:solidFill>
                <a:latin typeface="Calibri"/>
                <a:ea typeface="Calibri"/>
                <a:cs typeface="Calibri"/>
                <a:sym typeface="Calibri"/>
              </a:rPr>
              <a:t>What do you need to feel safer?</a:t>
            </a:r>
            <a:endParaRPr sz="3000">
              <a:latin typeface="Calibri"/>
              <a:ea typeface="Calibri"/>
              <a:cs typeface="Calibri"/>
              <a:sym typeface="Calibri"/>
            </a:endParaRPr>
          </a:p>
          <a:p>
            <a:pPr marL="514350" lvl="0" indent="0" algn="l" rtl="0">
              <a:lnSpc>
                <a:spcPct val="90000"/>
              </a:lnSpc>
              <a:spcBef>
                <a:spcPts val="1200"/>
              </a:spcBef>
              <a:spcAft>
                <a:spcPts val="0"/>
              </a:spcAft>
              <a:buSzPts val="1800"/>
              <a:buNone/>
            </a:pPr>
            <a:r>
              <a:rPr lang="en-US" sz="3000" i="0" u="none">
                <a:solidFill>
                  <a:srgbClr val="000000"/>
                </a:solidFill>
                <a:latin typeface="Calibri"/>
                <a:ea typeface="Calibri"/>
                <a:cs typeface="Calibri"/>
                <a:sym typeface="Calibri"/>
              </a:rPr>
              <a:t>I hear you, that sounds hard.</a:t>
            </a:r>
            <a:endParaRPr sz="3000">
              <a:latin typeface="Calibri"/>
              <a:ea typeface="Calibri"/>
              <a:cs typeface="Calibri"/>
              <a:sym typeface="Calibri"/>
            </a:endParaRPr>
          </a:p>
          <a:p>
            <a:pPr marL="514350" lvl="0" indent="0" algn="l" rtl="0">
              <a:lnSpc>
                <a:spcPct val="90000"/>
              </a:lnSpc>
              <a:spcBef>
                <a:spcPts val="1200"/>
              </a:spcBef>
              <a:spcAft>
                <a:spcPts val="0"/>
              </a:spcAft>
              <a:buSzPts val="1800"/>
              <a:buNone/>
            </a:pPr>
            <a:r>
              <a:rPr lang="en-US" sz="3000" i="0" u="none">
                <a:solidFill>
                  <a:srgbClr val="000000"/>
                </a:solidFill>
                <a:latin typeface="Calibri"/>
                <a:ea typeface="Calibri"/>
                <a:cs typeface="Calibri"/>
                <a:sym typeface="Calibri"/>
              </a:rPr>
              <a:t>How did that make you feel?</a:t>
            </a:r>
            <a:endParaRPr sz="3000">
              <a:latin typeface="Calibri"/>
              <a:ea typeface="Calibri"/>
              <a:cs typeface="Calibri"/>
              <a:sym typeface="Calibri"/>
            </a:endParaRPr>
          </a:p>
          <a:p>
            <a:pPr marL="514350" lvl="0" indent="0" algn="l" rtl="0">
              <a:lnSpc>
                <a:spcPct val="90000"/>
              </a:lnSpc>
              <a:spcBef>
                <a:spcPts val="1200"/>
              </a:spcBef>
              <a:spcAft>
                <a:spcPts val="1200"/>
              </a:spcAft>
              <a:buSzPts val="1800"/>
              <a:buNone/>
            </a:pPr>
            <a:r>
              <a:rPr lang="en-US" sz="3000" i="0" u="none">
                <a:solidFill>
                  <a:srgbClr val="000000"/>
                </a:solidFill>
                <a:latin typeface="Calibri"/>
                <a:ea typeface="Calibri"/>
                <a:cs typeface="Calibri"/>
                <a:sym typeface="Calibri"/>
              </a:rPr>
              <a:t>It sounds like you are really struggling.</a:t>
            </a:r>
            <a:endParaRPr sz="3000">
              <a:latin typeface="Calibri"/>
              <a:ea typeface="Calibri"/>
              <a:cs typeface="Calibri"/>
              <a:sym typeface="Calibri"/>
            </a:endParaRPr>
          </a:p>
        </p:txBody>
      </p:sp>
      <p:pic>
        <p:nvPicPr>
          <p:cNvPr id="1025" name="Google Shape;1025;g3f5334e3ef1_0_527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97750" y="4383875"/>
            <a:ext cx="1442894" cy="11514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3f5334e3ef1_0_5279"/>
          <p:cNvSpPr txBox="1">
            <a:spLocks noGrp="1"/>
          </p:cNvSpPr>
          <p:nvPr>
            <p:ph type="body" idx="1"/>
          </p:nvPr>
        </p:nvSpPr>
        <p:spPr>
          <a:xfrm>
            <a:off x="662250" y="1491000"/>
            <a:ext cx="7819500" cy="4603200"/>
          </a:xfrm>
          <a:prstGeom prst="rect">
            <a:avLst/>
          </a:prstGeom>
          <a:noFill/>
          <a:ln>
            <a:noFill/>
          </a:ln>
        </p:spPr>
        <p:txBody>
          <a:bodyPr spcFirstLastPara="1" wrap="square" lIns="91425" tIns="45700" rIns="91425" bIns="45700" anchor="t" anchorCtr="0">
            <a:spAutoFit/>
          </a:bodyPr>
          <a:lstStyle/>
          <a:p>
            <a:pPr marL="25400" lvl="0" indent="0" algn="l" rtl="0">
              <a:lnSpc>
                <a:spcPct val="90000"/>
              </a:lnSpc>
              <a:spcBef>
                <a:spcPts val="0"/>
              </a:spcBef>
              <a:spcAft>
                <a:spcPts val="0"/>
              </a:spcAft>
              <a:buSzPts val="3200"/>
              <a:buNone/>
            </a:pPr>
            <a:r>
              <a:rPr lang="en-US" sz="3600" i="0" u="none">
                <a:solidFill>
                  <a:srgbClr val="000000"/>
                </a:solidFill>
                <a:latin typeface="Calibri"/>
                <a:ea typeface="Calibri"/>
                <a:cs typeface="Calibri"/>
                <a:sym typeface="Calibri"/>
              </a:rPr>
              <a:t>Let’s brainstorm!</a:t>
            </a:r>
            <a:endParaRPr sz="3600">
              <a:solidFill>
                <a:srgbClr val="000000"/>
              </a:solidFill>
              <a:latin typeface="Calibri"/>
              <a:ea typeface="Calibri"/>
              <a:cs typeface="Calibri"/>
              <a:sym typeface="Calibri"/>
            </a:endParaRPr>
          </a:p>
          <a:p>
            <a:pPr marL="25400" lvl="0" indent="0" algn="l" rtl="0">
              <a:lnSpc>
                <a:spcPct val="90000"/>
              </a:lnSpc>
              <a:spcBef>
                <a:spcPts val="4000"/>
              </a:spcBef>
              <a:spcAft>
                <a:spcPts val="0"/>
              </a:spcAft>
              <a:buSzPts val="3200"/>
              <a:buNone/>
            </a:pPr>
            <a:r>
              <a:rPr lang="en-US" sz="3600">
                <a:solidFill>
                  <a:srgbClr val="000000"/>
                </a:solidFill>
                <a:latin typeface="Calibri"/>
                <a:ea typeface="Calibri"/>
                <a:cs typeface="Calibri"/>
                <a:sym typeface="Calibri"/>
              </a:rPr>
              <a:t>What would you say to Maya? How could Maya’s behaviors been avoided if we had addressed the situation ahead of time? Or, when we noticed a trigger response? </a:t>
            </a:r>
            <a:endParaRPr sz="3600">
              <a:solidFill>
                <a:srgbClr val="000000"/>
              </a:solidFill>
              <a:latin typeface="Calibri"/>
              <a:ea typeface="Calibri"/>
              <a:cs typeface="Calibri"/>
              <a:sym typeface="Calibri"/>
            </a:endParaRPr>
          </a:p>
          <a:p>
            <a:pPr marL="457200" lvl="0" indent="-228600" algn="l" rtl="0">
              <a:lnSpc>
                <a:spcPct val="100000"/>
              </a:lnSpc>
              <a:spcBef>
                <a:spcPts val="4000"/>
              </a:spcBef>
              <a:spcAft>
                <a:spcPts val="0"/>
              </a:spcAft>
              <a:buSzPts val="3200"/>
              <a:buNone/>
            </a:pPr>
            <a:endParaRPr sz="3200" b="0" i="0" u="none">
              <a:solidFill>
                <a:srgbClr val="000000"/>
              </a:solidFill>
              <a:latin typeface="Verdana"/>
              <a:ea typeface="Verdana"/>
              <a:cs typeface="Verdana"/>
              <a:sym typeface="Verdana"/>
            </a:endParaRPr>
          </a:p>
        </p:txBody>
      </p:sp>
      <p:sp>
        <p:nvSpPr>
          <p:cNvPr id="1031" name="Google Shape;1031;g3f5334e3ef1_0_527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3900" b="0" i="0" u="none">
                <a:solidFill>
                  <a:srgbClr val="FFFFFF"/>
                </a:solidFill>
                <a:latin typeface="Verdana"/>
                <a:ea typeface="Verdana"/>
                <a:cs typeface="Verdana"/>
                <a:sym typeface="Verdana"/>
              </a:rPr>
              <a:t>Practice Activity: Validation</a:t>
            </a:r>
            <a:endParaRPr sz="3900"/>
          </a:p>
        </p:txBody>
      </p:sp>
      <p:sp>
        <p:nvSpPr>
          <p:cNvPr id="1032" name="Google Shape;1032;g3f5334e3ef1_0_5279">
            <a:extLst>
              <a:ext uri="{C183D7F6-B498-43B3-948B-1728B52AA6E4}">
                <adec:decorative xmlns:adec="http://schemas.microsoft.com/office/drawing/2017/decorative" val="1"/>
              </a:ext>
            </a:extLst>
          </p:cNvPr>
          <p:cNvSpPr/>
          <p:nvPr/>
        </p:nvSpPr>
        <p:spPr>
          <a:xfrm>
            <a:off x="8048200" y="512553"/>
            <a:ext cx="637117" cy="575091"/>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036"/>
        <p:cNvGrpSpPr/>
        <p:nvPr/>
      </p:nvGrpSpPr>
      <p:grpSpPr>
        <a:xfrm>
          <a:off x="0" y="0"/>
          <a:ext cx="0" cy="0"/>
          <a:chOff x="0" y="0"/>
          <a:chExt cx="0" cy="0"/>
        </a:xfrm>
      </p:grpSpPr>
      <p:sp>
        <p:nvSpPr>
          <p:cNvPr id="1037" name="Google Shape;1037;g3f5334e3ef1_0_528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Calming Strategies</a:t>
            </a:r>
            <a:endParaRPr dirty="0"/>
          </a:p>
        </p:txBody>
      </p:sp>
      <p:pic>
        <p:nvPicPr>
          <p:cNvPr id="1040" name="Google Shape;1040;g3f5334e3ef1_0_528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405575" y="5706600"/>
            <a:ext cx="1442894" cy="1151400"/>
          </a:xfrm>
          <a:prstGeom prst="rect">
            <a:avLst/>
          </a:prstGeom>
          <a:noFill/>
          <a:ln>
            <a:noFill/>
          </a:ln>
        </p:spPr>
      </p:pic>
      <p:sp>
        <p:nvSpPr>
          <p:cNvPr id="2" name="TextBox 1">
            <a:extLst>
              <a:ext uri="{FF2B5EF4-FFF2-40B4-BE49-F238E27FC236}">
                <a16:creationId xmlns:a16="http://schemas.microsoft.com/office/drawing/2014/main" id="{34FDAC4C-9CDB-F9C3-64CE-219D7CFD9234}"/>
              </a:ext>
            </a:extLst>
          </p:cNvPr>
          <p:cNvSpPr txBox="1"/>
          <p:nvPr/>
        </p:nvSpPr>
        <p:spPr>
          <a:xfrm>
            <a:off x="2476300" y="1464323"/>
            <a:ext cx="4191400" cy="4149854"/>
          </a:xfrm>
          <a:prstGeom prst="rect">
            <a:avLst/>
          </a:prstGeom>
          <a:noFill/>
        </p:spPr>
        <p:txBody>
          <a:bodyPr wrap="square" rtlCol="0">
            <a:spAutoFit/>
          </a:bodyPr>
          <a:lstStyle/>
          <a:p>
            <a:pPr algn="ctr"/>
            <a:r>
              <a:rPr lang="en-US" sz="2400" b="1" u="sng" dirty="0"/>
              <a:t>Calming Strategies</a:t>
            </a:r>
          </a:p>
          <a:p>
            <a:pPr marL="285750" indent="-285750" algn="ctr">
              <a:lnSpc>
                <a:spcPct val="150000"/>
              </a:lnSpc>
              <a:buFont typeface="Arial" panose="020B0604020202020204" pitchFamily="34" charset="0"/>
              <a:buChar char="•"/>
            </a:pPr>
            <a:r>
              <a:rPr lang="en-US" sz="1800" dirty="0"/>
              <a:t>Take 10 Deep Breaths</a:t>
            </a:r>
          </a:p>
          <a:p>
            <a:pPr marL="285750" indent="-285750" algn="ctr">
              <a:lnSpc>
                <a:spcPct val="150000"/>
              </a:lnSpc>
              <a:buFont typeface="Arial" panose="020B0604020202020204" pitchFamily="34" charset="0"/>
              <a:buChar char="•"/>
            </a:pPr>
            <a:r>
              <a:rPr lang="en-US" sz="1800" dirty="0"/>
              <a:t>Count to 20 Slowly</a:t>
            </a:r>
          </a:p>
          <a:p>
            <a:pPr marL="285750" indent="-285750" algn="ctr">
              <a:lnSpc>
                <a:spcPct val="150000"/>
              </a:lnSpc>
              <a:buFont typeface="Arial" panose="020B0604020202020204" pitchFamily="34" charset="0"/>
              <a:buChar char="•"/>
            </a:pPr>
            <a:r>
              <a:rPr lang="en-US" sz="1800" dirty="0"/>
              <a:t>Doodle or Draw</a:t>
            </a:r>
          </a:p>
          <a:p>
            <a:pPr marL="285750" indent="-285750" algn="ctr">
              <a:lnSpc>
                <a:spcPct val="150000"/>
              </a:lnSpc>
              <a:buFont typeface="Arial" panose="020B0604020202020204" pitchFamily="34" charset="0"/>
              <a:buChar char="•"/>
            </a:pPr>
            <a:r>
              <a:rPr lang="en-US" sz="1800" dirty="0"/>
              <a:t>Do Some Stretches</a:t>
            </a:r>
          </a:p>
          <a:p>
            <a:pPr marL="285750" indent="-285750" algn="ctr">
              <a:lnSpc>
                <a:spcPct val="150000"/>
              </a:lnSpc>
              <a:buFont typeface="Arial" panose="020B0604020202020204" pitchFamily="34" charset="0"/>
              <a:buChar char="•"/>
            </a:pPr>
            <a:r>
              <a:rPr lang="en-US" sz="1800" dirty="0"/>
              <a:t>Do 10 Jumping Jacks</a:t>
            </a:r>
          </a:p>
          <a:p>
            <a:pPr marL="285750" indent="-285750" algn="ctr">
              <a:lnSpc>
                <a:spcPct val="150000"/>
              </a:lnSpc>
              <a:buFont typeface="Arial" panose="020B0604020202020204" pitchFamily="34" charset="0"/>
              <a:buChar char="•"/>
            </a:pPr>
            <a:r>
              <a:rPr lang="en-US" sz="1800" dirty="0"/>
              <a:t>Give Yourself a Hug</a:t>
            </a:r>
          </a:p>
          <a:p>
            <a:pPr marL="285750" indent="-285750" algn="ctr">
              <a:lnSpc>
                <a:spcPct val="150000"/>
              </a:lnSpc>
              <a:buFont typeface="Arial" panose="020B0604020202020204" pitchFamily="34" charset="0"/>
              <a:buChar char="•"/>
            </a:pPr>
            <a:r>
              <a:rPr lang="en-US" sz="1800" dirty="0"/>
              <a:t>Drink Water and Have A Snack</a:t>
            </a:r>
          </a:p>
          <a:p>
            <a:pPr marL="285750" indent="-285750" algn="ctr">
              <a:lnSpc>
                <a:spcPct val="150000"/>
              </a:lnSpc>
              <a:buFont typeface="Arial" panose="020B0604020202020204" pitchFamily="34" charset="0"/>
              <a:buChar char="•"/>
            </a:pPr>
            <a:r>
              <a:rPr lang="en-US" sz="1800" dirty="0"/>
              <a:t>Imagine a Safe and Happy Place</a:t>
            </a:r>
          </a:p>
          <a:p>
            <a:pPr marL="285750" indent="-285750" algn="ctr">
              <a:lnSpc>
                <a:spcPct val="150000"/>
              </a:lnSpc>
              <a:buFont typeface="Arial" panose="020B0604020202020204" pitchFamily="34" charset="0"/>
              <a:buChar char="•"/>
            </a:pPr>
            <a:r>
              <a:rPr lang="en-US" sz="1800" dirty="0"/>
              <a:t>Listen to Music</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g3f5334e3ef1_0_5297"/>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000"/>
              <a:buNone/>
            </a:pPr>
            <a:r>
              <a:rPr lang="en-US"/>
              <a:t>Find Your Focus</a:t>
            </a:r>
            <a:endParaRPr/>
          </a:p>
        </p:txBody>
      </p:sp>
      <p:pic>
        <p:nvPicPr>
          <p:cNvPr id="1046" name="Google Shape;1046;g3f5334e3ef1_0_5297" descr="Practice a relaxed sense of focus using this one-minute meditation.&#10;&#10;If you enjoy this animation, and you'd like to learn how to meditate, you can get started for free by downloading the Headspace app:&#10;&#10;https://hdspce.co/2PsUvs3 &#10;&#10;The Headspace app delivers guided meditations based on teachings that Co-founder Andy Puddicombe learned during the ten years he spent studying meditation and mindfulness in monasteries across Asia.&#10;&#10;The first series, Basics, is completely free. As the name suggests, it will teach you the basics of meditation and mindfulness. After that, via subscription, Headspace offers hundreds of hours of guided meditations on subjects ranging from Stress to Sleep. Themed meditation packs are supported by a host of animations. &#10;&#10;Along with daily meditations, Headspace also offers On-The-Go exercises for users short on time and SOS sessions to support subscribers in those meltdown moments.&#10;&#10;Follow Us:&#10;Facebook - https://www.facebook.com/Headspace&#10;Twitter - https://twitter.com/Headspace&#10;Instagram - https://www.instagram.com/headspace/" title="Find Your Focus with this Mini Meditation">
            <a:hlinkClick r:id="rId3"/>
          </p:cNvPr>
          <p:cNvPicPr preferRelativeResize="0"/>
          <p:nvPr/>
        </p:nvPicPr>
        <p:blipFill rotWithShape="1">
          <a:blip r:embed="rId4">
            <a:alphaModFix/>
          </a:blip>
          <a:srcRect/>
          <a:stretch/>
        </p:blipFill>
        <p:spPr>
          <a:xfrm>
            <a:off x="87113" y="1430875"/>
            <a:ext cx="8969775" cy="54271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6"/>
                                        </p:tgtEl>
                                        <p:attrNameLst>
                                          <p:attrName>style.visibility</p:attrName>
                                        </p:attrNameLst>
                                      </p:cBhvr>
                                      <p:to>
                                        <p:strVal val="visible"/>
                                      </p:to>
                                    </p:set>
                                    <p:animEffect transition="in" filter="fade">
                                      <p:cBhvr>
                                        <p:cTn id="7" dur="1000"/>
                                        <p:tgtEl>
                                          <p:spTgt spid="1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pic>
        <p:nvPicPr>
          <p:cNvPr id="1051" name="Google Shape;1051;g3f5334e3ef1_0_5302" title="Calming Corner"/>
          <p:cNvPicPr preferRelativeResize="0"/>
          <p:nvPr/>
        </p:nvPicPr>
        <p:blipFill rotWithShape="1">
          <a:blip r:embed="rId3">
            <a:alphaModFix/>
          </a:blip>
          <a:srcRect/>
          <a:stretch/>
        </p:blipFill>
        <p:spPr>
          <a:xfrm>
            <a:off x="228600" y="1554700"/>
            <a:ext cx="4768975" cy="3880124"/>
          </a:xfrm>
          <a:prstGeom prst="rect">
            <a:avLst/>
          </a:prstGeom>
          <a:noFill/>
          <a:ln>
            <a:noFill/>
          </a:ln>
        </p:spPr>
      </p:pic>
      <p:sp>
        <p:nvSpPr>
          <p:cNvPr id="1052" name="Google Shape;1052;g3f5334e3ef1_0_530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Calm Kits &amp; Spaces</a:t>
            </a:r>
            <a:endParaRPr/>
          </a:p>
        </p:txBody>
      </p:sp>
      <p:pic>
        <p:nvPicPr>
          <p:cNvPr id="1053" name="Google Shape;1053;g3f5334e3ef1_0_5302">
            <a:extLst>
              <a:ext uri="{C183D7F6-B498-43B3-948B-1728B52AA6E4}">
                <adec:decorative xmlns:adec="http://schemas.microsoft.com/office/drawing/2017/decorative" val="1"/>
              </a:ext>
            </a:extLst>
          </p:cNvPr>
          <p:cNvPicPr preferRelativeResize="0"/>
          <p:nvPr/>
        </p:nvPicPr>
        <p:blipFill rotWithShape="1">
          <a:blip r:embed="rId4">
            <a:alphaModFix/>
          </a:blip>
          <a:srcRect t="3260"/>
          <a:stretch/>
        </p:blipFill>
        <p:spPr>
          <a:xfrm rot="3">
            <a:off x="5241400" y="2734102"/>
            <a:ext cx="3674000" cy="2382096"/>
          </a:xfrm>
          <a:prstGeom prst="rect">
            <a:avLst/>
          </a:prstGeom>
          <a:noFill/>
          <a:ln>
            <a:noFill/>
          </a:ln>
          <a:effectLst>
            <a:outerShdw blurRad="714375" dist="19050" dir="5400000" algn="bl" rotWithShape="0">
              <a:srgbClr val="000000">
                <a:alpha val="50196"/>
              </a:srgbClr>
            </a:outerShdw>
          </a:effec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pic>
        <p:nvPicPr>
          <p:cNvPr id="1058" name="Google Shape;1058;g3f5334e3ef1_0_5308" title="Escalation Cycle"/>
          <p:cNvPicPr preferRelativeResize="0"/>
          <p:nvPr/>
        </p:nvPicPr>
        <p:blipFill rotWithShape="1">
          <a:blip r:embed="rId3">
            <a:alphaModFix/>
          </a:blip>
          <a:srcRect/>
          <a:stretch/>
        </p:blipFill>
        <p:spPr>
          <a:xfrm>
            <a:off x="162300" y="1508450"/>
            <a:ext cx="4626126" cy="3496544"/>
          </a:xfrm>
          <a:prstGeom prst="rect">
            <a:avLst/>
          </a:prstGeom>
          <a:noFill/>
          <a:ln>
            <a:noFill/>
          </a:ln>
        </p:spPr>
      </p:pic>
      <p:sp>
        <p:nvSpPr>
          <p:cNvPr id="1059" name="Google Shape;1059;g3f5334e3ef1_0_5308"/>
          <p:cNvSpPr txBox="1">
            <a:spLocks noGrp="1"/>
          </p:cNvSpPr>
          <p:nvPr>
            <p:ph type="body" idx="1"/>
          </p:nvPr>
        </p:nvSpPr>
        <p:spPr>
          <a:xfrm>
            <a:off x="4788425" y="1386700"/>
            <a:ext cx="3997200" cy="47205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228600" rIns="182875" bIns="228600" anchor="t" anchorCtr="0">
            <a:noAutofit/>
          </a:bodyPr>
          <a:lstStyle/>
          <a:p>
            <a:pPr marL="27432" lvl="0" indent="0" algn="ctr" rtl="0">
              <a:lnSpc>
                <a:spcPct val="90000"/>
              </a:lnSpc>
              <a:spcBef>
                <a:spcPts val="0"/>
              </a:spcBef>
              <a:spcAft>
                <a:spcPts val="0"/>
              </a:spcAft>
              <a:buSzPts val="3200"/>
              <a:buNone/>
            </a:pPr>
            <a:r>
              <a:rPr lang="en-US" sz="3000" i="0" u="none">
                <a:solidFill>
                  <a:srgbClr val="000000"/>
                </a:solidFill>
                <a:latin typeface="Calibri"/>
                <a:ea typeface="Calibri"/>
                <a:cs typeface="Calibri"/>
                <a:sym typeface="Calibri"/>
              </a:rPr>
              <a:t>This is the point where you just let things run its course and keep everyone as safe as you can.  </a:t>
            </a:r>
            <a:endParaRPr sz="3000">
              <a:solidFill>
                <a:srgbClr val="000000"/>
              </a:solidFill>
              <a:latin typeface="Calibri"/>
              <a:ea typeface="Calibri"/>
              <a:cs typeface="Calibri"/>
              <a:sym typeface="Calibri"/>
            </a:endParaRPr>
          </a:p>
          <a:p>
            <a:pPr marL="27432" lvl="0" indent="0" algn="ctr" rtl="0">
              <a:lnSpc>
                <a:spcPct val="90000"/>
              </a:lnSpc>
              <a:spcBef>
                <a:spcPts val="2000"/>
              </a:spcBef>
              <a:spcAft>
                <a:spcPts val="0"/>
              </a:spcAft>
              <a:buSzPts val="3200"/>
              <a:buNone/>
            </a:pPr>
            <a:r>
              <a:rPr lang="en-US" sz="3000" b="1" i="1" u="none">
                <a:solidFill>
                  <a:srgbClr val="000000"/>
                </a:solidFill>
                <a:latin typeface="Calibri"/>
                <a:ea typeface="Calibri"/>
                <a:cs typeface="Calibri"/>
                <a:sym typeface="Calibri"/>
              </a:rPr>
              <a:t>The risk of harm is the greatest at this phase.</a:t>
            </a:r>
            <a:endParaRPr sz="3000" b="1" i="1">
              <a:solidFill>
                <a:srgbClr val="000000"/>
              </a:solidFill>
              <a:latin typeface="Calibri"/>
              <a:ea typeface="Calibri"/>
              <a:cs typeface="Calibri"/>
              <a:sym typeface="Calibri"/>
            </a:endParaRPr>
          </a:p>
          <a:p>
            <a:pPr marL="27432" lvl="0" indent="0" algn="ctr" rtl="0">
              <a:lnSpc>
                <a:spcPct val="90000"/>
              </a:lnSpc>
              <a:spcBef>
                <a:spcPts val="2000"/>
              </a:spcBef>
              <a:spcAft>
                <a:spcPts val="2000"/>
              </a:spcAft>
              <a:buSzPts val="3200"/>
              <a:buNone/>
            </a:pPr>
            <a:r>
              <a:rPr lang="en-US" sz="3000" b="1" i="0" u="sng">
                <a:solidFill>
                  <a:srgbClr val="000000"/>
                </a:solidFill>
                <a:latin typeface="Calibri"/>
                <a:ea typeface="Calibri"/>
                <a:cs typeface="Calibri"/>
                <a:sym typeface="Calibri"/>
              </a:rPr>
              <a:t>Safety is priority.</a:t>
            </a:r>
            <a:endParaRPr sz="3000">
              <a:latin typeface="Calibri"/>
              <a:ea typeface="Calibri"/>
              <a:cs typeface="Calibri"/>
              <a:sym typeface="Calibri"/>
            </a:endParaRPr>
          </a:p>
        </p:txBody>
      </p:sp>
      <p:sp>
        <p:nvSpPr>
          <p:cNvPr id="1060" name="Google Shape;1060;g3f5334e3ef1_0_5308"/>
          <p:cNvSpPr txBox="1">
            <a:spLocks noGrp="1"/>
          </p:cNvSpPr>
          <p:nvPr>
            <p:ph type="title"/>
          </p:nvPr>
        </p:nvSpPr>
        <p:spPr>
          <a:xfrm>
            <a:off x="324650" y="228600"/>
            <a:ext cx="8590800" cy="9906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500"/>
              <a:buNone/>
            </a:pPr>
            <a:r>
              <a:rPr lang="en-US" sz="3500" b="0" i="0" u="none">
                <a:solidFill>
                  <a:srgbClr val="FFFFFF"/>
                </a:solidFill>
                <a:latin typeface="Verdana"/>
                <a:ea typeface="Verdana"/>
                <a:cs typeface="Verdana"/>
                <a:sym typeface="Verdana"/>
              </a:rPr>
              <a:t>Peak Phase</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g3f5334e3ef1_0_5314"/>
          <p:cNvSpPr txBox="1">
            <a:spLocks noGrp="1"/>
          </p:cNvSpPr>
          <p:nvPr>
            <p:ph type="title"/>
          </p:nvPr>
        </p:nvSpPr>
        <p:spPr>
          <a:xfrm>
            <a:off x="223200" y="228600"/>
            <a:ext cx="8692200" cy="990600"/>
          </a:xfrm>
          <a:prstGeom prst="rect">
            <a:avLst/>
          </a:prstGeom>
          <a:solidFill>
            <a:srgbClr val="003369"/>
          </a:solid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109375"/>
              <a:buNone/>
            </a:pPr>
            <a:r>
              <a:rPr lang="en-US" sz="3200" b="0" i="0" u="none">
                <a:solidFill>
                  <a:srgbClr val="FFFFFF"/>
                </a:solidFill>
                <a:latin typeface="Verdana"/>
                <a:ea typeface="Verdana"/>
                <a:cs typeface="Verdana"/>
                <a:sym typeface="Verdana"/>
              </a:rPr>
              <a:t>What do I do to During Crisis/Peak Phase?</a:t>
            </a:r>
            <a:endParaRPr/>
          </a:p>
        </p:txBody>
      </p:sp>
      <p:sp>
        <p:nvSpPr>
          <p:cNvPr id="1066" name="Google Shape;1066;g3f5334e3ef1_0_5314"/>
          <p:cNvSpPr txBox="1">
            <a:spLocks noGrp="1"/>
          </p:cNvSpPr>
          <p:nvPr>
            <p:ph type="body" idx="1"/>
          </p:nvPr>
        </p:nvSpPr>
        <p:spPr>
          <a:xfrm>
            <a:off x="223200" y="1364550"/>
            <a:ext cx="8692200" cy="39765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228600" rIns="91425" bIns="228600" anchor="t" anchorCtr="0">
            <a:noAutofit/>
          </a:bodyPr>
          <a:lstStyle/>
          <a:p>
            <a:pPr marL="25400" lvl="0" indent="0" algn="ctr" rtl="0">
              <a:lnSpc>
                <a:spcPct val="90000"/>
              </a:lnSpc>
              <a:spcBef>
                <a:spcPts val="0"/>
              </a:spcBef>
              <a:spcAft>
                <a:spcPts val="0"/>
              </a:spcAft>
              <a:buSzPts val="3200"/>
              <a:buNone/>
            </a:pPr>
            <a:r>
              <a:rPr lang="en-US" sz="3000" b="1" i="1" u="sng">
                <a:solidFill>
                  <a:srgbClr val="000000"/>
                </a:solidFill>
                <a:latin typeface="Calibri"/>
                <a:ea typeface="Calibri"/>
                <a:cs typeface="Calibri"/>
                <a:sym typeface="Calibri"/>
              </a:rPr>
              <a:t>Goal: Ensure Everyone's Safety</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Interact as little as is necessary to ensure safety</a:t>
            </a:r>
            <a:endParaRPr sz="3000">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Provide physical space</a:t>
            </a:r>
            <a:endParaRPr sz="3000">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Limit talking (to student and other staff)</a:t>
            </a:r>
            <a:endParaRPr sz="3000">
              <a:latin typeface="Calibri"/>
              <a:ea typeface="Calibri"/>
              <a:cs typeface="Calibri"/>
              <a:sym typeface="Calibri"/>
            </a:endParaRPr>
          </a:p>
          <a:p>
            <a:pPr marL="0" lvl="0" indent="0" algn="l" rtl="0">
              <a:lnSpc>
                <a:spcPct val="90000"/>
              </a:lnSpc>
              <a:spcBef>
                <a:spcPts val="1800"/>
              </a:spcBef>
              <a:spcAft>
                <a:spcPts val="1800"/>
              </a:spcAft>
              <a:buSzPts val="3200"/>
              <a:buNone/>
            </a:pPr>
            <a:r>
              <a:rPr lang="en-US" sz="3000" b="1" i="0" u="none">
                <a:solidFill>
                  <a:srgbClr val="000000"/>
                </a:solidFill>
                <a:latin typeface="Calibri"/>
                <a:ea typeface="Calibri"/>
                <a:cs typeface="Calibri"/>
                <a:sym typeface="Calibri"/>
              </a:rPr>
              <a:t>Be aware and plan ahead</a:t>
            </a:r>
            <a:endParaRPr sz="3000" b="1">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g3f5334e3ef1_0_531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b="0" i="0" u="none">
                <a:solidFill>
                  <a:srgbClr val="FFFFFF"/>
                </a:solidFill>
                <a:latin typeface="Verdana"/>
                <a:ea typeface="Verdana"/>
                <a:cs typeface="Verdana"/>
                <a:sym typeface="Verdana"/>
              </a:rPr>
              <a:t>Scenario</a:t>
            </a:r>
            <a:endParaRPr/>
          </a:p>
        </p:txBody>
      </p:sp>
      <p:sp>
        <p:nvSpPr>
          <p:cNvPr id="1072" name="Google Shape;1072;g3f5334e3ef1_0_5319"/>
          <p:cNvSpPr txBox="1">
            <a:spLocks noGrp="1"/>
          </p:cNvSpPr>
          <p:nvPr>
            <p:ph type="body" idx="1"/>
          </p:nvPr>
        </p:nvSpPr>
        <p:spPr>
          <a:xfrm>
            <a:off x="452425" y="1511300"/>
            <a:ext cx="8232900" cy="4883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800"/>
              <a:buNone/>
            </a:pPr>
            <a:r>
              <a:rPr lang="en-US" sz="2500">
                <a:solidFill>
                  <a:srgbClr val="000000"/>
                </a:solidFill>
                <a:latin typeface="Calibri"/>
                <a:ea typeface="Calibri"/>
                <a:cs typeface="Calibri"/>
                <a:sym typeface="Calibri"/>
              </a:rPr>
              <a:t>     </a:t>
            </a:r>
            <a:r>
              <a:rPr lang="en-US" sz="2500" i="0" u="none">
                <a:solidFill>
                  <a:srgbClr val="000000"/>
                </a:solidFill>
                <a:latin typeface="Calibri"/>
                <a:ea typeface="Calibri"/>
                <a:cs typeface="Calibri"/>
                <a:sym typeface="Calibri"/>
              </a:rPr>
              <a:t>Tyler is a 7th grade boy. This morning, when he arrived at school, his teacher asked him for his homework and Tyler did not have it. She expressed frustration and told him he had lunch detention as a consequence. Less than 5 minutes later, the student that sits behind Tyler accidentally bumped him. Tyler reacted by kicking the student. His teacher, shouted at Tyler to stop. He then began pushing his materials off of his desk, yelling at his peers to leave him alone and then sat in the back of the room on the floor. After 10 minutes of trying to get Tyler to stand up and go back to his desk, the principal showed up, walked Tyler to the office and suspended him for 5 days for fighting and disruptive behavior.</a:t>
            </a:r>
            <a:endParaRPr sz="2100">
              <a:latin typeface="Calibri"/>
              <a:ea typeface="Calibri"/>
              <a:cs typeface="Calibri"/>
              <a:sym typeface="Calibri"/>
            </a:endParaRPr>
          </a:p>
        </p:txBody>
      </p:sp>
      <p:pic>
        <p:nvPicPr>
          <p:cNvPr id="1073" name="Google Shape;1073;g3f5334e3ef1_0_531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128198" y="5813500"/>
            <a:ext cx="1023000" cy="816325"/>
          </a:xfrm>
          <a:prstGeom prst="rect">
            <a:avLst/>
          </a:prstGeom>
          <a:noFill/>
          <a:ln>
            <a:noFill/>
          </a:ln>
        </p:spPr>
      </p:pic>
      <p:sp>
        <p:nvSpPr>
          <p:cNvPr id="1074" name="Google Shape;1074;g3f5334e3ef1_0_5319"/>
          <p:cNvSpPr txBox="1"/>
          <p:nvPr/>
        </p:nvSpPr>
        <p:spPr>
          <a:xfrm>
            <a:off x="580200" y="6394700"/>
            <a:ext cx="85638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Groups of 3 Activity</a:t>
            </a:r>
            <a:endParaRPr sz="2200" b="1" i="0" u="none" strike="noStrike" cap="none">
              <a:solidFill>
                <a:schemeClr val="dk1"/>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g3f5334e3ef1_0_5326"/>
          <p:cNvSpPr txBox="1">
            <a:spLocks noGrp="1"/>
          </p:cNvSpPr>
          <p:nvPr>
            <p:ph type="title"/>
          </p:nvPr>
        </p:nvSpPr>
        <p:spPr>
          <a:xfrm>
            <a:off x="304800" y="228600"/>
            <a:ext cx="8686800" cy="11430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Peak Phase - Small Group Discussion</a:t>
            </a:r>
            <a:endParaRPr dirty="0"/>
          </a:p>
        </p:txBody>
      </p:sp>
      <p:sp>
        <p:nvSpPr>
          <p:cNvPr id="1080" name="Google Shape;1080;g3f5334e3ef1_0_5326"/>
          <p:cNvSpPr txBox="1">
            <a:spLocks noGrp="1"/>
          </p:cNvSpPr>
          <p:nvPr>
            <p:ph type="body" idx="1"/>
          </p:nvPr>
        </p:nvSpPr>
        <p:spPr>
          <a:xfrm>
            <a:off x="452437" y="1511300"/>
            <a:ext cx="8232900" cy="4381500"/>
          </a:xfrm>
          <a:prstGeom prst="rect">
            <a:avLst/>
          </a:prstGeom>
          <a:noFill/>
          <a:ln>
            <a:noFill/>
          </a:ln>
        </p:spPr>
        <p:txBody>
          <a:bodyPr spcFirstLastPara="1" wrap="square" lIns="91425" tIns="45700" rIns="91425" bIns="45700" anchor="t" anchorCtr="0">
            <a:noAutofit/>
          </a:bodyPr>
          <a:lstStyle/>
          <a:p>
            <a:pPr marL="25400" lvl="0" indent="0" algn="l" rtl="0">
              <a:lnSpc>
                <a:spcPct val="90000"/>
              </a:lnSpc>
              <a:spcBef>
                <a:spcPts val="0"/>
              </a:spcBef>
              <a:spcAft>
                <a:spcPts val="0"/>
              </a:spcAft>
              <a:buSzPts val="3200"/>
              <a:buNone/>
            </a:pPr>
            <a:r>
              <a:rPr lang="en-US" sz="3400" i="0" u="none">
                <a:solidFill>
                  <a:srgbClr val="000000"/>
                </a:solidFill>
                <a:latin typeface="Calibri"/>
                <a:ea typeface="Calibri"/>
                <a:cs typeface="Calibri"/>
                <a:sym typeface="Calibri"/>
              </a:rPr>
              <a:t>Discuss with your group:</a:t>
            </a:r>
            <a:endParaRPr sz="3400">
              <a:latin typeface="Calibri"/>
              <a:ea typeface="Calibri"/>
              <a:cs typeface="Calibri"/>
              <a:sym typeface="Calibri"/>
            </a:endParaRPr>
          </a:p>
          <a:p>
            <a:pPr marL="457200" lvl="0" indent="-444500" algn="l" rtl="0">
              <a:lnSpc>
                <a:spcPct val="90000"/>
              </a:lnSpc>
              <a:spcBef>
                <a:spcPts val="1800"/>
              </a:spcBef>
              <a:spcAft>
                <a:spcPts val="0"/>
              </a:spcAft>
              <a:buClr>
                <a:srgbClr val="000000"/>
              </a:buClr>
              <a:buSzPts val="3400"/>
              <a:buFont typeface="Calibri"/>
              <a:buAutoNum type="arabicPeriod"/>
            </a:pPr>
            <a:r>
              <a:rPr lang="en-US" sz="3400" i="0" u="none">
                <a:solidFill>
                  <a:srgbClr val="000000"/>
                </a:solidFill>
                <a:latin typeface="Calibri"/>
                <a:ea typeface="Calibri"/>
                <a:cs typeface="Calibri"/>
                <a:sym typeface="Calibri"/>
              </a:rPr>
              <a:t>How did the teacher play a part in further escalating the situation?</a:t>
            </a:r>
            <a:endParaRPr sz="3400">
              <a:latin typeface="Calibri"/>
              <a:ea typeface="Calibri"/>
              <a:cs typeface="Calibri"/>
              <a:sym typeface="Calibri"/>
            </a:endParaRPr>
          </a:p>
          <a:p>
            <a:pPr marL="457200" lvl="0" indent="-444500" algn="l" rtl="0">
              <a:lnSpc>
                <a:spcPct val="90000"/>
              </a:lnSpc>
              <a:spcBef>
                <a:spcPts val="1800"/>
              </a:spcBef>
              <a:spcAft>
                <a:spcPts val="0"/>
              </a:spcAft>
              <a:buClr>
                <a:srgbClr val="000000"/>
              </a:buClr>
              <a:buSzPts val="3400"/>
              <a:buFont typeface="Calibri"/>
              <a:buAutoNum type="arabicPeriod"/>
            </a:pPr>
            <a:r>
              <a:rPr lang="en-US" sz="3400" i="0" u="none">
                <a:solidFill>
                  <a:srgbClr val="000000"/>
                </a:solidFill>
                <a:latin typeface="Calibri"/>
                <a:ea typeface="Calibri"/>
                <a:cs typeface="Calibri"/>
                <a:sym typeface="Calibri"/>
              </a:rPr>
              <a:t>What could have been done at the very beginning to change how this situation played out?</a:t>
            </a:r>
            <a:endParaRPr sz="3400">
              <a:latin typeface="Calibri"/>
              <a:ea typeface="Calibri"/>
              <a:cs typeface="Calibri"/>
              <a:sym typeface="Calibri"/>
            </a:endParaRPr>
          </a:p>
          <a:p>
            <a:pPr marL="457200" lvl="0" indent="-444500" algn="l" rtl="0">
              <a:lnSpc>
                <a:spcPct val="90000"/>
              </a:lnSpc>
              <a:spcBef>
                <a:spcPts val="1800"/>
              </a:spcBef>
              <a:spcAft>
                <a:spcPts val="1800"/>
              </a:spcAft>
              <a:buClr>
                <a:srgbClr val="000000"/>
              </a:buClr>
              <a:buSzPts val="3400"/>
              <a:buFont typeface="Calibri"/>
              <a:buAutoNum type="arabicPeriod"/>
            </a:pPr>
            <a:r>
              <a:rPr lang="en-US" sz="3400" i="0" u="none">
                <a:solidFill>
                  <a:srgbClr val="000000"/>
                </a:solidFill>
                <a:latin typeface="Calibri"/>
                <a:ea typeface="Calibri"/>
                <a:cs typeface="Calibri"/>
                <a:sym typeface="Calibri"/>
              </a:rPr>
              <a:t>What other changes could have been made?  </a:t>
            </a:r>
            <a:endParaRPr sz="3400">
              <a:latin typeface="Calibri"/>
              <a:ea typeface="Calibri"/>
              <a:cs typeface="Calibri"/>
              <a:sym typeface="Calibri"/>
            </a:endParaRPr>
          </a:p>
        </p:txBody>
      </p:sp>
      <p:sp>
        <p:nvSpPr>
          <p:cNvPr id="1081" name="Google Shape;1081;g3f5334e3ef1_0_5326">
            <a:extLst>
              <a:ext uri="{C183D7F6-B498-43B3-948B-1728B52AA6E4}">
                <adec:decorative xmlns:adec="http://schemas.microsoft.com/office/drawing/2017/decorative" val="1"/>
              </a:ext>
            </a:extLst>
          </p:cNvPr>
          <p:cNvSpPr/>
          <p:nvPr/>
        </p:nvSpPr>
        <p:spPr>
          <a:xfrm>
            <a:off x="8049087" y="426262"/>
            <a:ext cx="769956"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5"/>
        <p:cNvGrpSpPr/>
        <p:nvPr/>
      </p:nvGrpSpPr>
      <p:grpSpPr>
        <a:xfrm>
          <a:off x="0" y="0"/>
          <a:ext cx="0" cy="0"/>
          <a:chOff x="0" y="0"/>
          <a:chExt cx="0" cy="0"/>
        </a:xfrm>
      </p:grpSpPr>
      <p:sp>
        <p:nvSpPr>
          <p:cNvPr id="1086" name="Google Shape;1086;g3f5334e3ef1_0_5332"/>
          <p:cNvSpPr txBox="1">
            <a:spLocks noGrp="1"/>
          </p:cNvSpPr>
          <p:nvPr>
            <p:ph type="body" idx="1"/>
          </p:nvPr>
        </p:nvSpPr>
        <p:spPr>
          <a:xfrm>
            <a:off x="455550" y="1625550"/>
            <a:ext cx="8232900" cy="3759300"/>
          </a:xfrm>
          <a:prstGeom prst="rect">
            <a:avLst/>
          </a:prstGeom>
          <a:noFill/>
          <a:ln>
            <a:noFill/>
          </a:ln>
        </p:spPr>
        <p:txBody>
          <a:bodyPr spcFirstLastPara="1" wrap="square" lIns="91425" tIns="45700" rIns="91425" bIns="45700" anchor="t" anchorCtr="0">
            <a:noAutofit/>
          </a:bodyPr>
          <a:lstStyle/>
          <a:p>
            <a:pPr marL="1257300" lvl="0" indent="0" algn="l" rtl="0">
              <a:lnSpc>
                <a:spcPct val="100000"/>
              </a:lnSpc>
              <a:spcBef>
                <a:spcPts val="600"/>
              </a:spcBef>
              <a:spcAft>
                <a:spcPts val="0"/>
              </a:spcAft>
              <a:buSzPts val="3200"/>
              <a:buNone/>
            </a:pPr>
            <a:r>
              <a:rPr lang="en-US" sz="3000" i="0" u="none">
                <a:solidFill>
                  <a:srgbClr val="000000"/>
                </a:solidFill>
                <a:latin typeface="Calibri"/>
                <a:ea typeface="Calibri"/>
                <a:cs typeface="Calibri"/>
                <a:sym typeface="Calibri"/>
              </a:rPr>
              <a:t>How do you feel after a major emotional escalation?</a:t>
            </a:r>
            <a:endParaRPr sz="3000">
              <a:latin typeface="Calibri"/>
              <a:ea typeface="Calibri"/>
              <a:cs typeface="Calibri"/>
              <a:sym typeface="Calibri"/>
            </a:endParaRPr>
          </a:p>
          <a:p>
            <a:pPr marL="25400" lvl="0" indent="0" algn="l" rtl="0">
              <a:lnSpc>
                <a:spcPct val="100000"/>
              </a:lnSpc>
              <a:spcBef>
                <a:spcPts val="600"/>
              </a:spcBef>
              <a:spcAft>
                <a:spcPts val="0"/>
              </a:spcAft>
              <a:buSzPts val="3200"/>
              <a:buNone/>
            </a:pPr>
            <a:endParaRPr sz="3000" i="0" u="none">
              <a:solidFill>
                <a:srgbClr val="000000"/>
              </a:solidFill>
              <a:latin typeface="Calibri"/>
              <a:ea typeface="Calibri"/>
              <a:cs typeface="Calibri"/>
              <a:sym typeface="Calibri"/>
            </a:endParaRPr>
          </a:p>
          <a:p>
            <a:pPr marL="25400" lvl="0" indent="0" algn="l" rtl="0">
              <a:lnSpc>
                <a:spcPct val="100000"/>
              </a:lnSpc>
              <a:spcBef>
                <a:spcPts val="600"/>
              </a:spcBef>
              <a:spcAft>
                <a:spcPts val="0"/>
              </a:spcAft>
              <a:buSzPts val="3200"/>
              <a:buNone/>
            </a:pPr>
            <a:r>
              <a:rPr lang="en-US" sz="3000" i="0" u="none">
                <a:solidFill>
                  <a:srgbClr val="000000"/>
                </a:solidFill>
                <a:latin typeface="Calibri"/>
                <a:ea typeface="Calibri"/>
                <a:cs typeface="Calibri"/>
                <a:sym typeface="Calibri"/>
              </a:rPr>
              <a:t>How do your students act after a peak crisis escalation? </a:t>
            </a:r>
            <a:endParaRPr sz="3000">
              <a:latin typeface="Calibri"/>
              <a:ea typeface="Calibri"/>
              <a:cs typeface="Calibri"/>
              <a:sym typeface="Calibri"/>
            </a:endParaRPr>
          </a:p>
        </p:txBody>
      </p:sp>
      <p:sp>
        <p:nvSpPr>
          <p:cNvPr id="1087" name="Google Shape;1087;g3f5334e3ef1_0_5332"/>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Peak Phase - Independent Reflection </a:t>
            </a:r>
            <a:endParaRPr dirty="0"/>
          </a:p>
        </p:txBody>
      </p:sp>
      <p:grpSp>
        <p:nvGrpSpPr>
          <p:cNvPr id="1088" name="Google Shape;1088;g3f5334e3ef1_0_5332">
            <a:extLst>
              <a:ext uri="{C183D7F6-B498-43B3-948B-1728B52AA6E4}">
                <adec:decorative xmlns:adec="http://schemas.microsoft.com/office/drawing/2017/decorative" val="1"/>
              </a:ext>
            </a:extLst>
          </p:cNvPr>
          <p:cNvGrpSpPr/>
          <p:nvPr/>
        </p:nvGrpSpPr>
        <p:grpSpPr>
          <a:xfrm>
            <a:off x="8035901" y="469912"/>
            <a:ext cx="649308" cy="660385"/>
            <a:chOff x="1490050" y="3805975"/>
            <a:chExt cx="491900" cy="482350"/>
          </a:xfrm>
        </p:grpSpPr>
        <p:sp>
          <p:nvSpPr>
            <p:cNvPr id="1089" name="Google Shape;1089;g3f5334e3ef1_0_5332"/>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g3f5334e3ef1_0_5332"/>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g3f5334e3ef1_0_5332"/>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g3f5334e3ef1_0_5332"/>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093" name="Google Shape;1093;g3f5334e3ef1_0_533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0050" y="1581150"/>
            <a:ext cx="1047750" cy="1047750"/>
          </a:xfrm>
          <a:prstGeom prst="rect">
            <a:avLst/>
          </a:prstGeom>
          <a:noFill/>
          <a:ln>
            <a:noFill/>
          </a:ln>
        </p:spPr>
      </p:pic>
      <p:pic>
        <p:nvPicPr>
          <p:cNvPr id="1094" name="Google Shape;1094;g3f5334e3ef1_0_533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19775" y="5618325"/>
            <a:ext cx="1442894" cy="11514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8"/>
        <p:cNvGrpSpPr/>
        <p:nvPr/>
      </p:nvGrpSpPr>
      <p:grpSpPr>
        <a:xfrm>
          <a:off x="0" y="0"/>
          <a:ext cx="0" cy="0"/>
          <a:chOff x="0" y="0"/>
          <a:chExt cx="0" cy="0"/>
        </a:xfrm>
      </p:grpSpPr>
      <p:sp>
        <p:nvSpPr>
          <p:cNvPr id="1099" name="Google Shape;1099;g3f5334e3ef1_0_5344"/>
          <p:cNvSpPr txBox="1">
            <a:spLocks noGrp="1"/>
          </p:cNvSpPr>
          <p:nvPr>
            <p:ph type="body" idx="1"/>
          </p:nvPr>
        </p:nvSpPr>
        <p:spPr>
          <a:xfrm>
            <a:off x="4755675" y="1400025"/>
            <a:ext cx="4039200" cy="47817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228600" rIns="182875" bIns="228600" anchor="t" anchorCtr="0">
            <a:noAutofit/>
          </a:bodyPr>
          <a:lstStyle/>
          <a:p>
            <a:pPr marL="25400" lvl="0" indent="0" algn="ctr" rtl="0">
              <a:lnSpc>
                <a:spcPct val="90000"/>
              </a:lnSpc>
              <a:spcBef>
                <a:spcPts val="0"/>
              </a:spcBef>
              <a:spcAft>
                <a:spcPts val="0"/>
              </a:spcAft>
              <a:buSzPts val="3200"/>
              <a:buNone/>
            </a:pPr>
            <a:r>
              <a:rPr lang="en-US" sz="3000" i="0" u="none">
                <a:solidFill>
                  <a:srgbClr val="000000"/>
                </a:solidFill>
                <a:latin typeface="Calibri"/>
                <a:ea typeface="Calibri"/>
                <a:cs typeface="Calibri"/>
                <a:sym typeface="Calibri"/>
              </a:rPr>
              <a:t>Physical and/or emotional discomfort is still present.</a:t>
            </a:r>
            <a:br>
              <a:rPr lang="en-US" sz="3000" i="0" u="none">
                <a:solidFill>
                  <a:srgbClr val="000000"/>
                </a:solidFill>
                <a:latin typeface="Calibri"/>
                <a:ea typeface="Calibri"/>
                <a:cs typeface="Calibri"/>
                <a:sym typeface="Calibri"/>
              </a:rPr>
            </a:br>
            <a:r>
              <a:rPr lang="en-US" sz="3000" i="0" u="none">
                <a:solidFill>
                  <a:srgbClr val="000000"/>
                </a:solidFill>
                <a:latin typeface="Calibri"/>
                <a:ea typeface="Calibri"/>
                <a:cs typeface="Calibri"/>
                <a:sym typeface="Calibri"/>
              </a:rPr>
              <a:t>  </a:t>
            </a:r>
            <a:endParaRPr sz="3000" i="0" u="none">
              <a:solidFill>
                <a:srgbClr val="000000"/>
              </a:solidFill>
              <a:latin typeface="Calibri"/>
              <a:ea typeface="Calibri"/>
              <a:cs typeface="Calibri"/>
              <a:sym typeface="Calibri"/>
            </a:endParaRPr>
          </a:p>
          <a:p>
            <a:pPr marL="25400" lvl="0" indent="0" algn="ctr" rtl="0">
              <a:lnSpc>
                <a:spcPct val="90000"/>
              </a:lnSpc>
              <a:spcBef>
                <a:spcPts val="1800"/>
              </a:spcBef>
              <a:spcAft>
                <a:spcPts val="1800"/>
              </a:spcAft>
              <a:buSzPts val="3200"/>
              <a:buNone/>
            </a:pPr>
            <a:r>
              <a:rPr lang="en-US" sz="3000" i="0" u="none">
                <a:solidFill>
                  <a:srgbClr val="000000"/>
                </a:solidFill>
                <a:latin typeface="Calibri"/>
                <a:ea typeface="Calibri"/>
                <a:cs typeface="Calibri"/>
                <a:sym typeface="Calibri"/>
              </a:rPr>
              <a:t>While muscle tension and breathing are decreasing, this phase is similar to the escalation phase.</a:t>
            </a:r>
            <a:endParaRPr sz="3000">
              <a:latin typeface="Calibri"/>
              <a:ea typeface="Calibri"/>
              <a:cs typeface="Calibri"/>
              <a:sym typeface="Calibri"/>
            </a:endParaRPr>
          </a:p>
        </p:txBody>
      </p:sp>
      <p:sp>
        <p:nvSpPr>
          <p:cNvPr id="1100" name="Google Shape;1100;g3f5334e3ef1_0_5344"/>
          <p:cNvSpPr txBox="1">
            <a:spLocks noGrp="1"/>
          </p:cNvSpPr>
          <p:nvPr>
            <p:ph type="title"/>
          </p:nvPr>
        </p:nvSpPr>
        <p:spPr>
          <a:xfrm>
            <a:off x="221775" y="228600"/>
            <a:ext cx="8649300" cy="9906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500"/>
              <a:buNone/>
            </a:pPr>
            <a:r>
              <a:rPr lang="en-US" sz="4000" b="0" i="0" u="none">
                <a:solidFill>
                  <a:srgbClr val="FFFFFF"/>
                </a:solidFill>
                <a:latin typeface="Verdana"/>
                <a:ea typeface="Verdana"/>
                <a:cs typeface="Verdana"/>
                <a:sym typeface="Verdana"/>
              </a:rPr>
              <a:t>De-escalation &amp; Stabilization</a:t>
            </a:r>
            <a:endParaRPr sz="4000"/>
          </a:p>
        </p:txBody>
      </p:sp>
      <p:pic>
        <p:nvPicPr>
          <p:cNvPr id="1101" name="Google Shape;1101;g3f5334e3ef1_0_5344" title="Escalation Cycle"/>
          <p:cNvPicPr preferRelativeResize="0"/>
          <p:nvPr/>
        </p:nvPicPr>
        <p:blipFill rotWithShape="1">
          <a:blip r:embed="rId3">
            <a:alphaModFix/>
          </a:blip>
          <a:srcRect/>
          <a:stretch/>
        </p:blipFill>
        <p:spPr>
          <a:xfrm>
            <a:off x="221775" y="1400025"/>
            <a:ext cx="4488225" cy="3392251"/>
          </a:xfrm>
          <a:prstGeom prst="rect">
            <a:avLst/>
          </a:prstGeom>
          <a:noFill/>
          <a:ln>
            <a:noFill/>
          </a:ln>
        </p:spPr>
      </p:pic>
      <p:pic>
        <p:nvPicPr>
          <p:cNvPr id="1102" name="Google Shape;1102;g3f5334e3ef1_0_534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39625" y="4973100"/>
            <a:ext cx="1442894" cy="11514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6"/>
        <p:cNvGrpSpPr/>
        <p:nvPr/>
      </p:nvGrpSpPr>
      <p:grpSpPr>
        <a:xfrm>
          <a:off x="0" y="0"/>
          <a:ext cx="0" cy="0"/>
          <a:chOff x="0" y="0"/>
          <a:chExt cx="0" cy="0"/>
        </a:xfrm>
      </p:grpSpPr>
      <p:sp>
        <p:nvSpPr>
          <p:cNvPr id="1107" name="Google Shape;1107;g3f5334e3ef1_0_5351"/>
          <p:cNvSpPr txBox="1">
            <a:spLocks noGrp="1"/>
          </p:cNvSpPr>
          <p:nvPr>
            <p:ph type="body" idx="1"/>
          </p:nvPr>
        </p:nvSpPr>
        <p:spPr>
          <a:xfrm>
            <a:off x="3631325" y="271450"/>
            <a:ext cx="4964100" cy="6186300"/>
          </a:xfrm>
          <a:prstGeom prst="rect">
            <a:avLst/>
          </a:prstGeom>
          <a:solidFill>
            <a:srgbClr val="D0E0E3"/>
          </a:solidFill>
          <a:ln w="28575" cap="flat" cmpd="sng">
            <a:solidFill>
              <a:srgbClr val="003369"/>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2000"/>
              <a:buNone/>
            </a:pPr>
            <a:endParaRPr sz="500" b="1" i="0" u="none">
              <a:solidFill>
                <a:srgbClr val="000000"/>
              </a:solidFill>
              <a:latin typeface="Verdana"/>
              <a:ea typeface="Verdana"/>
              <a:cs typeface="Verdana"/>
              <a:sym typeface="Verdana"/>
            </a:endParaRPr>
          </a:p>
          <a:p>
            <a:pPr marL="0" lvl="0" indent="0" algn="l" rtl="0">
              <a:lnSpc>
                <a:spcPct val="80000"/>
              </a:lnSpc>
              <a:spcBef>
                <a:spcPts val="0"/>
              </a:spcBef>
              <a:spcAft>
                <a:spcPts val="0"/>
              </a:spcAft>
              <a:buSzPts val="2000"/>
              <a:buNone/>
            </a:pPr>
            <a:r>
              <a:rPr lang="en-US" sz="2700" b="1" i="0" u="none">
                <a:solidFill>
                  <a:srgbClr val="000000"/>
                </a:solidFill>
                <a:latin typeface="Calibri"/>
                <a:ea typeface="Calibri"/>
                <a:cs typeface="Calibri"/>
                <a:sym typeface="Calibri"/>
              </a:rPr>
              <a:t>Student behavior can look like…</a:t>
            </a:r>
            <a:endParaRPr sz="2700" b="1" i="0" u="none">
              <a:solidFill>
                <a:srgbClr val="000000"/>
              </a:solidFill>
              <a:latin typeface="Calibri"/>
              <a:ea typeface="Calibri"/>
              <a:cs typeface="Calibri"/>
              <a:sym typeface="Calibri"/>
            </a:endParaRPr>
          </a:p>
          <a:p>
            <a:pPr marL="285750" lvl="0" indent="0" algn="l" rtl="0">
              <a:lnSpc>
                <a:spcPct val="75000"/>
              </a:lnSpc>
              <a:spcBef>
                <a:spcPts val="600"/>
              </a:spcBef>
              <a:spcAft>
                <a:spcPts val="0"/>
              </a:spcAft>
              <a:buSzPts val="2000"/>
              <a:buNone/>
            </a:pPr>
            <a:r>
              <a:rPr lang="en-US" sz="2700" i="0" u="none">
                <a:solidFill>
                  <a:srgbClr val="000000"/>
                </a:solidFill>
                <a:latin typeface="Calibri"/>
                <a:ea typeface="Calibri"/>
                <a:cs typeface="Calibri"/>
                <a:sym typeface="Calibri"/>
              </a:rPr>
              <a:t>Reconciliation</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Withdrawal</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Denial</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Blaming others</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Increased responsiveness to directions</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Avoidance of discussion</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Confusion</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Preference for busy work</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Subdued </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0"/>
              </a:spcAft>
              <a:buSzPts val="2000"/>
              <a:buNone/>
            </a:pPr>
            <a:r>
              <a:rPr lang="en-US" sz="2700" i="0" u="none">
                <a:solidFill>
                  <a:srgbClr val="000000"/>
                </a:solidFill>
                <a:latin typeface="Calibri"/>
                <a:ea typeface="Calibri"/>
                <a:cs typeface="Calibri"/>
                <a:sym typeface="Calibri"/>
              </a:rPr>
              <a:t>Avoidance of debriefing</a:t>
            </a:r>
            <a:endParaRPr sz="2700" i="0" u="none">
              <a:solidFill>
                <a:srgbClr val="000000"/>
              </a:solidFill>
              <a:latin typeface="Calibri"/>
              <a:ea typeface="Calibri"/>
              <a:cs typeface="Calibri"/>
              <a:sym typeface="Calibri"/>
            </a:endParaRPr>
          </a:p>
          <a:p>
            <a:pPr marL="285750" lvl="0" indent="0" algn="l" rtl="0">
              <a:lnSpc>
                <a:spcPct val="75000"/>
              </a:lnSpc>
              <a:spcBef>
                <a:spcPts val="1200"/>
              </a:spcBef>
              <a:spcAft>
                <a:spcPts val="1200"/>
              </a:spcAft>
              <a:buSzPts val="2000"/>
              <a:buNone/>
            </a:pPr>
            <a:r>
              <a:rPr lang="en-US" sz="2700" i="0" u="none">
                <a:solidFill>
                  <a:srgbClr val="000000"/>
                </a:solidFill>
                <a:latin typeface="Calibri"/>
                <a:ea typeface="Calibri"/>
                <a:cs typeface="Calibri"/>
                <a:sym typeface="Calibri"/>
              </a:rPr>
              <a:t>May show signs of lethargy and fatigue</a:t>
            </a:r>
            <a:endParaRPr sz="2700">
              <a:latin typeface="Calibri"/>
              <a:ea typeface="Calibri"/>
              <a:cs typeface="Calibri"/>
              <a:sym typeface="Calibri"/>
            </a:endParaRPr>
          </a:p>
        </p:txBody>
      </p:sp>
      <p:sp>
        <p:nvSpPr>
          <p:cNvPr id="1108" name="Google Shape;1108;g3f5334e3ef1_0_5351"/>
          <p:cNvSpPr txBox="1">
            <a:spLocks noGrp="1"/>
          </p:cNvSpPr>
          <p:nvPr>
            <p:ph type="subTitle" idx="2"/>
          </p:nvPr>
        </p:nvSpPr>
        <p:spPr>
          <a:xfrm>
            <a:off x="446100" y="271450"/>
            <a:ext cx="3008400" cy="1403100"/>
          </a:xfrm>
          <a:prstGeom prst="rect">
            <a:avLst/>
          </a:prstGeom>
          <a:solidFill>
            <a:srgbClr val="001D35"/>
          </a:solidFill>
          <a:ln>
            <a:noFill/>
          </a:ln>
        </p:spPr>
        <p:txBody>
          <a:bodyPr spcFirstLastPara="1" wrap="square" lIns="91425" tIns="45700" rIns="91425" bIns="45700" anchor="b" anchorCtr="0">
            <a:noAutofit/>
          </a:bodyPr>
          <a:lstStyle/>
          <a:p>
            <a:pPr marL="0" lvl="0" indent="0" algn="ctr" rtl="0">
              <a:lnSpc>
                <a:spcPct val="100000"/>
              </a:lnSpc>
              <a:spcBef>
                <a:spcPts val="600"/>
              </a:spcBef>
              <a:spcAft>
                <a:spcPts val="0"/>
              </a:spcAft>
              <a:buSzPts val="2000"/>
              <a:buNone/>
            </a:pPr>
            <a:r>
              <a:rPr lang="en-US" sz="2400" i="0" u="none" dirty="0">
                <a:solidFill>
                  <a:schemeClr val="lt1"/>
                </a:solidFill>
                <a:latin typeface="Calibri"/>
                <a:ea typeface="Calibri"/>
                <a:cs typeface="Calibri"/>
                <a:sym typeface="Calibri"/>
              </a:rPr>
              <a:t>During the De-escalation and Recovery</a:t>
            </a:r>
            <a:endParaRPr sz="2400" dirty="0">
              <a:solidFill>
                <a:schemeClr val="lt1"/>
              </a:solidFill>
              <a:latin typeface="Calibri"/>
              <a:ea typeface="Calibri"/>
              <a:cs typeface="Calibri"/>
              <a:sym typeface="Calibri"/>
            </a:endParaRPr>
          </a:p>
        </p:txBody>
      </p:sp>
      <p:pic>
        <p:nvPicPr>
          <p:cNvPr id="1109" name="Google Shape;1109;g3f5334e3ef1_0_5351" descr="decorative" title="boy with hooded sweatshirt holding forehead"/>
          <p:cNvPicPr preferRelativeResize="0"/>
          <p:nvPr/>
        </p:nvPicPr>
        <p:blipFill rotWithShape="1">
          <a:blip r:embed="rId3">
            <a:alphaModFix/>
          </a:blip>
          <a:srcRect l="35704" r="25809"/>
          <a:stretch/>
        </p:blipFill>
        <p:spPr>
          <a:xfrm>
            <a:off x="446100" y="1674475"/>
            <a:ext cx="3008400" cy="4783350"/>
          </a:xfrm>
          <a:prstGeom prst="rect">
            <a:avLst/>
          </a:prstGeom>
          <a:noFill/>
          <a:ln>
            <a:noFill/>
          </a:ln>
        </p:spPr>
      </p:pic>
      <p:sp>
        <p:nvSpPr>
          <p:cNvPr id="2" name="Title 1" hidden="1">
            <a:extLst>
              <a:ext uri="{FF2B5EF4-FFF2-40B4-BE49-F238E27FC236}">
                <a16:creationId xmlns:a16="http://schemas.microsoft.com/office/drawing/2014/main" id="{EB9198A1-550E-4869-FE75-C58C75D13511}"/>
              </a:ext>
            </a:extLst>
          </p:cNvPr>
          <p:cNvSpPr>
            <a:spLocks noGrp="1"/>
          </p:cNvSpPr>
          <p:nvPr>
            <p:ph type="title" idx="4294967295"/>
          </p:nvPr>
        </p:nvSpPr>
        <p:spPr/>
        <p:txBody>
          <a:bodyPr/>
          <a:lstStyle/>
          <a:p>
            <a:pPr rtl="0"/>
            <a:r>
              <a:rPr lang="en-US" sz="2400" b="1" i="0" spc="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During the De-escalation and Recovery</a:t>
            </a:r>
            <a:endParaRPr lang="en-US" dirty="0">
              <a:effectLst/>
            </a:endParaRP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3"/>
        <p:cNvGrpSpPr/>
        <p:nvPr/>
      </p:nvGrpSpPr>
      <p:grpSpPr>
        <a:xfrm>
          <a:off x="0" y="0"/>
          <a:ext cx="0" cy="0"/>
          <a:chOff x="0" y="0"/>
          <a:chExt cx="0" cy="0"/>
        </a:xfrm>
      </p:grpSpPr>
      <p:sp>
        <p:nvSpPr>
          <p:cNvPr id="1114" name="Google Shape;1114;g3f5334e3ef1_0_5357"/>
          <p:cNvSpPr txBox="1">
            <a:spLocks noGrp="1"/>
          </p:cNvSpPr>
          <p:nvPr>
            <p:ph type="title"/>
          </p:nvPr>
        </p:nvSpPr>
        <p:spPr>
          <a:xfrm>
            <a:off x="220775" y="228600"/>
            <a:ext cx="8694600" cy="9906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500"/>
              <a:buNone/>
            </a:pPr>
            <a:r>
              <a:rPr lang="en-US" sz="3300" i="0" u="none">
                <a:solidFill>
                  <a:srgbClr val="FFFFFF"/>
                </a:solidFill>
                <a:latin typeface="Verdana"/>
                <a:ea typeface="Verdana"/>
                <a:cs typeface="Verdana"/>
                <a:sym typeface="Verdana"/>
              </a:rPr>
              <a:t>De-escalation &amp; Stabilization Strategies</a:t>
            </a:r>
            <a:endParaRPr sz="3300">
              <a:latin typeface="Verdana"/>
              <a:ea typeface="Verdana"/>
              <a:cs typeface="Verdana"/>
              <a:sym typeface="Verdana"/>
            </a:endParaRPr>
          </a:p>
        </p:txBody>
      </p:sp>
      <p:sp>
        <p:nvSpPr>
          <p:cNvPr id="1115" name="Google Shape;1115;g3f5334e3ef1_0_5357"/>
          <p:cNvSpPr txBox="1">
            <a:spLocks noGrp="1"/>
          </p:cNvSpPr>
          <p:nvPr>
            <p:ph type="body" idx="1"/>
          </p:nvPr>
        </p:nvSpPr>
        <p:spPr>
          <a:xfrm>
            <a:off x="261450" y="1355150"/>
            <a:ext cx="8621100" cy="38148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228600" rIns="182875" bIns="228600" anchor="t" anchorCtr="0">
            <a:noAutofit/>
          </a:bodyPr>
          <a:lstStyle/>
          <a:p>
            <a:pPr marL="0" lvl="0" indent="0" algn="ctr" rtl="0">
              <a:lnSpc>
                <a:spcPct val="90000"/>
              </a:lnSpc>
              <a:spcBef>
                <a:spcPts val="0"/>
              </a:spcBef>
              <a:spcAft>
                <a:spcPts val="0"/>
              </a:spcAft>
              <a:buSzPts val="3200"/>
              <a:buNone/>
            </a:pPr>
            <a:r>
              <a:rPr lang="en-US" sz="3000" b="1" i="1" u="sng">
                <a:solidFill>
                  <a:srgbClr val="000000"/>
                </a:solidFill>
                <a:latin typeface="Calibri"/>
                <a:ea typeface="Calibri"/>
                <a:cs typeface="Calibri"/>
                <a:sym typeface="Calibri"/>
              </a:rPr>
              <a:t>Goal: Avoid Re-escalation</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Assign low level independent task</a:t>
            </a:r>
            <a:endParaRPr sz="3000">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Avoid blaming</a:t>
            </a:r>
            <a:endParaRPr sz="3000">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Provide Structured Choice</a:t>
            </a:r>
            <a:endParaRPr sz="3000">
              <a:latin typeface="Calibri"/>
              <a:ea typeface="Calibri"/>
              <a:cs typeface="Calibri"/>
              <a:sym typeface="Calibri"/>
            </a:endParaRPr>
          </a:p>
          <a:p>
            <a:pPr marL="0" lvl="0" indent="0" algn="l" rtl="0">
              <a:lnSpc>
                <a:spcPct val="90000"/>
              </a:lnSpc>
              <a:spcBef>
                <a:spcPts val="1800"/>
              </a:spcBef>
              <a:spcAft>
                <a:spcPts val="1800"/>
              </a:spcAft>
              <a:buSzPts val="3200"/>
              <a:buNone/>
            </a:pPr>
            <a:r>
              <a:rPr lang="en-US" sz="3000" i="0" u="none">
                <a:solidFill>
                  <a:srgbClr val="000000"/>
                </a:solidFill>
                <a:latin typeface="Calibri"/>
                <a:ea typeface="Calibri"/>
                <a:cs typeface="Calibri"/>
                <a:sym typeface="Calibri"/>
              </a:rPr>
              <a:t>Provide Differential Reinforcement</a:t>
            </a:r>
            <a:endParaRPr sz="3000">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g3f5334e3ef1_0_5362"/>
          <p:cNvSpPr txBox="1">
            <a:spLocks noGrp="1"/>
          </p:cNvSpPr>
          <p:nvPr>
            <p:ph type="body" idx="1"/>
          </p:nvPr>
        </p:nvSpPr>
        <p:spPr>
          <a:xfrm>
            <a:off x="4967575" y="1477575"/>
            <a:ext cx="3763500" cy="43458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28000" tIns="411475" rIns="128000" bIns="502900" anchor="t" anchorCtr="0">
            <a:spAutoFit/>
          </a:bodyPr>
          <a:lstStyle/>
          <a:p>
            <a:pPr marL="25400" lvl="0" indent="0" algn="ctr" rtl="0">
              <a:lnSpc>
                <a:spcPct val="90000"/>
              </a:lnSpc>
              <a:spcBef>
                <a:spcPts val="0"/>
              </a:spcBef>
              <a:spcAft>
                <a:spcPts val="0"/>
              </a:spcAft>
              <a:buSzPts val="3200"/>
              <a:buNone/>
            </a:pPr>
            <a:r>
              <a:rPr lang="en-US" sz="3000" i="0" u="none">
                <a:solidFill>
                  <a:srgbClr val="000000"/>
                </a:solidFill>
                <a:latin typeface="Calibri"/>
                <a:ea typeface="Calibri"/>
                <a:cs typeface="Calibri"/>
                <a:sym typeface="Calibri"/>
              </a:rPr>
              <a:t>May experience a drop below baseline, appearing withdrawn or depressed. </a:t>
            </a:r>
            <a:endParaRPr sz="3000">
              <a:solidFill>
                <a:srgbClr val="000000"/>
              </a:solidFill>
              <a:latin typeface="Calibri"/>
              <a:ea typeface="Calibri"/>
              <a:cs typeface="Calibri"/>
              <a:sym typeface="Calibri"/>
            </a:endParaRPr>
          </a:p>
          <a:p>
            <a:pPr marL="25400" lvl="0" indent="0" algn="ctr" rtl="0">
              <a:lnSpc>
                <a:spcPct val="90000"/>
              </a:lnSpc>
              <a:spcBef>
                <a:spcPts val="4000"/>
              </a:spcBef>
              <a:spcAft>
                <a:spcPts val="4000"/>
              </a:spcAft>
              <a:buSzPts val="3200"/>
              <a:buNone/>
            </a:pPr>
            <a:r>
              <a:rPr lang="en-US" sz="3000" i="0" u="none">
                <a:solidFill>
                  <a:srgbClr val="000000"/>
                </a:solidFill>
                <a:latin typeface="Calibri"/>
                <a:ea typeface="Calibri"/>
                <a:cs typeface="Calibri"/>
                <a:sym typeface="Calibri"/>
              </a:rPr>
              <a:t>May require rest due to emotional or physical drain.</a:t>
            </a:r>
            <a:endParaRPr sz="2300">
              <a:latin typeface="Calibri"/>
              <a:ea typeface="Calibri"/>
              <a:cs typeface="Calibri"/>
              <a:sym typeface="Calibri"/>
            </a:endParaRPr>
          </a:p>
        </p:txBody>
      </p:sp>
      <p:sp>
        <p:nvSpPr>
          <p:cNvPr id="1121" name="Google Shape;1121;g3f5334e3ef1_0_5362"/>
          <p:cNvSpPr txBox="1">
            <a:spLocks noGrp="1"/>
          </p:cNvSpPr>
          <p:nvPr>
            <p:ph type="title"/>
          </p:nvPr>
        </p:nvSpPr>
        <p:spPr>
          <a:xfrm>
            <a:off x="290025" y="228600"/>
            <a:ext cx="8625300" cy="9906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3500"/>
              <a:buNone/>
            </a:pPr>
            <a:r>
              <a:rPr lang="en-US" b="0" i="0" u="none">
                <a:solidFill>
                  <a:srgbClr val="FFFFFF"/>
                </a:solidFill>
                <a:latin typeface="Verdana"/>
                <a:ea typeface="Verdana"/>
                <a:cs typeface="Verdana"/>
                <a:sym typeface="Verdana"/>
              </a:rPr>
              <a:t>Post Crisis Drain/ Recovery Phase</a:t>
            </a:r>
            <a:endParaRPr sz="3800"/>
          </a:p>
        </p:txBody>
      </p:sp>
      <p:pic>
        <p:nvPicPr>
          <p:cNvPr id="1122" name="Google Shape;1122;g3f5334e3ef1_0_5362" title="Escalation Cycle"/>
          <p:cNvPicPr preferRelativeResize="0"/>
          <p:nvPr/>
        </p:nvPicPr>
        <p:blipFill rotWithShape="1">
          <a:blip r:embed="rId3">
            <a:alphaModFix/>
          </a:blip>
          <a:srcRect/>
          <a:stretch/>
        </p:blipFill>
        <p:spPr>
          <a:xfrm>
            <a:off x="363625" y="1477575"/>
            <a:ext cx="4495750" cy="3398000"/>
          </a:xfrm>
          <a:prstGeom prst="rect">
            <a:avLst/>
          </a:prstGeom>
          <a:noFill/>
          <a:ln>
            <a:noFill/>
          </a:ln>
        </p:spPr>
      </p:pic>
      <p:pic>
        <p:nvPicPr>
          <p:cNvPr id="1123" name="Google Shape;1123;g3f5334e3ef1_0_536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31775" y="5414150"/>
            <a:ext cx="1442894" cy="11514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1128" name="Google Shape;1128;g3f5334e3ef1_0_5369"/>
          <p:cNvSpPr txBox="1">
            <a:spLocks noGrp="1"/>
          </p:cNvSpPr>
          <p:nvPr>
            <p:ph type="title"/>
          </p:nvPr>
        </p:nvSpPr>
        <p:spPr>
          <a:xfrm>
            <a:off x="339000" y="228600"/>
            <a:ext cx="8576400" cy="9906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3500"/>
              <a:buNone/>
            </a:pPr>
            <a:r>
              <a:rPr lang="en-US" i="0" u="none">
                <a:solidFill>
                  <a:srgbClr val="FFFFFF"/>
                </a:solidFill>
                <a:latin typeface="Verdana"/>
                <a:ea typeface="Verdana"/>
                <a:cs typeface="Verdana"/>
                <a:sym typeface="Verdana"/>
              </a:rPr>
              <a:t>Post Crisis Drain/Recovery Strategies</a:t>
            </a:r>
            <a:endParaRPr sz="3800">
              <a:latin typeface="Verdana"/>
              <a:ea typeface="Verdana"/>
              <a:cs typeface="Verdana"/>
              <a:sym typeface="Verdana"/>
            </a:endParaRPr>
          </a:p>
        </p:txBody>
      </p:sp>
      <p:sp>
        <p:nvSpPr>
          <p:cNvPr id="1129" name="Google Shape;1129;g3f5334e3ef1_0_5369"/>
          <p:cNvSpPr txBox="1">
            <a:spLocks noGrp="1"/>
          </p:cNvSpPr>
          <p:nvPr>
            <p:ph type="body" idx="1"/>
          </p:nvPr>
        </p:nvSpPr>
        <p:spPr>
          <a:xfrm>
            <a:off x="339000" y="1346275"/>
            <a:ext cx="8576400" cy="53565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228600" rIns="182875" bIns="228600" anchor="t" anchorCtr="0">
            <a:spAutoFit/>
          </a:bodyPr>
          <a:lstStyle/>
          <a:p>
            <a:pPr marL="25400" lvl="0" indent="0" algn="ctr" rtl="0">
              <a:lnSpc>
                <a:spcPct val="90000"/>
              </a:lnSpc>
              <a:spcBef>
                <a:spcPts val="0"/>
              </a:spcBef>
              <a:spcAft>
                <a:spcPts val="0"/>
              </a:spcAft>
              <a:buSzPts val="3200"/>
              <a:buNone/>
            </a:pPr>
            <a:r>
              <a:rPr lang="en-US" sz="3000" b="1" i="1" u="sng">
                <a:solidFill>
                  <a:srgbClr val="000000"/>
                </a:solidFill>
                <a:latin typeface="Calibri"/>
                <a:ea typeface="Calibri"/>
                <a:cs typeface="Calibri"/>
                <a:sym typeface="Calibri"/>
              </a:rPr>
              <a:t>Goal:  Support and Observe</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Positively reinforce any display of appropriate behavior</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Focus intervention on re-establishing routine activities</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Debrief (after student has been calm at least 20 minutes)</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0"/>
              </a:spcAft>
              <a:buSzPts val="3200"/>
              <a:buNone/>
            </a:pPr>
            <a:r>
              <a:rPr lang="en-US" sz="3000" i="0" u="none">
                <a:solidFill>
                  <a:srgbClr val="000000"/>
                </a:solidFill>
                <a:latin typeface="Calibri"/>
                <a:ea typeface="Calibri"/>
                <a:cs typeface="Calibri"/>
                <a:sym typeface="Calibri"/>
              </a:rPr>
              <a:t>Not an aversive consequence</a:t>
            </a:r>
            <a:endParaRPr sz="3000" i="0" u="none">
              <a:solidFill>
                <a:srgbClr val="000000"/>
              </a:solidFill>
              <a:latin typeface="Calibri"/>
              <a:ea typeface="Calibri"/>
              <a:cs typeface="Calibri"/>
              <a:sym typeface="Calibri"/>
            </a:endParaRPr>
          </a:p>
          <a:p>
            <a:pPr marL="0" lvl="0" indent="0" algn="l" rtl="0">
              <a:lnSpc>
                <a:spcPct val="90000"/>
              </a:lnSpc>
              <a:spcBef>
                <a:spcPts val="1800"/>
              </a:spcBef>
              <a:spcAft>
                <a:spcPts val="1800"/>
              </a:spcAft>
              <a:buSzPts val="3200"/>
              <a:buNone/>
            </a:pPr>
            <a:r>
              <a:rPr lang="en-US" sz="3000" i="0" u="none">
                <a:solidFill>
                  <a:srgbClr val="000000"/>
                </a:solidFill>
                <a:latin typeface="Calibri"/>
                <a:ea typeface="Calibri"/>
                <a:cs typeface="Calibri"/>
                <a:sym typeface="Calibri"/>
              </a:rPr>
              <a:t>No more than 3-5 minutes</a:t>
            </a:r>
            <a:endParaRPr sz="3000">
              <a:latin typeface="Calibri"/>
              <a:ea typeface="Calibri"/>
              <a:cs typeface="Calibri"/>
              <a:sym typeface="Calibri"/>
            </a:endParaRPr>
          </a:p>
        </p:txBody>
      </p:sp>
      <p:pic>
        <p:nvPicPr>
          <p:cNvPr id="1130" name="Google Shape;1130;g3f5334e3ef1_0_536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472500" y="5221975"/>
            <a:ext cx="1442894" cy="11514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4"/>
        <p:cNvGrpSpPr/>
        <p:nvPr/>
      </p:nvGrpSpPr>
      <p:grpSpPr>
        <a:xfrm>
          <a:off x="0" y="0"/>
          <a:ext cx="0" cy="0"/>
          <a:chOff x="0" y="0"/>
          <a:chExt cx="0" cy="0"/>
        </a:xfrm>
      </p:grpSpPr>
      <p:sp>
        <p:nvSpPr>
          <p:cNvPr id="1135" name="Google Shape;1135;g3f5334e3ef1_0_537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sz="3600" b="0" i="0" u="none">
                <a:solidFill>
                  <a:srgbClr val="FFFFFF"/>
                </a:solidFill>
                <a:latin typeface="Verdana"/>
                <a:ea typeface="Verdana"/>
                <a:cs typeface="Verdana"/>
                <a:sym typeface="Verdana"/>
              </a:rPr>
              <a:t>Debriefing Problem Solving Example</a:t>
            </a:r>
            <a:endParaRPr/>
          </a:p>
        </p:txBody>
      </p:sp>
      <p:sp>
        <p:nvSpPr>
          <p:cNvPr id="1136" name="Google Shape;1136;g3f5334e3ef1_0_5375"/>
          <p:cNvSpPr txBox="1">
            <a:spLocks noGrp="1"/>
          </p:cNvSpPr>
          <p:nvPr>
            <p:ph type="body" idx="1"/>
          </p:nvPr>
        </p:nvSpPr>
        <p:spPr>
          <a:xfrm>
            <a:off x="452437" y="1511300"/>
            <a:ext cx="8232900" cy="4381500"/>
          </a:xfrm>
          <a:prstGeom prst="rect">
            <a:avLst/>
          </a:prstGeom>
          <a:noFill/>
          <a:ln>
            <a:noFill/>
          </a:ln>
        </p:spPr>
        <p:txBody>
          <a:bodyPr spcFirstLastPara="1" wrap="square" lIns="91425" tIns="45700" rIns="91425" bIns="45700" anchor="t" anchorCtr="0">
            <a:noAutofit/>
          </a:bodyPr>
          <a:lstStyle/>
          <a:p>
            <a:pPr marL="457200" lvl="0" indent="-419100" algn="l" rtl="0">
              <a:lnSpc>
                <a:spcPct val="100000"/>
              </a:lnSpc>
              <a:spcBef>
                <a:spcPts val="1000"/>
              </a:spcBef>
              <a:spcAft>
                <a:spcPts val="0"/>
              </a:spcAft>
              <a:buClr>
                <a:srgbClr val="212121"/>
              </a:buClr>
              <a:buSzPts val="3000"/>
              <a:buFont typeface="Calibri"/>
              <a:buChar char="•"/>
            </a:pPr>
            <a:r>
              <a:rPr lang="en-US" sz="3000" i="0" u="none">
                <a:solidFill>
                  <a:srgbClr val="212121"/>
                </a:solidFill>
                <a:latin typeface="Calibri"/>
                <a:ea typeface="Calibri"/>
                <a:cs typeface="Calibri"/>
                <a:sym typeface="Calibri"/>
              </a:rPr>
              <a:t>What happened?</a:t>
            </a:r>
            <a:endParaRPr sz="3000">
              <a:latin typeface="Calibri"/>
              <a:ea typeface="Calibri"/>
              <a:cs typeface="Calibri"/>
              <a:sym typeface="Calibri"/>
            </a:endParaRPr>
          </a:p>
          <a:p>
            <a:pPr marL="457200" lvl="0" indent="-419100" algn="l" rtl="0">
              <a:lnSpc>
                <a:spcPct val="100000"/>
              </a:lnSpc>
              <a:spcBef>
                <a:spcPts val="1200"/>
              </a:spcBef>
              <a:spcAft>
                <a:spcPts val="0"/>
              </a:spcAft>
              <a:buClr>
                <a:srgbClr val="212121"/>
              </a:buClr>
              <a:buSzPts val="3000"/>
              <a:buFont typeface="Calibri"/>
              <a:buChar char="•"/>
            </a:pPr>
            <a:r>
              <a:rPr lang="en-US" sz="3000" i="0" u="none">
                <a:solidFill>
                  <a:srgbClr val="212121"/>
                </a:solidFill>
                <a:latin typeface="Calibri"/>
                <a:ea typeface="Calibri"/>
                <a:cs typeface="Calibri"/>
                <a:sym typeface="Calibri"/>
              </a:rPr>
              <a:t>What role did I play?</a:t>
            </a:r>
            <a:endParaRPr sz="3000">
              <a:latin typeface="Calibri"/>
              <a:ea typeface="Calibri"/>
              <a:cs typeface="Calibri"/>
              <a:sym typeface="Calibri"/>
            </a:endParaRPr>
          </a:p>
          <a:p>
            <a:pPr marL="457200" lvl="0" indent="-419100" algn="l" rtl="0">
              <a:lnSpc>
                <a:spcPct val="100000"/>
              </a:lnSpc>
              <a:spcBef>
                <a:spcPts val="1200"/>
              </a:spcBef>
              <a:spcAft>
                <a:spcPts val="0"/>
              </a:spcAft>
              <a:buClr>
                <a:srgbClr val="212121"/>
              </a:buClr>
              <a:buSzPts val="3000"/>
              <a:buFont typeface="Calibri"/>
              <a:buChar char="•"/>
            </a:pPr>
            <a:r>
              <a:rPr lang="en-US" sz="3000" i="0" u="none">
                <a:solidFill>
                  <a:srgbClr val="212121"/>
                </a:solidFill>
                <a:latin typeface="Calibri"/>
                <a:ea typeface="Calibri"/>
                <a:cs typeface="Calibri"/>
                <a:sym typeface="Calibri"/>
              </a:rPr>
              <a:t>Who was affected by my behavior?</a:t>
            </a:r>
            <a:endParaRPr sz="3000">
              <a:latin typeface="Calibri"/>
              <a:ea typeface="Calibri"/>
              <a:cs typeface="Calibri"/>
              <a:sym typeface="Calibri"/>
            </a:endParaRPr>
          </a:p>
          <a:p>
            <a:pPr marL="457200" lvl="0" indent="-419100" algn="l" rtl="0">
              <a:lnSpc>
                <a:spcPct val="100000"/>
              </a:lnSpc>
              <a:spcBef>
                <a:spcPts val="1200"/>
              </a:spcBef>
              <a:spcAft>
                <a:spcPts val="0"/>
              </a:spcAft>
              <a:buClr>
                <a:srgbClr val="212121"/>
              </a:buClr>
              <a:buSzPts val="3000"/>
              <a:buFont typeface="Calibri"/>
              <a:buChar char="•"/>
            </a:pPr>
            <a:r>
              <a:rPr lang="en-US" sz="3000" i="0" u="none">
                <a:solidFill>
                  <a:srgbClr val="212121"/>
                </a:solidFill>
                <a:latin typeface="Calibri"/>
                <a:ea typeface="Calibri"/>
                <a:cs typeface="Calibri"/>
                <a:sym typeface="Calibri"/>
              </a:rPr>
              <a:t>What can I do to make amends?</a:t>
            </a:r>
            <a:endParaRPr sz="3000">
              <a:latin typeface="Calibri"/>
              <a:ea typeface="Calibri"/>
              <a:cs typeface="Calibri"/>
              <a:sym typeface="Calibri"/>
            </a:endParaRPr>
          </a:p>
          <a:p>
            <a:pPr marL="457200" lvl="0" indent="-419100" algn="l" rtl="0">
              <a:lnSpc>
                <a:spcPct val="100000"/>
              </a:lnSpc>
              <a:spcBef>
                <a:spcPts val="1200"/>
              </a:spcBef>
              <a:spcAft>
                <a:spcPts val="0"/>
              </a:spcAft>
              <a:buClr>
                <a:srgbClr val="212121"/>
              </a:buClr>
              <a:buSzPts val="3000"/>
              <a:buFont typeface="Calibri"/>
              <a:buChar char="•"/>
            </a:pPr>
            <a:r>
              <a:rPr lang="en-US" sz="3000" i="0" u="none">
                <a:solidFill>
                  <a:srgbClr val="212121"/>
                </a:solidFill>
                <a:latin typeface="Calibri"/>
                <a:ea typeface="Calibri"/>
                <a:cs typeface="Calibri"/>
                <a:sym typeface="Calibri"/>
              </a:rPr>
              <a:t>What can I do differently in the future?</a:t>
            </a:r>
            <a:endParaRPr sz="3000">
              <a:latin typeface="Calibri"/>
              <a:ea typeface="Calibri"/>
              <a:cs typeface="Calibri"/>
              <a:sym typeface="Calibri"/>
            </a:endParaRPr>
          </a:p>
          <a:p>
            <a:pPr marL="457200" lvl="0" indent="-419100" algn="l" rtl="0">
              <a:lnSpc>
                <a:spcPct val="100000"/>
              </a:lnSpc>
              <a:spcBef>
                <a:spcPts val="1200"/>
              </a:spcBef>
              <a:spcAft>
                <a:spcPts val="1200"/>
              </a:spcAft>
              <a:buClr>
                <a:srgbClr val="212121"/>
              </a:buClr>
              <a:buSzPts val="3000"/>
              <a:buFont typeface="Calibri"/>
              <a:buChar char="•"/>
            </a:pPr>
            <a:r>
              <a:rPr lang="en-US" sz="3000" i="0" u="none">
                <a:solidFill>
                  <a:srgbClr val="212121"/>
                </a:solidFill>
                <a:latin typeface="Calibri"/>
                <a:ea typeface="Calibri"/>
                <a:cs typeface="Calibri"/>
                <a:sym typeface="Calibri"/>
              </a:rPr>
              <a:t>Can I do it when I begin to become upset?</a:t>
            </a:r>
            <a:endParaRPr sz="3000">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0"/>
        <p:cNvGrpSpPr/>
        <p:nvPr/>
      </p:nvGrpSpPr>
      <p:grpSpPr>
        <a:xfrm>
          <a:off x="0" y="0"/>
          <a:ext cx="0" cy="0"/>
          <a:chOff x="0" y="0"/>
          <a:chExt cx="0" cy="0"/>
        </a:xfrm>
      </p:grpSpPr>
      <p:sp>
        <p:nvSpPr>
          <p:cNvPr id="1141" name="Google Shape;1141;g3f5334e3ef1_0_5380"/>
          <p:cNvSpPr txBox="1">
            <a:spLocks noGrp="1"/>
          </p:cNvSpPr>
          <p:nvPr>
            <p:ph type="title"/>
          </p:nvPr>
        </p:nvSpPr>
        <p:spPr>
          <a:xfrm>
            <a:off x="324125" y="228600"/>
            <a:ext cx="8591400" cy="9906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3500"/>
              <a:buNone/>
            </a:pPr>
            <a:r>
              <a:rPr lang="en-US" sz="4000" b="0" i="0" u="none">
                <a:solidFill>
                  <a:srgbClr val="FFFFFF"/>
                </a:solidFill>
                <a:latin typeface="Verdana"/>
                <a:ea typeface="Verdana"/>
                <a:cs typeface="Verdana"/>
                <a:sym typeface="Verdana"/>
              </a:rPr>
              <a:t>Debriefing Plan</a:t>
            </a:r>
            <a:endParaRPr sz="4000"/>
          </a:p>
        </p:txBody>
      </p:sp>
      <p:sp>
        <p:nvSpPr>
          <p:cNvPr id="1142" name="Google Shape;1142;g3f5334e3ef1_0_5380"/>
          <p:cNvSpPr txBox="1">
            <a:spLocks noGrp="1"/>
          </p:cNvSpPr>
          <p:nvPr>
            <p:ph type="body" idx="1"/>
          </p:nvPr>
        </p:nvSpPr>
        <p:spPr>
          <a:xfrm>
            <a:off x="324275" y="1406850"/>
            <a:ext cx="8591400" cy="3889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018"/>
              <a:buNone/>
            </a:pPr>
            <a:r>
              <a:rPr lang="en-US" sz="3000" i="0" u="none">
                <a:solidFill>
                  <a:srgbClr val="000000"/>
                </a:solidFill>
                <a:latin typeface="Calibri"/>
                <a:ea typeface="Calibri"/>
                <a:cs typeface="Calibri"/>
                <a:sym typeface="Calibri"/>
              </a:rPr>
              <a:t>Purpose of debrief is to facilitate transition back to instruction and to effectively problem solve, </a:t>
            </a:r>
            <a:r>
              <a:rPr lang="en-US" sz="3000" i="0" u="sng">
                <a:solidFill>
                  <a:srgbClr val="000000"/>
                </a:solidFill>
                <a:latin typeface="Calibri"/>
                <a:ea typeface="Calibri"/>
                <a:cs typeface="Calibri"/>
                <a:sym typeface="Calibri"/>
              </a:rPr>
              <a:t>not</a:t>
            </a:r>
            <a:r>
              <a:rPr lang="en-US" sz="3000" i="0" u="none">
                <a:solidFill>
                  <a:srgbClr val="000000"/>
                </a:solidFill>
                <a:latin typeface="Calibri"/>
                <a:ea typeface="Calibri"/>
                <a:cs typeface="Calibri"/>
                <a:sym typeface="Calibri"/>
              </a:rPr>
              <a:t> further negative consequence</a:t>
            </a:r>
            <a:endParaRPr sz="30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1018"/>
              <a:buNone/>
            </a:pPr>
            <a:r>
              <a:rPr lang="en-US" sz="3000" i="0" u="none">
                <a:solidFill>
                  <a:srgbClr val="000000"/>
                </a:solidFill>
                <a:latin typeface="Calibri"/>
                <a:ea typeface="Calibri"/>
                <a:cs typeface="Calibri"/>
                <a:sym typeface="Calibri"/>
              </a:rPr>
              <a:t>Identify the sequence of events</a:t>
            </a:r>
            <a:endParaRPr sz="30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1018"/>
              <a:buNone/>
            </a:pPr>
            <a:r>
              <a:rPr lang="en-US" sz="3000" i="0" u="none">
                <a:solidFill>
                  <a:srgbClr val="000000"/>
                </a:solidFill>
                <a:latin typeface="Calibri"/>
                <a:ea typeface="Calibri"/>
                <a:cs typeface="Calibri"/>
                <a:sym typeface="Calibri"/>
              </a:rPr>
              <a:t>Pinpoint decision making moments during the sequence of events</a:t>
            </a:r>
            <a:endParaRPr sz="3000" i="0" u="none">
              <a:solidFill>
                <a:srgbClr val="000000"/>
              </a:solidFill>
              <a:latin typeface="Calibri"/>
              <a:ea typeface="Calibri"/>
              <a:cs typeface="Calibri"/>
              <a:sym typeface="Calibri"/>
            </a:endParaRPr>
          </a:p>
          <a:p>
            <a:pPr marL="0" lvl="0" indent="0" algn="l" rtl="0">
              <a:lnSpc>
                <a:spcPct val="90000"/>
              </a:lnSpc>
              <a:spcBef>
                <a:spcPts val="2000"/>
              </a:spcBef>
              <a:spcAft>
                <a:spcPts val="0"/>
              </a:spcAft>
              <a:buSzPts val="1018"/>
              <a:buNone/>
            </a:pPr>
            <a:r>
              <a:rPr lang="en-US" sz="3000" i="0" u="none">
                <a:solidFill>
                  <a:srgbClr val="000000"/>
                </a:solidFill>
                <a:latin typeface="Calibri"/>
                <a:ea typeface="Calibri"/>
                <a:cs typeface="Calibri"/>
                <a:sym typeface="Calibri"/>
              </a:rPr>
              <a:t>Evaluate the decisions</a:t>
            </a:r>
            <a:endParaRPr sz="3000" i="0" u="none">
              <a:solidFill>
                <a:srgbClr val="000000"/>
              </a:solidFill>
              <a:latin typeface="Calibri"/>
              <a:ea typeface="Calibri"/>
              <a:cs typeface="Calibri"/>
              <a:sym typeface="Calibri"/>
            </a:endParaRPr>
          </a:p>
          <a:p>
            <a:pPr marL="0" lvl="0" indent="0" algn="l" rtl="0">
              <a:lnSpc>
                <a:spcPct val="90000"/>
              </a:lnSpc>
              <a:spcBef>
                <a:spcPts val="2000"/>
              </a:spcBef>
              <a:spcAft>
                <a:spcPts val="2000"/>
              </a:spcAft>
              <a:buSzPts val="1018"/>
              <a:buNone/>
            </a:pPr>
            <a:r>
              <a:rPr lang="en-US" sz="3000" i="0" u="none">
                <a:solidFill>
                  <a:srgbClr val="000000"/>
                </a:solidFill>
                <a:latin typeface="Calibri"/>
                <a:ea typeface="Calibri"/>
                <a:cs typeface="Calibri"/>
                <a:sym typeface="Calibri"/>
              </a:rPr>
              <a:t>Identify acceptable decision options for future situations</a:t>
            </a:r>
            <a:endParaRPr sz="3000">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6"/>
        <p:cNvGrpSpPr/>
        <p:nvPr/>
      </p:nvGrpSpPr>
      <p:grpSpPr>
        <a:xfrm>
          <a:off x="0" y="0"/>
          <a:ext cx="0" cy="0"/>
          <a:chOff x="0" y="0"/>
          <a:chExt cx="0" cy="0"/>
        </a:xfrm>
      </p:grpSpPr>
      <p:sp>
        <p:nvSpPr>
          <p:cNvPr id="1147" name="Google Shape;1147;g3f5334e3ef1_0_5385"/>
          <p:cNvSpPr txBox="1">
            <a:spLocks noGrp="1"/>
          </p:cNvSpPr>
          <p:nvPr>
            <p:ph type="title" idx="4294967295"/>
          </p:nvPr>
        </p:nvSpPr>
        <p:spPr>
          <a:xfrm>
            <a:off x="685800" y="2747962"/>
            <a:ext cx="7772400" cy="1362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a:solidFill>
                  <a:srgbClr val="000000"/>
                </a:solidFill>
                <a:latin typeface="Verdana"/>
                <a:ea typeface="Verdana"/>
                <a:cs typeface="Verdana"/>
                <a:sym typeface="Verdana"/>
              </a:rPr>
              <a:t>Post Crisis</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1"/>
        <p:cNvGrpSpPr/>
        <p:nvPr/>
      </p:nvGrpSpPr>
      <p:grpSpPr>
        <a:xfrm>
          <a:off x="0" y="0"/>
          <a:ext cx="0" cy="0"/>
          <a:chOff x="0" y="0"/>
          <a:chExt cx="0" cy="0"/>
        </a:xfrm>
      </p:grpSpPr>
      <p:sp>
        <p:nvSpPr>
          <p:cNvPr id="1152" name="Google Shape;1152;g3f5334e3ef1_0_5389"/>
          <p:cNvSpPr txBox="1"/>
          <p:nvPr/>
        </p:nvSpPr>
        <p:spPr>
          <a:xfrm>
            <a:off x="228600" y="1568050"/>
            <a:ext cx="8686800" cy="4267200"/>
          </a:xfrm>
          <a:prstGeom prst="rect">
            <a:avLst/>
          </a:prstGeom>
          <a:solidFill>
            <a:schemeClr val="lt2"/>
          </a:solidFill>
          <a:ln w="9525" cap="flat" cmpd="sng">
            <a:solidFill>
              <a:srgbClr val="001D35"/>
            </a:solidFill>
            <a:prstDash val="solid"/>
            <a:round/>
            <a:headEnd type="none" w="sm" len="sm"/>
            <a:tailEnd type="none" w="sm" len="sm"/>
          </a:ln>
        </p:spPr>
        <p:txBody>
          <a:bodyPr spcFirstLastPara="1" wrap="square" lIns="182875" tIns="228600" rIns="182875" bIns="228600" anchor="t" anchorCtr="0">
            <a:noAutofit/>
          </a:bodyPr>
          <a:lstStyle/>
          <a:p>
            <a:pPr marL="0" marR="0" lvl="0" indent="0" algn="l" rtl="0">
              <a:lnSpc>
                <a:spcPct val="90000"/>
              </a:lnSpc>
              <a:spcBef>
                <a:spcPts val="0"/>
              </a:spcBef>
              <a:spcAft>
                <a:spcPts val="0"/>
              </a:spcAft>
              <a:buClr>
                <a:srgbClr val="000000"/>
              </a:buClr>
              <a:buSzPts val="2600"/>
              <a:buFont typeface="Verdana"/>
              <a:buNone/>
            </a:pPr>
            <a:r>
              <a:rPr lang="en-US" sz="3000" b="1" i="0" u="sng" strike="noStrike" cap="none">
                <a:solidFill>
                  <a:srgbClr val="000000"/>
                </a:solidFill>
                <a:latin typeface="Calibri"/>
                <a:ea typeface="Calibri"/>
                <a:cs typeface="Calibri"/>
                <a:sym typeface="Calibri"/>
              </a:rPr>
              <a:t>Goal</a:t>
            </a:r>
            <a:r>
              <a:rPr lang="en-US" sz="3000" b="1" i="0" u="none" strike="noStrike" cap="none">
                <a:solidFill>
                  <a:srgbClr val="000000"/>
                </a:solidFill>
                <a:latin typeface="Calibri"/>
                <a:ea typeface="Calibri"/>
                <a:cs typeface="Calibri"/>
                <a:sym typeface="Calibri"/>
              </a:rPr>
              <a:t>:  </a:t>
            </a:r>
            <a:r>
              <a:rPr lang="en-US" sz="3000" b="1" i="1" u="none" strike="noStrike" cap="none">
                <a:solidFill>
                  <a:srgbClr val="000000"/>
                </a:solidFill>
                <a:latin typeface="Calibri"/>
                <a:ea typeface="Calibri"/>
                <a:cs typeface="Calibri"/>
                <a:sym typeface="Calibri"/>
              </a:rPr>
              <a:t>Plan for Support and Skill Building</a:t>
            </a:r>
            <a:endParaRPr sz="3000" b="0" i="0" u="none" strike="noStrike" cap="none">
              <a:solidFill>
                <a:srgbClr val="000000"/>
              </a:solidFill>
              <a:latin typeface="Calibri"/>
              <a:ea typeface="Calibri"/>
              <a:cs typeface="Calibri"/>
              <a:sym typeface="Calibri"/>
            </a:endParaRPr>
          </a:p>
          <a:p>
            <a:pPr marL="0" marR="0" lvl="0" indent="0" algn="l" rtl="0">
              <a:lnSpc>
                <a:spcPct val="90000"/>
              </a:lnSpc>
              <a:spcBef>
                <a:spcPts val="180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Meet with teachers/staff and collaborate to identify</a:t>
            </a:r>
            <a:endParaRPr sz="3000" b="0" i="0" u="none" strike="noStrike" cap="none">
              <a:solidFill>
                <a:srgbClr val="000000"/>
              </a:solidFill>
              <a:latin typeface="Calibri"/>
              <a:ea typeface="Calibri"/>
              <a:cs typeface="Calibri"/>
              <a:sym typeface="Calibri"/>
            </a:endParaRPr>
          </a:p>
          <a:p>
            <a:pPr marL="457200" marR="0" lvl="0" indent="-419100" algn="l" rtl="0">
              <a:lnSpc>
                <a:spcPct val="90000"/>
              </a:lnSpc>
              <a:spcBef>
                <a:spcPts val="180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Triggers </a:t>
            </a:r>
            <a:endParaRPr sz="3000" b="0" i="0" u="none" strike="noStrike" cap="none">
              <a:solidFill>
                <a:srgbClr val="000000"/>
              </a:solidFill>
              <a:latin typeface="Calibri"/>
              <a:ea typeface="Calibri"/>
              <a:cs typeface="Calibri"/>
              <a:sym typeface="Calibri"/>
            </a:endParaRPr>
          </a:p>
          <a:p>
            <a:pPr marL="457200" marR="0" lvl="0" indent="-419100" algn="l" rtl="0">
              <a:lnSpc>
                <a:spcPct val="90000"/>
              </a:lnSpc>
              <a:spcBef>
                <a:spcPts val="180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Function</a:t>
            </a:r>
            <a:endParaRPr sz="3000" b="0" i="0" u="none" strike="noStrike" cap="none">
              <a:solidFill>
                <a:srgbClr val="000000"/>
              </a:solidFill>
              <a:latin typeface="Calibri"/>
              <a:ea typeface="Calibri"/>
              <a:cs typeface="Calibri"/>
              <a:sym typeface="Calibri"/>
            </a:endParaRPr>
          </a:p>
          <a:p>
            <a:pPr marL="457200" marR="0" lvl="0" indent="-419100" algn="l" rtl="0">
              <a:lnSpc>
                <a:spcPct val="90000"/>
              </a:lnSpc>
              <a:spcBef>
                <a:spcPts val="1800"/>
              </a:spcBef>
              <a:spcAft>
                <a:spcPts val="0"/>
              </a:spcAft>
              <a:buClr>
                <a:srgbClr val="000000"/>
              </a:buClr>
              <a:buSzPts val="3000"/>
              <a:buFont typeface="Calibri"/>
              <a:buChar char="●"/>
            </a:pPr>
            <a:r>
              <a:rPr lang="en-US" sz="3000" b="0" i="0" u="none" strike="noStrike" cap="none">
                <a:solidFill>
                  <a:srgbClr val="000000"/>
                </a:solidFill>
                <a:latin typeface="Calibri"/>
                <a:ea typeface="Calibri"/>
                <a:cs typeface="Calibri"/>
                <a:sym typeface="Calibri"/>
              </a:rPr>
              <a:t>Proactively plan response for future occurrences</a:t>
            </a:r>
            <a:endParaRPr sz="3000" b="0" i="0" u="none" strike="noStrike" cap="none">
              <a:solidFill>
                <a:srgbClr val="000000"/>
              </a:solidFill>
              <a:latin typeface="Calibri"/>
              <a:ea typeface="Calibri"/>
              <a:cs typeface="Calibri"/>
              <a:sym typeface="Calibri"/>
            </a:endParaRPr>
          </a:p>
          <a:p>
            <a:pPr marL="457200" marR="0" lvl="0" indent="-419100" algn="l" rtl="0">
              <a:lnSpc>
                <a:spcPct val="90000"/>
              </a:lnSpc>
              <a:spcBef>
                <a:spcPts val="1800"/>
              </a:spcBef>
              <a:spcAft>
                <a:spcPts val="0"/>
              </a:spcAft>
              <a:buClr>
                <a:srgbClr val="000000"/>
              </a:buClr>
              <a:buSzPts val="3000"/>
              <a:buFont typeface="Calibri"/>
              <a:buChar char="●"/>
            </a:pPr>
            <a:r>
              <a:rPr lang="en-US" sz="3000" b="1" i="0" u="none" strike="noStrike" cap="none">
                <a:solidFill>
                  <a:srgbClr val="000000"/>
                </a:solidFill>
                <a:latin typeface="Calibri"/>
                <a:ea typeface="Calibri"/>
                <a:cs typeface="Calibri"/>
                <a:sym typeface="Calibri"/>
              </a:rPr>
              <a:t>Reach out to family</a:t>
            </a:r>
            <a:endParaRPr sz="3000" b="0" i="0" u="none" strike="noStrike" cap="none">
              <a:solidFill>
                <a:srgbClr val="000000"/>
              </a:solidFill>
              <a:latin typeface="Calibri"/>
              <a:ea typeface="Calibri"/>
              <a:cs typeface="Calibri"/>
              <a:sym typeface="Calibri"/>
            </a:endParaRPr>
          </a:p>
          <a:p>
            <a:pPr marL="0" marR="0" lvl="0" indent="0" algn="l" rtl="0">
              <a:lnSpc>
                <a:spcPct val="100000"/>
              </a:lnSpc>
              <a:spcBef>
                <a:spcPts val="1800"/>
              </a:spcBef>
              <a:spcAft>
                <a:spcPts val="0"/>
              </a:spcAft>
              <a:buClr>
                <a:srgbClr val="000000"/>
              </a:buClr>
              <a:buSzPts val="3200"/>
              <a:buFont typeface="Arial"/>
              <a:buNone/>
            </a:pPr>
            <a:endParaRPr sz="3200" b="1" i="1"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3200"/>
              <a:buFont typeface="Verdana"/>
              <a:buNone/>
            </a:pPr>
            <a:r>
              <a:rPr lang="en-US" sz="3200" b="0" i="1" u="none" strike="noStrike" cap="none">
                <a:solidFill>
                  <a:srgbClr val="000000"/>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
        <p:nvSpPr>
          <p:cNvPr id="1153" name="Google Shape;1153;g3f5334e3ef1_0_538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What Do I Do </a:t>
            </a:r>
            <a:r>
              <a:rPr lang="en-US">
                <a:solidFill>
                  <a:srgbClr val="FFFFFF"/>
                </a:solidFill>
              </a:rPr>
              <a:t>Post Crisis</a:t>
            </a:r>
            <a:r>
              <a:rPr lang="en-US" sz="4000" b="0" i="0" u="none">
                <a:solidFill>
                  <a:srgbClr val="FFFFFF"/>
                </a:solidFill>
                <a:latin typeface="Verdana"/>
                <a:ea typeface="Verdana"/>
                <a:cs typeface="Verdana"/>
                <a:sym typeface="Verdana"/>
              </a:rPr>
              <a:t>?</a:t>
            </a:r>
            <a:endParaRPr/>
          </a:p>
        </p:txBody>
      </p:sp>
      <p:pic>
        <p:nvPicPr>
          <p:cNvPr id="1154" name="Google Shape;1154;g3f5334e3ef1_0_538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468100" y="5570275"/>
            <a:ext cx="1442894" cy="1151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52"/>
                                        </p:tgtEl>
                                        <p:attrNameLst>
                                          <p:attrName>style.visibility</p:attrName>
                                        </p:attrNameLst>
                                      </p:cBhvr>
                                      <p:to>
                                        <p:strVal val="visible"/>
                                      </p:to>
                                    </p:set>
                                    <p:anim calcmode="lin" valueType="num">
                                      <p:cBhvr additive="base">
                                        <p:cTn id="7" dur="500"/>
                                        <p:tgtEl>
                                          <p:spTgt spid="115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8"/>
        <p:cNvGrpSpPr/>
        <p:nvPr/>
      </p:nvGrpSpPr>
      <p:grpSpPr>
        <a:xfrm>
          <a:off x="0" y="0"/>
          <a:ext cx="0" cy="0"/>
          <a:chOff x="0" y="0"/>
          <a:chExt cx="0" cy="0"/>
        </a:xfrm>
      </p:grpSpPr>
      <p:sp>
        <p:nvSpPr>
          <p:cNvPr id="1159" name="Google Shape;1159;g3f5334e3ef1_0_5395"/>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Life Happens</a:t>
            </a:r>
            <a:endParaRPr/>
          </a:p>
        </p:txBody>
      </p:sp>
      <p:sp>
        <p:nvSpPr>
          <p:cNvPr id="1160" name="Google Shape;1160;g3f5334e3ef1_0_5395"/>
          <p:cNvSpPr txBox="1">
            <a:spLocks noGrp="1"/>
          </p:cNvSpPr>
          <p:nvPr>
            <p:ph type="body" idx="1"/>
          </p:nvPr>
        </p:nvSpPr>
        <p:spPr>
          <a:xfrm>
            <a:off x="757500" y="1628775"/>
            <a:ext cx="7629000" cy="33909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100"/>
              </a:spcBef>
              <a:spcAft>
                <a:spcPts val="0"/>
              </a:spcAft>
              <a:buSzPts val="3200"/>
              <a:buNone/>
            </a:pPr>
            <a:r>
              <a:rPr lang="en-US" sz="3600" b="1" i="1" u="none">
                <a:solidFill>
                  <a:srgbClr val="000000"/>
                </a:solidFill>
                <a:latin typeface="Calibri"/>
                <a:ea typeface="Calibri"/>
                <a:cs typeface="Calibri"/>
                <a:sym typeface="Calibri"/>
              </a:rPr>
              <a:t>“It is always important to remember that if you  inadvertently assist the student to escalate, do not be  concerned; you will get another chance to do it right the next time around.” </a:t>
            </a:r>
            <a:endParaRPr sz="3000">
              <a:latin typeface="Calibri"/>
              <a:ea typeface="Calibri"/>
              <a:cs typeface="Calibri"/>
              <a:sym typeface="Calibri"/>
            </a:endParaRPr>
          </a:p>
        </p:txBody>
      </p:sp>
      <p:sp>
        <p:nvSpPr>
          <p:cNvPr id="1161" name="Google Shape;1161;g3f5334e3ef1_0_5395"/>
          <p:cNvSpPr txBox="1"/>
          <p:nvPr/>
        </p:nvSpPr>
        <p:spPr>
          <a:xfrm>
            <a:off x="5275375" y="5200650"/>
            <a:ext cx="30000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(Colvin, 1989)</a:t>
            </a:r>
            <a:endParaRPr sz="1400" b="0" i="0" u="none" strike="noStrike" cap="none">
              <a:solidFill>
                <a:schemeClr val="dk2"/>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5"/>
        <p:cNvGrpSpPr/>
        <p:nvPr/>
      </p:nvGrpSpPr>
      <p:grpSpPr>
        <a:xfrm>
          <a:off x="0" y="0"/>
          <a:ext cx="0" cy="0"/>
          <a:chOff x="0" y="0"/>
          <a:chExt cx="0" cy="0"/>
        </a:xfrm>
      </p:grpSpPr>
      <p:sp>
        <p:nvSpPr>
          <p:cNvPr id="1166" name="Google Shape;1166;g3f5334e3ef1_0_5401"/>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a:solidFill>
                  <a:srgbClr val="FFFFFF"/>
                </a:solidFill>
                <a:latin typeface="Verdana"/>
                <a:ea typeface="Verdana"/>
                <a:cs typeface="Verdana"/>
                <a:sym typeface="Verdana"/>
              </a:rPr>
              <a:t>Staff Reflection</a:t>
            </a:r>
            <a:endParaRPr/>
          </a:p>
        </p:txBody>
      </p:sp>
      <p:sp>
        <p:nvSpPr>
          <p:cNvPr id="1167" name="Google Shape;1167;g3f5334e3ef1_0_5401"/>
          <p:cNvSpPr txBox="1">
            <a:spLocks noGrp="1"/>
          </p:cNvSpPr>
          <p:nvPr>
            <p:ph type="body" idx="1"/>
          </p:nvPr>
        </p:nvSpPr>
        <p:spPr>
          <a:xfrm>
            <a:off x="452437" y="1511300"/>
            <a:ext cx="8232900" cy="43815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Clr>
                <a:srgbClr val="000000"/>
              </a:buClr>
              <a:buSzPts val="2400"/>
              <a:buFont typeface="Verdana"/>
              <a:buChar char="•"/>
            </a:pPr>
            <a:r>
              <a:rPr lang="en-US" sz="2400" b="0" i="0" u="none">
                <a:solidFill>
                  <a:srgbClr val="000000"/>
                </a:solidFill>
                <a:latin typeface="Verdana"/>
                <a:ea typeface="Verdana"/>
                <a:cs typeface="Verdana"/>
                <a:sym typeface="Verdana"/>
              </a:rPr>
              <a:t>What triggered the behavior?</a:t>
            </a:r>
            <a:endParaRPr/>
          </a:p>
          <a:p>
            <a:pPr marL="457200" lvl="0" indent="-381000" algn="l" rtl="0">
              <a:lnSpc>
                <a:spcPct val="90000"/>
              </a:lnSpc>
              <a:spcBef>
                <a:spcPts val="2000"/>
              </a:spcBef>
              <a:spcAft>
                <a:spcPts val="0"/>
              </a:spcAft>
              <a:buClr>
                <a:srgbClr val="000000"/>
              </a:buClr>
              <a:buSzPts val="2400"/>
              <a:buFont typeface="Verdana"/>
              <a:buChar char="•"/>
            </a:pPr>
            <a:r>
              <a:rPr lang="en-US" sz="2400" b="0" i="0" u="none">
                <a:solidFill>
                  <a:srgbClr val="000000"/>
                </a:solidFill>
                <a:latin typeface="Verdana"/>
                <a:ea typeface="Verdana"/>
                <a:cs typeface="Verdana"/>
                <a:sym typeface="Verdana"/>
              </a:rPr>
              <a:t>What was the function of the behavior?</a:t>
            </a:r>
            <a:endParaRPr/>
          </a:p>
          <a:p>
            <a:pPr marL="457200" lvl="0" indent="-381000" algn="l" rtl="0">
              <a:lnSpc>
                <a:spcPct val="90000"/>
              </a:lnSpc>
              <a:spcBef>
                <a:spcPts val="2000"/>
              </a:spcBef>
              <a:spcAft>
                <a:spcPts val="0"/>
              </a:spcAft>
              <a:buClr>
                <a:srgbClr val="000000"/>
              </a:buClr>
              <a:buSzPts val="2400"/>
              <a:buFont typeface="Verdana"/>
              <a:buChar char="•"/>
            </a:pPr>
            <a:r>
              <a:rPr lang="en-US" sz="2400" b="0" i="0" u="none">
                <a:solidFill>
                  <a:srgbClr val="000000"/>
                </a:solidFill>
                <a:latin typeface="Verdana"/>
                <a:ea typeface="Verdana"/>
                <a:cs typeface="Verdana"/>
                <a:sym typeface="Verdana"/>
              </a:rPr>
              <a:t>What strategies worked? Didn’t work?</a:t>
            </a:r>
            <a:endParaRPr/>
          </a:p>
          <a:p>
            <a:pPr marL="457200" lvl="0" indent="-381000" algn="l" rtl="0">
              <a:lnSpc>
                <a:spcPct val="90000"/>
              </a:lnSpc>
              <a:spcBef>
                <a:spcPts val="2000"/>
              </a:spcBef>
              <a:spcAft>
                <a:spcPts val="0"/>
              </a:spcAft>
              <a:buClr>
                <a:srgbClr val="000000"/>
              </a:buClr>
              <a:buSzPts val="2400"/>
              <a:buFont typeface="Verdana"/>
              <a:buChar char="•"/>
            </a:pPr>
            <a:r>
              <a:rPr lang="en-US" sz="2400" b="0" i="0" u="none">
                <a:solidFill>
                  <a:srgbClr val="000000"/>
                </a:solidFill>
                <a:latin typeface="Verdana"/>
                <a:ea typeface="Verdana"/>
                <a:cs typeface="Verdana"/>
                <a:sym typeface="Verdana"/>
              </a:rPr>
              <a:t>What skills/replacement behaviors does the student need to learn that align with the function?</a:t>
            </a:r>
            <a:endParaRPr/>
          </a:p>
          <a:p>
            <a:pPr marL="457200" lvl="0" indent="-381000" algn="l" rtl="0">
              <a:lnSpc>
                <a:spcPct val="90000"/>
              </a:lnSpc>
              <a:spcBef>
                <a:spcPts val="2000"/>
              </a:spcBef>
              <a:spcAft>
                <a:spcPts val="0"/>
              </a:spcAft>
              <a:buClr>
                <a:srgbClr val="000000"/>
              </a:buClr>
              <a:buSzPts val="2400"/>
              <a:buFont typeface="Verdana"/>
              <a:buChar char="•"/>
            </a:pPr>
            <a:r>
              <a:rPr lang="en-US" sz="2400" b="0" i="0" u="none">
                <a:solidFill>
                  <a:srgbClr val="000000"/>
                </a:solidFill>
                <a:latin typeface="Verdana"/>
                <a:ea typeface="Verdana"/>
                <a:cs typeface="Verdana"/>
                <a:sym typeface="Verdana"/>
              </a:rPr>
              <a:t>How can they be taught?</a:t>
            </a:r>
            <a:endParaRPr/>
          </a:p>
          <a:p>
            <a:pPr marL="457200" lvl="0" indent="-381000" algn="l" rtl="0">
              <a:lnSpc>
                <a:spcPct val="90000"/>
              </a:lnSpc>
              <a:spcBef>
                <a:spcPts val="2000"/>
              </a:spcBef>
              <a:spcAft>
                <a:spcPts val="0"/>
              </a:spcAft>
              <a:buClr>
                <a:srgbClr val="000000"/>
              </a:buClr>
              <a:buSzPts val="2400"/>
              <a:buFont typeface="Verdana"/>
              <a:buChar char="•"/>
            </a:pPr>
            <a:r>
              <a:rPr lang="en-US" sz="2400" b="0" i="0" u="none">
                <a:solidFill>
                  <a:srgbClr val="000000"/>
                </a:solidFill>
                <a:latin typeface="Verdana"/>
                <a:ea typeface="Verdana"/>
                <a:cs typeface="Verdana"/>
                <a:sym typeface="Verdana"/>
              </a:rPr>
              <a:t>Are there environmental changes we can make to set the student up for success?</a:t>
            </a:r>
            <a:endParaRPr/>
          </a:p>
          <a:p>
            <a:pPr marL="457200" lvl="0" indent="-381000" algn="l" rtl="0">
              <a:lnSpc>
                <a:spcPct val="90000"/>
              </a:lnSpc>
              <a:spcBef>
                <a:spcPts val="2000"/>
              </a:spcBef>
              <a:spcAft>
                <a:spcPts val="2000"/>
              </a:spcAft>
              <a:buClr>
                <a:srgbClr val="000000"/>
              </a:buClr>
              <a:buSzPts val="2400"/>
              <a:buFont typeface="Verdana"/>
              <a:buChar char="•"/>
            </a:pPr>
            <a:r>
              <a:rPr lang="en-US" sz="2400" b="0" i="0" u="none">
                <a:solidFill>
                  <a:srgbClr val="000000"/>
                </a:solidFill>
                <a:latin typeface="Verdana"/>
                <a:ea typeface="Verdana"/>
                <a:cs typeface="Verdana"/>
                <a:sym typeface="Verdana"/>
              </a:rPr>
              <a:t>How can we involve the family?</a:t>
            </a:r>
            <a:endParaRPr/>
          </a:p>
        </p:txBody>
      </p:sp>
      <p:pic>
        <p:nvPicPr>
          <p:cNvPr id="1168" name="Google Shape;1168;g3f5334e3ef1_0_540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225175" y="5792300"/>
            <a:ext cx="953976" cy="76125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72"/>
        <p:cNvGrpSpPr/>
        <p:nvPr/>
      </p:nvGrpSpPr>
      <p:grpSpPr>
        <a:xfrm>
          <a:off x="0" y="0"/>
          <a:ext cx="0" cy="0"/>
          <a:chOff x="0" y="0"/>
          <a:chExt cx="0" cy="0"/>
        </a:xfrm>
      </p:grpSpPr>
      <p:sp>
        <p:nvSpPr>
          <p:cNvPr id="1173" name="Google Shape;1173;g3f5334e3ef1_0_5407"/>
          <p:cNvSpPr txBox="1"/>
          <p:nvPr/>
        </p:nvSpPr>
        <p:spPr>
          <a:xfrm>
            <a:off x="3351212" y="1748262"/>
            <a:ext cx="5045100" cy="4044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Verdana"/>
              <a:buNone/>
            </a:pPr>
            <a:r>
              <a:rPr lang="en-US" sz="3200" b="0" i="0" u="none" strike="noStrike" cap="none">
                <a:solidFill>
                  <a:srgbClr val="000000"/>
                </a:solidFill>
                <a:latin typeface="Calibri"/>
                <a:ea typeface="Calibri"/>
                <a:cs typeface="Calibri"/>
                <a:sym typeface="Calibri"/>
              </a:rPr>
              <a:t>What is your current process for supporting the student(s) and staff post crisis?</a:t>
            </a:r>
            <a:endParaRPr sz="3200" b="0" i="0" u="none" strike="noStrike" cap="none">
              <a:solidFill>
                <a:srgbClr val="000000"/>
              </a:solidFill>
              <a:latin typeface="Calibri"/>
              <a:ea typeface="Calibri"/>
              <a:cs typeface="Calibri"/>
              <a:sym typeface="Calibri"/>
            </a:endParaRPr>
          </a:p>
          <a:p>
            <a:pPr marL="0" marR="0" lvl="0" indent="0" algn="l" rtl="0">
              <a:lnSpc>
                <a:spcPct val="100000"/>
              </a:lnSpc>
              <a:spcBef>
                <a:spcPts val="4000"/>
              </a:spcBef>
              <a:spcAft>
                <a:spcPts val="0"/>
              </a:spcAft>
              <a:buClr>
                <a:srgbClr val="000000"/>
              </a:buClr>
              <a:buSzPts val="2600"/>
              <a:buFont typeface="Verdana"/>
              <a:buNone/>
            </a:pPr>
            <a:r>
              <a:rPr lang="en-US" sz="3200" b="0" i="0" u="none" strike="noStrike" cap="none">
                <a:solidFill>
                  <a:srgbClr val="000000"/>
                </a:solidFill>
                <a:latin typeface="Calibri"/>
                <a:ea typeface="Calibri"/>
                <a:cs typeface="Calibri"/>
                <a:sym typeface="Calibri"/>
              </a:rPr>
              <a:t>Are there any adjustments that need to be made to that process?</a:t>
            </a:r>
            <a:endParaRPr sz="3200" b="0" i="0" u="none" strike="noStrike" cap="none">
              <a:solidFill>
                <a:srgbClr val="000000"/>
              </a:solidFill>
              <a:latin typeface="Calibri"/>
              <a:ea typeface="Calibri"/>
              <a:cs typeface="Calibri"/>
              <a:sym typeface="Calibri"/>
            </a:endParaRPr>
          </a:p>
          <a:p>
            <a:pPr marL="457200" marR="0" lvl="0" indent="0" algn="l" rtl="0">
              <a:lnSpc>
                <a:spcPct val="115000"/>
              </a:lnSpc>
              <a:spcBef>
                <a:spcPts val="4000"/>
              </a:spcBef>
              <a:spcAft>
                <a:spcPts val="0"/>
              </a:spcAft>
              <a:buClr>
                <a:srgbClr val="000000"/>
              </a:buClr>
              <a:buSzPts val="3200"/>
              <a:buFont typeface="Arial"/>
              <a:buNone/>
            </a:pPr>
            <a:endParaRPr sz="3200" b="0" i="0" u="none" strike="noStrike" cap="none">
              <a:solidFill>
                <a:srgbClr val="006387"/>
              </a:solidFill>
              <a:latin typeface="Calibri"/>
              <a:ea typeface="Calibri"/>
              <a:cs typeface="Calibri"/>
              <a:sym typeface="Calibri"/>
            </a:endParaRPr>
          </a:p>
          <a:p>
            <a:pPr marL="457200" marR="0" lvl="0" indent="0" algn="l" rtl="0">
              <a:lnSpc>
                <a:spcPct val="115000"/>
              </a:lnSpc>
              <a:spcBef>
                <a:spcPts val="1000"/>
              </a:spcBef>
              <a:spcAft>
                <a:spcPts val="0"/>
              </a:spcAft>
              <a:buClr>
                <a:srgbClr val="000000"/>
              </a:buClr>
              <a:buSzPts val="2400"/>
              <a:buFont typeface="Arial"/>
              <a:buNone/>
            </a:pPr>
            <a:endParaRPr sz="2400" b="0" i="0" u="none" strike="noStrike" cap="none">
              <a:solidFill>
                <a:srgbClr val="000000"/>
              </a:solidFill>
              <a:latin typeface="Verdana"/>
              <a:ea typeface="Verdana"/>
              <a:cs typeface="Verdana"/>
              <a:sym typeface="Verdana"/>
            </a:endParaRPr>
          </a:p>
          <a:p>
            <a:pPr marL="457200" marR="0" lvl="0" indent="0" algn="l" rtl="0">
              <a:lnSpc>
                <a:spcPct val="115000"/>
              </a:lnSpc>
              <a:spcBef>
                <a:spcPts val="1000"/>
              </a:spcBef>
              <a:spcAft>
                <a:spcPts val="0"/>
              </a:spcAft>
              <a:buClr>
                <a:srgbClr val="000000"/>
              </a:buClr>
              <a:buSzPts val="2400"/>
              <a:buFont typeface="Arial"/>
              <a:buNone/>
            </a:pPr>
            <a:endParaRPr sz="2400" b="0" i="0" u="none" strike="noStrike" cap="none">
              <a:solidFill>
                <a:srgbClr val="000000"/>
              </a:solidFill>
              <a:latin typeface="Verdana"/>
              <a:ea typeface="Verdana"/>
              <a:cs typeface="Verdana"/>
              <a:sym typeface="Verdana"/>
            </a:endParaRPr>
          </a:p>
          <a:p>
            <a:pPr marL="457200" marR="0" lvl="0" indent="0" algn="ctr" rtl="0">
              <a:lnSpc>
                <a:spcPct val="100000"/>
              </a:lnSpc>
              <a:spcBef>
                <a:spcPts val="600"/>
              </a:spcBef>
              <a:spcAft>
                <a:spcPts val="0"/>
              </a:spcAft>
              <a:buClr>
                <a:srgbClr val="000000"/>
              </a:buClr>
              <a:buSzPts val="2400"/>
              <a:buFont typeface="Arial"/>
              <a:buNone/>
            </a:pPr>
            <a:endParaRPr sz="2400" b="0" i="0" u="none" strike="noStrike" cap="none">
              <a:solidFill>
                <a:srgbClr val="000000"/>
              </a:solidFill>
              <a:latin typeface="Verdana"/>
              <a:ea typeface="Verdana"/>
              <a:cs typeface="Verdana"/>
              <a:sym typeface="Verdana"/>
            </a:endParaRPr>
          </a:p>
          <a:p>
            <a:pPr marL="457200" marR="0" lvl="0" indent="0" algn="l" rtl="0">
              <a:lnSpc>
                <a:spcPct val="115000"/>
              </a:lnSpc>
              <a:spcBef>
                <a:spcPts val="600"/>
              </a:spcBef>
              <a:spcAft>
                <a:spcPts val="0"/>
              </a:spcAft>
              <a:buClr>
                <a:srgbClr val="000000"/>
              </a:buClr>
              <a:buSzPts val="2400"/>
              <a:buFont typeface="Verdana"/>
              <a:buNone/>
            </a:pPr>
            <a:r>
              <a:rPr lang="en-US" sz="2400" b="0" i="0" u="none" strike="noStrike" cap="none">
                <a:solidFill>
                  <a:srgbClr val="000000"/>
                </a:solidFill>
                <a:latin typeface="Verdana"/>
                <a:ea typeface="Verdana"/>
                <a:cs typeface="Verdana"/>
                <a:sym typeface="Verdana"/>
              </a:rPr>
              <a:t> </a:t>
            </a:r>
            <a:endParaRPr sz="2800" b="0" i="0" u="none" strike="noStrike" cap="none">
              <a:solidFill>
                <a:srgbClr val="000000"/>
              </a:solidFill>
              <a:latin typeface="Verdana"/>
              <a:ea typeface="Verdana"/>
              <a:cs typeface="Verdana"/>
              <a:sym typeface="Verdana"/>
            </a:endParaRPr>
          </a:p>
          <a:p>
            <a:pPr marL="457200" marR="0" lvl="0" indent="0" algn="l" rtl="0">
              <a:lnSpc>
                <a:spcPct val="100000"/>
              </a:lnSpc>
              <a:spcBef>
                <a:spcPts val="0"/>
              </a:spcBef>
              <a:spcAft>
                <a:spcPts val="0"/>
              </a:spcAft>
              <a:buClr>
                <a:srgbClr val="000000"/>
              </a:buClr>
              <a:buSzPts val="2800"/>
              <a:buFont typeface="Verdana"/>
              <a:buNone/>
            </a:pPr>
            <a:r>
              <a:rPr lang="en-US" sz="2800" b="0" i="0" u="none" strike="noStrike" cap="none">
                <a:solidFill>
                  <a:srgbClr val="000000"/>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pic>
        <p:nvPicPr>
          <p:cNvPr id="1174" name="Google Shape;1174;g3f5334e3ef1_0_5407" title="Question mark"/>
          <p:cNvPicPr preferRelativeResize="0"/>
          <p:nvPr/>
        </p:nvPicPr>
        <p:blipFill rotWithShape="1">
          <a:blip r:embed="rId3">
            <a:alphaModFix/>
          </a:blip>
          <a:srcRect/>
          <a:stretch/>
        </p:blipFill>
        <p:spPr>
          <a:xfrm>
            <a:off x="886575" y="2047250"/>
            <a:ext cx="1765969" cy="2573006"/>
          </a:xfrm>
          <a:prstGeom prst="rect">
            <a:avLst/>
          </a:prstGeom>
          <a:noFill/>
          <a:ln>
            <a:noFill/>
          </a:ln>
        </p:spPr>
      </p:pic>
      <p:sp>
        <p:nvSpPr>
          <p:cNvPr id="1175" name="Google Shape;1175;g3f5334e3ef1_0_5407"/>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Post Crisis - Small Group Discussion</a:t>
            </a:r>
            <a:endParaRPr dirty="0"/>
          </a:p>
        </p:txBody>
      </p:sp>
      <p:sp>
        <p:nvSpPr>
          <p:cNvPr id="1176" name="Google Shape;1176;g3f5334e3ef1_0_5407">
            <a:extLst>
              <a:ext uri="{C183D7F6-B498-43B3-948B-1728B52AA6E4}">
                <adec:decorative xmlns:adec="http://schemas.microsoft.com/office/drawing/2017/decorative" val="1"/>
              </a:ext>
            </a:extLst>
          </p:cNvPr>
          <p:cNvSpPr/>
          <p:nvPr/>
        </p:nvSpPr>
        <p:spPr>
          <a:xfrm>
            <a:off x="7916862" y="426250"/>
            <a:ext cx="769956" cy="747695"/>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g3f5334e3ef1_0_5414"/>
          <p:cNvSpPr txBox="1">
            <a:spLocks noGrp="1"/>
          </p:cNvSpPr>
          <p:nvPr>
            <p:ph type="title" idx="4294967295"/>
          </p:nvPr>
        </p:nvSpPr>
        <p:spPr>
          <a:xfrm>
            <a:off x="0" y="4205750"/>
            <a:ext cx="9144000" cy="1362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rgbClr val="000000"/>
                </a:solidFill>
                <a:latin typeface="Verdana"/>
                <a:ea typeface="Verdana"/>
                <a:cs typeface="Verdana"/>
                <a:sym typeface="Verdana"/>
              </a:rPr>
              <a:t>Putting It All Together </a:t>
            </a:r>
            <a:endParaRPr/>
          </a:p>
        </p:txBody>
      </p:sp>
      <p:pic>
        <p:nvPicPr>
          <p:cNvPr id="1182" name="Google Shape;1182;g3f5334e3ef1_0_541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523157" y="598894"/>
            <a:ext cx="3748426" cy="3748451"/>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186"/>
        <p:cNvGrpSpPr/>
        <p:nvPr/>
      </p:nvGrpSpPr>
      <p:grpSpPr>
        <a:xfrm>
          <a:off x="0" y="0"/>
          <a:ext cx="0" cy="0"/>
          <a:chOff x="0" y="0"/>
          <a:chExt cx="0" cy="0"/>
        </a:xfrm>
      </p:grpSpPr>
      <p:sp>
        <p:nvSpPr>
          <p:cNvPr id="1187" name="Google Shape;1187;g3f5334e3ef1_0_5419"/>
          <p:cNvSpPr txBox="1">
            <a:spLocks noGrp="1"/>
          </p:cNvSpPr>
          <p:nvPr>
            <p:ph type="body" idx="1"/>
          </p:nvPr>
        </p:nvSpPr>
        <p:spPr>
          <a:xfrm>
            <a:off x="452437" y="1682750"/>
            <a:ext cx="8232900" cy="4381500"/>
          </a:xfrm>
          <a:prstGeom prst="rect">
            <a:avLst/>
          </a:prstGeom>
          <a:noFill/>
          <a:ln>
            <a:noFill/>
          </a:ln>
        </p:spPr>
        <p:txBody>
          <a:bodyPr spcFirstLastPara="1" wrap="square" lIns="91425" tIns="45700" rIns="91425" bIns="45700" anchor="t" anchorCtr="0">
            <a:normAutofit/>
          </a:bodyPr>
          <a:lstStyle/>
          <a:p>
            <a:pPr marL="1085850" lvl="0" indent="0" algn="l" rtl="0">
              <a:lnSpc>
                <a:spcPct val="80000"/>
              </a:lnSpc>
              <a:spcBef>
                <a:spcPts val="600"/>
              </a:spcBef>
              <a:spcAft>
                <a:spcPts val="0"/>
              </a:spcAft>
              <a:buSzPts val="3200"/>
              <a:buNone/>
            </a:pPr>
            <a:r>
              <a:rPr lang="en-US" sz="3000" i="0" u="none">
                <a:solidFill>
                  <a:srgbClr val="000000"/>
                </a:solidFill>
                <a:latin typeface="Calibri"/>
                <a:ea typeface="Calibri"/>
                <a:cs typeface="Calibri"/>
                <a:sym typeface="Calibri"/>
              </a:rPr>
              <a:t>Reflect on your personal </a:t>
            </a:r>
            <a:r>
              <a:rPr lang="en-US" sz="3000">
                <a:solidFill>
                  <a:srgbClr val="000000"/>
                </a:solidFill>
                <a:latin typeface="Calibri"/>
                <a:ea typeface="Calibri"/>
                <a:cs typeface="Calibri"/>
                <a:sym typeface="Calibri"/>
              </a:rPr>
              <a:t>scenario</a:t>
            </a:r>
            <a:r>
              <a:rPr lang="en-US" sz="3000" i="0" u="none">
                <a:solidFill>
                  <a:srgbClr val="000000"/>
                </a:solidFill>
                <a:latin typeface="Calibri"/>
                <a:ea typeface="Calibri"/>
                <a:cs typeface="Calibri"/>
                <a:sym typeface="Calibri"/>
              </a:rPr>
              <a:t>.</a:t>
            </a:r>
            <a:endParaRPr sz="3000">
              <a:latin typeface="Calibri"/>
              <a:ea typeface="Calibri"/>
              <a:cs typeface="Calibri"/>
              <a:sym typeface="Calibri"/>
            </a:endParaRPr>
          </a:p>
          <a:p>
            <a:pPr marL="25400" lvl="0" indent="0" algn="l" rtl="0">
              <a:lnSpc>
                <a:spcPct val="80000"/>
              </a:lnSpc>
              <a:spcBef>
                <a:spcPts val="600"/>
              </a:spcBef>
              <a:spcAft>
                <a:spcPts val="0"/>
              </a:spcAft>
              <a:buSzPts val="3200"/>
              <a:buNone/>
            </a:pPr>
            <a:endParaRPr sz="3000" i="0" u="none">
              <a:solidFill>
                <a:srgbClr val="000000"/>
              </a:solidFill>
              <a:latin typeface="Calibri"/>
              <a:ea typeface="Calibri"/>
              <a:cs typeface="Calibri"/>
              <a:sym typeface="Calibri"/>
            </a:endParaRPr>
          </a:p>
          <a:p>
            <a:pPr marL="25400" lvl="0" indent="0" algn="l" rtl="0">
              <a:lnSpc>
                <a:spcPct val="80000"/>
              </a:lnSpc>
              <a:spcBef>
                <a:spcPts val="600"/>
              </a:spcBef>
              <a:spcAft>
                <a:spcPts val="0"/>
              </a:spcAft>
              <a:buSzPts val="3200"/>
              <a:buNone/>
            </a:pPr>
            <a:r>
              <a:rPr lang="en-US" sz="3000" i="0" u="none">
                <a:solidFill>
                  <a:srgbClr val="000000"/>
                </a:solidFill>
                <a:latin typeface="Calibri"/>
                <a:ea typeface="Calibri"/>
                <a:cs typeface="Calibri"/>
                <a:sym typeface="Calibri"/>
              </a:rPr>
              <a:t>What have we covered over the past two days that would have shifted the outcome?</a:t>
            </a:r>
            <a:endParaRPr sz="3000">
              <a:latin typeface="Calibri"/>
              <a:ea typeface="Calibri"/>
              <a:cs typeface="Calibri"/>
              <a:sym typeface="Calibri"/>
            </a:endParaRPr>
          </a:p>
          <a:p>
            <a:pPr marL="25400" lvl="0" indent="0" algn="l" rtl="0">
              <a:lnSpc>
                <a:spcPct val="80000"/>
              </a:lnSpc>
              <a:spcBef>
                <a:spcPts val="600"/>
              </a:spcBef>
              <a:spcAft>
                <a:spcPts val="0"/>
              </a:spcAft>
              <a:buSzPts val="3200"/>
              <a:buNone/>
            </a:pPr>
            <a:endParaRPr sz="3000" i="0" u="none">
              <a:solidFill>
                <a:srgbClr val="000000"/>
              </a:solidFill>
              <a:latin typeface="Calibri"/>
              <a:ea typeface="Calibri"/>
              <a:cs typeface="Calibri"/>
              <a:sym typeface="Calibri"/>
            </a:endParaRPr>
          </a:p>
          <a:p>
            <a:pPr marL="25400" lvl="0" indent="0" algn="l" rtl="0">
              <a:lnSpc>
                <a:spcPct val="80000"/>
              </a:lnSpc>
              <a:spcBef>
                <a:spcPts val="600"/>
              </a:spcBef>
              <a:spcAft>
                <a:spcPts val="0"/>
              </a:spcAft>
              <a:buSzPts val="3200"/>
              <a:buNone/>
            </a:pPr>
            <a:r>
              <a:rPr lang="en-US" sz="3000" i="0" u="none">
                <a:solidFill>
                  <a:srgbClr val="000000"/>
                </a:solidFill>
                <a:latin typeface="Calibri"/>
                <a:ea typeface="Calibri"/>
                <a:cs typeface="Calibri"/>
                <a:sym typeface="Calibri"/>
              </a:rPr>
              <a:t>What might you try next time?</a:t>
            </a:r>
            <a:endParaRPr sz="3000">
              <a:latin typeface="Calibri"/>
              <a:ea typeface="Calibri"/>
              <a:cs typeface="Calibri"/>
              <a:sym typeface="Calibri"/>
            </a:endParaRPr>
          </a:p>
          <a:p>
            <a:pPr marL="25400" lvl="0" indent="0" algn="l" rtl="0">
              <a:lnSpc>
                <a:spcPct val="80000"/>
              </a:lnSpc>
              <a:spcBef>
                <a:spcPts val="600"/>
              </a:spcBef>
              <a:spcAft>
                <a:spcPts val="0"/>
              </a:spcAft>
              <a:buSzPts val="3200"/>
              <a:buNone/>
            </a:pPr>
            <a:endParaRPr sz="3000" i="0" u="none">
              <a:solidFill>
                <a:srgbClr val="000000"/>
              </a:solidFill>
              <a:latin typeface="Calibri"/>
              <a:ea typeface="Calibri"/>
              <a:cs typeface="Calibri"/>
              <a:sym typeface="Calibri"/>
            </a:endParaRPr>
          </a:p>
          <a:p>
            <a:pPr marL="25400" lvl="0" indent="0" algn="l" rtl="0">
              <a:lnSpc>
                <a:spcPct val="80000"/>
              </a:lnSpc>
              <a:spcBef>
                <a:spcPts val="600"/>
              </a:spcBef>
              <a:spcAft>
                <a:spcPts val="0"/>
              </a:spcAft>
              <a:buSzPts val="3200"/>
              <a:buNone/>
            </a:pPr>
            <a:r>
              <a:rPr lang="en-US" sz="3000" i="0" u="none">
                <a:solidFill>
                  <a:srgbClr val="000000"/>
                </a:solidFill>
                <a:latin typeface="Calibri"/>
                <a:ea typeface="Calibri"/>
                <a:cs typeface="Calibri"/>
                <a:sym typeface="Calibri"/>
              </a:rPr>
              <a:t>How can you use this information to adjust school-wide practices and build capacity?</a:t>
            </a:r>
            <a:endParaRPr sz="3000">
              <a:latin typeface="Calibri"/>
              <a:ea typeface="Calibri"/>
              <a:cs typeface="Calibri"/>
              <a:sym typeface="Calibri"/>
            </a:endParaRPr>
          </a:p>
        </p:txBody>
      </p:sp>
      <p:sp>
        <p:nvSpPr>
          <p:cNvPr id="1188" name="Google Shape;1188;g3f5334e3ef1_0_5419"/>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4000"/>
              <a:buNone/>
            </a:pPr>
            <a:r>
              <a:rPr lang="en-US" sz="4000" b="0" i="0" u="none" dirty="0">
                <a:solidFill>
                  <a:srgbClr val="FFFFFF"/>
                </a:solidFill>
                <a:latin typeface="Verdana"/>
                <a:ea typeface="Verdana"/>
                <a:cs typeface="Verdana"/>
                <a:sym typeface="Verdana"/>
              </a:rPr>
              <a:t>Post Crisis - Independent Reflection</a:t>
            </a:r>
            <a:endParaRPr dirty="0"/>
          </a:p>
        </p:txBody>
      </p:sp>
      <p:grpSp>
        <p:nvGrpSpPr>
          <p:cNvPr id="1189" name="Google Shape;1189;g3f5334e3ef1_0_5419">
            <a:extLst>
              <a:ext uri="{C183D7F6-B498-43B3-948B-1728B52AA6E4}">
                <adec:decorative xmlns:adec="http://schemas.microsoft.com/office/drawing/2017/decorative" val="1"/>
              </a:ext>
            </a:extLst>
          </p:cNvPr>
          <p:cNvGrpSpPr/>
          <p:nvPr/>
        </p:nvGrpSpPr>
        <p:grpSpPr>
          <a:xfrm>
            <a:off x="7959826" y="469912"/>
            <a:ext cx="649308" cy="660385"/>
            <a:chOff x="1490050" y="3805975"/>
            <a:chExt cx="491900" cy="482350"/>
          </a:xfrm>
        </p:grpSpPr>
        <p:sp>
          <p:nvSpPr>
            <p:cNvPr id="1190" name="Google Shape;1190;g3f5334e3ef1_0_5419"/>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1" name="Google Shape;1191;g3f5334e3ef1_0_5419"/>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2" name="Google Shape;1192;g3f5334e3ef1_0_5419"/>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g3f5334e3ef1_0_5419"/>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194" name="Google Shape;1194;g3f5334e3ef1_0_541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0050" y="1485900"/>
            <a:ext cx="1047750" cy="104775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g3f5334e3ef1_0_5430"/>
          <p:cNvSpPr txBox="1">
            <a:spLocks noGrp="1"/>
          </p:cNvSpPr>
          <p:nvPr>
            <p:ph type="body" idx="4294967295"/>
          </p:nvPr>
        </p:nvSpPr>
        <p:spPr>
          <a:xfrm>
            <a:off x="228600" y="1663325"/>
            <a:ext cx="8686800" cy="4381500"/>
          </a:xfrm>
          <a:prstGeom prst="rect">
            <a:avLst/>
          </a:prstGeom>
          <a:noFill/>
          <a:ln>
            <a:noFill/>
          </a:ln>
        </p:spPr>
        <p:txBody>
          <a:bodyPr spcFirstLastPara="1" wrap="square" lIns="91425" tIns="45700" rIns="91425" bIns="45700" anchor="t" anchorCtr="0">
            <a:noAutofit/>
          </a:bodyPr>
          <a:lstStyle/>
          <a:p>
            <a:pPr marL="1473200" marR="0" lvl="3" indent="0" algn="l" rtl="0">
              <a:lnSpc>
                <a:spcPct val="100000"/>
              </a:lnSpc>
              <a:spcBef>
                <a:spcPts val="0"/>
              </a:spcBef>
              <a:spcAft>
                <a:spcPts val="0"/>
              </a:spcAft>
              <a:buClr>
                <a:schemeClr val="dk1"/>
              </a:buClr>
              <a:buSzPts val="5000"/>
              <a:buFont typeface="Arial"/>
              <a:buNone/>
            </a:pPr>
            <a:r>
              <a:rPr lang="en-US" sz="3300" i="0" u="none" strike="noStrike" cap="none">
                <a:solidFill>
                  <a:schemeClr val="dk1"/>
                </a:solidFill>
                <a:latin typeface="Calibri"/>
                <a:ea typeface="Calibri"/>
                <a:cs typeface="Calibri"/>
                <a:sym typeface="Calibri"/>
              </a:rPr>
              <a:t>1. Setting Ourselves up for Success</a:t>
            </a:r>
            <a:endParaRPr sz="3300" i="0" u="none" strike="noStrike" cap="none">
              <a:solidFill>
                <a:schemeClr val="dk1"/>
              </a:solidFill>
              <a:latin typeface="Calibri"/>
              <a:ea typeface="Calibri"/>
              <a:cs typeface="Calibri"/>
              <a:sym typeface="Calibri"/>
            </a:endParaRPr>
          </a:p>
          <a:p>
            <a:pPr marL="1473200" marR="0" lvl="3" indent="0" algn="l" rtl="0">
              <a:lnSpc>
                <a:spcPct val="100000"/>
              </a:lnSpc>
              <a:spcBef>
                <a:spcPts val="6000"/>
              </a:spcBef>
              <a:spcAft>
                <a:spcPts val="0"/>
              </a:spcAft>
              <a:buClr>
                <a:schemeClr val="dk1"/>
              </a:buClr>
              <a:buSzPts val="5000"/>
              <a:buFont typeface="Arial"/>
              <a:buNone/>
            </a:pPr>
            <a:r>
              <a:rPr lang="en-US" sz="3300" i="0" u="none" strike="noStrike" cap="none">
                <a:solidFill>
                  <a:schemeClr val="dk1"/>
                </a:solidFill>
                <a:latin typeface="Calibri"/>
                <a:ea typeface="Calibri"/>
                <a:cs typeface="Calibri"/>
                <a:sym typeface="Calibri"/>
              </a:rPr>
              <a:t>2. Setting Our Classrooms up for Success</a:t>
            </a:r>
            <a:endParaRPr sz="3300">
              <a:solidFill>
                <a:schemeClr val="dk1"/>
              </a:solidFill>
              <a:latin typeface="Calibri"/>
              <a:ea typeface="Calibri"/>
              <a:cs typeface="Calibri"/>
              <a:sym typeface="Calibri"/>
            </a:endParaRPr>
          </a:p>
          <a:p>
            <a:pPr marL="1473200" marR="0" lvl="3" indent="0" algn="l" rtl="0">
              <a:lnSpc>
                <a:spcPct val="100000"/>
              </a:lnSpc>
              <a:spcBef>
                <a:spcPts val="6000"/>
              </a:spcBef>
              <a:spcAft>
                <a:spcPts val="0"/>
              </a:spcAft>
              <a:buClr>
                <a:schemeClr val="dk1"/>
              </a:buClr>
              <a:buSzPts val="5000"/>
              <a:buFont typeface="Arial"/>
              <a:buNone/>
            </a:pPr>
            <a:r>
              <a:rPr lang="en-US" sz="3300" i="0" u="none" strike="noStrike" cap="none">
                <a:solidFill>
                  <a:schemeClr val="dk1"/>
                </a:solidFill>
                <a:latin typeface="Calibri"/>
                <a:ea typeface="Calibri"/>
                <a:cs typeface="Calibri"/>
                <a:sym typeface="Calibri"/>
              </a:rPr>
              <a:t>3. Setting our Students up for Success</a:t>
            </a:r>
            <a:endParaRPr sz="3300" i="0" u="none" strike="noStrike" cap="none">
              <a:solidFill>
                <a:schemeClr val="dk1"/>
              </a:solidFill>
              <a:latin typeface="Calibri"/>
              <a:ea typeface="Calibri"/>
              <a:cs typeface="Calibri"/>
              <a:sym typeface="Calibri"/>
            </a:endParaRPr>
          </a:p>
          <a:p>
            <a:pPr marL="539750" marR="0" lvl="0" indent="-311150" algn="l" rtl="0">
              <a:lnSpc>
                <a:spcPct val="100000"/>
              </a:lnSpc>
              <a:spcBef>
                <a:spcPts val="6000"/>
              </a:spcBef>
              <a:spcAft>
                <a:spcPts val="0"/>
              </a:spcAft>
              <a:buClr>
                <a:schemeClr val="dk1"/>
              </a:buClr>
              <a:buSzPts val="8000"/>
              <a:buFont typeface="Arial"/>
              <a:buNone/>
            </a:pPr>
            <a:endParaRPr sz="3100" i="0" u="none" strike="noStrike" cap="none">
              <a:solidFill>
                <a:schemeClr val="dk1"/>
              </a:solidFill>
              <a:latin typeface="Calibri"/>
              <a:ea typeface="Calibri"/>
              <a:cs typeface="Calibri"/>
              <a:sym typeface="Calibri"/>
            </a:endParaRPr>
          </a:p>
          <a:p>
            <a:pPr marL="25400" marR="0" lvl="0" indent="0" algn="l" rtl="0">
              <a:lnSpc>
                <a:spcPct val="100000"/>
              </a:lnSpc>
              <a:spcBef>
                <a:spcPts val="4000"/>
              </a:spcBef>
              <a:spcAft>
                <a:spcPts val="0"/>
              </a:spcAft>
              <a:buClr>
                <a:schemeClr val="dk1"/>
              </a:buClr>
              <a:buSzPts val="8000"/>
              <a:buFont typeface="Arial"/>
              <a:buNone/>
            </a:pPr>
            <a:r>
              <a:rPr lang="en-US" sz="3300" b="0" i="0" u="none" strike="noStrike" cap="none">
                <a:solidFill>
                  <a:schemeClr val="dk1"/>
                </a:solidFill>
                <a:latin typeface="Verdana"/>
                <a:ea typeface="Verdana"/>
                <a:cs typeface="Verdana"/>
                <a:sym typeface="Verdana"/>
              </a:rPr>
              <a:t>	</a:t>
            </a:r>
            <a:endParaRPr sz="3300" b="0" i="0" u="none" strike="noStrike" cap="none">
              <a:solidFill>
                <a:schemeClr val="dk1"/>
              </a:solidFill>
              <a:latin typeface="Verdana"/>
              <a:ea typeface="Verdana"/>
              <a:cs typeface="Verdana"/>
              <a:sym typeface="Verdana"/>
            </a:endParaRPr>
          </a:p>
          <a:p>
            <a:pPr marL="457200" marR="0" lvl="0" indent="-228600" algn="l" rtl="0">
              <a:lnSpc>
                <a:spcPct val="100000"/>
              </a:lnSpc>
              <a:spcBef>
                <a:spcPts val="4000"/>
              </a:spcBef>
              <a:spcAft>
                <a:spcPts val="4000"/>
              </a:spcAft>
              <a:buClr>
                <a:schemeClr val="dk1"/>
              </a:buClr>
              <a:buSzPts val="8000"/>
              <a:buFont typeface="Arial"/>
              <a:buNone/>
            </a:pPr>
            <a:endParaRPr sz="3300" b="0" i="0" u="none" strike="noStrike" cap="none">
              <a:solidFill>
                <a:schemeClr val="dk1"/>
              </a:solidFill>
              <a:latin typeface="Verdana"/>
              <a:ea typeface="Verdana"/>
              <a:cs typeface="Verdana"/>
              <a:sym typeface="Verdana"/>
            </a:endParaRPr>
          </a:p>
        </p:txBody>
      </p:sp>
      <p:sp>
        <p:nvSpPr>
          <p:cNvPr id="1200" name="Google Shape;1200;g3f5334e3ef1_0_5430"/>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a:solidFill>
                  <a:srgbClr val="FFFFFF"/>
                </a:solidFill>
              </a:rPr>
              <a:t>Large Group Wrap-Up</a:t>
            </a:r>
            <a:endParaRPr/>
          </a:p>
        </p:txBody>
      </p:sp>
      <p:pic>
        <p:nvPicPr>
          <p:cNvPr id="1201" name="Google Shape;1201;g3f5334e3ef1_0_543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2575" y="4153725"/>
            <a:ext cx="923925" cy="923925"/>
          </a:xfrm>
          <a:prstGeom prst="rect">
            <a:avLst/>
          </a:prstGeom>
          <a:noFill/>
          <a:ln>
            <a:noFill/>
          </a:ln>
        </p:spPr>
      </p:pic>
      <p:pic>
        <p:nvPicPr>
          <p:cNvPr id="1202" name="Google Shape;1202;g3f5334e3ef1_0_543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03800" y="2843575"/>
            <a:ext cx="923925" cy="923925"/>
          </a:xfrm>
          <a:prstGeom prst="rect">
            <a:avLst/>
          </a:prstGeom>
          <a:noFill/>
          <a:ln>
            <a:noFill/>
          </a:ln>
        </p:spPr>
      </p:pic>
      <p:pic>
        <p:nvPicPr>
          <p:cNvPr id="1203" name="Google Shape;1203;g3f5334e3ef1_0_543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52874" y="1631574"/>
            <a:ext cx="825775" cy="82577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g3f5334e3ef1_0_5443"/>
          <p:cNvSpPr txBox="1">
            <a:spLocks noGrp="1"/>
          </p:cNvSpPr>
          <p:nvPr>
            <p:ph type="title" idx="4294967295"/>
          </p:nvPr>
        </p:nvSpPr>
        <p:spPr>
          <a:xfrm>
            <a:off x="228600" y="228600"/>
            <a:ext cx="8686800" cy="1143000"/>
          </a:xfrm>
          <a:prstGeom prst="rect">
            <a:avLst/>
          </a:prstGeom>
          <a:solidFill>
            <a:srgbClr val="003369"/>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US" sz="4000" dirty="0">
                <a:solidFill>
                  <a:schemeClr val="lt1"/>
                </a:solidFill>
                <a:latin typeface="Verdana"/>
                <a:ea typeface="Verdana"/>
                <a:cs typeface="Verdana"/>
                <a:sym typeface="Verdana"/>
              </a:rPr>
              <a:t>Resources</a:t>
            </a:r>
            <a:endParaRPr sz="4000" dirty="0">
              <a:solidFill>
                <a:schemeClr val="lt1"/>
              </a:solidFill>
              <a:latin typeface="Verdana"/>
              <a:ea typeface="Verdana"/>
              <a:cs typeface="Verdana"/>
              <a:sym typeface="Verdana"/>
            </a:endParaRPr>
          </a:p>
        </p:txBody>
      </p:sp>
      <p:sp>
        <p:nvSpPr>
          <p:cNvPr id="1209" name="Google Shape;1209;g3f5334e3ef1_0_5443"/>
          <p:cNvSpPr txBox="1"/>
          <p:nvPr/>
        </p:nvSpPr>
        <p:spPr>
          <a:xfrm>
            <a:off x="379775" y="1541400"/>
            <a:ext cx="6433500" cy="4617600"/>
          </a:xfrm>
          <a:prstGeom prst="rect">
            <a:avLst/>
          </a:prstGeom>
          <a:solidFill>
            <a:srgbClr val="E7E6E6"/>
          </a:solidFill>
          <a:ln w="9525" cap="flat" cmpd="sng">
            <a:solidFill>
              <a:srgbClr val="001D35"/>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Defusing Disruptive Behavior Workbook</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Take Care of Me List </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I’m Determined Good Day Plan</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Classroom Management: Revised Self Assessment</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VTSS Top Ten</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2400" b="0" i="0" u="sng" strike="noStrike" cap="none">
                <a:solidFill>
                  <a:srgbClr val="1155CC"/>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VTSS 10 One pagers</a:t>
            </a:r>
            <a:r>
              <a:rPr lang="en-US" sz="2400" b="0" i="0" u="none" strike="noStrike" cap="none">
                <a:solidFill>
                  <a:srgbClr val="1155CC"/>
                </a:solidFill>
                <a:latin typeface="Calibri"/>
                <a:ea typeface="Calibri"/>
                <a:cs typeface="Calibri"/>
                <a:sym typeface="Calibri"/>
              </a:rPr>
              <a:t> (VTSS Resource Hub)</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Classroom Environment Checklist</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10">
                  <a:extLst>
                    <a:ext uri="{A12FA001-AC4F-418D-AE19-62706E023703}">
                      <ahyp:hlinkClr xmlns:ahyp="http://schemas.microsoft.com/office/drawing/2018/hyperlinkcolor" val="tx"/>
                    </a:ext>
                  </a:extLst>
                </a:hlinkClick>
              </a:rPr>
              <a:t>Trigger Worksheet </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11">
                  <a:extLst>
                    <a:ext uri="{A12FA001-AC4F-418D-AE19-62706E023703}">
                      <ahyp:hlinkClr xmlns:ahyp="http://schemas.microsoft.com/office/drawing/2018/hyperlinkcolor" val="tx"/>
                    </a:ext>
                  </a:extLst>
                </a:hlinkClick>
              </a:rPr>
              <a:t>The Escalation Cycle Handout</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12">
                  <a:extLst>
                    <a:ext uri="{A12FA001-AC4F-418D-AE19-62706E023703}">
                      <ahyp:hlinkClr xmlns:ahyp="http://schemas.microsoft.com/office/drawing/2018/hyperlinkcolor" val="tx"/>
                    </a:ext>
                  </a:extLst>
                </a:hlinkClick>
              </a:rPr>
              <a:t>Internalizing Behaviors Google Folders</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13">
                  <a:extLst>
                    <a:ext uri="{A12FA001-AC4F-418D-AE19-62706E023703}">
                      <ahyp:hlinkClr xmlns:ahyp="http://schemas.microsoft.com/office/drawing/2018/hyperlinkcolor" val="tx"/>
                    </a:ext>
                  </a:extLst>
                </a:hlinkClick>
              </a:rPr>
              <a:t>Trauma Learning Modules</a:t>
            </a:r>
            <a:endParaRPr sz="2400" b="0" i="0" u="none" strike="noStrike" cap="none">
              <a:solidFill>
                <a:srgbClr val="1155CC"/>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Calibri"/>
                <a:ea typeface="Calibri"/>
                <a:cs typeface="Calibri"/>
                <a:sym typeface="Calibri"/>
                <a:hlinkClick r:id="rId14">
                  <a:extLst>
                    <a:ext uri="{A12FA001-AC4F-418D-AE19-62706E023703}">
                      <ahyp:hlinkClr xmlns:ahyp="http://schemas.microsoft.com/office/drawing/2018/hyperlinkcolor" val="tx"/>
                    </a:ext>
                  </a:extLst>
                </a:hlinkClick>
              </a:rPr>
              <a:t>Mental Wellness Space Resources</a:t>
            </a:r>
            <a:endParaRPr sz="2400" b="0" i="0" u="none" strike="noStrike" cap="none">
              <a:solidFill>
                <a:srgbClr val="1155CC"/>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g3f5334e3ef1_0_5451"/>
          <p:cNvSpPr txBox="1">
            <a:spLocks noGrp="1"/>
          </p:cNvSpPr>
          <p:nvPr>
            <p:ph type="title"/>
          </p:nvPr>
        </p:nvSpPr>
        <p:spPr>
          <a:xfrm>
            <a:off x="228600" y="228600"/>
            <a:ext cx="8686800" cy="1143300"/>
          </a:xfrm>
          <a:prstGeom prst="rect">
            <a:avLst/>
          </a:prstGeom>
          <a:solidFill>
            <a:srgbClr val="003369"/>
          </a:solid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4000"/>
              <a:buNone/>
            </a:pPr>
            <a:r>
              <a:rPr lang="en-US" dirty="0"/>
              <a:t>We love feedback!!</a:t>
            </a:r>
            <a:endParaRPr dirty="0"/>
          </a:p>
        </p:txBody>
      </p:sp>
      <p:sp>
        <p:nvSpPr>
          <p:cNvPr id="1219" name="Google Shape;1219;g3f5334e3ef1_0_5451"/>
          <p:cNvSpPr txBox="1"/>
          <p:nvPr/>
        </p:nvSpPr>
        <p:spPr>
          <a:xfrm>
            <a:off x="376175" y="1562575"/>
            <a:ext cx="8406000" cy="1432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chemeClr val="dk1"/>
                </a:solidFill>
                <a:latin typeface="Verdana"/>
                <a:ea typeface="Verdana"/>
                <a:cs typeface="Verdana"/>
                <a:sym typeface="Verdana"/>
              </a:rPr>
              <a:t>Please complete the evaluation for us. We appreciate the feedback. </a:t>
            </a:r>
            <a:endParaRPr sz="3000" b="0" i="0" u="none" strike="noStrike" cap="none">
              <a:solidFill>
                <a:schemeClr val="dk1"/>
              </a:solidFill>
              <a:latin typeface="Verdana"/>
              <a:ea typeface="Verdana"/>
              <a:cs typeface="Verdana"/>
              <a:sym typeface="Verdana"/>
            </a:endParaRPr>
          </a:p>
        </p:txBody>
      </p:sp>
      <p:sp>
        <p:nvSpPr>
          <p:cNvPr id="1220" name="Google Shape;1220;g3f5334e3ef1_0_5451"/>
          <p:cNvSpPr txBox="1"/>
          <p:nvPr/>
        </p:nvSpPr>
        <p:spPr>
          <a:xfrm>
            <a:off x="4393450" y="2995075"/>
            <a:ext cx="4294200" cy="2228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100"/>
              <a:buFont typeface="Arial"/>
              <a:buNone/>
            </a:pPr>
            <a:r>
              <a:rPr lang="en-US" sz="3100" b="0" i="0" u="sng" strike="noStrike" cap="none" dirty="0">
                <a:solidFill>
                  <a:schemeClr val="hlink"/>
                </a:solidFill>
                <a:latin typeface="Verdana"/>
                <a:ea typeface="Verdana"/>
                <a:cs typeface="Verdana"/>
                <a:sym typeface="Verdana"/>
              </a:rPr>
              <a:t>ODU Evaluation Survey</a:t>
            </a:r>
            <a:endParaRPr sz="3100" b="0" i="0" u="none" strike="noStrike" cap="none" dirty="0">
              <a:solidFill>
                <a:schemeClr val="dk1"/>
              </a:solidFill>
              <a:latin typeface="Verdana"/>
              <a:ea typeface="Verdana"/>
              <a:cs typeface="Verdana"/>
              <a:sym typeface="Verdana"/>
            </a:endParaRPr>
          </a:p>
        </p:txBody>
      </p:sp>
      <p:pic>
        <p:nvPicPr>
          <p:cNvPr id="1221" name="Google Shape;1221;g3f5334e3ef1_0_5451" descr="QR Code to ODU Evaluation Survey"/>
          <p:cNvPicPr preferRelativeResize="0"/>
          <p:nvPr/>
        </p:nvPicPr>
        <p:blipFill rotWithShape="1">
          <a:blip r:embed="rId3">
            <a:alphaModFix/>
          </a:blip>
          <a:srcRect/>
          <a:stretch/>
        </p:blipFill>
        <p:spPr>
          <a:xfrm>
            <a:off x="537175" y="2830600"/>
            <a:ext cx="3518590" cy="3558125"/>
          </a:xfrm>
          <a:prstGeom prst="rect">
            <a:avLst/>
          </a:prstGeom>
          <a:noFill/>
          <a:ln>
            <a:noFill/>
          </a:ln>
        </p:spPr>
      </p:pic>
    </p:spTree>
  </p:cSld>
  <p:clrMapOvr>
    <a:masterClrMapping/>
  </p:clrMapOvr>
</p:sld>
</file>

<file path=ppt/theme/theme1.xml><?xml version="1.0" encoding="utf-8"?>
<a:theme xmlns:a="http://schemas.openxmlformats.org/drawingml/2006/main"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PT Template Mk 2">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12719</Words>
  <Application>Microsoft Office PowerPoint</Application>
  <PresentationFormat>On-screen Show (4:3)</PresentationFormat>
  <Paragraphs>1274</Paragraphs>
  <Slides>111</Slides>
  <Notes>111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111</vt:i4>
      </vt:variant>
    </vt:vector>
  </HeadingPairs>
  <TitlesOfParts>
    <vt:vector size="120" baseType="lpstr">
      <vt:lpstr>Verdana</vt:lpstr>
      <vt:lpstr>Roboto</vt:lpstr>
      <vt:lpstr>Arial</vt:lpstr>
      <vt:lpstr>Georgia</vt:lpstr>
      <vt:lpstr>Calibri</vt:lpstr>
      <vt:lpstr>Times New Roman</vt:lpstr>
      <vt:lpstr>Poppins</vt:lpstr>
      <vt:lpstr>Content Slides</vt:lpstr>
      <vt:lpstr>PPT Template Mk 2</vt:lpstr>
      <vt:lpstr>Defusing Disruptive Behavior</vt:lpstr>
      <vt:lpstr>Fist to Five</vt:lpstr>
      <vt:lpstr>Community Agreements</vt:lpstr>
      <vt:lpstr>Showcasing Student Strengths</vt:lpstr>
      <vt:lpstr>         Agenda for Today </vt:lpstr>
      <vt:lpstr>Setting Our Classrooms up for Success</vt:lpstr>
      <vt:lpstr>Youth At Risk </vt:lpstr>
      <vt:lpstr>A Sense of Urgency</vt:lpstr>
      <vt:lpstr>Impact of Pandemic Stress on Adolescent Brains</vt:lpstr>
      <vt:lpstr>Effective Classroom Systems</vt:lpstr>
      <vt:lpstr>Our Top Ten</vt:lpstr>
      <vt:lpstr>Independent Reflection </vt:lpstr>
      <vt:lpstr>Small Group Discussion</vt:lpstr>
      <vt:lpstr>Relationships</vt:lpstr>
      <vt:lpstr>More Small Group Discussion</vt:lpstr>
      <vt:lpstr>Ways to Connect and Support</vt:lpstr>
      <vt:lpstr>Advanced Tiers</vt:lpstr>
      <vt:lpstr>I’m Determined Good Day Plan</vt:lpstr>
      <vt:lpstr>The Take Care of Me List</vt:lpstr>
      <vt:lpstr>Independent Reflection</vt:lpstr>
      <vt:lpstr>Setting Our Students up for Success </vt:lpstr>
      <vt:lpstr>The Escalation Cycle</vt:lpstr>
      <vt:lpstr>Peak -Small Group Discussion</vt:lpstr>
      <vt:lpstr>Teaching during Baseline </vt:lpstr>
      <vt:lpstr> Teaching Model</vt:lpstr>
      <vt:lpstr>Small Group Discussion - Escalation</vt:lpstr>
      <vt:lpstr>Replacement Behaviors</vt:lpstr>
      <vt:lpstr>ABC’s of Behavior</vt:lpstr>
      <vt:lpstr>Replacement Behaviors Must Be</vt:lpstr>
      <vt:lpstr>Important Consideration for Replacement Behaviors</vt:lpstr>
      <vt:lpstr>Replacement Behaviors Small Group Discussion</vt:lpstr>
      <vt:lpstr>Prompting &amp; Cueing </vt:lpstr>
      <vt:lpstr>Let’s revisit what we learned!</vt:lpstr>
      <vt:lpstr>ABC’s of Behavior Example </vt:lpstr>
      <vt:lpstr>ABC’s of Behavior Example 2</vt:lpstr>
      <vt:lpstr>ABC’s of Behavior Example 3</vt:lpstr>
      <vt:lpstr>ABCs of Behavior - Independent Reflection</vt:lpstr>
      <vt:lpstr>What Does It Take  to Be Ready to Learn?</vt:lpstr>
      <vt:lpstr>Self-Awareness</vt:lpstr>
      <vt:lpstr>Self-Management</vt:lpstr>
      <vt:lpstr>Social Awareness</vt:lpstr>
      <vt:lpstr>Social Management</vt:lpstr>
      <vt:lpstr>Chat Waterfall</vt:lpstr>
      <vt:lpstr>I’m Determined Good Day Plan Alternate Version</vt:lpstr>
      <vt:lpstr>The Take Care of Me List Revisited</vt:lpstr>
      <vt:lpstr>Taking Time to Greet Your Students</vt:lpstr>
      <vt:lpstr>Identifying &amp; Communicating Emotions</vt:lpstr>
      <vt:lpstr>Check-in Routine</vt:lpstr>
      <vt:lpstr>Regulation Strategies and Activities</vt:lpstr>
      <vt:lpstr>Meditation</vt:lpstr>
      <vt:lpstr>Window of Tolerance</vt:lpstr>
      <vt:lpstr>Small Group Showcase</vt:lpstr>
      <vt:lpstr>The Power Behind Every Response</vt:lpstr>
      <vt:lpstr>Reacting vs. Responding</vt:lpstr>
      <vt:lpstr>Examples:  Reacting vs. Responding</vt:lpstr>
      <vt:lpstr>What Does Reacting Look and Sound Like?</vt:lpstr>
      <vt:lpstr>When Adults Respond</vt:lpstr>
      <vt:lpstr>De-Escalating Through  Non-Threatening Responses</vt:lpstr>
      <vt:lpstr>What is your go to?</vt:lpstr>
      <vt:lpstr> Independent Reflection </vt:lpstr>
      <vt:lpstr>The Escalation Cycle – Trigger Phase</vt:lpstr>
      <vt:lpstr>Understanding Student Triggers</vt:lpstr>
      <vt:lpstr>Triggers We Often Miss</vt:lpstr>
      <vt:lpstr>Escalation Cycle - Small Group Discussion</vt:lpstr>
      <vt:lpstr>Identify the Triggers</vt:lpstr>
      <vt:lpstr>Trigger Phase: Strategies</vt:lpstr>
      <vt:lpstr>Whole Group Discussion Using Precorrection to Address Behavior </vt:lpstr>
      <vt:lpstr>Limit Setting</vt:lpstr>
      <vt:lpstr>Why Provide Choices?</vt:lpstr>
      <vt:lpstr>Offering Choice</vt:lpstr>
      <vt:lpstr>Redirection/Prompting</vt:lpstr>
      <vt:lpstr>Systematically Modifying Context</vt:lpstr>
      <vt:lpstr>Modifying Context Examples</vt:lpstr>
      <vt:lpstr>Behavior Momentum</vt:lpstr>
      <vt:lpstr>Behavior Momentum Example</vt:lpstr>
      <vt:lpstr>What about Maya?</vt:lpstr>
      <vt:lpstr>Behavior Momentum Small Group Discussion</vt:lpstr>
      <vt:lpstr>Active Listening</vt:lpstr>
      <vt:lpstr>Behavior Momentum -Independent Reflection </vt:lpstr>
      <vt:lpstr>Maya’s behaviors escalate.</vt:lpstr>
      <vt:lpstr>Escalation Phase: Strategies</vt:lpstr>
      <vt:lpstr>A Reminder of What Happens When we Move up the Crisis Cycle</vt:lpstr>
      <vt:lpstr>Where is your brain?</vt:lpstr>
      <vt:lpstr>Connection before Correction</vt:lpstr>
      <vt:lpstr>Validation</vt:lpstr>
      <vt:lpstr>Practice Activity: Validation</vt:lpstr>
      <vt:lpstr>Calming Strategies</vt:lpstr>
      <vt:lpstr>Find Your Focus</vt:lpstr>
      <vt:lpstr>Calm Kits &amp; Spaces</vt:lpstr>
      <vt:lpstr>Peak Phase</vt:lpstr>
      <vt:lpstr>What do I do to During Crisis/Peak Phase?</vt:lpstr>
      <vt:lpstr>Scenario</vt:lpstr>
      <vt:lpstr>Peak Phase - Small Group Discussion</vt:lpstr>
      <vt:lpstr>Peak Phase - Independent Reflection </vt:lpstr>
      <vt:lpstr>De-escalation &amp; Stabilization</vt:lpstr>
      <vt:lpstr>During the De-escalation and Recovery </vt:lpstr>
      <vt:lpstr>De-escalation &amp; Stabilization Strategies</vt:lpstr>
      <vt:lpstr>Post Crisis Drain/ Recovery Phase</vt:lpstr>
      <vt:lpstr>Post Crisis Drain/Recovery Strategies</vt:lpstr>
      <vt:lpstr>Debriefing Problem Solving Example</vt:lpstr>
      <vt:lpstr>Debriefing Plan</vt:lpstr>
      <vt:lpstr>Post Crisis</vt:lpstr>
      <vt:lpstr>What Do I Do Post Crisis?</vt:lpstr>
      <vt:lpstr>Life Happens</vt:lpstr>
      <vt:lpstr>Staff Reflection</vt:lpstr>
      <vt:lpstr>Post Crisis - Small Group Discussion</vt:lpstr>
      <vt:lpstr>Putting It All Together </vt:lpstr>
      <vt:lpstr>Post Crisis - Independent Reflection</vt:lpstr>
      <vt:lpstr>Large Group Wrap-Up</vt:lpstr>
      <vt:lpstr>Resources</vt:lpstr>
      <vt:lpstr>We love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Wendi Jenkins</dc:creator>
  <cp:lastModifiedBy>Ryan McElhaney</cp:lastModifiedBy>
  <cp:revision>1</cp:revision>
  <dcterms:modified xsi:type="dcterms:W3CDTF">2026-10-12T16:05:27Z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0x01010007B9D24C74AFF046B9B75183F2B86112</vt:lpwstr>
  </property>
</Properties>
</file>