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Lst>
  <p:sldSz cy="6858000" cx="9144000"/>
  <p:notesSz cx="6858000" cy="9144000"/>
  <p:embeddedFontLst>
    <p:embeddedFont>
      <p:font typeface="Roboto"/>
      <p:regular r:id="rId124"/>
      <p:bold r:id="rId125"/>
      <p:italic r:id="rId126"/>
      <p:boldItalic r:id="rId127"/>
    </p:embeddedFont>
    <p:embeddedFont>
      <p:font typeface="Oswald"/>
      <p:regular r:id="rId128"/>
      <p:bold r:id="rId129"/>
    </p:embeddedFont>
    <p:embeddedFont>
      <p:font typeface="Open Sans"/>
      <p:regular r:id="rId130"/>
      <p:bold r:id="rId131"/>
      <p:italic r:id="rId132"/>
      <p:boldItalic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1080">
          <p15:clr>
            <a:srgbClr val="747775"/>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34" roundtripDataSignature="AMtx7miPc84Ki/RnNzSHwcoQG8uHsg5S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680D3E-142A-419E-A9C1-5E4F4A4061DE}">
  <a:tblStyle styleId="{E2680D3E-142A-419E-A9C1-5E4F4A4061DE}" styleName="Table_0">
    <a:wholeTbl>
      <a:tcTxStyle b="off" i="off">
        <a:font>
          <a:latin typeface="Verdana"/>
          <a:ea typeface="Verdana"/>
          <a:cs typeface="Verdan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8EF"/>
          </a:solidFill>
        </a:fill>
      </a:tcStyle>
    </a:wholeTbl>
    <a:band1H>
      <a:tcTxStyle b="off" i="off"/>
      <a:tcStyle>
        <a:fill>
          <a:solidFill>
            <a:srgbClr val="DCF1DF"/>
          </a:solidFill>
        </a:fill>
      </a:tcStyle>
    </a:band1H>
    <a:band2H>
      <a:tcTxStyle b="off" i="off"/>
    </a:band2H>
    <a:band1V>
      <a:tcTxStyle b="off" i="off"/>
      <a:tcStyle>
        <a:fill>
          <a:solidFill>
            <a:srgbClr val="DCF1DF"/>
          </a:solidFill>
        </a:fill>
      </a:tcStyle>
    </a:band1V>
    <a:band2V>
      <a:tcTxStyle b="off" i="off"/>
    </a:band2V>
    <a:lastCol>
      <a:tcTxStyle b="on" i="off">
        <a:font>
          <a:latin typeface="Verdana"/>
          <a:ea typeface="Verdana"/>
          <a:cs typeface="Verdana"/>
        </a:font>
        <a:schemeClr val="lt1"/>
      </a:tcTxStyle>
      <a:tcStyle>
        <a:fill>
          <a:solidFill>
            <a:schemeClr val="accent1"/>
          </a:solidFill>
        </a:fill>
      </a:tcStyle>
    </a:lastCol>
    <a:firstCol>
      <a:tcTxStyle b="on" i="off">
        <a:font>
          <a:latin typeface="Verdana"/>
          <a:ea typeface="Verdana"/>
          <a:cs typeface="Verdana"/>
        </a:font>
        <a:schemeClr val="lt1"/>
      </a:tcTxStyle>
      <a:tcStyle>
        <a:fill>
          <a:solidFill>
            <a:schemeClr val="accent1"/>
          </a:solidFill>
        </a:fill>
      </a:tcStyle>
    </a:firstCol>
    <a:lastRow>
      <a:tcTxStyle b="on" i="off">
        <a:font>
          <a:latin typeface="Verdana"/>
          <a:ea typeface="Verdana"/>
          <a:cs typeface="Verdan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Verdana"/>
          <a:ea typeface="Verdana"/>
          <a:cs typeface="Verdan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1DDB4D26-3D2D-4A1C-A705-1DF029F06389}"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BE1CAF0-C008-41C9-9A03-0B6A78D4EEC2}" styleName="Table_2">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00A94F"/>
              </a:solidFill>
              <a:prstDash val="solid"/>
              <a:round/>
              <a:headEnd len="sm" w="sm" type="none"/>
              <a:tailEnd len="sm" w="sm" type="none"/>
            </a:ln>
          </a:top>
          <a:bottom>
            <a:ln cap="flat" cmpd="sng" w="12700">
              <a:solidFill>
                <a:srgbClr val="00A94F"/>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rgbClr val="00A94F">
              <a:alpha val="20000"/>
            </a:srgbClr>
          </a:solidFill>
        </a:fill>
      </a:tcStyle>
    </a:band1H>
    <a:band2H>
      <a:tcTxStyle b="off" i="off"/>
    </a:band2H>
    <a:band1V>
      <a:tcTxStyle b="off" i="off"/>
      <a:tcStyle>
        <a:fill>
          <a:solidFill>
            <a:srgbClr val="00A94F">
              <a:alpha val="20000"/>
            </a:srgbClr>
          </a:solidFill>
        </a:fill>
      </a:tcStyle>
    </a:band1V>
    <a:band2V>
      <a:tcTxStyle b="off" i="off"/>
    </a:band2V>
    <a:lastCol>
      <a:tcTxStyle b="on" i="off"/>
    </a:lastCol>
    <a:firstCol>
      <a:tcTxStyle b="on" i="off"/>
    </a:firstCol>
    <a:lastRow>
      <a:tcTxStyle b="on" i="off"/>
      <a:tcStyle>
        <a:tcBdr>
          <a:top>
            <a:ln cap="flat" cmpd="sng" w="12700">
              <a:solidFill>
                <a:srgbClr val="00A94F"/>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rgbClr val="00A94F"/>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0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Oswald-bold.fntdata"/><Relationship Id="rId128" Type="http://schemas.openxmlformats.org/officeDocument/2006/relationships/font" Target="fonts/Oswald-regular.fntdata"/><Relationship Id="rId127" Type="http://schemas.openxmlformats.org/officeDocument/2006/relationships/font" Target="fonts/Roboto-boldItalic.fntdata"/><Relationship Id="rId126" Type="http://schemas.openxmlformats.org/officeDocument/2006/relationships/font" Target="fonts/Roboto-italic.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oboto-bold.fntdata"/><Relationship Id="rId29" Type="http://schemas.openxmlformats.org/officeDocument/2006/relationships/slide" Target="slides/slide23.xml"/><Relationship Id="rId124" Type="http://schemas.openxmlformats.org/officeDocument/2006/relationships/font" Target="fonts/Roboto-regular.fntdata"/><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OpenSans-italic.fntdata"/><Relationship Id="rId131" Type="http://schemas.openxmlformats.org/officeDocument/2006/relationships/font" Target="fonts/OpenSans-bold.fntdata"/><Relationship Id="rId130" Type="http://schemas.openxmlformats.org/officeDocument/2006/relationships/font" Target="fonts/OpenSans-regular.fntdata"/><Relationship Id="rId134" Type="http://customschemas.google.com/relationships/presentationmetadata" Target="metadata"/><Relationship Id="rId133" Type="http://schemas.openxmlformats.org/officeDocument/2006/relationships/font" Target="fonts/OpenSans-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arch-ebscohost-com.proxy.library.vcu.edu/login.aspx?direct=true&amp;AuthType=ip,url,cookie,uid&amp;db=eric&amp;AN=ED509567&amp;site=ehost-live&amp;scope=site" TargetMode="Externa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yILoTnftpMgGg4uCU-oeqKZWFyE4x8Q/edit?usp=drive_link&amp;ouid=107402417681185320077&amp;rtpof=true&amp;sd=tru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ponline.org/assets/Documents/MH_School-Attendance-Problems.pdf" TargetMode="External"/><Relationship Id="rId3" Type="http://schemas.openxmlformats.org/officeDocument/2006/relationships/hyperlink" Target="https://www.attendanceworks.org/chronic-absence/addressing-chronic-absence/3-tiers-of-intervention/root-causes/" TargetMode="External"/><Relationship Id="rId4" Type="http://schemas.openxmlformats.org/officeDocument/2006/relationships/hyperlink" Target="https://www.attendanceworks.org/wp-content/uploads/2018/04/Aggregate-RCA-Report-Final-4.pdf" TargetMode="External"/><Relationship Id="rId5" Type="http://schemas.openxmlformats.org/officeDocument/2006/relationships/hyperlink" Target="https://www.attendanceworks.org/why-are-secondary-students-missing-so-much-school/" TargetMode="External"/><Relationship Id="rId6" Type="http://schemas.openxmlformats.org/officeDocument/2006/relationships/hyperlink" Target="https://scholarscompass.vcu.edu/cgi/viewcontent.cgi?article=1135&amp;context=merc_pub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s06web.zoom.us/rec/play/wsZaY3XK7lHkjZ47AVhQKIRGNklL00G2mBLi_ZMCV8ULL-wQHj07c1WR6AIwYaeEFS-f4q0JpZ_jhye5.AOToPus1PNfW13ub?canPlayFromShare=true&amp;from=share_recording_detail&amp;continueMode=true&amp;componentName=rec-play&amp;originRequestUrl=https%3A%2F%2Fus06web.zoom.us%2Frec%2Fshare%2FFHGoLSgGRhyc5ipKnLKPAHb0u4YIklTZeoy3y_oOkmRQ8MJ_tyFF0FsScUO6UcLd.8lYErM336yQ2slAT"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uture-ed.org/wp-content/uploads/2023/05/Attendance-Playbook.5.23.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tss-ric.vcu.edu/media/vtss-ric/documents/advanced-tiers/2022-23/Evidence-BasedInterventionSelectionTool-Accessible.pdf" TargetMode="External"/><Relationship Id="rId3" Type="http://schemas.openxmlformats.org/officeDocument/2006/relationships/hyperlink" Target="https://www.schoolmentalhealth.org/media/SOM/Microsites/NCSMH/Documents/Archives/CS-2.11-Hexagon-Tool.pdf"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rn.fpg.unc.edu/sites/nirn.fpg.unc.edu/files/imce/documents/Stakeholder%20Engagement%20Guide_10.12.18_0.pdf"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p:txBody>
      </p:sp>
      <p:sp>
        <p:nvSpPr>
          <p:cNvPr id="127" name="Google Shape;12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2a56e2d374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2a56e2d374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01" name="Google Shape;201;g22a56e2d374_1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44f0487a68_0_3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244f0487a68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1020" name="Google Shape;1020;g244f0487a68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2c68c3e43a_0_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22c68c3e43a_0_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028" name="Google Shape;1028;g22c68c3e43a_0_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035" name="Google Shape;103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47f62ec1ac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g247f62ec1ac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3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a:latin typeface="Verdana"/>
                <a:ea typeface="Verdana"/>
                <a:cs typeface="Verdana"/>
                <a:sym typeface="Verdana"/>
              </a:rPr>
              <a:t>Lucky &amp; Losing Ground. </a:t>
            </a:r>
            <a:r>
              <a:rPr lang="en-US">
                <a:latin typeface="Verdana"/>
                <a:ea typeface="Verdana"/>
                <a:cs typeface="Verdana"/>
                <a:sym typeface="Verdana"/>
              </a:rPr>
              <a:t>The danger in looking at only outcomes or looking at fidelity separately is that when our outcomes look good, we consider it luck or attribute it to things outside our control (e.g., it’s a good group of kids). When the outcomes show that we’re losing ground, we are surprised or start blaming resources or students. Both set up schools for failure. Even if we wanted to take ownership we really couldn’t because we can’t show what we are doing as adults.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b="1" lang="en-US">
                <a:latin typeface="Verdana"/>
                <a:ea typeface="Verdana"/>
                <a:cs typeface="Verdana"/>
                <a:sym typeface="Verdana"/>
              </a:rPr>
              <a:t>Learning &amp; Sustaining. </a:t>
            </a:r>
            <a:r>
              <a:rPr lang="en-US">
                <a:latin typeface="Verdana"/>
                <a:ea typeface="Verdana"/>
                <a:cs typeface="Verdana"/>
                <a:sym typeface="Verdana"/>
              </a:rPr>
              <a:t>When we pay attention to adult behaviors and student behaviors then connect both data together, then we can learn from mistakes and adjust practices and systems as needs change. We can start sustaining success over time.</a:t>
            </a:r>
            <a:endParaRPr>
              <a:latin typeface="Verdana"/>
              <a:ea typeface="Verdana"/>
              <a:cs typeface="Verdana"/>
              <a:sym typeface="Verdana"/>
            </a:endParaRPr>
          </a:p>
        </p:txBody>
      </p:sp>
      <p:sp>
        <p:nvSpPr>
          <p:cNvPr id="1044" name="Google Shape;1044;g247f62ec1ac_0_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48623ef0b2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g248623ef0b2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055" name="Google Shape;1055;g248623ef0b2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44f5551356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Adapted from “Prevent-Teach-Reinforce: The School-Based Model of Individualized Positive Behavior Support,” by G. Dunlap, R. Ivannone, D. Kincaid, K. Wilson, K. Christiansen, P. Strain, and C. English, 2010, </a:t>
            </a:r>
            <a:r>
              <a:rPr i="1" lang="en-US">
                <a:latin typeface="Verdana"/>
                <a:ea typeface="Verdana"/>
                <a:cs typeface="Verdana"/>
                <a:sym typeface="Verdana"/>
              </a:rPr>
              <a:t>Brookes Publishing Company. </a:t>
            </a:r>
            <a:r>
              <a:rPr lang="en-US" sz="1000" u="sng">
                <a:solidFill>
                  <a:schemeClr val="hlink"/>
                </a:solidFill>
                <a:highlight>
                  <a:srgbClr val="F5F5F5"/>
                </a:highlight>
                <a:latin typeface="Verdana"/>
                <a:ea typeface="Verdana"/>
                <a:cs typeface="Verdana"/>
                <a:sym typeface="Verdana"/>
                <a:hlinkClick r:id="rId2"/>
              </a:rPr>
              <a:t>https://search-ebscohost-com.proxy.library.vcu.edu/login.aspx?direct=true&amp;AuthType=ip,url,cookie,uid&amp;db=eric&amp;AN=ED509567&amp;site=ehost-live&amp;scope=site</a:t>
            </a:r>
            <a:r>
              <a:rPr lang="en-US" sz="1000">
                <a:solidFill>
                  <a:srgbClr val="595959"/>
                </a:solidFill>
                <a:highlight>
                  <a:srgbClr val="F5F5F5"/>
                </a:highlight>
                <a:latin typeface="Verdana"/>
                <a:ea typeface="Verdana"/>
                <a:cs typeface="Verdana"/>
                <a:sym typeface="Verdana"/>
              </a:rPr>
              <a:t>.</a:t>
            </a:r>
            <a:endParaRPr sz="1000">
              <a:solidFill>
                <a:srgbClr val="595959"/>
              </a:solidFill>
              <a:highlight>
                <a:srgbClr val="F5F5F5"/>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sz="1000">
              <a:solidFill>
                <a:srgbClr val="595959"/>
              </a:solidFill>
              <a:highlight>
                <a:srgbClr val="F5F5F5"/>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Adapted from PTR Manual Page 117</a:t>
            </a:r>
            <a:endParaRPr>
              <a:latin typeface="Verdana"/>
              <a:ea typeface="Verdana"/>
              <a:cs typeface="Verdana"/>
              <a:sym typeface="Verdana"/>
            </a:endParaRPr>
          </a:p>
        </p:txBody>
      </p:sp>
      <p:sp>
        <p:nvSpPr>
          <p:cNvPr id="1065" name="Google Shape;1065;g244f5551356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4c0cd4a5fb_14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126" name="Google Shape;1126;g24c0cd4a5fb_14_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4c0cd4a5fb_14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186" name="Google Shape;1186;g24c0cd4a5fb_14_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4c0cd4a5fb_14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1246" name="Google Shape;1246;g24c0cd4a5fb_14_2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4c0cd4a5fb_14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306" name="Google Shape;1306;g24c0cd4a5fb_14_2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2a56e2d374_1_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2a56e2d374_1_7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08" name="Google Shape;208;g22a56e2d374_1_7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24c0cd4a5fb_14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366" name="Google Shape;1366;g24c0cd4a5fb_14_3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24c0cd4a5fb_14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1426" name="Google Shape;1426;g24c0cd4a5fb_14_4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47d92c5c7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g247d92c5c7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1486" name="Google Shape;1486;g247d92c5c7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247d92c5c7d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247d92c5c7d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1000"/>
              </a:spcAft>
              <a:buSzPts val="1400"/>
              <a:buNone/>
            </a:pPr>
            <a:r>
              <a:t/>
            </a:r>
            <a:endParaRPr b="1">
              <a:latin typeface="Verdana"/>
              <a:ea typeface="Verdana"/>
              <a:cs typeface="Verdana"/>
              <a:sym typeface="Verdana"/>
            </a:endParaRPr>
          </a:p>
        </p:txBody>
      </p:sp>
      <p:sp>
        <p:nvSpPr>
          <p:cNvPr id="1494" name="Google Shape;1494;g247d92c5c7d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2448a1f67e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g2448a1f67e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504" name="Google Shape;1504;g2448a1f67e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2507e648f95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5" name="Google Shape;1535;g2507e648f95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536" name="Google Shape;1536;g2507e648f95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258067f771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2" name="Google Shape;1542;g258067f771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3" name="Google Shape;1543;g258067f771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252a9f17d9e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3" name="Google Shape;1553;g252a9f17d9e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1554" name="Google Shape;1554;g252a9f17d9e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2a56e2d374_1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2a56e2d374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16" name="Google Shape;216;g22a56e2d374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3ca87def3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3ca87def3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50" name="Google Shape;250;g23ca87def3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2a56e2d374_1_7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2a56e2d374_1_7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2"/>
              </a:rPr>
              <a:t>Data-Informed Decision Making Tool</a:t>
            </a:r>
            <a:r>
              <a:rPr lang="en-US">
                <a:latin typeface="Verdana"/>
                <a:ea typeface="Verdana"/>
                <a:cs typeface="Verdana"/>
                <a:sym typeface="Verdana"/>
              </a:rPr>
              <a:t> (on the website)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258" name="Google Shape;258;g22a56e2d374_1_7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2a56e2d374_1_7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2a56e2d374_1_7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latin typeface="Verdana"/>
              <a:ea typeface="Verdana"/>
              <a:cs typeface="Verdana"/>
              <a:sym typeface="Verdana"/>
            </a:endParaRPr>
          </a:p>
        </p:txBody>
      </p:sp>
      <p:sp>
        <p:nvSpPr>
          <p:cNvPr id="269" name="Google Shape;269;g22a56e2d374_1_7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2a56e2d374_1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2a56e2d374_1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77" name="Google Shape;277;g22a56e2d374_1_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a56e2d374_1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2a56e2d374_1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95" name="Google Shape;295;g22a56e2d374_1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43ead5cbc_0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b43ead5cbc_0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03" name="Google Shape;303;g2b43ead5cbc_0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e3ce62414c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1e3ce62414c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p:txBody>
      </p:sp>
      <p:sp>
        <p:nvSpPr>
          <p:cNvPr id="310" name="Google Shape;310;g1e3ce62414c_0_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52b49ff9a8_0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52b49ff9a8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252b49ff9a8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2a56e2d374_2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2a56e2d374_2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20" name="Google Shape;320;g22a56e2d374_2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af61b4650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3af61b4650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p:txBody>
      </p:sp>
      <p:sp>
        <p:nvSpPr>
          <p:cNvPr id="327" name="Google Shape;327;g23af61b4650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4c0cd4a5fb_12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4c0cd4a5fb_12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34" name="Google Shape;334;g24c0cd4a5fb_12_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a56e2d374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46" name="Google Shape;346;g22a56e2d374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4641aa316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4641aa316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54" name="Google Shape;354;g24641aa316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2c510ae718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2c510ae718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65" name="Google Shape;365;g22c510ae718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2c510ae718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2c510ae718_0_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72" name="Google Shape;372;g22c510ae718_0_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4c0cd4a5fb_12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4c0cd4a5fb_12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383" name="Google Shape;383;g24c0cd4a5fb_12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98d7b0ab4c_2_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298d7b0ab4c_2_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298d7b0ab4c_2_1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98d7b0ab4c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g298d7b0ab4c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25fd5c78d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525fd5c78d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43" name="Google Shape;143;g2525fd5c78d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98d7b0ab4c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9" name="Google Shape;409;g298d7b0ab4c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98d7b0ab4c_2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298d7b0ab4c_2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2c510ae718_0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2c510ae718_0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426" name="Google Shape;426;g22c510ae718_0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98d7b0ab4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98d7b0ab4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34" name="Google Shape;434;g298d7b0ab4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4641aa3161_0_9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4641aa3161_0_9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800">
              <a:latin typeface="Verdana"/>
              <a:ea typeface="Verdana"/>
              <a:cs typeface="Verdana"/>
              <a:sym typeface="Verdana"/>
            </a:endParaRPr>
          </a:p>
        </p:txBody>
      </p:sp>
      <p:sp>
        <p:nvSpPr>
          <p:cNvPr id="444" name="Google Shape;444;g24641aa3161_0_9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42ecb6d63f_1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42ecb6d63f_1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p:txBody>
      </p:sp>
      <p:sp>
        <p:nvSpPr>
          <p:cNvPr id="451" name="Google Shape;451;g242ecb6d63f_1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4c0cd4a5fb_12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4c0cd4a5fb_12_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458" name="Google Shape;458;g24c0cd4a5fb_12_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4641aa3161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4641aa316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469" name="Google Shape;469;g24641aa316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4c0cd4a5fb_14_4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4c0cd4a5fb_14_4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477" name="Google Shape;477;g24c0cd4a5fb_14_4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3a8c897eb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3a8c897eb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484" name="Google Shape;484;g23a8c897ebb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2c68c3e43a_0_18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2c68c3e43a_0_18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52" name="Google Shape;152;g22c68c3e43a_0_18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490" name="Google Shape;49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496" name="Google Shape;49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4c0cd4a5fb_12_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4c0cd4a5fb_12_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507" name="Google Shape;507;g24c0cd4a5fb_12_1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5b61b3e2e0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25b61b3e2e0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g25b61b3e2e0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23" name="Google Shape;52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2c510ae718_0_1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2c510ae718_0_1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31" name="Google Shape;531;g22c510ae718_0_1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3b8a857677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3b8a857677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38" name="Google Shape;538;g23b8a857677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2a56e2d374_1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2a56e2d374_1_10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i="1" sz="1000">
              <a:latin typeface="Verdana"/>
              <a:ea typeface="Verdana"/>
              <a:cs typeface="Verdana"/>
              <a:sym typeface="Verdana"/>
            </a:endParaRPr>
          </a:p>
        </p:txBody>
      </p:sp>
      <p:sp>
        <p:nvSpPr>
          <p:cNvPr id="545" name="Google Shape;545;g22a56e2d374_1_10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4641aa3161_0_5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24641aa3161_0_5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p:txBody>
      </p:sp>
      <p:sp>
        <p:nvSpPr>
          <p:cNvPr id="552" name="Google Shape;552;g24641aa3161_0_5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2c510ae718_0_5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2c510ae718_0_5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p:txBody>
      </p:sp>
      <p:sp>
        <p:nvSpPr>
          <p:cNvPr id="560" name="Google Shape;560;g22c510ae718_0_5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c68c3e43a_0_18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2c68c3e43a_0_18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61" name="Google Shape;161;g22c68c3e43a_0_18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52b49ff9a8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52b49ff9a8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67" name="Google Shape;567;g252b49ff9a8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abf9b6a783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abf9b6a783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2abf9b6a783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3b8a857677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3b8a857677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86" name="Google Shape;586;g23b8a857677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2c510ae718_0_1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2c510ae718_0_1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93" name="Google Shape;593;g22c510ae718_0_1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378992f52d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p:txBody>
      </p:sp>
      <p:sp>
        <p:nvSpPr>
          <p:cNvPr id="600" name="Google Shape;600;g2378992f52d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2c510ae718_0_12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g22c510ae718_0_12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There are various protocols out there that assist us with identifying root cause, today we will explore one - the fishbone diagram.</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i="1" lang="en-US">
                <a:solidFill>
                  <a:srgbClr val="1155CC"/>
                </a:solidFill>
                <a:latin typeface="Verdana"/>
                <a:ea typeface="Verdana"/>
                <a:cs typeface="Verdana"/>
                <a:sym typeface="Verdana"/>
              </a:rPr>
              <a:t>(Going to use Fishbone, but may have heard about 5 whys. We Added in the 5 whys as an example they may have heard, they are hidden, to reach out to coaches if interested.)</a:t>
            </a:r>
            <a:endParaRPr i="1">
              <a:solidFill>
                <a:srgbClr val="1155CC"/>
              </a:solidFill>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 problem or effect is displayed at the head of the diagram.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Brainstorm all the possible causes of the problem, listed at the top of each branch. Consider what data you may have to support that “why”.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For each “why”, continue to ask “Why does this happen?” and generate deeper levels of causes; continue organizing them under related categories.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*Include team members who have personal knowledge of the processes and systems involved in the problem or event to be investigated.</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A visual, structured way to look at cause and effect. </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Keeps the team focused on the causes of the problem, rather than the symptoms.</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Can be helpful in identifying possible causes for a problem that might not otherwise be considered by directing the team to look at the categories and think of alternative, associated causes.</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Helps to dig deeper to better understand what in the systems and processes may be causing the problem, so those factors can be addressed. </a:t>
            </a:r>
            <a:endParaRPr>
              <a:latin typeface="Verdana"/>
              <a:ea typeface="Verdana"/>
              <a:cs typeface="Verdana"/>
              <a:sym typeface="Verdana"/>
            </a:endParaRPr>
          </a:p>
        </p:txBody>
      </p:sp>
      <p:sp>
        <p:nvSpPr>
          <p:cNvPr id="607" name="Google Shape;607;g22c510ae718_0_12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4c0cd4a5fb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615" name="Google Shape;615;g24c0cd4a5fb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b43ead5cbc_0_4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Generated these root causes/contributing factors from the following research:</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2"/>
              </a:rPr>
              <a:t>https://www.nasponline.org/assets/Documents/MH_School-Attendance-Problems.pdf</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3"/>
              </a:rPr>
              <a:t>https://www.attendanceworks.org/chronic-absence/addressing-chronic-absence/3-tiers-of-intervention/root-causes/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4"/>
              </a:rPr>
              <a:t>https://www.attendanceworks.org/wp-content/uploads/2018/04/Aggregate-RCA-Report-Final-4.pdf</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5"/>
              </a:rPr>
              <a:t>https://www.attendanceworks.org/why-are-secondary-students-missing-so-much-school/</a:t>
            </a: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6"/>
              </a:rPr>
              <a:t>https://scholarscompass.vcu.edu/cgi/viewcontent.cgi?article=1135&amp;context=merc_pubs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621" name="Google Shape;621;g2b43ead5cbc_0_4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a17953dd2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a17953dd2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629" name="Google Shape;629;g2a17953dd2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a17953dd2c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a17953dd2c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g2a17953dd2c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42ecb6d63f_1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333333"/>
              </a:solidFill>
              <a:latin typeface="Verdana"/>
              <a:ea typeface="Verdana"/>
              <a:cs typeface="Verdana"/>
              <a:sym typeface="Verdana"/>
            </a:endParaRPr>
          </a:p>
        </p:txBody>
      </p:sp>
      <p:sp>
        <p:nvSpPr>
          <p:cNvPr id="167" name="Google Shape;167;g242ecb6d63f_1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ab63d2c450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2ab63d2c450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latin typeface="Arial"/>
              <a:ea typeface="Arial"/>
              <a:cs typeface="Arial"/>
              <a:sym typeface="Arial"/>
            </a:endParaRPr>
          </a:p>
        </p:txBody>
      </p:sp>
      <p:sp>
        <p:nvSpPr>
          <p:cNvPr id="647" name="Google Shape;647;g2ab63d2c450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4c0cd4a5fb_12_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4c0cd4a5fb_12_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Webinar: (Richmond Public Schools) Attendance Works </a:t>
            </a:r>
            <a:r>
              <a:rPr lang="en-US" u="sng">
                <a:solidFill>
                  <a:schemeClr val="hlink"/>
                </a:solidFill>
                <a:latin typeface="Verdana"/>
                <a:ea typeface="Verdana"/>
                <a:cs typeface="Verdana"/>
                <a:sym typeface="Verdana"/>
                <a:hlinkClick r:id="rId2"/>
              </a:rPr>
              <a:t>May 10, 2023: Relationships All Year Round: Nurturing Showing Up</a:t>
            </a:r>
            <a:r>
              <a:rPr lang="en-US">
                <a:latin typeface="Verdana"/>
                <a:ea typeface="Verdana"/>
                <a:cs typeface="Verdana"/>
                <a:sym typeface="Verdana"/>
              </a:rPr>
              <a:t> (00:38:27 and 01:10:00)</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Dr. Shadae Harris (Chief Engagement Officer) - “eviction crisis”; reframed attendance as an engagement issue; housing insecurity is an education issue preventing students from engaging; partnered with the community organization Housing Families First; found that a large # of families were living in hotels/motels; did not have first/last month’s rent; wrote a grant to pay for families first/last month’s rent</a:t>
            </a:r>
            <a:endParaRPr>
              <a:latin typeface="Verdana"/>
              <a:ea typeface="Verdana"/>
              <a:cs typeface="Verdana"/>
              <a:sym typeface="Verdana"/>
            </a:endParaRPr>
          </a:p>
        </p:txBody>
      </p:sp>
      <p:sp>
        <p:nvSpPr>
          <p:cNvPr id="654" name="Google Shape;654;g24c0cd4a5fb_12_1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b02a18e28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b02a18e28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678" name="Google Shape;678;g2b02a18e28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4c0cd4a5fb_4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24c0cd4a5fb_4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highlight>
                <a:srgbClr val="FFFF00"/>
              </a:highlight>
              <a:latin typeface="Verdana"/>
              <a:ea typeface="Verdana"/>
              <a:cs typeface="Verdana"/>
              <a:sym typeface="Verdana"/>
            </a:endParaRPr>
          </a:p>
        </p:txBody>
      </p:sp>
      <p:sp>
        <p:nvSpPr>
          <p:cNvPr id="694" name="Google Shape;694;g24c0cd4a5fb_4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4c0cd4a5fb_4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24c0cd4a5fb_4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701" name="Google Shape;701;g24c0cd4a5fb_4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b43ead5cbc_0_2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g2b43ead5cbc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708" name="Google Shape;708;g2b43ead5cbc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4641aa3161_0_2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4641aa3161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719" name="Google Shape;719;g24641aa3161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4641aa3161_0_4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24641aa3161_0_4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i="1">
              <a:latin typeface="Verdana"/>
              <a:ea typeface="Verdana"/>
              <a:cs typeface="Verdana"/>
              <a:sym typeface="Verdana"/>
            </a:endParaRPr>
          </a:p>
        </p:txBody>
      </p:sp>
      <p:sp>
        <p:nvSpPr>
          <p:cNvPr id="727" name="Google Shape;727;g24641aa3161_0_4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4c0cd4a5fb_4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735" name="Google Shape;735;g24c0cd4a5fb_4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44f0487a68_0_3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244f0487a68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742" name="Google Shape;742;g244f0487a68_0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93469bfe4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393469bfe4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74" name="Google Shape;174;g2393469bfe4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2a56e2d374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749" name="Google Shape;749;g22a56e2d374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32d4a68815_0_4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32d4a68815_0_4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1000"/>
              </a:spcAft>
              <a:buSzPts val="1400"/>
              <a:buNone/>
            </a:pPr>
            <a:r>
              <a:t/>
            </a:r>
            <a:endParaRPr>
              <a:latin typeface="Verdana"/>
              <a:ea typeface="Verdana"/>
              <a:cs typeface="Verdana"/>
              <a:sym typeface="Verdana"/>
            </a:endParaRPr>
          </a:p>
        </p:txBody>
      </p:sp>
      <p:sp>
        <p:nvSpPr>
          <p:cNvPr id="762" name="Google Shape;762;g232d4a68815_0_4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e3ce62414c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1e3ce62414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770" name="Google Shape;770;g1e3ce62414c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4641aa3161_0_7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24641aa3161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785" name="Google Shape;785;g24641aa3161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52b49ff9a8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252b49ff9a8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792" name="Google Shape;792;g252b49ff9a8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4641aa3161_0_7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g24641aa3161_0_7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799" name="Google Shape;799;g24641aa3161_0_7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4641aa3161_0_7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g24641aa3161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809" name="Google Shape;809;g24641aa3161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44f0487a68_0_3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244f0487a68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819" name="Google Shape;819;g244f0487a68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507e648f95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2507e648f95_0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27" name="Google Shape;827;g2507e648f95_0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32" name="Google Shape;83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a941221d0_0_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187" name="Google Shape;187;g21a941221d0_0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4618287d4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24618287d4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40" name="Google Shape;840;g24618287d4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4618287d44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24618287d44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47" name="Google Shape;847;g24618287d44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44f0487a68_0_2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244f0487a68_0_2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66" name="Google Shape;866;g244f0487a68_0_2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b43ead5cbc_0_3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2b43ead5cbc_0_3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73" name="Google Shape;873;g2b43ead5cbc_0_3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4618287d44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80" name="Google Shape;880;g24618287d44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44f0487a68_0_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88" name="Google Shape;888;g244f0487a68_0_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4c0cd4a5fb_12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24c0cd4a5fb_12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97" name="Google Shape;897;g24c0cd4a5fb_12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04" name="Google Shape;904;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44f0487a68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244f0487a68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12" name="Google Shape;912;g244f0487a68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ab63d2c450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2ab63d2c450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https://www.future-ed.org/wp-content/uploads/2023/05/Attendance-Playbook.5.23.pdf</a:t>
            </a:r>
            <a:endParaRPr/>
          </a:p>
          <a:p>
            <a:pPr indent="0" lvl="0" marL="0" rtl="0" algn="l">
              <a:lnSpc>
                <a:spcPct val="100000"/>
              </a:lnSpc>
              <a:spcBef>
                <a:spcPts val="0"/>
              </a:spcBef>
              <a:spcAft>
                <a:spcPts val="0"/>
              </a:spcAft>
              <a:buSzPts val="1400"/>
              <a:buNone/>
            </a:pPr>
            <a:r>
              <a:t/>
            </a:r>
            <a:endParaRPr/>
          </a:p>
        </p:txBody>
      </p:sp>
      <p:sp>
        <p:nvSpPr>
          <p:cNvPr id="921" name="Google Shape;921;g2ab63d2c450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93" name="Google Shape;19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ab63d2c45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g2ab63d2c45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9" name="Google Shape;929;g2ab63d2c45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44f0487a68_0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g244f0487a68_0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EBP Selection Tool - VTSS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2"/>
              </a:rPr>
              <a:t>https://vtss-ric.vcu.edu/media/vtss-ric/documents/advanced-tiers/2022-23/Evidence-BasedInterventionSelectionTool-Accessible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Hexagon Tool (NIRN)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3"/>
              </a:rPr>
              <a:t>https://www.schoolmentalhealth.org/media/SOM/Microsites/NCSMH/Documents/Archives/CS-2.11-Hexagon-Tool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36" name="Google Shape;936;g244f0487a68_0_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4c0cd4a5fb_1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g24c0cd4a5fb_1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After the activity - helpful resource to refer to (Stakeholder Engagement Guide):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rPr lang="en-US" u="sng">
                <a:solidFill>
                  <a:srgbClr val="1155CC"/>
                </a:solidFill>
                <a:latin typeface="Verdana"/>
                <a:ea typeface="Verdana"/>
                <a:cs typeface="Verdana"/>
                <a:sym typeface="Verdana"/>
                <a:hlinkClick r:id="rId2">
                  <a:extLst>
                    <a:ext uri="{A12FA001-AC4F-418D-AE19-62706E023703}">
                      <ahyp:hlinkClr val="tx"/>
                    </a:ext>
                  </a:extLst>
                </a:hlinkClick>
              </a:rPr>
              <a:t>https://nirn.fpg.unc.edu/sites/nirn.fpg.unc.edu/files/imce/documents/Stakeholder%20Engagement%20Guide_10.12.18_0.pdf</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Who should participate in these discussions?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46" name="Google Shape;946;g24c0cd4a5fb_1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4c0cd4a5fb_12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24c0cd4a5fb_12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p:txBody>
      </p:sp>
      <p:sp>
        <p:nvSpPr>
          <p:cNvPr id="958" name="Google Shape;958;g24c0cd4a5fb_12_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4bc7595c84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24bc7595c84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p:txBody>
      </p:sp>
      <p:sp>
        <p:nvSpPr>
          <p:cNvPr id="966" name="Google Shape;966;g24bc7595c84_0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4bc7595c84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24bc7595c84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latin typeface="Verdana"/>
              <a:ea typeface="Verdana"/>
              <a:cs typeface="Verdana"/>
              <a:sym typeface="Verdana"/>
            </a:endParaRPr>
          </a:p>
        </p:txBody>
      </p:sp>
      <p:sp>
        <p:nvSpPr>
          <p:cNvPr id="974" name="Google Shape;974;g24bc7595c84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44f0487a68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244f0487a68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82" name="Google Shape;982;g244f0487a68_0_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44f0487a68_0_2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g244f0487a68_0_2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990" name="Google Shape;990;g244f0487a68_0_2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44f0487a68_0_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g244f0487a68_0_3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000" name="Google Shape;1000;g244f0487a68_0_3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44f0487a68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g244f0487a68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t/>
            </a:r>
            <a:endParaRPr b="1">
              <a:latin typeface="Verdana"/>
              <a:ea typeface="Verdana"/>
              <a:cs typeface="Verdana"/>
              <a:sym typeface="Verdana"/>
            </a:endParaRPr>
          </a:p>
        </p:txBody>
      </p:sp>
      <p:sp>
        <p:nvSpPr>
          <p:cNvPr id="1011" name="Google Shape;1011;g244f0487a68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2" name="Shape 12"/>
        <p:cNvGrpSpPr/>
        <p:nvPr/>
      </p:nvGrpSpPr>
      <p:grpSpPr>
        <a:xfrm>
          <a:off x="0" y="0"/>
          <a:ext cx="0" cy="0"/>
          <a:chOff x="0" y="0"/>
          <a:chExt cx="0" cy="0"/>
        </a:xfrm>
      </p:grpSpPr>
      <p:pic>
        <p:nvPicPr>
          <p:cNvPr id="13" name="Google Shape;13;p22"/>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14" name="Google Shape;14;p22"/>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2"/>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6" name="Google Shape;16;p22"/>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58" name="Shape 58"/>
        <p:cNvGrpSpPr/>
        <p:nvPr/>
      </p:nvGrpSpPr>
      <p:grpSpPr>
        <a:xfrm>
          <a:off x="0" y="0"/>
          <a:ext cx="0" cy="0"/>
          <a:chOff x="0" y="0"/>
          <a:chExt cx="0" cy="0"/>
        </a:xfrm>
      </p:grpSpPr>
      <p:sp>
        <p:nvSpPr>
          <p:cNvPr id="59" name="Google Shape;59;g22a56e2d374_1_103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g22a56e2d374_1_103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g22a56e2d374_1_10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62" name="Google Shape;62;g22a56e2d374_1_1034"/>
          <p:cNvPicPr preferRelativeResize="0"/>
          <p:nvPr/>
        </p:nvPicPr>
        <p:blipFill rotWithShape="1">
          <a:blip r:embed="rId2">
            <a:alphaModFix/>
          </a:blip>
          <a:srcRect b="11683" l="0" r="0" t="0"/>
          <a:stretch/>
        </p:blipFill>
        <p:spPr>
          <a:xfrm>
            <a:off x="7392724" y="6011975"/>
            <a:ext cx="1751275" cy="8460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3" name="Shape 63"/>
        <p:cNvGrpSpPr/>
        <p:nvPr/>
      </p:nvGrpSpPr>
      <p:grpSpPr>
        <a:xfrm>
          <a:off x="0" y="0"/>
          <a:ext cx="0" cy="0"/>
          <a:chOff x="0" y="0"/>
          <a:chExt cx="0" cy="0"/>
        </a:xfrm>
      </p:grpSpPr>
      <p:sp>
        <p:nvSpPr>
          <p:cNvPr id="64" name="Google Shape;64;g2b43ead5cbc_0_20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5" name="Shape 65"/>
        <p:cNvGrpSpPr/>
        <p:nvPr/>
      </p:nvGrpSpPr>
      <p:grpSpPr>
        <a:xfrm>
          <a:off x="0" y="0"/>
          <a:ext cx="0" cy="0"/>
          <a:chOff x="0" y="0"/>
          <a:chExt cx="0" cy="0"/>
        </a:xfrm>
      </p:grpSpPr>
      <p:sp>
        <p:nvSpPr>
          <p:cNvPr id="66" name="Google Shape;66;g24641aa3161_0_886"/>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g24641aa3161_0_886"/>
          <p:cNvSpPr txBox="1"/>
          <p:nvPr>
            <p:ph type="title"/>
          </p:nvPr>
        </p:nvSpPr>
        <p:spPr>
          <a:xfrm>
            <a:off x="2377175" y="228600"/>
            <a:ext cx="6538200" cy="11484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8" name="Google Shape;68;g24641aa3161_0_886"/>
          <p:cNvPicPr preferRelativeResize="0"/>
          <p:nvPr/>
        </p:nvPicPr>
        <p:blipFill rotWithShape="1">
          <a:blip r:embed="rId2">
            <a:alphaModFix/>
          </a:blip>
          <a:srcRect b="30813" l="240" r="-239" t="10364"/>
          <a:stretch/>
        </p:blipFill>
        <p:spPr>
          <a:xfrm>
            <a:off x="0" y="5249173"/>
            <a:ext cx="9144000" cy="1680713"/>
          </a:xfrm>
          <a:prstGeom prst="rect">
            <a:avLst/>
          </a:prstGeom>
          <a:noFill/>
          <a:ln>
            <a:noFill/>
          </a:ln>
        </p:spPr>
      </p:pic>
      <p:pic>
        <p:nvPicPr>
          <p:cNvPr id="69" name="Google Shape;69;g24641aa3161_0_886"/>
          <p:cNvPicPr preferRelativeResize="0"/>
          <p:nvPr/>
        </p:nvPicPr>
        <p:blipFill rotWithShape="1">
          <a:blip r:embed="rId3">
            <a:alphaModFix/>
          </a:blip>
          <a:srcRect b="11683" l="0" r="0" t="0"/>
          <a:stretch/>
        </p:blipFill>
        <p:spPr>
          <a:xfrm>
            <a:off x="0" y="228600"/>
            <a:ext cx="2377168" cy="11484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ne Content">
  <p:cSld name="5_One Content">
    <p:spTree>
      <p:nvGrpSpPr>
        <p:cNvPr id="70" name="Shape 70"/>
        <p:cNvGrpSpPr/>
        <p:nvPr/>
      </p:nvGrpSpPr>
      <p:grpSpPr>
        <a:xfrm>
          <a:off x="0" y="0"/>
          <a:ext cx="0" cy="0"/>
          <a:chOff x="0" y="0"/>
          <a:chExt cx="0" cy="0"/>
        </a:xfrm>
      </p:grpSpPr>
      <p:sp>
        <p:nvSpPr>
          <p:cNvPr id="71" name="Google Shape;71;g22a56e2d374_0_292"/>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2a56e2d374_0_2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g22a56e2d374_0_2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g22a56e2d374_0_2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5" name="Google Shape;75;g22a56e2d374_0_292"/>
          <p:cNvPicPr preferRelativeResize="0"/>
          <p:nvPr/>
        </p:nvPicPr>
        <p:blipFill rotWithShape="1">
          <a:blip r:embed="rId2">
            <a:alphaModFix/>
          </a:blip>
          <a:srcRect b="16048"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76" name="Google Shape;76;g22a56e2d374_0_292"/>
          <p:cNvPicPr preferRelativeResize="0"/>
          <p:nvPr/>
        </p:nvPicPr>
        <p:blipFill rotWithShape="1">
          <a:blip r:embed="rId3">
            <a:alphaModFix/>
          </a:blip>
          <a:srcRect b="11683" l="0" r="0" t="0"/>
          <a:stretch/>
        </p:blipFill>
        <p:spPr>
          <a:xfrm>
            <a:off x="340991" y="279400"/>
            <a:ext cx="2366010" cy="1143000"/>
          </a:xfrm>
          <a:prstGeom prst="rect">
            <a:avLst/>
          </a:prstGeom>
          <a:noFill/>
          <a:ln>
            <a:noFill/>
          </a:ln>
        </p:spPr>
      </p:pic>
      <p:sp>
        <p:nvSpPr>
          <p:cNvPr id="77" name="Google Shape;77;g22a56e2d374_0_292"/>
          <p:cNvSpPr txBox="1"/>
          <p:nvPr>
            <p:ph idx="1" type="body"/>
          </p:nvPr>
        </p:nvSpPr>
        <p:spPr>
          <a:xfrm>
            <a:off x="457201" y="14859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pic>
        <p:nvPicPr>
          <p:cNvPr descr="Decorative Image of Smiling kids" id="79" name="Google Shape;79;p12"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80" name="Google Shape;80;p12"/>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2" name="Google Shape;82;p12"/>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3" name="Shape 83"/>
        <p:cNvGrpSpPr/>
        <p:nvPr/>
      </p:nvGrpSpPr>
      <p:grpSpPr>
        <a:xfrm>
          <a:off x="0" y="0"/>
          <a:ext cx="0" cy="0"/>
          <a:chOff x="0" y="0"/>
          <a:chExt cx="0" cy="0"/>
        </a:xfrm>
      </p:grpSpPr>
      <p:pic>
        <p:nvPicPr>
          <p:cNvPr id="84" name="Google Shape;84;p19"/>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85" name="Google Shape;85;p19"/>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9"/>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7" name="Google Shape;87;p19"/>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8" name="Shape 88"/>
        <p:cNvGrpSpPr/>
        <p:nvPr/>
      </p:nvGrpSpPr>
      <p:grpSpPr>
        <a:xfrm>
          <a:off x="0" y="0"/>
          <a:ext cx="0" cy="0"/>
          <a:chOff x="0" y="0"/>
          <a:chExt cx="0" cy="0"/>
        </a:xfrm>
      </p:grpSpPr>
      <p:pic>
        <p:nvPicPr>
          <p:cNvPr id="89" name="Google Shape;89;p20"/>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90" name="Google Shape;90;p20"/>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0"/>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2" name="Google Shape;92;p20"/>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93" name="Shape 93"/>
        <p:cNvGrpSpPr/>
        <p:nvPr/>
      </p:nvGrpSpPr>
      <p:grpSpPr>
        <a:xfrm>
          <a:off x="0" y="0"/>
          <a:ext cx="0" cy="0"/>
          <a:chOff x="0" y="0"/>
          <a:chExt cx="0" cy="0"/>
        </a:xfrm>
      </p:grpSpPr>
      <p:pic>
        <p:nvPicPr>
          <p:cNvPr id="94" name="Google Shape;94;p21"/>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95" name="Google Shape;95;p21"/>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1"/>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7" name="Google Shape;97;p21"/>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98" name="Shape 98"/>
        <p:cNvGrpSpPr/>
        <p:nvPr/>
      </p:nvGrpSpPr>
      <p:grpSpPr>
        <a:xfrm>
          <a:off x="0" y="0"/>
          <a:ext cx="0" cy="0"/>
          <a:chOff x="0" y="0"/>
          <a:chExt cx="0" cy="0"/>
        </a:xfrm>
      </p:grpSpPr>
      <p:sp>
        <p:nvSpPr>
          <p:cNvPr id="99" name="Google Shape;99;p26"/>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0" name="Google Shape;100;p26"/>
          <p:cNvSpPr txBox="1"/>
          <p:nvPr>
            <p:ph type="title"/>
          </p:nvPr>
        </p:nvSpPr>
        <p:spPr>
          <a:xfrm>
            <a:off x="2593475" y="228600"/>
            <a:ext cx="6321900" cy="11937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1" name="Google Shape;101;p26"/>
          <p:cNvPicPr preferRelativeResize="0"/>
          <p:nvPr/>
        </p:nvPicPr>
        <p:blipFill rotWithShape="1">
          <a:blip r:embed="rId2">
            <a:alphaModFix/>
          </a:blip>
          <a:srcRect b="11970" l="0" r="0" t="11971"/>
          <a:stretch/>
        </p:blipFill>
        <p:spPr>
          <a:xfrm>
            <a:off x="0" y="5249173"/>
            <a:ext cx="9144000" cy="1680713"/>
          </a:xfrm>
          <a:prstGeom prst="rect">
            <a:avLst/>
          </a:prstGeom>
          <a:noFill/>
          <a:ln>
            <a:noFill/>
          </a:ln>
        </p:spPr>
      </p:pic>
      <p:pic>
        <p:nvPicPr>
          <p:cNvPr id="102" name="Google Shape;102;p26"/>
          <p:cNvPicPr preferRelativeResize="0"/>
          <p:nvPr/>
        </p:nvPicPr>
        <p:blipFill rotWithShape="1">
          <a:blip r:embed="rId3">
            <a:alphaModFix/>
          </a:blip>
          <a:srcRect b="11683" l="0" r="0" t="0"/>
          <a:stretch/>
        </p:blipFill>
        <p:spPr>
          <a:xfrm>
            <a:off x="122525" y="228600"/>
            <a:ext cx="2470948" cy="1193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03" name="Shape 103"/>
        <p:cNvGrpSpPr/>
        <p:nvPr/>
      </p:nvGrpSpPr>
      <p:grpSpPr>
        <a:xfrm>
          <a:off x="0" y="0"/>
          <a:ext cx="0" cy="0"/>
          <a:chOff x="0" y="0"/>
          <a:chExt cx="0" cy="0"/>
        </a:xfrm>
      </p:grpSpPr>
      <p:sp>
        <p:nvSpPr>
          <p:cNvPr id="104" name="Google Shape;104;p27"/>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105" name="Google Shape;105;p27"/>
          <p:cNvPicPr preferRelativeResize="0"/>
          <p:nvPr/>
        </p:nvPicPr>
        <p:blipFill rotWithShape="1">
          <a:blip r:embed="rId2">
            <a:alphaModFix/>
          </a:blip>
          <a:srcRect b="39102" l="126" r="-125" t="52"/>
          <a:stretch/>
        </p:blipFill>
        <p:spPr>
          <a:xfrm>
            <a:off x="11502" y="5183038"/>
            <a:ext cx="9144000" cy="1680713"/>
          </a:xfrm>
          <a:prstGeom prst="rect">
            <a:avLst/>
          </a:prstGeom>
          <a:noFill/>
          <a:ln>
            <a:noFill/>
          </a:ln>
        </p:spPr>
      </p:pic>
      <p:sp>
        <p:nvSpPr>
          <p:cNvPr id="106" name="Google Shape;106;p27"/>
          <p:cNvSpPr txBox="1"/>
          <p:nvPr>
            <p:ph type="title"/>
          </p:nvPr>
        </p:nvSpPr>
        <p:spPr>
          <a:xfrm>
            <a:off x="2593475" y="228600"/>
            <a:ext cx="6321900" cy="11937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7" name="Google Shape;107;p27"/>
          <p:cNvPicPr preferRelativeResize="0"/>
          <p:nvPr/>
        </p:nvPicPr>
        <p:blipFill rotWithShape="1">
          <a:blip r:embed="rId3">
            <a:alphaModFix/>
          </a:blip>
          <a:srcRect b="11683" l="0" r="0" t="0"/>
          <a:stretch/>
        </p:blipFill>
        <p:spPr>
          <a:xfrm>
            <a:off x="122525" y="228600"/>
            <a:ext cx="2470948" cy="1193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2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 name="Google Shape;19;p29"/>
          <p:cNvPicPr preferRelativeResize="0"/>
          <p:nvPr/>
        </p:nvPicPr>
        <p:blipFill rotWithShape="1">
          <a:blip r:embed="rId2">
            <a:alphaModFix/>
          </a:blip>
          <a:srcRect b="11683" l="0" r="0" t="0"/>
          <a:stretch/>
        </p:blipFill>
        <p:spPr>
          <a:xfrm>
            <a:off x="7392724" y="6011975"/>
            <a:ext cx="1751275" cy="8460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08" name="Shape 108"/>
        <p:cNvGrpSpPr/>
        <p:nvPr/>
      </p:nvGrpSpPr>
      <p:grpSpPr>
        <a:xfrm>
          <a:off x="0" y="0"/>
          <a:ext cx="0" cy="0"/>
          <a:chOff x="0" y="0"/>
          <a:chExt cx="0" cy="0"/>
        </a:xfrm>
      </p:grpSpPr>
      <p:sp>
        <p:nvSpPr>
          <p:cNvPr id="109" name="Google Shape;109;g22a56e2d374_1_529"/>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2a56e2d374_1_529"/>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11" name="Google Shape;111;g22a56e2d374_1_52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g22a56e2d374_1_52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g22a56e2d374_1_5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g22a56e2d374_1_52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115" name="Google Shape;115;g22a56e2d374_1_529"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116" name="Google Shape;116;g22a56e2d374_1_529"/>
          <p:cNvPicPr preferRelativeResize="0"/>
          <p:nvPr/>
        </p:nvPicPr>
        <p:blipFill rotWithShape="1">
          <a:blip r:embed="rId3">
            <a:alphaModFix/>
          </a:blip>
          <a:srcRect b="16561" l="0" r="0" t="0"/>
          <a:stretch/>
        </p:blipFill>
        <p:spPr>
          <a:xfrm>
            <a:off x="120325" y="69975"/>
            <a:ext cx="1604199" cy="813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117" name="Shape 117"/>
        <p:cNvGrpSpPr/>
        <p:nvPr/>
      </p:nvGrpSpPr>
      <p:grpSpPr>
        <a:xfrm>
          <a:off x="0" y="0"/>
          <a:ext cx="0" cy="0"/>
          <a:chOff x="0" y="0"/>
          <a:chExt cx="0" cy="0"/>
        </a:xfrm>
      </p:grpSpPr>
      <p:sp>
        <p:nvSpPr>
          <p:cNvPr id="118" name="Google Shape;118;g22c68c3e43a_0_1341"/>
          <p:cNvSpPr txBox="1"/>
          <p:nvPr>
            <p:ph idx="1" type="body"/>
          </p:nvPr>
        </p:nvSpPr>
        <p:spPr>
          <a:xfrm>
            <a:off x="457201" y="1600201"/>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9" name="Google Shape;119;g22c68c3e43a_0_1341"/>
          <p:cNvSpPr txBox="1"/>
          <p:nvPr>
            <p:ph idx="10" type="dt"/>
          </p:nvPr>
        </p:nvSpPr>
        <p:spPr>
          <a:xfrm>
            <a:off x="457200" y="6356351"/>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0" name="Google Shape;120;g22c68c3e43a_0_1341"/>
          <p:cNvSpPr txBox="1"/>
          <p:nvPr>
            <p:ph idx="11" type="ftr"/>
          </p:nvPr>
        </p:nvSpPr>
        <p:spPr>
          <a:xfrm>
            <a:off x="3124200" y="6356351"/>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g22c68c3e43a_0_1341"/>
          <p:cNvSpPr txBox="1"/>
          <p:nvPr>
            <p:ph idx="12" type="sldNum"/>
          </p:nvPr>
        </p:nvSpPr>
        <p:spPr>
          <a:xfrm>
            <a:off x="6553200" y="6356351"/>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122" name="Google Shape;122;g22c68c3e43a_0_1341"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sp>
        <p:nvSpPr>
          <p:cNvPr id="123" name="Google Shape;123;g22c68c3e43a_0_1341"/>
          <p:cNvSpPr txBox="1"/>
          <p:nvPr>
            <p:ph type="title"/>
          </p:nvPr>
        </p:nvSpPr>
        <p:spPr>
          <a:xfrm>
            <a:off x="2593475" y="228600"/>
            <a:ext cx="6321900" cy="11937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4" name="Google Shape;124;g22c68c3e43a_0_1341"/>
          <p:cNvPicPr preferRelativeResize="0"/>
          <p:nvPr/>
        </p:nvPicPr>
        <p:blipFill rotWithShape="1">
          <a:blip r:embed="rId3">
            <a:alphaModFix/>
          </a:blip>
          <a:srcRect b="11683" l="0" r="0" t="0"/>
          <a:stretch/>
        </p:blipFill>
        <p:spPr>
          <a:xfrm>
            <a:off x="122525" y="228600"/>
            <a:ext cx="2470948" cy="1193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14"/>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1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3" name="Google Shape;23;p14"/>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4" name="Shape 24"/>
        <p:cNvGrpSpPr/>
        <p:nvPr/>
      </p:nvGrpSpPr>
      <p:grpSpPr>
        <a:xfrm>
          <a:off x="0" y="0"/>
          <a:ext cx="0" cy="0"/>
          <a:chOff x="0" y="0"/>
          <a:chExt cx="0" cy="0"/>
        </a:xfrm>
      </p:grpSpPr>
      <p:sp>
        <p:nvSpPr>
          <p:cNvPr id="25" name="Google Shape;25;p13"/>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 type="subTitle"/>
          </p:nvPr>
        </p:nvSpPr>
        <p:spPr>
          <a:xfrm>
            <a:off x="1348319" y="34290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7" name="Google Shape;27;p13"/>
          <p:cNvPicPr preferRelativeResize="0"/>
          <p:nvPr/>
        </p:nvPicPr>
        <p:blipFill rotWithShape="1">
          <a:blip r:embed="rId2">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28"/>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8"/>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28"/>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32" name="Google Shape;32;p28"/>
          <p:cNvPicPr preferRelativeResize="0"/>
          <p:nvPr/>
        </p:nvPicPr>
        <p:blipFill rotWithShape="1">
          <a:blip r:embed="rId2">
            <a:alphaModFix/>
          </a:blip>
          <a:srcRect b="11683" l="0" r="0" t="0"/>
          <a:stretch/>
        </p:blipFill>
        <p:spPr>
          <a:xfrm>
            <a:off x="269825" y="230901"/>
            <a:ext cx="2473373" cy="1194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 type="body"/>
          </p:nvPr>
        </p:nvSpPr>
        <p:spPr>
          <a:xfrm>
            <a:off x="914400" y="1524000"/>
            <a:ext cx="3582988" cy="650875"/>
          </a:xfrm>
          <a:prstGeom prst="rect">
            <a:avLst/>
          </a:prstGeom>
          <a:solidFill>
            <a:srgbClr val="003369">
              <a:alpha val="72549"/>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6" name="Google Shape;36;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7" name="Google Shape;37;p16"/>
          <p:cNvSpPr txBox="1"/>
          <p:nvPr>
            <p:ph idx="3" type="body"/>
          </p:nvPr>
        </p:nvSpPr>
        <p:spPr>
          <a:xfrm>
            <a:off x="5105400" y="1535113"/>
            <a:ext cx="3581400" cy="639762"/>
          </a:xfrm>
          <a:prstGeom prst="rect">
            <a:avLst/>
          </a:prstGeom>
          <a:solidFill>
            <a:srgbClr val="003369">
              <a:alpha val="72549"/>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8" name="Google Shape;38;p16"/>
          <p:cNvSpPr txBox="1"/>
          <p:nvPr>
            <p:ph idx="4" type="body"/>
          </p:nvPr>
        </p:nvSpPr>
        <p:spPr>
          <a:xfrm>
            <a:off x="4648200" y="2174875"/>
            <a:ext cx="4038600"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9" name="Google Shape;39;p16"/>
          <p:cNvSpPr/>
          <p:nvPr/>
        </p:nvSpPr>
        <p:spPr>
          <a:xfrm>
            <a:off x="457200" y="1524000"/>
            <a:ext cx="457200" cy="65151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0" name="Google Shape;40;p16"/>
          <p:cNvSpPr/>
          <p:nvPr/>
        </p:nvSpPr>
        <p:spPr>
          <a:xfrm>
            <a:off x="4648200" y="1524000"/>
            <a:ext cx="457200" cy="651510"/>
          </a:xfrm>
          <a:prstGeom prst="rect">
            <a:avLst/>
          </a:prstGeom>
          <a:solidFill>
            <a:srgbClr val="B1BBCB">
              <a:alpha val="474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1" name="Google Shape;41;p16"/>
          <p:cNvPicPr preferRelativeResize="0"/>
          <p:nvPr/>
        </p:nvPicPr>
        <p:blipFill rotWithShape="1">
          <a:blip r:embed="rId2">
            <a:alphaModFix/>
          </a:blip>
          <a:srcRect b="11683" l="0" r="0" t="0"/>
          <a:stretch/>
        </p:blipFill>
        <p:spPr>
          <a:xfrm>
            <a:off x="7459574" y="6017125"/>
            <a:ext cx="1620250" cy="7827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18"/>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5" name="Google Shape;45;p18"/>
          <p:cNvSpPr txBox="1"/>
          <p:nvPr>
            <p:ph idx="2" type="body"/>
          </p:nvPr>
        </p:nvSpPr>
        <p:spPr>
          <a:xfrm>
            <a:off x="457200" y="1435101"/>
            <a:ext cx="3008313" cy="4512778"/>
          </a:xfrm>
          <a:prstGeom prst="rect">
            <a:avLst/>
          </a:prstGeom>
          <a:solidFill>
            <a:srgbClr val="003369">
              <a:alpha val="72549"/>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6" name="Google Shape;46;p18"/>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7" name="Google Shape;47;p18"/>
          <p:cNvPicPr preferRelativeResize="0"/>
          <p:nvPr/>
        </p:nvPicPr>
        <p:blipFill rotWithShape="1">
          <a:blip r:embed="rId2">
            <a:alphaModFix/>
          </a:blip>
          <a:srcRect b="11683" l="0" r="0" t="0"/>
          <a:stretch/>
        </p:blipFill>
        <p:spPr>
          <a:xfrm>
            <a:off x="7392724" y="6011975"/>
            <a:ext cx="1751275" cy="8460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pic>
        <p:nvPicPr>
          <p:cNvPr id="49" name="Google Shape;49;p15"/>
          <p:cNvPicPr preferRelativeResize="0"/>
          <p:nvPr/>
        </p:nvPicPr>
        <p:blipFill rotWithShape="1">
          <a:blip r:embed="rId2">
            <a:alphaModFix/>
          </a:blip>
          <a:srcRect b="12769" l="136" r="-129" t="32397"/>
          <a:stretch/>
        </p:blipFill>
        <p:spPr>
          <a:xfrm rot="10800000">
            <a:off x="0" y="0"/>
            <a:ext cx="9143999" cy="1554608"/>
          </a:xfrm>
          <a:prstGeom prst="rect">
            <a:avLst/>
          </a:prstGeom>
          <a:noFill/>
          <a:ln>
            <a:noFill/>
          </a:ln>
        </p:spPr>
      </p:pic>
      <p:sp>
        <p:nvSpPr>
          <p:cNvPr id="50" name="Google Shape;50;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5"/>
          <p:cNvSpPr txBox="1"/>
          <p:nvPr>
            <p:ph idx="1" type="body"/>
          </p:nvPr>
        </p:nvSpPr>
        <p:spPr>
          <a:xfrm>
            <a:off x="722313" y="1905001"/>
            <a:ext cx="7772400" cy="2501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52" name="Google Shape;52;p15"/>
          <p:cNvPicPr preferRelativeResize="0"/>
          <p:nvPr/>
        </p:nvPicPr>
        <p:blipFill rotWithShape="1">
          <a:blip r:embed="rId3">
            <a:alphaModFix/>
          </a:blip>
          <a:srcRect b="16561" l="0" r="0" t="0"/>
          <a:stretch/>
        </p:blipFill>
        <p:spPr>
          <a:xfrm>
            <a:off x="120325" y="69975"/>
            <a:ext cx="1216524" cy="616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
    <p:spTree>
      <p:nvGrpSpPr>
        <p:cNvPr id="53" name="Shape 53"/>
        <p:cNvGrpSpPr/>
        <p:nvPr/>
      </p:nvGrpSpPr>
      <p:grpSpPr>
        <a:xfrm>
          <a:off x="0" y="0"/>
          <a:ext cx="0" cy="0"/>
          <a:chOff x="0" y="0"/>
          <a:chExt cx="0" cy="0"/>
        </a:xfrm>
      </p:grpSpPr>
      <p:sp>
        <p:nvSpPr>
          <p:cNvPr id="54" name="Google Shape;54;g22a56e2d374_1_1039"/>
          <p:cNvSpPr txBox="1"/>
          <p:nvPr>
            <p:ph type="title"/>
          </p:nvPr>
        </p:nvSpPr>
        <p:spPr>
          <a:xfrm>
            <a:off x="498474" y="484094"/>
            <a:ext cx="7556400" cy="1116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1"/>
              </a:buClr>
              <a:buSzPts val="1400"/>
              <a:buFont typeface="Rockwell"/>
              <a:buNone/>
              <a:defRPr b="0" i="0" sz="3600" u="none" cap="none" strike="noStrik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g22a56e2d374_1_1039"/>
          <p:cNvSpPr txBox="1"/>
          <p:nvPr>
            <p:ph idx="1" type="body"/>
          </p:nvPr>
        </p:nvSpPr>
        <p:spPr>
          <a:xfrm>
            <a:off x="498474" y="1981200"/>
            <a:ext cx="7556400" cy="4145100"/>
          </a:xfrm>
          <a:prstGeom prst="rect">
            <a:avLst/>
          </a:prstGeom>
          <a:noFill/>
          <a:ln>
            <a:noFill/>
          </a:ln>
        </p:spPr>
        <p:txBody>
          <a:bodyPr anchorCtr="0" anchor="t" bIns="91425" lIns="91425" spcFirstLastPara="1" rIns="91425" wrap="square" tIns="91425">
            <a:noAutofit/>
          </a:bodyPr>
          <a:lstStyle>
            <a:lvl1pPr indent="-323850" lvl="0" marL="457200" marR="0" algn="l">
              <a:lnSpc>
                <a:spcPct val="100000"/>
              </a:lnSpc>
              <a:spcBef>
                <a:spcPts val="2000"/>
              </a:spcBef>
              <a:spcAft>
                <a:spcPts val="0"/>
              </a:spcAft>
              <a:buClr>
                <a:schemeClr val="accent1"/>
              </a:buClr>
              <a:buSzPts val="1500"/>
              <a:buFont typeface="Noto Sans"/>
              <a:buChar char="■"/>
              <a:defRPr b="0" i="0" sz="2000" u="none" cap="none" strike="noStrike">
                <a:solidFill>
                  <a:srgbClr val="95746A"/>
                </a:solidFill>
                <a:latin typeface="Rockwell"/>
                <a:ea typeface="Rockwell"/>
                <a:cs typeface="Rockwell"/>
                <a:sym typeface="Rockwell"/>
              </a:defRPr>
            </a:lvl1pPr>
            <a:lvl2pPr indent="-314325" lvl="1" marL="914400" marR="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2pPr>
            <a:lvl3pPr indent="-314325" lvl="2" marL="1371600" marR="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3pPr>
            <a:lvl4pPr indent="-314325" lvl="3" marL="1828800" marR="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4pPr>
            <a:lvl5pPr indent="-314325" lvl="4" marL="2286000" marR="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5pPr>
            <a:lvl6pPr indent="-314325" lvl="5" marL="2743200" marR="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6pPr>
            <a:lvl7pPr indent="-314325" lvl="6" marL="3200400" marR="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7pPr>
            <a:lvl8pPr indent="-314325" lvl="7" marL="3657600" marR="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8pPr>
            <a:lvl9pPr indent="-314325" lvl="8" marL="4114800" marR="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9pPr>
          </a:lstStyle>
          <a:p/>
        </p:txBody>
      </p:sp>
      <p:sp>
        <p:nvSpPr>
          <p:cNvPr id="56" name="Google Shape;56;g22a56e2d374_1_1039"/>
          <p:cNvSpPr txBox="1"/>
          <p:nvPr>
            <p:ph idx="10" type="dt"/>
          </p:nvPr>
        </p:nvSpPr>
        <p:spPr>
          <a:xfrm>
            <a:off x="6795247" y="6423585"/>
            <a:ext cx="21336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
        <p:nvSpPr>
          <p:cNvPr id="57" name="Google Shape;57;g22a56e2d374_1_1039"/>
          <p:cNvSpPr txBox="1"/>
          <p:nvPr>
            <p:ph idx="11" type="ftr"/>
          </p:nvPr>
        </p:nvSpPr>
        <p:spPr>
          <a:xfrm>
            <a:off x="201706" y="6423585"/>
            <a:ext cx="61230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5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7.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4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9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96.gi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5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06.png"/><Relationship Id="rId4" Type="http://schemas.openxmlformats.org/officeDocument/2006/relationships/hyperlink" Target="http://www.youtube.com/watch?v=40tPuU6jrgQ" TargetMode="External"/><Relationship Id="rId5" Type="http://schemas.openxmlformats.org/officeDocument/2006/relationships/image" Target="../media/image71.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08.png"/><Relationship Id="rId4" Type="http://schemas.openxmlformats.org/officeDocument/2006/relationships/image" Target="../media/image105.png"/><Relationship Id="rId5" Type="http://schemas.openxmlformats.org/officeDocument/2006/relationships/image" Target="../media/image104.png"/><Relationship Id="rId6" Type="http://schemas.openxmlformats.org/officeDocument/2006/relationships/image" Target="../media/image102.png"/><Relationship Id="rId7" Type="http://schemas.openxmlformats.org/officeDocument/2006/relationships/image" Target="../media/image10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hyperlink" Target="http://tinyurl.com/5zy3tx5m" TargetMode="External"/><Relationship Id="rId4" Type="http://schemas.openxmlformats.org/officeDocument/2006/relationships/image" Target="../media/image107.png"/><Relationship Id="rId5" Type="http://schemas.openxmlformats.org/officeDocument/2006/relationships/image" Target="../media/image10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hyperlink" Target="http://www.youtube.com/watch?v=lTpPKjH_BVU" TargetMode="External"/><Relationship Id="rId6"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hyperlink" Target="https://schoolquality.virginia.gov/" TargetMode="External"/><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hyperlink" Target="http://www.youtube.com/watch?v=_W0bSen8Qjg" TargetMode="External"/><Relationship Id="rId5"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hyperlink" Target="https://vtss-ric.vcu.edu/event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hyperlink" Target="https://www.schoolreforminitiative.org/protocol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hyperlink" Target="http://www.youtube.com/watch?v=_W0bSen8Qjg" TargetMode="External"/><Relationship Id="rId5"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www.youtube.com/watch?v=4ASKMcdCc3g" TargetMode="Externa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8.png"/><Relationship Id="rId4" Type="http://schemas.openxmlformats.org/officeDocument/2006/relationships/hyperlink" Target="http://www.youtube.com/watch?v=BsD2n-wLCs8" TargetMode="External"/><Relationship Id="rId5" Type="http://schemas.openxmlformats.org/officeDocument/2006/relationships/image" Target="../media/image92.jpg"/><Relationship Id="rId6"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2.png"/><Relationship Id="rId4" Type="http://schemas.openxmlformats.org/officeDocument/2006/relationships/image" Target="../media/image68.jpg"/><Relationship Id="rId5" Type="http://schemas.openxmlformats.org/officeDocument/2006/relationships/hyperlink" Target="http://www.youtube.com/watch?v=40tPuU6jrgQ" TargetMode="External"/><Relationship Id="rId6" Type="http://schemas.openxmlformats.org/officeDocument/2006/relationships/image" Target="../media/image7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www.youtube.com/watch?v=BsD2n-wLCs8" TargetMode="External"/><Relationship Id="rId4" Type="http://schemas.openxmlformats.org/officeDocument/2006/relationships/image" Target="../media/image9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0.png"/><Relationship Id="rId4" Type="http://schemas.openxmlformats.org/officeDocument/2006/relationships/hyperlink" Target="http://www.youtube.com/watch?v=-baiZFjejg0" TargetMode="External"/><Relationship Id="rId5" Type="http://schemas.openxmlformats.org/officeDocument/2006/relationships/image" Target="../media/image7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32.png"/><Relationship Id="rId8"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2.png"/><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6.png"/><Relationship Id="rId4" Type="http://schemas.openxmlformats.org/officeDocument/2006/relationships/hyperlink" Target="http://www.youtube.com/watch?v=Pm2BvdiZUXA" TargetMode="External"/><Relationship Id="rId5" Type="http://schemas.openxmlformats.org/officeDocument/2006/relationships/image" Target="../media/image7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7.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7.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www.youtube.com/watch?v=XCRfyiSfRYg" TargetMode="External"/><Relationship Id="rId4" Type="http://schemas.openxmlformats.org/officeDocument/2006/relationships/image" Target="../media/image8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3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9.xml"/><Relationship Id="rId3" Type="http://schemas.openxmlformats.org/officeDocument/2006/relationships/image" Target="../media/image89.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0.xml"/><Relationship Id="rId3" Type="http://schemas.openxmlformats.org/officeDocument/2006/relationships/image" Target="../media/image9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5.png"/><Relationship Id="rId4" Type="http://schemas.openxmlformats.org/officeDocument/2006/relationships/image" Target="../media/image9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95.png"/><Relationship Id="rId4" Type="http://schemas.openxmlformats.org/officeDocument/2006/relationships/image" Target="../media/image98.png"/><Relationship Id="rId5" Type="http://schemas.openxmlformats.org/officeDocument/2006/relationships/hyperlink" Target="http://www.youtube.com/watch?v=Pm2BvdiZUXA" TargetMode="External"/><Relationship Id="rId6" Type="http://schemas.openxmlformats.org/officeDocument/2006/relationships/image" Target="../media/image7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3.xml"/><Relationship Id="rId3" Type="http://schemas.openxmlformats.org/officeDocument/2006/relationships/image" Target="../media/image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
          <p:cNvSpPr txBox="1"/>
          <p:nvPr>
            <p:ph type="ctrTitle"/>
          </p:nvPr>
        </p:nvSpPr>
        <p:spPr>
          <a:xfrm>
            <a:off x="953250" y="3671147"/>
            <a:ext cx="7240500" cy="2456100"/>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800">
                <a:solidFill>
                  <a:srgbClr val="212121"/>
                </a:solidFill>
                <a:latin typeface="Calibri"/>
                <a:ea typeface="Calibri"/>
                <a:cs typeface="Calibri"/>
                <a:sym typeface="Calibri"/>
              </a:rPr>
              <a:t>Data Informed Decision Making for Division L</a:t>
            </a:r>
            <a:r>
              <a:rPr lang="en-US" sz="3800">
                <a:latin typeface="Calibri"/>
                <a:ea typeface="Calibri"/>
                <a:cs typeface="Calibri"/>
                <a:sym typeface="Calibri"/>
              </a:rPr>
              <a:t>evel Teams: </a:t>
            </a:r>
            <a:endParaRPr sz="3800">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3800">
                <a:latin typeface="Calibri"/>
                <a:ea typeface="Calibri"/>
                <a:cs typeface="Calibri"/>
                <a:sym typeface="Calibri"/>
              </a:rPr>
              <a:t>Establishing a Consistent and Effective Problem Solving Process</a:t>
            </a:r>
            <a:endParaRPr sz="3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2a56e2d374_1_1"/>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0" lvl="0" marL="114300" rtl="0" algn="ctr">
              <a:lnSpc>
                <a:spcPct val="100000"/>
              </a:lnSpc>
              <a:spcBef>
                <a:spcPts val="360"/>
              </a:spcBef>
              <a:spcAft>
                <a:spcPts val="0"/>
              </a:spcAft>
              <a:buSzPts val="1800"/>
              <a:buNone/>
            </a:pPr>
            <a:r>
              <a:rPr lang="en-US"/>
              <a:t>“As decision-makers, we need a deliberate process to guide us through the examination and analysis of data. Without this, we may be apt to substitute strongly held opinions for the fact-based conclusions that would be derived from a review of the actual data.”</a:t>
            </a:r>
            <a:endParaRPr/>
          </a:p>
          <a:p>
            <a:pPr indent="0" lvl="0" marL="114300" rtl="0" algn="l">
              <a:lnSpc>
                <a:spcPct val="100000"/>
              </a:lnSpc>
              <a:spcBef>
                <a:spcPts val="360"/>
              </a:spcBef>
              <a:spcAft>
                <a:spcPts val="0"/>
              </a:spcAft>
              <a:buSzPts val="1800"/>
              <a:buNone/>
            </a:pPr>
            <a:r>
              <a:rPr lang="en-US"/>
              <a:t> </a:t>
            </a:r>
            <a:endParaRPr/>
          </a:p>
          <a:p>
            <a:pPr indent="0" lvl="0" marL="114300" rtl="0" algn="l">
              <a:lnSpc>
                <a:spcPct val="100000"/>
              </a:lnSpc>
              <a:spcBef>
                <a:spcPts val="360"/>
              </a:spcBef>
              <a:spcAft>
                <a:spcPts val="0"/>
              </a:spcAft>
              <a:buSzPts val="1800"/>
              <a:buNone/>
            </a:pPr>
            <a:r>
              <a:rPr lang="en-US" sz="2400"/>
              <a:t>- D.B. Reeves, The Leader’s Guide to Standards, 2022</a:t>
            </a:r>
            <a:endParaRPr sz="3400"/>
          </a:p>
        </p:txBody>
      </p:sp>
      <p:sp>
        <p:nvSpPr>
          <p:cNvPr id="204" name="Google Shape;204;g22a56e2d374_1_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Thoughts on Data-Based Decisions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id="1022" name="Google Shape;1022;g244f0487a68_0_345"/>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1023" name="Google Shape;1023;g244f0487a68_0_34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sz="3500"/>
              <a:t>Documentation: </a:t>
            </a:r>
            <a:endParaRPr sz="3500"/>
          </a:p>
          <a:p>
            <a:pPr indent="0" lvl="0" marL="0" rtl="0" algn="ctr">
              <a:lnSpc>
                <a:spcPct val="100000"/>
              </a:lnSpc>
              <a:spcBef>
                <a:spcPts val="0"/>
              </a:spcBef>
              <a:spcAft>
                <a:spcPts val="0"/>
              </a:spcAft>
              <a:buSzPts val="3800"/>
              <a:buNone/>
            </a:pPr>
            <a:r>
              <a:rPr lang="en-US" sz="3500"/>
              <a:t>Implementation Plan</a:t>
            </a:r>
            <a:endParaRPr sz="3500"/>
          </a:p>
        </p:txBody>
      </p:sp>
      <p:sp>
        <p:nvSpPr>
          <p:cNvPr id="1024" name="Google Shape;1024;g244f0487a68_0_345"/>
          <p:cNvSpPr/>
          <p:nvPr/>
        </p:nvSpPr>
        <p:spPr>
          <a:xfrm>
            <a:off x="1104400" y="4172575"/>
            <a:ext cx="6835800" cy="131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g22c68c3e43a_0_649"/>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SzPts val="1800"/>
              <a:buNone/>
            </a:pPr>
            <a:r>
              <a:rPr lang="en-US" sz="3000"/>
              <a:t>DIDM cannot be completed in 1-2 meetings.</a:t>
            </a:r>
            <a:endParaRPr sz="3000"/>
          </a:p>
          <a:p>
            <a:pPr indent="0" lvl="0" marL="0" rtl="0" algn="ctr">
              <a:lnSpc>
                <a:spcPct val="100000"/>
              </a:lnSpc>
              <a:spcBef>
                <a:spcPts val="360"/>
              </a:spcBef>
              <a:spcAft>
                <a:spcPts val="0"/>
              </a:spcAft>
              <a:buSzPts val="1800"/>
              <a:buNone/>
            </a:pPr>
            <a:r>
              <a:t/>
            </a:r>
            <a:endParaRPr sz="3000"/>
          </a:p>
          <a:p>
            <a:pPr indent="0" lvl="0" marL="0" rtl="0" algn="ctr">
              <a:lnSpc>
                <a:spcPct val="100000"/>
              </a:lnSpc>
              <a:spcBef>
                <a:spcPts val="360"/>
              </a:spcBef>
              <a:spcAft>
                <a:spcPts val="0"/>
              </a:spcAft>
              <a:buSzPts val="1800"/>
              <a:buNone/>
            </a:pPr>
            <a:r>
              <a:rPr lang="en-US" sz="3000"/>
              <a:t>DIDM is an ongoing process.</a:t>
            </a:r>
            <a:endParaRPr sz="3000"/>
          </a:p>
          <a:p>
            <a:pPr indent="-228600" lvl="0" marL="457200" rtl="0" algn="ctr">
              <a:lnSpc>
                <a:spcPct val="100000"/>
              </a:lnSpc>
              <a:spcBef>
                <a:spcPts val="360"/>
              </a:spcBef>
              <a:spcAft>
                <a:spcPts val="0"/>
              </a:spcAft>
              <a:buSzPts val="1800"/>
              <a:buNone/>
            </a:pPr>
            <a:r>
              <a:t/>
            </a:r>
            <a:endParaRPr sz="3000"/>
          </a:p>
          <a:p>
            <a:pPr indent="0" lvl="0" marL="0" rtl="0" algn="ctr">
              <a:lnSpc>
                <a:spcPct val="100000"/>
              </a:lnSpc>
              <a:spcBef>
                <a:spcPts val="360"/>
              </a:spcBef>
              <a:spcAft>
                <a:spcPts val="0"/>
              </a:spcAft>
              <a:buSzPts val="1800"/>
              <a:buNone/>
            </a:pPr>
            <a:r>
              <a:rPr lang="en-US" sz="3000"/>
              <a:t>As teams select practices, they may need to go back to the identification of systems.</a:t>
            </a:r>
            <a:endParaRPr sz="3000"/>
          </a:p>
        </p:txBody>
      </p:sp>
      <p:sp>
        <p:nvSpPr>
          <p:cNvPr id="1031" name="Google Shape;1031;g22c68c3e43a_0_64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Keep in mind…</a:t>
            </a:r>
            <a:endParaRPr/>
          </a:p>
        </p:txBody>
      </p:sp>
      <p:pic>
        <p:nvPicPr>
          <p:cNvPr id="1032" name="Google Shape;1032;g22c68c3e43a_0_649"/>
          <p:cNvPicPr preferRelativeResize="0"/>
          <p:nvPr/>
        </p:nvPicPr>
        <p:blipFill rotWithShape="1">
          <a:blip r:embed="rId3">
            <a:alphaModFix/>
          </a:blip>
          <a:srcRect b="0" l="0" r="0" t="0"/>
          <a:stretch/>
        </p:blipFill>
        <p:spPr>
          <a:xfrm>
            <a:off x="2220125" y="1747775"/>
            <a:ext cx="4381500" cy="4381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1000"/>
                                        <p:tgtEl>
                                          <p:spTgt spid="1030"/>
                                        </p:tgtEl>
                                      </p:cBhvr>
                                    </p:animEffect>
                                  </p:childTnLst>
                                </p:cTn>
                              </p:par>
                              <p:par>
                                <p:cTn fill="hold" nodeType="withEffect" presetClass="exit" presetID="10" presetSubtype="0">
                                  <p:stCondLst>
                                    <p:cond delay="0"/>
                                  </p:stCondLst>
                                  <p:childTnLst>
                                    <p:animEffect filter="fade" transition="out">
                                      <p:cBhvr>
                                        <p:cTn dur="1000"/>
                                        <p:tgtEl>
                                          <p:spTgt spid="1032"/>
                                        </p:tgtEl>
                                      </p:cBhvr>
                                    </p:animEffect>
                                    <p:set>
                                      <p:cBhvr>
                                        <p:cTn dur="1" fill="hold">
                                          <p:stCondLst>
                                            <p:cond delay="1000"/>
                                          </p:stCondLst>
                                        </p:cTn>
                                        <p:tgtEl>
                                          <p:spTgt spid="10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31"/>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t>EVALUATE</a:t>
            </a:r>
            <a:br>
              <a:rPr b="1" lang="en-US"/>
            </a:br>
            <a:r>
              <a:rPr b="1" lang="en-US" sz="2800"/>
              <a:t>Is it working?</a:t>
            </a:r>
            <a:endParaRPr/>
          </a:p>
        </p:txBody>
      </p:sp>
      <p:sp>
        <p:nvSpPr>
          <p:cNvPr id="1038" name="Google Shape;1038;p31"/>
          <p:cNvSpPr txBox="1"/>
          <p:nvPr>
            <p:ph idx="1" type="subTitle"/>
          </p:nvPr>
        </p:nvSpPr>
        <p:spPr>
          <a:xfrm>
            <a:off x="1348319" y="3429000"/>
            <a:ext cx="6400800" cy="914400"/>
          </a:xfrm>
          <a:prstGeom prst="rect">
            <a:avLst/>
          </a:prstGeom>
          <a:solidFill>
            <a:schemeClr val="lt1">
              <a:alpha val="65490"/>
            </a:schemeClr>
          </a:solidFill>
          <a:ln>
            <a:noFill/>
          </a:ln>
        </p:spPr>
        <p:txBody>
          <a:bodyPr anchorCtr="0" anchor="t" bIns="45700" lIns="91425" spcFirstLastPara="1" rIns="91425" wrap="square" tIns="45700">
            <a:noAutofit/>
          </a:bodyPr>
          <a:lstStyle/>
          <a:p>
            <a:pPr indent="-431800" lvl="0" marL="457200" rtl="0" algn="ctr">
              <a:lnSpc>
                <a:spcPct val="100000"/>
              </a:lnSpc>
              <a:spcBef>
                <a:spcPts val="640"/>
              </a:spcBef>
              <a:spcAft>
                <a:spcPts val="0"/>
              </a:spcAft>
              <a:buSzPts val="3200"/>
              <a:buNone/>
            </a:pPr>
            <a:r>
              <a:t/>
            </a:r>
            <a:endParaRPr sz="2400"/>
          </a:p>
        </p:txBody>
      </p:sp>
      <p:pic>
        <p:nvPicPr>
          <p:cNvPr id="1039" name="Google Shape;1039;p31"/>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1040" name="Google Shape;1040;p31"/>
          <p:cNvSpPr/>
          <p:nvPr/>
        </p:nvSpPr>
        <p:spPr>
          <a:xfrm>
            <a:off x="1504950" y="3343275"/>
            <a:ext cx="2319000" cy="1028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g247f62ec1ac_0_26"/>
          <p:cNvSpPr txBox="1"/>
          <p:nvPr>
            <p:ph type="title"/>
          </p:nvPr>
        </p:nvSpPr>
        <p:spPr>
          <a:xfrm>
            <a:off x="457200" y="125197"/>
            <a:ext cx="8229600" cy="8382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2800"/>
              <a:t>Evaluation: Fidelity &amp; Outcome Data</a:t>
            </a:r>
            <a:endParaRPr sz="2800"/>
          </a:p>
        </p:txBody>
      </p:sp>
      <p:graphicFrame>
        <p:nvGraphicFramePr>
          <p:cNvPr id="1047" name="Google Shape;1047;g247f62ec1ac_0_26"/>
          <p:cNvGraphicFramePr/>
          <p:nvPr/>
        </p:nvGraphicFramePr>
        <p:xfrm>
          <a:off x="781050" y="1087353"/>
          <a:ext cx="3000000" cy="3000000"/>
        </p:xfrm>
        <a:graphic>
          <a:graphicData uri="http://schemas.openxmlformats.org/drawingml/2006/table">
            <a:tbl>
              <a:tblPr bandRow="1" firstRow="1">
                <a:noFill/>
                <a:tableStyleId>{1BE1CAF0-C008-41C9-9A03-0B6A78D4EEC2}</a:tableStyleId>
              </a:tblPr>
              <a:tblGrid>
                <a:gridCol w="4114800"/>
                <a:gridCol w="4114800"/>
              </a:tblGrid>
              <a:tr h="443950">
                <a:tc>
                  <a:txBody>
                    <a:bodyPr/>
                    <a:lstStyle/>
                    <a:p>
                      <a:pPr indent="0" lvl="0" marL="0" marR="0" rtl="0" algn="ctr">
                        <a:lnSpc>
                          <a:spcPct val="100000"/>
                        </a:lnSpc>
                        <a:spcBef>
                          <a:spcPts val="0"/>
                        </a:spcBef>
                        <a:spcAft>
                          <a:spcPts val="0"/>
                        </a:spcAft>
                        <a:buClr>
                          <a:srgbClr val="000000"/>
                        </a:buClr>
                        <a:buSzPts val="2000"/>
                        <a:buFont typeface="Arial"/>
                        <a:buNone/>
                      </a:pPr>
                      <a:r>
                        <a:rPr lang="en-US" sz="2400" u="none" cap="none" strike="noStrike"/>
                        <a:t>Lucky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400" u="none" cap="none" strike="noStrike"/>
                        <a:t>Sustaining</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tcPr>
                </a:tc>
              </a:tr>
              <a:tr h="2093325">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Positive outcomes, low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success is unlikely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B cap="flat" cmpd="sng" w="12700">
                      <a:solidFill>
                        <a:srgbClr val="0099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Positive outcomes, high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success 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B cap="flat" cmpd="sng" w="12700">
                      <a:solidFill>
                        <a:srgbClr val="009900"/>
                      </a:solidFill>
                      <a:prstDash val="solid"/>
                      <a:round/>
                      <a:headEnd len="sm" w="sm" type="none"/>
                      <a:tailEnd len="sm" w="sm" type="none"/>
                    </a:lnB>
                  </a:tcPr>
                </a:tc>
              </a:tr>
              <a:tr h="443950">
                <a:tc>
                  <a:txBody>
                    <a:bodyPr/>
                    <a:lstStyle/>
                    <a:p>
                      <a:pPr indent="0" lvl="0" marL="0" marR="0" rtl="0" algn="ctr">
                        <a:lnSpc>
                          <a:spcPct val="100000"/>
                        </a:lnSpc>
                        <a:spcBef>
                          <a:spcPts val="0"/>
                        </a:spcBef>
                        <a:spcAft>
                          <a:spcPts val="0"/>
                        </a:spcAft>
                        <a:buClr>
                          <a:srgbClr val="000000"/>
                        </a:buClr>
                        <a:buSzPts val="2000"/>
                        <a:buFont typeface="Arial"/>
                        <a:buNone/>
                      </a:pPr>
                      <a:r>
                        <a:rPr b="1" lang="en-US" sz="2400" u="none" cap="none" strike="noStrike"/>
                        <a:t>Losing Ground</a:t>
                      </a:r>
                      <a:endParaRPr b="0"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400" u="none" cap="none" strike="noStrike"/>
                        <a:t>Learning</a:t>
                      </a:r>
                      <a:endParaRPr b="1"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r>
              <a:tr h="2093325">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Undesired outcomes, low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failure 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Undesired outcomes, high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mistakes unlikely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r>
            </a:tbl>
          </a:graphicData>
        </a:graphic>
      </p:graphicFrame>
      <p:sp>
        <p:nvSpPr>
          <p:cNvPr id="1048" name="Google Shape;1048;g247f62ec1ac_0_26"/>
          <p:cNvSpPr/>
          <p:nvPr/>
        </p:nvSpPr>
        <p:spPr>
          <a:xfrm rot="-5400000">
            <a:off x="-1200150" y="3105150"/>
            <a:ext cx="3276600" cy="838200"/>
          </a:xfrm>
          <a:prstGeom prst="leftRightArrow">
            <a:avLst>
              <a:gd fmla="val 50000" name="adj1"/>
              <a:gd fmla="val 50000" name="adj2"/>
            </a:avLst>
          </a:prstGeom>
          <a:solidFill>
            <a:srgbClr val="00A94F"/>
          </a:solidFill>
          <a:ln cap="flat" cmpd="sng" w="12700">
            <a:solidFill>
              <a:srgbClr val="007B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rgbClr val="FFFFFF"/>
                </a:solidFill>
                <a:latin typeface="Verdana"/>
                <a:ea typeface="Verdana"/>
                <a:cs typeface="Verdana"/>
                <a:sym typeface="Verdana"/>
              </a:rPr>
              <a:t>Outcomes</a:t>
            </a:r>
            <a:endParaRPr b="1" i="0" sz="2400" u="none" cap="none" strike="noStrike">
              <a:solidFill>
                <a:srgbClr val="FFFFFF"/>
              </a:solidFill>
              <a:latin typeface="Verdana"/>
              <a:ea typeface="Verdana"/>
              <a:cs typeface="Verdana"/>
              <a:sym typeface="Verdana"/>
            </a:endParaRPr>
          </a:p>
        </p:txBody>
      </p:sp>
      <p:sp>
        <p:nvSpPr>
          <p:cNvPr id="1049" name="Google Shape;1049;g247f62ec1ac_0_26"/>
          <p:cNvSpPr/>
          <p:nvPr/>
        </p:nvSpPr>
        <p:spPr>
          <a:xfrm>
            <a:off x="2370625" y="5981700"/>
            <a:ext cx="4839900" cy="838200"/>
          </a:xfrm>
          <a:prstGeom prst="leftRightArrow">
            <a:avLst>
              <a:gd fmla="val 50000" name="adj1"/>
              <a:gd fmla="val 50000" name="adj2"/>
            </a:avLst>
          </a:prstGeom>
          <a:solidFill>
            <a:srgbClr val="00A94F"/>
          </a:solidFill>
          <a:ln cap="flat" cmpd="sng" w="12700">
            <a:solidFill>
              <a:srgbClr val="007B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rgbClr val="FFFFFF"/>
                </a:solidFill>
                <a:latin typeface="Verdana"/>
                <a:ea typeface="Verdana"/>
                <a:cs typeface="Verdana"/>
                <a:sym typeface="Verdana"/>
              </a:rPr>
              <a:t>Fidelity</a:t>
            </a:r>
            <a:endParaRPr b="1" i="0" sz="2400" u="none" cap="none" strike="noStrike">
              <a:solidFill>
                <a:srgbClr val="FFFFFF"/>
              </a:solidFill>
              <a:latin typeface="Verdana"/>
              <a:ea typeface="Verdana"/>
              <a:cs typeface="Verdana"/>
              <a:sym typeface="Verdana"/>
            </a:endParaRPr>
          </a:p>
        </p:txBody>
      </p:sp>
      <p:pic>
        <p:nvPicPr>
          <p:cNvPr id="1050" name="Google Shape;1050;g247f62ec1ac_0_26"/>
          <p:cNvPicPr preferRelativeResize="0"/>
          <p:nvPr/>
        </p:nvPicPr>
        <p:blipFill rotWithShape="1">
          <a:blip r:embed="rId3">
            <a:alphaModFix/>
          </a:blip>
          <a:srcRect b="0" l="0" r="0" t="0"/>
          <a:stretch/>
        </p:blipFill>
        <p:spPr>
          <a:xfrm>
            <a:off x="120625" y="6329531"/>
            <a:ext cx="1251850" cy="427219"/>
          </a:xfrm>
          <a:prstGeom prst="rect">
            <a:avLst/>
          </a:prstGeom>
          <a:noFill/>
          <a:ln>
            <a:noFill/>
          </a:ln>
        </p:spPr>
      </p:pic>
      <p:sp>
        <p:nvSpPr>
          <p:cNvPr id="1051" name="Google Shape;1051;g247f62ec1ac_0_26"/>
          <p:cNvSpPr txBox="1"/>
          <p:nvPr/>
        </p:nvSpPr>
        <p:spPr>
          <a:xfrm>
            <a:off x="19050" y="1011150"/>
            <a:ext cx="1530000" cy="42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1" lang="en-US" sz="1700" u="none" cap="none" strike="noStrike">
                <a:solidFill>
                  <a:srgbClr val="000000"/>
                </a:solidFill>
                <a:latin typeface="Verdana"/>
                <a:ea typeface="Verdana"/>
                <a:cs typeface="Verdana"/>
                <a:sym typeface="Verdana"/>
              </a:rPr>
              <a:t>Workbook pg. 22</a:t>
            </a:r>
            <a:endParaRPr b="1" i="1" sz="1700" u="none" cap="none" strike="noStrike">
              <a:solidFill>
                <a:srgbClr val="000000"/>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g248623ef0b2_0_27"/>
          <p:cNvSpPr txBox="1"/>
          <p:nvPr>
            <p:ph idx="1" type="body"/>
          </p:nvPr>
        </p:nvSpPr>
        <p:spPr>
          <a:xfrm>
            <a:off x="914400" y="1524000"/>
            <a:ext cx="3582900" cy="6510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ctr">
              <a:lnSpc>
                <a:spcPct val="100000"/>
              </a:lnSpc>
              <a:spcBef>
                <a:spcPts val="420"/>
              </a:spcBef>
              <a:spcAft>
                <a:spcPts val="0"/>
              </a:spcAft>
              <a:buSzPts val="2100"/>
              <a:buNone/>
            </a:pPr>
            <a:r>
              <a:rPr lang="en-US" sz="2400"/>
              <a:t>YES</a:t>
            </a:r>
            <a:endParaRPr sz="2400"/>
          </a:p>
        </p:txBody>
      </p:sp>
      <p:sp>
        <p:nvSpPr>
          <p:cNvPr id="1058" name="Google Shape;1058;g248623ef0b2_0_2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Are we making adequate progress toward our goal?</a:t>
            </a:r>
            <a:endParaRPr/>
          </a:p>
        </p:txBody>
      </p:sp>
      <p:sp>
        <p:nvSpPr>
          <p:cNvPr id="1059" name="Google Shape;1059;g248623ef0b2_0_2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480"/>
              </a:spcBef>
              <a:spcAft>
                <a:spcPts val="0"/>
              </a:spcAft>
              <a:buSzPts val="2400"/>
              <a:buFont typeface="Verdana"/>
              <a:buChar char="•"/>
            </a:pPr>
            <a:r>
              <a:rPr lang="en-US"/>
              <a:t>Celebrate!!</a:t>
            </a:r>
            <a:endParaRPr/>
          </a:p>
          <a:p>
            <a:pPr indent="0" lvl="0" marL="0" rtl="0" algn="l">
              <a:lnSpc>
                <a:spcPct val="100000"/>
              </a:lnSpc>
              <a:spcBef>
                <a:spcPts val="1000"/>
              </a:spcBef>
              <a:spcAft>
                <a:spcPts val="0"/>
              </a:spcAft>
              <a:buSzPts val="2400"/>
              <a:buNone/>
            </a:pPr>
            <a:r>
              <a:t/>
            </a:r>
            <a:endParaRPr/>
          </a:p>
          <a:p>
            <a:pPr indent="0" lvl="0" marL="0" rtl="0" algn="l">
              <a:lnSpc>
                <a:spcPct val="100000"/>
              </a:lnSpc>
              <a:spcBef>
                <a:spcPts val="1000"/>
              </a:spcBef>
              <a:spcAft>
                <a:spcPts val="0"/>
              </a:spcAft>
              <a:buSzPts val="2400"/>
              <a:buNone/>
            </a:pPr>
            <a:r>
              <a:rPr lang="en-US"/>
              <a:t>If the goal is met: </a:t>
            </a:r>
            <a:endParaRPr/>
          </a:p>
          <a:p>
            <a:pPr indent="-381000" lvl="0" marL="457200" rtl="0" algn="l">
              <a:lnSpc>
                <a:spcPct val="100000"/>
              </a:lnSpc>
              <a:spcBef>
                <a:spcPts val="1000"/>
              </a:spcBef>
              <a:spcAft>
                <a:spcPts val="0"/>
              </a:spcAft>
              <a:buSzPts val="2400"/>
              <a:buFont typeface="Verdana"/>
              <a:buChar char="•"/>
            </a:pPr>
            <a:r>
              <a:rPr lang="en-US"/>
              <a:t>Identify strategies to maintain or sustain</a:t>
            </a:r>
            <a:endParaRPr/>
          </a:p>
          <a:p>
            <a:pPr indent="-381000" lvl="0" marL="457200" rtl="0" algn="l">
              <a:lnSpc>
                <a:spcPct val="100000"/>
              </a:lnSpc>
              <a:spcBef>
                <a:spcPts val="1000"/>
              </a:spcBef>
              <a:spcAft>
                <a:spcPts val="0"/>
              </a:spcAft>
              <a:buSzPts val="2400"/>
              <a:buFont typeface="Verdana"/>
              <a:buChar char="•"/>
            </a:pPr>
            <a:r>
              <a:rPr lang="en-US"/>
              <a:t>Determine if there are components that require fading</a:t>
            </a:r>
            <a:endParaRPr/>
          </a:p>
          <a:p>
            <a:pPr indent="-381000" lvl="0" marL="457200" rtl="0" algn="l">
              <a:lnSpc>
                <a:spcPct val="100000"/>
              </a:lnSpc>
              <a:spcBef>
                <a:spcPts val="1000"/>
              </a:spcBef>
              <a:spcAft>
                <a:spcPts val="1000"/>
              </a:spcAft>
              <a:buSzPts val="2400"/>
              <a:buFont typeface="Verdana"/>
              <a:buChar char="•"/>
            </a:pPr>
            <a:r>
              <a:rPr lang="en-US"/>
              <a:t>Consider extending the scope of the plan if relevant</a:t>
            </a:r>
            <a:endParaRPr/>
          </a:p>
        </p:txBody>
      </p:sp>
      <p:sp>
        <p:nvSpPr>
          <p:cNvPr id="1060" name="Google Shape;1060;g248623ef0b2_0_27"/>
          <p:cNvSpPr txBox="1"/>
          <p:nvPr>
            <p:ph idx="3" type="body"/>
          </p:nvPr>
        </p:nvSpPr>
        <p:spPr>
          <a:xfrm>
            <a:off x="5105400" y="1535113"/>
            <a:ext cx="3581400" cy="639900"/>
          </a:xfrm>
          <a:prstGeom prst="rect">
            <a:avLst/>
          </a:prstGeom>
          <a:solidFill>
            <a:srgbClr val="003369">
              <a:alpha val="72549"/>
            </a:srgbClr>
          </a:solidFill>
          <a:ln>
            <a:noFill/>
          </a:ln>
        </p:spPr>
        <p:txBody>
          <a:bodyPr anchorCtr="0" anchor="b" bIns="45700" lIns="91425" spcFirstLastPara="1" rIns="91425" wrap="square" tIns="45700">
            <a:normAutofit/>
          </a:bodyPr>
          <a:lstStyle/>
          <a:p>
            <a:pPr indent="0" lvl="0" marL="0" rtl="0" algn="ctr">
              <a:lnSpc>
                <a:spcPct val="100000"/>
              </a:lnSpc>
              <a:spcBef>
                <a:spcPts val="420"/>
              </a:spcBef>
              <a:spcAft>
                <a:spcPts val="0"/>
              </a:spcAft>
              <a:buSzPts val="2100"/>
              <a:buNone/>
            </a:pPr>
            <a:r>
              <a:rPr lang="en-US" sz="2400"/>
              <a:t>NO</a:t>
            </a:r>
            <a:endParaRPr sz="2400"/>
          </a:p>
        </p:txBody>
      </p:sp>
      <p:sp>
        <p:nvSpPr>
          <p:cNvPr id="1061" name="Google Shape;1061;g248623ef0b2_0_27"/>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SzPts val="2400"/>
              <a:buFont typeface="Verdana"/>
              <a:buChar char="•"/>
            </a:pPr>
            <a:r>
              <a:rPr lang="en-US"/>
              <a:t>Check fidelity</a:t>
            </a:r>
            <a:endParaRPr/>
          </a:p>
          <a:p>
            <a:pPr indent="0" lvl="0" marL="0" rtl="0" algn="l">
              <a:lnSpc>
                <a:spcPct val="100000"/>
              </a:lnSpc>
              <a:spcBef>
                <a:spcPts val="1000"/>
              </a:spcBef>
              <a:spcAft>
                <a:spcPts val="0"/>
              </a:spcAft>
              <a:buSzPts val="2400"/>
              <a:buNone/>
            </a:pPr>
            <a:r>
              <a:t/>
            </a:r>
            <a:endParaRPr/>
          </a:p>
          <a:p>
            <a:pPr indent="0" lvl="0" marL="0" rtl="0" algn="l">
              <a:lnSpc>
                <a:spcPct val="100000"/>
              </a:lnSpc>
              <a:spcBef>
                <a:spcPts val="480"/>
              </a:spcBef>
              <a:spcAft>
                <a:spcPts val="0"/>
              </a:spcAft>
              <a:buSzPts val="2400"/>
              <a:buNone/>
            </a:pPr>
            <a:r>
              <a:t/>
            </a:r>
            <a:endParaRPr/>
          </a:p>
        </p:txBody>
      </p:sp>
      <p:pic>
        <p:nvPicPr>
          <p:cNvPr id="1062" name="Google Shape;1062;g248623ef0b2_0_27"/>
          <p:cNvPicPr preferRelativeResize="0"/>
          <p:nvPr/>
        </p:nvPicPr>
        <p:blipFill rotWithShape="1">
          <a:blip r:embed="rId3">
            <a:alphaModFix/>
          </a:blip>
          <a:srcRect b="0" l="0" r="0" t="0"/>
          <a:stretch/>
        </p:blipFill>
        <p:spPr>
          <a:xfrm>
            <a:off x="5488300" y="3429000"/>
            <a:ext cx="2612100" cy="211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1000"/>
                                        <p:tgtEl>
                                          <p:spTgt spid="10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62"/>
                                        </p:tgtEl>
                                      </p:cBhvr>
                                    </p:animEffect>
                                    <p:set>
                                      <p:cBhvr>
                                        <p:cTn dur="1" fill="hold">
                                          <p:stCondLst>
                                            <p:cond delay="1000"/>
                                          </p:stCondLst>
                                        </p:cTn>
                                        <p:tgtEl>
                                          <p:spTgt spid="106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grpSp>
        <p:nvGrpSpPr>
          <p:cNvPr id="1067" name="Google Shape;1067;g244f5551356_0_6"/>
          <p:cNvGrpSpPr/>
          <p:nvPr/>
        </p:nvGrpSpPr>
        <p:grpSpPr>
          <a:xfrm>
            <a:off x="252949" y="97400"/>
            <a:ext cx="8633781" cy="6663178"/>
            <a:chOff x="217534" y="1"/>
            <a:chExt cx="9001023" cy="6630688"/>
          </a:xfrm>
        </p:grpSpPr>
        <p:sp>
          <p:nvSpPr>
            <p:cNvPr id="1068" name="Google Shape;1068;g244f5551356_0_6"/>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069" name="Google Shape;1069;g244f5551356_0_6"/>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070" name="Google Shape;1070;g244f5551356_0_6"/>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071" name="Google Shape;1071;g244f5551356_0_6"/>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072" name="Google Shape;1072;g244f5551356_0_6"/>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073" name="Google Shape;1073;g244f5551356_0_6"/>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074" name="Google Shape;1074;g244f5551356_0_6"/>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075" name="Google Shape;1075;g244f5551356_0_6"/>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076" name="Google Shape;1076;g244f5551356_0_6"/>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077" name="Google Shape;1077;g244f5551356_0_6"/>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078" name="Google Shape;1078;g244f5551356_0_6"/>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079" name="Google Shape;1079;g244f5551356_0_6"/>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080" name="Google Shape;1080;g244f5551356_0_6"/>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081" name="Google Shape;1081;g244f5551356_0_6"/>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g244f5551356_0_6"/>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g244f5551356_0_6"/>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084" name="Google Shape;1084;g244f5551356_0_6"/>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244f5551356_0_6"/>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g244f5551356_0_6"/>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087" name="Google Shape;1087;g244f5551356_0_6"/>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g244f5551356_0_6"/>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g244f5551356_0_6"/>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090" name="Google Shape;1090;g244f5551356_0_6"/>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g244f5551356_0_6"/>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g244f5551356_0_6"/>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093" name="Google Shape;1093;g244f5551356_0_6"/>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244f5551356_0_6"/>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g244f5551356_0_6"/>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096" name="Google Shape;1096;g244f5551356_0_6"/>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g244f5551356_0_6"/>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g244f5551356_0_6"/>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099" name="Google Shape;1099;g244f5551356_0_6"/>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g244f5551356_0_6"/>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g244f5551356_0_6"/>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102" name="Google Shape;1102;g244f5551356_0_6"/>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g244f5551356_0_6"/>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g244f5551356_0_6"/>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105" name="Google Shape;1105;g244f5551356_0_6"/>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g244f5551356_0_6"/>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g244f5551356_0_6"/>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108" name="Google Shape;1108;g244f5551356_0_6"/>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244f5551356_0_6"/>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244f5551356_0_6"/>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111" name="Google Shape;1111;g244f5551356_0_6"/>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244f5551356_0_6"/>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244f5551356_0_6"/>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114" name="Google Shape;1114;g244f5551356_0_6"/>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244f5551356_0_6"/>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g244f5551356_0_6"/>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117" name="Google Shape;1117;g244f5551356_0_6"/>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244f5551356_0_6"/>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119" name="Google Shape;1119;g244f5551356_0_6"/>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g244f5551356_0_6"/>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244f5551356_0_6"/>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122" name="Google Shape;1122;g244f5551356_0_6"/>
          <p:cNvSpPr txBox="1"/>
          <p:nvPr/>
        </p:nvSpPr>
        <p:spPr>
          <a:xfrm>
            <a:off x="6170700" y="56775"/>
            <a:ext cx="2883900" cy="1108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Adapted from “Prevent-Teach-Reinforce: </a:t>
            </a:r>
            <a:endParaRPr b="0" i="0" sz="1200" u="none" cap="none" strike="noStrike">
              <a:solidFill>
                <a:schemeClr val="dk1"/>
              </a:solidFill>
              <a:latin typeface="Verdana"/>
              <a:ea typeface="Verdana"/>
              <a:cs typeface="Verdana"/>
              <a:sym typeface="Verdana"/>
            </a:endParaRPr>
          </a:p>
          <a:p>
            <a:pPr indent="0" lvl="0" marL="0" marR="0" rtl="0" algn="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Verdana"/>
                <a:ea typeface="Verdana"/>
                <a:cs typeface="Verdana"/>
                <a:sym typeface="Verdana"/>
              </a:rPr>
              <a:t>The School-Based Model of Individualized Positive Behavior Support”, 2010</a:t>
            </a:r>
            <a:endParaRPr b="0" i="0" sz="1400" u="none" cap="none" strike="noStrike">
              <a:solidFill>
                <a:srgbClr val="000000"/>
              </a:solidFill>
              <a:latin typeface="Verdana"/>
              <a:ea typeface="Verdana"/>
              <a:cs typeface="Verdana"/>
              <a:sym typeface="Verdana"/>
            </a:endParaRPr>
          </a:p>
        </p:txBody>
      </p:sp>
      <p:sp>
        <p:nvSpPr>
          <p:cNvPr id="1123" name="Google Shape;1123;g244f5551356_0_6"/>
          <p:cNvSpPr txBox="1"/>
          <p:nvPr/>
        </p:nvSpPr>
        <p:spPr>
          <a:xfrm>
            <a:off x="123250" y="196875"/>
            <a:ext cx="2172300" cy="6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27</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grpSp>
        <p:nvGrpSpPr>
          <p:cNvPr id="1128" name="Google Shape;1128;g24c0cd4a5fb_14_118"/>
          <p:cNvGrpSpPr/>
          <p:nvPr/>
        </p:nvGrpSpPr>
        <p:grpSpPr>
          <a:xfrm>
            <a:off x="252949" y="97400"/>
            <a:ext cx="8633781" cy="6663178"/>
            <a:chOff x="217534" y="1"/>
            <a:chExt cx="9001023" cy="6630688"/>
          </a:xfrm>
        </p:grpSpPr>
        <p:sp>
          <p:nvSpPr>
            <p:cNvPr id="1129" name="Google Shape;1129;g24c0cd4a5fb_14_118"/>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130" name="Google Shape;1130;g24c0cd4a5fb_14_118"/>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131" name="Google Shape;1131;g24c0cd4a5fb_14_118"/>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132" name="Google Shape;1132;g24c0cd4a5fb_14_118"/>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133" name="Google Shape;1133;g24c0cd4a5fb_14_118"/>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134" name="Google Shape;1134;g24c0cd4a5fb_14_118"/>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135" name="Google Shape;1135;g24c0cd4a5fb_14_118"/>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36" name="Google Shape;1136;g24c0cd4a5fb_14_118"/>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137" name="Google Shape;1137;g24c0cd4a5fb_14_118"/>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38" name="Google Shape;1138;g24c0cd4a5fb_14_118"/>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139" name="Google Shape;1139;g24c0cd4a5fb_14_118"/>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140" name="Google Shape;1140;g24c0cd4a5fb_14_118"/>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141" name="Google Shape;1141;g24c0cd4a5fb_14_118"/>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142" name="Google Shape;1142;g24c0cd4a5fb_14_118"/>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g24c0cd4a5fb_14_118"/>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g24c0cd4a5fb_14_118"/>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145" name="Google Shape;1145;g24c0cd4a5fb_14_118"/>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24c0cd4a5fb_14_118"/>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g24c0cd4a5fb_14_118"/>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148" name="Google Shape;1148;g24c0cd4a5fb_14_118"/>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g24c0cd4a5fb_14_118"/>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g24c0cd4a5fb_14_118"/>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151" name="Google Shape;1151;g24c0cd4a5fb_14_118"/>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g24c0cd4a5fb_14_118"/>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24c0cd4a5fb_14_118"/>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154" name="Google Shape;1154;g24c0cd4a5fb_14_118"/>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g24c0cd4a5fb_14_118"/>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g24c0cd4a5fb_14_118"/>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157" name="Google Shape;1157;g24c0cd4a5fb_14_118"/>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g24c0cd4a5fb_14_118"/>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g24c0cd4a5fb_14_118"/>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160" name="Google Shape;1160;g24c0cd4a5fb_14_118"/>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g24c0cd4a5fb_14_118"/>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24c0cd4a5fb_14_118"/>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163" name="Google Shape;1163;g24c0cd4a5fb_14_118"/>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24c0cd4a5fb_14_118"/>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24c0cd4a5fb_14_118"/>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166" name="Google Shape;1166;g24c0cd4a5fb_14_118"/>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24c0cd4a5fb_14_118"/>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24c0cd4a5fb_14_118"/>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169" name="Google Shape;1169;g24c0cd4a5fb_14_118"/>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24c0cd4a5fb_14_118"/>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24c0cd4a5fb_14_118"/>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172" name="Google Shape;1172;g24c0cd4a5fb_14_118"/>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24c0cd4a5fb_14_118"/>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24c0cd4a5fb_14_118"/>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175" name="Google Shape;1175;g24c0cd4a5fb_14_118"/>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24c0cd4a5fb_14_118"/>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24c0cd4a5fb_14_118"/>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178" name="Google Shape;1178;g24c0cd4a5fb_14_118"/>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24c0cd4a5fb_14_118"/>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180" name="Google Shape;1180;g24c0cd4a5fb_14_118"/>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g24c0cd4a5fb_14_118"/>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24c0cd4a5fb_14_118"/>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183" name="Google Shape;1183;g24c0cd4a5fb_14_118"/>
          <p:cNvSpPr/>
          <p:nvPr/>
        </p:nvSpPr>
        <p:spPr>
          <a:xfrm>
            <a:off x="-50" y="2780725"/>
            <a:ext cx="91440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grpSp>
        <p:nvGrpSpPr>
          <p:cNvPr id="1188" name="Google Shape;1188;g24c0cd4a5fb_14_177"/>
          <p:cNvGrpSpPr/>
          <p:nvPr/>
        </p:nvGrpSpPr>
        <p:grpSpPr>
          <a:xfrm>
            <a:off x="252949" y="97400"/>
            <a:ext cx="8633781" cy="6663178"/>
            <a:chOff x="217534" y="1"/>
            <a:chExt cx="9001023" cy="6630688"/>
          </a:xfrm>
        </p:grpSpPr>
        <p:sp>
          <p:nvSpPr>
            <p:cNvPr id="1189" name="Google Shape;1189;g24c0cd4a5fb_14_177"/>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190" name="Google Shape;1190;g24c0cd4a5fb_14_177"/>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191" name="Google Shape;1191;g24c0cd4a5fb_14_177"/>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192" name="Google Shape;1192;g24c0cd4a5fb_14_177"/>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193" name="Google Shape;1193;g24c0cd4a5fb_14_177"/>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194" name="Google Shape;1194;g24c0cd4a5fb_14_177"/>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195" name="Google Shape;1195;g24c0cd4a5fb_14_177"/>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96" name="Google Shape;1196;g24c0cd4a5fb_14_177"/>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197" name="Google Shape;1197;g24c0cd4a5fb_14_177"/>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98" name="Google Shape;1198;g24c0cd4a5fb_14_177"/>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199" name="Google Shape;1199;g24c0cd4a5fb_14_177"/>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200" name="Google Shape;1200;g24c0cd4a5fb_14_177"/>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201" name="Google Shape;1201;g24c0cd4a5fb_14_177"/>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202" name="Google Shape;1202;g24c0cd4a5fb_14_177"/>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g24c0cd4a5fb_14_177"/>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g24c0cd4a5fb_14_177"/>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205" name="Google Shape;1205;g24c0cd4a5fb_14_177"/>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g24c0cd4a5fb_14_177"/>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g24c0cd4a5fb_14_177"/>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208" name="Google Shape;1208;g24c0cd4a5fb_14_177"/>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g24c0cd4a5fb_14_177"/>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g24c0cd4a5fb_14_177"/>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211" name="Google Shape;1211;g24c0cd4a5fb_14_177"/>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g24c0cd4a5fb_14_177"/>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g24c0cd4a5fb_14_177"/>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214" name="Google Shape;1214;g24c0cd4a5fb_14_177"/>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g24c0cd4a5fb_14_177"/>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g24c0cd4a5fb_14_177"/>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217" name="Google Shape;1217;g24c0cd4a5fb_14_177"/>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g24c0cd4a5fb_14_177"/>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g24c0cd4a5fb_14_177"/>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220" name="Google Shape;1220;g24c0cd4a5fb_14_177"/>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g24c0cd4a5fb_14_177"/>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g24c0cd4a5fb_14_177"/>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223" name="Google Shape;1223;g24c0cd4a5fb_14_177"/>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g24c0cd4a5fb_14_177"/>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g24c0cd4a5fb_14_177"/>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226" name="Google Shape;1226;g24c0cd4a5fb_14_177"/>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g24c0cd4a5fb_14_177"/>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g24c0cd4a5fb_14_177"/>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229" name="Google Shape;1229;g24c0cd4a5fb_14_177"/>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g24c0cd4a5fb_14_177"/>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g24c0cd4a5fb_14_177"/>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232" name="Google Shape;1232;g24c0cd4a5fb_14_177"/>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24c0cd4a5fb_14_177"/>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24c0cd4a5fb_14_177"/>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235" name="Google Shape;1235;g24c0cd4a5fb_14_177"/>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24c0cd4a5fb_14_177"/>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24c0cd4a5fb_14_177"/>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238" name="Google Shape;1238;g24c0cd4a5fb_14_177"/>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24c0cd4a5fb_14_177"/>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240" name="Google Shape;1240;g24c0cd4a5fb_14_177"/>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24c0cd4a5fb_14_177"/>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24c0cd4a5fb_14_177"/>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243" name="Google Shape;1243;g24c0cd4a5fb_14_177"/>
          <p:cNvSpPr/>
          <p:nvPr/>
        </p:nvSpPr>
        <p:spPr>
          <a:xfrm>
            <a:off x="1899700" y="2780725"/>
            <a:ext cx="72444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grpSp>
        <p:nvGrpSpPr>
          <p:cNvPr id="1248" name="Google Shape;1248;g24c0cd4a5fb_14_236"/>
          <p:cNvGrpSpPr/>
          <p:nvPr/>
        </p:nvGrpSpPr>
        <p:grpSpPr>
          <a:xfrm>
            <a:off x="252949" y="97400"/>
            <a:ext cx="8633781" cy="6663178"/>
            <a:chOff x="217534" y="1"/>
            <a:chExt cx="9001023" cy="6630688"/>
          </a:xfrm>
        </p:grpSpPr>
        <p:sp>
          <p:nvSpPr>
            <p:cNvPr id="1249" name="Google Shape;1249;g24c0cd4a5fb_14_236"/>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250" name="Google Shape;1250;g24c0cd4a5fb_14_236"/>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251" name="Google Shape;1251;g24c0cd4a5fb_14_236"/>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252" name="Google Shape;1252;g24c0cd4a5fb_14_236"/>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253" name="Google Shape;1253;g24c0cd4a5fb_14_236"/>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254" name="Google Shape;1254;g24c0cd4a5fb_14_236"/>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255" name="Google Shape;1255;g24c0cd4a5fb_14_236"/>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256" name="Google Shape;1256;g24c0cd4a5fb_14_236"/>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257" name="Google Shape;1257;g24c0cd4a5fb_14_236"/>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258" name="Google Shape;1258;g24c0cd4a5fb_14_236"/>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259" name="Google Shape;1259;g24c0cd4a5fb_14_236"/>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260" name="Google Shape;1260;g24c0cd4a5fb_14_236"/>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261" name="Google Shape;1261;g24c0cd4a5fb_14_236"/>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262" name="Google Shape;1262;g24c0cd4a5fb_14_236"/>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24c0cd4a5fb_14_236"/>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24c0cd4a5fb_14_236"/>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265" name="Google Shape;1265;g24c0cd4a5fb_14_236"/>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g24c0cd4a5fb_14_236"/>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g24c0cd4a5fb_14_236"/>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268" name="Google Shape;1268;g24c0cd4a5fb_14_236"/>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24c0cd4a5fb_14_236"/>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g24c0cd4a5fb_14_236"/>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271" name="Google Shape;1271;g24c0cd4a5fb_14_236"/>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g24c0cd4a5fb_14_236"/>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24c0cd4a5fb_14_236"/>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274" name="Google Shape;1274;g24c0cd4a5fb_14_236"/>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24c0cd4a5fb_14_236"/>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g24c0cd4a5fb_14_236"/>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277" name="Google Shape;1277;g24c0cd4a5fb_14_236"/>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g24c0cd4a5fb_14_236"/>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g24c0cd4a5fb_14_236"/>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280" name="Google Shape;1280;g24c0cd4a5fb_14_236"/>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24c0cd4a5fb_14_236"/>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24c0cd4a5fb_14_236"/>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283" name="Google Shape;1283;g24c0cd4a5fb_14_236"/>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g24c0cd4a5fb_14_236"/>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g24c0cd4a5fb_14_236"/>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286" name="Google Shape;1286;g24c0cd4a5fb_14_236"/>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g24c0cd4a5fb_14_236"/>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g24c0cd4a5fb_14_236"/>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289" name="Google Shape;1289;g24c0cd4a5fb_14_236"/>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24c0cd4a5fb_14_236"/>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24c0cd4a5fb_14_236"/>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292" name="Google Shape;1292;g24c0cd4a5fb_14_236"/>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g24c0cd4a5fb_14_236"/>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24c0cd4a5fb_14_236"/>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295" name="Google Shape;1295;g24c0cd4a5fb_14_236"/>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g24c0cd4a5fb_14_236"/>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24c0cd4a5fb_14_236"/>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298" name="Google Shape;1298;g24c0cd4a5fb_14_236"/>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g24c0cd4a5fb_14_236"/>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300" name="Google Shape;1300;g24c0cd4a5fb_14_236"/>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g24c0cd4a5fb_14_236"/>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g24c0cd4a5fb_14_236"/>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303" name="Google Shape;1303;g24c0cd4a5fb_14_236"/>
          <p:cNvSpPr/>
          <p:nvPr/>
        </p:nvSpPr>
        <p:spPr>
          <a:xfrm>
            <a:off x="3667950" y="2780725"/>
            <a:ext cx="54762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grpSp>
        <p:nvGrpSpPr>
          <p:cNvPr id="1308" name="Google Shape;1308;g24c0cd4a5fb_14_295"/>
          <p:cNvGrpSpPr/>
          <p:nvPr/>
        </p:nvGrpSpPr>
        <p:grpSpPr>
          <a:xfrm>
            <a:off x="252949" y="97400"/>
            <a:ext cx="8633781" cy="6663178"/>
            <a:chOff x="217534" y="1"/>
            <a:chExt cx="9001023" cy="6630688"/>
          </a:xfrm>
        </p:grpSpPr>
        <p:sp>
          <p:nvSpPr>
            <p:cNvPr id="1309" name="Google Shape;1309;g24c0cd4a5fb_14_295"/>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310" name="Google Shape;1310;g24c0cd4a5fb_14_295"/>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311" name="Google Shape;1311;g24c0cd4a5fb_14_295"/>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312" name="Google Shape;1312;g24c0cd4a5fb_14_295"/>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313" name="Google Shape;1313;g24c0cd4a5fb_14_295"/>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314" name="Google Shape;1314;g24c0cd4a5fb_14_295"/>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315" name="Google Shape;1315;g24c0cd4a5fb_14_295"/>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316" name="Google Shape;1316;g24c0cd4a5fb_14_295"/>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317" name="Google Shape;1317;g24c0cd4a5fb_14_295"/>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318" name="Google Shape;1318;g24c0cd4a5fb_14_295"/>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319" name="Google Shape;1319;g24c0cd4a5fb_14_295"/>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320" name="Google Shape;1320;g24c0cd4a5fb_14_295"/>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321" name="Google Shape;1321;g24c0cd4a5fb_14_295"/>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322" name="Google Shape;1322;g24c0cd4a5fb_14_295"/>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24c0cd4a5fb_14_295"/>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g24c0cd4a5fb_14_295"/>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325" name="Google Shape;1325;g24c0cd4a5fb_14_295"/>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g24c0cd4a5fb_14_295"/>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g24c0cd4a5fb_14_295"/>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328" name="Google Shape;1328;g24c0cd4a5fb_14_295"/>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g24c0cd4a5fb_14_295"/>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g24c0cd4a5fb_14_295"/>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331" name="Google Shape;1331;g24c0cd4a5fb_14_295"/>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g24c0cd4a5fb_14_295"/>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g24c0cd4a5fb_14_295"/>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334" name="Google Shape;1334;g24c0cd4a5fb_14_295"/>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g24c0cd4a5fb_14_295"/>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g24c0cd4a5fb_14_295"/>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337" name="Google Shape;1337;g24c0cd4a5fb_14_295"/>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g24c0cd4a5fb_14_295"/>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g24c0cd4a5fb_14_295"/>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340" name="Google Shape;1340;g24c0cd4a5fb_14_295"/>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g24c0cd4a5fb_14_295"/>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g24c0cd4a5fb_14_295"/>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343" name="Google Shape;1343;g24c0cd4a5fb_14_295"/>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g24c0cd4a5fb_14_295"/>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g24c0cd4a5fb_14_295"/>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346" name="Google Shape;1346;g24c0cd4a5fb_14_295"/>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g24c0cd4a5fb_14_295"/>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g24c0cd4a5fb_14_295"/>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349" name="Google Shape;1349;g24c0cd4a5fb_14_295"/>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g24c0cd4a5fb_14_295"/>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g24c0cd4a5fb_14_295"/>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352" name="Google Shape;1352;g24c0cd4a5fb_14_295"/>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g24c0cd4a5fb_14_295"/>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g24c0cd4a5fb_14_295"/>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355" name="Google Shape;1355;g24c0cd4a5fb_14_295"/>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g24c0cd4a5fb_14_295"/>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g24c0cd4a5fb_14_295"/>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358" name="Google Shape;1358;g24c0cd4a5fb_14_295"/>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g24c0cd4a5fb_14_295"/>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360" name="Google Shape;1360;g24c0cd4a5fb_14_295"/>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g24c0cd4a5fb_14_295"/>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24c0cd4a5fb_14_295"/>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363" name="Google Shape;1363;g24c0cd4a5fb_14_295"/>
          <p:cNvSpPr/>
          <p:nvPr/>
        </p:nvSpPr>
        <p:spPr>
          <a:xfrm>
            <a:off x="5388425" y="2780725"/>
            <a:ext cx="37560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22a56e2d374_1_753"/>
          <p:cNvPicPr preferRelativeResize="0"/>
          <p:nvPr/>
        </p:nvPicPr>
        <p:blipFill rotWithShape="1">
          <a:blip r:embed="rId3">
            <a:alphaModFix/>
          </a:blip>
          <a:srcRect b="0" l="0" r="0" t="0"/>
          <a:stretch/>
        </p:blipFill>
        <p:spPr>
          <a:xfrm>
            <a:off x="137463" y="1879750"/>
            <a:ext cx="8869076" cy="3374875"/>
          </a:xfrm>
          <a:prstGeom prst="rect">
            <a:avLst/>
          </a:prstGeom>
          <a:noFill/>
          <a:ln>
            <a:noFill/>
          </a:ln>
        </p:spPr>
      </p:pic>
      <p:sp>
        <p:nvSpPr>
          <p:cNvPr id="211" name="Google Shape;211;g22a56e2d374_1_75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DCA Item 16</a:t>
            </a:r>
            <a:endParaRPr/>
          </a:p>
        </p:txBody>
      </p:sp>
      <p:sp>
        <p:nvSpPr>
          <p:cNvPr id="212" name="Google Shape;212;g22a56e2d374_1_753"/>
          <p:cNvSpPr txBox="1"/>
          <p:nvPr/>
        </p:nvSpPr>
        <p:spPr>
          <a:xfrm>
            <a:off x="226750" y="5490400"/>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3</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grpSp>
        <p:nvGrpSpPr>
          <p:cNvPr id="1368" name="Google Shape;1368;g24c0cd4a5fb_14_354"/>
          <p:cNvGrpSpPr/>
          <p:nvPr/>
        </p:nvGrpSpPr>
        <p:grpSpPr>
          <a:xfrm>
            <a:off x="252949" y="97400"/>
            <a:ext cx="8633781" cy="6663178"/>
            <a:chOff x="217534" y="1"/>
            <a:chExt cx="9001023" cy="6630688"/>
          </a:xfrm>
        </p:grpSpPr>
        <p:sp>
          <p:nvSpPr>
            <p:cNvPr id="1369" name="Google Shape;1369;g24c0cd4a5fb_14_354"/>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370" name="Google Shape;1370;g24c0cd4a5fb_14_354"/>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371" name="Google Shape;1371;g24c0cd4a5fb_14_354"/>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372" name="Google Shape;1372;g24c0cd4a5fb_14_354"/>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373" name="Google Shape;1373;g24c0cd4a5fb_14_354"/>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374" name="Google Shape;1374;g24c0cd4a5fb_14_354"/>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375" name="Google Shape;1375;g24c0cd4a5fb_14_354"/>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376" name="Google Shape;1376;g24c0cd4a5fb_14_354"/>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377" name="Google Shape;1377;g24c0cd4a5fb_14_354"/>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378" name="Google Shape;1378;g24c0cd4a5fb_14_354"/>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379" name="Google Shape;1379;g24c0cd4a5fb_14_354"/>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380" name="Google Shape;1380;g24c0cd4a5fb_14_354"/>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381" name="Google Shape;1381;g24c0cd4a5fb_14_354"/>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382" name="Google Shape;1382;g24c0cd4a5fb_14_354"/>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24c0cd4a5fb_14_354"/>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24c0cd4a5fb_14_354"/>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385" name="Google Shape;1385;g24c0cd4a5fb_14_354"/>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24c0cd4a5fb_14_354"/>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g24c0cd4a5fb_14_354"/>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388" name="Google Shape;1388;g24c0cd4a5fb_14_354"/>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24c0cd4a5fb_14_354"/>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24c0cd4a5fb_14_354"/>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391" name="Google Shape;1391;g24c0cd4a5fb_14_354"/>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24c0cd4a5fb_14_354"/>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24c0cd4a5fb_14_354"/>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394" name="Google Shape;1394;g24c0cd4a5fb_14_354"/>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24c0cd4a5fb_14_354"/>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24c0cd4a5fb_14_354"/>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397" name="Google Shape;1397;g24c0cd4a5fb_14_354"/>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24c0cd4a5fb_14_354"/>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g24c0cd4a5fb_14_354"/>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400" name="Google Shape;1400;g24c0cd4a5fb_14_354"/>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24c0cd4a5fb_14_354"/>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g24c0cd4a5fb_14_354"/>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403" name="Google Shape;1403;g24c0cd4a5fb_14_354"/>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g24c0cd4a5fb_14_354"/>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g24c0cd4a5fb_14_354"/>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406" name="Google Shape;1406;g24c0cd4a5fb_14_354"/>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g24c0cd4a5fb_14_354"/>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g24c0cd4a5fb_14_354"/>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409" name="Google Shape;1409;g24c0cd4a5fb_14_354"/>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24c0cd4a5fb_14_354"/>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g24c0cd4a5fb_14_354"/>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412" name="Google Shape;1412;g24c0cd4a5fb_14_354"/>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24c0cd4a5fb_14_354"/>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24c0cd4a5fb_14_354"/>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415" name="Google Shape;1415;g24c0cd4a5fb_14_354"/>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24c0cd4a5fb_14_354"/>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24c0cd4a5fb_14_354"/>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418" name="Google Shape;1418;g24c0cd4a5fb_14_354"/>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g24c0cd4a5fb_14_354"/>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420" name="Google Shape;1420;g24c0cd4a5fb_14_354"/>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g24c0cd4a5fb_14_354"/>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g24c0cd4a5fb_14_354"/>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423" name="Google Shape;1423;g24c0cd4a5fb_14_354"/>
          <p:cNvSpPr/>
          <p:nvPr/>
        </p:nvSpPr>
        <p:spPr>
          <a:xfrm>
            <a:off x="7085000" y="2780725"/>
            <a:ext cx="20595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grpSp>
        <p:nvGrpSpPr>
          <p:cNvPr id="1428" name="Google Shape;1428;g24c0cd4a5fb_14_414"/>
          <p:cNvGrpSpPr/>
          <p:nvPr/>
        </p:nvGrpSpPr>
        <p:grpSpPr>
          <a:xfrm>
            <a:off x="252949" y="97400"/>
            <a:ext cx="8633781" cy="6663178"/>
            <a:chOff x="217534" y="1"/>
            <a:chExt cx="9001023" cy="6630688"/>
          </a:xfrm>
        </p:grpSpPr>
        <p:sp>
          <p:nvSpPr>
            <p:cNvPr id="1429" name="Google Shape;1429;g24c0cd4a5fb_14_414"/>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430" name="Google Shape;1430;g24c0cd4a5fb_14_414"/>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431" name="Google Shape;1431;g24c0cd4a5fb_14_414"/>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432" name="Google Shape;1432;g24c0cd4a5fb_14_414"/>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433" name="Google Shape;1433;g24c0cd4a5fb_14_414"/>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434" name="Google Shape;1434;g24c0cd4a5fb_14_414"/>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435" name="Google Shape;1435;g24c0cd4a5fb_14_414"/>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436" name="Google Shape;1436;g24c0cd4a5fb_14_414"/>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437" name="Google Shape;1437;g24c0cd4a5fb_14_414"/>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438" name="Google Shape;1438;g24c0cd4a5fb_14_414"/>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439" name="Google Shape;1439;g24c0cd4a5fb_14_414"/>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440" name="Google Shape;1440;g24c0cd4a5fb_14_414"/>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441" name="Google Shape;1441;g24c0cd4a5fb_14_414"/>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442" name="Google Shape;1442;g24c0cd4a5fb_14_414"/>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g24c0cd4a5fb_14_414"/>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g24c0cd4a5fb_14_414"/>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445" name="Google Shape;1445;g24c0cd4a5fb_14_414"/>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g24c0cd4a5fb_14_414"/>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g24c0cd4a5fb_14_414"/>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448" name="Google Shape;1448;g24c0cd4a5fb_14_414"/>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24c0cd4a5fb_14_414"/>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g24c0cd4a5fb_14_414"/>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451" name="Google Shape;1451;g24c0cd4a5fb_14_414"/>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g24c0cd4a5fb_14_414"/>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g24c0cd4a5fb_14_414"/>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454" name="Google Shape;1454;g24c0cd4a5fb_14_414"/>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g24c0cd4a5fb_14_414"/>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g24c0cd4a5fb_14_414"/>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457" name="Google Shape;1457;g24c0cd4a5fb_14_414"/>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g24c0cd4a5fb_14_414"/>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g24c0cd4a5fb_14_414"/>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460" name="Google Shape;1460;g24c0cd4a5fb_14_414"/>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g24c0cd4a5fb_14_414"/>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g24c0cd4a5fb_14_414"/>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463" name="Google Shape;1463;g24c0cd4a5fb_14_414"/>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24c0cd4a5fb_14_414"/>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g24c0cd4a5fb_14_414"/>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466" name="Google Shape;1466;g24c0cd4a5fb_14_414"/>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24c0cd4a5fb_14_414"/>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g24c0cd4a5fb_14_414"/>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469" name="Google Shape;1469;g24c0cd4a5fb_14_414"/>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24c0cd4a5fb_14_414"/>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24c0cd4a5fb_14_414"/>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472" name="Google Shape;1472;g24c0cd4a5fb_14_414"/>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24c0cd4a5fb_14_414"/>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24c0cd4a5fb_14_414"/>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475" name="Google Shape;1475;g24c0cd4a5fb_14_414"/>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24c0cd4a5fb_14_414"/>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24c0cd4a5fb_14_414"/>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478" name="Google Shape;1478;g24c0cd4a5fb_14_414"/>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24c0cd4a5fb_14_414"/>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480" name="Google Shape;1480;g24c0cd4a5fb_14_414"/>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g24c0cd4a5fb_14_414"/>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g24c0cd4a5fb_14_414"/>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pic>
        <p:nvPicPr>
          <p:cNvPr id="1488" name="Google Shape;1488;g247d92c5c7d_0_0"/>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1489" name="Google Shape;1489;g247d92c5c7d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What Does the Data Say?</a:t>
            </a:r>
            <a:endParaRPr/>
          </a:p>
        </p:txBody>
      </p:sp>
      <p:sp>
        <p:nvSpPr>
          <p:cNvPr id="1490" name="Google Shape;1490;g247d92c5c7d_0_0"/>
          <p:cNvSpPr/>
          <p:nvPr/>
        </p:nvSpPr>
        <p:spPr>
          <a:xfrm>
            <a:off x="1154100" y="5265800"/>
            <a:ext cx="6835800" cy="857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g247d92c5c7d_0_7"/>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400"/>
              <a:t>Work Time: Evaluate</a:t>
            </a:r>
            <a:endParaRPr sz="2400"/>
          </a:p>
        </p:txBody>
      </p:sp>
      <p:sp>
        <p:nvSpPr>
          <p:cNvPr id="1497" name="Google Shape;1497;g247d92c5c7d_0_7"/>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3200"/>
              <a:buNone/>
            </a:pPr>
            <a:r>
              <a:t/>
            </a:r>
            <a:endParaRPr sz="2400"/>
          </a:p>
          <a:p>
            <a:pPr indent="0" lvl="0" marL="0" rtl="0" algn="l">
              <a:lnSpc>
                <a:spcPct val="80000"/>
              </a:lnSpc>
              <a:spcBef>
                <a:spcPts val="1000"/>
              </a:spcBef>
              <a:spcAft>
                <a:spcPts val="0"/>
              </a:spcAft>
              <a:buSzPts val="3200"/>
              <a:buNone/>
            </a:pPr>
            <a:r>
              <a:t/>
            </a:r>
            <a:endParaRPr sz="2400"/>
          </a:p>
          <a:p>
            <a:pPr indent="0" lvl="0" marL="0" rtl="0" algn="l">
              <a:lnSpc>
                <a:spcPct val="80000"/>
              </a:lnSpc>
              <a:spcBef>
                <a:spcPts val="1000"/>
              </a:spcBef>
              <a:spcAft>
                <a:spcPts val="1000"/>
              </a:spcAft>
              <a:buSzPts val="3200"/>
              <a:buNone/>
            </a:pPr>
            <a:r>
              <a:rPr i="1" lang="en-US" sz="3600"/>
              <a:t>To what extent have you considered these evaluation questions?</a:t>
            </a:r>
            <a:endParaRPr i="1" sz="3600"/>
          </a:p>
        </p:txBody>
      </p:sp>
      <p:sp>
        <p:nvSpPr>
          <p:cNvPr id="1498" name="Google Shape;1498;g247d92c5c7d_0_7"/>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Evaluate fidelity, outcomes</a:t>
            </a:r>
            <a:endParaRPr/>
          </a:p>
        </p:txBody>
      </p:sp>
      <p:pic>
        <p:nvPicPr>
          <p:cNvPr id="1499" name="Google Shape;1499;g247d92c5c7d_0_7"/>
          <p:cNvPicPr preferRelativeResize="0"/>
          <p:nvPr/>
        </p:nvPicPr>
        <p:blipFill rotWithShape="1">
          <a:blip r:embed="rId3">
            <a:alphaModFix/>
          </a:blip>
          <a:srcRect b="0" l="0" r="0" t="0"/>
          <a:stretch/>
        </p:blipFill>
        <p:spPr>
          <a:xfrm>
            <a:off x="750678" y="3429000"/>
            <a:ext cx="4138521" cy="3107074"/>
          </a:xfrm>
          <a:prstGeom prst="rect">
            <a:avLst/>
          </a:prstGeom>
          <a:noFill/>
          <a:ln cap="flat" cmpd="sng" w="9525">
            <a:solidFill>
              <a:schemeClr val="dk2"/>
            </a:solidFill>
            <a:prstDash val="solid"/>
            <a:round/>
            <a:headEnd len="sm" w="sm" type="none"/>
            <a:tailEnd len="sm" w="sm" type="none"/>
          </a:ln>
        </p:spPr>
      </p:pic>
      <p:pic>
        <p:nvPicPr>
          <p:cNvPr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id="1500" name="Google Shape;1500;g247d92c5c7d_0_7" title="5 Minute Timer - Relaxing Music with Ocean Waves">
            <a:hlinkClick r:id="rId4"/>
          </p:cNvPr>
          <p:cNvPicPr preferRelativeResize="0"/>
          <p:nvPr/>
        </p:nvPicPr>
        <p:blipFill rotWithShape="1">
          <a:blip r:embed="rId5">
            <a:alphaModFix/>
          </a:blip>
          <a:srcRect b="0" l="0" r="0" t="0"/>
          <a:stretch/>
        </p:blipFill>
        <p:spPr>
          <a:xfrm>
            <a:off x="6045200" y="4214800"/>
            <a:ext cx="2336800" cy="1314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1000"/>
                                        <p:tgtEl>
                                          <p:spTgt spid="1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g2448a1f67e7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Evaluate the MTSS Process</a:t>
            </a:r>
            <a:endParaRPr/>
          </a:p>
        </p:txBody>
      </p:sp>
      <p:grpSp>
        <p:nvGrpSpPr>
          <p:cNvPr id="1507" name="Google Shape;1507;g2448a1f67e7_0_0"/>
          <p:cNvGrpSpPr/>
          <p:nvPr/>
        </p:nvGrpSpPr>
        <p:grpSpPr>
          <a:xfrm>
            <a:off x="1545965" y="1371608"/>
            <a:ext cx="4680450" cy="5477756"/>
            <a:chOff x="0" y="4286"/>
            <a:chExt cx="6240600" cy="5477756"/>
          </a:xfrm>
        </p:grpSpPr>
        <p:sp>
          <p:nvSpPr>
            <p:cNvPr id="1508" name="Google Shape;1508;g2448a1f67e7_0_0"/>
            <p:cNvSpPr/>
            <p:nvPr/>
          </p:nvSpPr>
          <p:spPr>
            <a:xfrm>
              <a:off x="0" y="4286"/>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g2448a1f67e7_0_0"/>
            <p:cNvSpPr/>
            <p:nvPr/>
          </p:nvSpPr>
          <p:spPr>
            <a:xfrm>
              <a:off x="276173" y="209704"/>
              <a:ext cx="502200" cy="5022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g2448a1f67e7_0_0"/>
            <p:cNvSpPr/>
            <p:nvPr/>
          </p:nvSpPr>
          <p:spPr>
            <a:xfrm>
              <a:off x="1054481" y="4286"/>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g2448a1f67e7_0_0"/>
            <p:cNvSpPr/>
            <p:nvPr/>
          </p:nvSpPr>
          <p:spPr>
            <a:xfrm>
              <a:off x="0" y="1145500"/>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g2448a1f67e7_0_0"/>
            <p:cNvSpPr/>
            <p:nvPr/>
          </p:nvSpPr>
          <p:spPr>
            <a:xfrm>
              <a:off x="276173" y="1350918"/>
              <a:ext cx="502200" cy="5022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g2448a1f67e7_0_0"/>
            <p:cNvSpPr/>
            <p:nvPr/>
          </p:nvSpPr>
          <p:spPr>
            <a:xfrm>
              <a:off x="1054481" y="1145500"/>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g2448a1f67e7_0_0"/>
            <p:cNvSpPr txBox="1"/>
            <p:nvPr/>
          </p:nvSpPr>
          <p:spPr>
            <a:xfrm>
              <a:off x="1054481" y="1145500"/>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Process</a:t>
              </a:r>
              <a:endParaRPr b="0" i="0" sz="1400" u="none" cap="none" strike="noStrike">
                <a:solidFill>
                  <a:srgbClr val="000000"/>
                </a:solidFill>
                <a:latin typeface="Arial"/>
                <a:ea typeface="Arial"/>
                <a:cs typeface="Arial"/>
                <a:sym typeface="Arial"/>
              </a:endParaRPr>
            </a:p>
          </p:txBody>
        </p:sp>
        <p:sp>
          <p:nvSpPr>
            <p:cNvPr id="1515" name="Google Shape;1515;g2448a1f67e7_0_0"/>
            <p:cNvSpPr/>
            <p:nvPr/>
          </p:nvSpPr>
          <p:spPr>
            <a:xfrm>
              <a:off x="0" y="2286714"/>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g2448a1f67e7_0_0"/>
            <p:cNvSpPr/>
            <p:nvPr/>
          </p:nvSpPr>
          <p:spPr>
            <a:xfrm>
              <a:off x="276173" y="2492132"/>
              <a:ext cx="502200" cy="5022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g2448a1f67e7_0_0"/>
            <p:cNvSpPr/>
            <p:nvPr/>
          </p:nvSpPr>
          <p:spPr>
            <a:xfrm>
              <a:off x="1054481" y="2286714"/>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g2448a1f67e7_0_0"/>
            <p:cNvSpPr txBox="1"/>
            <p:nvPr/>
          </p:nvSpPr>
          <p:spPr>
            <a:xfrm>
              <a:off x="1054481" y="2286714"/>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Capacity</a:t>
              </a:r>
              <a:endParaRPr b="0" i="0" sz="1400" u="none" cap="none" strike="noStrike">
                <a:solidFill>
                  <a:srgbClr val="000000"/>
                </a:solidFill>
                <a:latin typeface="Arial"/>
                <a:ea typeface="Arial"/>
                <a:cs typeface="Arial"/>
                <a:sym typeface="Arial"/>
              </a:endParaRPr>
            </a:p>
          </p:txBody>
        </p:sp>
        <p:sp>
          <p:nvSpPr>
            <p:cNvPr id="1519" name="Google Shape;1519;g2448a1f67e7_0_0"/>
            <p:cNvSpPr/>
            <p:nvPr/>
          </p:nvSpPr>
          <p:spPr>
            <a:xfrm>
              <a:off x="0" y="3427928"/>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g2448a1f67e7_0_0"/>
            <p:cNvSpPr/>
            <p:nvPr/>
          </p:nvSpPr>
          <p:spPr>
            <a:xfrm>
              <a:off x="276173" y="3633346"/>
              <a:ext cx="502200" cy="5022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g2448a1f67e7_0_0"/>
            <p:cNvSpPr/>
            <p:nvPr/>
          </p:nvSpPr>
          <p:spPr>
            <a:xfrm>
              <a:off x="1054481" y="3427928"/>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2448a1f67e7_0_0"/>
            <p:cNvSpPr txBox="1"/>
            <p:nvPr/>
          </p:nvSpPr>
          <p:spPr>
            <a:xfrm>
              <a:off x="1054481" y="3427928"/>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Fidelity</a:t>
              </a:r>
              <a:endParaRPr b="0" i="0" sz="1400" u="none" cap="none" strike="noStrike">
                <a:solidFill>
                  <a:srgbClr val="000000"/>
                </a:solidFill>
                <a:latin typeface="Arial"/>
                <a:ea typeface="Arial"/>
                <a:cs typeface="Arial"/>
                <a:sym typeface="Arial"/>
              </a:endParaRPr>
            </a:p>
          </p:txBody>
        </p:sp>
        <p:sp>
          <p:nvSpPr>
            <p:cNvPr id="1523" name="Google Shape;1523;g2448a1f67e7_0_0"/>
            <p:cNvSpPr/>
            <p:nvPr/>
          </p:nvSpPr>
          <p:spPr>
            <a:xfrm>
              <a:off x="0" y="4569142"/>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g2448a1f67e7_0_0"/>
            <p:cNvSpPr/>
            <p:nvPr/>
          </p:nvSpPr>
          <p:spPr>
            <a:xfrm>
              <a:off x="276173" y="4774561"/>
              <a:ext cx="502200" cy="5022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g2448a1f67e7_0_0"/>
            <p:cNvSpPr/>
            <p:nvPr/>
          </p:nvSpPr>
          <p:spPr>
            <a:xfrm>
              <a:off x="1054481" y="4569142"/>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g2448a1f67e7_0_0"/>
            <p:cNvSpPr txBox="1"/>
            <p:nvPr/>
          </p:nvSpPr>
          <p:spPr>
            <a:xfrm>
              <a:off x="1054481" y="4569142"/>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Outcomes</a:t>
              </a:r>
              <a:endParaRPr b="0" i="0" sz="1400" u="none" cap="none" strike="noStrike">
                <a:solidFill>
                  <a:srgbClr val="000000"/>
                </a:solidFill>
                <a:latin typeface="Arial"/>
                <a:ea typeface="Arial"/>
                <a:cs typeface="Arial"/>
                <a:sym typeface="Arial"/>
              </a:endParaRPr>
            </a:p>
          </p:txBody>
        </p:sp>
        <p:sp>
          <p:nvSpPr>
            <p:cNvPr id="1527" name="Google Shape;1527;g2448a1f67e7_0_0"/>
            <p:cNvSpPr txBox="1"/>
            <p:nvPr/>
          </p:nvSpPr>
          <p:spPr>
            <a:xfrm>
              <a:off x="1054481" y="4286"/>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Reach</a:t>
              </a:r>
              <a:endParaRPr b="0" i="0" sz="1400" u="none" cap="none" strike="noStrike">
                <a:solidFill>
                  <a:srgbClr val="000000"/>
                </a:solidFill>
                <a:latin typeface="Arial"/>
                <a:ea typeface="Arial"/>
                <a:cs typeface="Arial"/>
                <a:sym typeface="Arial"/>
              </a:endParaRPr>
            </a:p>
          </p:txBody>
        </p:sp>
      </p:grpSp>
      <p:sp>
        <p:nvSpPr>
          <p:cNvPr id="1528" name="Google Shape;1528;g2448a1f67e7_0_0"/>
          <p:cNvSpPr txBox="1"/>
          <p:nvPr/>
        </p:nvSpPr>
        <p:spPr>
          <a:xfrm>
            <a:off x="3422925" y="1371600"/>
            <a:ext cx="37803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1" lang="en-US" sz="2400" u="none" cap="none" strike="noStrike">
                <a:solidFill>
                  <a:srgbClr val="073763"/>
                </a:solidFill>
                <a:latin typeface="Verdana"/>
                <a:ea typeface="Verdana"/>
                <a:cs typeface="Verdana"/>
                <a:sym typeface="Verdana"/>
              </a:rPr>
              <a:t>Who is</a:t>
            </a:r>
            <a:endParaRPr b="0" i="1" sz="2400" u="none" cap="none" strike="noStrike">
              <a:solidFill>
                <a:srgbClr val="073763"/>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participating?</a:t>
            </a:r>
            <a:endParaRPr b="0" i="1" sz="2400" u="none" cap="none" strike="noStrike">
              <a:solidFill>
                <a:srgbClr val="073763"/>
              </a:solidFill>
              <a:latin typeface="Verdana"/>
              <a:ea typeface="Verdana"/>
              <a:cs typeface="Verdana"/>
              <a:sym typeface="Verdana"/>
            </a:endParaRPr>
          </a:p>
        </p:txBody>
      </p:sp>
      <p:sp>
        <p:nvSpPr>
          <p:cNvPr id="1529" name="Google Shape;1529;g2448a1f67e7_0_0"/>
          <p:cNvSpPr txBox="1"/>
          <p:nvPr/>
        </p:nvSpPr>
        <p:spPr>
          <a:xfrm>
            <a:off x="3422925" y="2514600"/>
            <a:ext cx="37803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What activities </a:t>
            </a:r>
            <a:endParaRPr b="0" i="1" sz="2400" u="none" cap="none" strike="noStrike">
              <a:solidFill>
                <a:srgbClr val="073763"/>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have occurred?</a:t>
            </a:r>
            <a:endParaRPr b="0" i="1" sz="2400" u="none" cap="none" strike="noStrike">
              <a:solidFill>
                <a:srgbClr val="073763"/>
              </a:solidFill>
              <a:latin typeface="Verdana"/>
              <a:ea typeface="Verdana"/>
              <a:cs typeface="Verdana"/>
              <a:sym typeface="Verdana"/>
            </a:endParaRPr>
          </a:p>
        </p:txBody>
      </p:sp>
      <p:sp>
        <p:nvSpPr>
          <p:cNvPr id="1530" name="Google Shape;1530;g2448a1f67e7_0_0"/>
          <p:cNvSpPr txBox="1"/>
          <p:nvPr/>
        </p:nvSpPr>
        <p:spPr>
          <a:xfrm>
            <a:off x="3720350" y="3657600"/>
            <a:ext cx="34827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What is our overall capacity?</a:t>
            </a:r>
            <a:endParaRPr b="0" i="1" sz="2400" u="none" cap="none" strike="noStrike">
              <a:solidFill>
                <a:srgbClr val="073763"/>
              </a:solidFill>
              <a:latin typeface="Verdana"/>
              <a:ea typeface="Verdana"/>
              <a:cs typeface="Verdana"/>
              <a:sym typeface="Verdana"/>
            </a:endParaRPr>
          </a:p>
        </p:txBody>
      </p:sp>
      <p:sp>
        <p:nvSpPr>
          <p:cNvPr id="1531" name="Google Shape;1531;g2448a1f67e7_0_0"/>
          <p:cNvSpPr txBox="1"/>
          <p:nvPr/>
        </p:nvSpPr>
        <p:spPr>
          <a:xfrm>
            <a:off x="3720350" y="4800600"/>
            <a:ext cx="34545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To what extent are we implementing?</a:t>
            </a:r>
            <a:endParaRPr b="0" i="1" sz="2400" u="none" cap="none" strike="noStrike">
              <a:solidFill>
                <a:srgbClr val="073763"/>
              </a:solidFill>
              <a:latin typeface="Verdana"/>
              <a:ea typeface="Verdana"/>
              <a:cs typeface="Verdana"/>
              <a:sym typeface="Verdana"/>
            </a:endParaRPr>
          </a:p>
        </p:txBody>
      </p:sp>
      <p:sp>
        <p:nvSpPr>
          <p:cNvPr id="1532" name="Google Shape;1532;g2448a1f67e7_0_0"/>
          <p:cNvSpPr txBox="1"/>
          <p:nvPr/>
        </p:nvSpPr>
        <p:spPr>
          <a:xfrm>
            <a:off x="3869775" y="5943600"/>
            <a:ext cx="33051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Are we achieving valued outcomes?</a:t>
            </a:r>
            <a:endParaRPr b="0" i="1" sz="2400" u="none" cap="none" strike="noStrike">
              <a:solidFill>
                <a:srgbClr val="073763"/>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g2507e648f95_0_1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Closing</a:t>
            </a:r>
            <a:endParaRPr/>
          </a:p>
        </p:txBody>
      </p:sp>
      <p:sp>
        <p:nvSpPr>
          <p:cNvPr id="1539" name="Google Shape;1539;g2507e648f95_0_11"/>
          <p:cNvSpPr txBox="1"/>
          <p:nvPr>
            <p:ph idx="4294967295" type="subTitle"/>
          </p:nvPr>
        </p:nvSpPr>
        <p:spPr>
          <a:xfrm>
            <a:off x="407550" y="1855025"/>
            <a:ext cx="8279400" cy="4722000"/>
          </a:xfrm>
          <a:prstGeom prst="rect">
            <a:avLst/>
          </a:prstGeom>
          <a:noFill/>
          <a:ln>
            <a:noFill/>
          </a:ln>
        </p:spPr>
        <p:txBody>
          <a:bodyPr anchorCtr="0" anchor="t" bIns="45700" lIns="91425" spcFirstLastPara="1" rIns="91425" wrap="square" tIns="45700">
            <a:noAutofit/>
          </a:bodyPr>
          <a:lstStyle/>
          <a:p>
            <a:pPr indent="0" lvl="0" marL="114300" marR="0" rtl="0" algn="ctr">
              <a:lnSpc>
                <a:spcPct val="100000"/>
              </a:lnSpc>
              <a:spcBef>
                <a:spcPts val="360"/>
              </a:spcBef>
              <a:spcAft>
                <a:spcPts val="0"/>
              </a:spcAft>
              <a:buClr>
                <a:schemeClr val="dk1"/>
              </a:buClr>
              <a:buSzPts val="1800"/>
              <a:buFont typeface="Arial"/>
              <a:buNone/>
            </a:pPr>
            <a:r>
              <a:rPr b="1" i="0" lang="en-US" sz="2900" u="none" cap="none" strike="noStrike">
                <a:solidFill>
                  <a:srgbClr val="000000"/>
                </a:solidFill>
                <a:latin typeface="Verdana"/>
                <a:ea typeface="Verdana"/>
                <a:cs typeface="Verdana"/>
                <a:sym typeface="Verdana"/>
              </a:rPr>
              <a:t>Call to Action!</a:t>
            </a:r>
            <a:endParaRPr b="1" i="0" sz="2900" u="none" cap="none" strike="noStrike">
              <a:solidFill>
                <a:srgbClr val="000000"/>
              </a:solidFill>
              <a:latin typeface="Verdana"/>
              <a:ea typeface="Verdana"/>
              <a:cs typeface="Verdana"/>
              <a:sym typeface="Verdana"/>
            </a:endParaRPr>
          </a:p>
          <a:p>
            <a:pPr indent="0" lvl="0" marL="0" marR="0" rtl="0" algn="ctr">
              <a:lnSpc>
                <a:spcPct val="100000"/>
              </a:lnSpc>
              <a:spcBef>
                <a:spcPts val="360"/>
              </a:spcBef>
              <a:spcAft>
                <a:spcPts val="0"/>
              </a:spcAft>
              <a:buClr>
                <a:schemeClr val="dk1"/>
              </a:buClr>
              <a:buSzPts val="1800"/>
              <a:buFont typeface="Arial"/>
              <a:buNone/>
            </a:pPr>
            <a:r>
              <a:t/>
            </a:r>
            <a:endParaRPr b="0" i="0" sz="2400" u="none" cap="none" strike="noStrike">
              <a:solidFill>
                <a:srgbClr val="000000"/>
              </a:solidFill>
              <a:latin typeface="Verdana"/>
              <a:ea typeface="Verdana"/>
              <a:cs typeface="Verdana"/>
              <a:sym typeface="Verdana"/>
            </a:endParaRPr>
          </a:p>
          <a:p>
            <a:pPr indent="0" lvl="0" marL="114300" marR="0" rtl="0" algn="ctr">
              <a:lnSpc>
                <a:spcPct val="100000"/>
              </a:lnSpc>
              <a:spcBef>
                <a:spcPts val="360"/>
              </a:spcBef>
              <a:spcAft>
                <a:spcPts val="0"/>
              </a:spcAft>
              <a:buClr>
                <a:schemeClr val="dk1"/>
              </a:buClr>
              <a:buSzPts val="1800"/>
              <a:buFont typeface="Arial"/>
              <a:buNone/>
            </a:pPr>
            <a:r>
              <a:rPr b="0" i="0" lang="en-US" sz="2400" u="none" cap="none" strike="noStrike">
                <a:solidFill>
                  <a:srgbClr val="000000"/>
                </a:solidFill>
                <a:latin typeface="Verdana"/>
                <a:ea typeface="Verdana"/>
                <a:cs typeface="Verdana"/>
                <a:sym typeface="Verdana"/>
              </a:rPr>
              <a:t>What is an immediate next step to facilitate the DIDM process in your division?</a:t>
            </a:r>
            <a:endParaRPr b="0" i="0" sz="2400" u="none" cap="none" strike="noStrike">
              <a:solidFill>
                <a:srgbClr val="000000"/>
              </a:solidFill>
              <a:latin typeface="Verdana"/>
              <a:ea typeface="Verdana"/>
              <a:cs typeface="Verdana"/>
              <a:sym typeface="Verdana"/>
            </a:endParaRPr>
          </a:p>
          <a:p>
            <a:pPr indent="0" lvl="0" marL="114300" marR="0" rtl="0" algn="ctr">
              <a:lnSpc>
                <a:spcPct val="100000"/>
              </a:lnSpc>
              <a:spcBef>
                <a:spcPts val="1000"/>
              </a:spcBef>
              <a:spcAft>
                <a:spcPts val="0"/>
              </a:spcAft>
              <a:buClr>
                <a:schemeClr val="dk1"/>
              </a:buClr>
              <a:buSzPts val="1800"/>
              <a:buFont typeface="Arial"/>
              <a:buNone/>
            </a:pPr>
            <a:r>
              <a:t/>
            </a:r>
            <a:endParaRPr b="0" i="0" sz="1200" u="none" cap="none" strike="noStrike">
              <a:solidFill>
                <a:srgbClr val="000000"/>
              </a:solidFill>
              <a:latin typeface="Verdana"/>
              <a:ea typeface="Verdana"/>
              <a:cs typeface="Verdana"/>
              <a:sym typeface="Verdana"/>
            </a:endParaRPr>
          </a:p>
          <a:p>
            <a:pPr indent="0" lvl="0" marL="114300" marR="0" rtl="0" algn="ctr">
              <a:lnSpc>
                <a:spcPct val="100000"/>
              </a:lnSpc>
              <a:spcBef>
                <a:spcPts val="1000"/>
              </a:spcBef>
              <a:spcAft>
                <a:spcPts val="0"/>
              </a:spcAft>
              <a:buClr>
                <a:schemeClr val="dk1"/>
              </a:buClr>
              <a:buSzPts val="1800"/>
              <a:buFont typeface="Arial"/>
              <a:buNone/>
            </a:pPr>
            <a:r>
              <a:rPr b="0" i="1" lang="en-US" sz="2400" u="none" cap="none" strike="noStrike">
                <a:solidFill>
                  <a:srgbClr val="000000"/>
                </a:solidFill>
                <a:latin typeface="Verdana"/>
                <a:ea typeface="Verdana"/>
                <a:cs typeface="Verdana"/>
                <a:sym typeface="Verdana"/>
              </a:rPr>
              <a:t>Consider where you are in this process:</a:t>
            </a:r>
            <a:endParaRPr b="0" i="1" sz="2400" u="none" cap="none" strike="noStrike">
              <a:solidFill>
                <a:srgbClr val="000000"/>
              </a:solidFill>
              <a:latin typeface="Verdana"/>
              <a:ea typeface="Verdana"/>
              <a:cs typeface="Verdana"/>
              <a:sym typeface="Verdana"/>
            </a:endParaRPr>
          </a:p>
          <a:p>
            <a:pPr indent="-381000" lvl="0" marL="457200" marR="0" rtl="0" algn="ctr">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Identifying data to collect?</a:t>
            </a:r>
            <a:endParaRPr b="0" i="1" sz="2400" u="none" cap="none" strike="noStrike">
              <a:solidFill>
                <a:schemeClr val="dk1"/>
              </a:solidFill>
              <a:latin typeface="Verdana"/>
              <a:ea typeface="Verdana"/>
              <a:cs typeface="Verdana"/>
              <a:sym typeface="Verdana"/>
            </a:endParaRPr>
          </a:p>
          <a:p>
            <a:pPr indent="-381000" lvl="0" marL="457200" marR="0" rtl="0" algn="ctr">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Identifying red flags?</a:t>
            </a:r>
            <a:endParaRPr b="0" i="1" sz="2400" u="none" cap="none" strike="noStrike">
              <a:solidFill>
                <a:schemeClr val="dk1"/>
              </a:solidFill>
              <a:latin typeface="Verdana"/>
              <a:ea typeface="Verdana"/>
              <a:cs typeface="Verdana"/>
              <a:sym typeface="Verdana"/>
            </a:endParaRPr>
          </a:p>
          <a:p>
            <a:pPr indent="-381000" lvl="0" marL="457200" marR="0" rtl="0" algn="ctr">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Working on establishing the “why?”</a:t>
            </a:r>
            <a:endParaRPr b="0" i="1" sz="2400" u="none" cap="none" strike="noStrike">
              <a:solidFill>
                <a:schemeClr val="dk1"/>
              </a:solidFill>
              <a:latin typeface="Verdana"/>
              <a:ea typeface="Verdana"/>
              <a:cs typeface="Verdana"/>
              <a:sym typeface="Verdana"/>
            </a:endParaRPr>
          </a:p>
          <a:p>
            <a:pPr indent="-381000" lvl="0" marL="457200" marR="0" rtl="0" algn="ctr">
              <a:lnSpc>
                <a:spcPct val="100000"/>
              </a:lnSpc>
              <a:spcBef>
                <a:spcPts val="1000"/>
              </a:spcBef>
              <a:spcAft>
                <a:spcPts val="100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First draft of a precision statement and goal?</a:t>
            </a:r>
            <a:endParaRPr b="0" i="1" sz="2400" u="none" cap="none" strike="noStrike">
              <a:solidFill>
                <a:srgbClr val="000000"/>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g258067f7713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Exit Ticket</a:t>
            </a:r>
            <a:endParaRPr/>
          </a:p>
        </p:txBody>
      </p:sp>
      <p:sp>
        <p:nvSpPr>
          <p:cNvPr id="1546" name="Google Shape;1546;g258067f7713_0_0"/>
          <p:cNvSpPr txBox="1"/>
          <p:nvPr/>
        </p:nvSpPr>
        <p:spPr>
          <a:xfrm>
            <a:off x="123825" y="6129700"/>
            <a:ext cx="5002800" cy="132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lang="en-US" sz="2800" u="sng">
                <a:solidFill>
                  <a:schemeClr val="hlink"/>
                </a:solidFill>
                <a:hlinkClick r:id="rId3"/>
              </a:rPr>
              <a:t>http://tinyurl.com/5zy3tx5m</a:t>
            </a:r>
            <a:endParaRPr b="1" i="0" sz="35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0"/>
              <a:buFont typeface="Arial"/>
              <a:buNone/>
            </a:pPr>
            <a:r>
              <a:t/>
            </a:r>
            <a:endParaRPr b="1" i="0" sz="4600" u="none" cap="none" strike="noStrike">
              <a:solidFill>
                <a:srgbClr val="000000"/>
              </a:solidFill>
              <a:latin typeface="Verdana"/>
              <a:ea typeface="Verdana"/>
              <a:cs typeface="Verdana"/>
              <a:sym typeface="Verdana"/>
            </a:endParaRPr>
          </a:p>
        </p:txBody>
      </p:sp>
      <p:pic>
        <p:nvPicPr>
          <p:cNvPr id="1547" name="Google Shape;1547;g258067f7713_0_0"/>
          <p:cNvPicPr preferRelativeResize="0"/>
          <p:nvPr/>
        </p:nvPicPr>
        <p:blipFill>
          <a:blip r:embed="rId4">
            <a:alphaModFix/>
          </a:blip>
          <a:stretch>
            <a:fillRect/>
          </a:stretch>
        </p:blipFill>
        <p:spPr>
          <a:xfrm>
            <a:off x="4719924" y="1808264"/>
            <a:ext cx="3885075" cy="3885075"/>
          </a:xfrm>
          <a:prstGeom prst="rect">
            <a:avLst/>
          </a:prstGeom>
          <a:noFill/>
          <a:ln>
            <a:noFill/>
          </a:ln>
        </p:spPr>
      </p:pic>
      <p:grpSp>
        <p:nvGrpSpPr>
          <p:cNvPr id="1548" name="Google Shape;1548;g258067f7713_0_0"/>
          <p:cNvGrpSpPr/>
          <p:nvPr/>
        </p:nvGrpSpPr>
        <p:grpSpPr>
          <a:xfrm>
            <a:off x="123825" y="1934576"/>
            <a:ext cx="4415124" cy="3678192"/>
            <a:chOff x="123825" y="1934576"/>
            <a:chExt cx="4415124" cy="3678192"/>
          </a:xfrm>
        </p:grpSpPr>
        <p:pic>
          <p:nvPicPr>
            <p:cNvPr id="1549" name="Google Shape;1549;g258067f7713_0_0"/>
            <p:cNvPicPr preferRelativeResize="0"/>
            <p:nvPr/>
          </p:nvPicPr>
          <p:blipFill>
            <a:blip r:embed="rId5">
              <a:alphaModFix/>
            </a:blip>
            <a:stretch>
              <a:fillRect/>
            </a:stretch>
          </p:blipFill>
          <p:spPr>
            <a:xfrm>
              <a:off x="123825" y="1934576"/>
              <a:ext cx="4415124" cy="3678192"/>
            </a:xfrm>
            <a:prstGeom prst="rect">
              <a:avLst/>
            </a:prstGeom>
            <a:noFill/>
            <a:ln>
              <a:noFill/>
            </a:ln>
          </p:spPr>
        </p:pic>
        <p:sp>
          <p:nvSpPr>
            <p:cNvPr id="1550" name="Google Shape;1550;g258067f7713_0_0"/>
            <p:cNvSpPr/>
            <p:nvPr/>
          </p:nvSpPr>
          <p:spPr>
            <a:xfrm>
              <a:off x="433125" y="3883800"/>
              <a:ext cx="1689300" cy="17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g252a9f17d9e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Evaluation</a:t>
            </a:r>
            <a:endParaRPr/>
          </a:p>
        </p:txBody>
      </p:sp>
      <p:sp>
        <p:nvSpPr>
          <p:cNvPr id="1557" name="Google Shape;1557;g252a9f17d9e_0_6"/>
          <p:cNvSpPr txBox="1"/>
          <p:nvPr/>
        </p:nvSpPr>
        <p:spPr>
          <a:xfrm>
            <a:off x="462075" y="6304750"/>
            <a:ext cx="411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pic>
        <p:nvPicPr>
          <p:cNvPr id="1558" name="Google Shape;1558;g252a9f17d9e_0_6"/>
          <p:cNvPicPr preferRelativeResize="0"/>
          <p:nvPr/>
        </p:nvPicPr>
        <p:blipFill rotWithShape="1">
          <a:blip r:embed="rId3">
            <a:alphaModFix/>
          </a:blip>
          <a:srcRect b="0" l="0" r="0" t="0"/>
          <a:stretch/>
        </p:blipFill>
        <p:spPr>
          <a:xfrm>
            <a:off x="1309413" y="1808575"/>
            <a:ext cx="6757626" cy="4105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2a56e2d374_1_7"/>
          <p:cNvSpPr/>
          <p:nvPr/>
        </p:nvSpPr>
        <p:spPr>
          <a:xfrm>
            <a:off x="3297500" y="2163149"/>
            <a:ext cx="2540100" cy="2540100"/>
          </a:xfrm>
          <a:prstGeom prst="donut">
            <a:avLst>
              <a:gd fmla="val 16067" name="adj"/>
            </a:avLst>
          </a:prstGeom>
          <a:solidFill>
            <a:srgbClr val="000000">
              <a:alpha val="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9" name="Google Shape;219;g22a56e2d374_1_7"/>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220" name="Google Shape;220;g22a56e2d374_1_7"/>
          <p:cNvSpPr txBox="1"/>
          <p:nvPr/>
        </p:nvSpPr>
        <p:spPr>
          <a:xfrm>
            <a:off x="6080906" y="1927800"/>
            <a:ext cx="27228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US" sz="1800" u="none" cap="none" strike="noStrike">
                <a:solidFill>
                  <a:srgbClr val="000000"/>
                </a:solidFill>
                <a:latin typeface="Verdana"/>
                <a:ea typeface="Verdana"/>
                <a:cs typeface="Verdana"/>
                <a:sym typeface="Verdana"/>
              </a:rPr>
              <a:t>Identify problem with precision</a:t>
            </a:r>
            <a:endParaRPr b="1" i="0" sz="1800" u="none" cap="none" strike="noStrike">
              <a:solidFill>
                <a:srgbClr val="000000"/>
              </a:solidFill>
              <a:latin typeface="Verdana"/>
              <a:ea typeface="Verdana"/>
              <a:cs typeface="Verdana"/>
              <a:sym typeface="Verdana"/>
            </a:endParaRPr>
          </a:p>
        </p:txBody>
      </p:sp>
      <p:cxnSp>
        <p:nvCxnSpPr>
          <p:cNvPr id="221" name="Google Shape;221;g22a56e2d374_1_7"/>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222" name="Google Shape;222;g22a56e2d374_1_7"/>
          <p:cNvSpPr txBox="1"/>
          <p:nvPr/>
        </p:nvSpPr>
        <p:spPr>
          <a:xfrm>
            <a:off x="514105" y="1927800"/>
            <a:ext cx="2540100" cy="669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800" u="none" cap="none" strike="noStrike">
                <a:solidFill>
                  <a:schemeClr val="dk1"/>
                </a:solidFill>
                <a:latin typeface="Verdana"/>
                <a:ea typeface="Verdana"/>
                <a:cs typeface="Verdana"/>
                <a:sym typeface="Verdana"/>
              </a:rPr>
              <a:t>Monitor and </a:t>
            </a:r>
            <a:r>
              <a:rPr b="1" i="0" lang="en-US" sz="1800" u="none" cap="none" strike="noStrike">
                <a:solidFill>
                  <a:schemeClr val="dk1"/>
                </a:solidFill>
                <a:latin typeface="Verdana"/>
                <a:ea typeface="Verdana"/>
                <a:cs typeface="Verdana"/>
                <a:sym typeface="Verdana"/>
              </a:rPr>
              <a:t>Evaluate</a:t>
            </a:r>
            <a:r>
              <a:rPr b="0" i="0" lang="en-US" sz="1800" u="none" cap="none" strike="noStrike">
                <a:solidFill>
                  <a:schemeClr val="dk1"/>
                </a:solidFill>
                <a:latin typeface="Verdana"/>
                <a:ea typeface="Verdana"/>
                <a:cs typeface="Verdana"/>
                <a:sym typeface="Verdana"/>
              </a:rPr>
              <a:t> Results</a:t>
            </a:r>
            <a:endParaRPr b="0" i="0" sz="18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800" u="none" cap="none" strike="noStrike">
              <a:solidFill>
                <a:srgbClr val="000000"/>
              </a:solidFill>
              <a:latin typeface="Roboto"/>
              <a:ea typeface="Roboto"/>
              <a:cs typeface="Roboto"/>
              <a:sym typeface="Roboto"/>
            </a:endParaRPr>
          </a:p>
        </p:txBody>
      </p:sp>
      <p:sp>
        <p:nvSpPr>
          <p:cNvPr id="223" name="Google Shape;223;g22a56e2d374_1_7"/>
          <p:cNvSpPr/>
          <p:nvPr/>
        </p:nvSpPr>
        <p:spPr>
          <a:xfrm flipH="1" rot="-1800585">
            <a:off x="3224383" y="2083405"/>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4" name="Google Shape;224;g22a56e2d374_1_7"/>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225" name="Google Shape;225;g22a56e2d374_1_7"/>
          <p:cNvSpPr txBox="1"/>
          <p:nvPr/>
        </p:nvSpPr>
        <p:spPr>
          <a:xfrm>
            <a:off x="-240800" y="2946150"/>
            <a:ext cx="3226500" cy="1439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strategies/ practices will we select and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 (Supporting student academic and social behavior)</a:t>
            </a:r>
            <a:endParaRPr b="0" i="0" sz="17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700" u="none" cap="none" strike="noStrike">
              <a:solidFill>
                <a:srgbClr val="000000"/>
              </a:solidFill>
              <a:latin typeface="Roboto"/>
              <a:ea typeface="Roboto"/>
              <a:cs typeface="Roboto"/>
              <a:sym typeface="Roboto"/>
            </a:endParaRPr>
          </a:p>
        </p:txBody>
      </p:sp>
      <p:sp>
        <p:nvSpPr>
          <p:cNvPr id="226" name="Google Shape;226;g22a56e2d374_1_7"/>
          <p:cNvSpPr txBox="1"/>
          <p:nvPr/>
        </p:nvSpPr>
        <p:spPr>
          <a:xfrm>
            <a:off x="6062250" y="3742475"/>
            <a:ext cx="30819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800" u="none" cap="none" strike="noStrike">
                <a:solidFill>
                  <a:srgbClr val="000000"/>
                </a:solidFill>
                <a:latin typeface="Verdana"/>
                <a:ea typeface="Verdana"/>
                <a:cs typeface="Verdana"/>
                <a:sym typeface="Verdana"/>
              </a:rPr>
              <a:t>What does the data say? </a:t>
            </a:r>
            <a:r>
              <a:rPr b="1" i="0" lang="en-US" sz="1800" u="none" cap="none" strike="noStrike">
                <a:solidFill>
                  <a:srgbClr val="000000"/>
                </a:solidFill>
                <a:latin typeface="Verdana"/>
                <a:ea typeface="Verdana"/>
                <a:cs typeface="Verdana"/>
                <a:sym typeface="Verdana"/>
              </a:rPr>
              <a:t>Analyze </a:t>
            </a:r>
            <a:r>
              <a:rPr b="0" i="0" lang="en-US" sz="1800" u="none" cap="none" strike="noStrike">
                <a:solidFill>
                  <a:srgbClr val="000000"/>
                </a:solidFill>
                <a:latin typeface="Verdana"/>
                <a:ea typeface="Verdana"/>
                <a:cs typeface="Verdana"/>
                <a:sym typeface="Verdana"/>
              </a:rPr>
              <a:t>strengths and opportunities for growth.</a:t>
            </a:r>
            <a:endParaRPr b="0" i="0" sz="18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rgbClr val="000000"/>
              </a:solidFill>
              <a:latin typeface="Roboto"/>
              <a:ea typeface="Roboto"/>
              <a:cs typeface="Roboto"/>
              <a:sym typeface="Roboto"/>
            </a:endParaRPr>
          </a:p>
        </p:txBody>
      </p:sp>
      <p:sp>
        <p:nvSpPr>
          <p:cNvPr id="227" name="Google Shape;227;g22a56e2d374_1_7"/>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2900" u="none" cap="none" strike="noStrike">
                <a:solidFill>
                  <a:srgbClr val="000000"/>
                </a:solidFill>
                <a:latin typeface="Roboto"/>
                <a:ea typeface="Roboto"/>
                <a:cs typeface="Roboto"/>
                <a:sym typeface="Roboto"/>
              </a:rPr>
              <a:t>Data </a:t>
            </a:r>
            <a:endParaRPr b="0" i="0" sz="2900" u="none" cap="none" strike="noStrike">
              <a:solidFill>
                <a:srgbClr val="000000"/>
              </a:solidFill>
              <a:latin typeface="Arial"/>
              <a:ea typeface="Arial"/>
              <a:cs typeface="Arial"/>
              <a:sym typeface="Arial"/>
            </a:endParaRPr>
          </a:p>
        </p:txBody>
      </p:sp>
      <p:sp>
        <p:nvSpPr>
          <p:cNvPr id="228" name="Google Shape;228;g22a56e2d374_1_7"/>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2a56e2d374_1_7"/>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22a56e2d374_1_7"/>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22a56e2d374_1_7"/>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22a56e2d374_1_7"/>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g22a56e2d374_1_7"/>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2a56e2d374_1_7"/>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2a56e2d374_1_7"/>
          <p:cNvSpPr txBox="1"/>
          <p:nvPr/>
        </p:nvSpPr>
        <p:spPr>
          <a:xfrm>
            <a:off x="4834625" y="5055025"/>
            <a:ext cx="2540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000000"/>
                </a:solidFill>
                <a:latin typeface="Verdana"/>
                <a:ea typeface="Verdana"/>
                <a:cs typeface="Verdana"/>
                <a:sym typeface="Verdana"/>
              </a:rPr>
              <a:t>Establish a SMART goal</a:t>
            </a:r>
            <a:endParaRPr b="0" i="0" sz="1800" u="none" cap="none" strike="noStrike">
              <a:solidFill>
                <a:srgbClr val="000000"/>
              </a:solidFill>
              <a:latin typeface="Verdana"/>
              <a:ea typeface="Verdana"/>
              <a:cs typeface="Verdana"/>
              <a:sym typeface="Verdana"/>
            </a:endParaRPr>
          </a:p>
        </p:txBody>
      </p:sp>
      <p:sp>
        <p:nvSpPr>
          <p:cNvPr id="236" name="Google Shape;236;g22a56e2d374_1_7"/>
          <p:cNvSpPr txBox="1"/>
          <p:nvPr/>
        </p:nvSpPr>
        <p:spPr>
          <a:xfrm rot="2273">
            <a:off x="422938" y="4493884"/>
            <a:ext cx="2722501" cy="1015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Verdana"/>
                <a:ea typeface="Verdana"/>
                <a:cs typeface="Verdana"/>
                <a:sym typeface="Verdana"/>
              </a:rPr>
              <a:t>What do teachers need to </a:t>
            </a:r>
            <a:r>
              <a:rPr b="1" i="0" lang="en-US" sz="1800" u="none" cap="none" strike="noStrike">
                <a:solidFill>
                  <a:schemeClr val="dk1"/>
                </a:solidFill>
                <a:latin typeface="Verdana"/>
                <a:ea typeface="Verdana"/>
                <a:cs typeface="Verdana"/>
                <a:sym typeface="Verdana"/>
              </a:rPr>
              <a:t>implement</a:t>
            </a:r>
            <a:r>
              <a:rPr b="0" i="0" lang="en-US" sz="1800" u="none" cap="none" strike="noStrike">
                <a:solidFill>
                  <a:schemeClr val="dk1"/>
                </a:solidFill>
                <a:latin typeface="Verdana"/>
                <a:ea typeface="Verdana"/>
                <a:cs typeface="Verdana"/>
                <a:sym typeface="Verdana"/>
              </a:rPr>
              <a:t>/sustain?</a:t>
            </a:r>
            <a:endParaRPr b="0" i="0" sz="1800" u="none" cap="none" strike="noStrike">
              <a:solidFill>
                <a:srgbClr val="000000"/>
              </a:solidFill>
              <a:latin typeface="Arial"/>
              <a:ea typeface="Arial"/>
              <a:cs typeface="Arial"/>
              <a:sym typeface="Arial"/>
            </a:endParaRPr>
          </a:p>
        </p:txBody>
      </p:sp>
      <p:cxnSp>
        <p:nvCxnSpPr>
          <p:cNvPr id="237" name="Google Shape;237;g22a56e2d374_1_7"/>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238" name="Google Shape;238;g22a56e2d374_1_7"/>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239" name="Google Shape;239;g22a56e2d374_1_7"/>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240" name="Google Shape;240;g22a56e2d374_1_7"/>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241" name="Google Shape;241;g22a56e2d374_1_7"/>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242" name="Google Shape;242;g22a56e2d374_1_7"/>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243" name="Google Shape;243;g22a56e2d374_1_7"/>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244" name="Google Shape;244;g22a56e2d374_1_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Informed Decision Making</a:t>
            </a:r>
            <a:endParaRPr/>
          </a:p>
        </p:txBody>
      </p:sp>
      <p:sp>
        <p:nvSpPr>
          <p:cNvPr id="245" name="Google Shape;245;g22a56e2d374_1_7"/>
          <p:cNvSpPr txBox="1"/>
          <p:nvPr/>
        </p:nvSpPr>
        <p:spPr>
          <a:xfrm>
            <a:off x="132202" y="6455884"/>
            <a:ext cx="62710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Florida Positive Behavioral Interventions &amp; Supports Project</a:t>
            </a:r>
            <a:endParaRPr b="0" i="0" sz="1400" u="none" cap="none" strike="noStrike">
              <a:solidFill>
                <a:srgbClr val="000000"/>
              </a:solidFill>
              <a:latin typeface="Arial"/>
              <a:ea typeface="Arial"/>
              <a:cs typeface="Arial"/>
              <a:sym typeface="Arial"/>
            </a:endParaRPr>
          </a:p>
        </p:txBody>
      </p:sp>
      <p:sp>
        <p:nvSpPr>
          <p:cNvPr id="246" name="Google Shape;246;g22a56e2d374_1_7"/>
          <p:cNvSpPr txBox="1"/>
          <p:nvPr/>
        </p:nvSpPr>
        <p:spPr>
          <a:xfrm>
            <a:off x="152400" y="5870125"/>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9</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3ca87def34_0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2400"/>
              <a:t>There’s no single way to conduct a root cause analysis, but it usually comprises of three steps:</a:t>
            </a:r>
            <a:endParaRPr sz="2400"/>
          </a:p>
          <a:p>
            <a:pPr indent="0" lvl="0" marL="0" rtl="0" algn="l">
              <a:lnSpc>
                <a:spcPct val="100000"/>
              </a:lnSpc>
              <a:spcBef>
                <a:spcPts val="360"/>
              </a:spcBef>
              <a:spcAft>
                <a:spcPts val="0"/>
              </a:spcAft>
              <a:buSzPts val="1800"/>
              <a:buNone/>
            </a:pPr>
            <a:r>
              <a:t/>
            </a:r>
            <a:endParaRPr sz="2400"/>
          </a:p>
          <a:p>
            <a:pPr indent="-381000" lvl="0" marL="457200" rtl="0" algn="l">
              <a:lnSpc>
                <a:spcPct val="100000"/>
              </a:lnSpc>
              <a:spcBef>
                <a:spcPts val="360"/>
              </a:spcBef>
              <a:spcAft>
                <a:spcPts val="0"/>
              </a:spcAft>
              <a:buSzPts val="2400"/>
              <a:buFont typeface="Verdana"/>
              <a:buAutoNum type="arabicPeriod"/>
            </a:pPr>
            <a:r>
              <a:rPr lang="en-US" sz="2400"/>
              <a:t>Identify a problem</a:t>
            </a:r>
            <a:endParaRPr sz="2400"/>
          </a:p>
          <a:p>
            <a:pPr indent="-381000" lvl="0" marL="457200" rtl="0" algn="l">
              <a:lnSpc>
                <a:spcPct val="100000"/>
              </a:lnSpc>
              <a:spcBef>
                <a:spcPts val="1000"/>
              </a:spcBef>
              <a:spcAft>
                <a:spcPts val="0"/>
              </a:spcAft>
              <a:buSzPts val="2400"/>
              <a:buFont typeface="Verdana"/>
              <a:buAutoNum type="arabicPeriod"/>
            </a:pPr>
            <a:r>
              <a:rPr lang="en-US" sz="2400"/>
              <a:t>Identify the cause(s) of a problem</a:t>
            </a:r>
            <a:endParaRPr sz="2400"/>
          </a:p>
          <a:p>
            <a:pPr indent="-381000" lvl="0" marL="457200" rtl="0" algn="l">
              <a:lnSpc>
                <a:spcPct val="100000"/>
              </a:lnSpc>
              <a:spcBef>
                <a:spcPts val="1000"/>
              </a:spcBef>
              <a:spcAft>
                <a:spcPts val="0"/>
              </a:spcAft>
              <a:buSzPts val="2400"/>
              <a:buFont typeface="Verdana"/>
              <a:buAutoNum type="arabicPeriod"/>
            </a:pPr>
            <a:r>
              <a:rPr lang="en-US" sz="2400"/>
              <a:t>Identifying strategies to address the problem.</a:t>
            </a:r>
            <a:endParaRPr sz="2400"/>
          </a:p>
          <a:p>
            <a:pPr indent="0" lvl="0" marL="0" rtl="0" algn="l">
              <a:lnSpc>
                <a:spcPct val="100000"/>
              </a:lnSpc>
              <a:spcBef>
                <a:spcPts val="1000"/>
              </a:spcBef>
              <a:spcAft>
                <a:spcPts val="0"/>
              </a:spcAft>
              <a:buSzPts val="1800"/>
              <a:buNone/>
            </a:pPr>
            <a:r>
              <a:t/>
            </a:r>
            <a:endParaRPr sz="2400"/>
          </a:p>
          <a:p>
            <a:pPr indent="0" lvl="0" marL="0" rtl="0" algn="l">
              <a:lnSpc>
                <a:spcPct val="100000"/>
              </a:lnSpc>
              <a:spcBef>
                <a:spcPts val="360"/>
              </a:spcBef>
              <a:spcAft>
                <a:spcPts val="0"/>
              </a:spcAft>
              <a:buSzPts val="1800"/>
              <a:buNone/>
            </a:pPr>
            <a:r>
              <a:rPr lang="en-US" sz="2400"/>
              <a:t>There are many publicly available tools to use for this process.</a:t>
            </a:r>
            <a:endParaRPr sz="2400"/>
          </a:p>
        </p:txBody>
      </p:sp>
      <p:sp>
        <p:nvSpPr>
          <p:cNvPr id="253" name="Google Shape;253;g23ca87def34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Root Cause Analysis</a:t>
            </a:r>
            <a:endParaRPr/>
          </a:p>
        </p:txBody>
      </p:sp>
      <p:sp>
        <p:nvSpPr>
          <p:cNvPr id="254" name="Google Shape;254;g23ca87def34_0_0"/>
          <p:cNvSpPr txBox="1"/>
          <p:nvPr/>
        </p:nvSpPr>
        <p:spPr>
          <a:xfrm>
            <a:off x="105275" y="6301550"/>
            <a:ext cx="7128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Verdana"/>
                <a:ea typeface="Verdana"/>
                <a:cs typeface="Verdana"/>
                <a:sym typeface="Verdana"/>
              </a:rPr>
              <a:t>U.S. Dept of Education, Office of Elementary and Secondary Education</a:t>
            </a:r>
            <a:endParaRPr b="0" i="0" sz="1500" u="none" cap="none" strike="noStrik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g22a56e2d374_1_745"/>
          <p:cNvPicPr preferRelativeResize="0"/>
          <p:nvPr/>
        </p:nvPicPr>
        <p:blipFill rotWithShape="1">
          <a:blip r:embed="rId3">
            <a:alphaModFix/>
          </a:blip>
          <a:srcRect b="0" l="0" r="0" t="0"/>
          <a:stretch/>
        </p:blipFill>
        <p:spPr>
          <a:xfrm>
            <a:off x="916788" y="2041550"/>
            <a:ext cx="3655200" cy="2286000"/>
          </a:xfrm>
          <a:prstGeom prst="rect">
            <a:avLst/>
          </a:prstGeom>
          <a:noFill/>
          <a:ln cap="flat" cmpd="sng" w="9525">
            <a:solidFill>
              <a:srgbClr val="CCCCCC"/>
            </a:solidFill>
            <a:prstDash val="solid"/>
            <a:round/>
            <a:headEnd len="sm" w="sm" type="none"/>
            <a:tailEnd len="sm" w="sm" type="none"/>
          </a:ln>
        </p:spPr>
      </p:pic>
      <p:pic>
        <p:nvPicPr>
          <p:cNvPr id="261" name="Google Shape;261;g22a56e2d374_1_745"/>
          <p:cNvPicPr preferRelativeResize="0"/>
          <p:nvPr/>
        </p:nvPicPr>
        <p:blipFill rotWithShape="1">
          <a:blip r:embed="rId4">
            <a:alphaModFix/>
          </a:blip>
          <a:srcRect b="0" l="0" r="0" t="0"/>
          <a:stretch/>
        </p:blipFill>
        <p:spPr>
          <a:xfrm>
            <a:off x="4572000" y="1476300"/>
            <a:ext cx="4152900" cy="5306949"/>
          </a:xfrm>
          <a:prstGeom prst="rect">
            <a:avLst/>
          </a:prstGeom>
          <a:noFill/>
          <a:ln>
            <a:noFill/>
          </a:ln>
        </p:spPr>
      </p:pic>
      <p:pic>
        <p:nvPicPr>
          <p:cNvPr id="262" name="Google Shape;262;g22a56e2d374_1_745"/>
          <p:cNvPicPr preferRelativeResize="0"/>
          <p:nvPr/>
        </p:nvPicPr>
        <p:blipFill rotWithShape="1">
          <a:blip r:embed="rId5">
            <a:alphaModFix/>
          </a:blip>
          <a:srcRect b="0" l="0" r="0" t="0"/>
          <a:stretch/>
        </p:blipFill>
        <p:spPr>
          <a:xfrm>
            <a:off x="259271" y="4106225"/>
            <a:ext cx="3390555" cy="2627451"/>
          </a:xfrm>
          <a:prstGeom prst="rect">
            <a:avLst/>
          </a:prstGeom>
          <a:noFill/>
          <a:ln cap="flat" cmpd="sng" w="9525">
            <a:solidFill>
              <a:srgbClr val="000000"/>
            </a:solidFill>
            <a:prstDash val="solid"/>
            <a:round/>
            <a:headEnd len="sm" w="sm" type="none"/>
            <a:tailEnd len="sm" w="sm" type="none"/>
          </a:ln>
        </p:spPr>
      </p:pic>
      <p:sp>
        <p:nvSpPr>
          <p:cNvPr id="263" name="Google Shape;263;g22a56e2d374_1_74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Function over Form</a:t>
            </a:r>
            <a:endParaRPr/>
          </a:p>
          <a:p>
            <a:pPr indent="0" lvl="0" marL="0" rtl="0" algn="ctr">
              <a:lnSpc>
                <a:spcPct val="100000"/>
              </a:lnSpc>
              <a:spcBef>
                <a:spcPts val="0"/>
              </a:spcBef>
              <a:spcAft>
                <a:spcPts val="0"/>
              </a:spcAft>
              <a:buSzPct val="111111"/>
              <a:buNone/>
            </a:pPr>
            <a:r>
              <a:rPr lang="en-US"/>
              <a:t>(as long as you are documenting)</a:t>
            </a:r>
            <a:endParaRPr/>
          </a:p>
        </p:txBody>
      </p:sp>
      <p:sp>
        <p:nvSpPr>
          <p:cNvPr id="264" name="Google Shape;264;g22a56e2d374_1_745"/>
          <p:cNvSpPr txBox="1"/>
          <p:nvPr/>
        </p:nvSpPr>
        <p:spPr>
          <a:xfrm>
            <a:off x="145225" y="1472800"/>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8</a:t>
            </a:r>
            <a:endParaRPr b="0" i="1" sz="2600" u="none" cap="none" strike="noStrike">
              <a:solidFill>
                <a:srgbClr val="000000"/>
              </a:solidFill>
              <a:latin typeface="Verdana"/>
              <a:ea typeface="Verdana"/>
              <a:cs typeface="Verdana"/>
              <a:sym typeface="Verdana"/>
            </a:endParaRPr>
          </a:p>
        </p:txBody>
      </p:sp>
      <p:sp>
        <p:nvSpPr>
          <p:cNvPr id="265" name="Google Shape;265;g22a56e2d374_1_745"/>
          <p:cNvSpPr/>
          <p:nvPr/>
        </p:nvSpPr>
        <p:spPr>
          <a:xfrm flipH="1" rot="10800000">
            <a:off x="298450" y="1931775"/>
            <a:ext cx="593700" cy="6171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2a56e2d374_1_759"/>
          <p:cNvSpPr txBox="1"/>
          <p:nvPr>
            <p:ph idx="4294967295" type="body"/>
          </p:nvPr>
        </p:nvSpPr>
        <p:spPr>
          <a:xfrm>
            <a:off x="3237000" y="1600200"/>
            <a:ext cx="54498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360"/>
              </a:spcBef>
              <a:spcAft>
                <a:spcPts val="0"/>
              </a:spcAft>
              <a:buSzPts val="2400"/>
              <a:buFont typeface="Verdana"/>
              <a:buChar char="•"/>
            </a:pPr>
            <a:r>
              <a:rPr lang="en-US" sz="2400"/>
              <a:t>Division A:  This division has subgroups that report the data to the division leadership team, i.e. literacy. </a:t>
            </a:r>
            <a:endParaRPr sz="2400"/>
          </a:p>
          <a:p>
            <a:pPr indent="-228600" lvl="0" marL="457200" rtl="0" algn="l">
              <a:lnSpc>
                <a:spcPct val="100000"/>
              </a:lnSpc>
              <a:spcBef>
                <a:spcPts val="360"/>
              </a:spcBef>
              <a:spcAft>
                <a:spcPts val="0"/>
              </a:spcAft>
              <a:buSzPts val="1800"/>
              <a:buNone/>
            </a:pPr>
            <a:r>
              <a:t/>
            </a:r>
            <a:endParaRPr sz="2400"/>
          </a:p>
          <a:p>
            <a:pPr indent="-381000" lvl="0" marL="457200" rtl="0" algn="l">
              <a:lnSpc>
                <a:spcPct val="100000"/>
              </a:lnSpc>
              <a:spcBef>
                <a:spcPts val="360"/>
              </a:spcBef>
              <a:spcAft>
                <a:spcPts val="0"/>
              </a:spcAft>
              <a:buSzPts val="2400"/>
              <a:buFont typeface="Verdana"/>
              <a:buChar char="•"/>
            </a:pPr>
            <a:r>
              <a:rPr lang="en-US" sz="2400"/>
              <a:t>Division B: The data is organized by the accountability and testing staff.</a:t>
            </a:r>
            <a:endParaRPr sz="2400"/>
          </a:p>
          <a:p>
            <a:pPr indent="-228600" lvl="0" marL="457200" rtl="0" algn="l">
              <a:lnSpc>
                <a:spcPct val="100000"/>
              </a:lnSpc>
              <a:spcBef>
                <a:spcPts val="360"/>
              </a:spcBef>
              <a:spcAft>
                <a:spcPts val="0"/>
              </a:spcAft>
              <a:buSzPts val="1800"/>
              <a:buNone/>
            </a:pPr>
            <a:r>
              <a:t/>
            </a:r>
            <a:endParaRPr sz="2400"/>
          </a:p>
          <a:p>
            <a:pPr indent="-381000" lvl="0" marL="457200" rtl="0" algn="l">
              <a:lnSpc>
                <a:spcPct val="100000"/>
              </a:lnSpc>
              <a:spcBef>
                <a:spcPts val="360"/>
              </a:spcBef>
              <a:spcAft>
                <a:spcPts val="0"/>
              </a:spcAft>
              <a:buSzPts val="2400"/>
              <a:buFont typeface="Verdana"/>
              <a:buChar char="•"/>
            </a:pPr>
            <a:r>
              <a:rPr lang="en-US" sz="2400"/>
              <a:t>Division C: A sophisticated data systems exists.  The data analyst is the “driver” in the meeting.</a:t>
            </a:r>
            <a:endParaRPr sz="2400"/>
          </a:p>
        </p:txBody>
      </p:sp>
      <p:sp>
        <p:nvSpPr>
          <p:cNvPr id="272" name="Google Shape;272;g22a56e2d374_1_75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Role of Data Analyst</a:t>
            </a:r>
            <a:endParaRPr/>
          </a:p>
        </p:txBody>
      </p:sp>
      <p:sp>
        <p:nvSpPr>
          <p:cNvPr id="273" name="Google Shape;273;g22a56e2d374_1_759"/>
          <p:cNvSpPr txBox="1"/>
          <p:nvPr>
            <p:ph idx="4294967295" type="body"/>
          </p:nvPr>
        </p:nvSpPr>
        <p:spPr>
          <a:xfrm>
            <a:off x="228600" y="1603300"/>
            <a:ext cx="3008400" cy="4950000"/>
          </a:xfrm>
          <a:prstGeom prst="rect">
            <a:avLst/>
          </a:prstGeom>
          <a:solidFill>
            <a:srgbClr val="003369">
              <a:alpha val="72549"/>
            </a:srgbClr>
          </a:solid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sz="2100">
                <a:solidFill>
                  <a:schemeClr val="lt1"/>
                </a:solidFill>
              </a:rPr>
              <a:t>The role of the data analyst(s) can vary depending on the platform, size of division, etc.  </a:t>
            </a:r>
            <a:endParaRPr sz="2100">
              <a:solidFill>
                <a:schemeClr val="lt1"/>
              </a:solidFill>
            </a:endParaRPr>
          </a:p>
          <a:p>
            <a:pPr indent="0" lvl="0" marL="0" rtl="0" algn="l">
              <a:lnSpc>
                <a:spcPct val="100000"/>
              </a:lnSpc>
              <a:spcBef>
                <a:spcPts val="480"/>
              </a:spcBef>
              <a:spcAft>
                <a:spcPts val="0"/>
              </a:spcAft>
              <a:buSzPts val="2400"/>
              <a:buNone/>
            </a:pPr>
            <a:r>
              <a:rPr b="1" lang="en-US" sz="2100">
                <a:solidFill>
                  <a:schemeClr val="lt1"/>
                </a:solidFill>
              </a:rPr>
              <a:t>HOWEVER</a:t>
            </a:r>
            <a:r>
              <a:rPr lang="en-US" sz="2100">
                <a:solidFill>
                  <a:schemeClr val="lt1"/>
                </a:solidFill>
              </a:rPr>
              <a:t>: Be sure that you are always coming back to monitor the goals you set in your data informed decision making process and that someone is responsible for having it available.</a:t>
            </a:r>
            <a:endParaRPr sz="2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g22a56e2d374_1_251"/>
          <p:cNvPicPr preferRelativeResize="0"/>
          <p:nvPr/>
        </p:nvPicPr>
        <p:blipFill rotWithShape="1">
          <a:blip r:embed="rId3">
            <a:alphaModFix/>
          </a:blip>
          <a:srcRect b="0" l="0" r="0" t="0"/>
          <a:stretch/>
        </p:blipFill>
        <p:spPr>
          <a:xfrm>
            <a:off x="2736775" y="2414338"/>
            <a:ext cx="3365650" cy="3226950"/>
          </a:xfrm>
          <a:prstGeom prst="rect">
            <a:avLst/>
          </a:prstGeom>
          <a:noFill/>
          <a:ln>
            <a:noFill/>
          </a:ln>
        </p:spPr>
      </p:pic>
      <p:sp>
        <p:nvSpPr>
          <p:cNvPr id="280" name="Google Shape;280;g22a56e2d374_1_25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Division and School Level </a:t>
            </a:r>
            <a:endParaRPr/>
          </a:p>
          <a:p>
            <a:pPr indent="0" lvl="0" marL="0" rtl="0" algn="ctr">
              <a:lnSpc>
                <a:spcPct val="100000"/>
              </a:lnSpc>
              <a:spcBef>
                <a:spcPts val="0"/>
              </a:spcBef>
              <a:spcAft>
                <a:spcPts val="0"/>
              </a:spcAft>
              <a:buSzPct val="100000"/>
              <a:buNone/>
            </a:pPr>
            <a:r>
              <a:rPr lang="en-US"/>
              <a:t>Decision Making</a:t>
            </a:r>
            <a:endParaRPr/>
          </a:p>
        </p:txBody>
      </p:sp>
      <p:sp>
        <p:nvSpPr>
          <p:cNvPr id="281" name="Google Shape;281;g22a56e2d374_1_251"/>
          <p:cNvSpPr txBox="1"/>
          <p:nvPr/>
        </p:nvSpPr>
        <p:spPr>
          <a:xfrm>
            <a:off x="6553200" y="6356350"/>
            <a:ext cx="2133600" cy="365100"/>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Calibri"/>
                <a:ea typeface="Calibri"/>
                <a:cs typeface="Calibri"/>
                <a:sym typeface="Calibri"/>
              </a:rPr>
              <a:t>‹#›</a:t>
            </a:fld>
            <a:endParaRPr b="0" i="0" sz="1050" u="none" cap="none" strike="noStrike">
              <a:solidFill>
                <a:srgbClr val="000000"/>
              </a:solidFill>
              <a:latin typeface="Arial"/>
              <a:ea typeface="Arial"/>
              <a:cs typeface="Arial"/>
              <a:sym typeface="Arial"/>
            </a:endParaRPr>
          </a:p>
        </p:txBody>
      </p:sp>
      <p:sp>
        <p:nvSpPr>
          <p:cNvPr id="282" name="Google Shape;282;g22a56e2d374_1_251"/>
          <p:cNvSpPr txBox="1"/>
          <p:nvPr/>
        </p:nvSpPr>
        <p:spPr>
          <a:xfrm>
            <a:off x="6353750" y="1574024"/>
            <a:ext cx="2286000" cy="14547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 Differentiate and ensure outcomes are reflective of all students</a:t>
            </a:r>
            <a:endParaRPr b="1" i="0" sz="1050" u="none" cap="none" strike="noStrike">
              <a:solidFill>
                <a:srgbClr val="000000"/>
              </a:solidFill>
              <a:latin typeface="Verdana"/>
              <a:ea typeface="Verdana"/>
              <a:cs typeface="Verdana"/>
              <a:sym typeface="Verdana"/>
            </a:endParaRPr>
          </a:p>
        </p:txBody>
      </p:sp>
      <p:sp>
        <p:nvSpPr>
          <p:cNvPr id="283" name="Google Shape;283;g22a56e2d374_1_251"/>
          <p:cNvSpPr txBox="1"/>
          <p:nvPr/>
        </p:nvSpPr>
        <p:spPr>
          <a:xfrm>
            <a:off x="3425998" y="5714047"/>
            <a:ext cx="2139600" cy="931200"/>
          </a:xfrm>
          <a:prstGeom prst="rect">
            <a:avLst/>
          </a:prstGeom>
          <a:noFill/>
          <a:ln cap="flat" cmpd="sng" w="38100">
            <a:solidFill>
              <a:srgbClr val="00000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Growth &amp; benefit are central. Must reflect learning opportunities for all</a:t>
            </a:r>
            <a:endParaRPr b="0" i="0" sz="1400" u="none" cap="none" strike="noStrike">
              <a:solidFill>
                <a:srgbClr val="000000"/>
              </a:solidFill>
              <a:latin typeface="Verdana"/>
              <a:ea typeface="Verdana"/>
              <a:cs typeface="Verdana"/>
              <a:sym typeface="Verdana"/>
            </a:endParaRPr>
          </a:p>
        </p:txBody>
      </p:sp>
      <p:sp>
        <p:nvSpPr>
          <p:cNvPr id="284" name="Google Shape;284;g22a56e2d374_1_251"/>
          <p:cNvSpPr txBox="1"/>
          <p:nvPr/>
        </p:nvSpPr>
        <p:spPr>
          <a:xfrm>
            <a:off x="6381803" y="3494663"/>
            <a:ext cx="2229900" cy="931200"/>
          </a:xfrm>
          <a:prstGeom prst="rect">
            <a:avLst/>
          </a:prstGeom>
          <a:solidFill>
            <a:srgbClr val="62A6FF">
              <a:alpha val="61176"/>
            </a:srgbClr>
          </a:solidFill>
          <a:ln cap="flat" cmpd="sng" w="38100">
            <a:solidFill>
              <a:srgbClr val="0070C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Prioritize efficient and effective </a:t>
            </a:r>
            <a:r>
              <a:rPr b="1" i="0" lang="en-US" sz="1400" u="none" cap="none" strike="noStrike">
                <a:solidFill>
                  <a:srgbClr val="000000"/>
                </a:solidFill>
                <a:latin typeface="Verdana"/>
                <a:ea typeface="Verdana"/>
                <a:cs typeface="Verdana"/>
                <a:sym typeface="Verdana"/>
              </a:rPr>
              <a:t>practices </a:t>
            </a:r>
            <a:endParaRPr b="1"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(evidence, culture, context</a:t>
            </a:r>
            <a:r>
              <a:rPr b="0" i="0" lang="en-US" sz="1350" u="none" cap="none" strike="noStrike">
                <a:solidFill>
                  <a:srgbClr val="000000"/>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sp>
        <p:nvSpPr>
          <p:cNvPr id="285" name="Google Shape;285;g22a56e2d374_1_251"/>
          <p:cNvSpPr txBox="1"/>
          <p:nvPr/>
        </p:nvSpPr>
        <p:spPr>
          <a:xfrm>
            <a:off x="457200" y="3386477"/>
            <a:ext cx="1905000" cy="1146600"/>
          </a:xfrm>
          <a:prstGeom prst="rect">
            <a:avLst/>
          </a:prstGeom>
          <a:solidFill>
            <a:srgbClr val="6CC08D">
              <a:alpha val="34117"/>
            </a:srgbClr>
          </a:solidFill>
          <a:ln cap="flat" cmpd="sng" w="38100">
            <a:solidFill>
              <a:srgbClr val="6CC08D"/>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Data</a:t>
            </a:r>
            <a:r>
              <a:rPr b="0" i="0" lang="en-US" sz="1400" u="none" cap="none" strike="noStrike">
                <a:solidFill>
                  <a:srgbClr val="000000"/>
                </a:solidFill>
                <a:latin typeface="Verdana"/>
                <a:ea typeface="Verdana"/>
                <a:cs typeface="Verdana"/>
                <a:sym typeface="Verdana"/>
              </a:rPr>
              <a:t> informs decisions about screening, progress monitoring, fidelity, and outcomes</a:t>
            </a:r>
            <a:endParaRPr b="0" i="0" sz="1100" u="none" cap="none" strike="noStrike">
              <a:solidFill>
                <a:srgbClr val="000000"/>
              </a:solidFill>
              <a:latin typeface="Verdana"/>
              <a:ea typeface="Verdana"/>
              <a:cs typeface="Verdana"/>
              <a:sym typeface="Verdana"/>
            </a:endParaRPr>
          </a:p>
        </p:txBody>
      </p:sp>
      <p:sp>
        <p:nvSpPr>
          <p:cNvPr id="286" name="Google Shape;286;g22a56e2d374_1_251"/>
          <p:cNvSpPr txBox="1"/>
          <p:nvPr/>
        </p:nvSpPr>
        <p:spPr>
          <a:xfrm>
            <a:off x="3335688" y="1447804"/>
            <a:ext cx="2320200" cy="931200"/>
          </a:xfrm>
          <a:prstGeom prst="rect">
            <a:avLst/>
          </a:prstGeom>
          <a:solidFill>
            <a:srgbClr val="FF8AD8">
              <a:alpha val="33725"/>
            </a:srgbClr>
          </a:solidFill>
          <a:ln cap="flat" cmpd="sng" w="38100">
            <a:solidFill>
              <a:srgbClr val="FF40FF"/>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Invest in </a:t>
            </a:r>
            <a:r>
              <a:rPr b="1" i="0" lang="en-US" sz="1400" u="none" cap="none" strike="noStrike">
                <a:solidFill>
                  <a:srgbClr val="000000"/>
                </a:solidFill>
                <a:latin typeface="Verdana"/>
                <a:ea typeface="Verdana"/>
                <a:cs typeface="Verdana"/>
                <a:sym typeface="Verdana"/>
              </a:rPr>
              <a:t>Systems!!!</a:t>
            </a:r>
            <a:r>
              <a:rPr b="0" i="0" lang="en-US" sz="1400" u="none" cap="none" strike="noStrike">
                <a:solidFill>
                  <a:srgbClr val="000000"/>
                </a:solidFill>
                <a:latin typeface="Verdana"/>
                <a:ea typeface="Verdana"/>
                <a:cs typeface="Verdana"/>
                <a:sym typeface="Verdana"/>
              </a:rPr>
              <a:t> (Leadership teams, support professional learning and coaching)</a:t>
            </a:r>
            <a:endParaRPr b="0" i="0" sz="1400" u="none" cap="none" strike="noStrike">
              <a:solidFill>
                <a:srgbClr val="000000"/>
              </a:solidFill>
              <a:latin typeface="Verdana"/>
              <a:ea typeface="Verdana"/>
              <a:cs typeface="Verdana"/>
              <a:sym typeface="Verdana"/>
            </a:endParaRPr>
          </a:p>
        </p:txBody>
      </p:sp>
      <p:sp>
        <p:nvSpPr>
          <p:cNvPr id="287" name="Google Shape;287;g22a56e2d374_1_251"/>
          <p:cNvSpPr/>
          <p:nvPr/>
        </p:nvSpPr>
        <p:spPr>
          <a:xfrm rot="-1751971">
            <a:off x="2752189" y="5173677"/>
            <a:ext cx="1082909" cy="739219"/>
          </a:xfrm>
          <a:prstGeom prst="rightArrow">
            <a:avLst>
              <a:gd fmla="val 50000" name="adj1"/>
              <a:gd fmla="val 50000" name="adj2"/>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88" name="Google Shape;288;g22a56e2d374_1_251"/>
          <p:cNvSpPr/>
          <p:nvPr/>
        </p:nvSpPr>
        <p:spPr>
          <a:xfrm rot="-1751971">
            <a:off x="2348114" y="4438752"/>
            <a:ext cx="1082909" cy="739219"/>
          </a:xfrm>
          <a:prstGeom prst="rightArrow">
            <a:avLst>
              <a:gd fmla="val 50000" name="adj1"/>
              <a:gd fmla="val 50000" name="adj2"/>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89" name="Google Shape;289;g22a56e2d374_1_251"/>
          <p:cNvSpPr/>
          <p:nvPr/>
        </p:nvSpPr>
        <p:spPr>
          <a:xfrm rot="-9889454">
            <a:off x="5392373" y="4438766"/>
            <a:ext cx="1082966" cy="73917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90" name="Google Shape;290;g22a56e2d374_1_251"/>
          <p:cNvSpPr/>
          <p:nvPr/>
        </p:nvSpPr>
        <p:spPr>
          <a:xfrm rot="9495629">
            <a:off x="4934972" y="2521170"/>
            <a:ext cx="1082920" cy="739309"/>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91" name="Google Shape;291;g22a56e2d374_1_251"/>
          <p:cNvSpPr txBox="1"/>
          <p:nvPr/>
        </p:nvSpPr>
        <p:spPr>
          <a:xfrm>
            <a:off x="160950" y="1546325"/>
            <a:ext cx="2133600" cy="93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10</a:t>
            </a:r>
            <a:endParaRPr b="0" i="1"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xit" presetID="10" presetSubtype="0">
                                  <p:stCondLst>
                                    <p:cond delay="0"/>
                                  </p:stCondLst>
                                  <p:childTnLst>
                                    <p:animEffect filter="fade" transition="out">
                                      <p:cBhvr>
                                        <p:cTn dur="1000"/>
                                        <p:tgtEl>
                                          <p:spTgt spid="287"/>
                                        </p:tgtEl>
                                      </p:cBhvr>
                                    </p:animEffect>
                                    <p:set>
                                      <p:cBhvr>
                                        <p:cTn dur="1" fill="hold">
                                          <p:stCondLst>
                                            <p:cond delay="1000"/>
                                          </p:stCondLst>
                                        </p:cTn>
                                        <p:tgtEl>
                                          <p:spTgt spid="2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xit" presetID="10" presetSubtype="0">
                                  <p:stCondLst>
                                    <p:cond delay="0"/>
                                  </p:stCondLst>
                                  <p:childTnLst>
                                    <p:animEffect filter="fade" transition="out">
                                      <p:cBhvr>
                                        <p:cTn dur="1000"/>
                                        <p:tgtEl>
                                          <p:spTgt spid="288"/>
                                        </p:tgtEl>
                                      </p:cBhvr>
                                    </p:animEffect>
                                    <p:set>
                                      <p:cBhvr>
                                        <p:cTn dur="1" fill="hold">
                                          <p:stCondLst>
                                            <p:cond delay="1000"/>
                                          </p:stCondLst>
                                        </p:cTn>
                                        <p:tgtEl>
                                          <p:spTgt spid="2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xit" presetID="10" presetSubtype="0">
                                  <p:stCondLst>
                                    <p:cond delay="0"/>
                                  </p:stCondLst>
                                  <p:childTnLst>
                                    <p:animEffect filter="fade" transition="out">
                                      <p:cBhvr>
                                        <p:cTn dur="1000"/>
                                        <p:tgtEl>
                                          <p:spTgt spid="289"/>
                                        </p:tgtEl>
                                      </p:cBhvr>
                                    </p:animEffect>
                                    <p:set>
                                      <p:cBhvr>
                                        <p:cTn dur="1" fill="hold">
                                          <p:stCondLst>
                                            <p:cond delay="1000"/>
                                          </p:stCondLst>
                                        </p:cTn>
                                        <p:tgtEl>
                                          <p:spTgt spid="2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2a56e2d374_1_26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114300" rtl="0" algn="ctr">
              <a:lnSpc>
                <a:spcPct val="100000"/>
              </a:lnSpc>
              <a:spcBef>
                <a:spcPts val="360"/>
              </a:spcBef>
              <a:spcAft>
                <a:spcPts val="0"/>
              </a:spcAft>
              <a:buSzPts val="1800"/>
              <a:buNone/>
            </a:pPr>
            <a:r>
              <a:rPr lang="en-US" sz="2400"/>
              <a:t>Organizing across multiple schools improves efficiency in resources, implementation efforts, and organizational management. It provides a supportive context for implementation at the local level.</a:t>
            </a:r>
            <a:endParaRPr/>
          </a:p>
        </p:txBody>
      </p:sp>
      <p:sp>
        <p:nvSpPr>
          <p:cNvPr id="298" name="Google Shape;298;g22a56e2d374_1_26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Division-level MTSS</a:t>
            </a:r>
            <a:endParaRPr/>
          </a:p>
        </p:txBody>
      </p:sp>
      <p:pic>
        <p:nvPicPr>
          <p:cNvPr id="299" name="Google Shape;299;g22a56e2d374_1_262"/>
          <p:cNvPicPr preferRelativeResize="0"/>
          <p:nvPr/>
        </p:nvPicPr>
        <p:blipFill rotWithShape="1">
          <a:blip r:embed="rId3">
            <a:alphaModFix/>
          </a:blip>
          <a:srcRect b="0" l="0" r="0" t="0"/>
          <a:stretch/>
        </p:blipFill>
        <p:spPr>
          <a:xfrm>
            <a:off x="1570200" y="3429000"/>
            <a:ext cx="5698801" cy="316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b43ead5cbc_0_76"/>
          <p:cNvSpPr txBox="1"/>
          <p:nvPr>
            <p:ph idx="1" type="body"/>
          </p:nvPr>
        </p:nvSpPr>
        <p:spPr>
          <a:xfrm>
            <a:off x="673175" y="2234100"/>
            <a:ext cx="7937700" cy="3520200"/>
          </a:xfrm>
          <a:prstGeom prst="rect">
            <a:avLst/>
          </a:prstGeom>
          <a:noFill/>
          <a:ln>
            <a:noFill/>
          </a:ln>
        </p:spPr>
        <p:txBody>
          <a:bodyPr anchorCtr="0" anchor="t" bIns="0" lIns="91425" spcFirstLastPara="1" rIns="91425" wrap="square" tIns="0">
            <a:normAutofit lnSpcReduction="10000"/>
          </a:bodyPr>
          <a:lstStyle/>
          <a:p>
            <a:pPr indent="0" lvl="0" marL="0" rtl="0" algn="l">
              <a:lnSpc>
                <a:spcPct val="100000"/>
              </a:lnSpc>
              <a:spcBef>
                <a:spcPts val="560"/>
              </a:spcBef>
              <a:spcAft>
                <a:spcPts val="0"/>
              </a:spcAft>
              <a:buSzPts val="2800"/>
              <a:buNone/>
            </a:pPr>
            <a:r>
              <a:rPr lang="en-US" sz="3000"/>
              <a:t>DIDM at a division level helps teams to progress monitor toward identified valued outcomes that are aligned with:</a:t>
            </a:r>
            <a:endParaRPr sz="3000"/>
          </a:p>
          <a:p>
            <a:pPr indent="0" lvl="0" marL="0" rtl="0" algn="l">
              <a:lnSpc>
                <a:spcPct val="100000"/>
              </a:lnSpc>
              <a:spcBef>
                <a:spcPts val="1000"/>
              </a:spcBef>
              <a:spcAft>
                <a:spcPts val="0"/>
              </a:spcAft>
              <a:buSzPts val="2800"/>
              <a:buNone/>
            </a:pPr>
            <a:r>
              <a:t/>
            </a:r>
            <a:endParaRPr sz="3000"/>
          </a:p>
          <a:p>
            <a:pPr indent="-419100" lvl="0" marL="457200" rtl="0" algn="l">
              <a:lnSpc>
                <a:spcPct val="100000"/>
              </a:lnSpc>
              <a:spcBef>
                <a:spcPts val="1000"/>
              </a:spcBef>
              <a:spcAft>
                <a:spcPts val="0"/>
              </a:spcAft>
              <a:buSzPts val="3000"/>
              <a:buFont typeface="Verdana"/>
              <a:buChar char="•"/>
            </a:pPr>
            <a:r>
              <a:rPr lang="en-US" sz="3000"/>
              <a:t>division strategic goals</a:t>
            </a:r>
            <a:endParaRPr sz="3000"/>
          </a:p>
          <a:p>
            <a:pPr indent="-419100" lvl="0" marL="457200" rtl="0" algn="l">
              <a:lnSpc>
                <a:spcPct val="100000"/>
              </a:lnSpc>
              <a:spcBef>
                <a:spcPts val="1000"/>
              </a:spcBef>
              <a:spcAft>
                <a:spcPts val="1000"/>
              </a:spcAft>
              <a:buSzPts val="3000"/>
              <a:buFont typeface="Verdana"/>
              <a:buChar char="•"/>
            </a:pPr>
            <a:r>
              <a:rPr lang="en-US" sz="3000"/>
              <a:t>division mission and vision statements</a:t>
            </a:r>
            <a:endParaRPr sz="3000"/>
          </a:p>
        </p:txBody>
      </p:sp>
      <p:sp>
        <p:nvSpPr>
          <p:cNvPr id="306" name="Google Shape;306;g2b43ead5cbc_0_76"/>
          <p:cNvSpPr txBox="1"/>
          <p:nvPr>
            <p:ph type="title"/>
          </p:nvPr>
        </p:nvSpPr>
        <p:spPr>
          <a:xfrm>
            <a:off x="3256275" y="176750"/>
            <a:ext cx="54471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DIDM at the Division Level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1e3ce62414c_0_14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a:t>
            </a:r>
            <a:endParaRPr/>
          </a:p>
        </p:txBody>
      </p:sp>
      <p:sp>
        <p:nvSpPr>
          <p:cNvPr id="313" name="Google Shape;313;g1e3ce62414c_0_147"/>
          <p:cNvSpPr txBox="1"/>
          <p:nvPr>
            <p:ph idx="1" type="body"/>
          </p:nvPr>
        </p:nvSpPr>
        <p:spPr>
          <a:xfrm>
            <a:off x="914400" y="1524000"/>
            <a:ext cx="3582900" cy="6510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sz="2400"/>
              <a:t>Vision and Mission</a:t>
            </a:r>
            <a:endParaRPr sz="2400"/>
          </a:p>
        </p:txBody>
      </p:sp>
      <p:sp>
        <p:nvSpPr>
          <p:cNvPr id="314" name="Google Shape;314;g1e3ce62414c_0_14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Clr>
                <a:schemeClr val="dk1"/>
              </a:buClr>
              <a:buSzPts val="1100"/>
              <a:buFont typeface="Arial"/>
              <a:buNone/>
            </a:pPr>
            <a:r>
              <a:rPr lang="en-US" sz="2100"/>
              <a:t>VISION</a:t>
            </a:r>
            <a:endParaRPr sz="2100"/>
          </a:p>
          <a:p>
            <a:pPr indent="0" lvl="0" marL="0" rtl="0" algn="l">
              <a:lnSpc>
                <a:spcPct val="100000"/>
              </a:lnSpc>
              <a:spcBef>
                <a:spcPts val="1000"/>
              </a:spcBef>
              <a:spcAft>
                <a:spcPts val="0"/>
              </a:spcAft>
              <a:buClr>
                <a:schemeClr val="dk1"/>
              </a:buClr>
              <a:buSzPts val="1100"/>
              <a:buFont typeface="Arial"/>
              <a:buNone/>
            </a:pPr>
            <a:r>
              <a:rPr lang="en-US" sz="2100"/>
              <a:t>We envision a school division that cultivates excellence for all.</a:t>
            </a:r>
            <a:endParaRPr sz="2100"/>
          </a:p>
          <a:p>
            <a:pPr indent="0" lvl="0" marL="0" rtl="0" algn="l">
              <a:lnSpc>
                <a:spcPct val="100000"/>
              </a:lnSpc>
              <a:spcBef>
                <a:spcPts val="1000"/>
              </a:spcBef>
              <a:spcAft>
                <a:spcPts val="0"/>
              </a:spcAft>
              <a:buClr>
                <a:schemeClr val="dk1"/>
              </a:buClr>
              <a:buSzPts val="1100"/>
              <a:buFont typeface="Arial"/>
              <a:buNone/>
            </a:pPr>
            <a:r>
              <a:rPr lang="en-US" sz="2100"/>
              <a:t>MISSION </a:t>
            </a:r>
            <a:endParaRPr sz="2100"/>
          </a:p>
          <a:p>
            <a:pPr indent="0" lvl="0" marL="0" rtl="0" algn="l">
              <a:lnSpc>
                <a:spcPct val="100000"/>
              </a:lnSpc>
              <a:spcBef>
                <a:spcPts val="1000"/>
              </a:spcBef>
              <a:spcAft>
                <a:spcPts val="1000"/>
              </a:spcAft>
              <a:buClr>
                <a:schemeClr val="dk1"/>
              </a:buClr>
              <a:buSzPts val="1100"/>
              <a:buFont typeface="Arial"/>
              <a:buNone/>
            </a:pPr>
            <a:r>
              <a:rPr lang="en-US" sz="2100"/>
              <a:t>The mission of Division A is to inspire, educate, and develop students, in collaboration with families and the community, to ensure students graduate college and/or career ready.</a:t>
            </a:r>
            <a:endParaRPr sz="2100"/>
          </a:p>
        </p:txBody>
      </p:sp>
      <p:sp>
        <p:nvSpPr>
          <p:cNvPr id="315" name="Google Shape;315;g1e3ce62414c_0_147"/>
          <p:cNvSpPr txBox="1"/>
          <p:nvPr>
            <p:ph idx="3" type="body"/>
          </p:nvPr>
        </p:nvSpPr>
        <p:spPr>
          <a:xfrm>
            <a:off x="5105400" y="1535113"/>
            <a:ext cx="3581400" cy="639900"/>
          </a:xfrm>
          <a:prstGeom prst="rect">
            <a:avLst/>
          </a:prstGeom>
          <a:solidFill>
            <a:srgbClr val="003369">
              <a:alpha val="72549"/>
            </a:srgbClr>
          </a:solidFill>
          <a:ln>
            <a:noFill/>
          </a:ln>
        </p:spPr>
        <p:txBody>
          <a:bodyPr anchorCtr="0" anchor="b" bIns="45700" lIns="91425" spcFirstLastPara="1" rIns="91425" wrap="square" tIns="45700">
            <a:normAutofit/>
          </a:bodyPr>
          <a:lstStyle/>
          <a:p>
            <a:pPr indent="0" lvl="0" marL="0" rtl="0" algn="l">
              <a:lnSpc>
                <a:spcPct val="100000"/>
              </a:lnSpc>
              <a:spcBef>
                <a:spcPts val="420"/>
              </a:spcBef>
              <a:spcAft>
                <a:spcPts val="0"/>
              </a:spcAft>
              <a:buSzPts val="2100"/>
              <a:buNone/>
            </a:pPr>
            <a:r>
              <a:rPr lang="en-US" sz="2400"/>
              <a:t>Strategic Goals</a:t>
            </a:r>
            <a:endParaRPr sz="2400"/>
          </a:p>
        </p:txBody>
      </p:sp>
      <p:pic>
        <p:nvPicPr>
          <p:cNvPr id="316" name="Google Shape;316;g1e3ce62414c_0_147"/>
          <p:cNvPicPr preferRelativeResize="0"/>
          <p:nvPr/>
        </p:nvPicPr>
        <p:blipFill rotWithShape="1">
          <a:blip r:embed="rId3">
            <a:alphaModFix/>
          </a:blip>
          <a:srcRect b="0" l="0" r="0" t="0"/>
          <a:stretch/>
        </p:blipFill>
        <p:spPr>
          <a:xfrm>
            <a:off x="5105400" y="2174875"/>
            <a:ext cx="3173099" cy="4431849"/>
          </a:xfrm>
          <a:prstGeom prst="rect">
            <a:avLst/>
          </a:prstGeom>
          <a:noFill/>
          <a:ln>
            <a:noFill/>
          </a:ln>
          <a:effectLst>
            <a:outerShdw blurRad="57150" rotWithShape="0" algn="bl" dir="2340000" dist="104775">
              <a:srgbClr val="000000">
                <a:alpha val="49411"/>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52b49ff9a8_0_26"/>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136" name="Google Shape;136;g252b49ff9a8_0_2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Follow VTSS</a:t>
            </a:r>
            <a:endParaRPr/>
          </a:p>
        </p:txBody>
      </p:sp>
      <p:pic>
        <p:nvPicPr>
          <p:cNvPr id="137" name="Google Shape;137;g252b49ff9a8_0_26"/>
          <p:cNvPicPr preferRelativeResize="0"/>
          <p:nvPr/>
        </p:nvPicPr>
        <p:blipFill rotWithShape="1">
          <a:blip r:embed="rId3">
            <a:alphaModFix/>
          </a:blip>
          <a:srcRect b="0" l="0" r="0" t="0"/>
          <a:stretch/>
        </p:blipFill>
        <p:spPr>
          <a:xfrm>
            <a:off x="2089050" y="3448325"/>
            <a:ext cx="1143000" cy="1143000"/>
          </a:xfrm>
          <a:prstGeom prst="rect">
            <a:avLst/>
          </a:prstGeom>
          <a:noFill/>
          <a:ln>
            <a:noFill/>
          </a:ln>
        </p:spPr>
      </p:pic>
      <p:sp>
        <p:nvSpPr>
          <p:cNvPr id="138" name="Google Shape;138;g252b49ff9a8_0_26"/>
          <p:cNvSpPr txBox="1"/>
          <p:nvPr/>
        </p:nvSpPr>
        <p:spPr>
          <a:xfrm>
            <a:off x="3842225" y="3711725"/>
            <a:ext cx="41757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Twitter - </a:t>
            </a:r>
            <a:r>
              <a:rPr b="0" i="0" lang="en-US" sz="2400" u="none" cap="none" strike="noStrike">
                <a:solidFill>
                  <a:srgbClr val="307BF3"/>
                </a:solidFill>
                <a:latin typeface="Verdana"/>
                <a:ea typeface="Verdana"/>
                <a:cs typeface="Verdana"/>
                <a:sym typeface="Verdana"/>
              </a:rPr>
              <a:t>VTSS_RIC</a:t>
            </a:r>
            <a:endParaRPr b="0" i="0" sz="2400" u="none" cap="none" strike="noStrike">
              <a:solidFill>
                <a:srgbClr val="307BF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Facebook - </a:t>
            </a:r>
            <a:r>
              <a:rPr b="0" i="0" lang="en-US" sz="2400" u="none" cap="none" strike="noStrike">
                <a:solidFill>
                  <a:srgbClr val="307BF3"/>
                </a:solidFill>
                <a:latin typeface="Verdana"/>
                <a:ea typeface="Verdana"/>
                <a:cs typeface="Verdana"/>
                <a:sym typeface="Verdana"/>
              </a:rPr>
              <a:t>VTSSRIC</a:t>
            </a:r>
            <a:endParaRPr b="0" i="0" sz="2400" u="none" cap="none" strike="noStrike">
              <a:solidFill>
                <a:srgbClr val="307BF3"/>
              </a:solidFill>
              <a:latin typeface="Verdana"/>
              <a:ea typeface="Verdana"/>
              <a:cs typeface="Verdana"/>
              <a:sym typeface="Verdana"/>
            </a:endParaRPr>
          </a:p>
        </p:txBody>
      </p:sp>
      <p:pic>
        <p:nvPicPr>
          <p:cNvPr id="139" name="Google Shape;139;g252b49ff9a8_0_26"/>
          <p:cNvPicPr preferRelativeResize="0"/>
          <p:nvPr/>
        </p:nvPicPr>
        <p:blipFill rotWithShape="1">
          <a:blip r:embed="rId4">
            <a:alphaModFix/>
          </a:blip>
          <a:srcRect b="0" l="0" r="0" t="0"/>
          <a:stretch/>
        </p:blipFill>
        <p:spPr>
          <a:xfrm>
            <a:off x="1798675" y="4705400"/>
            <a:ext cx="1723760" cy="129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2a56e2d374_2_24"/>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Strategic Plan</a:t>
            </a:r>
            <a:endParaRPr/>
          </a:p>
          <a:p>
            <a:pPr indent="-342900" lvl="1" marL="914400" rtl="0" algn="l">
              <a:lnSpc>
                <a:spcPct val="100000"/>
              </a:lnSpc>
              <a:spcBef>
                <a:spcPts val="1000"/>
              </a:spcBef>
              <a:spcAft>
                <a:spcPts val="0"/>
              </a:spcAft>
              <a:buSzPts val="1800"/>
              <a:buChar char="–"/>
            </a:pPr>
            <a:r>
              <a:rPr lang="en-US"/>
              <a:t>Identified ONE (1) Area on Strategic Plan </a:t>
            </a:r>
            <a:endParaRPr/>
          </a:p>
          <a:p>
            <a:pPr indent="-381000" lvl="2" marL="1371600" rtl="0" algn="l">
              <a:lnSpc>
                <a:spcPct val="100000"/>
              </a:lnSpc>
              <a:spcBef>
                <a:spcPts val="1000"/>
              </a:spcBef>
              <a:spcAft>
                <a:spcPts val="0"/>
              </a:spcAft>
              <a:buSzPts val="2400"/>
              <a:buFont typeface="Verdana"/>
              <a:buChar char="•"/>
            </a:pPr>
            <a:r>
              <a:rPr lang="en-US"/>
              <a:t>Culture and Climate</a:t>
            </a:r>
            <a:endParaRPr/>
          </a:p>
          <a:p>
            <a:pPr indent="-342900" lvl="1" marL="914400" rtl="0" algn="l">
              <a:lnSpc>
                <a:spcPct val="100000"/>
              </a:lnSpc>
              <a:spcBef>
                <a:spcPts val="1000"/>
              </a:spcBef>
              <a:spcAft>
                <a:spcPts val="0"/>
              </a:spcAft>
              <a:buSzPts val="1800"/>
              <a:buChar char="–"/>
            </a:pPr>
            <a:r>
              <a:rPr lang="en-US"/>
              <a:t>Identified ONE (1) Objective in that Area</a:t>
            </a:r>
            <a:endParaRPr/>
          </a:p>
          <a:p>
            <a:pPr indent="-381000" lvl="2" marL="1371600" rtl="0" algn="l">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323" name="Google Shape;323;g22a56e2d374_2_2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 The Beginning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3af61b4650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a:t>
            </a:r>
            <a:endParaRPr/>
          </a:p>
        </p:txBody>
      </p:sp>
      <p:pic>
        <p:nvPicPr>
          <p:cNvPr id="330" name="Google Shape;330;g23af61b4650_0_6"/>
          <p:cNvPicPr preferRelativeResize="0"/>
          <p:nvPr/>
        </p:nvPicPr>
        <p:blipFill rotWithShape="1">
          <a:blip r:embed="rId3">
            <a:alphaModFix/>
          </a:blip>
          <a:srcRect b="0" l="0" r="0" t="0"/>
          <a:stretch/>
        </p:blipFill>
        <p:spPr>
          <a:xfrm>
            <a:off x="2120775" y="1569200"/>
            <a:ext cx="4902450" cy="4902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4c0cd4a5fb_12_154"/>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337" name="Google Shape;337;g24c0cd4a5fb_12_154"/>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100000"/>
              </a:lnSpc>
              <a:spcBef>
                <a:spcPts val="640"/>
              </a:spcBef>
              <a:spcAft>
                <a:spcPts val="0"/>
              </a:spcAft>
              <a:buSzPts val="3200"/>
              <a:buNone/>
            </a:pPr>
            <a:r>
              <a:rPr b="1" lang="en-US" sz="2800"/>
              <a:t>Discuss:</a:t>
            </a:r>
            <a:endParaRPr sz="2800"/>
          </a:p>
          <a:p>
            <a:pPr indent="0" lvl="0" marL="0" rtl="0" algn="l">
              <a:lnSpc>
                <a:spcPct val="100000"/>
              </a:lnSpc>
              <a:spcBef>
                <a:spcPts val="420"/>
              </a:spcBef>
              <a:spcAft>
                <a:spcPts val="0"/>
              </a:spcAft>
              <a:buSzPts val="3200"/>
              <a:buNone/>
            </a:pPr>
            <a:r>
              <a:rPr lang="en-US" sz="2800"/>
              <a:t>What valued outcomes are critical in your division? </a:t>
            </a:r>
            <a:endParaRPr sz="2800"/>
          </a:p>
          <a:p>
            <a:pPr indent="0" lvl="0" marL="0" rtl="0" algn="l">
              <a:lnSpc>
                <a:spcPct val="100000"/>
              </a:lnSpc>
              <a:spcBef>
                <a:spcPts val="420"/>
              </a:spcBef>
              <a:spcAft>
                <a:spcPts val="0"/>
              </a:spcAft>
              <a:buSzPts val="3200"/>
              <a:buNone/>
            </a:pPr>
            <a:r>
              <a:t/>
            </a:r>
            <a:endParaRPr sz="2800"/>
          </a:p>
          <a:p>
            <a:pPr indent="0" lvl="0" marL="0" rtl="0" algn="l">
              <a:lnSpc>
                <a:spcPct val="100000"/>
              </a:lnSpc>
              <a:spcBef>
                <a:spcPts val="480"/>
              </a:spcBef>
              <a:spcAft>
                <a:spcPts val="0"/>
              </a:spcAft>
              <a:buClr>
                <a:schemeClr val="dk1"/>
              </a:buClr>
              <a:buSzPts val="2400"/>
              <a:buFont typeface="Arial"/>
              <a:buNone/>
            </a:pPr>
            <a:r>
              <a:rPr lang="en-US" sz="2800"/>
              <a:t>How have you used the MTSS framework to address any of these valued outcomes?</a:t>
            </a:r>
            <a:endParaRPr sz="2800"/>
          </a:p>
          <a:p>
            <a:pPr indent="0" lvl="0" marL="0" rtl="0" algn="l">
              <a:lnSpc>
                <a:spcPct val="100000"/>
              </a:lnSpc>
              <a:spcBef>
                <a:spcPts val="480"/>
              </a:spcBef>
              <a:spcAft>
                <a:spcPts val="0"/>
              </a:spcAft>
              <a:buClr>
                <a:schemeClr val="dk1"/>
              </a:buClr>
              <a:buSzPts val="2400"/>
              <a:buFont typeface="Arial"/>
              <a:buNone/>
            </a:pPr>
            <a:r>
              <a:t/>
            </a:r>
            <a:endParaRPr sz="2800"/>
          </a:p>
          <a:p>
            <a:pPr indent="0" lvl="0" marL="0" rtl="0" algn="l">
              <a:lnSpc>
                <a:spcPct val="100000"/>
              </a:lnSpc>
              <a:spcBef>
                <a:spcPts val="420"/>
              </a:spcBef>
              <a:spcAft>
                <a:spcPts val="0"/>
              </a:spcAft>
              <a:buClr>
                <a:schemeClr val="dk1"/>
              </a:buClr>
              <a:buSzPts val="1100"/>
              <a:buFont typeface="Arial"/>
              <a:buNone/>
            </a:pPr>
            <a:r>
              <a:rPr i="1" lang="en-US" sz="2800"/>
              <a:t>Identify current valued outcome/s that can be addressed using the MTSS framework.</a:t>
            </a:r>
            <a:endParaRPr i="1" sz="2800"/>
          </a:p>
        </p:txBody>
      </p:sp>
      <p:sp>
        <p:nvSpPr>
          <p:cNvPr id="338" name="Google Shape;338;g24c0cd4a5fb_12_154"/>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Valued Outcomes</a:t>
            </a:r>
            <a:endParaRPr sz="3300"/>
          </a:p>
        </p:txBody>
      </p:sp>
      <p:pic>
        <p:nvPicPr>
          <p:cNvPr id="339" name="Google Shape;339;g24c0cd4a5fb_12_154"/>
          <p:cNvPicPr preferRelativeResize="0"/>
          <p:nvPr/>
        </p:nvPicPr>
        <p:blipFill rotWithShape="1">
          <a:blip r:embed="rId3">
            <a:alphaModFix/>
          </a:blip>
          <a:srcRect b="0" l="0" r="0" t="0"/>
          <a:stretch/>
        </p:blipFill>
        <p:spPr>
          <a:xfrm>
            <a:off x="877943" y="2874525"/>
            <a:ext cx="2166900" cy="2714025"/>
          </a:xfrm>
          <a:prstGeom prst="rect">
            <a:avLst/>
          </a:prstGeom>
          <a:noFill/>
          <a:ln>
            <a:noFill/>
          </a:ln>
        </p:spPr>
      </p:pic>
      <p:pic>
        <p:nvPicPr>
          <p:cNvPr id="340" name="Google Shape;340;g24c0cd4a5fb_12_154"/>
          <p:cNvPicPr preferRelativeResize="0"/>
          <p:nvPr/>
        </p:nvPicPr>
        <p:blipFill rotWithShape="1">
          <a:blip r:embed="rId4">
            <a:alphaModFix/>
          </a:blip>
          <a:srcRect b="0" l="0" r="0" t="0"/>
          <a:stretch/>
        </p:blipFill>
        <p:spPr>
          <a:xfrm>
            <a:off x="1146600" y="3589500"/>
            <a:ext cx="712825" cy="787950"/>
          </a:xfrm>
          <a:prstGeom prst="rect">
            <a:avLst/>
          </a:prstGeom>
          <a:noFill/>
          <a:ln>
            <a:noFill/>
          </a:ln>
        </p:spPr>
      </p:pic>
      <p:pic>
        <p:nvPicPr>
          <p:cNvPr id="341" name="Google Shape;341;g24c0cd4a5fb_12_154"/>
          <p:cNvPicPr preferRelativeResize="0"/>
          <p:nvPr/>
        </p:nvPicPr>
        <p:blipFill rotWithShape="1">
          <a:blip r:embed="rId4">
            <a:alphaModFix/>
          </a:blip>
          <a:srcRect b="0" l="0" r="0" t="0"/>
          <a:stretch/>
        </p:blipFill>
        <p:spPr>
          <a:xfrm>
            <a:off x="2011825" y="4492550"/>
            <a:ext cx="712825" cy="787950"/>
          </a:xfrm>
          <a:prstGeom prst="rect">
            <a:avLst/>
          </a:prstGeom>
          <a:noFill/>
          <a:ln>
            <a:noFill/>
          </a:ln>
        </p:spPr>
      </p:pic>
      <p:pic>
        <p:nvPicPr>
          <p:cNvPr descr="Check out this silent one-minute timer with a beautiful harp to signal the end.&#10;&#10;#Instructabeats #Timers #colorfultimer #countdown #classroomtimer" id="342" name="Google Shape;342;g24c0cd4a5fb_12_154" title="3 Minute Timer Countdown - Colorful">
            <a:hlinkClick r:id="rId5"/>
          </p:cNvPr>
          <p:cNvPicPr preferRelativeResize="0"/>
          <p:nvPr/>
        </p:nvPicPr>
        <p:blipFill rotWithShape="1">
          <a:blip r:embed="rId6">
            <a:alphaModFix/>
          </a:blip>
          <a:srcRect b="0" l="0" r="0" t="0"/>
          <a:stretch/>
        </p:blipFill>
        <p:spPr>
          <a:xfrm>
            <a:off x="262650" y="5472109"/>
            <a:ext cx="2166900" cy="1218866"/>
          </a:xfrm>
          <a:prstGeom prst="rect">
            <a:avLst/>
          </a:prstGeom>
          <a:noFill/>
          <a:ln>
            <a:noFill/>
          </a:ln>
        </p:spPr>
      </p:pic>
      <p:sp>
        <p:nvSpPr>
          <p:cNvPr id="343" name="Google Shape;343;g24c0cd4a5fb_12_154"/>
          <p:cNvSpPr txBox="1"/>
          <p:nvPr/>
        </p:nvSpPr>
        <p:spPr>
          <a:xfrm>
            <a:off x="3114325" y="6177375"/>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4-7</a:t>
            </a:r>
            <a:endParaRPr b="0" i="1"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10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1000"/>
                                        <p:tgtEl>
                                          <p:spTgt spid="3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animEffect filter="fade" transition="in">
                                      <p:cBhvr>
                                        <p:cTn dur="1000"/>
                                        <p:tgtEl>
                                          <p:spTgt spid="3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3" st="3"/>
                                            </p:txEl>
                                          </p:spTgt>
                                        </p:tgtEl>
                                        <p:attrNameLst>
                                          <p:attrName>style.visibility</p:attrName>
                                        </p:attrNameLst>
                                      </p:cBhvr>
                                      <p:to>
                                        <p:strVal val="visible"/>
                                      </p:to>
                                    </p:set>
                                    <p:animEffect filter="fade" transition="in">
                                      <p:cBhvr>
                                        <p:cTn dur="1000"/>
                                        <p:tgtEl>
                                          <p:spTgt spid="3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4" st="4"/>
                                            </p:txEl>
                                          </p:spTgt>
                                        </p:tgtEl>
                                        <p:attrNameLst>
                                          <p:attrName>style.visibility</p:attrName>
                                        </p:attrNameLst>
                                      </p:cBhvr>
                                      <p:to>
                                        <p:strVal val="visible"/>
                                      </p:to>
                                    </p:set>
                                    <p:animEffect filter="fade" transition="in">
                                      <p:cBhvr>
                                        <p:cTn dur="1000"/>
                                        <p:tgtEl>
                                          <p:spTgt spid="3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5" st="5"/>
                                            </p:txEl>
                                          </p:spTgt>
                                        </p:tgtEl>
                                        <p:attrNameLst>
                                          <p:attrName>style.visibility</p:attrName>
                                        </p:attrNameLst>
                                      </p:cBhvr>
                                      <p:to>
                                        <p:strVal val="visible"/>
                                      </p:to>
                                    </p:set>
                                    <p:animEffect filter="fade" transition="in">
                                      <p:cBhvr>
                                        <p:cTn dur="1000"/>
                                        <p:tgtEl>
                                          <p:spTgt spid="33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2a56e2d374_0_18"/>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solidFill>
                  <a:schemeClr val="dk1"/>
                </a:solidFill>
              </a:rPr>
              <a:t>DEFINE: </a:t>
            </a:r>
            <a:br>
              <a:rPr b="1" lang="en-US">
                <a:solidFill>
                  <a:schemeClr val="dk1"/>
                </a:solidFill>
              </a:rPr>
            </a:br>
            <a:r>
              <a:rPr b="1" i="1" lang="en-US" sz="3600">
                <a:solidFill>
                  <a:schemeClr val="dk1"/>
                </a:solidFill>
              </a:rPr>
              <a:t>What is the Problem?</a:t>
            </a:r>
            <a:endParaRPr b="1" sz="3600">
              <a:solidFill>
                <a:schemeClr val="dk1"/>
              </a:solidFill>
            </a:endParaRPr>
          </a:p>
        </p:txBody>
      </p:sp>
      <p:pic>
        <p:nvPicPr>
          <p:cNvPr id="349" name="Google Shape;349;g22a56e2d374_0_18"/>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350" name="Google Shape;350;g22a56e2d374_0_18"/>
          <p:cNvSpPr/>
          <p:nvPr/>
        </p:nvSpPr>
        <p:spPr>
          <a:xfrm>
            <a:off x="5431400" y="3354375"/>
            <a:ext cx="2045400" cy="11490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g24641aa3161_0_0"/>
          <p:cNvPicPr preferRelativeResize="0"/>
          <p:nvPr/>
        </p:nvPicPr>
        <p:blipFill rotWithShape="1">
          <a:blip r:embed="rId3">
            <a:alphaModFix/>
          </a:blip>
          <a:srcRect b="0" l="0" r="0" t="0"/>
          <a:stretch/>
        </p:blipFill>
        <p:spPr>
          <a:xfrm>
            <a:off x="3806025" y="5259774"/>
            <a:ext cx="1614450" cy="1585450"/>
          </a:xfrm>
          <a:prstGeom prst="rect">
            <a:avLst/>
          </a:prstGeom>
          <a:noFill/>
          <a:ln>
            <a:noFill/>
          </a:ln>
        </p:spPr>
      </p:pic>
      <p:sp>
        <p:nvSpPr>
          <p:cNvPr id="357" name="Google Shape;357;g24641aa3161_0_0"/>
          <p:cNvSpPr txBox="1"/>
          <p:nvPr>
            <p:ph idx="1" type="body"/>
          </p:nvPr>
        </p:nvSpPr>
        <p:spPr>
          <a:xfrm>
            <a:off x="914400" y="1524000"/>
            <a:ext cx="3582900" cy="651000"/>
          </a:xfrm>
          <a:prstGeom prst="rect">
            <a:avLst/>
          </a:prstGeom>
          <a:solidFill>
            <a:srgbClr val="003369">
              <a:alpha val="74117"/>
            </a:srgbClr>
          </a:solidFill>
          <a:ln>
            <a:noFill/>
          </a:ln>
        </p:spPr>
        <p:txBody>
          <a:bodyPr anchorCtr="0" anchor="ctr" bIns="45700" lIns="91425" spcFirstLastPara="1" rIns="91425" wrap="square" tIns="45700">
            <a:noAutofit/>
          </a:bodyPr>
          <a:lstStyle/>
          <a:p>
            <a:pPr indent="0" lvl="0" marL="0" rtl="0" algn="l">
              <a:lnSpc>
                <a:spcPct val="100000"/>
              </a:lnSpc>
              <a:spcBef>
                <a:spcPts val="420"/>
              </a:spcBef>
              <a:spcAft>
                <a:spcPts val="0"/>
              </a:spcAft>
              <a:buSzPts val="2100"/>
              <a:buNone/>
            </a:pPr>
            <a:r>
              <a:rPr lang="en-US"/>
              <a:t>Known/Suspected</a:t>
            </a:r>
            <a:endParaRPr/>
          </a:p>
        </p:txBody>
      </p:sp>
      <p:sp>
        <p:nvSpPr>
          <p:cNvPr id="358" name="Google Shape;358;g24641aa3161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Types of Problems</a:t>
            </a:r>
            <a:endParaRPr>
              <a:solidFill>
                <a:schemeClr val="dk1"/>
              </a:solidFill>
            </a:endParaRPr>
          </a:p>
        </p:txBody>
      </p:sp>
      <p:sp>
        <p:nvSpPr>
          <p:cNvPr id="359" name="Google Shape;359;g24641aa3161_0_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fontScale="92500" lnSpcReduction="20000"/>
          </a:bodyPr>
          <a:lstStyle/>
          <a:p>
            <a:pPr indent="-160020" lvl="0" marL="171450" rtl="0" algn="l">
              <a:lnSpc>
                <a:spcPct val="100000"/>
              </a:lnSpc>
              <a:spcBef>
                <a:spcPts val="480"/>
              </a:spcBef>
              <a:spcAft>
                <a:spcPts val="0"/>
              </a:spcAft>
              <a:buSzPct val="100000"/>
              <a:buFont typeface="Verdana"/>
              <a:buChar char="•"/>
            </a:pPr>
            <a:r>
              <a:rPr lang="en-US"/>
              <a:t>Begins with a concern or a question from superintendent or DLT</a:t>
            </a:r>
            <a:endParaRPr/>
          </a:p>
          <a:p>
            <a:pPr indent="-160020" lvl="0" marL="171450" rtl="0" algn="l">
              <a:lnSpc>
                <a:spcPct val="100000"/>
              </a:lnSpc>
              <a:spcBef>
                <a:spcPts val="1000"/>
              </a:spcBef>
              <a:spcAft>
                <a:spcPts val="0"/>
              </a:spcAft>
              <a:buSzPct val="100000"/>
              <a:buFont typeface="Verdana"/>
              <a:buChar char="•"/>
            </a:pPr>
            <a:r>
              <a:rPr lang="en-US"/>
              <a:t>Specific data (grade retention, attendance, SOL’s, climate surveys, etc.) are used to determine if an issue exists.</a:t>
            </a:r>
            <a:endParaRPr/>
          </a:p>
          <a:p>
            <a:pPr indent="-160020" lvl="0" marL="171450" rtl="0" algn="l">
              <a:lnSpc>
                <a:spcPct val="100000"/>
              </a:lnSpc>
              <a:spcBef>
                <a:spcPts val="1000"/>
              </a:spcBef>
              <a:spcAft>
                <a:spcPts val="1000"/>
              </a:spcAft>
              <a:buSzPct val="100000"/>
              <a:buFont typeface="Verdana"/>
              <a:buChar char="•"/>
            </a:pPr>
            <a:r>
              <a:rPr lang="en-US"/>
              <a:t>Cannot assume the concern or question accurately represents reality</a:t>
            </a:r>
            <a:endParaRPr/>
          </a:p>
        </p:txBody>
      </p:sp>
      <p:sp>
        <p:nvSpPr>
          <p:cNvPr id="360" name="Google Shape;360;g24641aa3161_0_0"/>
          <p:cNvSpPr txBox="1"/>
          <p:nvPr>
            <p:ph idx="3" type="body"/>
          </p:nvPr>
        </p:nvSpPr>
        <p:spPr>
          <a:xfrm>
            <a:off x="5105400" y="1535113"/>
            <a:ext cx="3581400" cy="639900"/>
          </a:xfrm>
          <a:prstGeom prst="rect">
            <a:avLst/>
          </a:prstGeom>
          <a:solidFill>
            <a:srgbClr val="003369">
              <a:alpha val="74117"/>
            </a:srgbClr>
          </a:solidFill>
          <a:ln>
            <a:noFill/>
          </a:ln>
        </p:spPr>
        <p:txBody>
          <a:bodyPr anchorCtr="0" anchor="ctr" bIns="45700" lIns="91425" spcFirstLastPara="1" rIns="91425" wrap="square" tIns="45700">
            <a:normAutofit/>
          </a:bodyPr>
          <a:lstStyle/>
          <a:p>
            <a:pPr indent="0" lvl="0" marL="0" rtl="0" algn="l">
              <a:lnSpc>
                <a:spcPct val="100000"/>
              </a:lnSpc>
              <a:spcBef>
                <a:spcPts val="420"/>
              </a:spcBef>
              <a:spcAft>
                <a:spcPts val="0"/>
              </a:spcAft>
              <a:buSzPts val="2100"/>
              <a:buNone/>
            </a:pPr>
            <a:r>
              <a:rPr lang="en-US"/>
              <a:t>Unknown/Hidden</a:t>
            </a:r>
            <a:endParaRPr/>
          </a:p>
        </p:txBody>
      </p:sp>
      <p:sp>
        <p:nvSpPr>
          <p:cNvPr id="361" name="Google Shape;361;g24641aa3161_0_0"/>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100000"/>
              </a:lnSpc>
              <a:spcBef>
                <a:spcPts val="480"/>
              </a:spcBef>
              <a:spcAft>
                <a:spcPts val="0"/>
              </a:spcAft>
              <a:buSzPts val="2400"/>
              <a:buFont typeface="Verdana"/>
              <a:buChar char="•"/>
            </a:pPr>
            <a:r>
              <a:rPr lang="en-US"/>
              <a:t>Recognizes areas outside of daily lived experiences</a:t>
            </a:r>
            <a:endParaRPr/>
          </a:p>
          <a:p>
            <a:pPr indent="-228600" lvl="0" marL="228600" rtl="0" algn="l">
              <a:lnSpc>
                <a:spcPct val="100000"/>
              </a:lnSpc>
              <a:spcBef>
                <a:spcPts val="1000"/>
              </a:spcBef>
              <a:spcAft>
                <a:spcPts val="0"/>
              </a:spcAft>
              <a:buSzPts val="2400"/>
              <a:buFont typeface="Verdana"/>
              <a:buChar char="•"/>
            </a:pPr>
            <a:r>
              <a:rPr lang="en-US"/>
              <a:t>Looks at big data and disaggregates based on grade, gender, race, SES, location, time, etc.</a:t>
            </a:r>
            <a:endParaRPr/>
          </a:p>
          <a:p>
            <a:pPr indent="-228600" lvl="0" marL="228600" rtl="0" algn="l">
              <a:lnSpc>
                <a:spcPct val="100000"/>
              </a:lnSpc>
              <a:spcBef>
                <a:spcPts val="1000"/>
              </a:spcBef>
              <a:spcAft>
                <a:spcPts val="1000"/>
              </a:spcAft>
              <a:buSzPts val="2400"/>
              <a:buFont typeface="Verdana"/>
              <a:buChar char="•"/>
            </a:pPr>
            <a:r>
              <a:rPr lang="en-US">
                <a:extLst>
                  <a:ext uri="http://customooxmlschemas.google.com/">
                    <go:slidesCustomData xmlns:go="http://customooxmlschemas.google.com/" textRoundtripDataId="0"/>
                  </a:ext>
                </a:extLst>
              </a:rPr>
              <a:t>Involves teacher, student, and family voice and concerns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2c510ae718_0_1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700"/>
              <a:t>Data: Evidence of Need</a:t>
            </a:r>
            <a:endParaRPr sz="3700"/>
          </a:p>
          <a:p>
            <a:pPr indent="0" lvl="0" marL="0" rtl="0" algn="ctr">
              <a:lnSpc>
                <a:spcPct val="100000"/>
              </a:lnSpc>
              <a:spcBef>
                <a:spcPts val="0"/>
              </a:spcBef>
              <a:spcAft>
                <a:spcPts val="0"/>
              </a:spcAft>
              <a:buSzPts val="4000"/>
              <a:buNone/>
            </a:pPr>
            <a:r>
              <a:rPr lang="en-US" sz="3700"/>
              <a:t>What is your data story?</a:t>
            </a:r>
            <a:endParaRPr sz="3700"/>
          </a:p>
        </p:txBody>
      </p:sp>
      <p:sp>
        <p:nvSpPr>
          <p:cNvPr id="368" name="Google Shape;368;g22c510ae718_0_18"/>
          <p:cNvSpPr txBox="1"/>
          <p:nvPr/>
        </p:nvSpPr>
        <p:spPr>
          <a:xfrm>
            <a:off x="457200" y="1752600"/>
            <a:ext cx="8229600" cy="463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60"/>
              </a:spcBef>
              <a:spcAft>
                <a:spcPts val="0"/>
              </a:spcAft>
              <a:buClr>
                <a:srgbClr val="000000"/>
              </a:buClr>
              <a:buSzPts val="2500"/>
              <a:buFont typeface="Arial"/>
              <a:buNone/>
            </a:pPr>
            <a:r>
              <a:rPr b="0" i="0" lang="en-US" sz="2500" u="none" cap="none" strike="noStrike">
                <a:solidFill>
                  <a:srgbClr val="000000"/>
                </a:solidFill>
                <a:latin typeface="Verdana"/>
                <a:ea typeface="Verdana"/>
                <a:cs typeface="Verdana"/>
                <a:sym typeface="Verdana"/>
              </a:rPr>
              <a:t>Here, we answer the following question: </a:t>
            </a:r>
            <a:endParaRPr b="0" i="0" sz="2500" u="none" cap="none" strike="noStrike">
              <a:solidFill>
                <a:srgbClr val="000000"/>
              </a:solidFill>
              <a:latin typeface="Verdana"/>
              <a:ea typeface="Verdana"/>
              <a:cs typeface="Verdana"/>
              <a:sym typeface="Verdana"/>
            </a:endParaRPr>
          </a:p>
          <a:p>
            <a:pPr indent="0" lvl="0" marL="0" marR="0" rtl="0" algn="l">
              <a:lnSpc>
                <a:spcPct val="100000"/>
              </a:lnSpc>
              <a:spcBef>
                <a:spcPts val="560"/>
              </a:spcBef>
              <a:spcAft>
                <a:spcPts val="0"/>
              </a:spcAft>
              <a:buClr>
                <a:srgbClr val="000000"/>
              </a:buClr>
              <a:buSzPts val="2500"/>
              <a:buFont typeface="Arial"/>
              <a:buNone/>
            </a:pPr>
            <a:r>
              <a:t/>
            </a:r>
            <a:endParaRPr b="1" i="1" sz="1200" u="none" cap="none" strike="noStrike">
              <a:solidFill>
                <a:schemeClr val="dk1"/>
              </a:solidFill>
              <a:latin typeface="Verdana"/>
              <a:ea typeface="Verdana"/>
              <a:cs typeface="Verdana"/>
              <a:sym typeface="Verdana"/>
            </a:endParaRPr>
          </a:p>
          <a:p>
            <a:pPr indent="0" lvl="0" marL="0" marR="0" rtl="0" algn="l">
              <a:lnSpc>
                <a:spcPct val="100000"/>
              </a:lnSpc>
              <a:spcBef>
                <a:spcPts val="560"/>
              </a:spcBef>
              <a:spcAft>
                <a:spcPts val="0"/>
              </a:spcAft>
              <a:buClr>
                <a:srgbClr val="000000"/>
              </a:buClr>
              <a:buSzPts val="2500"/>
              <a:buFont typeface="Arial"/>
              <a:buNone/>
            </a:pPr>
            <a:r>
              <a:rPr b="1" i="1" lang="en-US" sz="2500" u="none" cap="none" strike="noStrike">
                <a:solidFill>
                  <a:srgbClr val="FF0000"/>
                </a:solidFill>
                <a:latin typeface="Verdana"/>
                <a:ea typeface="Verdana"/>
                <a:cs typeface="Verdana"/>
                <a:sym typeface="Verdana"/>
              </a:rPr>
              <a:t>Is there a problem?</a:t>
            </a:r>
            <a:r>
              <a:rPr b="0" i="0" lang="en-US" sz="2500" u="none" cap="none" strike="noStrike">
                <a:solidFill>
                  <a:srgbClr val="000000"/>
                </a:solidFill>
                <a:latin typeface="Verdana"/>
                <a:ea typeface="Verdana"/>
                <a:cs typeface="Verdana"/>
                <a:sym typeface="Verdana"/>
              </a:rPr>
              <a:t> </a:t>
            </a:r>
            <a:r>
              <a:rPr b="0" i="0" lang="en-US" sz="2500" u="none" cap="none" strike="noStrike">
                <a:solidFill>
                  <a:srgbClr val="000000"/>
                </a:solidFill>
                <a:latin typeface="Verdana"/>
                <a:ea typeface="Verdana"/>
                <a:cs typeface="Verdana"/>
                <a:sym typeface="Verdana"/>
                <a:extLst>
                  <a:ext uri="http://customooxmlschemas.google.com/">
                    <go:slidesCustomData xmlns:go="http://customooxmlschemas.google.com/" textRoundtripDataId="1"/>
                  </a:ext>
                </a:extLst>
              </a:rPr>
              <a:t>What is the data that indicates that there is a problem that needs to be addressed? </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56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Academics</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Behavior</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Attendance</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Social Emotional Wellness</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Community health</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Teacher retention</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Family engagement</a:t>
            </a:r>
            <a:endParaRPr b="0" i="1" sz="2500" u="none" cap="none" strike="noStrik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2c510ae718_0_7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VA School Quality Profile</a:t>
            </a:r>
            <a:endParaRPr/>
          </a:p>
        </p:txBody>
      </p:sp>
      <p:pic>
        <p:nvPicPr>
          <p:cNvPr id="375" name="Google Shape;375;g22c510ae718_0_74"/>
          <p:cNvPicPr preferRelativeResize="0"/>
          <p:nvPr/>
        </p:nvPicPr>
        <p:blipFill rotWithShape="1">
          <a:blip r:embed="rId3">
            <a:alphaModFix/>
          </a:blip>
          <a:srcRect b="0" l="0" r="0" t="0"/>
          <a:stretch/>
        </p:blipFill>
        <p:spPr>
          <a:xfrm>
            <a:off x="3654675" y="1749400"/>
            <a:ext cx="5276452" cy="3511599"/>
          </a:xfrm>
          <a:prstGeom prst="rect">
            <a:avLst/>
          </a:prstGeom>
          <a:noFill/>
          <a:ln cap="flat" cmpd="sng" w="9525">
            <a:solidFill>
              <a:schemeClr val="dk2"/>
            </a:solidFill>
            <a:prstDash val="solid"/>
            <a:round/>
            <a:headEnd len="sm" w="sm" type="none"/>
            <a:tailEnd len="sm" w="sm" type="none"/>
          </a:ln>
        </p:spPr>
      </p:pic>
      <p:sp>
        <p:nvSpPr>
          <p:cNvPr id="376" name="Google Shape;376;g22c510ae718_0_74"/>
          <p:cNvSpPr txBox="1"/>
          <p:nvPr/>
        </p:nvSpPr>
        <p:spPr>
          <a:xfrm>
            <a:off x="105325" y="1589075"/>
            <a:ext cx="3389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800" u="sng" cap="none" strike="noStrike">
                <a:solidFill>
                  <a:srgbClr val="0000FF"/>
                </a:solidFill>
                <a:latin typeface="Calibri"/>
                <a:ea typeface="Calibri"/>
                <a:cs typeface="Calibri"/>
                <a:sym typeface="Calibri"/>
                <a:hlinkClick r:id="rId4">
                  <a:extLst>
                    <a:ext uri="{A12FA001-AC4F-418D-AE19-62706E023703}">
                      <ahyp:hlinkClr val="tx"/>
                    </a:ext>
                  </a:extLst>
                </a:hlinkClick>
              </a:rPr>
              <a:t>https://schoolquality.virginia.gov/</a:t>
            </a:r>
            <a:endParaRPr b="0" i="0" sz="2000" u="none" cap="none" strike="noStrike">
              <a:solidFill>
                <a:srgbClr val="000000"/>
              </a:solidFill>
              <a:latin typeface="Verdana"/>
              <a:ea typeface="Verdana"/>
              <a:cs typeface="Verdana"/>
              <a:sym typeface="Verdana"/>
            </a:endParaRPr>
          </a:p>
        </p:txBody>
      </p:sp>
      <p:pic>
        <p:nvPicPr>
          <p:cNvPr id="377" name="Google Shape;377;g22c510ae718_0_74"/>
          <p:cNvPicPr preferRelativeResize="0"/>
          <p:nvPr/>
        </p:nvPicPr>
        <p:blipFill rotWithShape="1">
          <a:blip r:embed="rId5">
            <a:alphaModFix/>
          </a:blip>
          <a:srcRect b="0" l="0" r="0" t="0"/>
          <a:stretch/>
        </p:blipFill>
        <p:spPr>
          <a:xfrm>
            <a:off x="708690" y="2812762"/>
            <a:ext cx="7726624" cy="523200"/>
          </a:xfrm>
          <a:prstGeom prst="rect">
            <a:avLst/>
          </a:prstGeom>
          <a:noFill/>
          <a:ln cap="flat" cmpd="sng" w="9525">
            <a:solidFill>
              <a:schemeClr val="dk2"/>
            </a:solidFill>
            <a:prstDash val="solid"/>
            <a:round/>
            <a:headEnd len="sm" w="sm" type="none"/>
            <a:tailEnd len="sm" w="sm" type="none"/>
          </a:ln>
        </p:spPr>
      </p:pic>
      <p:pic>
        <p:nvPicPr>
          <p:cNvPr id="378" name="Google Shape;378;g22c510ae718_0_74"/>
          <p:cNvPicPr preferRelativeResize="0"/>
          <p:nvPr/>
        </p:nvPicPr>
        <p:blipFill rotWithShape="1">
          <a:blip r:embed="rId6">
            <a:alphaModFix/>
          </a:blip>
          <a:srcRect b="0" l="0" r="0" t="0"/>
          <a:stretch/>
        </p:blipFill>
        <p:spPr>
          <a:xfrm>
            <a:off x="585425" y="2283693"/>
            <a:ext cx="7973173" cy="452208"/>
          </a:xfrm>
          <a:prstGeom prst="rect">
            <a:avLst/>
          </a:prstGeom>
          <a:noFill/>
          <a:ln cap="flat" cmpd="sng" w="9525">
            <a:solidFill>
              <a:schemeClr val="dk2"/>
            </a:solidFill>
            <a:prstDash val="solid"/>
            <a:round/>
            <a:headEnd len="sm" w="sm" type="none"/>
            <a:tailEnd len="sm" w="sm" type="none"/>
          </a:ln>
        </p:spPr>
      </p:pic>
      <p:pic>
        <p:nvPicPr>
          <p:cNvPr id="379" name="Google Shape;379;g22c510ae718_0_74"/>
          <p:cNvPicPr preferRelativeResize="0"/>
          <p:nvPr/>
        </p:nvPicPr>
        <p:blipFill rotWithShape="1">
          <a:blip r:embed="rId7">
            <a:alphaModFix/>
          </a:blip>
          <a:srcRect b="0" l="0" r="0" t="0"/>
          <a:stretch/>
        </p:blipFill>
        <p:spPr>
          <a:xfrm>
            <a:off x="320325" y="4731075"/>
            <a:ext cx="6035825" cy="1983124"/>
          </a:xfrm>
          <a:prstGeom prst="rect">
            <a:avLst/>
          </a:prstGeom>
          <a:noFill/>
          <a:ln cap="flat" cmpd="sng" w="952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4c0cd4a5fb_12_18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386" name="Google Shape;386;g24c0cd4a5fb_12_180"/>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b="1" lang="en-US" sz="2800"/>
              <a:t>Discuss:</a:t>
            </a:r>
            <a:endParaRPr b="1" sz="2800"/>
          </a:p>
          <a:p>
            <a:pPr indent="0" lvl="0" marL="0" rtl="0" algn="l">
              <a:lnSpc>
                <a:spcPct val="100000"/>
              </a:lnSpc>
              <a:spcBef>
                <a:spcPts val="640"/>
              </a:spcBef>
              <a:spcAft>
                <a:spcPts val="0"/>
              </a:spcAft>
              <a:buSzPts val="3200"/>
              <a:buNone/>
            </a:pPr>
            <a:r>
              <a:t/>
            </a:r>
            <a:endParaRPr sz="2800"/>
          </a:p>
          <a:p>
            <a:pPr indent="0" lvl="0" marL="0" rtl="0" algn="l">
              <a:lnSpc>
                <a:spcPct val="100000"/>
              </a:lnSpc>
              <a:spcBef>
                <a:spcPts val="360"/>
              </a:spcBef>
              <a:spcAft>
                <a:spcPts val="0"/>
              </a:spcAft>
              <a:buSzPts val="3200"/>
              <a:buNone/>
            </a:pPr>
            <a:r>
              <a:rPr lang="en-US"/>
              <a:t>What data sources will help you monitor your division’s valued outcomes?</a:t>
            </a:r>
            <a:endParaRPr sz="2800"/>
          </a:p>
          <a:p>
            <a:pPr indent="0" lvl="0" marL="0" rtl="0" algn="l">
              <a:lnSpc>
                <a:spcPct val="100000"/>
              </a:lnSpc>
              <a:spcBef>
                <a:spcPts val="640"/>
              </a:spcBef>
              <a:spcAft>
                <a:spcPts val="0"/>
              </a:spcAft>
              <a:buSzPts val="3200"/>
              <a:buNone/>
            </a:pPr>
            <a:r>
              <a:t/>
            </a:r>
            <a:endParaRPr sz="2800"/>
          </a:p>
        </p:txBody>
      </p:sp>
      <p:sp>
        <p:nvSpPr>
          <p:cNvPr id="387" name="Google Shape;387;g24c0cd4a5fb_12_180"/>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Exploring Data</a:t>
            </a:r>
            <a:endParaRPr sz="3300"/>
          </a:p>
        </p:txBody>
      </p:sp>
      <p:pic>
        <p:nvPicPr>
          <p:cNvPr id="388" name="Google Shape;388;g24c0cd4a5fb_12_180"/>
          <p:cNvPicPr preferRelativeResize="0"/>
          <p:nvPr/>
        </p:nvPicPr>
        <p:blipFill rotWithShape="1">
          <a:blip r:embed="rId3">
            <a:alphaModFix/>
          </a:blip>
          <a:srcRect b="0" l="0" r="0" t="0"/>
          <a:stretch/>
        </p:blipFill>
        <p:spPr>
          <a:xfrm>
            <a:off x="896025" y="2845350"/>
            <a:ext cx="2130751" cy="2757776"/>
          </a:xfrm>
          <a:prstGeom prst="rect">
            <a:avLst/>
          </a:prstGeom>
          <a:noFill/>
          <a:ln cap="flat" cmpd="sng" w="9525">
            <a:solidFill>
              <a:schemeClr val="dk2"/>
            </a:solidFill>
            <a:prstDash val="solid"/>
            <a:round/>
            <a:headEnd len="sm" w="sm" type="none"/>
            <a:tailEnd len="sm" w="sm" type="none"/>
          </a:ln>
        </p:spPr>
      </p:pic>
      <p:sp>
        <p:nvSpPr>
          <p:cNvPr id="389" name="Google Shape;389;g24c0cd4a5fb_12_180"/>
          <p:cNvSpPr txBox="1"/>
          <p:nvPr/>
        </p:nvSpPr>
        <p:spPr>
          <a:xfrm>
            <a:off x="979350" y="5603125"/>
            <a:ext cx="1964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5 minutes</a:t>
            </a:r>
            <a:endParaRPr b="0" i="0" sz="1400" u="none" cap="none" strike="noStrike">
              <a:solidFill>
                <a:srgbClr val="000000"/>
              </a:solidFill>
              <a:latin typeface="Verdana"/>
              <a:ea typeface="Verdana"/>
              <a:cs typeface="Verdana"/>
              <a:sym typeface="Verdana"/>
            </a:endParaRPr>
          </a:p>
        </p:txBody>
      </p:sp>
      <p:sp>
        <p:nvSpPr>
          <p:cNvPr id="390" name="Google Shape;390;g24c0cd4a5fb_12_180"/>
          <p:cNvSpPr txBox="1"/>
          <p:nvPr/>
        </p:nvSpPr>
        <p:spPr>
          <a:xfrm>
            <a:off x="5912975" y="5039000"/>
            <a:ext cx="2551200" cy="617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11 &amp; 12</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391" name="Google Shape;391;g24c0cd4a5fb_12_180" title="5 Minute Timer">
            <a:hlinkClick r:id="rId4"/>
          </p:cNvPr>
          <p:cNvPicPr preferRelativeResize="0"/>
          <p:nvPr/>
        </p:nvPicPr>
        <p:blipFill rotWithShape="1">
          <a:blip r:embed="rId5">
            <a:alphaModFix/>
          </a:blip>
          <a:srcRect b="0" l="0" r="0" t="0"/>
          <a:stretch/>
        </p:blipFill>
        <p:spPr>
          <a:xfrm>
            <a:off x="3342450" y="5486600"/>
            <a:ext cx="2254850" cy="1268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98d7b0ab4c_2_12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Got Data?</a:t>
            </a:r>
            <a:endParaRPr/>
          </a:p>
        </p:txBody>
      </p:sp>
      <p:pic>
        <p:nvPicPr>
          <p:cNvPr id="398" name="Google Shape;398;g298d7b0ab4c_2_122"/>
          <p:cNvPicPr preferRelativeResize="0"/>
          <p:nvPr/>
        </p:nvPicPr>
        <p:blipFill rotWithShape="1">
          <a:blip r:embed="rId3">
            <a:alphaModFix/>
          </a:blip>
          <a:srcRect b="0" l="0" r="0" t="0"/>
          <a:stretch/>
        </p:blipFill>
        <p:spPr>
          <a:xfrm>
            <a:off x="980875" y="1502153"/>
            <a:ext cx="7182250" cy="4337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98d7b0ab4c_2_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04" name="Google Shape;404;g298d7b0ab4c_2_0"/>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Clr>
                <a:schemeClr val="dk1"/>
              </a:buClr>
              <a:buSzPts val="1100"/>
              <a:buFont typeface="Arial"/>
              <a:buNone/>
            </a:pPr>
            <a:r>
              <a:rPr b="1" lang="en-US" sz="2800">
                <a:solidFill>
                  <a:srgbClr val="202124"/>
                </a:solidFill>
              </a:rPr>
              <a:t>Phase I-Prediction: </a:t>
            </a:r>
            <a:endParaRPr b="1"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 predict/expect the data show…</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My predictions/expectations are influenced by…</a:t>
            </a:r>
            <a:endParaRPr sz="3400"/>
          </a:p>
        </p:txBody>
      </p:sp>
      <p:sp>
        <p:nvSpPr>
          <p:cNvPr id="405" name="Google Shape;405;g298d7b0ab4c_2_0"/>
          <p:cNvSpPr txBox="1"/>
          <p:nvPr>
            <p:ph idx="2" type="body"/>
          </p:nvPr>
        </p:nvSpPr>
        <p:spPr>
          <a:xfrm>
            <a:off x="457200" y="1435101"/>
            <a:ext cx="3008400" cy="4512900"/>
          </a:xfrm>
          <a:prstGeom prst="rect">
            <a:avLst/>
          </a:prstGeom>
          <a:solidFill>
            <a:srgbClr val="003369">
              <a:alpha val="74509"/>
            </a:srgbClr>
          </a:solidFill>
          <a:ln>
            <a:noFill/>
          </a:ln>
        </p:spPr>
        <p:txBody>
          <a:bodyPr anchorCtr="0" anchor="t" bIns="45700" lIns="91425" spcFirstLastPara="1" rIns="91425" wrap="square" tIns="45700">
            <a:normAutofit/>
          </a:bodyPr>
          <a:lstStyle/>
          <a:p>
            <a:pPr indent="-387350" lvl="0" marL="457200" rtl="0" algn="l">
              <a:lnSpc>
                <a:spcPct val="100000"/>
              </a:lnSpc>
              <a:spcBef>
                <a:spcPts val="0"/>
              </a:spcBef>
              <a:spcAft>
                <a:spcPts val="0"/>
              </a:spcAft>
              <a:buClr>
                <a:srgbClr val="00FF00"/>
              </a:buClr>
              <a:buSzPts val="2500"/>
              <a:buChar char="●"/>
            </a:pPr>
            <a:r>
              <a:rPr b="1" lang="en-US" sz="2500">
                <a:solidFill>
                  <a:srgbClr val="00FF00"/>
                </a:solidFill>
              </a:rPr>
              <a:t>Prediction</a:t>
            </a:r>
            <a:endParaRPr b="1" sz="2500">
              <a:solidFill>
                <a:srgbClr val="00FF00"/>
              </a:solidFill>
            </a:endParaRPr>
          </a:p>
          <a:p>
            <a:pPr indent="-387350" lvl="0" marL="457200" rtl="0" algn="l">
              <a:lnSpc>
                <a:spcPct val="100000"/>
              </a:lnSpc>
              <a:spcBef>
                <a:spcPts val="0"/>
              </a:spcBef>
              <a:spcAft>
                <a:spcPts val="0"/>
              </a:spcAft>
              <a:buSzPts val="2500"/>
              <a:buChar char="●"/>
            </a:pPr>
            <a:r>
              <a:rPr b="1" lang="en-US" sz="2500"/>
              <a:t>Observations</a:t>
            </a:r>
            <a:endParaRPr b="1" sz="2500"/>
          </a:p>
          <a:p>
            <a:pPr indent="-387350" lvl="0" marL="457200" rtl="0" algn="l">
              <a:lnSpc>
                <a:spcPct val="100000"/>
              </a:lnSpc>
              <a:spcBef>
                <a:spcPts val="0"/>
              </a:spcBef>
              <a:spcAft>
                <a:spcPts val="0"/>
              </a:spcAft>
              <a:buSzPts val="2500"/>
              <a:buChar char="●"/>
            </a:pPr>
            <a:r>
              <a:rPr b="1" lang="en-US" sz="2500"/>
              <a:t>Inferences</a:t>
            </a:r>
            <a:endParaRPr sz="2900"/>
          </a:p>
          <a:p>
            <a:pPr indent="0" lvl="0" marL="0" rtl="0" algn="l">
              <a:lnSpc>
                <a:spcPct val="90000"/>
              </a:lnSpc>
              <a:spcBef>
                <a:spcPts val="0"/>
              </a:spcBef>
              <a:spcAft>
                <a:spcPts val="0"/>
              </a:spcAft>
              <a:buClr>
                <a:schemeClr val="lt1"/>
              </a:buClr>
              <a:buSzPts val="2400"/>
              <a:buNone/>
            </a:pPr>
            <a:r>
              <a:t/>
            </a:r>
            <a:endParaRPr sz="2100"/>
          </a:p>
        </p:txBody>
      </p:sp>
      <p:sp>
        <p:nvSpPr>
          <p:cNvPr id="406" name="Google Shape;406;g298d7b0ab4c_2_0"/>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13-16 </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525fd5c78d_0_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Materials</a:t>
            </a:r>
            <a:endParaRPr/>
          </a:p>
        </p:txBody>
      </p:sp>
      <p:pic>
        <p:nvPicPr>
          <p:cNvPr id="146" name="Google Shape;146;g2525fd5c78d_0_9"/>
          <p:cNvPicPr preferRelativeResize="0"/>
          <p:nvPr/>
        </p:nvPicPr>
        <p:blipFill rotWithShape="1">
          <a:blip r:embed="rId3">
            <a:alphaModFix/>
          </a:blip>
          <a:srcRect b="0" l="0" r="0" t="0"/>
          <a:stretch/>
        </p:blipFill>
        <p:spPr>
          <a:xfrm>
            <a:off x="304800" y="1575875"/>
            <a:ext cx="4772699" cy="4654700"/>
          </a:xfrm>
          <a:prstGeom prst="rect">
            <a:avLst/>
          </a:prstGeom>
          <a:noFill/>
          <a:ln cap="flat" cmpd="sng" w="9525">
            <a:solidFill>
              <a:srgbClr val="CCCCCC"/>
            </a:solidFill>
            <a:prstDash val="solid"/>
            <a:round/>
            <a:headEnd len="sm" w="sm" type="none"/>
            <a:tailEnd len="sm" w="sm" type="none"/>
          </a:ln>
        </p:spPr>
      </p:pic>
      <p:sp>
        <p:nvSpPr>
          <p:cNvPr id="147" name="Google Shape;147;g2525fd5c78d_0_9"/>
          <p:cNvSpPr txBox="1"/>
          <p:nvPr/>
        </p:nvSpPr>
        <p:spPr>
          <a:xfrm>
            <a:off x="5578700" y="1525625"/>
            <a:ext cx="3020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Workbook</a:t>
            </a:r>
            <a:endParaRPr b="0" i="0" sz="2400" u="none" cap="none" strike="noStrike">
              <a:solidFill>
                <a:srgbClr val="000000"/>
              </a:solidFill>
              <a:latin typeface="Verdana"/>
              <a:ea typeface="Verdana"/>
              <a:cs typeface="Verdana"/>
              <a:sym typeface="Verdana"/>
            </a:endParaRPr>
          </a:p>
        </p:txBody>
      </p:sp>
      <p:sp>
        <p:nvSpPr>
          <p:cNvPr id="148" name="Google Shape;148;g2525fd5c78d_0_9"/>
          <p:cNvSpPr txBox="1"/>
          <p:nvPr/>
        </p:nvSpPr>
        <p:spPr>
          <a:xfrm>
            <a:off x="244825" y="6227325"/>
            <a:ext cx="5632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Verdana"/>
                <a:ea typeface="Verdana"/>
                <a:cs typeface="Verdana"/>
                <a:sym typeface="Verdana"/>
                <a:hlinkClick r:id="rId4"/>
              </a:rPr>
              <a:t>https://vtss-ric.vcu.edu/events/</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98d7b0ab4c_2_6"/>
          <p:cNvSpPr txBox="1"/>
          <p:nvPr>
            <p:ph type="title"/>
          </p:nvPr>
        </p:nvSpPr>
        <p:spPr>
          <a:xfrm>
            <a:off x="914400" y="273050"/>
            <a:ext cx="2551200" cy="11622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2" name="Google Shape;412;g298d7b0ab4c_2_6"/>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Clr>
                <a:schemeClr val="dk1"/>
              </a:buClr>
              <a:buSzPts val="1100"/>
              <a:buFont typeface="Arial"/>
              <a:buNone/>
            </a:pPr>
            <a:r>
              <a:rPr b="1" lang="en-US" sz="2800">
                <a:solidFill>
                  <a:srgbClr val="202124"/>
                </a:solidFill>
              </a:rPr>
              <a:t>Phase II-Observations: </a:t>
            </a:r>
            <a:endParaRPr b="1"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 observe that…</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Some patterns/trends that I notice…</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 can count…</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I’m surprised that I see…</a:t>
            </a:r>
            <a:endParaRPr sz="2800">
              <a:solidFill>
                <a:srgbClr val="202124"/>
              </a:solidFill>
            </a:endParaRPr>
          </a:p>
          <a:p>
            <a:pPr indent="0" lvl="0" marL="0" rtl="0" algn="ctr">
              <a:lnSpc>
                <a:spcPct val="100000"/>
              </a:lnSpc>
              <a:spcBef>
                <a:spcPts val="640"/>
              </a:spcBef>
              <a:spcAft>
                <a:spcPts val="0"/>
              </a:spcAft>
              <a:buClr>
                <a:schemeClr val="dk1"/>
              </a:buClr>
              <a:buSzPts val="1100"/>
              <a:buFont typeface="Arial"/>
              <a:buNone/>
            </a:pPr>
            <a:r>
              <a:rPr b="1" lang="en-US" sz="2800">
                <a:solidFill>
                  <a:srgbClr val="FF0000"/>
                </a:solidFill>
              </a:rPr>
              <a:t>*No judgment or explanation</a:t>
            </a:r>
            <a:endParaRPr sz="3400"/>
          </a:p>
        </p:txBody>
      </p:sp>
      <p:sp>
        <p:nvSpPr>
          <p:cNvPr id="413" name="Google Shape;413;g298d7b0ab4c_2_6"/>
          <p:cNvSpPr txBox="1"/>
          <p:nvPr>
            <p:ph idx="2" type="body"/>
          </p:nvPr>
        </p:nvSpPr>
        <p:spPr>
          <a:xfrm>
            <a:off x="457200" y="1435101"/>
            <a:ext cx="3008400" cy="4512900"/>
          </a:xfrm>
          <a:prstGeom prst="rect">
            <a:avLst/>
          </a:prstGeom>
          <a:solidFill>
            <a:srgbClr val="003369">
              <a:alpha val="74509"/>
            </a:srgbClr>
          </a:solidFill>
          <a:ln>
            <a:noFill/>
          </a:ln>
        </p:spPr>
        <p:txBody>
          <a:bodyPr anchorCtr="0" anchor="t" bIns="45700" lIns="91425" spcFirstLastPara="1" rIns="91425" wrap="square" tIns="45700">
            <a:normAutofit/>
          </a:bodyPr>
          <a:lstStyle/>
          <a:p>
            <a:pPr indent="-387350" lvl="0" marL="457200" rtl="0" algn="l">
              <a:lnSpc>
                <a:spcPct val="100000"/>
              </a:lnSpc>
              <a:spcBef>
                <a:spcPts val="0"/>
              </a:spcBef>
              <a:spcAft>
                <a:spcPts val="0"/>
              </a:spcAft>
              <a:buSzPts val="2500"/>
              <a:buChar char="●"/>
            </a:pPr>
            <a:r>
              <a:rPr b="1" lang="en-US" sz="2500"/>
              <a:t>Prediction</a:t>
            </a:r>
            <a:endParaRPr b="1" sz="2500"/>
          </a:p>
          <a:p>
            <a:pPr indent="-387350" lvl="0" marL="457200" rtl="0" algn="l">
              <a:lnSpc>
                <a:spcPct val="100000"/>
              </a:lnSpc>
              <a:spcBef>
                <a:spcPts val="0"/>
              </a:spcBef>
              <a:spcAft>
                <a:spcPts val="0"/>
              </a:spcAft>
              <a:buClr>
                <a:srgbClr val="00FF00"/>
              </a:buClr>
              <a:buSzPts val="2500"/>
              <a:buChar char="●"/>
            </a:pPr>
            <a:r>
              <a:rPr b="1" lang="en-US" sz="2500">
                <a:solidFill>
                  <a:srgbClr val="00FF00"/>
                </a:solidFill>
              </a:rPr>
              <a:t>Observations</a:t>
            </a:r>
            <a:endParaRPr b="1" sz="2500">
              <a:solidFill>
                <a:srgbClr val="00FF00"/>
              </a:solidFill>
            </a:endParaRPr>
          </a:p>
          <a:p>
            <a:pPr indent="-387350" lvl="0" marL="457200" rtl="0" algn="l">
              <a:lnSpc>
                <a:spcPct val="100000"/>
              </a:lnSpc>
              <a:spcBef>
                <a:spcPts val="0"/>
              </a:spcBef>
              <a:spcAft>
                <a:spcPts val="0"/>
              </a:spcAft>
              <a:buSzPts val="2500"/>
              <a:buChar char="●"/>
            </a:pPr>
            <a:r>
              <a:rPr b="1" lang="en-US" sz="2500"/>
              <a:t>Inferences</a:t>
            </a:r>
            <a:endParaRPr sz="2900"/>
          </a:p>
          <a:p>
            <a:pPr indent="0" lvl="0" marL="0" rtl="0" algn="l">
              <a:lnSpc>
                <a:spcPct val="90000"/>
              </a:lnSpc>
              <a:spcBef>
                <a:spcPts val="0"/>
              </a:spcBef>
              <a:spcAft>
                <a:spcPts val="0"/>
              </a:spcAft>
              <a:buClr>
                <a:schemeClr val="lt1"/>
              </a:buClr>
              <a:buSzPts val="2400"/>
              <a:buNone/>
            </a:pPr>
            <a:r>
              <a:t/>
            </a:r>
            <a:endParaRPr sz="2100"/>
          </a:p>
        </p:txBody>
      </p:sp>
      <p:sp>
        <p:nvSpPr>
          <p:cNvPr id="414" name="Google Shape;414;g298d7b0ab4c_2_6"/>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13-16 </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98d7b0ab4c_2_12"/>
          <p:cNvSpPr txBox="1"/>
          <p:nvPr>
            <p:ph type="title"/>
          </p:nvPr>
        </p:nvSpPr>
        <p:spPr>
          <a:xfrm>
            <a:off x="914400" y="273050"/>
            <a:ext cx="2551200" cy="11622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20" name="Google Shape;420;g298d7b0ab4c_2_12"/>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100000"/>
              </a:lnSpc>
              <a:spcBef>
                <a:spcPts val="640"/>
              </a:spcBef>
              <a:spcAft>
                <a:spcPts val="0"/>
              </a:spcAft>
              <a:buClr>
                <a:schemeClr val="dk1"/>
              </a:buClr>
              <a:buSzPts val="1100"/>
              <a:buFont typeface="Arial"/>
              <a:buNone/>
            </a:pPr>
            <a:r>
              <a:rPr b="1" lang="en-US" sz="2800">
                <a:solidFill>
                  <a:srgbClr val="202124"/>
                </a:solidFill>
              </a:rPr>
              <a:t>Phase III-Inferences </a:t>
            </a:r>
            <a:endParaRPr b="1" sz="2800">
              <a:solidFill>
                <a:srgbClr val="202124"/>
              </a:solidFill>
            </a:endParaRPr>
          </a:p>
          <a:p>
            <a:pPr indent="-431800" lvl="0" marL="457200" rtl="0" algn="l">
              <a:lnSpc>
                <a:spcPct val="100000"/>
              </a:lnSpc>
              <a:spcBef>
                <a:spcPts val="640"/>
              </a:spcBef>
              <a:spcAft>
                <a:spcPts val="0"/>
              </a:spcAft>
              <a:buClr>
                <a:srgbClr val="202124"/>
              </a:buClr>
              <a:buSzPts val="3200"/>
              <a:buChar char="•"/>
            </a:pPr>
            <a:r>
              <a:rPr lang="en-US" sz="2800">
                <a:solidFill>
                  <a:srgbClr val="202124"/>
                </a:solidFill>
              </a:rPr>
              <a:t>I believe the data suggests… because…</a:t>
            </a:r>
            <a:endParaRPr sz="2800">
              <a:solidFill>
                <a:srgbClr val="202124"/>
              </a:solidFill>
            </a:endParaRPr>
          </a:p>
          <a:p>
            <a:pPr indent="-431800" lvl="0" marL="457200" rtl="0" algn="l">
              <a:lnSpc>
                <a:spcPct val="100000"/>
              </a:lnSpc>
              <a:spcBef>
                <a:spcPts val="640"/>
              </a:spcBef>
              <a:spcAft>
                <a:spcPts val="0"/>
              </a:spcAft>
              <a:buClr>
                <a:srgbClr val="202124"/>
              </a:buClr>
              <a:buSzPts val="3200"/>
              <a:buChar char="•"/>
            </a:pPr>
            <a:r>
              <a:rPr lang="en-US" sz="2800">
                <a:solidFill>
                  <a:srgbClr val="202124"/>
                </a:solidFill>
              </a:rPr>
              <a:t>Additional data that would help me verify/confirm my explanations is…</a:t>
            </a:r>
            <a:endParaRPr sz="2800">
              <a:solidFill>
                <a:srgbClr val="202124"/>
              </a:solidFill>
            </a:endParaRPr>
          </a:p>
          <a:p>
            <a:pPr indent="-431800" lvl="0" marL="457200" rtl="0" algn="l">
              <a:lnSpc>
                <a:spcPct val="100000"/>
              </a:lnSpc>
              <a:spcBef>
                <a:spcPts val="640"/>
              </a:spcBef>
              <a:spcAft>
                <a:spcPts val="0"/>
              </a:spcAft>
              <a:buClr>
                <a:srgbClr val="202124"/>
              </a:buClr>
              <a:buSzPts val="3200"/>
              <a:buChar char="•"/>
            </a:pPr>
            <a:r>
              <a:rPr lang="en-US" sz="2800">
                <a:solidFill>
                  <a:srgbClr val="202124"/>
                </a:solidFill>
              </a:rPr>
              <a:t>Additional data that would help guide implementation of solutions/responses and determine if they are working</a:t>
            </a:r>
            <a:endParaRPr/>
          </a:p>
        </p:txBody>
      </p:sp>
      <p:sp>
        <p:nvSpPr>
          <p:cNvPr id="421" name="Google Shape;421;g298d7b0ab4c_2_12"/>
          <p:cNvSpPr txBox="1"/>
          <p:nvPr>
            <p:ph idx="2" type="body"/>
          </p:nvPr>
        </p:nvSpPr>
        <p:spPr>
          <a:xfrm>
            <a:off x="457200" y="1435101"/>
            <a:ext cx="3008400" cy="4512900"/>
          </a:xfrm>
          <a:prstGeom prst="rect">
            <a:avLst/>
          </a:prstGeom>
          <a:solidFill>
            <a:srgbClr val="003369">
              <a:alpha val="74509"/>
            </a:srgbClr>
          </a:solidFill>
          <a:ln>
            <a:noFill/>
          </a:ln>
        </p:spPr>
        <p:txBody>
          <a:bodyPr anchorCtr="0" anchor="t" bIns="45700" lIns="91425" spcFirstLastPara="1" rIns="91425" wrap="square" tIns="45700">
            <a:normAutofit/>
          </a:bodyPr>
          <a:lstStyle/>
          <a:p>
            <a:pPr indent="-387350" lvl="0" marL="457200" rtl="0" algn="l">
              <a:lnSpc>
                <a:spcPct val="100000"/>
              </a:lnSpc>
              <a:spcBef>
                <a:spcPts val="0"/>
              </a:spcBef>
              <a:spcAft>
                <a:spcPts val="0"/>
              </a:spcAft>
              <a:buSzPts val="2500"/>
              <a:buChar char="●"/>
            </a:pPr>
            <a:r>
              <a:rPr b="1" lang="en-US" sz="2500"/>
              <a:t>Prediction</a:t>
            </a:r>
            <a:endParaRPr b="1" sz="2500"/>
          </a:p>
          <a:p>
            <a:pPr indent="-387350" lvl="0" marL="457200" rtl="0" algn="l">
              <a:lnSpc>
                <a:spcPct val="100000"/>
              </a:lnSpc>
              <a:spcBef>
                <a:spcPts val="0"/>
              </a:spcBef>
              <a:spcAft>
                <a:spcPts val="0"/>
              </a:spcAft>
              <a:buSzPts val="2500"/>
              <a:buChar char="●"/>
            </a:pPr>
            <a:r>
              <a:rPr b="1" lang="en-US" sz="2500"/>
              <a:t>Observations</a:t>
            </a:r>
            <a:endParaRPr b="1" sz="2500"/>
          </a:p>
          <a:p>
            <a:pPr indent="-387350" lvl="0" marL="457200" rtl="0" algn="l">
              <a:lnSpc>
                <a:spcPct val="100000"/>
              </a:lnSpc>
              <a:spcBef>
                <a:spcPts val="0"/>
              </a:spcBef>
              <a:spcAft>
                <a:spcPts val="0"/>
              </a:spcAft>
              <a:buClr>
                <a:srgbClr val="00FF00"/>
              </a:buClr>
              <a:buSzPts val="2500"/>
              <a:buChar char="●"/>
            </a:pPr>
            <a:r>
              <a:rPr b="1" lang="en-US" sz="2500">
                <a:solidFill>
                  <a:srgbClr val="00FF00"/>
                </a:solidFill>
              </a:rPr>
              <a:t>Inferences</a:t>
            </a:r>
            <a:endParaRPr sz="2500">
              <a:solidFill>
                <a:srgbClr val="00FF00"/>
              </a:solidFill>
            </a:endParaRPr>
          </a:p>
        </p:txBody>
      </p:sp>
      <p:sp>
        <p:nvSpPr>
          <p:cNvPr id="422" name="Google Shape;422;g298d7b0ab4c_2_12"/>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13-16 </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g22c510ae718_0_65"/>
          <p:cNvPicPr preferRelativeResize="0"/>
          <p:nvPr/>
        </p:nvPicPr>
        <p:blipFill rotWithShape="1">
          <a:blip r:embed="rId3">
            <a:alphaModFix/>
          </a:blip>
          <a:srcRect b="0" l="0" r="0" t="0"/>
          <a:stretch/>
        </p:blipFill>
        <p:spPr>
          <a:xfrm>
            <a:off x="7560576" y="4281101"/>
            <a:ext cx="1662475" cy="1662500"/>
          </a:xfrm>
          <a:prstGeom prst="rect">
            <a:avLst/>
          </a:prstGeom>
          <a:noFill/>
          <a:ln>
            <a:noFill/>
          </a:ln>
        </p:spPr>
      </p:pic>
      <p:sp>
        <p:nvSpPr>
          <p:cNvPr id="429" name="Google Shape;429;g22c510ae718_0_6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430" name="Google Shape;430;g22c510ae718_0_65"/>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Font typeface="Verdana"/>
              <a:buChar char="●"/>
            </a:pPr>
            <a:r>
              <a:rPr lang="en-US" sz="2400"/>
              <a:t>In what general area(s) are our outcomes not meeting our shared expectations?</a:t>
            </a:r>
            <a:endParaRPr sz="2400"/>
          </a:p>
          <a:p>
            <a:pPr indent="-381000" lvl="1" marL="914400" rtl="0" algn="l">
              <a:lnSpc>
                <a:spcPct val="115000"/>
              </a:lnSpc>
              <a:spcBef>
                <a:spcPts val="0"/>
              </a:spcBef>
              <a:spcAft>
                <a:spcPts val="0"/>
              </a:spcAft>
              <a:buSzPts val="2400"/>
              <a:buFont typeface="Verdana"/>
              <a:buChar char="○"/>
            </a:pPr>
            <a:r>
              <a:rPr lang="en-US" sz="2400"/>
              <a:t>What trends have we observed across schools related to identified problem areas?</a:t>
            </a:r>
            <a:endParaRPr sz="2400"/>
          </a:p>
          <a:p>
            <a:pPr indent="-381000" lvl="2" marL="1371600" rtl="0" algn="l">
              <a:lnSpc>
                <a:spcPct val="115000"/>
              </a:lnSpc>
              <a:spcBef>
                <a:spcPts val="0"/>
              </a:spcBef>
              <a:spcAft>
                <a:spcPts val="0"/>
              </a:spcAft>
              <a:buSzPts val="2400"/>
              <a:buFont typeface="Verdana"/>
              <a:buChar char="■"/>
            </a:pPr>
            <a:r>
              <a:rPr lang="en-US">
                <a:solidFill>
                  <a:srgbClr val="CC0000"/>
                </a:solidFill>
              </a:rPr>
              <a:t>Are groups of students disproportionately represented in the data?</a:t>
            </a:r>
            <a:endParaRPr/>
          </a:p>
          <a:p>
            <a:pPr indent="-381000" lvl="0" marL="457200" rtl="0" algn="l">
              <a:lnSpc>
                <a:spcPct val="115000"/>
              </a:lnSpc>
              <a:spcBef>
                <a:spcPts val="0"/>
              </a:spcBef>
              <a:spcAft>
                <a:spcPts val="0"/>
              </a:spcAft>
              <a:buSzPts val="2400"/>
              <a:buFont typeface="Verdana"/>
              <a:buChar char="●"/>
            </a:pPr>
            <a:r>
              <a:rPr lang="en-US" sz="2400"/>
              <a:t>Do data suggest we have a strong tier 1 across academic, behavior, social emotional wellness?</a:t>
            </a:r>
            <a:endParaRPr sz="2400"/>
          </a:p>
          <a:p>
            <a:pPr indent="-381000" lvl="0" marL="457200" rtl="0" algn="l">
              <a:lnSpc>
                <a:spcPct val="115000"/>
              </a:lnSpc>
              <a:spcBef>
                <a:spcPts val="0"/>
              </a:spcBef>
              <a:spcAft>
                <a:spcPts val="0"/>
              </a:spcAft>
              <a:buSzPts val="2400"/>
              <a:buFont typeface="Verdana"/>
              <a:buChar char="●"/>
            </a:pPr>
            <a:r>
              <a:rPr lang="en-US" sz="2400"/>
              <a:t>Which unmet needs have we uncovered?</a:t>
            </a:r>
            <a:endParaRPr sz="2400"/>
          </a:p>
          <a:p>
            <a:pPr indent="-381000" lvl="1" marL="914400" rtl="0" algn="l">
              <a:lnSpc>
                <a:spcPct val="115000"/>
              </a:lnSpc>
              <a:spcBef>
                <a:spcPts val="0"/>
              </a:spcBef>
              <a:spcAft>
                <a:spcPts val="0"/>
              </a:spcAft>
              <a:buSzPts val="2400"/>
              <a:buFont typeface="Verdana"/>
              <a:buChar char="○"/>
            </a:pPr>
            <a:r>
              <a:rPr lang="en-US" sz="2400"/>
              <a:t> Which are the most pressing to address </a:t>
            </a:r>
            <a:endParaRPr sz="2400"/>
          </a:p>
          <a:p>
            <a:pPr indent="0" lvl="0" marL="914400" rtl="0" algn="l">
              <a:lnSpc>
                <a:spcPct val="115000"/>
              </a:lnSpc>
              <a:spcBef>
                <a:spcPts val="0"/>
              </a:spcBef>
              <a:spcAft>
                <a:spcPts val="0"/>
              </a:spcAft>
              <a:buSzPts val="1800"/>
              <a:buNone/>
            </a:pPr>
            <a:r>
              <a:rPr lang="en-US" sz="2400"/>
              <a:t>now?</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98d7b0ab4c_0_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700"/>
              <a:t>Data Protocols</a:t>
            </a:r>
            <a:endParaRPr sz="2700"/>
          </a:p>
        </p:txBody>
      </p:sp>
      <p:sp>
        <p:nvSpPr>
          <p:cNvPr id="437" name="Google Shape;437;g298d7b0ab4c_0_0"/>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a:t>Protocols that support data exploration:</a:t>
            </a:r>
            <a:endParaRPr/>
          </a:p>
          <a:p>
            <a:pPr indent="0" lvl="0" marL="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Data-driven Dialogue Protocol</a:t>
            </a:r>
            <a:endParaRPr/>
          </a:p>
          <a:p>
            <a:pPr indent="-431800" lvl="0" marL="457200" rtl="0" algn="l">
              <a:lnSpc>
                <a:spcPct val="100000"/>
              </a:lnSpc>
              <a:spcBef>
                <a:spcPts val="0"/>
              </a:spcBef>
              <a:spcAft>
                <a:spcPts val="0"/>
              </a:spcAft>
              <a:buSzPts val="3200"/>
              <a:buChar char="●"/>
            </a:pPr>
            <a:r>
              <a:rPr lang="en-US"/>
              <a:t>Atlas Protocol</a:t>
            </a:r>
            <a:endParaRPr/>
          </a:p>
          <a:p>
            <a:pPr indent="-431800" lvl="0" marL="457200" rtl="0" algn="l">
              <a:lnSpc>
                <a:spcPct val="100000"/>
              </a:lnSpc>
              <a:spcBef>
                <a:spcPts val="0"/>
              </a:spcBef>
              <a:spcAft>
                <a:spcPts val="0"/>
              </a:spcAft>
              <a:buSzPts val="3200"/>
              <a:buChar char="●"/>
            </a:pPr>
            <a:r>
              <a:rPr lang="en-US"/>
              <a:t>Data-Mining Protocol</a:t>
            </a:r>
            <a:endParaRPr/>
          </a:p>
          <a:p>
            <a:pPr indent="0" lvl="0" marL="0" rtl="0" algn="l">
              <a:lnSpc>
                <a:spcPct val="100000"/>
              </a:lnSpc>
              <a:spcBef>
                <a:spcPts val="640"/>
              </a:spcBef>
              <a:spcAft>
                <a:spcPts val="0"/>
              </a:spcAft>
              <a:buSzPts val="3200"/>
              <a:buNone/>
            </a:pPr>
            <a:r>
              <a:t/>
            </a:r>
            <a:endParaRPr/>
          </a:p>
        </p:txBody>
      </p:sp>
      <p:sp>
        <p:nvSpPr>
          <p:cNvPr id="438" name="Google Shape;438;g298d7b0ab4c_0_0"/>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t/>
            </a:r>
            <a:endParaRPr/>
          </a:p>
        </p:txBody>
      </p:sp>
      <p:pic>
        <p:nvPicPr>
          <p:cNvPr id="439" name="Google Shape;439;g298d7b0ab4c_0_0"/>
          <p:cNvPicPr preferRelativeResize="0"/>
          <p:nvPr/>
        </p:nvPicPr>
        <p:blipFill rotWithShape="1">
          <a:blip r:embed="rId3">
            <a:alphaModFix/>
          </a:blip>
          <a:srcRect b="0" l="0" r="0" t="0"/>
          <a:stretch/>
        </p:blipFill>
        <p:spPr>
          <a:xfrm>
            <a:off x="4856275" y="5082350"/>
            <a:ext cx="3642200" cy="692750"/>
          </a:xfrm>
          <a:prstGeom prst="rect">
            <a:avLst/>
          </a:prstGeom>
          <a:noFill/>
          <a:ln>
            <a:noFill/>
          </a:ln>
        </p:spPr>
      </p:pic>
      <p:sp>
        <p:nvSpPr>
          <p:cNvPr id="440" name="Google Shape;440;g298d7b0ab4c_0_0"/>
          <p:cNvSpPr txBox="1"/>
          <p:nvPr/>
        </p:nvSpPr>
        <p:spPr>
          <a:xfrm>
            <a:off x="3678125" y="4718550"/>
            <a:ext cx="4820100" cy="366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500"/>
              <a:buFont typeface="Arial"/>
              <a:buNone/>
            </a:pPr>
            <a:r>
              <a:rPr b="0" i="0" lang="en-US" sz="1500" u="sng" cap="none" strike="noStrike">
                <a:solidFill>
                  <a:srgbClr val="0000FF"/>
                </a:solidFill>
                <a:latin typeface="Verdana"/>
                <a:ea typeface="Verdana"/>
                <a:cs typeface="Verdana"/>
                <a:sym typeface="Verdana"/>
                <a:hlinkClick r:id="rId4">
                  <a:extLst>
                    <a:ext uri="{A12FA001-AC4F-418D-AE19-62706E023703}">
                      <ahyp:hlinkClr val="tx"/>
                    </a:ext>
                  </a:extLst>
                </a:hlinkClick>
              </a:rPr>
              <a:t>https://www.schoolreforminitiative.org/protocols/</a:t>
            </a:r>
            <a:endParaRPr b="0" i="0" sz="1500" u="none" cap="none" strike="noStrike">
              <a:solidFill>
                <a:srgbClr val="0000F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500"/>
              <a:buFont typeface="Arial"/>
              <a:buNone/>
            </a:pPr>
            <a:r>
              <a:t/>
            </a:r>
            <a:endParaRPr b="0" i="0" sz="1500" u="none" cap="none" strike="noStrike">
              <a:solidFill>
                <a:srgbClr val="0000FF"/>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4641aa3161_0_919"/>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360"/>
              </a:spcBef>
              <a:spcAft>
                <a:spcPts val="0"/>
              </a:spcAft>
              <a:buSzPts val="3200"/>
              <a:buChar char="•"/>
            </a:pPr>
            <a:r>
              <a:rPr lang="en-US"/>
              <a:t>Strategic Plan</a:t>
            </a:r>
            <a:endParaRPr/>
          </a:p>
          <a:p>
            <a:pPr indent="-342900" lvl="1" marL="914400" rtl="0" algn="l">
              <a:lnSpc>
                <a:spcPct val="100000"/>
              </a:lnSpc>
              <a:spcBef>
                <a:spcPts val="1000"/>
              </a:spcBef>
              <a:spcAft>
                <a:spcPts val="0"/>
              </a:spcAft>
              <a:buSzPts val="1800"/>
              <a:buChar char="–"/>
            </a:pPr>
            <a:r>
              <a:rPr lang="en-US"/>
              <a:t>Identified ONE (1) Area on Strategic Plan </a:t>
            </a:r>
            <a:endParaRPr/>
          </a:p>
          <a:p>
            <a:pPr indent="-381000" lvl="2" marL="1371600" rtl="0" algn="l">
              <a:lnSpc>
                <a:spcPct val="100000"/>
              </a:lnSpc>
              <a:spcBef>
                <a:spcPts val="1000"/>
              </a:spcBef>
              <a:spcAft>
                <a:spcPts val="0"/>
              </a:spcAft>
              <a:buSzPts val="2400"/>
              <a:buFont typeface="Verdana"/>
              <a:buChar char="•"/>
            </a:pPr>
            <a:r>
              <a:rPr lang="en-US"/>
              <a:t>Culture and Climate</a:t>
            </a:r>
            <a:endParaRPr/>
          </a:p>
          <a:p>
            <a:pPr indent="-342900" lvl="1" marL="914400" rtl="0" algn="l">
              <a:lnSpc>
                <a:spcPct val="100000"/>
              </a:lnSpc>
              <a:spcBef>
                <a:spcPts val="1000"/>
              </a:spcBef>
              <a:spcAft>
                <a:spcPts val="0"/>
              </a:spcAft>
              <a:buSzPts val="1800"/>
              <a:buChar char="–"/>
            </a:pPr>
            <a:r>
              <a:rPr lang="en-US"/>
              <a:t>Identified ONE (1) Objective in that Area</a:t>
            </a:r>
            <a:endParaRPr/>
          </a:p>
          <a:p>
            <a:pPr indent="-381000" lvl="2" marL="1371600" rtl="0" algn="l">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447" name="Google Shape;447;g24641aa3161_0_91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 Red Flags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42ecb6d63f_1_151"/>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360"/>
              </a:spcBef>
              <a:spcAft>
                <a:spcPts val="0"/>
              </a:spcAft>
              <a:buSzPts val="1800"/>
              <a:buNone/>
            </a:pPr>
            <a:r>
              <a:rPr lang="en-US"/>
              <a:t>What is the “Red Flag?”</a:t>
            </a:r>
            <a:endParaRPr/>
          </a:p>
          <a:p>
            <a:pPr indent="0" lvl="0" marL="0" rtl="0" algn="ctr">
              <a:lnSpc>
                <a:spcPct val="100000"/>
              </a:lnSpc>
              <a:spcBef>
                <a:spcPts val="360"/>
              </a:spcBef>
              <a:spcAft>
                <a:spcPts val="0"/>
              </a:spcAft>
              <a:buSzPts val="1800"/>
              <a:buNone/>
            </a:pPr>
            <a:r>
              <a:t/>
            </a:r>
            <a:endParaRPr/>
          </a:p>
          <a:p>
            <a:pPr indent="0" lvl="0" marL="0" rtl="0" algn="ctr">
              <a:lnSpc>
                <a:spcPct val="100000"/>
              </a:lnSpc>
              <a:spcBef>
                <a:spcPts val="360"/>
              </a:spcBef>
              <a:spcAft>
                <a:spcPts val="0"/>
              </a:spcAft>
              <a:buSzPts val="1800"/>
              <a:buNone/>
            </a:pPr>
            <a:r>
              <a:rPr lang="en-US"/>
              <a:t>VA School Quality Profile data reflects that, during that 2022-23 SY, 30% of the student population missed 10% or more school days. </a:t>
            </a:r>
            <a:endParaRPr/>
          </a:p>
          <a:p>
            <a:pPr indent="0" lvl="0" marL="0" rtl="0" algn="ctr">
              <a:lnSpc>
                <a:spcPct val="100000"/>
              </a:lnSpc>
              <a:spcBef>
                <a:spcPts val="360"/>
              </a:spcBef>
              <a:spcAft>
                <a:spcPts val="0"/>
              </a:spcAft>
              <a:buSzPts val="1800"/>
              <a:buNone/>
            </a:pPr>
            <a:r>
              <a:t/>
            </a:r>
            <a:endParaRPr/>
          </a:p>
          <a:p>
            <a:pPr indent="0" lvl="0" marL="0" rtl="0" algn="ctr">
              <a:lnSpc>
                <a:spcPct val="100000"/>
              </a:lnSpc>
              <a:spcBef>
                <a:spcPts val="360"/>
              </a:spcBef>
              <a:spcAft>
                <a:spcPts val="0"/>
              </a:spcAft>
              <a:buSzPts val="1800"/>
              <a:buNone/>
            </a:pPr>
            <a:r>
              <a:rPr lang="en-US"/>
              <a:t>Currently, during the 2023-24 SY, 35% of the student population is at-risk of being chronically absent (missing 10% of the current school days).</a:t>
            </a:r>
            <a:endParaRPr/>
          </a:p>
        </p:txBody>
      </p:sp>
      <p:sp>
        <p:nvSpPr>
          <p:cNvPr id="454" name="Google Shape;454;g242ecb6d63f_1_15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4c0cd4a5fb_12_166"/>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461" name="Google Shape;461;g24c0cd4a5fb_12_166"/>
          <p:cNvSpPr txBox="1"/>
          <p:nvPr>
            <p:ph idx="1" type="body"/>
          </p:nvPr>
        </p:nvSpPr>
        <p:spPr>
          <a:xfrm>
            <a:off x="3575050" y="273050"/>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b="1" lang="en-US" sz="2800"/>
              <a:t>Discuss:</a:t>
            </a:r>
            <a:endParaRPr b="1" sz="2800"/>
          </a:p>
          <a:p>
            <a:pPr indent="0" lvl="0" marL="0" rtl="0" algn="l">
              <a:lnSpc>
                <a:spcPct val="100000"/>
              </a:lnSpc>
              <a:spcBef>
                <a:spcPts val="640"/>
              </a:spcBef>
              <a:spcAft>
                <a:spcPts val="0"/>
              </a:spcAft>
              <a:buSzPts val="3200"/>
              <a:buNone/>
            </a:pPr>
            <a:r>
              <a:t/>
            </a:r>
            <a:endParaRPr sz="2800"/>
          </a:p>
          <a:p>
            <a:pPr indent="0" lvl="0" marL="0" rtl="0" algn="l">
              <a:lnSpc>
                <a:spcPct val="100000"/>
              </a:lnSpc>
              <a:spcBef>
                <a:spcPts val="360"/>
              </a:spcBef>
              <a:spcAft>
                <a:spcPts val="0"/>
              </a:spcAft>
              <a:buSzPts val="3200"/>
              <a:buNone/>
            </a:pPr>
            <a:r>
              <a:rPr lang="en-US"/>
              <a:t>Looking at your data sources that monitor your valued outcomes, what are the areas of concern? </a:t>
            </a:r>
            <a:endParaRPr/>
          </a:p>
          <a:p>
            <a:pPr indent="0" lvl="0" marL="0" rtl="0" algn="l">
              <a:lnSpc>
                <a:spcPct val="100000"/>
              </a:lnSpc>
              <a:spcBef>
                <a:spcPts val="360"/>
              </a:spcBef>
              <a:spcAft>
                <a:spcPts val="0"/>
              </a:spcAft>
              <a:buSzPts val="3200"/>
              <a:buNone/>
            </a:pPr>
            <a:r>
              <a:rPr lang="en-US"/>
              <a:t>Your “red flags.”</a:t>
            </a:r>
            <a:endParaRPr sz="2800"/>
          </a:p>
          <a:p>
            <a:pPr indent="0" lvl="0" marL="0" rtl="0" algn="l">
              <a:lnSpc>
                <a:spcPct val="100000"/>
              </a:lnSpc>
              <a:spcBef>
                <a:spcPts val="640"/>
              </a:spcBef>
              <a:spcAft>
                <a:spcPts val="0"/>
              </a:spcAft>
              <a:buSzPts val="3200"/>
              <a:buNone/>
            </a:pPr>
            <a:r>
              <a:t/>
            </a:r>
            <a:endParaRPr sz="2800"/>
          </a:p>
        </p:txBody>
      </p:sp>
      <p:sp>
        <p:nvSpPr>
          <p:cNvPr id="462" name="Google Shape;462;g24c0cd4a5fb_12_166"/>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Red Flag/s</a:t>
            </a:r>
            <a:endParaRPr sz="3300"/>
          </a:p>
        </p:txBody>
      </p:sp>
      <p:pic>
        <p:nvPicPr>
          <p:cNvPr id="463" name="Google Shape;463;g24c0cd4a5fb_12_166"/>
          <p:cNvPicPr preferRelativeResize="0"/>
          <p:nvPr/>
        </p:nvPicPr>
        <p:blipFill rotWithShape="1">
          <a:blip r:embed="rId3">
            <a:alphaModFix/>
          </a:blip>
          <a:srcRect b="0" l="0" r="0" t="0"/>
          <a:stretch/>
        </p:blipFill>
        <p:spPr>
          <a:xfrm>
            <a:off x="896025" y="2845350"/>
            <a:ext cx="2130751" cy="2757776"/>
          </a:xfrm>
          <a:prstGeom prst="rect">
            <a:avLst/>
          </a:prstGeom>
          <a:noFill/>
          <a:ln cap="flat" cmpd="sng" w="9525">
            <a:solidFill>
              <a:schemeClr val="dk2"/>
            </a:solidFill>
            <a:prstDash val="solid"/>
            <a:round/>
            <a:headEnd len="sm" w="sm" type="none"/>
            <a:tailEnd len="sm" w="sm" type="none"/>
          </a:ln>
        </p:spPr>
      </p:pic>
      <p:sp>
        <p:nvSpPr>
          <p:cNvPr id="464" name="Google Shape;464;g24c0cd4a5fb_12_166"/>
          <p:cNvSpPr txBox="1"/>
          <p:nvPr/>
        </p:nvSpPr>
        <p:spPr>
          <a:xfrm>
            <a:off x="979350" y="5603125"/>
            <a:ext cx="1964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15 minutes</a:t>
            </a:r>
            <a:endParaRPr b="0" i="0" sz="14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465" name="Google Shape;465;g24c0cd4a5fb_12_166" title="5 Minute Timer">
            <a:hlinkClick r:id="rId4"/>
          </p:cNvPr>
          <p:cNvPicPr preferRelativeResize="0"/>
          <p:nvPr/>
        </p:nvPicPr>
        <p:blipFill rotWithShape="1">
          <a:blip r:embed="rId5">
            <a:alphaModFix/>
          </a:blip>
          <a:srcRect b="0" l="0" r="0" t="0"/>
          <a:stretch/>
        </p:blipFill>
        <p:spPr>
          <a:xfrm>
            <a:off x="3575050" y="5180675"/>
            <a:ext cx="2416300" cy="135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24641aa3161_0_9"/>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472" name="Google Shape;472;g24641aa3161_0_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Documentation: </a:t>
            </a:r>
            <a:endParaRPr/>
          </a:p>
          <a:p>
            <a:pPr indent="0" lvl="0" marL="0" rtl="0" algn="ctr">
              <a:lnSpc>
                <a:spcPct val="100000"/>
              </a:lnSpc>
              <a:spcBef>
                <a:spcPts val="0"/>
              </a:spcBef>
              <a:spcAft>
                <a:spcPts val="0"/>
              </a:spcAft>
              <a:buSzPts val="3800"/>
              <a:buNone/>
            </a:pPr>
            <a:r>
              <a:rPr lang="en-US"/>
              <a:t>Data/Evidence of Need</a:t>
            </a:r>
            <a:endParaRPr/>
          </a:p>
        </p:txBody>
      </p:sp>
      <p:sp>
        <p:nvSpPr>
          <p:cNvPr id="473" name="Google Shape;473;g24641aa3161_0_9"/>
          <p:cNvSpPr/>
          <p:nvPr/>
        </p:nvSpPr>
        <p:spPr>
          <a:xfrm>
            <a:off x="1104400" y="2598025"/>
            <a:ext cx="6758100" cy="1023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4c0cd4a5fb_14_47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Based on your data…</a:t>
            </a:r>
            <a:endParaRPr/>
          </a:p>
        </p:txBody>
      </p:sp>
      <p:sp>
        <p:nvSpPr>
          <p:cNvPr id="480" name="Google Shape;480;g24c0cd4a5fb_14_475"/>
          <p:cNvSpPr txBox="1"/>
          <p:nvPr>
            <p:ph idx="4294967295" type="body"/>
          </p:nvPr>
        </p:nvSpPr>
        <p:spPr>
          <a:xfrm>
            <a:off x="457199" y="1879123"/>
            <a:ext cx="8229600" cy="4335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Precisely define the problem by identifying </a:t>
            </a:r>
            <a:r>
              <a:rPr b="1" lang="en-US">
                <a:solidFill>
                  <a:srgbClr val="FF9900"/>
                </a:solidFill>
              </a:rPr>
              <a:t>who</a:t>
            </a:r>
            <a:r>
              <a:rPr lang="en-US"/>
              <a:t>, </a:t>
            </a:r>
            <a:r>
              <a:rPr b="1" lang="en-US">
                <a:solidFill>
                  <a:srgbClr val="FF9900"/>
                </a:solidFill>
              </a:rPr>
              <a:t>what</a:t>
            </a:r>
            <a:r>
              <a:rPr lang="en-US"/>
              <a:t>, </a:t>
            </a:r>
            <a:r>
              <a:rPr b="1" lang="en-US">
                <a:solidFill>
                  <a:srgbClr val="FF9900"/>
                </a:solidFill>
              </a:rPr>
              <a:t>when</a:t>
            </a:r>
            <a:r>
              <a:rPr lang="en-US"/>
              <a:t>, </a:t>
            </a:r>
            <a:r>
              <a:rPr b="1" lang="en-US">
                <a:solidFill>
                  <a:srgbClr val="FF9900"/>
                </a:solidFill>
              </a:rPr>
              <a:t>where</a:t>
            </a:r>
            <a:r>
              <a:rPr lang="en-US"/>
              <a:t>, and </a:t>
            </a:r>
            <a:r>
              <a:rPr lang="en-US" u="sng"/>
              <a:t>why</a:t>
            </a:r>
            <a:r>
              <a:rPr lang="en-US"/>
              <a:t>.</a:t>
            </a:r>
            <a:endParaRPr/>
          </a:p>
          <a:p>
            <a:pPr indent="-381000" lvl="0" marL="914400" rtl="0" algn="l">
              <a:lnSpc>
                <a:spcPct val="100000"/>
              </a:lnSpc>
              <a:spcBef>
                <a:spcPts val="1000"/>
              </a:spcBef>
              <a:spcAft>
                <a:spcPts val="0"/>
              </a:spcAft>
              <a:buSzPts val="2400"/>
              <a:buFont typeface="Verdana"/>
              <a:buChar char="❖"/>
            </a:pPr>
            <a:r>
              <a:rPr b="1" i="1" lang="en-US" sz="2900">
                <a:solidFill>
                  <a:srgbClr val="FF9900"/>
                </a:solidFill>
              </a:rPr>
              <a:t>What</a:t>
            </a:r>
            <a:r>
              <a:rPr lang="en-US" sz="2900"/>
              <a:t> is the problem? </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Who</a:t>
            </a:r>
            <a:r>
              <a:rPr lang="en-US" sz="2900"/>
              <a:t> is having the problem? </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When</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Where</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i="1" lang="en-US" sz="2900"/>
              <a:t>Why is the problem occurring?</a:t>
            </a:r>
            <a:endParaRPr i="1" sz="2900"/>
          </a:p>
          <a:p>
            <a:pPr indent="0" lvl="0" marL="0" rtl="0" algn="l">
              <a:lnSpc>
                <a:spcPct val="100000"/>
              </a:lnSpc>
              <a:spcBef>
                <a:spcPts val="0"/>
              </a:spcBef>
              <a:spcAft>
                <a:spcPts val="0"/>
              </a:spcAft>
              <a:buSzPts val="3200"/>
              <a:buNone/>
            </a:pPr>
            <a:r>
              <a:t/>
            </a:r>
            <a:endParaRPr sz="2900"/>
          </a:p>
          <a:p>
            <a:pPr indent="0" lvl="0" marL="457200" rtl="0" algn="l">
              <a:lnSpc>
                <a:spcPct val="100000"/>
              </a:lnSpc>
              <a:spcBef>
                <a:spcPts val="0"/>
              </a:spcBef>
              <a:spcAft>
                <a:spcPts val="0"/>
              </a:spcAft>
              <a:buSzPts val="3200"/>
              <a:buNone/>
            </a:pPr>
            <a:r>
              <a:t/>
            </a:r>
            <a:endParaRPr sz="2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3a8c897ebb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Examples: </a:t>
            </a:r>
            <a:endParaRPr/>
          </a:p>
          <a:p>
            <a:pPr indent="0" lvl="0" marL="0" rtl="0" algn="ctr">
              <a:lnSpc>
                <a:spcPct val="100000"/>
              </a:lnSpc>
              <a:spcBef>
                <a:spcPts val="0"/>
              </a:spcBef>
              <a:spcAft>
                <a:spcPts val="0"/>
              </a:spcAft>
              <a:buSzPct val="111111"/>
              <a:buNone/>
            </a:pPr>
            <a:r>
              <a:rPr lang="en-US"/>
              <a:t>Problem Area of Concern</a:t>
            </a:r>
            <a:endParaRPr/>
          </a:p>
        </p:txBody>
      </p:sp>
      <p:sp>
        <p:nvSpPr>
          <p:cNvPr id="487" name="Google Shape;487;g23a8c897ebb_0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Example: Across the division, 47% of eighth grade students in 2023 failed to pass the reading SOL.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Example: During the 2022-23 school year 31% of high school students, grades 9-12, received multiple office discipline referrals for dress code violations, as defined in the student handbook.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2c68c3e43a_0_180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Agenda</a:t>
            </a:r>
            <a:endParaRPr/>
          </a:p>
        </p:txBody>
      </p:sp>
      <p:sp>
        <p:nvSpPr>
          <p:cNvPr id="155" name="Google Shape;155;g22c68c3e43a_0_1806"/>
          <p:cNvSpPr txBox="1"/>
          <p:nvPr/>
        </p:nvSpPr>
        <p:spPr>
          <a:xfrm>
            <a:off x="210375" y="6066550"/>
            <a:ext cx="3988200" cy="554100"/>
          </a:xfrm>
          <a:prstGeom prst="rect">
            <a:avLst/>
          </a:prstGeom>
          <a:solidFill>
            <a:srgbClr val="CFE2F3"/>
          </a:solidFill>
          <a:ln cap="flat" cmpd="sng" w="9525">
            <a:solidFill>
              <a:srgbClr val="EFEFE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highlight>
                  <a:srgbClr val="CFE2F3"/>
                </a:highlight>
                <a:latin typeface="Verdana"/>
                <a:ea typeface="Verdana"/>
                <a:cs typeface="Verdana"/>
                <a:sym typeface="Verdana"/>
              </a:rPr>
              <a:t>*Work time: 2 ½ hours*</a:t>
            </a:r>
            <a:endParaRPr b="0" i="0" sz="2400" u="none" cap="none" strike="noStrike">
              <a:solidFill>
                <a:srgbClr val="000000"/>
              </a:solidFill>
              <a:highlight>
                <a:srgbClr val="CFE2F3"/>
              </a:highlight>
              <a:latin typeface="Verdana"/>
              <a:ea typeface="Verdana"/>
              <a:cs typeface="Verdana"/>
              <a:sym typeface="Verdana"/>
            </a:endParaRPr>
          </a:p>
        </p:txBody>
      </p:sp>
      <p:sp>
        <p:nvSpPr>
          <p:cNvPr id="156" name="Google Shape;156;g22c68c3e43a_0_1806"/>
          <p:cNvSpPr txBox="1"/>
          <p:nvPr/>
        </p:nvSpPr>
        <p:spPr>
          <a:xfrm>
            <a:off x="228600" y="1451750"/>
            <a:ext cx="8686800" cy="4587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9:00 - 9:45: Welcome &amp; Overview</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9:45 - 10:45: Define</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10:45 - 10:55: Break</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10:55 - 12:15: Analyze</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12:15 - 1:00: Lunch</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1:00 - 2:15: Implement</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2:15 - 2:30: Break</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2:30 - 2:50: Evaluate</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2:50 - 3:00: Closing &amp; Evaluation</a:t>
            </a:r>
            <a:endParaRPr b="0" i="0" sz="2800" u="none" cap="none" strike="noStrike">
              <a:solidFill>
                <a:schemeClr val="dk1"/>
              </a:solidFill>
              <a:latin typeface="Verdana"/>
              <a:ea typeface="Verdana"/>
              <a:cs typeface="Verdana"/>
              <a:sym typeface="Verdana"/>
            </a:endParaRPr>
          </a:p>
        </p:txBody>
      </p:sp>
      <p:pic>
        <p:nvPicPr>
          <p:cNvPr id="157" name="Google Shape;157;g22c68c3e43a_0_1806"/>
          <p:cNvPicPr preferRelativeResize="0"/>
          <p:nvPr/>
        </p:nvPicPr>
        <p:blipFill rotWithShape="1">
          <a:blip r:embed="rId3">
            <a:alphaModFix/>
          </a:blip>
          <a:srcRect b="0" l="0" r="0" t="0"/>
          <a:stretch/>
        </p:blipFill>
        <p:spPr>
          <a:xfrm>
            <a:off x="5786450" y="2490775"/>
            <a:ext cx="2486025" cy="2486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sz="3600"/>
              <a:t>Division A: </a:t>
            </a:r>
            <a:endParaRPr sz="3600"/>
          </a:p>
          <a:p>
            <a:pPr indent="0" lvl="0" marL="0" rtl="0" algn="ctr">
              <a:lnSpc>
                <a:spcPct val="100000"/>
              </a:lnSpc>
              <a:spcBef>
                <a:spcPts val="0"/>
              </a:spcBef>
              <a:spcAft>
                <a:spcPts val="0"/>
              </a:spcAft>
              <a:buClr>
                <a:schemeClr val="lt1"/>
              </a:buClr>
              <a:buSzPts val="4000"/>
              <a:buFont typeface="Verdana"/>
              <a:buNone/>
            </a:pPr>
            <a:r>
              <a:rPr lang="en-US" sz="3600"/>
              <a:t>Problem Area of Concern</a:t>
            </a:r>
            <a:endParaRPr sz="3600"/>
          </a:p>
        </p:txBody>
      </p:sp>
      <p:sp>
        <p:nvSpPr>
          <p:cNvPr id="493" name="Google Shape;493;p4"/>
          <p:cNvSpPr txBox="1"/>
          <p:nvPr>
            <p:ph idx="4294967295" type="body"/>
          </p:nvPr>
        </p:nvSpPr>
        <p:spPr>
          <a:xfrm>
            <a:off x="457201" y="1600201"/>
            <a:ext cx="8229600" cy="45720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100000"/>
              </a:lnSpc>
              <a:spcBef>
                <a:spcPts val="360"/>
              </a:spcBef>
              <a:spcAft>
                <a:spcPts val="0"/>
              </a:spcAft>
              <a:buSzPts val="1800"/>
              <a:buNone/>
            </a:pPr>
            <a:r>
              <a:rPr lang="en-US" sz="3000"/>
              <a:t>“Currently, during the 2023-24 SY, 35% of the student population is at-risk of being chronically absent (missing 10% of the current school days). The highest levels of chronic absenteeism were more prevalent in secondary schools among among students being reported as economically disadvantaged. During the 2022-23 SY, absenteeism was higher in September and January.”</a:t>
            </a:r>
            <a:endParaRPr sz="3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Work Time: </a:t>
            </a:r>
            <a:endParaRPr/>
          </a:p>
          <a:p>
            <a:pPr indent="0" lvl="0" marL="0" rtl="0" algn="ctr">
              <a:lnSpc>
                <a:spcPct val="100000"/>
              </a:lnSpc>
              <a:spcBef>
                <a:spcPts val="0"/>
              </a:spcBef>
              <a:spcAft>
                <a:spcPts val="0"/>
              </a:spcAft>
              <a:buClr>
                <a:schemeClr val="lt1"/>
              </a:buClr>
              <a:buSzPct val="100000"/>
              <a:buFont typeface="Verdana"/>
              <a:buNone/>
            </a:pPr>
            <a:r>
              <a:rPr lang="en-US"/>
              <a:t>Problem Area of Concern</a:t>
            </a:r>
            <a:endParaRPr/>
          </a:p>
        </p:txBody>
      </p:sp>
      <p:sp>
        <p:nvSpPr>
          <p:cNvPr id="499" name="Google Shape;499;p5"/>
          <p:cNvSpPr txBox="1"/>
          <p:nvPr>
            <p:ph idx="1" type="body"/>
          </p:nvPr>
        </p:nvSpPr>
        <p:spPr>
          <a:xfrm>
            <a:off x="914400" y="1524000"/>
            <a:ext cx="3582988" cy="650875"/>
          </a:xfrm>
          <a:prstGeom prst="rect">
            <a:avLst/>
          </a:prstGeom>
          <a:solidFill>
            <a:srgbClr val="003369">
              <a:alpha val="72549"/>
            </a:srgbClr>
          </a:solidFill>
          <a:ln>
            <a:noFill/>
          </a:ln>
        </p:spPr>
        <p:txBody>
          <a:bodyPr anchorCtr="0" anchor="b" bIns="45700" lIns="91425" spcFirstLastPara="1" rIns="91425" wrap="square" tIns="45700">
            <a:noAutofit/>
          </a:bodyPr>
          <a:lstStyle/>
          <a:p>
            <a:pPr indent="-228600" lvl="0" marL="457200" rtl="0" algn="l">
              <a:lnSpc>
                <a:spcPct val="100000"/>
              </a:lnSpc>
              <a:spcBef>
                <a:spcPts val="420"/>
              </a:spcBef>
              <a:spcAft>
                <a:spcPts val="0"/>
              </a:spcAft>
              <a:buClr>
                <a:schemeClr val="lt1"/>
              </a:buClr>
              <a:buSzPts val="2100"/>
              <a:buNone/>
            </a:pPr>
            <a:r>
              <a:rPr lang="en-US" sz="2000"/>
              <a:t>Write a Problem Area of Concern</a:t>
            </a:r>
            <a:endParaRPr sz="2000"/>
          </a:p>
        </p:txBody>
      </p:sp>
      <p:sp>
        <p:nvSpPr>
          <p:cNvPr id="500" name="Google Shape;500;p5"/>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US"/>
              <a:t>What</a:t>
            </a:r>
            <a:endParaRPr/>
          </a:p>
          <a:p>
            <a:pPr indent="-228600" lvl="0" marL="457200" rtl="0" algn="l">
              <a:lnSpc>
                <a:spcPct val="100000"/>
              </a:lnSpc>
              <a:spcBef>
                <a:spcPts val="1000"/>
              </a:spcBef>
              <a:spcAft>
                <a:spcPts val="0"/>
              </a:spcAft>
              <a:buClr>
                <a:schemeClr val="dk1"/>
              </a:buClr>
              <a:buSzPts val="2400"/>
              <a:buNone/>
            </a:pPr>
            <a:r>
              <a:rPr lang="en-US"/>
              <a:t>Who</a:t>
            </a:r>
            <a:endParaRPr/>
          </a:p>
          <a:p>
            <a:pPr indent="-228600" lvl="0" marL="457200" rtl="0" algn="l">
              <a:lnSpc>
                <a:spcPct val="100000"/>
              </a:lnSpc>
              <a:spcBef>
                <a:spcPts val="1000"/>
              </a:spcBef>
              <a:spcAft>
                <a:spcPts val="0"/>
              </a:spcAft>
              <a:buClr>
                <a:schemeClr val="dk1"/>
              </a:buClr>
              <a:buSzPts val="2400"/>
              <a:buNone/>
            </a:pPr>
            <a:r>
              <a:rPr lang="en-US"/>
              <a:t>When</a:t>
            </a:r>
            <a:endParaRPr/>
          </a:p>
          <a:p>
            <a:pPr indent="-228600" lvl="0" marL="457200" rtl="0" algn="l">
              <a:lnSpc>
                <a:spcPct val="100000"/>
              </a:lnSpc>
              <a:spcBef>
                <a:spcPts val="1000"/>
              </a:spcBef>
              <a:spcAft>
                <a:spcPts val="0"/>
              </a:spcAft>
              <a:buClr>
                <a:schemeClr val="dk1"/>
              </a:buClr>
              <a:buSzPts val="2400"/>
              <a:buNone/>
            </a:pPr>
            <a:r>
              <a:rPr lang="en-US"/>
              <a:t>Where</a:t>
            </a:r>
            <a:endParaRPr/>
          </a:p>
          <a:p>
            <a:pPr indent="-228600" lvl="0" marL="457200" rtl="0" algn="l">
              <a:lnSpc>
                <a:spcPct val="100000"/>
              </a:lnSpc>
              <a:spcBef>
                <a:spcPts val="1000"/>
              </a:spcBef>
              <a:spcAft>
                <a:spcPts val="1000"/>
              </a:spcAft>
              <a:buClr>
                <a:schemeClr val="dk1"/>
              </a:buClr>
              <a:buSzPts val="2400"/>
              <a:buNone/>
            </a:pPr>
            <a:r>
              <a:rPr lang="en-US" sz="2200"/>
              <a:t>(We’ll get to the “Why”)</a:t>
            </a:r>
            <a:endParaRPr sz="2200"/>
          </a:p>
        </p:txBody>
      </p:sp>
      <p:sp>
        <p:nvSpPr>
          <p:cNvPr id="501" name="Google Shape;501;p5"/>
          <p:cNvSpPr txBox="1"/>
          <p:nvPr>
            <p:ph idx="3" type="body"/>
          </p:nvPr>
        </p:nvSpPr>
        <p:spPr>
          <a:xfrm>
            <a:off x="5105400" y="1535113"/>
            <a:ext cx="3581400" cy="639762"/>
          </a:xfrm>
          <a:prstGeom prst="rect">
            <a:avLst/>
          </a:prstGeom>
          <a:solidFill>
            <a:srgbClr val="003369">
              <a:alpha val="72549"/>
            </a:srgbClr>
          </a:solidFill>
          <a:ln>
            <a:noFill/>
          </a:ln>
        </p:spPr>
        <p:txBody>
          <a:bodyPr anchorCtr="0" anchor="b" bIns="45700" lIns="91425" spcFirstLastPara="1" rIns="91425" wrap="square" tIns="45700">
            <a:normAutofit/>
          </a:bodyPr>
          <a:lstStyle/>
          <a:p>
            <a:pPr indent="-228600" lvl="0" marL="457200" rtl="0" algn="l">
              <a:lnSpc>
                <a:spcPct val="80000"/>
              </a:lnSpc>
              <a:spcBef>
                <a:spcPts val="420"/>
              </a:spcBef>
              <a:spcAft>
                <a:spcPts val="0"/>
              </a:spcAft>
              <a:buClr>
                <a:schemeClr val="lt1"/>
              </a:buClr>
              <a:buSzPts val="2100"/>
              <a:buNone/>
            </a:pPr>
            <a:r>
              <a:rPr lang="en-US" sz="2000"/>
              <a:t>Where Are Your Gaps?</a:t>
            </a:r>
            <a:endParaRPr sz="2000"/>
          </a:p>
        </p:txBody>
      </p:sp>
      <p:sp>
        <p:nvSpPr>
          <p:cNvPr id="502" name="Google Shape;502;p5"/>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lnSpcReduction="20000"/>
          </a:bodyPr>
          <a:lstStyle/>
          <a:p>
            <a:pPr indent="-228600" lvl="0" marL="457200" rtl="0" algn="l">
              <a:lnSpc>
                <a:spcPct val="100000"/>
              </a:lnSpc>
              <a:spcBef>
                <a:spcPts val="480"/>
              </a:spcBef>
              <a:spcAft>
                <a:spcPts val="0"/>
              </a:spcAft>
              <a:buClr>
                <a:schemeClr val="dk1"/>
              </a:buClr>
              <a:buSzPts val="2400"/>
              <a:buNone/>
            </a:pPr>
            <a:r>
              <a:rPr lang="en-US"/>
              <a:t>How precise can you get?</a:t>
            </a:r>
            <a:endParaRPr/>
          </a:p>
          <a:p>
            <a:pPr indent="-228600" lvl="0" marL="457200" rtl="0" algn="l">
              <a:lnSpc>
                <a:spcPct val="100000"/>
              </a:lnSpc>
              <a:spcBef>
                <a:spcPts val="1000"/>
              </a:spcBef>
              <a:spcAft>
                <a:spcPts val="0"/>
              </a:spcAft>
              <a:buClr>
                <a:schemeClr val="dk1"/>
              </a:buClr>
              <a:buSzPts val="2400"/>
              <a:buNone/>
            </a:pPr>
            <a:r>
              <a:rPr lang="en-US"/>
              <a:t>Don’t get lost in the weeds, but be clear about the problem.</a:t>
            </a:r>
            <a:endParaRPr/>
          </a:p>
          <a:p>
            <a:pPr indent="-228600" lvl="0" marL="457200" rtl="0" algn="l">
              <a:lnSpc>
                <a:spcPct val="100000"/>
              </a:lnSpc>
              <a:spcBef>
                <a:spcPts val="1000"/>
              </a:spcBef>
              <a:spcAft>
                <a:spcPts val="0"/>
              </a:spcAft>
              <a:buClr>
                <a:schemeClr val="dk1"/>
              </a:buClr>
              <a:buSzPts val="2400"/>
              <a:buNone/>
            </a:pPr>
            <a:r>
              <a:rPr lang="en-US"/>
              <a:t>Are all assumptions challenged or verified by data?</a:t>
            </a:r>
            <a:endParaRPr/>
          </a:p>
          <a:p>
            <a:pPr indent="-228600" lvl="0" marL="457200" rtl="0" algn="l">
              <a:lnSpc>
                <a:spcPct val="100000"/>
              </a:lnSpc>
              <a:spcBef>
                <a:spcPts val="1000"/>
              </a:spcBef>
              <a:spcAft>
                <a:spcPts val="1000"/>
              </a:spcAft>
              <a:buClr>
                <a:schemeClr val="dk1"/>
              </a:buClr>
              <a:buSzPts val="2400"/>
              <a:buNone/>
            </a:pPr>
            <a:r>
              <a:rPr lang="en-US"/>
              <a:t>What do you need to finish your problem statement?</a:t>
            </a:r>
            <a:endParaRPr/>
          </a:p>
        </p:txBody>
      </p:sp>
      <p:pic>
        <p:nvPicPr>
          <p:cNvPr descr="This timer counts down silently until it reaches 0:00, then a police siren sounds to alert you that time is up." id="503" name="Google Shape;503;p5" title="10 Minute Timer">
            <a:hlinkClick r:id="rId3"/>
          </p:cNvPr>
          <p:cNvPicPr preferRelativeResize="0"/>
          <p:nvPr/>
        </p:nvPicPr>
        <p:blipFill rotWithShape="1">
          <a:blip r:embed="rId4">
            <a:alphaModFix/>
          </a:blip>
          <a:srcRect b="0" l="0" r="0" t="0"/>
          <a:stretch/>
        </p:blipFill>
        <p:spPr>
          <a:xfrm>
            <a:off x="1203925" y="4939525"/>
            <a:ext cx="2373825" cy="1335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4c0cd4a5fb_12_19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Lunch Time!</a:t>
            </a:r>
            <a:endParaRPr/>
          </a:p>
        </p:txBody>
      </p:sp>
      <p:pic>
        <p:nvPicPr>
          <p:cNvPr id="510" name="Google Shape;510;g24c0cd4a5fb_12_199"/>
          <p:cNvPicPr preferRelativeResize="0"/>
          <p:nvPr/>
        </p:nvPicPr>
        <p:blipFill rotWithShape="1">
          <a:blip r:embed="rId3">
            <a:alphaModFix/>
          </a:blip>
          <a:srcRect b="0" l="0" r="0" t="0"/>
          <a:stretch/>
        </p:blipFill>
        <p:spPr>
          <a:xfrm>
            <a:off x="2236275" y="1651927"/>
            <a:ext cx="4671450" cy="4671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5b61b3e2e0_1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517" name="Google Shape;517;g25b61b3e2e0_1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Follow VTSS</a:t>
            </a:r>
            <a:endParaRPr/>
          </a:p>
        </p:txBody>
      </p:sp>
      <p:pic>
        <p:nvPicPr>
          <p:cNvPr id="518" name="Google Shape;518;g25b61b3e2e0_1_0"/>
          <p:cNvPicPr preferRelativeResize="0"/>
          <p:nvPr/>
        </p:nvPicPr>
        <p:blipFill rotWithShape="1">
          <a:blip r:embed="rId3">
            <a:alphaModFix/>
          </a:blip>
          <a:srcRect b="0" l="0" r="0" t="0"/>
          <a:stretch/>
        </p:blipFill>
        <p:spPr>
          <a:xfrm>
            <a:off x="2089050" y="3448325"/>
            <a:ext cx="1143000" cy="1143000"/>
          </a:xfrm>
          <a:prstGeom prst="rect">
            <a:avLst/>
          </a:prstGeom>
          <a:noFill/>
          <a:ln>
            <a:noFill/>
          </a:ln>
        </p:spPr>
      </p:pic>
      <p:sp>
        <p:nvSpPr>
          <p:cNvPr id="519" name="Google Shape;519;g25b61b3e2e0_1_0"/>
          <p:cNvSpPr txBox="1"/>
          <p:nvPr/>
        </p:nvSpPr>
        <p:spPr>
          <a:xfrm>
            <a:off x="3842225" y="3711725"/>
            <a:ext cx="41757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Twitter - </a:t>
            </a:r>
            <a:r>
              <a:rPr b="0" i="0" lang="en-US" sz="2400" u="none" cap="none" strike="noStrike">
                <a:solidFill>
                  <a:srgbClr val="307BF3"/>
                </a:solidFill>
                <a:latin typeface="Verdana"/>
                <a:ea typeface="Verdana"/>
                <a:cs typeface="Verdana"/>
                <a:sym typeface="Verdana"/>
              </a:rPr>
              <a:t>VTSS_RIC</a:t>
            </a:r>
            <a:endParaRPr b="0" i="0" sz="2400" u="none" cap="none" strike="noStrike">
              <a:solidFill>
                <a:srgbClr val="307BF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Facebook - </a:t>
            </a:r>
            <a:r>
              <a:rPr b="0" i="0" lang="en-US" sz="2400" u="none" cap="none" strike="noStrike">
                <a:solidFill>
                  <a:srgbClr val="307BF3"/>
                </a:solidFill>
                <a:latin typeface="Verdana"/>
                <a:ea typeface="Verdana"/>
                <a:cs typeface="Verdana"/>
                <a:sym typeface="Verdana"/>
              </a:rPr>
              <a:t>VTSSRIC</a:t>
            </a:r>
            <a:endParaRPr b="0" i="0" sz="2400" u="none" cap="none" strike="noStrike">
              <a:solidFill>
                <a:srgbClr val="307BF3"/>
              </a:solidFill>
              <a:latin typeface="Verdana"/>
              <a:ea typeface="Verdana"/>
              <a:cs typeface="Verdana"/>
              <a:sym typeface="Verdana"/>
            </a:endParaRPr>
          </a:p>
        </p:txBody>
      </p:sp>
      <p:pic>
        <p:nvPicPr>
          <p:cNvPr id="520" name="Google Shape;520;g25b61b3e2e0_1_0"/>
          <p:cNvPicPr preferRelativeResize="0"/>
          <p:nvPr/>
        </p:nvPicPr>
        <p:blipFill rotWithShape="1">
          <a:blip r:embed="rId4">
            <a:alphaModFix/>
          </a:blip>
          <a:srcRect b="0" l="0" r="0" t="0"/>
          <a:stretch/>
        </p:blipFill>
        <p:spPr>
          <a:xfrm>
            <a:off x="1798675" y="4705400"/>
            <a:ext cx="1723760" cy="12928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9"/>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t>ANALYZE</a:t>
            </a:r>
            <a:br>
              <a:rPr b="1" lang="en-US"/>
            </a:br>
            <a:r>
              <a:rPr b="1" lang="en-US" sz="3600"/>
              <a:t>Why is it occurring?</a:t>
            </a:r>
            <a:endParaRPr b="1"/>
          </a:p>
        </p:txBody>
      </p:sp>
      <p:pic>
        <p:nvPicPr>
          <p:cNvPr id="526" name="Google Shape;526;p9"/>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527" name="Google Shape;527;p9"/>
          <p:cNvSpPr/>
          <p:nvPr/>
        </p:nvSpPr>
        <p:spPr>
          <a:xfrm>
            <a:off x="4262625" y="4566025"/>
            <a:ext cx="3803100" cy="2171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2c510ae718_0_116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Precision Statement</a:t>
            </a:r>
            <a:endParaRPr/>
          </a:p>
        </p:txBody>
      </p:sp>
      <p:sp>
        <p:nvSpPr>
          <p:cNvPr id="534" name="Google Shape;534;g22c510ae718_0_1166"/>
          <p:cNvSpPr txBox="1"/>
          <p:nvPr>
            <p:ph idx="4294967295" type="body"/>
          </p:nvPr>
        </p:nvSpPr>
        <p:spPr>
          <a:xfrm>
            <a:off x="457199" y="1879123"/>
            <a:ext cx="8229599" cy="43354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Now we precisely define the problem by identifying </a:t>
            </a:r>
            <a:r>
              <a:rPr lang="en-US">
                <a:solidFill>
                  <a:srgbClr val="FF9900"/>
                </a:solidFill>
              </a:rPr>
              <a:t>who</a:t>
            </a:r>
            <a:r>
              <a:rPr lang="en-US"/>
              <a:t>, </a:t>
            </a:r>
            <a:r>
              <a:rPr lang="en-US">
                <a:solidFill>
                  <a:srgbClr val="FF9900"/>
                </a:solidFill>
              </a:rPr>
              <a:t>what</a:t>
            </a:r>
            <a:r>
              <a:rPr lang="en-US"/>
              <a:t>, </a:t>
            </a:r>
            <a:r>
              <a:rPr lang="en-US">
                <a:solidFill>
                  <a:srgbClr val="FF9900"/>
                </a:solidFill>
              </a:rPr>
              <a:t>when</a:t>
            </a:r>
            <a:r>
              <a:rPr lang="en-US"/>
              <a:t>, </a:t>
            </a:r>
            <a:r>
              <a:rPr lang="en-US">
                <a:solidFill>
                  <a:srgbClr val="FF9900"/>
                </a:solidFill>
              </a:rPr>
              <a:t>where</a:t>
            </a:r>
            <a:r>
              <a:rPr lang="en-US"/>
              <a:t>, </a:t>
            </a:r>
            <a:r>
              <a:rPr b="1" lang="en-US" u="sng"/>
              <a:t>and</a:t>
            </a:r>
            <a:r>
              <a:rPr b="1" lang="en-US"/>
              <a:t> </a:t>
            </a:r>
            <a:r>
              <a:rPr b="1" lang="en-US">
                <a:solidFill>
                  <a:srgbClr val="FF9900"/>
                </a:solidFill>
              </a:rPr>
              <a:t>why</a:t>
            </a:r>
            <a:r>
              <a:rPr lang="en-US"/>
              <a:t>.</a:t>
            </a:r>
            <a:endParaRPr/>
          </a:p>
          <a:p>
            <a:pPr indent="-381000" lvl="0" marL="914400" rtl="0" algn="l">
              <a:lnSpc>
                <a:spcPct val="100000"/>
              </a:lnSpc>
              <a:spcBef>
                <a:spcPts val="1000"/>
              </a:spcBef>
              <a:spcAft>
                <a:spcPts val="0"/>
              </a:spcAft>
              <a:buSzPts val="2400"/>
              <a:buFont typeface="Verdana"/>
              <a:buChar char="❖"/>
            </a:pPr>
            <a:r>
              <a:rPr i="1" lang="en-US" sz="2900">
                <a:solidFill>
                  <a:srgbClr val="FF9900"/>
                </a:solidFill>
              </a:rPr>
              <a:t>What</a:t>
            </a:r>
            <a:r>
              <a:rPr lang="en-US" sz="2900"/>
              <a:t> is the problem? </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Who</a:t>
            </a:r>
            <a:r>
              <a:rPr lang="en-US" sz="2900"/>
              <a:t> is having the problem? </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When</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Where</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Why</a:t>
            </a:r>
            <a:r>
              <a:rPr lang="en-US" sz="2900"/>
              <a:t> is the problem occurring?</a:t>
            </a:r>
            <a:endParaRPr sz="29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3b8a857677_2_0"/>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4000">
                <a:solidFill>
                  <a:schemeClr val="dk1"/>
                </a:solidFill>
              </a:rPr>
              <a:t>Stakeholder Feedback</a:t>
            </a:r>
            <a:endParaRPr/>
          </a:p>
        </p:txBody>
      </p:sp>
      <p:pic>
        <p:nvPicPr>
          <p:cNvPr id="541" name="Google Shape;541;g23b8a857677_2_0"/>
          <p:cNvPicPr preferRelativeResize="0"/>
          <p:nvPr/>
        </p:nvPicPr>
        <p:blipFill rotWithShape="1">
          <a:blip r:embed="rId3">
            <a:alphaModFix/>
          </a:blip>
          <a:srcRect b="0" l="0" r="0" t="0"/>
          <a:stretch/>
        </p:blipFill>
        <p:spPr>
          <a:xfrm>
            <a:off x="0" y="4334000"/>
            <a:ext cx="9144000" cy="2524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2a56e2d374_1_1044"/>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lang="en-US" sz="2800">
                <a:solidFill>
                  <a:srgbClr val="000000"/>
                </a:solidFill>
              </a:rPr>
              <a:t>“When schools and districts can learn from and </a:t>
            </a:r>
            <a:r>
              <a:rPr b="1" lang="en-US" sz="2800">
                <a:solidFill>
                  <a:srgbClr val="1155CC"/>
                </a:solidFill>
              </a:rPr>
              <a:t>meaningfully engage the expertise of the students, families, and communities</a:t>
            </a:r>
            <a:r>
              <a:rPr b="1" lang="en-US" sz="2800">
                <a:solidFill>
                  <a:srgbClr val="000000"/>
                </a:solidFill>
              </a:rPr>
              <a:t> </a:t>
            </a:r>
            <a:r>
              <a:rPr lang="en-US" sz="2800">
                <a:solidFill>
                  <a:srgbClr val="000000"/>
                </a:solidFill>
              </a:rPr>
              <a:t>who have been marginalized by our systems, we can begin to work together toward building more responsive and just schools.”</a:t>
            </a:r>
            <a:endParaRPr sz="2800">
              <a:solidFill>
                <a:srgbClr val="000000"/>
              </a:solidFill>
            </a:endParaRPr>
          </a:p>
          <a:p>
            <a:pPr indent="0" lvl="0" marL="0" rtl="0" algn="l">
              <a:lnSpc>
                <a:spcPct val="90000"/>
              </a:lnSpc>
              <a:spcBef>
                <a:spcPts val="1000"/>
              </a:spcBef>
              <a:spcAft>
                <a:spcPts val="0"/>
              </a:spcAft>
              <a:buClr>
                <a:schemeClr val="dk1"/>
              </a:buClr>
              <a:buSzPts val="1100"/>
              <a:buFont typeface="Arial"/>
              <a:buNone/>
            </a:pPr>
            <a:r>
              <a:rPr lang="en-US" sz="1400">
                <a:solidFill>
                  <a:srgbClr val="000000"/>
                </a:solidFill>
              </a:rPr>
              <a:t>Ishimaru &amp; Takahashi (2017)</a:t>
            </a:r>
            <a:endParaRPr>
              <a:solidFill>
                <a:srgbClr val="000000"/>
              </a:solidFill>
            </a:endParaRPr>
          </a:p>
        </p:txBody>
      </p:sp>
      <p:sp>
        <p:nvSpPr>
          <p:cNvPr id="548" name="Google Shape;548;g22a56e2d374_1_1044"/>
          <p:cNvSpPr txBox="1"/>
          <p:nvPr>
            <p:ph type="title"/>
          </p:nvPr>
        </p:nvSpPr>
        <p:spPr>
          <a:xfrm>
            <a:off x="457200" y="274638"/>
            <a:ext cx="8229600" cy="1143000"/>
          </a:xfrm>
          <a:prstGeom prst="rect">
            <a:avLst/>
          </a:prstGeom>
          <a:solidFill>
            <a:srgbClr val="073763"/>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23444"/>
              <a:buNone/>
            </a:pPr>
            <a:r>
              <a:rPr lang="en-US"/>
              <a:t>Importance of Stakeholder Engagement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24641aa3161_0_566"/>
          <p:cNvSpPr txBox="1"/>
          <p:nvPr/>
        </p:nvSpPr>
        <p:spPr>
          <a:xfrm>
            <a:off x="228600" y="1306275"/>
            <a:ext cx="8771700" cy="55518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2100"/>
              <a:buFont typeface="Verdana"/>
              <a:buNone/>
            </a:pPr>
            <a:r>
              <a:rPr b="1" i="0" lang="en-US" sz="2400" u="none" cap="none" strike="noStrike">
                <a:solidFill>
                  <a:schemeClr val="dk1"/>
                </a:solidFill>
                <a:latin typeface="Verdana"/>
                <a:ea typeface="Verdana"/>
                <a:cs typeface="Verdana"/>
                <a:sym typeface="Verdana"/>
              </a:rPr>
              <a:t>To truly understand the problem/challenge we have to gain insight from those affected by the problem/challenge.</a:t>
            </a:r>
            <a:endParaRPr b="0" i="0" sz="2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chemeClr val="dk1"/>
              </a:buClr>
              <a:buSzPts val="2100"/>
              <a:buFont typeface="Verdana"/>
              <a:buNone/>
            </a:pPr>
            <a:r>
              <a:rPr b="0" i="0" lang="en-US" sz="2400" u="none" cap="none" strike="noStrike">
                <a:solidFill>
                  <a:schemeClr val="dk1"/>
                </a:solidFill>
                <a:latin typeface="Verdana"/>
                <a:ea typeface="Verdana"/>
                <a:cs typeface="Verdana"/>
                <a:sym typeface="Verdana"/>
              </a:rPr>
              <a:t>They can help us understand:</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What</a:t>
            </a:r>
            <a:r>
              <a:rPr b="0" i="0" lang="en-US" sz="2400" u="none" cap="none" strike="noStrike">
                <a:solidFill>
                  <a:schemeClr val="dk1"/>
                </a:solidFill>
                <a:latin typeface="Verdana"/>
                <a:ea typeface="Verdana"/>
                <a:cs typeface="Verdana"/>
                <a:sym typeface="Verdana"/>
              </a:rPr>
              <a:t> does this problem </a:t>
            </a:r>
            <a:endParaRPr b="0" i="0" sz="2400" u="none" cap="none" strike="noStrike">
              <a:solidFill>
                <a:schemeClr val="dk1"/>
              </a:solidFill>
              <a:latin typeface="Verdana"/>
              <a:ea typeface="Verdana"/>
              <a:cs typeface="Verdana"/>
              <a:sym typeface="Verdana"/>
            </a:endParaRPr>
          </a:p>
          <a:p>
            <a:pPr indent="0" lvl="0" marL="457200" marR="0" rtl="0" algn="l">
              <a:lnSpc>
                <a:spcPct val="100000"/>
              </a:lnSpc>
              <a:spcBef>
                <a:spcPts val="5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look/sound/feel like for them?</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Who</a:t>
            </a:r>
            <a:r>
              <a:rPr b="0" i="0" lang="en-US" sz="2400" u="none" cap="none" strike="noStrike">
                <a:solidFill>
                  <a:schemeClr val="dk1"/>
                </a:solidFill>
                <a:latin typeface="Verdana"/>
                <a:ea typeface="Verdana"/>
                <a:cs typeface="Verdana"/>
                <a:sym typeface="Verdana"/>
              </a:rPr>
              <a:t> is this problem affecting and </a:t>
            </a:r>
            <a:endParaRPr b="0" i="0" sz="2400" u="none" cap="none" strike="noStrike">
              <a:solidFill>
                <a:schemeClr val="dk1"/>
              </a:solidFill>
              <a:latin typeface="Verdana"/>
              <a:ea typeface="Verdana"/>
              <a:cs typeface="Verdana"/>
              <a:sym typeface="Verdana"/>
            </a:endParaRPr>
          </a:p>
          <a:p>
            <a:pPr indent="0" lvl="0" marL="457200" marR="0" rtl="0" algn="l">
              <a:lnSpc>
                <a:spcPct val="100000"/>
              </a:lnSpc>
              <a:spcBef>
                <a:spcPts val="5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in what way?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When</a:t>
            </a:r>
            <a:r>
              <a:rPr b="0" i="0" lang="en-US" sz="2400" u="none" cap="none" strike="noStrike">
                <a:solidFill>
                  <a:schemeClr val="dk1"/>
                </a:solidFill>
                <a:latin typeface="Verdana"/>
                <a:ea typeface="Verdana"/>
                <a:cs typeface="Verdana"/>
                <a:sym typeface="Verdana"/>
              </a:rPr>
              <a:t> is this problem affecting them more? the least?</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Where</a:t>
            </a:r>
            <a:r>
              <a:rPr b="0" i="0" lang="en-US" sz="2400" u="none" cap="none" strike="noStrike">
                <a:solidFill>
                  <a:schemeClr val="dk1"/>
                </a:solidFill>
                <a:latin typeface="Verdana"/>
                <a:ea typeface="Verdana"/>
                <a:cs typeface="Verdana"/>
                <a:sym typeface="Verdana"/>
              </a:rPr>
              <a:t> do they experience this problem the most?</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Why</a:t>
            </a:r>
            <a:r>
              <a:rPr b="0" i="0" lang="en-US" sz="2400" u="none" cap="none" strike="noStrike">
                <a:solidFill>
                  <a:schemeClr val="dk1"/>
                </a:solidFill>
                <a:latin typeface="Verdana"/>
                <a:ea typeface="Verdana"/>
                <a:cs typeface="Verdana"/>
                <a:sym typeface="Verdana"/>
              </a:rPr>
              <a:t> do they think this problem is occuring?</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50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55" name="Google Shape;555;g24641aa3161_0_56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id="556" name="Google Shape;556;g24641aa3161_0_566"/>
          <p:cNvPicPr preferRelativeResize="0"/>
          <p:nvPr/>
        </p:nvPicPr>
        <p:blipFill rotWithShape="1">
          <a:blip r:embed="rId3">
            <a:alphaModFix/>
          </a:blip>
          <a:srcRect b="0" l="30507" r="0" t="0"/>
          <a:stretch/>
        </p:blipFill>
        <p:spPr>
          <a:xfrm>
            <a:off x="6282500" y="2393125"/>
            <a:ext cx="2451274" cy="23396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2c510ae718_0_507"/>
          <p:cNvSpPr txBox="1"/>
          <p:nvPr/>
        </p:nvSpPr>
        <p:spPr>
          <a:xfrm>
            <a:off x="457200" y="1520325"/>
            <a:ext cx="8229600" cy="53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Verdana"/>
                <a:ea typeface="Verdana"/>
                <a:cs typeface="Verdana"/>
                <a:sym typeface="Verdana"/>
              </a:rPr>
              <a:t>There are different tools you might use to explore the WHYs from the perspective of stakeholders.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Empathy interviews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Focus groups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Surveys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0" i="1"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1" lang="en-US" sz="2400" u="none" cap="none" strike="noStrike">
                <a:solidFill>
                  <a:schemeClr val="dk1"/>
                </a:solidFill>
                <a:latin typeface="Verdana"/>
                <a:ea typeface="Verdana"/>
                <a:cs typeface="Verdana"/>
                <a:sym typeface="Verdana"/>
              </a:rPr>
              <a:t>Ex. Conducting a school climate survey for students and families to see how they feel about school.  Include what they think is working / not working.  Work with schools to figure out the best time and way to give surveys.  Get results back by mid-October and review as a team at</a:t>
            </a:r>
            <a:endParaRPr b="0" i="1"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1" lang="en-US" sz="2400" u="none" cap="none" strike="noStrike">
                <a:solidFill>
                  <a:schemeClr val="dk1"/>
                </a:solidFill>
                <a:latin typeface="Verdana"/>
                <a:ea typeface="Verdana"/>
                <a:cs typeface="Verdana"/>
                <a:sym typeface="Verdana"/>
              </a:rPr>
              <a:t>November meeting.</a:t>
            </a:r>
            <a:endParaRPr b="0" i="0" sz="2400" u="none" cap="none" strike="noStrike">
              <a:solidFill>
                <a:schemeClr val="dk1"/>
              </a:solidFill>
              <a:latin typeface="Verdana"/>
              <a:ea typeface="Verdana"/>
              <a:cs typeface="Verdana"/>
              <a:sym typeface="Verdana"/>
            </a:endParaRPr>
          </a:p>
        </p:txBody>
      </p:sp>
      <p:sp>
        <p:nvSpPr>
          <p:cNvPr id="563" name="Google Shape;563;g22c510ae718_0_50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a:t>Tools for Feedback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2c68c3e43a_0_1814"/>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2323"/>
              <a:buNone/>
            </a:pPr>
            <a:r>
              <a:rPr lang="en-US" sz="2300"/>
              <a:t>Participants will:</a:t>
            </a:r>
            <a:endParaRPr sz="2300"/>
          </a:p>
          <a:p>
            <a:pPr indent="-374650" lvl="0" marL="457200" rtl="0" algn="l">
              <a:lnSpc>
                <a:spcPct val="100000"/>
              </a:lnSpc>
              <a:spcBef>
                <a:spcPts val="1000"/>
              </a:spcBef>
              <a:spcAft>
                <a:spcPts val="0"/>
              </a:spcAft>
              <a:buSzPts val="2300"/>
              <a:buFont typeface="Verdana"/>
              <a:buAutoNum type="arabicPeriod"/>
            </a:pPr>
            <a:r>
              <a:rPr lang="en-US" sz="2300"/>
              <a:t>Understand the data-informed decision making process at the division level</a:t>
            </a:r>
            <a:endParaRPr sz="2300"/>
          </a:p>
          <a:p>
            <a:pPr indent="-374650" lvl="0" marL="457200" rtl="0" algn="l">
              <a:lnSpc>
                <a:spcPct val="100000"/>
              </a:lnSpc>
              <a:spcBef>
                <a:spcPts val="1000"/>
              </a:spcBef>
              <a:spcAft>
                <a:spcPts val="0"/>
              </a:spcAft>
              <a:buSzPts val="2300"/>
              <a:buFont typeface="Verdana"/>
              <a:buAutoNum type="arabicPeriod"/>
            </a:pPr>
            <a:r>
              <a:rPr lang="en-US" sz="2300"/>
              <a:t>Identify valued outcomes for MTSS implementation</a:t>
            </a:r>
            <a:endParaRPr sz="2300"/>
          </a:p>
          <a:p>
            <a:pPr indent="-374650" lvl="0" marL="457200" rtl="0" algn="l">
              <a:lnSpc>
                <a:spcPct val="100000"/>
              </a:lnSpc>
              <a:spcBef>
                <a:spcPts val="1000"/>
              </a:spcBef>
              <a:spcAft>
                <a:spcPts val="0"/>
              </a:spcAft>
              <a:buSzPts val="2300"/>
              <a:buFont typeface="Verdana"/>
              <a:buAutoNum type="arabicPeriod"/>
            </a:pPr>
            <a:r>
              <a:rPr lang="en-US" sz="2300"/>
              <a:t>Analyze data to identify red flags and root causes</a:t>
            </a:r>
            <a:endParaRPr sz="2300"/>
          </a:p>
          <a:p>
            <a:pPr indent="-374650" lvl="0" marL="457200" rtl="0" algn="l">
              <a:lnSpc>
                <a:spcPct val="100000"/>
              </a:lnSpc>
              <a:spcBef>
                <a:spcPts val="1000"/>
              </a:spcBef>
              <a:spcAft>
                <a:spcPts val="0"/>
              </a:spcAft>
              <a:buSzPts val="2300"/>
              <a:buFont typeface="Verdana"/>
              <a:buAutoNum type="arabicPeriod"/>
            </a:pPr>
            <a:r>
              <a:rPr lang="en-US" sz="2300"/>
              <a:t>Define problems with precision and establish division goals</a:t>
            </a:r>
            <a:endParaRPr sz="2300"/>
          </a:p>
          <a:p>
            <a:pPr indent="-374650" lvl="0" marL="457200" rtl="0" algn="l">
              <a:lnSpc>
                <a:spcPct val="100000"/>
              </a:lnSpc>
              <a:spcBef>
                <a:spcPts val="1000"/>
              </a:spcBef>
              <a:spcAft>
                <a:spcPts val="0"/>
              </a:spcAft>
              <a:buSzPts val="2300"/>
              <a:buFont typeface="Verdana"/>
              <a:buAutoNum type="arabicPeriod"/>
            </a:pPr>
            <a:r>
              <a:rPr lang="en-US" sz="2300"/>
              <a:t>Determine practices and systems needed to achieve an identified goal</a:t>
            </a:r>
            <a:endParaRPr sz="2300"/>
          </a:p>
          <a:p>
            <a:pPr indent="-374650" lvl="0" marL="457200" rtl="0" algn="l">
              <a:lnSpc>
                <a:spcPct val="100000"/>
              </a:lnSpc>
              <a:spcBef>
                <a:spcPts val="1000"/>
              </a:spcBef>
              <a:spcAft>
                <a:spcPts val="0"/>
              </a:spcAft>
              <a:buSzPts val="2300"/>
              <a:buFont typeface="Verdana"/>
              <a:buAutoNum type="arabicPeriod"/>
            </a:pPr>
            <a:r>
              <a:rPr lang="en-US" sz="2300"/>
              <a:t>Monitor outcomes and fidelity of the implementation plan</a:t>
            </a:r>
            <a:endParaRPr sz="2300"/>
          </a:p>
          <a:p>
            <a:pPr indent="0" lvl="0" marL="0" rtl="0" algn="l">
              <a:lnSpc>
                <a:spcPct val="100000"/>
              </a:lnSpc>
              <a:spcBef>
                <a:spcPts val="1000"/>
              </a:spcBef>
              <a:spcAft>
                <a:spcPts val="0"/>
              </a:spcAft>
              <a:buSzPts val="2323"/>
              <a:buNone/>
            </a:pPr>
            <a:r>
              <a:t/>
            </a:r>
            <a:endParaRPr sz="3100"/>
          </a:p>
        </p:txBody>
      </p:sp>
      <p:sp>
        <p:nvSpPr>
          <p:cNvPr id="164" name="Google Shape;164;g22c68c3e43a_0_181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252b49ff9a8_0_5"/>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570" name="Google Shape;570;g252b49ff9a8_0_5"/>
          <p:cNvSpPr txBox="1"/>
          <p:nvPr>
            <p:ph idx="1" type="body"/>
          </p:nvPr>
        </p:nvSpPr>
        <p:spPr>
          <a:xfrm>
            <a:off x="3575050" y="273050"/>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fontScale="70000"/>
          </a:bodyPr>
          <a:lstStyle/>
          <a:p>
            <a:pPr indent="0" lvl="0" marL="0" rtl="0" algn="l">
              <a:lnSpc>
                <a:spcPct val="100000"/>
              </a:lnSpc>
              <a:spcBef>
                <a:spcPts val="360"/>
              </a:spcBef>
              <a:spcAft>
                <a:spcPts val="0"/>
              </a:spcAft>
              <a:buClr>
                <a:schemeClr val="dk1"/>
              </a:buClr>
              <a:buSzPct val="34375"/>
              <a:buFont typeface="Arial"/>
              <a:buNone/>
            </a:pPr>
            <a:r>
              <a:rPr b="1" lang="en-US"/>
              <a:t>Using your worksheet:</a:t>
            </a:r>
            <a:endParaRPr b="1"/>
          </a:p>
          <a:p>
            <a:pPr indent="0" lvl="0" marL="0" rtl="0" algn="l">
              <a:lnSpc>
                <a:spcPct val="100000"/>
              </a:lnSpc>
              <a:spcBef>
                <a:spcPts val="360"/>
              </a:spcBef>
              <a:spcAft>
                <a:spcPts val="0"/>
              </a:spcAft>
              <a:buClr>
                <a:schemeClr val="dk1"/>
              </a:buClr>
              <a:buSzPct val="34375"/>
              <a:buFont typeface="Arial"/>
              <a:buNone/>
            </a:pPr>
            <a:r>
              <a:t/>
            </a:r>
            <a:endParaRPr/>
          </a:p>
          <a:p>
            <a:pPr indent="0" lvl="0" marL="0" rtl="0" algn="l">
              <a:lnSpc>
                <a:spcPct val="100000"/>
              </a:lnSpc>
              <a:spcBef>
                <a:spcPts val="360"/>
              </a:spcBef>
              <a:spcAft>
                <a:spcPts val="0"/>
              </a:spcAft>
              <a:buClr>
                <a:schemeClr val="dk1"/>
              </a:buClr>
              <a:buSzPct val="34375"/>
              <a:buFont typeface="Arial"/>
              <a:buNone/>
            </a:pPr>
            <a:r>
              <a:rPr lang="en-US"/>
              <a:t>How are you currently obtaining stakeholder feedback?</a:t>
            </a:r>
            <a:endParaRPr/>
          </a:p>
          <a:p>
            <a:pPr indent="0" lvl="0" marL="0" rtl="0" algn="l">
              <a:lnSpc>
                <a:spcPct val="100000"/>
              </a:lnSpc>
              <a:spcBef>
                <a:spcPts val="1000"/>
              </a:spcBef>
              <a:spcAft>
                <a:spcPts val="0"/>
              </a:spcAft>
              <a:buClr>
                <a:schemeClr val="dk1"/>
              </a:buClr>
              <a:buSzPct val="34375"/>
              <a:buFont typeface="Arial"/>
              <a:buNone/>
            </a:pPr>
            <a:r>
              <a:t/>
            </a:r>
            <a:endParaRPr/>
          </a:p>
          <a:p>
            <a:pPr indent="-368617" lvl="0" marL="457200" rtl="0" algn="l">
              <a:lnSpc>
                <a:spcPct val="115000"/>
              </a:lnSpc>
              <a:spcBef>
                <a:spcPts val="1000"/>
              </a:spcBef>
              <a:spcAft>
                <a:spcPts val="0"/>
              </a:spcAft>
              <a:buSzPct val="98437"/>
              <a:buFont typeface="Verdana"/>
              <a:buChar char="•"/>
            </a:pPr>
            <a:r>
              <a:rPr lang="en-US"/>
              <a:t>Identify which stakeholder groups you need to obtain feedback from.</a:t>
            </a:r>
            <a:endParaRPr/>
          </a:p>
          <a:p>
            <a:pPr indent="-353060" lvl="1" marL="914400" rtl="0" algn="l">
              <a:lnSpc>
                <a:spcPct val="115000"/>
              </a:lnSpc>
              <a:spcBef>
                <a:spcPts val="1000"/>
              </a:spcBef>
              <a:spcAft>
                <a:spcPts val="0"/>
              </a:spcAft>
              <a:buSzPct val="100000"/>
              <a:buChar char="–"/>
            </a:pPr>
            <a:r>
              <a:rPr lang="en-US"/>
              <a:t>Who is the problem impacting?</a:t>
            </a:r>
            <a:endParaRPr/>
          </a:p>
          <a:p>
            <a:pPr indent="-368617" lvl="0" marL="457200" rtl="0" algn="l">
              <a:lnSpc>
                <a:spcPct val="115000"/>
              </a:lnSpc>
              <a:spcBef>
                <a:spcPts val="1000"/>
              </a:spcBef>
              <a:spcAft>
                <a:spcPts val="0"/>
              </a:spcAft>
              <a:buSzPct val="146938"/>
              <a:buFont typeface="Verdana"/>
              <a:buChar char="•"/>
            </a:pPr>
            <a:r>
              <a:rPr lang="en-US"/>
              <a:t>Discuss the method(s) by which feedback will be gathered.</a:t>
            </a:r>
            <a:endParaRPr b="1" sz="2800"/>
          </a:p>
          <a:p>
            <a:pPr indent="0" lvl="0" marL="0" rtl="0" algn="l">
              <a:lnSpc>
                <a:spcPct val="100000"/>
              </a:lnSpc>
              <a:spcBef>
                <a:spcPts val="1000"/>
              </a:spcBef>
              <a:spcAft>
                <a:spcPts val="0"/>
              </a:spcAft>
              <a:buSzPct val="163265"/>
              <a:buNone/>
            </a:pPr>
            <a:r>
              <a:t/>
            </a:r>
            <a:endParaRPr sz="2800"/>
          </a:p>
        </p:txBody>
      </p:sp>
      <p:sp>
        <p:nvSpPr>
          <p:cNvPr id="571" name="Google Shape;571;g252b49ff9a8_0_5"/>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Stakeholder Feedback</a:t>
            </a:r>
            <a:endParaRPr sz="3300"/>
          </a:p>
        </p:txBody>
      </p:sp>
      <p:pic>
        <p:nvPicPr>
          <p:cNvPr id="572" name="Google Shape;572;g252b49ff9a8_0_5"/>
          <p:cNvPicPr preferRelativeResize="0"/>
          <p:nvPr/>
        </p:nvPicPr>
        <p:blipFill rotWithShape="1">
          <a:blip r:embed="rId3">
            <a:alphaModFix/>
          </a:blip>
          <a:srcRect b="0" l="0" r="0" t="0"/>
          <a:stretch/>
        </p:blipFill>
        <p:spPr>
          <a:xfrm>
            <a:off x="896025" y="2845350"/>
            <a:ext cx="2130751" cy="2757776"/>
          </a:xfrm>
          <a:prstGeom prst="rect">
            <a:avLst/>
          </a:prstGeom>
          <a:noFill/>
          <a:ln cap="flat" cmpd="sng" w="9525">
            <a:solidFill>
              <a:schemeClr val="dk2"/>
            </a:solidFill>
            <a:prstDash val="solid"/>
            <a:round/>
            <a:headEnd len="sm" w="sm" type="none"/>
            <a:tailEnd len="sm" w="sm" type="none"/>
          </a:ln>
        </p:spPr>
      </p:pic>
      <p:pic>
        <p:nvPicPr>
          <p:cNvPr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id="573" name="Google Shape;573;g252b49ff9a8_0_5" title="10 Minute Timer with Relaxing Music and Alarm 🎵⏰">
            <a:hlinkClick r:id="rId4"/>
          </p:cNvPr>
          <p:cNvPicPr preferRelativeResize="0"/>
          <p:nvPr/>
        </p:nvPicPr>
        <p:blipFill rotWithShape="1">
          <a:blip r:embed="rId5">
            <a:alphaModFix/>
          </a:blip>
          <a:srcRect b="0" l="0" r="0" t="0"/>
          <a:stretch/>
        </p:blipFill>
        <p:spPr>
          <a:xfrm>
            <a:off x="3868863" y="5526925"/>
            <a:ext cx="2066119" cy="1162200"/>
          </a:xfrm>
          <a:prstGeom prst="rect">
            <a:avLst/>
          </a:prstGeom>
          <a:noFill/>
          <a:ln>
            <a:noFill/>
          </a:ln>
        </p:spPr>
      </p:pic>
      <p:pic>
        <p:nvPicPr>
          <p:cNvPr id="574" name="Google Shape;574;g252b49ff9a8_0_5"/>
          <p:cNvPicPr preferRelativeResize="0"/>
          <p:nvPr/>
        </p:nvPicPr>
        <p:blipFill rotWithShape="1">
          <a:blip r:embed="rId6">
            <a:alphaModFix/>
          </a:blip>
          <a:srcRect b="0" l="0" r="0" t="0"/>
          <a:stretch/>
        </p:blipFill>
        <p:spPr>
          <a:xfrm>
            <a:off x="6777072" y="3754951"/>
            <a:ext cx="2332651" cy="3045999"/>
          </a:xfrm>
          <a:prstGeom prst="rect">
            <a:avLst/>
          </a:prstGeom>
          <a:noFill/>
          <a:ln>
            <a:noFill/>
          </a:ln>
        </p:spPr>
      </p:pic>
      <p:sp>
        <p:nvSpPr>
          <p:cNvPr id="575" name="Google Shape;575;g252b49ff9a8_0_5"/>
          <p:cNvSpPr txBox="1"/>
          <p:nvPr/>
        </p:nvSpPr>
        <p:spPr>
          <a:xfrm>
            <a:off x="87850" y="6109725"/>
            <a:ext cx="3487200" cy="5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17 </a:t>
            </a:r>
            <a:endParaRPr b="0" i="1"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abf9b6a783_1_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Division A: </a:t>
            </a:r>
            <a:endParaRPr/>
          </a:p>
          <a:p>
            <a:pPr indent="0" lvl="0" marL="0" rtl="0" algn="ctr">
              <a:lnSpc>
                <a:spcPct val="100000"/>
              </a:lnSpc>
              <a:spcBef>
                <a:spcPts val="0"/>
              </a:spcBef>
              <a:spcAft>
                <a:spcPts val="0"/>
              </a:spcAft>
              <a:buSzPts val="4000"/>
              <a:buNone/>
            </a:pPr>
            <a:r>
              <a:rPr lang="en-US"/>
              <a:t>Stakeholder Feedback</a:t>
            </a:r>
            <a:endParaRPr/>
          </a:p>
        </p:txBody>
      </p:sp>
      <p:sp>
        <p:nvSpPr>
          <p:cNvPr id="582" name="Google Shape;582;g2abf9b6a783_1_7"/>
          <p:cNvSpPr txBox="1"/>
          <p:nvPr/>
        </p:nvSpPr>
        <p:spPr>
          <a:xfrm>
            <a:off x="505925" y="1469650"/>
            <a:ext cx="8165100" cy="511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Verdana"/>
                <a:ea typeface="Verdana"/>
                <a:cs typeface="Verdana"/>
                <a:sym typeface="Verdana"/>
              </a:rPr>
              <a:t>Families:</a:t>
            </a:r>
            <a:endParaRPr b="0" i="0" sz="31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illness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housing instability</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economic hardships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confusion about attendance policies and procedures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Verdana"/>
                <a:ea typeface="Verdana"/>
                <a:cs typeface="Verdana"/>
                <a:sym typeface="Verdana"/>
              </a:rPr>
              <a:t>Students: </a:t>
            </a:r>
            <a:r>
              <a:rPr b="0" i="0" lang="en-US" sz="3000" u="none" cap="none" strike="noStrike">
                <a:solidFill>
                  <a:schemeClr val="dk1"/>
                </a:solidFill>
                <a:latin typeface="Verdana"/>
                <a:ea typeface="Verdana"/>
                <a:cs typeface="Verdana"/>
                <a:sym typeface="Verdana"/>
              </a:rPr>
              <a:t>“</a:t>
            </a:r>
            <a:r>
              <a:rPr b="0" i="0" lang="en-US" sz="2800" u="none" cap="none" strike="noStrike">
                <a:solidFill>
                  <a:schemeClr val="dk1"/>
                </a:solidFill>
                <a:latin typeface="Verdana"/>
                <a:ea typeface="Verdana"/>
                <a:cs typeface="Verdana"/>
                <a:sym typeface="Verdana"/>
              </a:rPr>
              <a:t>Why do you come to school?”</a:t>
            </a:r>
            <a:endParaRPr b="0" i="0" sz="28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adult support</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belonging to a positive peer group</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commitment to education and future goals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school environment </a:t>
            </a:r>
            <a:r>
              <a:rPr b="0" i="0" lang="en-US" sz="2200" u="none" cap="none" strike="noStrike">
                <a:solidFill>
                  <a:schemeClr val="dk1"/>
                </a:solidFill>
                <a:latin typeface="Verdana"/>
                <a:ea typeface="Verdana"/>
                <a:cs typeface="Verdana"/>
                <a:sym typeface="Verdana"/>
              </a:rPr>
              <a:t>(e.g. feel safe, </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Verdana"/>
                <a:ea typeface="Verdana"/>
                <a:cs typeface="Verdana"/>
                <a:sym typeface="Verdana"/>
              </a:rPr>
              <a:t>supported and engaged in class; school is fun)</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23b8a857677_2_6"/>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4000">
                <a:solidFill>
                  <a:schemeClr val="dk1"/>
                </a:solidFill>
              </a:rPr>
              <a:t>Identifying the “Why”</a:t>
            </a:r>
            <a:endParaRPr/>
          </a:p>
        </p:txBody>
      </p:sp>
      <p:pic>
        <p:nvPicPr>
          <p:cNvPr id="589" name="Google Shape;589;g23b8a857677_2_6"/>
          <p:cNvPicPr preferRelativeResize="0"/>
          <p:nvPr/>
        </p:nvPicPr>
        <p:blipFill rotWithShape="1">
          <a:blip r:embed="rId3">
            <a:alphaModFix/>
          </a:blip>
          <a:srcRect b="0" l="0" r="0" t="0"/>
          <a:stretch/>
        </p:blipFill>
        <p:spPr>
          <a:xfrm>
            <a:off x="725075" y="4398875"/>
            <a:ext cx="7769600" cy="2502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2c510ae718_0_114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Why Conduct </a:t>
            </a:r>
            <a:endParaRPr/>
          </a:p>
          <a:p>
            <a:pPr indent="0" lvl="0" marL="0" rtl="0" algn="ctr">
              <a:lnSpc>
                <a:spcPct val="100000"/>
              </a:lnSpc>
              <a:spcBef>
                <a:spcPts val="0"/>
              </a:spcBef>
              <a:spcAft>
                <a:spcPts val="0"/>
              </a:spcAft>
              <a:buSzPts val="4000"/>
              <a:buNone/>
            </a:pPr>
            <a:r>
              <a:rPr lang="en-US"/>
              <a:t>Root Cause Analysis?</a:t>
            </a:r>
            <a:endParaRPr/>
          </a:p>
        </p:txBody>
      </p:sp>
      <p:sp>
        <p:nvSpPr>
          <p:cNvPr id="596" name="Google Shape;596;g22c510ae718_0_1146"/>
          <p:cNvSpPr txBox="1"/>
          <p:nvPr/>
        </p:nvSpPr>
        <p:spPr>
          <a:xfrm>
            <a:off x="239300" y="6305400"/>
            <a:ext cx="663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Office of School Quality, Dr. April Kaiser Edwards, VDOE</a:t>
            </a:r>
            <a:endParaRPr b="0" i="0" sz="1400" u="none" cap="none" strike="noStrike">
              <a:solidFill>
                <a:srgbClr val="000000"/>
              </a:solidFill>
              <a:latin typeface="Verdana"/>
              <a:ea typeface="Verdana"/>
              <a:cs typeface="Verdana"/>
              <a:sym typeface="Verdana"/>
            </a:endParaRPr>
          </a:p>
        </p:txBody>
      </p:sp>
      <p:sp>
        <p:nvSpPr>
          <p:cNvPr id="597" name="Google Shape;597;g22c510ae718_0_1146"/>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0"/>
              </a:spcBef>
              <a:spcAft>
                <a:spcPts val="0"/>
              </a:spcAft>
              <a:buSzPts val="2400"/>
              <a:buFont typeface="Verdana"/>
              <a:buChar char="➢"/>
            </a:pPr>
            <a:r>
              <a:rPr lang="en-US" sz="2400"/>
              <a:t>Prevents “solutionitis”</a:t>
            </a:r>
            <a:endParaRPr sz="2400"/>
          </a:p>
          <a:p>
            <a:pPr indent="-381000" lvl="0" marL="457200" rtl="0" algn="l">
              <a:lnSpc>
                <a:spcPct val="100000"/>
              </a:lnSpc>
              <a:spcBef>
                <a:spcPts val="1000"/>
              </a:spcBef>
              <a:spcAft>
                <a:spcPts val="0"/>
              </a:spcAft>
              <a:buSzPts val="2400"/>
              <a:buFont typeface="Verdana"/>
              <a:buChar char="➢"/>
            </a:pPr>
            <a:r>
              <a:rPr lang="en-US" sz="2400"/>
              <a:t>Produces insights into the system as a whole</a:t>
            </a:r>
            <a:endParaRPr sz="2400"/>
          </a:p>
          <a:p>
            <a:pPr indent="-381000" lvl="0" marL="457200" rtl="0" algn="l">
              <a:lnSpc>
                <a:spcPct val="100000"/>
              </a:lnSpc>
              <a:spcBef>
                <a:spcPts val="1000"/>
              </a:spcBef>
              <a:spcAft>
                <a:spcPts val="0"/>
              </a:spcAft>
              <a:buSzPts val="2400"/>
              <a:buFont typeface="Verdana"/>
              <a:buChar char="➢"/>
            </a:pPr>
            <a:r>
              <a:rPr lang="en-US" sz="2400"/>
              <a:t>Prompts brutally honest discussions about why unsatisfactory outcomes occur</a:t>
            </a:r>
            <a:endParaRPr sz="2400"/>
          </a:p>
          <a:p>
            <a:pPr indent="-381000" lvl="0" marL="457200" rtl="0" algn="l">
              <a:lnSpc>
                <a:spcPct val="100000"/>
              </a:lnSpc>
              <a:spcBef>
                <a:spcPts val="1000"/>
              </a:spcBef>
              <a:spcAft>
                <a:spcPts val="0"/>
              </a:spcAft>
              <a:buSzPts val="2400"/>
              <a:buFont typeface="Verdana"/>
              <a:buChar char="➢"/>
            </a:pPr>
            <a:r>
              <a:rPr lang="en-US" sz="2400"/>
              <a:t>Prompts participants to look at problems from the user perspective</a:t>
            </a:r>
            <a:endParaRPr sz="2400"/>
          </a:p>
          <a:p>
            <a:pPr indent="-381000" lvl="0" marL="457200" rtl="0" algn="l">
              <a:lnSpc>
                <a:spcPct val="100000"/>
              </a:lnSpc>
              <a:spcBef>
                <a:spcPts val="1000"/>
              </a:spcBef>
              <a:spcAft>
                <a:spcPts val="0"/>
              </a:spcAft>
              <a:buSzPts val="2400"/>
              <a:buFont typeface="Verdana"/>
              <a:buChar char="➢"/>
            </a:pPr>
            <a:r>
              <a:rPr lang="en-US" sz="2400"/>
              <a:t>Ensures the initial problem is narrow and concrete enough to improve</a:t>
            </a:r>
            <a:endParaRPr sz="2400"/>
          </a:p>
          <a:p>
            <a:pPr indent="-381000" lvl="0" marL="457200" rtl="0" algn="l">
              <a:lnSpc>
                <a:spcPct val="100000"/>
              </a:lnSpc>
              <a:spcBef>
                <a:spcPts val="1000"/>
              </a:spcBef>
              <a:spcAft>
                <a:spcPts val="0"/>
              </a:spcAft>
              <a:buSzPts val="2400"/>
              <a:buFont typeface="Verdana"/>
              <a:buChar char="➢"/>
            </a:pPr>
            <a:r>
              <a:rPr lang="en-US" sz="2400"/>
              <a:t>Informs tactical action and solutions moving forward</a:t>
            </a:r>
            <a:endParaRPr sz="2400"/>
          </a:p>
          <a:p>
            <a:pPr indent="-381000" lvl="0" marL="457200" rtl="0" algn="l">
              <a:lnSpc>
                <a:spcPct val="100000"/>
              </a:lnSpc>
              <a:spcBef>
                <a:spcPts val="1000"/>
              </a:spcBef>
              <a:spcAft>
                <a:spcPts val="1000"/>
              </a:spcAft>
              <a:buSzPts val="2400"/>
              <a:buFont typeface="Verdana"/>
              <a:buChar char="➢"/>
            </a:pPr>
            <a:r>
              <a:rPr lang="en-US" sz="2400"/>
              <a:t>Enhances the group’s ability to develop targeted and measurable outcomes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378992f52d_3_0"/>
          <p:cNvSpPr txBox="1"/>
          <p:nvPr>
            <p:ph idx="1" type="body"/>
          </p:nvPr>
        </p:nvSpPr>
        <p:spPr>
          <a:xfrm>
            <a:off x="228600" y="1371800"/>
            <a:ext cx="8686800" cy="531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500"/>
              <a:buNone/>
            </a:pPr>
            <a:r>
              <a:rPr b="1" lang="en-US" sz="2900">
                <a:solidFill>
                  <a:schemeClr val="dk1"/>
                </a:solidFill>
                <a:latin typeface="Verdana"/>
                <a:ea typeface="Verdana"/>
                <a:cs typeface="Verdana"/>
                <a:sym typeface="Verdana"/>
              </a:rPr>
              <a:t>Example: </a:t>
            </a:r>
            <a:endParaRPr b="1"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rPr b="1" lang="en-US" sz="2900">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rPr b="1" lang="en-US" sz="2900">
                <a:solidFill>
                  <a:schemeClr val="dk1"/>
                </a:solidFill>
                <a:latin typeface="Verdana"/>
                <a:ea typeface="Verdana"/>
                <a:cs typeface="Verdana"/>
                <a:sym typeface="Verdana"/>
              </a:rPr>
              <a:t>Fact:</a:t>
            </a:r>
            <a:r>
              <a:rPr lang="en-US" sz="2900">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2900">
              <a:solidFill>
                <a:schemeClr val="dk1"/>
              </a:solidFill>
              <a:latin typeface="Verdana"/>
              <a:ea typeface="Verdana"/>
              <a:cs typeface="Verdana"/>
              <a:sym typeface="Verdana"/>
            </a:endParaRPr>
          </a:p>
        </p:txBody>
      </p:sp>
      <p:sp>
        <p:nvSpPr>
          <p:cNvPr id="603" name="Google Shape;603;g2378992f52d_3_0"/>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Root Cause Helps Separate Story from Fact</a:t>
            </a:r>
            <a:endParaRPr sz="30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22c510ae718_0_1228"/>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2400"/>
              <a:t>A “fishbone” diagram, can help in brainstorming to identify possible causes of a problem and in sorting ideas into useful categories. </a:t>
            </a:r>
            <a:endParaRPr/>
          </a:p>
        </p:txBody>
      </p:sp>
      <p:sp>
        <p:nvSpPr>
          <p:cNvPr id="610" name="Google Shape;610;g22c510ae718_0_122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Fishbone Diagram</a:t>
            </a:r>
            <a:endParaRPr/>
          </a:p>
        </p:txBody>
      </p:sp>
      <p:pic>
        <p:nvPicPr>
          <p:cNvPr id="611" name="Google Shape;611;g22c510ae718_0_1228"/>
          <p:cNvPicPr preferRelativeResize="0"/>
          <p:nvPr/>
        </p:nvPicPr>
        <p:blipFill rotWithShape="1">
          <a:blip r:embed="rId3">
            <a:alphaModFix/>
          </a:blip>
          <a:srcRect b="0" l="0" r="0" t="0"/>
          <a:stretch/>
        </p:blipFill>
        <p:spPr>
          <a:xfrm>
            <a:off x="2275776" y="2858750"/>
            <a:ext cx="4971400" cy="3805175"/>
          </a:xfrm>
          <a:prstGeom prst="rect">
            <a:avLst/>
          </a:prstGeom>
          <a:noFill/>
          <a:ln cap="flat" cmpd="sng" w="9525">
            <a:solidFill>
              <a:schemeClr val="dk2"/>
            </a:solidFill>
            <a:prstDash val="solid"/>
            <a:round/>
            <a:headEnd len="sm" w="sm" type="none"/>
            <a:tailEnd len="sm" w="sm" type="none"/>
          </a:ln>
        </p:spPr>
      </p:pic>
      <p:sp>
        <p:nvSpPr>
          <p:cNvPr id="612" name="Google Shape;612;g22c510ae718_0_1228"/>
          <p:cNvSpPr txBox="1"/>
          <p:nvPr/>
        </p:nvSpPr>
        <p:spPr>
          <a:xfrm>
            <a:off x="227575" y="3901025"/>
            <a:ext cx="1897800" cy="103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21 </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24c0cd4a5fb_4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a:t>Division A: Getting to the “Why”</a:t>
            </a:r>
            <a:endParaRPr/>
          </a:p>
        </p:txBody>
      </p:sp>
      <p:sp>
        <p:nvSpPr>
          <p:cNvPr id="618" name="Google Shape;618;g24c0cd4a5fb_4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1000"/>
              </a:spcBef>
              <a:spcAft>
                <a:spcPts val="0"/>
              </a:spcAft>
              <a:buSzPts val="3200"/>
              <a:buFont typeface="Verdana"/>
              <a:buChar char="•"/>
            </a:pPr>
            <a:r>
              <a:rPr lang="en-US"/>
              <a:t>“Why is 35% of the student population at-risk of being chronically absent, particularly within secondary schools</a:t>
            </a:r>
            <a:r>
              <a:rPr lang="en-US" sz="3000"/>
              <a:t> among students being reported as economically disadvantaged</a:t>
            </a:r>
            <a:r>
              <a:rPr lang="en-US"/>
              <a:t>?”</a:t>
            </a:r>
            <a:endParaRPr/>
          </a:p>
          <a:p>
            <a:pPr indent="-431800" lvl="0" marL="457200" rtl="0" algn="l">
              <a:lnSpc>
                <a:spcPct val="100000"/>
              </a:lnSpc>
              <a:spcBef>
                <a:spcPts val="1000"/>
              </a:spcBef>
              <a:spcAft>
                <a:spcPts val="0"/>
              </a:spcAft>
              <a:buSzPts val="3200"/>
              <a:buFont typeface="Verdana"/>
              <a:buChar char="•"/>
            </a:pPr>
            <a:r>
              <a:rPr lang="en-US"/>
              <a:t>DLT fishbone of the problem</a:t>
            </a:r>
            <a:endParaRPr/>
          </a:p>
          <a:p>
            <a:pPr indent="-342900" lvl="1" marL="914400" rtl="0" algn="l">
              <a:lnSpc>
                <a:spcPct val="100000"/>
              </a:lnSpc>
              <a:spcBef>
                <a:spcPts val="1000"/>
              </a:spcBef>
              <a:spcAft>
                <a:spcPts val="0"/>
              </a:spcAft>
              <a:buSzPts val="1800"/>
              <a:buChar char="–"/>
            </a:pPr>
            <a:r>
              <a:rPr lang="en-US"/>
              <a:t>8 initial “whys”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b43ead5cbc_0_461"/>
          <p:cNvSpPr txBox="1"/>
          <p:nvPr>
            <p:ph idx="4294967295" type="title"/>
          </p:nvPr>
        </p:nvSpPr>
        <p:spPr>
          <a:xfrm>
            <a:off x="5808300" y="228600"/>
            <a:ext cx="3107100" cy="5579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b="1" lang="en-US" sz="2700">
                <a:solidFill>
                  <a:schemeClr val="lt1"/>
                </a:solidFill>
              </a:rPr>
              <a:t>Brainstorming our “Why”:</a:t>
            </a:r>
            <a:r>
              <a:rPr lang="en-US" sz="2600">
                <a:solidFill>
                  <a:schemeClr val="lt1"/>
                </a:solidFill>
              </a:rPr>
              <a:t> </a:t>
            </a:r>
            <a:endParaRPr sz="2600">
              <a:solidFill>
                <a:schemeClr val="lt1"/>
              </a:solidFill>
            </a:endParaRPr>
          </a:p>
          <a:p>
            <a:pPr indent="0" lvl="0" marL="0" rtl="0" algn="ctr">
              <a:lnSpc>
                <a:spcPct val="100000"/>
              </a:lnSpc>
              <a:spcBef>
                <a:spcPts val="1000"/>
              </a:spcBef>
              <a:spcAft>
                <a:spcPts val="0"/>
              </a:spcAft>
              <a:buClr>
                <a:schemeClr val="lt1"/>
              </a:buClr>
              <a:buSzPts val="4000"/>
              <a:buFont typeface="Verdana"/>
              <a:buNone/>
            </a:pPr>
            <a:r>
              <a:rPr i="1" lang="en-US" sz="2400">
                <a:solidFill>
                  <a:srgbClr val="FFFFFF"/>
                </a:solidFill>
              </a:rPr>
              <a:t>“Why is 35% of the student population at-risk of being chronically absent, particularly within secondary schools </a:t>
            </a:r>
            <a:r>
              <a:rPr i="1" lang="en-US" sz="2400">
                <a:solidFill>
                  <a:schemeClr val="lt1"/>
                </a:solidFill>
              </a:rPr>
              <a:t>among students being reported as economically disadvantaged</a:t>
            </a:r>
            <a:r>
              <a:rPr i="1" lang="en-US" sz="2400">
                <a:solidFill>
                  <a:srgbClr val="FFFFFF"/>
                </a:solidFill>
              </a:rPr>
              <a:t>?”</a:t>
            </a:r>
            <a:endParaRPr i="1" sz="2400">
              <a:solidFill>
                <a:srgbClr val="FFFFFF"/>
              </a:solidFill>
            </a:endParaRPr>
          </a:p>
        </p:txBody>
      </p:sp>
      <p:sp>
        <p:nvSpPr>
          <p:cNvPr id="624" name="Google Shape;624;g2b43ead5cbc_0_461"/>
          <p:cNvSpPr txBox="1"/>
          <p:nvPr>
            <p:ph idx="4294967295" type="body"/>
          </p:nvPr>
        </p:nvSpPr>
        <p:spPr>
          <a:xfrm>
            <a:off x="183275" y="228500"/>
            <a:ext cx="5401200" cy="6400500"/>
          </a:xfrm>
          <a:prstGeom prst="rect">
            <a:avLst/>
          </a:prstGeom>
          <a:noFill/>
          <a:ln>
            <a:noFill/>
          </a:ln>
        </p:spPr>
        <p:txBody>
          <a:bodyPr anchorCtr="0" anchor="t" bIns="45700" lIns="91425" spcFirstLastPara="1" rIns="91425" wrap="square" tIns="45700">
            <a:noAutofit/>
          </a:bodyPr>
          <a:lstStyle/>
          <a:p>
            <a:pPr indent="-333375" lvl="0" marL="457200" rtl="0" algn="l">
              <a:lnSpc>
                <a:spcPct val="100000"/>
              </a:lnSpc>
              <a:spcBef>
                <a:spcPts val="0"/>
              </a:spcBef>
              <a:spcAft>
                <a:spcPts val="0"/>
              </a:spcAft>
              <a:buSzPts val="1650"/>
              <a:buFont typeface="Verdana"/>
              <a:buChar char="•"/>
            </a:pPr>
            <a:r>
              <a:rPr lang="en-US" sz="1650"/>
              <a:t>Lack of communication with families about attendance procedures and supports and their student’s current attendance record</a:t>
            </a:r>
            <a:endParaRPr sz="1650"/>
          </a:p>
          <a:p>
            <a:pPr indent="-333375" lvl="0" marL="457200" rtl="0" algn="l">
              <a:lnSpc>
                <a:spcPct val="100000"/>
              </a:lnSpc>
              <a:spcBef>
                <a:spcPts val="1000"/>
              </a:spcBef>
              <a:spcAft>
                <a:spcPts val="0"/>
              </a:spcAft>
              <a:buSzPts val="1650"/>
              <a:buFont typeface="Verdana"/>
              <a:buChar char="•"/>
            </a:pPr>
            <a:r>
              <a:rPr lang="en-US" sz="1650"/>
              <a:t>Health concerns (short-term illness, chronic illness, and medical/dental/mental health appointments) </a:t>
            </a:r>
            <a:endParaRPr sz="1650"/>
          </a:p>
          <a:p>
            <a:pPr indent="-333375" lvl="0" marL="457200" rtl="0" algn="l">
              <a:lnSpc>
                <a:spcPct val="100000"/>
              </a:lnSpc>
              <a:spcBef>
                <a:spcPts val="1000"/>
              </a:spcBef>
              <a:spcAft>
                <a:spcPts val="0"/>
              </a:spcAft>
              <a:buSzPts val="1650"/>
              <a:buFont typeface="Verdana"/>
              <a:buChar char="•"/>
            </a:pPr>
            <a:r>
              <a:rPr lang="en-US" sz="1650"/>
              <a:t>Personal stress (depression/ sadness, stressed/upset, family emergencies)</a:t>
            </a:r>
            <a:endParaRPr sz="1650"/>
          </a:p>
          <a:p>
            <a:pPr indent="-333375" lvl="0" marL="457200" rtl="0" algn="l">
              <a:lnSpc>
                <a:spcPct val="100000"/>
              </a:lnSpc>
              <a:spcBef>
                <a:spcPts val="1000"/>
              </a:spcBef>
              <a:spcAft>
                <a:spcPts val="0"/>
              </a:spcAft>
              <a:buSzPts val="1650"/>
              <a:buFont typeface="Verdana"/>
              <a:buChar char="•"/>
            </a:pPr>
            <a:r>
              <a:rPr lang="en-US" sz="1650"/>
              <a:t>Transportation difficulties; food and housing insecurity</a:t>
            </a:r>
            <a:endParaRPr sz="1650"/>
          </a:p>
          <a:p>
            <a:pPr indent="-333375" lvl="0" marL="457200" rtl="0" algn="l">
              <a:lnSpc>
                <a:spcPct val="100000"/>
              </a:lnSpc>
              <a:spcBef>
                <a:spcPts val="1000"/>
              </a:spcBef>
              <a:spcAft>
                <a:spcPts val="0"/>
              </a:spcAft>
              <a:buSzPts val="1650"/>
              <a:buFont typeface="Verdana"/>
              <a:buChar char="•"/>
            </a:pPr>
            <a:r>
              <a:rPr lang="en-US" sz="1650"/>
              <a:t>Challenges associated with poverty: lack of health and mental health resources, affordable housing, transportation concerns, witnessing or being a victim of violence</a:t>
            </a:r>
            <a:endParaRPr sz="1650"/>
          </a:p>
          <a:p>
            <a:pPr indent="-333375" lvl="0" marL="457200" rtl="0" algn="l">
              <a:lnSpc>
                <a:spcPct val="100000"/>
              </a:lnSpc>
              <a:spcBef>
                <a:spcPts val="1000"/>
              </a:spcBef>
              <a:spcAft>
                <a:spcPts val="0"/>
              </a:spcAft>
              <a:buSzPts val="1650"/>
              <a:buFont typeface="Verdana"/>
              <a:buChar char="•"/>
            </a:pPr>
            <a:r>
              <a:rPr lang="en-US" sz="1650"/>
              <a:t>School stress (perception of difficulty with schoolwork, lack of preparedness for a class, and avoidance of a teacher, class or student)</a:t>
            </a:r>
            <a:endParaRPr sz="1650"/>
          </a:p>
          <a:p>
            <a:pPr indent="-333375" lvl="0" marL="457200" rtl="0" algn="l">
              <a:lnSpc>
                <a:spcPct val="100000"/>
              </a:lnSpc>
              <a:spcBef>
                <a:spcPts val="1000"/>
              </a:spcBef>
              <a:spcAft>
                <a:spcPts val="0"/>
              </a:spcAft>
              <a:buSzPts val="1650"/>
              <a:buFont typeface="Verdana"/>
              <a:buChar char="•"/>
            </a:pPr>
            <a:r>
              <a:rPr lang="en-US" sz="1650"/>
              <a:t>Lack of school connectedness or perception of relevance for reaching future goals</a:t>
            </a:r>
            <a:endParaRPr sz="1650"/>
          </a:p>
          <a:p>
            <a:pPr indent="-333375" lvl="0" marL="457200" rtl="0" algn="l">
              <a:lnSpc>
                <a:spcPct val="100000"/>
              </a:lnSpc>
              <a:spcBef>
                <a:spcPts val="1000"/>
              </a:spcBef>
              <a:spcAft>
                <a:spcPts val="1000"/>
              </a:spcAft>
              <a:buSzPts val="1650"/>
              <a:buFont typeface="Verdana"/>
              <a:buChar char="•"/>
            </a:pPr>
            <a:r>
              <a:rPr lang="en-US" sz="1650"/>
              <a:t>Disproportionate rates of suspension for economically disadvantaged students</a:t>
            </a:r>
            <a:endParaRPr sz="1650"/>
          </a:p>
        </p:txBody>
      </p:sp>
      <p:sp>
        <p:nvSpPr>
          <p:cNvPr id="625" name="Google Shape;625;g2b43ead5cbc_0_461"/>
          <p:cNvSpPr txBox="1"/>
          <p:nvPr/>
        </p:nvSpPr>
        <p:spPr>
          <a:xfrm>
            <a:off x="4975000" y="6269400"/>
            <a:ext cx="2428800" cy="58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rgbClr val="000000"/>
                </a:solidFill>
                <a:latin typeface="Verdana"/>
                <a:ea typeface="Verdana"/>
                <a:cs typeface="Verdana"/>
                <a:sym typeface="Verdana"/>
              </a:rPr>
              <a:t>Workbook pg. 18</a:t>
            </a:r>
            <a:endParaRPr b="0" i="1" sz="2000" u="none" cap="none" strike="noStrike">
              <a:solidFill>
                <a:srgbClr val="000000"/>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a17953dd2c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Root Cause: </a:t>
            </a:r>
            <a:endParaRPr/>
          </a:p>
          <a:p>
            <a:pPr indent="0" lvl="0" marL="0" rtl="0" algn="ctr">
              <a:lnSpc>
                <a:spcPct val="100000"/>
              </a:lnSpc>
              <a:spcBef>
                <a:spcPts val="0"/>
              </a:spcBef>
              <a:spcAft>
                <a:spcPts val="0"/>
              </a:spcAft>
              <a:buSzPts val="4000"/>
              <a:buNone/>
            </a:pPr>
            <a:r>
              <a:rPr lang="en-US"/>
              <a:t>What does the Research Say? </a:t>
            </a:r>
            <a:endParaRPr/>
          </a:p>
        </p:txBody>
      </p:sp>
      <p:pic>
        <p:nvPicPr>
          <p:cNvPr id="632" name="Google Shape;632;g2a17953dd2c_0_0"/>
          <p:cNvPicPr preferRelativeResize="0"/>
          <p:nvPr/>
        </p:nvPicPr>
        <p:blipFill rotWithShape="1">
          <a:blip r:embed="rId3">
            <a:alphaModFix/>
          </a:blip>
          <a:srcRect b="0" l="0" r="0" t="0"/>
          <a:stretch/>
        </p:blipFill>
        <p:spPr>
          <a:xfrm>
            <a:off x="152400" y="1524000"/>
            <a:ext cx="8839202" cy="4429422"/>
          </a:xfrm>
          <a:prstGeom prst="rect">
            <a:avLst/>
          </a:prstGeom>
          <a:noFill/>
          <a:ln>
            <a:noFill/>
          </a:ln>
        </p:spPr>
      </p:pic>
      <p:sp>
        <p:nvSpPr>
          <p:cNvPr id="633" name="Google Shape;633;g2a17953dd2c_0_0"/>
          <p:cNvSpPr txBox="1"/>
          <p:nvPr/>
        </p:nvSpPr>
        <p:spPr>
          <a:xfrm>
            <a:off x="123250" y="6269550"/>
            <a:ext cx="3396600" cy="5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19</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2a17953dd2c_0_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a:t>Division A:</a:t>
            </a:r>
            <a:endParaRPr/>
          </a:p>
          <a:p>
            <a:pPr indent="0" lvl="0" marL="0" rtl="0" algn="ctr">
              <a:lnSpc>
                <a:spcPct val="100000"/>
              </a:lnSpc>
              <a:spcBef>
                <a:spcPts val="0"/>
              </a:spcBef>
              <a:spcAft>
                <a:spcPts val="0"/>
              </a:spcAft>
              <a:buClr>
                <a:schemeClr val="lt1"/>
              </a:buClr>
              <a:buSzPts val="4000"/>
              <a:buFont typeface="Verdana"/>
              <a:buNone/>
            </a:pPr>
            <a:r>
              <a:rPr lang="en-US"/>
              <a:t>Making Sense of our “Why”</a:t>
            </a:r>
            <a:endParaRPr/>
          </a:p>
        </p:txBody>
      </p:sp>
      <p:sp>
        <p:nvSpPr>
          <p:cNvPr id="640" name="Google Shape;640;g2a17953dd2c_0_7"/>
          <p:cNvSpPr txBox="1"/>
          <p:nvPr/>
        </p:nvSpPr>
        <p:spPr>
          <a:xfrm>
            <a:off x="228600" y="1421725"/>
            <a:ext cx="3850200" cy="519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Barriers:</a:t>
            </a:r>
            <a:endParaRPr b="1" i="0" sz="2100" u="none" cap="none" strike="noStrike">
              <a:solidFill>
                <a:schemeClr val="dk1"/>
              </a:solidFill>
              <a:latin typeface="Verdana"/>
              <a:ea typeface="Verdana"/>
              <a:cs typeface="Verdana"/>
              <a:sym typeface="Verdana"/>
            </a:endParaRPr>
          </a:p>
          <a:p>
            <a:pPr indent="-342900" lvl="0" marL="457200" marR="0" rtl="0" algn="l">
              <a:lnSpc>
                <a:spcPct val="9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Health concerns (short-term illness, chronic illness, and medical/dental/mental health appointments) </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Personal stress (depression/ sadness, stressed/upset, family emergencies)</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Transportation difficulties; food and housing insecurity</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100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Challenges associated with poverty: lack of health and mental health resources, affordable housing, transportation concerns, witnessing or being a victim of violence</a:t>
            </a:r>
            <a:endParaRPr b="0" i="0" sz="1800" u="none" cap="none" strike="noStrike">
              <a:solidFill>
                <a:schemeClr val="dk1"/>
              </a:solidFill>
              <a:latin typeface="Verdana"/>
              <a:ea typeface="Verdana"/>
              <a:cs typeface="Verdana"/>
              <a:sym typeface="Verdana"/>
            </a:endParaRPr>
          </a:p>
        </p:txBody>
      </p:sp>
      <p:sp>
        <p:nvSpPr>
          <p:cNvPr id="641" name="Google Shape;641;g2a17953dd2c_0_7"/>
          <p:cNvSpPr txBox="1"/>
          <p:nvPr/>
        </p:nvSpPr>
        <p:spPr>
          <a:xfrm>
            <a:off x="4118675" y="1421725"/>
            <a:ext cx="4796700" cy="176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Aversion:</a:t>
            </a:r>
            <a:endParaRPr b="1" i="0" sz="2100" u="none" cap="none" strike="noStrike">
              <a:solidFill>
                <a:schemeClr val="dk1"/>
              </a:solidFill>
              <a:latin typeface="Verdana"/>
              <a:ea typeface="Verdana"/>
              <a:cs typeface="Verdana"/>
              <a:sym typeface="Verdana"/>
            </a:endParaRPr>
          </a:p>
          <a:p>
            <a:pPr indent="-342900" lvl="0" marL="457200" marR="0" rtl="0" algn="l">
              <a:lnSpc>
                <a:spcPct val="9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dk1"/>
              </a:solidFill>
              <a:latin typeface="Verdana"/>
              <a:ea typeface="Verdana"/>
              <a:cs typeface="Verdana"/>
              <a:sym typeface="Verdana"/>
            </a:endParaRPr>
          </a:p>
        </p:txBody>
      </p:sp>
      <p:sp>
        <p:nvSpPr>
          <p:cNvPr id="642" name="Google Shape;642;g2a17953dd2c_0_7"/>
          <p:cNvSpPr txBox="1"/>
          <p:nvPr/>
        </p:nvSpPr>
        <p:spPr>
          <a:xfrm>
            <a:off x="4118675" y="5279700"/>
            <a:ext cx="3480900" cy="15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Misconceptions:</a:t>
            </a:r>
            <a:endParaRPr b="1" i="0" sz="2100" u="none" cap="none" strike="noStrike">
              <a:solidFill>
                <a:schemeClr val="dk1"/>
              </a:solidFill>
              <a:latin typeface="Verdana"/>
              <a:ea typeface="Verdana"/>
              <a:cs typeface="Verdana"/>
              <a:sym typeface="Verdana"/>
            </a:endParaRPr>
          </a:p>
          <a:p>
            <a:pPr indent="-330200" lvl="0" marL="457200" marR="0" rtl="0" algn="l">
              <a:lnSpc>
                <a:spcPct val="100000"/>
              </a:lnSpc>
              <a:spcBef>
                <a:spcPts val="0"/>
              </a:spcBef>
              <a:spcAft>
                <a:spcPts val="0"/>
              </a:spcAft>
              <a:buClr>
                <a:schemeClr val="dk1"/>
              </a:buClr>
              <a:buSzPts val="1600"/>
              <a:buFont typeface="Verdana"/>
              <a:buChar char="•"/>
            </a:pPr>
            <a:r>
              <a:rPr b="0" i="0" lang="en-US" sz="14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16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p:txBody>
      </p:sp>
      <p:sp>
        <p:nvSpPr>
          <p:cNvPr id="643" name="Google Shape;643;g2a17953dd2c_0_7"/>
          <p:cNvSpPr txBox="1"/>
          <p:nvPr/>
        </p:nvSpPr>
        <p:spPr>
          <a:xfrm>
            <a:off x="4118675" y="3164450"/>
            <a:ext cx="4796700" cy="211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Disengagement:</a:t>
            </a:r>
            <a:endParaRPr b="1" i="0" sz="2100" u="none" cap="none" strike="noStrike">
              <a:solidFill>
                <a:schemeClr val="dk1"/>
              </a:solidFill>
              <a:latin typeface="Verdana"/>
              <a:ea typeface="Verdana"/>
              <a:cs typeface="Verdana"/>
              <a:sym typeface="Verdana"/>
            </a:endParaRPr>
          </a:p>
          <a:p>
            <a:pPr indent="-342900" lvl="0" marL="457200" marR="0" rtl="0" algn="l">
              <a:lnSpc>
                <a:spcPct val="9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Lack of school connectedness or perception of relevance for reaching future goals</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Disproportionate rates of suspension for economically disadvantaged students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8" name="Shape 168"/>
        <p:cNvGrpSpPr/>
        <p:nvPr/>
      </p:nvGrpSpPr>
      <p:grpSpPr>
        <a:xfrm>
          <a:off x="0" y="0"/>
          <a:ext cx="0" cy="0"/>
          <a:chOff x="0" y="0"/>
          <a:chExt cx="0" cy="0"/>
        </a:xfrm>
      </p:grpSpPr>
      <p:graphicFrame>
        <p:nvGraphicFramePr>
          <p:cNvPr id="169" name="Google Shape;169;g242ecb6d63f_1_12" title="Community Norms"/>
          <p:cNvGraphicFramePr/>
          <p:nvPr/>
        </p:nvGraphicFramePr>
        <p:xfrm>
          <a:off x="228592" y="1372878"/>
          <a:ext cx="3000000" cy="3000000"/>
        </p:xfrm>
        <a:graphic>
          <a:graphicData uri="http://schemas.openxmlformats.org/drawingml/2006/table">
            <a:tbl>
              <a:tblPr bandRow="1" firstRow="1">
                <a:noFill/>
                <a:tableStyleId>{E2680D3E-142A-419E-A9C1-5E4F4A4061DE}</a:tableStyleId>
              </a:tblPr>
              <a:tblGrid>
                <a:gridCol w="2644000"/>
                <a:gridCol w="6042800"/>
              </a:tblGrid>
              <a:tr h="1261250">
                <a:tc>
                  <a:txBody>
                    <a:bodyPr/>
                    <a:lstStyle/>
                    <a:p>
                      <a:pPr indent="0" lvl="0" marL="0" marR="0" rtl="0" algn="ctr">
                        <a:lnSpc>
                          <a:spcPct val="100000"/>
                        </a:lnSpc>
                        <a:spcBef>
                          <a:spcPts val="0"/>
                        </a:spcBef>
                        <a:spcAft>
                          <a:spcPts val="0"/>
                        </a:spcAft>
                        <a:buClr>
                          <a:schemeClr val="dk1"/>
                        </a:buClr>
                        <a:buSzPts val="3000"/>
                        <a:buFont typeface="Verdana"/>
                        <a:buNone/>
                      </a:pPr>
                      <a:r>
                        <a:rPr b="0" lang="en-US" sz="2400" u="none" cap="none" strike="noStrike">
                          <a:solidFill>
                            <a:schemeClr val="dk1"/>
                          </a:solidFill>
                          <a:latin typeface="Verdana"/>
                          <a:ea typeface="Verdana"/>
                          <a:cs typeface="Verdana"/>
                          <a:sym typeface="Verdana"/>
                        </a:rPr>
                        <a:t>Be Responsible</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b="0" lang="en-US" sz="2400" u="none" cap="none" strike="noStrike">
                          <a:solidFill>
                            <a:schemeClr val="dk1"/>
                          </a:solidFill>
                          <a:latin typeface="Verdana"/>
                          <a:ea typeface="Verdana"/>
                          <a:cs typeface="Verdana"/>
                          <a:sym typeface="Verdana"/>
                        </a:rPr>
                        <a:t>Take care of your needs.</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b="0" lang="en-US" sz="2400" u="none" cap="none" strike="noStrike">
                          <a:solidFill>
                            <a:schemeClr val="dk1"/>
                          </a:solidFill>
                          <a:latin typeface="Verdana"/>
                          <a:ea typeface="Verdana"/>
                          <a:cs typeface="Verdana"/>
                          <a:sym typeface="Verdana"/>
                        </a:rPr>
                        <a:t>Share your questions with the group.</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r>
              <a:tr h="1802600">
                <a:tc>
                  <a:txBody>
                    <a:bodyPr/>
                    <a:lstStyle/>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Be Respectful</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t>Respect others intentions</a:t>
                      </a:r>
                      <a:endParaRPr sz="2400" u="none" cap="none" strike="noStrike"/>
                    </a:p>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t>Honor the impact of your words</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t>Earnestly move toward completing tasks during team work time</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54500">
                <a:tc>
                  <a:txBody>
                    <a:bodyPr/>
                    <a:lstStyle/>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Be</a:t>
                      </a:r>
                      <a:endParaRPr sz="2400" u="none" cap="none" strike="noStrike"/>
                    </a:p>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Engaged</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Ask what you need to know to understand and contribute.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Arial"/>
                        <a:buChar char="●"/>
                      </a:pPr>
                      <a:r>
                        <a:rPr lang="en-US" sz="2400" u="none" cap="none" strike="noStrike"/>
                        <a:t>Stay present</a:t>
                      </a:r>
                      <a:endParaRPr sz="2400" u="none" cap="none" strike="noStrike"/>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t>Listen to others attentively.</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Share your expertise, </a:t>
                      </a:r>
                      <a:endParaRPr sz="2400" u="none" cap="none" strike="noStrike"/>
                    </a:p>
                    <a:p>
                      <a:pPr indent="0" lvl="0" marL="457200" marR="0" rtl="0" algn="l">
                        <a:lnSpc>
                          <a:spcPct val="100000"/>
                        </a:lnSpc>
                        <a:spcBef>
                          <a:spcPts val="0"/>
                        </a:spcBef>
                        <a:spcAft>
                          <a:spcPts val="0"/>
                        </a:spcAft>
                        <a:buClr>
                          <a:schemeClr val="dk1"/>
                        </a:buClr>
                        <a:buSzPts val="2400"/>
                        <a:buFont typeface="Verdana"/>
                        <a:buNone/>
                      </a:pPr>
                      <a:r>
                        <a:rPr lang="en-US" sz="2400" u="none" cap="none" strike="noStrike">
                          <a:latin typeface="Verdana"/>
                          <a:ea typeface="Verdana"/>
                          <a:cs typeface="Verdana"/>
                          <a:sym typeface="Verdana"/>
                        </a:rPr>
                        <a:t>information and ideas.</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70" name="Google Shape;170;g242ecb6d63f_1_12"/>
          <p:cNvSpPr txBox="1"/>
          <p:nvPr>
            <p:ph type="title"/>
          </p:nvPr>
        </p:nvSpPr>
        <p:spPr>
          <a:xfrm>
            <a:off x="228600" y="80425"/>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Verdana"/>
              <a:buNone/>
            </a:pPr>
            <a:r>
              <a:rPr lang="en-US" sz="4800"/>
              <a:t>Community Agreements</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ab63d2c450_0_31"/>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419100" lvl="0" marL="457200" rtl="0" algn="l">
              <a:lnSpc>
                <a:spcPct val="100000"/>
              </a:lnSpc>
              <a:spcBef>
                <a:spcPts val="0"/>
              </a:spcBef>
              <a:spcAft>
                <a:spcPts val="0"/>
              </a:spcAft>
              <a:buSzPts val="3000"/>
              <a:buFont typeface="Verdana"/>
              <a:buAutoNum type="arabicPeriod"/>
            </a:pPr>
            <a:r>
              <a:rPr lang="en-US" sz="3005"/>
              <a:t>What are the overlaps between the potential root causes and family/student feedback?</a:t>
            </a:r>
            <a:endParaRPr sz="3005"/>
          </a:p>
          <a:p>
            <a:pPr indent="0" lvl="0" marL="0" rtl="0" algn="l">
              <a:lnSpc>
                <a:spcPct val="100000"/>
              </a:lnSpc>
              <a:spcBef>
                <a:spcPts val="0"/>
              </a:spcBef>
              <a:spcAft>
                <a:spcPts val="0"/>
              </a:spcAft>
              <a:buSzPts val="3200"/>
              <a:buNone/>
            </a:pPr>
            <a:r>
              <a:t/>
            </a:r>
            <a:endParaRPr sz="3005"/>
          </a:p>
          <a:p>
            <a:pPr indent="-419100" lvl="0" marL="457200" rtl="0" algn="l">
              <a:lnSpc>
                <a:spcPct val="100000"/>
              </a:lnSpc>
              <a:spcBef>
                <a:spcPts val="0"/>
              </a:spcBef>
              <a:spcAft>
                <a:spcPts val="0"/>
              </a:spcAft>
              <a:buSzPts val="3000"/>
              <a:buFont typeface="Verdana"/>
              <a:buAutoNum type="arabicPeriod"/>
            </a:pPr>
            <a:r>
              <a:rPr lang="en-US" sz="3005"/>
              <a:t>Which root cause/s do we have data to support?</a:t>
            </a:r>
            <a:endParaRPr sz="3005"/>
          </a:p>
          <a:p>
            <a:pPr indent="0" lvl="0" marL="457200" rtl="0" algn="l">
              <a:lnSpc>
                <a:spcPct val="100000"/>
              </a:lnSpc>
              <a:spcBef>
                <a:spcPts val="0"/>
              </a:spcBef>
              <a:spcAft>
                <a:spcPts val="0"/>
              </a:spcAft>
              <a:buSzPts val="3200"/>
              <a:buNone/>
            </a:pPr>
            <a:r>
              <a:t/>
            </a:r>
            <a:endParaRPr sz="3005"/>
          </a:p>
          <a:p>
            <a:pPr indent="-419100" lvl="0" marL="457200" rtl="0" algn="l">
              <a:lnSpc>
                <a:spcPct val="100000"/>
              </a:lnSpc>
              <a:spcBef>
                <a:spcPts val="0"/>
              </a:spcBef>
              <a:spcAft>
                <a:spcPts val="0"/>
              </a:spcAft>
              <a:buSzPts val="3000"/>
              <a:buFont typeface="Verdana"/>
              <a:buAutoNum type="arabicPeriod"/>
            </a:pPr>
            <a:r>
              <a:rPr lang="en-US" sz="3005"/>
              <a:t>Which root cause/s will have the greatest positive impact on our goal?</a:t>
            </a:r>
            <a:endParaRPr sz="3005"/>
          </a:p>
        </p:txBody>
      </p:sp>
      <p:sp>
        <p:nvSpPr>
          <p:cNvPr id="650" name="Google Shape;650;g2ab63d2c450_0_3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Division A:</a:t>
            </a:r>
            <a:endParaRPr/>
          </a:p>
          <a:p>
            <a:pPr indent="0" lvl="0" marL="0" rtl="0" algn="ctr">
              <a:lnSpc>
                <a:spcPct val="100000"/>
              </a:lnSpc>
              <a:spcBef>
                <a:spcPts val="0"/>
              </a:spcBef>
              <a:spcAft>
                <a:spcPts val="0"/>
              </a:spcAft>
              <a:buSzPts val="4000"/>
              <a:buNone/>
            </a:pPr>
            <a:r>
              <a:rPr lang="en-US"/>
              <a:t>Where Will We Start?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cxnSp>
        <p:nvCxnSpPr>
          <p:cNvPr id="656" name="Google Shape;656;g24c0cd4a5fb_12_148"/>
          <p:cNvCxnSpPr>
            <a:stCxn id="657" idx="1"/>
          </p:cNvCxnSpPr>
          <p:nvPr/>
        </p:nvCxnSpPr>
        <p:spPr>
          <a:xfrm flipH="1">
            <a:off x="1217650" y="3429000"/>
            <a:ext cx="3622500" cy="8400"/>
          </a:xfrm>
          <a:prstGeom prst="straightConnector1">
            <a:avLst/>
          </a:prstGeom>
          <a:noFill/>
          <a:ln cap="flat" cmpd="sng" w="9525">
            <a:solidFill>
              <a:schemeClr val="dk1"/>
            </a:solidFill>
            <a:prstDash val="solid"/>
            <a:round/>
            <a:headEnd len="sm" w="sm" type="none"/>
            <a:tailEnd len="sm" w="sm" type="none"/>
          </a:ln>
        </p:spPr>
      </p:cxnSp>
      <p:cxnSp>
        <p:nvCxnSpPr>
          <p:cNvPr id="658" name="Google Shape;658;g24c0cd4a5fb_12_148"/>
          <p:cNvCxnSpPr>
            <a:stCxn id="657" idx="1"/>
          </p:cNvCxnSpPr>
          <p:nvPr/>
        </p:nvCxnSpPr>
        <p:spPr>
          <a:xfrm rot="10800000">
            <a:off x="3163450" y="898800"/>
            <a:ext cx="1676700" cy="2530200"/>
          </a:xfrm>
          <a:prstGeom prst="straightConnector1">
            <a:avLst/>
          </a:prstGeom>
          <a:noFill/>
          <a:ln cap="flat" cmpd="sng" w="9525">
            <a:solidFill>
              <a:schemeClr val="dk1"/>
            </a:solidFill>
            <a:prstDash val="solid"/>
            <a:round/>
            <a:headEnd len="sm" w="sm" type="none"/>
            <a:tailEnd len="sm" w="sm" type="none"/>
          </a:ln>
        </p:spPr>
      </p:cxnSp>
      <p:sp>
        <p:nvSpPr>
          <p:cNvPr id="659" name="Google Shape;659;g24c0cd4a5fb_12_148"/>
          <p:cNvSpPr/>
          <p:nvPr/>
        </p:nvSpPr>
        <p:spPr>
          <a:xfrm>
            <a:off x="858500" y="1490375"/>
            <a:ext cx="2685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100" u="none" cap="none" strike="noStrike">
                <a:solidFill>
                  <a:srgbClr val="000000"/>
                </a:solidFill>
                <a:latin typeface="Arial"/>
                <a:ea typeface="Arial"/>
                <a:cs typeface="Arial"/>
                <a:sym typeface="Arial"/>
              </a:rPr>
              <a:t>Only sent home once at the beginning of the year in the handbook</a:t>
            </a:r>
            <a:endParaRPr b="0" i="0" sz="1100" u="none" cap="none" strike="noStrike">
              <a:solidFill>
                <a:srgbClr val="000000"/>
              </a:solidFill>
              <a:latin typeface="Arial"/>
              <a:ea typeface="Arial"/>
              <a:cs typeface="Arial"/>
              <a:sym typeface="Arial"/>
            </a:endParaRPr>
          </a:p>
        </p:txBody>
      </p:sp>
      <p:sp>
        <p:nvSpPr>
          <p:cNvPr id="660" name="Google Shape;660;g24c0cd4a5fb_12_148"/>
          <p:cNvSpPr/>
          <p:nvPr/>
        </p:nvSpPr>
        <p:spPr>
          <a:xfrm>
            <a:off x="979199" y="1967450"/>
            <a:ext cx="2871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Not prominent on the website</a:t>
            </a:r>
            <a:endParaRPr b="0" i="0" sz="1400" u="none" cap="none" strike="noStrike">
              <a:solidFill>
                <a:srgbClr val="000000"/>
              </a:solidFill>
              <a:latin typeface="Arial"/>
              <a:ea typeface="Arial"/>
              <a:cs typeface="Arial"/>
              <a:sym typeface="Arial"/>
            </a:endParaRPr>
          </a:p>
        </p:txBody>
      </p:sp>
      <p:sp>
        <p:nvSpPr>
          <p:cNvPr id="661" name="Google Shape;661;g24c0cd4a5fb_12_148"/>
          <p:cNvSpPr/>
          <p:nvPr/>
        </p:nvSpPr>
        <p:spPr>
          <a:xfrm>
            <a:off x="652400" y="982025"/>
            <a:ext cx="25971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400" u="none" cap="none" strike="noStrike">
                <a:solidFill>
                  <a:srgbClr val="000000"/>
                </a:solidFill>
                <a:latin typeface="Arial"/>
                <a:ea typeface="Arial"/>
                <a:cs typeface="Arial"/>
                <a:sym typeface="Arial"/>
              </a:rPr>
              <a:t>Faculty and staff are unsure of district policy</a:t>
            </a:r>
            <a:endParaRPr b="0" i="0" sz="1400" u="none" cap="none" strike="noStrike">
              <a:solidFill>
                <a:srgbClr val="000000"/>
              </a:solidFill>
              <a:latin typeface="Arial"/>
              <a:ea typeface="Arial"/>
              <a:cs typeface="Arial"/>
              <a:sym typeface="Arial"/>
            </a:endParaRPr>
          </a:p>
        </p:txBody>
      </p:sp>
      <p:sp>
        <p:nvSpPr>
          <p:cNvPr id="662" name="Google Shape;662;g24c0cd4a5fb_12_148"/>
          <p:cNvSpPr/>
          <p:nvPr/>
        </p:nvSpPr>
        <p:spPr>
          <a:xfrm>
            <a:off x="1134576" y="4000000"/>
            <a:ext cx="30186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Students have jobs and work late hours</a:t>
            </a:r>
            <a:endParaRPr b="0" i="0" sz="1400" u="none" cap="none" strike="noStrike">
              <a:solidFill>
                <a:srgbClr val="000000"/>
              </a:solidFill>
              <a:latin typeface="Arial"/>
              <a:ea typeface="Arial"/>
              <a:cs typeface="Arial"/>
              <a:sym typeface="Arial"/>
            </a:endParaRPr>
          </a:p>
        </p:txBody>
      </p:sp>
      <p:sp>
        <p:nvSpPr>
          <p:cNvPr id="663" name="Google Shape;663;g24c0cd4a5fb_12_148"/>
          <p:cNvSpPr/>
          <p:nvPr/>
        </p:nvSpPr>
        <p:spPr>
          <a:xfrm>
            <a:off x="979202" y="4543675"/>
            <a:ext cx="29424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400" u="none" cap="none" strike="noStrike">
                <a:solidFill>
                  <a:srgbClr val="000000"/>
                </a:solidFill>
                <a:latin typeface="Arial"/>
                <a:ea typeface="Arial"/>
                <a:cs typeface="Arial"/>
                <a:sym typeface="Arial"/>
              </a:rPr>
              <a:t>Lack of scaffolding in instruction</a:t>
            </a:r>
            <a:endParaRPr b="0" i="0" sz="1400" u="none" cap="none" strike="noStrike">
              <a:solidFill>
                <a:srgbClr val="000000"/>
              </a:solidFill>
              <a:latin typeface="Arial"/>
              <a:ea typeface="Arial"/>
              <a:cs typeface="Arial"/>
              <a:sym typeface="Arial"/>
            </a:endParaRPr>
          </a:p>
        </p:txBody>
      </p:sp>
      <p:sp>
        <p:nvSpPr>
          <p:cNvPr id="664" name="Google Shape;664;g24c0cd4a5fb_12_148"/>
          <p:cNvSpPr/>
          <p:nvPr/>
        </p:nvSpPr>
        <p:spPr>
          <a:xfrm>
            <a:off x="1287750" y="3498825"/>
            <a:ext cx="30675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400" u="none" cap="none" strike="noStrike">
                <a:solidFill>
                  <a:srgbClr val="000000"/>
                </a:solidFill>
                <a:latin typeface="Arial"/>
                <a:ea typeface="Arial"/>
                <a:cs typeface="Arial"/>
                <a:sym typeface="Arial"/>
              </a:rPr>
              <a:t>Students don’t feel like they belong/are accepted at school</a:t>
            </a:r>
            <a:endParaRPr b="0" i="0" sz="1400" u="none" cap="none" strike="noStrike">
              <a:solidFill>
                <a:srgbClr val="000000"/>
              </a:solidFill>
              <a:latin typeface="Arial"/>
              <a:ea typeface="Arial"/>
              <a:cs typeface="Arial"/>
              <a:sym typeface="Arial"/>
            </a:endParaRPr>
          </a:p>
        </p:txBody>
      </p:sp>
      <p:sp>
        <p:nvSpPr>
          <p:cNvPr id="665" name="Google Shape;665;g24c0cd4a5fb_12_148"/>
          <p:cNvSpPr txBox="1"/>
          <p:nvPr/>
        </p:nvSpPr>
        <p:spPr>
          <a:xfrm>
            <a:off x="238900" y="146125"/>
            <a:ext cx="4960800" cy="7329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1450" u="none" cap="none" strike="noStrike">
              <a:solidFill>
                <a:srgbClr val="000000"/>
              </a:solidFill>
              <a:latin typeface="Arial"/>
              <a:ea typeface="Arial"/>
              <a:cs typeface="Arial"/>
              <a:sym typeface="Arial"/>
            </a:endParaRPr>
          </a:p>
        </p:txBody>
      </p:sp>
      <p:cxnSp>
        <p:nvCxnSpPr>
          <p:cNvPr id="666" name="Google Shape;666;g24c0cd4a5fb_12_148"/>
          <p:cNvCxnSpPr>
            <a:endCxn id="657" idx="1"/>
          </p:cNvCxnSpPr>
          <p:nvPr/>
        </p:nvCxnSpPr>
        <p:spPr>
          <a:xfrm flipH="1" rot="10800000">
            <a:off x="3644650" y="3429000"/>
            <a:ext cx="1195500" cy="2633700"/>
          </a:xfrm>
          <a:prstGeom prst="straightConnector1">
            <a:avLst/>
          </a:prstGeom>
          <a:noFill/>
          <a:ln cap="flat" cmpd="sng" w="9525">
            <a:solidFill>
              <a:schemeClr val="dk1"/>
            </a:solidFill>
            <a:prstDash val="solid"/>
            <a:round/>
            <a:headEnd len="sm" w="sm" type="none"/>
            <a:tailEnd len="sm" w="sm" type="none"/>
          </a:ln>
        </p:spPr>
      </p:cxnSp>
      <p:sp>
        <p:nvSpPr>
          <p:cNvPr id="667" name="Google Shape;667;g24c0cd4a5fb_12_148"/>
          <p:cNvSpPr txBox="1"/>
          <p:nvPr/>
        </p:nvSpPr>
        <p:spPr>
          <a:xfrm>
            <a:off x="238900" y="6120675"/>
            <a:ext cx="6408300" cy="6783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1550" u="none" cap="none" strike="noStrike">
              <a:solidFill>
                <a:srgbClr val="000000"/>
              </a:solidFill>
              <a:latin typeface="Arial"/>
              <a:ea typeface="Arial"/>
              <a:cs typeface="Arial"/>
              <a:sym typeface="Arial"/>
            </a:endParaRPr>
          </a:p>
        </p:txBody>
      </p:sp>
      <p:sp>
        <p:nvSpPr>
          <p:cNvPr id="668" name="Google Shape;668;g24c0cd4a5fb_12_148"/>
          <p:cNvSpPr/>
          <p:nvPr/>
        </p:nvSpPr>
        <p:spPr>
          <a:xfrm>
            <a:off x="1134501" y="2444525"/>
            <a:ext cx="30186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200" u="none" cap="none" strike="noStrike">
                <a:solidFill>
                  <a:srgbClr val="000000"/>
                </a:solidFill>
                <a:latin typeface="Arial"/>
                <a:ea typeface="Arial"/>
                <a:cs typeface="Arial"/>
                <a:sym typeface="Arial"/>
              </a:rPr>
              <a:t>Hard to reach the families of chronically absent students</a:t>
            </a:r>
            <a:endParaRPr b="0" i="0" sz="1200" u="none" cap="none" strike="noStrike">
              <a:solidFill>
                <a:srgbClr val="000000"/>
              </a:solidFill>
              <a:latin typeface="Arial"/>
              <a:ea typeface="Arial"/>
              <a:cs typeface="Arial"/>
              <a:sym typeface="Arial"/>
            </a:endParaRPr>
          </a:p>
        </p:txBody>
      </p:sp>
      <p:sp>
        <p:nvSpPr>
          <p:cNvPr id="669" name="Google Shape;669;g24c0cd4a5fb_12_148"/>
          <p:cNvSpPr/>
          <p:nvPr/>
        </p:nvSpPr>
        <p:spPr>
          <a:xfrm>
            <a:off x="855575" y="5052025"/>
            <a:ext cx="2871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Arial"/>
                <a:ea typeface="Arial"/>
                <a:cs typeface="Arial"/>
                <a:sym typeface="Arial"/>
              </a:rPr>
              <a:t>Instruction primarily focuses on “drill and kill” teaching strategies</a:t>
            </a:r>
            <a:endParaRPr b="0" i="0" sz="1300" u="none" cap="none" strike="noStrike">
              <a:solidFill>
                <a:srgbClr val="000000"/>
              </a:solidFill>
              <a:latin typeface="Arial"/>
              <a:ea typeface="Arial"/>
              <a:cs typeface="Arial"/>
              <a:sym typeface="Arial"/>
            </a:endParaRPr>
          </a:p>
        </p:txBody>
      </p:sp>
      <p:sp>
        <p:nvSpPr>
          <p:cNvPr id="670" name="Google Shape;670;g24c0cd4a5fb_12_148"/>
          <p:cNvSpPr/>
          <p:nvPr/>
        </p:nvSpPr>
        <p:spPr>
          <a:xfrm>
            <a:off x="1287750" y="2920175"/>
            <a:ext cx="31695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100" u="none" cap="none" strike="noStrike">
                <a:solidFill>
                  <a:srgbClr val="000000"/>
                </a:solidFill>
                <a:latin typeface="Arial"/>
                <a:ea typeface="Arial"/>
                <a:cs typeface="Arial"/>
                <a:sym typeface="Arial"/>
              </a:rPr>
              <a:t>Faculty and staff are unsure who is responsible for reaching out to families</a:t>
            </a:r>
            <a:endParaRPr b="0" i="0" sz="1100" u="none" cap="none" strike="noStrike">
              <a:solidFill>
                <a:srgbClr val="000000"/>
              </a:solidFill>
              <a:latin typeface="Arial"/>
              <a:ea typeface="Arial"/>
              <a:cs typeface="Arial"/>
              <a:sym typeface="Arial"/>
            </a:endParaRPr>
          </a:p>
        </p:txBody>
      </p:sp>
      <p:sp>
        <p:nvSpPr>
          <p:cNvPr id="671" name="Google Shape;671;g24c0cd4a5fb_12_148"/>
          <p:cNvSpPr/>
          <p:nvPr/>
        </p:nvSpPr>
        <p:spPr>
          <a:xfrm>
            <a:off x="679400" y="5586350"/>
            <a:ext cx="27837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Arial"/>
                <a:ea typeface="Arial"/>
                <a:cs typeface="Arial"/>
                <a:sym typeface="Arial"/>
              </a:rPr>
              <a:t>Increase in reported anxiety and depression among students</a:t>
            </a:r>
            <a:endParaRPr b="0" i="0" sz="1300" u="none" cap="none" strike="noStrike">
              <a:solidFill>
                <a:srgbClr val="000000"/>
              </a:solidFill>
              <a:latin typeface="Arial"/>
              <a:ea typeface="Arial"/>
              <a:cs typeface="Arial"/>
              <a:sym typeface="Arial"/>
            </a:endParaRPr>
          </a:p>
        </p:txBody>
      </p:sp>
      <p:sp>
        <p:nvSpPr>
          <p:cNvPr id="657" name="Google Shape;657;g24c0cd4a5fb_12_148"/>
          <p:cNvSpPr/>
          <p:nvPr/>
        </p:nvSpPr>
        <p:spPr>
          <a:xfrm>
            <a:off x="4840150" y="1920600"/>
            <a:ext cx="2523900" cy="30168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100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b="0" i="0" sz="1800" u="none" cap="none" strike="noStrike">
              <a:solidFill>
                <a:schemeClr val="accent1"/>
              </a:solidFill>
              <a:latin typeface="Arial"/>
              <a:ea typeface="Arial"/>
              <a:cs typeface="Arial"/>
              <a:sym typeface="Arial"/>
            </a:endParaRPr>
          </a:p>
        </p:txBody>
      </p:sp>
      <p:sp>
        <p:nvSpPr>
          <p:cNvPr id="672" name="Google Shape;672;g24c0cd4a5fb_12_148"/>
          <p:cNvSpPr txBox="1"/>
          <p:nvPr/>
        </p:nvSpPr>
        <p:spPr>
          <a:xfrm>
            <a:off x="4914475" y="5205025"/>
            <a:ext cx="3890400" cy="678300"/>
          </a:xfrm>
          <a:prstGeom prst="rect">
            <a:avLst/>
          </a:prstGeom>
          <a:solidFill>
            <a:srgbClr val="FCE5CD"/>
          </a:solidFill>
          <a:ln cap="flat" cmpd="sng" w="19050">
            <a:solidFill>
              <a:srgbClr val="000000"/>
            </a:solidFill>
            <a:prstDash val="dashDot"/>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Transportation difficulties; food and housing insecurity</a:t>
            </a:r>
            <a:endParaRPr b="0" i="0" sz="1400" u="none" cap="none" strike="noStrike">
              <a:solidFill>
                <a:srgbClr val="000000"/>
              </a:solidFill>
              <a:latin typeface="Arial"/>
              <a:ea typeface="Arial"/>
              <a:cs typeface="Arial"/>
              <a:sym typeface="Arial"/>
            </a:endParaRPr>
          </a:p>
        </p:txBody>
      </p:sp>
      <p:sp>
        <p:nvSpPr>
          <p:cNvPr id="673" name="Google Shape;673;g24c0cd4a5fb_12_148"/>
          <p:cNvSpPr txBox="1"/>
          <p:nvPr/>
        </p:nvSpPr>
        <p:spPr>
          <a:xfrm>
            <a:off x="6021175" y="146125"/>
            <a:ext cx="2783700" cy="7329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Verdana"/>
                <a:ea typeface="Verdana"/>
                <a:cs typeface="Verdana"/>
                <a:sym typeface="Verdana"/>
              </a:rPr>
              <a:t>Example:</a:t>
            </a:r>
            <a:endParaRPr b="0" i="0" sz="4000" u="none" cap="none" strike="noStrike">
              <a:solidFill>
                <a:srgbClr val="FFFFFF"/>
              </a:solidFill>
              <a:latin typeface="Verdana"/>
              <a:ea typeface="Verdana"/>
              <a:cs typeface="Verdana"/>
              <a:sym typeface="Verdana"/>
            </a:endParaRPr>
          </a:p>
        </p:txBody>
      </p:sp>
      <p:sp>
        <p:nvSpPr>
          <p:cNvPr id="674" name="Google Shape;674;g24c0cd4a5fb_12_148"/>
          <p:cNvSpPr txBox="1"/>
          <p:nvPr/>
        </p:nvSpPr>
        <p:spPr>
          <a:xfrm>
            <a:off x="7559000" y="3059900"/>
            <a:ext cx="1492200" cy="73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rgbClr val="000000"/>
                </a:solidFill>
                <a:latin typeface="Verdana"/>
                <a:ea typeface="Verdana"/>
                <a:cs typeface="Verdana"/>
                <a:sym typeface="Verdana"/>
              </a:rPr>
              <a:t>Workbook pg. 20</a:t>
            </a:r>
            <a:endParaRPr b="0" i="1" sz="20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cxnSp>
        <p:nvCxnSpPr>
          <p:cNvPr id="680" name="Google Shape;680;g2b02a18e28d_0_0"/>
          <p:cNvCxnSpPr>
            <a:stCxn id="681" idx="1"/>
          </p:cNvCxnSpPr>
          <p:nvPr/>
        </p:nvCxnSpPr>
        <p:spPr>
          <a:xfrm flipH="1">
            <a:off x="1217650" y="3429000"/>
            <a:ext cx="3622500" cy="8400"/>
          </a:xfrm>
          <a:prstGeom prst="straightConnector1">
            <a:avLst/>
          </a:prstGeom>
          <a:noFill/>
          <a:ln cap="flat" cmpd="sng" w="9525">
            <a:solidFill>
              <a:schemeClr val="dk1"/>
            </a:solidFill>
            <a:prstDash val="solid"/>
            <a:round/>
            <a:headEnd len="sm" w="sm" type="none"/>
            <a:tailEnd len="sm" w="sm" type="none"/>
          </a:ln>
        </p:spPr>
      </p:cxnSp>
      <p:cxnSp>
        <p:nvCxnSpPr>
          <p:cNvPr id="682" name="Google Shape;682;g2b02a18e28d_0_0"/>
          <p:cNvCxnSpPr>
            <a:stCxn id="681" idx="1"/>
          </p:cNvCxnSpPr>
          <p:nvPr/>
        </p:nvCxnSpPr>
        <p:spPr>
          <a:xfrm rot="10800000">
            <a:off x="3163450" y="898800"/>
            <a:ext cx="1676700" cy="2530200"/>
          </a:xfrm>
          <a:prstGeom prst="straightConnector1">
            <a:avLst/>
          </a:prstGeom>
          <a:noFill/>
          <a:ln cap="flat" cmpd="sng" w="9525">
            <a:solidFill>
              <a:schemeClr val="dk1"/>
            </a:solidFill>
            <a:prstDash val="solid"/>
            <a:round/>
            <a:headEnd len="sm" w="sm" type="none"/>
            <a:tailEnd len="sm" w="sm" type="none"/>
          </a:ln>
        </p:spPr>
      </p:cxnSp>
      <p:sp>
        <p:nvSpPr>
          <p:cNvPr id="683" name="Google Shape;683;g2b02a18e28d_0_0"/>
          <p:cNvSpPr/>
          <p:nvPr/>
        </p:nvSpPr>
        <p:spPr>
          <a:xfrm>
            <a:off x="979199" y="1967450"/>
            <a:ext cx="2871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Not prominent on the website</a:t>
            </a:r>
            <a:endParaRPr b="0" i="0" sz="1400" u="none" cap="none" strike="noStrike">
              <a:solidFill>
                <a:srgbClr val="000000"/>
              </a:solidFill>
              <a:latin typeface="Arial"/>
              <a:ea typeface="Arial"/>
              <a:cs typeface="Arial"/>
              <a:sym typeface="Arial"/>
            </a:endParaRPr>
          </a:p>
        </p:txBody>
      </p:sp>
      <p:sp>
        <p:nvSpPr>
          <p:cNvPr id="684" name="Google Shape;684;g2b02a18e28d_0_0"/>
          <p:cNvSpPr/>
          <p:nvPr/>
        </p:nvSpPr>
        <p:spPr>
          <a:xfrm>
            <a:off x="652400" y="982025"/>
            <a:ext cx="25971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400" u="none" cap="none" strike="noStrike">
                <a:solidFill>
                  <a:srgbClr val="000000"/>
                </a:solidFill>
                <a:latin typeface="Arial"/>
                <a:ea typeface="Arial"/>
                <a:cs typeface="Arial"/>
                <a:sym typeface="Arial"/>
              </a:rPr>
              <a:t>Faculty and staff are unsure of district policy</a:t>
            </a:r>
            <a:endParaRPr b="0" i="0" sz="1400" u="none" cap="none" strike="noStrike">
              <a:solidFill>
                <a:srgbClr val="000000"/>
              </a:solidFill>
              <a:latin typeface="Arial"/>
              <a:ea typeface="Arial"/>
              <a:cs typeface="Arial"/>
              <a:sym typeface="Arial"/>
            </a:endParaRPr>
          </a:p>
        </p:txBody>
      </p:sp>
      <p:sp>
        <p:nvSpPr>
          <p:cNvPr id="685" name="Google Shape;685;g2b02a18e28d_0_0"/>
          <p:cNvSpPr/>
          <p:nvPr/>
        </p:nvSpPr>
        <p:spPr>
          <a:xfrm>
            <a:off x="979202" y="4543675"/>
            <a:ext cx="29424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400" u="none" cap="none" strike="noStrike">
                <a:solidFill>
                  <a:srgbClr val="000000"/>
                </a:solidFill>
                <a:latin typeface="Arial"/>
                <a:ea typeface="Arial"/>
                <a:cs typeface="Arial"/>
                <a:sym typeface="Arial"/>
              </a:rPr>
              <a:t>Lack of scaffolding in instruction</a:t>
            </a:r>
            <a:endParaRPr b="0" i="0" sz="1400" u="none" cap="none" strike="noStrike">
              <a:solidFill>
                <a:srgbClr val="000000"/>
              </a:solidFill>
              <a:latin typeface="Arial"/>
              <a:ea typeface="Arial"/>
              <a:cs typeface="Arial"/>
              <a:sym typeface="Arial"/>
            </a:endParaRPr>
          </a:p>
        </p:txBody>
      </p:sp>
      <p:cxnSp>
        <p:nvCxnSpPr>
          <p:cNvPr id="686" name="Google Shape;686;g2b02a18e28d_0_0"/>
          <p:cNvCxnSpPr>
            <a:endCxn id="681" idx="1"/>
          </p:cNvCxnSpPr>
          <p:nvPr/>
        </p:nvCxnSpPr>
        <p:spPr>
          <a:xfrm flipH="1" rot="10800000">
            <a:off x="3644650" y="3429000"/>
            <a:ext cx="1195500" cy="2633700"/>
          </a:xfrm>
          <a:prstGeom prst="straightConnector1">
            <a:avLst/>
          </a:prstGeom>
          <a:noFill/>
          <a:ln cap="flat" cmpd="sng" w="9525">
            <a:solidFill>
              <a:schemeClr val="dk1"/>
            </a:solidFill>
            <a:prstDash val="solid"/>
            <a:round/>
            <a:headEnd len="sm" w="sm" type="none"/>
            <a:tailEnd len="sm" w="sm" type="none"/>
          </a:ln>
        </p:spPr>
      </p:cxnSp>
      <p:sp>
        <p:nvSpPr>
          <p:cNvPr id="687" name="Google Shape;687;g2b02a18e28d_0_0"/>
          <p:cNvSpPr txBox="1"/>
          <p:nvPr/>
        </p:nvSpPr>
        <p:spPr>
          <a:xfrm>
            <a:off x="238900" y="6120675"/>
            <a:ext cx="6408300" cy="6783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1550" u="none" cap="none" strike="noStrike">
              <a:solidFill>
                <a:srgbClr val="000000"/>
              </a:solidFill>
              <a:latin typeface="Arial"/>
              <a:ea typeface="Arial"/>
              <a:cs typeface="Arial"/>
              <a:sym typeface="Arial"/>
            </a:endParaRPr>
          </a:p>
        </p:txBody>
      </p:sp>
      <p:sp>
        <p:nvSpPr>
          <p:cNvPr id="688" name="Google Shape;688;g2b02a18e28d_0_0"/>
          <p:cNvSpPr/>
          <p:nvPr/>
        </p:nvSpPr>
        <p:spPr>
          <a:xfrm>
            <a:off x="679400" y="5586350"/>
            <a:ext cx="27837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Arial"/>
                <a:ea typeface="Arial"/>
                <a:cs typeface="Arial"/>
                <a:sym typeface="Arial"/>
              </a:rPr>
              <a:t>Increase in reported anxiety and depression among students</a:t>
            </a:r>
            <a:endParaRPr b="0" i="0" sz="1300" u="none" cap="none" strike="noStrike">
              <a:solidFill>
                <a:srgbClr val="000000"/>
              </a:solidFill>
              <a:latin typeface="Arial"/>
              <a:ea typeface="Arial"/>
              <a:cs typeface="Arial"/>
              <a:sym typeface="Arial"/>
            </a:endParaRPr>
          </a:p>
        </p:txBody>
      </p:sp>
      <p:sp>
        <p:nvSpPr>
          <p:cNvPr id="681" name="Google Shape;681;g2b02a18e28d_0_0"/>
          <p:cNvSpPr/>
          <p:nvPr/>
        </p:nvSpPr>
        <p:spPr>
          <a:xfrm>
            <a:off x="4840150" y="1920600"/>
            <a:ext cx="2523900" cy="30168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1000"/>
              </a:spcBef>
              <a:spcAft>
                <a:spcPts val="0"/>
              </a:spcAft>
              <a:buClr>
                <a:schemeClr val="dk1"/>
              </a:buClr>
              <a:buSzPts val="1100"/>
              <a:buFont typeface="Arial"/>
              <a:buNone/>
            </a:pPr>
            <a:r>
              <a:rPr b="0" i="0" lang="en-US" sz="1800" u="none" cap="none" strike="noStrike">
                <a:solidFill>
                  <a:schemeClr val="dk1"/>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b="0" i="0" sz="1800" u="none" cap="none" strike="noStrike">
              <a:solidFill>
                <a:schemeClr val="accent1"/>
              </a:solidFill>
              <a:latin typeface="Arial"/>
              <a:ea typeface="Arial"/>
              <a:cs typeface="Arial"/>
              <a:sym typeface="Arial"/>
            </a:endParaRPr>
          </a:p>
        </p:txBody>
      </p:sp>
      <p:sp>
        <p:nvSpPr>
          <p:cNvPr id="689" name="Google Shape;689;g2b02a18e28d_0_0"/>
          <p:cNvSpPr txBox="1"/>
          <p:nvPr/>
        </p:nvSpPr>
        <p:spPr>
          <a:xfrm>
            <a:off x="238900" y="146125"/>
            <a:ext cx="4960800" cy="7329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1450" u="none" cap="none" strike="noStrike">
              <a:solidFill>
                <a:srgbClr val="000000"/>
              </a:solidFill>
              <a:latin typeface="Arial"/>
              <a:ea typeface="Arial"/>
              <a:cs typeface="Arial"/>
              <a:sym typeface="Arial"/>
            </a:endParaRPr>
          </a:p>
        </p:txBody>
      </p:sp>
      <p:sp>
        <p:nvSpPr>
          <p:cNvPr id="690" name="Google Shape;690;g2b02a18e28d_0_0"/>
          <p:cNvSpPr txBox="1"/>
          <p:nvPr/>
        </p:nvSpPr>
        <p:spPr>
          <a:xfrm>
            <a:off x="6021175" y="146125"/>
            <a:ext cx="2783700" cy="7329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Verdana"/>
                <a:ea typeface="Verdana"/>
                <a:cs typeface="Verdana"/>
                <a:sym typeface="Verdana"/>
              </a:rPr>
              <a:t>Example:</a:t>
            </a:r>
            <a:endParaRPr b="0" i="0" sz="4000" u="none" cap="none" strike="noStrike">
              <a:solidFill>
                <a:srgbClr val="FFFFFF"/>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4c0cd4a5fb_4_5"/>
          <p:cNvSpPr txBox="1"/>
          <p:nvPr>
            <p:ph idx="4294967295" type="body"/>
          </p:nvPr>
        </p:nvSpPr>
        <p:spPr>
          <a:xfrm>
            <a:off x="102350" y="1447800"/>
            <a:ext cx="9041700" cy="505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en-US" sz="2300">
                <a:solidFill>
                  <a:srgbClr val="CC0000"/>
                </a:solidFill>
              </a:rPr>
              <a:t>Lack of communication with families about attendance procedures and supports and their student’s current attendance record</a:t>
            </a:r>
            <a:endParaRPr sz="2300">
              <a:solidFill>
                <a:srgbClr val="CC0000"/>
              </a:solidFill>
            </a:endParaRPr>
          </a:p>
          <a:p>
            <a:pPr indent="-374650" lvl="0" marL="457200" rtl="0" algn="l">
              <a:lnSpc>
                <a:spcPct val="100000"/>
              </a:lnSpc>
              <a:spcBef>
                <a:spcPts val="1000"/>
              </a:spcBef>
              <a:spcAft>
                <a:spcPts val="0"/>
              </a:spcAft>
              <a:buSzPts val="2300"/>
              <a:buChar char="●"/>
            </a:pPr>
            <a:r>
              <a:rPr lang="en-US" sz="2300"/>
              <a:t>Faculty and staff are unsure of the district policy and student attendance rates…and…who is responsible for communicating with families</a:t>
            </a:r>
            <a:endParaRPr sz="2300"/>
          </a:p>
          <a:p>
            <a:pPr indent="-374650" lvl="0" marL="914400" rtl="0" algn="l">
              <a:lnSpc>
                <a:spcPct val="100000"/>
              </a:lnSpc>
              <a:spcBef>
                <a:spcPts val="1000"/>
              </a:spcBef>
              <a:spcAft>
                <a:spcPts val="0"/>
              </a:spcAft>
              <a:buClr>
                <a:srgbClr val="1C4587"/>
              </a:buClr>
              <a:buSzPts val="2300"/>
              <a:buChar char="-"/>
            </a:pPr>
            <a:r>
              <a:rPr lang="en-US" sz="2300">
                <a:solidFill>
                  <a:srgbClr val="1C4587"/>
                </a:solidFill>
              </a:rPr>
              <a:t>Feedback from families where multiple variants of the district policy (if any) were relayed to families from faculty and staff…and they were unaware of their student’s current attendance record</a:t>
            </a:r>
            <a:endParaRPr sz="2300">
              <a:solidFill>
                <a:srgbClr val="1C4587"/>
              </a:solidFill>
            </a:endParaRPr>
          </a:p>
          <a:p>
            <a:pPr indent="-374650" lvl="0" marL="457200" rtl="0" algn="l">
              <a:lnSpc>
                <a:spcPct val="100000"/>
              </a:lnSpc>
              <a:spcBef>
                <a:spcPts val="1000"/>
              </a:spcBef>
              <a:spcAft>
                <a:spcPts val="0"/>
              </a:spcAft>
              <a:buSzPts val="2300"/>
              <a:buChar char="●"/>
            </a:pPr>
            <a:r>
              <a:rPr lang="en-US" sz="2300"/>
              <a:t>Website is difficult to navigate and the policy was not prominently displayed</a:t>
            </a:r>
            <a:endParaRPr sz="2300"/>
          </a:p>
          <a:p>
            <a:pPr indent="-374650" lvl="0" marL="914400" rtl="0" algn="l">
              <a:lnSpc>
                <a:spcPct val="100000"/>
              </a:lnSpc>
              <a:spcBef>
                <a:spcPts val="1000"/>
              </a:spcBef>
              <a:spcAft>
                <a:spcPts val="1000"/>
              </a:spcAft>
              <a:buClr>
                <a:srgbClr val="1C4587"/>
              </a:buClr>
              <a:buSzPts val="2300"/>
              <a:buChar char="-"/>
            </a:pPr>
            <a:r>
              <a:rPr lang="en-US" sz="2300">
                <a:solidFill>
                  <a:srgbClr val="1C4587"/>
                </a:solidFill>
              </a:rPr>
              <a:t>Website traffic data indicated the policy page was the least visited</a:t>
            </a:r>
            <a:endParaRPr sz="2300"/>
          </a:p>
        </p:txBody>
      </p:sp>
      <p:sp>
        <p:nvSpPr>
          <p:cNvPr id="697" name="Google Shape;697;g24c0cd4a5fb_4_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Division A: </a:t>
            </a:r>
            <a:endParaRPr/>
          </a:p>
          <a:p>
            <a:pPr indent="0" lvl="0" marL="0" rtl="0" algn="ctr">
              <a:lnSpc>
                <a:spcPct val="100000"/>
              </a:lnSpc>
              <a:spcBef>
                <a:spcPts val="0"/>
              </a:spcBef>
              <a:spcAft>
                <a:spcPts val="0"/>
              </a:spcAft>
              <a:buSzPct val="100000"/>
              <a:buNone/>
            </a:pPr>
            <a:r>
              <a:rPr lang="en-US"/>
              <a:t>Data to support the “why”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24c0cd4a5fb_4_11"/>
          <p:cNvSpPr txBox="1"/>
          <p:nvPr>
            <p:ph idx="4294967295" type="body"/>
          </p:nvPr>
        </p:nvSpPr>
        <p:spPr>
          <a:xfrm>
            <a:off x="404425" y="1524000"/>
            <a:ext cx="8358600" cy="533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lang="en-US" sz="2500">
                <a:solidFill>
                  <a:srgbClr val="CC0000"/>
                </a:solidFill>
              </a:rPr>
              <a:t>School stress (perception of difficulty with schoolwork, lack of preparedness for a class, and avoidance of a teacher, class or student)</a:t>
            </a:r>
            <a:endParaRPr sz="2500">
              <a:solidFill>
                <a:srgbClr val="CC0000"/>
              </a:solidFill>
            </a:endParaRPr>
          </a:p>
          <a:p>
            <a:pPr indent="-387350" lvl="0" marL="457200" rtl="0" algn="l">
              <a:lnSpc>
                <a:spcPct val="90000"/>
              </a:lnSpc>
              <a:spcBef>
                <a:spcPts val="1000"/>
              </a:spcBef>
              <a:spcAft>
                <a:spcPts val="0"/>
              </a:spcAft>
              <a:buSzPts val="2500"/>
              <a:buChar char="●"/>
            </a:pPr>
            <a:r>
              <a:rPr lang="en-US" sz="2500"/>
              <a:t>“Increase in reported anxiety and depression among students.”</a:t>
            </a:r>
            <a:endParaRPr sz="2500"/>
          </a:p>
          <a:p>
            <a:pPr indent="-387351" lvl="1" marL="914400" rtl="0" algn="l">
              <a:lnSpc>
                <a:spcPct val="100000"/>
              </a:lnSpc>
              <a:spcBef>
                <a:spcPts val="1000"/>
              </a:spcBef>
              <a:spcAft>
                <a:spcPts val="0"/>
              </a:spcAft>
              <a:buClr>
                <a:srgbClr val="1C4587"/>
              </a:buClr>
              <a:buSzPts val="2500"/>
              <a:buFont typeface="Verdana"/>
              <a:buChar char="–"/>
            </a:pPr>
            <a:r>
              <a:rPr lang="en-US" sz="2500">
                <a:solidFill>
                  <a:srgbClr val="1C4587"/>
                </a:solidFill>
              </a:rPr>
              <a:t>Student safety survey indicated an increase in student anxiety and depression</a:t>
            </a:r>
            <a:endParaRPr sz="2500">
              <a:solidFill>
                <a:srgbClr val="1C4587"/>
              </a:solidFill>
            </a:endParaRPr>
          </a:p>
          <a:p>
            <a:pPr indent="-387350" lvl="0" marL="457200" rtl="0" algn="l">
              <a:lnSpc>
                <a:spcPct val="100000"/>
              </a:lnSpc>
              <a:spcBef>
                <a:spcPts val="1000"/>
              </a:spcBef>
              <a:spcAft>
                <a:spcPts val="0"/>
              </a:spcAft>
              <a:buSzPts val="2500"/>
              <a:buChar char="●"/>
            </a:pPr>
            <a:r>
              <a:rPr lang="en-US" sz="2500"/>
              <a:t>“Lack of scaffolding in instruction.”</a:t>
            </a:r>
            <a:endParaRPr sz="2500"/>
          </a:p>
          <a:p>
            <a:pPr indent="-387350" lvl="1" marL="914400" rtl="0" algn="l">
              <a:lnSpc>
                <a:spcPct val="100000"/>
              </a:lnSpc>
              <a:spcBef>
                <a:spcPts val="1000"/>
              </a:spcBef>
              <a:spcAft>
                <a:spcPts val="1000"/>
              </a:spcAft>
              <a:buClr>
                <a:srgbClr val="1C4587"/>
              </a:buClr>
              <a:buSzPts val="2500"/>
              <a:buFont typeface="Verdana"/>
              <a:buChar char="–"/>
            </a:pPr>
            <a:r>
              <a:rPr lang="en-US" sz="2500">
                <a:solidFill>
                  <a:srgbClr val="1C4587"/>
                </a:solidFill>
              </a:rPr>
              <a:t>A review of principal classroom walkthroughs showed a high percentage of teachers inadequately scaffolding concepts and content to help students develop understanding</a:t>
            </a:r>
            <a:endParaRPr sz="2500"/>
          </a:p>
        </p:txBody>
      </p:sp>
      <p:sp>
        <p:nvSpPr>
          <p:cNvPr id="704" name="Google Shape;704;g24c0cd4a5fb_4_1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Division A: </a:t>
            </a:r>
            <a:endParaRPr/>
          </a:p>
          <a:p>
            <a:pPr indent="0" lvl="0" marL="0" rtl="0" algn="ctr">
              <a:lnSpc>
                <a:spcPct val="100000"/>
              </a:lnSpc>
              <a:spcBef>
                <a:spcPts val="0"/>
              </a:spcBef>
              <a:spcAft>
                <a:spcPts val="0"/>
              </a:spcAft>
              <a:buSzPct val="114285"/>
              <a:buNone/>
            </a:pPr>
            <a:r>
              <a:rPr lang="en-US" sz="3888"/>
              <a:t>Data to support the “why” (cont’d)</a:t>
            </a:r>
            <a:endParaRPr sz="3888"/>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2b43ead5cbc_0_20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3200"/>
              <a:t>Independent Work Time: </a:t>
            </a:r>
            <a:endParaRPr sz="3200"/>
          </a:p>
          <a:p>
            <a:pPr indent="0" lvl="0" marL="0" rtl="0" algn="ctr">
              <a:lnSpc>
                <a:spcPct val="100000"/>
              </a:lnSpc>
              <a:spcBef>
                <a:spcPts val="0"/>
              </a:spcBef>
              <a:spcAft>
                <a:spcPts val="0"/>
              </a:spcAft>
              <a:buSzPts val="4000"/>
              <a:buNone/>
            </a:pPr>
            <a:r>
              <a:rPr lang="en-US" sz="3200"/>
              <a:t>Fishbone Step 1</a:t>
            </a:r>
            <a:endParaRPr sz="3200"/>
          </a:p>
        </p:txBody>
      </p:sp>
      <p:pic>
        <p:nvPicPr>
          <p:cNvPr id="711" name="Google Shape;711;g2b43ead5cbc_0_203"/>
          <p:cNvPicPr preferRelativeResize="0"/>
          <p:nvPr/>
        </p:nvPicPr>
        <p:blipFill rotWithShape="1">
          <a:blip r:embed="rId3">
            <a:alphaModFix/>
          </a:blip>
          <a:srcRect b="0" l="0" r="0" t="11644"/>
          <a:stretch/>
        </p:blipFill>
        <p:spPr>
          <a:xfrm>
            <a:off x="709600" y="1710275"/>
            <a:ext cx="7724800" cy="2322050"/>
          </a:xfrm>
          <a:prstGeom prst="rect">
            <a:avLst/>
          </a:prstGeom>
          <a:noFill/>
          <a:ln>
            <a:noFill/>
          </a:ln>
        </p:spPr>
      </p:pic>
      <p:sp>
        <p:nvSpPr>
          <p:cNvPr id="712" name="Google Shape;712;g2b43ead5cbc_0_203"/>
          <p:cNvSpPr txBox="1"/>
          <p:nvPr>
            <p:ph idx="4294967295" type="body"/>
          </p:nvPr>
        </p:nvSpPr>
        <p:spPr>
          <a:xfrm>
            <a:off x="910375" y="3124200"/>
            <a:ext cx="3273900" cy="186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1000"/>
              </a:spcAft>
              <a:buSzPts val="1800"/>
              <a:buNone/>
            </a:pPr>
            <a:r>
              <a:rPr lang="en-US" sz="2400"/>
              <a:t>What do you notice about your red flag/issue/problem? </a:t>
            </a:r>
            <a:endParaRPr sz="2400"/>
          </a:p>
        </p:txBody>
      </p:sp>
      <p:sp>
        <p:nvSpPr>
          <p:cNvPr id="713" name="Google Shape;713;g2b43ead5cbc_0_203"/>
          <p:cNvSpPr txBox="1"/>
          <p:nvPr>
            <p:ph idx="4294967295" type="body"/>
          </p:nvPr>
        </p:nvSpPr>
        <p:spPr>
          <a:xfrm>
            <a:off x="4648200" y="3124200"/>
            <a:ext cx="3273900" cy="18615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0"/>
              </a:spcBef>
              <a:spcAft>
                <a:spcPts val="0"/>
              </a:spcAft>
              <a:buSzPts val="1800"/>
              <a:buNone/>
            </a:pPr>
            <a:r>
              <a:rPr lang="en-US" sz="2400"/>
              <a:t>What questions do you have? </a:t>
            </a:r>
            <a:endParaRPr sz="2400"/>
          </a:p>
          <a:p>
            <a:pPr indent="0" lvl="0" marL="0" rtl="0" algn="ctr">
              <a:lnSpc>
                <a:spcPct val="100000"/>
              </a:lnSpc>
              <a:spcBef>
                <a:spcPts val="1000"/>
              </a:spcBef>
              <a:spcAft>
                <a:spcPts val="1000"/>
              </a:spcAft>
              <a:buSzPts val="1800"/>
              <a:buNone/>
            </a:pPr>
            <a:r>
              <a:rPr lang="en-US" sz="2400"/>
              <a:t>Why might the red flag/issue be happening?</a:t>
            </a:r>
            <a:endParaRPr sz="2400"/>
          </a:p>
        </p:txBody>
      </p:sp>
      <p:pic>
        <p:nvPicPr>
          <p:cNvPr id="714" name="Google Shape;714;g2b43ead5cbc_0_203"/>
          <p:cNvPicPr preferRelativeResize="0"/>
          <p:nvPr/>
        </p:nvPicPr>
        <p:blipFill rotWithShape="1">
          <a:blip r:embed="rId4">
            <a:alphaModFix/>
          </a:blip>
          <a:srcRect b="0" l="0" r="0" t="0"/>
          <a:stretch/>
        </p:blipFill>
        <p:spPr>
          <a:xfrm>
            <a:off x="2215231" y="4718698"/>
            <a:ext cx="2432969" cy="1861500"/>
          </a:xfrm>
          <a:prstGeom prst="rect">
            <a:avLst/>
          </a:prstGeom>
          <a:noFill/>
          <a:ln>
            <a:noFill/>
          </a:ln>
        </p:spPr>
      </p:pic>
      <p:pic>
        <p:nvPicPr>
          <p:cNvPr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id="715" name="Google Shape;715;g2b43ead5cbc_0_203" title="5 Minute Timer - Relaxing Music with Ocean Waves">
            <a:hlinkClick r:id="rId5"/>
          </p:cNvPr>
          <p:cNvPicPr preferRelativeResize="0"/>
          <p:nvPr/>
        </p:nvPicPr>
        <p:blipFill rotWithShape="1">
          <a:blip r:embed="rId6">
            <a:alphaModFix/>
          </a:blip>
          <a:srcRect b="0" l="0" r="0" t="0"/>
          <a:stretch/>
        </p:blipFill>
        <p:spPr>
          <a:xfrm>
            <a:off x="5371717" y="5278950"/>
            <a:ext cx="2032006"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4641aa3161_0_298"/>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393700" lvl="0" marL="457200" rtl="0" algn="l">
              <a:lnSpc>
                <a:spcPct val="100000"/>
              </a:lnSpc>
              <a:spcBef>
                <a:spcPts val="360"/>
              </a:spcBef>
              <a:spcAft>
                <a:spcPts val="0"/>
              </a:spcAft>
              <a:buSzPts val="2600"/>
              <a:buFont typeface="Verdana"/>
              <a:buAutoNum type="arabicPeriod"/>
            </a:pPr>
            <a:r>
              <a:rPr lang="en-US" sz="2600"/>
              <a:t>In your teams, share out what you noticed and wondered about your red flag/issue/problem. </a:t>
            </a:r>
            <a:endParaRPr sz="2600"/>
          </a:p>
          <a:p>
            <a:pPr indent="0" lvl="0" marL="457200" rtl="0" algn="l">
              <a:lnSpc>
                <a:spcPct val="100000"/>
              </a:lnSpc>
              <a:spcBef>
                <a:spcPts val="360"/>
              </a:spcBef>
              <a:spcAft>
                <a:spcPts val="0"/>
              </a:spcAft>
              <a:buSzPts val="3200"/>
              <a:buNone/>
            </a:pPr>
            <a:r>
              <a:t/>
            </a:r>
            <a:endParaRPr sz="2600"/>
          </a:p>
          <a:p>
            <a:pPr indent="-393700" lvl="0" marL="457200" rtl="0" algn="l">
              <a:lnSpc>
                <a:spcPct val="100000"/>
              </a:lnSpc>
              <a:spcBef>
                <a:spcPts val="360"/>
              </a:spcBef>
              <a:spcAft>
                <a:spcPts val="0"/>
              </a:spcAft>
              <a:buSzPts val="2600"/>
              <a:buFont typeface="Verdana"/>
              <a:buAutoNum type="arabicPeriod"/>
            </a:pPr>
            <a:r>
              <a:rPr lang="en-US" sz="2600"/>
              <a:t>How can these noticings/wonderings be grouped?</a:t>
            </a:r>
            <a:endParaRPr sz="2600"/>
          </a:p>
          <a:p>
            <a:pPr indent="0" lvl="0" marL="0" rtl="0" algn="ctr">
              <a:lnSpc>
                <a:spcPct val="100000"/>
              </a:lnSpc>
              <a:spcBef>
                <a:spcPts val="360"/>
              </a:spcBef>
              <a:spcAft>
                <a:spcPts val="0"/>
              </a:spcAft>
              <a:buSzPts val="1800"/>
              <a:buNone/>
            </a:pPr>
            <a:r>
              <a:t/>
            </a:r>
            <a:endParaRPr sz="2600"/>
          </a:p>
          <a:p>
            <a:pPr indent="0" lvl="0" marL="0" rtl="0" algn="ctr">
              <a:lnSpc>
                <a:spcPct val="100000"/>
              </a:lnSpc>
              <a:spcBef>
                <a:spcPts val="360"/>
              </a:spcBef>
              <a:spcAft>
                <a:spcPts val="0"/>
              </a:spcAft>
              <a:buSzPts val="1800"/>
              <a:buNone/>
            </a:pPr>
            <a:r>
              <a:rPr i="1" lang="en-US" sz="2600"/>
              <a:t>These groupings will be used to define your major categories.</a:t>
            </a:r>
            <a:endParaRPr i="1" sz="2600"/>
          </a:p>
        </p:txBody>
      </p:sp>
      <p:sp>
        <p:nvSpPr>
          <p:cNvPr id="722" name="Google Shape;722;g24641aa3161_0_29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a:t>Work Time: Fishbone Step 2</a:t>
            </a:r>
            <a:endParaRPr/>
          </a:p>
        </p:txBody>
      </p:sp>
      <p:pic>
        <p:nvPicPr>
          <p:cNvPr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id="723" name="Google Shape;723;g24641aa3161_0_298" title="10 Minute Timer with Relaxing Music and Alarm 🎵⏰">
            <a:hlinkClick r:id="rId3"/>
          </p:cNvPr>
          <p:cNvPicPr preferRelativeResize="0"/>
          <p:nvPr/>
        </p:nvPicPr>
        <p:blipFill rotWithShape="1">
          <a:blip r:embed="rId4">
            <a:alphaModFix/>
          </a:blip>
          <a:srcRect b="0" l="0" r="0" t="0"/>
          <a:stretch/>
        </p:blipFill>
        <p:spPr>
          <a:xfrm>
            <a:off x="361525" y="5312450"/>
            <a:ext cx="2032000"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g24641aa3161_0_43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a:t>Work Time: Fishbone Step 3</a:t>
            </a:r>
            <a:endParaRPr/>
          </a:p>
        </p:txBody>
      </p:sp>
      <p:pic>
        <p:nvPicPr>
          <p:cNvPr descr="A diagram with an outline of a fish around it." id="730" name="Google Shape;730;g24641aa3161_0_432" title="Fishbone Diagram"/>
          <p:cNvPicPr preferRelativeResize="0"/>
          <p:nvPr/>
        </p:nvPicPr>
        <p:blipFill rotWithShape="1">
          <a:blip r:embed="rId3">
            <a:alphaModFix/>
          </a:blip>
          <a:srcRect b="0" l="0" r="0" t="0"/>
          <a:stretch/>
        </p:blipFill>
        <p:spPr>
          <a:xfrm>
            <a:off x="4104800" y="1571250"/>
            <a:ext cx="4810600" cy="3681300"/>
          </a:xfrm>
          <a:prstGeom prst="rect">
            <a:avLst/>
          </a:prstGeom>
          <a:noFill/>
          <a:ln>
            <a:noFill/>
          </a:ln>
        </p:spPr>
      </p:pic>
      <p:sp>
        <p:nvSpPr>
          <p:cNvPr id="731" name="Google Shape;731;g24641aa3161_0_432"/>
          <p:cNvSpPr txBox="1"/>
          <p:nvPr/>
        </p:nvSpPr>
        <p:spPr>
          <a:xfrm>
            <a:off x="228600" y="1571250"/>
            <a:ext cx="3876300" cy="51153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Verdana"/>
              <a:buAutoNum type="arabicPeriod"/>
            </a:pPr>
            <a:r>
              <a:rPr b="0" i="0" lang="en-US" sz="2400" u="none" cap="none" strike="noStrike">
                <a:solidFill>
                  <a:schemeClr val="dk1"/>
                </a:solidFill>
                <a:latin typeface="Verdana"/>
                <a:ea typeface="Verdana"/>
                <a:cs typeface="Verdana"/>
                <a:sym typeface="Verdana"/>
              </a:rPr>
              <a:t>Place your red flag at the “head of the fish.”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AutoNum type="arabicPeriod"/>
            </a:pPr>
            <a:r>
              <a:rPr b="0" i="0" lang="en-US" sz="2400" u="none" cap="none" strike="noStrike">
                <a:solidFill>
                  <a:schemeClr val="dk1"/>
                </a:solidFill>
                <a:latin typeface="Verdana"/>
                <a:ea typeface="Verdana"/>
                <a:cs typeface="Verdana"/>
                <a:sym typeface="Verdana"/>
              </a:rPr>
              <a:t>Place all of your major categories from your group time as the “ribs” of the fish.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AutoNum type="arabicPeriod"/>
            </a:pPr>
            <a:r>
              <a:rPr b="0" i="0" lang="en-US" sz="2400" u="none" cap="none" strike="noStrike">
                <a:solidFill>
                  <a:schemeClr val="dk1"/>
                </a:solidFill>
                <a:latin typeface="Verdana"/>
                <a:ea typeface="Verdana"/>
                <a:cs typeface="Verdana"/>
                <a:sym typeface="Verdana"/>
              </a:rPr>
              <a:t>Select one “rib” and ask “Why is this?”</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100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Have a recorder write down the group’s answers.</a:t>
            </a:r>
            <a:endParaRPr b="0" i="0" sz="2400" u="none" cap="none" strike="noStrike">
              <a:solidFill>
                <a:srgbClr val="000000"/>
              </a:solidFill>
              <a:latin typeface="Verdana"/>
              <a:ea typeface="Verdana"/>
              <a:cs typeface="Verdana"/>
              <a:sym typeface="Verdana"/>
            </a:endParaRPr>
          </a:p>
        </p:txBody>
      </p:sp>
      <p:pic>
        <p:nvPicPr>
          <p:cNvPr descr="20 minutes timer with relaxing music#20minutetimer #timer #relaxingmusic #relaxation &#10;&#10;Licensor's Username:&#10;https://pixabay.com/users/alanfrijns-16705522/&#10;&#10;Licensee:&#10;Sumonsunny&#10;&#10;Audio File Title:&#10;Dunbarton meditative ambient soundscape for learning and relaxing&#10;&#10;Audio File URL:&#10;https://pixabay.com/music/meditationspiritual-dunbarton-meditative-ambient-soundscape-for-learning-and-relaxing-95403/&#10;&#10;Audio File ID:&#10;95403&#10;&#10;Date of download:&#10;2023-06-27 14:30:55 UTC" id="732" name="Google Shape;732;g24641aa3161_0_432" title="20 Minutes Timer With Relaxing Music">
            <a:hlinkClick r:id="rId4"/>
          </p:cNvPr>
          <p:cNvPicPr preferRelativeResize="0"/>
          <p:nvPr/>
        </p:nvPicPr>
        <p:blipFill rotWithShape="1">
          <a:blip r:embed="rId5">
            <a:alphaModFix/>
          </a:blip>
          <a:srcRect b="0" l="0" r="0" t="0"/>
          <a:stretch/>
        </p:blipFill>
        <p:spPr>
          <a:xfrm>
            <a:off x="4634391" y="5391150"/>
            <a:ext cx="2032009"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24c0cd4a5fb_4_17"/>
          <p:cNvSpPr txBox="1"/>
          <p:nvPr>
            <p:ph idx="4294967295" type="body"/>
          </p:nvPr>
        </p:nvSpPr>
        <p:spPr>
          <a:xfrm>
            <a:off x="457201" y="1600201"/>
            <a:ext cx="8229600" cy="457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360"/>
              </a:spcBef>
              <a:spcAft>
                <a:spcPts val="0"/>
              </a:spcAft>
              <a:buSzPts val="1800"/>
              <a:buNone/>
            </a:pPr>
            <a:r>
              <a:rPr b="1" lang="en-US" sz="2700"/>
              <a:t>“In 2023, 35% of the student population was at-risk of being chronically absent, particularly within secondary schools among students being reported as economically disadvantaged. This is believed to be due to a lack of communication about our absentee policy and student’s current attendance record, along with an increase in student stress.”</a:t>
            </a:r>
            <a:endParaRPr b="1" sz="2700"/>
          </a:p>
        </p:txBody>
      </p:sp>
      <p:sp>
        <p:nvSpPr>
          <p:cNvPr id="738" name="Google Shape;738;g24c0cd4a5fb_4_1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Division A Precision Statement: </a:t>
            </a:r>
            <a:endParaRPr/>
          </a:p>
          <a:p>
            <a:pPr indent="0" lvl="0" marL="0" rtl="0" algn="ctr">
              <a:lnSpc>
                <a:spcPct val="100000"/>
              </a:lnSpc>
              <a:spcBef>
                <a:spcPts val="0"/>
              </a:spcBef>
              <a:spcAft>
                <a:spcPts val="0"/>
              </a:spcAft>
              <a:buSzPct val="111111"/>
              <a:buNone/>
            </a:pPr>
            <a:r>
              <a:rPr lang="en-US"/>
              <a:t>Bringing it All Together</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g244f0487a68_0_323"/>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745" name="Google Shape;745;g244f0487a68_0_32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Documentation: </a:t>
            </a:r>
            <a:endParaRPr/>
          </a:p>
          <a:p>
            <a:pPr indent="0" lvl="0" marL="0" rtl="0" algn="ctr">
              <a:lnSpc>
                <a:spcPct val="100000"/>
              </a:lnSpc>
              <a:spcBef>
                <a:spcPts val="0"/>
              </a:spcBef>
              <a:spcAft>
                <a:spcPts val="0"/>
              </a:spcAft>
              <a:buSzPts val="3800"/>
              <a:buNone/>
            </a:pPr>
            <a:r>
              <a:rPr lang="en-US"/>
              <a:t>Precision Statement</a:t>
            </a:r>
            <a:endParaRPr/>
          </a:p>
        </p:txBody>
      </p:sp>
      <p:sp>
        <p:nvSpPr>
          <p:cNvPr id="746" name="Google Shape;746;g244f0487a68_0_323"/>
          <p:cNvSpPr/>
          <p:nvPr/>
        </p:nvSpPr>
        <p:spPr>
          <a:xfrm>
            <a:off x="1104400" y="3105775"/>
            <a:ext cx="6835800" cy="759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393469bfe4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Connection Activity</a:t>
            </a:r>
            <a:endParaRPr/>
          </a:p>
        </p:txBody>
      </p:sp>
      <p:graphicFrame>
        <p:nvGraphicFramePr>
          <p:cNvPr id="177" name="Google Shape;177;g2393469bfe4_0_6"/>
          <p:cNvGraphicFramePr/>
          <p:nvPr/>
        </p:nvGraphicFramePr>
        <p:xfrm>
          <a:off x="1088325" y="1663850"/>
          <a:ext cx="3000000" cy="3000000"/>
        </p:xfrm>
        <a:graphic>
          <a:graphicData uri="http://schemas.openxmlformats.org/drawingml/2006/table">
            <a:tbl>
              <a:tblPr>
                <a:noFill/>
                <a:tableStyleId>{1DDB4D26-3D2D-4A1C-A705-1DF029F06389}</a:tableStyleId>
              </a:tblPr>
              <a:tblGrid>
                <a:gridCol w="2291525"/>
                <a:gridCol w="2291525"/>
                <a:gridCol w="2291525"/>
              </a:tblGrid>
              <a:tr h="1752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1752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sp>
        <p:nvSpPr>
          <p:cNvPr id="178" name="Google Shape;178;g2393469bfe4_0_6"/>
          <p:cNvSpPr txBox="1"/>
          <p:nvPr/>
        </p:nvSpPr>
        <p:spPr>
          <a:xfrm>
            <a:off x="228600" y="5233050"/>
            <a:ext cx="70875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0000"/>
                </a:solidFill>
                <a:latin typeface="Verdana"/>
                <a:ea typeface="Verdana"/>
                <a:cs typeface="Verdana"/>
                <a:sym typeface="Verdana"/>
              </a:rPr>
              <a:t>In my experience, data informed decision making at the division level is like….because….</a:t>
            </a:r>
            <a:endParaRPr b="1" i="0" sz="2700" u="none" cap="none" strike="noStrike">
              <a:solidFill>
                <a:srgbClr val="000000"/>
              </a:solidFill>
              <a:latin typeface="Verdana"/>
              <a:ea typeface="Verdana"/>
              <a:cs typeface="Verdana"/>
              <a:sym typeface="Verdana"/>
            </a:endParaRPr>
          </a:p>
        </p:txBody>
      </p:sp>
      <p:pic>
        <p:nvPicPr>
          <p:cNvPr id="179" name="Google Shape;179;g2393469bfe4_0_6"/>
          <p:cNvPicPr preferRelativeResize="0"/>
          <p:nvPr/>
        </p:nvPicPr>
        <p:blipFill rotWithShape="1">
          <a:blip r:embed="rId3">
            <a:alphaModFix/>
          </a:blip>
          <a:srcRect b="0" l="0" r="0" t="0"/>
          <a:stretch/>
        </p:blipFill>
        <p:spPr>
          <a:xfrm>
            <a:off x="1175500" y="1507700"/>
            <a:ext cx="2139200" cy="2139200"/>
          </a:xfrm>
          <a:prstGeom prst="rect">
            <a:avLst/>
          </a:prstGeom>
          <a:noFill/>
          <a:ln>
            <a:noFill/>
          </a:ln>
        </p:spPr>
      </p:pic>
      <p:pic>
        <p:nvPicPr>
          <p:cNvPr id="180" name="Google Shape;180;g2393469bfe4_0_6"/>
          <p:cNvPicPr preferRelativeResize="0"/>
          <p:nvPr/>
        </p:nvPicPr>
        <p:blipFill rotWithShape="1">
          <a:blip r:embed="rId4">
            <a:alphaModFix/>
          </a:blip>
          <a:srcRect b="0" l="0" r="0" t="0"/>
          <a:stretch/>
        </p:blipFill>
        <p:spPr>
          <a:xfrm>
            <a:off x="5786925" y="3493025"/>
            <a:ext cx="2053625" cy="1552150"/>
          </a:xfrm>
          <a:prstGeom prst="rect">
            <a:avLst/>
          </a:prstGeom>
          <a:noFill/>
          <a:ln>
            <a:noFill/>
          </a:ln>
        </p:spPr>
      </p:pic>
      <p:pic>
        <p:nvPicPr>
          <p:cNvPr id="181" name="Google Shape;181;g2393469bfe4_0_6"/>
          <p:cNvPicPr preferRelativeResize="0"/>
          <p:nvPr/>
        </p:nvPicPr>
        <p:blipFill rotWithShape="1">
          <a:blip r:embed="rId5">
            <a:alphaModFix/>
          </a:blip>
          <a:srcRect b="0" l="0" r="0" t="0"/>
          <a:stretch/>
        </p:blipFill>
        <p:spPr>
          <a:xfrm>
            <a:off x="1175500" y="3556481"/>
            <a:ext cx="2139200" cy="1425242"/>
          </a:xfrm>
          <a:prstGeom prst="rect">
            <a:avLst/>
          </a:prstGeom>
          <a:noFill/>
          <a:ln>
            <a:noFill/>
          </a:ln>
        </p:spPr>
      </p:pic>
      <p:pic>
        <p:nvPicPr>
          <p:cNvPr id="182" name="Google Shape;182;g2393469bfe4_0_6"/>
          <p:cNvPicPr preferRelativeResize="0"/>
          <p:nvPr/>
        </p:nvPicPr>
        <p:blipFill rotWithShape="1">
          <a:blip r:embed="rId6">
            <a:alphaModFix/>
          </a:blip>
          <a:srcRect b="0" l="0" r="0" t="0"/>
          <a:stretch/>
        </p:blipFill>
        <p:spPr>
          <a:xfrm>
            <a:off x="3573642" y="1807175"/>
            <a:ext cx="1902808" cy="1425250"/>
          </a:xfrm>
          <a:prstGeom prst="rect">
            <a:avLst/>
          </a:prstGeom>
          <a:noFill/>
          <a:ln>
            <a:noFill/>
          </a:ln>
        </p:spPr>
      </p:pic>
      <p:pic>
        <p:nvPicPr>
          <p:cNvPr id="183" name="Google Shape;183;g2393469bfe4_0_6"/>
          <p:cNvPicPr preferRelativeResize="0"/>
          <p:nvPr/>
        </p:nvPicPr>
        <p:blipFill rotWithShape="1">
          <a:blip r:embed="rId7">
            <a:alphaModFix/>
          </a:blip>
          <a:srcRect b="0" l="0" r="0" t="0"/>
          <a:stretch/>
        </p:blipFill>
        <p:spPr>
          <a:xfrm>
            <a:off x="5863125" y="1825899"/>
            <a:ext cx="1902800" cy="1464424"/>
          </a:xfrm>
          <a:prstGeom prst="rect">
            <a:avLst/>
          </a:prstGeom>
          <a:noFill/>
          <a:ln>
            <a:noFill/>
          </a:ln>
        </p:spPr>
      </p:pic>
      <p:pic>
        <p:nvPicPr>
          <p:cNvPr id="184" name="Google Shape;184;g2393469bfe4_0_6"/>
          <p:cNvPicPr preferRelativeResize="0"/>
          <p:nvPr/>
        </p:nvPicPr>
        <p:blipFill rotWithShape="1">
          <a:blip r:embed="rId8">
            <a:alphaModFix/>
          </a:blip>
          <a:srcRect b="0" l="0" r="0" t="0"/>
          <a:stretch/>
        </p:blipFill>
        <p:spPr>
          <a:xfrm>
            <a:off x="3627524" y="3492925"/>
            <a:ext cx="1696526" cy="1552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g22a56e2d374_0_13"/>
          <p:cNvPicPr preferRelativeResize="0"/>
          <p:nvPr/>
        </p:nvPicPr>
        <p:blipFill rotWithShape="1">
          <a:blip r:embed="rId3">
            <a:alphaModFix/>
          </a:blip>
          <a:srcRect b="0" l="0" r="0" t="0"/>
          <a:stretch/>
        </p:blipFill>
        <p:spPr>
          <a:xfrm flipH="1">
            <a:off x="2881000" y="2391850"/>
            <a:ext cx="3670100" cy="2762400"/>
          </a:xfrm>
          <a:prstGeom prst="rect">
            <a:avLst/>
          </a:prstGeom>
          <a:noFill/>
          <a:ln>
            <a:noFill/>
          </a:ln>
        </p:spPr>
      </p:pic>
      <p:sp>
        <p:nvSpPr>
          <p:cNvPr id="752" name="Google Shape;752;g22a56e2d374_0_13"/>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1000"/>
              </a:spcAft>
              <a:buSzPts val="1800"/>
              <a:buNone/>
            </a:pPr>
            <a:r>
              <a:rPr lang="en-US" sz="2400"/>
              <a:t>After a precision statement is developed, teams will now describe how they will know when the problem has been resolved. </a:t>
            </a:r>
            <a:endParaRPr sz="1600"/>
          </a:p>
        </p:txBody>
      </p:sp>
      <p:sp>
        <p:nvSpPr>
          <p:cNvPr id="753" name="Google Shape;753;g22a56e2d374_0_1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100"/>
              <a:buNone/>
            </a:pPr>
            <a:r>
              <a:rPr lang="en-US"/>
              <a:t>Identify a Goal for Change</a:t>
            </a:r>
            <a:endParaRPr/>
          </a:p>
        </p:txBody>
      </p:sp>
      <p:sp>
        <p:nvSpPr>
          <p:cNvPr id="754" name="Google Shape;754;g22a56e2d374_0_13"/>
          <p:cNvSpPr txBox="1"/>
          <p:nvPr/>
        </p:nvSpPr>
        <p:spPr>
          <a:xfrm>
            <a:off x="232775" y="6375800"/>
            <a:ext cx="593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chemeClr val="dk1"/>
              </a:buClr>
              <a:buSzPts val="1100"/>
              <a:buFont typeface="Arial"/>
              <a:buNone/>
            </a:pPr>
            <a:r>
              <a:rPr b="0" i="0" lang="en-US" sz="1400" u="none" cap="none" strike="noStrike">
                <a:solidFill>
                  <a:schemeClr val="dk1"/>
                </a:solidFill>
                <a:latin typeface="Verdana"/>
                <a:ea typeface="Verdana"/>
                <a:cs typeface="Verdana"/>
                <a:sym typeface="Verdana"/>
              </a:rPr>
              <a:t>(Center on PBIS, Data Based Decision Making)</a:t>
            </a:r>
            <a:endParaRPr b="0" i="0" sz="1400" u="none" cap="none" strike="noStrike">
              <a:solidFill>
                <a:srgbClr val="000000"/>
              </a:solidFill>
              <a:latin typeface="Verdana"/>
              <a:ea typeface="Verdana"/>
              <a:cs typeface="Verdana"/>
              <a:sym typeface="Verdana"/>
            </a:endParaRPr>
          </a:p>
        </p:txBody>
      </p:sp>
      <p:pic>
        <p:nvPicPr>
          <p:cNvPr id="755" name="Google Shape;755;g22a56e2d374_0_13"/>
          <p:cNvPicPr preferRelativeResize="0"/>
          <p:nvPr/>
        </p:nvPicPr>
        <p:blipFill rotWithShape="1">
          <a:blip r:embed="rId3">
            <a:alphaModFix/>
          </a:blip>
          <a:srcRect b="0" l="0" r="0" t="0"/>
          <a:stretch/>
        </p:blipFill>
        <p:spPr>
          <a:xfrm flipH="1">
            <a:off x="4501600" y="3765800"/>
            <a:ext cx="3897800" cy="2762400"/>
          </a:xfrm>
          <a:prstGeom prst="rect">
            <a:avLst/>
          </a:prstGeom>
          <a:noFill/>
          <a:ln>
            <a:noFill/>
          </a:ln>
        </p:spPr>
      </p:pic>
      <p:sp>
        <p:nvSpPr>
          <p:cNvPr id="756" name="Google Shape;756;g22a56e2d374_0_13"/>
          <p:cNvSpPr txBox="1"/>
          <p:nvPr/>
        </p:nvSpPr>
        <p:spPr>
          <a:xfrm>
            <a:off x="5049975" y="4038525"/>
            <a:ext cx="30858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360"/>
              </a:spcBef>
              <a:spcAft>
                <a:spcPts val="100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When do we expect to see the problem resolved?</a:t>
            </a:r>
            <a:endParaRPr b="0" i="0" sz="1400" u="none" cap="none" strike="noStrike">
              <a:solidFill>
                <a:srgbClr val="000000"/>
              </a:solidFill>
              <a:latin typeface="Verdana"/>
              <a:ea typeface="Verdana"/>
              <a:cs typeface="Verdana"/>
              <a:sym typeface="Verdana"/>
            </a:endParaRPr>
          </a:p>
        </p:txBody>
      </p:sp>
      <p:sp>
        <p:nvSpPr>
          <p:cNvPr id="757" name="Google Shape;757;g22a56e2d374_0_13"/>
          <p:cNvSpPr txBox="1"/>
          <p:nvPr/>
        </p:nvSpPr>
        <p:spPr>
          <a:xfrm>
            <a:off x="3063650" y="2792350"/>
            <a:ext cx="3000000" cy="12930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360"/>
              </a:spcBef>
              <a:spcAft>
                <a:spcPts val="100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What does success look like?</a:t>
            </a:r>
            <a:endParaRPr b="0" i="0" sz="2400" u="none" cap="none" strike="noStrike">
              <a:solidFill>
                <a:srgbClr val="000000"/>
              </a:solidFill>
              <a:latin typeface="Arial"/>
              <a:ea typeface="Arial"/>
              <a:cs typeface="Arial"/>
              <a:sym typeface="Arial"/>
            </a:endParaRPr>
          </a:p>
        </p:txBody>
      </p:sp>
      <p:pic>
        <p:nvPicPr>
          <p:cNvPr id="758" name="Google Shape;758;g22a56e2d374_0_13"/>
          <p:cNvPicPr preferRelativeResize="0"/>
          <p:nvPr/>
        </p:nvPicPr>
        <p:blipFill rotWithShape="1">
          <a:blip r:embed="rId4">
            <a:alphaModFix/>
          </a:blip>
          <a:srcRect b="0" l="0" r="0" t="0"/>
          <a:stretch/>
        </p:blipFill>
        <p:spPr>
          <a:xfrm>
            <a:off x="299000" y="4928000"/>
            <a:ext cx="3897800" cy="124690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232d4a68815_0_44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t>Goals allow you to analyze, monitor, and adjust professional practice. Goals are…</a:t>
            </a:r>
            <a:endParaRPr/>
          </a:p>
        </p:txBody>
      </p:sp>
      <p:sp>
        <p:nvSpPr>
          <p:cNvPr id="765" name="Google Shape;765;g232d4a68815_0_44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Characteristics of a Strong Goal</a:t>
            </a:r>
            <a:endParaRPr/>
          </a:p>
        </p:txBody>
      </p:sp>
      <p:pic>
        <p:nvPicPr>
          <p:cNvPr descr="A graphic with S M A R T representing Specific, Measurable, Achievable, Realistic, and Timely." id="766" name="Google Shape;766;g232d4a68815_0_442" title="SMART Goal"/>
          <p:cNvPicPr preferRelativeResize="0"/>
          <p:nvPr/>
        </p:nvPicPr>
        <p:blipFill rotWithShape="1">
          <a:blip r:embed="rId3">
            <a:alphaModFix/>
          </a:blip>
          <a:srcRect b="0" l="0" r="0" t="0"/>
          <a:stretch/>
        </p:blipFill>
        <p:spPr>
          <a:xfrm>
            <a:off x="1371700" y="2421150"/>
            <a:ext cx="6330150" cy="3558775"/>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1e3ce62414c_0_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SMART Goal Example</a:t>
            </a:r>
            <a:endParaRPr/>
          </a:p>
        </p:txBody>
      </p:sp>
      <p:sp>
        <p:nvSpPr>
          <p:cNvPr id="773" name="Google Shape;773;g1e3ce62414c_0_2"/>
          <p:cNvSpPr txBox="1"/>
          <p:nvPr>
            <p:ph idx="4294967295" type="body"/>
          </p:nvPr>
        </p:nvSpPr>
        <p:spPr>
          <a:xfrm>
            <a:off x="561700" y="2390500"/>
            <a:ext cx="8229600" cy="3781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360"/>
              </a:spcBef>
              <a:spcAft>
                <a:spcPts val="0"/>
              </a:spcAft>
              <a:buSzPts val="1800"/>
              <a:buNone/>
            </a:pPr>
            <a:r>
              <a:rPr lang="en-US" sz="2600"/>
              <a:t>By </a:t>
            </a:r>
            <a:r>
              <a:rPr lang="en-US" sz="2600">
                <a:solidFill>
                  <a:srgbClr val="FF9900"/>
                </a:solidFill>
              </a:rPr>
              <a:t>December 2023</a:t>
            </a:r>
            <a:r>
              <a:rPr lang="en-US" sz="2600"/>
              <a:t>, educators will </a:t>
            </a:r>
            <a:r>
              <a:rPr lang="en-US" sz="2600">
                <a:solidFill>
                  <a:srgbClr val="FF9900"/>
                </a:solidFill>
              </a:rPr>
              <a:t>develop and implement with 85% fidelity a science instructional framework</a:t>
            </a:r>
            <a:r>
              <a:rPr lang="en-US" sz="2600"/>
              <a:t> as evidenced by classroom observations and a </a:t>
            </a:r>
            <a:r>
              <a:rPr lang="en-US" sz="2600">
                <a:solidFill>
                  <a:srgbClr val="FF9900"/>
                </a:solidFill>
              </a:rPr>
              <a:t>5% increase</a:t>
            </a:r>
            <a:r>
              <a:rPr lang="en-US" sz="2600"/>
              <a:t> between pre and post teacher benchmark scores.</a:t>
            </a:r>
            <a:endParaRPr sz="2600"/>
          </a:p>
        </p:txBody>
      </p:sp>
      <p:sp>
        <p:nvSpPr>
          <p:cNvPr id="774" name="Google Shape;774;g1e3ce62414c_0_2"/>
          <p:cNvSpPr txBox="1"/>
          <p:nvPr/>
        </p:nvSpPr>
        <p:spPr>
          <a:xfrm>
            <a:off x="457200" y="1430950"/>
            <a:ext cx="2598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Timely</a:t>
            </a:r>
            <a:endParaRPr b="0" i="0" sz="2400" u="none" cap="none" strike="noStrike">
              <a:solidFill>
                <a:srgbClr val="000000"/>
              </a:solidFill>
              <a:latin typeface="Verdana"/>
              <a:ea typeface="Verdana"/>
              <a:cs typeface="Verdana"/>
              <a:sym typeface="Verdana"/>
            </a:endParaRPr>
          </a:p>
        </p:txBody>
      </p:sp>
      <p:sp>
        <p:nvSpPr>
          <p:cNvPr id="775" name="Google Shape;775;g1e3ce62414c_0_2"/>
          <p:cNvSpPr txBox="1"/>
          <p:nvPr/>
        </p:nvSpPr>
        <p:spPr>
          <a:xfrm>
            <a:off x="6807375" y="1532025"/>
            <a:ext cx="2598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Specific</a:t>
            </a:r>
            <a:endParaRPr b="0" i="0" sz="2400" u="none" cap="none" strike="noStrike">
              <a:solidFill>
                <a:srgbClr val="000000"/>
              </a:solidFill>
              <a:latin typeface="Verdana"/>
              <a:ea typeface="Verdana"/>
              <a:cs typeface="Verdana"/>
              <a:sym typeface="Verdana"/>
            </a:endParaRPr>
          </a:p>
        </p:txBody>
      </p:sp>
      <p:sp>
        <p:nvSpPr>
          <p:cNvPr id="776" name="Google Shape;776;g1e3ce62414c_0_2"/>
          <p:cNvSpPr txBox="1"/>
          <p:nvPr/>
        </p:nvSpPr>
        <p:spPr>
          <a:xfrm>
            <a:off x="5025900" y="5054875"/>
            <a:ext cx="4118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Measurable &amp; Achievable</a:t>
            </a:r>
            <a:endParaRPr b="0" i="0" sz="2400" u="none" cap="none" strike="noStrike">
              <a:solidFill>
                <a:srgbClr val="000000"/>
              </a:solidFill>
              <a:latin typeface="Verdana"/>
              <a:ea typeface="Verdana"/>
              <a:cs typeface="Verdana"/>
              <a:sym typeface="Verdana"/>
            </a:endParaRPr>
          </a:p>
        </p:txBody>
      </p:sp>
      <p:sp>
        <p:nvSpPr>
          <p:cNvPr id="777" name="Google Shape;777;g1e3ce62414c_0_2"/>
          <p:cNvSpPr txBox="1"/>
          <p:nvPr/>
        </p:nvSpPr>
        <p:spPr>
          <a:xfrm>
            <a:off x="0" y="5256825"/>
            <a:ext cx="2598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Realistic</a:t>
            </a:r>
            <a:endParaRPr b="0" i="0" sz="2400" u="none" cap="none" strike="noStrike">
              <a:solidFill>
                <a:srgbClr val="000000"/>
              </a:solidFill>
              <a:latin typeface="Verdana"/>
              <a:ea typeface="Verdana"/>
              <a:cs typeface="Verdana"/>
              <a:sym typeface="Verdana"/>
            </a:endParaRPr>
          </a:p>
        </p:txBody>
      </p:sp>
      <p:cxnSp>
        <p:nvCxnSpPr>
          <p:cNvPr id="778" name="Google Shape;778;g1e3ce62414c_0_2"/>
          <p:cNvCxnSpPr>
            <a:stCxn id="774" idx="2"/>
          </p:cNvCxnSpPr>
          <p:nvPr/>
        </p:nvCxnSpPr>
        <p:spPr>
          <a:xfrm>
            <a:off x="1756650" y="1985050"/>
            <a:ext cx="322500" cy="339600"/>
          </a:xfrm>
          <a:prstGeom prst="straightConnector1">
            <a:avLst/>
          </a:prstGeom>
          <a:noFill/>
          <a:ln cap="flat" cmpd="sng" w="38100">
            <a:solidFill>
              <a:schemeClr val="dk2"/>
            </a:solidFill>
            <a:prstDash val="solid"/>
            <a:round/>
            <a:headEnd len="sm" w="sm" type="none"/>
            <a:tailEnd len="med" w="med" type="triangle"/>
          </a:ln>
        </p:spPr>
      </p:cxnSp>
      <p:cxnSp>
        <p:nvCxnSpPr>
          <p:cNvPr id="779" name="Google Shape;779;g1e3ce62414c_0_2"/>
          <p:cNvCxnSpPr>
            <a:stCxn id="775" idx="2"/>
          </p:cNvCxnSpPr>
          <p:nvPr/>
        </p:nvCxnSpPr>
        <p:spPr>
          <a:xfrm flipH="1">
            <a:off x="7190025" y="2086125"/>
            <a:ext cx="916800" cy="787200"/>
          </a:xfrm>
          <a:prstGeom prst="straightConnector1">
            <a:avLst/>
          </a:prstGeom>
          <a:noFill/>
          <a:ln cap="flat" cmpd="sng" w="38100">
            <a:solidFill>
              <a:schemeClr val="dk2"/>
            </a:solidFill>
            <a:prstDash val="solid"/>
            <a:round/>
            <a:headEnd len="sm" w="sm" type="none"/>
            <a:tailEnd len="med" w="med" type="triangle"/>
          </a:ln>
        </p:spPr>
      </p:cxnSp>
      <p:cxnSp>
        <p:nvCxnSpPr>
          <p:cNvPr id="780" name="Google Shape;780;g1e3ce62414c_0_2"/>
          <p:cNvCxnSpPr/>
          <p:nvPr/>
        </p:nvCxnSpPr>
        <p:spPr>
          <a:xfrm flipH="1" rot="10800000">
            <a:off x="462025" y="3667200"/>
            <a:ext cx="866400" cy="1588200"/>
          </a:xfrm>
          <a:prstGeom prst="straightConnector1">
            <a:avLst/>
          </a:prstGeom>
          <a:noFill/>
          <a:ln cap="flat" cmpd="sng" w="38100">
            <a:solidFill>
              <a:schemeClr val="dk2"/>
            </a:solidFill>
            <a:prstDash val="solid"/>
            <a:round/>
            <a:headEnd len="sm" w="sm" type="none"/>
            <a:tailEnd len="med" w="med" type="triangle"/>
          </a:ln>
        </p:spPr>
      </p:cxnSp>
      <p:cxnSp>
        <p:nvCxnSpPr>
          <p:cNvPr id="781" name="Google Shape;781;g1e3ce62414c_0_2"/>
          <p:cNvCxnSpPr/>
          <p:nvPr/>
        </p:nvCxnSpPr>
        <p:spPr>
          <a:xfrm rot="10800000">
            <a:off x="6872500" y="4071625"/>
            <a:ext cx="1053900" cy="10827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4641aa3161_0_723"/>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560"/>
              </a:spcBef>
              <a:spcAft>
                <a:spcPts val="0"/>
              </a:spcAft>
              <a:buSzPts val="2800"/>
              <a:buNone/>
            </a:pPr>
            <a:r>
              <a:rPr lang="en-US"/>
              <a:t>The number of middle school students with multiple ODR’s for inappropriate dress will decrease by 30% within the first semester of the 2023-24 school year as compared to the first semester of the 2022-23 school year.</a:t>
            </a:r>
            <a:endParaRPr/>
          </a:p>
        </p:txBody>
      </p:sp>
      <p:sp>
        <p:nvSpPr>
          <p:cNvPr id="788" name="Google Shape;788;g24641aa3161_0_723"/>
          <p:cNvSpPr txBox="1"/>
          <p:nvPr>
            <p:ph type="title"/>
          </p:nvPr>
        </p:nvSpPr>
        <p:spPr>
          <a:xfrm>
            <a:off x="2377175" y="228600"/>
            <a:ext cx="6538200" cy="1148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SMART Goal Example 2</a:t>
            </a: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52b49ff9a8_0_1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560"/>
              </a:spcBef>
              <a:spcAft>
                <a:spcPts val="0"/>
              </a:spcAft>
              <a:buSzPts val="2800"/>
              <a:buNone/>
            </a:pPr>
            <a:r>
              <a:rPr lang="en-US"/>
              <a:t>The number of middle school students with 0-1 ODR’s for inappropriate dress will increase by 30% within the first semester of the 2023-24 school year as compared to the first semester of the 2022-23 school year.</a:t>
            </a:r>
            <a:endParaRPr/>
          </a:p>
        </p:txBody>
      </p:sp>
      <p:sp>
        <p:nvSpPr>
          <p:cNvPr id="795" name="Google Shape;795;g252b49ff9a8_0_19"/>
          <p:cNvSpPr txBox="1"/>
          <p:nvPr>
            <p:ph type="title"/>
          </p:nvPr>
        </p:nvSpPr>
        <p:spPr>
          <a:xfrm>
            <a:off x="2377175" y="228600"/>
            <a:ext cx="6538200" cy="1148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SMART Goal Example 2.1</a:t>
            </a:r>
            <a:endParaRPr>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0" name="Shape 800"/>
        <p:cNvGrpSpPr/>
        <p:nvPr/>
      </p:nvGrpSpPr>
      <p:grpSpPr>
        <a:xfrm>
          <a:off x="0" y="0"/>
          <a:ext cx="0" cy="0"/>
          <a:chOff x="0" y="0"/>
          <a:chExt cx="0" cy="0"/>
        </a:xfrm>
      </p:grpSpPr>
      <p:sp>
        <p:nvSpPr>
          <p:cNvPr id="801" name="Google Shape;801;g24641aa3161_0_72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Work Time: SMART Goal</a:t>
            </a:r>
            <a:endParaRPr/>
          </a:p>
        </p:txBody>
      </p:sp>
      <p:sp>
        <p:nvSpPr>
          <p:cNvPr id="802" name="Google Shape;802;g24641aa3161_0_729"/>
          <p:cNvSpPr txBox="1"/>
          <p:nvPr/>
        </p:nvSpPr>
        <p:spPr>
          <a:xfrm>
            <a:off x="391650" y="1557400"/>
            <a:ext cx="8360700" cy="286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00000"/>
                </a:solidFill>
                <a:latin typeface="Verdana"/>
                <a:ea typeface="Verdana"/>
                <a:cs typeface="Verdana"/>
                <a:sym typeface="Verdana"/>
              </a:rPr>
              <a:t>Division A Precision Statement:</a:t>
            </a:r>
            <a:endParaRPr b="0" i="0" sz="2400" u="sng" cap="none" strike="noStrike">
              <a:solidFill>
                <a:srgbClr val="000000"/>
              </a:solidFill>
              <a:latin typeface="Verdana"/>
              <a:ea typeface="Verdana"/>
              <a:cs typeface="Verdana"/>
              <a:sym typeface="Verdana"/>
            </a:endParaRPr>
          </a:p>
          <a:p>
            <a:pPr indent="0" lvl="0" marL="0" marR="0" rtl="0" algn="l">
              <a:lnSpc>
                <a:spcPct val="100000"/>
              </a:lnSpc>
              <a:spcBef>
                <a:spcPts val="360"/>
              </a:spcBef>
              <a:spcAft>
                <a:spcPts val="0"/>
              </a:spcAft>
              <a:buClr>
                <a:srgbClr val="000000"/>
              </a:buClr>
              <a:buSzPts val="2100"/>
              <a:buFont typeface="Arial"/>
              <a:buNone/>
            </a:pPr>
            <a:r>
              <a:rPr b="0" i="0" lang="en-US" sz="2100" u="none" cap="none" strike="noStrike">
                <a:solidFill>
                  <a:schemeClr val="dk1"/>
                </a:solidFill>
                <a:latin typeface="Verdana"/>
                <a:ea typeface="Verdana"/>
                <a:cs typeface="Verdana"/>
                <a:sym typeface="Verdana"/>
              </a:rPr>
              <a:t>“In 2023, 35% of the student population was at-risk of being chronically absent, particularly within secondary schools among students being reported as economically disadvantaged. This is believed to be due to a lack of communication about our absentee policy and student’s current attendance record, along with an increase in student stress.”</a:t>
            </a:r>
            <a:endParaRPr b="0" i="0" sz="1600" u="none" cap="none" strike="noStrike">
              <a:solidFill>
                <a:srgbClr val="000000"/>
              </a:solidFill>
              <a:latin typeface="Verdana"/>
              <a:ea typeface="Verdana"/>
              <a:cs typeface="Verdana"/>
              <a:sym typeface="Verdana"/>
            </a:endParaRPr>
          </a:p>
        </p:txBody>
      </p:sp>
      <p:sp>
        <p:nvSpPr>
          <p:cNvPr id="803" name="Google Shape;803;g24641aa3161_0_729"/>
          <p:cNvSpPr txBox="1"/>
          <p:nvPr/>
        </p:nvSpPr>
        <p:spPr>
          <a:xfrm>
            <a:off x="3491600" y="4513850"/>
            <a:ext cx="3288300" cy="19164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90000"/>
              </a:lnSpc>
              <a:spcBef>
                <a:spcPts val="56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S</a:t>
            </a:r>
            <a:r>
              <a:rPr b="0" i="0" lang="en-US" sz="2500" u="none" cap="none" strike="noStrike">
                <a:solidFill>
                  <a:schemeClr val="dk2"/>
                </a:solidFill>
                <a:latin typeface="Verdana"/>
                <a:ea typeface="Verdana"/>
                <a:cs typeface="Verdana"/>
                <a:sym typeface="Verdana"/>
              </a:rPr>
              <a:t>pecific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M</a:t>
            </a:r>
            <a:r>
              <a:rPr b="0" i="0" lang="en-US" sz="2500" u="none" cap="none" strike="noStrike">
                <a:solidFill>
                  <a:schemeClr val="dk2"/>
                </a:solidFill>
                <a:latin typeface="Verdana"/>
                <a:ea typeface="Verdana"/>
                <a:cs typeface="Verdana"/>
                <a:sym typeface="Verdana"/>
              </a:rPr>
              <a:t>easurable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A</a:t>
            </a:r>
            <a:r>
              <a:rPr b="0" i="0" lang="en-US" sz="2500" u="none" cap="none" strike="noStrike">
                <a:solidFill>
                  <a:schemeClr val="dk2"/>
                </a:solidFill>
                <a:latin typeface="Verdana"/>
                <a:ea typeface="Verdana"/>
                <a:cs typeface="Verdana"/>
                <a:sym typeface="Verdana"/>
              </a:rPr>
              <a:t>chievable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R</a:t>
            </a:r>
            <a:r>
              <a:rPr b="0" i="0" lang="en-US" sz="2500" u="none" cap="none" strike="noStrike">
                <a:solidFill>
                  <a:schemeClr val="dk2"/>
                </a:solidFill>
                <a:latin typeface="Verdana"/>
                <a:ea typeface="Verdana"/>
                <a:cs typeface="Verdana"/>
                <a:sym typeface="Verdana"/>
              </a:rPr>
              <a:t>ealistic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T</a:t>
            </a:r>
            <a:r>
              <a:rPr b="0" i="0" lang="en-US" sz="2500" u="none" cap="none" strike="noStrike">
                <a:solidFill>
                  <a:schemeClr val="dk2"/>
                </a:solidFill>
                <a:latin typeface="Verdana"/>
                <a:ea typeface="Verdana"/>
                <a:cs typeface="Verdana"/>
                <a:sym typeface="Verdana"/>
              </a:rPr>
              <a:t>imely</a:t>
            </a:r>
            <a:endParaRPr b="0" i="0" sz="300" u="none" cap="none" strike="noStrike">
              <a:solidFill>
                <a:srgbClr val="000000"/>
              </a:solidFill>
              <a:latin typeface="Verdana"/>
              <a:ea typeface="Verdana"/>
              <a:cs typeface="Verdana"/>
              <a:sym typeface="Verdana"/>
            </a:endParaRPr>
          </a:p>
        </p:txBody>
      </p:sp>
      <p:pic>
        <p:nvPicPr>
          <p:cNvPr id="804" name="Google Shape;804;g24641aa3161_0_729"/>
          <p:cNvPicPr preferRelativeResize="0"/>
          <p:nvPr/>
        </p:nvPicPr>
        <p:blipFill rotWithShape="1">
          <a:blip r:embed="rId3">
            <a:alphaModFix/>
          </a:blip>
          <a:srcRect b="0" l="0" r="0" t="0"/>
          <a:stretch/>
        </p:blipFill>
        <p:spPr>
          <a:xfrm>
            <a:off x="1107725" y="4513838"/>
            <a:ext cx="2072375" cy="1915375"/>
          </a:xfrm>
          <a:prstGeom prst="rect">
            <a:avLst/>
          </a:prstGeom>
          <a:noFill/>
          <a:ln cap="flat" cmpd="sng" w="19050">
            <a:solidFill>
              <a:schemeClr val="dk2"/>
            </a:solidFill>
            <a:prstDash val="solid"/>
            <a:round/>
            <a:headEnd len="sm" w="sm" type="none"/>
            <a:tailEnd len="sm" w="sm" type="none"/>
          </a:ln>
        </p:spPr>
      </p:pic>
      <p:pic>
        <p:nvPicPr>
          <p:cNvPr descr="This timer silently counts down to 0:00, then alerts you that time is up with a gentle beep sound." id="805" name="Google Shape;805;g24641aa3161_0_729" title="10 Minute Timer">
            <a:hlinkClick r:id="rId4"/>
          </p:cNvPr>
          <p:cNvPicPr preferRelativeResize="0"/>
          <p:nvPr/>
        </p:nvPicPr>
        <p:blipFill rotWithShape="1">
          <a:blip r:embed="rId5">
            <a:alphaModFix/>
          </a:blip>
          <a:srcRect b="0" l="0" r="0" t="0"/>
          <a:stretch/>
        </p:blipFill>
        <p:spPr>
          <a:xfrm>
            <a:off x="6706300" y="4695575"/>
            <a:ext cx="1827375" cy="10278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0" name="Shape 810"/>
        <p:cNvGrpSpPr/>
        <p:nvPr/>
      </p:nvGrpSpPr>
      <p:grpSpPr>
        <a:xfrm>
          <a:off x="0" y="0"/>
          <a:ext cx="0" cy="0"/>
          <a:chOff x="0" y="0"/>
          <a:chExt cx="0" cy="0"/>
        </a:xfrm>
      </p:grpSpPr>
      <p:sp>
        <p:nvSpPr>
          <p:cNvPr id="811" name="Google Shape;811;g24641aa3161_0_737"/>
          <p:cNvSpPr txBox="1"/>
          <p:nvPr/>
        </p:nvSpPr>
        <p:spPr>
          <a:xfrm>
            <a:off x="500850" y="1547950"/>
            <a:ext cx="81423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2300" u="none" cap="none" strike="noStrike">
                <a:solidFill>
                  <a:schemeClr val="dk1"/>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b="0" i="0" sz="1400" u="none" cap="none" strike="noStrike">
              <a:solidFill>
                <a:srgbClr val="000000"/>
              </a:solidFill>
              <a:latin typeface="Verdana"/>
              <a:ea typeface="Verdana"/>
              <a:cs typeface="Verdana"/>
              <a:sym typeface="Verdana"/>
            </a:endParaRPr>
          </a:p>
        </p:txBody>
      </p:sp>
      <p:pic>
        <p:nvPicPr>
          <p:cNvPr id="812" name="Google Shape;812;g24641aa3161_0_737"/>
          <p:cNvPicPr preferRelativeResize="0"/>
          <p:nvPr/>
        </p:nvPicPr>
        <p:blipFill rotWithShape="1">
          <a:blip r:embed="rId3">
            <a:alphaModFix/>
          </a:blip>
          <a:srcRect b="0" l="0" r="0" t="0"/>
          <a:stretch/>
        </p:blipFill>
        <p:spPr>
          <a:xfrm>
            <a:off x="6152600" y="3881850"/>
            <a:ext cx="2195850" cy="2140500"/>
          </a:xfrm>
          <a:prstGeom prst="rect">
            <a:avLst/>
          </a:prstGeom>
          <a:noFill/>
          <a:ln cap="flat" cmpd="sng" w="19050">
            <a:solidFill>
              <a:schemeClr val="dk2"/>
            </a:solidFill>
            <a:prstDash val="solid"/>
            <a:round/>
            <a:headEnd len="sm" w="sm" type="none"/>
            <a:tailEnd len="sm" w="sm" type="none"/>
          </a:ln>
        </p:spPr>
      </p:pic>
      <p:pic>
        <p:nvPicPr>
          <p:cNvPr id="813" name="Google Shape;813;g24641aa3161_0_737"/>
          <p:cNvPicPr preferRelativeResize="0"/>
          <p:nvPr/>
        </p:nvPicPr>
        <p:blipFill rotWithShape="1">
          <a:blip r:embed="rId4">
            <a:alphaModFix/>
          </a:blip>
          <a:srcRect b="0" l="0" r="0" t="0"/>
          <a:stretch/>
        </p:blipFill>
        <p:spPr>
          <a:xfrm>
            <a:off x="4265001" y="4481575"/>
            <a:ext cx="2072625" cy="2084175"/>
          </a:xfrm>
          <a:prstGeom prst="rect">
            <a:avLst/>
          </a:prstGeom>
          <a:noFill/>
          <a:ln cap="flat" cmpd="sng" w="19050">
            <a:solidFill>
              <a:schemeClr val="dk2"/>
            </a:solidFill>
            <a:prstDash val="solid"/>
            <a:round/>
            <a:headEnd len="sm" w="sm" type="none"/>
            <a:tailEnd len="sm" w="sm" type="none"/>
          </a:ln>
        </p:spPr>
      </p:pic>
      <p:sp>
        <p:nvSpPr>
          <p:cNvPr id="814" name="Google Shape;814;g24641aa3161_0_73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Division A: Smart Goal</a:t>
            </a:r>
            <a:endParaRPr/>
          </a:p>
        </p:txBody>
      </p:sp>
      <p:sp>
        <p:nvSpPr>
          <p:cNvPr id="815" name="Google Shape;815;g24641aa3161_0_737"/>
          <p:cNvSpPr txBox="1"/>
          <p:nvPr/>
        </p:nvSpPr>
        <p:spPr>
          <a:xfrm>
            <a:off x="500850" y="4179575"/>
            <a:ext cx="3288300" cy="19164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90000"/>
              </a:lnSpc>
              <a:spcBef>
                <a:spcPts val="56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S</a:t>
            </a:r>
            <a:r>
              <a:rPr b="0" i="0" lang="en-US" sz="2500" u="none" cap="none" strike="noStrike">
                <a:solidFill>
                  <a:schemeClr val="dk2"/>
                </a:solidFill>
                <a:latin typeface="Verdana"/>
                <a:ea typeface="Verdana"/>
                <a:cs typeface="Verdana"/>
                <a:sym typeface="Verdana"/>
              </a:rPr>
              <a:t>pecific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M</a:t>
            </a:r>
            <a:r>
              <a:rPr b="0" i="0" lang="en-US" sz="2500" u="none" cap="none" strike="noStrike">
                <a:solidFill>
                  <a:schemeClr val="dk2"/>
                </a:solidFill>
                <a:latin typeface="Verdana"/>
                <a:ea typeface="Verdana"/>
                <a:cs typeface="Verdana"/>
                <a:sym typeface="Verdana"/>
              </a:rPr>
              <a:t>easurable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A</a:t>
            </a:r>
            <a:r>
              <a:rPr b="0" i="0" lang="en-US" sz="2500" u="none" cap="none" strike="noStrike">
                <a:solidFill>
                  <a:schemeClr val="dk2"/>
                </a:solidFill>
                <a:latin typeface="Verdana"/>
                <a:ea typeface="Verdana"/>
                <a:cs typeface="Verdana"/>
                <a:sym typeface="Verdana"/>
              </a:rPr>
              <a:t>chievable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R</a:t>
            </a:r>
            <a:r>
              <a:rPr b="0" i="0" lang="en-US" sz="2500" u="none" cap="none" strike="noStrike">
                <a:solidFill>
                  <a:schemeClr val="dk2"/>
                </a:solidFill>
                <a:latin typeface="Verdana"/>
                <a:ea typeface="Verdana"/>
                <a:cs typeface="Verdana"/>
                <a:sym typeface="Verdana"/>
              </a:rPr>
              <a:t>ealistic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T</a:t>
            </a:r>
            <a:r>
              <a:rPr b="0" i="0" lang="en-US" sz="2500" u="none" cap="none" strike="noStrike">
                <a:solidFill>
                  <a:schemeClr val="dk2"/>
                </a:solidFill>
                <a:latin typeface="Verdana"/>
                <a:ea typeface="Verdana"/>
                <a:cs typeface="Verdana"/>
                <a:sym typeface="Verdana"/>
              </a:rPr>
              <a:t>imely</a:t>
            </a:r>
            <a:endParaRPr b="0" i="0" sz="300" u="none" cap="none" strike="noStrike">
              <a:solidFill>
                <a:srgbClr val="000000"/>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g244f0487a68_0_330"/>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822" name="Google Shape;822;g244f0487a68_0_33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Documentation: Setting a Goal</a:t>
            </a:r>
            <a:endParaRPr/>
          </a:p>
        </p:txBody>
      </p:sp>
      <p:sp>
        <p:nvSpPr>
          <p:cNvPr id="823" name="Google Shape;823;g244f0487a68_0_330"/>
          <p:cNvSpPr/>
          <p:nvPr/>
        </p:nvSpPr>
        <p:spPr>
          <a:xfrm>
            <a:off x="1154100" y="3634525"/>
            <a:ext cx="6835800" cy="759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id="829" name="Google Shape;829;g2507e648f95_0_34"/>
          <p:cNvPicPr preferRelativeResize="0"/>
          <p:nvPr/>
        </p:nvPicPr>
        <p:blipFill rotWithShape="1">
          <a:blip r:embed="rId3">
            <a:alphaModFix/>
          </a:blip>
          <a:srcRect b="0" l="0" r="0" t="0"/>
          <a:stretch/>
        </p:blipFill>
        <p:spPr>
          <a:xfrm>
            <a:off x="942627" y="1812900"/>
            <a:ext cx="7399473" cy="50451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24"/>
          <p:cNvSpPr txBox="1"/>
          <p:nvPr>
            <p:ph type="ctrTitle"/>
          </p:nvPr>
        </p:nvSpPr>
        <p:spPr>
          <a:xfrm>
            <a:off x="928464" y="1600200"/>
            <a:ext cx="7240500" cy="1470000"/>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t>IMPLEMENT</a:t>
            </a:r>
            <a:br>
              <a:rPr b="1" lang="en-US"/>
            </a:br>
            <a:r>
              <a:rPr b="1" lang="en-US" sz="2800"/>
              <a:t>What are we going to do about it?</a:t>
            </a:r>
            <a:endParaRPr/>
          </a:p>
        </p:txBody>
      </p:sp>
      <p:pic>
        <p:nvPicPr>
          <p:cNvPr id="835" name="Google Shape;835;p24"/>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836" name="Google Shape;836;p24"/>
          <p:cNvSpPr/>
          <p:nvPr/>
        </p:nvSpPr>
        <p:spPr>
          <a:xfrm>
            <a:off x="238900" y="4187875"/>
            <a:ext cx="3931200" cy="24873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1a941221d0_0_135"/>
          <p:cNvSpPr txBox="1"/>
          <p:nvPr>
            <p:ph type="ctrTitle"/>
          </p:nvPr>
        </p:nvSpPr>
        <p:spPr>
          <a:xfrm>
            <a:off x="928464" y="1600200"/>
            <a:ext cx="7240500" cy="1470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sz="5000">
                <a:solidFill>
                  <a:schemeClr val="lt1"/>
                </a:solidFill>
              </a:rPr>
              <a:t>Overview</a:t>
            </a:r>
            <a:endParaRPr sz="5000">
              <a:solidFill>
                <a:schemeClr val="lt1"/>
              </a:solidFill>
            </a:endParaRPr>
          </a:p>
        </p:txBody>
      </p:sp>
      <p:sp>
        <p:nvSpPr>
          <p:cNvPr id="190" name="Google Shape;190;g21a941221d0_0_135"/>
          <p:cNvSpPr txBox="1"/>
          <p:nvPr>
            <p:ph idx="1" type="subTitle"/>
          </p:nvPr>
        </p:nvSpPr>
        <p:spPr>
          <a:xfrm>
            <a:off x="215875" y="3429000"/>
            <a:ext cx="8800800" cy="3180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200"/>
              <a:buNone/>
            </a:pPr>
            <a:r>
              <a:rPr b="1" lang="en-US" sz="2400">
                <a:solidFill>
                  <a:schemeClr val="dk1"/>
                </a:solidFill>
              </a:rPr>
              <a:t>Division-level Data Informed Decision Making</a:t>
            </a:r>
            <a:endParaRPr b="1" sz="2400">
              <a:solidFill>
                <a:schemeClr val="dk1"/>
              </a:solidFill>
            </a:endParaRPr>
          </a:p>
          <a:p>
            <a:pPr indent="0" lvl="0" marL="457200" rtl="0" algn="ctr">
              <a:lnSpc>
                <a:spcPct val="100000"/>
              </a:lnSpc>
              <a:spcBef>
                <a:spcPts val="1000"/>
              </a:spcBef>
              <a:spcAft>
                <a:spcPts val="0"/>
              </a:spcAft>
              <a:buSzPts val="3200"/>
              <a:buNone/>
            </a:pPr>
            <a:r>
              <a:rPr lang="en-US" sz="2400">
                <a:solidFill>
                  <a:schemeClr val="dk1"/>
                </a:solidFill>
              </a:rPr>
              <a:t>Why is this process important?</a:t>
            </a:r>
            <a:endParaRPr sz="2400">
              <a:solidFill>
                <a:schemeClr val="dk1"/>
              </a:solidFill>
            </a:endParaRPr>
          </a:p>
          <a:p>
            <a:pPr indent="0" lvl="0" marL="457200" rtl="0" algn="ctr">
              <a:lnSpc>
                <a:spcPct val="100000"/>
              </a:lnSpc>
              <a:spcBef>
                <a:spcPts val="1000"/>
              </a:spcBef>
              <a:spcAft>
                <a:spcPts val="0"/>
              </a:spcAft>
              <a:buSzPts val="3200"/>
              <a:buNone/>
            </a:pPr>
            <a:r>
              <a:rPr lang="en-US" sz="2400">
                <a:solidFill>
                  <a:schemeClr val="dk1"/>
                </a:solidFill>
              </a:rPr>
              <a:t>What are critical features of this process?</a:t>
            </a:r>
            <a:endParaRPr sz="2400">
              <a:solidFill>
                <a:schemeClr val="dk1"/>
              </a:solidFill>
            </a:endParaRPr>
          </a:p>
          <a:p>
            <a:pPr indent="0" lvl="0" marL="457200" rtl="0" algn="ctr">
              <a:lnSpc>
                <a:spcPct val="100000"/>
              </a:lnSpc>
              <a:spcBef>
                <a:spcPts val="1000"/>
              </a:spcBef>
              <a:spcAft>
                <a:spcPts val="0"/>
              </a:spcAft>
              <a:buSzPts val="3200"/>
              <a:buNone/>
            </a:pPr>
            <a:r>
              <a:rPr lang="en-US" sz="2400">
                <a:solidFill>
                  <a:schemeClr val="dk1"/>
                </a:solidFill>
              </a:rPr>
              <a:t>How does it relate to school-level decision making?</a:t>
            </a:r>
            <a:endParaRPr sz="2400">
              <a:solidFill>
                <a:schemeClr val="dk1"/>
              </a:solidFill>
            </a:endParaRPr>
          </a:p>
          <a:p>
            <a:pPr indent="0" lvl="0" marL="457200" rtl="0" algn="ctr">
              <a:lnSpc>
                <a:spcPct val="100000"/>
              </a:lnSpc>
              <a:spcBef>
                <a:spcPts val="1000"/>
              </a:spcBef>
              <a:spcAft>
                <a:spcPts val="1000"/>
              </a:spcAft>
              <a:buSzPts val="3200"/>
              <a:buNone/>
            </a:pPr>
            <a:r>
              <a:rPr lang="en-US" sz="2400">
                <a:solidFill>
                  <a:schemeClr val="dk1"/>
                </a:solidFill>
              </a:rPr>
              <a:t>What valued outcomes have we developed to guide MTSS implementation?</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24618287d44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Developing Solutions</a:t>
            </a:r>
            <a:endParaRPr/>
          </a:p>
        </p:txBody>
      </p:sp>
      <p:pic>
        <p:nvPicPr>
          <p:cNvPr id="843" name="Google Shape;843;g24618287d44_0_0"/>
          <p:cNvPicPr preferRelativeResize="0"/>
          <p:nvPr/>
        </p:nvPicPr>
        <p:blipFill rotWithShape="1">
          <a:blip r:embed="rId3">
            <a:alphaModFix/>
          </a:blip>
          <a:srcRect b="0" l="0" r="0" t="0"/>
          <a:stretch/>
        </p:blipFill>
        <p:spPr>
          <a:xfrm>
            <a:off x="693338" y="1657800"/>
            <a:ext cx="7757325" cy="4330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24618287d44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According to Research…</a:t>
            </a:r>
            <a:endParaRPr/>
          </a:p>
        </p:txBody>
      </p:sp>
      <p:sp>
        <p:nvSpPr>
          <p:cNvPr id="850" name="Google Shape;850;g24618287d44_0_6"/>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480"/>
              </a:spcBef>
              <a:spcAft>
                <a:spcPts val="0"/>
              </a:spcAft>
              <a:buSzPts val="2400"/>
              <a:buNone/>
            </a:pPr>
            <a:r>
              <a:rPr lang="en-US"/>
              <a:t>Define problems loosely or vaguely.</a:t>
            </a:r>
            <a:endParaRPr/>
          </a:p>
        </p:txBody>
      </p:sp>
      <p:sp>
        <p:nvSpPr>
          <p:cNvPr id="851" name="Google Shape;851;g24618287d44_0_6"/>
          <p:cNvSpPr txBox="1"/>
          <p:nvPr>
            <p:ph idx="3" type="body"/>
          </p:nvPr>
        </p:nvSpPr>
        <p:spPr>
          <a:xfrm>
            <a:off x="5105400" y="1535113"/>
            <a:ext cx="3581400" cy="6399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l">
              <a:lnSpc>
                <a:spcPct val="80000"/>
              </a:lnSpc>
              <a:spcBef>
                <a:spcPts val="420"/>
              </a:spcBef>
              <a:spcAft>
                <a:spcPts val="0"/>
              </a:spcAft>
              <a:buSzPts val="2100"/>
              <a:buNone/>
            </a:pPr>
            <a:r>
              <a:rPr lang="en-US" sz="2300"/>
              <a:t>Effective Problem Solvers</a:t>
            </a:r>
            <a:endParaRPr sz="2300"/>
          </a:p>
        </p:txBody>
      </p:sp>
      <p:sp>
        <p:nvSpPr>
          <p:cNvPr id="852" name="Google Shape;852;g24618287d44_0_6"/>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480"/>
              </a:spcBef>
              <a:spcAft>
                <a:spcPts val="0"/>
              </a:spcAft>
              <a:buSzPts val="2400"/>
              <a:buNone/>
            </a:pPr>
            <a:r>
              <a:rPr lang="en-US"/>
              <a:t>Define a problem in observable and measurable terms.</a:t>
            </a:r>
            <a:endParaRPr/>
          </a:p>
        </p:txBody>
      </p:sp>
      <p:sp>
        <p:nvSpPr>
          <p:cNvPr id="853" name="Google Shape;853;g24618287d44_0_6"/>
          <p:cNvSpPr txBox="1"/>
          <p:nvPr>
            <p:ph idx="2" type="body"/>
          </p:nvPr>
        </p:nvSpPr>
        <p:spPr>
          <a:xfrm>
            <a:off x="228600" y="3429000"/>
            <a:ext cx="3970500" cy="1260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480"/>
              </a:spcBef>
              <a:spcAft>
                <a:spcPts val="0"/>
              </a:spcAft>
              <a:buSzPts val="1018"/>
              <a:buNone/>
            </a:pPr>
            <a:r>
              <a:rPr lang="en-US" sz="2420"/>
              <a:t>Don’t validate assumptions before building a plan.</a:t>
            </a:r>
            <a:endParaRPr sz="2420"/>
          </a:p>
        </p:txBody>
      </p:sp>
      <p:sp>
        <p:nvSpPr>
          <p:cNvPr id="854" name="Google Shape;854;g24618287d44_0_6"/>
          <p:cNvSpPr txBox="1"/>
          <p:nvPr>
            <p:ph idx="2" type="body"/>
          </p:nvPr>
        </p:nvSpPr>
        <p:spPr>
          <a:xfrm>
            <a:off x="4266450" y="3546475"/>
            <a:ext cx="4535400" cy="11430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480"/>
              </a:spcBef>
              <a:spcAft>
                <a:spcPts val="0"/>
              </a:spcAft>
              <a:buSzPts val="935"/>
              <a:buNone/>
            </a:pPr>
            <a:r>
              <a:rPr lang="en-US" sz="2440"/>
              <a:t>Collect and use multiple sources of information to validate assumptions about the problem.</a:t>
            </a:r>
            <a:endParaRPr sz="2440"/>
          </a:p>
        </p:txBody>
      </p:sp>
      <p:sp>
        <p:nvSpPr>
          <p:cNvPr id="855" name="Google Shape;855;g24618287d44_0_6"/>
          <p:cNvSpPr txBox="1"/>
          <p:nvPr>
            <p:ph idx="2" type="body"/>
          </p:nvPr>
        </p:nvSpPr>
        <p:spPr>
          <a:xfrm>
            <a:off x="228600" y="4994275"/>
            <a:ext cx="4040100" cy="894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480"/>
              </a:spcBef>
              <a:spcAft>
                <a:spcPts val="0"/>
              </a:spcAft>
              <a:buSzPts val="2400"/>
              <a:buNone/>
            </a:pPr>
            <a:r>
              <a:rPr b="1" i="1" lang="en-US">
                <a:solidFill>
                  <a:srgbClr val="000000"/>
                </a:solidFill>
              </a:rPr>
              <a:t>Develop generic plans.</a:t>
            </a:r>
            <a:endParaRPr b="1" i="1">
              <a:solidFill>
                <a:srgbClr val="000000"/>
              </a:solidFill>
            </a:endParaRPr>
          </a:p>
        </p:txBody>
      </p:sp>
      <p:sp>
        <p:nvSpPr>
          <p:cNvPr id="856" name="Google Shape;856;g24618287d44_0_6"/>
          <p:cNvSpPr txBox="1"/>
          <p:nvPr>
            <p:ph idx="2" type="body"/>
          </p:nvPr>
        </p:nvSpPr>
        <p:spPr>
          <a:xfrm>
            <a:off x="4308497" y="5070475"/>
            <a:ext cx="4451400" cy="11430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480"/>
              </a:spcBef>
              <a:spcAft>
                <a:spcPts val="0"/>
              </a:spcAft>
              <a:buSzPts val="935"/>
              <a:buNone/>
            </a:pPr>
            <a:r>
              <a:rPr b="1" i="1" lang="en-US" sz="2440">
                <a:solidFill>
                  <a:srgbClr val="000000"/>
                </a:solidFill>
              </a:rPr>
              <a:t>Create highly detailed steps to implement the intervention/plan with fidelity.</a:t>
            </a:r>
            <a:endParaRPr b="1" i="1" sz="2440">
              <a:solidFill>
                <a:srgbClr val="000000"/>
              </a:solidFill>
            </a:endParaRPr>
          </a:p>
        </p:txBody>
      </p:sp>
      <p:sp>
        <p:nvSpPr>
          <p:cNvPr id="857" name="Google Shape;857;g24618287d44_0_6"/>
          <p:cNvSpPr txBox="1"/>
          <p:nvPr/>
        </p:nvSpPr>
        <p:spPr>
          <a:xfrm>
            <a:off x="85325" y="6449600"/>
            <a:ext cx="55656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Verdana"/>
                <a:ea typeface="Verdana"/>
                <a:cs typeface="Verdana"/>
                <a:sym typeface="Verdana"/>
              </a:rPr>
              <a:t>Brian Gaunt, Ph.D., University of South Florida, May 2023</a:t>
            </a:r>
            <a:endParaRPr b="0" i="0" sz="1300" u="none" cap="none" strike="noStrike">
              <a:solidFill>
                <a:srgbClr val="000000"/>
              </a:solidFill>
              <a:latin typeface="Verdana"/>
              <a:ea typeface="Verdana"/>
              <a:cs typeface="Verdana"/>
              <a:sym typeface="Verdana"/>
            </a:endParaRPr>
          </a:p>
        </p:txBody>
      </p:sp>
      <p:sp>
        <p:nvSpPr>
          <p:cNvPr id="858" name="Google Shape;858;g24618287d44_0_6"/>
          <p:cNvSpPr/>
          <p:nvPr/>
        </p:nvSpPr>
        <p:spPr>
          <a:xfrm>
            <a:off x="1959500" y="3034400"/>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g24618287d44_0_6"/>
          <p:cNvSpPr/>
          <p:nvPr/>
        </p:nvSpPr>
        <p:spPr>
          <a:xfrm>
            <a:off x="6353550" y="3288000"/>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g24618287d44_0_6"/>
          <p:cNvSpPr/>
          <p:nvPr/>
        </p:nvSpPr>
        <p:spPr>
          <a:xfrm>
            <a:off x="1959500" y="4710800"/>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g24618287d44_0_6"/>
          <p:cNvSpPr/>
          <p:nvPr/>
        </p:nvSpPr>
        <p:spPr>
          <a:xfrm>
            <a:off x="6353550" y="4788475"/>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g24618287d44_0_6"/>
          <p:cNvSpPr txBox="1"/>
          <p:nvPr>
            <p:ph idx="3" type="body"/>
          </p:nvPr>
        </p:nvSpPr>
        <p:spPr>
          <a:xfrm>
            <a:off x="897300" y="1534975"/>
            <a:ext cx="3371400" cy="6399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l">
              <a:lnSpc>
                <a:spcPct val="80000"/>
              </a:lnSpc>
              <a:spcBef>
                <a:spcPts val="420"/>
              </a:spcBef>
              <a:spcAft>
                <a:spcPts val="0"/>
              </a:spcAft>
              <a:buSzPts val="2100"/>
              <a:buNone/>
            </a:pPr>
            <a:r>
              <a:rPr lang="en-US" sz="2300"/>
              <a:t>Typical Problem Solvers</a:t>
            </a:r>
            <a:endParaRPr sz="2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1000"/>
                                        <p:tgtEl>
                                          <p:spTgt spid="8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0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1000"/>
                                        <p:tgtEl>
                                          <p:spTgt spid="8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10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100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10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1000"/>
                                        <p:tgtEl>
                                          <p:spTgt spid="8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1000"/>
                                        <p:tgtEl>
                                          <p:spTgt spid="856"/>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244f0487a68_0_23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School Leadership Involvement</a:t>
            </a:r>
            <a:endParaRPr/>
          </a:p>
        </p:txBody>
      </p:sp>
      <p:sp>
        <p:nvSpPr>
          <p:cNvPr id="869" name="Google Shape;869;g244f0487a68_0_234"/>
          <p:cNvSpPr txBox="1"/>
          <p:nvPr/>
        </p:nvSpPr>
        <p:spPr>
          <a:xfrm>
            <a:off x="381000" y="1524000"/>
            <a:ext cx="8494800" cy="51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How can we loop schools into the goal setting and solution finding?</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ASK! Engage in collaborative inquiry with your school leadership teams.</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How is the school’s data part of (or not) division trends?</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Did we develop a good goal?</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Have we developed solutions that will seem to work? </a:t>
            </a:r>
            <a:r>
              <a:rPr b="0" i="0" lang="en-US" sz="2400" u="none" cap="none" strike="noStrike">
                <a:solidFill>
                  <a:schemeClr val="dk1"/>
                </a:solidFill>
                <a:latin typeface="Verdana"/>
                <a:ea typeface="Verdana"/>
                <a:cs typeface="Verdana"/>
                <a:sym typeface="Verdana"/>
              </a:rPr>
              <a:t>(DCA #11 - Process for addressing internal barriers.)</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What supports are needed to effectively implement the solutions?</a:t>
            </a:r>
            <a:endParaRPr b="0" i="0" sz="2400" u="none" cap="none" strike="noStrike">
              <a:solidFill>
                <a:srgbClr val="000000"/>
              </a:solidFill>
              <a:latin typeface="Verdana"/>
              <a:ea typeface="Verdana"/>
              <a:cs typeface="Verdana"/>
              <a:sym typeface="Verdana"/>
            </a:endParaRPr>
          </a:p>
          <a:p>
            <a:pPr indent="-205105" lvl="0" marL="342900" marR="0" rtl="0" algn="l">
              <a:lnSpc>
                <a:spcPct val="100000"/>
              </a:lnSpc>
              <a:spcBef>
                <a:spcPts val="100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2b43ead5cbc_0_330"/>
          <p:cNvSpPr txBox="1"/>
          <p:nvPr>
            <p:ph idx="4294967295" type="body"/>
          </p:nvPr>
        </p:nvSpPr>
        <p:spPr>
          <a:xfrm>
            <a:off x="381000" y="3974700"/>
            <a:ext cx="8458200" cy="21945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Clr>
                <a:schemeClr val="dk1"/>
              </a:buClr>
              <a:buSzPts val="1100"/>
              <a:buFont typeface="Arial"/>
              <a:buNone/>
            </a:pPr>
            <a:r>
              <a:rPr lang="en-US" sz="2400"/>
              <a:t>“Authentic family or community engagement includes providing family, students, and community members with meaningful opportunities to be heard, and voice their opinions, and exercise leadership within the school system.” 	</a:t>
            </a:r>
            <a:r>
              <a:rPr lang="en-US" sz="2000"/>
              <a:t>(pbis.org, 2021)</a:t>
            </a:r>
            <a:endParaRPr sz="2000"/>
          </a:p>
        </p:txBody>
      </p:sp>
      <p:sp>
        <p:nvSpPr>
          <p:cNvPr id="876" name="Google Shape;876;g2b43ead5cbc_0_33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400"/>
              <a:t>Stakeholder Voice: </a:t>
            </a:r>
            <a:endParaRPr sz="3400"/>
          </a:p>
          <a:p>
            <a:pPr indent="0" lvl="0" marL="0" rtl="0" algn="ctr">
              <a:lnSpc>
                <a:spcPct val="100000"/>
              </a:lnSpc>
              <a:spcBef>
                <a:spcPts val="0"/>
              </a:spcBef>
              <a:spcAft>
                <a:spcPts val="0"/>
              </a:spcAft>
              <a:buSzPts val="990"/>
              <a:buNone/>
            </a:pPr>
            <a:r>
              <a:rPr lang="en-US" sz="3400"/>
              <a:t>Students and Families</a:t>
            </a:r>
            <a:endParaRPr sz="3400"/>
          </a:p>
        </p:txBody>
      </p:sp>
      <p:sp>
        <p:nvSpPr>
          <p:cNvPr id="877" name="Google Shape;877;g2b43ead5cbc_0_330"/>
          <p:cNvSpPr txBox="1"/>
          <p:nvPr/>
        </p:nvSpPr>
        <p:spPr>
          <a:xfrm>
            <a:off x="228600" y="1773025"/>
            <a:ext cx="8686800" cy="18522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36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Whose perspectives do we normally include when developing solutions?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100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How do we include missing perspectives into the conversation?</a:t>
            </a:r>
            <a:endParaRPr b="0" i="0" sz="2500" u="none" cap="none" strike="noStrike">
              <a:solidFill>
                <a:srgbClr val="000000"/>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g24618287d44_0_26"/>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400"/>
              <a:t>Team Representation:</a:t>
            </a:r>
            <a:endParaRPr sz="2400"/>
          </a:p>
          <a:p>
            <a:pPr indent="-381000" lvl="1" marL="914400" rtl="0" algn="l">
              <a:lnSpc>
                <a:spcPct val="100000"/>
              </a:lnSpc>
              <a:spcBef>
                <a:spcPts val="360"/>
              </a:spcBef>
              <a:spcAft>
                <a:spcPts val="0"/>
              </a:spcAft>
              <a:buSzPts val="2400"/>
              <a:buChar char="–"/>
            </a:pPr>
            <a:r>
              <a:rPr lang="en-US" sz="2400"/>
              <a:t>Are additional team members needed for action planning? (i.e. stakeholders impacted by the data)</a:t>
            </a:r>
            <a:endParaRPr sz="2400"/>
          </a:p>
          <a:p>
            <a:pPr indent="-228600" lvl="0" marL="457200" rtl="0" algn="l">
              <a:lnSpc>
                <a:spcPct val="100000"/>
              </a:lnSpc>
              <a:spcBef>
                <a:spcPts val="360"/>
              </a:spcBef>
              <a:spcAft>
                <a:spcPts val="0"/>
              </a:spcAft>
              <a:buSzPts val="1946"/>
              <a:buNone/>
            </a:pPr>
            <a:r>
              <a:t/>
            </a:r>
            <a:endParaRPr sz="2400"/>
          </a:p>
        </p:txBody>
      </p:sp>
      <p:sp>
        <p:nvSpPr>
          <p:cNvPr id="883" name="Google Shape;883;g24618287d44_0_2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Developing Solutions: </a:t>
            </a:r>
            <a:endParaRPr/>
          </a:p>
          <a:p>
            <a:pPr indent="0" lvl="0" marL="0" rtl="0" algn="ctr">
              <a:lnSpc>
                <a:spcPct val="100000"/>
              </a:lnSpc>
              <a:spcBef>
                <a:spcPts val="0"/>
              </a:spcBef>
              <a:spcAft>
                <a:spcPts val="0"/>
              </a:spcAft>
              <a:buClr>
                <a:schemeClr val="lt1"/>
              </a:buClr>
              <a:buSzPct val="100000"/>
              <a:buFont typeface="Verdana"/>
              <a:buNone/>
            </a:pPr>
            <a:r>
              <a:rPr lang="en-US"/>
              <a:t>Stakeholder Involvement</a:t>
            </a:r>
            <a:endParaRPr/>
          </a:p>
        </p:txBody>
      </p:sp>
      <p:sp>
        <p:nvSpPr>
          <p:cNvPr id="884" name="Google Shape;884;g24618287d44_0_26"/>
          <p:cNvSpPr txBox="1"/>
          <p:nvPr/>
        </p:nvSpPr>
        <p:spPr>
          <a:xfrm>
            <a:off x="385375" y="3404650"/>
            <a:ext cx="6369300" cy="3601800"/>
          </a:xfrm>
          <a:prstGeom prst="rect">
            <a:avLst/>
          </a:prstGeom>
          <a:solidFill>
            <a:srgbClr val="CFE2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00000"/>
                </a:solidFill>
                <a:latin typeface="Verdana"/>
                <a:ea typeface="Verdana"/>
                <a:cs typeface="Verdana"/>
                <a:sym typeface="Verdana"/>
              </a:rPr>
              <a:t>Division A</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b="0" i="1" sz="2300" u="none" cap="none" strike="noStrike">
              <a:solidFill>
                <a:srgbClr val="000000"/>
              </a:solidFill>
              <a:latin typeface="Verdana"/>
              <a:ea typeface="Verdana"/>
              <a:cs typeface="Verdana"/>
              <a:sym typeface="Verdana"/>
            </a:endParaRPr>
          </a:p>
        </p:txBody>
      </p:sp>
      <p:pic>
        <p:nvPicPr>
          <p:cNvPr descr="Ready to get on track with this 5 Minute timer! Love it? Share it with your friends!&#10;&#10;Use it as a stream countdown,  before starting a presentation, to keep the timing of your morning routine, for various classroom activities, when you give your students a break, and for church activities.&#10;&#10;Music: Blue City Lights Filmora Licence,  Video: Filmora Pro&#10;&#10;00:00 Introduction&#10;01:00 1 minute&#10;02:00 2 minutes&#10;03:00 3 minutes&#10;04:00 4 minutes" id="885" name="Google Shape;885;g24618287d44_0_26" title="5 Minute Timer">
            <a:hlinkClick r:id="rId3"/>
          </p:cNvPr>
          <p:cNvPicPr preferRelativeResize="0"/>
          <p:nvPr/>
        </p:nvPicPr>
        <p:blipFill rotWithShape="1">
          <a:blip r:embed="rId4">
            <a:alphaModFix/>
          </a:blip>
          <a:srcRect b="0" l="0" r="0" t="0"/>
          <a:stretch/>
        </p:blipFill>
        <p:spPr>
          <a:xfrm>
            <a:off x="6926075" y="3615450"/>
            <a:ext cx="2146575" cy="1207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244f0487a68_0_22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360"/>
              </a:spcBef>
              <a:spcAft>
                <a:spcPts val="0"/>
              </a:spcAft>
              <a:buSzPts val="2800"/>
              <a:buChar char="•"/>
            </a:pPr>
            <a:r>
              <a:rPr lang="en-US" sz="2800"/>
              <a:t>What </a:t>
            </a:r>
            <a:r>
              <a:rPr b="1" i="1" lang="en-US" sz="2800"/>
              <a:t>practices</a:t>
            </a:r>
            <a:r>
              <a:rPr lang="en-US" sz="2800"/>
              <a:t> need to be in place in order to address the problem?</a:t>
            </a:r>
            <a:endParaRPr sz="2800"/>
          </a:p>
          <a:p>
            <a:pPr indent="-406400" lvl="0" marL="457200" rtl="0" algn="l">
              <a:lnSpc>
                <a:spcPct val="100000"/>
              </a:lnSpc>
              <a:spcBef>
                <a:spcPts val="1500"/>
              </a:spcBef>
              <a:spcAft>
                <a:spcPts val="0"/>
              </a:spcAft>
              <a:buSzPts val="2800"/>
              <a:buChar char="•"/>
            </a:pPr>
            <a:r>
              <a:rPr lang="en-US" sz="2800"/>
              <a:t>What </a:t>
            </a:r>
            <a:r>
              <a:rPr b="1" i="1" lang="en-US" sz="2800"/>
              <a:t>systems</a:t>
            </a:r>
            <a:r>
              <a:rPr lang="en-US" sz="2800"/>
              <a:t> (i.e. PD, coaching) need to in place to support the implementation of these practices?</a:t>
            </a:r>
            <a:endParaRPr sz="2800"/>
          </a:p>
          <a:p>
            <a:pPr indent="-228600" lvl="0" marL="457200" rtl="0" algn="l">
              <a:lnSpc>
                <a:spcPct val="100000"/>
              </a:lnSpc>
              <a:spcBef>
                <a:spcPts val="360"/>
              </a:spcBef>
              <a:spcAft>
                <a:spcPts val="0"/>
              </a:spcAft>
              <a:buSzPts val="1946"/>
              <a:buNone/>
            </a:pPr>
            <a:r>
              <a:t/>
            </a:r>
            <a:endParaRPr sz="2800"/>
          </a:p>
        </p:txBody>
      </p:sp>
      <p:sp>
        <p:nvSpPr>
          <p:cNvPr id="891" name="Google Shape;891;g244f0487a68_0_22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sz="4200"/>
              <a:t>Developing Solutions</a:t>
            </a:r>
            <a:endParaRPr sz="4200"/>
          </a:p>
        </p:txBody>
      </p:sp>
      <p:sp>
        <p:nvSpPr>
          <p:cNvPr id="892" name="Google Shape;892;g244f0487a68_0_222"/>
          <p:cNvSpPr txBox="1"/>
          <p:nvPr/>
        </p:nvSpPr>
        <p:spPr>
          <a:xfrm>
            <a:off x="738425" y="4843800"/>
            <a:ext cx="78723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Verdana"/>
                <a:ea typeface="Verdana"/>
                <a:cs typeface="Verdana"/>
                <a:sym typeface="Verdana"/>
              </a:rPr>
              <a:t>The precision statement developed through root cause analysis can guide this planning.</a:t>
            </a:r>
            <a:endParaRPr b="1" i="1" sz="2800" u="none" cap="none" strike="noStrike">
              <a:solidFill>
                <a:srgbClr val="000000"/>
              </a:solidFill>
              <a:latin typeface="Verdana"/>
              <a:ea typeface="Verdana"/>
              <a:cs typeface="Verdana"/>
              <a:sym typeface="Verdana"/>
            </a:endParaRPr>
          </a:p>
        </p:txBody>
      </p:sp>
      <p:sp>
        <p:nvSpPr>
          <p:cNvPr id="893" name="Google Shape;893;g244f0487a68_0_222"/>
          <p:cNvSpPr/>
          <p:nvPr/>
        </p:nvSpPr>
        <p:spPr>
          <a:xfrm rot="-5400000">
            <a:off x="-910475" y="3548500"/>
            <a:ext cx="2760000" cy="6180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1000"/>
                                        <p:tgtEl>
                                          <p:spTgt spid="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24c0cd4a5fb_12_13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000"/>
              <a:buNone/>
            </a:pPr>
            <a:r>
              <a:rPr lang="en-US"/>
              <a:t>Practices</a:t>
            </a:r>
            <a:endParaRPr/>
          </a:p>
        </p:txBody>
      </p:sp>
      <p:pic>
        <p:nvPicPr>
          <p:cNvPr id="900" name="Google Shape;900;g24c0cd4a5fb_12_136"/>
          <p:cNvPicPr preferRelativeResize="0"/>
          <p:nvPr/>
        </p:nvPicPr>
        <p:blipFill rotWithShape="1">
          <a:blip r:embed="rId3">
            <a:alphaModFix/>
          </a:blip>
          <a:srcRect b="0" l="0" r="0" t="0"/>
          <a:stretch/>
        </p:blipFill>
        <p:spPr>
          <a:xfrm>
            <a:off x="4056600" y="2148989"/>
            <a:ext cx="3926400" cy="3764598"/>
          </a:xfrm>
          <a:prstGeom prst="rect">
            <a:avLst/>
          </a:prstGeom>
          <a:noFill/>
          <a:ln>
            <a:noFill/>
          </a:ln>
        </p:spPr>
      </p:pic>
      <p:sp>
        <p:nvSpPr>
          <p:cNvPr id="901" name="Google Shape;901;g24c0cd4a5fb_12_136"/>
          <p:cNvSpPr/>
          <p:nvPr/>
        </p:nvSpPr>
        <p:spPr>
          <a:xfrm rot="-9009637">
            <a:off x="7034608" y="4616398"/>
            <a:ext cx="1082862" cy="739112"/>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25"/>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360"/>
              </a:spcBef>
              <a:spcAft>
                <a:spcPts val="0"/>
              </a:spcAft>
              <a:buSzPts val="2400"/>
              <a:buFont typeface="Verdana"/>
              <a:buAutoNum type="arabicPeriod"/>
            </a:pPr>
            <a:r>
              <a:rPr lang="en-US" sz="2400"/>
              <a:t>What is being implemented now to address the problem?</a:t>
            </a:r>
            <a:endParaRPr sz="2400"/>
          </a:p>
          <a:p>
            <a:pPr indent="-381000" lvl="0" marL="457200" rtl="0" algn="l">
              <a:lnSpc>
                <a:spcPct val="100000"/>
              </a:lnSpc>
              <a:spcBef>
                <a:spcPts val="1000"/>
              </a:spcBef>
              <a:spcAft>
                <a:spcPts val="0"/>
              </a:spcAft>
              <a:buSzPts val="2400"/>
              <a:buFont typeface="Verdana"/>
              <a:buAutoNum type="arabicPeriod"/>
            </a:pPr>
            <a:r>
              <a:rPr lang="en-US" sz="2400"/>
              <a:t>What barriers did schools face when implementing? Was there sufficient support for barrier-busting?</a:t>
            </a:r>
            <a:endParaRPr sz="2400"/>
          </a:p>
          <a:p>
            <a:pPr indent="-381000" lvl="0" marL="457200" rtl="0" algn="l">
              <a:lnSpc>
                <a:spcPct val="100000"/>
              </a:lnSpc>
              <a:spcBef>
                <a:spcPts val="1000"/>
              </a:spcBef>
              <a:spcAft>
                <a:spcPts val="0"/>
              </a:spcAft>
              <a:buSzPts val="2400"/>
              <a:buFont typeface="Verdana"/>
              <a:buAutoNum type="arabicPeriod"/>
            </a:pPr>
            <a:r>
              <a:rPr lang="en-US" sz="2400">
                <a:solidFill>
                  <a:srgbClr val="000000"/>
                </a:solidFill>
              </a:rPr>
              <a:t>Was there adequate professional learning, coaching, administrative support, performance feedback?</a:t>
            </a:r>
            <a:endParaRPr sz="2400">
              <a:solidFill>
                <a:srgbClr val="000000"/>
              </a:solidFill>
            </a:endParaRPr>
          </a:p>
          <a:p>
            <a:pPr indent="-381000" lvl="0" marL="457200" rtl="0" algn="l">
              <a:lnSpc>
                <a:spcPct val="100000"/>
              </a:lnSpc>
              <a:spcBef>
                <a:spcPts val="1000"/>
              </a:spcBef>
              <a:spcAft>
                <a:spcPts val="0"/>
              </a:spcAft>
              <a:buSzPts val="2400"/>
              <a:buFont typeface="Verdana"/>
              <a:buAutoNum type="arabicPeriod"/>
            </a:pPr>
            <a:r>
              <a:rPr lang="en-US" sz="2400"/>
              <a:t>Were the right action steps taken to ensure fidelity of implementation?</a:t>
            </a:r>
            <a:endParaRPr sz="2400"/>
          </a:p>
          <a:p>
            <a:pPr indent="-381000" lvl="0" marL="457200" rtl="0" algn="l">
              <a:lnSpc>
                <a:spcPct val="100000"/>
              </a:lnSpc>
              <a:spcBef>
                <a:spcPts val="1000"/>
              </a:spcBef>
              <a:spcAft>
                <a:spcPts val="1000"/>
              </a:spcAft>
              <a:buSzPts val="2400"/>
              <a:buFont typeface="Verdana"/>
              <a:buAutoNum type="arabicPeriod"/>
            </a:pPr>
            <a:r>
              <a:rPr lang="en-US" sz="2400"/>
              <a:t>Were the right people taking responsibility for guiding the change process?</a:t>
            </a:r>
            <a:endParaRPr sz="2400"/>
          </a:p>
        </p:txBody>
      </p:sp>
      <p:sp>
        <p:nvSpPr>
          <p:cNvPr id="907" name="Google Shape;907;p2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Identifying Practices: </a:t>
            </a:r>
            <a:endParaRPr/>
          </a:p>
          <a:p>
            <a:pPr indent="0" lvl="0" marL="0" rtl="0" algn="ctr">
              <a:lnSpc>
                <a:spcPct val="100000"/>
              </a:lnSpc>
              <a:spcBef>
                <a:spcPts val="0"/>
              </a:spcBef>
              <a:spcAft>
                <a:spcPts val="0"/>
              </a:spcAft>
              <a:buClr>
                <a:schemeClr val="lt1"/>
              </a:buClr>
              <a:buSzPct val="100000"/>
              <a:buFont typeface="Verdana"/>
              <a:buNone/>
            </a:pPr>
            <a:r>
              <a:rPr lang="en-US"/>
              <a:t>What has been done already?</a:t>
            </a:r>
            <a:endParaRPr/>
          </a:p>
        </p:txBody>
      </p:sp>
      <p:pic>
        <p:nvPicPr>
          <p:cNvPr id="908" name="Google Shape;908;p25"/>
          <p:cNvPicPr preferRelativeResize="0"/>
          <p:nvPr/>
        </p:nvPicPr>
        <p:blipFill rotWithShape="1">
          <a:blip r:embed="rId3">
            <a:alphaModFix/>
          </a:blip>
          <a:srcRect b="0" l="0" r="0" t="0"/>
          <a:stretch/>
        </p:blipFill>
        <p:spPr>
          <a:xfrm>
            <a:off x="2662525" y="1784912"/>
            <a:ext cx="3441950" cy="4589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08"/>
                                        </p:tgtEl>
                                      </p:cBhvr>
                                    </p:animEffect>
                                    <p:set>
                                      <p:cBhvr>
                                        <p:cTn dur="1" fill="hold">
                                          <p:stCondLst>
                                            <p:cond delay="1000"/>
                                          </p:stCondLst>
                                        </p:cTn>
                                        <p:tgtEl>
                                          <p:spTgt spid="9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xEl>
                                              <p:pRg end="0" st="0"/>
                                            </p:txEl>
                                          </p:spTgt>
                                        </p:tgtEl>
                                        <p:attrNameLst>
                                          <p:attrName>style.visibility</p:attrName>
                                        </p:attrNameLst>
                                      </p:cBhvr>
                                      <p:to>
                                        <p:strVal val="visible"/>
                                      </p:to>
                                    </p:set>
                                    <p:animEffect filter="fade" transition="in">
                                      <p:cBhvr>
                                        <p:cTn dur="1000"/>
                                        <p:tgtEl>
                                          <p:spTgt spid="9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xEl>
                                              <p:pRg end="1" st="1"/>
                                            </p:txEl>
                                          </p:spTgt>
                                        </p:tgtEl>
                                        <p:attrNameLst>
                                          <p:attrName>style.visibility</p:attrName>
                                        </p:attrNameLst>
                                      </p:cBhvr>
                                      <p:to>
                                        <p:strVal val="visible"/>
                                      </p:to>
                                    </p:set>
                                    <p:animEffect filter="fade" transition="in">
                                      <p:cBhvr>
                                        <p:cTn dur="1000"/>
                                        <p:tgtEl>
                                          <p:spTgt spid="9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xEl>
                                              <p:pRg end="2" st="2"/>
                                            </p:txEl>
                                          </p:spTgt>
                                        </p:tgtEl>
                                        <p:attrNameLst>
                                          <p:attrName>style.visibility</p:attrName>
                                        </p:attrNameLst>
                                      </p:cBhvr>
                                      <p:to>
                                        <p:strVal val="visible"/>
                                      </p:to>
                                    </p:set>
                                    <p:animEffect filter="fade" transition="in">
                                      <p:cBhvr>
                                        <p:cTn dur="1000"/>
                                        <p:tgtEl>
                                          <p:spTgt spid="9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xEl>
                                              <p:pRg end="3" st="3"/>
                                            </p:txEl>
                                          </p:spTgt>
                                        </p:tgtEl>
                                        <p:attrNameLst>
                                          <p:attrName>style.visibility</p:attrName>
                                        </p:attrNameLst>
                                      </p:cBhvr>
                                      <p:to>
                                        <p:strVal val="visible"/>
                                      </p:to>
                                    </p:set>
                                    <p:animEffect filter="fade" transition="in">
                                      <p:cBhvr>
                                        <p:cTn dur="1000"/>
                                        <p:tgtEl>
                                          <p:spTgt spid="90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xEl>
                                              <p:pRg end="4" st="4"/>
                                            </p:txEl>
                                          </p:spTgt>
                                        </p:tgtEl>
                                        <p:attrNameLst>
                                          <p:attrName>style.visibility</p:attrName>
                                        </p:attrNameLst>
                                      </p:cBhvr>
                                      <p:to>
                                        <p:strVal val="visible"/>
                                      </p:to>
                                    </p:set>
                                    <p:animEffect filter="fade" transition="in">
                                      <p:cBhvr>
                                        <p:cTn dur="1000"/>
                                        <p:tgtEl>
                                          <p:spTgt spid="90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244f0487a68_0_7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Identifying Practices: </a:t>
            </a:r>
            <a:endParaRPr/>
          </a:p>
          <a:p>
            <a:pPr indent="0" lvl="0" marL="0" rtl="0" algn="ctr">
              <a:lnSpc>
                <a:spcPct val="100000"/>
              </a:lnSpc>
              <a:spcBef>
                <a:spcPts val="0"/>
              </a:spcBef>
              <a:spcAft>
                <a:spcPts val="0"/>
              </a:spcAft>
              <a:buClr>
                <a:schemeClr val="lt1"/>
              </a:buClr>
              <a:buSzPct val="100000"/>
              <a:buFont typeface="Verdana"/>
              <a:buNone/>
            </a:pPr>
            <a:r>
              <a:rPr lang="en-US"/>
              <a:t>What still needs to be done?</a:t>
            </a:r>
            <a:endParaRPr/>
          </a:p>
        </p:txBody>
      </p:sp>
      <p:sp>
        <p:nvSpPr>
          <p:cNvPr id="915" name="Google Shape;915;g244f0487a68_0_71"/>
          <p:cNvSpPr txBox="1"/>
          <p:nvPr/>
        </p:nvSpPr>
        <p:spPr>
          <a:xfrm>
            <a:off x="228600" y="1695150"/>
            <a:ext cx="868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200" u="none" cap="none" strike="noStrike">
                <a:solidFill>
                  <a:srgbClr val="000000"/>
                </a:solidFill>
                <a:latin typeface="Verdana"/>
                <a:ea typeface="Verdana"/>
                <a:cs typeface="Verdana"/>
                <a:sym typeface="Verdana"/>
              </a:rPr>
              <a:t>THINK: Innovation!</a:t>
            </a:r>
            <a:endParaRPr b="0" i="0" sz="3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rgbClr val="000000"/>
                </a:solidFill>
                <a:latin typeface="Verdana"/>
                <a:ea typeface="Verdana"/>
                <a:cs typeface="Verdana"/>
                <a:sym typeface="Verdana"/>
              </a:rPr>
              <a:t> What are the appropriate responses that address the needs implied in the data?</a:t>
            </a:r>
            <a:endParaRPr b="0" i="0" sz="2400" u="none" cap="none" strike="noStrike">
              <a:solidFill>
                <a:srgbClr val="000000"/>
              </a:solidFill>
              <a:latin typeface="Verdana"/>
              <a:ea typeface="Verdana"/>
              <a:cs typeface="Verdana"/>
              <a:sym typeface="Verdana"/>
            </a:endParaRPr>
          </a:p>
        </p:txBody>
      </p:sp>
      <p:sp>
        <p:nvSpPr>
          <p:cNvPr id="916" name="Google Shape;916;g244f0487a68_0_71"/>
          <p:cNvSpPr txBox="1"/>
          <p:nvPr/>
        </p:nvSpPr>
        <p:spPr>
          <a:xfrm>
            <a:off x="421600" y="3312200"/>
            <a:ext cx="8291400" cy="14037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What do you want schools and teachers to do?</a:t>
            </a:r>
            <a:r>
              <a:rPr b="0" i="0" lang="en-US" sz="2400" u="none" cap="none" strike="noStrike">
                <a:solidFill>
                  <a:srgbClr val="000000"/>
                </a:solidFill>
                <a:latin typeface="Verdana"/>
                <a:ea typeface="Verdana"/>
                <a:cs typeface="Verdana"/>
                <a:sym typeface="Verdana"/>
              </a:rPr>
              <a:t> </a:t>
            </a:r>
            <a:endParaRPr b="0" i="0" sz="2400" u="none" cap="none" strike="noStrike">
              <a:solidFill>
                <a:srgbClr val="000000"/>
              </a:solidFill>
              <a:latin typeface="Verdana"/>
              <a:ea typeface="Verdana"/>
              <a:cs typeface="Verdana"/>
              <a:sym typeface="Verdana"/>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If you don’t have key practices, you may have to utilize a formal selection process.</a:t>
            </a:r>
            <a:endParaRPr b="0" i="0" sz="2400" u="none" cap="none" strike="noStrike">
              <a:solidFill>
                <a:srgbClr val="000000"/>
              </a:solidFill>
              <a:latin typeface="Verdana"/>
              <a:ea typeface="Verdana"/>
              <a:cs typeface="Verdana"/>
              <a:sym typeface="Verdana"/>
            </a:endParaRPr>
          </a:p>
        </p:txBody>
      </p:sp>
      <p:sp>
        <p:nvSpPr>
          <p:cNvPr id="917" name="Google Shape;917;g244f0487a68_0_71"/>
          <p:cNvSpPr txBox="1"/>
          <p:nvPr/>
        </p:nvSpPr>
        <p:spPr>
          <a:xfrm>
            <a:off x="664250" y="5141950"/>
            <a:ext cx="66333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000000"/>
                </a:solidFill>
                <a:latin typeface="Verdana"/>
                <a:ea typeface="Verdana"/>
                <a:cs typeface="Verdana"/>
                <a:sym typeface="Verdana"/>
              </a:rPr>
              <a:t>* Remember! Practices you select should be teachable, learnable, doable, and readily assessed in practice. </a:t>
            </a:r>
            <a:endParaRPr b="0" i="1" sz="2400" u="none" cap="none" strike="noStrike">
              <a:solidFill>
                <a:srgbClr val="000000"/>
              </a:solidFill>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g2ab63d2c450_0_20"/>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What Does the Research Say?</a:t>
            </a:r>
            <a:endParaRPr sz="3000">
              <a:solidFill>
                <a:srgbClr val="FFFFFF"/>
              </a:solidFill>
            </a:endParaRPr>
          </a:p>
        </p:txBody>
      </p:sp>
      <p:pic>
        <p:nvPicPr>
          <p:cNvPr id="924" name="Google Shape;924;g2ab63d2c450_0_20"/>
          <p:cNvPicPr preferRelativeResize="0"/>
          <p:nvPr/>
        </p:nvPicPr>
        <p:blipFill rotWithShape="1">
          <a:blip r:embed="rId3">
            <a:alphaModFix/>
          </a:blip>
          <a:srcRect b="0" l="0" r="0" t="0"/>
          <a:stretch/>
        </p:blipFill>
        <p:spPr>
          <a:xfrm>
            <a:off x="504950" y="1433300"/>
            <a:ext cx="3753175" cy="4819576"/>
          </a:xfrm>
          <a:prstGeom prst="rect">
            <a:avLst/>
          </a:prstGeom>
          <a:noFill/>
          <a:ln>
            <a:noFill/>
          </a:ln>
        </p:spPr>
      </p:pic>
      <p:pic>
        <p:nvPicPr>
          <p:cNvPr id="925" name="Google Shape;925;g2ab63d2c450_0_20"/>
          <p:cNvPicPr preferRelativeResize="0"/>
          <p:nvPr/>
        </p:nvPicPr>
        <p:blipFill rotWithShape="1">
          <a:blip r:embed="rId4">
            <a:alphaModFix/>
          </a:blip>
          <a:srcRect b="0" l="0" r="0" t="0"/>
          <a:stretch/>
        </p:blipFill>
        <p:spPr>
          <a:xfrm>
            <a:off x="4410525" y="1433300"/>
            <a:ext cx="4022795" cy="5272300"/>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fontScale="55000"/>
          </a:bodyPr>
          <a:lstStyle/>
          <a:p>
            <a:pPr indent="0" lvl="0" marL="0" rtl="0" algn="ctr">
              <a:lnSpc>
                <a:spcPct val="115000"/>
              </a:lnSpc>
              <a:spcBef>
                <a:spcPts val="0"/>
              </a:spcBef>
              <a:spcAft>
                <a:spcPts val="0"/>
              </a:spcAft>
              <a:buClr>
                <a:schemeClr val="dk1"/>
              </a:buClr>
              <a:buSzPts val="605"/>
              <a:buFont typeface="Arial"/>
              <a:buNone/>
            </a:pPr>
            <a:r>
              <a:rPr lang="en-US" sz="4730"/>
              <a:t>MTSS is a systemic, data-driven approach that allows divisions and schools to provide evidence-</a:t>
            </a:r>
            <a:endParaRPr sz="4730"/>
          </a:p>
          <a:p>
            <a:pPr indent="0" lvl="0" marL="0" rtl="0" algn="ctr">
              <a:lnSpc>
                <a:spcPct val="115000"/>
              </a:lnSpc>
              <a:spcBef>
                <a:spcPts val="0"/>
              </a:spcBef>
              <a:spcAft>
                <a:spcPts val="0"/>
              </a:spcAft>
              <a:buClr>
                <a:schemeClr val="dk1"/>
              </a:buClr>
              <a:buSzPts val="605"/>
              <a:buFont typeface="Arial"/>
              <a:buNone/>
            </a:pPr>
            <a:r>
              <a:rPr lang="en-US" sz="4730"/>
              <a:t>based practices and interventions to meet the needs of their students. This is done through a</a:t>
            </a:r>
            <a:endParaRPr sz="4730"/>
          </a:p>
          <a:p>
            <a:pPr indent="0" lvl="0" marL="0" rtl="0" algn="ctr">
              <a:lnSpc>
                <a:spcPct val="115000"/>
              </a:lnSpc>
              <a:spcBef>
                <a:spcPts val="0"/>
              </a:spcBef>
              <a:spcAft>
                <a:spcPts val="0"/>
              </a:spcAft>
              <a:buClr>
                <a:schemeClr val="dk1"/>
              </a:buClr>
              <a:buSzPts val="605"/>
              <a:buFont typeface="Arial"/>
              <a:buNone/>
            </a:pPr>
            <a:r>
              <a:rPr lang="en-US" sz="4730"/>
              <a:t>clearly defined process that is implemented to fidelity by all stakeholders within the school</a:t>
            </a:r>
            <a:endParaRPr sz="4730"/>
          </a:p>
          <a:p>
            <a:pPr indent="0" lvl="0" marL="0" rtl="0" algn="ctr">
              <a:lnSpc>
                <a:spcPct val="115000"/>
              </a:lnSpc>
              <a:spcBef>
                <a:spcPts val="0"/>
              </a:spcBef>
              <a:spcAft>
                <a:spcPts val="0"/>
              </a:spcAft>
              <a:buClr>
                <a:schemeClr val="dk1"/>
              </a:buClr>
              <a:buSzPts val="605"/>
              <a:buFont typeface="Arial"/>
              <a:buNone/>
            </a:pPr>
            <a:r>
              <a:rPr lang="en-US" sz="4730"/>
              <a:t>and/or division.</a:t>
            </a:r>
            <a:endParaRPr sz="4730"/>
          </a:p>
          <a:p>
            <a:pPr indent="0" lvl="0" marL="114300" rtl="0" algn="ctr">
              <a:lnSpc>
                <a:spcPct val="100000"/>
              </a:lnSpc>
              <a:spcBef>
                <a:spcPts val="360"/>
              </a:spcBef>
              <a:spcAft>
                <a:spcPts val="0"/>
              </a:spcAft>
              <a:buSzPct val="56250"/>
              <a:buNone/>
            </a:pPr>
            <a:r>
              <a:t/>
            </a:r>
            <a:endParaRPr/>
          </a:p>
        </p:txBody>
      </p:sp>
      <p:sp>
        <p:nvSpPr>
          <p:cNvPr id="196" name="Google Shape;196;p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What is MTSS?</a:t>
            </a:r>
            <a:endParaRPr/>
          </a:p>
        </p:txBody>
      </p:sp>
      <p:sp>
        <p:nvSpPr>
          <p:cNvPr id="197" name="Google Shape;197;p2"/>
          <p:cNvSpPr txBox="1"/>
          <p:nvPr/>
        </p:nvSpPr>
        <p:spPr>
          <a:xfrm>
            <a:off x="381000" y="6137100"/>
            <a:ext cx="69903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1155CC"/>
                </a:solidFill>
                <a:latin typeface="Verdana"/>
                <a:ea typeface="Verdana"/>
                <a:cs typeface="Verdana"/>
                <a:sym typeface="Verdana"/>
              </a:rPr>
              <a:t>VTSS is who we are, MTSS is what we do!</a:t>
            </a:r>
            <a:endParaRPr b="0" i="0" sz="2400" u="none" cap="none" strike="noStrike">
              <a:solidFill>
                <a:srgbClr val="1155CC"/>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g2ab63d2c450_0_8"/>
          <p:cNvPicPr preferRelativeResize="0"/>
          <p:nvPr/>
        </p:nvPicPr>
        <p:blipFill rotWithShape="1">
          <a:blip r:embed="rId3">
            <a:alphaModFix/>
          </a:blip>
          <a:srcRect b="0" l="0" r="0" t="0"/>
          <a:stretch/>
        </p:blipFill>
        <p:spPr>
          <a:xfrm>
            <a:off x="152400" y="1554475"/>
            <a:ext cx="8839204" cy="4898680"/>
          </a:xfrm>
          <a:prstGeom prst="rect">
            <a:avLst/>
          </a:prstGeom>
          <a:noFill/>
          <a:ln cap="flat" cmpd="sng" w="9525">
            <a:solidFill>
              <a:srgbClr val="134F5C"/>
            </a:solidFill>
            <a:prstDash val="solid"/>
            <a:round/>
            <a:headEnd len="sm" w="sm" type="none"/>
            <a:tailEnd len="sm" w="sm" type="none"/>
          </a:ln>
        </p:spPr>
      </p:pic>
      <p:sp>
        <p:nvSpPr>
          <p:cNvPr id="932" name="Google Shape;932;g2ab63d2c450_0_8"/>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Alignment to Root Cause</a:t>
            </a:r>
            <a:endParaRPr sz="3000">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244f0487a68_0_17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Selection Tools: Exploring Context</a:t>
            </a:r>
            <a:endParaRPr/>
          </a:p>
        </p:txBody>
      </p:sp>
      <p:pic>
        <p:nvPicPr>
          <p:cNvPr id="939" name="Google Shape;939;g244f0487a68_0_172"/>
          <p:cNvPicPr preferRelativeResize="0"/>
          <p:nvPr/>
        </p:nvPicPr>
        <p:blipFill rotWithShape="1">
          <a:blip r:embed="rId3">
            <a:alphaModFix/>
          </a:blip>
          <a:srcRect b="0" l="0" r="0" t="0"/>
          <a:stretch/>
        </p:blipFill>
        <p:spPr>
          <a:xfrm>
            <a:off x="152400" y="1524000"/>
            <a:ext cx="5159751" cy="3768200"/>
          </a:xfrm>
          <a:prstGeom prst="rect">
            <a:avLst/>
          </a:prstGeom>
          <a:noFill/>
          <a:ln cap="flat" cmpd="sng" w="9525">
            <a:solidFill>
              <a:schemeClr val="dk2"/>
            </a:solidFill>
            <a:prstDash val="solid"/>
            <a:round/>
            <a:headEnd len="sm" w="sm" type="none"/>
            <a:tailEnd len="sm" w="sm" type="none"/>
          </a:ln>
        </p:spPr>
      </p:pic>
      <p:pic>
        <p:nvPicPr>
          <p:cNvPr id="940" name="Google Shape;940;g244f0487a68_0_172"/>
          <p:cNvPicPr preferRelativeResize="0"/>
          <p:nvPr/>
        </p:nvPicPr>
        <p:blipFill rotWithShape="1">
          <a:blip r:embed="rId4">
            <a:alphaModFix/>
          </a:blip>
          <a:srcRect b="0" l="0" r="0" t="0"/>
          <a:stretch/>
        </p:blipFill>
        <p:spPr>
          <a:xfrm>
            <a:off x="4159775" y="3175625"/>
            <a:ext cx="4901823" cy="3682377"/>
          </a:xfrm>
          <a:prstGeom prst="rect">
            <a:avLst/>
          </a:prstGeom>
          <a:noFill/>
          <a:ln cap="flat" cmpd="sng" w="9525">
            <a:solidFill>
              <a:schemeClr val="dk2"/>
            </a:solidFill>
            <a:prstDash val="solid"/>
            <a:round/>
            <a:headEnd len="sm" w="sm" type="none"/>
            <a:tailEnd len="sm" w="sm" type="none"/>
          </a:ln>
        </p:spPr>
      </p:pic>
      <p:sp>
        <p:nvSpPr>
          <p:cNvPr id="941" name="Google Shape;941;g244f0487a68_0_172"/>
          <p:cNvSpPr txBox="1"/>
          <p:nvPr/>
        </p:nvSpPr>
        <p:spPr>
          <a:xfrm>
            <a:off x="211950" y="5303275"/>
            <a:ext cx="3669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Evidence-Based Practice Selection Tool</a:t>
            </a:r>
            <a:endParaRPr b="0" i="0" sz="2400" u="none" cap="none" strike="noStrike">
              <a:solidFill>
                <a:srgbClr val="000000"/>
              </a:solidFill>
              <a:latin typeface="Verdana"/>
              <a:ea typeface="Verdana"/>
              <a:cs typeface="Verdana"/>
              <a:sym typeface="Verdana"/>
            </a:endParaRPr>
          </a:p>
        </p:txBody>
      </p:sp>
      <p:sp>
        <p:nvSpPr>
          <p:cNvPr id="942" name="Google Shape;942;g244f0487a68_0_172"/>
          <p:cNvSpPr txBox="1"/>
          <p:nvPr/>
        </p:nvSpPr>
        <p:spPr>
          <a:xfrm>
            <a:off x="5392600" y="2633225"/>
            <a:ext cx="36690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Hexagon Tool</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g24c0cd4a5fb_12_6"/>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a:t>Solution Development</a:t>
            </a:r>
            <a:endParaRPr/>
          </a:p>
        </p:txBody>
      </p:sp>
      <p:sp>
        <p:nvSpPr>
          <p:cNvPr id="949" name="Google Shape;949;g24c0cd4a5fb_12_6"/>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2800"/>
              <a:t>Does your division have a process for selecting practices/programs?</a:t>
            </a:r>
            <a:endParaRPr sz="2800"/>
          </a:p>
          <a:p>
            <a:pPr indent="0" lvl="0" marL="0" rtl="0" algn="l">
              <a:lnSpc>
                <a:spcPct val="100000"/>
              </a:lnSpc>
              <a:spcBef>
                <a:spcPts val="640"/>
              </a:spcBef>
              <a:spcAft>
                <a:spcPts val="0"/>
              </a:spcAft>
              <a:buSzPts val="3200"/>
              <a:buNone/>
            </a:pPr>
            <a:r>
              <a:t/>
            </a:r>
            <a:endParaRPr sz="2800"/>
          </a:p>
          <a:p>
            <a:pPr indent="0" lvl="0" marL="0" rtl="0" algn="l">
              <a:lnSpc>
                <a:spcPct val="100000"/>
              </a:lnSpc>
              <a:spcBef>
                <a:spcPts val="640"/>
              </a:spcBef>
              <a:spcAft>
                <a:spcPts val="0"/>
              </a:spcAft>
              <a:buSzPts val="3200"/>
              <a:buNone/>
            </a:pPr>
            <a:r>
              <a:rPr lang="en-US" sz="2800"/>
              <a:t>Choose 1 tool and identify any questions/areas that might have been helpful in any past decision making processes.</a:t>
            </a:r>
            <a:endParaRPr sz="2800"/>
          </a:p>
        </p:txBody>
      </p:sp>
      <p:sp>
        <p:nvSpPr>
          <p:cNvPr id="950" name="Google Shape;950;g24c0cd4a5fb_12_6"/>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Selecting Practices</a:t>
            </a:r>
            <a:endParaRPr/>
          </a:p>
        </p:txBody>
      </p:sp>
      <p:pic>
        <p:nvPicPr>
          <p:cNvPr id="951" name="Google Shape;951;g24c0cd4a5fb_12_6"/>
          <p:cNvPicPr preferRelativeResize="0"/>
          <p:nvPr/>
        </p:nvPicPr>
        <p:blipFill rotWithShape="1">
          <a:blip r:embed="rId3">
            <a:alphaModFix/>
          </a:blip>
          <a:srcRect b="0" l="0" r="0" t="0"/>
          <a:stretch/>
        </p:blipFill>
        <p:spPr>
          <a:xfrm>
            <a:off x="134300" y="3577025"/>
            <a:ext cx="3147819" cy="2136002"/>
          </a:xfrm>
          <a:prstGeom prst="rect">
            <a:avLst/>
          </a:prstGeom>
          <a:noFill/>
          <a:ln cap="flat" cmpd="sng" w="9525">
            <a:solidFill>
              <a:schemeClr val="dk2"/>
            </a:solidFill>
            <a:prstDash val="solid"/>
            <a:round/>
            <a:headEnd len="sm" w="sm" type="none"/>
            <a:tailEnd len="sm" w="sm" type="none"/>
          </a:ln>
        </p:spPr>
      </p:pic>
      <p:pic>
        <p:nvPicPr>
          <p:cNvPr id="952" name="Google Shape;952;g24c0cd4a5fb_12_6"/>
          <p:cNvPicPr preferRelativeResize="0"/>
          <p:nvPr/>
        </p:nvPicPr>
        <p:blipFill rotWithShape="1">
          <a:blip r:embed="rId4">
            <a:alphaModFix/>
          </a:blip>
          <a:srcRect b="0" l="0" r="0" t="0"/>
          <a:stretch/>
        </p:blipFill>
        <p:spPr>
          <a:xfrm>
            <a:off x="2579086" y="4513248"/>
            <a:ext cx="2990463" cy="2087351"/>
          </a:xfrm>
          <a:prstGeom prst="rect">
            <a:avLst/>
          </a:prstGeom>
          <a:noFill/>
          <a:ln cap="flat" cmpd="sng" w="9525">
            <a:solidFill>
              <a:schemeClr val="dk2"/>
            </a:solidFill>
            <a:prstDash val="solid"/>
            <a:round/>
            <a:headEnd len="sm" w="sm" type="none"/>
            <a:tailEnd len="sm" w="sm" type="none"/>
          </a:ln>
        </p:spPr>
      </p:pic>
      <p:pic>
        <p:nvPicPr>
          <p:cNvPr descr="This timer silently counts down to 0:00, then alerts you that time is up with a gentle beep sound." id="953" name="Google Shape;953;g24c0cd4a5fb_12_6" title="10 Minute Timer">
            <a:hlinkClick r:id="rId5"/>
          </p:cNvPr>
          <p:cNvPicPr preferRelativeResize="0"/>
          <p:nvPr/>
        </p:nvPicPr>
        <p:blipFill rotWithShape="1">
          <a:blip r:embed="rId6">
            <a:alphaModFix/>
          </a:blip>
          <a:srcRect b="0" l="0" r="0" t="0"/>
          <a:stretch/>
        </p:blipFill>
        <p:spPr>
          <a:xfrm>
            <a:off x="6288075" y="4655750"/>
            <a:ext cx="1879600" cy="1057275"/>
          </a:xfrm>
          <a:prstGeom prst="rect">
            <a:avLst/>
          </a:prstGeom>
          <a:noFill/>
          <a:ln>
            <a:noFill/>
          </a:ln>
        </p:spPr>
      </p:pic>
      <p:sp>
        <p:nvSpPr>
          <p:cNvPr id="954" name="Google Shape;954;g24c0cd4a5fb_12_6"/>
          <p:cNvSpPr txBox="1"/>
          <p:nvPr/>
        </p:nvSpPr>
        <p:spPr>
          <a:xfrm>
            <a:off x="123250" y="5877625"/>
            <a:ext cx="2224500" cy="98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22-24</a:t>
            </a:r>
            <a:endParaRPr b="0" i="1"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g24c0cd4a5fb_12_14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000"/>
              <a:buNone/>
            </a:pPr>
            <a:r>
              <a:rPr lang="en-US"/>
              <a:t>Systems</a:t>
            </a:r>
            <a:endParaRPr/>
          </a:p>
        </p:txBody>
      </p:sp>
      <p:pic>
        <p:nvPicPr>
          <p:cNvPr id="961" name="Google Shape;961;g24c0cd4a5fb_12_142"/>
          <p:cNvPicPr preferRelativeResize="0"/>
          <p:nvPr/>
        </p:nvPicPr>
        <p:blipFill rotWithShape="1">
          <a:blip r:embed="rId3">
            <a:alphaModFix/>
          </a:blip>
          <a:srcRect b="0" l="0" r="0" t="0"/>
          <a:stretch/>
        </p:blipFill>
        <p:spPr>
          <a:xfrm>
            <a:off x="4265075" y="2330139"/>
            <a:ext cx="3926400" cy="3764598"/>
          </a:xfrm>
          <a:prstGeom prst="rect">
            <a:avLst/>
          </a:prstGeom>
          <a:noFill/>
          <a:ln>
            <a:noFill/>
          </a:ln>
        </p:spPr>
      </p:pic>
      <p:sp>
        <p:nvSpPr>
          <p:cNvPr id="962" name="Google Shape;962;g24c0cd4a5fb_12_142"/>
          <p:cNvSpPr/>
          <p:nvPr/>
        </p:nvSpPr>
        <p:spPr>
          <a:xfrm rot="7447555">
            <a:off x="6116801" y="2170623"/>
            <a:ext cx="1082862" cy="739631"/>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g24bc7595c84_0_25"/>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3000"/>
              <a:t>Include actions that provide a clear definition of expectations for schools. i.e.</a:t>
            </a:r>
            <a:endParaRPr sz="3000"/>
          </a:p>
          <a:p>
            <a:pPr indent="-419100" lvl="0" marL="914400" rtl="0" algn="l">
              <a:lnSpc>
                <a:spcPct val="100000"/>
              </a:lnSpc>
              <a:spcBef>
                <a:spcPts val="360"/>
              </a:spcBef>
              <a:spcAft>
                <a:spcPts val="0"/>
              </a:spcAft>
              <a:buSzPts val="3000"/>
              <a:buChar char="-"/>
            </a:pPr>
            <a:r>
              <a:rPr lang="en-US" sz="3000"/>
              <a:t>new/revised policies and procedures</a:t>
            </a:r>
            <a:endParaRPr sz="3000"/>
          </a:p>
          <a:p>
            <a:pPr indent="-419100" lvl="0" marL="914400" rtl="0" algn="l">
              <a:lnSpc>
                <a:spcPct val="100000"/>
              </a:lnSpc>
              <a:spcBef>
                <a:spcPts val="1000"/>
              </a:spcBef>
              <a:spcAft>
                <a:spcPts val="0"/>
              </a:spcAft>
              <a:buSzPts val="3000"/>
              <a:buChar char="-"/>
            </a:pPr>
            <a:r>
              <a:rPr lang="en-US" sz="3000"/>
              <a:t>performance feedback</a:t>
            </a:r>
            <a:endParaRPr sz="3000"/>
          </a:p>
          <a:p>
            <a:pPr indent="-419100" lvl="0" marL="914400" rtl="0" algn="l">
              <a:lnSpc>
                <a:spcPct val="100000"/>
              </a:lnSpc>
              <a:spcBef>
                <a:spcPts val="1000"/>
              </a:spcBef>
              <a:spcAft>
                <a:spcPts val="1000"/>
              </a:spcAft>
              <a:buSzPts val="3000"/>
              <a:buChar char="-"/>
            </a:pPr>
            <a:r>
              <a:rPr lang="en-US" sz="3000"/>
              <a:t>progress monitoring </a:t>
            </a:r>
            <a:endParaRPr sz="3000"/>
          </a:p>
        </p:txBody>
      </p:sp>
      <p:sp>
        <p:nvSpPr>
          <p:cNvPr id="969" name="Google Shape;969;g24bc7595c84_0_2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600"/>
              <a:t>Identifying Systems: Expectations</a:t>
            </a:r>
            <a:endParaRPr sz="3600"/>
          </a:p>
        </p:txBody>
      </p:sp>
      <p:sp>
        <p:nvSpPr>
          <p:cNvPr id="970" name="Google Shape;970;g24bc7595c84_0_25"/>
          <p:cNvSpPr txBox="1"/>
          <p:nvPr/>
        </p:nvSpPr>
        <p:spPr>
          <a:xfrm>
            <a:off x="571800" y="5448925"/>
            <a:ext cx="6141300" cy="985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 Management structures and division size impact these factors.</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g24bc7595c84_0_18"/>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3000"/>
              <a:t>Be specific about how the division plans to support school staff in implementation. i.e.</a:t>
            </a:r>
            <a:endParaRPr sz="3000"/>
          </a:p>
          <a:p>
            <a:pPr indent="-419100" lvl="0" marL="1371600" rtl="0" algn="l">
              <a:lnSpc>
                <a:spcPct val="100000"/>
              </a:lnSpc>
              <a:spcBef>
                <a:spcPts val="360"/>
              </a:spcBef>
              <a:spcAft>
                <a:spcPts val="0"/>
              </a:spcAft>
              <a:buSzPts val="3000"/>
              <a:buChar char="-"/>
            </a:pPr>
            <a:r>
              <a:rPr lang="en-US" sz="3000"/>
              <a:t>professional learning</a:t>
            </a:r>
            <a:endParaRPr sz="3000"/>
          </a:p>
          <a:p>
            <a:pPr indent="-419100" lvl="0" marL="1371600" rtl="0" algn="l">
              <a:lnSpc>
                <a:spcPct val="100000"/>
              </a:lnSpc>
              <a:spcBef>
                <a:spcPts val="1000"/>
              </a:spcBef>
              <a:spcAft>
                <a:spcPts val="0"/>
              </a:spcAft>
              <a:buSzPts val="3000"/>
              <a:buChar char="-"/>
            </a:pPr>
            <a:r>
              <a:rPr lang="en-US" sz="3000"/>
              <a:t>coaching</a:t>
            </a:r>
            <a:endParaRPr sz="3000"/>
          </a:p>
          <a:p>
            <a:pPr indent="-419100" lvl="0" marL="1371600" rtl="0" algn="l">
              <a:lnSpc>
                <a:spcPct val="100000"/>
              </a:lnSpc>
              <a:spcBef>
                <a:spcPts val="1000"/>
              </a:spcBef>
              <a:spcAft>
                <a:spcPts val="1000"/>
              </a:spcAft>
              <a:buSzPts val="3000"/>
              <a:buChar char="-"/>
            </a:pPr>
            <a:r>
              <a:rPr lang="en-US" sz="3000"/>
              <a:t>data systems</a:t>
            </a:r>
            <a:endParaRPr sz="3000"/>
          </a:p>
        </p:txBody>
      </p:sp>
      <p:sp>
        <p:nvSpPr>
          <p:cNvPr id="977" name="Google Shape;977;g24bc7595c84_0_1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600"/>
              <a:t>Identifying Systems: Support</a:t>
            </a:r>
            <a:endParaRPr sz="3600"/>
          </a:p>
        </p:txBody>
      </p:sp>
      <p:sp>
        <p:nvSpPr>
          <p:cNvPr id="978" name="Google Shape;978;g24bc7595c84_0_18"/>
          <p:cNvSpPr txBox="1"/>
          <p:nvPr/>
        </p:nvSpPr>
        <p:spPr>
          <a:xfrm>
            <a:off x="571800" y="5372725"/>
            <a:ext cx="6141300" cy="985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 Management structures and division size impact these factors.</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g244f0487a68_0_77"/>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3000">
                <a:extLst>
                  <a:ext uri="http://customooxmlschemas.google.com/">
                    <go:slidesCustomData xmlns:go="http://customooxmlschemas.google.com/" textRoundtripDataId="2"/>
                  </a:ext>
                </a:extLst>
              </a:rPr>
              <a:t>Include communication plan. i.e.</a:t>
            </a:r>
            <a:endParaRPr sz="3000">
              <a:extLst>
                <a:ext uri="http://customooxmlschemas.google.com/">
                  <go:slidesCustomData xmlns:go="http://customooxmlschemas.google.com/" textRoundtripDataId="3"/>
                </a:ext>
              </a:extLst>
            </a:endParaRPr>
          </a:p>
          <a:p>
            <a:pPr indent="-419100" lvl="0" marL="914400" rtl="0" algn="l">
              <a:lnSpc>
                <a:spcPct val="100000"/>
              </a:lnSpc>
              <a:spcBef>
                <a:spcPts val="1000"/>
              </a:spcBef>
              <a:spcAft>
                <a:spcPts val="0"/>
              </a:spcAft>
              <a:buSzPts val="3000"/>
              <a:buChar char="-"/>
            </a:pPr>
            <a:r>
              <a:rPr lang="en-US" sz="3000">
                <a:extLst>
                  <a:ext uri="http://customooxmlschemas.google.com/">
                    <go:slidesCustomData xmlns:go="http://customooxmlschemas.google.com/" textRoundtripDataId="4"/>
                  </a:ext>
                </a:extLst>
              </a:rPr>
              <a:t>Who is sharing the plan? How will that occur?</a:t>
            </a:r>
            <a:endParaRPr sz="3000">
              <a:extLst>
                <a:ext uri="http://customooxmlschemas.google.com/">
                  <go:slidesCustomData xmlns:go="http://customooxmlschemas.google.com/" textRoundtripDataId="5"/>
                </a:ext>
              </a:extLst>
            </a:endParaRPr>
          </a:p>
          <a:p>
            <a:pPr indent="-419100" lvl="0" marL="914400" rtl="0" algn="l">
              <a:lnSpc>
                <a:spcPct val="100000"/>
              </a:lnSpc>
              <a:spcBef>
                <a:spcPts val="0"/>
              </a:spcBef>
              <a:spcAft>
                <a:spcPts val="0"/>
              </a:spcAft>
              <a:buSzPts val="3000"/>
              <a:buChar char="-"/>
            </a:pPr>
            <a:r>
              <a:rPr lang="en-US" sz="3000">
                <a:extLst>
                  <a:ext uri="http://customooxmlschemas.google.com/">
                    <go:slidesCustomData xmlns:go="http://customooxmlschemas.google.com/" textRoundtripDataId="6"/>
                  </a:ext>
                </a:extLst>
              </a:rPr>
              <a:t>Who will report progress back to the division?</a:t>
            </a:r>
            <a:endParaRPr sz="3000"/>
          </a:p>
          <a:p>
            <a:pPr indent="-419100" lvl="0" marL="914400" rtl="0" algn="l">
              <a:lnSpc>
                <a:spcPct val="100000"/>
              </a:lnSpc>
              <a:spcBef>
                <a:spcPts val="0"/>
              </a:spcBef>
              <a:spcAft>
                <a:spcPts val="0"/>
              </a:spcAft>
              <a:buSzPts val="3000"/>
              <a:buChar char="-"/>
            </a:pPr>
            <a:r>
              <a:rPr lang="en-US" sz="3000">
                <a:extLst>
                  <a:ext uri="http://customooxmlschemas.google.com/">
                    <go:slidesCustomData xmlns:go="http://customooxmlschemas.google.com/" textRoundtripDataId="7"/>
                  </a:ext>
                </a:extLst>
              </a:rPr>
              <a:t>Who will share progress</a:t>
            </a:r>
            <a:r>
              <a:rPr lang="en-US" sz="3000"/>
              <a:t> with students and families?</a:t>
            </a:r>
            <a:endParaRPr sz="3000"/>
          </a:p>
        </p:txBody>
      </p:sp>
      <p:sp>
        <p:nvSpPr>
          <p:cNvPr id="985" name="Google Shape;985;g244f0487a68_0_7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300"/>
              <a:t>Identifying Systems: Communication</a:t>
            </a:r>
            <a:endParaRPr sz="3300"/>
          </a:p>
        </p:txBody>
      </p:sp>
      <p:sp>
        <p:nvSpPr>
          <p:cNvPr id="986" name="Google Shape;986;g244f0487a68_0_77"/>
          <p:cNvSpPr txBox="1"/>
          <p:nvPr/>
        </p:nvSpPr>
        <p:spPr>
          <a:xfrm>
            <a:off x="571800" y="5525125"/>
            <a:ext cx="6141300" cy="985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 Management structures and division size impact these factors.</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244f0487a68_0_25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400"/>
              <a:t>Work Time</a:t>
            </a:r>
            <a:endParaRPr sz="2400"/>
          </a:p>
        </p:txBody>
      </p:sp>
      <p:sp>
        <p:nvSpPr>
          <p:cNvPr id="993" name="Google Shape;993;g244f0487a68_0_250"/>
          <p:cNvSpPr txBox="1"/>
          <p:nvPr>
            <p:ph idx="1" type="body"/>
          </p:nvPr>
        </p:nvSpPr>
        <p:spPr>
          <a:xfrm>
            <a:off x="3575050" y="273050"/>
            <a:ext cx="5111700" cy="57516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018"/>
              <a:buFont typeface="Arial"/>
              <a:buNone/>
            </a:pPr>
            <a:r>
              <a:rPr lang="en-US" sz="2300" u="sng"/>
              <a:t>Division A</a:t>
            </a:r>
            <a:endParaRPr b="1" sz="2100"/>
          </a:p>
          <a:p>
            <a:pPr indent="0" lvl="0" marL="0" rtl="0" algn="l">
              <a:lnSpc>
                <a:spcPct val="115000"/>
              </a:lnSpc>
              <a:spcBef>
                <a:spcPts val="0"/>
              </a:spcBef>
              <a:spcAft>
                <a:spcPts val="0"/>
              </a:spcAft>
              <a:buSzPts val="3200"/>
              <a:buNone/>
            </a:pPr>
            <a:r>
              <a:rPr b="1" lang="en-US" sz="2100"/>
              <a:t>Division A </a:t>
            </a:r>
            <a:r>
              <a:rPr b="1" i="1" lang="en-US" sz="2100"/>
              <a:t>tentative</a:t>
            </a:r>
            <a:r>
              <a:rPr b="1" lang="en-US" sz="2100"/>
              <a:t> Plan:</a:t>
            </a:r>
            <a:endParaRPr b="1" sz="2100"/>
          </a:p>
          <a:p>
            <a:pPr indent="-355600" lvl="0" marL="457200" rtl="0" algn="l">
              <a:lnSpc>
                <a:spcPct val="115000"/>
              </a:lnSpc>
              <a:spcBef>
                <a:spcPts val="0"/>
              </a:spcBef>
              <a:spcAft>
                <a:spcPts val="0"/>
              </a:spcAft>
              <a:buSzPts val="2000"/>
              <a:buChar char="●"/>
            </a:pPr>
            <a:r>
              <a:rPr lang="en-US" sz="2000"/>
              <a:t>Establish a text messaging system to communicate students’ absenteeism rate with families. </a:t>
            </a:r>
            <a:endParaRPr sz="2000"/>
          </a:p>
          <a:p>
            <a:pPr indent="-355600" lvl="0" marL="457200" rtl="0" algn="l">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indent="-355600" lvl="0" marL="457200" rtl="0" algn="l">
              <a:lnSpc>
                <a:spcPct val="115000"/>
              </a:lnSpc>
              <a:spcBef>
                <a:spcPts val="1000"/>
              </a:spcBef>
              <a:spcAft>
                <a:spcPts val="0"/>
              </a:spcAft>
              <a:buSzPts val="2000"/>
              <a:buChar char="●"/>
            </a:pPr>
            <a:r>
              <a:rPr lang="en-US" sz="2000"/>
              <a:t>Increase instructional coaching focus to target scaffolding within secondary classrooms.</a:t>
            </a:r>
            <a:endParaRPr sz="2000"/>
          </a:p>
          <a:p>
            <a:pPr indent="-355600" lvl="0" marL="457200" rtl="0" algn="l">
              <a:lnSpc>
                <a:spcPct val="115000"/>
              </a:lnSpc>
              <a:spcBef>
                <a:spcPts val="1000"/>
              </a:spcBef>
              <a:spcAft>
                <a:spcPts val="1000"/>
              </a:spcAft>
              <a:buSzPts val="2000"/>
              <a:buChar char="●"/>
            </a:pPr>
            <a:r>
              <a:rPr lang="en-US" sz="2000"/>
              <a:t>Partner with students to establish mentor programs for students who are identified as being high risk.</a:t>
            </a:r>
            <a:endParaRPr i="1" sz="1800"/>
          </a:p>
        </p:txBody>
      </p:sp>
      <p:sp>
        <p:nvSpPr>
          <p:cNvPr id="994" name="Google Shape;994;g244f0487a68_0_250"/>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Identifying Systems</a:t>
            </a:r>
            <a:endParaRPr/>
          </a:p>
        </p:txBody>
      </p:sp>
      <p:sp>
        <p:nvSpPr>
          <p:cNvPr id="995" name="Google Shape;995;g244f0487a68_0_250"/>
          <p:cNvSpPr txBox="1"/>
          <p:nvPr/>
        </p:nvSpPr>
        <p:spPr>
          <a:xfrm>
            <a:off x="663675" y="2649775"/>
            <a:ext cx="2632800" cy="314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FFFFFF"/>
                </a:solidFill>
                <a:latin typeface="Verdana"/>
                <a:ea typeface="Verdana"/>
                <a:cs typeface="Verdana"/>
                <a:sym typeface="Verdana"/>
              </a:rPr>
              <a:t>To ensure effective implementation of these identified practices,</a:t>
            </a:r>
            <a:endParaRPr b="1" i="1" sz="21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FFFFFF"/>
                </a:solidFill>
                <a:latin typeface="Verdana"/>
                <a:ea typeface="Verdana"/>
                <a:cs typeface="Verdana"/>
                <a:sym typeface="Verdana"/>
              </a:rPr>
              <a:t>what systemic supports should</a:t>
            </a:r>
            <a:endParaRPr b="1" i="1" sz="21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1" i="1" lang="en-US" sz="2100" u="none" cap="none" strike="noStrike">
                <a:solidFill>
                  <a:srgbClr val="FFFFFF"/>
                </a:solidFill>
                <a:latin typeface="Verdana"/>
                <a:ea typeface="Verdana"/>
                <a:cs typeface="Verdana"/>
                <a:sym typeface="Verdana"/>
              </a:rPr>
              <a:t>be considered?</a:t>
            </a:r>
            <a:endParaRPr b="0" i="0" sz="3500" u="none" cap="none" strike="noStrike">
              <a:solidFill>
                <a:srgbClr val="FFFFFF"/>
              </a:solidFill>
              <a:latin typeface="Verdana"/>
              <a:ea typeface="Verdana"/>
              <a:cs typeface="Verdana"/>
              <a:sym typeface="Verdana"/>
            </a:endParaRPr>
          </a:p>
        </p:txBody>
      </p:sp>
      <p:sp>
        <p:nvSpPr>
          <p:cNvPr id="996" name="Google Shape;996;g244f0487a68_0_250"/>
          <p:cNvSpPr txBox="1"/>
          <p:nvPr/>
        </p:nvSpPr>
        <p:spPr>
          <a:xfrm>
            <a:off x="123250" y="6269550"/>
            <a:ext cx="3396600" cy="5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25</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g244f0487a68_0_35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After identifying practices and systems, consider… </a:t>
            </a:r>
            <a:endParaRPr sz="2400"/>
          </a:p>
        </p:txBody>
      </p:sp>
      <p:sp>
        <p:nvSpPr>
          <p:cNvPr id="1003" name="Google Shape;1003;g244f0487a68_0_35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Evaluation Plan</a:t>
            </a:r>
            <a:endParaRPr/>
          </a:p>
        </p:txBody>
      </p:sp>
      <p:sp>
        <p:nvSpPr>
          <p:cNvPr id="1004" name="Google Shape;1004;g244f0487a68_0_352"/>
          <p:cNvSpPr txBox="1"/>
          <p:nvPr/>
        </p:nvSpPr>
        <p:spPr>
          <a:xfrm>
            <a:off x="228600" y="2705300"/>
            <a:ext cx="7180800" cy="166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When are they expected to be implemented? </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How will we know it’s been done?</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100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Who will monitor fidelity of the plan?</a:t>
            </a:r>
            <a:endParaRPr b="0" i="0" sz="2400" u="none" cap="none" strike="noStrike">
              <a:solidFill>
                <a:schemeClr val="dk1"/>
              </a:solidFill>
              <a:latin typeface="Verdana"/>
              <a:ea typeface="Verdana"/>
              <a:cs typeface="Verdana"/>
              <a:sym typeface="Verdana"/>
            </a:endParaRPr>
          </a:p>
        </p:txBody>
      </p:sp>
      <p:sp>
        <p:nvSpPr>
          <p:cNvPr id="1005" name="Google Shape;1005;g244f0487a68_0_352"/>
          <p:cNvSpPr txBox="1"/>
          <p:nvPr/>
        </p:nvSpPr>
        <p:spPr>
          <a:xfrm>
            <a:off x="6378050" y="3429000"/>
            <a:ext cx="2419200" cy="8004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Oswald"/>
                <a:ea typeface="Oswald"/>
                <a:cs typeface="Oswald"/>
                <a:sym typeface="Oswald"/>
              </a:rPr>
              <a:t>Fidelity</a:t>
            </a:r>
            <a:endParaRPr b="0" i="0" sz="4000" u="none" cap="none" strike="noStrike">
              <a:solidFill>
                <a:srgbClr val="000000"/>
              </a:solidFill>
              <a:latin typeface="Oswald"/>
              <a:ea typeface="Oswald"/>
              <a:cs typeface="Oswald"/>
              <a:sym typeface="Oswald"/>
            </a:endParaRPr>
          </a:p>
        </p:txBody>
      </p:sp>
      <p:sp>
        <p:nvSpPr>
          <p:cNvPr id="1006" name="Google Shape;1006;g244f0487a68_0_352"/>
          <p:cNvSpPr txBox="1"/>
          <p:nvPr/>
        </p:nvSpPr>
        <p:spPr>
          <a:xfrm>
            <a:off x="4480100" y="5467650"/>
            <a:ext cx="2692200" cy="8004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Oswald"/>
                <a:ea typeface="Oswald"/>
                <a:cs typeface="Oswald"/>
                <a:sym typeface="Oswald"/>
              </a:rPr>
              <a:t>Outcomes</a:t>
            </a:r>
            <a:endParaRPr b="0" i="0" sz="4000" u="none" cap="none" strike="noStrike">
              <a:solidFill>
                <a:srgbClr val="000000"/>
              </a:solidFill>
              <a:latin typeface="Oswald"/>
              <a:ea typeface="Oswald"/>
              <a:cs typeface="Oswald"/>
              <a:sym typeface="Oswald"/>
            </a:endParaRPr>
          </a:p>
        </p:txBody>
      </p:sp>
      <p:sp>
        <p:nvSpPr>
          <p:cNvPr id="1007" name="Google Shape;1007;g244f0487a68_0_352"/>
          <p:cNvSpPr txBox="1"/>
          <p:nvPr/>
        </p:nvSpPr>
        <p:spPr>
          <a:xfrm>
            <a:off x="228600" y="4737400"/>
            <a:ext cx="7128600" cy="195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When will the DLT review progress toward outcomes?</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Who will gather and </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100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share outcome data?</a:t>
            </a:r>
            <a:endParaRPr b="0" i="0" sz="24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1000"/>
                                        <p:tgtEl>
                                          <p:spTgt spid="1005"/>
                                        </p:tgtEl>
                                      </p:cBhvr>
                                    </p:animEffect>
                                  </p:childTnLst>
                                </p:cTn>
                              </p:par>
                              <p:par>
                                <p:cTn fill="hold" nodeType="with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1000"/>
                                        <p:tgtEl>
                                          <p:spTgt spid="10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1000"/>
                                        <p:tgtEl>
                                          <p:spTgt spid="1007"/>
                                        </p:tgtEl>
                                      </p:cBhvr>
                                    </p:animEffect>
                                  </p:childTnLst>
                                </p:cTn>
                              </p:par>
                              <p:par>
                                <p:cTn fill="hold" nodeType="with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1000"/>
                                        <p:tgtEl>
                                          <p:spTgt spid="10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g244f0487a68_0_364"/>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400"/>
              <a:t>Work Time</a:t>
            </a:r>
            <a:endParaRPr sz="2400"/>
          </a:p>
        </p:txBody>
      </p:sp>
      <p:sp>
        <p:nvSpPr>
          <p:cNvPr id="1014" name="Google Shape;1014;g244f0487a68_0_364"/>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Developing an Evaluation Plan</a:t>
            </a:r>
            <a:endParaRPr/>
          </a:p>
        </p:txBody>
      </p:sp>
      <p:sp>
        <p:nvSpPr>
          <p:cNvPr id="1015" name="Google Shape;1015;g244f0487a68_0_364"/>
          <p:cNvSpPr txBox="1"/>
          <p:nvPr>
            <p:ph idx="1" type="body"/>
          </p:nvPr>
        </p:nvSpPr>
        <p:spPr>
          <a:xfrm>
            <a:off x="3575050" y="273050"/>
            <a:ext cx="5111700" cy="56751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018"/>
              <a:buFont typeface="Arial"/>
              <a:buNone/>
            </a:pPr>
            <a:r>
              <a:rPr lang="en-US" sz="2300" u="sng"/>
              <a:t>Division A</a:t>
            </a:r>
            <a:endParaRPr b="1" sz="2100"/>
          </a:p>
          <a:p>
            <a:pPr indent="0" lvl="0" marL="0" rtl="0" algn="l">
              <a:lnSpc>
                <a:spcPct val="115000"/>
              </a:lnSpc>
              <a:spcBef>
                <a:spcPts val="0"/>
              </a:spcBef>
              <a:spcAft>
                <a:spcPts val="0"/>
              </a:spcAft>
              <a:buSzPts val="3200"/>
              <a:buNone/>
            </a:pPr>
            <a:r>
              <a:rPr b="1" lang="en-US" sz="2100"/>
              <a:t>Division A </a:t>
            </a:r>
            <a:r>
              <a:rPr b="1" i="1" lang="en-US" sz="2100"/>
              <a:t>tentative</a:t>
            </a:r>
            <a:r>
              <a:rPr b="1" lang="en-US" sz="2100"/>
              <a:t> Plan:</a:t>
            </a:r>
            <a:endParaRPr b="1" sz="2100"/>
          </a:p>
          <a:p>
            <a:pPr indent="-355600" lvl="0" marL="457200" rtl="0" algn="l">
              <a:lnSpc>
                <a:spcPct val="115000"/>
              </a:lnSpc>
              <a:spcBef>
                <a:spcPts val="0"/>
              </a:spcBef>
              <a:spcAft>
                <a:spcPts val="0"/>
              </a:spcAft>
              <a:buSzPts val="2000"/>
              <a:buChar char="●"/>
            </a:pPr>
            <a:r>
              <a:rPr lang="en-US" sz="2000"/>
              <a:t>Establish a text messaging system to communicate students’ absenteeism rate with families. </a:t>
            </a:r>
            <a:endParaRPr sz="2000"/>
          </a:p>
          <a:p>
            <a:pPr indent="-355600" lvl="0" marL="457200" rtl="0" algn="l">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indent="-355600" lvl="0" marL="457200" rtl="0" algn="l">
              <a:lnSpc>
                <a:spcPct val="115000"/>
              </a:lnSpc>
              <a:spcBef>
                <a:spcPts val="1000"/>
              </a:spcBef>
              <a:spcAft>
                <a:spcPts val="0"/>
              </a:spcAft>
              <a:buSzPts val="2000"/>
              <a:buChar char="●"/>
            </a:pPr>
            <a:r>
              <a:rPr lang="en-US" sz="2000"/>
              <a:t>Increase instructional coaching focus to target scaffolding within secondary classrooms.</a:t>
            </a:r>
            <a:endParaRPr sz="2000"/>
          </a:p>
          <a:p>
            <a:pPr indent="-355600" lvl="0" marL="457200" rtl="0" algn="l">
              <a:lnSpc>
                <a:spcPct val="115000"/>
              </a:lnSpc>
              <a:spcBef>
                <a:spcPts val="1000"/>
              </a:spcBef>
              <a:spcAft>
                <a:spcPts val="1000"/>
              </a:spcAft>
              <a:buSzPts val="2000"/>
              <a:buChar char="●"/>
            </a:pPr>
            <a:r>
              <a:rPr lang="en-US" sz="2000"/>
              <a:t>Partner with students to establish mentor programs for students who are identified as being high risk.</a:t>
            </a:r>
            <a:endParaRPr i="1" sz="1800"/>
          </a:p>
        </p:txBody>
      </p:sp>
      <p:sp>
        <p:nvSpPr>
          <p:cNvPr id="1016" name="Google Shape;1016;g244f0487a68_0_364"/>
          <p:cNvSpPr txBox="1"/>
          <p:nvPr/>
        </p:nvSpPr>
        <p:spPr>
          <a:xfrm>
            <a:off x="710775" y="2785400"/>
            <a:ext cx="2397900" cy="271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FFFFFF"/>
                </a:solidFill>
                <a:latin typeface="Verdana"/>
                <a:ea typeface="Verdana"/>
                <a:cs typeface="Verdana"/>
                <a:sym typeface="Verdana"/>
              </a:rPr>
              <a:t>What fidelity </a:t>
            </a:r>
            <a:r>
              <a:rPr b="1" i="1" lang="en-US" sz="2100" u="sng" cap="none" strike="noStrike">
                <a:solidFill>
                  <a:srgbClr val="FFFFFF"/>
                </a:solidFill>
                <a:latin typeface="Verdana"/>
                <a:ea typeface="Verdana"/>
                <a:cs typeface="Verdana"/>
                <a:sym typeface="Verdana"/>
              </a:rPr>
              <a:t>and</a:t>
            </a:r>
            <a:r>
              <a:rPr b="1" i="1" lang="en-US" sz="2100" u="none" cap="none" strike="noStrike">
                <a:solidFill>
                  <a:srgbClr val="FFFFFF"/>
                </a:solidFill>
                <a:latin typeface="Verdana"/>
                <a:ea typeface="Verdana"/>
                <a:cs typeface="Verdana"/>
                <a:sym typeface="Verdana"/>
              </a:rPr>
              <a:t> outcome data might you suggest </a:t>
            </a:r>
            <a:endParaRPr b="1" i="1" sz="21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3200"/>
              <a:buFont typeface="Arial"/>
              <a:buNone/>
            </a:pPr>
            <a:r>
              <a:rPr b="1" i="1" lang="en-US" sz="2100" u="none" cap="none" strike="noStrike">
                <a:solidFill>
                  <a:srgbClr val="FFFFFF"/>
                </a:solidFill>
                <a:latin typeface="Verdana"/>
                <a:ea typeface="Verdana"/>
                <a:cs typeface="Verdana"/>
                <a:sym typeface="Verdana"/>
              </a:rPr>
              <a:t>this division use?</a:t>
            </a:r>
            <a:endParaRPr b="0" i="0" sz="2100" u="none" cap="none" strike="noStrike">
              <a:solidFill>
                <a:srgbClr val="FFFFFF"/>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2017-04-18T16:38:12Z</dcterms:created>
  <dc:creator>Jacklyn N Lewis</dc:creator>
</cp:coreProperties>
</file>