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Lst>
  <p:sldSz cx="9144000" cy="6858000" type="screen4x3"/>
  <p:notesSz cx="6858000" cy="9144000"/>
  <p:embeddedFontLst>
    <p:embeddedFont>
      <p:font typeface="Noto Sans" panose="020B0502040504020204" pitchFamily="34" charset="0"/>
      <p:regular r:id="rId122"/>
      <p:bold r:id="rId123"/>
      <p:italic r:id="rId124"/>
      <p:boldItalic r:id="rId125"/>
    </p:embeddedFont>
    <p:embeddedFont>
      <p:font typeface="Open Sans" panose="020B0606030504020204" pitchFamily="34" charset="0"/>
      <p:regular r:id="rId126"/>
      <p:bold r:id="rId127"/>
      <p:italic r:id="rId128"/>
      <p:boldItalic r:id="rId129"/>
    </p:embeddedFont>
    <p:embeddedFont>
      <p:font typeface="Oswald" panose="00000500000000000000" pitchFamily="2" charset="0"/>
      <p:regular r:id="rId130"/>
      <p:bold r:id="rId131"/>
    </p:embeddedFont>
    <p:embeddedFont>
      <p:font typeface="Roboto" panose="02000000000000000000" pitchFamily="2" charset="0"/>
      <p:regular r:id="rId132"/>
      <p:bold r:id="rId133"/>
      <p:italic r:id="rId134"/>
      <p:boldItalic r:id="rId135"/>
    </p:embeddedFont>
    <p:embeddedFont>
      <p:font typeface="Rockwell" panose="02060603020205020403" pitchFamily="18" charset="0"/>
      <p:regular r:id="rId136"/>
      <p:bold r:id="rId137"/>
      <p:italic r:id="rId138"/>
      <p:boldItalic r:id="rId139"/>
    </p:embeddedFont>
    <p:embeddedFont>
      <p:font typeface="Verdana" panose="020B0604030504040204" pitchFamily="34" charset="0"/>
      <p:regular r:id="rId140"/>
      <p:bold r:id="rId141"/>
      <p:italic r:id="rId142"/>
      <p:boldItalic r:id="rId1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216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4" roundtripDataSignature="AMtx7mhLim4SSB6iA2WM9QPKHCJG9QMU0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C30008-C811-4A17-BFCC-0E422688E5CD}">
  <a:tblStyle styleId="{5AC30008-C811-4A17-BFCC-0E422688E5CD}"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400" autoAdjust="0"/>
  </p:normalViewPr>
  <p:slideViewPr>
    <p:cSldViewPr snapToGrid="0">
      <p:cViewPr varScale="1">
        <p:scale>
          <a:sx n="105" d="100"/>
          <a:sy n="105" d="100"/>
        </p:scale>
        <p:origin x="307" y="67"/>
      </p:cViewPr>
      <p:guideLst>
        <p:guide pos="2880"/>
        <p:guide orient="horz" pos="2160"/>
      </p:guideLst>
    </p:cSldViewPr>
  </p:slideViewPr>
  <p:outlineViewPr>
    <p:cViewPr>
      <p:scale>
        <a:sx n="33" d="100"/>
        <a:sy n="33" d="100"/>
      </p:scale>
      <p:origin x="0" y="-233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7.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3.fntdata"/><Relationship Id="rId139" Type="http://schemas.openxmlformats.org/officeDocument/2006/relationships/font" Target="fonts/font18.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9.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9.fntdata"/><Relationship Id="rId135" Type="http://schemas.openxmlformats.org/officeDocument/2006/relationships/font" Target="fonts/font1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4.fntdata"/><Relationship Id="rId141" Type="http://schemas.openxmlformats.org/officeDocument/2006/relationships/font" Target="fonts/font20.fntdata"/><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5.fntdata"/><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142" Type="http://schemas.openxmlformats.org/officeDocument/2006/relationships/font" Target="fonts/font2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fntdata"/><Relationship Id="rId143" Type="http://schemas.openxmlformats.org/officeDocument/2006/relationships/font" Target="fonts/font22.fntdata"/><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2.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2.fntdata"/><Relationship Id="rId14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23" name="Google Shape;12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99" name="Google Shape;19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27" name="Google Shape;1027;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38" name="Google Shape;1038;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49" name="Google Shape;1049;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59" name="Google Shape;1059;p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67" name="Google Shape;106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10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80" name="Google Shape;1080;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89" name="Google Shape;1089;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99" name="Google Shape;1099;p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160" name="Google Shape;1160;p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07" name="Google Shape;20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220" name="Google Shape;1220;p1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1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280" name="Google Shape;1280;p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340" name="Google Shape;1340;p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400" name="Google Shape;1400;p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460" name="Google Shape;1460;p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p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9" name="Google Shape;1519;p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520" name="Google Shape;1520;p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528" name="Google Shape;1528;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7" name="Google Shape;1537;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538" name="Google Shape;1538;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9" name="Google Shape;1569;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570" name="Google Shape;1570;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p1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7" name="Google Shape;1577;p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578" name="Google Shape;1578;p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14" name="Google Shape;214;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48" name="Google Shape;24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56" name="Google Shape;25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67" name="Google Shape;26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5" name="Google Shape;275;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93" name="Google Shape;29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01" name="Google Shape;301;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09" name="Google Shape;30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29" name="Google Shape;129;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16" name="Google Shape;31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26" name="Google Shape;32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33" name="Google Shape;33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40" name="Google Shape;34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52" name="Google Shape;35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60" name="Google Shape;360;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71" name="Google Shape;37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78" name="Google Shape;37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89" name="Google Shape;38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01" name="Google Shape;401;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39" name="Google Shape;13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07" name="Google Shape;40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16" name="Google Shape;41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26" name="Google Shape;42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36" name="Google Shape;436;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47" name="Google Shape;447;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55" name="Google Shape;455;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62" name="Google Shape;462;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69" name="Google Shape;469;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81" name="Google Shape;481;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90" name="Google Shape;49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49" name="Google Shape;14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97" name="Google Shape;497;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03" name="Google Shape;50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09" name="Google Shape;50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20" name="Google Shape;520;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25" name="Google Shape;52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33" name="Google Shape;533;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40" name="Google Shape;540;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47" name="Google Shape;54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54" name="Google Shape;554;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62" name="Google Shape;562;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58" name="Google Shape;15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69" name="Google Shape;569;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81" name="Google Shape;581;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88" name="Google Shape;588;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95" name="Google Shape;59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02" name="Google Shape;602;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09" name="Google Shape;609;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17" name="Google Shape;617;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25" name="Google Shape;625;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33" name="Google Shape;63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39" name="Google Shape;639;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64" name="Google Shape;16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47" name="Google Shape;647;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56" name="Google Shape;656;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66" name="Google Shape;66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73" name="Google Shape;673;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97" name="Google Shape;697;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13" name="Google Shape;713;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21" name="Google Shape;721;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29" name="Google Shape;729;p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40" name="Google Shape;740;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48" name="Google Shape;748;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71" name="Google Shape;17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60" name="Google Shape;760;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67" name="Google Shape;767;p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76" name="Google Shape;776;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82" name="Google Shape;782;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95" name="Google Shape;795;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03" name="Google Shape;803;p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18" name="Google Shape;818;p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25" name="Google Shape;825;p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32" name="Google Shape;832;p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42" name="Google Shape;842;p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84" name="Google Shape;18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52" name="Google Shape;852;p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59" name="Google Shape;859;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67" name="Google Shape;867;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74" name="Google Shape;874;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93" name="Google Shape;893;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00" name="Google Shape;900;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07" name="Google Shape;907;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15" name="Google Shape;915;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24" name="Google Shape;924;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31" name="Google Shape;931;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91" name="Google Shape;19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38" name="Google Shape;938;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47" name="Google Shape;947;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55" name="Google Shape;955;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62" name="Google Shape;962;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72" name="Google Shape;972;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84" name="Google Shape;984;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92" name="Google Shape;992;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00" name="Google Shape;100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08" name="Google Shape;1008;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16" name="Google Shape;1016;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
        <p:cNvGrpSpPr/>
        <p:nvPr/>
      </p:nvGrpSpPr>
      <p:grpSpPr>
        <a:xfrm>
          <a:off x="0" y="0"/>
          <a:ext cx="0" cy="0"/>
          <a:chOff x="0" y="0"/>
          <a:chExt cx="0" cy="0"/>
        </a:xfrm>
      </p:grpSpPr>
      <p:pic>
        <p:nvPicPr>
          <p:cNvPr id="9" name="Google Shape;9;p121"/>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10" name="Google Shape;10;p121"/>
          <p:cNvSpPr txBox="1">
            <a:spLocks noGrp="1"/>
          </p:cNvSpPr>
          <p:nvPr>
            <p:ph type="ctrTitle"/>
          </p:nvPr>
        </p:nvSpPr>
        <p:spPr>
          <a:xfrm>
            <a:off x="953254" y="3671154"/>
            <a:ext cx="7240509" cy="1470025"/>
          </a:xfrm>
          <a:prstGeom prst="rect">
            <a:avLst/>
          </a:prstGeom>
          <a:solidFill>
            <a:schemeClr val="lt1">
              <a:alpha val="6509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121"/>
          <p:cNvSpPr txBox="1">
            <a:spLocks noGrp="1"/>
          </p:cNvSpPr>
          <p:nvPr>
            <p:ph type="subTitle" idx="1"/>
          </p:nvPr>
        </p:nvSpPr>
        <p:spPr>
          <a:xfrm>
            <a:off x="1373109" y="52578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2" name="Google Shape;12;p121"/>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4"/>
        <p:cNvGrpSpPr/>
        <p:nvPr/>
      </p:nvGrpSpPr>
      <p:grpSpPr>
        <a:xfrm>
          <a:off x="0" y="0"/>
          <a:ext cx="0" cy="0"/>
          <a:chOff x="0" y="0"/>
          <a:chExt cx="0" cy="0"/>
        </a:xfrm>
      </p:grpSpPr>
      <p:sp>
        <p:nvSpPr>
          <p:cNvPr id="55" name="Google Shape;55;p13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Google Shape;56;p13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Google Shape;57;p1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130"/>
          <p:cNvPicPr preferRelativeResize="0"/>
          <p:nvPr/>
        </p:nvPicPr>
        <p:blipFill rotWithShape="1">
          <a:blip r:embed="rId2">
            <a:alphaModFix/>
          </a:blip>
          <a:srcRect b="11683"/>
          <a:stretch/>
        </p:blipFill>
        <p:spPr>
          <a:xfrm>
            <a:off x="7392724" y="6011975"/>
            <a:ext cx="1751275" cy="8460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9"/>
        <p:cNvGrpSpPr/>
        <p:nvPr/>
      </p:nvGrpSpPr>
      <p:grpSpPr>
        <a:xfrm>
          <a:off x="0" y="0"/>
          <a:ext cx="0" cy="0"/>
          <a:chOff x="0" y="0"/>
          <a:chExt cx="0" cy="0"/>
        </a:xfrm>
      </p:grpSpPr>
      <p:sp>
        <p:nvSpPr>
          <p:cNvPr id="60" name="Google Shape;60;p13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1"/>
        <p:cNvGrpSpPr/>
        <p:nvPr/>
      </p:nvGrpSpPr>
      <p:grpSpPr>
        <a:xfrm>
          <a:off x="0" y="0"/>
          <a:ext cx="0" cy="0"/>
          <a:chOff x="0" y="0"/>
          <a:chExt cx="0" cy="0"/>
        </a:xfrm>
      </p:grpSpPr>
      <p:sp>
        <p:nvSpPr>
          <p:cNvPr id="62" name="Google Shape;62;p132"/>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3" name="Google Shape;63;p132"/>
          <p:cNvSpPr txBox="1">
            <a:spLocks noGrp="1"/>
          </p:cNvSpPr>
          <p:nvPr>
            <p:ph type="title"/>
          </p:nvPr>
        </p:nvSpPr>
        <p:spPr>
          <a:xfrm>
            <a:off x="2377175" y="228600"/>
            <a:ext cx="6538200" cy="11484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4" name="Google Shape;64;p132"/>
          <p:cNvPicPr preferRelativeResize="0"/>
          <p:nvPr/>
        </p:nvPicPr>
        <p:blipFill rotWithShape="1">
          <a:blip r:embed="rId2">
            <a:alphaModFix/>
          </a:blip>
          <a:srcRect l="240" t="10364" r="-239" b="30813"/>
          <a:stretch/>
        </p:blipFill>
        <p:spPr>
          <a:xfrm>
            <a:off x="0" y="5249173"/>
            <a:ext cx="9144000" cy="1680713"/>
          </a:xfrm>
          <a:prstGeom prst="rect">
            <a:avLst/>
          </a:prstGeom>
          <a:noFill/>
          <a:ln>
            <a:noFill/>
          </a:ln>
        </p:spPr>
      </p:pic>
      <p:pic>
        <p:nvPicPr>
          <p:cNvPr id="65" name="Google Shape;65;p132"/>
          <p:cNvPicPr preferRelativeResize="0"/>
          <p:nvPr/>
        </p:nvPicPr>
        <p:blipFill rotWithShape="1">
          <a:blip r:embed="rId3">
            <a:alphaModFix/>
          </a:blip>
          <a:srcRect b="11683"/>
          <a:stretch/>
        </p:blipFill>
        <p:spPr>
          <a:xfrm>
            <a:off x="0" y="228600"/>
            <a:ext cx="2377168" cy="11484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One Content">
  <p:cSld name="5_One Content">
    <p:spTree>
      <p:nvGrpSpPr>
        <p:cNvPr id="1" name="Shape 66"/>
        <p:cNvGrpSpPr/>
        <p:nvPr/>
      </p:nvGrpSpPr>
      <p:grpSpPr>
        <a:xfrm>
          <a:off x="0" y="0"/>
          <a:ext cx="0" cy="0"/>
          <a:chOff x="0" y="0"/>
          <a:chExt cx="0" cy="0"/>
        </a:xfrm>
      </p:grpSpPr>
      <p:sp>
        <p:nvSpPr>
          <p:cNvPr id="67" name="Google Shape;67;p133"/>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p1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1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133"/>
          <p:cNvPicPr preferRelativeResize="0"/>
          <p:nvPr/>
        </p:nvPicPr>
        <p:blipFill rotWithShape="1">
          <a:blip r:embed="rId2">
            <a:alphaModFix/>
          </a:blip>
          <a:srcRect t="5951" b="16047"/>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72" name="Google Shape;72;p133"/>
          <p:cNvPicPr preferRelativeResize="0"/>
          <p:nvPr/>
        </p:nvPicPr>
        <p:blipFill rotWithShape="1">
          <a:blip r:embed="rId3">
            <a:alphaModFix/>
          </a:blip>
          <a:srcRect b="11683"/>
          <a:stretch/>
        </p:blipFill>
        <p:spPr>
          <a:xfrm>
            <a:off x="340991" y="279400"/>
            <a:ext cx="2366010" cy="1143000"/>
          </a:xfrm>
          <a:prstGeom prst="rect">
            <a:avLst/>
          </a:prstGeom>
          <a:noFill/>
          <a:ln>
            <a:noFill/>
          </a:ln>
        </p:spPr>
      </p:pic>
      <p:sp>
        <p:nvSpPr>
          <p:cNvPr id="73" name="Google Shape;73;p133"/>
          <p:cNvSpPr txBox="1">
            <a:spLocks noGrp="1"/>
          </p:cNvSpPr>
          <p:nvPr>
            <p:ph type="body" idx="1"/>
          </p:nvPr>
        </p:nvSpPr>
        <p:spPr>
          <a:xfrm>
            <a:off x="457201" y="14859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
        <p:cNvGrpSpPr/>
        <p:nvPr/>
      </p:nvGrpSpPr>
      <p:grpSpPr>
        <a:xfrm>
          <a:off x="0" y="0"/>
          <a:ext cx="0" cy="0"/>
          <a:chOff x="0" y="0"/>
          <a:chExt cx="0" cy="0"/>
        </a:xfrm>
      </p:grpSpPr>
      <p:pic>
        <p:nvPicPr>
          <p:cNvPr id="75" name="Google Shape;75;p134"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76" name="Google Shape;76;p134"/>
          <p:cNvSpPr txBox="1">
            <a:spLocks noGrp="1"/>
          </p:cNvSpPr>
          <p:nvPr>
            <p:ph type="ctrTitle"/>
          </p:nvPr>
        </p:nvSpPr>
        <p:spPr>
          <a:xfrm>
            <a:off x="953254" y="3671154"/>
            <a:ext cx="7240509" cy="1470025"/>
          </a:xfrm>
          <a:prstGeom prst="rect">
            <a:avLst/>
          </a:prstGeom>
          <a:solidFill>
            <a:schemeClr val="lt1">
              <a:alpha val="6509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34"/>
          <p:cNvSpPr txBox="1">
            <a:spLocks noGrp="1"/>
          </p:cNvSpPr>
          <p:nvPr>
            <p:ph type="subTitle" idx="1"/>
          </p:nvPr>
        </p:nvSpPr>
        <p:spPr>
          <a:xfrm>
            <a:off x="1373109" y="52578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8" name="Google Shape;78;p134"/>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9"/>
        <p:cNvGrpSpPr/>
        <p:nvPr/>
      </p:nvGrpSpPr>
      <p:grpSpPr>
        <a:xfrm>
          <a:off x="0" y="0"/>
          <a:ext cx="0" cy="0"/>
          <a:chOff x="0" y="0"/>
          <a:chExt cx="0" cy="0"/>
        </a:xfrm>
      </p:grpSpPr>
      <p:pic>
        <p:nvPicPr>
          <p:cNvPr id="80" name="Google Shape;80;p135"/>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81" name="Google Shape;81;p135"/>
          <p:cNvSpPr txBox="1">
            <a:spLocks noGrp="1"/>
          </p:cNvSpPr>
          <p:nvPr>
            <p:ph type="ctrTitle"/>
          </p:nvPr>
        </p:nvSpPr>
        <p:spPr>
          <a:xfrm>
            <a:off x="953254" y="3671154"/>
            <a:ext cx="7240509" cy="1470025"/>
          </a:xfrm>
          <a:prstGeom prst="rect">
            <a:avLst/>
          </a:prstGeom>
          <a:solidFill>
            <a:schemeClr val="lt1">
              <a:alpha val="6509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5"/>
          <p:cNvSpPr txBox="1">
            <a:spLocks noGrp="1"/>
          </p:cNvSpPr>
          <p:nvPr>
            <p:ph type="subTitle" idx="1"/>
          </p:nvPr>
        </p:nvSpPr>
        <p:spPr>
          <a:xfrm>
            <a:off x="1373109" y="52578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3" name="Google Shape;83;p135"/>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4"/>
        <p:cNvGrpSpPr/>
        <p:nvPr/>
      </p:nvGrpSpPr>
      <p:grpSpPr>
        <a:xfrm>
          <a:off x="0" y="0"/>
          <a:ext cx="0" cy="0"/>
          <a:chOff x="0" y="0"/>
          <a:chExt cx="0" cy="0"/>
        </a:xfrm>
      </p:grpSpPr>
      <p:pic>
        <p:nvPicPr>
          <p:cNvPr id="85" name="Google Shape;85;p136"/>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86" name="Google Shape;86;p136"/>
          <p:cNvSpPr txBox="1">
            <a:spLocks noGrp="1"/>
          </p:cNvSpPr>
          <p:nvPr>
            <p:ph type="ctrTitle"/>
          </p:nvPr>
        </p:nvSpPr>
        <p:spPr>
          <a:xfrm>
            <a:off x="953254" y="3671154"/>
            <a:ext cx="7240509" cy="1470025"/>
          </a:xfrm>
          <a:prstGeom prst="rect">
            <a:avLst/>
          </a:prstGeom>
          <a:solidFill>
            <a:schemeClr val="lt1">
              <a:alpha val="6509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6"/>
          <p:cNvSpPr txBox="1">
            <a:spLocks noGrp="1"/>
          </p:cNvSpPr>
          <p:nvPr>
            <p:ph type="subTitle" idx="1"/>
          </p:nvPr>
        </p:nvSpPr>
        <p:spPr>
          <a:xfrm>
            <a:off x="1373109" y="52578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8" name="Google Shape;88;p136"/>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89"/>
        <p:cNvGrpSpPr/>
        <p:nvPr/>
      </p:nvGrpSpPr>
      <p:grpSpPr>
        <a:xfrm>
          <a:off x="0" y="0"/>
          <a:ext cx="0" cy="0"/>
          <a:chOff x="0" y="0"/>
          <a:chExt cx="0" cy="0"/>
        </a:xfrm>
      </p:grpSpPr>
      <p:pic>
        <p:nvPicPr>
          <p:cNvPr id="90" name="Google Shape;90;p137"/>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91" name="Google Shape;91;p137"/>
          <p:cNvSpPr txBox="1">
            <a:spLocks noGrp="1"/>
          </p:cNvSpPr>
          <p:nvPr>
            <p:ph type="ctrTitle"/>
          </p:nvPr>
        </p:nvSpPr>
        <p:spPr>
          <a:xfrm>
            <a:off x="953254" y="3671154"/>
            <a:ext cx="7240509" cy="1470025"/>
          </a:xfrm>
          <a:prstGeom prst="rect">
            <a:avLst/>
          </a:prstGeom>
          <a:solidFill>
            <a:schemeClr val="lt1">
              <a:alpha val="6509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37"/>
          <p:cNvSpPr txBox="1">
            <a:spLocks noGrp="1"/>
          </p:cNvSpPr>
          <p:nvPr>
            <p:ph type="subTitle" idx="1"/>
          </p:nvPr>
        </p:nvSpPr>
        <p:spPr>
          <a:xfrm>
            <a:off x="1373109" y="52578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93" name="Google Shape;93;p137"/>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94"/>
        <p:cNvGrpSpPr/>
        <p:nvPr/>
      </p:nvGrpSpPr>
      <p:grpSpPr>
        <a:xfrm>
          <a:off x="0" y="0"/>
          <a:ext cx="0" cy="0"/>
          <a:chOff x="0" y="0"/>
          <a:chExt cx="0" cy="0"/>
        </a:xfrm>
      </p:grpSpPr>
      <p:sp>
        <p:nvSpPr>
          <p:cNvPr id="95" name="Google Shape;95;p138"/>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 name="Google Shape;96;p138"/>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7" name="Google Shape;97;p138"/>
          <p:cNvPicPr preferRelativeResize="0"/>
          <p:nvPr/>
        </p:nvPicPr>
        <p:blipFill rotWithShape="1">
          <a:blip r:embed="rId2">
            <a:alphaModFix/>
          </a:blip>
          <a:srcRect t="11971" b="11970"/>
          <a:stretch/>
        </p:blipFill>
        <p:spPr>
          <a:xfrm>
            <a:off x="0" y="5249173"/>
            <a:ext cx="9144000" cy="1680713"/>
          </a:xfrm>
          <a:prstGeom prst="rect">
            <a:avLst/>
          </a:prstGeom>
          <a:noFill/>
          <a:ln>
            <a:noFill/>
          </a:ln>
        </p:spPr>
      </p:pic>
      <p:pic>
        <p:nvPicPr>
          <p:cNvPr id="98" name="Google Shape;98;p138"/>
          <p:cNvPicPr preferRelativeResize="0"/>
          <p:nvPr/>
        </p:nvPicPr>
        <p:blipFill rotWithShape="1">
          <a:blip r:embed="rId3">
            <a:alphaModFix/>
          </a:blip>
          <a:srcRect b="11683"/>
          <a:stretch/>
        </p:blipFill>
        <p:spPr>
          <a:xfrm>
            <a:off x="122525" y="228600"/>
            <a:ext cx="2470948" cy="1193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99"/>
        <p:cNvGrpSpPr/>
        <p:nvPr/>
      </p:nvGrpSpPr>
      <p:grpSpPr>
        <a:xfrm>
          <a:off x="0" y="0"/>
          <a:ext cx="0" cy="0"/>
          <a:chOff x="0" y="0"/>
          <a:chExt cx="0" cy="0"/>
        </a:xfrm>
      </p:grpSpPr>
      <p:sp>
        <p:nvSpPr>
          <p:cNvPr id="100" name="Google Shape;100;p139"/>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01" name="Google Shape;101;p139"/>
          <p:cNvPicPr preferRelativeResize="0"/>
          <p:nvPr/>
        </p:nvPicPr>
        <p:blipFill rotWithShape="1">
          <a:blip r:embed="rId2">
            <a:alphaModFix/>
          </a:blip>
          <a:srcRect l="126" t="52" r="-125" b="39102"/>
          <a:stretch/>
        </p:blipFill>
        <p:spPr>
          <a:xfrm>
            <a:off x="11502" y="5183038"/>
            <a:ext cx="9144000" cy="1680713"/>
          </a:xfrm>
          <a:prstGeom prst="rect">
            <a:avLst/>
          </a:prstGeom>
          <a:noFill/>
          <a:ln>
            <a:noFill/>
          </a:ln>
        </p:spPr>
      </p:pic>
      <p:sp>
        <p:nvSpPr>
          <p:cNvPr id="102" name="Google Shape;102;p139"/>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3" name="Google Shape;103;p139"/>
          <p:cNvPicPr preferRelativeResize="0"/>
          <p:nvPr/>
        </p:nvPicPr>
        <p:blipFill rotWithShape="1">
          <a:blip r:embed="rId3">
            <a:alphaModFix/>
          </a:blip>
          <a:srcRect b="11683"/>
          <a:stretch/>
        </p:blipFill>
        <p:spPr>
          <a:xfrm>
            <a:off x="122525" y="228600"/>
            <a:ext cx="2470948" cy="1193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
        <p:cNvGrpSpPr/>
        <p:nvPr/>
      </p:nvGrpSpPr>
      <p:grpSpPr>
        <a:xfrm>
          <a:off x="0" y="0"/>
          <a:ext cx="0" cy="0"/>
          <a:chOff x="0" y="0"/>
          <a:chExt cx="0" cy="0"/>
        </a:xfrm>
      </p:grpSpPr>
      <p:sp>
        <p:nvSpPr>
          <p:cNvPr id="14" name="Google Shape;14;p12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 name="Google Shape;15;p122"/>
          <p:cNvPicPr preferRelativeResize="0"/>
          <p:nvPr/>
        </p:nvPicPr>
        <p:blipFill rotWithShape="1">
          <a:blip r:embed="rId2">
            <a:alphaModFix/>
          </a:blip>
          <a:srcRect b="11683"/>
          <a:stretch/>
        </p:blipFill>
        <p:spPr>
          <a:xfrm>
            <a:off x="7392724" y="6011975"/>
            <a:ext cx="1751275" cy="8460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04"/>
        <p:cNvGrpSpPr/>
        <p:nvPr/>
      </p:nvGrpSpPr>
      <p:grpSpPr>
        <a:xfrm>
          <a:off x="0" y="0"/>
          <a:ext cx="0" cy="0"/>
          <a:chOff x="0" y="0"/>
          <a:chExt cx="0" cy="0"/>
        </a:xfrm>
      </p:grpSpPr>
      <p:sp>
        <p:nvSpPr>
          <p:cNvPr id="105" name="Google Shape;105;p14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4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7" name="Google Shape;107;p14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Google Shape;108;p14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1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140"/>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11" name="Google Shape;111;p140" descr="Decorative image of smiling teenagers at a library"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112" name="Google Shape;112;p140"/>
          <p:cNvPicPr preferRelativeResize="0"/>
          <p:nvPr/>
        </p:nvPicPr>
        <p:blipFill rotWithShape="1">
          <a:blip r:embed="rId3">
            <a:alphaModFix/>
          </a:blip>
          <a:srcRect b="16561"/>
          <a:stretch/>
        </p:blipFill>
        <p:spPr>
          <a:xfrm>
            <a:off x="120325" y="69975"/>
            <a:ext cx="1604199" cy="8131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113"/>
        <p:cNvGrpSpPr/>
        <p:nvPr/>
      </p:nvGrpSpPr>
      <p:grpSpPr>
        <a:xfrm>
          <a:off x="0" y="0"/>
          <a:ext cx="0" cy="0"/>
          <a:chOff x="0" y="0"/>
          <a:chExt cx="0" cy="0"/>
        </a:xfrm>
      </p:grpSpPr>
      <p:sp>
        <p:nvSpPr>
          <p:cNvPr id="114" name="Google Shape;114;p141"/>
          <p:cNvSpPr txBox="1">
            <a:spLocks noGrp="1"/>
          </p:cNvSpPr>
          <p:nvPr>
            <p:ph type="body" idx="1"/>
          </p:nvPr>
        </p:nvSpPr>
        <p:spPr>
          <a:xfrm>
            <a:off x="457201" y="1600201"/>
            <a:ext cx="8229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p141"/>
          <p:cNvSpPr txBox="1">
            <a:spLocks noGrp="1"/>
          </p:cNvSpPr>
          <p:nvPr>
            <p:ph type="dt" idx="10"/>
          </p:nvPr>
        </p:nvSpPr>
        <p:spPr>
          <a:xfrm>
            <a:off x="457200" y="6356351"/>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p141"/>
          <p:cNvSpPr txBox="1">
            <a:spLocks noGrp="1"/>
          </p:cNvSpPr>
          <p:nvPr>
            <p:ph type="ftr" idx="11"/>
          </p:nvPr>
        </p:nvSpPr>
        <p:spPr>
          <a:xfrm>
            <a:off x="3124200" y="6356351"/>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7" name="Google Shape;117;p141"/>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18" name="Google Shape;118;p141"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sp>
        <p:nvSpPr>
          <p:cNvPr id="119" name="Google Shape;119;p141"/>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0" name="Google Shape;120;p141"/>
          <p:cNvPicPr preferRelativeResize="0"/>
          <p:nvPr/>
        </p:nvPicPr>
        <p:blipFill rotWithShape="1">
          <a:blip r:embed="rId3">
            <a:alphaModFix/>
          </a:blip>
          <a:srcRect b="11683"/>
          <a:stretch/>
        </p:blipFill>
        <p:spPr>
          <a:xfrm>
            <a:off x="122525" y="228600"/>
            <a:ext cx="2470948" cy="1193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123"/>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123"/>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 name="Google Shape;19;p123"/>
          <p:cNvPicPr preferRelativeResize="0"/>
          <p:nvPr/>
        </p:nvPicPr>
        <p:blipFill rotWithShape="1">
          <a:blip r:embed="rId2">
            <a:alphaModFix/>
          </a:blip>
          <a:srcRect/>
          <a:stretch/>
        </p:blipFill>
        <p:spPr>
          <a:xfrm>
            <a:off x="7543800" y="6033861"/>
            <a:ext cx="1464053" cy="85452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0"/>
        <p:cNvGrpSpPr/>
        <p:nvPr/>
      </p:nvGrpSpPr>
      <p:grpSpPr>
        <a:xfrm>
          <a:off x="0" y="0"/>
          <a:ext cx="0" cy="0"/>
          <a:chOff x="0" y="0"/>
          <a:chExt cx="0" cy="0"/>
        </a:xfrm>
      </p:grpSpPr>
      <p:sp>
        <p:nvSpPr>
          <p:cNvPr id="21" name="Google Shape;21;p124"/>
          <p:cNvSpPr txBox="1">
            <a:spLocks noGrp="1"/>
          </p:cNvSpPr>
          <p:nvPr>
            <p:ph type="ctrTitle"/>
          </p:nvPr>
        </p:nvSpPr>
        <p:spPr>
          <a:xfrm>
            <a:off x="928464" y="1600200"/>
            <a:ext cx="7240509" cy="1470025"/>
          </a:xfrm>
          <a:prstGeom prst="rect">
            <a:avLst/>
          </a:prstGeom>
          <a:solidFill>
            <a:schemeClr val="lt1">
              <a:alpha val="6509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24"/>
          <p:cNvSpPr txBox="1">
            <a:spLocks noGrp="1"/>
          </p:cNvSpPr>
          <p:nvPr>
            <p:ph type="subTitle" idx="1"/>
          </p:nvPr>
        </p:nvSpPr>
        <p:spPr>
          <a:xfrm>
            <a:off x="1348319" y="3429000"/>
            <a:ext cx="6400800" cy="914400"/>
          </a:xfrm>
          <a:prstGeom prst="rect">
            <a:avLst/>
          </a:prstGeom>
          <a:solidFill>
            <a:schemeClr val="lt1">
              <a:alpha val="6509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3" name="Google Shape;23;p124"/>
          <p:cNvPicPr preferRelativeResize="0"/>
          <p:nvPr/>
        </p:nvPicPr>
        <p:blipFill rotWithShape="1">
          <a:blip r:embed="rId2">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125"/>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5"/>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7" name="Google Shape;27;p125"/>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28" name="Google Shape;28;p125"/>
          <p:cNvPicPr preferRelativeResize="0"/>
          <p:nvPr/>
        </p:nvPicPr>
        <p:blipFill rotWithShape="1">
          <a:blip r:embed="rId2">
            <a:alphaModFix/>
          </a:blip>
          <a:srcRect b="11683"/>
          <a:stretch/>
        </p:blipFill>
        <p:spPr>
          <a:xfrm>
            <a:off x="269825" y="230901"/>
            <a:ext cx="2473373" cy="1194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
        <p:cNvGrpSpPr/>
        <p:nvPr/>
      </p:nvGrpSpPr>
      <p:grpSpPr>
        <a:xfrm>
          <a:off x="0" y="0"/>
          <a:ext cx="0" cy="0"/>
          <a:chOff x="0" y="0"/>
          <a:chExt cx="0" cy="0"/>
        </a:xfrm>
      </p:grpSpPr>
      <p:sp>
        <p:nvSpPr>
          <p:cNvPr id="30" name="Google Shape;30;p12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26"/>
          <p:cNvSpPr txBox="1">
            <a:spLocks noGrp="1"/>
          </p:cNvSpPr>
          <p:nvPr>
            <p:ph type="body" idx="1"/>
          </p:nvPr>
        </p:nvSpPr>
        <p:spPr>
          <a:xfrm>
            <a:off x="914400" y="1524000"/>
            <a:ext cx="3582988" cy="650875"/>
          </a:xfrm>
          <a:prstGeom prst="rect">
            <a:avLst/>
          </a:prstGeom>
          <a:solidFill>
            <a:srgbClr val="003369">
              <a:alpha val="72156"/>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2" name="Google Shape;32;p1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3" name="Google Shape;33;p126"/>
          <p:cNvSpPr txBox="1">
            <a:spLocks noGrp="1"/>
          </p:cNvSpPr>
          <p:nvPr>
            <p:ph type="body" idx="3"/>
          </p:nvPr>
        </p:nvSpPr>
        <p:spPr>
          <a:xfrm>
            <a:off x="5105400" y="1535113"/>
            <a:ext cx="3581400" cy="639762"/>
          </a:xfrm>
          <a:prstGeom prst="rect">
            <a:avLst/>
          </a:prstGeom>
          <a:solidFill>
            <a:srgbClr val="003369">
              <a:alpha val="72156"/>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4" name="Google Shape;34;p126"/>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5" name="Google Shape;35;p126"/>
          <p:cNvSpPr/>
          <p:nvPr/>
        </p:nvSpPr>
        <p:spPr>
          <a:xfrm>
            <a:off x="457200" y="1524000"/>
            <a:ext cx="457200" cy="651510"/>
          </a:xfrm>
          <a:prstGeom prst="rect">
            <a:avLst/>
          </a:prstGeom>
          <a:solidFill>
            <a:srgbClr val="B1BB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36" name="Google Shape;36;p126"/>
          <p:cNvSpPr/>
          <p:nvPr/>
        </p:nvSpPr>
        <p:spPr>
          <a:xfrm>
            <a:off x="4648200" y="1524000"/>
            <a:ext cx="457200" cy="651510"/>
          </a:xfrm>
          <a:prstGeom prst="rect">
            <a:avLst/>
          </a:prstGeom>
          <a:solidFill>
            <a:srgbClr val="B1BBCB">
              <a:alpha val="4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7" name="Google Shape;37;p126"/>
          <p:cNvPicPr preferRelativeResize="0"/>
          <p:nvPr/>
        </p:nvPicPr>
        <p:blipFill rotWithShape="1">
          <a:blip r:embed="rId2">
            <a:alphaModFix/>
          </a:blip>
          <a:srcRect b="11683"/>
          <a:stretch/>
        </p:blipFill>
        <p:spPr>
          <a:xfrm>
            <a:off x="7459574" y="6017125"/>
            <a:ext cx="1620250" cy="7827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127"/>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7"/>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1" name="Google Shape;41;p127"/>
          <p:cNvSpPr txBox="1">
            <a:spLocks noGrp="1"/>
          </p:cNvSpPr>
          <p:nvPr>
            <p:ph type="body" idx="2"/>
          </p:nvPr>
        </p:nvSpPr>
        <p:spPr>
          <a:xfrm>
            <a:off x="457200" y="1435101"/>
            <a:ext cx="3008313" cy="4512778"/>
          </a:xfrm>
          <a:prstGeom prst="rect">
            <a:avLst/>
          </a:prstGeom>
          <a:solidFill>
            <a:srgbClr val="003369">
              <a:alpha val="72156"/>
            </a:srgbClr>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lt1"/>
              </a:buClr>
              <a:buSzPts val="2400"/>
              <a:buNone/>
              <a:defRPr sz="2400">
                <a:solidFill>
                  <a:schemeClr val="lt1"/>
                </a:solidFil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2" name="Google Shape;42;p127"/>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3" name="Google Shape;43;p127"/>
          <p:cNvPicPr preferRelativeResize="0"/>
          <p:nvPr/>
        </p:nvPicPr>
        <p:blipFill rotWithShape="1">
          <a:blip r:embed="rId2">
            <a:alphaModFix/>
          </a:blip>
          <a:srcRect b="11683"/>
          <a:stretch/>
        </p:blipFill>
        <p:spPr>
          <a:xfrm>
            <a:off x="7392724" y="6011975"/>
            <a:ext cx="1751275" cy="8460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pic>
        <p:nvPicPr>
          <p:cNvPr id="45" name="Google Shape;45;p128"/>
          <p:cNvPicPr preferRelativeResize="0"/>
          <p:nvPr/>
        </p:nvPicPr>
        <p:blipFill rotWithShape="1">
          <a:blip r:embed="rId2">
            <a:alphaModFix/>
          </a:blip>
          <a:srcRect l="136" t="32397" r="-128" b="12769"/>
          <a:stretch/>
        </p:blipFill>
        <p:spPr>
          <a:xfrm rot="10800000">
            <a:off x="0" y="0"/>
            <a:ext cx="9143999" cy="1554608"/>
          </a:xfrm>
          <a:prstGeom prst="rect">
            <a:avLst/>
          </a:prstGeom>
          <a:noFill/>
          <a:ln>
            <a:noFill/>
          </a:ln>
        </p:spPr>
      </p:pic>
      <p:sp>
        <p:nvSpPr>
          <p:cNvPr id="46" name="Google Shape;46;p1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28"/>
          <p:cNvSpPr txBox="1">
            <a:spLocks noGrp="1"/>
          </p:cNvSpPr>
          <p:nvPr>
            <p:ph type="body" idx="1"/>
          </p:nvPr>
        </p:nvSpPr>
        <p:spPr>
          <a:xfrm>
            <a:off x="722313" y="1905001"/>
            <a:ext cx="7772400" cy="2501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pic>
        <p:nvPicPr>
          <p:cNvPr id="48" name="Google Shape;48;p128"/>
          <p:cNvPicPr preferRelativeResize="0"/>
          <p:nvPr/>
        </p:nvPicPr>
        <p:blipFill rotWithShape="1">
          <a:blip r:embed="rId3">
            <a:alphaModFix/>
          </a:blip>
          <a:srcRect b="16561"/>
          <a:stretch/>
        </p:blipFill>
        <p:spPr>
          <a:xfrm>
            <a:off x="120325" y="69975"/>
            <a:ext cx="1216524" cy="6166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49"/>
        <p:cNvGrpSpPr/>
        <p:nvPr/>
      </p:nvGrpSpPr>
      <p:grpSpPr>
        <a:xfrm>
          <a:off x="0" y="0"/>
          <a:ext cx="0" cy="0"/>
          <a:chOff x="0" y="0"/>
          <a:chExt cx="0" cy="0"/>
        </a:xfrm>
      </p:grpSpPr>
      <p:sp>
        <p:nvSpPr>
          <p:cNvPr id="50" name="Google Shape;50;p129"/>
          <p:cNvSpPr txBox="1">
            <a:spLocks noGrp="1"/>
          </p:cNvSpPr>
          <p:nvPr>
            <p:ph type="title"/>
          </p:nvPr>
        </p:nvSpPr>
        <p:spPr>
          <a:xfrm>
            <a:off x="498474" y="484094"/>
            <a:ext cx="7556400" cy="1116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14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1" name="Google Shape;51;p129"/>
          <p:cNvSpPr txBox="1">
            <a:spLocks noGrp="1"/>
          </p:cNvSpPr>
          <p:nvPr>
            <p:ph type="body" idx="1"/>
          </p:nvPr>
        </p:nvSpPr>
        <p:spPr>
          <a:xfrm>
            <a:off x="498474" y="1981200"/>
            <a:ext cx="7556400" cy="4145100"/>
          </a:xfrm>
          <a:prstGeom prst="rect">
            <a:avLst/>
          </a:prstGeom>
          <a:noFill/>
          <a:ln>
            <a:noFill/>
          </a:ln>
        </p:spPr>
        <p:txBody>
          <a:bodyPr spcFirstLastPara="1" wrap="square" lIns="91425" tIns="91425" rIns="91425" bIns="91425" anchor="t" anchorCtr="0">
            <a:noAutofit/>
          </a:bodyPr>
          <a:lstStyle>
            <a:lvl1pPr marL="457200" marR="0" lvl="0" indent="-323850" algn="l">
              <a:lnSpc>
                <a:spcPct val="100000"/>
              </a:lnSpc>
              <a:spcBef>
                <a:spcPts val="2000"/>
              </a:spcBef>
              <a:spcAft>
                <a:spcPts val="0"/>
              </a:spcAft>
              <a:buClr>
                <a:schemeClr val="accent1"/>
              </a:buClr>
              <a:buSzPts val="1500"/>
              <a:buFont typeface="Noto Sans"/>
              <a:buChar char="■"/>
              <a:defRPr sz="2000" b="0" i="0" u="none" strike="noStrike" cap="none">
                <a:solidFill>
                  <a:srgbClr val="95746A"/>
                </a:solidFill>
                <a:latin typeface="Rockwell"/>
                <a:ea typeface="Rockwell"/>
                <a:cs typeface="Rockwell"/>
                <a:sym typeface="Rockwell"/>
              </a:defRPr>
            </a:lvl1pPr>
            <a:lvl2pPr marL="914400" marR="0" lvl="1" indent="-314325" algn="l">
              <a:lnSpc>
                <a:spcPct val="100000"/>
              </a:lnSpc>
              <a:spcBef>
                <a:spcPts val="60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3pPr>
            <a:lvl4pPr marL="1828800" marR="0" lvl="3" indent="-314325" algn="l">
              <a:lnSpc>
                <a:spcPct val="100000"/>
              </a:lnSpc>
              <a:spcBef>
                <a:spcPts val="60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5pPr>
            <a:lvl6pPr marL="2743200" marR="0" lvl="5" indent="-314325" algn="l">
              <a:lnSpc>
                <a:spcPct val="100000"/>
              </a:lnSpc>
              <a:spcBef>
                <a:spcPts val="36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7pPr>
            <a:lvl8pPr marL="3657600" marR="0" lvl="7" indent="-314325" algn="l">
              <a:lnSpc>
                <a:spcPct val="100000"/>
              </a:lnSpc>
              <a:spcBef>
                <a:spcPts val="36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9pPr>
          </a:lstStyle>
          <a:p>
            <a:endParaRPr/>
          </a:p>
        </p:txBody>
      </p:sp>
      <p:sp>
        <p:nvSpPr>
          <p:cNvPr id="52" name="Google Shape;52;p129"/>
          <p:cNvSpPr txBox="1">
            <a:spLocks noGrp="1"/>
          </p:cNvSpPr>
          <p:nvPr>
            <p:ph type="dt" idx="10"/>
          </p:nvPr>
        </p:nvSpPr>
        <p:spPr>
          <a:xfrm>
            <a:off x="6795247" y="6423585"/>
            <a:ext cx="21336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95746A"/>
              </a:buClr>
              <a:buSzPts val="1400"/>
              <a:buFont typeface="Rockwell"/>
              <a:buNone/>
              <a:defRPr sz="1100" b="0" i="0" u="none" strike="noStrike" cap="none">
                <a:solidFill>
                  <a:srgbClr val="95746A"/>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53" name="Google Shape;53;p129"/>
          <p:cNvSpPr txBox="1">
            <a:spLocks noGrp="1"/>
          </p:cNvSpPr>
          <p:nvPr>
            <p:ph type="ftr" idx="11"/>
          </p:nvPr>
        </p:nvSpPr>
        <p:spPr>
          <a:xfrm>
            <a:off x="201706" y="6423585"/>
            <a:ext cx="61230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95746A"/>
              </a:buClr>
              <a:buSzPts val="1400"/>
              <a:buFont typeface="Rockwell"/>
              <a:buNone/>
              <a:defRPr sz="1100" b="0" i="0" u="none" strike="noStrike" cap="none">
                <a:solidFill>
                  <a:srgbClr val="95746A"/>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hyperlink" Target="http://www.youtube.com/watch?v=40tPuU6jrgQ"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18.xml.rels><?xml version="1.0" encoding="UTF-8" standalone="yes"?>
<Relationships xmlns="http://schemas.openxmlformats.org/package/2006/relationships"><Relationship Id="rId3" Type="http://schemas.openxmlformats.org/officeDocument/2006/relationships/hyperlink" Target="http://www.youtube.com/watch?v=4ASKMcdCc3g" TargetMode="External"/><Relationship Id="rId2" Type="http://schemas.openxmlformats.org/officeDocument/2006/relationships/notesSlide" Target="../notesSlides/notesSlide118.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hyperlink" Target="http://www.youtube.com/watch?v=lTpPKjH_BVU" TargetMode="Externa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schoolquality.virginia.gov/"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vtss-ric.vcu.edu/event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iHdviZkM7S4"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hyperlink" Target="http://www.youtube.com/watch?v=4ASKMcdCc3g" TargetMode="Externa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4ASKMcdCc3g"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www.schoolreforminitiative.org/protocol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4ASKMcdCc3g"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BsD2n-wLCs8"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9.png"/><Relationship Id="rId4" Type="http://schemas.openxmlformats.org/officeDocument/2006/relationships/image" Target="../media/image58.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www.attendanceworks.org/chronic-absence/addressing-chronic-absence/3-tiers-of-intervention/root-causes/"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hyperlink" Target="http://www.youtube.com/watch?v=40tPuU6jrgQ" TargetMode="External"/><Relationship Id="rId4" Type="http://schemas.openxmlformats.org/officeDocument/2006/relationships/image" Target="../media/image66.jpg"/></Relationships>
</file>

<file path=ppt/slides/_rels/slide68.xml.rels><?xml version="1.0" encoding="UTF-8" standalone="yes"?>
<Relationships xmlns="http://schemas.openxmlformats.org/package/2006/relationships"><Relationship Id="rId3" Type="http://schemas.openxmlformats.org/officeDocument/2006/relationships/hyperlink" Target="http://www.youtube.com/watch?v=BsD2n-wLCs8"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hyperlink" Target="http://www.youtube.com/watch?v=u_BcMXgws6Y"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hyperlink" Target="http://www.youtube.com/watch?v=Pm2BvdiZUXA"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youtube.com/watch?v=XCRfyiSfRYg"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1.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hyperlink" Target="http://www.youtube.com/watch?v=_W0bSen8Qjg" TargetMode="External"/><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
          <p:cNvSpPr txBox="1">
            <a:spLocks noGrp="1"/>
          </p:cNvSpPr>
          <p:nvPr>
            <p:ph type="ctrTitle"/>
          </p:nvPr>
        </p:nvSpPr>
        <p:spPr>
          <a:xfrm>
            <a:off x="951750" y="2716697"/>
            <a:ext cx="7240500" cy="2456100"/>
          </a:xfrm>
          <a:prstGeom prst="rect">
            <a:avLst/>
          </a:prstGeom>
          <a:solidFill>
            <a:schemeClr val="lt1">
              <a:alpha val="6509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3800">
                <a:solidFill>
                  <a:srgbClr val="212121"/>
                </a:solidFill>
                <a:latin typeface="Calibri"/>
                <a:ea typeface="Calibri"/>
                <a:cs typeface="Calibri"/>
                <a:sym typeface="Calibri"/>
              </a:rPr>
              <a:t>Data Informed Decision Making for Division L</a:t>
            </a:r>
            <a:r>
              <a:rPr lang="en-US" sz="3800">
                <a:latin typeface="Calibri"/>
                <a:ea typeface="Calibri"/>
                <a:cs typeface="Calibri"/>
                <a:sym typeface="Calibri"/>
              </a:rPr>
              <a:t>evel Teams: </a:t>
            </a:r>
            <a:endParaRPr sz="3800">
              <a:latin typeface="Calibri"/>
              <a:ea typeface="Calibri"/>
              <a:cs typeface="Calibri"/>
              <a:sym typeface="Calibri"/>
            </a:endParaRPr>
          </a:p>
          <a:p>
            <a:pPr marL="0" lvl="0" indent="0" algn="ctr" rtl="0">
              <a:lnSpc>
                <a:spcPct val="100000"/>
              </a:lnSpc>
              <a:spcBef>
                <a:spcPts val="0"/>
              </a:spcBef>
              <a:spcAft>
                <a:spcPts val="0"/>
              </a:spcAft>
              <a:buClr>
                <a:schemeClr val="dk1"/>
              </a:buClr>
              <a:buSzPts val="1100"/>
              <a:buFont typeface="Arial"/>
              <a:buNone/>
            </a:pPr>
            <a:r>
              <a:rPr lang="en-US" sz="3800">
                <a:latin typeface="Calibri"/>
                <a:ea typeface="Calibri"/>
                <a:cs typeface="Calibri"/>
                <a:sym typeface="Calibri"/>
              </a:rPr>
              <a:t>Establishing a Consistent and Effective Problem Solving Process</a:t>
            </a:r>
            <a:endParaRPr sz="3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770"/>
              <a:buFont typeface="Arial"/>
              <a:buNone/>
            </a:pPr>
            <a:r>
              <a:rPr lang="en-US" sz="2911"/>
              <a:t>MTSS is a systemic, data-driven approach that allows divisions and schools to provide evidence-based practices and interventions to meet the needs of their students. This is done through a clearly defined process that is implemented to fidelity by all stakeholders within the school and/or division.</a:t>
            </a:r>
            <a:endParaRPr sz="1840"/>
          </a:p>
        </p:txBody>
      </p:sp>
      <p:sp>
        <p:nvSpPr>
          <p:cNvPr id="202" name="Google Shape;202;p1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What is MTSS?</a:t>
            </a:r>
            <a:endParaRPr/>
          </a:p>
        </p:txBody>
      </p:sp>
      <p:sp>
        <p:nvSpPr>
          <p:cNvPr id="203" name="Google Shape;203;p10"/>
          <p:cNvSpPr txBox="1"/>
          <p:nvPr/>
        </p:nvSpPr>
        <p:spPr>
          <a:xfrm>
            <a:off x="381000" y="6137100"/>
            <a:ext cx="69903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rgbClr val="1155CC"/>
                </a:solidFill>
                <a:latin typeface="Verdana"/>
                <a:ea typeface="Verdana"/>
                <a:cs typeface="Verdana"/>
                <a:sym typeface="Verdana"/>
              </a:rPr>
              <a:t>VTSS is who we are, MTSS is what we do!</a:t>
            </a:r>
            <a:endParaRPr sz="2400" b="0" i="0" u="none" strike="noStrike" cap="none">
              <a:solidFill>
                <a:srgbClr val="1155CC"/>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00"/>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a:t>After identifying practices and systems, consider… </a:t>
            </a:r>
            <a:endParaRPr sz="2400"/>
          </a:p>
        </p:txBody>
      </p:sp>
      <p:sp>
        <p:nvSpPr>
          <p:cNvPr id="1030" name="Google Shape;1030;p10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Evaluation Plan</a:t>
            </a:r>
            <a:endParaRPr/>
          </a:p>
        </p:txBody>
      </p:sp>
      <p:sp>
        <p:nvSpPr>
          <p:cNvPr id="1031" name="Google Shape;1031;p100"/>
          <p:cNvSpPr txBox="1"/>
          <p:nvPr/>
        </p:nvSpPr>
        <p:spPr>
          <a:xfrm>
            <a:off x="228600" y="2705300"/>
            <a:ext cx="7180800" cy="166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Verdana"/>
                <a:ea typeface="Verdana"/>
                <a:cs typeface="Verdana"/>
                <a:sym typeface="Verdana"/>
              </a:rPr>
              <a:t>When are they expected to be implemented? </a:t>
            </a:r>
            <a:endParaRPr sz="2400" b="0" i="0" u="none" strike="noStrike" cap="none">
              <a:solidFill>
                <a:srgbClr val="000000"/>
              </a:solidFill>
              <a:latin typeface="Verdana"/>
              <a:ea typeface="Verdana"/>
              <a:cs typeface="Verdana"/>
              <a:sym typeface="Verdana"/>
            </a:endParaRPr>
          </a:p>
          <a:p>
            <a:pPr marL="0" marR="0" lvl="0" indent="0" algn="l" rtl="0">
              <a:lnSpc>
                <a:spcPct val="115000"/>
              </a:lnSpc>
              <a:spcBef>
                <a:spcPts val="100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How will we know it’s been done?</a:t>
            </a:r>
            <a:endParaRPr sz="2400" b="0" i="0" u="none" strike="noStrike" cap="none">
              <a:solidFill>
                <a:srgbClr val="000000"/>
              </a:solidFill>
              <a:latin typeface="Verdana"/>
              <a:ea typeface="Verdana"/>
              <a:cs typeface="Verdana"/>
              <a:sym typeface="Verdana"/>
            </a:endParaRPr>
          </a:p>
          <a:p>
            <a:pPr marL="0" marR="0" lvl="0" indent="0" algn="l" rtl="0">
              <a:lnSpc>
                <a:spcPct val="115000"/>
              </a:lnSpc>
              <a:spcBef>
                <a:spcPts val="1000"/>
              </a:spcBef>
              <a:spcAft>
                <a:spcPts val="1000"/>
              </a:spcAft>
              <a:buClr>
                <a:srgbClr val="000000"/>
              </a:buClr>
              <a:buSzPts val="1100"/>
              <a:buFont typeface="Arial"/>
              <a:buNone/>
            </a:pPr>
            <a:r>
              <a:rPr lang="en-US" sz="2400" b="0" i="0" u="none" strike="noStrike" cap="none">
                <a:solidFill>
                  <a:srgbClr val="000000"/>
                </a:solidFill>
                <a:latin typeface="Verdana"/>
                <a:ea typeface="Verdana"/>
                <a:cs typeface="Verdana"/>
                <a:sym typeface="Verdana"/>
              </a:rPr>
              <a:t>Who will monitor fidelity of the plan?</a:t>
            </a:r>
            <a:endParaRPr sz="2400" b="0" i="0" u="none" strike="noStrike" cap="none">
              <a:solidFill>
                <a:srgbClr val="000000"/>
              </a:solidFill>
              <a:latin typeface="Verdana"/>
              <a:ea typeface="Verdana"/>
              <a:cs typeface="Verdana"/>
              <a:sym typeface="Verdana"/>
            </a:endParaRPr>
          </a:p>
        </p:txBody>
      </p:sp>
      <p:sp>
        <p:nvSpPr>
          <p:cNvPr id="1032" name="Google Shape;1032;p100"/>
          <p:cNvSpPr txBox="1"/>
          <p:nvPr/>
        </p:nvSpPr>
        <p:spPr>
          <a:xfrm>
            <a:off x="6378050" y="3429000"/>
            <a:ext cx="2419200" cy="800400"/>
          </a:xfrm>
          <a:prstGeom prst="rect">
            <a:avLst/>
          </a:prstGeom>
          <a:solidFill>
            <a:srgbClr val="D9EAD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Oswald"/>
                <a:ea typeface="Oswald"/>
                <a:cs typeface="Oswald"/>
                <a:sym typeface="Oswald"/>
              </a:rPr>
              <a:t>Fidelity</a:t>
            </a:r>
            <a:endParaRPr sz="4000" b="0" i="0" u="none" strike="noStrike" cap="none">
              <a:solidFill>
                <a:srgbClr val="000000"/>
              </a:solidFill>
              <a:latin typeface="Oswald"/>
              <a:ea typeface="Oswald"/>
              <a:cs typeface="Oswald"/>
              <a:sym typeface="Oswald"/>
            </a:endParaRPr>
          </a:p>
        </p:txBody>
      </p:sp>
      <p:sp>
        <p:nvSpPr>
          <p:cNvPr id="1033" name="Google Shape;1033;p100"/>
          <p:cNvSpPr txBox="1"/>
          <p:nvPr/>
        </p:nvSpPr>
        <p:spPr>
          <a:xfrm>
            <a:off x="4480100" y="5467650"/>
            <a:ext cx="2692200" cy="800400"/>
          </a:xfrm>
          <a:prstGeom prst="rect">
            <a:avLst/>
          </a:prstGeom>
          <a:solidFill>
            <a:srgbClr val="D9EAD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Oswald"/>
                <a:ea typeface="Oswald"/>
                <a:cs typeface="Oswald"/>
                <a:sym typeface="Oswald"/>
              </a:rPr>
              <a:t>Outcomes</a:t>
            </a:r>
            <a:endParaRPr sz="4000" b="0" i="0" u="none" strike="noStrike" cap="none">
              <a:solidFill>
                <a:srgbClr val="000000"/>
              </a:solidFill>
              <a:latin typeface="Oswald"/>
              <a:ea typeface="Oswald"/>
              <a:cs typeface="Oswald"/>
              <a:sym typeface="Oswald"/>
            </a:endParaRPr>
          </a:p>
        </p:txBody>
      </p:sp>
      <p:sp>
        <p:nvSpPr>
          <p:cNvPr id="1034" name="Google Shape;1034;p100"/>
          <p:cNvSpPr txBox="1"/>
          <p:nvPr/>
        </p:nvSpPr>
        <p:spPr>
          <a:xfrm>
            <a:off x="228600" y="4737400"/>
            <a:ext cx="7128600" cy="1956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When will the DLT review progress toward outcomes?</a:t>
            </a:r>
            <a:endParaRPr sz="2400" b="0" i="0" u="none" strike="noStrike" cap="none">
              <a:solidFill>
                <a:srgbClr val="000000"/>
              </a:solidFill>
              <a:latin typeface="Verdana"/>
              <a:ea typeface="Verdana"/>
              <a:cs typeface="Verdana"/>
              <a:sym typeface="Verdana"/>
            </a:endParaRPr>
          </a:p>
          <a:p>
            <a:pPr marL="0" marR="0" lvl="0" indent="0" algn="l" rtl="0">
              <a:lnSpc>
                <a:spcPct val="115000"/>
              </a:lnSpc>
              <a:spcBef>
                <a:spcPts val="100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Who will gather and </a:t>
            </a:r>
            <a:endParaRPr sz="24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1000"/>
              </a:spcAft>
              <a:buClr>
                <a:srgbClr val="000000"/>
              </a:buClr>
              <a:buSzPts val="1100"/>
              <a:buFont typeface="Arial"/>
              <a:buNone/>
            </a:pPr>
            <a:r>
              <a:rPr lang="en-US" sz="2400" b="0" i="0" u="none" strike="noStrike" cap="none">
                <a:solidFill>
                  <a:srgbClr val="000000"/>
                </a:solidFill>
                <a:latin typeface="Verdana"/>
                <a:ea typeface="Verdana"/>
                <a:cs typeface="Verdana"/>
                <a:sym typeface="Verdana"/>
              </a:rPr>
              <a:t>share outcome data?</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childTnLst>
                                </p:cTn>
                              </p:par>
                              <p:par>
                                <p:cTn id="8" presetID="10" presetClass="entr" presetSubtype="0" fill="hold" nodeType="withEffect">
                                  <p:stCondLst>
                                    <p:cond delay="0"/>
                                  </p:stCondLst>
                                  <p:childTnLst>
                                    <p:set>
                                      <p:cBhvr>
                                        <p:cTn id="9" dur="1" fill="hold">
                                          <p:stCondLst>
                                            <p:cond delay="0"/>
                                          </p:stCondLst>
                                        </p:cTn>
                                        <p:tgtEl>
                                          <p:spTgt spid="1031"/>
                                        </p:tgtEl>
                                        <p:attrNameLst>
                                          <p:attrName>style.visibility</p:attrName>
                                        </p:attrNameLst>
                                      </p:cBhvr>
                                      <p:to>
                                        <p:strVal val="visible"/>
                                      </p:to>
                                    </p:set>
                                    <p:animEffect transition="in" filter="fade">
                                      <p:cBhvr>
                                        <p:cTn id="10" dur="1000"/>
                                        <p:tgtEl>
                                          <p:spTgt spid="10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animEffect transition="in" filter="fade">
                                      <p:cBhvr>
                                        <p:cTn id="15" dur="1000"/>
                                        <p:tgtEl>
                                          <p:spTgt spid="1034"/>
                                        </p:tgtEl>
                                      </p:cBhvr>
                                    </p:animEffect>
                                  </p:childTnLst>
                                </p:cTn>
                              </p:par>
                              <p:par>
                                <p:cTn id="16" presetID="10" presetClass="entr" presetSubtype="0" fill="hold" nodeType="withEffect">
                                  <p:stCondLst>
                                    <p:cond delay="0"/>
                                  </p:stCondLst>
                                  <p:childTnLst>
                                    <p:set>
                                      <p:cBhvr>
                                        <p:cTn id="17" dur="1" fill="hold">
                                          <p:stCondLst>
                                            <p:cond delay="0"/>
                                          </p:stCondLst>
                                        </p:cTn>
                                        <p:tgtEl>
                                          <p:spTgt spid="1033"/>
                                        </p:tgtEl>
                                        <p:attrNameLst>
                                          <p:attrName>style.visibility</p:attrName>
                                        </p:attrNameLst>
                                      </p:cBhvr>
                                      <p:to>
                                        <p:strVal val="visible"/>
                                      </p:to>
                                    </p:set>
                                    <p:animEffect transition="in" filter="fade">
                                      <p:cBhvr>
                                        <p:cTn id="18" dur="1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01"/>
          <p:cNvSpPr txBox="1">
            <a:spLocks noGrp="1"/>
          </p:cNvSpPr>
          <p:nvPr>
            <p:ph type="title"/>
          </p:nvPr>
        </p:nvSpPr>
        <p:spPr>
          <a:xfrm>
            <a:off x="457200" y="125197"/>
            <a:ext cx="8229600" cy="8382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2800"/>
              <a:t>Evaluation: Fidelity &amp; Outcome Data</a:t>
            </a:r>
            <a:endParaRPr sz="2800"/>
          </a:p>
        </p:txBody>
      </p:sp>
      <p:graphicFrame>
        <p:nvGraphicFramePr>
          <p:cNvPr id="1041" name="Google Shape;1041;p101"/>
          <p:cNvGraphicFramePr/>
          <p:nvPr/>
        </p:nvGraphicFramePr>
        <p:xfrm>
          <a:off x="781050" y="1087353"/>
          <a:ext cx="3000000" cy="3000000"/>
        </p:xfrm>
        <a:graphic>
          <a:graphicData uri="http://schemas.openxmlformats.org/drawingml/2006/table">
            <a:tbl>
              <a:tblPr>
                <a:noFill/>
                <a:tableStyleId>{5AC30008-C811-4A17-BFCC-0E422688E5CD}</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43950">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t>Lucky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t>Sustaining</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tcPr>
                </a:tc>
                <a:extLst>
                  <a:ext uri="{0D108BD9-81ED-4DB2-BD59-A6C34878D82A}">
                    <a16:rowId xmlns:a16="http://schemas.microsoft.com/office/drawing/2014/main" val="10000"/>
                  </a:ext>
                </a:extLst>
              </a:tr>
              <a:tr h="2093325">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Positive outcomes, low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success is unlikely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B w="12700" cap="flat" cmpd="sng">
                      <a:solidFill>
                        <a:srgbClr val="0099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Positive outcomes, high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success 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B w="12700" cap="flat" cmpd="sng">
                      <a:solidFill>
                        <a:srgbClr val="009900"/>
                      </a:solidFill>
                      <a:prstDash val="solid"/>
                      <a:round/>
                      <a:headEnd type="none" w="sm" len="sm"/>
                      <a:tailEnd type="none" w="sm" len="sm"/>
                    </a:lnB>
                  </a:tcPr>
                </a:tc>
                <a:extLst>
                  <a:ext uri="{0D108BD9-81ED-4DB2-BD59-A6C34878D82A}">
                    <a16:rowId xmlns:a16="http://schemas.microsoft.com/office/drawing/2014/main" val="10001"/>
                  </a:ext>
                </a:extLst>
              </a:tr>
              <a:tr h="443950">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a:t>Losing Ground</a:t>
                      </a:r>
                      <a:endParaRPr sz="2400" b="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a:t>Learning</a:t>
                      </a:r>
                      <a:endParaRPr sz="2400" b="1"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extLst>
                  <a:ext uri="{0D108BD9-81ED-4DB2-BD59-A6C34878D82A}">
                    <a16:rowId xmlns:a16="http://schemas.microsoft.com/office/drawing/2014/main" val="10002"/>
                  </a:ext>
                </a:extLst>
              </a:tr>
              <a:tr h="2093325">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Undesired outcomes, low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failure 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Undesired outcomes, high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mistakes unlikely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042" name="Google Shape;1042;p101"/>
          <p:cNvSpPr/>
          <p:nvPr/>
        </p:nvSpPr>
        <p:spPr>
          <a:xfrm rot="-5400000">
            <a:off x="-1200150" y="3105150"/>
            <a:ext cx="3276600" cy="838200"/>
          </a:xfrm>
          <a:prstGeom prst="leftRightArrow">
            <a:avLst>
              <a:gd name="adj1" fmla="val 50000"/>
              <a:gd name="adj2" fmla="val 50000"/>
            </a:avLst>
          </a:prstGeom>
          <a:solidFill>
            <a:srgbClr val="00A94F"/>
          </a:solidFill>
          <a:ln w="12700" cap="flat" cmpd="sng">
            <a:solidFill>
              <a:srgbClr val="007B3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1" i="0" u="none" strike="noStrike" cap="none">
                <a:solidFill>
                  <a:srgbClr val="FFFFFF"/>
                </a:solidFill>
                <a:latin typeface="Verdana"/>
                <a:ea typeface="Verdana"/>
                <a:cs typeface="Verdana"/>
                <a:sym typeface="Verdana"/>
              </a:rPr>
              <a:t>Outcomes</a:t>
            </a:r>
            <a:endParaRPr sz="2400" b="1" i="0" u="none" strike="noStrike" cap="none">
              <a:solidFill>
                <a:srgbClr val="FFFFFF"/>
              </a:solidFill>
              <a:latin typeface="Verdana"/>
              <a:ea typeface="Verdana"/>
              <a:cs typeface="Verdana"/>
              <a:sym typeface="Verdana"/>
            </a:endParaRPr>
          </a:p>
        </p:txBody>
      </p:sp>
      <p:sp>
        <p:nvSpPr>
          <p:cNvPr id="1043" name="Google Shape;1043;p101"/>
          <p:cNvSpPr/>
          <p:nvPr/>
        </p:nvSpPr>
        <p:spPr>
          <a:xfrm>
            <a:off x="2370625" y="5981700"/>
            <a:ext cx="4839900" cy="838200"/>
          </a:xfrm>
          <a:prstGeom prst="leftRightArrow">
            <a:avLst>
              <a:gd name="adj1" fmla="val 50000"/>
              <a:gd name="adj2" fmla="val 50000"/>
            </a:avLst>
          </a:prstGeom>
          <a:solidFill>
            <a:srgbClr val="00A94F"/>
          </a:solidFill>
          <a:ln w="12700" cap="flat" cmpd="sng">
            <a:solidFill>
              <a:srgbClr val="007B3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1" i="0" u="none" strike="noStrike" cap="none">
                <a:solidFill>
                  <a:srgbClr val="FFFFFF"/>
                </a:solidFill>
                <a:latin typeface="Verdana"/>
                <a:ea typeface="Verdana"/>
                <a:cs typeface="Verdana"/>
                <a:sym typeface="Verdana"/>
              </a:rPr>
              <a:t>Fidelity</a:t>
            </a:r>
            <a:endParaRPr sz="2400" b="1" i="0" u="none" strike="noStrike" cap="none">
              <a:solidFill>
                <a:srgbClr val="FFFFFF"/>
              </a:solidFill>
              <a:latin typeface="Verdana"/>
              <a:ea typeface="Verdana"/>
              <a:cs typeface="Verdana"/>
              <a:sym typeface="Verdana"/>
            </a:endParaRPr>
          </a:p>
        </p:txBody>
      </p:sp>
      <p:pic>
        <p:nvPicPr>
          <p:cNvPr id="1044" name="Google Shape;1044;p101"/>
          <p:cNvPicPr preferRelativeResize="0"/>
          <p:nvPr/>
        </p:nvPicPr>
        <p:blipFill rotWithShape="1">
          <a:blip r:embed="rId3">
            <a:alphaModFix/>
          </a:blip>
          <a:srcRect/>
          <a:stretch/>
        </p:blipFill>
        <p:spPr>
          <a:xfrm>
            <a:off x="120625" y="6329531"/>
            <a:ext cx="1251850" cy="427219"/>
          </a:xfrm>
          <a:prstGeom prst="rect">
            <a:avLst/>
          </a:prstGeom>
          <a:noFill/>
          <a:ln>
            <a:noFill/>
          </a:ln>
        </p:spPr>
      </p:pic>
      <p:sp>
        <p:nvSpPr>
          <p:cNvPr id="1045" name="Google Shape;1045;p101"/>
          <p:cNvSpPr txBox="1"/>
          <p:nvPr/>
        </p:nvSpPr>
        <p:spPr>
          <a:xfrm>
            <a:off x="19050" y="1011150"/>
            <a:ext cx="1530000" cy="42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1" u="none" strike="noStrike" cap="none">
                <a:solidFill>
                  <a:srgbClr val="000000"/>
                </a:solidFill>
                <a:latin typeface="Verdana"/>
                <a:ea typeface="Verdana"/>
                <a:cs typeface="Verdana"/>
                <a:sym typeface="Verdana"/>
              </a:rPr>
              <a:t>Workbook pg. 22</a:t>
            </a:r>
            <a:endParaRPr sz="1700" b="1" i="1" u="none" strike="noStrike" cap="none">
              <a:solidFill>
                <a:srgbClr val="000000"/>
              </a:solidFill>
              <a:latin typeface="Verdana"/>
              <a:ea typeface="Verdana"/>
              <a:cs typeface="Verdana"/>
              <a:sym typeface="Verdana"/>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0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400"/>
              <a:t>Work Time</a:t>
            </a:r>
            <a:endParaRPr sz="2400"/>
          </a:p>
        </p:txBody>
      </p:sp>
      <p:sp>
        <p:nvSpPr>
          <p:cNvPr id="1052" name="Google Shape;1052;p102"/>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Developing an Evaluation Plan</a:t>
            </a:r>
            <a:endParaRPr/>
          </a:p>
        </p:txBody>
      </p:sp>
      <p:sp>
        <p:nvSpPr>
          <p:cNvPr id="1053" name="Google Shape;1053;p102"/>
          <p:cNvSpPr txBox="1">
            <a:spLocks noGrp="1"/>
          </p:cNvSpPr>
          <p:nvPr>
            <p:ph type="body" idx="1"/>
          </p:nvPr>
        </p:nvSpPr>
        <p:spPr>
          <a:xfrm>
            <a:off x="3575050" y="273050"/>
            <a:ext cx="5111700" cy="56751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018"/>
              <a:buFont typeface="Arial"/>
              <a:buNone/>
            </a:pPr>
            <a:r>
              <a:rPr lang="en-US" sz="2300" u="sng"/>
              <a:t>Division A</a:t>
            </a:r>
            <a:endParaRPr sz="2100" b="1"/>
          </a:p>
          <a:p>
            <a:pPr marL="0" lvl="0" indent="0" algn="l" rtl="0">
              <a:lnSpc>
                <a:spcPct val="115000"/>
              </a:lnSpc>
              <a:spcBef>
                <a:spcPts val="0"/>
              </a:spcBef>
              <a:spcAft>
                <a:spcPts val="0"/>
              </a:spcAft>
              <a:buSzPts val="3200"/>
              <a:buNone/>
            </a:pPr>
            <a:r>
              <a:rPr lang="en-US" sz="2100" b="1"/>
              <a:t>Division A </a:t>
            </a:r>
            <a:r>
              <a:rPr lang="en-US" sz="2100" b="1" i="1"/>
              <a:t>tentative</a:t>
            </a:r>
            <a:r>
              <a:rPr lang="en-US" sz="2100" b="1"/>
              <a:t> Plan:</a:t>
            </a:r>
            <a:endParaRPr sz="2100" b="1"/>
          </a:p>
          <a:p>
            <a:pPr marL="457200" lvl="0" indent="-355600" algn="l" rtl="0">
              <a:lnSpc>
                <a:spcPct val="115000"/>
              </a:lnSpc>
              <a:spcBef>
                <a:spcPts val="0"/>
              </a:spcBef>
              <a:spcAft>
                <a:spcPts val="0"/>
              </a:spcAft>
              <a:buSzPts val="2000"/>
              <a:buChar char="●"/>
            </a:pPr>
            <a:r>
              <a:rPr lang="en-US" sz="2000"/>
              <a:t>Establish a text messaging system to communicate students’ absenteeism rate with families. </a:t>
            </a:r>
            <a:endParaRPr sz="2000"/>
          </a:p>
          <a:p>
            <a:pPr marL="457200" lvl="0" indent="-355600" algn="l" rtl="0">
              <a:lnSpc>
                <a:spcPct val="115000"/>
              </a:lnSpc>
              <a:spcBef>
                <a:spcPts val="1000"/>
              </a:spcBef>
              <a:spcAft>
                <a:spcPts val="0"/>
              </a:spcAft>
              <a:buSzPts val="2000"/>
              <a:buChar char="●"/>
            </a:pPr>
            <a:r>
              <a:rPr lang="en-US" sz="2000"/>
              <a:t>Revise division website to direct the community more prominently to attendance policies and current attendance campaigns. </a:t>
            </a:r>
            <a:endParaRPr sz="2000"/>
          </a:p>
          <a:p>
            <a:pPr marL="457200" lvl="0" indent="-355600" algn="l" rtl="0">
              <a:lnSpc>
                <a:spcPct val="115000"/>
              </a:lnSpc>
              <a:spcBef>
                <a:spcPts val="1000"/>
              </a:spcBef>
              <a:spcAft>
                <a:spcPts val="0"/>
              </a:spcAft>
              <a:buSzPts val="2000"/>
              <a:buChar char="●"/>
            </a:pPr>
            <a:r>
              <a:rPr lang="en-US" sz="2000"/>
              <a:t>Increase instructional coaching focus to target scaffolding within secondary classrooms.</a:t>
            </a:r>
            <a:endParaRPr sz="2000"/>
          </a:p>
          <a:p>
            <a:pPr marL="457200" lvl="0" indent="-355600" algn="l" rtl="0">
              <a:lnSpc>
                <a:spcPct val="115000"/>
              </a:lnSpc>
              <a:spcBef>
                <a:spcPts val="1000"/>
              </a:spcBef>
              <a:spcAft>
                <a:spcPts val="1000"/>
              </a:spcAft>
              <a:buSzPts val="2000"/>
              <a:buChar char="●"/>
            </a:pPr>
            <a:r>
              <a:rPr lang="en-US" sz="2000"/>
              <a:t>Partner with students to establish mentor programs for students who are identified as being high risk.</a:t>
            </a:r>
            <a:endParaRPr sz="1800" i="1"/>
          </a:p>
        </p:txBody>
      </p:sp>
      <p:sp>
        <p:nvSpPr>
          <p:cNvPr id="1054" name="Google Shape;1054;p102"/>
          <p:cNvSpPr txBox="1"/>
          <p:nvPr/>
        </p:nvSpPr>
        <p:spPr>
          <a:xfrm>
            <a:off x="710775" y="2785400"/>
            <a:ext cx="2397900" cy="271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1" u="none" strike="noStrike" cap="none">
                <a:solidFill>
                  <a:srgbClr val="FFFFFF"/>
                </a:solidFill>
                <a:latin typeface="Verdana"/>
                <a:ea typeface="Verdana"/>
                <a:cs typeface="Verdana"/>
                <a:sym typeface="Verdana"/>
              </a:rPr>
              <a:t>What fidelity </a:t>
            </a:r>
            <a:r>
              <a:rPr lang="en-US" sz="2100" b="1" i="1" u="sng" strike="noStrike" cap="none">
                <a:solidFill>
                  <a:srgbClr val="FFFFFF"/>
                </a:solidFill>
                <a:latin typeface="Verdana"/>
                <a:ea typeface="Verdana"/>
                <a:cs typeface="Verdana"/>
                <a:sym typeface="Verdana"/>
              </a:rPr>
              <a:t>and</a:t>
            </a:r>
            <a:r>
              <a:rPr lang="en-US" sz="2100" b="1" i="1" u="none" strike="noStrike" cap="none">
                <a:solidFill>
                  <a:srgbClr val="FFFFFF"/>
                </a:solidFill>
                <a:latin typeface="Verdana"/>
                <a:ea typeface="Verdana"/>
                <a:cs typeface="Verdana"/>
                <a:sym typeface="Verdana"/>
              </a:rPr>
              <a:t> outcome data might you suggest </a:t>
            </a:r>
            <a:endParaRPr sz="2100" b="1" i="1" u="none" strike="noStrike" cap="none">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US" sz="2100" b="1" i="1" u="none" strike="noStrike" cap="none">
                <a:solidFill>
                  <a:srgbClr val="FFFFFF"/>
                </a:solidFill>
                <a:latin typeface="Verdana"/>
                <a:ea typeface="Verdana"/>
                <a:cs typeface="Verdana"/>
                <a:sym typeface="Verdana"/>
              </a:rPr>
              <a:t>this division use?</a:t>
            </a:r>
            <a:endParaRPr sz="2100" b="0" i="0" u="none" strike="noStrike" cap="none">
              <a:solidFill>
                <a:srgbClr val="FFFFFF"/>
              </a:solidFill>
              <a:latin typeface="Verdana"/>
              <a:ea typeface="Verdana"/>
              <a:cs typeface="Verdana"/>
              <a:sym typeface="Verdana"/>
            </a:endParaRPr>
          </a:p>
        </p:txBody>
      </p:sp>
      <p:pic>
        <p:nvPicPr>
          <p:cNvPr id="1055" name="Google Shape;1055;p102" descr="This timer counts down silently until it reaches 0:00, then a police siren sounds to alert you that time is up." title="5 Minute Timer">
            <a:hlinkClick r:id="rId3"/>
          </p:cNvPr>
          <p:cNvPicPr preferRelativeResize="0"/>
          <p:nvPr/>
        </p:nvPicPr>
        <p:blipFill rotWithShape="1">
          <a:blip r:embed="rId4">
            <a:alphaModFix/>
          </a:blip>
          <a:srcRect/>
          <a:stretch/>
        </p:blipFill>
        <p:spPr>
          <a:xfrm>
            <a:off x="618050" y="5449525"/>
            <a:ext cx="2066130" cy="11622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pic>
        <p:nvPicPr>
          <p:cNvPr id="1061" name="Google Shape;1061;p103"/>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1062" name="Google Shape;1062;p10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sz="3500"/>
              <a:t>Documentation: </a:t>
            </a:r>
            <a:endParaRPr sz="3500"/>
          </a:p>
          <a:p>
            <a:pPr marL="0" lvl="0" indent="0" algn="ctr" rtl="0">
              <a:lnSpc>
                <a:spcPct val="100000"/>
              </a:lnSpc>
              <a:spcBef>
                <a:spcPts val="0"/>
              </a:spcBef>
              <a:spcAft>
                <a:spcPts val="0"/>
              </a:spcAft>
              <a:buSzPts val="3800"/>
              <a:buNone/>
            </a:pPr>
            <a:r>
              <a:rPr lang="en-US" sz="3500"/>
              <a:t>Implementation Plan</a:t>
            </a:r>
            <a:endParaRPr sz="3500"/>
          </a:p>
        </p:txBody>
      </p:sp>
      <p:sp>
        <p:nvSpPr>
          <p:cNvPr id="1063" name="Google Shape;1063;p103"/>
          <p:cNvSpPr/>
          <p:nvPr/>
        </p:nvSpPr>
        <p:spPr>
          <a:xfrm>
            <a:off x="1104400" y="4172575"/>
            <a:ext cx="6835800" cy="1313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04"/>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sz="3000"/>
              <a:t>DIDM cannot be completed in 1-2 meetings.</a:t>
            </a:r>
            <a:endParaRPr sz="3000"/>
          </a:p>
          <a:p>
            <a:pPr marL="0" lvl="0" indent="0" algn="ctr" rtl="0">
              <a:lnSpc>
                <a:spcPct val="100000"/>
              </a:lnSpc>
              <a:spcBef>
                <a:spcPts val="360"/>
              </a:spcBef>
              <a:spcAft>
                <a:spcPts val="0"/>
              </a:spcAft>
              <a:buSzPts val="1800"/>
              <a:buNone/>
            </a:pPr>
            <a:endParaRPr sz="3000"/>
          </a:p>
          <a:p>
            <a:pPr marL="0" lvl="0" indent="0" algn="ctr" rtl="0">
              <a:lnSpc>
                <a:spcPct val="100000"/>
              </a:lnSpc>
              <a:spcBef>
                <a:spcPts val="360"/>
              </a:spcBef>
              <a:spcAft>
                <a:spcPts val="0"/>
              </a:spcAft>
              <a:buSzPts val="1800"/>
              <a:buNone/>
            </a:pPr>
            <a:r>
              <a:rPr lang="en-US" sz="3000"/>
              <a:t>DIDM is an ongoing process.</a:t>
            </a:r>
            <a:endParaRPr sz="3000"/>
          </a:p>
          <a:p>
            <a:pPr marL="457200" lvl="0" indent="-228600" algn="ctr" rtl="0">
              <a:lnSpc>
                <a:spcPct val="100000"/>
              </a:lnSpc>
              <a:spcBef>
                <a:spcPts val="360"/>
              </a:spcBef>
              <a:spcAft>
                <a:spcPts val="0"/>
              </a:spcAft>
              <a:buSzPts val="1800"/>
              <a:buNone/>
            </a:pPr>
            <a:endParaRPr sz="3000"/>
          </a:p>
          <a:p>
            <a:pPr marL="0" lvl="0" indent="0" algn="ctr" rtl="0">
              <a:lnSpc>
                <a:spcPct val="100000"/>
              </a:lnSpc>
              <a:spcBef>
                <a:spcPts val="360"/>
              </a:spcBef>
              <a:spcAft>
                <a:spcPts val="0"/>
              </a:spcAft>
              <a:buSzPts val="1800"/>
              <a:buNone/>
            </a:pPr>
            <a:r>
              <a:rPr lang="en-US" sz="3000"/>
              <a:t>As teams select practices, they may need to go back to the identification of systems.</a:t>
            </a:r>
            <a:endParaRPr sz="3000"/>
          </a:p>
        </p:txBody>
      </p:sp>
      <p:sp>
        <p:nvSpPr>
          <p:cNvPr id="1070" name="Google Shape;1070;p10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Keep in mind…</a:t>
            </a:r>
            <a:endParaRPr/>
          </a:p>
        </p:txBody>
      </p:sp>
      <p:pic>
        <p:nvPicPr>
          <p:cNvPr id="1071" name="Google Shape;1071;p104"/>
          <p:cNvPicPr preferRelativeResize="0"/>
          <p:nvPr/>
        </p:nvPicPr>
        <p:blipFill rotWithShape="1">
          <a:blip r:embed="rId3">
            <a:alphaModFix/>
          </a:blip>
          <a:srcRect/>
          <a:stretch/>
        </p:blipFill>
        <p:spPr>
          <a:xfrm>
            <a:off x="2381250" y="1238250"/>
            <a:ext cx="4381500" cy="4381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9"/>
                                        </p:tgtEl>
                                        <p:attrNameLst>
                                          <p:attrName>style.visibility</p:attrName>
                                        </p:attrNameLst>
                                      </p:cBhvr>
                                      <p:to>
                                        <p:strVal val="visible"/>
                                      </p:to>
                                    </p:set>
                                    <p:animEffect transition="in" filter="fade">
                                      <p:cBhvr>
                                        <p:cTn id="7" dur="1000"/>
                                        <p:tgtEl>
                                          <p:spTgt spid="1069"/>
                                        </p:tgtEl>
                                      </p:cBhvr>
                                    </p:animEffect>
                                  </p:childTnLst>
                                </p:cTn>
                              </p:par>
                              <p:par>
                                <p:cTn id="8" presetID="10" presetClass="exit" presetSubtype="0" fill="hold" nodeType="withEffect">
                                  <p:stCondLst>
                                    <p:cond delay="0"/>
                                  </p:stCondLst>
                                  <p:childTnLst>
                                    <p:animEffect transition="out" filter="fade">
                                      <p:cBhvr>
                                        <p:cTn id="9" dur="1000"/>
                                        <p:tgtEl>
                                          <p:spTgt spid="1071"/>
                                        </p:tgtEl>
                                      </p:cBhvr>
                                    </p:animEffect>
                                    <p:set>
                                      <p:cBhvr>
                                        <p:cTn id="10" dur="1" fill="hold">
                                          <p:stCondLst>
                                            <p:cond delay="1000"/>
                                          </p:stCondLst>
                                        </p:cTn>
                                        <p:tgtEl>
                                          <p:spTgt spid="10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0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5 Minute Break</a:t>
            </a:r>
            <a:endParaRPr/>
          </a:p>
        </p:txBody>
      </p:sp>
      <p:pic>
        <p:nvPicPr>
          <p:cNvPr id="1077" name="Google Shape;1077;p105"/>
          <p:cNvPicPr preferRelativeResize="0"/>
          <p:nvPr/>
        </p:nvPicPr>
        <p:blipFill rotWithShape="1">
          <a:blip r:embed="rId3">
            <a:alphaModFix/>
          </a:blip>
          <a:srcRect/>
          <a:stretch/>
        </p:blipFill>
        <p:spPr>
          <a:xfrm>
            <a:off x="1164050" y="1524000"/>
            <a:ext cx="6756600" cy="446975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06"/>
          <p:cNvSpPr txBox="1">
            <a:spLocks noGrp="1"/>
          </p:cNvSpPr>
          <p:nvPr>
            <p:ph type="ctrTitle"/>
          </p:nvPr>
        </p:nvSpPr>
        <p:spPr>
          <a:xfrm>
            <a:off x="928464" y="1600200"/>
            <a:ext cx="7240509" cy="1470025"/>
          </a:xfrm>
          <a:prstGeom prst="rect">
            <a:avLst/>
          </a:prstGeom>
          <a:solidFill>
            <a:schemeClr val="lt1">
              <a:alpha val="6509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EVALUATE</a:t>
            </a:r>
            <a:br>
              <a:rPr lang="en-US" b="1"/>
            </a:br>
            <a:r>
              <a:rPr lang="en-US" sz="2800" b="1"/>
              <a:t>Is it working?</a:t>
            </a:r>
            <a:endParaRPr/>
          </a:p>
        </p:txBody>
      </p:sp>
      <p:sp>
        <p:nvSpPr>
          <p:cNvPr id="1083" name="Google Shape;1083;p106"/>
          <p:cNvSpPr txBox="1">
            <a:spLocks noGrp="1"/>
          </p:cNvSpPr>
          <p:nvPr>
            <p:ph type="subTitle" idx="1"/>
          </p:nvPr>
        </p:nvSpPr>
        <p:spPr>
          <a:xfrm>
            <a:off x="1348319" y="3429000"/>
            <a:ext cx="6400800" cy="914400"/>
          </a:xfrm>
          <a:prstGeom prst="rect">
            <a:avLst/>
          </a:prstGeom>
          <a:solidFill>
            <a:schemeClr val="lt1">
              <a:alpha val="65098"/>
            </a:schemeClr>
          </a:solidFill>
          <a:ln>
            <a:noFill/>
          </a:ln>
        </p:spPr>
        <p:txBody>
          <a:bodyPr spcFirstLastPara="1" wrap="square" lIns="91425" tIns="45700" rIns="91425" bIns="45700" anchor="t" anchorCtr="0">
            <a:noAutofit/>
          </a:bodyPr>
          <a:lstStyle/>
          <a:p>
            <a:pPr marL="457200" lvl="0" indent="-431800" algn="ctr" rtl="0">
              <a:lnSpc>
                <a:spcPct val="100000"/>
              </a:lnSpc>
              <a:spcBef>
                <a:spcPts val="640"/>
              </a:spcBef>
              <a:spcAft>
                <a:spcPts val="0"/>
              </a:spcAft>
              <a:buSzPts val="3200"/>
              <a:buNone/>
            </a:pPr>
            <a:endParaRPr sz="2400"/>
          </a:p>
        </p:txBody>
      </p:sp>
      <p:pic>
        <p:nvPicPr>
          <p:cNvPr id="1084" name="Google Shape;1084;p106"/>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1085" name="Google Shape;1085;p106"/>
          <p:cNvSpPr/>
          <p:nvPr/>
        </p:nvSpPr>
        <p:spPr>
          <a:xfrm>
            <a:off x="1504950" y="3343275"/>
            <a:ext cx="2319000" cy="10287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07"/>
          <p:cNvSpPr txBox="1">
            <a:spLocks noGrp="1"/>
          </p:cNvSpPr>
          <p:nvPr>
            <p:ph type="body" idx="1"/>
          </p:nvPr>
        </p:nvSpPr>
        <p:spPr>
          <a:xfrm>
            <a:off x="914400" y="1524000"/>
            <a:ext cx="3582900" cy="651000"/>
          </a:xfrm>
          <a:prstGeom prst="rect">
            <a:avLst/>
          </a:prstGeom>
          <a:solidFill>
            <a:srgbClr val="003369">
              <a:alpha val="72156"/>
            </a:srgbClr>
          </a:solidFill>
          <a:ln>
            <a:noFill/>
          </a:ln>
        </p:spPr>
        <p:txBody>
          <a:bodyPr spcFirstLastPara="1" wrap="square" lIns="91425" tIns="45700" rIns="91425" bIns="45700" anchor="b" anchorCtr="0">
            <a:noAutofit/>
          </a:bodyPr>
          <a:lstStyle/>
          <a:p>
            <a:pPr marL="0" lvl="0" indent="0" algn="ctr" rtl="0">
              <a:lnSpc>
                <a:spcPct val="100000"/>
              </a:lnSpc>
              <a:spcBef>
                <a:spcPts val="420"/>
              </a:spcBef>
              <a:spcAft>
                <a:spcPts val="0"/>
              </a:spcAft>
              <a:buSzPts val="2100"/>
              <a:buNone/>
            </a:pPr>
            <a:r>
              <a:rPr lang="en-US" sz="2400"/>
              <a:t>YES</a:t>
            </a:r>
            <a:endParaRPr sz="2400"/>
          </a:p>
        </p:txBody>
      </p:sp>
      <p:sp>
        <p:nvSpPr>
          <p:cNvPr id="1092" name="Google Shape;1092;p10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Are we making adequate progress toward our goal?</a:t>
            </a:r>
            <a:endParaRPr/>
          </a:p>
        </p:txBody>
      </p:sp>
      <p:sp>
        <p:nvSpPr>
          <p:cNvPr id="1093" name="Google Shape;1093;p10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fontScale="92500" lnSpcReduction="20000"/>
          </a:bodyPr>
          <a:lstStyle/>
          <a:p>
            <a:pPr marL="457200" lvl="0" indent="-381000" algn="l" rtl="0">
              <a:lnSpc>
                <a:spcPct val="100000"/>
              </a:lnSpc>
              <a:spcBef>
                <a:spcPts val="480"/>
              </a:spcBef>
              <a:spcAft>
                <a:spcPts val="0"/>
              </a:spcAft>
              <a:buSzPct val="108108"/>
              <a:buFont typeface="Verdana"/>
              <a:buChar char="•"/>
            </a:pPr>
            <a:r>
              <a:rPr lang="en-US"/>
              <a:t>Celebrate!!</a:t>
            </a:r>
            <a:endParaRPr/>
          </a:p>
          <a:p>
            <a:pPr marL="0" lvl="0" indent="0" algn="l" rtl="0">
              <a:lnSpc>
                <a:spcPct val="100000"/>
              </a:lnSpc>
              <a:spcBef>
                <a:spcPts val="1000"/>
              </a:spcBef>
              <a:spcAft>
                <a:spcPts val="0"/>
              </a:spcAft>
              <a:buSzPct val="108108"/>
              <a:buNone/>
            </a:pPr>
            <a:endParaRPr/>
          </a:p>
          <a:p>
            <a:pPr marL="0" lvl="0" indent="0" algn="l" rtl="0">
              <a:lnSpc>
                <a:spcPct val="100000"/>
              </a:lnSpc>
              <a:spcBef>
                <a:spcPts val="1000"/>
              </a:spcBef>
              <a:spcAft>
                <a:spcPts val="0"/>
              </a:spcAft>
              <a:buSzPct val="108108"/>
              <a:buNone/>
            </a:pPr>
            <a:r>
              <a:rPr lang="en-US"/>
              <a:t>If the goal is met: </a:t>
            </a:r>
            <a:endParaRPr/>
          </a:p>
          <a:p>
            <a:pPr marL="457200" lvl="0" indent="-381000" algn="l" rtl="0">
              <a:lnSpc>
                <a:spcPct val="100000"/>
              </a:lnSpc>
              <a:spcBef>
                <a:spcPts val="1000"/>
              </a:spcBef>
              <a:spcAft>
                <a:spcPts val="0"/>
              </a:spcAft>
              <a:buSzPct val="108108"/>
              <a:buFont typeface="Verdana"/>
              <a:buChar char="•"/>
            </a:pPr>
            <a:r>
              <a:rPr lang="en-US"/>
              <a:t>Identify strategies to maintain or sustain</a:t>
            </a:r>
            <a:endParaRPr/>
          </a:p>
          <a:p>
            <a:pPr marL="457200" lvl="0" indent="-381000" algn="l" rtl="0">
              <a:lnSpc>
                <a:spcPct val="100000"/>
              </a:lnSpc>
              <a:spcBef>
                <a:spcPts val="1000"/>
              </a:spcBef>
              <a:spcAft>
                <a:spcPts val="0"/>
              </a:spcAft>
              <a:buSzPct val="108108"/>
              <a:buFont typeface="Verdana"/>
              <a:buChar char="•"/>
            </a:pPr>
            <a:r>
              <a:rPr lang="en-US"/>
              <a:t>Determine if there are components that require fading</a:t>
            </a:r>
            <a:endParaRPr/>
          </a:p>
          <a:p>
            <a:pPr marL="457200" lvl="0" indent="-381000" algn="l" rtl="0">
              <a:lnSpc>
                <a:spcPct val="100000"/>
              </a:lnSpc>
              <a:spcBef>
                <a:spcPts val="1000"/>
              </a:spcBef>
              <a:spcAft>
                <a:spcPts val="1000"/>
              </a:spcAft>
              <a:buSzPct val="108108"/>
              <a:buFont typeface="Verdana"/>
              <a:buChar char="•"/>
            </a:pPr>
            <a:r>
              <a:rPr lang="en-US"/>
              <a:t>Consider extending the scope of the plan if relevant</a:t>
            </a:r>
            <a:endParaRPr/>
          </a:p>
        </p:txBody>
      </p:sp>
      <p:sp>
        <p:nvSpPr>
          <p:cNvPr id="1094" name="Google Shape;1094;p107"/>
          <p:cNvSpPr txBox="1">
            <a:spLocks noGrp="1"/>
          </p:cNvSpPr>
          <p:nvPr>
            <p:ph type="body" idx="3"/>
          </p:nvPr>
        </p:nvSpPr>
        <p:spPr>
          <a:xfrm>
            <a:off x="5105400" y="1535113"/>
            <a:ext cx="3581400" cy="639900"/>
          </a:xfrm>
          <a:prstGeom prst="rect">
            <a:avLst/>
          </a:prstGeom>
          <a:solidFill>
            <a:srgbClr val="003369">
              <a:alpha val="72156"/>
            </a:srgbClr>
          </a:solidFill>
          <a:ln>
            <a:noFill/>
          </a:ln>
        </p:spPr>
        <p:txBody>
          <a:bodyPr spcFirstLastPara="1" wrap="square" lIns="91425" tIns="45700" rIns="91425" bIns="45700" anchor="b" anchorCtr="0">
            <a:normAutofit/>
          </a:bodyPr>
          <a:lstStyle/>
          <a:p>
            <a:pPr marL="0" lvl="0" indent="0" algn="ctr" rtl="0">
              <a:lnSpc>
                <a:spcPct val="100000"/>
              </a:lnSpc>
              <a:spcBef>
                <a:spcPts val="420"/>
              </a:spcBef>
              <a:spcAft>
                <a:spcPts val="0"/>
              </a:spcAft>
              <a:buSzPts val="2100"/>
              <a:buNone/>
            </a:pPr>
            <a:r>
              <a:rPr lang="en-US" sz="2400"/>
              <a:t>NO</a:t>
            </a:r>
            <a:endParaRPr sz="2400"/>
          </a:p>
        </p:txBody>
      </p:sp>
      <p:sp>
        <p:nvSpPr>
          <p:cNvPr id="1095" name="Google Shape;1095;p107"/>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SzPts val="2400"/>
              <a:buFont typeface="Verdana"/>
              <a:buChar char="•"/>
            </a:pPr>
            <a:r>
              <a:rPr lang="en-US"/>
              <a:t>Check fidelity</a:t>
            </a:r>
            <a:endParaRPr/>
          </a:p>
          <a:p>
            <a:pPr marL="0" lvl="0" indent="0" algn="l" rtl="0">
              <a:lnSpc>
                <a:spcPct val="100000"/>
              </a:lnSpc>
              <a:spcBef>
                <a:spcPts val="1000"/>
              </a:spcBef>
              <a:spcAft>
                <a:spcPts val="0"/>
              </a:spcAft>
              <a:buSzPts val="2400"/>
              <a:buNone/>
            </a:pPr>
            <a:endParaRPr/>
          </a:p>
          <a:p>
            <a:pPr marL="0" lvl="0" indent="0" algn="l" rtl="0">
              <a:lnSpc>
                <a:spcPct val="100000"/>
              </a:lnSpc>
              <a:spcBef>
                <a:spcPts val="480"/>
              </a:spcBef>
              <a:spcAft>
                <a:spcPts val="0"/>
              </a:spcAft>
              <a:buSzPts val="2400"/>
              <a:buNone/>
            </a:pPr>
            <a:endParaRPr/>
          </a:p>
        </p:txBody>
      </p:sp>
      <p:pic>
        <p:nvPicPr>
          <p:cNvPr id="1096" name="Google Shape;1096;p107"/>
          <p:cNvPicPr preferRelativeResize="0"/>
          <p:nvPr/>
        </p:nvPicPr>
        <p:blipFill rotWithShape="1">
          <a:blip r:embed="rId3">
            <a:alphaModFix/>
          </a:blip>
          <a:srcRect/>
          <a:stretch/>
        </p:blipFill>
        <p:spPr>
          <a:xfrm>
            <a:off x="5488300" y="3429000"/>
            <a:ext cx="2612100" cy="211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6"/>
                                        </p:tgtEl>
                                        <p:attrNameLst>
                                          <p:attrName>style.visibility</p:attrName>
                                        </p:attrNameLst>
                                      </p:cBhvr>
                                      <p:to>
                                        <p:strVal val="visible"/>
                                      </p:to>
                                    </p:set>
                                    <p:animEffect transition="in" filter="fade">
                                      <p:cBhvr>
                                        <p:cTn id="7" dur="1000"/>
                                        <p:tgtEl>
                                          <p:spTgt spid="10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96"/>
                                        </p:tgtEl>
                                      </p:cBhvr>
                                    </p:animEffect>
                                    <p:set>
                                      <p:cBhvr>
                                        <p:cTn id="12" dur="1" fill="hold">
                                          <p:stCondLst>
                                            <p:cond delay="1000"/>
                                          </p:stCondLst>
                                        </p:cTn>
                                        <p:tgtEl>
                                          <p:spTgt spid="10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grpSp>
        <p:nvGrpSpPr>
          <p:cNvPr id="1101" name="Google Shape;1101;p108"/>
          <p:cNvGrpSpPr/>
          <p:nvPr/>
        </p:nvGrpSpPr>
        <p:grpSpPr>
          <a:xfrm>
            <a:off x="252949" y="97400"/>
            <a:ext cx="8633781" cy="6663178"/>
            <a:chOff x="217534" y="1"/>
            <a:chExt cx="9001023" cy="6630688"/>
          </a:xfrm>
        </p:grpSpPr>
        <p:sp>
          <p:nvSpPr>
            <p:cNvPr id="1102" name="Google Shape;1102;p108"/>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108"/>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108"/>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108"/>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108"/>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108"/>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108"/>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108"/>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108"/>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108"/>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108"/>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108"/>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108"/>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108"/>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108"/>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108"/>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118" name="Google Shape;1118;p108"/>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108"/>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108"/>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121" name="Google Shape;1121;p108"/>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108"/>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108"/>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124" name="Google Shape;1124;p108"/>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108"/>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108"/>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127" name="Google Shape;1127;p108"/>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08"/>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08"/>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130" name="Google Shape;1130;p108"/>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108"/>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108"/>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133" name="Google Shape;1133;p108"/>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108"/>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108"/>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136" name="Google Shape;1136;p108"/>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108"/>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108"/>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139" name="Google Shape;1139;p108"/>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108"/>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08"/>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142" name="Google Shape;1142;p108"/>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108"/>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108"/>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145" name="Google Shape;1145;p108"/>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08"/>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108"/>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148" name="Google Shape;1148;p108"/>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108"/>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108"/>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151" name="Google Shape;1151;p108"/>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108"/>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153" name="Google Shape;1153;p108"/>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08"/>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08"/>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156" name="Google Shape;1156;p108"/>
          <p:cNvSpPr txBox="1"/>
          <p:nvPr/>
        </p:nvSpPr>
        <p:spPr>
          <a:xfrm>
            <a:off x="6170700" y="56775"/>
            <a:ext cx="2883900" cy="1108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Adapted from “Prevent-Teach-Reinforce: </a:t>
            </a:r>
            <a:endParaRPr sz="1200" b="0" i="0" u="none" strike="noStrike" cap="none">
              <a:solidFill>
                <a:srgbClr val="000000"/>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Verdana"/>
                <a:ea typeface="Verdana"/>
                <a:cs typeface="Verdana"/>
                <a:sym typeface="Verdana"/>
              </a:rPr>
              <a:t>The School-Based Model of Individualized Positive Behavior Support”, 2010</a:t>
            </a:r>
            <a:endParaRPr sz="1400" b="0" i="0" u="none" strike="noStrike" cap="none">
              <a:solidFill>
                <a:srgbClr val="000000"/>
              </a:solidFill>
              <a:latin typeface="Verdana"/>
              <a:ea typeface="Verdana"/>
              <a:cs typeface="Verdana"/>
              <a:sym typeface="Verdana"/>
            </a:endParaRPr>
          </a:p>
        </p:txBody>
      </p:sp>
      <p:sp>
        <p:nvSpPr>
          <p:cNvPr id="1157" name="Google Shape;1157;p108"/>
          <p:cNvSpPr txBox="1"/>
          <p:nvPr/>
        </p:nvSpPr>
        <p:spPr>
          <a:xfrm>
            <a:off x="123250" y="196875"/>
            <a:ext cx="2172300" cy="62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27</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grpSp>
        <p:nvGrpSpPr>
          <p:cNvPr id="1162" name="Google Shape;1162;p109"/>
          <p:cNvGrpSpPr/>
          <p:nvPr/>
        </p:nvGrpSpPr>
        <p:grpSpPr>
          <a:xfrm>
            <a:off x="252949" y="97400"/>
            <a:ext cx="8633781" cy="6663178"/>
            <a:chOff x="217534" y="1"/>
            <a:chExt cx="9001023" cy="6630688"/>
          </a:xfrm>
        </p:grpSpPr>
        <p:sp>
          <p:nvSpPr>
            <p:cNvPr id="1163" name="Google Shape;1163;p109"/>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109"/>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09"/>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09"/>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109"/>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109"/>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109"/>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109"/>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109"/>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109"/>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109"/>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109"/>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109"/>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109"/>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109"/>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109"/>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179" name="Google Shape;1179;p109"/>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109"/>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109"/>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182" name="Google Shape;1182;p109"/>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109"/>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109"/>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185" name="Google Shape;1185;p109"/>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109"/>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109"/>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188" name="Google Shape;1188;p109"/>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109"/>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109"/>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191" name="Google Shape;1191;p109"/>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109"/>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109"/>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194" name="Google Shape;1194;p109"/>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109"/>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109"/>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197" name="Google Shape;1197;p109"/>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109"/>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109"/>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200" name="Google Shape;1200;p109"/>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109"/>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109"/>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203" name="Google Shape;1203;p109"/>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109"/>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109"/>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206" name="Google Shape;1206;p109"/>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109"/>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109"/>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209" name="Google Shape;1209;p109"/>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109"/>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109"/>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212" name="Google Shape;1212;p109"/>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109"/>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214" name="Google Shape;1214;p109"/>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109"/>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109"/>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217" name="Google Shape;1217;p109"/>
          <p:cNvSpPr/>
          <p:nvPr/>
        </p:nvSpPr>
        <p:spPr>
          <a:xfrm>
            <a:off x="-2175" y="4205075"/>
            <a:ext cx="91440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10000"/>
          </a:bodyPr>
          <a:lstStyle/>
          <a:p>
            <a:pPr marL="114300" lvl="0" indent="0" algn="ctr" rtl="0">
              <a:lnSpc>
                <a:spcPct val="100000"/>
              </a:lnSpc>
              <a:spcBef>
                <a:spcPts val="360"/>
              </a:spcBef>
              <a:spcAft>
                <a:spcPts val="0"/>
              </a:spcAft>
              <a:buSzPct val="60810"/>
              <a:buNone/>
            </a:pPr>
            <a:r>
              <a:rPr lang="en-US"/>
              <a:t>“As decision-makers, we need a deliberate process to guide us through the examination and analysis of data. Without this, we may be apt to substitute strongly held opinions for the fact-based conclusions that would be derived from a review of the actual data.”</a:t>
            </a:r>
            <a:endParaRPr/>
          </a:p>
          <a:p>
            <a:pPr marL="114300" lvl="0" indent="0" algn="l" rtl="0">
              <a:lnSpc>
                <a:spcPct val="100000"/>
              </a:lnSpc>
              <a:spcBef>
                <a:spcPts val="360"/>
              </a:spcBef>
              <a:spcAft>
                <a:spcPts val="0"/>
              </a:spcAft>
              <a:buSzPct val="60810"/>
              <a:buNone/>
            </a:pPr>
            <a:r>
              <a:rPr lang="en-US"/>
              <a:t> </a:t>
            </a:r>
            <a:endParaRPr/>
          </a:p>
          <a:p>
            <a:pPr marL="114300" lvl="0" indent="0" algn="l" rtl="0">
              <a:lnSpc>
                <a:spcPct val="100000"/>
              </a:lnSpc>
              <a:spcBef>
                <a:spcPts val="360"/>
              </a:spcBef>
              <a:spcAft>
                <a:spcPts val="0"/>
              </a:spcAft>
              <a:buSzPct val="81081"/>
              <a:buNone/>
            </a:pPr>
            <a:r>
              <a:rPr lang="en-US" sz="2400"/>
              <a:t>- D.B. Reeves, The Leader’s Guide to Standards, 2022</a:t>
            </a:r>
            <a:endParaRPr sz="3400"/>
          </a:p>
        </p:txBody>
      </p:sp>
      <p:sp>
        <p:nvSpPr>
          <p:cNvPr id="210" name="Google Shape;210;p1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Thoughts on Data-Based Decisions</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pSp>
        <p:nvGrpSpPr>
          <p:cNvPr id="1222" name="Google Shape;1222;p110"/>
          <p:cNvGrpSpPr/>
          <p:nvPr/>
        </p:nvGrpSpPr>
        <p:grpSpPr>
          <a:xfrm>
            <a:off x="252949" y="97400"/>
            <a:ext cx="8633781" cy="6663178"/>
            <a:chOff x="217534" y="1"/>
            <a:chExt cx="9001023" cy="6630688"/>
          </a:xfrm>
        </p:grpSpPr>
        <p:sp>
          <p:nvSpPr>
            <p:cNvPr id="1223" name="Google Shape;1223;p110"/>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110"/>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110"/>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110"/>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110"/>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110"/>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110"/>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110"/>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110"/>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110"/>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110"/>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110"/>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110"/>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110"/>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110"/>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110"/>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239" name="Google Shape;1239;p110"/>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110"/>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110"/>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242" name="Google Shape;1242;p110"/>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110"/>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110"/>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245" name="Google Shape;1245;p110"/>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110"/>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110"/>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248" name="Google Shape;1248;p110"/>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110"/>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110"/>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251" name="Google Shape;1251;p110"/>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110"/>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110"/>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254" name="Google Shape;1254;p110"/>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110"/>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110"/>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257" name="Google Shape;1257;p110"/>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110"/>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110"/>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260" name="Google Shape;1260;p110"/>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110"/>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110"/>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263" name="Google Shape;1263;p110"/>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110"/>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110"/>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266" name="Google Shape;1266;p110"/>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110"/>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110"/>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269" name="Google Shape;1269;p110"/>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110"/>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110"/>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272" name="Google Shape;1272;p110"/>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110"/>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274" name="Google Shape;1274;p110"/>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110"/>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110"/>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277" name="Google Shape;1277;p110"/>
          <p:cNvSpPr/>
          <p:nvPr/>
        </p:nvSpPr>
        <p:spPr>
          <a:xfrm>
            <a:off x="1899700" y="2780725"/>
            <a:ext cx="72444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2" name="Google Shape;1282;p111"/>
          <p:cNvGrpSpPr/>
          <p:nvPr/>
        </p:nvGrpSpPr>
        <p:grpSpPr>
          <a:xfrm>
            <a:off x="252949" y="97400"/>
            <a:ext cx="8633781" cy="6663178"/>
            <a:chOff x="217534" y="1"/>
            <a:chExt cx="9001023" cy="6630688"/>
          </a:xfrm>
        </p:grpSpPr>
        <p:sp>
          <p:nvSpPr>
            <p:cNvPr id="1283" name="Google Shape;1283;p111"/>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111"/>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111"/>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111"/>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111"/>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111"/>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111"/>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111"/>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11"/>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111"/>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111"/>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11"/>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111"/>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111"/>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111"/>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111"/>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299" name="Google Shape;1299;p111"/>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111"/>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111"/>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302" name="Google Shape;1302;p111"/>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111"/>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111"/>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305" name="Google Shape;1305;p111"/>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111"/>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111"/>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308" name="Google Shape;1308;p111"/>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111"/>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111"/>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311" name="Google Shape;1311;p111"/>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111"/>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111"/>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314" name="Google Shape;1314;p111"/>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111"/>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111"/>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317" name="Google Shape;1317;p111"/>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111"/>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111"/>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320" name="Google Shape;1320;p111"/>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111"/>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111"/>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323" name="Google Shape;1323;p111"/>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111"/>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111"/>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326" name="Google Shape;1326;p111"/>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111"/>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111"/>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329" name="Google Shape;1329;p111"/>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111"/>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111"/>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332" name="Google Shape;1332;p111"/>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111"/>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334" name="Google Shape;1334;p111"/>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111"/>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111"/>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337" name="Google Shape;1337;p111"/>
          <p:cNvSpPr/>
          <p:nvPr/>
        </p:nvSpPr>
        <p:spPr>
          <a:xfrm>
            <a:off x="3667950" y="2780725"/>
            <a:ext cx="54762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grpSp>
        <p:nvGrpSpPr>
          <p:cNvPr id="1342" name="Google Shape;1342;p112"/>
          <p:cNvGrpSpPr/>
          <p:nvPr/>
        </p:nvGrpSpPr>
        <p:grpSpPr>
          <a:xfrm>
            <a:off x="252949" y="97400"/>
            <a:ext cx="8633781" cy="6663178"/>
            <a:chOff x="217534" y="1"/>
            <a:chExt cx="9001023" cy="6630688"/>
          </a:xfrm>
        </p:grpSpPr>
        <p:sp>
          <p:nvSpPr>
            <p:cNvPr id="1343" name="Google Shape;1343;p112"/>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112"/>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112"/>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112"/>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112"/>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112"/>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112"/>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112"/>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112"/>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112"/>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112"/>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112"/>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112"/>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112"/>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112"/>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12"/>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359" name="Google Shape;1359;p112"/>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112"/>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112"/>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362" name="Google Shape;1362;p112"/>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112"/>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12"/>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365" name="Google Shape;1365;p112"/>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12"/>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12"/>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368" name="Google Shape;1368;p112"/>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112"/>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112"/>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371" name="Google Shape;1371;p112"/>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112"/>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112"/>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374" name="Google Shape;1374;p112"/>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12"/>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112"/>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377" name="Google Shape;1377;p112"/>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12"/>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112"/>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380" name="Google Shape;1380;p112"/>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112"/>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12"/>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383" name="Google Shape;1383;p112"/>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12"/>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12"/>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386" name="Google Shape;1386;p112"/>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112"/>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112"/>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389" name="Google Shape;1389;p112"/>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112"/>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112"/>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392" name="Google Shape;1392;p112"/>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112"/>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394" name="Google Shape;1394;p112"/>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112"/>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112"/>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397" name="Google Shape;1397;p112"/>
          <p:cNvSpPr/>
          <p:nvPr/>
        </p:nvSpPr>
        <p:spPr>
          <a:xfrm>
            <a:off x="5388425" y="2780725"/>
            <a:ext cx="37560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grpSp>
        <p:nvGrpSpPr>
          <p:cNvPr id="1402" name="Google Shape;1402;p113"/>
          <p:cNvGrpSpPr/>
          <p:nvPr/>
        </p:nvGrpSpPr>
        <p:grpSpPr>
          <a:xfrm>
            <a:off x="252949" y="97400"/>
            <a:ext cx="8633781" cy="6663178"/>
            <a:chOff x="217534" y="1"/>
            <a:chExt cx="9001023" cy="6630688"/>
          </a:xfrm>
        </p:grpSpPr>
        <p:sp>
          <p:nvSpPr>
            <p:cNvPr id="1403" name="Google Shape;1403;p113"/>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113"/>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113"/>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113"/>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113"/>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113"/>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113"/>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13"/>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13"/>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13"/>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113"/>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113"/>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113"/>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113"/>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13"/>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13"/>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419" name="Google Shape;1419;p113"/>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113"/>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13"/>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422" name="Google Shape;1422;p113"/>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13"/>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113"/>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425" name="Google Shape;1425;p113"/>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113"/>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113"/>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428" name="Google Shape;1428;p113"/>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113"/>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113"/>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431" name="Google Shape;1431;p113"/>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113"/>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13"/>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434" name="Google Shape;1434;p113"/>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13"/>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13"/>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437" name="Google Shape;1437;p113"/>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113"/>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13"/>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440" name="Google Shape;1440;p113"/>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13"/>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13"/>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443" name="Google Shape;1443;p113"/>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13"/>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113"/>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446" name="Google Shape;1446;p113"/>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113"/>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13"/>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449" name="Google Shape;1449;p113"/>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113"/>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13"/>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452" name="Google Shape;1452;p113"/>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13"/>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454" name="Google Shape;1454;p113"/>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13"/>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13"/>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457" name="Google Shape;1457;p113"/>
          <p:cNvSpPr/>
          <p:nvPr/>
        </p:nvSpPr>
        <p:spPr>
          <a:xfrm>
            <a:off x="7085000" y="2780725"/>
            <a:ext cx="20595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grpSp>
        <p:nvGrpSpPr>
          <p:cNvPr id="1462" name="Google Shape;1462;p114"/>
          <p:cNvGrpSpPr/>
          <p:nvPr/>
        </p:nvGrpSpPr>
        <p:grpSpPr>
          <a:xfrm>
            <a:off x="252949" y="97400"/>
            <a:ext cx="8633781" cy="6663178"/>
            <a:chOff x="217534" y="1"/>
            <a:chExt cx="9001023" cy="6630688"/>
          </a:xfrm>
        </p:grpSpPr>
        <p:sp>
          <p:nvSpPr>
            <p:cNvPr id="1463" name="Google Shape;1463;p114"/>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14"/>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14"/>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14"/>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114"/>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114"/>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14"/>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114"/>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114"/>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114"/>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114"/>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114"/>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114"/>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114"/>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114"/>
            <p:cNvSpPr/>
            <p:nvPr/>
          </p:nvSpPr>
          <p:spPr>
            <a:xfrm>
              <a:off x="3837056" y="173603"/>
              <a:ext cx="2220900" cy="10746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114"/>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1" i="0" u="sng" strike="noStrike" cap="none">
                  <a:solidFill>
                    <a:srgbClr val="000000"/>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479" name="Google Shape;1479;p114"/>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114"/>
            <p:cNvSpPr/>
            <p:nvPr/>
          </p:nvSpPr>
          <p:spPr>
            <a:xfrm>
              <a:off x="3840970" y="1690266"/>
              <a:ext cx="2213100" cy="604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14"/>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Calibri"/>
                <a:buNone/>
              </a:pPr>
              <a:r>
                <a:rPr lang="en-US" sz="1400" b="0" i="1" u="none" strike="noStrike" cap="none">
                  <a:solidFill>
                    <a:srgbClr val="000000"/>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482" name="Google Shape;1482;p114"/>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114"/>
            <p:cNvSpPr/>
            <p:nvPr/>
          </p:nvSpPr>
          <p:spPr>
            <a:xfrm>
              <a:off x="1338181" y="1353040"/>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114"/>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485" name="Google Shape;1485;p114"/>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114"/>
            <p:cNvSpPr/>
            <p:nvPr/>
          </p:nvSpPr>
          <p:spPr>
            <a:xfrm>
              <a:off x="426093" y="3082197"/>
              <a:ext cx="1419600" cy="7917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114"/>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488" name="Google Shape;1488;p114"/>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114"/>
            <p:cNvSpPr/>
            <p:nvPr/>
          </p:nvSpPr>
          <p:spPr>
            <a:xfrm>
              <a:off x="400272" y="4428829"/>
              <a:ext cx="1452300" cy="20781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114"/>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491" name="Google Shape;1491;p114"/>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114"/>
            <p:cNvSpPr/>
            <p:nvPr/>
          </p:nvSpPr>
          <p:spPr>
            <a:xfrm>
              <a:off x="2294892" y="3082197"/>
              <a:ext cx="1318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14"/>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494" name="Google Shape;1494;p114"/>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14"/>
            <p:cNvSpPr/>
            <p:nvPr/>
          </p:nvSpPr>
          <p:spPr>
            <a:xfrm>
              <a:off x="2229435" y="4474551"/>
              <a:ext cx="1453500" cy="20730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14"/>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497" name="Google Shape;1497;p114"/>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14"/>
            <p:cNvSpPr/>
            <p:nvPr/>
          </p:nvSpPr>
          <p:spPr>
            <a:xfrm>
              <a:off x="4053539" y="3082197"/>
              <a:ext cx="13290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114"/>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500" name="Google Shape;1500;p114"/>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114"/>
            <p:cNvSpPr/>
            <p:nvPr/>
          </p:nvSpPr>
          <p:spPr>
            <a:xfrm>
              <a:off x="4041295" y="4516669"/>
              <a:ext cx="1342800" cy="2017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114"/>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503" name="Google Shape;1503;p114"/>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114"/>
            <p:cNvSpPr/>
            <p:nvPr/>
          </p:nvSpPr>
          <p:spPr>
            <a:xfrm>
              <a:off x="7188367" y="1352455"/>
              <a:ext cx="683100" cy="3912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114"/>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Calibri"/>
                <a:buNone/>
              </a:pPr>
              <a:r>
                <a:rPr lang="en-US" sz="1200" b="1" i="0" u="none" strike="noStrike" cap="none">
                  <a:solidFill>
                    <a:srgbClr val="000000"/>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506" name="Google Shape;1506;p114"/>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14"/>
            <p:cNvSpPr/>
            <p:nvPr/>
          </p:nvSpPr>
          <p:spPr>
            <a:xfrm>
              <a:off x="6020934" y="3082197"/>
              <a:ext cx="911400" cy="687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114"/>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509" name="Google Shape;1509;p114"/>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114"/>
            <p:cNvSpPr/>
            <p:nvPr/>
          </p:nvSpPr>
          <p:spPr>
            <a:xfrm>
              <a:off x="5763144" y="4488472"/>
              <a:ext cx="1443600" cy="20235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114"/>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512" name="Google Shape;1512;p114"/>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114"/>
            <p:cNvSpPr/>
            <p:nvPr/>
          </p:nvSpPr>
          <p:spPr>
            <a:xfrm>
              <a:off x="7826968" y="3082198"/>
              <a:ext cx="1183800" cy="8133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514" name="Google Shape;1514;p114"/>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114"/>
            <p:cNvSpPr/>
            <p:nvPr/>
          </p:nvSpPr>
          <p:spPr>
            <a:xfrm>
              <a:off x="7574857" y="4514789"/>
              <a:ext cx="1643700" cy="2115900"/>
            </a:xfrm>
            <a:prstGeom prst="roundRect">
              <a:avLst>
                <a:gd name="adj" fmla="val 10000"/>
              </a:avLst>
            </a:prstGeom>
            <a:solidFill>
              <a:schemeClr val="lt1">
                <a:alpha val="88627"/>
              </a:schemeClr>
            </a:solidFill>
            <a:ln w="9525" cap="flat" cmpd="sng">
              <a:solidFill>
                <a:srgbClr val="4372C3"/>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114"/>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pic>
        <p:nvPicPr>
          <p:cNvPr id="1522" name="Google Shape;1522;p115"/>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1523" name="Google Shape;1523;p11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What does the data say?</a:t>
            </a:r>
            <a:endParaRPr/>
          </a:p>
        </p:txBody>
      </p:sp>
      <p:sp>
        <p:nvSpPr>
          <p:cNvPr id="1524" name="Google Shape;1524;p115"/>
          <p:cNvSpPr/>
          <p:nvPr/>
        </p:nvSpPr>
        <p:spPr>
          <a:xfrm>
            <a:off x="1154100" y="5265800"/>
            <a:ext cx="6835800" cy="857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16"/>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400"/>
              <a:t>Work Time: Evaluate</a:t>
            </a:r>
            <a:endParaRPr sz="2400"/>
          </a:p>
        </p:txBody>
      </p:sp>
      <p:sp>
        <p:nvSpPr>
          <p:cNvPr id="1531" name="Google Shape;1531;p116"/>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3200"/>
              <a:buNone/>
            </a:pPr>
            <a:endParaRPr sz="2400"/>
          </a:p>
          <a:p>
            <a:pPr marL="0" lvl="0" indent="0" algn="l" rtl="0">
              <a:lnSpc>
                <a:spcPct val="80000"/>
              </a:lnSpc>
              <a:spcBef>
                <a:spcPts val="1000"/>
              </a:spcBef>
              <a:spcAft>
                <a:spcPts val="0"/>
              </a:spcAft>
              <a:buSzPts val="3200"/>
              <a:buNone/>
            </a:pPr>
            <a:endParaRPr sz="2400"/>
          </a:p>
          <a:p>
            <a:pPr marL="0" lvl="0" indent="0" algn="l" rtl="0">
              <a:lnSpc>
                <a:spcPct val="80000"/>
              </a:lnSpc>
              <a:spcBef>
                <a:spcPts val="1000"/>
              </a:spcBef>
              <a:spcAft>
                <a:spcPts val="1000"/>
              </a:spcAft>
              <a:buSzPts val="3200"/>
              <a:buNone/>
            </a:pPr>
            <a:r>
              <a:rPr lang="en-US" sz="3600" i="1"/>
              <a:t>To what extent have you considered these evaluation questions?</a:t>
            </a:r>
            <a:endParaRPr sz="3600" i="1"/>
          </a:p>
        </p:txBody>
      </p:sp>
      <p:sp>
        <p:nvSpPr>
          <p:cNvPr id="1532" name="Google Shape;1532;p116"/>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Evaluate fidelity, outcomes</a:t>
            </a:r>
            <a:endParaRPr/>
          </a:p>
        </p:txBody>
      </p:sp>
      <p:pic>
        <p:nvPicPr>
          <p:cNvPr id="1533" name="Google Shape;1533;p116"/>
          <p:cNvPicPr preferRelativeResize="0"/>
          <p:nvPr/>
        </p:nvPicPr>
        <p:blipFill rotWithShape="1">
          <a:blip r:embed="rId3">
            <a:alphaModFix/>
          </a:blip>
          <a:srcRect/>
          <a:stretch/>
        </p:blipFill>
        <p:spPr>
          <a:xfrm>
            <a:off x="750678" y="3429000"/>
            <a:ext cx="4138521" cy="3107074"/>
          </a:xfrm>
          <a:prstGeom prst="rect">
            <a:avLst/>
          </a:prstGeom>
          <a:noFill/>
          <a:ln w="9525" cap="flat" cmpd="sng">
            <a:solidFill>
              <a:schemeClr val="dk2"/>
            </a:solidFill>
            <a:prstDash val="solid"/>
            <a:round/>
            <a:headEnd type="none" w="sm" len="sm"/>
            <a:tailEnd type="none" w="sm" len="sm"/>
          </a:ln>
        </p:spPr>
      </p:pic>
      <p:pic>
        <p:nvPicPr>
          <p:cNvPr id="1534" name="Google Shape;1534;p116"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title="5 Minute Timer - Relaxing Music with Ocean Waves">
            <a:hlinkClick r:id="rId4"/>
          </p:cNvPr>
          <p:cNvPicPr preferRelativeResize="0"/>
          <p:nvPr/>
        </p:nvPicPr>
        <p:blipFill rotWithShape="1">
          <a:blip r:embed="rId5">
            <a:alphaModFix/>
          </a:blip>
          <a:srcRect/>
          <a:stretch/>
        </p:blipFill>
        <p:spPr>
          <a:xfrm>
            <a:off x="6045200" y="4214800"/>
            <a:ext cx="2336800" cy="1314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4"/>
                                        </p:tgtEl>
                                        <p:attrNameLst>
                                          <p:attrName>style.visibility</p:attrName>
                                        </p:attrNameLst>
                                      </p:cBhvr>
                                      <p:to>
                                        <p:strVal val="visible"/>
                                      </p:to>
                                    </p:set>
                                    <p:animEffect transition="in" filter="fade">
                                      <p:cBhvr>
                                        <p:cTn id="7" dur="1000"/>
                                        <p:tgtEl>
                                          <p:spTgt spid="1534"/>
                                        </p:tgtEl>
                                      </p:cBhvr>
                                    </p:animEffect>
                                  </p:childTnLst>
                                </p:cTn>
                              </p:par>
                              <p:par>
                                <p:cTn id="8" presetID="10" presetClass="entr" presetSubtype="0" fill="hold" nodeType="withEffect">
                                  <p:stCondLst>
                                    <p:cond delay="0"/>
                                  </p:stCondLst>
                                  <p:childTnLst>
                                    <p:set>
                                      <p:cBhvr>
                                        <p:cTn id="9" dur="1" fill="hold">
                                          <p:stCondLst>
                                            <p:cond delay="0"/>
                                          </p:stCondLst>
                                        </p:cTn>
                                        <p:tgtEl>
                                          <p:spTgt spid="1534"/>
                                        </p:tgtEl>
                                        <p:attrNameLst>
                                          <p:attrName>style.visibility</p:attrName>
                                        </p:attrNameLst>
                                      </p:cBhvr>
                                      <p:to>
                                        <p:strVal val="visible"/>
                                      </p:to>
                                    </p:set>
                                    <p:animEffect transition="in" filter="fade">
                                      <p:cBhvr>
                                        <p:cTn id="10" dur="1000"/>
                                        <p:tgtEl>
                                          <p:spTgt spid="1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1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Evaluate the MTSS Process</a:t>
            </a:r>
            <a:endParaRPr/>
          </a:p>
        </p:txBody>
      </p:sp>
      <p:grpSp>
        <p:nvGrpSpPr>
          <p:cNvPr id="1541" name="Google Shape;1541;p117"/>
          <p:cNvGrpSpPr/>
          <p:nvPr/>
        </p:nvGrpSpPr>
        <p:grpSpPr>
          <a:xfrm>
            <a:off x="1545965" y="1371608"/>
            <a:ext cx="4680450" cy="5477756"/>
            <a:chOff x="0" y="4286"/>
            <a:chExt cx="6240600" cy="5477756"/>
          </a:xfrm>
        </p:grpSpPr>
        <p:sp>
          <p:nvSpPr>
            <p:cNvPr id="1542" name="Google Shape;1542;p117"/>
            <p:cNvSpPr/>
            <p:nvPr/>
          </p:nvSpPr>
          <p:spPr>
            <a:xfrm>
              <a:off x="0" y="4286"/>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17"/>
            <p:cNvSpPr/>
            <p:nvPr/>
          </p:nvSpPr>
          <p:spPr>
            <a:xfrm>
              <a:off x="276173" y="209704"/>
              <a:ext cx="502200" cy="5022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17"/>
            <p:cNvSpPr/>
            <p:nvPr/>
          </p:nvSpPr>
          <p:spPr>
            <a:xfrm>
              <a:off x="1054481" y="4286"/>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117"/>
            <p:cNvSpPr/>
            <p:nvPr/>
          </p:nvSpPr>
          <p:spPr>
            <a:xfrm>
              <a:off x="0" y="1145500"/>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117"/>
            <p:cNvSpPr/>
            <p:nvPr/>
          </p:nvSpPr>
          <p:spPr>
            <a:xfrm>
              <a:off x="276173" y="1350918"/>
              <a:ext cx="502200" cy="5022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17"/>
            <p:cNvSpPr/>
            <p:nvPr/>
          </p:nvSpPr>
          <p:spPr>
            <a:xfrm>
              <a:off x="1054481" y="1145500"/>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17"/>
            <p:cNvSpPr txBox="1"/>
            <p:nvPr/>
          </p:nvSpPr>
          <p:spPr>
            <a:xfrm>
              <a:off x="1054481" y="1145500"/>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rgbClr val="000000"/>
                </a:buClr>
                <a:buSzPts val="1900"/>
                <a:buFont typeface="Open Sans"/>
                <a:buNone/>
              </a:pPr>
              <a:r>
                <a:rPr lang="en-US" sz="1900" b="0" i="0" u="none" strike="noStrike" cap="none">
                  <a:solidFill>
                    <a:srgbClr val="000000"/>
                  </a:solidFill>
                  <a:latin typeface="Open Sans"/>
                  <a:ea typeface="Open Sans"/>
                  <a:cs typeface="Open Sans"/>
                  <a:sym typeface="Open Sans"/>
                </a:rPr>
                <a:t>Process</a:t>
              </a:r>
              <a:endParaRPr sz="1400" b="0" i="0" u="none" strike="noStrike" cap="none">
                <a:solidFill>
                  <a:srgbClr val="000000"/>
                </a:solidFill>
                <a:latin typeface="Arial"/>
                <a:ea typeface="Arial"/>
                <a:cs typeface="Arial"/>
                <a:sym typeface="Arial"/>
              </a:endParaRPr>
            </a:p>
          </p:txBody>
        </p:sp>
        <p:sp>
          <p:nvSpPr>
            <p:cNvPr id="1549" name="Google Shape;1549;p117"/>
            <p:cNvSpPr/>
            <p:nvPr/>
          </p:nvSpPr>
          <p:spPr>
            <a:xfrm>
              <a:off x="0" y="2286714"/>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117"/>
            <p:cNvSpPr/>
            <p:nvPr/>
          </p:nvSpPr>
          <p:spPr>
            <a:xfrm>
              <a:off x="276173" y="2492132"/>
              <a:ext cx="502200" cy="5022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117"/>
            <p:cNvSpPr/>
            <p:nvPr/>
          </p:nvSpPr>
          <p:spPr>
            <a:xfrm>
              <a:off x="1054481" y="2286714"/>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117"/>
            <p:cNvSpPr txBox="1"/>
            <p:nvPr/>
          </p:nvSpPr>
          <p:spPr>
            <a:xfrm>
              <a:off x="1054481" y="2286714"/>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rgbClr val="000000"/>
                </a:buClr>
                <a:buSzPts val="1900"/>
                <a:buFont typeface="Open Sans"/>
                <a:buNone/>
              </a:pPr>
              <a:r>
                <a:rPr lang="en-US" sz="1900" b="0" i="0" u="none" strike="noStrike" cap="none">
                  <a:solidFill>
                    <a:srgbClr val="000000"/>
                  </a:solidFill>
                  <a:latin typeface="Open Sans"/>
                  <a:ea typeface="Open Sans"/>
                  <a:cs typeface="Open Sans"/>
                  <a:sym typeface="Open Sans"/>
                </a:rPr>
                <a:t>Capacity</a:t>
              </a:r>
              <a:endParaRPr sz="1400" b="0" i="0" u="none" strike="noStrike" cap="none">
                <a:solidFill>
                  <a:srgbClr val="000000"/>
                </a:solidFill>
                <a:latin typeface="Arial"/>
                <a:ea typeface="Arial"/>
                <a:cs typeface="Arial"/>
                <a:sym typeface="Arial"/>
              </a:endParaRPr>
            </a:p>
          </p:txBody>
        </p:sp>
        <p:sp>
          <p:nvSpPr>
            <p:cNvPr id="1553" name="Google Shape;1553;p117"/>
            <p:cNvSpPr/>
            <p:nvPr/>
          </p:nvSpPr>
          <p:spPr>
            <a:xfrm>
              <a:off x="0" y="3427928"/>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117"/>
            <p:cNvSpPr/>
            <p:nvPr/>
          </p:nvSpPr>
          <p:spPr>
            <a:xfrm>
              <a:off x="276173" y="3633346"/>
              <a:ext cx="502200" cy="5022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117"/>
            <p:cNvSpPr/>
            <p:nvPr/>
          </p:nvSpPr>
          <p:spPr>
            <a:xfrm>
              <a:off x="1054481" y="3427928"/>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117"/>
            <p:cNvSpPr txBox="1"/>
            <p:nvPr/>
          </p:nvSpPr>
          <p:spPr>
            <a:xfrm>
              <a:off x="1054481" y="3427928"/>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rgbClr val="000000"/>
                </a:buClr>
                <a:buSzPts val="1900"/>
                <a:buFont typeface="Open Sans"/>
                <a:buNone/>
              </a:pPr>
              <a:r>
                <a:rPr lang="en-US" sz="1900" b="0" i="0" u="none" strike="noStrike" cap="none">
                  <a:solidFill>
                    <a:srgbClr val="000000"/>
                  </a:solidFill>
                  <a:latin typeface="Open Sans"/>
                  <a:ea typeface="Open Sans"/>
                  <a:cs typeface="Open Sans"/>
                  <a:sym typeface="Open Sans"/>
                </a:rPr>
                <a:t>Fidelity</a:t>
              </a:r>
              <a:endParaRPr sz="1400" b="0" i="0" u="none" strike="noStrike" cap="none">
                <a:solidFill>
                  <a:srgbClr val="000000"/>
                </a:solidFill>
                <a:latin typeface="Arial"/>
                <a:ea typeface="Arial"/>
                <a:cs typeface="Arial"/>
                <a:sym typeface="Arial"/>
              </a:endParaRPr>
            </a:p>
          </p:txBody>
        </p:sp>
        <p:sp>
          <p:nvSpPr>
            <p:cNvPr id="1557" name="Google Shape;1557;p117"/>
            <p:cNvSpPr/>
            <p:nvPr/>
          </p:nvSpPr>
          <p:spPr>
            <a:xfrm>
              <a:off x="0" y="4569142"/>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117"/>
            <p:cNvSpPr/>
            <p:nvPr/>
          </p:nvSpPr>
          <p:spPr>
            <a:xfrm>
              <a:off x="276173" y="4774561"/>
              <a:ext cx="502200" cy="5022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117"/>
            <p:cNvSpPr/>
            <p:nvPr/>
          </p:nvSpPr>
          <p:spPr>
            <a:xfrm>
              <a:off x="1054481" y="4569142"/>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17"/>
            <p:cNvSpPr txBox="1"/>
            <p:nvPr/>
          </p:nvSpPr>
          <p:spPr>
            <a:xfrm>
              <a:off x="1054481" y="4569142"/>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rgbClr val="000000"/>
                </a:buClr>
                <a:buSzPts val="1900"/>
                <a:buFont typeface="Open Sans"/>
                <a:buNone/>
              </a:pPr>
              <a:r>
                <a:rPr lang="en-US" sz="1900" b="0" i="0" u="none" strike="noStrike" cap="none">
                  <a:solidFill>
                    <a:srgbClr val="000000"/>
                  </a:solidFill>
                  <a:latin typeface="Open Sans"/>
                  <a:ea typeface="Open Sans"/>
                  <a:cs typeface="Open Sans"/>
                  <a:sym typeface="Open Sans"/>
                </a:rPr>
                <a:t>Outcomes</a:t>
              </a:r>
              <a:endParaRPr sz="1400" b="0" i="0" u="none" strike="noStrike" cap="none">
                <a:solidFill>
                  <a:srgbClr val="000000"/>
                </a:solidFill>
                <a:latin typeface="Arial"/>
                <a:ea typeface="Arial"/>
                <a:cs typeface="Arial"/>
                <a:sym typeface="Arial"/>
              </a:endParaRPr>
            </a:p>
          </p:txBody>
        </p:sp>
        <p:sp>
          <p:nvSpPr>
            <p:cNvPr id="1561" name="Google Shape;1561;p117"/>
            <p:cNvSpPr txBox="1"/>
            <p:nvPr/>
          </p:nvSpPr>
          <p:spPr>
            <a:xfrm>
              <a:off x="1054481" y="4286"/>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rgbClr val="000000"/>
                </a:buClr>
                <a:buSzPts val="1900"/>
                <a:buFont typeface="Open Sans"/>
                <a:buNone/>
              </a:pPr>
              <a:r>
                <a:rPr lang="en-US" sz="1900" b="0" i="0" u="none" strike="noStrike" cap="none">
                  <a:solidFill>
                    <a:srgbClr val="000000"/>
                  </a:solidFill>
                  <a:latin typeface="Open Sans"/>
                  <a:ea typeface="Open Sans"/>
                  <a:cs typeface="Open Sans"/>
                  <a:sym typeface="Open Sans"/>
                </a:rPr>
                <a:t>Reach</a:t>
              </a:r>
              <a:endParaRPr sz="1400" b="0" i="0" u="none" strike="noStrike" cap="none">
                <a:solidFill>
                  <a:srgbClr val="000000"/>
                </a:solidFill>
                <a:latin typeface="Arial"/>
                <a:ea typeface="Arial"/>
                <a:cs typeface="Arial"/>
                <a:sym typeface="Arial"/>
              </a:endParaRPr>
            </a:p>
          </p:txBody>
        </p:sp>
      </p:grpSp>
      <p:sp>
        <p:nvSpPr>
          <p:cNvPr id="1562" name="Google Shape;1562;p117"/>
          <p:cNvSpPr txBox="1"/>
          <p:nvPr/>
        </p:nvSpPr>
        <p:spPr>
          <a:xfrm>
            <a:off x="3422925" y="1371600"/>
            <a:ext cx="37803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2400" b="0" i="1" u="none" strike="noStrike" cap="none">
                <a:solidFill>
                  <a:srgbClr val="073763"/>
                </a:solidFill>
                <a:latin typeface="Verdana"/>
                <a:ea typeface="Verdana"/>
                <a:cs typeface="Verdana"/>
                <a:sym typeface="Verdana"/>
              </a:rPr>
              <a:t>Who is</a:t>
            </a:r>
            <a:endParaRPr sz="2400" b="0" i="1" u="none" strike="noStrike" cap="none">
              <a:solidFill>
                <a:srgbClr val="073763"/>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participating?</a:t>
            </a:r>
            <a:endParaRPr sz="2400" b="0" i="1" u="none" strike="noStrike" cap="none">
              <a:solidFill>
                <a:srgbClr val="073763"/>
              </a:solidFill>
              <a:latin typeface="Verdana"/>
              <a:ea typeface="Verdana"/>
              <a:cs typeface="Verdana"/>
              <a:sym typeface="Verdana"/>
            </a:endParaRPr>
          </a:p>
        </p:txBody>
      </p:sp>
      <p:sp>
        <p:nvSpPr>
          <p:cNvPr id="1563" name="Google Shape;1563;p117"/>
          <p:cNvSpPr txBox="1"/>
          <p:nvPr/>
        </p:nvSpPr>
        <p:spPr>
          <a:xfrm>
            <a:off x="3422925" y="2514600"/>
            <a:ext cx="37803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What activities </a:t>
            </a:r>
            <a:endParaRPr sz="2400" b="0" i="1" u="none" strike="noStrike" cap="none">
              <a:solidFill>
                <a:srgbClr val="073763"/>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have occurred?</a:t>
            </a:r>
            <a:endParaRPr sz="2400" b="0" i="1" u="none" strike="noStrike" cap="none">
              <a:solidFill>
                <a:srgbClr val="073763"/>
              </a:solidFill>
              <a:latin typeface="Verdana"/>
              <a:ea typeface="Verdana"/>
              <a:cs typeface="Verdana"/>
              <a:sym typeface="Verdana"/>
            </a:endParaRPr>
          </a:p>
        </p:txBody>
      </p:sp>
      <p:sp>
        <p:nvSpPr>
          <p:cNvPr id="1564" name="Google Shape;1564;p117"/>
          <p:cNvSpPr txBox="1"/>
          <p:nvPr/>
        </p:nvSpPr>
        <p:spPr>
          <a:xfrm>
            <a:off x="3720350" y="3657600"/>
            <a:ext cx="34827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What is our overall capacity?</a:t>
            </a:r>
            <a:endParaRPr sz="2400" b="0" i="1" u="none" strike="noStrike" cap="none">
              <a:solidFill>
                <a:srgbClr val="073763"/>
              </a:solidFill>
              <a:latin typeface="Verdana"/>
              <a:ea typeface="Verdana"/>
              <a:cs typeface="Verdana"/>
              <a:sym typeface="Verdana"/>
            </a:endParaRPr>
          </a:p>
        </p:txBody>
      </p:sp>
      <p:sp>
        <p:nvSpPr>
          <p:cNvPr id="1565" name="Google Shape;1565;p117"/>
          <p:cNvSpPr txBox="1"/>
          <p:nvPr/>
        </p:nvSpPr>
        <p:spPr>
          <a:xfrm>
            <a:off x="3720350" y="4800600"/>
            <a:ext cx="34545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To what extent are we implementing?</a:t>
            </a:r>
            <a:endParaRPr sz="2400" b="0" i="1" u="none" strike="noStrike" cap="none">
              <a:solidFill>
                <a:srgbClr val="073763"/>
              </a:solidFill>
              <a:latin typeface="Verdana"/>
              <a:ea typeface="Verdana"/>
              <a:cs typeface="Verdana"/>
              <a:sym typeface="Verdana"/>
            </a:endParaRPr>
          </a:p>
        </p:txBody>
      </p:sp>
      <p:sp>
        <p:nvSpPr>
          <p:cNvPr id="1566" name="Google Shape;1566;p117"/>
          <p:cNvSpPr txBox="1"/>
          <p:nvPr/>
        </p:nvSpPr>
        <p:spPr>
          <a:xfrm>
            <a:off x="3869775" y="5943600"/>
            <a:ext cx="33051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Are we achieving valued outcomes?</a:t>
            </a:r>
            <a:endParaRPr sz="2400" b="0" i="1" u="none" strike="noStrike" cap="none">
              <a:solidFill>
                <a:srgbClr val="073763"/>
              </a:solidFill>
              <a:latin typeface="Verdana"/>
              <a:ea typeface="Verdana"/>
              <a:cs typeface="Verdana"/>
              <a:sym typeface="Verdana"/>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11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Closing</a:t>
            </a:r>
            <a:endParaRPr/>
          </a:p>
        </p:txBody>
      </p:sp>
      <p:sp>
        <p:nvSpPr>
          <p:cNvPr id="1573" name="Google Shape;1573;p118"/>
          <p:cNvSpPr txBox="1">
            <a:spLocks noGrp="1"/>
          </p:cNvSpPr>
          <p:nvPr>
            <p:ph type="subTitle" idx="4294967295"/>
          </p:nvPr>
        </p:nvSpPr>
        <p:spPr>
          <a:xfrm>
            <a:off x="407550" y="1855025"/>
            <a:ext cx="8279400" cy="4722000"/>
          </a:xfrm>
          <a:prstGeom prst="rect">
            <a:avLst/>
          </a:prstGeom>
          <a:noFill/>
          <a:ln>
            <a:noFill/>
          </a:ln>
        </p:spPr>
        <p:txBody>
          <a:bodyPr spcFirstLastPara="1" wrap="square" lIns="91425" tIns="45700" rIns="91425" bIns="45700" anchor="t" anchorCtr="0">
            <a:noAutofit/>
          </a:bodyPr>
          <a:lstStyle/>
          <a:p>
            <a:pPr marL="114300" marR="0" lvl="0" indent="0" algn="ctr" rtl="0">
              <a:lnSpc>
                <a:spcPct val="100000"/>
              </a:lnSpc>
              <a:spcBef>
                <a:spcPts val="360"/>
              </a:spcBef>
              <a:spcAft>
                <a:spcPts val="0"/>
              </a:spcAft>
              <a:buClr>
                <a:schemeClr val="dk1"/>
              </a:buClr>
              <a:buSzPts val="1800"/>
              <a:buFont typeface="Arial"/>
              <a:buNone/>
            </a:pPr>
            <a:r>
              <a:rPr lang="en-US" sz="2900" b="1" i="0" u="none" strike="noStrike" cap="none">
                <a:solidFill>
                  <a:srgbClr val="000000"/>
                </a:solidFill>
                <a:latin typeface="Verdana"/>
                <a:ea typeface="Verdana"/>
                <a:cs typeface="Verdana"/>
                <a:sym typeface="Verdana"/>
              </a:rPr>
              <a:t>Call to Action!</a:t>
            </a:r>
            <a:endParaRPr sz="2900" b="1" i="0" u="none" strike="noStrike" cap="none">
              <a:solidFill>
                <a:srgbClr val="000000"/>
              </a:solidFill>
              <a:latin typeface="Verdana"/>
              <a:ea typeface="Verdana"/>
              <a:cs typeface="Verdana"/>
              <a:sym typeface="Verdana"/>
            </a:endParaRPr>
          </a:p>
          <a:p>
            <a:pPr marL="0" marR="0" lvl="0" indent="0" algn="ctr" rtl="0">
              <a:lnSpc>
                <a:spcPct val="100000"/>
              </a:lnSpc>
              <a:spcBef>
                <a:spcPts val="360"/>
              </a:spcBef>
              <a:spcAft>
                <a:spcPts val="0"/>
              </a:spcAft>
              <a:buClr>
                <a:schemeClr val="dk1"/>
              </a:buClr>
              <a:buSzPts val="1800"/>
              <a:buFont typeface="Arial"/>
              <a:buNone/>
            </a:pPr>
            <a:endParaRPr sz="2400" b="0" i="0" u="none" strike="noStrike" cap="none">
              <a:solidFill>
                <a:srgbClr val="000000"/>
              </a:solidFill>
              <a:latin typeface="Verdana"/>
              <a:ea typeface="Verdana"/>
              <a:cs typeface="Verdana"/>
              <a:sym typeface="Verdana"/>
            </a:endParaRPr>
          </a:p>
          <a:p>
            <a:pPr marL="114300" marR="0" lvl="0" indent="0" algn="ctr" rtl="0">
              <a:lnSpc>
                <a:spcPct val="100000"/>
              </a:lnSpc>
              <a:spcBef>
                <a:spcPts val="360"/>
              </a:spcBef>
              <a:spcAft>
                <a:spcPts val="0"/>
              </a:spcAft>
              <a:buClr>
                <a:schemeClr val="dk1"/>
              </a:buClr>
              <a:buSzPts val="1800"/>
              <a:buFont typeface="Arial"/>
              <a:buNone/>
            </a:pPr>
            <a:r>
              <a:rPr lang="en-US" sz="2400" b="0" i="0" u="none" strike="noStrike" cap="none">
                <a:solidFill>
                  <a:srgbClr val="000000"/>
                </a:solidFill>
                <a:latin typeface="Verdana"/>
                <a:ea typeface="Verdana"/>
                <a:cs typeface="Verdana"/>
                <a:sym typeface="Verdana"/>
              </a:rPr>
              <a:t>What is an immediate next step to facilitate the DIDM process in your division?</a:t>
            </a:r>
            <a:endParaRPr sz="2400" b="0" i="0" u="none" strike="noStrike" cap="none">
              <a:solidFill>
                <a:srgbClr val="000000"/>
              </a:solidFill>
              <a:latin typeface="Verdana"/>
              <a:ea typeface="Verdana"/>
              <a:cs typeface="Verdana"/>
              <a:sym typeface="Verdana"/>
            </a:endParaRPr>
          </a:p>
          <a:p>
            <a:pPr marL="114300" marR="0" lvl="0" indent="0" algn="ctr" rtl="0">
              <a:lnSpc>
                <a:spcPct val="100000"/>
              </a:lnSpc>
              <a:spcBef>
                <a:spcPts val="1000"/>
              </a:spcBef>
              <a:spcAft>
                <a:spcPts val="0"/>
              </a:spcAft>
              <a:buClr>
                <a:schemeClr val="dk1"/>
              </a:buClr>
              <a:buSzPts val="1800"/>
              <a:buFont typeface="Arial"/>
              <a:buNone/>
            </a:pPr>
            <a:endParaRPr sz="1200" b="0" i="0" u="none" strike="noStrike" cap="none">
              <a:solidFill>
                <a:srgbClr val="000000"/>
              </a:solidFill>
              <a:latin typeface="Verdana"/>
              <a:ea typeface="Verdana"/>
              <a:cs typeface="Verdana"/>
              <a:sym typeface="Verdana"/>
            </a:endParaRPr>
          </a:p>
          <a:p>
            <a:pPr marL="114300" marR="0" lvl="0" indent="0" algn="ctr" rtl="0">
              <a:lnSpc>
                <a:spcPct val="100000"/>
              </a:lnSpc>
              <a:spcBef>
                <a:spcPts val="1000"/>
              </a:spcBef>
              <a:spcAft>
                <a:spcPts val="0"/>
              </a:spcAft>
              <a:buClr>
                <a:schemeClr val="dk1"/>
              </a:buClr>
              <a:buSzPts val="1800"/>
              <a:buFont typeface="Arial"/>
              <a:buNone/>
            </a:pPr>
            <a:r>
              <a:rPr lang="en-US" sz="2400" b="0" i="1" u="none" strike="noStrike" cap="none">
                <a:solidFill>
                  <a:srgbClr val="000000"/>
                </a:solidFill>
                <a:latin typeface="Verdana"/>
                <a:ea typeface="Verdana"/>
                <a:cs typeface="Verdana"/>
                <a:sym typeface="Verdana"/>
              </a:rPr>
              <a:t>Consider where you are in this process:</a:t>
            </a:r>
            <a:endParaRPr sz="2400" b="0" i="1" u="none" strike="noStrike" cap="none">
              <a:solidFill>
                <a:srgbClr val="000000"/>
              </a:solidFill>
              <a:latin typeface="Verdana"/>
              <a:ea typeface="Verdana"/>
              <a:cs typeface="Verdana"/>
              <a:sym typeface="Verdana"/>
            </a:endParaRPr>
          </a:p>
          <a:p>
            <a:pPr marL="457200" marR="0" lvl="0" indent="-381000" algn="ctr" rtl="0">
              <a:lnSpc>
                <a:spcPct val="100000"/>
              </a:lnSpc>
              <a:spcBef>
                <a:spcPts val="10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Identifying data to collect?</a:t>
            </a:r>
            <a:endParaRPr sz="2400" b="0" i="1" u="none" strike="noStrike" cap="none">
              <a:solidFill>
                <a:schemeClr val="dk1"/>
              </a:solidFill>
              <a:latin typeface="Verdana"/>
              <a:ea typeface="Verdana"/>
              <a:cs typeface="Verdana"/>
              <a:sym typeface="Verdana"/>
            </a:endParaRPr>
          </a:p>
          <a:p>
            <a:pPr marL="457200" marR="0" lvl="0" indent="-381000" algn="ctr" rtl="0">
              <a:lnSpc>
                <a:spcPct val="100000"/>
              </a:lnSpc>
              <a:spcBef>
                <a:spcPts val="10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Identifying red flags?</a:t>
            </a:r>
            <a:endParaRPr sz="2400" b="0" i="1" u="none" strike="noStrike" cap="none">
              <a:solidFill>
                <a:schemeClr val="dk1"/>
              </a:solidFill>
              <a:latin typeface="Verdana"/>
              <a:ea typeface="Verdana"/>
              <a:cs typeface="Verdana"/>
              <a:sym typeface="Verdana"/>
            </a:endParaRPr>
          </a:p>
          <a:p>
            <a:pPr marL="457200" marR="0" lvl="0" indent="-381000" algn="ctr" rtl="0">
              <a:lnSpc>
                <a:spcPct val="100000"/>
              </a:lnSpc>
              <a:spcBef>
                <a:spcPts val="10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Working on establishing the “why?”</a:t>
            </a:r>
            <a:endParaRPr sz="2400" b="0" i="1" u="none" strike="noStrike" cap="none">
              <a:solidFill>
                <a:schemeClr val="dk1"/>
              </a:solidFill>
              <a:latin typeface="Verdana"/>
              <a:ea typeface="Verdana"/>
              <a:cs typeface="Verdana"/>
              <a:sym typeface="Verdana"/>
            </a:endParaRPr>
          </a:p>
          <a:p>
            <a:pPr marL="457200" marR="0" lvl="0" indent="-381000" algn="ctr" rtl="0">
              <a:lnSpc>
                <a:spcPct val="100000"/>
              </a:lnSpc>
              <a:spcBef>
                <a:spcPts val="1000"/>
              </a:spcBef>
              <a:spcAft>
                <a:spcPts val="100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First draft of a precision statement and goal?</a:t>
            </a:r>
            <a:endParaRPr sz="2400" b="0" i="1" u="none" strike="noStrike" cap="none">
              <a:solidFill>
                <a:srgbClr val="000000"/>
              </a:solidFill>
              <a:latin typeface="Verdana"/>
              <a:ea typeface="Verdana"/>
              <a:cs typeface="Verdana"/>
              <a:sym typeface="Verdana"/>
            </a:endParaRPr>
          </a:p>
        </p:txBody>
      </p:sp>
      <p:pic>
        <p:nvPicPr>
          <p:cNvPr id="1574" name="Google Shape;1574;p118" descr="This timer counts down silently until it reaches 0:00, then a police siren sounds to alert you that time is up." title="10 Minute Timer">
            <a:hlinkClick r:id="rId3"/>
          </p:cNvPr>
          <p:cNvPicPr preferRelativeResize="0"/>
          <p:nvPr/>
        </p:nvPicPr>
        <p:blipFill rotWithShape="1">
          <a:blip r:embed="rId4">
            <a:alphaModFix/>
          </a:blip>
          <a:srcRect/>
          <a:stretch/>
        </p:blipFill>
        <p:spPr>
          <a:xfrm>
            <a:off x="342900" y="1514475"/>
            <a:ext cx="2032000" cy="114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4"/>
                                        </p:tgtEl>
                                        <p:attrNameLst>
                                          <p:attrName>style.visibility</p:attrName>
                                        </p:attrNameLst>
                                      </p:cBhvr>
                                      <p:to>
                                        <p:strVal val="visible"/>
                                      </p:to>
                                    </p:set>
                                    <p:animEffect transition="in" filter="fade">
                                      <p:cBhvr>
                                        <p:cTn id="7" dur="1000"/>
                                        <p:tgtEl>
                                          <p:spTgt spid="15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4"/>
                                        </p:tgtEl>
                                        <p:attrNameLst>
                                          <p:attrName>style.visibility</p:attrName>
                                        </p:attrNameLst>
                                      </p:cBhvr>
                                      <p:to>
                                        <p:strVal val="visible"/>
                                      </p:to>
                                    </p:set>
                                    <p:animEffect transition="in" filter="fade">
                                      <p:cBhvr>
                                        <p:cTn id="12" dur="1000"/>
                                        <p:tgtEl>
                                          <p:spTgt spid="1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11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We love feedback!!</a:t>
            </a:r>
            <a:endParaRPr/>
          </a:p>
        </p:txBody>
      </p:sp>
      <p:sp>
        <p:nvSpPr>
          <p:cNvPr id="1581" name="Google Shape;1581;p119"/>
          <p:cNvSpPr txBox="1"/>
          <p:nvPr/>
        </p:nvSpPr>
        <p:spPr>
          <a:xfrm>
            <a:off x="376175" y="1562575"/>
            <a:ext cx="8406000" cy="143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Verdana"/>
                <a:ea typeface="Verdana"/>
                <a:cs typeface="Verdana"/>
                <a:sym typeface="Verdana"/>
              </a:rPr>
              <a:t>Please complete the evaluation for us. We appreciate the feedback. </a:t>
            </a:r>
            <a:endParaRPr sz="3000" b="0" i="0" u="none" strike="noStrike" cap="none">
              <a:solidFill>
                <a:schemeClr val="dk1"/>
              </a:solidFill>
              <a:latin typeface="Verdana"/>
              <a:ea typeface="Verdana"/>
              <a:cs typeface="Verdana"/>
              <a:sym typeface="Verdana"/>
            </a:endParaRPr>
          </a:p>
        </p:txBody>
      </p:sp>
      <p:sp>
        <p:nvSpPr>
          <p:cNvPr id="1582" name="Google Shape;1582;p119"/>
          <p:cNvSpPr txBox="1"/>
          <p:nvPr/>
        </p:nvSpPr>
        <p:spPr>
          <a:xfrm>
            <a:off x="4137950" y="3964250"/>
            <a:ext cx="4369500" cy="6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3100" b="0" i="0" u="none" strike="noStrike" cap="none">
                <a:solidFill>
                  <a:schemeClr val="dk1"/>
                </a:solidFill>
                <a:latin typeface="Verdana"/>
                <a:ea typeface="Verdana"/>
                <a:cs typeface="Verdana"/>
                <a:sym typeface="Verdana"/>
              </a:rPr>
              <a:t>http://bit.ly/45LrNge</a:t>
            </a:r>
            <a:endParaRPr sz="3100" b="0" i="0" u="none" strike="noStrike" cap="none">
              <a:solidFill>
                <a:schemeClr val="dk1"/>
              </a:solidFill>
              <a:latin typeface="Verdana"/>
              <a:ea typeface="Verdana"/>
              <a:cs typeface="Verdana"/>
              <a:sym typeface="Verdana"/>
            </a:endParaRPr>
          </a:p>
        </p:txBody>
      </p:sp>
      <p:pic>
        <p:nvPicPr>
          <p:cNvPr id="1583" name="Google Shape;1583;p119"/>
          <p:cNvPicPr preferRelativeResize="0"/>
          <p:nvPr/>
        </p:nvPicPr>
        <p:blipFill rotWithShape="1">
          <a:blip r:embed="rId3">
            <a:alphaModFix/>
          </a:blip>
          <a:srcRect/>
          <a:stretch/>
        </p:blipFill>
        <p:spPr>
          <a:xfrm>
            <a:off x="376175" y="2814700"/>
            <a:ext cx="3609375" cy="3609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2"/>
          <p:cNvSpPr/>
          <p:nvPr/>
        </p:nvSpPr>
        <p:spPr>
          <a:xfrm>
            <a:off x="3297500" y="2163149"/>
            <a:ext cx="2540100" cy="2540100"/>
          </a:xfrm>
          <a:prstGeom prst="donut">
            <a:avLst>
              <a:gd name="adj" fmla="val 16067"/>
            </a:avLst>
          </a:prstGeom>
          <a:solidFill>
            <a:srgbClr val="000000">
              <a:alpha val="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7" name="Google Shape;217;p12"/>
          <p:cNvCxnSpPr/>
          <p:nvPr/>
        </p:nvCxnSpPr>
        <p:spPr>
          <a:xfrm>
            <a:off x="3025325" y="2505920"/>
            <a:ext cx="340800" cy="376500"/>
          </a:xfrm>
          <a:prstGeom prst="straightConnector1">
            <a:avLst/>
          </a:prstGeom>
          <a:noFill/>
          <a:ln w="19050" cap="flat" cmpd="sng">
            <a:solidFill>
              <a:srgbClr val="307BF3"/>
            </a:solidFill>
            <a:prstDash val="solid"/>
            <a:round/>
            <a:headEnd type="oval" w="med" len="med"/>
            <a:tailEnd type="none" w="sm" len="sm"/>
          </a:ln>
        </p:spPr>
      </p:cxnSp>
      <p:sp>
        <p:nvSpPr>
          <p:cNvPr id="218" name="Google Shape;218;p12"/>
          <p:cNvSpPr txBox="1"/>
          <p:nvPr/>
        </p:nvSpPr>
        <p:spPr>
          <a:xfrm>
            <a:off x="6080906" y="1927800"/>
            <a:ext cx="2722800" cy="669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1" i="0" u="none" strike="noStrike" cap="none">
                <a:solidFill>
                  <a:srgbClr val="000000"/>
                </a:solidFill>
                <a:latin typeface="Verdana"/>
                <a:ea typeface="Verdana"/>
                <a:cs typeface="Verdana"/>
                <a:sym typeface="Verdana"/>
              </a:rPr>
              <a:t>Identify problem with precision</a:t>
            </a:r>
            <a:endParaRPr sz="1800" b="1" i="0" u="none" strike="noStrike" cap="none">
              <a:solidFill>
                <a:srgbClr val="000000"/>
              </a:solidFill>
              <a:latin typeface="Verdana"/>
              <a:ea typeface="Verdana"/>
              <a:cs typeface="Verdana"/>
              <a:sym typeface="Verdana"/>
            </a:endParaRPr>
          </a:p>
        </p:txBody>
      </p:sp>
      <p:cxnSp>
        <p:nvCxnSpPr>
          <p:cNvPr id="219" name="Google Shape;219;p12"/>
          <p:cNvCxnSpPr/>
          <p:nvPr/>
        </p:nvCxnSpPr>
        <p:spPr>
          <a:xfrm rot="10800000" flipH="1">
            <a:off x="2925575" y="3670350"/>
            <a:ext cx="367500" cy="138600"/>
          </a:xfrm>
          <a:prstGeom prst="straightConnector1">
            <a:avLst/>
          </a:prstGeom>
          <a:noFill/>
          <a:ln w="19050" cap="flat" cmpd="sng">
            <a:solidFill>
              <a:srgbClr val="0944A1"/>
            </a:solidFill>
            <a:prstDash val="solid"/>
            <a:round/>
            <a:headEnd type="oval" w="med" len="med"/>
            <a:tailEnd type="none" w="sm" len="sm"/>
          </a:ln>
        </p:spPr>
      </p:cxnSp>
      <p:sp>
        <p:nvSpPr>
          <p:cNvPr id="220" name="Google Shape;220;p12"/>
          <p:cNvSpPr txBox="1"/>
          <p:nvPr/>
        </p:nvSpPr>
        <p:spPr>
          <a:xfrm>
            <a:off x="514105" y="1927800"/>
            <a:ext cx="2540100" cy="669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Verdana"/>
                <a:ea typeface="Verdana"/>
                <a:cs typeface="Verdana"/>
                <a:sym typeface="Verdana"/>
              </a:rPr>
              <a:t>Monitor and </a:t>
            </a:r>
            <a:r>
              <a:rPr lang="en-US" sz="1800" b="1" i="0" u="none" strike="noStrike" cap="none">
                <a:solidFill>
                  <a:srgbClr val="000000"/>
                </a:solidFill>
                <a:latin typeface="Verdana"/>
                <a:ea typeface="Verdana"/>
                <a:cs typeface="Verdana"/>
                <a:sym typeface="Verdana"/>
              </a:rPr>
              <a:t>Evaluate</a:t>
            </a:r>
            <a:r>
              <a:rPr lang="en-US" sz="1800" b="0" i="0" u="none" strike="noStrike" cap="none">
                <a:solidFill>
                  <a:srgbClr val="000000"/>
                </a:solidFill>
                <a:latin typeface="Verdana"/>
                <a:ea typeface="Verdana"/>
                <a:cs typeface="Verdana"/>
                <a:sym typeface="Verdana"/>
              </a:rPr>
              <a:t> Results</a:t>
            </a:r>
            <a:endParaRPr sz="1800" b="0" i="0" u="none" strike="noStrike" cap="none">
              <a:solidFill>
                <a:srgbClr val="000000"/>
              </a:solidFill>
              <a:latin typeface="Verdana"/>
              <a:ea typeface="Verdana"/>
              <a:cs typeface="Verdana"/>
              <a:sym typeface="Verdana"/>
            </a:endParaRPr>
          </a:p>
          <a:p>
            <a:pPr marL="0" marR="0" lvl="0" indent="0" algn="r" rtl="0">
              <a:lnSpc>
                <a:spcPct val="115000"/>
              </a:lnSpc>
              <a:spcBef>
                <a:spcPts val="0"/>
              </a:spcBef>
              <a:spcAft>
                <a:spcPts val="0"/>
              </a:spcAft>
              <a:buClr>
                <a:srgbClr val="000000"/>
              </a:buClr>
              <a:buSzPts val="800"/>
              <a:buFont typeface="Arial"/>
              <a:buNone/>
            </a:pPr>
            <a:endParaRPr sz="1800" b="0" i="0" u="none" strike="noStrike" cap="none">
              <a:solidFill>
                <a:srgbClr val="000000"/>
              </a:solidFill>
              <a:latin typeface="Roboto"/>
              <a:ea typeface="Roboto"/>
              <a:cs typeface="Roboto"/>
              <a:sym typeface="Roboto"/>
            </a:endParaRPr>
          </a:p>
        </p:txBody>
      </p:sp>
      <p:sp>
        <p:nvSpPr>
          <p:cNvPr id="221" name="Google Shape;221;p12"/>
          <p:cNvSpPr/>
          <p:nvPr/>
        </p:nvSpPr>
        <p:spPr>
          <a:xfrm rot="-1800585" flipH="1">
            <a:off x="3224383" y="2083405"/>
            <a:ext cx="2688407" cy="2690826"/>
          </a:xfrm>
          <a:prstGeom prst="blockArc">
            <a:avLst>
              <a:gd name="adj1" fmla="val 14348563"/>
              <a:gd name="adj2" fmla="val 19872341"/>
              <a:gd name="adj3" fmla="val 9100"/>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2" name="Google Shape;222;p12"/>
          <p:cNvCxnSpPr/>
          <p:nvPr/>
        </p:nvCxnSpPr>
        <p:spPr>
          <a:xfrm rot="10800000">
            <a:off x="5633050" y="3920507"/>
            <a:ext cx="354900" cy="350100"/>
          </a:xfrm>
          <a:prstGeom prst="straightConnector1">
            <a:avLst/>
          </a:prstGeom>
          <a:noFill/>
          <a:ln w="19050" cap="flat" cmpd="sng">
            <a:solidFill>
              <a:srgbClr val="307BF3"/>
            </a:solidFill>
            <a:prstDash val="solid"/>
            <a:round/>
            <a:headEnd type="oval" w="med" len="med"/>
            <a:tailEnd type="none" w="sm" len="sm"/>
          </a:ln>
        </p:spPr>
      </p:cxnSp>
      <p:sp>
        <p:nvSpPr>
          <p:cNvPr id="223" name="Google Shape;223;p12"/>
          <p:cNvSpPr txBox="1"/>
          <p:nvPr/>
        </p:nvSpPr>
        <p:spPr>
          <a:xfrm>
            <a:off x="-240800" y="2946150"/>
            <a:ext cx="3226500" cy="1439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700" b="0" i="0" u="none" strike="noStrike" cap="none">
                <a:solidFill>
                  <a:srgbClr val="000000"/>
                </a:solidFill>
                <a:latin typeface="Verdana"/>
                <a:ea typeface="Verdana"/>
                <a:cs typeface="Verdana"/>
                <a:sym typeface="Verdana"/>
              </a:rPr>
              <a:t>What strategies/ practices will we select and </a:t>
            </a:r>
            <a:r>
              <a:rPr lang="en-US" sz="1700" b="1" i="0" u="none" strike="noStrike" cap="none">
                <a:solidFill>
                  <a:srgbClr val="000000"/>
                </a:solidFill>
                <a:latin typeface="Verdana"/>
                <a:ea typeface="Verdana"/>
                <a:cs typeface="Verdana"/>
                <a:sym typeface="Verdana"/>
              </a:rPr>
              <a:t>implement</a:t>
            </a:r>
            <a:r>
              <a:rPr lang="en-US" sz="1700" b="0" i="0" u="none" strike="noStrike" cap="none">
                <a:solidFill>
                  <a:srgbClr val="000000"/>
                </a:solidFill>
                <a:latin typeface="Verdana"/>
                <a:ea typeface="Verdana"/>
                <a:cs typeface="Verdana"/>
                <a:sym typeface="Verdana"/>
              </a:rPr>
              <a:t>? (Supporting student academic and social behavior)</a:t>
            </a:r>
            <a:endParaRPr sz="17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100"/>
              <a:buFont typeface="Arial"/>
              <a:buNone/>
            </a:pPr>
            <a:endParaRPr sz="1700" b="1" i="0" u="none" strike="noStrike" cap="none">
              <a:solidFill>
                <a:srgbClr val="000000"/>
              </a:solidFill>
              <a:latin typeface="Roboto"/>
              <a:ea typeface="Roboto"/>
              <a:cs typeface="Roboto"/>
              <a:sym typeface="Roboto"/>
            </a:endParaRPr>
          </a:p>
        </p:txBody>
      </p:sp>
      <p:sp>
        <p:nvSpPr>
          <p:cNvPr id="224" name="Google Shape;224;p12"/>
          <p:cNvSpPr txBox="1"/>
          <p:nvPr/>
        </p:nvSpPr>
        <p:spPr>
          <a:xfrm>
            <a:off x="6062250" y="3742475"/>
            <a:ext cx="3081900" cy="134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0" i="0" u="none" strike="noStrike" cap="none">
                <a:solidFill>
                  <a:srgbClr val="000000"/>
                </a:solidFill>
                <a:latin typeface="Verdana"/>
                <a:ea typeface="Verdana"/>
                <a:cs typeface="Verdana"/>
                <a:sym typeface="Verdana"/>
              </a:rPr>
              <a:t>What does the data say? </a:t>
            </a:r>
            <a:r>
              <a:rPr lang="en-US" sz="1800" b="1" i="0" u="none" strike="noStrike" cap="none">
                <a:solidFill>
                  <a:srgbClr val="000000"/>
                </a:solidFill>
                <a:latin typeface="Verdana"/>
                <a:ea typeface="Verdana"/>
                <a:cs typeface="Verdana"/>
                <a:sym typeface="Verdana"/>
              </a:rPr>
              <a:t>Analyze </a:t>
            </a:r>
            <a:r>
              <a:rPr lang="en-US" sz="1800" b="0" i="0" u="none" strike="noStrike" cap="none">
                <a:solidFill>
                  <a:srgbClr val="000000"/>
                </a:solidFill>
                <a:latin typeface="Verdana"/>
                <a:ea typeface="Verdana"/>
                <a:cs typeface="Verdana"/>
                <a:sym typeface="Verdana"/>
              </a:rPr>
              <a:t>strengths and opportunities for growth.</a:t>
            </a:r>
            <a:endParaRPr sz="18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p:txBody>
      </p:sp>
      <p:sp>
        <p:nvSpPr>
          <p:cNvPr id="225" name="Google Shape;225;p12"/>
          <p:cNvSpPr txBox="1"/>
          <p:nvPr/>
        </p:nvSpPr>
        <p:spPr>
          <a:xfrm>
            <a:off x="3845784" y="3053868"/>
            <a:ext cx="14448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900"/>
              <a:buFont typeface="Arial"/>
              <a:buNone/>
            </a:pPr>
            <a:r>
              <a:rPr lang="en-US" sz="2900" b="1" i="0" u="none" strike="noStrike" cap="none">
                <a:solidFill>
                  <a:srgbClr val="000000"/>
                </a:solidFill>
                <a:latin typeface="Roboto"/>
                <a:ea typeface="Roboto"/>
                <a:cs typeface="Roboto"/>
                <a:sym typeface="Roboto"/>
              </a:rPr>
              <a:t>Data </a:t>
            </a:r>
            <a:endParaRPr sz="2900" b="0" i="0" u="none" strike="noStrike" cap="none">
              <a:solidFill>
                <a:srgbClr val="000000"/>
              </a:solidFill>
              <a:latin typeface="Arial"/>
              <a:ea typeface="Arial"/>
              <a:cs typeface="Arial"/>
              <a:sym typeface="Arial"/>
            </a:endParaRPr>
          </a:p>
        </p:txBody>
      </p:sp>
      <p:sp>
        <p:nvSpPr>
          <p:cNvPr id="226" name="Google Shape;226;p12"/>
          <p:cNvSpPr/>
          <p:nvPr/>
        </p:nvSpPr>
        <p:spPr>
          <a:xfrm rot="1800047">
            <a:off x="3219843" y="2083842"/>
            <a:ext cx="2690936" cy="2690936"/>
          </a:xfrm>
          <a:prstGeom prst="blockArc">
            <a:avLst>
              <a:gd name="adj1" fmla="val 14545937"/>
              <a:gd name="adj2" fmla="val 19902139"/>
              <a:gd name="adj3" fmla="val 9115"/>
            </a:avLst>
          </a:prstGeom>
          <a:solidFill>
            <a:srgbClr val="0944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2"/>
          <p:cNvSpPr/>
          <p:nvPr/>
        </p:nvSpPr>
        <p:spPr>
          <a:xfrm rot="9000757">
            <a:off x="3213964" y="2083427"/>
            <a:ext cx="2690226" cy="2690226"/>
          </a:xfrm>
          <a:prstGeom prst="blockArc">
            <a:avLst>
              <a:gd name="adj1" fmla="val 18041678"/>
              <a:gd name="adj2" fmla="val 1798478"/>
              <a:gd name="adj3" fmla="val 9595"/>
            </a:avLst>
          </a:prstGeom>
          <a:solidFill>
            <a:srgbClr val="0944A1"/>
          </a:solidFill>
          <a:ln>
            <a:noFill/>
          </a:ln>
          <a:effectLst>
            <a:outerShdw blurRad="71438" dist="9525"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2"/>
          <p:cNvSpPr/>
          <p:nvPr/>
        </p:nvSpPr>
        <p:spPr>
          <a:xfrm rot="-9000757" flipH="1">
            <a:off x="3221634" y="2084177"/>
            <a:ext cx="2690226" cy="2690226"/>
          </a:xfrm>
          <a:prstGeom prst="blockArc">
            <a:avLst>
              <a:gd name="adj1" fmla="val 17967225"/>
              <a:gd name="adj2" fmla="val 1529547"/>
              <a:gd name="adj3" fmla="val 9279"/>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2"/>
          <p:cNvSpPr/>
          <p:nvPr/>
        </p:nvSpPr>
        <p:spPr>
          <a:xfrm rot="8100000">
            <a:off x="3166119" y="3254857"/>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2"/>
          <p:cNvSpPr/>
          <p:nvPr/>
        </p:nvSpPr>
        <p:spPr>
          <a:xfrm rot="-2700000">
            <a:off x="5598628" y="3247696"/>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2"/>
          <p:cNvSpPr/>
          <p:nvPr/>
        </p:nvSpPr>
        <p:spPr>
          <a:xfrm rot="2700000">
            <a:off x="4382023" y="4460469"/>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2"/>
          <p:cNvSpPr/>
          <p:nvPr/>
        </p:nvSpPr>
        <p:spPr>
          <a:xfrm rot="-8100000">
            <a:off x="4382715" y="2024801"/>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2"/>
          <p:cNvSpPr txBox="1"/>
          <p:nvPr/>
        </p:nvSpPr>
        <p:spPr>
          <a:xfrm>
            <a:off x="4834625" y="5055025"/>
            <a:ext cx="2540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000000"/>
                </a:solidFill>
                <a:latin typeface="Verdana"/>
                <a:ea typeface="Verdana"/>
                <a:cs typeface="Verdana"/>
                <a:sym typeface="Verdana"/>
              </a:rPr>
              <a:t>Establish a SMART goal</a:t>
            </a:r>
            <a:endParaRPr sz="1800" b="0" i="0" u="none" strike="noStrike" cap="none">
              <a:solidFill>
                <a:srgbClr val="000000"/>
              </a:solidFill>
              <a:latin typeface="Verdana"/>
              <a:ea typeface="Verdana"/>
              <a:cs typeface="Verdana"/>
              <a:sym typeface="Verdana"/>
            </a:endParaRPr>
          </a:p>
        </p:txBody>
      </p:sp>
      <p:sp>
        <p:nvSpPr>
          <p:cNvPr id="234" name="Google Shape;234;p12"/>
          <p:cNvSpPr txBox="1"/>
          <p:nvPr/>
        </p:nvSpPr>
        <p:spPr>
          <a:xfrm rot="2273">
            <a:off x="422938" y="4493884"/>
            <a:ext cx="2722501" cy="1015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800" b="0" i="0" u="none" strike="noStrike" cap="none">
                <a:solidFill>
                  <a:srgbClr val="000000"/>
                </a:solidFill>
                <a:latin typeface="Verdana"/>
                <a:ea typeface="Verdana"/>
                <a:cs typeface="Verdana"/>
                <a:sym typeface="Verdana"/>
              </a:rPr>
              <a:t>What do teachers need to </a:t>
            </a:r>
            <a:r>
              <a:rPr lang="en-US" sz="1800" b="1" i="0" u="none" strike="noStrike" cap="none">
                <a:solidFill>
                  <a:srgbClr val="000000"/>
                </a:solidFill>
                <a:latin typeface="Verdana"/>
                <a:ea typeface="Verdana"/>
                <a:cs typeface="Verdana"/>
                <a:sym typeface="Verdana"/>
              </a:rPr>
              <a:t>implement</a:t>
            </a:r>
            <a:r>
              <a:rPr lang="en-US" sz="1800" b="0" i="0" u="none" strike="noStrike" cap="none">
                <a:solidFill>
                  <a:srgbClr val="000000"/>
                </a:solidFill>
                <a:latin typeface="Verdana"/>
                <a:ea typeface="Verdana"/>
                <a:cs typeface="Verdana"/>
                <a:sym typeface="Verdana"/>
              </a:rPr>
              <a:t>/sustain?</a:t>
            </a:r>
            <a:endParaRPr sz="1800" b="0" i="0" u="none" strike="noStrike" cap="none">
              <a:solidFill>
                <a:srgbClr val="000000"/>
              </a:solidFill>
              <a:latin typeface="Arial"/>
              <a:ea typeface="Arial"/>
              <a:cs typeface="Arial"/>
              <a:sym typeface="Arial"/>
            </a:endParaRPr>
          </a:p>
        </p:txBody>
      </p:sp>
      <p:cxnSp>
        <p:nvCxnSpPr>
          <p:cNvPr id="235" name="Google Shape;235;p12"/>
          <p:cNvCxnSpPr/>
          <p:nvPr/>
        </p:nvCxnSpPr>
        <p:spPr>
          <a:xfrm rot="10800000">
            <a:off x="5233775" y="4554925"/>
            <a:ext cx="160200" cy="500100"/>
          </a:xfrm>
          <a:prstGeom prst="straightConnector1">
            <a:avLst/>
          </a:prstGeom>
          <a:noFill/>
          <a:ln w="19050" cap="flat" cmpd="sng">
            <a:solidFill>
              <a:srgbClr val="307BF3"/>
            </a:solidFill>
            <a:prstDash val="solid"/>
            <a:round/>
            <a:headEnd type="oval" w="med" len="med"/>
            <a:tailEnd type="none" w="sm" len="sm"/>
          </a:ln>
        </p:spPr>
      </p:cxnSp>
      <p:cxnSp>
        <p:nvCxnSpPr>
          <p:cNvPr id="236" name="Google Shape;236;p12"/>
          <p:cNvCxnSpPr/>
          <p:nvPr/>
        </p:nvCxnSpPr>
        <p:spPr>
          <a:xfrm rot="10800000" flipH="1">
            <a:off x="3258025" y="4262525"/>
            <a:ext cx="457500" cy="306300"/>
          </a:xfrm>
          <a:prstGeom prst="straightConnector1">
            <a:avLst/>
          </a:prstGeom>
          <a:noFill/>
          <a:ln w="19050" cap="flat" cmpd="sng">
            <a:solidFill>
              <a:srgbClr val="0944A1"/>
            </a:solidFill>
            <a:prstDash val="solid"/>
            <a:round/>
            <a:headEnd type="oval" w="med" len="med"/>
            <a:tailEnd type="none" w="sm" len="sm"/>
          </a:ln>
        </p:spPr>
      </p:cxnSp>
      <p:pic>
        <p:nvPicPr>
          <p:cNvPr id="237" name="Google Shape;237;p12"/>
          <p:cNvPicPr preferRelativeResize="0"/>
          <p:nvPr/>
        </p:nvPicPr>
        <p:blipFill rotWithShape="1">
          <a:blip r:embed="rId3">
            <a:alphaModFix/>
          </a:blip>
          <a:srcRect/>
          <a:stretch/>
        </p:blipFill>
        <p:spPr>
          <a:xfrm rot="-149851">
            <a:off x="3358575" y="1828045"/>
            <a:ext cx="2837400" cy="2865218"/>
          </a:xfrm>
          <a:prstGeom prst="rect">
            <a:avLst/>
          </a:prstGeom>
          <a:noFill/>
          <a:ln>
            <a:noFill/>
          </a:ln>
        </p:spPr>
      </p:pic>
      <p:pic>
        <p:nvPicPr>
          <p:cNvPr id="238" name="Google Shape;238;p12"/>
          <p:cNvPicPr preferRelativeResize="0"/>
          <p:nvPr/>
        </p:nvPicPr>
        <p:blipFill rotWithShape="1">
          <a:blip r:embed="rId4">
            <a:alphaModFix/>
          </a:blip>
          <a:srcRect/>
          <a:stretch/>
        </p:blipFill>
        <p:spPr>
          <a:xfrm>
            <a:off x="3431825" y="2421674"/>
            <a:ext cx="2722500" cy="2652026"/>
          </a:xfrm>
          <a:prstGeom prst="rect">
            <a:avLst/>
          </a:prstGeom>
          <a:noFill/>
          <a:ln>
            <a:noFill/>
          </a:ln>
        </p:spPr>
      </p:pic>
      <p:pic>
        <p:nvPicPr>
          <p:cNvPr id="239" name="Google Shape;239;p12"/>
          <p:cNvPicPr preferRelativeResize="0"/>
          <p:nvPr/>
        </p:nvPicPr>
        <p:blipFill rotWithShape="1">
          <a:blip r:embed="rId5">
            <a:alphaModFix/>
          </a:blip>
          <a:srcRect/>
          <a:stretch/>
        </p:blipFill>
        <p:spPr>
          <a:xfrm>
            <a:off x="2883838" y="2121325"/>
            <a:ext cx="2828925" cy="2933700"/>
          </a:xfrm>
          <a:prstGeom prst="rect">
            <a:avLst/>
          </a:prstGeom>
          <a:noFill/>
          <a:ln>
            <a:noFill/>
          </a:ln>
        </p:spPr>
      </p:pic>
      <p:cxnSp>
        <p:nvCxnSpPr>
          <p:cNvPr id="240" name="Google Shape;240;p12"/>
          <p:cNvCxnSpPr/>
          <p:nvPr/>
        </p:nvCxnSpPr>
        <p:spPr>
          <a:xfrm flipH="1">
            <a:off x="5638100" y="2242325"/>
            <a:ext cx="442800" cy="368100"/>
          </a:xfrm>
          <a:prstGeom prst="straightConnector1">
            <a:avLst/>
          </a:prstGeom>
          <a:noFill/>
          <a:ln w="19050" cap="flat" cmpd="sng">
            <a:solidFill>
              <a:srgbClr val="0944A1"/>
            </a:solidFill>
            <a:prstDash val="solid"/>
            <a:round/>
            <a:headEnd type="oval" w="med" len="med"/>
            <a:tailEnd type="none" w="sm" len="sm"/>
          </a:ln>
        </p:spPr>
      </p:cxnSp>
      <p:pic>
        <p:nvPicPr>
          <p:cNvPr id="241" name="Google Shape;241;p12"/>
          <p:cNvPicPr preferRelativeResize="0"/>
          <p:nvPr/>
        </p:nvPicPr>
        <p:blipFill rotWithShape="1">
          <a:blip r:embed="rId6">
            <a:alphaModFix/>
          </a:blip>
          <a:srcRect/>
          <a:stretch/>
        </p:blipFill>
        <p:spPr>
          <a:xfrm>
            <a:off x="2985700" y="1808100"/>
            <a:ext cx="2837400" cy="2809763"/>
          </a:xfrm>
          <a:prstGeom prst="rect">
            <a:avLst/>
          </a:prstGeom>
          <a:noFill/>
          <a:ln>
            <a:noFill/>
          </a:ln>
        </p:spPr>
      </p:pic>
      <p:sp>
        <p:nvSpPr>
          <p:cNvPr id="242" name="Google Shape;242;p1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Informed Decision Making</a:t>
            </a:r>
            <a:endParaRPr/>
          </a:p>
        </p:txBody>
      </p:sp>
      <p:sp>
        <p:nvSpPr>
          <p:cNvPr id="243" name="Google Shape;243;p12"/>
          <p:cNvSpPr txBox="1"/>
          <p:nvPr/>
        </p:nvSpPr>
        <p:spPr>
          <a:xfrm>
            <a:off x="132202" y="6455884"/>
            <a:ext cx="6271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Florida Positive Behavioral Interventions &amp; Supports Project</a:t>
            </a:r>
            <a:endParaRPr sz="1400" b="0" i="0" u="none" strike="noStrike" cap="none">
              <a:solidFill>
                <a:srgbClr val="000000"/>
              </a:solidFill>
              <a:latin typeface="Arial"/>
              <a:ea typeface="Arial"/>
              <a:cs typeface="Arial"/>
              <a:sym typeface="Arial"/>
            </a:endParaRPr>
          </a:p>
        </p:txBody>
      </p:sp>
      <p:sp>
        <p:nvSpPr>
          <p:cNvPr id="244" name="Google Shape;244;p12"/>
          <p:cNvSpPr txBox="1"/>
          <p:nvPr/>
        </p:nvSpPr>
        <p:spPr>
          <a:xfrm>
            <a:off x="152400" y="5870125"/>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9</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3"/>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400"/>
              <a:t>There’s no single way to conduct a root cause analysis, but it usually comprises of three steps:</a:t>
            </a:r>
            <a:endParaRPr sz="2400"/>
          </a:p>
          <a:p>
            <a:pPr marL="0" lvl="0" indent="0" algn="l" rtl="0">
              <a:lnSpc>
                <a:spcPct val="100000"/>
              </a:lnSpc>
              <a:spcBef>
                <a:spcPts val="360"/>
              </a:spcBef>
              <a:spcAft>
                <a:spcPts val="0"/>
              </a:spcAft>
              <a:buSzPts val="1800"/>
              <a:buNone/>
            </a:pPr>
            <a:endParaRPr sz="2400"/>
          </a:p>
          <a:p>
            <a:pPr marL="457200" lvl="0" indent="-381000" algn="l" rtl="0">
              <a:lnSpc>
                <a:spcPct val="100000"/>
              </a:lnSpc>
              <a:spcBef>
                <a:spcPts val="360"/>
              </a:spcBef>
              <a:spcAft>
                <a:spcPts val="0"/>
              </a:spcAft>
              <a:buSzPts val="2400"/>
              <a:buFont typeface="Verdana"/>
              <a:buAutoNum type="arabicPeriod"/>
            </a:pPr>
            <a:r>
              <a:rPr lang="en-US" sz="2400"/>
              <a:t>Identify a problem</a:t>
            </a:r>
            <a:endParaRPr sz="2400"/>
          </a:p>
          <a:p>
            <a:pPr marL="457200" lvl="0" indent="-381000" algn="l" rtl="0">
              <a:lnSpc>
                <a:spcPct val="100000"/>
              </a:lnSpc>
              <a:spcBef>
                <a:spcPts val="1000"/>
              </a:spcBef>
              <a:spcAft>
                <a:spcPts val="0"/>
              </a:spcAft>
              <a:buSzPts val="2400"/>
              <a:buFont typeface="Verdana"/>
              <a:buAutoNum type="arabicPeriod"/>
            </a:pPr>
            <a:r>
              <a:rPr lang="en-US" sz="2400"/>
              <a:t>Identify the cause(s) of a problem</a:t>
            </a:r>
            <a:endParaRPr sz="2400"/>
          </a:p>
          <a:p>
            <a:pPr marL="457200" lvl="0" indent="-381000" algn="l" rtl="0">
              <a:lnSpc>
                <a:spcPct val="100000"/>
              </a:lnSpc>
              <a:spcBef>
                <a:spcPts val="1000"/>
              </a:spcBef>
              <a:spcAft>
                <a:spcPts val="0"/>
              </a:spcAft>
              <a:buSzPts val="2400"/>
              <a:buFont typeface="Verdana"/>
              <a:buAutoNum type="arabicPeriod"/>
            </a:pPr>
            <a:r>
              <a:rPr lang="en-US" sz="2400"/>
              <a:t>Identifying strategies to address the problem.</a:t>
            </a:r>
            <a:endParaRPr sz="2400"/>
          </a:p>
          <a:p>
            <a:pPr marL="0" lvl="0" indent="0" algn="l" rtl="0">
              <a:lnSpc>
                <a:spcPct val="100000"/>
              </a:lnSpc>
              <a:spcBef>
                <a:spcPts val="1000"/>
              </a:spcBef>
              <a:spcAft>
                <a:spcPts val="0"/>
              </a:spcAft>
              <a:buSzPts val="1800"/>
              <a:buNone/>
            </a:pPr>
            <a:endParaRPr sz="2400"/>
          </a:p>
          <a:p>
            <a:pPr marL="0" lvl="0" indent="0" algn="l" rtl="0">
              <a:lnSpc>
                <a:spcPct val="100000"/>
              </a:lnSpc>
              <a:spcBef>
                <a:spcPts val="360"/>
              </a:spcBef>
              <a:spcAft>
                <a:spcPts val="0"/>
              </a:spcAft>
              <a:buSzPts val="1800"/>
              <a:buNone/>
            </a:pPr>
            <a:r>
              <a:rPr lang="en-US" sz="2400"/>
              <a:t>There are many publicly available tools to use for this process.</a:t>
            </a:r>
            <a:endParaRPr sz="2400"/>
          </a:p>
        </p:txBody>
      </p:sp>
      <p:sp>
        <p:nvSpPr>
          <p:cNvPr id="251" name="Google Shape;251;p1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Root Cause Analysis</a:t>
            </a:r>
            <a:endParaRPr/>
          </a:p>
        </p:txBody>
      </p:sp>
      <p:sp>
        <p:nvSpPr>
          <p:cNvPr id="252" name="Google Shape;252;p13"/>
          <p:cNvSpPr txBox="1"/>
          <p:nvPr/>
        </p:nvSpPr>
        <p:spPr>
          <a:xfrm>
            <a:off x="105275" y="6301550"/>
            <a:ext cx="71286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Verdana"/>
                <a:ea typeface="Verdana"/>
                <a:cs typeface="Verdana"/>
                <a:sym typeface="Verdana"/>
              </a:rPr>
              <a:t>U.S. Dept of Education, Office of Elementary and Secondary Education</a:t>
            </a:r>
            <a:endParaRPr sz="1500" b="0" i="0" u="none" strike="noStrike" cap="none">
              <a:solidFill>
                <a:srgbClr val="000000"/>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14"/>
          <p:cNvPicPr preferRelativeResize="0"/>
          <p:nvPr/>
        </p:nvPicPr>
        <p:blipFill rotWithShape="1">
          <a:blip r:embed="rId3">
            <a:alphaModFix/>
          </a:blip>
          <a:srcRect/>
          <a:stretch/>
        </p:blipFill>
        <p:spPr>
          <a:xfrm>
            <a:off x="916788" y="2041550"/>
            <a:ext cx="3655200" cy="2286000"/>
          </a:xfrm>
          <a:prstGeom prst="rect">
            <a:avLst/>
          </a:prstGeom>
          <a:noFill/>
          <a:ln w="9525" cap="flat" cmpd="sng">
            <a:solidFill>
              <a:srgbClr val="CCCCCC"/>
            </a:solidFill>
            <a:prstDash val="solid"/>
            <a:round/>
            <a:headEnd type="none" w="sm" len="sm"/>
            <a:tailEnd type="none" w="sm" len="sm"/>
          </a:ln>
        </p:spPr>
      </p:pic>
      <p:pic>
        <p:nvPicPr>
          <p:cNvPr id="259" name="Google Shape;259;p14"/>
          <p:cNvPicPr preferRelativeResize="0"/>
          <p:nvPr/>
        </p:nvPicPr>
        <p:blipFill rotWithShape="1">
          <a:blip r:embed="rId4">
            <a:alphaModFix/>
          </a:blip>
          <a:srcRect/>
          <a:stretch/>
        </p:blipFill>
        <p:spPr>
          <a:xfrm>
            <a:off x="4572000" y="1476300"/>
            <a:ext cx="4152900" cy="5306949"/>
          </a:xfrm>
          <a:prstGeom prst="rect">
            <a:avLst/>
          </a:prstGeom>
          <a:noFill/>
          <a:ln>
            <a:noFill/>
          </a:ln>
        </p:spPr>
      </p:pic>
      <p:pic>
        <p:nvPicPr>
          <p:cNvPr id="260" name="Google Shape;260;p14"/>
          <p:cNvPicPr preferRelativeResize="0"/>
          <p:nvPr/>
        </p:nvPicPr>
        <p:blipFill rotWithShape="1">
          <a:blip r:embed="rId5">
            <a:alphaModFix/>
          </a:blip>
          <a:srcRect/>
          <a:stretch/>
        </p:blipFill>
        <p:spPr>
          <a:xfrm>
            <a:off x="259271" y="4106225"/>
            <a:ext cx="3390555" cy="2627451"/>
          </a:xfrm>
          <a:prstGeom prst="rect">
            <a:avLst/>
          </a:prstGeom>
          <a:noFill/>
          <a:ln w="9525" cap="flat" cmpd="sng">
            <a:solidFill>
              <a:srgbClr val="000000"/>
            </a:solidFill>
            <a:prstDash val="solid"/>
            <a:round/>
            <a:headEnd type="none" w="sm" len="sm"/>
            <a:tailEnd type="none" w="sm" len="sm"/>
          </a:ln>
        </p:spPr>
      </p:pic>
      <p:sp>
        <p:nvSpPr>
          <p:cNvPr id="261" name="Google Shape;261;p1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Function over Form</a:t>
            </a:r>
            <a:endParaRPr/>
          </a:p>
          <a:p>
            <a:pPr marL="0" lvl="0" indent="0" algn="ctr" rtl="0">
              <a:lnSpc>
                <a:spcPct val="100000"/>
              </a:lnSpc>
              <a:spcBef>
                <a:spcPts val="0"/>
              </a:spcBef>
              <a:spcAft>
                <a:spcPts val="0"/>
              </a:spcAft>
              <a:buSzPct val="111111"/>
              <a:buNone/>
            </a:pPr>
            <a:r>
              <a:rPr lang="en-US"/>
              <a:t>(as long as you are documenting)</a:t>
            </a:r>
            <a:endParaRPr/>
          </a:p>
        </p:txBody>
      </p:sp>
      <p:sp>
        <p:nvSpPr>
          <p:cNvPr id="262" name="Google Shape;262;p14"/>
          <p:cNvSpPr txBox="1"/>
          <p:nvPr/>
        </p:nvSpPr>
        <p:spPr>
          <a:xfrm>
            <a:off x="145225" y="1472800"/>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8</a:t>
            </a:r>
            <a:endParaRPr sz="2600" b="0" i="1" u="none" strike="noStrike" cap="none">
              <a:solidFill>
                <a:srgbClr val="000000"/>
              </a:solidFill>
              <a:latin typeface="Verdana"/>
              <a:ea typeface="Verdana"/>
              <a:cs typeface="Verdana"/>
              <a:sym typeface="Verdana"/>
            </a:endParaRPr>
          </a:p>
        </p:txBody>
      </p:sp>
      <p:sp>
        <p:nvSpPr>
          <p:cNvPr id="263" name="Google Shape;263;p14"/>
          <p:cNvSpPr/>
          <p:nvPr/>
        </p:nvSpPr>
        <p:spPr>
          <a:xfrm rot="10800000" flipH="1">
            <a:off x="298450" y="1931775"/>
            <a:ext cx="593700" cy="6171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txBox="1">
            <a:spLocks noGrp="1"/>
          </p:cNvSpPr>
          <p:nvPr>
            <p:ph type="body" idx="4294967295"/>
          </p:nvPr>
        </p:nvSpPr>
        <p:spPr>
          <a:xfrm>
            <a:off x="3237000" y="1600200"/>
            <a:ext cx="54498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Font typeface="Verdana"/>
              <a:buChar char="•"/>
            </a:pPr>
            <a:r>
              <a:rPr lang="en-US" sz="2400"/>
              <a:t>Division A:  This division has subgroups that report the data to the division leadership team (e.g., literacy). </a:t>
            </a:r>
            <a:endParaRPr sz="2400"/>
          </a:p>
          <a:p>
            <a:pPr marL="457200" lvl="0" indent="-228600" algn="l" rtl="0">
              <a:lnSpc>
                <a:spcPct val="100000"/>
              </a:lnSpc>
              <a:spcBef>
                <a:spcPts val="360"/>
              </a:spcBef>
              <a:spcAft>
                <a:spcPts val="0"/>
              </a:spcAft>
              <a:buSzPts val="1800"/>
              <a:buNone/>
            </a:pPr>
            <a:endParaRPr sz="1600"/>
          </a:p>
          <a:p>
            <a:pPr marL="457200" lvl="0" indent="-381000" algn="l" rtl="0">
              <a:lnSpc>
                <a:spcPct val="100000"/>
              </a:lnSpc>
              <a:spcBef>
                <a:spcPts val="360"/>
              </a:spcBef>
              <a:spcAft>
                <a:spcPts val="0"/>
              </a:spcAft>
              <a:buSzPts val="2400"/>
              <a:buFont typeface="Verdana"/>
              <a:buChar char="•"/>
            </a:pPr>
            <a:r>
              <a:rPr lang="en-US" sz="2400"/>
              <a:t>Division B: The data is organized by the accountability and testing staff.</a:t>
            </a:r>
            <a:endParaRPr sz="2400"/>
          </a:p>
          <a:p>
            <a:pPr marL="457200" lvl="0" indent="-228600" algn="l" rtl="0">
              <a:lnSpc>
                <a:spcPct val="100000"/>
              </a:lnSpc>
              <a:spcBef>
                <a:spcPts val="360"/>
              </a:spcBef>
              <a:spcAft>
                <a:spcPts val="0"/>
              </a:spcAft>
              <a:buSzPts val="1800"/>
              <a:buNone/>
            </a:pPr>
            <a:endParaRPr sz="1600"/>
          </a:p>
          <a:p>
            <a:pPr marL="457200" lvl="0" indent="-381000" algn="l" rtl="0">
              <a:lnSpc>
                <a:spcPct val="100000"/>
              </a:lnSpc>
              <a:spcBef>
                <a:spcPts val="360"/>
              </a:spcBef>
              <a:spcAft>
                <a:spcPts val="0"/>
              </a:spcAft>
              <a:buSzPts val="2400"/>
              <a:buFont typeface="Verdana"/>
              <a:buChar char="•"/>
            </a:pPr>
            <a:r>
              <a:rPr lang="en-US" sz="2400"/>
              <a:t>Division C: A sophisticated data systems exists.  The data analyst is the “driver” in the meeting.</a:t>
            </a:r>
            <a:endParaRPr sz="2400"/>
          </a:p>
        </p:txBody>
      </p:sp>
      <p:sp>
        <p:nvSpPr>
          <p:cNvPr id="270" name="Google Shape;270;p1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Role of Data Analyst</a:t>
            </a:r>
            <a:endParaRPr/>
          </a:p>
        </p:txBody>
      </p:sp>
      <p:sp>
        <p:nvSpPr>
          <p:cNvPr id="271" name="Google Shape;271;p15"/>
          <p:cNvSpPr txBox="1">
            <a:spLocks noGrp="1"/>
          </p:cNvSpPr>
          <p:nvPr>
            <p:ph type="body" idx="4294967295"/>
          </p:nvPr>
        </p:nvSpPr>
        <p:spPr>
          <a:xfrm>
            <a:off x="228600" y="1603300"/>
            <a:ext cx="3008400" cy="4950000"/>
          </a:xfrm>
          <a:prstGeom prst="rect">
            <a:avLst/>
          </a:prstGeom>
          <a:solidFill>
            <a:srgbClr val="003369">
              <a:alpha val="72156"/>
            </a:srgbClr>
          </a:solid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US" sz="2100">
                <a:solidFill>
                  <a:schemeClr val="lt1"/>
                </a:solidFill>
              </a:rPr>
              <a:t>The role of the data analyst(s) can vary depending on the platform, size of division, etc.  </a:t>
            </a:r>
            <a:endParaRPr sz="2100">
              <a:solidFill>
                <a:schemeClr val="lt1"/>
              </a:solidFill>
            </a:endParaRPr>
          </a:p>
          <a:p>
            <a:pPr marL="0" lvl="0" indent="0" algn="l" rtl="0">
              <a:lnSpc>
                <a:spcPct val="100000"/>
              </a:lnSpc>
              <a:spcBef>
                <a:spcPts val="480"/>
              </a:spcBef>
              <a:spcAft>
                <a:spcPts val="0"/>
              </a:spcAft>
              <a:buSzPts val="2400"/>
              <a:buNone/>
            </a:pPr>
            <a:r>
              <a:rPr lang="en-US" sz="2100" b="1">
                <a:solidFill>
                  <a:schemeClr val="lt1"/>
                </a:solidFill>
              </a:rPr>
              <a:t>HOWEVER</a:t>
            </a:r>
            <a:r>
              <a:rPr lang="en-US" sz="2100">
                <a:solidFill>
                  <a:schemeClr val="lt1"/>
                </a:solidFill>
              </a:rPr>
              <a:t>: Be sure that you are always coming back to monitor the goals you set in your data informed decision making process and that someone is responsible for having it available.</a:t>
            </a:r>
            <a:endParaRPr sz="21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6"/>
          <p:cNvPicPr preferRelativeResize="0"/>
          <p:nvPr/>
        </p:nvPicPr>
        <p:blipFill rotWithShape="1">
          <a:blip r:embed="rId3">
            <a:alphaModFix/>
          </a:blip>
          <a:srcRect/>
          <a:stretch/>
        </p:blipFill>
        <p:spPr>
          <a:xfrm>
            <a:off x="2736775" y="2414338"/>
            <a:ext cx="3365650" cy="3226950"/>
          </a:xfrm>
          <a:prstGeom prst="rect">
            <a:avLst/>
          </a:prstGeom>
          <a:noFill/>
          <a:ln>
            <a:noFill/>
          </a:ln>
        </p:spPr>
      </p:pic>
      <p:sp>
        <p:nvSpPr>
          <p:cNvPr id="278" name="Google Shape;278;p1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Division and School Level </a:t>
            </a:r>
            <a:endParaRPr/>
          </a:p>
          <a:p>
            <a:pPr marL="0" lvl="0" indent="0" algn="ctr" rtl="0">
              <a:lnSpc>
                <a:spcPct val="100000"/>
              </a:lnSpc>
              <a:spcBef>
                <a:spcPts val="0"/>
              </a:spcBef>
              <a:spcAft>
                <a:spcPts val="0"/>
              </a:spcAft>
              <a:buSzPct val="100000"/>
              <a:buNone/>
            </a:pPr>
            <a:r>
              <a:rPr lang="en-US"/>
              <a:t>Decision Making</a:t>
            </a:r>
            <a:endParaRPr/>
          </a:p>
        </p:txBody>
      </p:sp>
      <p:sp>
        <p:nvSpPr>
          <p:cNvPr id="279" name="Google Shape;279;p16"/>
          <p:cNvSpPr txBox="1"/>
          <p:nvPr/>
        </p:nvSpPr>
        <p:spPr>
          <a:xfrm>
            <a:off x="6553200" y="6356350"/>
            <a:ext cx="2133600" cy="365100"/>
          </a:xfrm>
          <a:prstGeom prst="rect">
            <a:avLst/>
          </a:prstGeom>
          <a:noFill/>
          <a:ln>
            <a:noFill/>
          </a:ln>
        </p:spPr>
        <p:txBody>
          <a:bodyPr spcFirstLastPara="1" wrap="square" lIns="68550" tIns="34275" rIns="68550" bIns="34275"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Calibri"/>
                <a:ea typeface="Calibri"/>
                <a:cs typeface="Calibri"/>
                <a:sym typeface="Calibri"/>
              </a:rPr>
              <a:t>16</a:t>
            </a:fld>
            <a:endParaRPr sz="1050" b="0" i="0" u="none" strike="noStrike" cap="none">
              <a:solidFill>
                <a:srgbClr val="000000"/>
              </a:solidFill>
              <a:latin typeface="Arial"/>
              <a:ea typeface="Arial"/>
              <a:cs typeface="Arial"/>
              <a:sym typeface="Arial"/>
            </a:endParaRPr>
          </a:p>
        </p:txBody>
      </p:sp>
      <p:sp>
        <p:nvSpPr>
          <p:cNvPr id="280" name="Google Shape;280;p16"/>
          <p:cNvSpPr txBox="1"/>
          <p:nvPr/>
        </p:nvSpPr>
        <p:spPr>
          <a:xfrm>
            <a:off x="6353750" y="1574024"/>
            <a:ext cx="2286000" cy="14547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 Differentiate and ensure outcomes are reflective of all students</a:t>
            </a:r>
            <a:endParaRPr sz="1050" b="1" i="0" u="none" strike="noStrike" cap="none">
              <a:solidFill>
                <a:srgbClr val="000000"/>
              </a:solidFill>
              <a:latin typeface="Verdana"/>
              <a:ea typeface="Verdana"/>
              <a:cs typeface="Verdana"/>
              <a:sym typeface="Verdana"/>
            </a:endParaRPr>
          </a:p>
        </p:txBody>
      </p:sp>
      <p:sp>
        <p:nvSpPr>
          <p:cNvPr id="281" name="Google Shape;281;p16"/>
          <p:cNvSpPr txBox="1"/>
          <p:nvPr/>
        </p:nvSpPr>
        <p:spPr>
          <a:xfrm>
            <a:off x="3425998" y="5714047"/>
            <a:ext cx="2139600" cy="931200"/>
          </a:xfrm>
          <a:prstGeom prst="rect">
            <a:avLst/>
          </a:prstGeom>
          <a:noFill/>
          <a:ln w="38100" cap="flat" cmpd="sng">
            <a:solidFill>
              <a:srgbClr val="00000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Growth &amp; benefit are central. Must reflect learning opportunities for all</a:t>
            </a:r>
            <a:endParaRPr sz="1400" b="0" i="0" u="none" strike="noStrike" cap="none">
              <a:solidFill>
                <a:srgbClr val="000000"/>
              </a:solidFill>
              <a:latin typeface="Verdana"/>
              <a:ea typeface="Verdana"/>
              <a:cs typeface="Verdana"/>
              <a:sym typeface="Verdana"/>
            </a:endParaRPr>
          </a:p>
        </p:txBody>
      </p:sp>
      <p:sp>
        <p:nvSpPr>
          <p:cNvPr id="282" name="Google Shape;282;p16"/>
          <p:cNvSpPr txBox="1"/>
          <p:nvPr/>
        </p:nvSpPr>
        <p:spPr>
          <a:xfrm>
            <a:off x="6381803" y="3494663"/>
            <a:ext cx="2229900" cy="931200"/>
          </a:xfrm>
          <a:prstGeom prst="rect">
            <a:avLst/>
          </a:prstGeom>
          <a:solidFill>
            <a:srgbClr val="62A6FF">
              <a:alpha val="60784"/>
            </a:srgbClr>
          </a:solidFill>
          <a:ln w="38100" cap="flat" cmpd="sng">
            <a:solidFill>
              <a:srgbClr val="0070C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Prioritize efficient and effective </a:t>
            </a:r>
            <a:r>
              <a:rPr lang="en-US" sz="1400" b="1" i="0" u="none" strike="noStrike" cap="none">
                <a:solidFill>
                  <a:srgbClr val="000000"/>
                </a:solidFill>
                <a:latin typeface="Verdana"/>
                <a:ea typeface="Verdana"/>
                <a:cs typeface="Verdana"/>
                <a:sym typeface="Verdana"/>
              </a:rPr>
              <a:t>practices </a:t>
            </a:r>
            <a:endParaRPr sz="1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(evidence, culture, context</a:t>
            </a:r>
            <a:r>
              <a:rPr lang="en-US" sz="1350" b="0" i="0" u="none" strike="noStrike" cap="none">
                <a:solidFill>
                  <a:srgbClr val="000000"/>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
        <p:nvSpPr>
          <p:cNvPr id="283" name="Google Shape;283;p16"/>
          <p:cNvSpPr txBox="1"/>
          <p:nvPr/>
        </p:nvSpPr>
        <p:spPr>
          <a:xfrm>
            <a:off x="457200" y="3386477"/>
            <a:ext cx="1905000" cy="1146600"/>
          </a:xfrm>
          <a:prstGeom prst="rect">
            <a:avLst/>
          </a:prstGeom>
          <a:solidFill>
            <a:srgbClr val="6CC08D">
              <a:alpha val="33725"/>
            </a:srgbClr>
          </a:solidFill>
          <a:ln w="38100" cap="flat" cmpd="sng">
            <a:solidFill>
              <a:srgbClr val="6CC08D"/>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Data</a:t>
            </a:r>
            <a:r>
              <a:rPr lang="en-US" sz="1400" b="0" i="0" u="none" strike="noStrike" cap="none">
                <a:solidFill>
                  <a:srgbClr val="000000"/>
                </a:solidFill>
                <a:latin typeface="Verdana"/>
                <a:ea typeface="Verdana"/>
                <a:cs typeface="Verdana"/>
                <a:sym typeface="Verdana"/>
              </a:rPr>
              <a:t> informs decisions about screening, progress monitoring, fidelity, and outcomes</a:t>
            </a:r>
            <a:endParaRPr sz="1100" b="0" i="0" u="none" strike="noStrike" cap="none">
              <a:solidFill>
                <a:srgbClr val="000000"/>
              </a:solidFill>
              <a:latin typeface="Verdana"/>
              <a:ea typeface="Verdana"/>
              <a:cs typeface="Verdana"/>
              <a:sym typeface="Verdana"/>
            </a:endParaRPr>
          </a:p>
        </p:txBody>
      </p:sp>
      <p:sp>
        <p:nvSpPr>
          <p:cNvPr id="284" name="Google Shape;284;p16"/>
          <p:cNvSpPr txBox="1"/>
          <p:nvPr/>
        </p:nvSpPr>
        <p:spPr>
          <a:xfrm>
            <a:off x="3335688" y="1447804"/>
            <a:ext cx="2320200" cy="931200"/>
          </a:xfrm>
          <a:prstGeom prst="rect">
            <a:avLst/>
          </a:prstGeom>
          <a:solidFill>
            <a:srgbClr val="FF8AD8">
              <a:alpha val="33333"/>
            </a:srgbClr>
          </a:solidFill>
          <a:ln w="38100" cap="flat" cmpd="sng">
            <a:solidFill>
              <a:srgbClr val="FF40FF"/>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Invest in </a:t>
            </a:r>
            <a:r>
              <a:rPr lang="en-US" sz="1400" b="1" i="0" u="none" strike="noStrike" cap="none">
                <a:solidFill>
                  <a:srgbClr val="000000"/>
                </a:solidFill>
                <a:latin typeface="Verdana"/>
                <a:ea typeface="Verdana"/>
                <a:cs typeface="Verdana"/>
                <a:sym typeface="Verdana"/>
              </a:rPr>
              <a:t>Systems!!!</a:t>
            </a:r>
            <a:r>
              <a:rPr lang="en-US" sz="1400" b="0" i="0" u="none" strike="noStrike" cap="none">
                <a:solidFill>
                  <a:srgbClr val="000000"/>
                </a:solidFill>
                <a:latin typeface="Verdana"/>
                <a:ea typeface="Verdana"/>
                <a:cs typeface="Verdana"/>
                <a:sym typeface="Verdana"/>
              </a:rPr>
              <a:t> (Leadership teams, support professional learning and coaching)</a:t>
            </a:r>
            <a:endParaRPr sz="1400" b="0" i="0" u="none" strike="noStrike" cap="none">
              <a:solidFill>
                <a:srgbClr val="000000"/>
              </a:solidFill>
              <a:latin typeface="Verdana"/>
              <a:ea typeface="Verdana"/>
              <a:cs typeface="Verdana"/>
              <a:sym typeface="Verdana"/>
            </a:endParaRPr>
          </a:p>
        </p:txBody>
      </p:sp>
      <p:sp>
        <p:nvSpPr>
          <p:cNvPr id="285" name="Google Shape;285;p16"/>
          <p:cNvSpPr/>
          <p:nvPr/>
        </p:nvSpPr>
        <p:spPr>
          <a:xfrm rot="-1751971">
            <a:off x="2752189" y="5173677"/>
            <a:ext cx="1082909" cy="739219"/>
          </a:xfrm>
          <a:prstGeom prs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86" name="Google Shape;286;p16"/>
          <p:cNvSpPr/>
          <p:nvPr/>
        </p:nvSpPr>
        <p:spPr>
          <a:xfrm rot="-1751971">
            <a:off x="2348114" y="4438752"/>
            <a:ext cx="1082909" cy="739219"/>
          </a:xfrm>
          <a:prstGeom prst="rightArrow">
            <a:avLst>
              <a:gd name="adj1" fmla="val 50000"/>
              <a:gd name="adj2" fmla="val 50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87" name="Google Shape;287;p16"/>
          <p:cNvSpPr/>
          <p:nvPr/>
        </p:nvSpPr>
        <p:spPr>
          <a:xfrm rot="-9889454">
            <a:off x="5392373" y="4438766"/>
            <a:ext cx="1082966" cy="73917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88" name="Google Shape;288;p16"/>
          <p:cNvSpPr/>
          <p:nvPr/>
        </p:nvSpPr>
        <p:spPr>
          <a:xfrm rot="9495629">
            <a:off x="4934972" y="2521170"/>
            <a:ext cx="1082920" cy="739309"/>
          </a:xfrm>
          <a:prstGeom prst="rightArrow">
            <a:avLst>
              <a:gd name="adj1" fmla="val 50000"/>
              <a:gd name="adj2" fmla="val 50000"/>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89" name="Google Shape;289;p16"/>
          <p:cNvSpPr txBox="1"/>
          <p:nvPr/>
        </p:nvSpPr>
        <p:spPr>
          <a:xfrm>
            <a:off x="160950" y="1546325"/>
            <a:ext cx="2133600" cy="93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10</a:t>
            </a:r>
            <a:endParaRPr sz="2600" b="0" i="1"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10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
                                        </p:tgtEl>
                                        <p:attrNameLst>
                                          <p:attrName>style.visibility</p:attrName>
                                        </p:attrNameLst>
                                      </p:cBhvr>
                                      <p:to>
                                        <p:strVal val="visible"/>
                                      </p:to>
                                    </p:set>
                                    <p:animEffect transition="in" filter="fade">
                                      <p:cBhvr>
                                        <p:cTn id="12" dur="1000"/>
                                        <p:tgtEl>
                                          <p:spTgt spid="286"/>
                                        </p:tgtEl>
                                      </p:cBhvr>
                                    </p:animEffect>
                                  </p:childTnLst>
                                </p:cTn>
                              </p:par>
                              <p:par>
                                <p:cTn id="13" presetID="10" presetClass="exit" presetSubtype="0" fill="hold" nodeType="withEffect">
                                  <p:stCondLst>
                                    <p:cond delay="0"/>
                                  </p:stCondLst>
                                  <p:childTnLst>
                                    <p:animEffect transition="out" filter="fade">
                                      <p:cBhvr>
                                        <p:cTn id="14" dur="1000"/>
                                        <p:tgtEl>
                                          <p:spTgt spid="285"/>
                                        </p:tgtEl>
                                      </p:cBhvr>
                                    </p:animEffect>
                                    <p:set>
                                      <p:cBhvr>
                                        <p:cTn id="15" dur="1" fill="hold">
                                          <p:stCondLst>
                                            <p:cond delay="1000"/>
                                          </p:stCondLst>
                                        </p:cTn>
                                        <p:tgtEl>
                                          <p:spTgt spid="28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7"/>
                                        </p:tgtEl>
                                        <p:attrNameLst>
                                          <p:attrName>style.visibility</p:attrName>
                                        </p:attrNameLst>
                                      </p:cBhvr>
                                      <p:to>
                                        <p:strVal val="visible"/>
                                      </p:to>
                                    </p:set>
                                    <p:animEffect transition="in" filter="fade">
                                      <p:cBhvr>
                                        <p:cTn id="20" dur="1000"/>
                                        <p:tgtEl>
                                          <p:spTgt spid="287"/>
                                        </p:tgtEl>
                                      </p:cBhvr>
                                    </p:animEffect>
                                  </p:childTnLst>
                                </p:cTn>
                              </p:par>
                              <p:par>
                                <p:cTn id="21" presetID="10" presetClass="exit" presetSubtype="0" fill="hold" nodeType="withEffect">
                                  <p:stCondLst>
                                    <p:cond delay="0"/>
                                  </p:stCondLst>
                                  <p:childTnLst>
                                    <p:animEffect transition="out" filter="fade">
                                      <p:cBhvr>
                                        <p:cTn id="22" dur="1000"/>
                                        <p:tgtEl>
                                          <p:spTgt spid="286"/>
                                        </p:tgtEl>
                                      </p:cBhvr>
                                    </p:animEffect>
                                    <p:set>
                                      <p:cBhvr>
                                        <p:cTn id="23" dur="1" fill="hold">
                                          <p:stCondLst>
                                            <p:cond delay="1000"/>
                                          </p:stCondLst>
                                        </p:cTn>
                                        <p:tgtEl>
                                          <p:spTgt spid="28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1000"/>
                                        <p:tgtEl>
                                          <p:spTgt spid="288"/>
                                        </p:tgtEl>
                                      </p:cBhvr>
                                    </p:animEffect>
                                  </p:childTnLst>
                                </p:cTn>
                              </p:par>
                              <p:par>
                                <p:cTn id="29" presetID="10" presetClass="exit" presetSubtype="0" fill="hold" nodeType="withEffect">
                                  <p:stCondLst>
                                    <p:cond delay="0"/>
                                  </p:stCondLst>
                                  <p:childTnLst>
                                    <p:animEffect transition="out" filter="fade">
                                      <p:cBhvr>
                                        <p:cTn id="30" dur="1000"/>
                                        <p:tgtEl>
                                          <p:spTgt spid="287"/>
                                        </p:tgtEl>
                                      </p:cBhvr>
                                    </p:animEffect>
                                    <p:set>
                                      <p:cBhvr>
                                        <p:cTn id="31" dur="1" fill="hold">
                                          <p:stCondLst>
                                            <p:cond delay="1000"/>
                                          </p:stCondLst>
                                        </p:cTn>
                                        <p:tgtEl>
                                          <p:spTgt spid="2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7"/>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114300" lvl="0" indent="0" algn="ctr" rtl="0">
              <a:lnSpc>
                <a:spcPct val="100000"/>
              </a:lnSpc>
              <a:spcBef>
                <a:spcPts val="360"/>
              </a:spcBef>
              <a:spcAft>
                <a:spcPts val="0"/>
              </a:spcAft>
              <a:buSzPts val="1800"/>
              <a:buNone/>
            </a:pPr>
            <a:r>
              <a:rPr lang="en-US" sz="2400"/>
              <a:t>Organizing across multiple schools improves efficiency in resources, implementation efforts, and organizational management. It provides a supportive context for implementation at the local level.</a:t>
            </a:r>
            <a:endParaRPr/>
          </a:p>
        </p:txBody>
      </p:sp>
      <p:sp>
        <p:nvSpPr>
          <p:cNvPr id="296" name="Google Shape;296;p1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Division-level MTSS</a:t>
            </a:r>
            <a:endParaRPr/>
          </a:p>
        </p:txBody>
      </p:sp>
      <p:pic>
        <p:nvPicPr>
          <p:cNvPr id="297" name="Google Shape;297;p17"/>
          <p:cNvPicPr preferRelativeResize="0"/>
          <p:nvPr/>
        </p:nvPicPr>
        <p:blipFill rotWithShape="1">
          <a:blip r:embed="rId3">
            <a:alphaModFix/>
          </a:blip>
          <a:srcRect/>
          <a:stretch/>
        </p:blipFill>
        <p:spPr>
          <a:xfrm>
            <a:off x="1570200" y="3429000"/>
            <a:ext cx="5698801" cy="3165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8"/>
          <p:cNvSpPr txBox="1">
            <a:spLocks noGrp="1"/>
          </p:cNvSpPr>
          <p:nvPr>
            <p:ph type="body" idx="4294967295"/>
          </p:nvPr>
        </p:nvSpPr>
        <p:spPr>
          <a:xfrm>
            <a:off x="457200" y="1481975"/>
            <a:ext cx="8229600" cy="3675900"/>
          </a:xfrm>
          <a:prstGeom prst="rect">
            <a:avLst/>
          </a:prstGeom>
          <a:noFill/>
          <a:ln>
            <a:noFill/>
          </a:ln>
        </p:spPr>
        <p:txBody>
          <a:bodyPr spcFirstLastPara="1" wrap="square" lIns="91425" tIns="45700" rIns="91425" bIns="45700" anchor="t" anchorCtr="0">
            <a:noAutofit/>
          </a:bodyPr>
          <a:lstStyle/>
          <a:p>
            <a:pPr marL="457200" lvl="0" indent="-448981" algn="l" rtl="0">
              <a:lnSpc>
                <a:spcPct val="100000"/>
              </a:lnSpc>
              <a:spcBef>
                <a:spcPts val="1000"/>
              </a:spcBef>
              <a:spcAft>
                <a:spcPts val="0"/>
              </a:spcAft>
              <a:buSzPts val="3471"/>
              <a:buFont typeface="Verdana"/>
              <a:buChar char="•"/>
            </a:pPr>
            <a:r>
              <a:rPr lang="en-US" sz="3000">
                <a:latin typeface="Verdana"/>
                <a:ea typeface="Verdana"/>
                <a:cs typeface="Verdana"/>
                <a:sym typeface="Verdana"/>
              </a:rPr>
              <a:t>MTSS integrates data-informed decisions that are already happening in silos. </a:t>
            </a:r>
            <a:endParaRPr sz="3000">
              <a:latin typeface="Verdana"/>
              <a:ea typeface="Verdana"/>
              <a:cs typeface="Verdana"/>
              <a:sym typeface="Verdana"/>
            </a:endParaRPr>
          </a:p>
          <a:p>
            <a:pPr marL="457200" lvl="0" indent="-448980" algn="l" rtl="0">
              <a:lnSpc>
                <a:spcPct val="100000"/>
              </a:lnSpc>
              <a:spcBef>
                <a:spcPts val="1000"/>
              </a:spcBef>
              <a:spcAft>
                <a:spcPts val="0"/>
              </a:spcAft>
              <a:buSzPts val="3471"/>
              <a:buFont typeface="Verdana"/>
              <a:buChar char="•"/>
            </a:pPr>
            <a:r>
              <a:rPr lang="en-US" sz="3000">
                <a:latin typeface="Verdana"/>
                <a:ea typeface="Verdana"/>
                <a:cs typeface="Verdana"/>
                <a:sym typeface="Verdana"/>
              </a:rPr>
              <a:t>MTSS provides a consistent common approach and structure for reviewing multiple data points, identifying trends, and determining root cause.</a:t>
            </a:r>
            <a:endParaRPr sz="3000">
              <a:latin typeface="Verdana"/>
              <a:ea typeface="Verdana"/>
              <a:cs typeface="Verdana"/>
              <a:sym typeface="Verdana"/>
            </a:endParaRPr>
          </a:p>
          <a:p>
            <a:pPr marL="0" lvl="0" indent="0" algn="l" rtl="0">
              <a:lnSpc>
                <a:spcPct val="100000"/>
              </a:lnSpc>
              <a:spcBef>
                <a:spcPts val="1000"/>
              </a:spcBef>
              <a:spcAft>
                <a:spcPts val="0"/>
              </a:spcAft>
              <a:buSzPts val="1800"/>
              <a:buNone/>
            </a:pPr>
            <a:endParaRPr sz="3000">
              <a:latin typeface="Verdana"/>
              <a:ea typeface="Verdana"/>
              <a:cs typeface="Verdana"/>
              <a:sym typeface="Verdana"/>
            </a:endParaRPr>
          </a:p>
          <a:p>
            <a:pPr marL="0" lvl="0" indent="0" algn="l" rtl="0">
              <a:lnSpc>
                <a:spcPct val="100000"/>
              </a:lnSpc>
              <a:spcBef>
                <a:spcPts val="360"/>
              </a:spcBef>
              <a:spcAft>
                <a:spcPts val="0"/>
              </a:spcAft>
              <a:buSzPts val="1800"/>
              <a:buNone/>
            </a:pPr>
            <a:endParaRPr sz="2750">
              <a:latin typeface="Verdana"/>
              <a:ea typeface="Verdana"/>
              <a:cs typeface="Verdana"/>
              <a:sym typeface="Verdana"/>
            </a:endParaRPr>
          </a:p>
        </p:txBody>
      </p:sp>
      <p:sp>
        <p:nvSpPr>
          <p:cNvPr id="304" name="Google Shape;304;p1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Through a MTSS Lens</a:t>
            </a:r>
            <a:endParaRPr/>
          </a:p>
        </p:txBody>
      </p:sp>
      <p:sp>
        <p:nvSpPr>
          <p:cNvPr id="305" name="Google Shape;305;p18"/>
          <p:cNvSpPr txBox="1"/>
          <p:nvPr/>
        </p:nvSpPr>
        <p:spPr>
          <a:xfrm>
            <a:off x="145625" y="6065975"/>
            <a:ext cx="7366500" cy="5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chemeClr val="dk1"/>
              </a:buClr>
              <a:buSzPts val="1800"/>
              <a:buFont typeface="Arial"/>
              <a:buNone/>
            </a:pPr>
            <a:r>
              <a:rPr lang="en-US" sz="2650" b="0" i="0" u="none" strike="noStrike" cap="none">
                <a:solidFill>
                  <a:schemeClr val="dk1"/>
                </a:solidFill>
                <a:latin typeface="Verdana"/>
                <a:ea typeface="Verdana"/>
                <a:cs typeface="Verdana"/>
                <a:sym typeface="Verdana"/>
              </a:rPr>
              <a:t>(Dana Ashley, American Educator, 2015) </a:t>
            </a:r>
            <a:endParaRPr sz="27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9"/>
          <p:cNvSpPr txBox="1">
            <a:spLocks noGrp="1"/>
          </p:cNvSpPr>
          <p:nvPr>
            <p:ph type="body" idx="1"/>
          </p:nvPr>
        </p:nvSpPr>
        <p:spPr>
          <a:xfrm>
            <a:off x="765675" y="1926675"/>
            <a:ext cx="7937700" cy="3520200"/>
          </a:xfrm>
          <a:prstGeom prst="rect">
            <a:avLst/>
          </a:prstGeom>
          <a:noFill/>
          <a:ln>
            <a:noFill/>
          </a:ln>
        </p:spPr>
        <p:txBody>
          <a:bodyPr spcFirstLastPara="1" wrap="square" lIns="91425" tIns="0" rIns="91425" bIns="0" anchor="t" anchorCtr="0">
            <a:normAutofit lnSpcReduction="10000"/>
          </a:bodyPr>
          <a:lstStyle/>
          <a:p>
            <a:pPr marL="0" lvl="0" indent="0" algn="l" rtl="0">
              <a:lnSpc>
                <a:spcPct val="100000"/>
              </a:lnSpc>
              <a:spcBef>
                <a:spcPts val="560"/>
              </a:spcBef>
              <a:spcAft>
                <a:spcPts val="0"/>
              </a:spcAft>
              <a:buSzPts val="2800"/>
              <a:buNone/>
            </a:pPr>
            <a:r>
              <a:rPr lang="en-US" sz="3000"/>
              <a:t>DIDM at a division level helps teams to progress monitor toward identified valued outcomes that are aligned with:</a:t>
            </a:r>
            <a:endParaRPr sz="3000"/>
          </a:p>
          <a:p>
            <a:pPr marL="0" lvl="0" indent="0" algn="l" rtl="0">
              <a:lnSpc>
                <a:spcPct val="100000"/>
              </a:lnSpc>
              <a:spcBef>
                <a:spcPts val="1000"/>
              </a:spcBef>
              <a:spcAft>
                <a:spcPts val="0"/>
              </a:spcAft>
              <a:buSzPts val="2800"/>
              <a:buNone/>
            </a:pPr>
            <a:endParaRPr sz="3000"/>
          </a:p>
          <a:p>
            <a:pPr marL="457200" lvl="0" indent="-419100" algn="l" rtl="0">
              <a:lnSpc>
                <a:spcPct val="100000"/>
              </a:lnSpc>
              <a:spcBef>
                <a:spcPts val="1000"/>
              </a:spcBef>
              <a:spcAft>
                <a:spcPts val="0"/>
              </a:spcAft>
              <a:buSzPts val="3000"/>
              <a:buFont typeface="Verdana"/>
              <a:buChar char="•"/>
            </a:pPr>
            <a:r>
              <a:rPr lang="en-US" sz="3000"/>
              <a:t>division strategic goals</a:t>
            </a:r>
            <a:endParaRPr sz="3000"/>
          </a:p>
          <a:p>
            <a:pPr marL="457200" lvl="0" indent="-419100" algn="l" rtl="0">
              <a:lnSpc>
                <a:spcPct val="100000"/>
              </a:lnSpc>
              <a:spcBef>
                <a:spcPts val="1000"/>
              </a:spcBef>
              <a:spcAft>
                <a:spcPts val="1000"/>
              </a:spcAft>
              <a:buSzPts val="3000"/>
              <a:buFont typeface="Verdana"/>
              <a:buChar char="•"/>
            </a:pPr>
            <a:r>
              <a:rPr lang="en-US" sz="3000"/>
              <a:t>division mission and vision statements</a:t>
            </a:r>
            <a:endParaRPr sz="3000"/>
          </a:p>
        </p:txBody>
      </p:sp>
      <p:sp>
        <p:nvSpPr>
          <p:cNvPr id="312" name="Google Shape;312;p19"/>
          <p:cNvSpPr txBox="1">
            <a:spLocks noGrp="1"/>
          </p:cNvSpPr>
          <p:nvPr>
            <p:ph type="title"/>
          </p:nvPr>
        </p:nvSpPr>
        <p:spPr>
          <a:xfrm>
            <a:off x="3256275" y="176750"/>
            <a:ext cx="54471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DIDM at the Division Level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dirty="0"/>
              <a:t>Thank you for attending. </a:t>
            </a:r>
            <a:r>
              <a:rPr lang="en-US"/>
              <a:t>Please feel free to tag us at any of our social media handles below!</a:t>
            </a:r>
            <a:endParaRPr/>
          </a:p>
        </p:txBody>
      </p:sp>
      <p:sp>
        <p:nvSpPr>
          <p:cNvPr id="132" name="Google Shape;132;p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Follow VTSS</a:t>
            </a:r>
            <a:endParaRPr dirty="0"/>
          </a:p>
        </p:txBody>
      </p:sp>
      <p:sp>
        <p:nvSpPr>
          <p:cNvPr id="133" name="Google Shape;133;p2"/>
          <p:cNvSpPr txBox="1"/>
          <p:nvPr/>
        </p:nvSpPr>
        <p:spPr>
          <a:xfrm>
            <a:off x="3438939" y="3711725"/>
            <a:ext cx="5320748" cy="2031295"/>
          </a:xfrm>
          <a:prstGeom prst="rect">
            <a:avLst/>
          </a:prstGeom>
          <a:noFill/>
          <a:ln>
            <a:noFill/>
          </a:ln>
        </p:spPr>
        <p:txBody>
          <a:bodyPr spcFirstLastPara="1" wrap="square" lIns="91425" tIns="91425" rIns="91425" bIns="91425" anchor="t" anchorCtr="0">
            <a:spAutoFit/>
          </a:bodyPr>
          <a:lstStyle/>
          <a:p>
            <a:pPr lvl="4">
              <a:buSzPts val="2400"/>
            </a:pPr>
            <a:r>
              <a:rPr lang="en-US" sz="2400" b="0" i="0" u="none" strike="noStrike" cap="none" dirty="0">
                <a:solidFill>
                  <a:srgbClr val="000000"/>
                </a:solidFill>
                <a:latin typeface="Verdana"/>
                <a:ea typeface="Verdana"/>
                <a:cs typeface="Verdana"/>
                <a:sym typeface="Verdana"/>
              </a:rPr>
              <a:t>LinkedIn- </a:t>
            </a:r>
            <a:r>
              <a:rPr lang="en-US" sz="2400" dirty="0" err="1">
                <a:solidFill>
                  <a:srgbClr val="307BF3"/>
                </a:solidFill>
                <a:latin typeface="Verdana"/>
                <a:ea typeface="Verdana"/>
                <a:cs typeface="Verdana"/>
                <a:sym typeface="Verdana"/>
              </a:rPr>
              <a:t>virginia</a:t>
            </a:r>
            <a:r>
              <a:rPr lang="en-US" sz="2400" dirty="0">
                <a:solidFill>
                  <a:srgbClr val="307BF3"/>
                </a:solidFill>
                <a:latin typeface="Verdana"/>
                <a:ea typeface="Verdana"/>
                <a:cs typeface="Verdana"/>
                <a:sym typeface="Verdana"/>
              </a:rPr>
              <a:t>-tiered-    	      	      systems-of-support</a:t>
            </a: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Facebook - </a:t>
            </a:r>
            <a:r>
              <a:rPr lang="en-US" sz="2400" b="0" i="0" u="none" strike="noStrike" cap="none" dirty="0">
                <a:solidFill>
                  <a:srgbClr val="307BF3"/>
                </a:solidFill>
                <a:latin typeface="Verdana"/>
                <a:ea typeface="Verdana"/>
                <a:cs typeface="Verdana"/>
                <a:sym typeface="Verdana"/>
              </a:rPr>
              <a:t>VTSSRIC</a:t>
            </a:r>
            <a:endParaRPr sz="2400" b="0" i="0" u="none" strike="noStrike" cap="none" dirty="0">
              <a:solidFill>
                <a:srgbClr val="307BF3"/>
              </a:solidFill>
              <a:latin typeface="Verdana"/>
              <a:ea typeface="Verdana"/>
              <a:cs typeface="Verdana"/>
              <a:sym typeface="Verdana"/>
            </a:endParaRPr>
          </a:p>
        </p:txBody>
      </p:sp>
      <p:pic>
        <p:nvPicPr>
          <p:cNvPr id="134" name="Google Shape;134;p2" descr="Facebook logo"/>
          <p:cNvPicPr preferRelativeResize="0"/>
          <p:nvPr/>
        </p:nvPicPr>
        <p:blipFill rotWithShape="1">
          <a:blip r:embed="rId3">
            <a:alphaModFix/>
          </a:blip>
          <a:srcRect/>
          <a:stretch/>
        </p:blipFill>
        <p:spPr>
          <a:xfrm>
            <a:off x="1781495" y="4682087"/>
            <a:ext cx="1723760" cy="1292826"/>
          </a:xfrm>
          <a:prstGeom prst="rect">
            <a:avLst/>
          </a:prstGeom>
          <a:noFill/>
          <a:ln>
            <a:noFill/>
          </a:ln>
        </p:spPr>
      </p:pic>
      <p:pic>
        <p:nvPicPr>
          <p:cNvPr id="135" name="Google Shape;135;p2"/>
          <p:cNvPicPr preferRelativeResize="0"/>
          <p:nvPr/>
        </p:nvPicPr>
        <p:blipFill>
          <a:blip r:embed="rId4">
            <a:alphaModFix/>
          </a:blip>
          <a:srcRect/>
          <a:stretch/>
        </p:blipFill>
        <p:spPr>
          <a:xfrm>
            <a:off x="2115475" y="3429000"/>
            <a:ext cx="1055800" cy="105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a:t>
            </a:r>
            <a:endParaRPr/>
          </a:p>
        </p:txBody>
      </p:sp>
      <p:sp>
        <p:nvSpPr>
          <p:cNvPr id="319" name="Google Shape;319;p20"/>
          <p:cNvSpPr txBox="1">
            <a:spLocks noGrp="1"/>
          </p:cNvSpPr>
          <p:nvPr>
            <p:ph type="body" idx="1"/>
          </p:nvPr>
        </p:nvSpPr>
        <p:spPr>
          <a:xfrm>
            <a:off x="914400" y="1524000"/>
            <a:ext cx="3582900" cy="651000"/>
          </a:xfrm>
          <a:prstGeom prst="rect">
            <a:avLst/>
          </a:prstGeom>
          <a:solidFill>
            <a:srgbClr val="003369">
              <a:alpha val="72156"/>
            </a:srgbClr>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sz="2400"/>
              <a:t>Vision and Mission</a:t>
            </a:r>
            <a:endParaRPr sz="2400"/>
          </a:p>
        </p:txBody>
      </p:sp>
      <p:sp>
        <p:nvSpPr>
          <p:cNvPr id="320" name="Google Shape;320;p2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1100"/>
              <a:buFont typeface="Arial"/>
              <a:buNone/>
            </a:pPr>
            <a:r>
              <a:rPr lang="en-US" sz="2100"/>
              <a:t>VISION</a:t>
            </a:r>
            <a:endParaRPr sz="2100"/>
          </a:p>
          <a:p>
            <a:pPr marL="0" lvl="0" indent="0" algn="l" rtl="0">
              <a:lnSpc>
                <a:spcPct val="100000"/>
              </a:lnSpc>
              <a:spcBef>
                <a:spcPts val="1000"/>
              </a:spcBef>
              <a:spcAft>
                <a:spcPts val="0"/>
              </a:spcAft>
              <a:buClr>
                <a:schemeClr val="dk1"/>
              </a:buClr>
              <a:buSzPts val="1100"/>
              <a:buFont typeface="Arial"/>
              <a:buNone/>
            </a:pPr>
            <a:r>
              <a:rPr lang="en-US" sz="2100"/>
              <a:t>We envision a school division that cultivates excellence for all.</a:t>
            </a:r>
            <a:endParaRPr sz="2100"/>
          </a:p>
          <a:p>
            <a:pPr marL="0" lvl="0" indent="0" algn="l" rtl="0">
              <a:lnSpc>
                <a:spcPct val="100000"/>
              </a:lnSpc>
              <a:spcBef>
                <a:spcPts val="1000"/>
              </a:spcBef>
              <a:spcAft>
                <a:spcPts val="0"/>
              </a:spcAft>
              <a:buClr>
                <a:schemeClr val="dk1"/>
              </a:buClr>
              <a:buSzPts val="1100"/>
              <a:buFont typeface="Arial"/>
              <a:buNone/>
            </a:pPr>
            <a:r>
              <a:rPr lang="en-US" sz="2100"/>
              <a:t>MISSION </a:t>
            </a:r>
            <a:endParaRPr sz="2100"/>
          </a:p>
          <a:p>
            <a:pPr marL="0" lvl="0" indent="0" algn="l" rtl="0">
              <a:lnSpc>
                <a:spcPct val="100000"/>
              </a:lnSpc>
              <a:spcBef>
                <a:spcPts val="1000"/>
              </a:spcBef>
              <a:spcAft>
                <a:spcPts val="1000"/>
              </a:spcAft>
              <a:buClr>
                <a:schemeClr val="dk1"/>
              </a:buClr>
              <a:buSzPts val="1100"/>
              <a:buFont typeface="Arial"/>
              <a:buNone/>
            </a:pPr>
            <a:r>
              <a:rPr lang="en-US" sz="2100"/>
              <a:t>The mission of Division A is to inspire, educate, and develop students, in collaboration with families and the community, to ensure students graduate college and/or career ready.</a:t>
            </a:r>
            <a:endParaRPr sz="2100"/>
          </a:p>
        </p:txBody>
      </p:sp>
      <p:sp>
        <p:nvSpPr>
          <p:cNvPr id="321" name="Google Shape;321;p20"/>
          <p:cNvSpPr txBox="1">
            <a:spLocks noGrp="1"/>
          </p:cNvSpPr>
          <p:nvPr>
            <p:ph type="body" idx="3"/>
          </p:nvPr>
        </p:nvSpPr>
        <p:spPr>
          <a:xfrm>
            <a:off x="5105400" y="1535113"/>
            <a:ext cx="3581400" cy="639900"/>
          </a:xfrm>
          <a:prstGeom prst="rect">
            <a:avLst/>
          </a:prstGeom>
          <a:solidFill>
            <a:srgbClr val="003369">
              <a:alpha val="72156"/>
            </a:srgbClr>
          </a:solidFill>
          <a:ln>
            <a:noFill/>
          </a:ln>
        </p:spPr>
        <p:txBody>
          <a:bodyPr spcFirstLastPara="1" wrap="square" lIns="91425" tIns="45700" rIns="91425" bIns="45700" anchor="b" anchorCtr="0">
            <a:normAutofit/>
          </a:bodyPr>
          <a:lstStyle/>
          <a:p>
            <a:pPr marL="0" lvl="0" indent="0" algn="l" rtl="0">
              <a:lnSpc>
                <a:spcPct val="100000"/>
              </a:lnSpc>
              <a:spcBef>
                <a:spcPts val="420"/>
              </a:spcBef>
              <a:spcAft>
                <a:spcPts val="0"/>
              </a:spcAft>
              <a:buSzPts val="2100"/>
              <a:buNone/>
            </a:pPr>
            <a:r>
              <a:rPr lang="en-US" sz="2400"/>
              <a:t>Strategic Goals</a:t>
            </a:r>
            <a:endParaRPr sz="2400"/>
          </a:p>
        </p:txBody>
      </p:sp>
      <p:pic>
        <p:nvPicPr>
          <p:cNvPr id="322" name="Google Shape;322;p20"/>
          <p:cNvPicPr preferRelativeResize="0"/>
          <p:nvPr/>
        </p:nvPicPr>
        <p:blipFill rotWithShape="1">
          <a:blip r:embed="rId3">
            <a:alphaModFix/>
          </a:blip>
          <a:srcRect/>
          <a:stretch/>
        </p:blipFill>
        <p:spPr>
          <a:xfrm>
            <a:off x="5105400" y="2174875"/>
            <a:ext cx="3173099" cy="4431849"/>
          </a:xfrm>
          <a:prstGeom prst="rect">
            <a:avLst/>
          </a:prstGeom>
          <a:noFill/>
          <a:ln>
            <a:noFill/>
          </a:ln>
          <a:effectLst>
            <a:outerShdw blurRad="57150" dist="104775" dir="2340000" algn="bl" rotWithShape="0">
              <a:srgbClr val="000000">
                <a:alpha val="49019"/>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1"/>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a:t>Strategic Plan</a:t>
            </a:r>
            <a:endParaRPr/>
          </a:p>
          <a:p>
            <a:pPr marL="914400" lvl="1" indent="-342900" algn="l" rtl="0">
              <a:lnSpc>
                <a:spcPct val="100000"/>
              </a:lnSpc>
              <a:spcBef>
                <a:spcPts val="1000"/>
              </a:spcBef>
              <a:spcAft>
                <a:spcPts val="0"/>
              </a:spcAft>
              <a:buSzPts val="1800"/>
              <a:buChar char="–"/>
            </a:pPr>
            <a:r>
              <a:rPr lang="en-US"/>
              <a:t>Identified ONE (1) Area on Strategic Plan </a:t>
            </a:r>
            <a:endParaRPr/>
          </a:p>
          <a:p>
            <a:pPr marL="1371600" lvl="2" indent="-381000" algn="l" rtl="0">
              <a:lnSpc>
                <a:spcPct val="100000"/>
              </a:lnSpc>
              <a:spcBef>
                <a:spcPts val="1000"/>
              </a:spcBef>
              <a:spcAft>
                <a:spcPts val="0"/>
              </a:spcAft>
              <a:buSzPts val="2400"/>
              <a:buFont typeface="Verdana"/>
              <a:buChar char="•"/>
            </a:pPr>
            <a:r>
              <a:rPr lang="en-US"/>
              <a:t>Culture and Climate</a:t>
            </a:r>
            <a:endParaRPr/>
          </a:p>
          <a:p>
            <a:pPr marL="914400" lvl="1" indent="-342900" algn="l" rtl="0">
              <a:lnSpc>
                <a:spcPct val="100000"/>
              </a:lnSpc>
              <a:spcBef>
                <a:spcPts val="1000"/>
              </a:spcBef>
              <a:spcAft>
                <a:spcPts val="0"/>
              </a:spcAft>
              <a:buSzPts val="1800"/>
              <a:buChar char="–"/>
            </a:pPr>
            <a:r>
              <a:rPr lang="en-US"/>
              <a:t>Identified ONE (1) Objective in that Area</a:t>
            </a:r>
            <a:endParaRPr/>
          </a:p>
          <a:p>
            <a:pPr marL="1371600" lvl="2" indent="-381000" algn="l" rtl="0">
              <a:lnSpc>
                <a:spcPct val="100000"/>
              </a:lnSpc>
              <a:spcBef>
                <a:spcPts val="1000"/>
              </a:spcBef>
              <a:spcAft>
                <a:spcPts val="1000"/>
              </a:spcAft>
              <a:buSzPts val="2400"/>
              <a:buFont typeface="Verdana"/>
              <a:buChar char="•"/>
            </a:pPr>
            <a:r>
              <a:rPr lang="en-US"/>
              <a:t>Create and maintain a welcoming, inclusive, and equitable school climate that promotes learning</a:t>
            </a:r>
            <a:endParaRPr/>
          </a:p>
        </p:txBody>
      </p:sp>
      <p:sp>
        <p:nvSpPr>
          <p:cNvPr id="329" name="Google Shape;329;p2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 The Beginning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a:t>
            </a:r>
            <a:endParaRPr/>
          </a:p>
        </p:txBody>
      </p:sp>
      <p:pic>
        <p:nvPicPr>
          <p:cNvPr id="336" name="Google Shape;336;p22"/>
          <p:cNvPicPr preferRelativeResize="0"/>
          <p:nvPr/>
        </p:nvPicPr>
        <p:blipFill rotWithShape="1">
          <a:blip r:embed="rId3">
            <a:alphaModFix/>
          </a:blip>
          <a:srcRect/>
          <a:stretch/>
        </p:blipFill>
        <p:spPr>
          <a:xfrm>
            <a:off x="2120775" y="1569200"/>
            <a:ext cx="4902450" cy="4902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3"/>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343" name="Google Shape;343;p23"/>
          <p:cNvSpPr txBox="1">
            <a:spLocks noGrp="1"/>
          </p:cNvSpPr>
          <p:nvPr>
            <p:ph type="body" idx="1"/>
          </p:nvPr>
        </p:nvSpPr>
        <p:spPr>
          <a:xfrm>
            <a:off x="346560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lnSpcReduction="10000"/>
          </a:bodyPr>
          <a:lstStyle/>
          <a:p>
            <a:pPr marL="0" lvl="0" indent="0" algn="l" rtl="0">
              <a:lnSpc>
                <a:spcPct val="100000"/>
              </a:lnSpc>
              <a:spcBef>
                <a:spcPts val="640"/>
              </a:spcBef>
              <a:spcAft>
                <a:spcPts val="0"/>
              </a:spcAft>
              <a:buSzPts val="3200"/>
              <a:buNone/>
            </a:pPr>
            <a:r>
              <a:rPr lang="en-US" sz="2800" b="1"/>
              <a:t>Discuss:</a:t>
            </a:r>
            <a:endParaRPr sz="2800"/>
          </a:p>
          <a:p>
            <a:pPr marL="0" lvl="0" indent="0" algn="l" rtl="0">
              <a:lnSpc>
                <a:spcPct val="100000"/>
              </a:lnSpc>
              <a:spcBef>
                <a:spcPts val="420"/>
              </a:spcBef>
              <a:spcAft>
                <a:spcPts val="0"/>
              </a:spcAft>
              <a:buSzPts val="3200"/>
              <a:buNone/>
            </a:pPr>
            <a:r>
              <a:rPr lang="en-US" sz="2800"/>
              <a:t>What valued critical outcomes are critical? </a:t>
            </a:r>
            <a:endParaRPr sz="2800"/>
          </a:p>
          <a:p>
            <a:pPr marL="0" lvl="0" indent="0" algn="l" rtl="0">
              <a:lnSpc>
                <a:spcPct val="100000"/>
              </a:lnSpc>
              <a:spcBef>
                <a:spcPts val="420"/>
              </a:spcBef>
              <a:spcAft>
                <a:spcPts val="0"/>
              </a:spcAft>
              <a:buSzPts val="3200"/>
              <a:buNone/>
            </a:pPr>
            <a:endParaRPr sz="2800"/>
          </a:p>
          <a:p>
            <a:pPr marL="0" lvl="0" indent="0" algn="l" rtl="0">
              <a:lnSpc>
                <a:spcPct val="100000"/>
              </a:lnSpc>
              <a:spcBef>
                <a:spcPts val="480"/>
              </a:spcBef>
              <a:spcAft>
                <a:spcPts val="0"/>
              </a:spcAft>
              <a:buClr>
                <a:schemeClr val="dk1"/>
              </a:buClr>
              <a:buSzPts val="2400"/>
              <a:buFont typeface="Arial"/>
              <a:buNone/>
            </a:pPr>
            <a:r>
              <a:rPr lang="en-US" sz="2800"/>
              <a:t>How have you used the MTSS framework to address any of these valued outcomes?</a:t>
            </a:r>
            <a:endParaRPr sz="2800"/>
          </a:p>
          <a:p>
            <a:pPr marL="0" lvl="0" indent="0" algn="l" rtl="0">
              <a:lnSpc>
                <a:spcPct val="100000"/>
              </a:lnSpc>
              <a:spcBef>
                <a:spcPts val="480"/>
              </a:spcBef>
              <a:spcAft>
                <a:spcPts val="0"/>
              </a:spcAft>
              <a:buClr>
                <a:schemeClr val="dk1"/>
              </a:buClr>
              <a:buSzPts val="2400"/>
              <a:buFont typeface="Arial"/>
              <a:buNone/>
            </a:pPr>
            <a:endParaRPr sz="2800"/>
          </a:p>
          <a:p>
            <a:pPr marL="0" lvl="0" indent="0" algn="l" rtl="0">
              <a:lnSpc>
                <a:spcPct val="100000"/>
              </a:lnSpc>
              <a:spcBef>
                <a:spcPts val="420"/>
              </a:spcBef>
              <a:spcAft>
                <a:spcPts val="0"/>
              </a:spcAft>
              <a:buClr>
                <a:schemeClr val="dk1"/>
              </a:buClr>
              <a:buSzPts val="1100"/>
              <a:buFont typeface="Arial"/>
              <a:buNone/>
            </a:pPr>
            <a:r>
              <a:rPr lang="en-US" sz="2800" i="1"/>
              <a:t>Identify current valued outcome/s that can be addressed using the MTSS framework.</a:t>
            </a:r>
            <a:endParaRPr sz="2800" i="1"/>
          </a:p>
        </p:txBody>
      </p:sp>
      <p:sp>
        <p:nvSpPr>
          <p:cNvPr id="344" name="Google Shape;344;p23"/>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Valued Outcomes</a:t>
            </a:r>
            <a:endParaRPr sz="3300"/>
          </a:p>
        </p:txBody>
      </p:sp>
      <p:pic>
        <p:nvPicPr>
          <p:cNvPr id="345" name="Google Shape;345;p23"/>
          <p:cNvPicPr preferRelativeResize="0"/>
          <p:nvPr/>
        </p:nvPicPr>
        <p:blipFill rotWithShape="1">
          <a:blip r:embed="rId3">
            <a:alphaModFix/>
          </a:blip>
          <a:srcRect/>
          <a:stretch/>
        </p:blipFill>
        <p:spPr>
          <a:xfrm>
            <a:off x="771193" y="3114700"/>
            <a:ext cx="2166900" cy="2714025"/>
          </a:xfrm>
          <a:prstGeom prst="rect">
            <a:avLst/>
          </a:prstGeom>
          <a:noFill/>
          <a:ln>
            <a:noFill/>
          </a:ln>
        </p:spPr>
      </p:pic>
      <p:pic>
        <p:nvPicPr>
          <p:cNvPr id="346" name="Google Shape;346;p23"/>
          <p:cNvPicPr preferRelativeResize="0"/>
          <p:nvPr/>
        </p:nvPicPr>
        <p:blipFill rotWithShape="1">
          <a:blip r:embed="rId4">
            <a:alphaModFix/>
          </a:blip>
          <a:srcRect/>
          <a:stretch/>
        </p:blipFill>
        <p:spPr>
          <a:xfrm>
            <a:off x="1146600" y="3589500"/>
            <a:ext cx="712825" cy="787950"/>
          </a:xfrm>
          <a:prstGeom prst="rect">
            <a:avLst/>
          </a:prstGeom>
          <a:noFill/>
          <a:ln>
            <a:noFill/>
          </a:ln>
        </p:spPr>
      </p:pic>
      <p:pic>
        <p:nvPicPr>
          <p:cNvPr id="347" name="Google Shape;347;p23"/>
          <p:cNvPicPr preferRelativeResize="0"/>
          <p:nvPr/>
        </p:nvPicPr>
        <p:blipFill rotWithShape="1">
          <a:blip r:embed="rId4">
            <a:alphaModFix/>
          </a:blip>
          <a:srcRect/>
          <a:stretch/>
        </p:blipFill>
        <p:spPr>
          <a:xfrm>
            <a:off x="2011825" y="4492550"/>
            <a:ext cx="712825" cy="787950"/>
          </a:xfrm>
          <a:prstGeom prst="rect">
            <a:avLst/>
          </a:prstGeom>
          <a:noFill/>
          <a:ln>
            <a:noFill/>
          </a:ln>
        </p:spPr>
      </p:pic>
      <p:pic>
        <p:nvPicPr>
          <p:cNvPr id="348" name="Google Shape;348;p23" descr="Check out this silent one-minute timer with a beautiful harp to signal the end.&#10;&#10;#Instructabeats #Timers #colorfultimer #countdown #classroomtimer" title="3 Minute Timer Countdown - Colorful">
            <a:hlinkClick r:id="rId5"/>
          </p:cNvPr>
          <p:cNvPicPr preferRelativeResize="0"/>
          <p:nvPr/>
        </p:nvPicPr>
        <p:blipFill rotWithShape="1">
          <a:blip r:embed="rId6">
            <a:alphaModFix/>
          </a:blip>
          <a:srcRect/>
          <a:stretch/>
        </p:blipFill>
        <p:spPr>
          <a:xfrm>
            <a:off x="262650" y="5472109"/>
            <a:ext cx="2166900" cy="1218866"/>
          </a:xfrm>
          <a:prstGeom prst="rect">
            <a:avLst/>
          </a:prstGeom>
          <a:noFill/>
          <a:ln>
            <a:noFill/>
          </a:ln>
        </p:spPr>
      </p:pic>
      <p:sp>
        <p:nvSpPr>
          <p:cNvPr id="349" name="Google Shape;349;p23"/>
          <p:cNvSpPr txBox="1"/>
          <p:nvPr/>
        </p:nvSpPr>
        <p:spPr>
          <a:xfrm>
            <a:off x="3114325" y="6177375"/>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4-7</a:t>
            </a:r>
            <a:endParaRPr sz="2600" b="0" i="1"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animEffect transition="in" filter="fade">
                                      <p:cBhvr>
                                        <p:cTn id="7" dur="1000"/>
                                        <p:tgtEl>
                                          <p:spTgt spid="3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xEl>
                                              <p:pRg st="1" end="1"/>
                                            </p:txEl>
                                          </p:spTgt>
                                        </p:tgtEl>
                                        <p:attrNameLst>
                                          <p:attrName>style.visibility</p:attrName>
                                        </p:attrNameLst>
                                      </p:cBhvr>
                                      <p:to>
                                        <p:strVal val="visible"/>
                                      </p:to>
                                    </p:set>
                                    <p:animEffect transition="in" filter="fade">
                                      <p:cBhvr>
                                        <p:cTn id="12" dur="1000"/>
                                        <p:tgtEl>
                                          <p:spTgt spid="3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animEffect transition="in" filter="fade">
                                      <p:cBhvr>
                                        <p:cTn id="17" dur="1000"/>
                                        <p:tgtEl>
                                          <p:spTgt spid="3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3">
                                            <p:txEl>
                                              <p:pRg st="3" end="3"/>
                                            </p:txEl>
                                          </p:spTgt>
                                        </p:tgtEl>
                                        <p:attrNameLst>
                                          <p:attrName>style.visibility</p:attrName>
                                        </p:attrNameLst>
                                      </p:cBhvr>
                                      <p:to>
                                        <p:strVal val="visible"/>
                                      </p:to>
                                    </p:set>
                                    <p:animEffect transition="in" filter="fade">
                                      <p:cBhvr>
                                        <p:cTn id="22" dur="1000"/>
                                        <p:tgtEl>
                                          <p:spTgt spid="3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3">
                                            <p:txEl>
                                              <p:pRg st="4" end="4"/>
                                            </p:txEl>
                                          </p:spTgt>
                                        </p:tgtEl>
                                        <p:attrNameLst>
                                          <p:attrName>style.visibility</p:attrName>
                                        </p:attrNameLst>
                                      </p:cBhvr>
                                      <p:to>
                                        <p:strVal val="visible"/>
                                      </p:to>
                                    </p:set>
                                    <p:animEffect transition="in" filter="fade">
                                      <p:cBhvr>
                                        <p:cTn id="27" dur="1000"/>
                                        <p:tgtEl>
                                          <p:spTgt spid="3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3">
                                            <p:txEl>
                                              <p:pRg st="5" end="5"/>
                                            </p:txEl>
                                          </p:spTgt>
                                        </p:tgtEl>
                                        <p:attrNameLst>
                                          <p:attrName>style.visibility</p:attrName>
                                        </p:attrNameLst>
                                      </p:cBhvr>
                                      <p:to>
                                        <p:strVal val="visible"/>
                                      </p:to>
                                    </p:set>
                                    <p:animEffect transition="in" filter="fade">
                                      <p:cBhvr>
                                        <p:cTn id="32" dur="1000"/>
                                        <p:tgtEl>
                                          <p:spTgt spid="3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5"/>
                                        </p:tgtEl>
                                        <p:attrNameLst>
                                          <p:attrName>style.visibility</p:attrName>
                                        </p:attrNameLst>
                                      </p:cBhvr>
                                      <p:to>
                                        <p:strVal val="visible"/>
                                      </p:to>
                                    </p:set>
                                    <p:animEffect transition="in" filter="fade">
                                      <p:cBhvr>
                                        <p:cTn id="37" dur="1000"/>
                                        <p:tgtEl>
                                          <p:spTgt spid="345"/>
                                        </p:tgtEl>
                                      </p:cBhvr>
                                    </p:animEffect>
                                  </p:childTnLst>
                                </p:cTn>
                              </p:par>
                              <p:par>
                                <p:cTn id="38" presetID="10" presetClass="entr" presetSubtype="0" fill="hold" nodeType="withEffect">
                                  <p:stCondLst>
                                    <p:cond delay="0"/>
                                  </p:stCondLst>
                                  <p:childTnLst>
                                    <p:set>
                                      <p:cBhvr>
                                        <p:cTn id="39" dur="1" fill="hold">
                                          <p:stCondLst>
                                            <p:cond delay="0"/>
                                          </p:stCondLst>
                                        </p:cTn>
                                        <p:tgtEl>
                                          <p:spTgt spid="347"/>
                                        </p:tgtEl>
                                        <p:attrNameLst>
                                          <p:attrName>style.visibility</p:attrName>
                                        </p:attrNameLst>
                                      </p:cBhvr>
                                      <p:to>
                                        <p:strVal val="visible"/>
                                      </p:to>
                                    </p:set>
                                    <p:animEffect transition="in" filter="fade">
                                      <p:cBhvr>
                                        <p:cTn id="40" dur="1000"/>
                                        <p:tgtEl>
                                          <p:spTgt spid="347"/>
                                        </p:tgtEl>
                                      </p:cBhvr>
                                    </p:animEffect>
                                  </p:childTnLst>
                                </p:cTn>
                              </p:par>
                              <p:par>
                                <p:cTn id="41" presetID="10" presetClass="entr" presetSubtype="0" fill="hold" nodeType="withEffect">
                                  <p:stCondLst>
                                    <p:cond delay="0"/>
                                  </p:stCondLst>
                                  <p:childTnLst>
                                    <p:set>
                                      <p:cBhvr>
                                        <p:cTn id="42" dur="1" fill="hold">
                                          <p:stCondLst>
                                            <p:cond delay="0"/>
                                          </p:stCondLst>
                                        </p:cTn>
                                        <p:tgtEl>
                                          <p:spTgt spid="346"/>
                                        </p:tgtEl>
                                        <p:attrNameLst>
                                          <p:attrName>style.visibility</p:attrName>
                                        </p:attrNameLst>
                                      </p:cBhvr>
                                      <p:to>
                                        <p:strVal val="visible"/>
                                      </p:to>
                                    </p:set>
                                    <p:animEffect transition="in" filter="fade">
                                      <p:cBhvr>
                                        <p:cTn id="43" dur="1000"/>
                                        <p:tgtEl>
                                          <p:spTgt spid="3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8"/>
                                        </p:tgtEl>
                                        <p:attrNameLst>
                                          <p:attrName>style.visibility</p:attrName>
                                        </p:attrNameLst>
                                      </p:cBhvr>
                                      <p:to>
                                        <p:strVal val="visible"/>
                                      </p:to>
                                    </p:set>
                                    <p:animEffect transition="in" filter="fade">
                                      <p:cBhvr>
                                        <p:cTn id="48" dur="1000"/>
                                        <p:tgtEl>
                                          <p:spTgt spid="348"/>
                                        </p:tgtEl>
                                      </p:cBhvr>
                                    </p:animEffect>
                                  </p:childTnLst>
                                </p:cTn>
                              </p:par>
                              <p:par>
                                <p:cTn id="49" presetID="10" presetClass="entr" presetSubtype="0" fill="hold" nodeType="withEffect">
                                  <p:stCondLst>
                                    <p:cond delay="0"/>
                                  </p:stCondLst>
                                  <p:childTnLst>
                                    <p:set>
                                      <p:cBhvr>
                                        <p:cTn id="50" dur="1" fill="hold">
                                          <p:stCondLst>
                                            <p:cond delay="0"/>
                                          </p:stCondLst>
                                        </p:cTn>
                                        <p:tgtEl>
                                          <p:spTgt spid="348"/>
                                        </p:tgtEl>
                                        <p:attrNameLst>
                                          <p:attrName>style.visibility</p:attrName>
                                        </p:attrNameLst>
                                      </p:cBhvr>
                                      <p:to>
                                        <p:strVal val="visible"/>
                                      </p:to>
                                    </p:set>
                                    <p:animEffect transition="in" filter="fade">
                                      <p:cBhvr>
                                        <p:cTn id="51" dur="1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4"/>
          <p:cNvSpPr txBox="1">
            <a:spLocks noGrp="1"/>
          </p:cNvSpPr>
          <p:nvPr>
            <p:ph type="ctrTitle"/>
          </p:nvPr>
        </p:nvSpPr>
        <p:spPr>
          <a:xfrm>
            <a:off x="928464" y="1600200"/>
            <a:ext cx="7240509" cy="1470025"/>
          </a:xfrm>
          <a:prstGeom prst="rect">
            <a:avLst/>
          </a:prstGeom>
          <a:solidFill>
            <a:schemeClr val="lt1">
              <a:alpha val="6509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solidFill>
                  <a:schemeClr val="dk1"/>
                </a:solidFill>
              </a:rPr>
              <a:t>DEFINE: </a:t>
            </a:r>
            <a:br>
              <a:rPr lang="en-US" b="1">
                <a:solidFill>
                  <a:schemeClr val="dk1"/>
                </a:solidFill>
              </a:rPr>
            </a:br>
            <a:r>
              <a:rPr lang="en-US" sz="3600" b="1" i="1">
                <a:solidFill>
                  <a:schemeClr val="dk1"/>
                </a:solidFill>
              </a:rPr>
              <a:t>What is the Problem?</a:t>
            </a:r>
            <a:endParaRPr sz="3600" b="1">
              <a:solidFill>
                <a:schemeClr val="dk1"/>
              </a:solidFill>
            </a:endParaRPr>
          </a:p>
        </p:txBody>
      </p:sp>
      <p:pic>
        <p:nvPicPr>
          <p:cNvPr id="355" name="Google Shape;355;p24"/>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356" name="Google Shape;356;p24"/>
          <p:cNvSpPr/>
          <p:nvPr/>
        </p:nvSpPr>
        <p:spPr>
          <a:xfrm>
            <a:off x="5431400" y="3354375"/>
            <a:ext cx="2045400" cy="11490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5"/>
          <p:cNvPicPr preferRelativeResize="0"/>
          <p:nvPr/>
        </p:nvPicPr>
        <p:blipFill rotWithShape="1">
          <a:blip r:embed="rId3">
            <a:alphaModFix/>
          </a:blip>
          <a:srcRect/>
          <a:stretch/>
        </p:blipFill>
        <p:spPr>
          <a:xfrm>
            <a:off x="3784950" y="5538400"/>
            <a:ext cx="1330725" cy="1306825"/>
          </a:xfrm>
          <a:prstGeom prst="rect">
            <a:avLst/>
          </a:prstGeom>
          <a:noFill/>
          <a:ln>
            <a:noFill/>
          </a:ln>
        </p:spPr>
      </p:pic>
      <p:sp>
        <p:nvSpPr>
          <p:cNvPr id="363" name="Google Shape;363;p25"/>
          <p:cNvSpPr txBox="1">
            <a:spLocks noGrp="1"/>
          </p:cNvSpPr>
          <p:nvPr>
            <p:ph type="body" idx="1"/>
          </p:nvPr>
        </p:nvSpPr>
        <p:spPr>
          <a:xfrm>
            <a:off x="914400" y="1524000"/>
            <a:ext cx="3582900" cy="651000"/>
          </a:xfrm>
          <a:prstGeom prst="rect">
            <a:avLst/>
          </a:prstGeom>
          <a:solidFill>
            <a:srgbClr val="003369">
              <a:alpha val="73725"/>
            </a:srgbClr>
          </a:solidFill>
          <a:ln>
            <a:noFill/>
          </a:ln>
        </p:spPr>
        <p:txBody>
          <a:bodyPr spcFirstLastPara="1" wrap="square" lIns="91425" tIns="45700" rIns="91425" bIns="45700" anchor="ctr" anchorCtr="0">
            <a:noAutofit/>
          </a:bodyPr>
          <a:lstStyle/>
          <a:p>
            <a:pPr marL="0" lvl="0" indent="0" algn="l" rtl="0">
              <a:lnSpc>
                <a:spcPct val="100000"/>
              </a:lnSpc>
              <a:spcBef>
                <a:spcPts val="420"/>
              </a:spcBef>
              <a:spcAft>
                <a:spcPts val="0"/>
              </a:spcAft>
              <a:buSzPts val="2100"/>
              <a:buNone/>
            </a:pPr>
            <a:r>
              <a:rPr lang="en-US"/>
              <a:t>Known/Suspected</a:t>
            </a:r>
            <a:endParaRPr/>
          </a:p>
        </p:txBody>
      </p:sp>
      <p:sp>
        <p:nvSpPr>
          <p:cNvPr id="364" name="Google Shape;364;p2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Types of Problems</a:t>
            </a:r>
            <a:endParaRPr>
              <a:solidFill>
                <a:schemeClr val="dk1"/>
              </a:solidFill>
            </a:endParaRPr>
          </a:p>
        </p:txBody>
      </p:sp>
      <p:sp>
        <p:nvSpPr>
          <p:cNvPr id="365" name="Google Shape;365;p25"/>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fontScale="85000" lnSpcReduction="10000"/>
          </a:bodyPr>
          <a:lstStyle/>
          <a:p>
            <a:pPr marL="171450" lvl="0" indent="-160020" algn="l" rtl="0">
              <a:lnSpc>
                <a:spcPct val="100000"/>
              </a:lnSpc>
              <a:spcBef>
                <a:spcPts val="480"/>
              </a:spcBef>
              <a:spcAft>
                <a:spcPts val="0"/>
              </a:spcAft>
              <a:buSzPct val="100000"/>
              <a:buFont typeface="Verdana"/>
              <a:buChar char="•"/>
            </a:pPr>
            <a:r>
              <a:rPr lang="en-US"/>
              <a:t>Begins with a concern or a question from superintendent or DLT</a:t>
            </a:r>
            <a:endParaRPr/>
          </a:p>
          <a:p>
            <a:pPr marL="171450" lvl="0" indent="-160020" algn="l" rtl="0">
              <a:lnSpc>
                <a:spcPct val="100000"/>
              </a:lnSpc>
              <a:spcBef>
                <a:spcPts val="1000"/>
              </a:spcBef>
              <a:spcAft>
                <a:spcPts val="0"/>
              </a:spcAft>
              <a:buSzPct val="100000"/>
              <a:buFont typeface="Verdana"/>
              <a:buChar char="•"/>
            </a:pPr>
            <a:r>
              <a:rPr lang="en-US"/>
              <a:t>Specific data (grade retention, attendance, SOL’s, climate surveys, etc.) are used to determine if an issue exists.</a:t>
            </a:r>
            <a:endParaRPr/>
          </a:p>
          <a:p>
            <a:pPr marL="171450" lvl="0" indent="-160020" algn="l" rtl="0">
              <a:lnSpc>
                <a:spcPct val="100000"/>
              </a:lnSpc>
              <a:spcBef>
                <a:spcPts val="1000"/>
              </a:spcBef>
              <a:spcAft>
                <a:spcPts val="1000"/>
              </a:spcAft>
              <a:buSzPct val="100000"/>
              <a:buFont typeface="Verdana"/>
              <a:buChar char="•"/>
            </a:pPr>
            <a:r>
              <a:rPr lang="en-US"/>
              <a:t>Cannot assume the concern or question accurately represents reality</a:t>
            </a:r>
            <a:endParaRPr/>
          </a:p>
        </p:txBody>
      </p:sp>
      <p:sp>
        <p:nvSpPr>
          <p:cNvPr id="366" name="Google Shape;366;p25"/>
          <p:cNvSpPr txBox="1">
            <a:spLocks noGrp="1"/>
          </p:cNvSpPr>
          <p:nvPr>
            <p:ph type="body" idx="3"/>
          </p:nvPr>
        </p:nvSpPr>
        <p:spPr>
          <a:xfrm>
            <a:off x="5105400" y="1535113"/>
            <a:ext cx="3581400" cy="639900"/>
          </a:xfrm>
          <a:prstGeom prst="rect">
            <a:avLst/>
          </a:prstGeom>
          <a:solidFill>
            <a:srgbClr val="003369">
              <a:alpha val="73725"/>
            </a:srgbClr>
          </a:solidFill>
          <a:ln>
            <a:noFill/>
          </a:ln>
        </p:spPr>
        <p:txBody>
          <a:bodyPr spcFirstLastPara="1" wrap="square" lIns="91425" tIns="45700" rIns="91425" bIns="45700" anchor="ctr" anchorCtr="0">
            <a:normAutofit/>
          </a:bodyPr>
          <a:lstStyle/>
          <a:p>
            <a:pPr marL="0" lvl="0" indent="0" algn="l" rtl="0">
              <a:lnSpc>
                <a:spcPct val="100000"/>
              </a:lnSpc>
              <a:spcBef>
                <a:spcPts val="420"/>
              </a:spcBef>
              <a:spcAft>
                <a:spcPts val="0"/>
              </a:spcAft>
              <a:buSzPts val="2100"/>
              <a:buNone/>
            </a:pPr>
            <a:r>
              <a:rPr lang="en-US"/>
              <a:t>Unknown/Hidden</a:t>
            </a:r>
            <a:endParaRPr/>
          </a:p>
        </p:txBody>
      </p:sp>
      <p:sp>
        <p:nvSpPr>
          <p:cNvPr id="367" name="Google Shape;367;p25"/>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480"/>
              </a:spcBef>
              <a:spcAft>
                <a:spcPts val="0"/>
              </a:spcAft>
              <a:buSzPct val="108108"/>
              <a:buFont typeface="Verdana"/>
              <a:buChar char="•"/>
            </a:pPr>
            <a:r>
              <a:rPr lang="en-US"/>
              <a:t>Recognizes areas outside of daily lived experiences</a:t>
            </a:r>
            <a:endParaRPr/>
          </a:p>
          <a:p>
            <a:pPr marL="228600" lvl="0" indent="-228600" algn="l" rtl="0">
              <a:lnSpc>
                <a:spcPct val="100000"/>
              </a:lnSpc>
              <a:spcBef>
                <a:spcPts val="1000"/>
              </a:spcBef>
              <a:spcAft>
                <a:spcPts val="0"/>
              </a:spcAft>
              <a:buSzPct val="108108"/>
              <a:buFont typeface="Verdana"/>
              <a:buChar char="•"/>
            </a:pPr>
            <a:r>
              <a:rPr lang="en-US"/>
              <a:t>Looks at big data and disaggregates based on grade, gender, race, SES, location, time, etc.</a:t>
            </a:r>
            <a:endParaRPr/>
          </a:p>
          <a:p>
            <a:pPr marL="228600" lvl="0" indent="-228600" algn="l" rtl="0">
              <a:lnSpc>
                <a:spcPct val="100000"/>
              </a:lnSpc>
              <a:spcBef>
                <a:spcPts val="1000"/>
              </a:spcBef>
              <a:spcAft>
                <a:spcPts val="1000"/>
              </a:spcAft>
              <a:buSzPct val="108108"/>
              <a:buFont typeface="Verdana"/>
              <a:buChar char="•"/>
            </a:pPr>
            <a:r>
              <a:rPr lang="en-US"/>
              <a:t>Involves teacher, student, and family voice and concerns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700"/>
              <a:t>Data: Evidence of Need</a:t>
            </a:r>
            <a:endParaRPr sz="3700"/>
          </a:p>
          <a:p>
            <a:pPr marL="0" lvl="0" indent="0" algn="ctr" rtl="0">
              <a:lnSpc>
                <a:spcPct val="100000"/>
              </a:lnSpc>
              <a:spcBef>
                <a:spcPts val="0"/>
              </a:spcBef>
              <a:spcAft>
                <a:spcPts val="0"/>
              </a:spcAft>
              <a:buSzPts val="4000"/>
              <a:buNone/>
            </a:pPr>
            <a:r>
              <a:rPr lang="en-US" sz="3700"/>
              <a:t>What is your data story?</a:t>
            </a:r>
            <a:endParaRPr sz="3700"/>
          </a:p>
        </p:txBody>
      </p:sp>
      <p:sp>
        <p:nvSpPr>
          <p:cNvPr id="374" name="Google Shape;374;p26"/>
          <p:cNvSpPr txBox="1"/>
          <p:nvPr/>
        </p:nvSpPr>
        <p:spPr>
          <a:xfrm>
            <a:off x="457200" y="1752600"/>
            <a:ext cx="8229600" cy="463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Clr>
                <a:srgbClr val="000000"/>
              </a:buClr>
              <a:buSzPts val="2500"/>
              <a:buFont typeface="Arial"/>
              <a:buNone/>
            </a:pPr>
            <a:r>
              <a:rPr lang="en-US" sz="2500" b="0" i="0" u="none" strike="noStrike" cap="none">
                <a:solidFill>
                  <a:srgbClr val="000000"/>
                </a:solidFill>
                <a:latin typeface="Verdana"/>
                <a:ea typeface="Verdana"/>
                <a:cs typeface="Verdana"/>
                <a:sym typeface="Verdana"/>
              </a:rPr>
              <a:t>Here, we answer the following question: </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560"/>
              </a:spcBef>
              <a:spcAft>
                <a:spcPts val="0"/>
              </a:spcAft>
              <a:buClr>
                <a:srgbClr val="000000"/>
              </a:buClr>
              <a:buSzPts val="2500"/>
              <a:buFont typeface="Arial"/>
              <a:buNone/>
            </a:pPr>
            <a:endParaRPr sz="1200" b="1" i="1" u="none" strike="noStrike" cap="none">
              <a:solidFill>
                <a:srgbClr val="000000"/>
              </a:solidFill>
              <a:latin typeface="Verdana"/>
              <a:ea typeface="Verdana"/>
              <a:cs typeface="Verdana"/>
              <a:sym typeface="Verdana"/>
            </a:endParaRPr>
          </a:p>
          <a:p>
            <a:pPr marL="0" marR="0" lvl="0" indent="0" algn="l" rtl="0">
              <a:lnSpc>
                <a:spcPct val="100000"/>
              </a:lnSpc>
              <a:spcBef>
                <a:spcPts val="560"/>
              </a:spcBef>
              <a:spcAft>
                <a:spcPts val="0"/>
              </a:spcAft>
              <a:buClr>
                <a:srgbClr val="000000"/>
              </a:buClr>
              <a:buSzPts val="2500"/>
              <a:buFont typeface="Arial"/>
              <a:buNone/>
            </a:pPr>
            <a:r>
              <a:rPr lang="en-US" sz="2500" b="1" i="1" u="none" strike="noStrike" cap="none">
                <a:solidFill>
                  <a:srgbClr val="FF0000"/>
                </a:solidFill>
                <a:latin typeface="Verdana"/>
                <a:ea typeface="Verdana"/>
                <a:cs typeface="Verdana"/>
                <a:sym typeface="Verdana"/>
              </a:rPr>
              <a:t>Is there a problem?</a:t>
            </a:r>
            <a:r>
              <a:rPr lang="en-US" sz="2500" b="0" i="0" u="none" strike="noStrike" cap="none">
                <a:solidFill>
                  <a:srgbClr val="000000"/>
                </a:solidFill>
                <a:latin typeface="Verdana"/>
                <a:ea typeface="Verdana"/>
                <a:cs typeface="Verdana"/>
                <a:sym typeface="Verdana"/>
              </a:rPr>
              <a:t> What is the data that indicates that there is a problem that needs to be addressed? </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56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Academics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Behavior</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Attendance</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Social Emotional Wellness</a:t>
            </a:r>
            <a:endParaRPr sz="2500" b="0" i="1"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Community health</a:t>
            </a:r>
            <a:endParaRPr sz="2500" b="0" i="1"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Teacher retention</a:t>
            </a:r>
            <a:endParaRPr sz="2500" b="0" i="1"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Family engagement</a:t>
            </a:r>
            <a:endParaRPr sz="2500" b="0" i="1" u="none" strike="noStrike" cap="none">
              <a:solidFill>
                <a:srgbClr val="000000"/>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VA School Quality Profile</a:t>
            </a:r>
            <a:endParaRPr/>
          </a:p>
        </p:txBody>
      </p:sp>
      <p:pic>
        <p:nvPicPr>
          <p:cNvPr id="381" name="Google Shape;381;p27"/>
          <p:cNvPicPr preferRelativeResize="0"/>
          <p:nvPr/>
        </p:nvPicPr>
        <p:blipFill rotWithShape="1">
          <a:blip r:embed="rId3">
            <a:alphaModFix/>
          </a:blip>
          <a:srcRect/>
          <a:stretch/>
        </p:blipFill>
        <p:spPr>
          <a:xfrm>
            <a:off x="3654675" y="1749400"/>
            <a:ext cx="5276452" cy="3511599"/>
          </a:xfrm>
          <a:prstGeom prst="rect">
            <a:avLst/>
          </a:prstGeom>
          <a:noFill/>
          <a:ln w="9525" cap="flat" cmpd="sng">
            <a:solidFill>
              <a:schemeClr val="dk2"/>
            </a:solidFill>
            <a:prstDash val="solid"/>
            <a:round/>
            <a:headEnd type="none" w="sm" len="sm"/>
            <a:tailEnd type="none" w="sm" len="sm"/>
          </a:ln>
        </p:spPr>
      </p:pic>
      <p:sp>
        <p:nvSpPr>
          <p:cNvPr id="382" name="Google Shape;382;p27"/>
          <p:cNvSpPr txBox="1"/>
          <p:nvPr/>
        </p:nvSpPr>
        <p:spPr>
          <a:xfrm>
            <a:off x="105325" y="1589075"/>
            <a:ext cx="338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800" b="0" i="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https://schoolquality.virginia.gov/</a:t>
            </a:r>
            <a:endParaRPr sz="2000" b="0" i="0" u="none" strike="noStrike" cap="none">
              <a:solidFill>
                <a:srgbClr val="000000"/>
              </a:solidFill>
              <a:latin typeface="Verdana"/>
              <a:ea typeface="Verdana"/>
              <a:cs typeface="Verdana"/>
              <a:sym typeface="Verdana"/>
            </a:endParaRPr>
          </a:p>
        </p:txBody>
      </p:sp>
      <p:pic>
        <p:nvPicPr>
          <p:cNvPr id="383" name="Google Shape;383;p27"/>
          <p:cNvPicPr preferRelativeResize="0"/>
          <p:nvPr/>
        </p:nvPicPr>
        <p:blipFill rotWithShape="1">
          <a:blip r:embed="rId5">
            <a:alphaModFix/>
          </a:blip>
          <a:srcRect/>
          <a:stretch/>
        </p:blipFill>
        <p:spPr>
          <a:xfrm>
            <a:off x="708690" y="2812762"/>
            <a:ext cx="7726624" cy="523200"/>
          </a:xfrm>
          <a:prstGeom prst="rect">
            <a:avLst/>
          </a:prstGeom>
          <a:noFill/>
          <a:ln w="9525" cap="flat" cmpd="sng">
            <a:solidFill>
              <a:schemeClr val="dk2"/>
            </a:solidFill>
            <a:prstDash val="solid"/>
            <a:round/>
            <a:headEnd type="none" w="sm" len="sm"/>
            <a:tailEnd type="none" w="sm" len="sm"/>
          </a:ln>
        </p:spPr>
      </p:pic>
      <p:pic>
        <p:nvPicPr>
          <p:cNvPr id="384" name="Google Shape;384;p27"/>
          <p:cNvPicPr preferRelativeResize="0"/>
          <p:nvPr/>
        </p:nvPicPr>
        <p:blipFill rotWithShape="1">
          <a:blip r:embed="rId6">
            <a:alphaModFix/>
          </a:blip>
          <a:srcRect/>
          <a:stretch/>
        </p:blipFill>
        <p:spPr>
          <a:xfrm>
            <a:off x="585425" y="2283693"/>
            <a:ext cx="7973173" cy="452208"/>
          </a:xfrm>
          <a:prstGeom prst="rect">
            <a:avLst/>
          </a:prstGeom>
          <a:noFill/>
          <a:ln w="9525" cap="flat" cmpd="sng">
            <a:solidFill>
              <a:schemeClr val="dk2"/>
            </a:solidFill>
            <a:prstDash val="solid"/>
            <a:round/>
            <a:headEnd type="none" w="sm" len="sm"/>
            <a:tailEnd type="none" w="sm" len="sm"/>
          </a:ln>
        </p:spPr>
      </p:pic>
      <p:pic>
        <p:nvPicPr>
          <p:cNvPr id="385" name="Google Shape;385;p27"/>
          <p:cNvPicPr preferRelativeResize="0"/>
          <p:nvPr/>
        </p:nvPicPr>
        <p:blipFill rotWithShape="1">
          <a:blip r:embed="rId7">
            <a:alphaModFix/>
          </a:blip>
          <a:srcRect/>
          <a:stretch/>
        </p:blipFill>
        <p:spPr>
          <a:xfrm>
            <a:off x="320325" y="4731075"/>
            <a:ext cx="6035825" cy="1983124"/>
          </a:xfrm>
          <a:prstGeom prst="rect">
            <a:avLst/>
          </a:prstGeom>
          <a:noFill/>
          <a:ln w="952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8"/>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392" name="Google Shape;392;p28"/>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sz="2800" b="1"/>
              <a:t>Discuss:</a:t>
            </a:r>
            <a:endParaRPr sz="2800" b="1"/>
          </a:p>
          <a:p>
            <a:pPr marL="0" lvl="0" indent="0" algn="l" rtl="0">
              <a:lnSpc>
                <a:spcPct val="100000"/>
              </a:lnSpc>
              <a:spcBef>
                <a:spcPts val="640"/>
              </a:spcBef>
              <a:spcAft>
                <a:spcPts val="0"/>
              </a:spcAft>
              <a:buSzPts val="3200"/>
              <a:buNone/>
            </a:pPr>
            <a:endParaRPr sz="2800"/>
          </a:p>
          <a:p>
            <a:pPr marL="0" lvl="0" indent="0" algn="l" rtl="0">
              <a:lnSpc>
                <a:spcPct val="100000"/>
              </a:lnSpc>
              <a:spcBef>
                <a:spcPts val="360"/>
              </a:spcBef>
              <a:spcAft>
                <a:spcPts val="0"/>
              </a:spcAft>
              <a:buSzPts val="3200"/>
              <a:buNone/>
            </a:pPr>
            <a:r>
              <a:rPr lang="en-US"/>
              <a:t>What data sources will help you monitor your division’s valued outcomes?</a:t>
            </a:r>
            <a:endParaRPr sz="2800"/>
          </a:p>
          <a:p>
            <a:pPr marL="0" lvl="0" indent="0" algn="l" rtl="0">
              <a:lnSpc>
                <a:spcPct val="100000"/>
              </a:lnSpc>
              <a:spcBef>
                <a:spcPts val="640"/>
              </a:spcBef>
              <a:spcAft>
                <a:spcPts val="0"/>
              </a:spcAft>
              <a:buSzPts val="3200"/>
              <a:buNone/>
            </a:pPr>
            <a:endParaRPr sz="2800"/>
          </a:p>
        </p:txBody>
      </p:sp>
      <p:sp>
        <p:nvSpPr>
          <p:cNvPr id="393" name="Google Shape;393;p28"/>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Exploring Data</a:t>
            </a:r>
            <a:endParaRPr sz="3300"/>
          </a:p>
        </p:txBody>
      </p:sp>
      <p:sp>
        <p:nvSpPr>
          <p:cNvPr id="394" name="Google Shape;394;p28"/>
          <p:cNvSpPr txBox="1"/>
          <p:nvPr/>
        </p:nvSpPr>
        <p:spPr>
          <a:xfrm>
            <a:off x="979350" y="5603125"/>
            <a:ext cx="1964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5 minutes</a:t>
            </a:r>
            <a:endParaRPr sz="1400" b="0" i="0" u="none" strike="noStrike" cap="none">
              <a:solidFill>
                <a:srgbClr val="000000"/>
              </a:solidFill>
              <a:latin typeface="Verdana"/>
              <a:ea typeface="Verdana"/>
              <a:cs typeface="Verdana"/>
              <a:sym typeface="Verdana"/>
            </a:endParaRPr>
          </a:p>
        </p:txBody>
      </p:sp>
      <p:sp>
        <p:nvSpPr>
          <p:cNvPr id="395" name="Google Shape;395;p28"/>
          <p:cNvSpPr txBox="1"/>
          <p:nvPr/>
        </p:nvSpPr>
        <p:spPr>
          <a:xfrm>
            <a:off x="5912975" y="5039000"/>
            <a:ext cx="2551200" cy="6171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11 &amp; 12</a:t>
            </a:r>
            <a:endParaRPr sz="2600" b="0" i="1"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pg. 4</a:t>
            </a:r>
            <a:endParaRPr sz="2600" b="0" i="1" u="none" strike="noStrike" cap="none">
              <a:solidFill>
                <a:srgbClr val="000000"/>
              </a:solidFill>
              <a:latin typeface="Verdana"/>
              <a:ea typeface="Verdana"/>
              <a:cs typeface="Verdana"/>
              <a:sym typeface="Verdana"/>
            </a:endParaRPr>
          </a:p>
        </p:txBody>
      </p:sp>
      <p:pic>
        <p:nvPicPr>
          <p:cNvPr id="396" name="Google Shape;396;p28" descr="This timer counts down silently until it reaches 0:00, then a police siren sounds to alert you that time is up." title="5 Minute Timer">
            <a:hlinkClick r:id="rId3"/>
          </p:cNvPr>
          <p:cNvPicPr preferRelativeResize="0"/>
          <p:nvPr/>
        </p:nvPicPr>
        <p:blipFill rotWithShape="1">
          <a:blip r:embed="rId4">
            <a:alphaModFix/>
          </a:blip>
          <a:srcRect/>
          <a:stretch/>
        </p:blipFill>
        <p:spPr>
          <a:xfrm>
            <a:off x="3384113" y="4902350"/>
            <a:ext cx="2254850" cy="1268350"/>
          </a:xfrm>
          <a:prstGeom prst="rect">
            <a:avLst/>
          </a:prstGeom>
          <a:noFill/>
          <a:ln>
            <a:noFill/>
          </a:ln>
        </p:spPr>
      </p:pic>
      <p:pic>
        <p:nvPicPr>
          <p:cNvPr id="397" name="Google Shape;397;p28"/>
          <p:cNvPicPr preferRelativeResize="0"/>
          <p:nvPr/>
        </p:nvPicPr>
        <p:blipFill rotWithShape="1">
          <a:blip r:embed="rId5">
            <a:alphaModFix/>
          </a:blip>
          <a:srcRect/>
          <a:stretch/>
        </p:blipFill>
        <p:spPr>
          <a:xfrm>
            <a:off x="979346" y="2629296"/>
            <a:ext cx="2130749" cy="28573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Got Data?</a:t>
            </a:r>
            <a:endParaRPr/>
          </a:p>
        </p:txBody>
      </p:sp>
      <p:pic>
        <p:nvPicPr>
          <p:cNvPr id="404" name="Google Shape;404;p29"/>
          <p:cNvPicPr preferRelativeResize="0"/>
          <p:nvPr/>
        </p:nvPicPr>
        <p:blipFill rotWithShape="1">
          <a:blip r:embed="rId3">
            <a:alphaModFix/>
          </a:blip>
          <a:srcRect/>
          <a:stretch/>
        </p:blipFill>
        <p:spPr>
          <a:xfrm>
            <a:off x="980875" y="1502153"/>
            <a:ext cx="7182250" cy="4337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Materials</a:t>
            </a:r>
            <a:endParaRPr/>
          </a:p>
        </p:txBody>
      </p:sp>
      <p:pic>
        <p:nvPicPr>
          <p:cNvPr id="142" name="Google Shape;142;p3"/>
          <p:cNvPicPr preferRelativeResize="0"/>
          <p:nvPr/>
        </p:nvPicPr>
        <p:blipFill rotWithShape="1">
          <a:blip r:embed="rId3">
            <a:alphaModFix/>
          </a:blip>
          <a:srcRect/>
          <a:stretch/>
        </p:blipFill>
        <p:spPr>
          <a:xfrm>
            <a:off x="304800" y="1575875"/>
            <a:ext cx="4772699" cy="4654700"/>
          </a:xfrm>
          <a:prstGeom prst="rect">
            <a:avLst/>
          </a:prstGeom>
          <a:noFill/>
          <a:ln w="9525" cap="flat" cmpd="sng">
            <a:solidFill>
              <a:srgbClr val="CCCCCC"/>
            </a:solidFill>
            <a:prstDash val="solid"/>
            <a:round/>
            <a:headEnd type="none" w="sm" len="sm"/>
            <a:tailEnd type="none" w="sm" len="sm"/>
          </a:ln>
          <a:effectLst>
            <a:outerShdw blurRad="57150" dist="85725" dir="2880000" algn="bl" rotWithShape="0">
              <a:srgbClr val="000000">
                <a:alpha val="49411"/>
              </a:srgbClr>
            </a:outerShdw>
          </a:effectLst>
        </p:spPr>
      </p:pic>
      <p:sp>
        <p:nvSpPr>
          <p:cNvPr id="143" name="Google Shape;143;p3"/>
          <p:cNvSpPr txBox="1"/>
          <p:nvPr/>
        </p:nvSpPr>
        <p:spPr>
          <a:xfrm>
            <a:off x="5578700" y="1525625"/>
            <a:ext cx="3020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a:t>
            </a:r>
            <a:endParaRPr sz="2400" b="0" i="0" u="none" strike="noStrike" cap="none">
              <a:solidFill>
                <a:srgbClr val="000000"/>
              </a:solidFill>
              <a:latin typeface="Verdana"/>
              <a:ea typeface="Verdana"/>
              <a:cs typeface="Verdana"/>
              <a:sym typeface="Verdana"/>
            </a:endParaRPr>
          </a:p>
        </p:txBody>
      </p:sp>
      <p:sp>
        <p:nvSpPr>
          <p:cNvPr id="144" name="Google Shape;144;p3"/>
          <p:cNvSpPr txBox="1"/>
          <p:nvPr/>
        </p:nvSpPr>
        <p:spPr>
          <a:xfrm>
            <a:off x="244825" y="6227325"/>
            <a:ext cx="5632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9454C3"/>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https://vtss-ric.vcu.edu/events/</a:t>
            </a:r>
            <a:endParaRPr sz="2400" b="0" i="0" u="none" strike="noStrike" cap="none">
              <a:solidFill>
                <a:srgbClr val="000000"/>
              </a:solidFill>
              <a:latin typeface="Verdana"/>
              <a:ea typeface="Verdana"/>
              <a:cs typeface="Verdana"/>
              <a:sym typeface="Verdana"/>
            </a:endParaRPr>
          </a:p>
        </p:txBody>
      </p:sp>
      <p:pic>
        <p:nvPicPr>
          <p:cNvPr id="145" name="Google Shape;145;p3"/>
          <p:cNvPicPr preferRelativeResize="0"/>
          <p:nvPr/>
        </p:nvPicPr>
        <p:blipFill rotWithShape="1">
          <a:blip r:embed="rId5">
            <a:alphaModFix/>
          </a:blip>
          <a:srcRect/>
          <a:stretch/>
        </p:blipFill>
        <p:spPr>
          <a:xfrm>
            <a:off x="5607813" y="2079725"/>
            <a:ext cx="2962176" cy="3847643"/>
          </a:xfrm>
          <a:prstGeom prst="rect">
            <a:avLst/>
          </a:prstGeom>
          <a:noFill/>
          <a:ln w="9525" cap="flat" cmpd="sng">
            <a:solidFill>
              <a:schemeClr val="dk2"/>
            </a:solidFill>
            <a:prstDash val="solid"/>
            <a:round/>
            <a:headEnd type="none" w="sm" len="sm"/>
            <a:tailEnd type="none" w="sm" len="sm"/>
          </a:ln>
          <a:effectLst>
            <a:outerShdw blurRad="57150" dist="95250" dir="2100000" algn="bl" rotWithShape="0">
              <a:srgbClr val="000000">
                <a:alpha val="49411"/>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0"/>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10" name="Google Shape;410;p30"/>
          <p:cNvSpPr txBox="1">
            <a:spLocks noGrp="1"/>
          </p:cNvSpPr>
          <p:nvPr>
            <p:ph type="body" idx="1"/>
          </p:nvPr>
        </p:nvSpPr>
        <p:spPr>
          <a:xfrm>
            <a:off x="3564600" y="188200"/>
            <a:ext cx="54003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Clr>
                <a:schemeClr val="dk1"/>
              </a:buClr>
              <a:buSzPts val="1100"/>
              <a:buFont typeface="Arial"/>
              <a:buNone/>
            </a:pPr>
            <a:r>
              <a:rPr lang="en-US" sz="2800" b="1">
                <a:solidFill>
                  <a:srgbClr val="202124"/>
                </a:solidFill>
              </a:rPr>
              <a:t>Phase I-Prediction: </a:t>
            </a:r>
            <a:endParaRPr sz="2800" b="1">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 predict/expect the data show…</a:t>
            </a:r>
            <a:endParaRPr sz="2800">
              <a:solidFill>
                <a:srgbClr val="202124"/>
              </a:solidFill>
            </a:endParaRPr>
          </a:p>
          <a:p>
            <a:pPr marL="457200" lvl="0" indent="-412750" algn="l" rtl="0">
              <a:lnSpc>
                <a:spcPct val="100000"/>
              </a:lnSpc>
              <a:spcBef>
                <a:spcPts val="640"/>
              </a:spcBef>
              <a:spcAft>
                <a:spcPts val="0"/>
              </a:spcAft>
              <a:buClr>
                <a:srgbClr val="202124"/>
              </a:buClr>
              <a:buSzPts val="2900"/>
              <a:buChar char="•"/>
            </a:pPr>
            <a:r>
              <a:rPr lang="en-US" sz="2600">
                <a:solidFill>
                  <a:srgbClr val="202124"/>
                </a:solidFill>
              </a:rPr>
              <a:t>My predictions/expectations are influenced by…</a:t>
            </a:r>
            <a:endParaRPr/>
          </a:p>
        </p:txBody>
      </p:sp>
      <p:sp>
        <p:nvSpPr>
          <p:cNvPr id="411" name="Google Shape;411;p30"/>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Clr>
                <a:srgbClr val="00FF00"/>
              </a:buClr>
              <a:buSzPts val="2500"/>
              <a:buChar char="●"/>
            </a:pPr>
            <a:r>
              <a:rPr lang="en-US" sz="2500" b="1">
                <a:solidFill>
                  <a:srgbClr val="00FF00"/>
                </a:solidFill>
              </a:rPr>
              <a:t>Prediction</a:t>
            </a:r>
            <a:endParaRPr sz="2500" b="1">
              <a:solidFill>
                <a:srgbClr val="00FF00"/>
              </a:solidFill>
            </a:endParaRPr>
          </a:p>
          <a:p>
            <a:pPr marL="457200" lvl="0" indent="-387350" algn="l" rtl="0">
              <a:lnSpc>
                <a:spcPct val="100000"/>
              </a:lnSpc>
              <a:spcBef>
                <a:spcPts val="0"/>
              </a:spcBef>
              <a:spcAft>
                <a:spcPts val="0"/>
              </a:spcAft>
              <a:buSzPts val="2500"/>
              <a:buChar char="●"/>
            </a:pPr>
            <a:r>
              <a:rPr lang="en-US" sz="2500" b="1"/>
              <a:t>Observations</a:t>
            </a:r>
            <a:endParaRPr sz="2500" b="1"/>
          </a:p>
          <a:p>
            <a:pPr marL="457200" lvl="0" indent="-387350" algn="l" rtl="0">
              <a:lnSpc>
                <a:spcPct val="100000"/>
              </a:lnSpc>
              <a:spcBef>
                <a:spcPts val="0"/>
              </a:spcBef>
              <a:spcAft>
                <a:spcPts val="0"/>
              </a:spcAft>
              <a:buSzPts val="2500"/>
              <a:buChar char="●"/>
            </a:pPr>
            <a:r>
              <a:rPr lang="en-US" sz="2500" b="1"/>
              <a:t>Inferences</a:t>
            </a:r>
            <a:endParaRPr sz="2900"/>
          </a:p>
          <a:p>
            <a:pPr marL="0" lvl="0" indent="0" algn="l" rtl="0">
              <a:lnSpc>
                <a:spcPct val="90000"/>
              </a:lnSpc>
              <a:spcBef>
                <a:spcPts val="0"/>
              </a:spcBef>
              <a:spcAft>
                <a:spcPts val="0"/>
              </a:spcAft>
              <a:buClr>
                <a:schemeClr val="lt1"/>
              </a:buClr>
              <a:buSzPts val="2400"/>
              <a:buNone/>
            </a:pPr>
            <a:endParaRPr sz="2100"/>
          </a:p>
        </p:txBody>
      </p:sp>
      <p:sp>
        <p:nvSpPr>
          <p:cNvPr id="412" name="Google Shape;412;p30"/>
          <p:cNvSpPr txBox="1"/>
          <p:nvPr/>
        </p:nvSpPr>
        <p:spPr>
          <a:xfrm>
            <a:off x="227575" y="6110825"/>
            <a:ext cx="3792000"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13-16 </a:t>
            </a:r>
            <a:endParaRPr sz="2600" b="0" i="1" u="none" strike="noStrike" cap="none">
              <a:solidFill>
                <a:srgbClr val="000000"/>
              </a:solidFill>
              <a:latin typeface="Verdana"/>
              <a:ea typeface="Verdana"/>
              <a:cs typeface="Verdana"/>
              <a:sym typeface="Verdana"/>
            </a:endParaRPr>
          </a:p>
        </p:txBody>
      </p:sp>
      <p:pic>
        <p:nvPicPr>
          <p:cNvPr id="413" name="Google Shape;413;p30" descr="This timer counts down silently until it reaches 0:00, then a police siren sounds to alert you that time is up." title="3 Minute Timer">
            <a:hlinkClick r:id="rId3"/>
          </p:cNvPr>
          <p:cNvPicPr preferRelativeResize="0"/>
          <p:nvPr/>
        </p:nvPicPr>
        <p:blipFill rotWithShape="1">
          <a:blip r:embed="rId4">
            <a:alphaModFix/>
          </a:blip>
          <a:srcRect/>
          <a:stretch/>
        </p:blipFill>
        <p:spPr>
          <a:xfrm>
            <a:off x="3851725" y="4473400"/>
            <a:ext cx="2066127" cy="116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10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1"/>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19" name="Google Shape;419;p31"/>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Clr>
                <a:schemeClr val="dk1"/>
              </a:buClr>
              <a:buSzPts val="1100"/>
              <a:buFont typeface="Arial"/>
              <a:buNone/>
            </a:pPr>
            <a:r>
              <a:rPr lang="en-US" sz="2800" b="1">
                <a:solidFill>
                  <a:srgbClr val="202124"/>
                </a:solidFill>
              </a:rPr>
              <a:t>Phase II-Observations: </a:t>
            </a:r>
            <a:endParaRPr sz="2800" b="1">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 observe that…</a:t>
            </a:r>
            <a:endParaRPr sz="2800">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Some patterns/trends that I notice…</a:t>
            </a:r>
            <a:endParaRPr sz="2800">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 can count…</a:t>
            </a:r>
            <a:endParaRPr sz="2800">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I’m surprised that I see…</a:t>
            </a:r>
            <a:endParaRPr sz="2800">
              <a:solidFill>
                <a:srgbClr val="202124"/>
              </a:solidFill>
            </a:endParaRPr>
          </a:p>
          <a:p>
            <a:pPr marL="0" lvl="0" indent="0" algn="ctr" rtl="0">
              <a:lnSpc>
                <a:spcPct val="100000"/>
              </a:lnSpc>
              <a:spcBef>
                <a:spcPts val="640"/>
              </a:spcBef>
              <a:spcAft>
                <a:spcPts val="0"/>
              </a:spcAft>
              <a:buClr>
                <a:schemeClr val="dk1"/>
              </a:buClr>
              <a:buSzPts val="1100"/>
              <a:buFont typeface="Arial"/>
              <a:buNone/>
            </a:pPr>
            <a:r>
              <a:rPr lang="en-US" sz="2800" b="1">
                <a:solidFill>
                  <a:srgbClr val="FF0000"/>
                </a:solidFill>
              </a:rPr>
              <a:t>*No judgment or explanation</a:t>
            </a:r>
            <a:endParaRPr sz="3400"/>
          </a:p>
        </p:txBody>
      </p:sp>
      <p:sp>
        <p:nvSpPr>
          <p:cNvPr id="420" name="Google Shape;420;p31"/>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SzPts val="2500"/>
              <a:buChar char="●"/>
            </a:pPr>
            <a:r>
              <a:rPr lang="en-US" sz="2500" b="1"/>
              <a:t>Prediction</a:t>
            </a:r>
            <a:endParaRPr sz="2500" b="1"/>
          </a:p>
          <a:p>
            <a:pPr marL="457200" lvl="0" indent="-387350" algn="l" rtl="0">
              <a:lnSpc>
                <a:spcPct val="100000"/>
              </a:lnSpc>
              <a:spcBef>
                <a:spcPts val="0"/>
              </a:spcBef>
              <a:spcAft>
                <a:spcPts val="0"/>
              </a:spcAft>
              <a:buClr>
                <a:srgbClr val="00FF00"/>
              </a:buClr>
              <a:buSzPts val="2500"/>
              <a:buChar char="●"/>
            </a:pPr>
            <a:r>
              <a:rPr lang="en-US" sz="2500" b="1">
                <a:solidFill>
                  <a:srgbClr val="00FF00"/>
                </a:solidFill>
              </a:rPr>
              <a:t>Observations</a:t>
            </a:r>
            <a:endParaRPr sz="2500" b="1">
              <a:solidFill>
                <a:srgbClr val="00FF00"/>
              </a:solidFill>
            </a:endParaRPr>
          </a:p>
          <a:p>
            <a:pPr marL="457200" lvl="0" indent="-387350" algn="l" rtl="0">
              <a:lnSpc>
                <a:spcPct val="100000"/>
              </a:lnSpc>
              <a:spcBef>
                <a:spcPts val="0"/>
              </a:spcBef>
              <a:spcAft>
                <a:spcPts val="0"/>
              </a:spcAft>
              <a:buSzPts val="2500"/>
              <a:buChar char="●"/>
            </a:pPr>
            <a:r>
              <a:rPr lang="en-US" sz="2500" b="1"/>
              <a:t>Inferences</a:t>
            </a:r>
            <a:endParaRPr sz="2900"/>
          </a:p>
          <a:p>
            <a:pPr marL="0" lvl="0" indent="0" algn="l" rtl="0">
              <a:lnSpc>
                <a:spcPct val="90000"/>
              </a:lnSpc>
              <a:spcBef>
                <a:spcPts val="0"/>
              </a:spcBef>
              <a:spcAft>
                <a:spcPts val="0"/>
              </a:spcAft>
              <a:buClr>
                <a:schemeClr val="lt1"/>
              </a:buClr>
              <a:buSzPts val="2400"/>
              <a:buNone/>
            </a:pPr>
            <a:endParaRPr sz="2100"/>
          </a:p>
        </p:txBody>
      </p:sp>
      <p:sp>
        <p:nvSpPr>
          <p:cNvPr id="421" name="Google Shape;421;p31"/>
          <p:cNvSpPr txBox="1"/>
          <p:nvPr/>
        </p:nvSpPr>
        <p:spPr>
          <a:xfrm>
            <a:off x="227575" y="6110825"/>
            <a:ext cx="3792000"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13-16 </a:t>
            </a:r>
            <a:endParaRPr sz="2600" b="0" i="1" u="none" strike="noStrike" cap="none">
              <a:solidFill>
                <a:srgbClr val="000000"/>
              </a:solidFill>
              <a:latin typeface="Verdana"/>
              <a:ea typeface="Verdana"/>
              <a:cs typeface="Verdana"/>
              <a:sym typeface="Verdana"/>
            </a:endParaRPr>
          </a:p>
        </p:txBody>
      </p:sp>
      <p:pic>
        <p:nvPicPr>
          <p:cNvPr id="422" name="Google Shape;422;p31" descr="This timer counts down silently until it reaches 0:00, then a police siren sounds to alert you that time is up." title="5 Minute Timer">
            <a:hlinkClick r:id="rId3"/>
          </p:cNvPr>
          <p:cNvPicPr preferRelativeResize="0"/>
          <p:nvPr/>
        </p:nvPicPr>
        <p:blipFill rotWithShape="1">
          <a:blip r:embed="rId4">
            <a:alphaModFix/>
          </a:blip>
          <a:srcRect/>
          <a:stretch/>
        </p:blipFill>
        <p:spPr>
          <a:xfrm>
            <a:off x="723375" y="3307301"/>
            <a:ext cx="1721359" cy="968250"/>
          </a:xfrm>
          <a:prstGeom prst="rect">
            <a:avLst/>
          </a:prstGeom>
          <a:noFill/>
          <a:ln>
            <a:noFill/>
          </a:ln>
        </p:spPr>
      </p:pic>
      <p:pic>
        <p:nvPicPr>
          <p:cNvPr id="423" name="Google Shape;423;p31" descr="This timer counts down silently until it reaches 0:00, then a police siren sounds to alert you that time is up." title="10 Minute Timer">
            <a:hlinkClick r:id="rId5"/>
          </p:cNvPr>
          <p:cNvPicPr preferRelativeResize="0"/>
          <p:nvPr/>
        </p:nvPicPr>
        <p:blipFill rotWithShape="1">
          <a:blip r:embed="rId6">
            <a:alphaModFix/>
          </a:blip>
          <a:srcRect/>
          <a:stretch/>
        </p:blipFill>
        <p:spPr>
          <a:xfrm>
            <a:off x="1564712" y="4733175"/>
            <a:ext cx="1721313" cy="968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10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1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29" name="Google Shape;429;p32"/>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lnSpcReduction="10000"/>
          </a:bodyPr>
          <a:lstStyle/>
          <a:p>
            <a:pPr marL="0" lvl="0" indent="0" algn="l" rtl="0">
              <a:lnSpc>
                <a:spcPct val="100000"/>
              </a:lnSpc>
              <a:spcBef>
                <a:spcPts val="640"/>
              </a:spcBef>
              <a:spcAft>
                <a:spcPts val="0"/>
              </a:spcAft>
              <a:buClr>
                <a:schemeClr val="dk1"/>
              </a:buClr>
              <a:buSzPts val="1100"/>
              <a:buFont typeface="Arial"/>
              <a:buNone/>
            </a:pPr>
            <a:r>
              <a:rPr lang="en-US" sz="2800" b="1">
                <a:solidFill>
                  <a:srgbClr val="202124"/>
                </a:solidFill>
              </a:rPr>
              <a:t>Phase III-Inferences </a:t>
            </a:r>
            <a:endParaRPr sz="2800" b="1">
              <a:solidFill>
                <a:srgbClr val="202124"/>
              </a:solidFill>
            </a:endParaRPr>
          </a:p>
          <a:p>
            <a:pPr marL="457200" lvl="0" indent="-431800" algn="l" rtl="0">
              <a:lnSpc>
                <a:spcPct val="100000"/>
              </a:lnSpc>
              <a:spcBef>
                <a:spcPts val="640"/>
              </a:spcBef>
              <a:spcAft>
                <a:spcPts val="0"/>
              </a:spcAft>
              <a:buClr>
                <a:srgbClr val="202124"/>
              </a:buClr>
              <a:buSzPts val="3200"/>
              <a:buChar char="•"/>
            </a:pPr>
            <a:r>
              <a:rPr lang="en-US" sz="2800">
                <a:solidFill>
                  <a:srgbClr val="202124"/>
                </a:solidFill>
              </a:rPr>
              <a:t>I believe the data suggests… because…</a:t>
            </a:r>
            <a:endParaRPr sz="2800">
              <a:solidFill>
                <a:srgbClr val="202124"/>
              </a:solidFill>
            </a:endParaRPr>
          </a:p>
          <a:p>
            <a:pPr marL="457200" lvl="0" indent="-431800" algn="l" rtl="0">
              <a:lnSpc>
                <a:spcPct val="100000"/>
              </a:lnSpc>
              <a:spcBef>
                <a:spcPts val="640"/>
              </a:spcBef>
              <a:spcAft>
                <a:spcPts val="0"/>
              </a:spcAft>
              <a:buClr>
                <a:srgbClr val="202124"/>
              </a:buClr>
              <a:buSzPts val="3200"/>
              <a:buChar char="•"/>
            </a:pPr>
            <a:r>
              <a:rPr lang="en-US" sz="2800">
                <a:solidFill>
                  <a:srgbClr val="202124"/>
                </a:solidFill>
              </a:rPr>
              <a:t>Additional data that would help me verify/confirm my explanations is…</a:t>
            </a:r>
            <a:endParaRPr sz="2800">
              <a:solidFill>
                <a:srgbClr val="202124"/>
              </a:solidFill>
            </a:endParaRPr>
          </a:p>
          <a:p>
            <a:pPr marL="457200" lvl="0" indent="-431800" algn="l" rtl="0">
              <a:lnSpc>
                <a:spcPct val="100000"/>
              </a:lnSpc>
              <a:spcBef>
                <a:spcPts val="640"/>
              </a:spcBef>
              <a:spcAft>
                <a:spcPts val="0"/>
              </a:spcAft>
              <a:buClr>
                <a:srgbClr val="202124"/>
              </a:buClr>
              <a:buSzPts val="3200"/>
              <a:buChar char="•"/>
            </a:pPr>
            <a:r>
              <a:rPr lang="en-US" sz="2800">
                <a:solidFill>
                  <a:srgbClr val="202124"/>
                </a:solidFill>
              </a:rPr>
              <a:t>Additional data that would help guide implementation of solutions/responses and determine if they are working</a:t>
            </a:r>
            <a:endParaRPr/>
          </a:p>
        </p:txBody>
      </p:sp>
      <p:sp>
        <p:nvSpPr>
          <p:cNvPr id="430" name="Google Shape;430;p32"/>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SzPts val="2500"/>
              <a:buChar char="●"/>
            </a:pPr>
            <a:r>
              <a:rPr lang="en-US" sz="2500" b="1"/>
              <a:t>Prediction</a:t>
            </a:r>
            <a:endParaRPr sz="2500" b="1"/>
          </a:p>
          <a:p>
            <a:pPr marL="457200" lvl="0" indent="-387350" algn="l" rtl="0">
              <a:lnSpc>
                <a:spcPct val="100000"/>
              </a:lnSpc>
              <a:spcBef>
                <a:spcPts val="0"/>
              </a:spcBef>
              <a:spcAft>
                <a:spcPts val="0"/>
              </a:spcAft>
              <a:buSzPts val="2500"/>
              <a:buChar char="●"/>
            </a:pPr>
            <a:r>
              <a:rPr lang="en-US" sz="2500" b="1"/>
              <a:t>Observations</a:t>
            </a:r>
            <a:endParaRPr sz="2500" b="1"/>
          </a:p>
          <a:p>
            <a:pPr marL="457200" lvl="0" indent="-387350" algn="l" rtl="0">
              <a:lnSpc>
                <a:spcPct val="100000"/>
              </a:lnSpc>
              <a:spcBef>
                <a:spcPts val="0"/>
              </a:spcBef>
              <a:spcAft>
                <a:spcPts val="0"/>
              </a:spcAft>
              <a:buClr>
                <a:srgbClr val="00FF00"/>
              </a:buClr>
              <a:buSzPts val="2500"/>
              <a:buChar char="●"/>
            </a:pPr>
            <a:r>
              <a:rPr lang="en-US" sz="2500" b="1">
                <a:solidFill>
                  <a:srgbClr val="00FF00"/>
                </a:solidFill>
              </a:rPr>
              <a:t>Inferences</a:t>
            </a:r>
            <a:endParaRPr sz="2500">
              <a:solidFill>
                <a:srgbClr val="00FF00"/>
              </a:solidFill>
            </a:endParaRPr>
          </a:p>
        </p:txBody>
      </p:sp>
      <p:sp>
        <p:nvSpPr>
          <p:cNvPr id="431" name="Google Shape;431;p32"/>
          <p:cNvSpPr txBox="1"/>
          <p:nvPr/>
        </p:nvSpPr>
        <p:spPr>
          <a:xfrm>
            <a:off x="227575" y="6110825"/>
            <a:ext cx="3792000"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13-16 </a:t>
            </a:r>
            <a:endParaRPr sz="2600" b="0" i="1" u="none" strike="noStrike" cap="none">
              <a:solidFill>
                <a:srgbClr val="000000"/>
              </a:solidFill>
              <a:latin typeface="Verdana"/>
              <a:ea typeface="Verdana"/>
              <a:cs typeface="Verdana"/>
              <a:sym typeface="Verdana"/>
            </a:endParaRPr>
          </a:p>
        </p:txBody>
      </p:sp>
      <p:pic>
        <p:nvPicPr>
          <p:cNvPr id="432" name="Google Shape;432;p32" descr="This timer counts down silently until it reaches 0:00, then a police siren sounds to alert you that time is up." title="10 Minute Timer">
            <a:hlinkClick r:id="rId3"/>
          </p:cNvPr>
          <p:cNvPicPr preferRelativeResize="0"/>
          <p:nvPr/>
        </p:nvPicPr>
        <p:blipFill rotWithShape="1">
          <a:blip r:embed="rId4">
            <a:alphaModFix/>
          </a:blip>
          <a:srcRect/>
          <a:stretch/>
        </p:blipFill>
        <p:spPr>
          <a:xfrm>
            <a:off x="1564712" y="4733175"/>
            <a:ext cx="1721313" cy="968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3"/>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700"/>
              <a:t>Data Protocols</a:t>
            </a:r>
            <a:endParaRPr sz="2700"/>
          </a:p>
        </p:txBody>
      </p:sp>
      <p:sp>
        <p:nvSpPr>
          <p:cNvPr id="439" name="Google Shape;439;p33"/>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a:t>Protocols that support data exploration:</a:t>
            </a:r>
            <a:endParaRPr/>
          </a:p>
          <a:p>
            <a:pPr marL="0" lvl="0" indent="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Data-driven Dialogue Protocol</a:t>
            </a:r>
            <a:endParaRPr/>
          </a:p>
          <a:p>
            <a:pPr marL="457200" lvl="0" indent="-431800" algn="l" rtl="0">
              <a:lnSpc>
                <a:spcPct val="100000"/>
              </a:lnSpc>
              <a:spcBef>
                <a:spcPts val="0"/>
              </a:spcBef>
              <a:spcAft>
                <a:spcPts val="0"/>
              </a:spcAft>
              <a:buSzPts val="3200"/>
              <a:buChar char="●"/>
            </a:pPr>
            <a:r>
              <a:rPr lang="en-US"/>
              <a:t>Atlas Protocol</a:t>
            </a:r>
            <a:endParaRPr/>
          </a:p>
          <a:p>
            <a:pPr marL="457200" lvl="0" indent="-431800" algn="l" rtl="0">
              <a:lnSpc>
                <a:spcPct val="100000"/>
              </a:lnSpc>
              <a:spcBef>
                <a:spcPts val="0"/>
              </a:spcBef>
              <a:spcAft>
                <a:spcPts val="0"/>
              </a:spcAft>
              <a:buSzPts val="3200"/>
              <a:buChar char="●"/>
            </a:pPr>
            <a:r>
              <a:rPr lang="en-US"/>
              <a:t>Data-Mining Protocol</a:t>
            </a:r>
            <a:endParaRPr/>
          </a:p>
          <a:p>
            <a:pPr marL="0" lvl="0" indent="0" algn="l" rtl="0">
              <a:lnSpc>
                <a:spcPct val="100000"/>
              </a:lnSpc>
              <a:spcBef>
                <a:spcPts val="640"/>
              </a:spcBef>
              <a:spcAft>
                <a:spcPts val="0"/>
              </a:spcAft>
              <a:buSzPts val="3200"/>
              <a:buNone/>
            </a:pPr>
            <a:endParaRPr/>
          </a:p>
        </p:txBody>
      </p:sp>
      <p:sp>
        <p:nvSpPr>
          <p:cNvPr id="440" name="Google Shape;440;p33"/>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endParaRPr/>
          </a:p>
        </p:txBody>
      </p:sp>
      <p:pic>
        <p:nvPicPr>
          <p:cNvPr id="441" name="Google Shape;441;p33"/>
          <p:cNvPicPr preferRelativeResize="0"/>
          <p:nvPr/>
        </p:nvPicPr>
        <p:blipFill rotWithShape="1">
          <a:blip r:embed="rId3">
            <a:alphaModFix/>
          </a:blip>
          <a:srcRect/>
          <a:stretch/>
        </p:blipFill>
        <p:spPr>
          <a:xfrm>
            <a:off x="4856275" y="5082350"/>
            <a:ext cx="3642200" cy="692750"/>
          </a:xfrm>
          <a:prstGeom prst="rect">
            <a:avLst/>
          </a:prstGeom>
          <a:noFill/>
          <a:ln>
            <a:noFill/>
          </a:ln>
        </p:spPr>
      </p:pic>
      <p:sp>
        <p:nvSpPr>
          <p:cNvPr id="442" name="Google Shape;442;p33"/>
          <p:cNvSpPr txBox="1"/>
          <p:nvPr/>
        </p:nvSpPr>
        <p:spPr>
          <a:xfrm>
            <a:off x="3678125" y="4718550"/>
            <a:ext cx="4820100" cy="366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sng" strike="noStrike" cap="none">
                <a:solidFill>
                  <a:srgbClr val="0000FF"/>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https://www.schoolreforminitiative.org/protocols/</a:t>
            </a:r>
            <a:endParaRPr sz="1500" b="0" i="0" u="none" strike="noStrike" cap="none">
              <a:solidFill>
                <a:srgbClr val="0000FF"/>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1500"/>
              <a:buFont typeface="Arial"/>
              <a:buNone/>
            </a:pPr>
            <a:endParaRPr sz="1500" b="0" i="0" u="none" strike="noStrike" cap="none">
              <a:solidFill>
                <a:srgbClr val="0000FF"/>
              </a:solidFill>
              <a:latin typeface="Verdana"/>
              <a:ea typeface="Verdana"/>
              <a:cs typeface="Verdana"/>
              <a:sym typeface="Verdana"/>
            </a:endParaRPr>
          </a:p>
        </p:txBody>
      </p:sp>
      <p:sp>
        <p:nvSpPr>
          <p:cNvPr id="443" name="Google Shape;443;p33"/>
          <p:cNvSpPr txBox="1"/>
          <p:nvPr/>
        </p:nvSpPr>
        <p:spPr>
          <a:xfrm>
            <a:off x="227575" y="6110825"/>
            <a:ext cx="3792000"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28 </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34"/>
          <p:cNvPicPr preferRelativeResize="0"/>
          <p:nvPr/>
        </p:nvPicPr>
        <p:blipFill rotWithShape="1">
          <a:blip r:embed="rId3">
            <a:alphaModFix/>
          </a:blip>
          <a:srcRect/>
          <a:stretch/>
        </p:blipFill>
        <p:spPr>
          <a:xfrm>
            <a:off x="7560576" y="4281101"/>
            <a:ext cx="1662475" cy="1662500"/>
          </a:xfrm>
          <a:prstGeom prst="rect">
            <a:avLst/>
          </a:prstGeom>
          <a:noFill/>
          <a:ln>
            <a:noFill/>
          </a:ln>
        </p:spPr>
      </p:pic>
      <p:sp>
        <p:nvSpPr>
          <p:cNvPr id="450" name="Google Shape;450;p3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latin typeface="Verdana"/>
                <a:ea typeface="Verdana"/>
                <a:cs typeface="Verdana"/>
                <a:sym typeface="Verdana"/>
              </a:rPr>
              <a:t>Identifying Red Flags</a:t>
            </a:r>
            <a:endParaRPr>
              <a:solidFill>
                <a:schemeClr val="lt1"/>
              </a:solidFill>
              <a:latin typeface="Verdana"/>
              <a:ea typeface="Verdana"/>
              <a:cs typeface="Verdana"/>
              <a:sym typeface="Verdana"/>
            </a:endParaRPr>
          </a:p>
        </p:txBody>
      </p:sp>
      <p:sp>
        <p:nvSpPr>
          <p:cNvPr id="451" name="Google Shape;451;p34"/>
          <p:cNvSpPr txBox="1">
            <a:spLocks noGrp="1"/>
          </p:cNvSpPr>
          <p:nvPr>
            <p:ph type="body" idx="4294967295"/>
          </p:nvPr>
        </p:nvSpPr>
        <p:spPr>
          <a:xfrm>
            <a:off x="2167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Font typeface="Verdana"/>
              <a:buChar char="●"/>
            </a:pPr>
            <a:r>
              <a:rPr lang="en-US" sz="2400"/>
              <a:t>In what general area(s) are our outcomes not meeting our shared expectations?</a:t>
            </a:r>
            <a:endParaRPr sz="2400"/>
          </a:p>
          <a:p>
            <a:pPr marL="914400" lvl="1" indent="-381000" algn="l" rtl="0">
              <a:lnSpc>
                <a:spcPct val="115000"/>
              </a:lnSpc>
              <a:spcBef>
                <a:spcPts val="0"/>
              </a:spcBef>
              <a:spcAft>
                <a:spcPts val="0"/>
              </a:spcAft>
              <a:buSzPts val="2400"/>
              <a:buFont typeface="Verdana"/>
              <a:buChar char="○"/>
            </a:pPr>
            <a:r>
              <a:rPr lang="en-US" sz="2400"/>
              <a:t>What trends have we observed across schools related to identified problem areas?</a:t>
            </a:r>
            <a:endParaRPr sz="2400"/>
          </a:p>
          <a:p>
            <a:pPr marL="1371600" lvl="2" indent="-381000" algn="l" rtl="0">
              <a:lnSpc>
                <a:spcPct val="115000"/>
              </a:lnSpc>
              <a:spcBef>
                <a:spcPts val="0"/>
              </a:spcBef>
              <a:spcAft>
                <a:spcPts val="0"/>
              </a:spcAft>
              <a:buSzPts val="2400"/>
              <a:buFont typeface="Verdana"/>
              <a:buChar char="■"/>
            </a:pPr>
            <a:r>
              <a:rPr lang="en-US">
                <a:solidFill>
                  <a:srgbClr val="CC0000"/>
                </a:solidFill>
              </a:rPr>
              <a:t>Who is not experiencing success based on what is represented in the data?</a:t>
            </a:r>
            <a:endParaRPr/>
          </a:p>
          <a:p>
            <a:pPr marL="457200" lvl="0" indent="-381000" algn="l" rtl="0">
              <a:lnSpc>
                <a:spcPct val="115000"/>
              </a:lnSpc>
              <a:spcBef>
                <a:spcPts val="0"/>
              </a:spcBef>
              <a:spcAft>
                <a:spcPts val="0"/>
              </a:spcAft>
              <a:buSzPts val="2400"/>
              <a:buFont typeface="Verdana"/>
              <a:buChar char="●"/>
            </a:pPr>
            <a:r>
              <a:rPr lang="en-US" sz="2400"/>
              <a:t>Do data suggest we have a strong Tier 1 across academic, behavior, and social emotional wellness?</a:t>
            </a:r>
            <a:endParaRPr sz="2400"/>
          </a:p>
          <a:p>
            <a:pPr marL="457200" lvl="0" indent="-381000" algn="l" rtl="0">
              <a:lnSpc>
                <a:spcPct val="115000"/>
              </a:lnSpc>
              <a:spcBef>
                <a:spcPts val="0"/>
              </a:spcBef>
              <a:spcAft>
                <a:spcPts val="0"/>
              </a:spcAft>
              <a:buSzPts val="2400"/>
              <a:buFont typeface="Verdana"/>
              <a:buChar char="●"/>
            </a:pPr>
            <a:r>
              <a:rPr lang="en-US" sz="2400"/>
              <a:t>Which unmet needs have we uncovered?</a:t>
            </a:r>
            <a:endParaRPr sz="2400"/>
          </a:p>
          <a:p>
            <a:pPr marL="914400" lvl="1" indent="-381000" algn="l" rtl="0">
              <a:lnSpc>
                <a:spcPct val="115000"/>
              </a:lnSpc>
              <a:spcBef>
                <a:spcPts val="0"/>
              </a:spcBef>
              <a:spcAft>
                <a:spcPts val="0"/>
              </a:spcAft>
              <a:buSzPts val="2400"/>
              <a:buFont typeface="Verdana"/>
              <a:buChar char="○"/>
            </a:pPr>
            <a:r>
              <a:rPr lang="en-US" sz="2400"/>
              <a:t> Which are the most pressing to address </a:t>
            </a:r>
            <a:endParaRPr sz="2400"/>
          </a:p>
          <a:p>
            <a:pPr marL="914400" lvl="0" indent="0" algn="l" rtl="0">
              <a:lnSpc>
                <a:spcPct val="115000"/>
              </a:lnSpc>
              <a:spcBef>
                <a:spcPts val="0"/>
              </a:spcBef>
              <a:spcAft>
                <a:spcPts val="0"/>
              </a:spcAft>
              <a:buSzPts val="1800"/>
              <a:buNone/>
            </a:pPr>
            <a:r>
              <a:rPr lang="en-US" sz="2400"/>
              <a:t>now?</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5"/>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360"/>
              </a:spcBef>
              <a:spcAft>
                <a:spcPts val="0"/>
              </a:spcAft>
              <a:buSzPts val="3200"/>
              <a:buChar char="•"/>
            </a:pPr>
            <a:r>
              <a:rPr lang="en-US"/>
              <a:t>Strategic Plan</a:t>
            </a:r>
            <a:endParaRPr/>
          </a:p>
          <a:p>
            <a:pPr marL="914400" lvl="1" indent="-342900" algn="l" rtl="0">
              <a:lnSpc>
                <a:spcPct val="100000"/>
              </a:lnSpc>
              <a:spcBef>
                <a:spcPts val="1000"/>
              </a:spcBef>
              <a:spcAft>
                <a:spcPts val="0"/>
              </a:spcAft>
              <a:buSzPts val="1800"/>
              <a:buChar char="–"/>
            </a:pPr>
            <a:r>
              <a:rPr lang="en-US"/>
              <a:t>Identified ONE (1) Area on Strategic Plan </a:t>
            </a:r>
            <a:endParaRPr/>
          </a:p>
          <a:p>
            <a:pPr marL="1371600" lvl="2" indent="-381000" algn="l" rtl="0">
              <a:lnSpc>
                <a:spcPct val="100000"/>
              </a:lnSpc>
              <a:spcBef>
                <a:spcPts val="1000"/>
              </a:spcBef>
              <a:spcAft>
                <a:spcPts val="0"/>
              </a:spcAft>
              <a:buSzPts val="2400"/>
              <a:buFont typeface="Verdana"/>
              <a:buChar char="•"/>
            </a:pPr>
            <a:r>
              <a:rPr lang="en-US"/>
              <a:t>Culture and Climate</a:t>
            </a:r>
            <a:endParaRPr/>
          </a:p>
          <a:p>
            <a:pPr marL="914400" lvl="1" indent="-342900" algn="l" rtl="0">
              <a:lnSpc>
                <a:spcPct val="100000"/>
              </a:lnSpc>
              <a:spcBef>
                <a:spcPts val="1000"/>
              </a:spcBef>
              <a:spcAft>
                <a:spcPts val="0"/>
              </a:spcAft>
              <a:buSzPts val="1800"/>
              <a:buChar char="–"/>
            </a:pPr>
            <a:r>
              <a:rPr lang="en-US"/>
              <a:t>Identified ONE (1) Objective in that Area</a:t>
            </a:r>
            <a:endParaRPr/>
          </a:p>
          <a:p>
            <a:pPr marL="1371600" lvl="2" indent="-381000" algn="l" rtl="0">
              <a:lnSpc>
                <a:spcPct val="100000"/>
              </a:lnSpc>
              <a:spcBef>
                <a:spcPts val="1000"/>
              </a:spcBef>
              <a:spcAft>
                <a:spcPts val="1000"/>
              </a:spcAft>
              <a:buSzPts val="2400"/>
              <a:buFont typeface="Verdana"/>
              <a:buChar char="•"/>
            </a:pPr>
            <a:r>
              <a:rPr lang="en-US"/>
              <a:t>Create and maintain a welcoming, inclusive, and equitable school climate that promotes learning</a:t>
            </a:r>
            <a:endParaRPr/>
          </a:p>
        </p:txBody>
      </p:sp>
      <p:sp>
        <p:nvSpPr>
          <p:cNvPr id="458" name="Google Shape;458;p3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 Red Flags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6"/>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00000"/>
              </a:lnSpc>
              <a:spcBef>
                <a:spcPts val="360"/>
              </a:spcBef>
              <a:spcAft>
                <a:spcPts val="0"/>
              </a:spcAft>
              <a:buSzPct val="60810"/>
              <a:buNone/>
            </a:pPr>
            <a:r>
              <a:rPr lang="en-US"/>
              <a:t>What is the “Red Flag?”</a:t>
            </a:r>
            <a:endParaRPr/>
          </a:p>
          <a:p>
            <a:pPr marL="0" lvl="0" indent="0" algn="ctr" rtl="0">
              <a:lnSpc>
                <a:spcPct val="100000"/>
              </a:lnSpc>
              <a:spcBef>
                <a:spcPts val="360"/>
              </a:spcBef>
              <a:spcAft>
                <a:spcPts val="0"/>
              </a:spcAft>
              <a:buSzPct val="60810"/>
              <a:buNone/>
            </a:pPr>
            <a:endParaRPr/>
          </a:p>
          <a:p>
            <a:pPr marL="0" lvl="0" indent="0" algn="ctr" rtl="0">
              <a:lnSpc>
                <a:spcPct val="100000"/>
              </a:lnSpc>
              <a:spcBef>
                <a:spcPts val="360"/>
              </a:spcBef>
              <a:spcAft>
                <a:spcPts val="0"/>
              </a:spcAft>
              <a:buSzPct val="60810"/>
              <a:buNone/>
            </a:pPr>
            <a:r>
              <a:rPr lang="en-US"/>
              <a:t>VA School Quality Profile data reflects that, during that 2022-23 SY, 30% of the student population missed 10% or more school days. </a:t>
            </a:r>
            <a:endParaRPr/>
          </a:p>
          <a:p>
            <a:pPr marL="0" lvl="0" indent="0" algn="ctr" rtl="0">
              <a:lnSpc>
                <a:spcPct val="100000"/>
              </a:lnSpc>
              <a:spcBef>
                <a:spcPts val="360"/>
              </a:spcBef>
              <a:spcAft>
                <a:spcPts val="0"/>
              </a:spcAft>
              <a:buSzPct val="60810"/>
              <a:buNone/>
            </a:pPr>
            <a:endParaRPr/>
          </a:p>
          <a:p>
            <a:pPr marL="0" lvl="0" indent="0" algn="ctr" rtl="0">
              <a:lnSpc>
                <a:spcPct val="100000"/>
              </a:lnSpc>
              <a:spcBef>
                <a:spcPts val="360"/>
              </a:spcBef>
              <a:spcAft>
                <a:spcPts val="0"/>
              </a:spcAft>
              <a:buSzPct val="60810"/>
              <a:buNone/>
            </a:pPr>
            <a:r>
              <a:rPr lang="en-US"/>
              <a:t>Currently, during the 2023-24 SY, 35% of the student population is at-risk of being chronically absent (missing 10% of the current school days).</a:t>
            </a:r>
            <a:endParaRPr/>
          </a:p>
        </p:txBody>
      </p:sp>
      <p:sp>
        <p:nvSpPr>
          <p:cNvPr id="465" name="Google Shape;465;p3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7"/>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472" name="Google Shape;472;p37"/>
          <p:cNvSpPr txBox="1">
            <a:spLocks noGrp="1"/>
          </p:cNvSpPr>
          <p:nvPr>
            <p:ph type="body" idx="1"/>
          </p:nvPr>
        </p:nvSpPr>
        <p:spPr>
          <a:xfrm>
            <a:off x="3575050" y="273050"/>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sz="2800" b="1"/>
              <a:t>Discuss:</a:t>
            </a:r>
            <a:endParaRPr sz="2800" b="1"/>
          </a:p>
          <a:p>
            <a:pPr marL="0" lvl="0" indent="0" algn="l" rtl="0">
              <a:lnSpc>
                <a:spcPct val="100000"/>
              </a:lnSpc>
              <a:spcBef>
                <a:spcPts val="640"/>
              </a:spcBef>
              <a:spcAft>
                <a:spcPts val="0"/>
              </a:spcAft>
              <a:buSzPts val="3200"/>
              <a:buNone/>
            </a:pPr>
            <a:endParaRPr sz="2800"/>
          </a:p>
          <a:p>
            <a:pPr marL="0" lvl="0" indent="0" algn="l" rtl="0">
              <a:lnSpc>
                <a:spcPct val="100000"/>
              </a:lnSpc>
              <a:spcBef>
                <a:spcPts val="360"/>
              </a:spcBef>
              <a:spcAft>
                <a:spcPts val="0"/>
              </a:spcAft>
              <a:buSzPts val="3200"/>
              <a:buNone/>
            </a:pPr>
            <a:r>
              <a:rPr lang="en-US"/>
              <a:t>Looking at your data sources that monitor your valued outcomes, what are the areas of concern? </a:t>
            </a:r>
            <a:endParaRPr/>
          </a:p>
          <a:p>
            <a:pPr marL="0" lvl="0" indent="0" algn="l" rtl="0">
              <a:lnSpc>
                <a:spcPct val="100000"/>
              </a:lnSpc>
              <a:spcBef>
                <a:spcPts val="360"/>
              </a:spcBef>
              <a:spcAft>
                <a:spcPts val="0"/>
              </a:spcAft>
              <a:buSzPts val="3200"/>
              <a:buNone/>
            </a:pPr>
            <a:r>
              <a:rPr lang="en-US"/>
              <a:t>Your “red flags.”</a:t>
            </a:r>
            <a:endParaRPr sz="2800"/>
          </a:p>
          <a:p>
            <a:pPr marL="0" lvl="0" indent="0" algn="l" rtl="0">
              <a:lnSpc>
                <a:spcPct val="100000"/>
              </a:lnSpc>
              <a:spcBef>
                <a:spcPts val="640"/>
              </a:spcBef>
              <a:spcAft>
                <a:spcPts val="0"/>
              </a:spcAft>
              <a:buSzPts val="3200"/>
              <a:buNone/>
            </a:pPr>
            <a:endParaRPr sz="2800"/>
          </a:p>
        </p:txBody>
      </p:sp>
      <p:sp>
        <p:nvSpPr>
          <p:cNvPr id="473" name="Google Shape;473;p37"/>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Red Flag/s</a:t>
            </a:r>
            <a:endParaRPr sz="3300"/>
          </a:p>
        </p:txBody>
      </p:sp>
      <p:sp>
        <p:nvSpPr>
          <p:cNvPr id="474" name="Google Shape;474;p37"/>
          <p:cNvSpPr txBox="1"/>
          <p:nvPr/>
        </p:nvSpPr>
        <p:spPr>
          <a:xfrm>
            <a:off x="979350" y="5603125"/>
            <a:ext cx="1964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15 minutes</a:t>
            </a:r>
            <a:endParaRPr sz="1400" b="0" i="0" u="none" strike="noStrike" cap="none">
              <a:solidFill>
                <a:srgbClr val="000000"/>
              </a:solidFill>
              <a:latin typeface="Verdana"/>
              <a:ea typeface="Verdana"/>
              <a:cs typeface="Verdana"/>
              <a:sym typeface="Verdana"/>
            </a:endParaRPr>
          </a:p>
        </p:txBody>
      </p:sp>
      <p:pic>
        <p:nvPicPr>
          <p:cNvPr id="475" name="Google Shape;475;p37" descr="This timer counts down silently until it reaches 0:00, then a police siren sounds to alert you that time is up." title="5 Minute Timer">
            <a:hlinkClick r:id="rId3"/>
          </p:cNvPr>
          <p:cNvPicPr preferRelativeResize="0"/>
          <p:nvPr/>
        </p:nvPicPr>
        <p:blipFill rotWithShape="1">
          <a:blip r:embed="rId4">
            <a:alphaModFix/>
          </a:blip>
          <a:srcRect/>
          <a:stretch/>
        </p:blipFill>
        <p:spPr>
          <a:xfrm>
            <a:off x="3575050" y="5180675"/>
            <a:ext cx="2416300" cy="1359175"/>
          </a:xfrm>
          <a:prstGeom prst="rect">
            <a:avLst/>
          </a:prstGeom>
          <a:noFill/>
          <a:ln>
            <a:noFill/>
          </a:ln>
        </p:spPr>
      </p:pic>
      <p:pic>
        <p:nvPicPr>
          <p:cNvPr id="476" name="Google Shape;476;p37"/>
          <p:cNvPicPr preferRelativeResize="0"/>
          <p:nvPr/>
        </p:nvPicPr>
        <p:blipFill rotWithShape="1">
          <a:blip r:embed="rId5">
            <a:alphaModFix/>
          </a:blip>
          <a:srcRect/>
          <a:stretch/>
        </p:blipFill>
        <p:spPr>
          <a:xfrm>
            <a:off x="770000" y="2246373"/>
            <a:ext cx="2416299" cy="3240228"/>
          </a:xfrm>
          <a:prstGeom prst="rect">
            <a:avLst/>
          </a:prstGeom>
          <a:noFill/>
          <a:ln>
            <a:noFill/>
          </a:ln>
        </p:spPr>
      </p:pic>
      <p:sp>
        <p:nvSpPr>
          <p:cNvPr id="477" name="Google Shape;477;p37"/>
          <p:cNvSpPr txBox="1"/>
          <p:nvPr/>
        </p:nvSpPr>
        <p:spPr>
          <a:xfrm>
            <a:off x="6270600" y="4831450"/>
            <a:ext cx="2261400" cy="99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Verdana"/>
                <a:ea typeface="Verdana"/>
                <a:cs typeface="Verdana"/>
                <a:sym typeface="Verdana"/>
              </a:rPr>
              <a:t>Workbook pg. 4</a:t>
            </a:r>
            <a:endParaRPr sz="3200" b="0"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10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38"/>
          <p:cNvPicPr preferRelativeResize="0"/>
          <p:nvPr/>
        </p:nvPicPr>
        <p:blipFill rotWithShape="1">
          <a:blip r:embed="rId3">
            <a:alphaModFix/>
          </a:blip>
          <a:srcRect/>
          <a:stretch/>
        </p:blipFill>
        <p:spPr>
          <a:xfrm>
            <a:off x="1033599" y="1589150"/>
            <a:ext cx="7076800" cy="4544950"/>
          </a:xfrm>
          <a:prstGeom prst="rect">
            <a:avLst/>
          </a:prstGeom>
          <a:noFill/>
          <a:ln w="9525" cap="flat" cmpd="sng">
            <a:solidFill>
              <a:schemeClr val="dk2"/>
            </a:solidFill>
            <a:prstDash val="solid"/>
            <a:round/>
            <a:headEnd type="none" w="sm" len="sm"/>
            <a:tailEnd type="none" w="sm" len="sm"/>
          </a:ln>
        </p:spPr>
      </p:pic>
      <p:sp>
        <p:nvSpPr>
          <p:cNvPr id="484" name="Google Shape;484;p3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Documentation: </a:t>
            </a:r>
            <a:endParaRPr/>
          </a:p>
          <a:p>
            <a:pPr marL="0" lvl="0" indent="0" algn="ctr" rtl="0">
              <a:lnSpc>
                <a:spcPct val="100000"/>
              </a:lnSpc>
              <a:spcBef>
                <a:spcPts val="0"/>
              </a:spcBef>
              <a:spcAft>
                <a:spcPts val="0"/>
              </a:spcAft>
              <a:buSzPts val="3800"/>
              <a:buNone/>
            </a:pPr>
            <a:r>
              <a:rPr lang="en-US"/>
              <a:t>Data/Evidence of Need</a:t>
            </a:r>
            <a:endParaRPr/>
          </a:p>
        </p:txBody>
      </p:sp>
      <p:sp>
        <p:nvSpPr>
          <p:cNvPr id="485" name="Google Shape;485;p38"/>
          <p:cNvSpPr/>
          <p:nvPr/>
        </p:nvSpPr>
        <p:spPr>
          <a:xfrm>
            <a:off x="1104400" y="2445625"/>
            <a:ext cx="6758100" cy="831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486" name="Google Shape;486;p38"/>
          <p:cNvSpPr txBox="1"/>
          <p:nvPr/>
        </p:nvSpPr>
        <p:spPr>
          <a:xfrm>
            <a:off x="116875" y="6134100"/>
            <a:ext cx="40425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600" b="0" i="0" u="none" strike="noStrike" cap="none">
                <a:solidFill>
                  <a:srgbClr val="000000"/>
                </a:solidFill>
                <a:latin typeface="Verdana"/>
                <a:ea typeface="Verdana"/>
                <a:cs typeface="Verdana"/>
                <a:sym typeface="Verdana"/>
              </a:rPr>
              <a:t>Workbook Page 8</a:t>
            </a:r>
            <a:endParaRPr sz="2600" b="0" i="0" u="none" strike="noStrike" cap="none">
              <a:solidFill>
                <a:srgbClr val="000000"/>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Based on your data…</a:t>
            </a:r>
            <a:endParaRPr/>
          </a:p>
        </p:txBody>
      </p:sp>
      <p:sp>
        <p:nvSpPr>
          <p:cNvPr id="493" name="Google Shape;493;p39"/>
          <p:cNvSpPr txBox="1">
            <a:spLocks noGrp="1"/>
          </p:cNvSpPr>
          <p:nvPr>
            <p:ph type="body" idx="4294967295"/>
          </p:nvPr>
        </p:nvSpPr>
        <p:spPr>
          <a:xfrm>
            <a:off x="457199" y="1879123"/>
            <a:ext cx="8229600" cy="433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800"/>
              <a:buNone/>
            </a:pPr>
            <a:r>
              <a:rPr lang="en-US"/>
              <a:t>Precisely define the problem by identifying </a:t>
            </a:r>
            <a:r>
              <a:rPr lang="en-US" b="1">
                <a:solidFill>
                  <a:srgbClr val="FF9900"/>
                </a:solidFill>
              </a:rPr>
              <a:t>who</a:t>
            </a:r>
            <a:r>
              <a:rPr lang="en-US"/>
              <a:t>, </a:t>
            </a:r>
            <a:r>
              <a:rPr lang="en-US" b="1">
                <a:solidFill>
                  <a:srgbClr val="FF9900"/>
                </a:solidFill>
              </a:rPr>
              <a:t>what</a:t>
            </a:r>
            <a:r>
              <a:rPr lang="en-US"/>
              <a:t>, </a:t>
            </a:r>
            <a:r>
              <a:rPr lang="en-US" b="1">
                <a:solidFill>
                  <a:srgbClr val="FF9900"/>
                </a:solidFill>
              </a:rPr>
              <a:t>when</a:t>
            </a:r>
            <a:r>
              <a:rPr lang="en-US"/>
              <a:t>, </a:t>
            </a:r>
            <a:r>
              <a:rPr lang="en-US" b="1">
                <a:solidFill>
                  <a:srgbClr val="FF9900"/>
                </a:solidFill>
              </a:rPr>
              <a:t>where</a:t>
            </a:r>
            <a:r>
              <a:rPr lang="en-US"/>
              <a:t>, and </a:t>
            </a:r>
            <a:r>
              <a:rPr lang="en-US" u="sng"/>
              <a:t>why</a:t>
            </a:r>
            <a:r>
              <a:rPr lang="en-US"/>
              <a:t>.</a:t>
            </a:r>
            <a:endParaRPr/>
          </a:p>
          <a:p>
            <a:pPr marL="914400" lvl="0" indent="-381000" algn="l" rtl="0">
              <a:lnSpc>
                <a:spcPct val="100000"/>
              </a:lnSpc>
              <a:spcBef>
                <a:spcPts val="1000"/>
              </a:spcBef>
              <a:spcAft>
                <a:spcPts val="0"/>
              </a:spcAft>
              <a:buSzPts val="2400"/>
              <a:buFont typeface="Verdana"/>
              <a:buChar char="❖"/>
            </a:pPr>
            <a:r>
              <a:rPr lang="en-US" sz="2900" b="1" i="1">
                <a:solidFill>
                  <a:srgbClr val="FF9900"/>
                </a:solidFill>
              </a:rPr>
              <a:t>What</a:t>
            </a:r>
            <a:r>
              <a:rPr lang="en-US" sz="2900"/>
              <a:t> is the problem? </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Who</a:t>
            </a:r>
            <a:r>
              <a:rPr lang="en-US" sz="2900"/>
              <a:t> is having the problem? </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When</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Where</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i="1"/>
              <a:t>Why is the problem occurring?</a:t>
            </a:r>
            <a:endParaRPr sz="2900" i="1"/>
          </a:p>
          <a:p>
            <a:pPr marL="0" lvl="0" indent="0" algn="l" rtl="0">
              <a:lnSpc>
                <a:spcPct val="100000"/>
              </a:lnSpc>
              <a:spcBef>
                <a:spcPts val="0"/>
              </a:spcBef>
              <a:spcAft>
                <a:spcPts val="0"/>
              </a:spcAft>
              <a:buSzPts val="3200"/>
              <a:buNone/>
            </a:pPr>
            <a:endParaRPr sz="2900"/>
          </a:p>
          <a:p>
            <a:pPr marL="457200" lvl="0" indent="0" algn="l" rtl="0">
              <a:lnSpc>
                <a:spcPct val="100000"/>
              </a:lnSpc>
              <a:spcBef>
                <a:spcPts val="0"/>
              </a:spcBef>
              <a:spcAft>
                <a:spcPts val="0"/>
              </a:spcAft>
              <a:buSzPts val="3200"/>
              <a:buNone/>
            </a:pPr>
            <a:endParaRPr sz="2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Agenda</a:t>
            </a:r>
            <a:endParaRPr/>
          </a:p>
        </p:txBody>
      </p:sp>
      <p:sp>
        <p:nvSpPr>
          <p:cNvPr id="152" name="Google Shape;152;p4"/>
          <p:cNvSpPr txBox="1"/>
          <p:nvPr/>
        </p:nvSpPr>
        <p:spPr>
          <a:xfrm>
            <a:off x="2648775" y="6066550"/>
            <a:ext cx="3988200" cy="554100"/>
          </a:xfrm>
          <a:prstGeom prst="rect">
            <a:avLst/>
          </a:prstGeom>
          <a:solidFill>
            <a:srgbClr val="CFE2F3"/>
          </a:solidFill>
          <a:ln w="9525" cap="flat" cmpd="sng">
            <a:solidFill>
              <a:srgbClr val="EFEFE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highlight>
                  <a:srgbClr val="CFE2F3"/>
                </a:highlight>
                <a:latin typeface="Verdana"/>
                <a:ea typeface="Verdana"/>
                <a:cs typeface="Verdana"/>
                <a:sym typeface="Verdana"/>
              </a:rPr>
              <a:t>*Work time: 2 ½ hours*</a:t>
            </a:r>
            <a:endParaRPr sz="2400" b="0" i="0" u="none" strike="noStrike" cap="none">
              <a:solidFill>
                <a:srgbClr val="000000"/>
              </a:solidFill>
              <a:highlight>
                <a:srgbClr val="CFE2F3"/>
              </a:highlight>
              <a:latin typeface="Verdana"/>
              <a:ea typeface="Verdana"/>
              <a:cs typeface="Verdana"/>
              <a:sym typeface="Verdana"/>
            </a:endParaRPr>
          </a:p>
        </p:txBody>
      </p:sp>
      <p:sp>
        <p:nvSpPr>
          <p:cNvPr id="153" name="Google Shape;153;p4"/>
          <p:cNvSpPr txBox="1"/>
          <p:nvPr/>
        </p:nvSpPr>
        <p:spPr>
          <a:xfrm>
            <a:off x="457200" y="1451750"/>
            <a:ext cx="8229600" cy="45870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9:00 - 9:45: Welcome &amp; Overview</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9:45 - 10:45: Define</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10:45 - 10:55: Break</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10:55 - 12:15: Analyze</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12:15 - 1:00: Lunch</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1:00 - 2:15: Implement</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2:15 - 2:30: Break</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2:30 - 2:50: Evaluate</a:t>
            </a:r>
            <a:endParaRPr sz="22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2:50 - 3:00: Closing &amp; Evaluation</a:t>
            </a:r>
            <a:endParaRPr sz="2800" b="0" i="0" u="none" strike="noStrike" cap="none">
              <a:solidFill>
                <a:srgbClr val="000000"/>
              </a:solidFill>
              <a:latin typeface="Verdana"/>
              <a:ea typeface="Verdana"/>
              <a:cs typeface="Verdana"/>
              <a:sym typeface="Verdana"/>
            </a:endParaRPr>
          </a:p>
        </p:txBody>
      </p:sp>
      <p:pic>
        <p:nvPicPr>
          <p:cNvPr id="154" name="Google Shape;154;p4"/>
          <p:cNvPicPr preferRelativeResize="0"/>
          <p:nvPr/>
        </p:nvPicPr>
        <p:blipFill rotWithShape="1">
          <a:blip r:embed="rId3">
            <a:alphaModFix/>
          </a:blip>
          <a:srcRect/>
          <a:stretch/>
        </p:blipFill>
        <p:spPr>
          <a:xfrm>
            <a:off x="5324650" y="2086675"/>
            <a:ext cx="2877850" cy="2877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Examples: </a:t>
            </a:r>
            <a:endParaRPr/>
          </a:p>
          <a:p>
            <a:pPr marL="0" lvl="0" indent="0" algn="ctr" rtl="0">
              <a:lnSpc>
                <a:spcPct val="100000"/>
              </a:lnSpc>
              <a:spcBef>
                <a:spcPts val="0"/>
              </a:spcBef>
              <a:spcAft>
                <a:spcPts val="0"/>
              </a:spcAft>
              <a:buSzPct val="111111"/>
              <a:buNone/>
            </a:pPr>
            <a:r>
              <a:rPr lang="en-US"/>
              <a:t>Problem Area of Concern</a:t>
            </a:r>
            <a:endParaRPr/>
          </a:p>
        </p:txBody>
      </p:sp>
      <p:sp>
        <p:nvSpPr>
          <p:cNvPr id="500" name="Google Shape;500;p40"/>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360"/>
              </a:spcBef>
              <a:spcAft>
                <a:spcPts val="0"/>
              </a:spcAft>
              <a:buSzPct val="60810"/>
              <a:buNone/>
            </a:pPr>
            <a:endParaRPr/>
          </a:p>
          <a:p>
            <a:pPr marL="0" lvl="0" indent="0" algn="l" rtl="0">
              <a:lnSpc>
                <a:spcPct val="100000"/>
              </a:lnSpc>
              <a:spcBef>
                <a:spcPts val="360"/>
              </a:spcBef>
              <a:spcAft>
                <a:spcPts val="0"/>
              </a:spcAft>
              <a:buSzPct val="60810"/>
              <a:buNone/>
            </a:pPr>
            <a:r>
              <a:rPr lang="en-US"/>
              <a:t>Example: Across the division, 47% of eighth grade students in 2023 failed to pass the reading SOL. </a:t>
            </a:r>
            <a:endParaRPr/>
          </a:p>
          <a:p>
            <a:pPr marL="0" lvl="0" indent="0" algn="l" rtl="0">
              <a:lnSpc>
                <a:spcPct val="100000"/>
              </a:lnSpc>
              <a:spcBef>
                <a:spcPts val="360"/>
              </a:spcBef>
              <a:spcAft>
                <a:spcPts val="0"/>
              </a:spcAft>
              <a:buSzPct val="60810"/>
              <a:buNone/>
            </a:pPr>
            <a:endParaRPr/>
          </a:p>
          <a:p>
            <a:pPr marL="0" lvl="0" indent="0" algn="l" rtl="0">
              <a:lnSpc>
                <a:spcPct val="100000"/>
              </a:lnSpc>
              <a:spcBef>
                <a:spcPts val="360"/>
              </a:spcBef>
              <a:spcAft>
                <a:spcPts val="0"/>
              </a:spcAft>
              <a:buSzPct val="60810"/>
              <a:buNone/>
            </a:pPr>
            <a:r>
              <a:rPr lang="en-US"/>
              <a:t>Example: During the 2022-23 school year 31% of high school students, grades 9-12, received multiple office discipline referrals for dress code violations, as defined in the student handbook.</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sz="3600"/>
              <a:t>Division A: </a:t>
            </a:r>
            <a:endParaRPr sz="3600"/>
          </a:p>
          <a:p>
            <a:pPr marL="0" lvl="0" indent="0" algn="ctr" rtl="0">
              <a:lnSpc>
                <a:spcPct val="100000"/>
              </a:lnSpc>
              <a:spcBef>
                <a:spcPts val="0"/>
              </a:spcBef>
              <a:spcAft>
                <a:spcPts val="0"/>
              </a:spcAft>
              <a:buClr>
                <a:schemeClr val="lt1"/>
              </a:buClr>
              <a:buSzPts val="4000"/>
              <a:buFont typeface="Verdana"/>
              <a:buNone/>
            </a:pPr>
            <a:r>
              <a:rPr lang="en-US" sz="3600"/>
              <a:t>Problem Area of Concern</a:t>
            </a:r>
            <a:endParaRPr sz="3600"/>
          </a:p>
        </p:txBody>
      </p:sp>
      <p:sp>
        <p:nvSpPr>
          <p:cNvPr id="506" name="Google Shape;506;p41"/>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360"/>
              </a:spcBef>
              <a:spcAft>
                <a:spcPts val="0"/>
              </a:spcAft>
              <a:buSzPts val="1800"/>
              <a:buNone/>
            </a:pPr>
            <a:r>
              <a:rPr lang="en-US" sz="3000"/>
              <a:t>“Currently, during the 2023-24 SY, 35% of the student population is at-risk of being chronically absent (missing 10% of the current school days). The highest levels of chronic absenteeism were more prevalent in secondary schools among students being reported as economically disadvantaged. During the 2022-23 SY, absenteeism was higher in September and January.”</a:t>
            </a:r>
            <a:endParaRPr sz="3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a:t>Work Time: </a:t>
            </a:r>
            <a:endParaRPr/>
          </a:p>
          <a:p>
            <a:pPr marL="0" lvl="0" indent="0" algn="ctr" rtl="0">
              <a:lnSpc>
                <a:spcPct val="100000"/>
              </a:lnSpc>
              <a:spcBef>
                <a:spcPts val="0"/>
              </a:spcBef>
              <a:spcAft>
                <a:spcPts val="0"/>
              </a:spcAft>
              <a:buClr>
                <a:schemeClr val="lt1"/>
              </a:buClr>
              <a:buSzPct val="100000"/>
              <a:buFont typeface="Verdana"/>
              <a:buNone/>
            </a:pPr>
            <a:r>
              <a:rPr lang="en-US"/>
              <a:t>Problem Area of Concern</a:t>
            </a:r>
            <a:endParaRPr/>
          </a:p>
        </p:txBody>
      </p:sp>
      <p:sp>
        <p:nvSpPr>
          <p:cNvPr id="512" name="Google Shape;512;p42"/>
          <p:cNvSpPr txBox="1">
            <a:spLocks noGrp="1"/>
          </p:cNvSpPr>
          <p:nvPr>
            <p:ph type="body" idx="1"/>
          </p:nvPr>
        </p:nvSpPr>
        <p:spPr>
          <a:xfrm>
            <a:off x="914400" y="1524000"/>
            <a:ext cx="3582988" cy="650875"/>
          </a:xfrm>
          <a:prstGeom prst="rect">
            <a:avLst/>
          </a:prstGeom>
          <a:solidFill>
            <a:srgbClr val="003369">
              <a:alpha val="72156"/>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lt1"/>
              </a:buClr>
              <a:buSzPts val="2100"/>
              <a:buNone/>
            </a:pPr>
            <a:r>
              <a:rPr lang="en-US" sz="2000"/>
              <a:t>Write a Problem Area of Concern</a:t>
            </a:r>
            <a:endParaRPr sz="2000"/>
          </a:p>
        </p:txBody>
      </p:sp>
      <p:sp>
        <p:nvSpPr>
          <p:cNvPr id="513" name="Google Shape;513;p4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480"/>
              </a:spcBef>
              <a:spcAft>
                <a:spcPts val="0"/>
              </a:spcAft>
              <a:buClr>
                <a:schemeClr val="dk1"/>
              </a:buClr>
              <a:buSzPts val="2400"/>
              <a:buNone/>
            </a:pPr>
            <a:r>
              <a:rPr lang="en-US"/>
              <a:t>What</a:t>
            </a:r>
            <a:endParaRPr/>
          </a:p>
          <a:p>
            <a:pPr marL="457200" lvl="0" indent="-228600" algn="l" rtl="0">
              <a:lnSpc>
                <a:spcPct val="100000"/>
              </a:lnSpc>
              <a:spcBef>
                <a:spcPts val="1000"/>
              </a:spcBef>
              <a:spcAft>
                <a:spcPts val="0"/>
              </a:spcAft>
              <a:buClr>
                <a:schemeClr val="dk1"/>
              </a:buClr>
              <a:buSzPts val="2400"/>
              <a:buNone/>
            </a:pPr>
            <a:r>
              <a:rPr lang="en-US"/>
              <a:t>Who</a:t>
            </a:r>
            <a:endParaRPr/>
          </a:p>
          <a:p>
            <a:pPr marL="457200" lvl="0" indent="-228600" algn="l" rtl="0">
              <a:lnSpc>
                <a:spcPct val="100000"/>
              </a:lnSpc>
              <a:spcBef>
                <a:spcPts val="1000"/>
              </a:spcBef>
              <a:spcAft>
                <a:spcPts val="0"/>
              </a:spcAft>
              <a:buClr>
                <a:schemeClr val="dk1"/>
              </a:buClr>
              <a:buSzPts val="2400"/>
              <a:buNone/>
            </a:pPr>
            <a:r>
              <a:rPr lang="en-US"/>
              <a:t>When</a:t>
            </a:r>
            <a:endParaRPr/>
          </a:p>
          <a:p>
            <a:pPr marL="457200" lvl="0" indent="-228600" algn="l" rtl="0">
              <a:lnSpc>
                <a:spcPct val="100000"/>
              </a:lnSpc>
              <a:spcBef>
                <a:spcPts val="1000"/>
              </a:spcBef>
              <a:spcAft>
                <a:spcPts val="0"/>
              </a:spcAft>
              <a:buClr>
                <a:schemeClr val="dk1"/>
              </a:buClr>
              <a:buSzPts val="2400"/>
              <a:buNone/>
            </a:pPr>
            <a:r>
              <a:rPr lang="en-US"/>
              <a:t>Where</a:t>
            </a:r>
            <a:endParaRPr/>
          </a:p>
          <a:p>
            <a:pPr marL="457200" lvl="0" indent="-228600" algn="l" rtl="0">
              <a:lnSpc>
                <a:spcPct val="100000"/>
              </a:lnSpc>
              <a:spcBef>
                <a:spcPts val="1000"/>
              </a:spcBef>
              <a:spcAft>
                <a:spcPts val="1000"/>
              </a:spcAft>
              <a:buClr>
                <a:schemeClr val="dk1"/>
              </a:buClr>
              <a:buSzPts val="2400"/>
              <a:buNone/>
            </a:pPr>
            <a:r>
              <a:rPr lang="en-US" sz="2200"/>
              <a:t>(We’ll get to the “Why”)</a:t>
            </a:r>
            <a:endParaRPr sz="2200"/>
          </a:p>
        </p:txBody>
      </p:sp>
      <p:sp>
        <p:nvSpPr>
          <p:cNvPr id="514" name="Google Shape;514;p42"/>
          <p:cNvSpPr txBox="1">
            <a:spLocks noGrp="1"/>
          </p:cNvSpPr>
          <p:nvPr>
            <p:ph type="body" idx="3"/>
          </p:nvPr>
        </p:nvSpPr>
        <p:spPr>
          <a:xfrm>
            <a:off x="5105400" y="1535113"/>
            <a:ext cx="3581400" cy="639762"/>
          </a:xfrm>
          <a:prstGeom prst="rect">
            <a:avLst/>
          </a:prstGeom>
          <a:solidFill>
            <a:srgbClr val="003369">
              <a:alpha val="72156"/>
            </a:srgbClr>
          </a:solidFill>
          <a:ln>
            <a:noFill/>
          </a:ln>
        </p:spPr>
        <p:txBody>
          <a:bodyPr spcFirstLastPara="1" wrap="square" lIns="91425" tIns="45700" rIns="91425" bIns="45700" anchor="b" anchorCtr="0">
            <a:normAutofit/>
          </a:bodyPr>
          <a:lstStyle/>
          <a:p>
            <a:pPr marL="457200" lvl="0" indent="-228600" algn="l" rtl="0">
              <a:lnSpc>
                <a:spcPct val="80000"/>
              </a:lnSpc>
              <a:spcBef>
                <a:spcPts val="420"/>
              </a:spcBef>
              <a:spcAft>
                <a:spcPts val="0"/>
              </a:spcAft>
              <a:buClr>
                <a:schemeClr val="lt1"/>
              </a:buClr>
              <a:buSzPts val="2100"/>
              <a:buNone/>
            </a:pPr>
            <a:r>
              <a:rPr lang="en-US" sz="2000"/>
              <a:t>Where Are Your Gaps?</a:t>
            </a:r>
            <a:endParaRPr sz="2000"/>
          </a:p>
        </p:txBody>
      </p:sp>
      <p:sp>
        <p:nvSpPr>
          <p:cNvPr id="515" name="Google Shape;515;p42"/>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fontScale="92500" lnSpcReduction="10000"/>
          </a:bodyPr>
          <a:lstStyle/>
          <a:p>
            <a:pPr marL="457200" lvl="0" indent="-228600" algn="l" rtl="0">
              <a:lnSpc>
                <a:spcPct val="100000"/>
              </a:lnSpc>
              <a:spcBef>
                <a:spcPts val="480"/>
              </a:spcBef>
              <a:spcAft>
                <a:spcPts val="0"/>
              </a:spcAft>
              <a:buClr>
                <a:schemeClr val="dk1"/>
              </a:buClr>
              <a:buSzPct val="108108"/>
              <a:buNone/>
            </a:pPr>
            <a:r>
              <a:rPr lang="en-US"/>
              <a:t>How precise can you get?</a:t>
            </a:r>
            <a:endParaRPr/>
          </a:p>
          <a:p>
            <a:pPr marL="457200" lvl="0" indent="-228600" algn="l" rtl="0">
              <a:lnSpc>
                <a:spcPct val="100000"/>
              </a:lnSpc>
              <a:spcBef>
                <a:spcPts val="1000"/>
              </a:spcBef>
              <a:spcAft>
                <a:spcPts val="0"/>
              </a:spcAft>
              <a:buClr>
                <a:schemeClr val="dk1"/>
              </a:buClr>
              <a:buSzPct val="108108"/>
              <a:buNone/>
            </a:pPr>
            <a:r>
              <a:rPr lang="en-US"/>
              <a:t>Don’t get lost in the weeds, but be clear about the problem.</a:t>
            </a:r>
            <a:endParaRPr/>
          </a:p>
          <a:p>
            <a:pPr marL="457200" lvl="0" indent="-228600" algn="l" rtl="0">
              <a:lnSpc>
                <a:spcPct val="100000"/>
              </a:lnSpc>
              <a:spcBef>
                <a:spcPts val="1000"/>
              </a:spcBef>
              <a:spcAft>
                <a:spcPts val="0"/>
              </a:spcAft>
              <a:buClr>
                <a:schemeClr val="dk1"/>
              </a:buClr>
              <a:buSzPct val="108108"/>
              <a:buNone/>
            </a:pPr>
            <a:r>
              <a:rPr lang="en-US"/>
              <a:t>Are all assumptions challenged or verified by data?</a:t>
            </a:r>
            <a:endParaRPr/>
          </a:p>
          <a:p>
            <a:pPr marL="457200" lvl="0" indent="-228600" algn="l" rtl="0">
              <a:lnSpc>
                <a:spcPct val="100000"/>
              </a:lnSpc>
              <a:spcBef>
                <a:spcPts val="1000"/>
              </a:spcBef>
              <a:spcAft>
                <a:spcPts val="1000"/>
              </a:spcAft>
              <a:buClr>
                <a:schemeClr val="dk1"/>
              </a:buClr>
              <a:buSzPct val="108108"/>
              <a:buNone/>
            </a:pPr>
            <a:r>
              <a:rPr lang="en-US"/>
              <a:t>What do you need to finish your problem statement?</a:t>
            </a:r>
            <a:endParaRPr/>
          </a:p>
        </p:txBody>
      </p:sp>
      <p:pic>
        <p:nvPicPr>
          <p:cNvPr id="516" name="Google Shape;516;p42" descr="This timer counts down silently until it reaches 0:00, then a police siren sounds to alert you that time is up." title="10 Minute Timer">
            <a:hlinkClick r:id="rId3"/>
          </p:cNvPr>
          <p:cNvPicPr preferRelativeResize="0"/>
          <p:nvPr/>
        </p:nvPicPr>
        <p:blipFill rotWithShape="1">
          <a:blip r:embed="rId4">
            <a:alphaModFix/>
          </a:blip>
          <a:srcRect/>
          <a:stretch/>
        </p:blipFill>
        <p:spPr>
          <a:xfrm>
            <a:off x="1203925" y="4939525"/>
            <a:ext cx="2373825" cy="1335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animEffect transition="in" filter="fade">
                                      <p:cBhvr>
                                        <p:cTn id="7" dur="10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43"/>
          <p:cNvPicPr preferRelativeResize="0"/>
          <p:nvPr/>
        </p:nvPicPr>
        <p:blipFill rotWithShape="1">
          <a:blip r:embed="rId3">
            <a:alphaModFix/>
          </a:blip>
          <a:srcRect/>
          <a:stretch/>
        </p:blipFill>
        <p:spPr>
          <a:xfrm>
            <a:off x="942627" y="1812900"/>
            <a:ext cx="7399473" cy="5045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4"/>
          <p:cNvSpPr txBox="1">
            <a:spLocks noGrp="1"/>
          </p:cNvSpPr>
          <p:nvPr>
            <p:ph type="ctrTitle"/>
          </p:nvPr>
        </p:nvSpPr>
        <p:spPr>
          <a:xfrm>
            <a:off x="928464" y="1600200"/>
            <a:ext cx="7240509" cy="1470025"/>
          </a:xfrm>
          <a:prstGeom prst="rect">
            <a:avLst/>
          </a:prstGeom>
          <a:solidFill>
            <a:schemeClr val="lt1">
              <a:alpha val="6509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ANALYZE</a:t>
            </a:r>
            <a:br>
              <a:rPr lang="en-US" b="1"/>
            </a:br>
            <a:r>
              <a:rPr lang="en-US" sz="3600" b="1"/>
              <a:t>Why is it occurring?</a:t>
            </a:r>
            <a:endParaRPr b="1"/>
          </a:p>
        </p:txBody>
      </p:sp>
      <p:pic>
        <p:nvPicPr>
          <p:cNvPr id="528" name="Google Shape;528;p44"/>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529" name="Google Shape;529;p44"/>
          <p:cNvSpPr/>
          <p:nvPr/>
        </p:nvSpPr>
        <p:spPr>
          <a:xfrm>
            <a:off x="4262625" y="4566025"/>
            <a:ext cx="3803100" cy="21717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Precision Statement</a:t>
            </a:r>
            <a:endParaRPr/>
          </a:p>
        </p:txBody>
      </p:sp>
      <p:sp>
        <p:nvSpPr>
          <p:cNvPr id="536" name="Google Shape;536;p45"/>
          <p:cNvSpPr txBox="1">
            <a:spLocks noGrp="1"/>
          </p:cNvSpPr>
          <p:nvPr>
            <p:ph type="body" idx="4294967295"/>
          </p:nvPr>
        </p:nvSpPr>
        <p:spPr>
          <a:xfrm>
            <a:off x="457199" y="1879123"/>
            <a:ext cx="8229599" cy="43354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800"/>
              <a:buNone/>
            </a:pPr>
            <a:r>
              <a:rPr lang="en-US"/>
              <a:t>Now we precisely define the problem by identifying </a:t>
            </a:r>
            <a:r>
              <a:rPr lang="en-US">
                <a:solidFill>
                  <a:srgbClr val="FF9900"/>
                </a:solidFill>
              </a:rPr>
              <a:t>who</a:t>
            </a:r>
            <a:r>
              <a:rPr lang="en-US"/>
              <a:t>, </a:t>
            </a:r>
            <a:r>
              <a:rPr lang="en-US">
                <a:solidFill>
                  <a:srgbClr val="FF9900"/>
                </a:solidFill>
              </a:rPr>
              <a:t>what</a:t>
            </a:r>
            <a:r>
              <a:rPr lang="en-US"/>
              <a:t>, </a:t>
            </a:r>
            <a:r>
              <a:rPr lang="en-US">
                <a:solidFill>
                  <a:srgbClr val="FF9900"/>
                </a:solidFill>
              </a:rPr>
              <a:t>when</a:t>
            </a:r>
            <a:r>
              <a:rPr lang="en-US"/>
              <a:t>, </a:t>
            </a:r>
            <a:r>
              <a:rPr lang="en-US">
                <a:solidFill>
                  <a:srgbClr val="FF9900"/>
                </a:solidFill>
              </a:rPr>
              <a:t>where</a:t>
            </a:r>
            <a:r>
              <a:rPr lang="en-US"/>
              <a:t>, </a:t>
            </a:r>
            <a:r>
              <a:rPr lang="en-US" b="1" u="sng"/>
              <a:t>and</a:t>
            </a:r>
            <a:r>
              <a:rPr lang="en-US" b="1"/>
              <a:t> </a:t>
            </a:r>
            <a:r>
              <a:rPr lang="en-US" b="1">
                <a:solidFill>
                  <a:srgbClr val="FF9900"/>
                </a:solidFill>
              </a:rPr>
              <a:t>why</a:t>
            </a:r>
            <a:r>
              <a:rPr lang="en-US"/>
              <a:t>.</a:t>
            </a:r>
            <a:endParaRPr/>
          </a:p>
          <a:p>
            <a:pPr marL="914400" lvl="0" indent="-381000" algn="l" rtl="0">
              <a:lnSpc>
                <a:spcPct val="100000"/>
              </a:lnSpc>
              <a:spcBef>
                <a:spcPts val="1000"/>
              </a:spcBef>
              <a:spcAft>
                <a:spcPts val="0"/>
              </a:spcAft>
              <a:buSzPts val="2400"/>
              <a:buFont typeface="Verdana"/>
              <a:buChar char="❖"/>
            </a:pPr>
            <a:r>
              <a:rPr lang="en-US" sz="2900" i="1">
                <a:solidFill>
                  <a:srgbClr val="FF9900"/>
                </a:solidFill>
              </a:rPr>
              <a:t>What</a:t>
            </a:r>
            <a:r>
              <a:rPr lang="en-US" sz="2900"/>
              <a:t> is the problem? </a:t>
            </a:r>
            <a:endParaRPr sz="2900"/>
          </a:p>
          <a:p>
            <a:pPr marL="914400" lvl="0" indent="-381000" algn="l" rtl="0">
              <a:lnSpc>
                <a:spcPct val="100000"/>
              </a:lnSpc>
              <a:spcBef>
                <a:spcPts val="0"/>
              </a:spcBef>
              <a:spcAft>
                <a:spcPts val="0"/>
              </a:spcAft>
              <a:buSzPts val="2400"/>
              <a:buFont typeface="Verdana"/>
              <a:buChar char="❖"/>
            </a:pPr>
            <a:r>
              <a:rPr lang="en-US" sz="2900" i="1">
                <a:solidFill>
                  <a:srgbClr val="FF9900"/>
                </a:solidFill>
              </a:rPr>
              <a:t>Who</a:t>
            </a:r>
            <a:r>
              <a:rPr lang="en-US" sz="2900"/>
              <a:t> is having the problem? </a:t>
            </a:r>
            <a:endParaRPr sz="2900"/>
          </a:p>
          <a:p>
            <a:pPr marL="914400" lvl="0" indent="-381000" algn="l" rtl="0">
              <a:lnSpc>
                <a:spcPct val="100000"/>
              </a:lnSpc>
              <a:spcBef>
                <a:spcPts val="0"/>
              </a:spcBef>
              <a:spcAft>
                <a:spcPts val="0"/>
              </a:spcAft>
              <a:buSzPts val="2400"/>
              <a:buFont typeface="Verdana"/>
              <a:buChar char="❖"/>
            </a:pPr>
            <a:r>
              <a:rPr lang="en-US" sz="2900" i="1">
                <a:solidFill>
                  <a:srgbClr val="FF9900"/>
                </a:solidFill>
              </a:rPr>
              <a:t>When</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i="1">
                <a:solidFill>
                  <a:srgbClr val="FF9900"/>
                </a:solidFill>
              </a:rPr>
              <a:t>Where</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Why</a:t>
            </a:r>
            <a:r>
              <a:rPr lang="en-US" sz="2900"/>
              <a:t> is the problem occurring?</a:t>
            </a:r>
            <a:endParaRPr sz="29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6"/>
          <p:cNvSpPr txBox="1">
            <a:spLocks noGrp="1"/>
          </p:cNvSpPr>
          <p:nvPr>
            <p:ph type="body" idx="1"/>
          </p:nvPr>
        </p:nvSpPr>
        <p:spPr>
          <a:xfrm>
            <a:off x="458025" y="1918925"/>
            <a:ext cx="7772400" cy="21429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1100"/>
              <a:buFont typeface="Arial"/>
              <a:buNone/>
            </a:pPr>
            <a:r>
              <a:rPr lang="en-US" sz="4000" b="1">
                <a:solidFill>
                  <a:schemeClr val="dk1"/>
                </a:solidFill>
              </a:rPr>
              <a:t>Stakeholder Feedback</a:t>
            </a:r>
            <a:endParaRPr/>
          </a:p>
        </p:txBody>
      </p:sp>
      <p:pic>
        <p:nvPicPr>
          <p:cNvPr id="543" name="Google Shape;543;p46"/>
          <p:cNvPicPr preferRelativeResize="0"/>
          <p:nvPr/>
        </p:nvPicPr>
        <p:blipFill rotWithShape="1">
          <a:blip r:embed="rId3">
            <a:alphaModFix/>
          </a:blip>
          <a:srcRect/>
          <a:stretch/>
        </p:blipFill>
        <p:spPr>
          <a:xfrm>
            <a:off x="0" y="4334000"/>
            <a:ext cx="9144000" cy="2524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7"/>
          <p:cNvSpPr txBox="1">
            <a:spLocks noGrp="1"/>
          </p:cNvSpPr>
          <p:nvPr>
            <p:ph type="body" idx="4294967295"/>
          </p:nvPr>
        </p:nvSpPr>
        <p:spPr>
          <a:xfrm>
            <a:off x="457200" y="1794475"/>
            <a:ext cx="8229600" cy="4377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en-US" sz="3100">
                <a:solidFill>
                  <a:srgbClr val="000000"/>
                </a:solidFill>
              </a:rPr>
              <a:t>“When schools and districts can learn from and </a:t>
            </a:r>
            <a:r>
              <a:rPr lang="en-US" sz="3100"/>
              <a:t>meaningfully engage the expertise of the students, families, and communities </a:t>
            </a:r>
            <a:r>
              <a:rPr lang="en-US" sz="3100">
                <a:solidFill>
                  <a:srgbClr val="000000"/>
                </a:solidFill>
              </a:rPr>
              <a:t>who have been marginalized by our systems, we can begin to work together toward building more responsive and just schools.”</a:t>
            </a:r>
            <a:endParaRPr sz="3100">
              <a:solidFill>
                <a:srgbClr val="000000"/>
              </a:solidFill>
            </a:endParaRPr>
          </a:p>
          <a:p>
            <a:pPr marL="0" lvl="0" indent="0" algn="l" rtl="0">
              <a:lnSpc>
                <a:spcPct val="90000"/>
              </a:lnSpc>
              <a:spcBef>
                <a:spcPts val="1000"/>
              </a:spcBef>
              <a:spcAft>
                <a:spcPts val="0"/>
              </a:spcAft>
              <a:buClr>
                <a:schemeClr val="dk1"/>
              </a:buClr>
              <a:buSzPts val="1100"/>
              <a:buFont typeface="Arial"/>
              <a:buNone/>
            </a:pPr>
            <a:r>
              <a:rPr lang="en-US" sz="2100">
                <a:solidFill>
                  <a:srgbClr val="000000"/>
                </a:solidFill>
              </a:rPr>
              <a:t>Ishimaru &amp; Takahashi (2017)</a:t>
            </a:r>
            <a:endParaRPr sz="2100">
              <a:solidFill>
                <a:srgbClr val="000000"/>
              </a:solidFill>
            </a:endParaRPr>
          </a:p>
        </p:txBody>
      </p:sp>
      <p:sp>
        <p:nvSpPr>
          <p:cNvPr id="550" name="Google Shape;550;p47"/>
          <p:cNvSpPr txBox="1">
            <a:spLocks noGrp="1"/>
          </p:cNvSpPr>
          <p:nvPr>
            <p:ph type="title"/>
          </p:nvPr>
        </p:nvSpPr>
        <p:spPr>
          <a:xfrm>
            <a:off x="457200" y="274638"/>
            <a:ext cx="8229600" cy="1143000"/>
          </a:xfrm>
          <a:prstGeom prst="rect">
            <a:avLst/>
          </a:prstGeom>
          <a:solidFill>
            <a:srgbClr val="073763"/>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44"/>
              <a:buNone/>
            </a:pPr>
            <a:r>
              <a:rPr lang="en-US"/>
              <a:t>Importance of Stakeholder Engagement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8"/>
          <p:cNvSpPr txBox="1"/>
          <p:nvPr/>
        </p:nvSpPr>
        <p:spPr>
          <a:xfrm>
            <a:off x="228600" y="1306275"/>
            <a:ext cx="8771700" cy="55518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000000"/>
              </a:buClr>
              <a:buSzPts val="2100"/>
              <a:buFont typeface="Verdana"/>
              <a:buNone/>
            </a:pPr>
            <a:r>
              <a:rPr lang="en-US" sz="2400" b="1" i="0" u="none" strike="noStrike" cap="none">
                <a:solidFill>
                  <a:srgbClr val="000000"/>
                </a:solidFill>
                <a:latin typeface="Verdana"/>
                <a:ea typeface="Verdana"/>
                <a:cs typeface="Verdana"/>
                <a:sym typeface="Verdana"/>
              </a:rPr>
              <a:t>To truly understand the problem/challenge we have to gain insight from those affected by the problem/challenge.</a:t>
            </a:r>
            <a:endParaRPr sz="2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100"/>
              <a:buFont typeface="Verdana"/>
              <a:buNone/>
            </a:pPr>
            <a:r>
              <a:rPr lang="en-US" sz="2400" b="0" i="0" u="none" strike="noStrike" cap="none">
                <a:solidFill>
                  <a:srgbClr val="000000"/>
                </a:solidFill>
                <a:latin typeface="Verdana"/>
                <a:ea typeface="Verdana"/>
                <a:cs typeface="Verdana"/>
                <a:sym typeface="Verdana"/>
              </a:rPr>
              <a:t>They can help us understand:</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What</a:t>
            </a:r>
            <a:r>
              <a:rPr lang="en-US" sz="2400" b="0" i="0" u="none" strike="noStrike" cap="none">
                <a:solidFill>
                  <a:srgbClr val="000000"/>
                </a:solidFill>
                <a:latin typeface="Verdana"/>
                <a:ea typeface="Verdana"/>
                <a:cs typeface="Verdana"/>
                <a:sym typeface="Verdana"/>
              </a:rPr>
              <a:t> does this problem </a:t>
            </a:r>
            <a:endParaRPr sz="2400" b="0" i="0" u="none" strike="noStrike" cap="none">
              <a:solidFill>
                <a:srgbClr val="000000"/>
              </a:solidFill>
              <a:latin typeface="Verdana"/>
              <a:ea typeface="Verdana"/>
              <a:cs typeface="Verdana"/>
              <a:sym typeface="Verdana"/>
            </a:endParaRPr>
          </a:p>
          <a:p>
            <a:pPr marL="457200" marR="0" lvl="0" indent="0" algn="l" rtl="0">
              <a:lnSpc>
                <a:spcPct val="100000"/>
              </a:lnSpc>
              <a:spcBef>
                <a:spcPts val="50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look/sound/feel like for them?</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5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Who</a:t>
            </a:r>
            <a:r>
              <a:rPr lang="en-US" sz="2400" b="0" i="0" u="none" strike="noStrike" cap="none">
                <a:solidFill>
                  <a:srgbClr val="000000"/>
                </a:solidFill>
                <a:latin typeface="Verdana"/>
                <a:ea typeface="Verdana"/>
                <a:cs typeface="Verdana"/>
                <a:sym typeface="Verdana"/>
              </a:rPr>
              <a:t> is this problem affecting and </a:t>
            </a:r>
            <a:endParaRPr sz="2400" b="0" i="0" u="none" strike="noStrike" cap="none">
              <a:solidFill>
                <a:srgbClr val="000000"/>
              </a:solidFill>
              <a:latin typeface="Verdana"/>
              <a:ea typeface="Verdana"/>
              <a:cs typeface="Verdana"/>
              <a:sym typeface="Verdana"/>
            </a:endParaRPr>
          </a:p>
          <a:p>
            <a:pPr marL="457200" marR="0" lvl="0" indent="0" algn="l" rtl="0">
              <a:lnSpc>
                <a:spcPct val="100000"/>
              </a:lnSpc>
              <a:spcBef>
                <a:spcPts val="50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in what way?  </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5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When</a:t>
            </a:r>
            <a:r>
              <a:rPr lang="en-US" sz="2400" b="0" i="0" u="none" strike="noStrike" cap="none">
                <a:solidFill>
                  <a:srgbClr val="000000"/>
                </a:solidFill>
                <a:latin typeface="Verdana"/>
                <a:ea typeface="Verdana"/>
                <a:cs typeface="Verdana"/>
                <a:sym typeface="Verdana"/>
              </a:rPr>
              <a:t> is this problem affecting them more? the least?</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5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Where</a:t>
            </a:r>
            <a:r>
              <a:rPr lang="en-US" sz="2400" b="0" i="0" u="none" strike="noStrike" cap="none">
                <a:solidFill>
                  <a:srgbClr val="000000"/>
                </a:solidFill>
                <a:latin typeface="Verdana"/>
                <a:ea typeface="Verdana"/>
                <a:cs typeface="Verdana"/>
                <a:sym typeface="Verdana"/>
              </a:rPr>
              <a:t> do they experience this problem the most?</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5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Why</a:t>
            </a:r>
            <a:r>
              <a:rPr lang="en-US" sz="2400" b="0" i="0" u="none" strike="noStrike" cap="none">
                <a:solidFill>
                  <a:srgbClr val="000000"/>
                </a:solidFill>
                <a:latin typeface="Verdana"/>
                <a:ea typeface="Verdana"/>
                <a:cs typeface="Verdana"/>
                <a:sym typeface="Verdana"/>
              </a:rPr>
              <a:t> do they think this problem is occuring?</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500"/>
              </a:spcBef>
              <a:spcAft>
                <a:spcPts val="0"/>
              </a:spcAft>
              <a:buClr>
                <a:srgbClr val="000000"/>
              </a:buClr>
              <a:buSzPts val="1800"/>
              <a:buFont typeface="Verdana"/>
              <a:buNone/>
            </a:pPr>
            <a:endParaRPr sz="1800" b="0" i="0" u="none" strike="noStrike" cap="none">
              <a:solidFill>
                <a:srgbClr val="000000"/>
              </a:solidFill>
              <a:latin typeface="Verdana"/>
              <a:ea typeface="Verdana"/>
              <a:cs typeface="Verdana"/>
              <a:sym typeface="Verdana"/>
            </a:endParaRPr>
          </a:p>
        </p:txBody>
      </p:sp>
      <p:sp>
        <p:nvSpPr>
          <p:cNvPr id="557" name="Google Shape;557;p4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br>
              <a:rPr lang="en-US"/>
            </a:br>
            <a:r>
              <a:rPr lang="en-US"/>
              <a:t>Important Conversations</a:t>
            </a:r>
            <a:br>
              <a:rPr lang="en-US"/>
            </a:br>
            <a:endParaRPr/>
          </a:p>
        </p:txBody>
      </p:sp>
      <p:pic>
        <p:nvPicPr>
          <p:cNvPr id="558" name="Google Shape;558;p48"/>
          <p:cNvPicPr preferRelativeResize="0"/>
          <p:nvPr/>
        </p:nvPicPr>
        <p:blipFill rotWithShape="1">
          <a:blip r:embed="rId3">
            <a:alphaModFix/>
          </a:blip>
          <a:srcRect l="30507"/>
          <a:stretch/>
        </p:blipFill>
        <p:spPr>
          <a:xfrm>
            <a:off x="6282500" y="2393125"/>
            <a:ext cx="2451274" cy="23396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9"/>
          <p:cNvSpPr txBox="1"/>
          <p:nvPr/>
        </p:nvSpPr>
        <p:spPr>
          <a:xfrm>
            <a:off x="457200" y="1520325"/>
            <a:ext cx="8229600" cy="53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Verdana"/>
                <a:ea typeface="Verdana"/>
                <a:cs typeface="Verdana"/>
                <a:sym typeface="Verdana"/>
              </a:rPr>
              <a:t>There are different tools you might use to explore the WHYs from the perspective of stakeholders.</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Empathy interviews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Focus groups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Surveys</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15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r>
              <a:rPr lang="en-US" sz="2400" b="0" i="1" u="none" strike="noStrike" cap="none">
                <a:solidFill>
                  <a:srgbClr val="000000"/>
                </a:solidFill>
                <a:latin typeface="Verdana"/>
                <a:ea typeface="Verdana"/>
                <a:cs typeface="Verdana"/>
                <a:sym typeface="Verdana"/>
              </a:rPr>
              <a:t>Ex. Conducting a school climate survey for students and families to see how they feel about school.  Include what they think is working / not working.  Work with schools to figure out the best time and way to give surveys.  Get results back by mid-October and review as a team at</a:t>
            </a:r>
            <a:endParaRPr sz="24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r>
              <a:rPr lang="en-US" sz="2400" b="0" i="1" u="none" strike="noStrike" cap="none">
                <a:solidFill>
                  <a:srgbClr val="000000"/>
                </a:solidFill>
                <a:latin typeface="Verdana"/>
                <a:ea typeface="Verdana"/>
                <a:cs typeface="Verdana"/>
                <a:sym typeface="Verdana"/>
              </a:rPr>
              <a:t>November meeting.</a:t>
            </a:r>
            <a:endParaRPr sz="2400" b="0" i="0" u="none" strike="noStrike" cap="none">
              <a:solidFill>
                <a:srgbClr val="000000"/>
              </a:solidFill>
              <a:latin typeface="Verdana"/>
              <a:ea typeface="Verdana"/>
              <a:cs typeface="Verdana"/>
              <a:sym typeface="Verdana"/>
            </a:endParaRPr>
          </a:p>
        </p:txBody>
      </p:sp>
      <p:sp>
        <p:nvSpPr>
          <p:cNvPr id="565" name="Google Shape;565;p4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a:t>Tools for Feedback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2323"/>
              <a:buNone/>
            </a:pPr>
            <a:r>
              <a:rPr lang="en-US" sz="2300"/>
              <a:t>Participants will:</a:t>
            </a:r>
            <a:endParaRPr sz="2300"/>
          </a:p>
          <a:p>
            <a:pPr marL="457200" lvl="0" indent="-374650" algn="l" rtl="0">
              <a:lnSpc>
                <a:spcPct val="100000"/>
              </a:lnSpc>
              <a:spcBef>
                <a:spcPts val="1000"/>
              </a:spcBef>
              <a:spcAft>
                <a:spcPts val="0"/>
              </a:spcAft>
              <a:buSzPts val="2300"/>
              <a:buFont typeface="Verdana"/>
              <a:buAutoNum type="arabicPeriod"/>
            </a:pPr>
            <a:r>
              <a:rPr lang="en-US" sz="2300"/>
              <a:t>Understand the data-informed decision making process at the division level</a:t>
            </a:r>
            <a:endParaRPr sz="2300"/>
          </a:p>
          <a:p>
            <a:pPr marL="457200" lvl="0" indent="-374650" algn="l" rtl="0">
              <a:lnSpc>
                <a:spcPct val="100000"/>
              </a:lnSpc>
              <a:spcBef>
                <a:spcPts val="1000"/>
              </a:spcBef>
              <a:spcAft>
                <a:spcPts val="0"/>
              </a:spcAft>
              <a:buSzPts val="2300"/>
              <a:buFont typeface="Verdana"/>
              <a:buAutoNum type="arabicPeriod"/>
            </a:pPr>
            <a:r>
              <a:rPr lang="en-US" sz="2300"/>
              <a:t>Identify valued outcomes for MTSS implementation</a:t>
            </a:r>
            <a:endParaRPr sz="2300"/>
          </a:p>
          <a:p>
            <a:pPr marL="457200" lvl="0" indent="-374650" algn="l" rtl="0">
              <a:lnSpc>
                <a:spcPct val="100000"/>
              </a:lnSpc>
              <a:spcBef>
                <a:spcPts val="1000"/>
              </a:spcBef>
              <a:spcAft>
                <a:spcPts val="0"/>
              </a:spcAft>
              <a:buSzPts val="2300"/>
              <a:buFont typeface="Verdana"/>
              <a:buAutoNum type="arabicPeriod"/>
            </a:pPr>
            <a:r>
              <a:rPr lang="en-US" sz="2300"/>
              <a:t>Analyze data to identify red flags and root causes</a:t>
            </a:r>
            <a:endParaRPr sz="2300"/>
          </a:p>
          <a:p>
            <a:pPr marL="457200" lvl="0" indent="-374650" algn="l" rtl="0">
              <a:lnSpc>
                <a:spcPct val="100000"/>
              </a:lnSpc>
              <a:spcBef>
                <a:spcPts val="1000"/>
              </a:spcBef>
              <a:spcAft>
                <a:spcPts val="0"/>
              </a:spcAft>
              <a:buSzPts val="2300"/>
              <a:buFont typeface="Verdana"/>
              <a:buAutoNum type="arabicPeriod"/>
            </a:pPr>
            <a:r>
              <a:rPr lang="en-US" sz="2300"/>
              <a:t>Define problems with precision and establish division goals</a:t>
            </a:r>
            <a:endParaRPr sz="2300"/>
          </a:p>
          <a:p>
            <a:pPr marL="457200" lvl="0" indent="-374650" algn="l" rtl="0">
              <a:lnSpc>
                <a:spcPct val="100000"/>
              </a:lnSpc>
              <a:spcBef>
                <a:spcPts val="1000"/>
              </a:spcBef>
              <a:spcAft>
                <a:spcPts val="0"/>
              </a:spcAft>
              <a:buSzPts val="2300"/>
              <a:buFont typeface="Verdana"/>
              <a:buAutoNum type="arabicPeriod"/>
            </a:pPr>
            <a:r>
              <a:rPr lang="en-US" sz="2300"/>
              <a:t>Determine practices and systems needed to achieve an identified goal</a:t>
            </a:r>
            <a:endParaRPr sz="2300"/>
          </a:p>
          <a:p>
            <a:pPr marL="457200" lvl="0" indent="-374650" algn="l" rtl="0">
              <a:lnSpc>
                <a:spcPct val="100000"/>
              </a:lnSpc>
              <a:spcBef>
                <a:spcPts val="1000"/>
              </a:spcBef>
              <a:spcAft>
                <a:spcPts val="0"/>
              </a:spcAft>
              <a:buSzPts val="2300"/>
              <a:buFont typeface="Verdana"/>
              <a:buAutoNum type="arabicPeriod"/>
            </a:pPr>
            <a:r>
              <a:rPr lang="en-US" sz="2300"/>
              <a:t>Monitor outcomes and fidelity of the implementation plan</a:t>
            </a:r>
            <a:endParaRPr sz="2300"/>
          </a:p>
          <a:p>
            <a:pPr marL="0" lvl="0" indent="0" algn="l" rtl="0">
              <a:lnSpc>
                <a:spcPct val="100000"/>
              </a:lnSpc>
              <a:spcBef>
                <a:spcPts val="1000"/>
              </a:spcBef>
              <a:spcAft>
                <a:spcPts val="0"/>
              </a:spcAft>
              <a:buSzPts val="2323"/>
              <a:buNone/>
            </a:pPr>
            <a:endParaRPr sz="3100"/>
          </a:p>
        </p:txBody>
      </p:sp>
      <p:sp>
        <p:nvSpPr>
          <p:cNvPr id="161" name="Google Shape;161;p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50"/>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572" name="Google Shape;572;p50"/>
          <p:cNvSpPr txBox="1">
            <a:spLocks noGrp="1"/>
          </p:cNvSpPr>
          <p:nvPr>
            <p:ph type="body" idx="1"/>
          </p:nvPr>
        </p:nvSpPr>
        <p:spPr>
          <a:xfrm>
            <a:off x="3575050" y="273050"/>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fontScale="92500" lnSpcReduction="20000"/>
          </a:bodyPr>
          <a:lstStyle/>
          <a:p>
            <a:pPr marL="0" lvl="0" indent="0" algn="l" rtl="0">
              <a:lnSpc>
                <a:spcPct val="100000"/>
              </a:lnSpc>
              <a:spcBef>
                <a:spcPts val="360"/>
              </a:spcBef>
              <a:spcAft>
                <a:spcPts val="0"/>
              </a:spcAft>
              <a:buClr>
                <a:schemeClr val="dk1"/>
              </a:buClr>
              <a:buSzPct val="34375"/>
              <a:buFont typeface="Arial"/>
              <a:buNone/>
            </a:pPr>
            <a:r>
              <a:rPr lang="en-US"/>
              <a:t>How are you currently obtaining stakeholder feedback?</a:t>
            </a:r>
            <a:endParaRPr/>
          </a:p>
          <a:p>
            <a:pPr marL="0" lvl="0" indent="0" algn="l" rtl="0">
              <a:lnSpc>
                <a:spcPct val="100000"/>
              </a:lnSpc>
              <a:spcBef>
                <a:spcPts val="1000"/>
              </a:spcBef>
              <a:spcAft>
                <a:spcPts val="0"/>
              </a:spcAft>
              <a:buClr>
                <a:schemeClr val="dk1"/>
              </a:buClr>
              <a:buSzPct val="34375"/>
              <a:buFont typeface="Arial"/>
              <a:buNone/>
            </a:pPr>
            <a:endParaRPr/>
          </a:p>
          <a:p>
            <a:pPr marL="457200" lvl="0" indent="-398620" algn="l" rtl="0">
              <a:lnSpc>
                <a:spcPct val="100000"/>
              </a:lnSpc>
              <a:spcBef>
                <a:spcPts val="1000"/>
              </a:spcBef>
              <a:spcAft>
                <a:spcPts val="0"/>
              </a:spcAft>
              <a:buSzPct val="98437"/>
              <a:buFont typeface="Verdana"/>
              <a:buChar char="•"/>
            </a:pPr>
            <a:r>
              <a:rPr lang="en-US"/>
              <a:t>Identify which stakeholder groups you need to obtain feedback from.</a:t>
            </a:r>
            <a:endParaRPr/>
          </a:p>
          <a:p>
            <a:pPr marL="914400" lvl="1" indent="-379730" algn="l" rtl="0">
              <a:lnSpc>
                <a:spcPct val="100000"/>
              </a:lnSpc>
              <a:spcBef>
                <a:spcPts val="1000"/>
              </a:spcBef>
              <a:spcAft>
                <a:spcPts val="0"/>
              </a:spcAft>
              <a:buSzPct val="100000"/>
              <a:buChar char="–"/>
            </a:pPr>
            <a:r>
              <a:rPr lang="en-US"/>
              <a:t>Who is the problem impacting?</a:t>
            </a:r>
            <a:endParaRPr/>
          </a:p>
          <a:p>
            <a:pPr marL="457200" lvl="0" indent="-402906" algn="l" rtl="0">
              <a:lnSpc>
                <a:spcPct val="100000"/>
              </a:lnSpc>
              <a:spcBef>
                <a:spcPts val="1000"/>
              </a:spcBef>
              <a:spcAft>
                <a:spcPts val="0"/>
              </a:spcAft>
              <a:buSzPct val="191919"/>
              <a:buFont typeface="Verdana"/>
              <a:buChar char="•"/>
            </a:pPr>
            <a:r>
              <a:rPr lang="en-US"/>
              <a:t>Discuss the method(s) by which feedback will be gathered.</a:t>
            </a:r>
            <a:endParaRPr sz="2800" b="1"/>
          </a:p>
          <a:p>
            <a:pPr marL="0" lvl="0" indent="0" algn="l" rtl="0">
              <a:lnSpc>
                <a:spcPct val="100000"/>
              </a:lnSpc>
              <a:spcBef>
                <a:spcPts val="1000"/>
              </a:spcBef>
              <a:spcAft>
                <a:spcPts val="0"/>
              </a:spcAft>
              <a:buSzPct val="163265"/>
              <a:buNone/>
            </a:pPr>
            <a:endParaRPr sz="2800"/>
          </a:p>
        </p:txBody>
      </p:sp>
      <p:sp>
        <p:nvSpPr>
          <p:cNvPr id="573" name="Google Shape;573;p50"/>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Stakeholder Feedback</a:t>
            </a:r>
            <a:endParaRPr sz="3300"/>
          </a:p>
        </p:txBody>
      </p:sp>
      <p:pic>
        <p:nvPicPr>
          <p:cNvPr id="574" name="Google Shape;574;p50" descr="Aesthetic 10 minute timer with relaxing music and a gentle alarm in the end. Great for rest time, focused study or work sessions. This timer can be used in a classroom.&#10;&#10;Please support the channel by liking the video and subscribing!&#10;&#10;💿 Timer features an original composition by  @PomodoroRecords  Check out the channel for more relaxing music.&#10;&#10;Looking for a different timer? Let me know in the comments what kind of design and music you'd like to see and I'll make a timer just for you! #Timer #RelaxingMusic" title="10 Minute Timer with Relaxing Music and Alarm 🎵⏰">
            <a:hlinkClick r:id="rId3"/>
          </p:cNvPr>
          <p:cNvPicPr preferRelativeResize="0"/>
          <p:nvPr/>
        </p:nvPicPr>
        <p:blipFill rotWithShape="1">
          <a:blip r:embed="rId4">
            <a:alphaModFix/>
          </a:blip>
          <a:srcRect/>
          <a:stretch/>
        </p:blipFill>
        <p:spPr>
          <a:xfrm>
            <a:off x="3726988" y="5695800"/>
            <a:ext cx="2066119" cy="1162200"/>
          </a:xfrm>
          <a:prstGeom prst="rect">
            <a:avLst/>
          </a:prstGeom>
          <a:noFill/>
          <a:ln>
            <a:noFill/>
          </a:ln>
        </p:spPr>
      </p:pic>
      <p:pic>
        <p:nvPicPr>
          <p:cNvPr id="575" name="Google Shape;575;p50"/>
          <p:cNvPicPr preferRelativeResize="0"/>
          <p:nvPr/>
        </p:nvPicPr>
        <p:blipFill rotWithShape="1">
          <a:blip r:embed="rId5">
            <a:alphaModFix/>
          </a:blip>
          <a:srcRect/>
          <a:stretch/>
        </p:blipFill>
        <p:spPr>
          <a:xfrm>
            <a:off x="7971075" y="5305175"/>
            <a:ext cx="1041375" cy="1359848"/>
          </a:xfrm>
          <a:prstGeom prst="rect">
            <a:avLst/>
          </a:prstGeom>
          <a:noFill/>
          <a:ln>
            <a:noFill/>
          </a:ln>
        </p:spPr>
      </p:pic>
      <p:sp>
        <p:nvSpPr>
          <p:cNvPr id="576" name="Google Shape;576;p50"/>
          <p:cNvSpPr txBox="1"/>
          <p:nvPr/>
        </p:nvSpPr>
        <p:spPr>
          <a:xfrm>
            <a:off x="87850" y="6109725"/>
            <a:ext cx="3487200" cy="55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17 </a:t>
            </a:r>
            <a:endParaRPr sz="26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endParaRPr sz="2600" b="0" i="1" u="none" strike="noStrike" cap="none">
              <a:solidFill>
                <a:srgbClr val="000000"/>
              </a:solidFill>
              <a:latin typeface="Verdana"/>
              <a:ea typeface="Verdana"/>
              <a:cs typeface="Verdana"/>
              <a:sym typeface="Verdana"/>
            </a:endParaRPr>
          </a:p>
        </p:txBody>
      </p:sp>
      <p:pic>
        <p:nvPicPr>
          <p:cNvPr id="577" name="Google Shape;577;p50"/>
          <p:cNvPicPr preferRelativeResize="0"/>
          <p:nvPr/>
        </p:nvPicPr>
        <p:blipFill rotWithShape="1">
          <a:blip r:embed="rId6">
            <a:alphaModFix/>
          </a:blip>
          <a:srcRect/>
          <a:stretch/>
        </p:blipFill>
        <p:spPr>
          <a:xfrm>
            <a:off x="838200" y="2744813"/>
            <a:ext cx="2271901" cy="30465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1000"/>
                                        <p:tgtEl>
                                          <p:spTgt spid="575"/>
                                        </p:tgtEl>
                                      </p:cBhvr>
                                    </p:animEffect>
                                  </p:childTnLst>
                                </p:cTn>
                              </p:par>
                              <p:par>
                                <p:cTn id="8" presetID="10" presetClass="entr" presetSubtype="0" fill="hold" nodeType="withEffect">
                                  <p:stCondLst>
                                    <p:cond delay="0"/>
                                  </p:stCondLst>
                                  <p:childTnLst>
                                    <p:set>
                                      <p:cBhvr>
                                        <p:cTn id="9" dur="1" fill="hold">
                                          <p:stCondLst>
                                            <p:cond delay="0"/>
                                          </p:stCondLst>
                                        </p:cTn>
                                        <p:tgtEl>
                                          <p:spTgt spid="574"/>
                                        </p:tgtEl>
                                        <p:attrNameLst>
                                          <p:attrName>style.visibility</p:attrName>
                                        </p:attrNameLst>
                                      </p:cBhvr>
                                      <p:to>
                                        <p:strVal val="visible"/>
                                      </p:to>
                                    </p:set>
                                    <p:animEffect transition="in" filter="fade">
                                      <p:cBhvr>
                                        <p:cTn id="10" dur="1000"/>
                                        <p:tgtEl>
                                          <p:spTgt spid="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Division A: </a:t>
            </a:r>
            <a:endParaRPr/>
          </a:p>
          <a:p>
            <a:pPr marL="0" lvl="0" indent="0" algn="ctr" rtl="0">
              <a:lnSpc>
                <a:spcPct val="100000"/>
              </a:lnSpc>
              <a:spcBef>
                <a:spcPts val="0"/>
              </a:spcBef>
              <a:spcAft>
                <a:spcPts val="0"/>
              </a:spcAft>
              <a:buSzPts val="4000"/>
              <a:buNone/>
            </a:pPr>
            <a:r>
              <a:rPr lang="en-US"/>
              <a:t>Stakeholder Feedback</a:t>
            </a:r>
            <a:endParaRPr/>
          </a:p>
        </p:txBody>
      </p:sp>
      <p:sp>
        <p:nvSpPr>
          <p:cNvPr id="584" name="Google Shape;584;p51"/>
          <p:cNvSpPr txBox="1"/>
          <p:nvPr/>
        </p:nvSpPr>
        <p:spPr>
          <a:xfrm>
            <a:off x="505925" y="1469650"/>
            <a:ext cx="8165100" cy="511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3100" b="0" i="0" u="none" strike="noStrike" cap="none">
                <a:solidFill>
                  <a:srgbClr val="000000"/>
                </a:solidFill>
                <a:latin typeface="Verdana"/>
                <a:ea typeface="Verdana"/>
                <a:cs typeface="Verdana"/>
                <a:sym typeface="Verdana"/>
              </a:rPr>
              <a:t>Families:</a:t>
            </a:r>
            <a:endParaRPr sz="31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illness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housing instability</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economic hardships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confusion about attendance policies and procedures</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100"/>
              <a:buFont typeface="Arial"/>
              <a:buNone/>
            </a:pPr>
            <a:r>
              <a:rPr lang="en-US" sz="3100" b="0" i="0" u="none" strike="noStrike" cap="none">
                <a:solidFill>
                  <a:srgbClr val="000000"/>
                </a:solidFill>
                <a:latin typeface="Verdana"/>
                <a:ea typeface="Verdana"/>
                <a:cs typeface="Verdana"/>
                <a:sym typeface="Verdana"/>
              </a:rPr>
              <a:t>Students: </a:t>
            </a:r>
            <a:r>
              <a:rPr lang="en-US" sz="3000" b="0" i="0" u="none" strike="noStrike" cap="none">
                <a:solidFill>
                  <a:srgbClr val="000000"/>
                </a:solidFill>
                <a:latin typeface="Verdana"/>
                <a:ea typeface="Verdana"/>
                <a:cs typeface="Verdana"/>
                <a:sym typeface="Verdana"/>
              </a:rPr>
              <a:t>“</a:t>
            </a:r>
            <a:r>
              <a:rPr lang="en-US" sz="2800" b="0" i="0" u="none" strike="noStrike" cap="none">
                <a:solidFill>
                  <a:srgbClr val="000000"/>
                </a:solidFill>
                <a:latin typeface="Verdana"/>
                <a:ea typeface="Verdana"/>
                <a:cs typeface="Verdana"/>
                <a:sym typeface="Verdana"/>
              </a:rPr>
              <a:t>Why do you come to school?”</a:t>
            </a:r>
            <a:endParaRPr sz="28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adult support</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belonging to a positive peer group</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commitment to education and future goals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school environment </a:t>
            </a:r>
            <a:r>
              <a:rPr lang="en-US" sz="2200" b="0" i="0" u="none" strike="noStrike" cap="none">
                <a:solidFill>
                  <a:srgbClr val="000000"/>
                </a:solidFill>
                <a:latin typeface="Verdana"/>
                <a:ea typeface="Verdana"/>
                <a:cs typeface="Verdana"/>
                <a:sym typeface="Verdana"/>
              </a:rPr>
              <a:t>(e.g. feel safe, </a:t>
            </a: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supported and engaged in class; school is fun)</a:t>
            </a: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2"/>
          <p:cNvSpPr txBox="1">
            <a:spLocks noGrp="1"/>
          </p:cNvSpPr>
          <p:nvPr>
            <p:ph type="body" idx="1"/>
          </p:nvPr>
        </p:nvSpPr>
        <p:spPr>
          <a:xfrm>
            <a:off x="722313" y="1905001"/>
            <a:ext cx="7772400" cy="25020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1100"/>
              <a:buFont typeface="Arial"/>
              <a:buNone/>
            </a:pPr>
            <a:r>
              <a:rPr lang="en-US" sz="4000" b="1">
                <a:solidFill>
                  <a:schemeClr val="dk1"/>
                </a:solidFill>
              </a:rPr>
              <a:t>Identifying the “Why”</a:t>
            </a:r>
            <a:endParaRPr/>
          </a:p>
        </p:txBody>
      </p:sp>
      <p:pic>
        <p:nvPicPr>
          <p:cNvPr id="591" name="Google Shape;591;p52"/>
          <p:cNvPicPr preferRelativeResize="0"/>
          <p:nvPr/>
        </p:nvPicPr>
        <p:blipFill rotWithShape="1">
          <a:blip r:embed="rId3">
            <a:alphaModFix/>
          </a:blip>
          <a:srcRect/>
          <a:stretch/>
        </p:blipFill>
        <p:spPr>
          <a:xfrm>
            <a:off x="725075" y="4398875"/>
            <a:ext cx="7769600" cy="2502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Why Conduct </a:t>
            </a:r>
            <a:endParaRPr/>
          </a:p>
          <a:p>
            <a:pPr marL="0" lvl="0" indent="0" algn="ctr" rtl="0">
              <a:lnSpc>
                <a:spcPct val="100000"/>
              </a:lnSpc>
              <a:spcBef>
                <a:spcPts val="0"/>
              </a:spcBef>
              <a:spcAft>
                <a:spcPts val="0"/>
              </a:spcAft>
              <a:buSzPts val="4000"/>
              <a:buNone/>
            </a:pPr>
            <a:r>
              <a:rPr lang="en-US"/>
              <a:t>Root Cause Analysis?</a:t>
            </a:r>
            <a:endParaRPr/>
          </a:p>
        </p:txBody>
      </p:sp>
      <p:sp>
        <p:nvSpPr>
          <p:cNvPr id="598" name="Google Shape;598;p53"/>
          <p:cNvSpPr txBox="1"/>
          <p:nvPr/>
        </p:nvSpPr>
        <p:spPr>
          <a:xfrm>
            <a:off x="239300" y="6305400"/>
            <a:ext cx="6635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Office of School Quality, Dr. April Kaiser Edwards, VDOE</a:t>
            </a:r>
            <a:endParaRPr sz="1400" b="0" i="0" u="none" strike="noStrike" cap="none">
              <a:solidFill>
                <a:srgbClr val="000000"/>
              </a:solidFill>
              <a:latin typeface="Verdana"/>
              <a:ea typeface="Verdana"/>
              <a:cs typeface="Verdana"/>
              <a:sym typeface="Verdana"/>
            </a:endParaRPr>
          </a:p>
        </p:txBody>
      </p:sp>
      <p:sp>
        <p:nvSpPr>
          <p:cNvPr id="599" name="Google Shape;599;p53"/>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10000"/>
          </a:bodyPr>
          <a:lstStyle/>
          <a:p>
            <a:pPr marL="457200" lvl="0" indent="-381000" algn="l" rtl="0">
              <a:lnSpc>
                <a:spcPct val="100000"/>
              </a:lnSpc>
              <a:spcBef>
                <a:spcPts val="0"/>
              </a:spcBef>
              <a:spcAft>
                <a:spcPts val="0"/>
              </a:spcAft>
              <a:buSzPct val="108108"/>
              <a:buFont typeface="Verdana"/>
              <a:buAutoNum type="arabicPeriod"/>
            </a:pPr>
            <a:r>
              <a:rPr lang="en-US" sz="2400"/>
              <a:t>Prevents “solutionitis”</a:t>
            </a:r>
            <a:endParaRPr sz="2400"/>
          </a:p>
          <a:p>
            <a:pPr marL="457200" lvl="0" indent="-381000" algn="l" rtl="0">
              <a:lnSpc>
                <a:spcPct val="100000"/>
              </a:lnSpc>
              <a:spcBef>
                <a:spcPts val="1000"/>
              </a:spcBef>
              <a:spcAft>
                <a:spcPts val="0"/>
              </a:spcAft>
              <a:buSzPct val="108108"/>
              <a:buFont typeface="Verdana"/>
              <a:buAutoNum type="arabicPeriod"/>
            </a:pPr>
            <a:r>
              <a:rPr lang="en-US" sz="2400"/>
              <a:t>Produces insights into the system as a whole</a:t>
            </a:r>
            <a:endParaRPr sz="2400"/>
          </a:p>
          <a:p>
            <a:pPr marL="457200" lvl="0" indent="-381000" algn="l" rtl="0">
              <a:lnSpc>
                <a:spcPct val="100000"/>
              </a:lnSpc>
              <a:spcBef>
                <a:spcPts val="1000"/>
              </a:spcBef>
              <a:spcAft>
                <a:spcPts val="0"/>
              </a:spcAft>
              <a:buSzPct val="108108"/>
              <a:buFont typeface="Verdana"/>
              <a:buAutoNum type="arabicPeriod"/>
            </a:pPr>
            <a:r>
              <a:rPr lang="en-US" sz="2400"/>
              <a:t>Prompts brutally honest discussions about why unsatisfactory outcomes occur</a:t>
            </a:r>
            <a:endParaRPr sz="2400"/>
          </a:p>
          <a:p>
            <a:pPr marL="457200" lvl="0" indent="-381000" algn="l" rtl="0">
              <a:lnSpc>
                <a:spcPct val="100000"/>
              </a:lnSpc>
              <a:spcBef>
                <a:spcPts val="1000"/>
              </a:spcBef>
              <a:spcAft>
                <a:spcPts val="0"/>
              </a:spcAft>
              <a:buSzPct val="108108"/>
              <a:buFont typeface="Verdana"/>
              <a:buAutoNum type="arabicPeriod"/>
            </a:pPr>
            <a:r>
              <a:rPr lang="en-US" sz="2400"/>
              <a:t>Prompts participants to look at problems from the user perspective</a:t>
            </a:r>
            <a:endParaRPr sz="2400"/>
          </a:p>
          <a:p>
            <a:pPr marL="457200" lvl="0" indent="-381000" algn="l" rtl="0">
              <a:lnSpc>
                <a:spcPct val="100000"/>
              </a:lnSpc>
              <a:spcBef>
                <a:spcPts val="1000"/>
              </a:spcBef>
              <a:spcAft>
                <a:spcPts val="0"/>
              </a:spcAft>
              <a:buSzPct val="108108"/>
              <a:buFont typeface="Verdana"/>
              <a:buAutoNum type="arabicPeriod"/>
            </a:pPr>
            <a:r>
              <a:rPr lang="en-US" sz="2400"/>
              <a:t>Ensures the initial problem is narrow and concrete enough to improve</a:t>
            </a:r>
            <a:endParaRPr sz="2400"/>
          </a:p>
          <a:p>
            <a:pPr marL="457200" lvl="0" indent="-381000" algn="l" rtl="0">
              <a:lnSpc>
                <a:spcPct val="100000"/>
              </a:lnSpc>
              <a:spcBef>
                <a:spcPts val="1000"/>
              </a:spcBef>
              <a:spcAft>
                <a:spcPts val="0"/>
              </a:spcAft>
              <a:buSzPct val="108108"/>
              <a:buFont typeface="Verdana"/>
              <a:buAutoNum type="arabicPeriod"/>
            </a:pPr>
            <a:r>
              <a:rPr lang="en-US" sz="2400"/>
              <a:t>Informs tactical action and solutions moving forward</a:t>
            </a:r>
            <a:endParaRPr sz="2400"/>
          </a:p>
          <a:p>
            <a:pPr marL="457200" lvl="0" indent="-381000" algn="l" rtl="0">
              <a:lnSpc>
                <a:spcPct val="100000"/>
              </a:lnSpc>
              <a:spcBef>
                <a:spcPts val="1000"/>
              </a:spcBef>
              <a:spcAft>
                <a:spcPts val="1000"/>
              </a:spcAft>
              <a:buSzPct val="108108"/>
              <a:buFont typeface="Verdana"/>
              <a:buAutoNum type="arabicPeriod"/>
            </a:pPr>
            <a:r>
              <a:rPr lang="en-US" sz="2400"/>
              <a:t>Enhances the group’s ability to develop targeted and measurable outcomes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4"/>
          <p:cNvSpPr txBox="1">
            <a:spLocks noGrp="1"/>
          </p:cNvSpPr>
          <p:nvPr>
            <p:ph type="body" idx="1"/>
          </p:nvPr>
        </p:nvSpPr>
        <p:spPr>
          <a:xfrm>
            <a:off x="306025" y="1371800"/>
            <a:ext cx="8609400" cy="5313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en-US" sz="2900" b="1">
                <a:solidFill>
                  <a:schemeClr val="dk1"/>
                </a:solidFill>
                <a:latin typeface="Verdana"/>
                <a:ea typeface="Verdana"/>
                <a:cs typeface="Verdana"/>
                <a:sym typeface="Verdana"/>
              </a:rPr>
              <a:t>Example: </a:t>
            </a:r>
            <a:endParaRPr sz="2900" b="1">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endParaRPr sz="29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900" b="1">
                <a:solidFill>
                  <a:schemeClr val="dk1"/>
                </a:solidFill>
                <a:latin typeface="Verdana"/>
                <a:ea typeface="Verdana"/>
                <a:cs typeface="Verdana"/>
                <a:sym typeface="Verdana"/>
              </a:rPr>
              <a:t>Story:</a:t>
            </a:r>
            <a:r>
              <a:rPr lang="en-US" sz="2900">
                <a:solidFill>
                  <a:schemeClr val="dk1"/>
                </a:solidFill>
                <a:latin typeface="Verdana"/>
                <a:ea typeface="Verdana"/>
                <a:cs typeface="Verdana"/>
                <a:sym typeface="Verdana"/>
              </a:rPr>
              <a:t> Students are not coming to school because they don’t care.</a:t>
            </a:r>
            <a:endParaRPr sz="29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endParaRPr sz="29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900" b="1">
                <a:solidFill>
                  <a:schemeClr val="dk1"/>
                </a:solidFill>
                <a:latin typeface="Verdana"/>
                <a:ea typeface="Verdana"/>
                <a:cs typeface="Verdana"/>
                <a:sym typeface="Verdana"/>
              </a:rPr>
              <a:t>Fact:</a:t>
            </a:r>
            <a:r>
              <a:rPr lang="en-US" sz="2900">
                <a:solidFill>
                  <a:schemeClr val="dk1"/>
                </a:solidFill>
                <a:latin typeface="Verdana"/>
                <a:ea typeface="Verdana"/>
                <a:cs typeface="Verdana"/>
                <a:sym typeface="Verdana"/>
              </a:rPr>
              <a:t> Data shows that some students are having difficulty getting up for school on time because they have to be at the bus stop by 6:30am.  </a:t>
            </a:r>
            <a:endParaRPr sz="2900">
              <a:solidFill>
                <a:schemeClr val="dk1"/>
              </a:solidFill>
              <a:latin typeface="Verdana"/>
              <a:ea typeface="Verdana"/>
              <a:cs typeface="Verdana"/>
              <a:sym typeface="Verdana"/>
            </a:endParaRPr>
          </a:p>
        </p:txBody>
      </p:sp>
      <p:sp>
        <p:nvSpPr>
          <p:cNvPr id="605" name="Google Shape;605;p54"/>
          <p:cNvSpPr txBox="1">
            <a:spLocks noGrp="1"/>
          </p:cNvSpPr>
          <p:nvPr>
            <p:ph type="title"/>
          </p:nvPr>
        </p:nvSpPr>
        <p:spPr>
          <a:xfrm>
            <a:off x="228600" y="228500"/>
            <a:ext cx="8686800" cy="1052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200">
                <a:solidFill>
                  <a:srgbClr val="FFFFFF"/>
                </a:solidFill>
                <a:latin typeface="Verdana"/>
                <a:ea typeface="Verdana"/>
                <a:cs typeface="Verdana"/>
                <a:sym typeface="Verdana"/>
              </a:rPr>
              <a:t>Root Cause Helps Separate </a:t>
            </a:r>
            <a:endParaRPr sz="3200">
              <a:solidFill>
                <a:srgbClr val="FFFFFF"/>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000"/>
              <a:buFont typeface="Verdana"/>
              <a:buNone/>
            </a:pPr>
            <a:r>
              <a:rPr lang="en-US" sz="3200">
                <a:solidFill>
                  <a:srgbClr val="FFFFFF"/>
                </a:solidFill>
                <a:latin typeface="Verdana"/>
                <a:ea typeface="Verdana"/>
                <a:cs typeface="Verdana"/>
                <a:sym typeface="Verdana"/>
              </a:rPr>
              <a:t>Story from Fact</a:t>
            </a:r>
            <a:endParaRPr sz="320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55"/>
          <p:cNvPicPr preferRelativeResize="0"/>
          <p:nvPr/>
        </p:nvPicPr>
        <p:blipFill rotWithShape="1">
          <a:blip r:embed="rId3">
            <a:alphaModFix/>
          </a:blip>
          <a:srcRect/>
          <a:stretch/>
        </p:blipFill>
        <p:spPr>
          <a:xfrm>
            <a:off x="696359" y="1441550"/>
            <a:ext cx="4215975" cy="5416450"/>
          </a:xfrm>
          <a:prstGeom prst="rect">
            <a:avLst/>
          </a:prstGeom>
          <a:noFill/>
          <a:ln>
            <a:noFill/>
          </a:ln>
        </p:spPr>
      </p:pic>
      <p:sp>
        <p:nvSpPr>
          <p:cNvPr id="612" name="Google Shape;612;p55"/>
          <p:cNvSpPr txBox="1"/>
          <p:nvPr/>
        </p:nvSpPr>
        <p:spPr>
          <a:xfrm>
            <a:off x="5493900" y="2150750"/>
            <a:ext cx="3271500" cy="320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0" i="1" u="none" strike="noStrike" cap="none">
                <a:solidFill>
                  <a:srgbClr val="000000"/>
                </a:solidFill>
                <a:latin typeface="Verdana"/>
                <a:ea typeface="Verdana"/>
                <a:cs typeface="Verdana"/>
                <a:sym typeface="Verdana"/>
              </a:rPr>
              <a:t>“Instead of jumping to solutions, we take the time to ask ‘why’ to get closer to the root cause.”</a:t>
            </a:r>
            <a:endParaRPr sz="2800" b="0" i="1" u="none" strike="noStrike" cap="none">
              <a:solidFill>
                <a:srgbClr val="000000"/>
              </a:solidFill>
              <a:latin typeface="Verdana"/>
              <a:ea typeface="Verdana"/>
              <a:cs typeface="Verdana"/>
              <a:sym typeface="Verdana"/>
            </a:endParaRPr>
          </a:p>
        </p:txBody>
      </p:sp>
      <p:sp>
        <p:nvSpPr>
          <p:cNvPr id="613" name="Google Shape;613;p5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The 5 Whys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56"/>
          <p:cNvPicPr preferRelativeResize="0"/>
          <p:nvPr/>
        </p:nvPicPr>
        <p:blipFill rotWithShape="1">
          <a:blip r:embed="rId3">
            <a:alphaModFix/>
          </a:blip>
          <a:srcRect/>
          <a:stretch/>
        </p:blipFill>
        <p:spPr>
          <a:xfrm>
            <a:off x="4905125" y="1303163"/>
            <a:ext cx="3525900" cy="4456975"/>
          </a:xfrm>
          <a:prstGeom prst="rect">
            <a:avLst/>
          </a:prstGeom>
          <a:noFill/>
          <a:ln w="9525" cap="flat" cmpd="sng">
            <a:solidFill>
              <a:srgbClr val="000000"/>
            </a:solidFill>
            <a:prstDash val="solid"/>
            <a:round/>
            <a:headEnd type="none" w="sm" len="sm"/>
            <a:tailEnd type="none" w="sm" len="sm"/>
          </a:ln>
        </p:spPr>
      </p:pic>
      <p:sp>
        <p:nvSpPr>
          <p:cNvPr id="620" name="Google Shape;620;p56"/>
          <p:cNvSpPr txBox="1"/>
          <p:nvPr/>
        </p:nvSpPr>
        <p:spPr>
          <a:xfrm>
            <a:off x="138525" y="91400"/>
            <a:ext cx="4211700" cy="664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a:solidFill>
                  <a:srgbClr val="000000"/>
                </a:solidFill>
                <a:latin typeface="Verdana"/>
                <a:ea typeface="Verdana"/>
                <a:cs typeface="Verdana"/>
                <a:sym typeface="Verdana"/>
              </a:rPr>
              <a:t>Black and Latinx students are underrepresented in our in our AP classes</a:t>
            </a:r>
            <a:endParaRPr sz="15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Verdana"/>
                <a:ea typeface="Verdana"/>
                <a:cs typeface="Verdana"/>
                <a:sym typeface="Verdana"/>
              </a:rPr>
              <a:t>Why?</a:t>
            </a:r>
            <a:endParaRPr sz="15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Verdana"/>
                <a:ea typeface="Verdana"/>
                <a:cs typeface="Verdana"/>
                <a:sym typeface="Verdana"/>
              </a:rPr>
              <a:t>Black and Latinx students don’t sign up for AP classes.</a:t>
            </a: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Verdana"/>
                <a:ea typeface="Verdana"/>
                <a:cs typeface="Verdana"/>
                <a:sym typeface="Verdana"/>
              </a:rPr>
              <a:t>Why do Black and Latinx students not sign up for AP classes?</a:t>
            </a:r>
            <a:endParaRPr sz="15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Verdana"/>
                <a:ea typeface="Verdana"/>
                <a:cs typeface="Verdana"/>
                <a:sym typeface="Verdana"/>
              </a:rPr>
              <a:t>Black and Latinx students are not encouraged by their teachers or counselors to sign up for AP classes.</a:t>
            </a: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Verdana"/>
                <a:ea typeface="Verdana"/>
                <a:cs typeface="Verdana"/>
                <a:sym typeface="Verdana"/>
              </a:rPr>
              <a:t>Why are B/L students not encouraged to sign up for AP classes?</a:t>
            </a:r>
            <a:endParaRPr sz="15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Verdana"/>
                <a:ea typeface="Verdana"/>
                <a:cs typeface="Verdana"/>
                <a:sym typeface="Verdana"/>
              </a:rPr>
              <a:t>Teachers and counselors do not believe that most B/L demonstrate the skills necessary to handle the rigor of AP classes.</a:t>
            </a: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Verdana"/>
                <a:ea typeface="Verdana"/>
                <a:cs typeface="Verdana"/>
                <a:sym typeface="Verdana"/>
              </a:rPr>
              <a:t>Why do teachers and counselors not believe that most B/L demonstrate the skills necessary to handle the rigor of AP classes?</a:t>
            </a:r>
            <a:endParaRPr sz="15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Verdana"/>
                <a:ea typeface="Verdana"/>
                <a:cs typeface="Verdana"/>
                <a:sym typeface="Verdana"/>
              </a:rPr>
              <a:t>Teachers and counselors equate low test scores and grades with inability to handle higher level courses.</a:t>
            </a:r>
            <a:endParaRPr sz="1500" b="0" i="0" u="none" strike="noStrike" cap="none">
              <a:solidFill>
                <a:srgbClr val="000000"/>
              </a:solidFill>
              <a:latin typeface="Verdana"/>
              <a:ea typeface="Verdana"/>
              <a:cs typeface="Verdana"/>
              <a:sym typeface="Verdana"/>
            </a:endParaRPr>
          </a:p>
        </p:txBody>
      </p:sp>
      <p:sp>
        <p:nvSpPr>
          <p:cNvPr id="621" name="Google Shape;621;p56"/>
          <p:cNvSpPr txBox="1">
            <a:spLocks noGrp="1"/>
          </p:cNvSpPr>
          <p:nvPr>
            <p:ph type="title" idx="4294967295"/>
          </p:nvPr>
        </p:nvSpPr>
        <p:spPr>
          <a:xfrm>
            <a:off x="4702175" y="236538"/>
            <a:ext cx="4441825" cy="674687"/>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400">
                <a:solidFill>
                  <a:schemeClr val="lt1"/>
                </a:solidFill>
              </a:rPr>
              <a:t>A Division Example</a:t>
            </a:r>
            <a:endParaRPr sz="34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xEl>
                                              <p:pRg st="0" end="0"/>
                                            </p:txEl>
                                          </p:spTgt>
                                        </p:tgtEl>
                                        <p:attrNameLst>
                                          <p:attrName>style.visibility</p:attrName>
                                        </p:attrNameLst>
                                      </p:cBhvr>
                                      <p:to>
                                        <p:strVal val="visible"/>
                                      </p:to>
                                    </p:set>
                                    <p:animEffect transition="in" filter="fade">
                                      <p:cBhvr>
                                        <p:cTn id="7" dur="1000"/>
                                        <p:tgtEl>
                                          <p:spTgt spid="6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0">
                                            <p:txEl>
                                              <p:pRg st="1" end="1"/>
                                            </p:txEl>
                                          </p:spTgt>
                                        </p:tgtEl>
                                        <p:attrNameLst>
                                          <p:attrName>style.visibility</p:attrName>
                                        </p:attrNameLst>
                                      </p:cBhvr>
                                      <p:to>
                                        <p:strVal val="visible"/>
                                      </p:to>
                                    </p:set>
                                    <p:animEffect transition="in" filter="fade">
                                      <p:cBhvr>
                                        <p:cTn id="12" dur="1000"/>
                                        <p:tgtEl>
                                          <p:spTgt spid="6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0">
                                            <p:txEl>
                                              <p:pRg st="2" end="2"/>
                                            </p:txEl>
                                          </p:spTgt>
                                        </p:tgtEl>
                                        <p:attrNameLst>
                                          <p:attrName>style.visibility</p:attrName>
                                        </p:attrNameLst>
                                      </p:cBhvr>
                                      <p:to>
                                        <p:strVal val="visible"/>
                                      </p:to>
                                    </p:set>
                                    <p:animEffect transition="in" filter="fade">
                                      <p:cBhvr>
                                        <p:cTn id="17" dur="1000"/>
                                        <p:tgtEl>
                                          <p:spTgt spid="6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0">
                                            <p:txEl>
                                              <p:pRg st="3" end="3"/>
                                            </p:txEl>
                                          </p:spTgt>
                                        </p:tgtEl>
                                        <p:attrNameLst>
                                          <p:attrName>style.visibility</p:attrName>
                                        </p:attrNameLst>
                                      </p:cBhvr>
                                      <p:to>
                                        <p:strVal val="visible"/>
                                      </p:to>
                                    </p:set>
                                    <p:animEffect transition="in" filter="fade">
                                      <p:cBhvr>
                                        <p:cTn id="22" dur="1000"/>
                                        <p:tgtEl>
                                          <p:spTgt spid="6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0">
                                            <p:txEl>
                                              <p:pRg st="4" end="4"/>
                                            </p:txEl>
                                          </p:spTgt>
                                        </p:tgtEl>
                                        <p:attrNameLst>
                                          <p:attrName>style.visibility</p:attrName>
                                        </p:attrNameLst>
                                      </p:cBhvr>
                                      <p:to>
                                        <p:strVal val="visible"/>
                                      </p:to>
                                    </p:set>
                                    <p:animEffect transition="in" filter="fade">
                                      <p:cBhvr>
                                        <p:cTn id="27" dur="1000"/>
                                        <p:tgtEl>
                                          <p:spTgt spid="6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0">
                                            <p:txEl>
                                              <p:pRg st="5" end="5"/>
                                            </p:txEl>
                                          </p:spTgt>
                                        </p:tgtEl>
                                        <p:attrNameLst>
                                          <p:attrName>style.visibility</p:attrName>
                                        </p:attrNameLst>
                                      </p:cBhvr>
                                      <p:to>
                                        <p:strVal val="visible"/>
                                      </p:to>
                                    </p:set>
                                    <p:animEffect transition="in" filter="fade">
                                      <p:cBhvr>
                                        <p:cTn id="32" dur="1000"/>
                                        <p:tgtEl>
                                          <p:spTgt spid="6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0">
                                            <p:txEl>
                                              <p:pRg st="6" end="6"/>
                                            </p:txEl>
                                          </p:spTgt>
                                        </p:tgtEl>
                                        <p:attrNameLst>
                                          <p:attrName>style.visibility</p:attrName>
                                        </p:attrNameLst>
                                      </p:cBhvr>
                                      <p:to>
                                        <p:strVal val="visible"/>
                                      </p:to>
                                    </p:set>
                                    <p:animEffect transition="in" filter="fade">
                                      <p:cBhvr>
                                        <p:cTn id="37" dur="1000"/>
                                        <p:tgtEl>
                                          <p:spTgt spid="62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0">
                                            <p:txEl>
                                              <p:pRg st="7" end="7"/>
                                            </p:txEl>
                                          </p:spTgt>
                                        </p:tgtEl>
                                        <p:attrNameLst>
                                          <p:attrName>style.visibility</p:attrName>
                                        </p:attrNameLst>
                                      </p:cBhvr>
                                      <p:to>
                                        <p:strVal val="visible"/>
                                      </p:to>
                                    </p:set>
                                    <p:animEffect transition="in" filter="fade">
                                      <p:cBhvr>
                                        <p:cTn id="42" dur="1000"/>
                                        <p:tgtEl>
                                          <p:spTgt spid="62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20">
                                            <p:txEl>
                                              <p:pRg st="8" end="8"/>
                                            </p:txEl>
                                          </p:spTgt>
                                        </p:tgtEl>
                                        <p:attrNameLst>
                                          <p:attrName>style.visibility</p:attrName>
                                        </p:attrNameLst>
                                      </p:cBhvr>
                                      <p:to>
                                        <p:strVal val="visible"/>
                                      </p:to>
                                    </p:set>
                                    <p:animEffect transition="in" filter="fade">
                                      <p:cBhvr>
                                        <p:cTn id="47" dur="1000"/>
                                        <p:tgtEl>
                                          <p:spTgt spid="62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0">
                                            <p:txEl>
                                              <p:pRg st="9" end="9"/>
                                            </p:txEl>
                                          </p:spTgt>
                                        </p:tgtEl>
                                        <p:attrNameLst>
                                          <p:attrName>style.visibility</p:attrName>
                                        </p:attrNameLst>
                                      </p:cBhvr>
                                      <p:to>
                                        <p:strVal val="visible"/>
                                      </p:to>
                                    </p:set>
                                    <p:animEffect transition="in" filter="fade">
                                      <p:cBhvr>
                                        <p:cTn id="52" dur="1000"/>
                                        <p:tgtEl>
                                          <p:spTgt spid="62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20">
                                            <p:txEl>
                                              <p:pRg st="10" end="10"/>
                                            </p:txEl>
                                          </p:spTgt>
                                        </p:tgtEl>
                                        <p:attrNameLst>
                                          <p:attrName>style.visibility</p:attrName>
                                        </p:attrNameLst>
                                      </p:cBhvr>
                                      <p:to>
                                        <p:strVal val="visible"/>
                                      </p:to>
                                    </p:set>
                                    <p:animEffect transition="in" filter="fade">
                                      <p:cBhvr>
                                        <p:cTn id="57" dur="1000"/>
                                        <p:tgtEl>
                                          <p:spTgt spid="62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20">
                                            <p:txEl>
                                              <p:pRg st="11" end="11"/>
                                            </p:txEl>
                                          </p:spTgt>
                                        </p:tgtEl>
                                        <p:attrNameLst>
                                          <p:attrName>style.visibility</p:attrName>
                                        </p:attrNameLst>
                                      </p:cBhvr>
                                      <p:to>
                                        <p:strVal val="visible"/>
                                      </p:to>
                                    </p:set>
                                    <p:animEffect transition="in" filter="fade">
                                      <p:cBhvr>
                                        <p:cTn id="62" dur="1000"/>
                                        <p:tgtEl>
                                          <p:spTgt spid="62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0">
                                            <p:txEl>
                                              <p:pRg st="12" end="12"/>
                                            </p:txEl>
                                          </p:spTgt>
                                        </p:tgtEl>
                                        <p:attrNameLst>
                                          <p:attrName>style.visibility</p:attrName>
                                        </p:attrNameLst>
                                      </p:cBhvr>
                                      <p:to>
                                        <p:strVal val="visible"/>
                                      </p:to>
                                    </p:set>
                                    <p:animEffect transition="in" filter="fade">
                                      <p:cBhvr>
                                        <p:cTn id="67" dur="1000"/>
                                        <p:tgtEl>
                                          <p:spTgt spid="62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57"/>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400"/>
              <a:t>A “fishbone” diagram, can help in brainstorming to identify possible causes of a problem and in sorting ideas into useful categories. </a:t>
            </a:r>
            <a:endParaRPr/>
          </a:p>
        </p:txBody>
      </p:sp>
      <p:sp>
        <p:nvSpPr>
          <p:cNvPr id="628" name="Google Shape;628;p5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Fishbone Diagram</a:t>
            </a:r>
            <a:endParaRPr/>
          </a:p>
        </p:txBody>
      </p:sp>
      <p:pic>
        <p:nvPicPr>
          <p:cNvPr id="629" name="Google Shape;629;p57"/>
          <p:cNvPicPr preferRelativeResize="0"/>
          <p:nvPr/>
        </p:nvPicPr>
        <p:blipFill rotWithShape="1">
          <a:blip r:embed="rId3">
            <a:alphaModFix/>
          </a:blip>
          <a:srcRect/>
          <a:stretch/>
        </p:blipFill>
        <p:spPr>
          <a:xfrm>
            <a:off x="2275776" y="2858750"/>
            <a:ext cx="4971400" cy="3805175"/>
          </a:xfrm>
          <a:prstGeom prst="rect">
            <a:avLst/>
          </a:prstGeom>
          <a:noFill/>
          <a:ln w="9525" cap="flat" cmpd="sng">
            <a:solidFill>
              <a:schemeClr val="dk2"/>
            </a:solidFill>
            <a:prstDash val="solid"/>
            <a:round/>
            <a:headEnd type="none" w="sm" len="sm"/>
            <a:tailEnd type="none" w="sm" len="sm"/>
          </a:ln>
        </p:spPr>
      </p:pic>
      <p:sp>
        <p:nvSpPr>
          <p:cNvPr id="630" name="Google Shape;630;p57"/>
          <p:cNvSpPr txBox="1"/>
          <p:nvPr/>
        </p:nvSpPr>
        <p:spPr>
          <a:xfrm>
            <a:off x="227575" y="3901025"/>
            <a:ext cx="1897800" cy="103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21 </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sz="3800"/>
              <a:t>Division A: Getting to the “Why”</a:t>
            </a:r>
            <a:endParaRPr sz="3800"/>
          </a:p>
        </p:txBody>
      </p:sp>
      <p:sp>
        <p:nvSpPr>
          <p:cNvPr id="636" name="Google Shape;636;p58"/>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1000"/>
              </a:spcBef>
              <a:spcAft>
                <a:spcPts val="0"/>
              </a:spcAft>
              <a:buSzPts val="3200"/>
              <a:buFont typeface="Verdana"/>
              <a:buChar char="•"/>
            </a:pPr>
            <a:r>
              <a:rPr lang="en-US"/>
              <a:t>“Why is 35% of the student population at-risk of being chronically absent, particularly within secondary schools</a:t>
            </a:r>
            <a:r>
              <a:rPr lang="en-US" sz="3000"/>
              <a:t> among students being reported as economically disadvantaged</a:t>
            </a:r>
            <a:r>
              <a:rPr lang="en-US"/>
              <a:t>?”</a:t>
            </a:r>
            <a:endParaRPr/>
          </a:p>
          <a:p>
            <a:pPr marL="457200" lvl="0" indent="-431800" algn="l" rtl="0">
              <a:lnSpc>
                <a:spcPct val="100000"/>
              </a:lnSpc>
              <a:spcBef>
                <a:spcPts val="1000"/>
              </a:spcBef>
              <a:spcAft>
                <a:spcPts val="0"/>
              </a:spcAft>
              <a:buSzPts val="3200"/>
              <a:buFont typeface="Verdana"/>
              <a:buChar char="•"/>
            </a:pPr>
            <a:r>
              <a:rPr lang="en-US"/>
              <a:t>DLT fishbone of the problem</a:t>
            </a:r>
            <a:endParaRPr/>
          </a:p>
          <a:p>
            <a:pPr marL="914400" lvl="1" indent="-361950" algn="l" rtl="0">
              <a:lnSpc>
                <a:spcPct val="100000"/>
              </a:lnSpc>
              <a:spcBef>
                <a:spcPts val="1000"/>
              </a:spcBef>
              <a:spcAft>
                <a:spcPts val="0"/>
              </a:spcAft>
              <a:buSzPts val="2100"/>
              <a:buChar char="–"/>
            </a:pPr>
            <a:r>
              <a:rPr lang="en-US" sz="3100"/>
              <a:t>8 initial “whys”</a:t>
            </a:r>
            <a:endParaRPr sz="31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9"/>
          <p:cNvSpPr txBox="1">
            <a:spLocks noGrp="1"/>
          </p:cNvSpPr>
          <p:nvPr>
            <p:ph type="title" idx="4294967295"/>
          </p:nvPr>
        </p:nvSpPr>
        <p:spPr>
          <a:xfrm>
            <a:off x="5808300" y="228600"/>
            <a:ext cx="3107100" cy="5579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sz="2700" b="1">
                <a:solidFill>
                  <a:schemeClr val="lt1"/>
                </a:solidFill>
              </a:rPr>
              <a:t>Brainstorming our “Why”:</a:t>
            </a:r>
            <a:r>
              <a:rPr lang="en-US" sz="2600">
                <a:solidFill>
                  <a:schemeClr val="lt1"/>
                </a:solidFill>
              </a:rPr>
              <a:t> </a:t>
            </a:r>
            <a:endParaRPr sz="2600">
              <a:solidFill>
                <a:schemeClr val="lt1"/>
              </a:solidFill>
            </a:endParaRPr>
          </a:p>
          <a:p>
            <a:pPr marL="0" lvl="0" indent="0" algn="ctr" rtl="0">
              <a:lnSpc>
                <a:spcPct val="100000"/>
              </a:lnSpc>
              <a:spcBef>
                <a:spcPts val="1000"/>
              </a:spcBef>
              <a:spcAft>
                <a:spcPts val="0"/>
              </a:spcAft>
              <a:buClr>
                <a:schemeClr val="lt1"/>
              </a:buClr>
              <a:buSzPts val="4000"/>
              <a:buFont typeface="Verdana"/>
              <a:buNone/>
            </a:pPr>
            <a:r>
              <a:rPr lang="en-US" sz="2400" i="1">
                <a:solidFill>
                  <a:srgbClr val="FFFFFF"/>
                </a:solidFill>
              </a:rPr>
              <a:t>“Why is 35% of the student population at-risk of being chronically absent, particularly within secondary schools </a:t>
            </a:r>
            <a:r>
              <a:rPr lang="en-US" sz="2400" i="1">
                <a:solidFill>
                  <a:schemeClr val="lt1"/>
                </a:solidFill>
              </a:rPr>
              <a:t>among students being reported as economically disadvantaged</a:t>
            </a:r>
            <a:r>
              <a:rPr lang="en-US" sz="2400" i="1">
                <a:solidFill>
                  <a:srgbClr val="FFFFFF"/>
                </a:solidFill>
              </a:rPr>
              <a:t>?”</a:t>
            </a:r>
            <a:endParaRPr sz="2400" i="1">
              <a:solidFill>
                <a:srgbClr val="FFFFFF"/>
              </a:solidFill>
            </a:endParaRPr>
          </a:p>
        </p:txBody>
      </p:sp>
      <p:sp>
        <p:nvSpPr>
          <p:cNvPr id="642" name="Google Shape;642;p59"/>
          <p:cNvSpPr txBox="1">
            <a:spLocks noGrp="1"/>
          </p:cNvSpPr>
          <p:nvPr>
            <p:ph type="body" idx="4294967295"/>
          </p:nvPr>
        </p:nvSpPr>
        <p:spPr>
          <a:xfrm>
            <a:off x="183275" y="228500"/>
            <a:ext cx="5401200" cy="6400500"/>
          </a:xfrm>
          <a:prstGeom prst="rect">
            <a:avLst/>
          </a:prstGeom>
          <a:noFill/>
          <a:ln>
            <a:noFill/>
          </a:ln>
        </p:spPr>
        <p:txBody>
          <a:bodyPr spcFirstLastPara="1" wrap="square" lIns="91425" tIns="45700" rIns="91425" bIns="45700" anchor="t" anchorCtr="0">
            <a:noAutofit/>
          </a:bodyPr>
          <a:lstStyle/>
          <a:p>
            <a:pPr marL="457200" lvl="0" indent="-333375" algn="l" rtl="0">
              <a:lnSpc>
                <a:spcPct val="100000"/>
              </a:lnSpc>
              <a:spcBef>
                <a:spcPts val="0"/>
              </a:spcBef>
              <a:spcAft>
                <a:spcPts val="0"/>
              </a:spcAft>
              <a:buSzPts val="1650"/>
              <a:buFont typeface="Verdana"/>
              <a:buChar char="•"/>
            </a:pPr>
            <a:r>
              <a:rPr lang="en-US" sz="1650"/>
              <a:t>Lack of communication with families about attendance procedures and supports and their student’s current attendance record</a:t>
            </a:r>
            <a:endParaRPr sz="1650"/>
          </a:p>
          <a:p>
            <a:pPr marL="457200" lvl="0" indent="-333375" algn="l" rtl="0">
              <a:lnSpc>
                <a:spcPct val="100000"/>
              </a:lnSpc>
              <a:spcBef>
                <a:spcPts val="1000"/>
              </a:spcBef>
              <a:spcAft>
                <a:spcPts val="0"/>
              </a:spcAft>
              <a:buSzPts val="1650"/>
              <a:buFont typeface="Verdana"/>
              <a:buChar char="•"/>
            </a:pPr>
            <a:r>
              <a:rPr lang="en-US" sz="1650"/>
              <a:t>Health concerns (short-term illness, chronic illness, and medical/dental/mental health appointments) </a:t>
            </a:r>
            <a:endParaRPr sz="1650"/>
          </a:p>
          <a:p>
            <a:pPr marL="457200" lvl="0" indent="-333375" algn="l" rtl="0">
              <a:lnSpc>
                <a:spcPct val="100000"/>
              </a:lnSpc>
              <a:spcBef>
                <a:spcPts val="1000"/>
              </a:spcBef>
              <a:spcAft>
                <a:spcPts val="0"/>
              </a:spcAft>
              <a:buSzPts val="1650"/>
              <a:buFont typeface="Verdana"/>
              <a:buChar char="•"/>
            </a:pPr>
            <a:r>
              <a:rPr lang="en-US" sz="1650"/>
              <a:t>Personal stress (depression/ sadness, stressed/upset, family emergencies)</a:t>
            </a:r>
            <a:endParaRPr sz="1650"/>
          </a:p>
          <a:p>
            <a:pPr marL="457200" lvl="0" indent="-333375" algn="l" rtl="0">
              <a:lnSpc>
                <a:spcPct val="100000"/>
              </a:lnSpc>
              <a:spcBef>
                <a:spcPts val="1000"/>
              </a:spcBef>
              <a:spcAft>
                <a:spcPts val="0"/>
              </a:spcAft>
              <a:buSzPts val="1650"/>
              <a:buFont typeface="Verdana"/>
              <a:buChar char="•"/>
            </a:pPr>
            <a:r>
              <a:rPr lang="en-US" sz="1650"/>
              <a:t>Transportation difficulties; food and housing insecurity</a:t>
            </a:r>
            <a:endParaRPr sz="1650"/>
          </a:p>
          <a:p>
            <a:pPr marL="457200" lvl="0" indent="-333375" algn="l" rtl="0">
              <a:lnSpc>
                <a:spcPct val="100000"/>
              </a:lnSpc>
              <a:spcBef>
                <a:spcPts val="1000"/>
              </a:spcBef>
              <a:spcAft>
                <a:spcPts val="0"/>
              </a:spcAft>
              <a:buSzPts val="1650"/>
              <a:buFont typeface="Verdana"/>
              <a:buChar char="•"/>
            </a:pPr>
            <a:r>
              <a:rPr lang="en-US" sz="1650"/>
              <a:t>Challenges associated with poverty: lack of health and mental health resources, affordable housing, transportation concerns, witnessing or being a victim of violence</a:t>
            </a:r>
            <a:endParaRPr sz="1650"/>
          </a:p>
          <a:p>
            <a:pPr marL="457200" lvl="0" indent="-333375" algn="l" rtl="0">
              <a:lnSpc>
                <a:spcPct val="100000"/>
              </a:lnSpc>
              <a:spcBef>
                <a:spcPts val="1000"/>
              </a:spcBef>
              <a:spcAft>
                <a:spcPts val="0"/>
              </a:spcAft>
              <a:buSzPts val="1650"/>
              <a:buFont typeface="Verdana"/>
              <a:buChar char="•"/>
            </a:pPr>
            <a:r>
              <a:rPr lang="en-US" sz="1650"/>
              <a:t>School stress (perception of difficulty with schoolwork, lack of preparedness for a class, and avoidance of a teacher, class or student)</a:t>
            </a:r>
            <a:endParaRPr sz="1650"/>
          </a:p>
          <a:p>
            <a:pPr marL="457200" lvl="0" indent="-333375" algn="l" rtl="0">
              <a:lnSpc>
                <a:spcPct val="100000"/>
              </a:lnSpc>
              <a:spcBef>
                <a:spcPts val="1000"/>
              </a:spcBef>
              <a:spcAft>
                <a:spcPts val="0"/>
              </a:spcAft>
              <a:buSzPts val="1650"/>
              <a:buFont typeface="Verdana"/>
              <a:buChar char="•"/>
            </a:pPr>
            <a:r>
              <a:rPr lang="en-US" sz="1650"/>
              <a:t>Lack of school connectedness or perception of relevance for reaching future goals</a:t>
            </a:r>
            <a:endParaRPr sz="1650"/>
          </a:p>
          <a:p>
            <a:pPr marL="457200" lvl="0" indent="-333375" algn="l" rtl="0">
              <a:lnSpc>
                <a:spcPct val="100000"/>
              </a:lnSpc>
              <a:spcBef>
                <a:spcPts val="1000"/>
              </a:spcBef>
              <a:spcAft>
                <a:spcPts val="1000"/>
              </a:spcAft>
              <a:buSzPts val="1650"/>
              <a:buFont typeface="Verdana"/>
              <a:buChar char="•"/>
            </a:pPr>
            <a:r>
              <a:rPr lang="en-US" sz="1650"/>
              <a:t>Rates of suspension too small or too large for identified groups of students</a:t>
            </a:r>
            <a:endParaRPr sz="1650"/>
          </a:p>
        </p:txBody>
      </p:sp>
      <p:sp>
        <p:nvSpPr>
          <p:cNvPr id="643" name="Google Shape;643;p59"/>
          <p:cNvSpPr txBox="1"/>
          <p:nvPr/>
        </p:nvSpPr>
        <p:spPr>
          <a:xfrm>
            <a:off x="4975000" y="6269400"/>
            <a:ext cx="2428800" cy="58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Verdana"/>
                <a:ea typeface="Verdana"/>
                <a:cs typeface="Verdana"/>
                <a:sym typeface="Verdana"/>
              </a:rPr>
              <a:t>Workbook pg. 18</a:t>
            </a:r>
            <a:endParaRPr sz="2000" b="0" i="1" u="none" strike="noStrike" cap="none">
              <a:solidFill>
                <a:srgbClr val="000000"/>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65"/>
        <p:cNvGrpSpPr/>
        <p:nvPr/>
      </p:nvGrpSpPr>
      <p:grpSpPr>
        <a:xfrm>
          <a:off x="0" y="0"/>
          <a:ext cx="0" cy="0"/>
          <a:chOff x="0" y="0"/>
          <a:chExt cx="0" cy="0"/>
        </a:xfrm>
      </p:grpSpPr>
      <p:graphicFrame>
        <p:nvGraphicFramePr>
          <p:cNvPr id="166" name="Google Shape;166;p6" title="Community Norms"/>
          <p:cNvGraphicFramePr/>
          <p:nvPr/>
        </p:nvGraphicFramePr>
        <p:xfrm>
          <a:off x="228592" y="1372878"/>
          <a:ext cx="3000000" cy="3000000"/>
        </p:xfrm>
        <a:graphic>
          <a:graphicData uri="http://schemas.openxmlformats.org/drawingml/2006/table">
            <a:tbl>
              <a:tblPr>
                <a:noFill/>
                <a:tableStyleId>{5AC30008-C811-4A17-BFCC-0E422688E5CD}</a:tableStyleId>
              </a:tblPr>
              <a:tblGrid>
                <a:gridCol w="2644000">
                  <a:extLst>
                    <a:ext uri="{9D8B030D-6E8A-4147-A177-3AD203B41FA5}">
                      <a16:colId xmlns:a16="http://schemas.microsoft.com/office/drawing/2014/main" val="20000"/>
                    </a:ext>
                  </a:extLst>
                </a:gridCol>
                <a:gridCol w="6042800">
                  <a:extLst>
                    <a:ext uri="{9D8B030D-6E8A-4147-A177-3AD203B41FA5}">
                      <a16:colId xmlns:a16="http://schemas.microsoft.com/office/drawing/2014/main" val="20001"/>
                    </a:ext>
                  </a:extLst>
                </a:gridCol>
              </a:tblGrid>
              <a:tr h="1261250">
                <a:tc>
                  <a:txBody>
                    <a:bodyPr/>
                    <a:lstStyle/>
                    <a:p>
                      <a:pPr marL="0" marR="0" lvl="0" indent="0" algn="ctr" rtl="0">
                        <a:lnSpc>
                          <a:spcPct val="100000"/>
                        </a:lnSpc>
                        <a:spcBef>
                          <a:spcPts val="0"/>
                        </a:spcBef>
                        <a:spcAft>
                          <a:spcPts val="0"/>
                        </a:spcAft>
                        <a:buClr>
                          <a:schemeClr val="dk1"/>
                        </a:buClr>
                        <a:buSzPts val="3000"/>
                        <a:buFont typeface="Verdana"/>
                        <a:buNone/>
                      </a:pPr>
                      <a:r>
                        <a:rPr lang="en-US" sz="2400" b="0" u="none" strike="noStrike" cap="none">
                          <a:solidFill>
                            <a:schemeClr val="dk1"/>
                          </a:solidFill>
                          <a:latin typeface="Verdana"/>
                          <a:ea typeface="Verdana"/>
                          <a:cs typeface="Verdana"/>
                          <a:sym typeface="Verdana"/>
                        </a:rPr>
                        <a:t>Be Responsible</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b="0" u="none" strike="noStrike" cap="none">
                          <a:solidFill>
                            <a:schemeClr val="dk1"/>
                          </a:solidFill>
                          <a:latin typeface="Verdana"/>
                          <a:ea typeface="Verdana"/>
                          <a:cs typeface="Verdana"/>
                          <a:sym typeface="Verdana"/>
                        </a:rPr>
                        <a:t>Take care of your needs.</a:t>
                      </a:r>
                      <a:endParaRPr sz="2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b="0" u="none" strike="noStrike" cap="none">
                          <a:solidFill>
                            <a:schemeClr val="dk1"/>
                          </a:solidFill>
                          <a:latin typeface="Verdana"/>
                          <a:ea typeface="Verdana"/>
                          <a:cs typeface="Verdana"/>
                          <a:sym typeface="Verdana"/>
                        </a:rPr>
                        <a:t>Share your questions with the group.</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8026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 Respectful</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Arial"/>
                        <a:buChar char="●"/>
                      </a:pPr>
                      <a:r>
                        <a:rPr lang="en-US" sz="2400" u="none" strike="noStrike" cap="none"/>
                        <a:t>Respect others intentions</a:t>
                      </a:r>
                      <a:endParaRPr sz="2400" u="none" strike="noStrike" cap="none"/>
                    </a:p>
                    <a:p>
                      <a:pPr marL="457200" marR="0" lvl="0" indent="-381000" algn="l" rtl="0">
                        <a:lnSpc>
                          <a:spcPct val="100000"/>
                        </a:lnSpc>
                        <a:spcBef>
                          <a:spcPts val="0"/>
                        </a:spcBef>
                        <a:spcAft>
                          <a:spcPts val="0"/>
                        </a:spcAft>
                        <a:buClr>
                          <a:srgbClr val="000000"/>
                        </a:buClr>
                        <a:buSzPts val="2400"/>
                        <a:buFont typeface="Arial"/>
                        <a:buChar char="●"/>
                      </a:pPr>
                      <a:r>
                        <a:rPr lang="en-US" sz="2400" u="none" strike="noStrike" cap="none"/>
                        <a:t>Honor the impact of your words</a:t>
                      </a:r>
                      <a:endParaRPr sz="2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t>Earnestly move toward completing tasks during team work time</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5545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a:t>
                      </a:r>
                      <a:endParaRPr sz="2400" u="none" strike="noStrike" cap="none"/>
                    </a:p>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Engaged</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Ask what you need to know to understand and contribute.</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Arial"/>
                        <a:buChar char="●"/>
                      </a:pPr>
                      <a:r>
                        <a:rPr lang="en-US" sz="2400" u="none" strike="noStrike" cap="none"/>
                        <a:t>Stay present</a:t>
                      </a:r>
                      <a:endParaRPr sz="2400" u="none" strike="noStrike" cap="none"/>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t>Listen to others attentively.</a:t>
                      </a:r>
                      <a:endParaRPr sz="2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Share your expertise, </a:t>
                      </a:r>
                      <a:endParaRPr sz="2400" u="none" strike="noStrike" cap="none"/>
                    </a:p>
                    <a:p>
                      <a:pPr marL="457200" marR="0" lvl="0" indent="0" algn="l" rtl="0">
                        <a:lnSpc>
                          <a:spcPct val="100000"/>
                        </a:lnSpc>
                        <a:spcBef>
                          <a:spcPts val="0"/>
                        </a:spcBef>
                        <a:spcAft>
                          <a:spcPts val="0"/>
                        </a:spcAft>
                        <a:buClr>
                          <a:schemeClr val="dk1"/>
                        </a:buClr>
                        <a:buSzPts val="2400"/>
                        <a:buFont typeface="Verdana"/>
                        <a:buNone/>
                      </a:pPr>
                      <a:r>
                        <a:rPr lang="en-US" sz="2400" u="none" strike="noStrike" cap="none">
                          <a:latin typeface="Verdana"/>
                          <a:ea typeface="Verdana"/>
                          <a:cs typeface="Verdana"/>
                          <a:sym typeface="Verdana"/>
                        </a:rPr>
                        <a:t>information and ideas.</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67" name="Google Shape;167;p6"/>
          <p:cNvSpPr txBox="1">
            <a:spLocks noGrp="1"/>
          </p:cNvSpPr>
          <p:nvPr>
            <p:ph type="title"/>
          </p:nvPr>
        </p:nvSpPr>
        <p:spPr>
          <a:xfrm>
            <a:off x="228600" y="80425"/>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800"/>
              <a:t>Community Agreements</a:t>
            </a:r>
            <a:endParaRPr sz="4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Root Cause: </a:t>
            </a:r>
            <a:endParaRPr/>
          </a:p>
          <a:p>
            <a:pPr marL="0" lvl="0" indent="0" algn="ctr" rtl="0">
              <a:lnSpc>
                <a:spcPct val="100000"/>
              </a:lnSpc>
              <a:spcBef>
                <a:spcPts val="0"/>
              </a:spcBef>
              <a:spcAft>
                <a:spcPts val="0"/>
              </a:spcAft>
              <a:buSzPts val="4000"/>
              <a:buNone/>
            </a:pPr>
            <a:r>
              <a:rPr lang="en-US"/>
              <a:t>What does the Research Say? </a:t>
            </a:r>
            <a:endParaRPr/>
          </a:p>
        </p:txBody>
      </p:sp>
      <p:pic>
        <p:nvPicPr>
          <p:cNvPr id="650" name="Google Shape;650;p60"/>
          <p:cNvPicPr preferRelativeResize="0"/>
          <p:nvPr/>
        </p:nvPicPr>
        <p:blipFill rotWithShape="1">
          <a:blip r:embed="rId3">
            <a:alphaModFix/>
          </a:blip>
          <a:srcRect/>
          <a:stretch/>
        </p:blipFill>
        <p:spPr>
          <a:xfrm>
            <a:off x="152400" y="1600200"/>
            <a:ext cx="8839202" cy="4429422"/>
          </a:xfrm>
          <a:prstGeom prst="rect">
            <a:avLst/>
          </a:prstGeom>
          <a:noFill/>
          <a:ln>
            <a:noFill/>
          </a:ln>
        </p:spPr>
      </p:pic>
      <p:sp>
        <p:nvSpPr>
          <p:cNvPr id="651" name="Google Shape;651;p60"/>
          <p:cNvSpPr txBox="1"/>
          <p:nvPr/>
        </p:nvSpPr>
        <p:spPr>
          <a:xfrm>
            <a:off x="123250" y="6269550"/>
            <a:ext cx="3396600" cy="5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19</a:t>
            </a:r>
            <a:endParaRPr sz="2600" b="0" i="1" u="none" strike="noStrike" cap="none">
              <a:solidFill>
                <a:srgbClr val="000000"/>
              </a:solidFill>
              <a:latin typeface="Verdana"/>
              <a:ea typeface="Verdana"/>
              <a:cs typeface="Verdana"/>
              <a:sym typeface="Verdana"/>
            </a:endParaRPr>
          </a:p>
        </p:txBody>
      </p:sp>
      <p:sp>
        <p:nvSpPr>
          <p:cNvPr id="652" name="Google Shape;652;p60"/>
          <p:cNvSpPr txBox="1"/>
          <p:nvPr/>
        </p:nvSpPr>
        <p:spPr>
          <a:xfrm>
            <a:off x="457200" y="5887650"/>
            <a:ext cx="6901500" cy="646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500" b="0" i="0" u="sng" strike="noStrike" cap="none">
                <a:solidFill>
                  <a:srgbClr val="9454C3"/>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https://www.attendanceworks.org/chronic-absence/addressing-chronic-absence/3-tiers-of-intervention/root-causes/</a:t>
            </a:r>
            <a:endParaRPr sz="1500" b="0" i="0" u="none" strike="noStrike" cap="none">
              <a:solidFill>
                <a:srgbClr val="0000FF"/>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a:t>Division A:</a:t>
            </a:r>
            <a:endParaRPr/>
          </a:p>
          <a:p>
            <a:pPr marL="0" lvl="0" indent="0" algn="ctr" rtl="0">
              <a:lnSpc>
                <a:spcPct val="100000"/>
              </a:lnSpc>
              <a:spcBef>
                <a:spcPts val="0"/>
              </a:spcBef>
              <a:spcAft>
                <a:spcPts val="0"/>
              </a:spcAft>
              <a:buClr>
                <a:schemeClr val="lt1"/>
              </a:buClr>
              <a:buSzPts val="4000"/>
              <a:buFont typeface="Verdana"/>
              <a:buNone/>
            </a:pPr>
            <a:r>
              <a:rPr lang="en-US"/>
              <a:t>Making Sense of our “Why”</a:t>
            </a:r>
            <a:endParaRPr/>
          </a:p>
        </p:txBody>
      </p:sp>
      <p:sp>
        <p:nvSpPr>
          <p:cNvPr id="659" name="Google Shape;659;p61"/>
          <p:cNvSpPr txBox="1"/>
          <p:nvPr/>
        </p:nvSpPr>
        <p:spPr>
          <a:xfrm>
            <a:off x="228600" y="1421725"/>
            <a:ext cx="3850200" cy="519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Barriers:</a:t>
            </a:r>
            <a:endParaRPr sz="2100" b="1" i="0" u="none" strike="noStrike" cap="none">
              <a:solidFill>
                <a:srgbClr val="000000"/>
              </a:solidFill>
              <a:latin typeface="Verdana"/>
              <a:ea typeface="Verdana"/>
              <a:cs typeface="Verdana"/>
              <a:sym typeface="Verdana"/>
            </a:endParaRPr>
          </a:p>
          <a:p>
            <a:pPr marL="457200" marR="0" lvl="0" indent="-342900" algn="l" rtl="0">
              <a:lnSpc>
                <a:spcPct val="90000"/>
              </a:lnSpc>
              <a:spcBef>
                <a:spcPts val="0"/>
              </a:spcBef>
              <a:spcAft>
                <a:spcPts val="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Health concerns (short-term illness, chronic illness, and medical/dental/mental health appointments) </a:t>
            </a:r>
            <a:endParaRPr sz="1800" b="0" i="0" u="none" strike="noStrike" cap="none">
              <a:solidFill>
                <a:srgbClr val="000000"/>
              </a:solidFill>
              <a:latin typeface="Verdana"/>
              <a:ea typeface="Verdana"/>
              <a:cs typeface="Verdana"/>
              <a:sym typeface="Verdana"/>
            </a:endParaRPr>
          </a:p>
          <a:p>
            <a:pPr marL="457200" marR="0" lvl="0" indent="-342900" algn="l" rtl="0">
              <a:lnSpc>
                <a:spcPct val="90000"/>
              </a:lnSpc>
              <a:spcBef>
                <a:spcPts val="1000"/>
              </a:spcBef>
              <a:spcAft>
                <a:spcPts val="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Personal stress (depression/ sadness, stressed/upset, family emergencies)</a:t>
            </a:r>
            <a:endParaRPr sz="1800" b="0" i="0" u="none" strike="noStrike" cap="none">
              <a:solidFill>
                <a:srgbClr val="000000"/>
              </a:solidFill>
              <a:latin typeface="Verdana"/>
              <a:ea typeface="Verdana"/>
              <a:cs typeface="Verdana"/>
              <a:sym typeface="Verdana"/>
            </a:endParaRPr>
          </a:p>
          <a:p>
            <a:pPr marL="457200" marR="0" lvl="0" indent="-342900" algn="l" rtl="0">
              <a:lnSpc>
                <a:spcPct val="90000"/>
              </a:lnSpc>
              <a:spcBef>
                <a:spcPts val="1000"/>
              </a:spcBef>
              <a:spcAft>
                <a:spcPts val="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Transportation difficulties; food and housing insecurity</a:t>
            </a:r>
            <a:endParaRPr sz="1800" b="0" i="0" u="none" strike="noStrike" cap="none">
              <a:solidFill>
                <a:srgbClr val="000000"/>
              </a:solidFill>
              <a:latin typeface="Verdana"/>
              <a:ea typeface="Verdana"/>
              <a:cs typeface="Verdana"/>
              <a:sym typeface="Verdana"/>
            </a:endParaRPr>
          </a:p>
          <a:p>
            <a:pPr marL="457200" marR="0" lvl="0" indent="-342900" algn="l" rtl="0">
              <a:lnSpc>
                <a:spcPct val="90000"/>
              </a:lnSpc>
              <a:spcBef>
                <a:spcPts val="1000"/>
              </a:spcBef>
              <a:spcAft>
                <a:spcPts val="100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Challenges associated with poverty: lack of health and mental health resources, affordable housing, transportation concerns, witnessing or being a victim of violence</a:t>
            </a:r>
            <a:endParaRPr sz="1800" b="0" i="0" u="none" strike="noStrike" cap="none">
              <a:solidFill>
                <a:srgbClr val="000000"/>
              </a:solidFill>
              <a:latin typeface="Verdana"/>
              <a:ea typeface="Verdana"/>
              <a:cs typeface="Verdana"/>
              <a:sym typeface="Verdana"/>
            </a:endParaRPr>
          </a:p>
        </p:txBody>
      </p:sp>
      <p:sp>
        <p:nvSpPr>
          <p:cNvPr id="660" name="Google Shape;660;p61"/>
          <p:cNvSpPr txBox="1"/>
          <p:nvPr/>
        </p:nvSpPr>
        <p:spPr>
          <a:xfrm>
            <a:off x="4118675" y="1421725"/>
            <a:ext cx="4796700" cy="176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Aversion:</a:t>
            </a:r>
            <a:endParaRPr sz="2100" b="1" i="0" u="none" strike="noStrike" cap="none">
              <a:solidFill>
                <a:srgbClr val="000000"/>
              </a:solidFill>
              <a:latin typeface="Verdana"/>
              <a:ea typeface="Verdana"/>
              <a:cs typeface="Verdana"/>
              <a:sym typeface="Verdana"/>
            </a:endParaRPr>
          </a:p>
          <a:p>
            <a:pPr marL="457200" marR="0" lvl="0" indent="-342900" algn="l" rtl="0">
              <a:lnSpc>
                <a:spcPct val="90000"/>
              </a:lnSpc>
              <a:spcBef>
                <a:spcPts val="0"/>
              </a:spcBef>
              <a:spcAft>
                <a:spcPts val="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School stress (perception of difficulty with schoolwork, lack of preparedness for a class, and avoidance of a teacher, class or student)</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100"/>
              <a:buFont typeface="Arial"/>
              <a:buNone/>
            </a:pPr>
            <a:endParaRPr sz="2100" b="0" i="0" u="none" strike="noStrike" cap="none">
              <a:solidFill>
                <a:srgbClr val="000000"/>
              </a:solidFill>
              <a:latin typeface="Verdana"/>
              <a:ea typeface="Verdana"/>
              <a:cs typeface="Verdana"/>
              <a:sym typeface="Verdana"/>
            </a:endParaRPr>
          </a:p>
        </p:txBody>
      </p:sp>
      <p:sp>
        <p:nvSpPr>
          <p:cNvPr id="661" name="Google Shape;661;p61"/>
          <p:cNvSpPr txBox="1"/>
          <p:nvPr/>
        </p:nvSpPr>
        <p:spPr>
          <a:xfrm>
            <a:off x="4118675" y="5279700"/>
            <a:ext cx="3480900" cy="156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Misconceptions:</a:t>
            </a:r>
            <a:endParaRPr sz="2100" b="1" i="0" u="none" strike="noStrike" cap="none">
              <a:solidFill>
                <a:srgbClr val="000000"/>
              </a:solidFill>
              <a:latin typeface="Verdana"/>
              <a:ea typeface="Verdana"/>
              <a:cs typeface="Verdana"/>
              <a:sym typeface="Verdana"/>
            </a:endParaRPr>
          </a:p>
          <a:p>
            <a:pPr marL="457200" marR="0" lvl="0" indent="-330200" algn="l" rtl="0">
              <a:lnSpc>
                <a:spcPct val="100000"/>
              </a:lnSpc>
              <a:spcBef>
                <a:spcPts val="0"/>
              </a:spcBef>
              <a:spcAft>
                <a:spcPts val="0"/>
              </a:spcAft>
              <a:buClr>
                <a:srgbClr val="000000"/>
              </a:buClr>
              <a:buSzPts val="1600"/>
              <a:buFont typeface="Verdana"/>
              <a:buChar char="•"/>
            </a:pPr>
            <a:r>
              <a:rPr lang="en-US" sz="1450" b="0" i="0" u="none" strike="noStrike" cap="none">
                <a:solidFill>
                  <a:srgbClr val="000000"/>
                </a:solidFill>
                <a:latin typeface="Verdana"/>
                <a:ea typeface="Verdana"/>
                <a:cs typeface="Verdana"/>
                <a:sym typeface="Verdana"/>
              </a:rPr>
              <a:t>Lack of communication with families about attendance procedures and supports and their student’s current attendance record</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p:txBody>
      </p:sp>
      <p:sp>
        <p:nvSpPr>
          <p:cNvPr id="662" name="Google Shape;662;p61"/>
          <p:cNvSpPr txBox="1"/>
          <p:nvPr/>
        </p:nvSpPr>
        <p:spPr>
          <a:xfrm>
            <a:off x="4118675" y="3164450"/>
            <a:ext cx="4796700" cy="21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Disengagement:</a:t>
            </a:r>
            <a:endParaRPr sz="2100" b="1" i="0" u="none" strike="noStrike" cap="none">
              <a:solidFill>
                <a:srgbClr val="000000"/>
              </a:solidFill>
              <a:latin typeface="Verdana"/>
              <a:ea typeface="Verdana"/>
              <a:cs typeface="Verdana"/>
              <a:sym typeface="Verdana"/>
            </a:endParaRPr>
          </a:p>
          <a:p>
            <a:pPr marL="457200" marR="0" lvl="0" indent="-342900" algn="l" rtl="0">
              <a:lnSpc>
                <a:spcPct val="90000"/>
              </a:lnSpc>
              <a:spcBef>
                <a:spcPts val="0"/>
              </a:spcBef>
              <a:spcAft>
                <a:spcPts val="0"/>
              </a:spcAft>
              <a:buClr>
                <a:srgbClr val="000000"/>
              </a:buClr>
              <a:buSzPts val="1800"/>
              <a:buFont typeface="Verdana"/>
              <a:buChar char="•"/>
            </a:pPr>
            <a:r>
              <a:rPr lang="en-US" sz="1800" b="0" i="0" u="none" strike="noStrike" cap="none">
                <a:solidFill>
                  <a:srgbClr val="000000"/>
                </a:solidFill>
                <a:latin typeface="Verdana"/>
                <a:ea typeface="Verdana"/>
                <a:cs typeface="Verdana"/>
                <a:sym typeface="Verdana"/>
              </a:rPr>
              <a:t>Lack of school connectedness or perception of relevance for reaching future goals</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2"/>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SzPts val="3000"/>
              <a:buFont typeface="Verdana"/>
              <a:buAutoNum type="arabicPeriod"/>
            </a:pPr>
            <a:r>
              <a:rPr lang="en-US" sz="3005"/>
              <a:t>What are the overlaps between the potential root causes and family/student feedback?</a:t>
            </a:r>
            <a:endParaRPr sz="3005"/>
          </a:p>
          <a:p>
            <a:pPr marL="0" lvl="0" indent="0" algn="l" rtl="0">
              <a:lnSpc>
                <a:spcPct val="100000"/>
              </a:lnSpc>
              <a:spcBef>
                <a:spcPts val="0"/>
              </a:spcBef>
              <a:spcAft>
                <a:spcPts val="0"/>
              </a:spcAft>
              <a:buSzPts val="3200"/>
              <a:buNone/>
            </a:pPr>
            <a:endParaRPr sz="3005"/>
          </a:p>
          <a:p>
            <a:pPr marL="0" lvl="0" indent="0" algn="l" rtl="0">
              <a:lnSpc>
                <a:spcPct val="100000"/>
              </a:lnSpc>
              <a:spcBef>
                <a:spcPts val="0"/>
              </a:spcBef>
              <a:spcAft>
                <a:spcPts val="0"/>
              </a:spcAft>
              <a:buSzPts val="3200"/>
              <a:buNone/>
            </a:pPr>
            <a:r>
              <a:rPr lang="en-US" sz="3005"/>
              <a:t>2. Which root cause/s do we have data to support?</a:t>
            </a:r>
            <a:endParaRPr sz="3005"/>
          </a:p>
          <a:p>
            <a:pPr marL="457200" lvl="0" indent="0" algn="l" rtl="0">
              <a:lnSpc>
                <a:spcPct val="100000"/>
              </a:lnSpc>
              <a:spcBef>
                <a:spcPts val="0"/>
              </a:spcBef>
              <a:spcAft>
                <a:spcPts val="0"/>
              </a:spcAft>
              <a:buSzPts val="3200"/>
              <a:buNone/>
            </a:pPr>
            <a:endParaRPr sz="3005"/>
          </a:p>
          <a:p>
            <a:pPr marL="0" lvl="0" indent="0" algn="l" rtl="0">
              <a:lnSpc>
                <a:spcPct val="100000"/>
              </a:lnSpc>
              <a:spcBef>
                <a:spcPts val="0"/>
              </a:spcBef>
              <a:spcAft>
                <a:spcPts val="0"/>
              </a:spcAft>
              <a:buSzPts val="3200"/>
              <a:buNone/>
            </a:pPr>
            <a:r>
              <a:rPr lang="en-US" sz="3005"/>
              <a:t>3. Which root cause/s will have the greatest positive impact on our goal?</a:t>
            </a:r>
            <a:endParaRPr sz="3005"/>
          </a:p>
        </p:txBody>
      </p:sp>
      <p:sp>
        <p:nvSpPr>
          <p:cNvPr id="669" name="Google Shape;669;p6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Division A:</a:t>
            </a:r>
            <a:endParaRPr/>
          </a:p>
          <a:p>
            <a:pPr marL="0" lvl="0" indent="0" algn="ctr" rtl="0">
              <a:lnSpc>
                <a:spcPct val="100000"/>
              </a:lnSpc>
              <a:spcBef>
                <a:spcPts val="0"/>
              </a:spcBef>
              <a:spcAft>
                <a:spcPts val="0"/>
              </a:spcAft>
              <a:buSzPts val="4000"/>
              <a:buNone/>
            </a:pPr>
            <a:r>
              <a:rPr lang="en-US"/>
              <a:t>Where Will We Start?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cxnSp>
        <p:nvCxnSpPr>
          <p:cNvPr id="675" name="Google Shape;675;p63"/>
          <p:cNvCxnSpPr>
            <a:stCxn id="676" idx="1"/>
          </p:cNvCxnSpPr>
          <p:nvPr/>
        </p:nvCxnSpPr>
        <p:spPr>
          <a:xfrm flipH="1">
            <a:off x="1217650" y="3429000"/>
            <a:ext cx="3622500" cy="8400"/>
          </a:xfrm>
          <a:prstGeom prst="straightConnector1">
            <a:avLst/>
          </a:prstGeom>
          <a:noFill/>
          <a:ln w="9525" cap="flat" cmpd="sng">
            <a:solidFill>
              <a:schemeClr val="dk1"/>
            </a:solidFill>
            <a:prstDash val="solid"/>
            <a:round/>
            <a:headEnd type="none" w="sm" len="sm"/>
            <a:tailEnd type="none" w="sm" len="sm"/>
          </a:ln>
        </p:spPr>
      </p:cxnSp>
      <p:cxnSp>
        <p:nvCxnSpPr>
          <p:cNvPr id="677" name="Google Shape;677;p63"/>
          <p:cNvCxnSpPr>
            <a:stCxn id="676" idx="1"/>
          </p:cNvCxnSpPr>
          <p:nvPr/>
        </p:nvCxnSpPr>
        <p:spPr>
          <a:xfrm rot="10800000">
            <a:off x="3163450" y="898800"/>
            <a:ext cx="1676700" cy="2530200"/>
          </a:xfrm>
          <a:prstGeom prst="straightConnector1">
            <a:avLst/>
          </a:prstGeom>
          <a:noFill/>
          <a:ln w="9525" cap="flat" cmpd="sng">
            <a:solidFill>
              <a:schemeClr val="dk1"/>
            </a:solidFill>
            <a:prstDash val="solid"/>
            <a:round/>
            <a:headEnd type="none" w="sm" len="sm"/>
            <a:tailEnd type="none" w="sm" len="sm"/>
          </a:ln>
        </p:spPr>
      </p:cxnSp>
      <p:sp>
        <p:nvSpPr>
          <p:cNvPr id="678" name="Google Shape;678;p63"/>
          <p:cNvSpPr/>
          <p:nvPr/>
        </p:nvSpPr>
        <p:spPr>
          <a:xfrm>
            <a:off x="858500" y="1490375"/>
            <a:ext cx="2685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100" b="0" i="0" u="none" strike="noStrike" cap="none">
                <a:solidFill>
                  <a:srgbClr val="000000"/>
                </a:solidFill>
                <a:latin typeface="Arial"/>
                <a:ea typeface="Arial"/>
                <a:cs typeface="Arial"/>
                <a:sym typeface="Arial"/>
              </a:rPr>
              <a:t>Only sent home once at the beginning of the year in the handbook</a:t>
            </a:r>
            <a:endParaRPr sz="1100" b="0" i="0" u="none" strike="noStrike" cap="none">
              <a:solidFill>
                <a:srgbClr val="000000"/>
              </a:solidFill>
              <a:latin typeface="Arial"/>
              <a:ea typeface="Arial"/>
              <a:cs typeface="Arial"/>
              <a:sym typeface="Arial"/>
            </a:endParaRPr>
          </a:p>
        </p:txBody>
      </p:sp>
      <p:sp>
        <p:nvSpPr>
          <p:cNvPr id="679" name="Google Shape;679;p63"/>
          <p:cNvSpPr/>
          <p:nvPr/>
        </p:nvSpPr>
        <p:spPr>
          <a:xfrm>
            <a:off x="979199" y="1967450"/>
            <a:ext cx="2871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Not prominent on the website</a:t>
            </a:r>
            <a:endParaRPr sz="1400" b="0" i="0" u="none" strike="noStrike" cap="none">
              <a:solidFill>
                <a:srgbClr val="000000"/>
              </a:solidFill>
              <a:latin typeface="Arial"/>
              <a:ea typeface="Arial"/>
              <a:cs typeface="Arial"/>
              <a:sym typeface="Arial"/>
            </a:endParaRPr>
          </a:p>
        </p:txBody>
      </p:sp>
      <p:sp>
        <p:nvSpPr>
          <p:cNvPr id="680" name="Google Shape;680;p63"/>
          <p:cNvSpPr/>
          <p:nvPr/>
        </p:nvSpPr>
        <p:spPr>
          <a:xfrm>
            <a:off x="652400" y="982025"/>
            <a:ext cx="25971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Faculty and staff are unsure of district policy</a:t>
            </a:r>
            <a:endParaRPr sz="1400" b="0" i="0" u="none" strike="noStrike" cap="none">
              <a:solidFill>
                <a:srgbClr val="000000"/>
              </a:solidFill>
              <a:latin typeface="Arial"/>
              <a:ea typeface="Arial"/>
              <a:cs typeface="Arial"/>
              <a:sym typeface="Arial"/>
            </a:endParaRPr>
          </a:p>
        </p:txBody>
      </p:sp>
      <p:sp>
        <p:nvSpPr>
          <p:cNvPr id="681" name="Google Shape;681;p63"/>
          <p:cNvSpPr/>
          <p:nvPr/>
        </p:nvSpPr>
        <p:spPr>
          <a:xfrm>
            <a:off x="1134576" y="4000000"/>
            <a:ext cx="30186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Students have jobs and work late hours</a:t>
            </a:r>
            <a:endParaRPr sz="1400" b="0" i="0" u="none" strike="noStrike" cap="none">
              <a:solidFill>
                <a:srgbClr val="000000"/>
              </a:solidFill>
              <a:latin typeface="Arial"/>
              <a:ea typeface="Arial"/>
              <a:cs typeface="Arial"/>
              <a:sym typeface="Arial"/>
            </a:endParaRPr>
          </a:p>
        </p:txBody>
      </p:sp>
      <p:sp>
        <p:nvSpPr>
          <p:cNvPr id="682" name="Google Shape;682;p63"/>
          <p:cNvSpPr/>
          <p:nvPr/>
        </p:nvSpPr>
        <p:spPr>
          <a:xfrm>
            <a:off x="979202" y="4543675"/>
            <a:ext cx="2942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Lack of scaffolding in instruction</a:t>
            </a:r>
            <a:endParaRPr sz="1400" b="0" i="0" u="none" strike="noStrike" cap="none">
              <a:solidFill>
                <a:srgbClr val="000000"/>
              </a:solidFill>
              <a:latin typeface="Arial"/>
              <a:ea typeface="Arial"/>
              <a:cs typeface="Arial"/>
              <a:sym typeface="Arial"/>
            </a:endParaRPr>
          </a:p>
        </p:txBody>
      </p:sp>
      <p:sp>
        <p:nvSpPr>
          <p:cNvPr id="683" name="Google Shape;683;p63"/>
          <p:cNvSpPr/>
          <p:nvPr/>
        </p:nvSpPr>
        <p:spPr>
          <a:xfrm>
            <a:off x="1287750" y="3498825"/>
            <a:ext cx="3067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Students don’t feel like they belong/are accepted at school</a:t>
            </a:r>
            <a:endParaRPr sz="1400" b="0" i="0" u="none" strike="noStrike" cap="none">
              <a:solidFill>
                <a:srgbClr val="000000"/>
              </a:solidFill>
              <a:latin typeface="Arial"/>
              <a:ea typeface="Arial"/>
              <a:cs typeface="Arial"/>
              <a:sym typeface="Arial"/>
            </a:endParaRPr>
          </a:p>
        </p:txBody>
      </p:sp>
      <p:sp>
        <p:nvSpPr>
          <p:cNvPr id="684" name="Google Shape;684;p63"/>
          <p:cNvSpPr txBox="1"/>
          <p:nvPr/>
        </p:nvSpPr>
        <p:spPr>
          <a:xfrm>
            <a:off x="238900" y="146125"/>
            <a:ext cx="4960800" cy="7329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1000"/>
              </a:spcAft>
              <a:buClr>
                <a:srgbClr val="000000"/>
              </a:buClr>
              <a:buSzPts val="1550"/>
              <a:buFont typeface="Arial"/>
              <a:buNone/>
            </a:pPr>
            <a:r>
              <a:rPr lang="en-US" sz="1550" b="0" i="0" u="none" strike="noStrike" cap="none">
                <a:solidFill>
                  <a:srgbClr val="000000"/>
                </a:solidFill>
                <a:latin typeface="Verdana"/>
                <a:ea typeface="Verdana"/>
                <a:cs typeface="Verdana"/>
                <a:sym typeface="Verdana"/>
              </a:rPr>
              <a:t>Lack of communication with families about attendance procedures and supports and their student’s current attendance record</a:t>
            </a:r>
            <a:endParaRPr sz="1450" b="0" i="0" u="none" strike="noStrike" cap="none">
              <a:solidFill>
                <a:srgbClr val="000000"/>
              </a:solidFill>
              <a:latin typeface="Arial"/>
              <a:ea typeface="Arial"/>
              <a:cs typeface="Arial"/>
              <a:sym typeface="Arial"/>
            </a:endParaRPr>
          </a:p>
        </p:txBody>
      </p:sp>
      <p:cxnSp>
        <p:nvCxnSpPr>
          <p:cNvPr id="685" name="Google Shape;685;p63"/>
          <p:cNvCxnSpPr>
            <a:endCxn id="676" idx="1"/>
          </p:cNvCxnSpPr>
          <p:nvPr/>
        </p:nvCxnSpPr>
        <p:spPr>
          <a:xfrm rot="10800000" flipH="1">
            <a:off x="3644650" y="3429000"/>
            <a:ext cx="1195500" cy="2633700"/>
          </a:xfrm>
          <a:prstGeom prst="straightConnector1">
            <a:avLst/>
          </a:prstGeom>
          <a:noFill/>
          <a:ln w="9525" cap="flat" cmpd="sng">
            <a:solidFill>
              <a:schemeClr val="dk1"/>
            </a:solidFill>
            <a:prstDash val="solid"/>
            <a:round/>
            <a:headEnd type="none" w="sm" len="sm"/>
            <a:tailEnd type="none" w="sm" len="sm"/>
          </a:ln>
        </p:spPr>
      </p:cxnSp>
      <p:sp>
        <p:nvSpPr>
          <p:cNvPr id="686" name="Google Shape;686;p63"/>
          <p:cNvSpPr txBox="1"/>
          <p:nvPr/>
        </p:nvSpPr>
        <p:spPr>
          <a:xfrm>
            <a:off x="238900" y="6120675"/>
            <a:ext cx="64083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1550"/>
              <a:buFont typeface="Arial"/>
              <a:buNone/>
            </a:pPr>
            <a:r>
              <a:rPr lang="en-US" sz="1550" b="0" i="0" u="none" strike="noStrike" cap="none">
                <a:solidFill>
                  <a:srgbClr val="000000"/>
                </a:solidFill>
                <a:latin typeface="Verdana"/>
                <a:ea typeface="Verdana"/>
                <a:cs typeface="Verdana"/>
                <a:sym typeface="Verdana"/>
              </a:rPr>
              <a:t>School stress (perception of difficulty with schoolwork, lack of preparedness for a class, and avoidance of a teacher, class or student)</a:t>
            </a:r>
            <a:endParaRPr sz="1550" b="0" i="0" u="none" strike="noStrike" cap="none">
              <a:solidFill>
                <a:srgbClr val="000000"/>
              </a:solidFill>
              <a:latin typeface="Arial"/>
              <a:ea typeface="Arial"/>
              <a:cs typeface="Arial"/>
              <a:sym typeface="Arial"/>
            </a:endParaRPr>
          </a:p>
        </p:txBody>
      </p:sp>
      <p:sp>
        <p:nvSpPr>
          <p:cNvPr id="687" name="Google Shape;687;p63"/>
          <p:cNvSpPr/>
          <p:nvPr/>
        </p:nvSpPr>
        <p:spPr>
          <a:xfrm>
            <a:off x="1134501" y="2444525"/>
            <a:ext cx="30186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200" b="0" i="0" u="none" strike="noStrike" cap="none">
                <a:solidFill>
                  <a:srgbClr val="000000"/>
                </a:solidFill>
                <a:latin typeface="Arial"/>
                <a:ea typeface="Arial"/>
                <a:cs typeface="Arial"/>
                <a:sym typeface="Arial"/>
              </a:rPr>
              <a:t>Hard to reach the families of chronically absent students</a:t>
            </a:r>
            <a:endParaRPr sz="1200" b="0" i="0" u="none" strike="noStrike" cap="none">
              <a:solidFill>
                <a:srgbClr val="000000"/>
              </a:solidFill>
              <a:latin typeface="Arial"/>
              <a:ea typeface="Arial"/>
              <a:cs typeface="Arial"/>
              <a:sym typeface="Arial"/>
            </a:endParaRPr>
          </a:p>
        </p:txBody>
      </p:sp>
      <p:sp>
        <p:nvSpPr>
          <p:cNvPr id="688" name="Google Shape;688;p63"/>
          <p:cNvSpPr/>
          <p:nvPr/>
        </p:nvSpPr>
        <p:spPr>
          <a:xfrm>
            <a:off x="855575" y="5052025"/>
            <a:ext cx="2871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Instruction primarily focuses on “drill and kill” teaching strategies</a:t>
            </a:r>
            <a:endParaRPr sz="1300" b="0" i="0" u="none" strike="noStrike" cap="none">
              <a:solidFill>
                <a:srgbClr val="000000"/>
              </a:solidFill>
              <a:latin typeface="Arial"/>
              <a:ea typeface="Arial"/>
              <a:cs typeface="Arial"/>
              <a:sym typeface="Arial"/>
            </a:endParaRPr>
          </a:p>
        </p:txBody>
      </p:sp>
      <p:sp>
        <p:nvSpPr>
          <p:cNvPr id="689" name="Google Shape;689;p63"/>
          <p:cNvSpPr/>
          <p:nvPr/>
        </p:nvSpPr>
        <p:spPr>
          <a:xfrm>
            <a:off x="1287750" y="2920175"/>
            <a:ext cx="3169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100" b="0" i="0" u="none" strike="noStrike" cap="none">
                <a:solidFill>
                  <a:srgbClr val="000000"/>
                </a:solidFill>
                <a:latin typeface="Arial"/>
                <a:ea typeface="Arial"/>
                <a:cs typeface="Arial"/>
                <a:sym typeface="Arial"/>
              </a:rPr>
              <a:t>Faculty and staff are unsure who is responsible for reaching out to families</a:t>
            </a:r>
            <a:endParaRPr sz="1100" b="0" i="0" u="none" strike="noStrike" cap="none">
              <a:solidFill>
                <a:srgbClr val="000000"/>
              </a:solidFill>
              <a:latin typeface="Arial"/>
              <a:ea typeface="Arial"/>
              <a:cs typeface="Arial"/>
              <a:sym typeface="Arial"/>
            </a:endParaRPr>
          </a:p>
        </p:txBody>
      </p:sp>
      <p:sp>
        <p:nvSpPr>
          <p:cNvPr id="690" name="Google Shape;690;p63"/>
          <p:cNvSpPr/>
          <p:nvPr/>
        </p:nvSpPr>
        <p:spPr>
          <a:xfrm>
            <a:off x="679400" y="5586350"/>
            <a:ext cx="27837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Increase in reported anxiety and depression among students</a:t>
            </a:r>
            <a:endParaRPr sz="1300" b="0" i="0" u="none" strike="noStrike" cap="none">
              <a:solidFill>
                <a:srgbClr val="000000"/>
              </a:solidFill>
              <a:latin typeface="Arial"/>
              <a:ea typeface="Arial"/>
              <a:cs typeface="Arial"/>
              <a:sym typeface="Arial"/>
            </a:endParaRPr>
          </a:p>
        </p:txBody>
      </p:sp>
      <p:sp>
        <p:nvSpPr>
          <p:cNvPr id="676" name="Google Shape;676;p63"/>
          <p:cNvSpPr/>
          <p:nvPr/>
        </p:nvSpPr>
        <p:spPr>
          <a:xfrm>
            <a:off x="4840150" y="1920600"/>
            <a:ext cx="2523900" cy="301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Why is 35% of the student population at-risk of being chronically absent, particularly within secondary schools among students being reported as economically disadvantaged?</a:t>
            </a:r>
            <a:endParaRPr sz="1800" b="0" i="0" u="none" strike="noStrike" cap="none">
              <a:solidFill>
                <a:srgbClr val="4A66AC"/>
              </a:solidFill>
              <a:latin typeface="Arial"/>
              <a:ea typeface="Arial"/>
              <a:cs typeface="Arial"/>
              <a:sym typeface="Arial"/>
            </a:endParaRPr>
          </a:p>
        </p:txBody>
      </p:sp>
      <p:sp>
        <p:nvSpPr>
          <p:cNvPr id="691" name="Google Shape;691;p63"/>
          <p:cNvSpPr txBox="1"/>
          <p:nvPr/>
        </p:nvSpPr>
        <p:spPr>
          <a:xfrm>
            <a:off x="4914475" y="5205025"/>
            <a:ext cx="3890400" cy="678300"/>
          </a:xfrm>
          <a:prstGeom prst="rect">
            <a:avLst/>
          </a:prstGeom>
          <a:solidFill>
            <a:srgbClr val="FCE5CD"/>
          </a:solidFill>
          <a:ln w="19050" cap="flat" cmpd="sng">
            <a:solidFill>
              <a:srgbClr val="000000"/>
            </a:solidFill>
            <a:prstDash val="dashDot"/>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Transportation difficulties; food and housing insecurity</a:t>
            </a:r>
            <a:endParaRPr sz="1400" b="0" i="0" u="none" strike="noStrike" cap="none">
              <a:solidFill>
                <a:srgbClr val="000000"/>
              </a:solidFill>
              <a:latin typeface="Arial"/>
              <a:ea typeface="Arial"/>
              <a:cs typeface="Arial"/>
              <a:sym typeface="Arial"/>
            </a:endParaRPr>
          </a:p>
        </p:txBody>
      </p:sp>
      <p:sp>
        <p:nvSpPr>
          <p:cNvPr id="692" name="Google Shape;692;p63"/>
          <p:cNvSpPr txBox="1"/>
          <p:nvPr/>
        </p:nvSpPr>
        <p:spPr>
          <a:xfrm>
            <a:off x="6021175" y="146125"/>
            <a:ext cx="2783700" cy="732900"/>
          </a:xfrm>
          <a:prstGeom prst="rect">
            <a:avLst/>
          </a:prstGeom>
          <a:solidFill>
            <a:srgbClr val="003369"/>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FFFFFF"/>
                </a:solidFill>
                <a:latin typeface="Verdana"/>
                <a:ea typeface="Verdana"/>
                <a:cs typeface="Verdana"/>
                <a:sym typeface="Verdana"/>
              </a:rPr>
              <a:t>Example:</a:t>
            </a:r>
            <a:endParaRPr sz="4000" b="0" i="0" u="none" strike="noStrike" cap="none">
              <a:solidFill>
                <a:srgbClr val="FFFFFF"/>
              </a:solidFill>
              <a:latin typeface="Verdana"/>
              <a:ea typeface="Verdana"/>
              <a:cs typeface="Verdana"/>
              <a:sym typeface="Verdana"/>
            </a:endParaRPr>
          </a:p>
        </p:txBody>
      </p:sp>
      <p:sp>
        <p:nvSpPr>
          <p:cNvPr id="693" name="Google Shape;693;p63"/>
          <p:cNvSpPr txBox="1"/>
          <p:nvPr/>
        </p:nvSpPr>
        <p:spPr>
          <a:xfrm>
            <a:off x="7559000" y="3059900"/>
            <a:ext cx="1492200" cy="73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Verdana"/>
                <a:ea typeface="Verdana"/>
                <a:cs typeface="Verdana"/>
                <a:sym typeface="Verdana"/>
              </a:rPr>
              <a:t>Workbook pg. 20</a:t>
            </a:r>
            <a:endParaRPr sz="2000" b="0" i="1"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cxnSp>
        <p:nvCxnSpPr>
          <p:cNvPr id="699" name="Google Shape;699;p64"/>
          <p:cNvCxnSpPr>
            <a:stCxn id="700" idx="1"/>
          </p:cNvCxnSpPr>
          <p:nvPr/>
        </p:nvCxnSpPr>
        <p:spPr>
          <a:xfrm flipH="1">
            <a:off x="1217650" y="3429000"/>
            <a:ext cx="3622500" cy="8400"/>
          </a:xfrm>
          <a:prstGeom prst="straightConnector1">
            <a:avLst/>
          </a:prstGeom>
          <a:noFill/>
          <a:ln w="9525" cap="flat" cmpd="sng">
            <a:solidFill>
              <a:schemeClr val="dk1"/>
            </a:solidFill>
            <a:prstDash val="solid"/>
            <a:round/>
            <a:headEnd type="none" w="sm" len="sm"/>
            <a:tailEnd type="none" w="sm" len="sm"/>
          </a:ln>
        </p:spPr>
      </p:cxnSp>
      <p:cxnSp>
        <p:nvCxnSpPr>
          <p:cNvPr id="701" name="Google Shape;701;p64"/>
          <p:cNvCxnSpPr>
            <a:stCxn id="700" idx="1"/>
          </p:cNvCxnSpPr>
          <p:nvPr/>
        </p:nvCxnSpPr>
        <p:spPr>
          <a:xfrm rot="10800000">
            <a:off x="3163450" y="898800"/>
            <a:ext cx="1676700" cy="2530200"/>
          </a:xfrm>
          <a:prstGeom prst="straightConnector1">
            <a:avLst/>
          </a:prstGeom>
          <a:noFill/>
          <a:ln w="9525" cap="flat" cmpd="sng">
            <a:solidFill>
              <a:schemeClr val="dk1"/>
            </a:solidFill>
            <a:prstDash val="solid"/>
            <a:round/>
            <a:headEnd type="none" w="sm" len="sm"/>
            <a:tailEnd type="none" w="sm" len="sm"/>
          </a:ln>
        </p:spPr>
      </p:cxnSp>
      <p:sp>
        <p:nvSpPr>
          <p:cNvPr id="702" name="Google Shape;702;p64"/>
          <p:cNvSpPr/>
          <p:nvPr/>
        </p:nvSpPr>
        <p:spPr>
          <a:xfrm>
            <a:off x="979199" y="1967450"/>
            <a:ext cx="2871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Not prominent on the website</a:t>
            </a:r>
            <a:endParaRPr sz="1400" b="0" i="0" u="none" strike="noStrike" cap="none">
              <a:solidFill>
                <a:srgbClr val="000000"/>
              </a:solidFill>
              <a:latin typeface="Arial"/>
              <a:ea typeface="Arial"/>
              <a:cs typeface="Arial"/>
              <a:sym typeface="Arial"/>
            </a:endParaRPr>
          </a:p>
        </p:txBody>
      </p:sp>
      <p:sp>
        <p:nvSpPr>
          <p:cNvPr id="703" name="Google Shape;703;p64"/>
          <p:cNvSpPr/>
          <p:nvPr/>
        </p:nvSpPr>
        <p:spPr>
          <a:xfrm>
            <a:off x="652400" y="982025"/>
            <a:ext cx="25971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Faculty and staff are unsure of district policy</a:t>
            </a:r>
            <a:endParaRPr sz="1400" b="0" i="0" u="none" strike="noStrike" cap="none">
              <a:solidFill>
                <a:srgbClr val="000000"/>
              </a:solidFill>
              <a:latin typeface="Arial"/>
              <a:ea typeface="Arial"/>
              <a:cs typeface="Arial"/>
              <a:sym typeface="Arial"/>
            </a:endParaRPr>
          </a:p>
        </p:txBody>
      </p:sp>
      <p:sp>
        <p:nvSpPr>
          <p:cNvPr id="704" name="Google Shape;704;p64"/>
          <p:cNvSpPr/>
          <p:nvPr/>
        </p:nvSpPr>
        <p:spPr>
          <a:xfrm>
            <a:off x="979202" y="4543675"/>
            <a:ext cx="2942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Lack of scaffolding in instruction</a:t>
            </a:r>
            <a:endParaRPr sz="1400" b="0" i="0" u="none" strike="noStrike" cap="none">
              <a:solidFill>
                <a:srgbClr val="000000"/>
              </a:solidFill>
              <a:latin typeface="Arial"/>
              <a:ea typeface="Arial"/>
              <a:cs typeface="Arial"/>
              <a:sym typeface="Arial"/>
            </a:endParaRPr>
          </a:p>
        </p:txBody>
      </p:sp>
      <p:cxnSp>
        <p:nvCxnSpPr>
          <p:cNvPr id="705" name="Google Shape;705;p64"/>
          <p:cNvCxnSpPr>
            <a:endCxn id="700" idx="1"/>
          </p:cNvCxnSpPr>
          <p:nvPr/>
        </p:nvCxnSpPr>
        <p:spPr>
          <a:xfrm rot="10800000" flipH="1">
            <a:off x="3644650" y="3429000"/>
            <a:ext cx="1195500" cy="2633700"/>
          </a:xfrm>
          <a:prstGeom prst="straightConnector1">
            <a:avLst/>
          </a:prstGeom>
          <a:noFill/>
          <a:ln w="9525" cap="flat" cmpd="sng">
            <a:solidFill>
              <a:schemeClr val="dk1"/>
            </a:solidFill>
            <a:prstDash val="solid"/>
            <a:round/>
            <a:headEnd type="none" w="sm" len="sm"/>
            <a:tailEnd type="none" w="sm" len="sm"/>
          </a:ln>
        </p:spPr>
      </p:cxnSp>
      <p:sp>
        <p:nvSpPr>
          <p:cNvPr id="706" name="Google Shape;706;p64"/>
          <p:cNvSpPr txBox="1"/>
          <p:nvPr/>
        </p:nvSpPr>
        <p:spPr>
          <a:xfrm>
            <a:off x="238900" y="6120675"/>
            <a:ext cx="64083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1550"/>
              <a:buFont typeface="Arial"/>
              <a:buNone/>
            </a:pPr>
            <a:r>
              <a:rPr lang="en-US" sz="1550" b="0" i="0" u="none" strike="noStrike" cap="none">
                <a:solidFill>
                  <a:srgbClr val="000000"/>
                </a:solidFill>
                <a:latin typeface="Verdana"/>
                <a:ea typeface="Verdana"/>
                <a:cs typeface="Verdana"/>
                <a:sym typeface="Verdana"/>
              </a:rPr>
              <a:t>School stress (perception of difficulty with schoolwork, lack of preparedness for a class, and avoidance of a teacher, class or student)</a:t>
            </a:r>
            <a:endParaRPr sz="1550" b="0" i="0" u="none" strike="noStrike" cap="none">
              <a:solidFill>
                <a:srgbClr val="000000"/>
              </a:solidFill>
              <a:latin typeface="Arial"/>
              <a:ea typeface="Arial"/>
              <a:cs typeface="Arial"/>
              <a:sym typeface="Arial"/>
            </a:endParaRPr>
          </a:p>
        </p:txBody>
      </p:sp>
      <p:sp>
        <p:nvSpPr>
          <p:cNvPr id="707" name="Google Shape;707;p64"/>
          <p:cNvSpPr/>
          <p:nvPr/>
        </p:nvSpPr>
        <p:spPr>
          <a:xfrm>
            <a:off x="679400" y="5586350"/>
            <a:ext cx="27837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Increase in reported anxiety and depression among students</a:t>
            </a:r>
            <a:endParaRPr sz="1300" b="0" i="0" u="none" strike="noStrike" cap="none">
              <a:solidFill>
                <a:srgbClr val="000000"/>
              </a:solidFill>
              <a:latin typeface="Arial"/>
              <a:ea typeface="Arial"/>
              <a:cs typeface="Arial"/>
              <a:sym typeface="Arial"/>
            </a:endParaRPr>
          </a:p>
        </p:txBody>
      </p:sp>
      <p:sp>
        <p:nvSpPr>
          <p:cNvPr id="700" name="Google Shape;700;p64"/>
          <p:cNvSpPr/>
          <p:nvPr/>
        </p:nvSpPr>
        <p:spPr>
          <a:xfrm>
            <a:off x="4840150" y="1920600"/>
            <a:ext cx="2523900" cy="301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1000"/>
              </a:spcBef>
              <a:spcAft>
                <a:spcPts val="0"/>
              </a:spcAft>
              <a:buClr>
                <a:srgbClr val="000000"/>
              </a:buClr>
              <a:buSzPts val="1100"/>
              <a:buFont typeface="Arial"/>
              <a:buNone/>
            </a:pPr>
            <a:r>
              <a:rPr lang="en-US" sz="1800" b="0" i="0" u="none" strike="noStrike" cap="none">
                <a:solidFill>
                  <a:srgbClr val="000000"/>
                </a:solidFill>
                <a:latin typeface="Verdana"/>
                <a:ea typeface="Verdana"/>
                <a:cs typeface="Verdana"/>
                <a:sym typeface="Verdana"/>
              </a:rPr>
              <a:t>Why is 35% of the student population at-risk of being chronically absent, particularly within secondary schools among students being reported as economically disadvantaged?</a:t>
            </a:r>
            <a:endParaRPr sz="1800" b="0" i="0" u="none" strike="noStrike" cap="none">
              <a:solidFill>
                <a:srgbClr val="4A66AC"/>
              </a:solidFill>
              <a:latin typeface="Arial"/>
              <a:ea typeface="Arial"/>
              <a:cs typeface="Arial"/>
              <a:sym typeface="Arial"/>
            </a:endParaRPr>
          </a:p>
        </p:txBody>
      </p:sp>
      <p:sp>
        <p:nvSpPr>
          <p:cNvPr id="708" name="Google Shape;708;p64"/>
          <p:cNvSpPr txBox="1"/>
          <p:nvPr/>
        </p:nvSpPr>
        <p:spPr>
          <a:xfrm>
            <a:off x="238900" y="146125"/>
            <a:ext cx="4960800" cy="7329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1000"/>
              </a:spcAft>
              <a:buClr>
                <a:srgbClr val="000000"/>
              </a:buClr>
              <a:buSzPts val="1550"/>
              <a:buFont typeface="Arial"/>
              <a:buNone/>
            </a:pPr>
            <a:r>
              <a:rPr lang="en-US" sz="1550" b="0" i="0" u="none" strike="noStrike" cap="none">
                <a:solidFill>
                  <a:srgbClr val="000000"/>
                </a:solidFill>
                <a:latin typeface="Verdana"/>
                <a:ea typeface="Verdana"/>
                <a:cs typeface="Verdana"/>
                <a:sym typeface="Verdana"/>
              </a:rPr>
              <a:t>Lack of communication with families about attendance procedures and supports and their student’s current attendance record</a:t>
            </a:r>
            <a:endParaRPr sz="1450" b="0" i="0" u="none" strike="noStrike" cap="none">
              <a:solidFill>
                <a:srgbClr val="000000"/>
              </a:solidFill>
              <a:latin typeface="Arial"/>
              <a:ea typeface="Arial"/>
              <a:cs typeface="Arial"/>
              <a:sym typeface="Arial"/>
            </a:endParaRPr>
          </a:p>
        </p:txBody>
      </p:sp>
      <p:sp>
        <p:nvSpPr>
          <p:cNvPr id="709" name="Google Shape;709;p64"/>
          <p:cNvSpPr txBox="1"/>
          <p:nvPr/>
        </p:nvSpPr>
        <p:spPr>
          <a:xfrm>
            <a:off x="6021175" y="146125"/>
            <a:ext cx="2783700" cy="732900"/>
          </a:xfrm>
          <a:prstGeom prst="rect">
            <a:avLst/>
          </a:prstGeom>
          <a:solidFill>
            <a:srgbClr val="003369"/>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FFFFFF"/>
                </a:solidFill>
                <a:latin typeface="Verdana"/>
                <a:ea typeface="Verdana"/>
                <a:cs typeface="Verdana"/>
                <a:sym typeface="Verdana"/>
              </a:rPr>
              <a:t>Example:</a:t>
            </a:r>
            <a:endParaRPr sz="4000" b="0" i="0" u="none" strike="noStrike" cap="none">
              <a:solidFill>
                <a:srgbClr val="FFFFFF"/>
              </a:solidFill>
              <a:latin typeface="Verdana"/>
              <a:ea typeface="Verdana"/>
              <a:cs typeface="Verdana"/>
              <a:sym typeface="Verdan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65"/>
          <p:cNvSpPr txBox="1">
            <a:spLocks noGrp="1"/>
          </p:cNvSpPr>
          <p:nvPr>
            <p:ph type="body" idx="4294967295"/>
          </p:nvPr>
        </p:nvSpPr>
        <p:spPr>
          <a:xfrm>
            <a:off x="102350" y="1447800"/>
            <a:ext cx="9041700" cy="5050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en-US" sz="2300">
                <a:solidFill>
                  <a:srgbClr val="CC0000"/>
                </a:solidFill>
              </a:rPr>
              <a:t>Lack of communication with families about attendance procedures and supports and their student’s current attendance record</a:t>
            </a:r>
            <a:endParaRPr sz="2300">
              <a:solidFill>
                <a:srgbClr val="CC0000"/>
              </a:solidFill>
            </a:endParaRPr>
          </a:p>
          <a:p>
            <a:pPr marL="457200" lvl="0" indent="-374650" algn="l" rtl="0">
              <a:lnSpc>
                <a:spcPct val="100000"/>
              </a:lnSpc>
              <a:spcBef>
                <a:spcPts val="1000"/>
              </a:spcBef>
              <a:spcAft>
                <a:spcPts val="0"/>
              </a:spcAft>
              <a:buSzPts val="2300"/>
              <a:buChar char="●"/>
            </a:pPr>
            <a:r>
              <a:rPr lang="en-US" sz="2300"/>
              <a:t>Faculty and staff are unsure of the district policy and student attendance rates…and…who is responsible for communicating with families</a:t>
            </a:r>
            <a:endParaRPr sz="2300"/>
          </a:p>
          <a:p>
            <a:pPr marL="914400" lvl="0" indent="-374650" algn="l" rtl="0">
              <a:lnSpc>
                <a:spcPct val="100000"/>
              </a:lnSpc>
              <a:spcBef>
                <a:spcPts val="0"/>
              </a:spcBef>
              <a:spcAft>
                <a:spcPts val="0"/>
              </a:spcAft>
              <a:buClr>
                <a:srgbClr val="0000FF"/>
              </a:buClr>
              <a:buSzPts val="2300"/>
              <a:buChar char="-"/>
            </a:pPr>
            <a:r>
              <a:rPr lang="en-US" sz="2300">
                <a:solidFill>
                  <a:srgbClr val="0000FF"/>
                </a:solidFill>
              </a:rPr>
              <a:t>Feedback from families where multiple variants of the district policy (if any) were relayed to families from faculty and staff…and they were unaware of their student’s current attendance record.</a:t>
            </a:r>
            <a:endParaRPr sz="2300">
              <a:solidFill>
                <a:srgbClr val="0000FF"/>
              </a:solidFill>
            </a:endParaRPr>
          </a:p>
          <a:p>
            <a:pPr marL="457200" lvl="0" indent="-374650" algn="l" rtl="0">
              <a:lnSpc>
                <a:spcPct val="100000"/>
              </a:lnSpc>
              <a:spcBef>
                <a:spcPts val="1000"/>
              </a:spcBef>
              <a:spcAft>
                <a:spcPts val="0"/>
              </a:spcAft>
              <a:buSzPts val="2300"/>
              <a:buChar char="●"/>
            </a:pPr>
            <a:r>
              <a:rPr lang="en-US" sz="2300"/>
              <a:t>Website is difficult to navigate and the policy was not prominently displayed</a:t>
            </a:r>
            <a:endParaRPr sz="2300"/>
          </a:p>
          <a:p>
            <a:pPr marL="914400" lvl="0" indent="-374650" algn="l" rtl="0">
              <a:lnSpc>
                <a:spcPct val="100000"/>
              </a:lnSpc>
              <a:spcBef>
                <a:spcPts val="0"/>
              </a:spcBef>
              <a:spcAft>
                <a:spcPts val="1000"/>
              </a:spcAft>
              <a:buClr>
                <a:srgbClr val="0000FF"/>
              </a:buClr>
              <a:buSzPts val="2300"/>
              <a:buChar char="-"/>
            </a:pPr>
            <a:r>
              <a:rPr lang="en-US" sz="2300">
                <a:solidFill>
                  <a:srgbClr val="0000FF"/>
                </a:solidFill>
              </a:rPr>
              <a:t>Website traffic data indicated the policy page was the least visited.</a:t>
            </a:r>
            <a:endParaRPr sz="2300">
              <a:solidFill>
                <a:srgbClr val="0000FF"/>
              </a:solidFill>
            </a:endParaRPr>
          </a:p>
        </p:txBody>
      </p:sp>
      <p:sp>
        <p:nvSpPr>
          <p:cNvPr id="716" name="Google Shape;716;p6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Division A: </a:t>
            </a:r>
            <a:endParaRPr/>
          </a:p>
          <a:p>
            <a:pPr marL="0" lvl="0" indent="0" algn="ctr" rtl="0">
              <a:lnSpc>
                <a:spcPct val="100000"/>
              </a:lnSpc>
              <a:spcBef>
                <a:spcPts val="0"/>
              </a:spcBef>
              <a:spcAft>
                <a:spcPts val="0"/>
              </a:spcAft>
              <a:buSzPct val="100000"/>
              <a:buNone/>
            </a:pPr>
            <a:r>
              <a:rPr lang="en-US"/>
              <a:t>Data to support the “why”</a:t>
            </a:r>
            <a:endParaRPr/>
          </a:p>
        </p:txBody>
      </p:sp>
      <p:sp>
        <p:nvSpPr>
          <p:cNvPr id="717" name="Google Shape;717;p65"/>
          <p:cNvSpPr txBox="1"/>
          <p:nvPr/>
        </p:nvSpPr>
        <p:spPr>
          <a:xfrm>
            <a:off x="102350" y="1447800"/>
            <a:ext cx="8967600" cy="11430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1000"/>
              </a:spcAft>
              <a:buClr>
                <a:srgbClr val="000000"/>
              </a:buClr>
              <a:buSzPts val="2350"/>
              <a:buFont typeface="Arial"/>
              <a:buNone/>
            </a:pPr>
            <a:r>
              <a:rPr lang="en-US" sz="2350" b="0" i="0" u="none" strike="noStrike" cap="none">
                <a:solidFill>
                  <a:srgbClr val="000000"/>
                </a:solidFill>
                <a:latin typeface="Verdana"/>
                <a:ea typeface="Verdana"/>
                <a:cs typeface="Verdana"/>
                <a:sym typeface="Verdana"/>
              </a:rPr>
              <a:t>Lack of communication with families about attendance procedures and supports and their student’s current attendance record</a:t>
            </a:r>
            <a:endParaRPr sz="225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6"/>
          <p:cNvSpPr txBox="1">
            <a:spLocks noGrp="1"/>
          </p:cNvSpPr>
          <p:nvPr>
            <p:ph type="body" idx="4294967295"/>
          </p:nvPr>
        </p:nvSpPr>
        <p:spPr>
          <a:xfrm>
            <a:off x="404425" y="1524000"/>
            <a:ext cx="8358600" cy="533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en-US" sz="2500">
                <a:solidFill>
                  <a:srgbClr val="CC0000"/>
                </a:solidFill>
              </a:rPr>
              <a:t>School stress (perception of difficulty with schoolwork, lack of preparedness for a class, and avoidance of a teacher, class or student)</a:t>
            </a:r>
            <a:endParaRPr sz="2500">
              <a:solidFill>
                <a:srgbClr val="CC0000"/>
              </a:solidFill>
            </a:endParaRPr>
          </a:p>
          <a:p>
            <a:pPr marL="457200" lvl="0" indent="-387350" algn="l" rtl="0">
              <a:lnSpc>
                <a:spcPct val="90000"/>
              </a:lnSpc>
              <a:spcBef>
                <a:spcPts val="1000"/>
              </a:spcBef>
              <a:spcAft>
                <a:spcPts val="0"/>
              </a:spcAft>
              <a:buSzPts val="2500"/>
              <a:buChar char="●"/>
            </a:pPr>
            <a:r>
              <a:rPr lang="en-US" sz="2500"/>
              <a:t>“Increase in reported anxiety and depression among students.”</a:t>
            </a:r>
            <a:endParaRPr sz="2500"/>
          </a:p>
          <a:p>
            <a:pPr marL="914400" lvl="1" indent="-387351" algn="l" rtl="0">
              <a:lnSpc>
                <a:spcPct val="100000"/>
              </a:lnSpc>
              <a:spcBef>
                <a:spcPts val="500"/>
              </a:spcBef>
              <a:spcAft>
                <a:spcPts val="0"/>
              </a:spcAft>
              <a:buClr>
                <a:srgbClr val="0000FF"/>
              </a:buClr>
              <a:buSzPts val="2500"/>
              <a:buFont typeface="Verdana"/>
              <a:buChar char="–"/>
            </a:pPr>
            <a:r>
              <a:rPr lang="en-US" sz="2500">
                <a:solidFill>
                  <a:srgbClr val="0000FF"/>
                </a:solidFill>
              </a:rPr>
              <a:t>Student safety survey indicated an increase in student anxiety and depression.</a:t>
            </a:r>
            <a:endParaRPr sz="2500">
              <a:solidFill>
                <a:srgbClr val="0000FF"/>
              </a:solidFill>
            </a:endParaRPr>
          </a:p>
          <a:p>
            <a:pPr marL="457200" lvl="0" indent="-387350" algn="l" rtl="0">
              <a:lnSpc>
                <a:spcPct val="100000"/>
              </a:lnSpc>
              <a:spcBef>
                <a:spcPts val="1000"/>
              </a:spcBef>
              <a:spcAft>
                <a:spcPts val="0"/>
              </a:spcAft>
              <a:buSzPts val="2500"/>
              <a:buChar char="●"/>
            </a:pPr>
            <a:r>
              <a:rPr lang="en-US" sz="2500"/>
              <a:t>“Lack of scaffolding in instruction.”</a:t>
            </a:r>
            <a:endParaRPr sz="2500"/>
          </a:p>
          <a:p>
            <a:pPr marL="914400" lvl="1" indent="-387350" algn="l" rtl="0">
              <a:lnSpc>
                <a:spcPct val="100000"/>
              </a:lnSpc>
              <a:spcBef>
                <a:spcPts val="500"/>
              </a:spcBef>
              <a:spcAft>
                <a:spcPts val="1000"/>
              </a:spcAft>
              <a:buClr>
                <a:srgbClr val="0000FF"/>
              </a:buClr>
              <a:buSzPts val="2500"/>
              <a:buFont typeface="Verdana"/>
              <a:buChar char="–"/>
            </a:pPr>
            <a:r>
              <a:rPr lang="en-US" sz="2500">
                <a:solidFill>
                  <a:srgbClr val="0000FF"/>
                </a:solidFill>
              </a:rPr>
              <a:t>A review of principal classroom walkthroughs showed a high percentage of teachers inadequately scaffolding concepts and content to help students develop understanding.</a:t>
            </a:r>
            <a:endParaRPr sz="2500">
              <a:solidFill>
                <a:srgbClr val="0000FF"/>
              </a:solidFill>
            </a:endParaRPr>
          </a:p>
        </p:txBody>
      </p:sp>
      <p:sp>
        <p:nvSpPr>
          <p:cNvPr id="724" name="Google Shape;724;p6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Division A: </a:t>
            </a:r>
            <a:endParaRPr/>
          </a:p>
          <a:p>
            <a:pPr marL="0" lvl="0" indent="0" algn="ctr" rtl="0">
              <a:lnSpc>
                <a:spcPct val="100000"/>
              </a:lnSpc>
              <a:spcBef>
                <a:spcPts val="0"/>
              </a:spcBef>
              <a:spcAft>
                <a:spcPts val="0"/>
              </a:spcAft>
              <a:buSzPct val="114285"/>
              <a:buNone/>
            </a:pPr>
            <a:r>
              <a:rPr lang="en-US" sz="3888"/>
              <a:t>Data to support the “why” (cont’d)</a:t>
            </a:r>
            <a:endParaRPr sz="3888"/>
          </a:p>
        </p:txBody>
      </p:sp>
      <p:sp>
        <p:nvSpPr>
          <p:cNvPr id="725" name="Google Shape;725;p66"/>
          <p:cNvSpPr txBox="1"/>
          <p:nvPr/>
        </p:nvSpPr>
        <p:spPr>
          <a:xfrm>
            <a:off x="141525" y="1524000"/>
            <a:ext cx="8747400" cy="11430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2350"/>
              <a:buFont typeface="Arial"/>
              <a:buNone/>
            </a:pPr>
            <a:r>
              <a:rPr lang="en-US" sz="2350" b="0" i="0" u="none" strike="noStrike" cap="none">
                <a:solidFill>
                  <a:srgbClr val="000000"/>
                </a:solidFill>
                <a:latin typeface="Verdana"/>
                <a:ea typeface="Verdana"/>
                <a:cs typeface="Verdana"/>
                <a:sym typeface="Verdana"/>
              </a:rPr>
              <a:t>School stress (perception of difficulty with schoolwork, lack of preparedness for a class, and avoidance of a teacher, class or student)</a:t>
            </a:r>
            <a:endParaRPr sz="235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6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200"/>
              <a:t>Independent Work Time: </a:t>
            </a:r>
            <a:endParaRPr sz="3200"/>
          </a:p>
          <a:p>
            <a:pPr marL="0" lvl="0" indent="0" algn="ctr" rtl="0">
              <a:lnSpc>
                <a:spcPct val="100000"/>
              </a:lnSpc>
              <a:spcBef>
                <a:spcPts val="0"/>
              </a:spcBef>
              <a:spcAft>
                <a:spcPts val="0"/>
              </a:spcAft>
              <a:buSzPts val="4000"/>
              <a:buNone/>
            </a:pPr>
            <a:r>
              <a:rPr lang="en-US" sz="3200"/>
              <a:t>Fishbone Step 1</a:t>
            </a:r>
            <a:endParaRPr sz="3200"/>
          </a:p>
        </p:txBody>
      </p:sp>
      <p:pic>
        <p:nvPicPr>
          <p:cNvPr id="732" name="Google Shape;732;p67"/>
          <p:cNvPicPr preferRelativeResize="0"/>
          <p:nvPr/>
        </p:nvPicPr>
        <p:blipFill rotWithShape="1">
          <a:blip r:embed="rId3">
            <a:alphaModFix/>
          </a:blip>
          <a:srcRect t="11644"/>
          <a:stretch/>
        </p:blipFill>
        <p:spPr>
          <a:xfrm>
            <a:off x="709600" y="1710275"/>
            <a:ext cx="7724800" cy="2322050"/>
          </a:xfrm>
          <a:prstGeom prst="rect">
            <a:avLst/>
          </a:prstGeom>
          <a:noFill/>
          <a:ln>
            <a:noFill/>
          </a:ln>
        </p:spPr>
      </p:pic>
      <p:sp>
        <p:nvSpPr>
          <p:cNvPr id="733" name="Google Shape;733;p67"/>
          <p:cNvSpPr txBox="1">
            <a:spLocks noGrp="1"/>
          </p:cNvSpPr>
          <p:nvPr>
            <p:ph type="body" idx="4294967295"/>
          </p:nvPr>
        </p:nvSpPr>
        <p:spPr>
          <a:xfrm>
            <a:off x="910375" y="3124200"/>
            <a:ext cx="3273900" cy="1861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1000"/>
              </a:spcAft>
              <a:buSzPts val="1800"/>
              <a:buNone/>
            </a:pPr>
            <a:r>
              <a:rPr lang="en-US" sz="2400"/>
              <a:t>What do you notice about your red flag/issue/problem? </a:t>
            </a:r>
            <a:endParaRPr sz="2400"/>
          </a:p>
        </p:txBody>
      </p:sp>
      <p:sp>
        <p:nvSpPr>
          <p:cNvPr id="734" name="Google Shape;734;p67"/>
          <p:cNvSpPr txBox="1">
            <a:spLocks noGrp="1"/>
          </p:cNvSpPr>
          <p:nvPr>
            <p:ph type="body" idx="4294967295"/>
          </p:nvPr>
        </p:nvSpPr>
        <p:spPr>
          <a:xfrm>
            <a:off x="4648200" y="3124200"/>
            <a:ext cx="3273900" cy="1861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420"/>
              <a:t>What questions do you have? </a:t>
            </a:r>
            <a:endParaRPr sz="2420"/>
          </a:p>
          <a:p>
            <a:pPr marL="0" lvl="0" indent="0" algn="ctr" rtl="0">
              <a:lnSpc>
                <a:spcPct val="100000"/>
              </a:lnSpc>
              <a:spcBef>
                <a:spcPts val="1000"/>
              </a:spcBef>
              <a:spcAft>
                <a:spcPts val="1000"/>
              </a:spcAft>
              <a:buSzPts val="1800"/>
              <a:buNone/>
            </a:pPr>
            <a:r>
              <a:rPr lang="en-US" sz="2420"/>
              <a:t>Why might the red flag/issue be happening?</a:t>
            </a:r>
            <a:endParaRPr sz="2420"/>
          </a:p>
        </p:txBody>
      </p:sp>
      <p:pic>
        <p:nvPicPr>
          <p:cNvPr id="735" name="Google Shape;735;p67"/>
          <p:cNvPicPr preferRelativeResize="0"/>
          <p:nvPr/>
        </p:nvPicPr>
        <p:blipFill rotWithShape="1">
          <a:blip r:embed="rId4">
            <a:alphaModFix/>
          </a:blip>
          <a:srcRect/>
          <a:stretch/>
        </p:blipFill>
        <p:spPr>
          <a:xfrm>
            <a:off x="2215231" y="4718698"/>
            <a:ext cx="2432969" cy="1861500"/>
          </a:xfrm>
          <a:prstGeom prst="rect">
            <a:avLst/>
          </a:prstGeom>
          <a:noFill/>
          <a:ln>
            <a:noFill/>
          </a:ln>
        </p:spPr>
      </p:pic>
      <p:pic>
        <p:nvPicPr>
          <p:cNvPr id="736" name="Google Shape;736;p67"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title="5 Minute Timer - Relaxing Music with Ocean Waves">
            <a:hlinkClick r:id="rId5"/>
          </p:cNvPr>
          <p:cNvPicPr preferRelativeResize="0"/>
          <p:nvPr/>
        </p:nvPicPr>
        <p:blipFill rotWithShape="1">
          <a:blip r:embed="rId6">
            <a:alphaModFix/>
          </a:blip>
          <a:srcRect/>
          <a:stretch/>
        </p:blipFill>
        <p:spPr>
          <a:xfrm>
            <a:off x="5371717" y="5278950"/>
            <a:ext cx="2032006" cy="114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p:cTn id="7" dur="10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68"/>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360"/>
              </a:spcBef>
              <a:spcAft>
                <a:spcPts val="0"/>
              </a:spcAft>
              <a:buSzPts val="2600"/>
              <a:buFont typeface="Verdana"/>
              <a:buAutoNum type="arabicPeriod"/>
            </a:pPr>
            <a:r>
              <a:rPr lang="en-US" sz="2600"/>
              <a:t>In your teams, share out what you noticed and wondered about your red flag/issue/problem. </a:t>
            </a:r>
            <a:endParaRPr sz="2600"/>
          </a:p>
          <a:p>
            <a:pPr marL="457200" lvl="0" indent="0" algn="l" rtl="0">
              <a:lnSpc>
                <a:spcPct val="100000"/>
              </a:lnSpc>
              <a:spcBef>
                <a:spcPts val="360"/>
              </a:spcBef>
              <a:spcAft>
                <a:spcPts val="0"/>
              </a:spcAft>
              <a:buSzPts val="3200"/>
              <a:buNone/>
            </a:pPr>
            <a:endParaRPr sz="2600"/>
          </a:p>
          <a:p>
            <a:pPr marL="457200" lvl="0" indent="-393700" algn="l" rtl="0">
              <a:lnSpc>
                <a:spcPct val="100000"/>
              </a:lnSpc>
              <a:spcBef>
                <a:spcPts val="360"/>
              </a:spcBef>
              <a:spcAft>
                <a:spcPts val="0"/>
              </a:spcAft>
              <a:buSzPts val="2600"/>
              <a:buFont typeface="Verdana"/>
              <a:buAutoNum type="arabicPeriod"/>
            </a:pPr>
            <a:r>
              <a:rPr lang="en-US" sz="2600"/>
              <a:t>How can these noticings/wonderings be grouped?</a:t>
            </a:r>
            <a:endParaRPr sz="2600"/>
          </a:p>
          <a:p>
            <a:pPr marL="0" lvl="0" indent="0" algn="ctr" rtl="0">
              <a:lnSpc>
                <a:spcPct val="100000"/>
              </a:lnSpc>
              <a:spcBef>
                <a:spcPts val="360"/>
              </a:spcBef>
              <a:spcAft>
                <a:spcPts val="0"/>
              </a:spcAft>
              <a:buSzPts val="1800"/>
              <a:buNone/>
            </a:pPr>
            <a:endParaRPr sz="2600"/>
          </a:p>
          <a:p>
            <a:pPr marL="0" lvl="0" indent="0" algn="ctr" rtl="0">
              <a:lnSpc>
                <a:spcPct val="100000"/>
              </a:lnSpc>
              <a:spcBef>
                <a:spcPts val="360"/>
              </a:spcBef>
              <a:spcAft>
                <a:spcPts val="0"/>
              </a:spcAft>
              <a:buSzPts val="1800"/>
              <a:buNone/>
            </a:pPr>
            <a:r>
              <a:rPr lang="en-US" sz="2600" i="1"/>
              <a:t>These groupings will be used to define your major categories.</a:t>
            </a:r>
            <a:endParaRPr sz="2600" i="1"/>
          </a:p>
        </p:txBody>
      </p:sp>
      <p:sp>
        <p:nvSpPr>
          <p:cNvPr id="743" name="Google Shape;743;p6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a:t>Work Time: Fishbone Step 2</a:t>
            </a:r>
            <a:endParaRPr/>
          </a:p>
        </p:txBody>
      </p:sp>
      <p:pic>
        <p:nvPicPr>
          <p:cNvPr id="744" name="Google Shape;744;p68" descr="Aesthetic 10 minute timer with relaxing music and a gentle alarm in the end. Great for rest time, focused study or work sessions. This timer can be used in a classroom.&#10;&#10;Please support the channel by liking the video and subscribing!&#10;&#10;💿 Timer features an original composition by  @PomodoroRecords  Check out the channel for more relaxing music.&#10;&#10;Looking for a different timer? Let me know in the comments what kind of design and music you'd like to see and I'll make a timer just for you! #Timer #RelaxingMusic" title="10 Minute Timer with Relaxing Music and Alarm 🎵⏰">
            <a:hlinkClick r:id="rId3"/>
          </p:cNvPr>
          <p:cNvPicPr preferRelativeResize="0"/>
          <p:nvPr/>
        </p:nvPicPr>
        <p:blipFill rotWithShape="1">
          <a:blip r:embed="rId4">
            <a:alphaModFix/>
          </a:blip>
          <a:srcRect/>
          <a:stretch/>
        </p:blipFill>
        <p:spPr>
          <a:xfrm>
            <a:off x="361525" y="5312450"/>
            <a:ext cx="2032000" cy="114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animEffect transition="in" filter="fade">
                                      <p:cBhvr>
                                        <p:cTn id="7" dur="1000"/>
                                        <p:tgtEl>
                                          <p:spTgt spid="744"/>
                                        </p:tgtEl>
                                      </p:cBhvr>
                                    </p:animEffect>
                                  </p:childTnLst>
                                </p:cTn>
                              </p:par>
                              <p:par>
                                <p:cTn id="8" presetID="10" presetClass="entr" presetSubtype="0" fill="hold" nodeType="withEffect">
                                  <p:stCondLst>
                                    <p:cond delay="0"/>
                                  </p:stCondLst>
                                  <p:childTnLst>
                                    <p:set>
                                      <p:cBhvr>
                                        <p:cTn id="9" dur="1" fill="hold">
                                          <p:stCondLst>
                                            <p:cond delay="0"/>
                                          </p:stCondLst>
                                        </p:cTn>
                                        <p:tgtEl>
                                          <p:spTgt spid="744"/>
                                        </p:tgtEl>
                                        <p:attrNameLst>
                                          <p:attrName>style.visibility</p:attrName>
                                        </p:attrNameLst>
                                      </p:cBhvr>
                                      <p:to>
                                        <p:strVal val="visible"/>
                                      </p:to>
                                    </p:set>
                                    <p:animEffect transition="in" filter="fade">
                                      <p:cBhvr>
                                        <p:cTn id="10" dur="10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6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a:t>Work Time: Fishbone Step 3</a:t>
            </a:r>
            <a:endParaRPr/>
          </a:p>
        </p:txBody>
      </p:sp>
      <p:pic>
        <p:nvPicPr>
          <p:cNvPr id="751" name="Google Shape;751;p69" descr="A diagram with an outline of a fish around it." title="Fishbone Diagram"/>
          <p:cNvPicPr preferRelativeResize="0"/>
          <p:nvPr/>
        </p:nvPicPr>
        <p:blipFill rotWithShape="1">
          <a:blip r:embed="rId3">
            <a:alphaModFix/>
          </a:blip>
          <a:srcRect/>
          <a:stretch/>
        </p:blipFill>
        <p:spPr>
          <a:xfrm>
            <a:off x="4104800" y="1571250"/>
            <a:ext cx="4810600" cy="3681300"/>
          </a:xfrm>
          <a:prstGeom prst="rect">
            <a:avLst/>
          </a:prstGeom>
          <a:noFill/>
          <a:ln>
            <a:noFill/>
          </a:ln>
        </p:spPr>
      </p:pic>
      <p:sp>
        <p:nvSpPr>
          <p:cNvPr id="752" name="Google Shape;752;p69"/>
          <p:cNvSpPr txBox="1"/>
          <p:nvPr/>
        </p:nvSpPr>
        <p:spPr>
          <a:xfrm>
            <a:off x="228600" y="1571250"/>
            <a:ext cx="3876300" cy="51153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rgbClr val="000000"/>
              </a:buClr>
              <a:buSzPts val="2400"/>
              <a:buFont typeface="Verdana"/>
              <a:buAutoNum type="arabicPeriod"/>
            </a:pPr>
            <a:r>
              <a:rPr lang="en-US" sz="2400" b="0" i="0" u="none" strike="noStrike" cap="none">
                <a:solidFill>
                  <a:srgbClr val="000000"/>
                </a:solidFill>
                <a:latin typeface="Verdana"/>
                <a:ea typeface="Verdana"/>
                <a:cs typeface="Verdana"/>
                <a:sym typeface="Verdana"/>
              </a:rPr>
              <a:t>Place your red flag at the “head of the fish.” </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AutoNum type="arabicPeriod"/>
            </a:pPr>
            <a:r>
              <a:rPr lang="en-US" sz="2400" b="0" i="0" u="none" strike="noStrike" cap="none">
                <a:solidFill>
                  <a:srgbClr val="000000"/>
                </a:solidFill>
                <a:latin typeface="Verdana"/>
                <a:ea typeface="Verdana"/>
                <a:cs typeface="Verdana"/>
                <a:sym typeface="Verdana"/>
              </a:rPr>
              <a:t>Place all of your major categories from your group time as the “ribs” of the fish. </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AutoNum type="arabicPeriod"/>
            </a:pPr>
            <a:r>
              <a:rPr lang="en-US" sz="2400" b="0" i="0" u="none" strike="noStrike" cap="none">
                <a:solidFill>
                  <a:srgbClr val="000000"/>
                </a:solidFill>
                <a:latin typeface="Verdana"/>
                <a:ea typeface="Verdana"/>
                <a:cs typeface="Verdana"/>
                <a:sym typeface="Verdana"/>
              </a:rPr>
              <a:t>Select one “rib” and ask “Why is this?”</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1000"/>
              </a:spcAft>
              <a:buClr>
                <a:srgbClr val="000000"/>
              </a:buClr>
              <a:buSzPts val="1100"/>
              <a:buFont typeface="Arial"/>
              <a:buNone/>
            </a:pPr>
            <a:r>
              <a:rPr lang="en-US" sz="2400" b="0" i="0" u="none" strike="noStrike" cap="none">
                <a:solidFill>
                  <a:srgbClr val="000000"/>
                </a:solidFill>
                <a:latin typeface="Verdana"/>
                <a:ea typeface="Verdana"/>
                <a:cs typeface="Verdana"/>
                <a:sym typeface="Verdana"/>
              </a:rPr>
              <a:t>Have a recorder write down the group’s answers.</a:t>
            </a:r>
            <a:endParaRPr sz="2400" b="0" i="0" u="none" strike="noStrike" cap="none">
              <a:solidFill>
                <a:srgbClr val="000000"/>
              </a:solidFill>
              <a:latin typeface="Verdana"/>
              <a:ea typeface="Verdana"/>
              <a:cs typeface="Verdana"/>
              <a:sym typeface="Verdana"/>
            </a:endParaRPr>
          </a:p>
        </p:txBody>
      </p:sp>
      <p:sp>
        <p:nvSpPr>
          <p:cNvPr id="753" name="Google Shape;753;p69"/>
          <p:cNvSpPr txBox="1"/>
          <p:nvPr/>
        </p:nvSpPr>
        <p:spPr>
          <a:xfrm>
            <a:off x="6287650" y="5411275"/>
            <a:ext cx="2856300" cy="47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Verdana"/>
                <a:ea typeface="Verdana"/>
                <a:cs typeface="Verdana"/>
                <a:sym typeface="Verdana"/>
              </a:rPr>
              <a:t>Workbook pg 21</a:t>
            </a:r>
            <a:endParaRPr sz="2500" b="0" i="0" u="none" strike="noStrike" cap="none">
              <a:solidFill>
                <a:srgbClr val="000000"/>
              </a:solidFill>
              <a:latin typeface="Verdana"/>
              <a:ea typeface="Verdana"/>
              <a:cs typeface="Verdana"/>
              <a:sym typeface="Verdana"/>
            </a:endParaRPr>
          </a:p>
        </p:txBody>
      </p:sp>
      <p:pic>
        <p:nvPicPr>
          <p:cNvPr id="754" name="Google Shape;754;p69" descr="This timer silently counts down to 0:00, then alerts you that time is up with a gentle beep sound." title="15 Minute Timer">
            <a:hlinkClick r:id="rId4"/>
          </p:cNvPr>
          <p:cNvPicPr preferRelativeResize="0"/>
          <p:nvPr/>
        </p:nvPicPr>
        <p:blipFill rotWithShape="1">
          <a:blip r:embed="rId5">
            <a:alphaModFix/>
          </a:blip>
          <a:srcRect/>
          <a:stretch/>
        </p:blipFill>
        <p:spPr>
          <a:xfrm>
            <a:off x="4001500" y="5406150"/>
            <a:ext cx="2032000" cy="1143000"/>
          </a:xfrm>
          <a:prstGeom prst="rect">
            <a:avLst/>
          </a:prstGeom>
          <a:noFill/>
          <a:ln>
            <a:noFill/>
          </a:ln>
        </p:spPr>
      </p:pic>
      <p:cxnSp>
        <p:nvCxnSpPr>
          <p:cNvPr id="755" name="Google Shape;755;p69"/>
          <p:cNvCxnSpPr/>
          <p:nvPr/>
        </p:nvCxnSpPr>
        <p:spPr>
          <a:xfrm rot="10800000">
            <a:off x="6516000" y="2899575"/>
            <a:ext cx="504900" cy="0"/>
          </a:xfrm>
          <a:prstGeom prst="straightConnector1">
            <a:avLst/>
          </a:prstGeom>
          <a:noFill/>
          <a:ln w="9525" cap="flat" cmpd="sng">
            <a:solidFill>
              <a:schemeClr val="dk2"/>
            </a:solidFill>
            <a:prstDash val="solid"/>
            <a:round/>
            <a:headEnd type="none" w="sm" len="sm"/>
            <a:tailEnd type="none" w="sm" len="sm"/>
          </a:ln>
        </p:spPr>
      </p:cxnSp>
      <p:cxnSp>
        <p:nvCxnSpPr>
          <p:cNvPr id="756" name="Google Shape;756;p69"/>
          <p:cNvCxnSpPr/>
          <p:nvPr/>
        </p:nvCxnSpPr>
        <p:spPr>
          <a:xfrm rot="10800000">
            <a:off x="6668400" y="3051975"/>
            <a:ext cx="504900" cy="0"/>
          </a:xfrm>
          <a:prstGeom prst="straightConnector1">
            <a:avLst/>
          </a:prstGeom>
          <a:noFill/>
          <a:ln w="9525" cap="flat" cmpd="sng">
            <a:solidFill>
              <a:schemeClr val="dk2"/>
            </a:solidFill>
            <a:prstDash val="solid"/>
            <a:round/>
            <a:headEnd type="none" w="sm" len="sm"/>
            <a:tailEnd type="none" w="sm" len="sm"/>
          </a:ln>
        </p:spPr>
      </p:cxnSp>
      <p:cxnSp>
        <p:nvCxnSpPr>
          <p:cNvPr id="757" name="Google Shape;757;p69"/>
          <p:cNvCxnSpPr/>
          <p:nvPr/>
        </p:nvCxnSpPr>
        <p:spPr>
          <a:xfrm rot="10800000">
            <a:off x="6820800" y="3204375"/>
            <a:ext cx="5049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4"/>
                                        </p:tgtEl>
                                        <p:attrNameLst>
                                          <p:attrName>style.visibility</p:attrName>
                                        </p:attrNameLst>
                                      </p:cBhvr>
                                      <p:to>
                                        <p:strVal val="visible"/>
                                      </p:to>
                                    </p:set>
                                    <p:animEffect transition="in" filter="fade">
                                      <p:cBhvr>
                                        <p:cTn id="7" dur="1000"/>
                                        <p:tgtEl>
                                          <p:spTgt spid="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Connection Activity</a:t>
            </a:r>
            <a:endParaRPr/>
          </a:p>
        </p:txBody>
      </p:sp>
      <p:graphicFrame>
        <p:nvGraphicFramePr>
          <p:cNvPr id="174" name="Google Shape;174;p7"/>
          <p:cNvGraphicFramePr/>
          <p:nvPr/>
        </p:nvGraphicFramePr>
        <p:xfrm>
          <a:off x="1088325" y="1663850"/>
          <a:ext cx="3000000" cy="3000000"/>
        </p:xfrm>
        <a:graphic>
          <a:graphicData uri="http://schemas.openxmlformats.org/drawingml/2006/table">
            <a:tbl>
              <a:tblPr>
                <a:noFill/>
                <a:tableStyleId>{5AC30008-C811-4A17-BFCC-0E422688E5CD}</a:tableStyleId>
              </a:tblPr>
              <a:tblGrid>
                <a:gridCol w="2291525">
                  <a:extLst>
                    <a:ext uri="{9D8B030D-6E8A-4147-A177-3AD203B41FA5}">
                      <a16:colId xmlns:a16="http://schemas.microsoft.com/office/drawing/2014/main" val="20000"/>
                    </a:ext>
                  </a:extLst>
                </a:gridCol>
                <a:gridCol w="2291525">
                  <a:extLst>
                    <a:ext uri="{9D8B030D-6E8A-4147-A177-3AD203B41FA5}">
                      <a16:colId xmlns:a16="http://schemas.microsoft.com/office/drawing/2014/main" val="20001"/>
                    </a:ext>
                  </a:extLst>
                </a:gridCol>
                <a:gridCol w="2291525">
                  <a:extLst>
                    <a:ext uri="{9D8B030D-6E8A-4147-A177-3AD203B41FA5}">
                      <a16:colId xmlns:a16="http://schemas.microsoft.com/office/drawing/2014/main" val="20002"/>
                    </a:ext>
                  </a:extLst>
                </a:gridCol>
              </a:tblGrid>
              <a:tr h="1752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1752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bl>
          </a:graphicData>
        </a:graphic>
      </p:graphicFrame>
      <p:sp>
        <p:nvSpPr>
          <p:cNvPr id="175" name="Google Shape;175;p7"/>
          <p:cNvSpPr txBox="1"/>
          <p:nvPr/>
        </p:nvSpPr>
        <p:spPr>
          <a:xfrm>
            <a:off x="228600" y="5233050"/>
            <a:ext cx="7087500" cy="143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Verdana"/>
                <a:ea typeface="Verdana"/>
                <a:cs typeface="Verdana"/>
                <a:sym typeface="Verdana"/>
              </a:rPr>
              <a:t>In my experience, data informed decision making at the division level is like….because….</a:t>
            </a:r>
            <a:endParaRPr sz="2700" b="1" i="0" u="none" strike="noStrike" cap="none">
              <a:solidFill>
                <a:srgbClr val="000000"/>
              </a:solidFill>
              <a:latin typeface="Verdana"/>
              <a:ea typeface="Verdana"/>
              <a:cs typeface="Verdana"/>
              <a:sym typeface="Verdana"/>
            </a:endParaRPr>
          </a:p>
        </p:txBody>
      </p:sp>
      <p:pic>
        <p:nvPicPr>
          <p:cNvPr id="176" name="Google Shape;176;p7"/>
          <p:cNvPicPr preferRelativeResize="0"/>
          <p:nvPr/>
        </p:nvPicPr>
        <p:blipFill rotWithShape="1">
          <a:blip r:embed="rId3">
            <a:alphaModFix/>
          </a:blip>
          <a:srcRect/>
          <a:stretch/>
        </p:blipFill>
        <p:spPr>
          <a:xfrm>
            <a:off x="1175500" y="1507700"/>
            <a:ext cx="2139200" cy="2139200"/>
          </a:xfrm>
          <a:prstGeom prst="rect">
            <a:avLst/>
          </a:prstGeom>
          <a:noFill/>
          <a:ln>
            <a:noFill/>
          </a:ln>
        </p:spPr>
      </p:pic>
      <p:pic>
        <p:nvPicPr>
          <p:cNvPr id="177" name="Google Shape;177;p7"/>
          <p:cNvPicPr preferRelativeResize="0"/>
          <p:nvPr/>
        </p:nvPicPr>
        <p:blipFill rotWithShape="1">
          <a:blip r:embed="rId4">
            <a:alphaModFix/>
          </a:blip>
          <a:srcRect/>
          <a:stretch/>
        </p:blipFill>
        <p:spPr>
          <a:xfrm>
            <a:off x="5786925" y="3493025"/>
            <a:ext cx="2053625" cy="1552150"/>
          </a:xfrm>
          <a:prstGeom prst="rect">
            <a:avLst/>
          </a:prstGeom>
          <a:noFill/>
          <a:ln>
            <a:noFill/>
          </a:ln>
        </p:spPr>
      </p:pic>
      <p:pic>
        <p:nvPicPr>
          <p:cNvPr id="178" name="Google Shape;178;p7"/>
          <p:cNvPicPr preferRelativeResize="0"/>
          <p:nvPr/>
        </p:nvPicPr>
        <p:blipFill rotWithShape="1">
          <a:blip r:embed="rId5">
            <a:alphaModFix/>
          </a:blip>
          <a:srcRect/>
          <a:stretch/>
        </p:blipFill>
        <p:spPr>
          <a:xfrm>
            <a:off x="1175500" y="3556481"/>
            <a:ext cx="2139200" cy="1425242"/>
          </a:xfrm>
          <a:prstGeom prst="rect">
            <a:avLst/>
          </a:prstGeom>
          <a:noFill/>
          <a:ln>
            <a:noFill/>
          </a:ln>
        </p:spPr>
      </p:pic>
      <p:pic>
        <p:nvPicPr>
          <p:cNvPr id="179" name="Google Shape;179;p7"/>
          <p:cNvPicPr preferRelativeResize="0"/>
          <p:nvPr/>
        </p:nvPicPr>
        <p:blipFill rotWithShape="1">
          <a:blip r:embed="rId6">
            <a:alphaModFix/>
          </a:blip>
          <a:srcRect/>
          <a:stretch/>
        </p:blipFill>
        <p:spPr>
          <a:xfrm>
            <a:off x="3573642" y="1807175"/>
            <a:ext cx="1902808" cy="1425250"/>
          </a:xfrm>
          <a:prstGeom prst="rect">
            <a:avLst/>
          </a:prstGeom>
          <a:noFill/>
          <a:ln>
            <a:noFill/>
          </a:ln>
        </p:spPr>
      </p:pic>
      <p:pic>
        <p:nvPicPr>
          <p:cNvPr id="180" name="Google Shape;180;p7"/>
          <p:cNvPicPr preferRelativeResize="0"/>
          <p:nvPr/>
        </p:nvPicPr>
        <p:blipFill rotWithShape="1">
          <a:blip r:embed="rId7">
            <a:alphaModFix/>
          </a:blip>
          <a:srcRect/>
          <a:stretch/>
        </p:blipFill>
        <p:spPr>
          <a:xfrm>
            <a:off x="5863125" y="1825899"/>
            <a:ext cx="1902800" cy="1464424"/>
          </a:xfrm>
          <a:prstGeom prst="rect">
            <a:avLst/>
          </a:prstGeom>
          <a:noFill/>
          <a:ln>
            <a:noFill/>
          </a:ln>
        </p:spPr>
      </p:pic>
      <p:pic>
        <p:nvPicPr>
          <p:cNvPr id="181" name="Google Shape;181;p7"/>
          <p:cNvPicPr preferRelativeResize="0"/>
          <p:nvPr/>
        </p:nvPicPr>
        <p:blipFill rotWithShape="1">
          <a:blip r:embed="rId8">
            <a:alphaModFix/>
          </a:blip>
          <a:srcRect/>
          <a:stretch/>
        </p:blipFill>
        <p:spPr>
          <a:xfrm>
            <a:off x="3627524" y="3492925"/>
            <a:ext cx="1696526" cy="15521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70"/>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360"/>
              </a:spcBef>
              <a:spcAft>
                <a:spcPts val="0"/>
              </a:spcAft>
              <a:buSzPts val="1800"/>
              <a:buNone/>
            </a:pPr>
            <a:r>
              <a:rPr lang="en-US" sz="2700"/>
              <a:t>“In 2023, 35% of the student population was at-risk of being chronically absent, particularly within secondary schools among students being reported as economically disadvantaged. This is believed to be due to a lack of communication about our absentee policy, student’s current attendance record, and attendance supports along with an increase in student stress.”</a:t>
            </a:r>
            <a:endParaRPr sz="2700"/>
          </a:p>
        </p:txBody>
      </p:sp>
      <p:sp>
        <p:nvSpPr>
          <p:cNvPr id="763" name="Google Shape;763;p7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Division A Precision Statement: </a:t>
            </a:r>
            <a:endParaRPr/>
          </a:p>
          <a:p>
            <a:pPr marL="0" lvl="0" indent="0" algn="ctr" rtl="0">
              <a:lnSpc>
                <a:spcPct val="100000"/>
              </a:lnSpc>
              <a:spcBef>
                <a:spcPts val="0"/>
              </a:spcBef>
              <a:spcAft>
                <a:spcPts val="0"/>
              </a:spcAft>
              <a:buSzPct val="111111"/>
              <a:buNone/>
            </a:pPr>
            <a:r>
              <a:rPr lang="en-US"/>
              <a:t>Bringing it All Together</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71"/>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770" name="Google Shape;770;p7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Documentation: </a:t>
            </a:r>
            <a:endParaRPr/>
          </a:p>
          <a:p>
            <a:pPr marL="0" lvl="0" indent="0" algn="ctr" rtl="0">
              <a:lnSpc>
                <a:spcPct val="100000"/>
              </a:lnSpc>
              <a:spcBef>
                <a:spcPts val="0"/>
              </a:spcBef>
              <a:spcAft>
                <a:spcPts val="0"/>
              </a:spcAft>
              <a:buSzPts val="3800"/>
              <a:buNone/>
            </a:pPr>
            <a:r>
              <a:rPr lang="en-US"/>
              <a:t>Precision Statement</a:t>
            </a:r>
            <a:endParaRPr/>
          </a:p>
        </p:txBody>
      </p:sp>
      <p:sp>
        <p:nvSpPr>
          <p:cNvPr id="771" name="Google Shape;771;p71"/>
          <p:cNvSpPr/>
          <p:nvPr/>
        </p:nvSpPr>
        <p:spPr>
          <a:xfrm>
            <a:off x="1104400" y="3105775"/>
            <a:ext cx="6835800" cy="759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772" name="Google Shape;772;p71"/>
          <p:cNvSpPr txBox="1"/>
          <p:nvPr/>
        </p:nvSpPr>
        <p:spPr>
          <a:xfrm>
            <a:off x="125825" y="6412850"/>
            <a:ext cx="2128200" cy="292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Page 8</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Lunch Time!</a:t>
            </a:r>
            <a:endParaRPr/>
          </a:p>
        </p:txBody>
      </p:sp>
      <p:pic>
        <p:nvPicPr>
          <p:cNvPr id="779" name="Google Shape;779;p72"/>
          <p:cNvPicPr preferRelativeResize="0"/>
          <p:nvPr/>
        </p:nvPicPr>
        <p:blipFill rotWithShape="1">
          <a:blip r:embed="rId3">
            <a:alphaModFix/>
          </a:blip>
          <a:srcRect/>
          <a:stretch/>
        </p:blipFill>
        <p:spPr>
          <a:xfrm>
            <a:off x="2236275" y="1651927"/>
            <a:ext cx="4671450" cy="46714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73"/>
          <p:cNvPicPr preferRelativeResize="0"/>
          <p:nvPr/>
        </p:nvPicPr>
        <p:blipFill rotWithShape="1">
          <a:blip r:embed="rId3">
            <a:alphaModFix/>
          </a:blip>
          <a:srcRect/>
          <a:stretch/>
        </p:blipFill>
        <p:spPr>
          <a:xfrm flipH="1">
            <a:off x="2881000" y="2391850"/>
            <a:ext cx="3670100" cy="2762400"/>
          </a:xfrm>
          <a:prstGeom prst="rect">
            <a:avLst/>
          </a:prstGeom>
          <a:noFill/>
          <a:ln>
            <a:noFill/>
          </a:ln>
        </p:spPr>
      </p:pic>
      <p:sp>
        <p:nvSpPr>
          <p:cNvPr id="785" name="Google Shape;785;p73"/>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1000"/>
              </a:spcAft>
              <a:buSzPts val="1800"/>
              <a:buNone/>
            </a:pPr>
            <a:r>
              <a:rPr lang="en-US" sz="2400"/>
              <a:t>After a precision statement is developed, teams will now describe how they will know when the problem has been resolved. </a:t>
            </a:r>
            <a:endParaRPr sz="1600"/>
          </a:p>
        </p:txBody>
      </p:sp>
      <p:sp>
        <p:nvSpPr>
          <p:cNvPr id="786" name="Google Shape;786;p7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100"/>
              <a:buNone/>
            </a:pPr>
            <a:r>
              <a:rPr lang="en-US"/>
              <a:t>Identify a Goal for Change</a:t>
            </a:r>
            <a:endParaRPr/>
          </a:p>
        </p:txBody>
      </p:sp>
      <p:sp>
        <p:nvSpPr>
          <p:cNvPr id="787" name="Google Shape;787;p73"/>
          <p:cNvSpPr txBox="1"/>
          <p:nvPr/>
        </p:nvSpPr>
        <p:spPr>
          <a:xfrm>
            <a:off x="232775" y="6375800"/>
            <a:ext cx="593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rgbClr val="000000"/>
              </a:buClr>
              <a:buSzPts val="1100"/>
              <a:buFont typeface="Arial"/>
              <a:buNone/>
            </a:pPr>
            <a:r>
              <a:rPr lang="en-US" sz="1400" b="0" i="0" u="none" strike="noStrike" cap="none">
                <a:solidFill>
                  <a:srgbClr val="000000"/>
                </a:solidFill>
                <a:latin typeface="Verdana"/>
                <a:ea typeface="Verdana"/>
                <a:cs typeface="Verdana"/>
                <a:sym typeface="Verdana"/>
              </a:rPr>
              <a:t>(Center on PBIS, Data Based Decision Making)</a:t>
            </a:r>
            <a:endParaRPr sz="1400" b="0" i="0" u="none" strike="noStrike" cap="none">
              <a:solidFill>
                <a:srgbClr val="000000"/>
              </a:solidFill>
              <a:latin typeface="Verdana"/>
              <a:ea typeface="Verdana"/>
              <a:cs typeface="Verdana"/>
              <a:sym typeface="Verdana"/>
            </a:endParaRPr>
          </a:p>
        </p:txBody>
      </p:sp>
      <p:pic>
        <p:nvPicPr>
          <p:cNvPr id="788" name="Google Shape;788;p73"/>
          <p:cNvPicPr preferRelativeResize="0"/>
          <p:nvPr/>
        </p:nvPicPr>
        <p:blipFill rotWithShape="1">
          <a:blip r:embed="rId3">
            <a:alphaModFix/>
          </a:blip>
          <a:srcRect/>
          <a:stretch/>
        </p:blipFill>
        <p:spPr>
          <a:xfrm flipH="1">
            <a:off x="4501600" y="3765800"/>
            <a:ext cx="3897800" cy="2762400"/>
          </a:xfrm>
          <a:prstGeom prst="rect">
            <a:avLst/>
          </a:prstGeom>
          <a:noFill/>
          <a:ln>
            <a:noFill/>
          </a:ln>
        </p:spPr>
      </p:pic>
      <p:sp>
        <p:nvSpPr>
          <p:cNvPr id="789" name="Google Shape;789;p73"/>
          <p:cNvSpPr txBox="1"/>
          <p:nvPr/>
        </p:nvSpPr>
        <p:spPr>
          <a:xfrm>
            <a:off x="5049975" y="4038525"/>
            <a:ext cx="30858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360"/>
              </a:spcBef>
              <a:spcAft>
                <a:spcPts val="100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When do we expect to see the problem resolved?</a:t>
            </a:r>
            <a:endParaRPr sz="1400" b="0" i="0" u="none" strike="noStrike" cap="none">
              <a:solidFill>
                <a:srgbClr val="000000"/>
              </a:solidFill>
              <a:latin typeface="Verdana"/>
              <a:ea typeface="Verdana"/>
              <a:cs typeface="Verdana"/>
              <a:sym typeface="Verdana"/>
            </a:endParaRPr>
          </a:p>
        </p:txBody>
      </p:sp>
      <p:sp>
        <p:nvSpPr>
          <p:cNvPr id="790" name="Google Shape;790;p73"/>
          <p:cNvSpPr txBox="1"/>
          <p:nvPr/>
        </p:nvSpPr>
        <p:spPr>
          <a:xfrm>
            <a:off x="3063650" y="2792350"/>
            <a:ext cx="3000000" cy="1293000"/>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360"/>
              </a:spcBef>
              <a:spcAft>
                <a:spcPts val="100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What does success look like?</a:t>
            </a:r>
            <a:endParaRPr sz="2400" b="0" i="0" u="none" strike="noStrike" cap="none">
              <a:solidFill>
                <a:srgbClr val="000000"/>
              </a:solidFill>
              <a:latin typeface="Arial"/>
              <a:ea typeface="Arial"/>
              <a:cs typeface="Arial"/>
              <a:sym typeface="Arial"/>
            </a:endParaRPr>
          </a:p>
        </p:txBody>
      </p:sp>
      <p:pic>
        <p:nvPicPr>
          <p:cNvPr id="791" name="Google Shape;791;p73"/>
          <p:cNvPicPr preferRelativeResize="0"/>
          <p:nvPr/>
        </p:nvPicPr>
        <p:blipFill rotWithShape="1">
          <a:blip r:embed="rId4">
            <a:alphaModFix/>
          </a:blip>
          <a:srcRect/>
          <a:stretch/>
        </p:blipFill>
        <p:spPr>
          <a:xfrm>
            <a:off x="299000" y="4928000"/>
            <a:ext cx="3897800" cy="124690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4"/>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sz="2400"/>
              <a:t>Goals allow you to analyze, monitor, and adjust professional practice. Goals are…</a:t>
            </a:r>
            <a:endParaRPr/>
          </a:p>
        </p:txBody>
      </p:sp>
      <p:sp>
        <p:nvSpPr>
          <p:cNvPr id="798" name="Google Shape;798;p7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Characteristics of a Strong Goal</a:t>
            </a:r>
            <a:endParaRPr/>
          </a:p>
        </p:txBody>
      </p:sp>
      <p:pic>
        <p:nvPicPr>
          <p:cNvPr id="799" name="Google Shape;799;p74" descr="A graphic with S M A R T representing Specific, Measurable, Achievable, Realistic, and Timely." title="SMART Goal"/>
          <p:cNvPicPr preferRelativeResize="0"/>
          <p:nvPr/>
        </p:nvPicPr>
        <p:blipFill rotWithShape="1">
          <a:blip r:embed="rId3">
            <a:alphaModFix/>
          </a:blip>
          <a:srcRect/>
          <a:stretch/>
        </p:blipFill>
        <p:spPr>
          <a:xfrm>
            <a:off x="1371700" y="2421150"/>
            <a:ext cx="6330150" cy="3558775"/>
          </a:xfrm>
          <a:prstGeom prst="rect">
            <a:avLst/>
          </a:prstGeom>
          <a:noFill/>
          <a:ln w="9525" cap="flat" cmpd="sng">
            <a:solidFill>
              <a:srgbClr val="CCCCCC"/>
            </a:solidFill>
            <a:prstDash val="solid"/>
            <a:round/>
            <a:headEnd type="none" w="sm" len="sm"/>
            <a:tailEnd type="none" w="sm" len="sm"/>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7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SMART Goal Example</a:t>
            </a:r>
            <a:endParaRPr/>
          </a:p>
        </p:txBody>
      </p:sp>
      <p:sp>
        <p:nvSpPr>
          <p:cNvPr id="806" name="Google Shape;806;p75"/>
          <p:cNvSpPr txBox="1">
            <a:spLocks noGrp="1"/>
          </p:cNvSpPr>
          <p:nvPr>
            <p:ph type="body" idx="4294967295"/>
          </p:nvPr>
        </p:nvSpPr>
        <p:spPr>
          <a:xfrm>
            <a:off x="561700" y="2390500"/>
            <a:ext cx="8229600" cy="378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60"/>
              </a:spcBef>
              <a:spcAft>
                <a:spcPts val="0"/>
              </a:spcAft>
              <a:buSzPts val="1800"/>
              <a:buNone/>
            </a:pPr>
            <a:r>
              <a:rPr lang="en-US" sz="2600"/>
              <a:t>By </a:t>
            </a:r>
            <a:r>
              <a:rPr lang="en-US" sz="2600">
                <a:solidFill>
                  <a:srgbClr val="FF9900"/>
                </a:solidFill>
              </a:rPr>
              <a:t>December 2024</a:t>
            </a:r>
            <a:r>
              <a:rPr lang="en-US" sz="2600"/>
              <a:t>, educators will </a:t>
            </a:r>
            <a:r>
              <a:rPr lang="en-US" sz="2600">
                <a:solidFill>
                  <a:srgbClr val="FF9900"/>
                </a:solidFill>
              </a:rPr>
              <a:t>develop and implement with 85% fidelity a science instructional framework</a:t>
            </a:r>
            <a:r>
              <a:rPr lang="en-US" sz="2600"/>
              <a:t> as evidenced by classroom observations and a </a:t>
            </a:r>
            <a:r>
              <a:rPr lang="en-US" sz="2600">
                <a:solidFill>
                  <a:srgbClr val="FF9900"/>
                </a:solidFill>
              </a:rPr>
              <a:t>5% increase</a:t>
            </a:r>
            <a:r>
              <a:rPr lang="en-US" sz="2600"/>
              <a:t> between pre and post teacher benchmark scores.</a:t>
            </a:r>
            <a:endParaRPr sz="2600"/>
          </a:p>
        </p:txBody>
      </p:sp>
      <p:sp>
        <p:nvSpPr>
          <p:cNvPr id="807" name="Google Shape;807;p75"/>
          <p:cNvSpPr txBox="1"/>
          <p:nvPr/>
        </p:nvSpPr>
        <p:spPr>
          <a:xfrm>
            <a:off x="457200" y="1430950"/>
            <a:ext cx="2598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Timely</a:t>
            </a:r>
            <a:endParaRPr sz="2400" b="0" i="0" u="none" strike="noStrike" cap="none">
              <a:solidFill>
                <a:srgbClr val="000000"/>
              </a:solidFill>
              <a:latin typeface="Verdana"/>
              <a:ea typeface="Verdana"/>
              <a:cs typeface="Verdana"/>
              <a:sym typeface="Verdana"/>
            </a:endParaRPr>
          </a:p>
        </p:txBody>
      </p:sp>
      <p:sp>
        <p:nvSpPr>
          <p:cNvPr id="808" name="Google Shape;808;p75"/>
          <p:cNvSpPr txBox="1"/>
          <p:nvPr/>
        </p:nvSpPr>
        <p:spPr>
          <a:xfrm>
            <a:off x="6807375" y="1532025"/>
            <a:ext cx="25989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Specific</a:t>
            </a:r>
            <a:endParaRPr sz="2400" b="0" i="0" u="none" strike="noStrike" cap="none">
              <a:solidFill>
                <a:srgbClr val="000000"/>
              </a:solidFill>
              <a:latin typeface="Verdana"/>
              <a:ea typeface="Verdana"/>
              <a:cs typeface="Verdana"/>
              <a:sym typeface="Verdana"/>
            </a:endParaRPr>
          </a:p>
        </p:txBody>
      </p:sp>
      <p:sp>
        <p:nvSpPr>
          <p:cNvPr id="809" name="Google Shape;809;p75"/>
          <p:cNvSpPr txBox="1"/>
          <p:nvPr/>
        </p:nvSpPr>
        <p:spPr>
          <a:xfrm>
            <a:off x="5025900" y="5054875"/>
            <a:ext cx="4118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Measurable &amp; Achievable</a:t>
            </a:r>
            <a:endParaRPr sz="2400" b="0" i="0" u="none" strike="noStrike" cap="none">
              <a:solidFill>
                <a:srgbClr val="000000"/>
              </a:solidFill>
              <a:latin typeface="Verdana"/>
              <a:ea typeface="Verdana"/>
              <a:cs typeface="Verdana"/>
              <a:sym typeface="Verdana"/>
            </a:endParaRPr>
          </a:p>
        </p:txBody>
      </p:sp>
      <p:sp>
        <p:nvSpPr>
          <p:cNvPr id="810" name="Google Shape;810;p75"/>
          <p:cNvSpPr txBox="1"/>
          <p:nvPr/>
        </p:nvSpPr>
        <p:spPr>
          <a:xfrm>
            <a:off x="0" y="5256825"/>
            <a:ext cx="2598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Realistic</a:t>
            </a:r>
            <a:endParaRPr sz="2400" b="0" i="0" u="none" strike="noStrike" cap="none">
              <a:solidFill>
                <a:srgbClr val="000000"/>
              </a:solidFill>
              <a:latin typeface="Verdana"/>
              <a:ea typeface="Verdana"/>
              <a:cs typeface="Verdana"/>
              <a:sym typeface="Verdana"/>
            </a:endParaRPr>
          </a:p>
        </p:txBody>
      </p:sp>
      <p:cxnSp>
        <p:nvCxnSpPr>
          <p:cNvPr id="811" name="Google Shape;811;p75"/>
          <p:cNvCxnSpPr>
            <a:stCxn id="807" idx="2"/>
          </p:cNvCxnSpPr>
          <p:nvPr/>
        </p:nvCxnSpPr>
        <p:spPr>
          <a:xfrm>
            <a:off x="1756650" y="1985050"/>
            <a:ext cx="322500" cy="339600"/>
          </a:xfrm>
          <a:prstGeom prst="straightConnector1">
            <a:avLst/>
          </a:prstGeom>
          <a:noFill/>
          <a:ln w="38100" cap="flat" cmpd="sng">
            <a:solidFill>
              <a:schemeClr val="dk2"/>
            </a:solidFill>
            <a:prstDash val="solid"/>
            <a:round/>
            <a:headEnd type="none" w="sm" len="sm"/>
            <a:tailEnd type="triangle" w="med" len="med"/>
          </a:ln>
        </p:spPr>
      </p:cxnSp>
      <p:cxnSp>
        <p:nvCxnSpPr>
          <p:cNvPr id="812" name="Google Shape;812;p75"/>
          <p:cNvCxnSpPr>
            <a:stCxn id="808" idx="2"/>
          </p:cNvCxnSpPr>
          <p:nvPr/>
        </p:nvCxnSpPr>
        <p:spPr>
          <a:xfrm flipH="1">
            <a:off x="7190025" y="2086125"/>
            <a:ext cx="916800" cy="787200"/>
          </a:xfrm>
          <a:prstGeom prst="straightConnector1">
            <a:avLst/>
          </a:prstGeom>
          <a:noFill/>
          <a:ln w="38100" cap="flat" cmpd="sng">
            <a:solidFill>
              <a:schemeClr val="dk2"/>
            </a:solidFill>
            <a:prstDash val="solid"/>
            <a:round/>
            <a:headEnd type="none" w="sm" len="sm"/>
            <a:tailEnd type="triangle" w="med" len="med"/>
          </a:ln>
        </p:spPr>
      </p:cxnSp>
      <p:cxnSp>
        <p:nvCxnSpPr>
          <p:cNvPr id="813" name="Google Shape;813;p75"/>
          <p:cNvCxnSpPr/>
          <p:nvPr/>
        </p:nvCxnSpPr>
        <p:spPr>
          <a:xfrm rot="10800000" flipH="1">
            <a:off x="462025" y="3667200"/>
            <a:ext cx="866400" cy="1588200"/>
          </a:xfrm>
          <a:prstGeom prst="straightConnector1">
            <a:avLst/>
          </a:prstGeom>
          <a:noFill/>
          <a:ln w="38100" cap="flat" cmpd="sng">
            <a:solidFill>
              <a:schemeClr val="dk2"/>
            </a:solidFill>
            <a:prstDash val="solid"/>
            <a:round/>
            <a:headEnd type="none" w="sm" len="sm"/>
            <a:tailEnd type="triangle" w="med" len="med"/>
          </a:ln>
        </p:spPr>
      </p:cxnSp>
      <p:cxnSp>
        <p:nvCxnSpPr>
          <p:cNvPr id="814" name="Google Shape;814;p75"/>
          <p:cNvCxnSpPr/>
          <p:nvPr/>
        </p:nvCxnSpPr>
        <p:spPr>
          <a:xfrm rot="10800000">
            <a:off x="6872500" y="4071625"/>
            <a:ext cx="1053900" cy="1082700"/>
          </a:xfrm>
          <a:prstGeom prst="straightConnector1">
            <a:avLst/>
          </a:prstGeom>
          <a:noFill/>
          <a:ln w="38100" cap="flat" cmpd="sng">
            <a:solidFill>
              <a:schemeClr val="dk2"/>
            </a:solidFill>
            <a:prstDash val="solid"/>
            <a:round/>
            <a:headEnd type="none" w="sm" len="sm"/>
            <a:tailEnd type="triangle" w="med" len="med"/>
          </a:ln>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76"/>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800"/>
              <a:buNone/>
            </a:pPr>
            <a:r>
              <a:rPr lang="en-US"/>
              <a:t>The number of middle school students with multiple ODR’s for inappropriate dress will decrease by 30% within the first semester of the 2024-25 school year as compared to the first semester of the 2023-24 school year.</a:t>
            </a:r>
            <a:endParaRPr/>
          </a:p>
        </p:txBody>
      </p:sp>
      <p:sp>
        <p:nvSpPr>
          <p:cNvPr id="821" name="Google Shape;821;p76"/>
          <p:cNvSpPr txBox="1">
            <a:spLocks noGrp="1"/>
          </p:cNvSpPr>
          <p:nvPr>
            <p:ph type="title"/>
          </p:nvPr>
        </p:nvSpPr>
        <p:spPr>
          <a:xfrm>
            <a:off x="2377175" y="228600"/>
            <a:ext cx="6538200" cy="1148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SMART Goal Example 2</a:t>
            </a:r>
            <a:endParaRPr>
              <a:solidFill>
                <a:schemeClr val="dk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77"/>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800"/>
              <a:buNone/>
            </a:pPr>
            <a:r>
              <a:rPr lang="en-US"/>
              <a:t>The number of middle school students with 0-1 ODR’s for inappropriate dress will increase by 30% within the first semester of the 2024-25 school year as compared to the first semester of the 2023-24 school year.</a:t>
            </a:r>
            <a:endParaRPr/>
          </a:p>
        </p:txBody>
      </p:sp>
      <p:sp>
        <p:nvSpPr>
          <p:cNvPr id="828" name="Google Shape;828;p77"/>
          <p:cNvSpPr txBox="1">
            <a:spLocks noGrp="1"/>
          </p:cNvSpPr>
          <p:nvPr>
            <p:ph type="title"/>
          </p:nvPr>
        </p:nvSpPr>
        <p:spPr>
          <a:xfrm>
            <a:off x="2377175" y="228600"/>
            <a:ext cx="6538200" cy="1148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SMART Goal Example 2.1</a:t>
            </a:r>
            <a:endParaRPr>
              <a:solidFill>
                <a:schemeClr val="dk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3"/>
        <p:cNvGrpSpPr/>
        <p:nvPr/>
      </p:nvGrpSpPr>
      <p:grpSpPr>
        <a:xfrm>
          <a:off x="0" y="0"/>
          <a:ext cx="0" cy="0"/>
          <a:chOff x="0" y="0"/>
          <a:chExt cx="0" cy="0"/>
        </a:xfrm>
      </p:grpSpPr>
      <p:sp>
        <p:nvSpPr>
          <p:cNvPr id="834" name="Google Shape;834;p7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Work Time: SMART Goal</a:t>
            </a:r>
            <a:endParaRPr/>
          </a:p>
        </p:txBody>
      </p:sp>
      <p:sp>
        <p:nvSpPr>
          <p:cNvPr id="835" name="Google Shape;835;p78"/>
          <p:cNvSpPr txBox="1"/>
          <p:nvPr/>
        </p:nvSpPr>
        <p:spPr>
          <a:xfrm>
            <a:off x="391650" y="1557400"/>
            <a:ext cx="8360700" cy="2862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00000"/>
                </a:solidFill>
                <a:latin typeface="Verdana"/>
                <a:ea typeface="Verdana"/>
                <a:cs typeface="Verdana"/>
                <a:sym typeface="Verdana"/>
              </a:rPr>
              <a:t>Division A Precision Statement:</a:t>
            </a:r>
            <a:endParaRPr sz="2400" b="0" i="0" u="sng" strike="noStrike" cap="none">
              <a:solidFill>
                <a:srgbClr val="000000"/>
              </a:solidFill>
              <a:latin typeface="Verdana"/>
              <a:ea typeface="Verdana"/>
              <a:cs typeface="Verdana"/>
              <a:sym typeface="Verdana"/>
            </a:endParaRPr>
          </a:p>
          <a:p>
            <a:pPr marL="0" marR="0" lvl="0" indent="0" algn="l" rtl="0">
              <a:lnSpc>
                <a:spcPct val="100000"/>
              </a:lnSpc>
              <a:spcBef>
                <a:spcPts val="360"/>
              </a:spcBef>
              <a:spcAft>
                <a:spcPts val="0"/>
              </a:spcAft>
              <a:buClr>
                <a:srgbClr val="000000"/>
              </a:buClr>
              <a:buSzPts val="2100"/>
              <a:buFont typeface="Arial"/>
              <a:buNone/>
            </a:pPr>
            <a:r>
              <a:rPr lang="en-US" sz="2100" b="0" i="0" u="none" strike="noStrike" cap="none">
                <a:solidFill>
                  <a:srgbClr val="000000"/>
                </a:solidFill>
                <a:latin typeface="Verdana"/>
                <a:ea typeface="Verdana"/>
                <a:cs typeface="Verdana"/>
                <a:sym typeface="Verdana"/>
              </a:rPr>
              <a:t>“In 2023, 35% of the student population was at-risk of being chronically absent, particularly within secondary schools among students being reported as economically disadvantaged. This is believed to be due to a lack of communication about our absentee policy, student’s current attendance record, and attendance supports along with an increase in student stress.”</a:t>
            </a:r>
            <a:endParaRPr sz="1600" b="0" i="0" u="none" strike="noStrike" cap="none">
              <a:solidFill>
                <a:srgbClr val="000000"/>
              </a:solidFill>
              <a:latin typeface="Verdana"/>
              <a:ea typeface="Verdana"/>
              <a:cs typeface="Verdana"/>
              <a:sym typeface="Verdana"/>
            </a:endParaRPr>
          </a:p>
        </p:txBody>
      </p:sp>
      <p:sp>
        <p:nvSpPr>
          <p:cNvPr id="836" name="Google Shape;836;p78"/>
          <p:cNvSpPr txBox="1"/>
          <p:nvPr/>
        </p:nvSpPr>
        <p:spPr>
          <a:xfrm>
            <a:off x="3491600" y="4513850"/>
            <a:ext cx="3288300" cy="19164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90000"/>
              </a:lnSpc>
              <a:spcBef>
                <a:spcPts val="56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S</a:t>
            </a:r>
            <a:r>
              <a:rPr lang="en-US" sz="2500" b="0" i="0" u="none" strike="noStrike" cap="none">
                <a:solidFill>
                  <a:srgbClr val="242852"/>
                </a:solidFill>
                <a:latin typeface="Verdana"/>
                <a:ea typeface="Verdana"/>
                <a:cs typeface="Verdana"/>
                <a:sym typeface="Verdana"/>
              </a:rPr>
              <a:t>pecific</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M</a:t>
            </a:r>
            <a:r>
              <a:rPr lang="en-US" sz="2500" b="0" i="0" u="none" strike="noStrike" cap="none">
                <a:solidFill>
                  <a:srgbClr val="242852"/>
                </a:solidFill>
                <a:latin typeface="Verdana"/>
                <a:ea typeface="Verdana"/>
                <a:cs typeface="Verdana"/>
                <a:sym typeface="Verdana"/>
              </a:rPr>
              <a:t>easurable</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A</a:t>
            </a:r>
            <a:r>
              <a:rPr lang="en-US" sz="2500" b="0" i="0" u="none" strike="noStrike" cap="none">
                <a:solidFill>
                  <a:srgbClr val="242852"/>
                </a:solidFill>
                <a:latin typeface="Verdana"/>
                <a:ea typeface="Verdana"/>
                <a:cs typeface="Verdana"/>
                <a:sym typeface="Verdana"/>
              </a:rPr>
              <a:t>chievable</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R</a:t>
            </a:r>
            <a:r>
              <a:rPr lang="en-US" sz="2500" b="0" i="0" u="none" strike="noStrike" cap="none">
                <a:solidFill>
                  <a:srgbClr val="242852"/>
                </a:solidFill>
                <a:latin typeface="Verdana"/>
                <a:ea typeface="Verdana"/>
                <a:cs typeface="Verdana"/>
                <a:sym typeface="Verdana"/>
              </a:rPr>
              <a:t>ealistic</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T</a:t>
            </a:r>
            <a:r>
              <a:rPr lang="en-US" sz="2500" b="0" i="0" u="none" strike="noStrike" cap="none">
                <a:solidFill>
                  <a:srgbClr val="242852"/>
                </a:solidFill>
                <a:latin typeface="Verdana"/>
                <a:ea typeface="Verdana"/>
                <a:cs typeface="Verdana"/>
                <a:sym typeface="Verdana"/>
              </a:rPr>
              <a:t>imely</a:t>
            </a:r>
            <a:endParaRPr sz="300" b="0" i="0" u="none" strike="noStrike" cap="none">
              <a:solidFill>
                <a:srgbClr val="000000"/>
              </a:solidFill>
              <a:latin typeface="Verdana"/>
              <a:ea typeface="Verdana"/>
              <a:cs typeface="Verdana"/>
              <a:sym typeface="Verdana"/>
            </a:endParaRPr>
          </a:p>
        </p:txBody>
      </p:sp>
      <p:pic>
        <p:nvPicPr>
          <p:cNvPr id="837" name="Google Shape;837;p78"/>
          <p:cNvPicPr preferRelativeResize="0"/>
          <p:nvPr/>
        </p:nvPicPr>
        <p:blipFill rotWithShape="1">
          <a:blip r:embed="rId3">
            <a:alphaModFix/>
          </a:blip>
          <a:srcRect/>
          <a:stretch/>
        </p:blipFill>
        <p:spPr>
          <a:xfrm>
            <a:off x="1107725" y="4513838"/>
            <a:ext cx="2072375" cy="1915375"/>
          </a:xfrm>
          <a:prstGeom prst="rect">
            <a:avLst/>
          </a:prstGeom>
          <a:noFill/>
          <a:ln w="19050" cap="flat" cmpd="sng">
            <a:solidFill>
              <a:schemeClr val="dk2"/>
            </a:solidFill>
            <a:prstDash val="solid"/>
            <a:round/>
            <a:headEnd type="none" w="sm" len="sm"/>
            <a:tailEnd type="none" w="sm" len="sm"/>
          </a:ln>
        </p:spPr>
      </p:pic>
      <p:pic>
        <p:nvPicPr>
          <p:cNvPr id="838" name="Google Shape;838;p78" descr="This timer silently counts down to 0:00, then alerts you that time is up with a gentle beep sound." title="10 Minute Timer">
            <a:hlinkClick r:id="rId4"/>
          </p:cNvPr>
          <p:cNvPicPr preferRelativeResize="0"/>
          <p:nvPr/>
        </p:nvPicPr>
        <p:blipFill rotWithShape="1">
          <a:blip r:embed="rId5">
            <a:alphaModFix/>
          </a:blip>
          <a:srcRect/>
          <a:stretch/>
        </p:blipFill>
        <p:spPr>
          <a:xfrm>
            <a:off x="6706300" y="4695575"/>
            <a:ext cx="1827375" cy="10278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8"/>
                                        </p:tgtEl>
                                        <p:attrNameLst>
                                          <p:attrName>style.visibility</p:attrName>
                                        </p:attrNameLst>
                                      </p:cBhvr>
                                      <p:to>
                                        <p:strVal val="visible"/>
                                      </p:to>
                                    </p:set>
                                    <p:animEffect transition="in" filter="fade">
                                      <p:cBhvr>
                                        <p:cTn id="7" dur="10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3"/>
        <p:cNvGrpSpPr/>
        <p:nvPr/>
      </p:nvGrpSpPr>
      <p:grpSpPr>
        <a:xfrm>
          <a:off x="0" y="0"/>
          <a:ext cx="0" cy="0"/>
          <a:chOff x="0" y="0"/>
          <a:chExt cx="0" cy="0"/>
        </a:xfrm>
      </p:grpSpPr>
      <p:sp>
        <p:nvSpPr>
          <p:cNvPr id="844" name="Google Shape;844;p79"/>
          <p:cNvSpPr txBox="1"/>
          <p:nvPr/>
        </p:nvSpPr>
        <p:spPr>
          <a:xfrm>
            <a:off x="500850" y="1547950"/>
            <a:ext cx="8142300" cy="266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2300" b="0" i="0" u="none" strike="noStrike" cap="none">
                <a:solidFill>
                  <a:srgbClr val="000000"/>
                </a:solidFill>
                <a:latin typeface="Verdana"/>
                <a:ea typeface="Verdana"/>
                <a:cs typeface="Verdana"/>
                <a:sym typeface="Verdana"/>
              </a:rPr>
              <a:t>“By June 2025, the percentage of students being reported as economically disadvantaged in secondary schools who are attending school more than 90% of the year will increase from 65% to 80%. This will be periodically checked each nine weeks across all grade levels to see if progress is on track for the end of the year.”</a:t>
            </a:r>
            <a:endParaRPr sz="1400" b="0" i="0" u="none" strike="noStrike" cap="none">
              <a:solidFill>
                <a:srgbClr val="000000"/>
              </a:solidFill>
              <a:latin typeface="Verdana"/>
              <a:ea typeface="Verdana"/>
              <a:cs typeface="Verdana"/>
              <a:sym typeface="Verdana"/>
            </a:endParaRPr>
          </a:p>
        </p:txBody>
      </p:sp>
      <p:pic>
        <p:nvPicPr>
          <p:cNvPr id="845" name="Google Shape;845;p79"/>
          <p:cNvPicPr preferRelativeResize="0"/>
          <p:nvPr/>
        </p:nvPicPr>
        <p:blipFill rotWithShape="1">
          <a:blip r:embed="rId3">
            <a:alphaModFix/>
          </a:blip>
          <a:srcRect/>
          <a:stretch/>
        </p:blipFill>
        <p:spPr>
          <a:xfrm>
            <a:off x="6152600" y="3881850"/>
            <a:ext cx="2195850" cy="2140500"/>
          </a:xfrm>
          <a:prstGeom prst="rect">
            <a:avLst/>
          </a:prstGeom>
          <a:noFill/>
          <a:ln w="19050" cap="flat" cmpd="sng">
            <a:solidFill>
              <a:schemeClr val="dk2"/>
            </a:solidFill>
            <a:prstDash val="solid"/>
            <a:round/>
            <a:headEnd type="none" w="sm" len="sm"/>
            <a:tailEnd type="none" w="sm" len="sm"/>
          </a:ln>
        </p:spPr>
      </p:pic>
      <p:pic>
        <p:nvPicPr>
          <p:cNvPr id="846" name="Google Shape;846;p79"/>
          <p:cNvPicPr preferRelativeResize="0"/>
          <p:nvPr/>
        </p:nvPicPr>
        <p:blipFill rotWithShape="1">
          <a:blip r:embed="rId4">
            <a:alphaModFix/>
          </a:blip>
          <a:srcRect/>
          <a:stretch/>
        </p:blipFill>
        <p:spPr>
          <a:xfrm>
            <a:off x="4265001" y="4481575"/>
            <a:ext cx="2072625" cy="2084175"/>
          </a:xfrm>
          <a:prstGeom prst="rect">
            <a:avLst/>
          </a:prstGeom>
          <a:noFill/>
          <a:ln w="19050" cap="flat" cmpd="sng">
            <a:solidFill>
              <a:schemeClr val="dk2"/>
            </a:solidFill>
            <a:prstDash val="solid"/>
            <a:round/>
            <a:headEnd type="none" w="sm" len="sm"/>
            <a:tailEnd type="none" w="sm" len="sm"/>
          </a:ln>
        </p:spPr>
      </p:pic>
      <p:sp>
        <p:nvSpPr>
          <p:cNvPr id="847" name="Google Shape;847;p7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Division A: Smart Goal</a:t>
            </a:r>
            <a:endParaRPr/>
          </a:p>
        </p:txBody>
      </p:sp>
      <p:sp>
        <p:nvSpPr>
          <p:cNvPr id="848" name="Google Shape;848;p79"/>
          <p:cNvSpPr txBox="1"/>
          <p:nvPr/>
        </p:nvSpPr>
        <p:spPr>
          <a:xfrm>
            <a:off x="500850" y="4179575"/>
            <a:ext cx="3288300" cy="19164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90000"/>
              </a:lnSpc>
              <a:spcBef>
                <a:spcPts val="56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S</a:t>
            </a:r>
            <a:r>
              <a:rPr lang="en-US" sz="2500" b="0" i="0" u="none" strike="noStrike" cap="none">
                <a:solidFill>
                  <a:srgbClr val="242852"/>
                </a:solidFill>
                <a:latin typeface="Verdana"/>
                <a:ea typeface="Verdana"/>
                <a:cs typeface="Verdana"/>
                <a:sym typeface="Verdana"/>
              </a:rPr>
              <a:t>pecific</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M</a:t>
            </a:r>
            <a:r>
              <a:rPr lang="en-US" sz="2500" b="0" i="0" u="none" strike="noStrike" cap="none">
                <a:solidFill>
                  <a:srgbClr val="242852"/>
                </a:solidFill>
                <a:latin typeface="Verdana"/>
                <a:ea typeface="Verdana"/>
                <a:cs typeface="Verdana"/>
                <a:sym typeface="Verdana"/>
              </a:rPr>
              <a:t>easurable</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A</a:t>
            </a:r>
            <a:r>
              <a:rPr lang="en-US" sz="2500" b="0" i="0" u="none" strike="noStrike" cap="none">
                <a:solidFill>
                  <a:srgbClr val="242852"/>
                </a:solidFill>
                <a:latin typeface="Verdana"/>
                <a:ea typeface="Verdana"/>
                <a:cs typeface="Verdana"/>
                <a:sym typeface="Verdana"/>
              </a:rPr>
              <a:t>chievable</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R</a:t>
            </a:r>
            <a:r>
              <a:rPr lang="en-US" sz="2500" b="0" i="0" u="none" strike="noStrike" cap="none">
                <a:solidFill>
                  <a:srgbClr val="242852"/>
                </a:solidFill>
                <a:latin typeface="Verdana"/>
                <a:ea typeface="Verdana"/>
                <a:cs typeface="Verdana"/>
                <a:sym typeface="Verdana"/>
              </a:rPr>
              <a:t>ealistic</a:t>
            </a:r>
            <a:endParaRPr sz="2500" b="0" i="0" u="none" strike="noStrike" cap="none">
              <a:solidFill>
                <a:srgbClr val="000000"/>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T</a:t>
            </a:r>
            <a:r>
              <a:rPr lang="en-US" sz="2500" b="0" i="0" u="none" strike="noStrike" cap="none">
                <a:solidFill>
                  <a:srgbClr val="242852"/>
                </a:solidFill>
                <a:latin typeface="Verdana"/>
                <a:ea typeface="Verdana"/>
                <a:cs typeface="Verdana"/>
                <a:sym typeface="Verdana"/>
              </a:rPr>
              <a:t>imely</a:t>
            </a:r>
            <a:endParaRPr sz="300" b="0" i="0" u="none" strike="noStrike" cap="non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8"/>
          <p:cNvSpPr txBox="1">
            <a:spLocks noGrp="1"/>
          </p:cNvSpPr>
          <p:nvPr>
            <p:ph type="ctrTitle"/>
          </p:nvPr>
        </p:nvSpPr>
        <p:spPr>
          <a:xfrm>
            <a:off x="928464" y="1600200"/>
            <a:ext cx="7240500" cy="1470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5000">
                <a:solidFill>
                  <a:schemeClr val="lt1"/>
                </a:solidFill>
              </a:rPr>
              <a:t>Overview</a:t>
            </a:r>
            <a:endParaRPr sz="5000">
              <a:solidFill>
                <a:schemeClr val="lt1"/>
              </a:solidFill>
            </a:endParaRPr>
          </a:p>
        </p:txBody>
      </p:sp>
      <p:sp>
        <p:nvSpPr>
          <p:cNvPr id="187" name="Google Shape;187;p8"/>
          <p:cNvSpPr txBox="1">
            <a:spLocks noGrp="1"/>
          </p:cNvSpPr>
          <p:nvPr>
            <p:ph type="subTitle" idx="1"/>
          </p:nvPr>
        </p:nvSpPr>
        <p:spPr>
          <a:xfrm>
            <a:off x="215875" y="3429000"/>
            <a:ext cx="8800800" cy="318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200"/>
              <a:buNone/>
            </a:pPr>
            <a:r>
              <a:rPr lang="en-US" sz="2400" b="1">
                <a:solidFill>
                  <a:schemeClr val="dk1"/>
                </a:solidFill>
              </a:rPr>
              <a:t>Division-level Data Informed Decision Making</a:t>
            </a:r>
            <a:endParaRPr sz="2400" b="1">
              <a:solidFill>
                <a:schemeClr val="dk1"/>
              </a:solidFill>
            </a:endParaRPr>
          </a:p>
          <a:p>
            <a:pPr marL="457200" lvl="0" indent="0" algn="ctr" rtl="0">
              <a:lnSpc>
                <a:spcPct val="100000"/>
              </a:lnSpc>
              <a:spcBef>
                <a:spcPts val="1000"/>
              </a:spcBef>
              <a:spcAft>
                <a:spcPts val="0"/>
              </a:spcAft>
              <a:buSzPts val="3200"/>
              <a:buNone/>
            </a:pPr>
            <a:r>
              <a:rPr lang="en-US" sz="2400">
                <a:solidFill>
                  <a:schemeClr val="dk1"/>
                </a:solidFill>
              </a:rPr>
              <a:t>Why is this process important?</a:t>
            </a:r>
            <a:endParaRPr sz="2400">
              <a:solidFill>
                <a:schemeClr val="dk1"/>
              </a:solidFill>
            </a:endParaRPr>
          </a:p>
          <a:p>
            <a:pPr marL="457200" lvl="0" indent="0" algn="ctr" rtl="0">
              <a:lnSpc>
                <a:spcPct val="100000"/>
              </a:lnSpc>
              <a:spcBef>
                <a:spcPts val="1000"/>
              </a:spcBef>
              <a:spcAft>
                <a:spcPts val="0"/>
              </a:spcAft>
              <a:buSzPts val="3200"/>
              <a:buNone/>
            </a:pPr>
            <a:r>
              <a:rPr lang="en-US" sz="2400">
                <a:solidFill>
                  <a:schemeClr val="dk1"/>
                </a:solidFill>
              </a:rPr>
              <a:t>What are critical features of this process?</a:t>
            </a:r>
            <a:endParaRPr sz="2400">
              <a:solidFill>
                <a:schemeClr val="dk1"/>
              </a:solidFill>
            </a:endParaRPr>
          </a:p>
          <a:p>
            <a:pPr marL="457200" lvl="0" indent="0" algn="ctr" rtl="0">
              <a:lnSpc>
                <a:spcPct val="100000"/>
              </a:lnSpc>
              <a:spcBef>
                <a:spcPts val="1000"/>
              </a:spcBef>
              <a:spcAft>
                <a:spcPts val="0"/>
              </a:spcAft>
              <a:buSzPts val="3200"/>
              <a:buNone/>
            </a:pPr>
            <a:r>
              <a:rPr lang="en-US" sz="2400">
                <a:solidFill>
                  <a:schemeClr val="dk1"/>
                </a:solidFill>
              </a:rPr>
              <a:t>How does it relate to school-level decision making?</a:t>
            </a:r>
            <a:endParaRPr sz="2400">
              <a:solidFill>
                <a:schemeClr val="dk1"/>
              </a:solidFill>
            </a:endParaRPr>
          </a:p>
          <a:p>
            <a:pPr marL="457200" lvl="0" indent="0" algn="ctr" rtl="0">
              <a:lnSpc>
                <a:spcPct val="100000"/>
              </a:lnSpc>
              <a:spcBef>
                <a:spcPts val="1000"/>
              </a:spcBef>
              <a:spcAft>
                <a:spcPts val="1000"/>
              </a:spcAft>
              <a:buSzPts val="3200"/>
              <a:buNone/>
            </a:pPr>
            <a:r>
              <a:rPr lang="en-US" sz="2400">
                <a:solidFill>
                  <a:schemeClr val="dk1"/>
                </a:solidFill>
              </a:rPr>
              <a:t>What valued outcomes have we developed to guide MTSS implementation?</a:t>
            </a:r>
            <a:endParaRPr sz="24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80"/>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855" name="Google Shape;855;p8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Documentation: Setting a Goal</a:t>
            </a:r>
            <a:endParaRPr/>
          </a:p>
        </p:txBody>
      </p:sp>
      <p:sp>
        <p:nvSpPr>
          <p:cNvPr id="856" name="Google Shape;856;p80"/>
          <p:cNvSpPr/>
          <p:nvPr/>
        </p:nvSpPr>
        <p:spPr>
          <a:xfrm>
            <a:off x="1154100" y="3634525"/>
            <a:ext cx="6835800" cy="759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81"/>
          <p:cNvSpPr txBox="1">
            <a:spLocks noGrp="1"/>
          </p:cNvSpPr>
          <p:nvPr>
            <p:ph type="ctrTitle"/>
          </p:nvPr>
        </p:nvSpPr>
        <p:spPr>
          <a:xfrm>
            <a:off x="928464" y="1600200"/>
            <a:ext cx="7240500" cy="1470000"/>
          </a:xfrm>
          <a:prstGeom prst="rect">
            <a:avLst/>
          </a:prstGeom>
          <a:solidFill>
            <a:schemeClr val="lt1">
              <a:alpha val="65098"/>
            </a:schemeClr>
          </a:solidFill>
          <a:ln w="19050" cap="flat" cmpd="sng">
            <a:solidFill>
              <a:srgbClr val="003369"/>
            </a:solidFill>
            <a:prstDash val="solid"/>
            <a:miter lim="8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IMPLEMENT</a:t>
            </a:r>
            <a:br>
              <a:rPr lang="en-US" b="1"/>
            </a:br>
            <a:r>
              <a:rPr lang="en-US" sz="2800" b="1"/>
              <a:t>What are we going to do about it?</a:t>
            </a:r>
            <a:endParaRPr/>
          </a:p>
        </p:txBody>
      </p:sp>
      <p:pic>
        <p:nvPicPr>
          <p:cNvPr id="862" name="Google Shape;862;p81"/>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863" name="Google Shape;863;p81"/>
          <p:cNvSpPr/>
          <p:nvPr/>
        </p:nvSpPr>
        <p:spPr>
          <a:xfrm>
            <a:off x="238900" y="4187875"/>
            <a:ext cx="3931200" cy="24873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8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Developing Solutions</a:t>
            </a:r>
            <a:endParaRPr/>
          </a:p>
        </p:txBody>
      </p:sp>
      <p:pic>
        <p:nvPicPr>
          <p:cNvPr id="870" name="Google Shape;870;p82"/>
          <p:cNvPicPr preferRelativeResize="0"/>
          <p:nvPr/>
        </p:nvPicPr>
        <p:blipFill rotWithShape="1">
          <a:blip r:embed="rId3">
            <a:alphaModFix/>
          </a:blip>
          <a:srcRect/>
          <a:stretch/>
        </p:blipFill>
        <p:spPr>
          <a:xfrm>
            <a:off x="693338" y="1657800"/>
            <a:ext cx="7757325" cy="43304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8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According to Research…</a:t>
            </a:r>
            <a:endParaRPr/>
          </a:p>
        </p:txBody>
      </p:sp>
      <p:sp>
        <p:nvSpPr>
          <p:cNvPr id="877" name="Google Shape;877;p8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480"/>
              </a:spcBef>
              <a:spcAft>
                <a:spcPts val="0"/>
              </a:spcAft>
              <a:buSzPts val="2400"/>
              <a:buNone/>
            </a:pPr>
            <a:r>
              <a:rPr lang="en-US"/>
              <a:t>Define problems loosely or vaguely.</a:t>
            </a:r>
            <a:endParaRPr/>
          </a:p>
        </p:txBody>
      </p:sp>
      <p:sp>
        <p:nvSpPr>
          <p:cNvPr id="878" name="Google Shape;878;p83"/>
          <p:cNvSpPr txBox="1">
            <a:spLocks noGrp="1"/>
          </p:cNvSpPr>
          <p:nvPr>
            <p:ph type="body" idx="3"/>
          </p:nvPr>
        </p:nvSpPr>
        <p:spPr>
          <a:xfrm>
            <a:off x="5105400" y="1535113"/>
            <a:ext cx="3581400" cy="639900"/>
          </a:xfrm>
          <a:prstGeom prst="rect">
            <a:avLst/>
          </a:prstGeom>
          <a:solidFill>
            <a:srgbClr val="003369">
              <a:alpha val="72156"/>
            </a:srgbClr>
          </a:solidFill>
          <a:ln>
            <a:noFill/>
          </a:ln>
        </p:spPr>
        <p:txBody>
          <a:bodyPr spcFirstLastPara="1" wrap="square" lIns="91425" tIns="45700" rIns="91425" bIns="45700" anchor="b" anchorCtr="0">
            <a:noAutofit/>
          </a:bodyPr>
          <a:lstStyle/>
          <a:p>
            <a:pPr marL="0" lvl="0" indent="0" algn="l" rtl="0">
              <a:lnSpc>
                <a:spcPct val="80000"/>
              </a:lnSpc>
              <a:spcBef>
                <a:spcPts val="420"/>
              </a:spcBef>
              <a:spcAft>
                <a:spcPts val="0"/>
              </a:spcAft>
              <a:buSzPts val="2100"/>
              <a:buNone/>
            </a:pPr>
            <a:r>
              <a:rPr lang="en-US" sz="2300"/>
              <a:t>Effective Problem Solvers</a:t>
            </a:r>
            <a:endParaRPr sz="2300"/>
          </a:p>
        </p:txBody>
      </p:sp>
      <p:sp>
        <p:nvSpPr>
          <p:cNvPr id="879" name="Google Shape;879;p83"/>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480"/>
              </a:spcBef>
              <a:spcAft>
                <a:spcPts val="0"/>
              </a:spcAft>
              <a:buSzPts val="2400"/>
              <a:buNone/>
            </a:pPr>
            <a:r>
              <a:rPr lang="en-US"/>
              <a:t>Define a problem in observable and measurable terms.</a:t>
            </a:r>
            <a:endParaRPr/>
          </a:p>
        </p:txBody>
      </p:sp>
      <p:sp>
        <p:nvSpPr>
          <p:cNvPr id="880" name="Google Shape;880;p83"/>
          <p:cNvSpPr txBox="1">
            <a:spLocks noGrp="1"/>
          </p:cNvSpPr>
          <p:nvPr>
            <p:ph type="body" idx="2"/>
          </p:nvPr>
        </p:nvSpPr>
        <p:spPr>
          <a:xfrm>
            <a:off x="228600" y="3429000"/>
            <a:ext cx="3970500" cy="1260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018"/>
              <a:buNone/>
            </a:pPr>
            <a:r>
              <a:rPr lang="en-US" sz="2420"/>
              <a:t>Don’t validate assumptions before building a plan.</a:t>
            </a:r>
            <a:endParaRPr sz="2420"/>
          </a:p>
        </p:txBody>
      </p:sp>
      <p:sp>
        <p:nvSpPr>
          <p:cNvPr id="881" name="Google Shape;881;p83"/>
          <p:cNvSpPr txBox="1">
            <a:spLocks noGrp="1"/>
          </p:cNvSpPr>
          <p:nvPr>
            <p:ph type="body" idx="2"/>
          </p:nvPr>
        </p:nvSpPr>
        <p:spPr>
          <a:xfrm>
            <a:off x="4266450" y="3546475"/>
            <a:ext cx="4535400" cy="11430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480"/>
              </a:spcBef>
              <a:spcAft>
                <a:spcPts val="0"/>
              </a:spcAft>
              <a:buSzPts val="935"/>
              <a:buNone/>
            </a:pPr>
            <a:r>
              <a:rPr lang="en-US" sz="2440"/>
              <a:t>Collect and use multiple sources of information to validate assumptions about the problem.</a:t>
            </a:r>
            <a:endParaRPr sz="2440"/>
          </a:p>
        </p:txBody>
      </p:sp>
      <p:sp>
        <p:nvSpPr>
          <p:cNvPr id="882" name="Google Shape;882;p83"/>
          <p:cNvSpPr txBox="1">
            <a:spLocks noGrp="1"/>
          </p:cNvSpPr>
          <p:nvPr>
            <p:ph type="body" idx="2"/>
          </p:nvPr>
        </p:nvSpPr>
        <p:spPr>
          <a:xfrm>
            <a:off x="228600" y="4994275"/>
            <a:ext cx="4040100" cy="894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480"/>
              </a:spcBef>
              <a:spcAft>
                <a:spcPts val="0"/>
              </a:spcAft>
              <a:buSzPts val="2400"/>
              <a:buNone/>
            </a:pPr>
            <a:r>
              <a:rPr lang="en-US" b="1" i="1">
                <a:solidFill>
                  <a:srgbClr val="000000"/>
                </a:solidFill>
              </a:rPr>
              <a:t>Develop generic plans.</a:t>
            </a:r>
            <a:endParaRPr b="1" i="1">
              <a:solidFill>
                <a:srgbClr val="000000"/>
              </a:solidFill>
            </a:endParaRPr>
          </a:p>
        </p:txBody>
      </p:sp>
      <p:sp>
        <p:nvSpPr>
          <p:cNvPr id="883" name="Google Shape;883;p83"/>
          <p:cNvSpPr txBox="1">
            <a:spLocks noGrp="1"/>
          </p:cNvSpPr>
          <p:nvPr>
            <p:ph type="body" idx="2"/>
          </p:nvPr>
        </p:nvSpPr>
        <p:spPr>
          <a:xfrm>
            <a:off x="4308497" y="5070475"/>
            <a:ext cx="4451400" cy="11430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480"/>
              </a:spcBef>
              <a:spcAft>
                <a:spcPts val="0"/>
              </a:spcAft>
              <a:buSzPts val="935"/>
              <a:buNone/>
            </a:pPr>
            <a:r>
              <a:rPr lang="en-US" sz="2440" b="1" i="1">
                <a:solidFill>
                  <a:srgbClr val="000000"/>
                </a:solidFill>
              </a:rPr>
              <a:t>Create highly detailed steps to implement the intervention/plan with fidelity.</a:t>
            </a:r>
            <a:endParaRPr sz="2440" b="1" i="1">
              <a:solidFill>
                <a:srgbClr val="000000"/>
              </a:solidFill>
            </a:endParaRPr>
          </a:p>
        </p:txBody>
      </p:sp>
      <p:sp>
        <p:nvSpPr>
          <p:cNvPr id="884" name="Google Shape;884;p83"/>
          <p:cNvSpPr txBox="1"/>
          <p:nvPr/>
        </p:nvSpPr>
        <p:spPr>
          <a:xfrm>
            <a:off x="85325" y="6449600"/>
            <a:ext cx="55656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Verdana"/>
                <a:ea typeface="Verdana"/>
                <a:cs typeface="Verdana"/>
                <a:sym typeface="Verdana"/>
              </a:rPr>
              <a:t>Brian Gaunt, Ph.D., University of South Florida, May 2023</a:t>
            </a:r>
            <a:endParaRPr sz="1300" b="0" i="0" u="none" strike="noStrike" cap="none">
              <a:solidFill>
                <a:srgbClr val="000000"/>
              </a:solidFill>
              <a:latin typeface="Verdana"/>
              <a:ea typeface="Verdana"/>
              <a:cs typeface="Verdana"/>
              <a:sym typeface="Verdana"/>
            </a:endParaRPr>
          </a:p>
        </p:txBody>
      </p:sp>
      <p:sp>
        <p:nvSpPr>
          <p:cNvPr id="885" name="Google Shape;885;p83"/>
          <p:cNvSpPr/>
          <p:nvPr/>
        </p:nvSpPr>
        <p:spPr>
          <a:xfrm>
            <a:off x="1959500" y="3034400"/>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83"/>
          <p:cNvSpPr/>
          <p:nvPr/>
        </p:nvSpPr>
        <p:spPr>
          <a:xfrm>
            <a:off x="6353550" y="3288000"/>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83"/>
          <p:cNvSpPr/>
          <p:nvPr/>
        </p:nvSpPr>
        <p:spPr>
          <a:xfrm>
            <a:off x="1959500" y="4710800"/>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83"/>
          <p:cNvSpPr/>
          <p:nvPr/>
        </p:nvSpPr>
        <p:spPr>
          <a:xfrm>
            <a:off x="6353550" y="4788475"/>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83"/>
          <p:cNvSpPr txBox="1">
            <a:spLocks noGrp="1"/>
          </p:cNvSpPr>
          <p:nvPr>
            <p:ph type="body" idx="3"/>
          </p:nvPr>
        </p:nvSpPr>
        <p:spPr>
          <a:xfrm>
            <a:off x="897300" y="1534975"/>
            <a:ext cx="3371400" cy="639900"/>
          </a:xfrm>
          <a:prstGeom prst="rect">
            <a:avLst/>
          </a:prstGeom>
          <a:solidFill>
            <a:srgbClr val="003369">
              <a:alpha val="72156"/>
            </a:srgbClr>
          </a:solidFill>
          <a:ln>
            <a:noFill/>
          </a:ln>
        </p:spPr>
        <p:txBody>
          <a:bodyPr spcFirstLastPara="1" wrap="square" lIns="91425" tIns="45700" rIns="91425" bIns="45700" anchor="b" anchorCtr="0">
            <a:noAutofit/>
          </a:bodyPr>
          <a:lstStyle/>
          <a:p>
            <a:pPr marL="0" lvl="0" indent="0" algn="l" rtl="0">
              <a:lnSpc>
                <a:spcPct val="80000"/>
              </a:lnSpc>
              <a:spcBef>
                <a:spcPts val="420"/>
              </a:spcBef>
              <a:spcAft>
                <a:spcPts val="0"/>
              </a:spcAft>
              <a:buSzPts val="2100"/>
              <a:buNone/>
            </a:pPr>
            <a:r>
              <a:rPr lang="en-US" sz="2300"/>
              <a:t>Typical Problem Solvers</a:t>
            </a:r>
            <a:endParaRPr sz="2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7"/>
                                        </p:tgtEl>
                                        <p:attrNameLst>
                                          <p:attrName>style.visibility</p:attrName>
                                        </p:attrNameLst>
                                      </p:cBhvr>
                                      <p:to>
                                        <p:strVal val="visible"/>
                                      </p:to>
                                    </p:set>
                                    <p:animEffect transition="in" filter="fade">
                                      <p:cBhvr>
                                        <p:cTn id="7" dur="1000"/>
                                        <p:tgtEl>
                                          <p:spTgt spid="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0"/>
                                        </p:tgtEl>
                                        <p:attrNameLst>
                                          <p:attrName>style.visibility</p:attrName>
                                        </p:attrNameLst>
                                      </p:cBhvr>
                                      <p:to>
                                        <p:strVal val="visible"/>
                                      </p:to>
                                    </p:set>
                                    <p:animEffect transition="in" filter="fade">
                                      <p:cBhvr>
                                        <p:cTn id="12" dur="1000"/>
                                        <p:tgtEl>
                                          <p:spTgt spid="880"/>
                                        </p:tgtEl>
                                      </p:cBhvr>
                                    </p:animEffect>
                                  </p:childTnLst>
                                </p:cTn>
                              </p:par>
                              <p:par>
                                <p:cTn id="13" presetID="10" presetClass="entr" presetSubtype="0" fill="hold" nodeType="withEffect">
                                  <p:stCondLst>
                                    <p:cond delay="0"/>
                                  </p:stCondLst>
                                  <p:childTnLst>
                                    <p:set>
                                      <p:cBhvr>
                                        <p:cTn id="14" dur="1" fill="hold">
                                          <p:stCondLst>
                                            <p:cond delay="0"/>
                                          </p:stCondLst>
                                        </p:cTn>
                                        <p:tgtEl>
                                          <p:spTgt spid="885"/>
                                        </p:tgtEl>
                                        <p:attrNameLst>
                                          <p:attrName>style.visibility</p:attrName>
                                        </p:attrNameLst>
                                      </p:cBhvr>
                                      <p:to>
                                        <p:strVal val="visible"/>
                                      </p:to>
                                    </p:set>
                                    <p:animEffect transition="in" filter="fade">
                                      <p:cBhvr>
                                        <p:cTn id="15" dur="1000"/>
                                        <p:tgtEl>
                                          <p:spTgt spid="8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82"/>
                                        </p:tgtEl>
                                        <p:attrNameLst>
                                          <p:attrName>style.visibility</p:attrName>
                                        </p:attrNameLst>
                                      </p:cBhvr>
                                      <p:to>
                                        <p:strVal val="visible"/>
                                      </p:to>
                                    </p:set>
                                    <p:animEffect transition="in" filter="fade">
                                      <p:cBhvr>
                                        <p:cTn id="20" dur="1000"/>
                                        <p:tgtEl>
                                          <p:spTgt spid="882"/>
                                        </p:tgtEl>
                                      </p:cBhvr>
                                    </p:animEffect>
                                  </p:childTnLst>
                                </p:cTn>
                              </p:par>
                              <p:par>
                                <p:cTn id="21" presetID="10" presetClass="entr" presetSubtype="0" fill="hold" nodeType="withEffect">
                                  <p:stCondLst>
                                    <p:cond delay="0"/>
                                  </p:stCondLst>
                                  <p:childTnLst>
                                    <p:set>
                                      <p:cBhvr>
                                        <p:cTn id="22" dur="1" fill="hold">
                                          <p:stCondLst>
                                            <p:cond delay="0"/>
                                          </p:stCondLst>
                                        </p:cTn>
                                        <p:tgtEl>
                                          <p:spTgt spid="887"/>
                                        </p:tgtEl>
                                        <p:attrNameLst>
                                          <p:attrName>style.visibility</p:attrName>
                                        </p:attrNameLst>
                                      </p:cBhvr>
                                      <p:to>
                                        <p:strVal val="visible"/>
                                      </p:to>
                                    </p:set>
                                    <p:animEffect transition="in" filter="fade">
                                      <p:cBhvr>
                                        <p:cTn id="23" dur="1000"/>
                                        <p:tgtEl>
                                          <p:spTgt spid="8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79"/>
                                        </p:tgtEl>
                                        <p:attrNameLst>
                                          <p:attrName>style.visibility</p:attrName>
                                        </p:attrNameLst>
                                      </p:cBhvr>
                                      <p:to>
                                        <p:strVal val="visible"/>
                                      </p:to>
                                    </p:set>
                                    <p:animEffect transition="in" filter="fade">
                                      <p:cBhvr>
                                        <p:cTn id="28" dur="1000"/>
                                        <p:tgtEl>
                                          <p:spTgt spid="8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81"/>
                                        </p:tgtEl>
                                        <p:attrNameLst>
                                          <p:attrName>style.visibility</p:attrName>
                                        </p:attrNameLst>
                                      </p:cBhvr>
                                      <p:to>
                                        <p:strVal val="visible"/>
                                      </p:to>
                                    </p:set>
                                    <p:animEffect transition="in" filter="fade">
                                      <p:cBhvr>
                                        <p:cTn id="33" dur="1000"/>
                                        <p:tgtEl>
                                          <p:spTgt spid="881"/>
                                        </p:tgtEl>
                                      </p:cBhvr>
                                    </p:animEffect>
                                  </p:childTnLst>
                                </p:cTn>
                              </p:par>
                              <p:par>
                                <p:cTn id="34" presetID="10" presetClass="entr" presetSubtype="0" fill="hold" nodeType="withEffect">
                                  <p:stCondLst>
                                    <p:cond delay="0"/>
                                  </p:stCondLst>
                                  <p:childTnLst>
                                    <p:set>
                                      <p:cBhvr>
                                        <p:cTn id="35" dur="1" fill="hold">
                                          <p:stCondLst>
                                            <p:cond delay="0"/>
                                          </p:stCondLst>
                                        </p:cTn>
                                        <p:tgtEl>
                                          <p:spTgt spid="886"/>
                                        </p:tgtEl>
                                        <p:attrNameLst>
                                          <p:attrName>style.visibility</p:attrName>
                                        </p:attrNameLst>
                                      </p:cBhvr>
                                      <p:to>
                                        <p:strVal val="visible"/>
                                      </p:to>
                                    </p:set>
                                    <p:animEffect transition="in" filter="fade">
                                      <p:cBhvr>
                                        <p:cTn id="36" dur="1000"/>
                                        <p:tgtEl>
                                          <p:spTgt spid="88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3"/>
                                        </p:tgtEl>
                                        <p:attrNameLst>
                                          <p:attrName>style.visibility</p:attrName>
                                        </p:attrNameLst>
                                      </p:cBhvr>
                                      <p:to>
                                        <p:strVal val="visible"/>
                                      </p:to>
                                    </p:set>
                                    <p:animEffect transition="in" filter="fade">
                                      <p:cBhvr>
                                        <p:cTn id="41" dur="1000"/>
                                        <p:tgtEl>
                                          <p:spTgt spid="883"/>
                                        </p:tgtEl>
                                      </p:cBhvr>
                                    </p:animEffect>
                                  </p:childTnLst>
                                </p:cTn>
                              </p:par>
                              <p:par>
                                <p:cTn id="42" presetID="10" presetClass="entr" presetSubtype="0" fill="hold" nodeType="withEffect">
                                  <p:stCondLst>
                                    <p:cond delay="0"/>
                                  </p:stCondLst>
                                  <p:childTnLst>
                                    <p:set>
                                      <p:cBhvr>
                                        <p:cTn id="43" dur="1" fill="hold">
                                          <p:stCondLst>
                                            <p:cond delay="0"/>
                                          </p:stCondLst>
                                        </p:cTn>
                                        <p:tgtEl>
                                          <p:spTgt spid="888"/>
                                        </p:tgtEl>
                                        <p:attrNameLst>
                                          <p:attrName>style.visibility</p:attrName>
                                        </p:attrNameLst>
                                      </p:cBhvr>
                                      <p:to>
                                        <p:strVal val="visible"/>
                                      </p:to>
                                    </p:set>
                                    <p:animEffect transition="in" filter="fade">
                                      <p:cBhvr>
                                        <p:cTn id="44" dur="1000"/>
                                        <p:tgtEl>
                                          <p:spTgt spid="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8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School Leadership Involvement</a:t>
            </a:r>
            <a:endParaRPr/>
          </a:p>
        </p:txBody>
      </p:sp>
      <p:sp>
        <p:nvSpPr>
          <p:cNvPr id="896" name="Google Shape;896;p84"/>
          <p:cNvSpPr txBox="1"/>
          <p:nvPr/>
        </p:nvSpPr>
        <p:spPr>
          <a:xfrm>
            <a:off x="381000" y="1524000"/>
            <a:ext cx="8494800" cy="519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How can we loop schools into the goal setting and solution finding?</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ASK! Engage in collaborative inquiry with your school leadership teams.</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How is the school’s data part of (or not) division trends?</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Did we develop a good goal?</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Have we developed solutions that will seem to work? (DCA #11 - Process for addressing internal barriers.)</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What supports are needed to effectively implement the solutions?</a:t>
            </a:r>
            <a:endParaRPr sz="2400" b="0" i="0" u="none" strike="noStrike" cap="none">
              <a:solidFill>
                <a:srgbClr val="000000"/>
              </a:solidFill>
              <a:latin typeface="Verdana"/>
              <a:ea typeface="Verdana"/>
              <a:cs typeface="Verdana"/>
              <a:sym typeface="Verdana"/>
            </a:endParaRPr>
          </a:p>
          <a:p>
            <a:pPr marL="342900" marR="0" lvl="0" indent="-205105" algn="l" rtl="0">
              <a:lnSpc>
                <a:spcPct val="100000"/>
              </a:lnSpc>
              <a:spcBef>
                <a:spcPts val="100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85"/>
          <p:cNvSpPr txBox="1">
            <a:spLocks noGrp="1"/>
          </p:cNvSpPr>
          <p:nvPr>
            <p:ph type="body" idx="4294967295"/>
          </p:nvPr>
        </p:nvSpPr>
        <p:spPr>
          <a:xfrm>
            <a:off x="381000" y="3974700"/>
            <a:ext cx="8458200" cy="21945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800"/>
              </a:spcAft>
              <a:buClr>
                <a:schemeClr val="dk1"/>
              </a:buClr>
              <a:buSzPts val="1100"/>
              <a:buFont typeface="Arial"/>
              <a:buNone/>
            </a:pPr>
            <a:r>
              <a:rPr lang="en-US" sz="2400"/>
              <a:t>“Authentic family or community engagement includes providing family, students, and community members with meaningful opportunities to be heard, and voice their opinions, and exercise leadership within the school system.” 	</a:t>
            </a:r>
            <a:r>
              <a:rPr lang="en-US" sz="2000"/>
              <a:t>(pbis.org, 2021)</a:t>
            </a:r>
            <a:endParaRPr sz="2000"/>
          </a:p>
        </p:txBody>
      </p:sp>
      <p:sp>
        <p:nvSpPr>
          <p:cNvPr id="903" name="Google Shape;903;p8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400"/>
              <a:t>Stakeholder Voice: </a:t>
            </a:r>
            <a:endParaRPr sz="3400"/>
          </a:p>
          <a:p>
            <a:pPr marL="0" lvl="0" indent="0" algn="ctr" rtl="0">
              <a:lnSpc>
                <a:spcPct val="100000"/>
              </a:lnSpc>
              <a:spcBef>
                <a:spcPts val="0"/>
              </a:spcBef>
              <a:spcAft>
                <a:spcPts val="0"/>
              </a:spcAft>
              <a:buSzPts val="990"/>
              <a:buNone/>
            </a:pPr>
            <a:r>
              <a:rPr lang="en-US" sz="3400"/>
              <a:t>Students and Families</a:t>
            </a:r>
            <a:endParaRPr sz="3400"/>
          </a:p>
        </p:txBody>
      </p:sp>
      <p:sp>
        <p:nvSpPr>
          <p:cNvPr id="904" name="Google Shape;904;p85"/>
          <p:cNvSpPr txBox="1"/>
          <p:nvPr/>
        </p:nvSpPr>
        <p:spPr>
          <a:xfrm>
            <a:off x="228600" y="1773025"/>
            <a:ext cx="8686800" cy="18522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100000"/>
              </a:lnSpc>
              <a:spcBef>
                <a:spcPts val="36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Whose perspectives do we normally include when developing solutions?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100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How do we include missing perspectives into the conversation?</a:t>
            </a:r>
            <a:endParaRPr sz="2500" b="0" i="0" u="none" strike="noStrike" cap="none">
              <a:solidFill>
                <a:srgbClr val="000000"/>
              </a:solidFill>
              <a:latin typeface="Verdana"/>
              <a:ea typeface="Verdana"/>
              <a:cs typeface="Verdana"/>
              <a:sym typeface="Verdan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86"/>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a:t>Team Representation:</a:t>
            </a:r>
            <a:endParaRPr sz="2400"/>
          </a:p>
          <a:p>
            <a:pPr marL="914400" lvl="1" indent="-381000" algn="l" rtl="0">
              <a:lnSpc>
                <a:spcPct val="100000"/>
              </a:lnSpc>
              <a:spcBef>
                <a:spcPts val="360"/>
              </a:spcBef>
              <a:spcAft>
                <a:spcPts val="0"/>
              </a:spcAft>
              <a:buSzPts val="2400"/>
              <a:buChar char="–"/>
            </a:pPr>
            <a:r>
              <a:rPr lang="en-US" sz="2400"/>
              <a:t>Are additional team members needed for action planning? (i.e. stakeholders impacted by the data)</a:t>
            </a:r>
            <a:endParaRPr sz="2400"/>
          </a:p>
          <a:p>
            <a:pPr marL="457200" lvl="0" indent="-228600" algn="l" rtl="0">
              <a:lnSpc>
                <a:spcPct val="100000"/>
              </a:lnSpc>
              <a:spcBef>
                <a:spcPts val="360"/>
              </a:spcBef>
              <a:spcAft>
                <a:spcPts val="0"/>
              </a:spcAft>
              <a:buSzPts val="1946"/>
              <a:buNone/>
            </a:pPr>
            <a:endParaRPr sz="2400"/>
          </a:p>
        </p:txBody>
      </p:sp>
      <p:sp>
        <p:nvSpPr>
          <p:cNvPr id="910" name="Google Shape;910;p8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a:t>Developing Solutions: </a:t>
            </a:r>
            <a:endParaRPr/>
          </a:p>
          <a:p>
            <a:pPr marL="0" lvl="0" indent="0" algn="ctr" rtl="0">
              <a:lnSpc>
                <a:spcPct val="100000"/>
              </a:lnSpc>
              <a:spcBef>
                <a:spcPts val="0"/>
              </a:spcBef>
              <a:spcAft>
                <a:spcPts val="0"/>
              </a:spcAft>
              <a:buClr>
                <a:schemeClr val="lt1"/>
              </a:buClr>
              <a:buSzPct val="100000"/>
              <a:buFont typeface="Verdana"/>
              <a:buNone/>
            </a:pPr>
            <a:r>
              <a:rPr lang="en-US"/>
              <a:t>Stakeholder Involvement</a:t>
            </a:r>
            <a:endParaRPr/>
          </a:p>
        </p:txBody>
      </p:sp>
      <p:sp>
        <p:nvSpPr>
          <p:cNvPr id="911" name="Google Shape;911;p86"/>
          <p:cNvSpPr txBox="1"/>
          <p:nvPr/>
        </p:nvSpPr>
        <p:spPr>
          <a:xfrm>
            <a:off x="385375" y="3404650"/>
            <a:ext cx="6369300" cy="36018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00000"/>
                </a:solidFill>
                <a:latin typeface="Verdana"/>
                <a:ea typeface="Verdana"/>
                <a:cs typeface="Verdana"/>
                <a:sym typeface="Verdana"/>
              </a:rPr>
              <a:t>Division A</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r>
              <a:rPr lang="en-US" sz="2200" b="0" i="0" u="none" strike="noStrike" cap="none">
                <a:solidFill>
                  <a:srgbClr val="000000"/>
                </a:solidFill>
                <a:latin typeface="Verdana"/>
                <a:ea typeface="Verdana"/>
                <a:cs typeface="Verdana"/>
                <a:sym typeface="Verdana"/>
              </a:rPr>
              <a:t>“By June 2025 the percentage of students being reported as economically disadvantaged in secondary schools who are attending school more than 90% of the year will increase from 65% to 80%. This will be periodically checked each nine weeks across all grade levels to see if progress is on track for the end of the year.”</a:t>
            </a:r>
            <a:endParaRPr sz="2300" b="0" i="1" u="none" strike="noStrike" cap="none">
              <a:solidFill>
                <a:srgbClr val="000000"/>
              </a:solidFill>
              <a:latin typeface="Verdana"/>
              <a:ea typeface="Verdana"/>
              <a:cs typeface="Verdana"/>
              <a:sym typeface="Verdana"/>
            </a:endParaRPr>
          </a:p>
        </p:txBody>
      </p:sp>
      <p:pic>
        <p:nvPicPr>
          <p:cNvPr id="912" name="Google Shape;912;p86" descr="Ready to get on track with this 5 Minute timer! Love it? Share it with your friends!&#10;&#10;Use it as a stream countdown,  before starting a presentation, to keep the timing of your morning routine, for various classroom activities, when you give your students a break, and for church activities.&#10;&#10;Music: Blue City Lights Filmora Licence,  Video: Filmora Pro&#10;&#10;00:00 Introduction&#10;01:00 1 minute&#10;02:00 2 minutes&#10;03:00 3 minutes&#10;04:00 4 minutes" title="5 Minute Timer">
            <a:hlinkClick r:id="rId3"/>
          </p:cNvPr>
          <p:cNvPicPr preferRelativeResize="0"/>
          <p:nvPr/>
        </p:nvPicPr>
        <p:blipFill rotWithShape="1">
          <a:blip r:embed="rId4">
            <a:alphaModFix/>
          </a:blip>
          <a:srcRect/>
          <a:stretch/>
        </p:blipFill>
        <p:spPr>
          <a:xfrm>
            <a:off x="6926075" y="3615450"/>
            <a:ext cx="2146575" cy="1207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2"/>
                                        </p:tgtEl>
                                        <p:attrNameLst>
                                          <p:attrName>style.visibility</p:attrName>
                                        </p:attrNameLst>
                                      </p:cBhvr>
                                      <p:to>
                                        <p:strVal val="visible"/>
                                      </p:to>
                                    </p:set>
                                    <p:animEffect transition="in" filter="fade">
                                      <p:cBhvr>
                                        <p:cTn id="7" dur="1000"/>
                                        <p:tgtEl>
                                          <p:spTgt spid="912"/>
                                        </p:tgtEl>
                                      </p:cBhvr>
                                    </p:animEffect>
                                  </p:childTnLst>
                                </p:cTn>
                              </p:par>
                              <p:par>
                                <p:cTn id="8" presetID="10" presetClass="entr" presetSubtype="0" fill="hold" nodeType="withEffect">
                                  <p:stCondLst>
                                    <p:cond delay="0"/>
                                  </p:stCondLst>
                                  <p:childTnLst>
                                    <p:set>
                                      <p:cBhvr>
                                        <p:cTn id="9" dur="1" fill="hold">
                                          <p:stCondLst>
                                            <p:cond delay="0"/>
                                          </p:stCondLst>
                                        </p:cTn>
                                        <p:tgtEl>
                                          <p:spTgt spid="912"/>
                                        </p:tgtEl>
                                        <p:attrNameLst>
                                          <p:attrName>style.visibility</p:attrName>
                                        </p:attrNameLst>
                                      </p:cBhvr>
                                      <p:to>
                                        <p:strVal val="visible"/>
                                      </p:to>
                                    </p:set>
                                    <p:animEffect transition="in" filter="fade">
                                      <p:cBhvr>
                                        <p:cTn id="10" dur="1000"/>
                                        <p:tgtEl>
                                          <p:spTgt spid="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87"/>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What </a:t>
            </a:r>
            <a:r>
              <a:rPr lang="en-US" sz="2800" b="1" i="1"/>
              <a:t>practices</a:t>
            </a:r>
            <a:r>
              <a:rPr lang="en-US" sz="2800"/>
              <a:t> need to be in place in order to address the problem?</a:t>
            </a:r>
            <a:endParaRPr sz="2800"/>
          </a:p>
          <a:p>
            <a:pPr marL="457200" lvl="0" indent="-406400" algn="l" rtl="0">
              <a:lnSpc>
                <a:spcPct val="100000"/>
              </a:lnSpc>
              <a:spcBef>
                <a:spcPts val="1500"/>
              </a:spcBef>
              <a:spcAft>
                <a:spcPts val="0"/>
              </a:spcAft>
              <a:buSzPts val="2800"/>
              <a:buChar char="•"/>
            </a:pPr>
            <a:r>
              <a:rPr lang="en-US" sz="2800"/>
              <a:t>What </a:t>
            </a:r>
            <a:r>
              <a:rPr lang="en-US" sz="2800" b="1" i="1"/>
              <a:t>systems</a:t>
            </a:r>
            <a:r>
              <a:rPr lang="en-US" sz="2800"/>
              <a:t> (i.e. PD, coaching) need to in place to support the implementation of these practices?</a:t>
            </a:r>
            <a:endParaRPr sz="2800"/>
          </a:p>
          <a:p>
            <a:pPr marL="457200" lvl="0" indent="-228600" algn="l" rtl="0">
              <a:lnSpc>
                <a:spcPct val="100000"/>
              </a:lnSpc>
              <a:spcBef>
                <a:spcPts val="360"/>
              </a:spcBef>
              <a:spcAft>
                <a:spcPts val="0"/>
              </a:spcAft>
              <a:buSzPts val="1946"/>
              <a:buNone/>
            </a:pPr>
            <a:endParaRPr sz="2800"/>
          </a:p>
        </p:txBody>
      </p:sp>
      <p:sp>
        <p:nvSpPr>
          <p:cNvPr id="918" name="Google Shape;918;p8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200"/>
              <a:t>Developing Solutions</a:t>
            </a:r>
            <a:endParaRPr sz="4200"/>
          </a:p>
        </p:txBody>
      </p:sp>
      <p:sp>
        <p:nvSpPr>
          <p:cNvPr id="919" name="Google Shape;919;p87"/>
          <p:cNvSpPr txBox="1"/>
          <p:nvPr/>
        </p:nvSpPr>
        <p:spPr>
          <a:xfrm>
            <a:off x="738425" y="4843800"/>
            <a:ext cx="78723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0000"/>
                </a:solidFill>
                <a:latin typeface="Verdana"/>
                <a:ea typeface="Verdana"/>
                <a:cs typeface="Verdana"/>
                <a:sym typeface="Verdana"/>
              </a:rPr>
              <a:t>The precision statement developed through root cause analysis can guide this planning.</a:t>
            </a:r>
            <a:endParaRPr sz="2800" b="1" i="1" u="none" strike="noStrike" cap="none">
              <a:solidFill>
                <a:srgbClr val="000000"/>
              </a:solidFill>
              <a:latin typeface="Verdana"/>
              <a:ea typeface="Verdana"/>
              <a:cs typeface="Verdana"/>
              <a:sym typeface="Verdana"/>
            </a:endParaRPr>
          </a:p>
        </p:txBody>
      </p:sp>
      <p:sp>
        <p:nvSpPr>
          <p:cNvPr id="920" name="Google Shape;920;p87"/>
          <p:cNvSpPr/>
          <p:nvPr/>
        </p:nvSpPr>
        <p:spPr>
          <a:xfrm rot="-5400000">
            <a:off x="-910475" y="3548500"/>
            <a:ext cx="2760000" cy="6180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9"/>
                                        </p:tgtEl>
                                        <p:attrNameLst>
                                          <p:attrName>style.visibility</p:attrName>
                                        </p:attrNameLst>
                                      </p:cBhvr>
                                      <p:to>
                                        <p:strVal val="visible"/>
                                      </p:to>
                                    </p:set>
                                    <p:animEffect transition="in" filter="fade">
                                      <p:cBhvr>
                                        <p:cTn id="7" dur="1000"/>
                                        <p:tgtEl>
                                          <p:spTgt spid="919"/>
                                        </p:tgtEl>
                                      </p:cBhvr>
                                    </p:animEffect>
                                  </p:childTnLst>
                                </p:cTn>
                              </p:par>
                              <p:par>
                                <p:cTn id="8" presetID="10" presetClass="entr" presetSubtype="0" fill="hold" nodeType="withEffect">
                                  <p:stCondLst>
                                    <p:cond delay="0"/>
                                  </p:stCondLst>
                                  <p:childTnLst>
                                    <p:set>
                                      <p:cBhvr>
                                        <p:cTn id="9" dur="1" fill="hold">
                                          <p:stCondLst>
                                            <p:cond delay="0"/>
                                          </p:stCondLst>
                                        </p:cTn>
                                        <p:tgtEl>
                                          <p:spTgt spid="920"/>
                                        </p:tgtEl>
                                        <p:attrNameLst>
                                          <p:attrName>style.visibility</p:attrName>
                                        </p:attrNameLst>
                                      </p:cBhvr>
                                      <p:to>
                                        <p:strVal val="visible"/>
                                      </p:to>
                                    </p:set>
                                    <p:animEffect transition="in" filter="fade">
                                      <p:cBhvr>
                                        <p:cTn id="10" dur="10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8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000"/>
              <a:buNone/>
            </a:pPr>
            <a:r>
              <a:rPr lang="en-US"/>
              <a:t>Practices</a:t>
            </a:r>
            <a:endParaRPr/>
          </a:p>
        </p:txBody>
      </p:sp>
      <p:pic>
        <p:nvPicPr>
          <p:cNvPr id="927" name="Google Shape;927;p88"/>
          <p:cNvPicPr preferRelativeResize="0"/>
          <p:nvPr/>
        </p:nvPicPr>
        <p:blipFill rotWithShape="1">
          <a:blip r:embed="rId3">
            <a:alphaModFix/>
          </a:blip>
          <a:srcRect/>
          <a:stretch/>
        </p:blipFill>
        <p:spPr>
          <a:xfrm>
            <a:off x="4056600" y="2148989"/>
            <a:ext cx="3926400" cy="3764598"/>
          </a:xfrm>
          <a:prstGeom prst="rect">
            <a:avLst/>
          </a:prstGeom>
          <a:noFill/>
          <a:ln>
            <a:noFill/>
          </a:ln>
        </p:spPr>
      </p:pic>
      <p:sp>
        <p:nvSpPr>
          <p:cNvPr id="928" name="Google Shape;928;p88"/>
          <p:cNvSpPr/>
          <p:nvPr/>
        </p:nvSpPr>
        <p:spPr>
          <a:xfrm rot="-9009637">
            <a:off x="7034608" y="4616398"/>
            <a:ext cx="1082862" cy="73911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89"/>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Font typeface="Verdana"/>
              <a:buAutoNum type="arabicPeriod"/>
            </a:pPr>
            <a:r>
              <a:rPr lang="en-US" sz="2400"/>
              <a:t>What is being implemented now to address the problem?</a:t>
            </a:r>
            <a:endParaRPr sz="2400"/>
          </a:p>
          <a:p>
            <a:pPr marL="457200" lvl="0" indent="-381000" algn="l" rtl="0">
              <a:lnSpc>
                <a:spcPct val="100000"/>
              </a:lnSpc>
              <a:spcBef>
                <a:spcPts val="1000"/>
              </a:spcBef>
              <a:spcAft>
                <a:spcPts val="0"/>
              </a:spcAft>
              <a:buSzPts val="2400"/>
              <a:buFont typeface="Verdana"/>
              <a:buAutoNum type="arabicPeriod"/>
            </a:pPr>
            <a:r>
              <a:rPr lang="en-US" sz="2400"/>
              <a:t>What barriers did schools face when implementing? Was there sufficient support for barrier-busting?</a:t>
            </a:r>
            <a:endParaRPr sz="2400"/>
          </a:p>
          <a:p>
            <a:pPr marL="457200" lvl="0" indent="-381000" algn="l" rtl="0">
              <a:lnSpc>
                <a:spcPct val="100000"/>
              </a:lnSpc>
              <a:spcBef>
                <a:spcPts val="1000"/>
              </a:spcBef>
              <a:spcAft>
                <a:spcPts val="0"/>
              </a:spcAft>
              <a:buSzPts val="2400"/>
              <a:buFont typeface="Verdana"/>
              <a:buAutoNum type="arabicPeriod"/>
            </a:pPr>
            <a:r>
              <a:rPr lang="en-US" sz="2400">
                <a:solidFill>
                  <a:srgbClr val="000000"/>
                </a:solidFill>
              </a:rPr>
              <a:t>Was there adequate professional learning, coaching, administrative support, performance feedback?</a:t>
            </a:r>
            <a:endParaRPr sz="2400">
              <a:solidFill>
                <a:srgbClr val="000000"/>
              </a:solidFill>
            </a:endParaRPr>
          </a:p>
          <a:p>
            <a:pPr marL="457200" lvl="0" indent="-381000" algn="l" rtl="0">
              <a:lnSpc>
                <a:spcPct val="100000"/>
              </a:lnSpc>
              <a:spcBef>
                <a:spcPts val="1000"/>
              </a:spcBef>
              <a:spcAft>
                <a:spcPts val="0"/>
              </a:spcAft>
              <a:buSzPts val="2400"/>
              <a:buFont typeface="Verdana"/>
              <a:buAutoNum type="arabicPeriod"/>
            </a:pPr>
            <a:r>
              <a:rPr lang="en-US" sz="2400"/>
              <a:t>Were the right action steps taken to ensure fidelity of implementation?</a:t>
            </a:r>
            <a:endParaRPr sz="2400"/>
          </a:p>
          <a:p>
            <a:pPr marL="457200" lvl="0" indent="-381000" algn="l" rtl="0">
              <a:lnSpc>
                <a:spcPct val="100000"/>
              </a:lnSpc>
              <a:spcBef>
                <a:spcPts val="1000"/>
              </a:spcBef>
              <a:spcAft>
                <a:spcPts val="1000"/>
              </a:spcAft>
              <a:buSzPts val="2400"/>
              <a:buFont typeface="Verdana"/>
              <a:buAutoNum type="arabicPeriod"/>
            </a:pPr>
            <a:r>
              <a:rPr lang="en-US" sz="2400"/>
              <a:t>Were the right people taking responsibility for guiding the change process?</a:t>
            </a:r>
            <a:endParaRPr sz="2400"/>
          </a:p>
        </p:txBody>
      </p:sp>
      <p:sp>
        <p:nvSpPr>
          <p:cNvPr id="934" name="Google Shape;934;p8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a:t>Identifying Practices: </a:t>
            </a:r>
            <a:endParaRPr/>
          </a:p>
          <a:p>
            <a:pPr marL="0" lvl="0" indent="0" algn="ctr" rtl="0">
              <a:lnSpc>
                <a:spcPct val="100000"/>
              </a:lnSpc>
              <a:spcBef>
                <a:spcPts val="0"/>
              </a:spcBef>
              <a:spcAft>
                <a:spcPts val="0"/>
              </a:spcAft>
              <a:buClr>
                <a:schemeClr val="lt1"/>
              </a:buClr>
              <a:buSzPct val="100000"/>
              <a:buFont typeface="Verdana"/>
              <a:buNone/>
            </a:pPr>
            <a:r>
              <a:rPr lang="en-US"/>
              <a:t>What has been done already?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3">
                                            <p:txEl>
                                              <p:pRg st="0" end="0"/>
                                            </p:txEl>
                                          </p:spTgt>
                                        </p:tgtEl>
                                        <p:attrNameLst>
                                          <p:attrName>style.visibility</p:attrName>
                                        </p:attrNameLst>
                                      </p:cBhvr>
                                      <p:to>
                                        <p:strVal val="visible"/>
                                      </p:to>
                                    </p:set>
                                    <p:animEffect transition="in" filter="fade">
                                      <p:cBhvr>
                                        <p:cTn id="7" dur="1000"/>
                                        <p:tgtEl>
                                          <p:spTgt spid="9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3">
                                            <p:txEl>
                                              <p:pRg st="1" end="1"/>
                                            </p:txEl>
                                          </p:spTgt>
                                        </p:tgtEl>
                                        <p:attrNameLst>
                                          <p:attrName>style.visibility</p:attrName>
                                        </p:attrNameLst>
                                      </p:cBhvr>
                                      <p:to>
                                        <p:strVal val="visible"/>
                                      </p:to>
                                    </p:set>
                                    <p:animEffect transition="in" filter="fade">
                                      <p:cBhvr>
                                        <p:cTn id="12" dur="1000"/>
                                        <p:tgtEl>
                                          <p:spTgt spid="9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3">
                                            <p:txEl>
                                              <p:pRg st="2" end="2"/>
                                            </p:txEl>
                                          </p:spTgt>
                                        </p:tgtEl>
                                        <p:attrNameLst>
                                          <p:attrName>style.visibility</p:attrName>
                                        </p:attrNameLst>
                                      </p:cBhvr>
                                      <p:to>
                                        <p:strVal val="visible"/>
                                      </p:to>
                                    </p:set>
                                    <p:animEffect transition="in" filter="fade">
                                      <p:cBhvr>
                                        <p:cTn id="17" dur="1000"/>
                                        <p:tgtEl>
                                          <p:spTgt spid="9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3">
                                            <p:txEl>
                                              <p:pRg st="3" end="3"/>
                                            </p:txEl>
                                          </p:spTgt>
                                        </p:tgtEl>
                                        <p:attrNameLst>
                                          <p:attrName>style.visibility</p:attrName>
                                        </p:attrNameLst>
                                      </p:cBhvr>
                                      <p:to>
                                        <p:strVal val="visible"/>
                                      </p:to>
                                    </p:set>
                                    <p:animEffect transition="in" filter="fade">
                                      <p:cBhvr>
                                        <p:cTn id="22" dur="1000"/>
                                        <p:tgtEl>
                                          <p:spTgt spid="9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3">
                                            <p:txEl>
                                              <p:pRg st="4" end="4"/>
                                            </p:txEl>
                                          </p:spTgt>
                                        </p:tgtEl>
                                        <p:attrNameLst>
                                          <p:attrName>style.visibility</p:attrName>
                                        </p:attrNameLst>
                                      </p:cBhvr>
                                      <p:to>
                                        <p:strVal val="visible"/>
                                      </p:to>
                                    </p:set>
                                    <p:animEffect transition="in" filter="fade">
                                      <p:cBhvr>
                                        <p:cTn id="27" dur="1000"/>
                                        <p:tgtEl>
                                          <p:spTgt spid="9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9"/>
          <p:cNvPicPr preferRelativeResize="0"/>
          <p:nvPr/>
        </p:nvPicPr>
        <p:blipFill rotWithShape="1">
          <a:blip r:embed="rId3">
            <a:alphaModFix/>
          </a:blip>
          <a:srcRect/>
          <a:stretch/>
        </p:blipFill>
        <p:spPr>
          <a:xfrm>
            <a:off x="137450" y="1547911"/>
            <a:ext cx="8869076" cy="3374875"/>
          </a:xfrm>
          <a:prstGeom prst="rect">
            <a:avLst/>
          </a:prstGeom>
          <a:noFill/>
          <a:ln>
            <a:noFill/>
          </a:ln>
        </p:spPr>
      </p:pic>
      <p:sp>
        <p:nvSpPr>
          <p:cNvPr id="194" name="Google Shape;194;p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DCA Item 16</a:t>
            </a:r>
            <a:endParaRPr/>
          </a:p>
        </p:txBody>
      </p:sp>
      <p:sp>
        <p:nvSpPr>
          <p:cNvPr id="195" name="Google Shape;195;p9"/>
          <p:cNvSpPr txBox="1"/>
          <p:nvPr/>
        </p:nvSpPr>
        <p:spPr>
          <a:xfrm>
            <a:off x="226750" y="5490400"/>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3</a:t>
            </a:r>
            <a:endParaRPr sz="2600" b="0" i="1" u="none" strike="noStrike" cap="none">
              <a:solidFill>
                <a:srgbClr val="000000"/>
              </a:solidFill>
              <a:latin typeface="Verdana"/>
              <a:ea typeface="Verdana"/>
              <a:cs typeface="Verdana"/>
              <a:sym typeface="Verdana"/>
            </a:endParaRPr>
          </a:p>
        </p:txBody>
      </p:sp>
      <p:pic>
        <p:nvPicPr>
          <p:cNvPr id="196" name="Google Shape;196;p9"/>
          <p:cNvPicPr preferRelativeResize="0"/>
          <p:nvPr/>
        </p:nvPicPr>
        <p:blipFill rotWithShape="1">
          <a:blip r:embed="rId4">
            <a:alphaModFix/>
          </a:blip>
          <a:srcRect/>
          <a:stretch/>
        </p:blipFill>
        <p:spPr>
          <a:xfrm rot="1165324">
            <a:off x="3446412" y="3394191"/>
            <a:ext cx="4139338" cy="285689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9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Identifying Practices: </a:t>
            </a:r>
            <a:endParaRPr/>
          </a:p>
          <a:p>
            <a:pPr marL="0" lvl="0" indent="0" algn="ctr" rtl="0">
              <a:lnSpc>
                <a:spcPct val="100000"/>
              </a:lnSpc>
              <a:spcBef>
                <a:spcPts val="0"/>
              </a:spcBef>
              <a:spcAft>
                <a:spcPts val="0"/>
              </a:spcAft>
              <a:buClr>
                <a:schemeClr val="lt1"/>
              </a:buClr>
              <a:buSzPct val="100000"/>
              <a:buFont typeface="Verdana"/>
              <a:buNone/>
            </a:pPr>
            <a:r>
              <a:rPr lang="en-US"/>
              <a:t>What still needs to be done?</a:t>
            </a:r>
            <a:endParaRPr/>
          </a:p>
        </p:txBody>
      </p:sp>
      <p:sp>
        <p:nvSpPr>
          <p:cNvPr id="941" name="Google Shape;941;p90"/>
          <p:cNvSpPr txBox="1"/>
          <p:nvPr/>
        </p:nvSpPr>
        <p:spPr>
          <a:xfrm>
            <a:off x="228600" y="1695150"/>
            <a:ext cx="8686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200" b="0" i="0" u="none" strike="noStrike" cap="none">
                <a:solidFill>
                  <a:srgbClr val="000000"/>
                </a:solidFill>
                <a:latin typeface="Verdana"/>
                <a:ea typeface="Verdana"/>
                <a:cs typeface="Verdana"/>
                <a:sym typeface="Verdana"/>
              </a:rPr>
              <a:t>THINK: Innovation!</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000000"/>
                </a:solidFill>
                <a:latin typeface="Verdana"/>
                <a:ea typeface="Verdana"/>
                <a:cs typeface="Verdana"/>
                <a:sym typeface="Verdana"/>
              </a:rPr>
              <a:t> What are the appropriate responses that address the needs implied in the data?</a:t>
            </a:r>
            <a:endParaRPr sz="2400" b="0" i="0" u="none" strike="noStrike" cap="none">
              <a:solidFill>
                <a:srgbClr val="000000"/>
              </a:solidFill>
              <a:latin typeface="Verdana"/>
              <a:ea typeface="Verdana"/>
              <a:cs typeface="Verdana"/>
              <a:sym typeface="Verdana"/>
            </a:endParaRPr>
          </a:p>
        </p:txBody>
      </p:sp>
      <p:sp>
        <p:nvSpPr>
          <p:cNvPr id="942" name="Google Shape;942;p90"/>
          <p:cNvSpPr txBox="1"/>
          <p:nvPr/>
        </p:nvSpPr>
        <p:spPr>
          <a:xfrm>
            <a:off x="421600" y="3312200"/>
            <a:ext cx="8291400" cy="1403700"/>
          </a:xfrm>
          <a:prstGeom prst="rect">
            <a:avLst/>
          </a:prstGeom>
          <a:noFill/>
          <a:ln w="9525" cap="flat" cmpd="sng">
            <a:solidFill>
              <a:srgbClr val="1C4587"/>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What do you want schools and teachers to do?</a:t>
            </a:r>
            <a:r>
              <a:rPr lang="en-US" sz="2400" b="0" i="0" u="none" strike="noStrike" cap="none">
                <a:solidFill>
                  <a:srgbClr val="000000"/>
                </a:solidFill>
                <a:latin typeface="Verdana"/>
                <a:ea typeface="Verdana"/>
                <a:cs typeface="Verdana"/>
                <a:sym typeface="Verdana"/>
              </a:rPr>
              <a:t> </a:t>
            </a:r>
            <a:endParaRPr sz="2400" b="0" i="0" u="none" strike="noStrike" cap="none">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If you don’t have key practices, you may have to utilize a formal selection process.</a:t>
            </a:r>
            <a:endParaRPr sz="2400" b="0" i="0" u="none" strike="noStrike" cap="none">
              <a:solidFill>
                <a:srgbClr val="000000"/>
              </a:solidFill>
              <a:latin typeface="Verdana"/>
              <a:ea typeface="Verdana"/>
              <a:cs typeface="Verdana"/>
              <a:sym typeface="Verdana"/>
            </a:endParaRPr>
          </a:p>
        </p:txBody>
      </p:sp>
      <p:sp>
        <p:nvSpPr>
          <p:cNvPr id="943" name="Google Shape;943;p90"/>
          <p:cNvSpPr txBox="1"/>
          <p:nvPr/>
        </p:nvSpPr>
        <p:spPr>
          <a:xfrm>
            <a:off x="664250" y="5141950"/>
            <a:ext cx="66333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1" u="none" strike="noStrike" cap="none">
                <a:solidFill>
                  <a:srgbClr val="000000"/>
                </a:solidFill>
                <a:latin typeface="Verdana"/>
                <a:ea typeface="Verdana"/>
                <a:cs typeface="Verdana"/>
                <a:sym typeface="Verdana"/>
              </a:rPr>
              <a:t>* Remember! Practices you select should be teachable, learnable, doable, and readily assessed in practice. </a:t>
            </a:r>
            <a:endParaRPr sz="2400" b="0" i="1" u="none" strike="noStrike" cap="none">
              <a:solidFill>
                <a:srgbClr val="000000"/>
              </a:solidFill>
              <a:latin typeface="Verdana"/>
              <a:ea typeface="Verdana"/>
              <a:cs typeface="Verdana"/>
              <a:sym typeface="Verdan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Shape 948"/>
        <p:cNvGrpSpPr/>
        <p:nvPr/>
      </p:nvGrpSpPr>
      <p:grpSpPr>
        <a:xfrm>
          <a:off x="0" y="0"/>
          <a:ext cx="0" cy="0"/>
          <a:chOff x="0" y="0"/>
          <a:chExt cx="0" cy="0"/>
        </a:xfrm>
      </p:grpSpPr>
      <p:sp>
        <p:nvSpPr>
          <p:cNvPr id="949" name="Google Shape;949;p91"/>
          <p:cNvSpPr txBox="1">
            <a:spLocks noGrp="1"/>
          </p:cNvSpPr>
          <p:nvPr>
            <p:ph type="title"/>
          </p:nvPr>
        </p:nvSpPr>
        <p:spPr>
          <a:xfrm>
            <a:off x="228600" y="228500"/>
            <a:ext cx="8686800" cy="1052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Attendance Works: </a:t>
            </a:r>
            <a:endParaRPr sz="3000">
              <a:solidFill>
                <a:srgbClr val="FFFFFF"/>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What Does the Research Say?</a:t>
            </a:r>
            <a:endParaRPr sz="3000">
              <a:solidFill>
                <a:srgbClr val="FFFFFF"/>
              </a:solidFill>
            </a:endParaRPr>
          </a:p>
        </p:txBody>
      </p:sp>
      <p:pic>
        <p:nvPicPr>
          <p:cNvPr id="950" name="Google Shape;950;p91"/>
          <p:cNvPicPr preferRelativeResize="0"/>
          <p:nvPr/>
        </p:nvPicPr>
        <p:blipFill rotWithShape="1">
          <a:blip r:embed="rId3">
            <a:alphaModFix/>
          </a:blip>
          <a:srcRect/>
          <a:stretch/>
        </p:blipFill>
        <p:spPr>
          <a:xfrm>
            <a:off x="504950" y="1433300"/>
            <a:ext cx="3753175" cy="4819576"/>
          </a:xfrm>
          <a:prstGeom prst="rect">
            <a:avLst/>
          </a:prstGeom>
          <a:noFill/>
          <a:ln>
            <a:noFill/>
          </a:ln>
        </p:spPr>
      </p:pic>
      <p:pic>
        <p:nvPicPr>
          <p:cNvPr id="951" name="Google Shape;951;p91"/>
          <p:cNvPicPr preferRelativeResize="0"/>
          <p:nvPr/>
        </p:nvPicPr>
        <p:blipFill rotWithShape="1">
          <a:blip r:embed="rId4">
            <a:alphaModFix/>
          </a:blip>
          <a:srcRect/>
          <a:stretch/>
        </p:blipFill>
        <p:spPr>
          <a:xfrm>
            <a:off x="4410525" y="1433300"/>
            <a:ext cx="4022795" cy="527230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Shape 956"/>
        <p:cNvGrpSpPr/>
        <p:nvPr/>
      </p:nvGrpSpPr>
      <p:grpSpPr>
        <a:xfrm>
          <a:off x="0" y="0"/>
          <a:ext cx="0" cy="0"/>
          <a:chOff x="0" y="0"/>
          <a:chExt cx="0" cy="0"/>
        </a:xfrm>
      </p:grpSpPr>
      <p:pic>
        <p:nvPicPr>
          <p:cNvPr id="957" name="Google Shape;957;p92"/>
          <p:cNvPicPr preferRelativeResize="0"/>
          <p:nvPr/>
        </p:nvPicPr>
        <p:blipFill rotWithShape="1">
          <a:blip r:embed="rId3">
            <a:alphaModFix/>
          </a:blip>
          <a:srcRect/>
          <a:stretch/>
        </p:blipFill>
        <p:spPr>
          <a:xfrm>
            <a:off x="152400" y="1554475"/>
            <a:ext cx="8839204" cy="4898680"/>
          </a:xfrm>
          <a:prstGeom prst="rect">
            <a:avLst/>
          </a:prstGeom>
          <a:noFill/>
          <a:ln w="9525" cap="flat" cmpd="sng">
            <a:solidFill>
              <a:srgbClr val="134F5C"/>
            </a:solidFill>
            <a:prstDash val="solid"/>
            <a:round/>
            <a:headEnd type="none" w="sm" len="sm"/>
            <a:tailEnd type="none" w="sm" len="sm"/>
          </a:ln>
        </p:spPr>
      </p:pic>
      <p:sp>
        <p:nvSpPr>
          <p:cNvPr id="958" name="Google Shape;958;p92"/>
          <p:cNvSpPr txBox="1">
            <a:spLocks noGrp="1"/>
          </p:cNvSpPr>
          <p:nvPr>
            <p:ph type="title"/>
          </p:nvPr>
        </p:nvSpPr>
        <p:spPr>
          <a:xfrm>
            <a:off x="228600" y="228500"/>
            <a:ext cx="8686800" cy="1052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Attendance Works: </a:t>
            </a:r>
            <a:endParaRPr sz="3000">
              <a:solidFill>
                <a:srgbClr val="FFFFFF"/>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Alignment to Root Cause</a:t>
            </a:r>
            <a:endParaRPr sz="3000">
              <a:solidFill>
                <a:srgbClr val="FFFFFF"/>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9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Selection Tools: Exploring Context</a:t>
            </a:r>
            <a:endParaRPr/>
          </a:p>
        </p:txBody>
      </p:sp>
      <p:pic>
        <p:nvPicPr>
          <p:cNvPr id="965" name="Google Shape;965;p93"/>
          <p:cNvPicPr preferRelativeResize="0"/>
          <p:nvPr/>
        </p:nvPicPr>
        <p:blipFill rotWithShape="1">
          <a:blip r:embed="rId3">
            <a:alphaModFix/>
          </a:blip>
          <a:srcRect/>
          <a:stretch/>
        </p:blipFill>
        <p:spPr>
          <a:xfrm>
            <a:off x="152400" y="1524000"/>
            <a:ext cx="5159751" cy="3768200"/>
          </a:xfrm>
          <a:prstGeom prst="rect">
            <a:avLst/>
          </a:prstGeom>
          <a:noFill/>
          <a:ln w="9525" cap="flat" cmpd="sng">
            <a:solidFill>
              <a:schemeClr val="dk2"/>
            </a:solidFill>
            <a:prstDash val="solid"/>
            <a:round/>
            <a:headEnd type="none" w="sm" len="sm"/>
            <a:tailEnd type="none" w="sm" len="sm"/>
          </a:ln>
        </p:spPr>
      </p:pic>
      <p:pic>
        <p:nvPicPr>
          <p:cNvPr id="966" name="Google Shape;966;p93"/>
          <p:cNvPicPr preferRelativeResize="0"/>
          <p:nvPr/>
        </p:nvPicPr>
        <p:blipFill rotWithShape="1">
          <a:blip r:embed="rId4">
            <a:alphaModFix/>
          </a:blip>
          <a:srcRect/>
          <a:stretch/>
        </p:blipFill>
        <p:spPr>
          <a:xfrm>
            <a:off x="4159775" y="3175625"/>
            <a:ext cx="4901823" cy="3682377"/>
          </a:xfrm>
          <a:prstGeom prst="rect">
            <a:avLst/>
          </a:prstGeom>
          <a:noFill/>
          <a:ln w="9525" cap="flat" cmpd="sng">
            <a:solidFill>
              <a:schemeClr val="dk2"/>
            </a:solidFill>
            <a:prstDash val="solid"/>
            <a:round/>
            <a:headEnd type="none" w="sm" len="sm"/>
            <a:tailEnd type="none" w="sm" len="sm"/>
          </a:ln>
        </p:spPr>
      </p:pic>
      <p:sp>
        <p:nvSpPr>
          <p:cNvPr id="967" name="Google Shape;967;p93"/>
          <p:cNvSpPr txBox="1"/>
          <p:nvPr/>
        </p:nvSpPr>
        <p:spPr>
          <a:xfrm>
            <a:off x="211950" y="5303275"/>
            <a:ext cx="36690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Evidence-Based Practice Selection Tool</a:t>
            </a:r>
            <a:endParaRPr sz="2400" b="0" i="0" u="none" strike="noStrike" cap="none">
              <a:solidFill>
                <a:srgbClr val="000000"/>
              </a:solidFill>
              <a:latin typeface="Verdana"/>
              <a:ea typeface="Verdana"/>
              <a:cs typeface="Verdana"/>
              <a:sym typeface="Verdana"/>
            </a:endParaRPr>
          </a:p>
        </p:txBody>
      </p:sp>
      <p:sp>
        <p:nvSpPr>
          <p:cNvPr id="968" name="Google Shape;968;p93"/>
          <p:cNvSpPr txBox="1"/>
          <p:nvPr/>
        </p:nvSpPr>
        <p:spPr>
          <a:xfrm>
            <a:off x="5392600" y="2633225"/>
            <a:ext cx="36690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Hexagon Tool</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94"/>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a:t>Solution Development</a:t>
            </a:r>
            <a:endParaRPr/>
          </a:p>
        </p:txBody>
      </p:sp>
      <p:sp>
        <p:nvSpPr>
          <p:cNvPr id="975" name="Google Shape;975;p94"/>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sz="2800"/>
              <a:t>Does your division have a process for selecting practices/programs?</a:t>
            </a:r>
            <a:endParaRPr sz="2800"/>
          </a:p>
          <a:p>
            <a:pPr marL="0" lvl="0" indent="0" algn="l" rtl="0">
              <a:lnSpc>
                <a:spcPct val="100000"/>
              </a:lnSpc>
              <a:spcBef>
                <a:spcPts val="640"/>
              </a:spcBef>
              <a:spcAft>
                <a:spcPts val="0"/>
              </a:spcAft>
              <a:buSzPts val="3200"/>
              <a:buNone/>
            </a:pPr>
            <a:endParaRPr sz="2800"/>
          </a:p>
          <a:p>
            <a:pPr marL="0" lvl="0" indent="0" algn="l" rtl="0">
              <a:lnSpc>
                <a:spcPct val="100000"/>
              </a:lnSpc>
              <a:spcBef>
                <a:spcPts val="640"/>
              </a:spcBef>
              <a:spcAft>
                <a:spcPts val="0"/>
              </a:spcAft>
              <a:buSzPts val="3200"/>
              <a:buNone/>
            </a:pPr>
            <a:r>
              <a:rPr lang="en-US" sz="2800"/>
              <a:t>Choose 1 tool and identify any questions/areas that might have been helpful in any past decision making processes.</a:t>
            </a:r>
            <a:endParaRPr sz="2800"/>
          </a:p>
        </p:txBody>
      </p:sp>
      <p:sp>
        <p:nvSpPr>
          <p:cNvPr id="976" name="Google Shape;976;p94"/>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Selecting Practices</a:t>
            </a:r>
            <a:endParaRPr/>
          </a:p>
        </p:txBody>
      </p:sp>
      <p:pic>
        <p:nvPicPr>
          <p:cNvPr id="977" name="Google Shape;977;p94"/>
          <p:cNvPicPr preferRelativeResize="0"/>
          <p:nvPr/>
        </p:nvPicPr>
        <p:blipFill rotWithShape="1">
          <a:blip r:embed="rId3">
            <a:alphaModFix/>
          </a:blip>
          <a:srcRect/>
          <a:stretch/>
        </p:blipFill>
        <p:spPr>
          <a:xfrm>
            <a:off x="134300" y="3577025"/>
            <a:ext cx="3147819" cy="2136002"/>
          </a:xfrm>
          <a:prstGeom prst="rect">
            <a:avLst/>
          </a:prstGeom>
          <a:noFill/>
          <a:ln w="9525" cap="flat" cmpd="sng">
            <a:solidFill>
              <a:schemeClr val="dk2"/>
            </a:solidFill>
            <a:prstDash val="solid"/>
            <a:round/>
            <a:headEnd type="none" w="sm" len="sm"/>
            <a:tailEnd type="none" w="sm" len="sm"/>
          </a:ln>
        </p:spPr>
      </p:pic>
      <p:pic>
        <p:nvPicPr>
          <p:cNvPr id="978" name="Google Shape;978;p94"/>
          <p:cNvPicPr preferRelativeResize="0"/>
          <p:nvPr/>
        </p:nvPicPr>
        <p:blipFill rotWithShape="1">
          <a:blip r:embed="rId4">
            <a:alphaModFix/>
          </a:blip>
          <a:srcRect/>
          <a:stretch/>
        </p:blipFill>
        <p:spPr>
          <a:xfrm>
            <a:off x="2579086" y="4513248"/>
            <a:ext cx="2990463" cy="2087351"/>
          </a:xfrm>
          <a:prstGeom prst="rect">
            <a:avLst/>
          </a:prstGeom>
          <a:noFill/>
          <a:ln w="9525" cap="flat" cmpd="sng">
            <a:solidFill>
              <a:schemeClr val="dk2"/>
            </a:solidFill>
            <a:prstDash val="solid"/>
            <a:round/>
            <a:headEnd type="none" w="sm" len="sm"/>
            <a:tailEnd type="none" w="sm" len="sm"/>
          </a:ln>
        </p:spPr>
      </p:pic>
      <p:sp>
        <p:nvSpPr>
          <p:cNvPr id="979" name="Google Shape;979;p94"/>
          <p:cNvSpPr txBox="1"/>
          <p:nvPr/>
        </p:nvSpPr>
        <p:spPr>
          <a:xfrm>
            <a:off x="123250" y="5877625"/>
            <a:ext cx="2224500" cy="98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22-24</a:t>
            </a:r>
            <a:endParaRPr sz="2600" b="0" i="1" u="none" strike="noStrike" cap="none">
              <a:solidFill>
                <a:srgbClr val="000000"/>
              </a:solidFill>
              <a:latin typeface="Verdana"/>
              <a:ea typeface="Verdana"/>
              <a:cs typeface="Verdana"/>
              <a:sym typeface="Verdana"/>
            </a:endParaRPr>
          </a:p>
        </p:txBody>
      </p:sp>
      <p:pic>
        <p:nvPicPr>
          <p:cNvPr id="980" name="Google Shape;980;p94" descr="This timer counts down silently until it reaches 0:00, then a police siren sounds to alert you that time is up." title="5 Minute Timer">
            <a:hlinkClick r:id="rId5"/>
          </p:cNvPr>
          <p:cNvPicPr preferRelativeResize="0"/>
          <p:nvPr/>
        </p:nvPicPr>
        <p:blipFill rotWithShape="1">
          <a:blip r:embed="rId6">
            <a:alphaModFix/>
          </a:blip>
          <a:srcRect/>
          <a:stretch/>
        </p:blipFill>
        <p:spPr>
          <a:xfrm>
            <a:off x="6558675" y="4696725"/>
            <a:ext cx="2224500" cy="12512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0"/>
                                        </p:tgtEl>
                                        <p:attrNameLst>
                                          <p:attrName>style.visibility</p:attrName>
                                        </p:attrNameLst>
                                      </p:cBhvr>
                                      <p:to>
                                        <p:strVal val="visible"/>
                                      </p:to>
                                    </p:set>
                                    <p:animEffect transition="in" filter="fade">
                                      <p:cBhvr>
                                        <p:cTn id="7" dur="1000"/>
                                        <p:tgtEl>
                                          <p:spTgt spid="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95"/>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000"/>
              <a:buNone/>
            </a:pPr>
            <a:r>
              <a:rPr lang="en-US"/>
              <a:t>Systems</a:t>
            </a:r>
            <a:endParaRPr/>
          </a:p>
        </p:txBody>
      </p:sp>
      <p:pic>
        <p:nvPicPr>
          <p:cNvPr id="987" name="Google Shape;987;p95"/>
          <p:cNvPicPr preferRelativeResize="0"/>
          <p:nvPr/>
        </p:nvPicPr>
        <p:blipFill rotWithShape="1">
          <a:blip r:embed="rId3">
            <a:alphaModFix/>
          </a:blip>
          <a:srcRect/>
          <a:stretch/>
        </p:blipFill>
        <p:spPr>
          <a:xfrm>
            <a:off x="4265075" y="2330139"/>
            <a:ext cx="3926400" cy="3764598"/>
          </a:xfrm>
          <a:prstGeom prst="rect">
            <a:avLst/>
          </a:prstGeom>
          <a:noFill/>
          <a:ln>
            <a:noFill/>
          </a:ln>
        </p:spPr>
      </p:pic>
      <p:sp>
        <p:nvSpPr>
          <p:cNvPr id="988" name="Google Shape;988;p95"/>
          <p:cNvSpPr/>
          <p:nvPr/>
        </p:nvSpPr>
        <p:spPr>
          <a:xfrm rot="7447555">
            <a:off x="6116801" y="2170623"/>
            <a:ext cx="1082862" cy="739631"/>
          </a:xfrm>
          <a:prstGeom prst="rightArrow">
            <a:avLst>
              <a:gd name="adj1" fmla="val 50000"/>
              <a:gd name="adj2" fmla="val 50000"/>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96"/>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3000"/>
              <a:t>Include actions that provide a clear definition of expectations for schools. i.e.</a:t>
            </a:r>
            <a:endParaRPr sz="3000"/>
          </a:p>
          <a:p>
            <a:pPr marL="914400" lvl="0" indent="-419100" algn="l" rtl="0">
              <a:lnSpc>
                <a:spcPct val="100000"/>
              </a:lnSpc>
              <a:spcBef>
                <a:spcPts val="360"/>
              </a:spcBef>
              <a:spcAft>
                <a:spcPts val="0"/>
              </a:spcAft>
              <a:buSzPts val="3000"/>
              <a:buChar char="-"/>
            </a:pPr>
            <a:r>
              <a:rPr lang="en-US" sz="3000"/>
              <a:t>new/revised policies and procedures</a:t>
            </a:r>
            <a:endParaRPr sz="3000"/>
          </a:p>
          <a:p>
            <a:pPr marL="914400" lvl="0" indent="-419100" algn="l" rtl="0">
              <a:lnSpc>
                <a:spcPct val="100000"/>
              </a:lnSpc>
              <a:spcBef>
                <a:spcPts val="1000"/>
              </a:spcBef>
              <a:spcAft>
                <a:spcPts val="0"/>
              </a:spcAft>
              <a:buSzPts val="3000"/>
              <a:buChar char="-"/>
            </a:pPr>
            <a:r>
              <a:rPr lang="en-US" sz="3000"/>
              <a:t>performance feedback</a:t>
            </a:r>
            <a:endParaRPr sz="3000"/>
          </a:p>
          <a:p>
            <a:pPr marL="914400" lvl="0" indent="-419100" algn="l" rtl="0">
              <a:lnSpc>
                <a:spcPct val="100000"/>
              </a:lnSpc>
              <a:spcBef>
                <a:spcPts val="1000"/>
              </a:spcBef>
              <a:spcAft>
                <a:spcPts val="1000"/>
              </a:spcAft>
              <a:buSzPts val="3000"/>
              <a:buChar char="-"/>
            </a:pPr>
            <a:r>
              <a:rPr lang="en-US" sz="3000"/>
              <a:t>progress monitoring </a:t>
            </a:r>
            <a:endParaRPr sz="3000"/>
          </a:p>
        </p:txBody>
      </p:sp>
      <p:sp>
        <p:nvSpPr>
          <p:cNvPr id="995" name="Google Shape;995;p9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600"/>
              <a:t>Identifying Systems: Expectations</a:t>
            </a:r>
            <a:endParaRPr sz="3600"/>
          </a:p>
        </p:txBody>
      </p:sp>
      <p:sp>
        <p:nvSpPr>
          <p:cNvPr id="996" name="Google Shape;996;p96"/>
          <p:cNvSpPr txBox="1"/>
          <p:nvPr/>
        </p:nvSpPr>
        <p:spPr>
          <a:xfrm>
            <a:off x="571800" y="5448925"/>
            <a:ext cx="6141300" cy="9852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 Management structures and division size impact these factors.</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97"/>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3000"/>
              <a:t>Be specific about how the division plans to support school staff in implementation. i.e.</a:t>
            </a:r>
            <a:endParaRPr sz="3000"/>
          </a:p>
          <a:p>
            <a:pPr marL="1371600" lvl="0" indent="-419100" algn="l" rtl="0">
              <a:lnSpc>
                <a:spcPct val="100000"/>
              </a:lnSpc>
              <a:spcBef>
                <a:spcPts val="360"/>
              </a:spcBef>
              <a:spcAft>
                <a:spcPts val="0"/>
              </a:spcAft>
              <a:buSzPts val="3000"/>
              <a:buChar char="-"/>
            </a:pPr>
            <a:r>
              <a:rPr lang="en-US" sz="3000"/>
              <a:t>professional learning</a:t>
            </a:r>
            <a:endParaRPr sz="3000"/>
          </a:p>
          <a:p>
            <a:pPr marL="1371600" lvl="0" indent="-419100" algn="l" rtl="0">
              <a:lnSpc>
                <a:spcPct val="100000"/>
              </a:lnSpc>
              <a:spcBef>
                <a:spcPts val="1000"/>
              </a:spcBef>
              <a:spcAft>
                <a:spcPts val="0"/>
              </a:spcAft>
              <a:buSzPts val="3000"/>
              <a:buChar char="-"/>
            </a:pPr>
            <a:r>
              <a:rPr lang="en-US" sz="3000"/>
              <a:t>coaching</a:t>
            </a:r>
            <a:endParaRPr sz="3000"/>
          </a:p>
          <a:p>
            <a:pPr marL="1371600" lvl="0" indent="-419100" algn="l" rtl="0">
              <a:lnSpc>
                <a:spcPct val="100000"/>
              </a:lnSpc>
              <a:spcBef>
                <a:spcPts val="1000"/>
              </a:spcBef>
              <a:spcAft>
                <a:spcPts val="1000"/>
              </a:spcAft>
              <a:buSzPts val="3000"/>
              <a:buChar char="-"/>
            </a:pPr>
            <a:r>
              <a:rPr lang="en-US" sz="3000"/>
              <a:t>data systems</a:t>
            </a:r>
            <a:endParaRPr sz="3000"/>
          </a:p>
        </p:txBody>
      </p:sp>
      <p:sp>
        <p:nvSpPr>
          <p:cNvPr id="1003" name="Google Shape;1003;p9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600"/>
              <a:t>Identifying Systems: Support</a:t>
            </a:r>
            <a:endParaRPr sz="3600"/>
          </a:p>
        </p:txBody>
      </p:sp>
      <p:sp>
        <p:nvSpPr>
          <p:cNvPr id="1004" name="Google Shape;1004;p97"/>
          <p:cNvSpPr txBox="1"/>
          <p:nvPr/>
        </p:nvSpPr>
        <p:spPr>
          <a:xfrm>
            <a:off x="571800" y="5372725"/>
            <a:ext cx="6141300" cy="9852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 Management structures and division size impact these factors.</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98"/>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3000"/>
              <a:t>Include communication plan. i.e.</a:t>
            </a:r>
            <a:endParaRPr sz="3000"/>
          </a:p>
          <a:p>
            <a:pPr marL="914400" lvl="0" indent="-419100" algn="l" rtl="0">
              <a:lnSpc>
                <a:spcPct val="100000"/>
              </a:lnSpc>
              <a:spcBef>
                <a:spcPts val="1000"/>
              </a:spcBef>
              <a:spcAft>
                <a:spcPts val="0"/>
              </a:spcAft>
              <a:buSzPts val="3000"/>
              <a:buChar char="-"/>
            </a:pPr>
            <a:r>
              <a:rPr lang="en-US" sz="3000"/>
              <a:t>Who is sharing the plan? How will that occur?</a:t>
            </a:r>
            <a:endParaRPr sz="3000"/>
          </a:p>
          <a:p>
            <a:pPr marL="914400" lvl="0" indent="-419100" algn="l" rtl="0">
              <a:lnSpc>
                <a:spcPct val="100000"/>
              </a:lnSpc>
              <a:spcBef>
                <a:spcPts val="0"/>
              </a:spcBef>
              <a:spcAft>
                <a:spcPts val="0"/>
              </a:spcAft>
              <a:buSzPts val="3000"/>
              <a:buChar char="-"/>
            </a:pPr>
            <a:r>
              <a:rPr lang="en-US" sz="3000"/>
              <a:t>Who will report progress back to the division?</a:t>
            </a:r>
            <a:endParaRPr sz="3000"/>
          </a:p>
          <a:p>
            <a:pPr marL="914400" lvl="0" indent="-419100" algn="l" rtl="0">
              <a:lnSpc>
                <a:spcPct val="100000"/>
              </a:lnSpc>
              <a:spcBef>
                <a:spcPts val="0"/>
              </a:spcBef>
              <a:spcAft>
                <a:spcPts val="0"/>
              </a:spcAft>
              <a:buSzPts val="3000"/>
              <a:buChar char="-"/>
            </a:pPr>
            <a:r>
              <a:rPr lang="en-US" sz="3000"/>
              <a:t>Who will share progress with students and families?</a:t>
            </a:r>
            <a:endParaRPr sz="3000"/>
          </a:p>
        </p:txBody>
      </p:sp>
      <p:sp>
        <p:nvSpPr>
          <p:cNvPr id="1011" name="Google Shape;1011;p9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300"/>
              <a:t>Identifying Systems: Communication</a:t>
            </a:r>
            <a:endParaRPr sz="3300"/>
          </a:p>
        </p:txBody>
      </p:sp>
      <p:sp>
        <p:nvSpPr>
          <p:cNvPr id="1012" name="Google Shape;1012;p98"/>
          <p:cNvSpPr txBox="1"/>
          <p:nvPr/>
        </p:nvSpPr>
        <p:spPr>
          <a:xfrm>
            <a:off x="571800" y="5525125"/>
            <a:ext cx="6141300" cy="9852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 Management structures and division size impact these factors.</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99"/>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400"/>
              <a:t>Work Time</a:t>
            </a:r>
            <a:endParaRPr sz="2400"/>
          </a:p>
        </p:txBody>
      </p:sp>
      <p:sp>
        <p:nvSpPr>
          <p:cNvPr id="1019" name="Google Shape;1019;p99"/>
          <p:cNvSpPr txBox="1">
            <a:spLocks noGrp="1"/>
          </p:cNvSpPr>
          <p:nvPr>
            <p:ph type="body" idx="1"/>
          </p:nvPr>
        </p:nvSpPr>
        <p:spPr>
          <a:xfrm>
            <a:off x="3575050" y="273050"/>
            <a:ext cx="5111700" cy="57516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018"/>
              <a:buFont typeface="Arial"/>
              <a:buNone/>
            </a:pPr>
            <a:r>
              <a:rPr lang="en-US" sz="2300" u="sng"/>
              <a:t>Division A</a:t>
            </a:r>
            <a:endParaRPr sz="2100" b="1"/>
          </a:p>
          <a:p>
            <a:pPr marL="0" lvl="0" indent="0" algn="l" rtl="0">
              <a:lnSpc>
                <a:spcPct val="115000"/>
              </a:lnSpc>
              <a:spcBef>
                <a:spcPts val="0"/>
              </a:spcBef>
              <a:spcAft>
                <a:spcPts val="0"/>
              </a:spcAft>
              <a:buSzPts val="3200"/>
              <a:buNone/>
            </a:pPr>
            <a:r>
              <a:rPr lang="en-US" sz="2100" b="1"/>
              <a:t>Division A </a:t>
            </a:r>
            <a:r>
              <a:rPr lang="en-US" sz="2100" b="1" i="1"/>
              <a:t>tentative</a:t>
            </a:r>
            <a:r>
              <a:rPr lang="en-US" sz="2100" b="1"/>
              <a:t> Plan:</a:t>
            </a:r>
            <a:endParaRPr sz="2100" b="1"/>
          </a:p>
          <a:p>
            <a:pPr marL="457200" lvl="0" indent="-355600" algn="l" rtl="0">
              <a:lnSpc>
                <a:spcPct val="115000"/>
              </a:lnSpc>
              <a:spcBef>
                <a:spcPts val="0"/>
              </a:spcBef>
              <a:spcAft>
                <a:spcPts val="0"/>
              </a:spcAft>
              <a:buSzPts val="2000"/>
              <a:buChar char="●"/>
            </a:pPr>
            <a:r>
              <a:rPr lang="en-US" sz="2000"/>
              <a:t>Establish a text messaging system to communicate students’ absenteeism rate with families. </a:t>
            </a:r>
            <a:endParaRPr sz="2000"/>
          </a:p>
          <a:p>
            <a:pPr marL="457200" lvl="0" indent="-355600" algn="l" rtl="0">
              <a:lnSpc>
                <a:spcPct val="115000"/>
              </a:lnSpc>
              <a:spcBef>
                <a:spcPts val="1000"/>
              </a:spcBef>
              <a:spcAft>
                <a:spcPts val="0"/>
              </a:spcAft>
              <a:buSzPts val="2000"/>
              <a:buChar char="●"/>
            </a:pPr>
            <a:r>
              <a:rPr lang="en-US" sz="2000"/>
              <a:t>Revise division website to direct the community more prominently to attendance policies and current attendance campaigns. </a:t>
            </a:r>
            <a:endParaRPr sz="2000"/>
          </a:p>
          <a:p>
            <a:pPr marL="457200" lvl="0" indent="-355600" algn="l" rtl="0">
              <a:lnSpc>
                <a:spcPct val="115000"/>
              </a:lnSpc>
              <a:spcBef>
                <a:spcPts val="1000"/>
              </a:spcBef>
              <a:spcAft>
                <a:spcPts val="0"/>
              </a:spcAft>
              <a:buSzPts val="2000"/>
              <a:buChar char="●"/>
            </a:pPr>
            <a:r>
              <a:rPr lang="en-US" sz="2000"/>
              <a:t>Increase instructional coaching focus to target scaffolding within secondary classrooms.</a:t>
            </a:r>
            <a:endParaRPr sz="2000"/>
          </a:p>
          <a:p>
            <a:pPr marL="457200" lvl="0" indent="-355600" algn="l" rtl="0">
              <a:lnSpc>
                <a:spcPct val="115000"/>
              </a:lnSpc>
              <a:spcBef>
                <a:spcPts val="1000"/>
              </a:spcBef>
              <a:spcAft>
                <a:spcPts val="1000"/>
              </a:spcAft>
              <a:buSzPts val="2000"/>
              <a:buChar char="●"/>
            </a:pPr>
            <a:r>
              <a:rPr lang="en-US" sz="2000"/>
              <a:t>Partner with students to establish mentor programs for students who are identified as being high risk.</a:t>
            </a:r>
            <a:endParaRPr sz="1800" i="1"/>
          </a:p>
        </p:txBody>
      </p:sp>
      <p:sp>
        <p:nvSpPr>
          <p:cNvPr id="1020" name="Google Shape;1020;p99"/>
          <p:cNvSpPr txBox="1">
            <a:spLocks noGrp="1"/>
          </p:cNvSpPr>
          <p:nvPr>
            <p:ph type="body" idx="2"/>
          </p:nvPr>
        </p:nvSpPr>
        <p:spPr>
          <a:xfrm>
            <a:off x="457200" y="1435101"/>
            <a:ext cx="3008400" cy="4512900"/>
          </a:xfrm>
          <a:prstGeom prst="rect">
            <a:avLst/>
          </a:prstGeom>
          <a:solidFill>
            <a:srgbClr val="003369">
              <a:alpha val="72156"/>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Identifying Systems</a:t>
            </a:r>
            <a:endParaRPr/>
          </a:p>
        </p:txBody>
      </p:sp>
      <p:sp>
        <p:nvSpPr>
          <p:cNvPr id="1021" name="Google Shape;1021;p99"/>
          <p:cNvSpPr txBox="1"/>
          <p:nvPr/>
        </p:nvSpPr>
        <p:spPr>
          <a:xfrm>
            <a:off x="663675" y="2649775"/>
            <a:ext cx="2632800" cy="314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1" u="none" strike="noStrike" cap="none">
                <a:solidFill>
                  <a:srgbClr val="FFFFFF"/>
                </a:solidFill>
                <a:latin typeface="Verdana"/>
                <a:ea typeface="Verdana"/>
                <a:cs typeface="Verdana"/>
                <a:sym typeface="Verdana"/>
              </a:rPr>
              <a:t>To ensure effective implementation of these identified practices,</a:t>
            </a:r>
            <a:endParaRPr sz="2100" b="1" i="1" u="none" strike="noStrike" cap="none">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100"/>
              <a:buFont typeface="Arial"/>
              <a:buNone/>
            </a:pPr>
            <a:r>
              <a:rPr lang="en-US" sz="2100" b="1" i="1" u="none" strike="noStrike" cap="none">
                <a:solidFill>
                  <a:srgbClr val="FFFFFF"/>
                </a:solidFill>
                <a:latin typeface="Verdana"/>
                <a:ea typeface="Verdana"/>
                <a:cs typeface="Verdana"/>
                <a:sym typeface="Verdana"/>
              </a:rPr>
              <a:t>what systemic supports should</a:t>
            </a:r>
            <a:endParaRPr sz="2100" b="1" i="1" u="none" strike="noStrike" cap="none">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r>
              <a:rPr lang="en-US" sz="2100" b="1" i="1" u="none" strike="noStrike" cap="none">
                <a:solidFill>
                  <a:srgbClr val="FFFFFF"/>
                </a:solidFill>
                <a:latin typeface="Verdana"/>
                <a:ea typeface="Verdana"/>
                <a:cs typeface="Verdana"/>
                <a:sym typeface="Verdana"/>
              </a:rPr>
              <a:t>be considered?</a:t>
            </a:r>
            <a:endParaRPr sz="3500" b="0" i="0" u="none" strike="noStrike" cap="none">
              <a:solidFill>
                <a:srgbClr val="FFFFFF"/>
              </a:solidFill>
              <a:latin typeface="Verdana"/>
              <a:ea typeface="Verdana"/>
              <a:cs typeface="Verdana"/>
              <a:sym typeface="Verdana"/>
            </a:endParaRPr>
          </a:p>
        </p:txBody>
      </p:sp>
      <p:sp>
        <p:nvSpPr>
          <p:cNvPr id="1022" name="Google Shape;1022;p99"/>
          <p:cNvSpPr txBox="1"/>
          <p:nvPr/>
        </p:nvSpPr>
        <p:spPr>
          <a:xfrm>
            <a:off x="123250" y="6269550"/>
            <a:ext cx="3396600" cy="5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25</a:t>
            </a:r>
            <a:endParaRPr sz="2600" b="0" i="1" u="none" strike="noStrike" cap="none">
              <a:solidFill>
                <a:srgbClr val="000000"/>
              </a:solidFill>
              <a:latin typeface="Verdana"/>
              <a:ea typeface="Verdana"/>
              <a:cs typeface="Verdana"/>
              <a:sym typeface="Verdana"/>
            </a:endParaRPr>
          </a:p>
        </p:txBody>
      </p:sp>
      <p:pic>
        <p:nvPicPr>
          <p:cNvPr id="1023" name="Google Shape;1023;p99" descr="This timer counts down silently until it reaches 0:00, then a police siren sounds to alert you that time is up." title="5 Minute Timer">
            <a:hlinkClick r:id="rId3"/>
          </p:cNvPr>
          <p:cNvPicPr preferRelativeResize="0"/>
          <p:nvPr/>
        </p:nvPicPr>
        <p:blipFill rotWithShape="1">
          <a:blip r:embed="rId4">
            <a:alphaModFix/>
          </a:blip>
          <a:srcRect/>
          <a:stretch/>
        </p:blipFill>
        <p:spPr>
          <a:xfrm>
            <a:off x="3459750" y="5948001"/>
            <a:ext cx="1617786" cy="91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3"/>
                                        </p:tgtEl>
                                        <p:attrNameLst>
                                          <p:attrName>style.visibility</p:attrName>
                                        </p:attrNameLst>
                                      </p:cBhvr>
                                      <p:to>
                                        <p:strVal val="visible"/>
                                      </p:to>
                                    </p:set>
                                    <p:animEffect transition="in" filter="fade">
                                      <p:cBhvr>
                                        <p:cTn id="7" dur="1000"/>
                                        <p:tgtEl>
                                          <p:spTgt spid="1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6654</Words>
  <Application>Microsoft Office PowerPoint</Application>
  <PresentationFormat>On-screen Show (4:3)</PresentationFormat>
  <Paragraphs>944</Paragraphs>
  <Slides>119</Slides>
  <Notes>119</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119</vt:i4>
      </vt:variant>
    </vt:vector>
  </HeadingPairs>
  <TitlesOfParts>
    <vt:vector size="128" baseType="lpstr">
      <vt:lpstr>Roboto</vt:lpstr>
      <vt:lpstr>Arial</vt:lpstr>
      <vt:lpstr>Calibri</vt:lpstr>
      <vt:lpstr>Verdana</vt:lpstr>
      <vt:lpstr>Open Sans</vt:lpstr>
      <vt:lpstr>Rockwell</vt:lpstr>
      <vt:lpstr>Oswald</vt:lpstr>
      <vt:lpstr>Noto Sans</vt:lpstr>
      <vt:lpstr>Office Theme</vt:lpstr>
      <vt:lpstr>Data Informed Decision Making for Division Level Teams:  Establishing a Consistent and Effective Problem Solving Process</vt:lpstr>
      <vt:lpstr>Follow VTSS</vt:lpstr>
      <vt:lpstr>Materials</vt:lpstr>
      <vt:lpstr>Agenda</vt:lpstr>
      <vt:lpstr>Learning Intentions</vt:lpstr>
      <vt:lpstr>Community Agreements</vt:lpstr>
      <vt:lpstr>Connection Activity</vt:lpstr>
      <vt:lpstr>Overview</vt:lpstr>
      <vt:lpstr>DCA Item 16</vt:lpstr>
      <vt:lpstr>What is MTSS?</vt:lpstr>
      <vt:lpstr>Thoughts on Data-Based Decisions</vt:lpstr>
      <vt:lpstr>Data Informed Decision Making</vt:lpstr>
      <vt:lpstr>Root Cause Analysis</vt:lpstr>
      <vt:lpstr>Function over Form (as long as you are documenting)</vt:lpstr>
      <vt:lpstr>Role of Data Analyst</vt:lpstr>
      <vt:lpstr>Division and School Level  Decision Making</vt:lpstr>
      <vt:lpstr>Division-level MTSS</vt:lpstr>
      <vt:lpstr>Data Through a MTSS Lens</vt:lpstr>
      <vt:lpstr>DIDM at the Division Level</vt:lpstr>
      <vt:lpstr>Division A</vt:lpstr>
      <vt:lpstr>Division A: The Beginning</vt:lpstr>
      <vt:lpstr>Division A</vt:lpstr>
      <vt:lpstr>Work Time</vt:lpstr>
      <vt:lpstr>DEFINE:  What is the Problem?</vt:lpstr>
      <vt:lpstr>Types of Problems</vt:lpstr>
      <vt:lpstr>Data: Evidence of Need What is your data story?</vt:lpstr>
      <vt:lpstr>VA School Quality Profile</vt:lpstr>
      <vt:lpstr>Work Time</vt:lpstr>
      <vt:lpstr>Got Data?</vt:lpstr>
      <vt:lpstr>Data Driven Dialogue Protocol</vt:lpstr>
      <vt:lpstr>Data Driven Dialogue Protocol</vt:lpstr>
      <vt:lpstr>Data Driven Dialogue Protocol</vt:lpstr>
      <vt:lpstr>Data Protocols</vt:lpstr>
      <vt:lpstr>Identifying Red Flags</vt:lpstr>
      <vt:lpstr>Division A Red Flags</vt:lpstr>
      <vt:lpstr>Division A</vt:lpstr>
      <vt:lpstr>Work Time</vt:lpstr>
      <vt:lpstr>Documentation:  Data/Evidence of Need</vt:lpstr>
      <vt:lpstr>Based on your data…</vt:lpstr>
      <vt:lpstr>Examples:  Problem Area of Concern</vt:lpstr>
      <vt:lpstr>Division A:  Problem Area of Concern</vt:lpstr>
      <vt:lpstr>Work Time:  Problem Area of Concern</vt:lpstr>
      <vt:lpstr>PowerPoint Presentation</vt:lpstr>
      <vt:lpstr>ANALYZE Why is it occurring?</vt:lpstr>
      <vt:lpstr>Precision Statement</vt:lpstr>
      <vt:lpstr>PowerPoint Presentation</vt:lpstr>
      <vt:lpstr>Importance of Stakeholder Engagement</vt:lpstr>
      <vt:lpstr> Important Conversations </vt:lpstr>
      <vt:lpstr>Tools for Feedback</vt:lpstr>
      <vt:lpstr>Work Time</vt:lpstr>
      <vt:lpstr>Division A:  Stakeholder Feedback</vt:lpstr>
      <vt:lpstr>PowerPoint Presentation</vt:lpstr>
      <vt:lpstr>Why Conduct  Root Cause Analysis?</vt:lpstr>
      <vt:lpstr>Root Cause Helps Separate  Story from Fact</vt:lpstr>
      <vt:lpstr>The 5 Whys</vt:lpstr>
      <vt:lpstr>A Division Example</vt:lpstr>
      <vt:lpstr>Fishbone Diagram</vt:lpstr>
      <vt:lpstr>Division A: Getting to the “Why”</vt:lpstr>
      <vt:lpstr>Brainstorming our “Why”:  “Why is 35% of the student population at-risk of being chronically absent, particularly within secondary schools among students being reported as economically disadvantaged?”</vt:lpstr>
      <vt:lpstr>Root Cause:  What does the Research Say? </vt:lpstr>
      <vt:lpstr>Division A: Making Sense of our “Why”</vt:lpstr>
      <vt:lpstr>Division A: Where Will We Start?</vt:lpstr>
      <vt:lpstr>PowerPoint Presentation</vt:lpstr>
      <vt:lpstr>PowerPoint Presentation</vt:lpstr>
      <vt:lpstr>Division A:  Data to support the “why”</vt:lpstr>
      <vt:lpstr>Division A:  Data to support the “why” (cont’d)</vt:lpstr>
      <vt:lpstr>Independent Work Time:  Fishbone Step 1</vt:lpstr>
      <vt:lpstr>Work Time: Fishbone Step 2</vt:lpstr>
      <vt:lpstr>Work Time: Fishbone Step 3</vt:lpstr>
      <vt:lpstr>Division A Precision Statement:  Bringing it All Together</vt:lpstr>
      <vt:lpstr>Documentation:  Precision Statement</vt:lpstr>
      <vt:lpstr>Lunch Time!</vt:lpstr>
      <vt:lpstr>Identify a Goal for Change</vt:lpstr>
      <vt:lpstr>Characteristics of a Strong Goal</vt:lpstr>
      <vt:lpstr>SMART Goal Example</vt:lpstr>
      <vt:lpstr>SMART Goal Example 2</vt:lpstr>
      <vt:lpstr>SMART Goal Example 2.1</vt:lpstr>
      <vt:lpstr>Work Time: SMART Goal</vt:lpstr>
      <vt:lpstr>Division A: Smart Goal</vt:lpstr>
      <vt:lpstr>Documentation: Setting a Goal</vt:lpstr>
      <vt:lpstr>IMPLEMENT What are we going to do about it?</vt:lpstr>
      <vt:lpstr>Developing Solutions</vt:lpstr>
      <vt:lpstr>According to Research…</vt:lpstr>
      <vt:lpstr>School Leadership Involvement</vt:lpstr>
      <vt:lpstr>Stakeholder Voice:  Students and Families</vt:lpstr>
      <vt:lpstr>Developing Solutions:  Stakeholder Involvement</vt:lpstr>
      <vt:lpstr>Developing Solutions</vt:lpstr>
      <vt:lpstr>Practices</vt:lpstr>
      <vt:lpstr>Identifying Practices:  What has been done already?</vt:lpstr>
      <vt:lpstr>Identifying Practices:  What still needs to be done?</vt:lpstr>
      <vt:lpstr>Attendance Works:  What Does the Research Say?</vt:lpstr>
      <vt:lpstr>Attendance Works:  Alignment to Root Cause</vt:lpstr>
      <vt:lpstr>Selection Tools: Exploring Context</vt:lpstr>
      <vt:lpstr>Solution Development</vt:lpstr>
      <vt:lpstr>Systems</vt:lpstr>
      <vt:lpstr>Identifying Systems: Expectations</vt:lpstr>
      <vt:lpstr>Identifying Systems: Support</vt:lpstr>
      <vt:lpstr>Identifying Systems: Communication</vt:lpstr>
      <vt:lpstr>Work Time</vt:lpstr>
      <vt:lpstr>Evaluation Plan</vt:lpstr>
      <vt:lpstr>Evaluation: Fidelity &amp; Outcome Data</vt:lpstr>
      <vt:lpstr>Work Time</vt:lpstr>
      <vt:lpstr>Documentation:  Implementation Plan</vt:lpstr>
      <vt:lpstr>Keep in mind…</vt:lpstr>
      <vt:lpstr>5 Minute Break</vt:lpstr>
      <vt:lpstr>EVALUATE Is it working?</vt:lpstr>
      <vt:lpstr>Are we making adequate progress toward our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the data say?</vt:lpstr>
      <vt:lpstr>Work Time: Evaluate</vt:lpstr>
      <vt:lpstr>Evaluate the MTSS Process</vt:lpstr>
      <vt:lpstr>Closing</vt:lpstr>
      <vt:lpstr>We love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matt tayman</dc:creator>
  <cp:lastModifiedBy>Ryan McElhaney</cp:lastModifiedBy>
  <cp:revision>1</cp:revision>
  <dcterms:modified xsi:type="dcterms:W3CDTF">2026-07-14T13:04:56Z</dcterms:modified>
</cp:coreProperties>
</file>