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Lst>
  <p:sldSz cy="6858000" cx="9144000"/>
  <p:notesSz cx="6858000" cy="9144000"/>
  <p:embeddedFontLst>
    <p:embeddedFont>
      <p:font typeface="Roboto"/>
      <p:regular r:id="rId125"/>
      <p:bold r:id="rId126"/>
      <p:italic r:id="rId127"/>
      <p:boldItalic r:id="rId128"/>
    </p:embeddedFont>
    <p:embeddedFont>
      <p:font typeface="Oswald"/>
      <p:regular r:id="rId129"/>
      <p:bold r:id="rId130"/>
    </p:embeddedFont>
    <p:embeddedFont>
      <p:font typeface="Open Sans"/>
      <p:regular r:id="rId131"/>
      <p:bold r:id="rId132"/>
      <p:italic r:id="rId133"/>
      <p:boldItalic r:id="rId1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1080">
          <p15:clr>
            <a:srgbClr val="747775"/>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35" roundtripDataSignature="AMtx7mgU5wzPtAqYX6JIto5ShEHUMTJZ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FF09A5-4C83-45B5-9AD9-C9FE9BD65378}">
  <a:tblStyle styleId="{6AFF09A5-4C83-45B5-9AD9-C9FE9BD65378}" styleName="Table_0">
    <a:wholeTbl>
      <a:tcTxStyle b="off" i="off">
        <a:font>
          <a:latin typeface="Verdana"/>
          <a:ea typeface="Verdana"/>
          <a:cs typeface="Verdan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8EF"/>
          </a:solidFill>
        </a:fill>
      </a:tcStyle>
    </a:wholeTbl>
    <a:band1H>
      <a:tcTxStyle b="off" i="off"/>
      <a:tcStyle>
        <a:fill>
          <a:solidFill>
            <a:srgbClr val="DCF1DF"/>
          </a:solidFill>
        </a:fill>
      </a:tcStyle>
    </a:band1H>
    <a:band2H>
      <a:tcTxStyle b="off" i="off"/>
    </a:band2H>
    <a:band1V>
      <a:tcTxStyle b="off" i="off"/>
      <a:tcStyle>
        <a:fill>
          <a:solidFill>
            <a:srgbClr val="DCF1DF"/>
          </a:solidFill>
        </a:fill>
      </a:tcStyle>
    </a:band1V>
    <a:band2V>
      <a:tcTxStyle b="off" i="off"/>
    </a:band2V>
    <a:lastCol>
      <a:tcTxStyle b="on" i="off">
        <a:font>
          <a:latin typeface="Verdana"/>
          <a:ea typeface="Verdana"/>
          <a:cs typeface="Verdana"/>
        </a:font>
        <a:schemeClr val="lt1"/>
      </a:tcTxStyle>
      <a:tcStyle>
        <a:fill>
          <a:solidFill>
            <a:schemeClr val="accent1"/>
          </a:solidFill>
        </a:fill>
      </a:tcStyle>
    </a:lastCol>
    <a:firstCol>
      <a:tcTxStyle b="on" i="off">
        <a:font>
          <a:latin typeface="Verdana"/>
          <a:ea typeface="Verdana"/>
          <a:cs typeface="Verdana"/>
        </a:font>
        <a:schemeClr val="lt1"/>
      </a:tcTxStyle>
      <a:tcStyle>
        <a:fill>
          <a:solidFill>
            <a:schemeClr val="accent1"/>
          </a:solidFill>
        </a:fill>
      </a:tcStyle>
    </a:firstCol>
    <a:lastRow>
      <a:tcTxStyle b="on" i="off">
        <a:font>
          <a:latin typeface="Verdana"/>
          <a:ea typeface="Verdana"/>
          <a:cs typeface="Verdan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Verdana"/>
          <a:ea typeface="Verdana"/>
          <a:cs typeface="Verdan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886FC8A3-D9FB-493A-BD2B-BEF6C5989936}"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D93660D-1B4E-456B-A46B-11584CBA3D4F}" styleName="Table_2">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00A94F"/>
              </a:solidFill>
              <a:prstDash val="solid"/>
              <a:round/>
              <a:headEnd len="sm" w="sm" type="none"/>
              <a:tailEnd len="sm" w="sm" type="none"/>
            </a:ln>
          </a:top>
          <a:bottom>
            <a:ln cap="flat" cmpd="sng" w="12700">
              <a:solidFill>
                <a:srgbClr val="00A94F"/>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rgbClr val="00A94F">
              <a:alpha val="20000"/>
            </a:srgbClr>
          </a:solidFill>
        </a:fill>
      </a:tcStyle>
    </a:band1H>
    <a:band2H>
      <a:tcTxStyle b="off" i="off"/>
    </a:band2H>
    <a:band1V>
      <a:tcTxStyle b="off" i="off"/>
      <a:tcStyle>
        <a:fill>
          <a:solidFill>
            <a:srgbClr val="00A94F">
              <a:alpha val="20000"/>
            </a:srgbClr>
          </a:solidFill>
        </a:fill>
      </a:tcStyle>
    </a:band1V>
    <a:band2V>
      <a:tcTxStyle b="off" i="off"/>
    </a:band2V>
    <a:lastCol>
      <a:tcTxStyle b="on" i="off"/>
    </a:lastCol>
    <a:firstCol>
      <a:tcTxStyle b="on" i="off"/>
    </a:firstCol>
    <a:lastRow>
      <a:tcTxStyle b="on" i="off"/>
      <a:tcStyle>
        <a:tcBdr>
          <a:top>
            <a:ln cap="flat" cmpd="sng" w="12700">
              <a:solidFill>
                <a:srgbClr val="00A94F"/>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rgbClr val="00A94F"/>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0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Oswald-regular.fntdata"/><Relationship Id="rId128" Type="http://schemas.openxmlformats.org/officeDocument/2006/relationships/font" Target="fonts/Roboto-boldItalic.fntdata"/><Relationship Id="rId127" Type="http://schemas.openxmlformats.org/officeDocument/2006/relationships/font" Target="fonts/Roboto-italic.fntdata"/><Relationship Id="rId126" Type="http://schemas.openxmlformats.org/officeDocument/2006/relationships/font" Target="fonts/Roboto-bold.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oboto-regular.fntdata"/><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OpenSans-bold.fntdata"/><Relationship Id="rId131" Type="http://schemas.openxmlformats.org/officeDocument/2006/relationships/font" Target="fonts/OpenSans-regular.fntdata"/><Relationship Id="rId130" Type="http://schemas.openxmlformats.org/officeDocument/2006/relationships/font" Target="fonts/Oswald-bold.fntdata"/><Relationship Id="rId135" Type="http://customschemas.google.com/relationships/presentationmetadata" Target="metadata"/><Relationship Id="rId134" Type="http://schemas.openxmlformats.org/officeDocument/2006/relationships/font" Target="fonts/OpenSans-boldItalic.fntdata"/><Relationship Id="rId133" Type="http://schemas.openxmlformats.org/officeDocument/2006/relationships/font" Target="fonts/OpenSans-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BtCDYW1QafkQIQ6m4H1z1_4jr_w42B1/edit?usp=share_link&amp;ouid=107402417681185320077&amp;rtpof=true&amp;sd=true" TargetMode="Externa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arch-ebscohost-com.proxy.library.vcu.edu/login.aspx?direct=true&amp;AuthType=ip,url,cookie,uid&amp;db=eric&amp;AN=ED509567&amp;site=ehost-live&amp;scope=site" TargetMode="Externa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yILoTnftpMgGg4uCU-oeqKZWFyE4x8Q/edit?usp=drive_link&amp;ouid=107402417681185320077&amp;rtpof=true&amp;sd=tru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hoolreforminitiative.org/protocol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ndfonline.com/author/Ishimaru%2C+Ann+M" TargetMode="External"/><Relationship Id="rId3" Type="http://schemas.openxmlformats.org/officeDocument/2006/relationships/hyperlink" Target="https://www.tandfonline.com/author/Takahashi%2C+Sola" TargetMode="External"/><Relationship Id="rId4" Type="http://schemas.openxmlformats.org/officeDocument/2006/relationships/hyperlink" Target="https://www.tandfonline.com/author/Takahashi%2C+Sola"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lobal-uploads.webflow.com/5d3725188825e071f1670246/609968697ba15f69da32045b_Obtaining%20Stakeholder%20Feedback.pd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ponline.org/assets/Documents/MH_School-Attendance-Problems.pdf" TargetMode="External"/><Relationship Id="rId3" Type="http://schemas.openxmlformats.org/officeDocument/2006/relationships/hyperlink" Target="https://www.attendanceworks.org/chronic-absence/addressing-chronic-absence/3-tiers-of-intervention/root-causes/" TargetMode="External"/><Relationship Id="rId4" Type="http://schemas.openxmlformats.org/officeDocument/2006/relationships/hyperlink" Target="https://www.attendanceworks.org/wp-content/uploads/2018/04/Aggregate-RCA-Report-Final-4.pdf" TargetMode="External"/><Relationship Id="rId5" Type="http://schemas.openxmlformats.org/officeDocument/2006/relationships/hyperlink" Target="https://www.attendanceworks.org/why-are-secondary-students-missing-so-much-school/" TargetMode="External"/><Relationship Id="rId6" Type="http://schemas.openxmlformats.org/officeDocument/2006/relationships/hyperlink" Target="https://scholarscompass.vcu.edu/cgi/viewcontent.cgi?article=1135&amp;context=merc_pubs"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s06web.zoom.us/rec/play/wsZaY3XK7lHkjZ47AVhQKIRGNklL00G2mBLi_ZMCV8ULL-wQHj07c1WR6AIwYaeEFS-f4q0JpZ_jhye5.AOToPus1PNfW13ub?canPlayFromShare=true&amp;from=share_recording_detail&amp;continueMode=true&amp;componentName=rec-play&amp;originRequestUrl=https%3A%2F%2Fus06web.zoom.us%2Frec%2Fshare%2FFHGoLSgGRhyc5ipKnLKPAHb0u4YIklTZeoy3y_oOkmRQ8MJ_tyFF0FsScUO6UcLd.8lYErM336yQ2slAT"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thgSBVEOUWW1ZMt9Z63Faih9ym0Npe/view?usp=drive_link"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uture-ed.org/wp-content/uploads/2023/05/Attendance-Playbook.5.23.pdf"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tss-ric.vcu.edu/media/vtss-ric/documents/advanced-tiers/2022-23/Evidence-BasedInterventionSelectionTool-Accessible.pdf" TargetMode="External"/><Relationship Id="rId3" Type="http://schemas.openxmlformats.org/officeDocument/2006/relationships/hyperlink" Target="https://www.schoolmentalhealth.org/media/SOM/Microsites/NCSMH/Documents/Archives/CS-2.11-Hexagon-Tool.pdf"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rn.fpg.unc.edu/sites/nirn.fpg.unc.edu/files/imce/documents/Stakeholder%20Engagement%20Guide_10.12.18_0.pdf" TargetMode="Externa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9:00 to 3:00</a:t>
            </a:r>
            <a:endParaRPr>
              <a:latin typeface="Verdana"/>
              <a:ea typeface="Verdana"/>
              <a:cs typeface="Verdana"/>
              <a:sym typeface="Verdana"/>
            </a:endParaRPr>
          </a:p>
        </p:txBody>
      </p:sp>
      <p:sp>
        <p:nvSpPr>
          <p:cNvPr id="127" name="Google Shape;12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Focus on how MTSS is a framework that can be used and applied to many different educational domains. It is a way of analyzing and providing tiers of interventions.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Before we begin, it is important to frame our discussion around the definition of MTSS as it will guide our work throughout this process.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bring this forward to ensure that our focus remains on a common goal, but also to understand how critical it is that MTSS is implemented through a clearly defined process. Today we will talk about that process as it related to DIDM.</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Also highlight - VTSS is who we are; MTSS is what we do.</a:t>
            </a:r>
            <a:endParaRPr>
              <a:latin typeface="Verdana"/>
              <a:ea typeface="Verdana"/>
              <a:cs typeface="Verdana"/>
              <a:sym typeface="Verdana"/>
            </a:endParaRPr>
          </a:p>
        </p:txBody>
      </p:sp>
      <p:sp>
        <p:nvSpPr>
          <p:cNvPr id="204" name="Google Shape;20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47f62ec1ac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g247f62ec1ac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3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a:latin typeface="Verdana"/>
                <a:ea typeface="Verdana"/>
                <a:cs typeface="Verdana"/>
                <a:sym typeface="Verdana"/>
              </a:rPr>
              <a:t>Lucky &amp; Losing Ground. </a:t>
            </a:r>
            <a:r>
              <a:rPr lang="en-US">
                <a:latin typeface="Verdana"/>
                <a:ea typeface="Verdana"/>
                <a:cs typeface="Verdana"/>
                <a:sym typeface="Verdana"/>
              </a:rPr>
              <a:t>The danger in looking at only outcomes or looking at fidelity separately is that when our outcomes look good, we consider it luck or attribute it to things outside our control (e.g., it’s a good group of kids). When the outcomes show that we’re losing ground, we are surprised or start blaming resources or students. Both set up schools for failure. Even if we wanted to take ownership we really couldn’t because we can’t show what we are doing as adults.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b="1" lang="en-US">
                <a:latin typeface="Verdana"/>
                <a:ea typeface="Verdana"/>
                <a:cs typeface="Verdana"/>
                <a:sym typeface="Verdana"/>
              </a:rPr>
              <a:t>Learning &amp; Sustaining. </a:t>
            </a:r>
            <a:r>
              <a:rPr lang="en-US">
                <a:latin typeface="Verdana"/>
                <a:ea typeface="Verdana"/>
                <a:cs typeface="Verdana"/>
                <a:sym typeface="Verdana"/>
              </a:rPr>
              <a:t>When we pay attention to adult behaviors and student behaviors then connect both data together, then we can learn from mistakes and adjust practices and systems as needs change. We can start sustaining success over time.</a:t>
            </a:r>
            <a:endParaRPr>
              <a:latin typeface="Verdana"/>
              <a:ea typeface="Verdana"/>
              <a:cs typeface="Verdana"/>
              <a:sym typeface="Verdana"/>
            </a:endParaRPr>
          </a:p>
        </p:txBody>
      </p:sp>
      <p:sp>
        <p:nvSpPr>
          <p:cNvPr id="1031" name="Google Shape;1031;g247f62ec1ac_0_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44f0487a68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g244f0487a68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 / 10 min (potentially whole group) / 1 min share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Share Division A’s hypothesis, and suggested practices to be implemented. </a:t>
            </a:r>
            <a:r>
              <a:rPr lang="en-US" u="sng">
                <a:solidFill>
                  <a:schemeClr val="hlink"/>
                </a:solidFill>
                <a:latin typeface="Verdana"/>
                <a:ea typeface="Verdana"/>
                <a:cs typeface="Verdana"/>
                <a:sym typeface="Verdana"/>
                <a:hlinkClick r:id="rId2"/>
              </a:rPr>
              <a:t>WORKSHEET Data-Informed Decision Making Tool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80000"/>
              </a:lnSpc>
              <a:spcBef>
                <a:spcPts val="0"/>
              </a:spcBef>
              <a:spcAft>
                <a:spcPts val="0"/>
              </a:spcAft>
              <a:buClr>
                <a:schemeClr val="dk1"/>
              </a:buClr>
              <a:buSzPts val="1100"/>
              <a:buFont typeface="Arial"/>
              <a:buNone/>
            </a:pPr>
            <a:r>
              <a:rPr b="1" lang="en-US">
                <a:latin typeface="Verdana"/>
                <a:ea typeface="Verdana"/>
                <a:cs typeface="Verdana"/>
                <a:sym typeface="Verdana"/>
              </a:rPr>
              <a:t>How and when would you propose to evaluate this plan?</a:t>
            </a:r>
            <a:endParaRPr b="1">
              <a:latin typeface="Verdana"/>
              <a:ea typeface="Verdana"/>
              <a:cs typeface="Verdana"/>
              <a:sym typeface="Verdana"/>
            </a:endParaRPr>
          </a:p>
        </p:txBody>
      </p:sp>
      <p:sp>
        <p:nvSpPr>
          <p:cNvPr id="1042" name="Google Shape;1042;g244f0487a68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44f0487a68_0_3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g244f0487a68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If you choose to use the form we have provided, the information we discussed related to practices and systems would be documented in this area.</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Focus is not on the form, but documentation of the process. This is only one way to document.</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1052" name="Google Shape;1052;g244f0487a68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2c68c3e43a_0_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g22c68c3e43a_0_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You might be feeling like this right now - hopefully not.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Reminder to consider a schedule throughout the year when fidelity and outcome data can be reviewed.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Develop structures now that can support the efficiency of this process - such as predictable avenues for staff, student and family involvement.</a:t>
            </a:r>
            <a:endParaRPr>
              <a:latin typeface="Verdana"/>
              <a:ea typeface="Verdana"/>
              <a:cs typeface="Verdana"/>
              <a:sym typeface="Verdana"/>
            </a:endParaRPr>
          </a:p>
        </p:txBody>
      </p:sp>
      <p:sp>
        <p:nvSpPr>
          <p:cNvPr id="1060" name="Google Shape;1060;g22c68c3e43a_0_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c1cef4d09a_0_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g2c1cef4d09a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highlight>
                  <a:srgbClr val="FCE5CD"/>
                </a:highlight>
                <a:latin typeface="Verdana"/>
                <a:ea typeface="Verdana"/>
                <a:cs typeface="Verdana"/>
                <a:sym typeface="Verdana"/>
              </a:rPr>
              <a:t>Time: 2:45 pm</a:t>
            </a:r>
            <a:endParaRPr>
              <a:latin typeface="Verdana"/>
              <a:ea typeface="Verdana"/>
              <a:cs typeface="Verdana"/>
              <a:sym typeface="Verdana"/>
            </a:endParaRPr>
          </a:p>
          <a:p>
            <a:pPr indent="-304800" lvl="0" marL="457200" rtl="0" algn="l">
              <a:lnSpc>
                <a:spcPct val="100000"/>
              </a:lnSpc>
              <a:spcBef>
                <a:spcPts val="360"/>
              </a:spcBef>
              <a:spcAft>
                <a:spcPts val="0"/>
              </a:spcAft>
              <a:buClr>
                <a:schemeClr val="dk1"/>
              </a:buClr>
              <a:buSzPts val="1200"/>
              <a:buChar char="•"/>
            </a:pPr>
            <a:r>
              <a:rPr lang="en-US">
                <a:latin typeface="Verdana"/>
                <a:ea typeface="Verdana"/>
                <a:cs typeface="Verdana"/>
                <a:sym typeface="Verdana"/>
              </a:rPr>
              <a:t>Did we do what we said we would do?</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Char char="•"/>
            </a:pPr>
            <a:r>
              <a:rPr lang="en-US">
                <a:latin typeface="Verdana"/>
                <a:ea typeface="Verdana"/>
                <a:cs typeface="Verdana"/>
                <a:sym typeface="Verdana"/>
              </a:rPr>
              <a:t>Was it done with fidelity?</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Char char="•"/>
            </a:pPr>
            <a:r>
              <a:rPr lang="en-US">
                <a:latin typeface="Verdana"/>
                <a:ea typeface="Verdana"/>
                <a:cs typeface="Verdana"/>
                <a:sym typeface="Verdana"/>
              </a:rPr>
              <a:t>How are our outcomes?</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Char char="•"/>
            </a:pPr>
            <a:r>
              <a:rPr lang="en-US">
                <a:latin typeface="Verdana"/>
                <a:ea typeface="Verdana"/>
                <a:cs typeface="Verdana"/>
                <a:sym typeface="Verdana"/>
              </a:rPr>
              <a:t>Are we making progress?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073" name="Google Shape;107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48623ef0b2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g248623ef0b2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 key question we are going to ask ourselves as we progress monitor is going to be - are we making progress toward or goal?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If we are…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If we see that we are not making progress toward our goal, then we check fidelity.</a:t>
            </a:r>
            <a:endParaRPr>
              <a:latin typeface="Verdana"/>
              <a:ea typeface="Verdana"/>
              <a:cs typeface="Verdana"/>
              <a:sym typeface="Verdana"/>
            </a:endParaRPr>
          </a:p>
        </p:txBody>
      </p:sp>
      <p:sp>
        <p:nvSpPr>
          <p:cNvPr id="1082" name="Google Shape;1082;g248623ef0b2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44f5551356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 am going to walk us through this flowchart which will help to outline who we might engage in decision making as a result of this evaluation process. </a:t>
            </a:r>
            <a:br>
              <a:rPr lang="en-US">
                <a:latin typeface="Verdana"/>
                <a:ea typeface="Verdana"/>
                <a:cs typeface="Verdana"/>
                <a:sym typeface="Verdana"/>
              </a:rPr>
            </a:br>
            <a:r>
              <a:rPr lang="en-US">
                <a:latin typeface="Verdana"/>
                <a:ea typeface="Verdana"/>
                <a:cs typeface="Verdana"/>
                <a:sym typeface="Verdana"/>
              </a:rPr>
              <a:t>(refer to the PPT slides as a reference)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Adapted from “Prevent-Teach-Reinforce: The School-Based Model of Individualized Positive Behavior Support,” by G. Dunlap, R. Ivannone, D. Kincaid, K. Wilson, K. Christiansen, P. Strain, and C. English, 2010, </a:t>
            </a:r>
            <a:r>
              <a:rPr i="1" lang="en-US">
                <a:latin typeface="Verdana"/>
                <a:ea typeface="Verdana"/>
                <a:cs typeface="Verdana"/>
                <a:sym typeface="Verdana"/>
              </a:rPr>
              <a:t>Brookes Publishing Company. </a:t>
            </a:r>
            <a:r>
              <a:rPr lang="en-US" sz="1000" u="sng">
                <a:solidFill>
                  <a:schemeClr val="hlink"/>
                </a:solidFill>
                <a:highlight>
                  <a:srgbClr val="F5F5F5"/>
                </a:highlight>
                <a:latin typeface="Verdana"/>
                <a:ea typeface="Verdana"/>
                <a:cs typeface="Verdana"/>
                <a:sym typeface="Verdana"/>
                <a:hlinkClick r:id="rId2"/>
              </a:rPr>
              <a:t>https://search-ebscohost-com.proxy.library.vcu.edu/login.aspx?direct=true&amp;AuthType=ip,url,cookie,uid&amp;db=eric&amp;AN=ED509567&amp;site=ehost-live&amp;scope=site</a:t>
            </a:r>
            <a:r>
              <a:rPr lang="en-US" sz="1000">
                <a:solidFill>
                  <a:srgbClr val="595959"/>
                </a:solidFill>
                <a:highlight>
                  <a:srgbClr val="F5F5F5"/>
                </a:highlight>
                <a:latin typeface="Verdana"/>
                <a:ea typeface="Verdana"/>
                <a:cs typeface="Verdana"/>
                <a:sym typeface="Verdana"/>
              </a:rPr>
              <a:t>.</a:t>
            </a:r>
            <a:endParaRPr sz="1000">
              <a:solidFill>
                <a:srgbClr val="595959"/>
              </a:solidFill>
              <a:highlight>
                <a:srgbClr val="F5F5F5"/>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sz="1000">
              <a:solidFill>
                <a:srgbClr val="595959"/>
              </a:solidFill>
              <a:highlight>
                <a:srgbClr val="F5F5F5"/>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Adapted from PTR Manual Page 117</a:t>
            </a:r>
            <a:endParaRPr>
              <a:latin typeface="Verdana"/>
              <a:ea typeface="Verdana"/>
              <a:cs typeface="Verdana"/>
              <a:sym typeface="Verdana"/>
            </a:endParaRPr>
          </a:p>
        </p:txBody>
      </p:sp>
      <p:sp>
        <p:nvSpPr>
          <p:cNvPr id="1092" name="Google Shape;1092;g244f5551356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4c0cd4a5fb_14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we mentioned, first we are asking the question - are the interventions or practices being implemented with fidelity?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153" name="Google Shape;1153;g24c0cd4a5fb_14_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4c0cd4a5fb_14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If the answer is no, we ask examine whether the strategies or practices are too difficult or time consuming.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If they are…</a:t>
            </a:r>
            <a:endParaRPr>
              <a:latin typeface="Verdana"/>
              <a:ea typeface="Verdana"/>
              <a:cs typeface="Verdana"/>
              <a:sym typeface="Verdana"/>
            </a:endParaRPr>
          </a:p>
        </p:txBody>
      </p:sp>
      <p:sp>
        <p:nvSpPr>
          <p:cNvPr id="1213" name="Google Shape;1213;g24c0cd4a5fb_14_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a56e2d374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2a56e2d374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Invite a participant to read.</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Our “why” for today.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Possible: Consider key word, phrase that stand out?</a:t>
            </a:r>
            <a:endParaRPr>
              <a:latin typeface="Verdana"/>
              <a:ea typeface="Verdana"/>
              <a:cs typeface="Verdana"/>
              <a:sym typeface="Verdana"/>
            </a:endParaRPr>
          </a:p>
        </p:txBody>
      </p:sp>
      <p:sp>
        <p:nvSpPr>
          <p:cNvPr id="212" name="Google Shape;212;g22a56e2d374_1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24c0cd4a5fb_14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If the answer is no, we might also investigate whether the plan matches the school context. Sometimes, this can be avoided through the involvement of stakeholders in the process, but at times this may still occur. Practices may not match the needs of students and families or may not meet the needs of staff within their current context - whether that refers to the current procedures and schedules in place, or possibly the selected practices may have been evidence based but studies have not shown that those practices produced results with your specific school population. </a:t>
            </a:r>
            <a:endParaRPr>
              <a:latin typeface="Verdana"/>
              <a:ea typeface="Verdana"/>
              <a:cs typeface="Verdana"/>
              <a:sym typeface="Verdana"/>
            </a:endParaRPr>
          </a:p>
        </p:txBody>
      </p:sp>
      <p:sp>
        <p:nvSpPr>
          <p:cNvPr id="1273" name="Google Shape;1273;g24c0cd4a5fb_14_2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24c0cd4a5fb_14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Lastly, if the answer is no, this might indicate “intervention drift”. Staff may no longer implementing the intended practice due to many possible reasons. It’s important, here, to identify features that are no longer being implemented with fidelity and provide PD and/or coaching to refresh implementation.</a:t>
            </a:r>
            <a:endParaRPr>
              <a:latin typeface="Verdana"/>
              <a:ea typeface="Verdana"/>
              <a:cs typeface="Verdana"/>
              <a:sym typeface="Verdana"/>
            </a:endParaRPr>
          </a:p>
        </p:txBody>
      </p:sp>
      <p:sp>
        <p:nvSpPr>
          <p:cNvPr id="1333" name="Google Shape;1333;g24c0cd4a5fb_14_2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24c0cd4a5fb_14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if practices are being implemented with fidelity?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may first conclude that the precision statement could have been incorrect.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 that case…</a:t>
            </a:r>
            <a:endParaRPr>
              <a:latin typeface="Verdana"/>
              <a:ea typeface="Verdana"/>
              <a:cs typeface="Verdana"/>
              <a:sym typeface="Verdana"/>
            </a:endParaRPr>
          </a:p>
        </p:txBody>
      </p:sp>
      <p:sp>
        <p:nvSpPr>
          <p:cNvPr id="1393" name="Google Shape;1393;g24c0cd4a5fb_14_3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24c0cd4a5fb_14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If we believe the precision statement is correct, we may conclude that the interventions are insufficient.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 that case we can identify the features of those practices or interventions that most directly impact the effectiveness of the plan and modify those features. We may even select new strategies if necessary and provide any related PD or coaching to support further implementation.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Remember consistent communication with stakeholders to include school leaders and teams will help to guide you through this decision making.</a:t>
            </a:r>
            <a:endParaRPr>
              <a:latin typeface="Verdana"/>
              <a:ea typeface="Verdana"/>
              <a:cs typeface="Verdana"/>
              <a:sym typeface="Verdana"/>
            </a:endParaRPr>
          </a:p>
        </p:txBody>
      </p:sp>
      <p:sp>
        <p:nvSpPr>
          <p:cNvPr id="1453" name="Google Shape;1453;g24c0cd4a5fb_14_4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247d92c5c7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2" name="Google Shape;1512;g247d92c5c7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If you choose to use the form we have provided, the information we discussed related to evaluation would be documented in this area.</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Focus is not on the form, but documentation of the process. This is only one way to document.</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1513" name="Google Shape;1513;g247d92c5c7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47d92c5c7d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0" name="Google Shape;1520;g247d92c5c7d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5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want to give you a few minutes to review the flowchart and reflect on and discuss…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80000"/>
              </a:lnSpc>
              <a:spcBef>
                <a:spcPts val="0"/>
              </a:spcBef>
              <a:spcAft>
                <a:spcPts val="1000"/>
              </a:spcAft>
              <a:buSzPts val="1400"/>
              <a:buNone/>
            </a:pPr>
            <a:r>
              <a:rPr b="1" i="1" lang="en-US">
                <a:latin typeface="Verdana"/>
                <a:ea typeface="Verdana"/>
                <a:cs typeface="Verdana"/>
                <a:sym typeface="Verdana"/>
              </a:rPr>
              <a:t>To what extent have you considered these evaluation questions?</a:t>
            </a:r>
            <a:endParaRPr b="1">
              <a:latin typeface="Verdana"/>
              <a:ea typeface="Verdana"/>
              <a:cs typeface="Verdana"/>
              <a:sym typeface="Verdana"/>
            </a:endParaRPr>
          </a:p>
        </p:txBody>
      </p:sp>
      <p:sp>
        <p:nvSpPr>
          <p:cNvPr id="1521" name="Google Shape;1521;g247d92c5c7d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2448a1f67e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0" name="Google Shape;1530;g2448a1f67e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we close today, we want to frame our discussion today around the need to always engage in evaluation of MTSS implementation. </a:t>
            </a:r>
            <a:endParaRPr>
              <a:latin typeface="Verdana"/>
              <a:ea typeface="Verdana"/>
              <a:cs typeface="Verdana"/>
              <a:sym typeface="Verdana"/>
            </a:endParaRPr>
          </a:p>
        </p:txBody>
      </p:sp>
      <p:sp>
        <p:nvSpPr>
          <p:cNvPr id="1531" name="Google Shape;1531;g2448a1f67e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507e648f95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2" name="Google Shape;1562;g2507e648f95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highlight>
                  <a:srgbClr val="FCE5CD"/>
                </a:highlight>
                <a:latin typeface="Verdana"/>
                <a:ea typeface="Verdana"/>
                <a:cs typeface="Verdana"/>
                <a:sym typeface="Verdana"/>
              </a:rPr>
              <a:t>Time: 3:00</a:t>
            </a:r>
            <a:endParaRPr>
              <a:latin typeface="Verdana"/>
              <a:ea typeface="Verdana"/>
              <a:cs typeface="Verdana"/>
              <a:sym typeface="Verdana"/>
            </a:endParaRPr>
          </a:p>
          <a:p>
            <a:pPr indent="0" lvl="0" marL="0" rtl="0" algn="l">
              <a:lnSpc>
                <a:spcPct val="100000"/>
              </a:lnSpc>
              <a:spcBef>
                <a:spcPts val="360"/>
              </a:spcBef>
              <a:spcAft>
                <a:spcPts val="0"/>
              </a:spcAft>
              <a:buSzPts val="1400"/>
              <a:buNone/>
            </a:pPr>
            <a:r>
              <a:rPr lang="en-US">
                <a:latin typeface="Verdana"/>
                <a:ea typeface="Verdana"/>
                <a:cs typeface="Verdana"/>
                <a:sym typeface="Verdana"/>
              </a:rPr>
              <a:t>What is an immediate next step?</a:t>
            </a:r>
            <a:endParaRPr>
              <a:latin typeface="Verdana"/>
              <a:ea typeface="Verdana"/>
              <a:cs typeface="Verdana"/>
              <a:sym typeface="Verdana"/>
            </a:endParaRPr>
          </a:p>
          <a:p>
            <a:pPr indent="0" lvl="0" marL="0" rtl="0" algn="l">
              <a:lnSpc>
                <a:spcPct val="100000"/>
              </a:lnSpc>
              <a:spcBef>
                <a:spcPts val="360"/>
              </a:spcBef>
              <a:spcAft>
                <a:spcPts val="0"/>
              </a:spcAft>
              <a:buSzPts val="1400"/>
              <a:buNone/>
            </a:pPr>
            <a:r>
              <a:rPr lang="en-US">
                <a:latin typeface="Verdana"/>
                <a:ea typeface="Verdana"/>
                <a:cs typeface="Verdana"/>
                <a:sym typeface="Verdana"/>
              </a:rPr>
              <a:t>Where is your team in this process? (Share with your table - 5 min)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563" name="Google Shape;1563;g2507e648f95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1f40d374558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0" name="Google Shape;1570;g1f40d374558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1" name="Google Shape;1571;g1f40d374558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2a56e2d374_1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2a56e2d374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Here is one decision making process we will use today to engage in problem solving around data.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There are lots of decision-making models available, but all have the same core components – just might be organized or termed differently.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For example - Analyze (CNA)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Though there are key stages of this process that can be critical to effective decision making, the key is consistency and clarity division wide.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Today we will use this process to guide our planning and reflection.</a:t>
            </a:r>
            <a:endParaRPr>
              <a:latin typeface="Verdana"/>
              <a:ea typeface="Verdana"/>
              <a:cs typeface="Verdana"/>
              <a:sym typeface="Verdana"/>
            </a:endParaRPr>
          </a:p>
        </p:txBody>
      </p:sp>
      <p:sp>
        <p:nvSpPr>
          <p:cNvPr id="219" name="Google Shape;219;g22a56e2d374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3ca87def3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3ca87def3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We also want to talk a bit about root cause analysis as we frame our learning around DIDM.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RCA is a process similar to what we just shared on the previous slide and includes several steps.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We are highlighting RCA because it involves specific actions within the second step listed here that we will be revisiting today within the DIDM.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This step - identifying the cause(s) of a problem - provides the opportunity to look deeper at problems in response to data and more effectively engage in decision making.</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It’s important to note that there is no single way to conduct a root cause analysis, and there are many tools available to engage in this process. </a:t>
            </a:r>
            <a:endParaRPr>
              <a:latin typeface="Verdana"/>
              <a:ea typeface="Verdana"/>
              <a:cs typeface="Verdana"/>
              <a:sym typeface="Verdana"/>
            </a:endParaRPr>
          </a:p>
        </p:txBody>
      </p:sp>
      <p:sp>
        <p:nvSpPr>
          <p:cNvPr id="253" name="Google Shape;253;g23ca87def3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2a56e2d374_1_7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2a56e2d374_1_7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100"/>
              <a:buNone/>
            </a:pPr>
            <a:r>
              <a:rPr lang="en-US">
                <a:latin typeface="Verdana"/>
                <a:ea typeface="Verdana"/>
                <a:cs typeface="Verdana"/>
                <a:sym typeface="Verdana"/>
              </a:rPr>
              <a:t>There are many forms and processes that can guide this work. </a:t>
            </a:r>
            <a:endParaRPr>
              <a:latin typeface="Verdana"/>
              <a:ea typeface="Verdana"/>
              <a:cs typeface="Verdana"/>
              <a:sym typeface="Verdana"/>
            </a:endParaRPr>
          </a:p>
          <a:p>
            <a:pPr indent="0" lvl="0" marL="0" rtl="0" algn="l">
              <a:lnSpc>
                <a:spcPct val="100000"/>
              </a:lnSpc>
              <a:spcBef>
                <a:spcPts val="0"/>
              </a:spcBef>
              <a:spcAft>
                <a:spcPts val="0"/>
              </a:spcAft>
              <a:buSzPts val="1100"/>
              <a:buNone/>
            </a:pPr>
            <a:r>
              <a:rPr lang="en-US">
                <a:latin typeface="Verdana"/>
                <a:ea typeface="Verdana"/>
                <a:cs typeface="Verdana"/>
                <a:sym typeface="Verdana"/>
              </a:rPr>
              <a:t>Once again, the key is consistency and clarity about what process will guide this work within your division.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Introduce the VTSS data informed decision making form as the form used for today’s work (and worksheet).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2"/>
              </a:rPr>
              <a:t>Data-Informed Decision Making Tool</a:t>
            </a:r>
            <a:r>
              <a:rPr lang="en-US">
                <a:latin typeface="Verdana"/>
                <a:ea typeface="Verdana"/>
                <a:cs typeface="Verdana"/>
                <a:sym typeface="Verdana"/>
              </a:rPr>
              <a:t> (on the website)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261" name="Google Shape;261;g22a56e2d374_1_7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a56e2d374_1_7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2a56e2d374_1_7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1 min -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We also want to highlight the benefit of defining roles within this work. Having a data analyst can efficiently support this process.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This role can vary, however, depending on the size of your division or the makeup of your DLT. There are many ways to coordinate data collection and sharing. Here are a few. </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Context matters:  what will work best for you?</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Data needs to be disaggregated by the data analyst at the division level</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The data is fed up to the division by the schools</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The division shares a process with the schools</a:t>
            </a:r>
            <a:endParaRPr>
              <a:latin typeface="Verdana"/>
              <a:ea typeface="Verdana"/>
              <a:cs typeface="Verdana"/>
              <a:sym typeface="Verdana"/>
            </a:endParaRPr>
          </a:p>
        </p:txBody>
      </p:sp>
      <p:sp>
        <p:nvSpPr>
          <p:cNvPr id="272" name="Google Shape;272;g22a56e2d374_1_7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2a56e2d374_1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2a56e2d374_1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3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is the connection between division level and school level DIDM - why 2 separate PD sessions?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b="1" lang="en-US">
                <a:latin typeface="Verdana"/>
                <a:ea typeface="Verdana"/>
                <a:cs typeface="Verdana"/>
                <a:sym typeface="Verdana"/>
              </a:rPr>
              <a:t>Arrows animate:</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MTSS valued outcomes are critical for the division, currently?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does the data currently reveal in relation to these outcomes?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When looking to address needs revealed in the data, what division-level practices do we offer schools to support implementation of MTSS?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division-level systems can be established to support schools in the use of these practices?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80" name="Google Shape;280;g22a56e2d374_1_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2a56e2d374_1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22a56e2d374_1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Division level DIDM focuses on systemic changes and supports for schools.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a division level team, we are planning and organizing across multiple schools.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This improves efficiency in resources, implementation, how leadership is coordinated to support those efforts.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Ideally, it will provide a supportive context for implementation at the school level.</a:t>
            </a:r>
            <a:endParaRPr>
              <a:latin typeface="Verdana"/>
              <a:ea typeface="Verdana"/>
              <a:cs typeface="Verdana"/>
              <a:sym typeface="Verdana"/>
            </a:endParaRPr>
          </a:p>
        </p:txBody>
      </p:sp>
      <p:sp>
        <p:nvSpPr>
          <p:cNvPr id="298" name="Google Shape;298;g22a56e2d374_1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b43ead5cbc_0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b43ead5cbc_0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schools will often focus on their plan for continuous improvement or CSIPs, the unique role of the DLT as they engage in DIDM, is to progress monitor toward identified valued outcomes that are aligned with division strategic goals and the division mission and vision. </a:t>
            </a:r>
            <a:endParaRPr>
              <a:latin typeface="Verdana"/>
              <a:ea typeface="Verdana"/>
              <a:cs typeface="Verdana"/>
              <a:sym typeface="Verdana"/>
            </a:endParaRPr>
          </a:p>
        </p:txBody>
      </p:sp>
      <p:sp>
        <p:nvSpPr>
          <p:cNvPr id="306" name="Google Shape;306;g2b43ead5cbc_0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e3ce62414c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e3ce62414c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 Division A-Rhonda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Before we invite you to consider your own division goals and MTSS valued outcomes,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would like to share the work of a sample division to help support your reflection.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Had CAP plan, strategic plan helped support them</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latin typeface="Verdana"/>
                <a:ea typeface="Verdana"/>
                <a:cs typeface="Verdana"/>
                <a:sym typeface="Verdana"/>
              </a:rPr>
              <a:t>Division Motto: Cultivate excellence for all: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Needed alignment; </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valued outcomes aligns with strategic goals</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DLT Divided into 3 groups- </a:t>
            </a:r>
            <a:endParaRPr>
              <a:highlight>
                <a:srgbClr val="FFFF00"/>
              </a:highlight>
              <a:latin typeface="Verdana"/>
              <a:ea typeface="Verdana"/>
              <a:cs typeface="Verdana"/>
              <a:sym typeface="Verdana"/>
            </a:endParaRPr>
          </a:p>
        </p:txBody>
      </p:sp>
      <p:sp>
        <p:nvSpPr>
          <p:cNvPr id="313" name="Google Shape;313;g1e3ce62414c_0_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2b49ff9a8_0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252b49ff9a8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g252b49ff9a8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a56e2d374_2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2a56e2d374_2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Division A -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highlight>
                  <a:srgbClr val="FFFF00"/>
                </a:highlight>
                <a:latin typeface="Verdana"/>
                <a:ea typeface="Verdana"/>
                <a:cs typeface="Verdana"/>
                <a:sym typeface="Verdana"/>
              </a:rPr>
              <a:t>Example </a:t>
            </a: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All areas of the strategic plan for this division had been established based on data identifying the need.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 DLT spent 2 hours </a:t>
            </a:r>
            <a:r>
              <a:rPr lang="en-US">
                <a:highlight>
                  <a:srgbClr val="FFFF00"/>
                </a:highlight>
                <a:latin typeface="Verdana"/>
                <a:ea typeface="Verdana"/>
                <a:cs typeface="Verdana"/>
                <a:sym typeface="Verdana"/>
              </a:rPr>
              <a:t>discussing the data that pointed them to this specific area and category of CULTURE &amp; CLIMATE</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This was identified based on: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(1)climate surveys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(2)HR teacher exit interviews, and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(3) Family surveys given after school visits.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Within that one strategic plan area, they focused in on one category in that area that had 5 objectives.</a:t>
            </a: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Looked at each and narrowed down to one objective struggling with to problem-solve around.</a:t>
            </a: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23" name="Google Shape;323;g22a56e2d374_2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3af61b4650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3af61b4650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Let’s revisit Division A - Rhonda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Example</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Their motto? INVESTING IN BRIGHT FUTURES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Have to see it as a giant process.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Small bites (1 obj) to get to the whole (5 year plan). </a:t>
            </a:r>
            <a:endParaRPr>
              <a:highlight>
                <a:srgbClr val="FFFF00"/>
              </a:highlight>
              <a:latin typeface="Verdana"/>
              <a:ea typeface="Verdana"/>
              <a:cs typeface="Verdana"/>
              <a:sym typeface="Verdana"/>
            </a:endParaRPr>
          </a:p>
        </p:txBody>
      </p:sp>
      <p:sp>
        <p:nvSpPr>
          <p:cNvPr id="330" name="Google Shape;330;g23af61b4650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4c0cd4a5fb_12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4c0cd4a5fb_12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15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Reiterate how MTSS is a framework that can be used and applied to many different educational domains. It is a way of analyzing and providing tiers of interventions.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304800" lvl="0" marL="457200" rtl="0" algn="l">
              <a:lnSpc>
                <a:spcPct val="100000"/>
              </a:lnSpc>
              <a:spcBef>
                <a:spcPts val="0"/>
              </a:spcBef>
              <a:spcAft>
                <a:spcPts val="0"/>
              </a:spcAft>
              <a:buSzPts val="1200"/>
              <a:buFont typeface="Verdana"/>
              <a:buAutoNum type="arabicPeriod"/>
            </a:pPr>
            <a:r>
              <a:rPr lang="en-US">
                <a:latin typeface="Verdana"/>
                <a:ea typeface="Verdana"/>
                <a:cs typeface="Verdana"/>
                <a:sym typeface="Verdana"/>
              </a:rPr>
              <a:t>Independent activity first. What </a:t>
            </a:r>
            <a:r>
              <a:rPr b="1" lang="en-US">
                <a:solidFill>
                  <a:srgbClr val="FF0000"/>
                </a:solidFill>
                <a:latin typeface="Verdana"/>
                <a:ea typeface="Verdana"/>
                <a:cs typeface="Verdana"/>
                <a:sym typeface="Verdana"/>
              </a:rPr>
              <a:t>valued outcomes</a:t>
            </a:r>
            <a:r>
              <a:rPr lang="en-US">
                <a:latin typeface="Verdana"/>
                <a:ea typeface="Verdana"/>
                <a:cs typeface="Verdana"/>
                <a:sym typeface="Verdana"/>
              </a:rPr>
              <a:t> are critical in your division? List your top 3….come together as a group, list your top 3-5 (3 min)</a:t>
            </a:r>
            <a:endParaRPr>
              <a:latin typeface="Verdana"/>
              <a:ea typeface="Verdana"/>
              <a:cs typeface="Verdana"/>
              <a:sym typeface="Verdana"/>
            </a:endParaRPr>
          </a:p>
          <a:p>
            <a:pPr indent="-317500" lvl="1" marL="914400" rtl="0" algn="l">
              <a:lnSpc>
                <a:spcPct val="100000"/>
              </a:lnSpc>
              <a:spcBef>
                <a:spcPts val="0"/>
              </a:spcBef>
              <a:spcAft>
                <a:spcPts val="0"/>
              </a:spcAft>
              <a:buSzPts val="1400"/>
              <a:buFont typeface="Verdana"/>
              <a:buAutoNum type="alphaLcPeriod"/>
            </a:pPr>
            <a:r>
              <a:rPr lang="en-US">
                <a:latin typeface="Verdana"/>
                <a:ea typeface="Verdana"/>
                <a:cs typeface="Verdana"/>
                <a:sym typeface="Verdana"/>
              </a:rPr>
              <a:t>Give additional examples of valued outcomes - divisions asking for schools to have a goal related to a specific area.</a:t>
            </a:r>
            <a:endParaRPr>
              <a:latin typeface="Verdana"/>
              <a:ea typeface="Verdana"/>
              <a:cs typeface="Verdana"/>
              <a:sym typeface="Verdana"/>
            </a:endParaRPr>
          </a:p>
          <a:p>
            <a:pPr indent="-304800" lvl="0" marL="457200" rtl="0" algn="l">
              <a:lnSpc>
                <a:spcPct val="100000"/>
              </a:lnSpc>
              <a:spcBef>
                <a:spcPts val="0"/>
              </a:spcBef>
              <a:spcAft>
                <a:spcPts val="0"/>
              </a:spcAft>
              <a:buSzPts val="1200"/>
              <a:buFont typeface="Verdana"/>
              <a:buAutoNum type="arabicPeriod"/>
            </a:pPr>
            <a:r>
              <a:rPr lang="en-US">
                <a:latin typeface="Verdana"/>
                <a:ea typeface="Verdana"/>
                <a:cs typeface="Verdana"/>
                <a:sym typeface="Verdana"/>
              </a:rPr>
              <a:t>Discuss responses together: (10 min)</a:t>
            </a:r>
            <a:endParaRPr>
              <a:latin typeface="Verdana"/>
              <a:ea typeface="Verdana"/>
              <a:cs typeface="Verdana"/>
              <a:sym typeface="Verdana"/>
            </a:endParaRPr>
          </a:p>
          <a:p>
            <a:pPr indent="-304800" lvl="1" marL="914400" rtl="0" algn="l">
              <a:lnSpc>
                <a:spcPct val="100000"/>
              </a:lnSpc>
              <a:spcBef>
                <a:spcPts val="0"/>
              </a:spcBef>
              <a:spcAft>
                <a:spcPts val="0"/>
              </a:spcAft>
              <a:buSzPts val="1200"/>
              <a:buFont typeface="Verdana"/>
              <a:buAutoNum type="alphaLcPeriod"/>
            </a:pPr>
            <a:r>
              <a:rPr lang="en-US">
                <a:latin typeface="Verdana"/>
                <a:ea typeface="Verdana"/>
                <a:cs typeface="Verdana"/>
                <a:sym typeface="Verdana"/>
              </a:rPr>
              <a:t>How have you used the MTSS framework to address any of these outcomes?</a:t>
            </a:r>
            <a:endParaRPr>
              <a:latin typeface="Verdana"/>
              <a:ea typeface="Verdana"/>
              <a:cs typeface="Verdana"/>
              <a:sym typeface="Verdana"/>
            </a:endParaRPr>
          </a:p>
          <a:p>
            <a:pPr indent="-304800" lvl="1" marL="914400" rtl="0" algn="l">
              <a:lnSpc>
                <a:spcPct val="100000"/>
              </a:lnSpc>
              <a:spcBef>
                <a:spcPts val="0"/>
              </a:spcBef>
              <a:spcAft>
                <a:spcPts val="0"/>
              </a:spcAft>
              <a:buSzPts val="1200"/>
              <a:buFont typeface="Verdana"/>
              <a:buAutoNum type="alphaLcPeriod"/>
            </a:pPr>
            <a:r>
              <a:rPr lang="en-US">
                <a:latin typeface="Verdana"/>
                <a:ea typeface="Verdana"/>
                <a:cs typeface="Verdana"/>
                <a:sym typeface="Verdana"/>
              </a:rPr>
              <a:t>Identify division’s valued outcome.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Each division can put answers to the last prompt on chart paper. Then do a gallery walk. (2 min)</a:t>
            </a:r>
            <a:endParaRPr>
              <a:latin typeface="Verdana"/>
              <a:ea typeface="Verdana"/>
              <a:cs typeface="Verdana"/>
              <a:sym typeface="Verdana"/>
            </a:endParaRPr>
          </a:p>
        </p:txBody>
      </p:sp>
      <p:sp>
        <p:nvSpPr>
          <p:cNvPr id="337" name="Google Shape;337;g24c0cd4a5fb_12_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2a56e2d374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CE5CD"/>
                </a:highlight>
                <a:latin typeface="Verdana"/>
                <a:ea typeface="Verdana"/>
                <a:cs typeface="Verdana"/>
                <a:sym typeface="Verdana"/>
              </a:rPr>
              <a:t>Time: 9:40 am </a:t>
            </a:r>
            <a:endParaRPr>
              <a:highlight>
                <a:srgbClr val="FCE5CD"/>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we mentioned, we are sharing one problem solving process that can support data informed decision making, and we will begin by taking time to consider the first step - define - where we will work together to identify a problem with precision.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Why is this important?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How many of us have heard - cafeteria chaos, bathroom fighting, not motivated, hanging out and loud in hallways, etc.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How can we begin to engage in focused thought and action planning if we have not effectively defined what is actually occuring?</a:t>
            </a:r>
            <a:endParaRPr>
              <a:latin typeface="Verdana"/>
              <a:ea typeface="Verdana"/>
              <a:cs typeface="Verdana"/>
              <a:sym typeface="Verdana"/>
            </a:endParaRPr>
          </a:p>
        </p:txBody>
      </p:sp>
      <p:sp>
        <p:nvSpPr>
          <p:cNvPr id="349" name="Google Shape;349;g22a56e2d374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4641aa316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4641aa316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a DLT member you have likely engaged in discussion around different types of problems.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You’ll often find that there will be problems that are brought to the DLT team often through the superintendent or other DLT team members OR through a review of data that is used to determine if an issue exists. While this is a great place to start, this data may often that accurately or fully represent what is really happening. These are known or suspected problems.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There are also problems which might be unknown or hidden - these might occur outside of the daily lived experiences of DLT members or other school staff. These problems may also be uncovered as we disaggregate our data based on various markers or might be uncovered as we provide opportunities for teachers, students and families to voice their concerns. </a:t>
            </a:r>
            <a:endParaRPr>
              <a:latin typeface="Verdana"/>
              <a:ea typeface="Verdana"/>
              <a:cs typeface="Verdana"/>
              <a:sym typeface="Verdana"/>
            </a:endParaRPr>
          </a:p>
        </p:txBody>
      </p:sp>
      <p:sp>
        <p:nvSpPr>
          <p:cNvPr id="357" name="Google Shape;357;g24641aa316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2c510ae718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2c510ae718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As we begin the process of problem identification, we first need to ask “what is our data story?” What evidence do we have that there is a need.</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The data we may begin with could include any of those here or may include other data your division chooses to include. These are often the most common.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368" name="Google Shape;368;g22c510ae718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2c510ae718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22c510ae718_0_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 a moment , we will ask your group to identify data sources that might assist you in monitoring your division’s valued outcomes.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 VA School Quality Profile is one site that is frequently used as a source of data (and you may choose to use it today during our activities).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also recognize that you may also be using your own data platform or data collection system to display division level data.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375" name="Google Shape;375;g22c510ae718_0_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4c0cd4a5fb_12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4c0cd4a5fb_12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5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You took some time in our last activity to discuss your division’s valued outcomes related to MTSS implementation.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Now, we would like to give you all the opportunity to identify these data sources as you think about how you might monitor the valued outcomes you discussed earlier today.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These data sources will help you begin to tell your “data story”.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Example - attendance, truancy … (one nine weeks, one semester, last year, last three years?)</a:t>
            </a:r>
            <a:endParaRPr>
              <a:latin typeface="Verdana"/>
              <a:ea typeface="Verdana"/>
              <a:cs typeface="Verdana"/>
              <a:sym typeface="Verdana"/>
            </a:endParaRPr>
          </a:p>
        </p:txBody>
      </p:sp>
      <p:sp>
        <p:nvSpPr>
          <p:cNvPr id="386" name="Google Shape;386;g24c0cd4a5fb_12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98d7b0ab4c_2_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98d7b0ab4c_2_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min</a:t>
            </a:r>
            <a:endParaRPr/>
          </a:p>
          <a:p>
            <a:pPr indent="0" lvl="0" marL="0" rtl="0" algn="l">
              <a:lnSpc>
                <a:spcPct val="100000"/>
              </a:lnSpc>
              <a:spcBef>
                <a:spcPts val="0"/>
              </a:spcBef>
              <a:spcAft>
                <a:spcPts val="0"/>
              </a:spcAft>
              <a:buSzPts val="1400"/>
              <a:buNone/>
            </a:pPr>
            <a:r>
              <a:rPr lang="en-US"/>
              <a:t>Drowning in data:</a:t>
            </a:r>
            <a:endParaRPr/>
          </a:p>
          <a:p>
            <a:pPr indent="0" lvl="0" marL="0" rtl="0" algn="l">
              <a:lnSpc>
                <a:spcPct val="100000"/>
              </a:lnSpc>
              <a:spcBef>
                <a:spcPts val="0"/>
              </a:spcBef>
              <a:spcAft>
                <a:spcPts val="0"/>
              </a:spcAft>
              <a:buSzPts val="1400"/>
              <a:buNone/>
            </a:pPr>
            <a:r>
              <a:rPr lang="en-US"/>
              <a:t>Has anyone ever experienced having so much data that you don’t know what to do with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“Admiring the data”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Use this to explain that protocols can offer offer support for teams when reviewing data to define the problem.</a:t>
            </a:r>
            <a:endParaRPr/>
          </a:p>
        </p:txBody>
      </p:sp>
      <p:sp>
        <p:nvSpPr>
          <p:cNvPr id="398" name="Google Shape;398;g298d7b0ab4c_2_1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98d7b0ab4c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 min. Reflect and predict</a:t>
            </a:r>
            <a:endParaRPr/>
          </a:p>
        </p:txBody>
      </p:sp>
      <p:sp>
        <p:nvSpPr>
          <p:cNvPr id="404" name="Google Shape;404;g298d7b0ab4c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525fd5c78d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525fd5c78d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44" name="Google Shape;144;g2525fd5c78d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98d7b0ab4c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5 min. to note observations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10 min. team discussion</a:t>
            </a:r>
            <a:endParaRPr/>
          </a:p>
          <a:p>
            <a:pPr indent="0" lvl="0" marL="0" rtl="0" algn="l">
              <a:lnSpc>
                <a:spcPct val="100000"/>
              </a:lnSpc>
              <a:spcBef>
                <a:spcPts val="0"/>
              </a:spcBef>
              <a:spcAft>
                <a:spcPts val="0"/>
              </a:spcAft>
              <a:buSzPts val="1400"/>
              <a:buNone/>
            </a:pPr>
            <a:r>
              <a:t/>
            </a:r>
            <a:endParaRPr/>
          </a:p>
        </p:txBody>
      </p:sp>
      <p:sp>
        <p:nvSpPr>
          <p:cNvPr id="413" name="Google Shape;413;g298d7b0ab4c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98d7b0ab4c_2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10 min. team discussion</a:t>
            </a:r>
            <a:endParaRPr/>
          </a:p>
        </p:txBody>
      </p:sp>
      <p:sp>
        <p:nvSpPr>
          <p:cNvPr id="423" name="Google Shape;423;g298d7b0ab4c_2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98d7b0ab4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98d7b0ab4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Protocols – School Reform Initiative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33" name="Google Shape;433;g298d7b0ab4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2c510ae718_0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2c510ae718_0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we examine our data we then begin to dig a bit deeper and ask several additional questions in order to identify red flags.  </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latin typeface="Verdana"/>
                <a:ea typeface="Verdana"/>
                <a:cs typeface="Verdana"/>
                <a:sym typeface="Verdana"/>
              </a:rPr>
              <a:t>what trends are we observing across our schools related to our identified problem areas? For example, are groups of students disproportionately represented in the data?</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latin typeface="Verdana"/>
                <a:ea typeface="Verdana"/>
                <a:cs typeface="Verdana"/>
                <a:sym typeface="Verdana"/>
              </a:rPr>
              <a:t>Do our data suggest we have strong Tier 1 supports in place across domains including academics, behavior and social emotional wellness?</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latin typeface="Verdana"/>
                <a:ea typeface="Verdana"/>
                <a:cs typeface="Verdana"/>
                <a:sym typeface="Verdana"/>
              </a:rPr>
              <a:t>Once we may have identified unmet needs, which are the most pressing to address right now?</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Comprehensive Needs Assessment Toolkit (Vermont Agency of Education, Revised: April 2020)</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National School Reform data protocol</a:t>
            </a:r>
            <a:endParaRPr>
              <a:latin typeface="Verdana"/>
              <a:ea typeface="Verdana"/>
              <a:cs typeface="Verdana"/>
              <a:sym typeface="Verdana"/>
            </a:endParaRPr>
          </a:p>
        </p:txBody>
      </p:sp>
      <p:sp>
        <p:nvSpPr>
          <p:cNvPr id="444" name="Google Shape;444;g22c510ae718_0_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4641aa3161_0_9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4641aa3161_0_9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Let’s revisit Division A - Rhonda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Example</a:t>
            </a:r>
            <a:r>
              <a:rPr lang="en-US">
                <a:latin typeface="Verdana"/>
                <a:ea typeface="Verdana"/>
                <a:cs typeface="Verdana"/>
                <a:sym typeface="Verdana"/>
              </a:rPr>
              <a:t> - All areas of the strategic plan for this division had been established based on data identifying the need.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latin typeface="Verdana"/>
                <a:ea typeface="Verdana"/>
                <a:cs typeface="Verdana"/>
                <a:sym typeface="Verdana"/>
              </a:rPr>
              <a:t>DLT spent </a:t>
            </a:r>
            <a:r>
              <a:rPr lang="en-US">
                <a:highlight>
                  <a:srgbClr val="FFFF00"/>
                </a:highlight>
                <a:latin typeface="Verdana"/>
                <a:ea typeface="Verdana"/>
                <a:cs typeface="Verdana"/>
                <a:sym typeface="Verdana"/>
              </a:rPr>
              <a:t>two hours discussing the data that pointed them to this specific area and category.</a:t>
            </a: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This was identified </a:t>
            </a:r>
            <a:r>
              <a:rPr lang="en-US">
                <a:highlight>
                  <a:srgbClr val="FFFF00"/>
                </a:highlight>
                <a:latin typeface="Verdana"/>
                <a:ea typeface="Verdana"/>
                <a:cs typeface="Verdana"/>
                <a:sym typeface="Verdana"/>
              </a:rPr>
              <a:t>based on:</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highlight>
                  <a:srgbClr val="FFFF00"/>
                </a:highlight>
                <a:latin typeface="Verdana"/>
                <a:ea typeface="Verdana"/>
                <a:cs typeface="Verdana"/>
                <a:sym typeface="Verdana"/>
              </a:rPr>
              <a:t> climate surveys, </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highlight>
                  <a:srgbClr val="FFFF00"/>
                </a:highlight>
                <a:latin typeface="Verdana"/>
                <a:ea typeface="Verdana"/>
                <a:cs typeface="Verdana"/>
                <a:sym typeface="Verdana"/>
              </a:rPr>
              <a:t>HR teacher exit interviews, </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highlight>
                <a:srgbClr val="FFFF00"/>
              </a:highlight>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rPr lang="en-US">
                <a:highlight>
                  <a:srgbClr val="FFFF00"/>
                </a:highlight>
                <a:latin typeface="Verdana"/>
                <a:ea typeface="Verdana"/>
                <a:cs typeface="Verdana"/>
                <a:sym typeface="Verdana"/>
              </a:rPr>
              <a:t>and family surveys given after school visits.</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sz="800">
                <a:latin typeface="Verdana"/>
                <a:ea typeface="Verdana"/>
                <a:cs typeface="Verdana"/>
                <a:sym typeface="Verdana"/>
              </a:rPr>
              <a:t>Division who has identified their value outcome for MTSS, based on vision and mission - connected to strategic plan; use Matt’s division as the example?</a:t>
            </a:r>
            <a:endParaRPr sz="800">
              <a:latin typeface="Verdana"/>
              <a:ea typeface="Verdana"/>
              <a:cs typeface="Verdana"/>
              <a:sym typeface="Verdana"/>
            </a:endParaRPr>
          </a:p>
        </p:txBody>
      </p:sp>
      <p:sp>
        <p:nvSpPr>
          <p:cNvPr id="452" name="Google Shape;452;g24641aa3161_0_9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42ecb6d63f_1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42ecb6d63f_1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Division 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FFFF00"/>
                </a:highlight>
                <a:latin typeface="Verdana"/>
                <a:ea typeface="Verdana"/>
                <a:cs typeface="Verdana"/>
                <a:sym typeface="Verdana"/>
              </a:rPr>
              <a:t>Example</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Here are the data sources they collected - internal culture/climate surveys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What they found when looking at their school quality profile data from 2022-23 and the 2023-24 attendance data……….</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this helped the division to identify their red flags.</a:t>
            </a:r>
            <a:endParaRPr>
              <a:latin typeface="Verdana"/>
              <a:ea typeface="Verdana"/>
              <a:cs typeface="Verdana"/>
              <a:sym typeface="Verdana"/>
            </a:endParaRPr>
          </a:p>
        </p:txBody>
      </p:sp>
      <p:sp>
        <p:nvSpPr>
          <p:cNvPr id="459" name="Google Shape;459;g242ecb6d63f_1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4c0cd4a5fb_12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4c0cd4a5fb_12_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5 min (or longer)</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During this next group activity, we’ll invite you to take this process a step further and identify your red flags.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you reviewed the data sources in the last DDD activity, consider what might be areas of concern and identify 1-2 red flags.</a:t>
            </a:r>
            <a:endParaRPr>
              <a:latin typeface="Verdana"/>
              <a:ea typeface="Verdana"/>
              <a:cs typeface="Verdana"/>
              <a:sym typeface="Verdana"/>
            </a:endParaRPr>
          </a:p>
        </p:txBody>
      </p:sp>
      <p:sp>
        <p:nvSpPr>
          <p:cNvPr id="466" name="Google Shape;466;g24c0cd4a5fb_12_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4641aa3161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4641aa316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Focus is not on the form, but documentation of the process. This is only one way to document.</a:t>
            </a:r>
            <a:endParaRPr/>
          </a:p>
        </p:txBody>
      </p:sp>
      <p:sp>
        <p:nvSpPr>
          <p:cNvPr id="477" name="Google Shape;477;g24641aa316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4c0cd4a5fb_14_4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4c0cd4a5fb_14_4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At this point, you have identified a problem area of focus, and now you’ll begin to define that problem.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precisely define the problem by providing as much specificity as possible, looking at the who, what, when, where….and (sneak peak - the why will come later)</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(each of these areas may not be applicable to your problem area but we look to define the problem as specifically as possible where data may be relevant)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Specifically, we look at…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 Define what is happening related to our problem area of focus and at what rate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Who - Which students are experiencing this problem, do those rates differ by student group?</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When - Could the problem be occurring most often during certain times of the year?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Where - Is the problem primarily occurring at certain levels or is it related to what is specifically occurring within the classroom environment?</a:t>
            </a:r>
            <a:endParaRPr>
              <a:latin typeface="Verdana"/>
              <a:ea typeface="Verdana"/>
              <a:cs typeface="Verdana"/>
              <a:sym typeface="Verdana"/>
            </a:endParaRPr>
          </a:p>
        </p:txBody>
      </p:sp>
      <p:sp>
        <p:nvSpPr>
          <p:cNvPr id="486" name="Google Shape;486;g24c0cd4a5fb_14_4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3a8c897eb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3a8c897eb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Here are a couple of examples of statements developed by teams that described specific problem areas of concern. </a:t>
            </a:r>
            <a:endParaRPr>
              <a:latin typeface="Verdana"/>
              <a:ea typeface="Verdana"/>
              <a:cs typeface="Verdana"/>
              <a:sym typeface="Verdana"/>
            </a:endParaRPr>
          </a:p>
        </p:txBody>
      </p:sp>
      <p:sp>
        <p:nvSpPr>
          <p:cNvPr id="493" name="Google Shape;493;g23a8c897ebb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2c68c3e43a_0_18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2c68c3e43a_0_18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Review agenda anchored to problem solving steps we will be using the guide discussion around DIDM today.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Highlight the ample work time provided throughout the day, within each section.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b="1" i="1" u="sng">
              <a:latin typeface="Verdana"/>
              <a:ea typeface="Verdana"/>
              <a:cs typeface="Verdana"/>
              <a:sym typeface="Verdana"/>
            </a:endParaRPr>
          </a:p>
          <a:p>
            <a:pPr indent="0" lvl="0" marL="0" rtl="0" algn="l">
              <a:lnSpc>
                <a:spcPct val="100000"/>
              </a:lnSpc>
              <a:spcBef>
                <a:spcPts val="0"/>
              </a:spcBef>
              <a:spcAft>
                <a:spcPts val="0"/>
              </a:spcAft>
              <a:buSzPts val="1400"/>
              <a:buNone/>
            </a:pPr>
            <a:r>
              <a:rPr b="1" i="1" lang="en-US" u="sng">
                <a:latin typeface="Verdana"/>
                <a:ea typeface="Verdana"/>
                <a:cs typeface="Verdana"/>
                <a:sym typeface="Verdana"/>
              </a:rPr>
              <a:t>March 19 presenters’ reflection:</a:t>
            </a:r>
            <a:endParaRPr b="1" i="1" u="sng">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When we presented we stopped just before goal setting (at 12:20) and sent folks to lunch. They returned at 1:10.</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eliminated the work time during goal setting to save time, but in retrospect we could have kept it.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also added time at the end on the “call to auction” slide to give folks 10 min to identify next steps.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ended with 15 min to spare and gave them time to complete the eval.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54" name="Google Shape;154;g22c68c3e43a_0_18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Division A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highlight>
                  <a:srgbClr val="FFFF00"/>
                </a:highlight>
                <a:latin typeface="Verdana"/>
                <a:ea typeface="Verdana"/>
                <a:cs typeface="Verdana"/>
                <a:sym typeface="Verdana"/>
              </a:rPr>
              <a:t>Example: </a:t>
            </a:r>
            <a:endParaRPr>
              <a:latin typeface="Verdana"/>
              <a:ea typeface="Verdana"/>
              <a:cs typeface="Verdana"/>
              <a:sym typeface="Verdana"/>
            </a:endParaRPr>
          </a:p>
        </p:txBody>
      </p:sp>
      <p:sp>
        <p:nvSpPr>
          <p:cNvPr id="499" name="Google Shape;49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10 min - Work Time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Let’s take time now to begin to develop a problem statement that might address the what, who, when and where.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See how precise you can get as you describe the problem without getting lost in the weeds, consider whether you have challenged assumptions with data and if you cannot describe the problem, identify what data you might need to finish the problem statement.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05" name="Google Shape;5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c1cef4d09a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c1cef4d09a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10:45</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10 min break</a:t>
            </a:r>
            <a:endParaRPr>
              <a:latin typeface="Verdana"/>
              <a:ea typeface="Verdana"/>
              <a:cs typeface="Verdana"/>
              <a:sym typeface="Verdana"/>
            </a:endParaRPr>
          </a:p>
        </p:txBody>
      </p:sp>
      <p:sp>
        <p:nvSpPr>
          <p:cNvPr id="516" name="Google Shape;516;g2c1cef4d09a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CE5CD"/>
                </a:highlight>
                <a:latin typeface="Verdana"/>
                <a:ea typeface="Verdana"/>
                <a:cs typeface="Verdana"/>
                <a:sym typeface="Verdana"/>
              </a:rPr>
              <a:t>Time: 10:55 pm </a:t>
            </a:r>
            <a:endParaRPr>
              <a:highlight>
                <a:srgbClr val="FCE5CD"/>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Define -&gt; analyze (this step can often be skipped when we think about our tendency to want to solve problems immediately)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Here, we’ll be taking the time to look closer at our problem statement, asking why it might be occurring, involving key stakeholders in that process and ultimately developing a SMART goal.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21" name="Google Shape;52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2c510ae718_0_1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2c510ae718_0_1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Earlier we defined our problem by asking what, who, when, and where and now we will begin to also ask why the problem is occurring in order to develop a precise problem statement around which we can action plan.</a:t>
            </a:r>
            <a:endParaRPr>
              <a:latin typeface="Verdana"/>
              <a:ea typeface="Verdana"/>
              <a:cs typeface="Verdana"/>
              <a:sym typeface="Verdana"/>
            </a:endParaRPr>
          </a:p>
        </p:txBody>
      </p:sp>
      <p:sp>
        <p:nvSpPr>
          <p:cNvPr id="529" name="Google Shape;529;g22c510ae718_0_1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3b8a857677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3b8a857677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Critical element - stakeholder feedback and engagement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Stakeholders provide critical “pieces to the puzzle” helping us to better understand and analyze the problem.</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Presenter: Anyone functioned as staff and parent in a school?</a:t>
            </a:r>
            <a:endParaRPr>
              <a:latin typeface="Verdana"/>
              <a:ea typeface="Verdana"/>
              <a:cs typeface="Verdana"/>
              <a:sym typeface="Verdana"/>
            </a:endParaRPr>
          </a:p>
        </p:txBody>
      </p:sp>
      <p:sp>
        <p:nvSpPr>
          <p:cNvPr id="536" name="Google Shape;536;g23b8a857677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2a56e2d374_1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2a56e2d374_1_10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1 min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Why focus on stakeholder engagement?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Read quote - thinking about what stands out for you. (words that stand out)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Mine - meaningfully, expertise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We need to be intentional about involving stakeholders whose voices might not typically be heard, also thinking about tapping into voices that represent your division’s demographics.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When we involve stakeholders in the DIDM process (identifying the why) we also have a greater chance of developing goals and plans that are truly responsive to the needs of students, families and staff.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i="1" lang="en-US" sz="1000">
                <a:latin typeface="Verdana"/>
                <a:ea typeface="Verdana"/>
                <a:cs typeface="Verdana"/>
                <a:sym typeface="Verdana"/>
              </a:rPr>
              <a:t>Disrupting Racialized Institutional Scripts: Toward Parent–Teacher Transformative Agency for Educational Justice</a:t>
            </a:r>
            <a:endParaRPr i="1"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i="1" lang="en-US" sz="1000" u="sng">
                <a:solidFill>
                  <a:schemeClr val="hlink"/>
                </a:solidFill>
                <a:latin typeface="Verdana"/>
                <a:ea typeface="Verdana"/>
                <a:cs typeface="Verdana"/>
                <a:sym typeface="Verdana"/>
                <a:hlinkClick r:id="rId2"/>
              </a:rPr>
              <a:t>Ann M. Ishimaru</a:t>
            </a:r>
            <a:r>
              <a:rPr i="1" lang="en-US" sz="1000">
                <a:solidFill>
                  <a:srgbClr val="333333"/>
                </a:solidFill>
                <a:latin typeface="Verdana"/>
                <a:ea typeface="Verdana"/>
                <a:cs typeface="Verdana"/>
                <a:sym typeface="Verdana"/>
              </a:rPr>
              <a:t> &amp;</a:t>
            </a:r>
            <a:r>
              <a:rPr i="1" lang="en-US" sz="1000">
                <a:solidFill>
                  <a:srgbClr val="333333"/>
                </a:solidFill>
                <a:uFill>
                  <a:noFill/>
                </a:uFill>
                <a:latin typeface="Verdana"/>
                <a:ea typeface="Verdana"/>
                <a:cs typeface="Verdana"/>
                <a:sym typeface="Verdana"/>
                <a:hlinkClick r:id="rId3">
                  <a:extLst>
                    <a:ext uri="{A12FA001-AC4F-418D-AE19-62706E023703}">
                      <ahyp:hlinkClr val="tx"/>
                    </a:ext>
                  </a:extLst>
                </a:hlinkClick>
              </a:rPr>
              <a:t> </a:t>
            </a:r>
            <a:r>
              <a:rPr i="1" lang="en-US" sz="1000" u="sng">
                <a:solidFill>
                  <a:schemeClr val="hlink"/>
                </a:solidFill>
                <a:latin typeface="Verdana"/>
                <a:ea typeface="Verdana"/>
                <a:cs typeface="Verdana"/>
                <a:sym typeface="Verdana"/>
                <a:hlinkClick r:id="rId4"/>
              </a:rPr>
              <a:t>Sola Takahashi</a:t>
            </a:r>
            <a:endParaRPr i="1" sz="1000" u="sng">
              <a:solidFill>
                <a:schemeClr val="hlink"/>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i="1" lang="en-US" sz="1000">
                <a:latin typeface="Verdana"/>
                <a:ea typeface="Verdana"/>
                <a:cs typeface="Verdana"/>
                <a:sym typeface="Verdana"/>
              </a:rPr>
              <a:t>Peabody Journal of Education, Pages 343-362 | Accepted author version posted online: 09 May 2017, Published online: 08 Jun 2017</a:t>
            </a:r>
            <a:endParaRPr i="1" sz="10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i="1" sz="1000">
              <a:latin typeface="Verdana"/>
              <a:ea typeface="Verdana"/>
              <a:cs typeface="Verdana"/>
              <a:sym typeface="Verdana"/>
            </a:endParaRPr>
          </a:p>
        </p:txBody>
      </p:sp>
      <p:sp>
        <p:nvSpPr>
          <p:cNvPr id="543" name="Google Shape;543;g22a56e2d374_1_10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4641aa3161_0_5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24641aa3161_0_5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2 min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Your problem/challenge will most likely have MANY possible causes.  In order to determine which factor is having the greatest impact, we have to do a little more digging.  </a:t>
            </a:r>
            <a:r>
              <a:rPr b="1" lang="en-US">
                <a:latin typeface="Verdana"/>
                <a:ea typeface="Verdana"/>
                <a:cs typeface="Verdana"/>
                <a:sym typeface="Verdana"/>
              </a:rPr>
              <a:t>To truly understand the problem/challenge we have to gain insight from those affected by the problem/challenge.  </a:t>
            </a:r>
            <a:r>
              <a:rPr lang="en-US">
                <a:latin typeface="Verdana"/>
                <a:ea typeface="Verdana"/>
                <a:cs typeface="Verdana"/>
                <a:sym typeface="Verdana"/>
              </a:rPr>
              <a:t>They hold information that is KEY to our understanding of the problem.</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Has your team discussed the potential impact of students’ feelings that they are not honored and valued as individuals in the school?</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Has your team considered school and division policies that may contribute to the precise problem?</a:t>
            </a:r>
            <a:endParaRPr>
              <a:latin typeface="Verdana"/>
              <a:ea typeface="Verdana"/>
              <a:cs typeface="Verdana"/>
              <a:sym typeface="Verdana"/>
            </a:endParaRPr>
          </a:p>
          <a:p>
            <a:pPr indent="-304800" lvl="1" marL="9144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Examples: Dress code, student access to gifted/honors/AP courses, availability of resources for marginalized students, diverse representations in school curricula, etc.</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Have students been asked about their feelings of belonging and connection to the school community?</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Have family perspectives and input about school/division policies and practices been sought?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p:txBody>
      </p:sp>
      <p:sp>
        <p:nvSpPr>
          <p:cNvPr id="550" name="Google Shape;550;g24641aa3161_0_5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c510ae718_0_5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2c510ae718_0_5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There are many tools and some which you all have used that are not represented here.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Climate surveys could be helpful. </a:t>
            </a:r>
            <a:endParaRPr>
              <a:latin typeface="Verdana"/>
              <a:ea typeface="Verdana"/>
              <a:cs typeface="Verdana"/>
              <a:sym typeface="Verdana"/>
            </a:endParaRPr>
          </a:p>
        </p:txBody>
      </p:sp>
      <p:sp>
        <p:nvSpPr>
          <p:cNvPr id="558" name="Google Shape;558;g22c510ae718_0_5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2b49ff9a8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52b49ff9a8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10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Your division:</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Take some time to discussed how you are currently obtaining stakeholder feedback</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Which group do you still need to obtain feedback from and how you might obtain it?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highlight>
                  <a:srgbClr val="00FFFF"/>
                </a:highlight>
                <a:latin typeface="Verdana"/>
                <a:ea typeface="Verdana"/>
                <a:cs typeface="Verdana"/>
                <a:sym typeface="Verdana"/>
              </a:rPr>
              <a:t>Possible share when returning from discussion?</a:t>
            </a:r>
            <a:endParaRPr>
              <a:highlight>
                <a:srgbClr val="00FFFF"/>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2"/>
              </a:rPr>
              <a:t>OBTAINING STAKEHOLDER FEEDBACK TO IMPROVE THE MIDDLE TO HIGH SCHOOL TRANSITION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65" name="Google Shape;565;g252b49ff9a8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2c68c3e43a_0_18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2c68c3e43a_0_18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Learning intentions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Possible: which of these learning intentions has been a particular focus for you? As you arrived today, which were you most curious about?</a:t>
            </a:r>
            <a:endParaRPr>
              <a:latin typeface="Verdana"/>
              <a:ea typeface="Verdana"/>
              <a:cs typeface="Verdana"/>
              <a:sym typeface="Verdana"/>
            </a:endParaRPr>
          </a:p>
        </p:txBody>
      </p:sp>
      <p:sp>
        <p:nvSpPr>
          <p:cNvPr id="163" name="Google Shape;163;g22c68c3e43a_0_18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abf9b6a783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abf9b6a783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g2abf9b6a783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3b8a857677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3b8a857677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Now that we understand the critical role of stakeholders, let’s dive into how we might go about beginning to identify the why.</a:t>
            </a:r>
            <a:endParaRPr>
              <a:latin typeface="Verdana"/>
              <a:ea typeface="Verdana"/>
              <a:cs typeface="Verdana"/>
              <a:sym typeface="Verdana"/>
            </a:endParaRPr>
          </a:p>
        </p:txBody>
      </p:sp>
      <p:sp>
        <p:nvSpPr>
          <p:cNvPr id="584" name="Google Shape;584;g23b8a857677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2c510ae718_0_1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2c510ae718_0_1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We mentioned earlier about a process called root cause analysis which involves protocols that help us to identify the why.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Why root cause analysis?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OSQ slide, Dr. April Kaiser-Edwards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591" name="Google Shape;591;g22c510ae718_0_1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378992f52d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One of the important benefits of RCA is that is helps us to separate story from fact and directs us to “validate assumptions”.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Here is one example.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Another - HS tardies.</a:t>
            </a:r>
            <a:endParaRPr>
              <a:latin typeface="Verdana"/>
              <a:ea typeface="Verdana"/>
              <a:cs typeface="Verdana"/>
              <a:sym typeface="Verdana"/>
            </a:endParaRPr>
          </a:p>
        </p:txBody>
      </p:sp>
      <p:sp>
        <p:nvSpPr>
          <p:cNvPr id="598" name="Google Shape;598;g2378992f52d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2a56e2d374_1_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2a56e2d374_1_7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p:txBody>
      </p:sp>
      <p:sp>
        <p:nvSpPr>
          <p:cNvPr id="605" name="Google Shape;605;g22a56e2d374_1_7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2a56e2d374_1_7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2a56e2d374_1_7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3 min</a:t>
            </a:r>
            <a:endParaRPr>
              <a:latin typeface="Verdana"/>
              <a:ea typeface="Verdana"/>
              <a:cs typeface="Verdana"/>
              <a:sym typeface="Verdana"/>
            </a:endParaRPr>
          </a:p>
        </p:txBody>
      </p:sp>
      <p:sp>
        <p:nvSpPr>
          <p:cNvPr id="613" name="Google Shape;613;g22a56e2d374_1_7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2c510ae718_0_12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2c510ae718_0_12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There are various protocols out there that assist us with identifying root cause, today we will explore one - the fishbone diagram.</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i="1" lang="en-US">
                <a:solidFill>
                  <a:srgbClr val="1155CC"/>
                </a:solidFill>
                <a:latin typeface="Verdana"/>
                <a:ea typeface="Verdana"/>
                <a:cs typeface="Verdana"/>
                <a:sym typeface="Verdana"/>
              </a:rPr>
              <a:t>(Going to use Fishbone, but may have heard about 5 whys. We Added in the 5 whys as an example they may have heard, they are hidden, to reach out to coaches if interested.)</a:t>
            </a:r>
            <a:endParaRPr i="1">
              <a:solidFill>
                <a:srgbClr val="1155CC"/>
              </a:solidFill>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 problem or effect is displayed at the head of the diagram.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Brainstorm all the possible causes of the problem, listed at the top of each branch. Consider what data you may have to support that “why”.</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For each “why”, continue to ask “Why does this happen?” and generate deeper levels of causes; continue organizing them under related categories.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*Include team members who have personal knowledge of the processes and systems involved in the problem or event to be investigated.</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A visual, structured way to look at cause and effect. </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Keeps the team focused on the causes of the problem, rather than the symptoms.</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Can be helpful in identifying possible causes for a problem that might not otherwise be considered by directing the team to look at the categories and think of alternative, associated causes.</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Helps to dig deeper to better understand what in the systems and processes may be causing the problem, so those factors can be addressed. </a:t>
            </a:r>
            <a:endParaRPr>
              <a:latin typeface="Verdana"/>
              <a:ea typeface="Verdana"/>
              <a:cs typeface="Verdana"/>
              <a:sym typeface="Verdana"/>
            </a:endParaRPr>
          </a:p>
        </p:txBody>
      </p:sp>
      <p:sp>
        <p:nvSpPr>
          <p:cNvPr id="621" name="Google Shape;621;g22c510ae718_0_12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4c0cd4a5fb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highlight>
                  <a:srgbClr val="FFFF00"/>
                </a:highlight>
                <a:latin typeface="Verdana"/>
                <a:ea typeface="Verdana"/>
                <a:cs typeface="Verdana"/>
                <a:sym typeface="Verdana"/>
              </a:rPr>
              <a:t>Example</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629" name="Google Shape;629;g24c0cd4a5fb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b43ead5cbc_0_4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Generated these root causes/contributing factors from the following research:</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2"/>
              </a:rPr>
              <a:t>https://www.nasponline.org/assets/Documents/MH_School-Attendance-Problems.pdf</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3"/>
              </a:rPr>
              <a:t>https://www.attendanceworks.org/chronic-absence/addressing-chronic-absence/3-tiers-of-intervention/root-causes/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4"/>
              </a:rPr>
              <a:t>https://www.attendanceworks.org/wp-content/uploads/2018/04/Aggregate-RCA-Report-Final-4.pdf</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5"/>
              </a:rPr>
              <a:t>https://www.attendanceworks.org/why-are-secondary-students-missing-so-much-school/</a:t>
            </a: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6"/>
              </a:rPr>
              <a:t>https://scholarscompass.vcu.edu/cgi/viewcontent.cgi?article=1135&amp;context=merc_pubs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635" name="Google Shape;635;g2b43ead5cbc_0_4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a17953dd2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a17953dd2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2 min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It is important to research the problem you are investigating when beginning to brainstorm root cause.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For example, with relation to attendance, Attendance Works shares 4 general categories that, based on research, reflect the most prevalent contributing factors leading to chronic absenteeism</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643" name="Google Shape;643;g2a17953dd2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42ecb6d63f_1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solidFill>
                  <a:srgbClr val="333333"/>
                </a:solidFill>
                <a:latin typeface="Verdana"/>
                <a:ea typeface="Verdana"/>
                <a:cs typeface="Verdana"/>
                <a:sym typeface="Verdana"/>
              </a:rPr>
              <a:t>1 min</a:t>
            </a:r>
            <a:endParaRPr>
              <a:solidFill>
                <a:srgbClr val="333333"/>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333333"/>
                </a:solidFill>
                <a:latin typeface="Verdana"/>
                <a:ea typeface="Verdana"/>
                <a:cs typeface="Verdana"/>
                <a:sym typeface="Verdana"/>
              </a:rPr>
              <a:t>Invite you to join us in establishing these community agreements to support our learning and collaboration today.</a:t>
            </a:r>
            <a:endParaRPr>
              <a:solidFill>
                <a:srgbClr val="333333"/>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333333"/>
                </a:solidFill>
                <a:latin typeface="Verdana"/>
                <a:ea typeface="Verdana"/>
                <a:cs typeface="Verdana"/>
                <a:sym typeface="Verdana"/>
              </a:rPr>
              <a:t>Check for agreement. Anything to add or enhance?</a:t>
            </a:r>
            <a:endParaRPr>
              <a:solidFill>
                <a:srgbClr val="333333"/>
              </a:solidFill>
              <a:latin typeface="Verdana"/>
              <a:ea typeface="Verdana"/>
              <a:cs typeface="Verdana"/>
              <a:sym typeface="Verdana"/>
            </a:endParaRPr>
          </a:p>
        </p:txBody>
      </p:sp>
      <p:sp>
        <p:nvSpPr>
          <p:cNvPr id="169" name="Google Shape;169;g242ecb6d63f_1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a17953dd2c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2a17953dd2c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g2a17953dd2c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ab63d2c450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ab63d2c450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These data dives can provide additional information for potential areas of intervention.</a:t>
            </a:r>
            <a:endParaRPr>
              <a:latin typeface="Arial"/>
              <a:ea typeface="Arial"/>
              <a:cs typeface="Arial"/>
              <a:sym typeface="Arial"/>
            </a:endParaRPr>
          </a:p>
        </p:txBody>
      </p:sp>
      <p:sp>
        <p:nvSpPr>
          <p:cNvPr id="662" name="Google Shape;662;g2ab63d2c450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4c0cd4a5fb_12_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4c0cd4a5fb_12_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5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Drilled down on the 2 that felt most pressing &amp; data and would have the most impact</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These 2 are what was selected as a focus (peach boxes)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Continue to ask “Why does this happen?” and generate deeper levels of causes/contributing factors</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(Share blue boxes) these are the contributing factors that were then identified</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Webinar: (Richmond Public Schools) Attendance Works </a:t>
            </a:r>
            <a:r>
              <a:rPr lang="en-US" u="sng">
                <a:solidFill>
                  <a:schemeClr val="hlink"/>
                </a:solidFill>
                <a:latin typeface="Verdana"/>
                <a:ea typeface="Verdana"/>
                <a:cs typeface="Verdana"/>
                <a:sym typeface="Verdana"/>
                <a:hlinkClick r:id="rId2"/>
              </a:rPr>
              <a:t>May 10, 2023: Relationships All Year Round: Nurturing Showing Up</a:t>
            </a:r>
            <a:r>
              <a:rPr lang="en-US">
                <a:latin typeface="Verdana"/>
                <a:ea typeface="Verdana"/>
                <a:cs typeface="Verdana"/>
                <a:sym typeface="Verdana"/>
              </a:rPr>
              <a:t> (00:38:27 and 01:10:00)</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Dr. Shadae Harris (Chief Engagement Officer) - “eviction crisis”; reframed attendance as an engagement issue; housing insecurity is an education issue preventing students from engaging; partnered with the community organization Housing Families First; found that a large # of families were living in hotels/motels; did not have first/last month’s rent; wrote a grant to pay for families first/last month’s rent</a:t>
            </a:r>
            <a:endParaRPr>
              <a:latin typeface="Verdana"/>
              <a:ea typeface="Verdana"/>
              <a:cs typeface="Verdana"/>
              <a:sym typeface="Verdana"/>
            </a:endParaRPr>
          </a:p>
        </p:txBody>
      </p:sp>
      <p:sp>
        <p:nvSpPr>
          <p:cNvPr id="669" name="Google Shape;669;g24c0cd4a5fb_12_1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b02a18e28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b02a18e28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5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Drilled down on the 2 factors for each that felt most pressing, those they had data to support and areas they might have the most impact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693" name="Google Shape;693;g2b02a18e28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4c0cd4a5fb_4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24c0cd4a5fb_4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Char char="●"/>
            </a:pPr>
            <a:r>
              <a:t/>
            </a:r>
            <a:endParaRPr>
              <a:highlight>
                <a:srgbClr val="FFFF00"/>
              </a:highlight>
              <a:latin typeface="Verdana"/>
              <a:ea typeface="Verdana"/>
              <a:cs typeface="Verdana"/>
              <a:sym typeface="Verdana"/>
            </a:endParaRPr>
          </a:p>
        </p:txBody>
      </p:sp>
      <p:sp>
        <p:nvSpPr>
          <p:cNvPr id="709" name="Google Shape;709;g24c0cd4a5fb_4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4c0cd4a5fb_4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4c0cd4a5fb_4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717" name="Google Shape;717;g24c0cd4a5fb_4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b43ead5cbc_0_2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2b43ead5cbc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Fishbone step 1</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Now, we will guide you through an exploration of the fishbone diagram through 3 steps.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First, we will give you 5 minutes to think about what you notice or wonder about your red flag or problem statement you identified earlier.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As you think about your “wonder”, consider what “whys” might be you be thinking about.</a:t>
            </a:r>
            <a:endParaRPr>
              <a:latin typeface="Verdana"/>
              <a:ea typeface="Verdana"/>
              <a:cs typeface="Verdana"/>
              <a:sym typeface="Verdana"/>
            </a:endParaRPr>
          </a:p>
        </p:txBody>
      </p:sp>
      <p:sp>
        <p:nvSpPr>
          <p:cNvPr id="725" name="Google Shape;725;g2b43ead5cbc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4641aa3161_0_2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24641aa3161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10 minutes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Share - 3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Categorize - 7 min</a:t>
            </a:r>
            <a:endParaRPr>
              <a:latin typeface="Verdana"/>
              <a:ea typeface="Verdana"/>
              <a:cs typeface="Verdana"/>
              <a:sym typeface="Verdana"/>
            </a:endParaRPr>
          </a:p>
        </p:txBody>
      </p:sp>
      <p:sp>
        <p:nvSpPr>
          <p:cNvPr id="736" name="Google Shape;736;g24641aa3161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4641aa3161_0_4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4641aa3161_0_4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20 min (Other protocols: </a:t>
            </a:r>
            <a:r>
              <a:rPr lang="en-US" u="sng">
                <a:solidFill>
                  <a:schemeClr val="hlink"/>
                </a:solidFill>
                <a:latin typeface="Verdana"/>
                <a:ea typeface="Verdana"/>
                <a:cs typeface="Verdana"/>
                <a:sym typeface="Verdana"/>
                <a:hlinkClick r:id="rId2"/>
              </a:rPr>
              <a:t>https://drive.google.com/file/d/1j-thgSBVEOUWW1ZMt9Z63Faih9ym0Npe/view?usp=drive_link</a:t>
            </a:r>
            <a:r>
              <a:rPr lang="en-US">
                <a:latin typeface="Verdana"/>
                <a:ea typeface="Verdana"/>
                <a:cs typeface="Verdana"/>
                <a:sym typeface="Verdana"/>
              </a:rPr>
              <a:t>)</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AutoNum type="arabicPeriod"/>
            </a:pPr>
            <a:r>
              <a:rPr lang="en-US">
                <a:latin typeface="Verdana"/>
                <a:ea typeface="Verdana"/>
                <a:cs typeface="Verdana"/>
                <a:sym typeface="Verdana"/>
              </a:rPr>
              <a:t>Place your red flag at the “head of the fish.” </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AutoNum type="arabicPeriod"/>
            </a:pPr>
            <a:r>
              <a:rPr lang="en-US">
                <a:latin typeface="Verdana"/>
                <a:ea typeface="Verdana"/>
                <a:cs typeface="Verdana"/>
                <a:sym typeface="Verdana"/>
              </a:rPr>
              <a:t>Categorize any “whys” you discussed as major categories at the head of each “Rib” of the fish. </a:t>
            </a:r>
            <a:endParaRPr>
              <a:latin typeface="Verdana"/>
              <a:ea typeface="Verdana"/>
              <a:cs typeface="Verdana"/>
              <a:sym typeface="Verdana"/>
            </a:endParaRPr>
          </a:p>
          <a:p>
            <a:pPr indent="-317500" lvl="0" marL="457200" rtl="0" algn="l">
              <a:lnSpc>
                <a:spcPct val="100000"/>
              </a:lnSpc>
              <a:spcBef>
                <a:spcPts val="0"/>
              </a:spcBef>
              <a:spcAft>
                <a:spcPts val="0"/>
              </a:spcAft>
              <a:buSzPts val="1400"/>
              <a:buFont typeface="Verdana"/>
              <a:buAutoNum type="arabicPeriod"/>
            </a:pPr>
            <a:r>
              <a:rPr lang="en-US">
                <a:latin typeface="Verdana"/>
                <a:ea typeface="Verdana"/>
                <a:cs typeface="Verdana"/>
                <a:sym typeface="Verdana"/>
              </a:rPr>
              <a:t>Select one “rib” and ask “Why is this?” Have a recorder write down the group’s answers.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b="1" i="1" lang="en-US">
                <a:latin typeface="Verdana"/>
                <a:ea typeface="Verdana"/>
                <a:cs typeface="Verdana"/>
                <a:sym typeface="Verdana"/>
              </a:rPr>
              <a:t>Point to highlight → </a:t>
            </a:r>
            <a:r>
              <a:rPr i="1" lang="en-US">
                <a:latin typeface="Verdana"/>
                <a:ea typeface="Verdana"/>
                <a:cs typeface="Verdana"/>
                <a:sym typeface="Verdana"/>
              </a:rPr>
              <a:t>Answers at this point might just be conjecture or anecdotal experiences. All answers MUST have data to validate them before moving forward and including them in a precision problem statement.</a:t>
            </a:r>
            <a:endParaRPr i="1">
              <a:latin typeface="Verdana"/>
              <a:ea typeface="Verdana"/>
              <a:cs typeface="Verdana"/>
              <a:sym typeface="Verdana"/>
            </a:endParaRPr>
          </a:p>
        </p:txBody>
      </p:sp>
      <p:sp>
        <p:nvSpPr>
          <p:cNvPr id="744" name="Google Shape;744;g24641aa3161_0_4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4c0cd4a5fb_4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Division A</a:t>
            </a:r>
            <a:endParaRPr>
              <a:highlight>
                <a:srgbClr val="FFFF00"/>
              </a:highlight>
              <a:latin typeface="Verdana"/>
              <a:ea typeface="Verdana"/>
              <a:cs typeface="Verdana"/>
              <a:sym typeface="Verdana"/>
            </a:endParaRPr>
          </a:p>
        </p:txBody>
      </p:sp>
      <p:sp>
        <p:nvSpPr>
          <p:cNvPr id="753" name="Google Shape;753;g24c0cd4a5fb_4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393469bfe4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393469bfe4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5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Connection activity called Synectics that supports social emotional skill development both for students and adults.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Discuss at your table or with your team how you might complete this sentence.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b="1" lang="en-US" sz="1400" u="sng">
                <a:latin typeface="Verdana"/>
                <a:ea typeface="Verdana"/>
                <a:cs typeface="Verdana"/>
                <a:sym typeface="Verdana"/>
              </a:rPr>
              <a:t>TO DO:  Copy pics for hanging up around the room</a:t>
            </a:r>
            <a:endParaRPr b="1" sz="1400" u="sng">
              <a:latin typeface="Verdana"/>
              <a:ea typeface="Verdana"/>
              <a:cs typeface="Verdana"/>
              <a:sym typeface="Verdana"/>
            </a:endParaRPr>
          </a:p>
        </p:txBody>
      </p:sp>
      <p:sp>
        <p:nvSpPr>
          <p:cNvPr id="176" name="Google Shape;176;g2393469bfe4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44f0487a68_0_3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244f0487a68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Focus is not on the form, but documentation of the process. This is only one way to document.</a:t>
            </a:r>
            <a:endParaRPr/>
          </a:p>
        </p:txBody>
      </p:sp>
      <p:sp>
        <p:nvSpPr>
          <p:cNvPr id="760" name="Google Shape;760;g244f0487a68_0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c1cef4d09a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2c1cef4d09a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highlight>
                  <a:srgbClr val="FCE5CD"/>
                </a:highlight>
                <a:latin typeface="Verdana"/>
                <a:ea typeface="Verdana"/>
                <a:cs typeface="Verdana"/>
                <a:sym typeface="Verdana"/>
              </a:rPr>
              <a:t>Time: 12:35pm</a:t>
            </a:r>
            <a:endParaRPr/>
          </a:p>
        </p:txBody>
      </p:sp>
      <p:sp>
        <p:nvSpPr>
          <p:cNvPr id="769" name="Google Shape;769;g2c1cef4d09a_0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2a56e2d374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CE5CD"/>
                </a:highlight>
                <a:latin typeface="Verdana"/>
                <a:ea typeface="Verdana"/>
                <a:cs typeface="Verdana"/>
                <a:sym typeface="Verdana"/>
              </a:rPr>
              <a:t>Time: 12:15 pm </a:t>
            </a:r>
            <a:endParaRPr>
              <a:highlight>
                <a:srgbClr val="FCE5CD"/>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Last step as we analyze our data, after we identify the “why” is to develop a goal.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What would it look like if your red flag were no longer a red flag?</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What is the ultimate goal?</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What is a realistic step for right now?</a:t>
            </a:r>
            <a:endParaRPr>
              <a:latin typeface="Verdana"/>
              <a:ea typeface="Verdana"/>
              <a:cs typeface="Verdana"/>
              <a:sym typeface="Verdana"/>
            </a:endParaRPr>
          </a:p>
        </p:txBody>
      </p:sp>
      <p:sp>
        <p:nvSpPr>
          <p:cNvPr id="775" name="Google Shape;775;g22a56e2d374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32d4a68815_0_4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232d4a68815_0_4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1000"/>
              </a:spcBef>
              <a:spcAft>
                <a:spcPts val="1000"/>
              </a:spcAft>
              <a:buSzPts val="1400"/>
              <a:buNone/>
            </a:pPr>
            <a:r>
              <a:rPr lang="en-US">
                <a:latin typeface="Verdana"/>
                <a:ea typeface="Verdana"/>
                <a:cs typeface="Verdana"/>
                <a:sym typeface="Verdana"/>
              </a:rPr>
              <a:t>The more targeted a goal is, the more targeted the plan will be.</a:t>
            </a:r>
            <a:endParaRPr>
              <a:latin typeface="Verdana"/>
              <a:ea typeface="Verdana"/>
              <a:cs typeface="Verdana"/>
              <a:sym typeface="Verdana"/>
            </a:endParaRPr>
          </a:p>
        </p:txBody>
      </p:sp>
      <p:sp>
        <p:nvSpPr>
          <p:cNvPr id="788" name="Google Shape;788;g232d4a68815_0_4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1e3ce62414c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1e3ce62414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p:txBody>
      </p:sp>
      <p:sp>
        <p:nvSpPr>
          <p:cNvPr id="796" name="Google Shape;796;g1e3ce62414c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4641aa3161_0_7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4641aa3161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p:txBody>
      </p:sp>
      <p:sp>
        <p:nvSpPr>
          <p:cNvPr id="811" name="Google Shape;811;g24641aa3161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52b49ff9a8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252b49ff9a8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It can be helpful to think about how goals can be framed in the positive, looking to capture how specific positive behaviors or achievement levels can be increased vs. decreasing negative behaviors.</a:t>
            </a:r>
            <a:endParaRPr>
              <a:latin typeface="Verdana"/>
              <a:ea typeface="Verdana"/>
              <a:cs typeface="Verdana"/>
              <a:sym typeface="Verdana"/>
            </a:endParaRPr>
          </a:p>
        </p:txBody>
      </p:sp>
      <p:sp>
        <p:nvSpPr>
          <p:cNvPr id="818" name="Google Shape;818;g252b49ff9a8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4641aa3161_0_7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4641aa3161_0_7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10 minutes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Share Division A’s precision statement.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might be a goal you would suggest for this division?</a:t>
            </a:r>
            <a:endParaRPr>
              <a:latin typeface="Verdana"/>
              <a:ea typeface="Verdana"/>
              <a:cs typeface="Verdana"/>
              <a:sym typeface="Verdana"/>
            </a:endParaRPr>
          </a:p>
        </p:txBody>
      </p:sp>
      <p:sp>
        <p:nvSpPr>
          <p:cNvPr id="825" name="Google Shape;825;g24641aa3161_0_7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4641aa3161_0_7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24641aa3161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Division A</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highlight>
                  <a:srgbClr val="FFFF00"/>
                </a:highlight>
                <a:latin typeface="Verdana"/>
                <a:ea typeface="Verdana"/>
                <a:cs typeface="Verdana"/>
                <a:sym typeface="Verdana"/>
              </a:rPr>
              <a:t>Share why we picked 80% as a goal. What did the research say on how to achieve this.</a:t>
            </a:r>
            <a:endParaRPr>
              <a:highlight>
                <a:srgbClr val="FFFF00"/>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highlight>
                <a:srgbClr val="FFFF00"/>
              </a:highlight>
              <a:latin typeface="Verdana"/>
              <a:ea typeface="Verdana"/>
              <a:cs typeface="Verdana"/>
              <a:sym typeface="Verdana"/>
            </a:endParaRPr>
          </a:p>
        </p:txBody>
      </p:sp>
      <p:sp>
        <p:nvSpPr>
          <p:cNvPr id="835" name="Google Shape;835;g24641aa3161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44f0487a68_0_3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244f0487a68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Focus is not on the form, but documentation of the process. This is only one way to document.</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845" name="Google Shape;845;g244f0487a68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a941221d0_0_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This section will provide us with foundational knowledge related to division level data informed decision making.</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We are sharing these up front as they will be revisited throughout the day.</a:t>
            </a:r>
            <a:endParaRPr>
              <a:latin typeface="Verdana"/>
              <a:ea typeface="Verdana"/>
              <a:cs typeface="Verdana"/>
              <a:sym typeface="Verdana"/>
            </a:endParaRPr>
          </a:p>
        </p:txBody>
      </p:sp>
      <p:sp>
        <p:nvSpPr>
          <p:cNvPr id="189" name="Google Shape;189;g21a941221d0_0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CE5CD"/>
                </a:highlight>
                <a:latin typeface="Verdana"/>
                <a:ea typeface="Verdana"/>
                <a:cs typeface="Verdana"/>
                <a:sym typeface="Verdana"/>
              </a:rPr>
              <a:t>Time: 1:30 pm</a:t>
            </a:r>
            <a:endParaRPr>
              <a:highlight>
                <a:srgbClr val="FCE5CD"/>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Explore the next step - Implement - identify what school staff need to sustain or what new practices/strategies need to be implemented. Also identify the systems that need to be in place to support this school level implementation.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52" name="Google Shape;85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4618287d4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24618287d4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You may have been wondering - when are we going to get to action planning/solution development.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Often this is where we want to begin after reviewing data. </a:t>
            </a:r>
            <a:endParaRPr>
              <a:latin typeface="Verdana"/>
              <a:ea typeface="Verdana"/>
              <a:cs typeface="Verdana"/>
              <a:sym typeface="Verdana"/>
            </a:endParaRPr>
          </a:p>
        </p:txBody>
      </p:sp>
      <p:sp>
        <p:nvSpPr>
          <p:cNvPr id="860" name="Google Shape;860;g24618287d4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4618287d44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24618287d44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It’s important to recognize that we all problem solve. The goal as we move through today’s session is to become better problem solvers.</a:t>
            </a:r>
            <a:endParaRPr>
              <a:latin typeface="Verdana"/>
              <a:ea typeface="Verdana"/>
              <a:cs typeface="Verdana"/>
              <a:sym typeface="Verdana"/>
            </a:endParaRPr>
          </a:p>
          <a:p>
            <a:pPr indent="-292100" lvl="0" marL="457200" rtl="0" algn="l">
              <a:lnSpc>
                <a:spcPct val="100000"/>
              </a:lnSpc>
              <a:spcBef>
                <a:spcPts val="0"/>
              </a:spcBef>
              <a:spcAft>
                <a:spcPts val="0"/>
              </a:spcAft>
              <a:buSzPts val="1000"/>
              <a:buFont typeface="Verdana"/>
              <a:buAutoNum type="arabicPeriod"/>
            </a:pPr>
            <a:r>
              <a:rPr lang="en-US">
                <a:latin typeface="Verdana"/>
                <a:ea typeface="Verdana"/>
                <a:cs typeface="Verdana"/>
                <a:sym typeface="Verdana"/>
              </a:rPr>
              <a:t>Typically, we may tend to define problems vaguely, often based on assumption. We all naturally make assumptions. We are generally not objective. We usually base our decisions on a few variables. As a result of having vague assumptions, we often develop generic plans. This prevents us from measuring the fidelity of the plan’s implementation. In these situations it becomes easier to blame the students, families, or staff that the plan did not work. </a:t>
            </a:r>
            <a:endParaRPr>
              <a:latin typeface="Verdana"/>
              <a:ea typeface="Verdana"/>
              <a:cs typeface="Verdana"/>
              <a:sym typeface="Verdana"/>
            </a:endParaRPr>
          </a:p>
          <a:p>
            <a:pPr indent="-292100" lvl="0" marL="457200" rtl="0" algn="l">
              <a:lnSpc>
                <a:spcPct val="100000"/>
              </a:lnSpc>
              <a:spcBef>
                <a:spcPts val="0"/>
              </a:spcBef>
              <a:spcAft>
                <a:spcPts val="0"/>
              </a:spcAft>
              <a:buSzPts val="1000"/>
              <a:buFont typeface="Verdana"/>
              <a:buAutoNum type="arabicPeriod"/>
            </a:pPr>
            <a:r>
              <a:rPr lang="en-US">
                <a:latin typeface="Verdana"/>
                <a:ea typeface="Verdana"/>
                <a:cs typeface="Verdana"/>
                <a:sym typeface="Verdana"/>
              </a:rPr>
              <a:t>Taking that time up front to understand the problem, helps us to develop more responsive and effective solutions…and interventions that will be less likely to be abandoned and start from scratch losing valuable time and momentum.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 difference between these 2 approaches is that effective problem solvers don’t “run with assumptions”. We take time to back up our claims with evidence. And take time to match our solutions with the needs of the students and /or staff.</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67" name="Google Shape;867;g24618287d44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44f0487a68_0_2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244f0487a68_0_2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Before we begin to discuss the development of solutions, let’s talk about a key component that will need to be in place in order to effectively develop action plans - stakeholder involvement.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How are we planning to tap into school leaders and school teams during solution development. Asking…</a:t>
            </a:r>
            <a:endParaRPr>
              <a:latin typeface="Verdana"/>
              <a:ea typeface="Verdana"/>
              <a:cs typeface="Verdana"/>
              <a:sym typeface="Verdana"/>
            </a:endParaRPr>
          </a:p>
        </p:txBody>
      </p:sp>
      <p:sp>
        <p:nvSpPr>
          <p:cNvPr id="886" name="Google Shape;886;g244f0487a68_0_2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b43ead5cbc_0_3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2b43ead5cbc_0_3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3 min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Family and Student Engagement is critical as we have discussed earlier - even more in the identification of solutions.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Possible: what word or phrase stands out for you as important within this process?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Family and student voice is used as data points, but they need to be utilized more as collaborators and partners in the decision making process.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893" name="Google Shape;893;g2b43ead5cbc_0_3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4618287d44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 / 5 min / 1 min share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Review Division A’s goal statement.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At your table, discuss which stakeholders this team may need to effectively engage in the development of solutions?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00" name="Google Shape;900;g24618287d44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44f0487a68_0_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Now that we have the right people at the table, we can begin to action plan.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During this stage of solution development, there will be 2 key actions we will be involved in this process.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Critical to note that the precision statement developed earlier, when done with the intentionality modeled/practiced today, will help to guide the development of these solutions.</a:t>
            </a:r>
            <a:endParaRPr>
              <a:latin typeface="Verdana"/>
              <a:ea typeface="Verdana"/>
              <a:cs typeface="Verdana"/>
              <a:sym typeface="Verdana"/>
            </a:endParaRPr>
          </a:p>
        </p:txBody>
      </p:sp>
      <p:sp>
        <p:nvSpPr>
          <p:cNvPr id="908" name="Google Shape;908;g244f0487a68_0_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4c0cd4a5fb_12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24c0cd4a5fb_12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You’ll notice that the focus on practices and systems sounds familiar - circles.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17" name="Google Shape;917;g24c0cd4a5fb_12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3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Before we get too excited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It is important to examine closely what has already been done to address the problem, and whether these actions been implemented with fidelity. These are several specific questions division teams can reflect on.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Initiative and resource maps (if developed) can help teams identify some of these practices and can help answer some of these questions.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24" name="Google Shape;924;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44f0487a68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g244f0487a68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If you find that there are still some gaps in practices then it might be necessary to move forward and think about what appropriate responses can be taken now to address the needs revealed in the data - asking what do we desire for teachers and schools to do?</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Using a formal selection process to identify appropropriate practices will be critical as practices should be teachable, learnable, doable, and readily assessed in practice.</a:t>
            </a:r>
            <a:endParaRPr>
              <a:latin typeface="Verdana"/>
              <a:ea typeface="Verdana"/>
              <a:cs typeface="Verdana"/>
              <a:sym typeface="Verdana"/>
            </a:endParaRPr>
          </a:p>
        </p:txBody>
      </p:sp>
      <p:sp>
        <p:nvSpPr>
          <p:cNvPr id="931" name="Google Shape;931;g244f0487a68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2a56e2d374_1_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2a56e2d374_1_7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Learning today directly supports DCA item 16 - DLT has a process for using data for decision making.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Many divisions have set goals around this and are looking to engage in learning and collaboration today to move work forward within your divisions in this area.</a:t>
            </a:r>
            <a:endParaRPr>
              <a:latin typeface="Verdana"/>
              <a:ea typeface="Verdana"/>
              <a:cs typeface="Verdana"/>
              <a:sym typeface="Verdana"/>
            </a:endParaRPr>
          </a:p>
        </p:txBody>
      </p:sp>
      <p:sp>
        <p:nvSpPr>
          <p:cNvPr id="196" name="Google Shape;196;g22a56e2d374_1_7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ab63d2c450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2ab63d2c450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https://www.future-ed.org/wp-content/uploads/2023/05/Attendance-Playbook.5.23.pdf</a:t>
            </a:r>
            <a:endParaRPr/>
          </a:p>
          <a:p>
            <a:pPr indent="0" lvl="0" marL="0" rtl="0" algn="l">
              <a:lnSpc>
                <a:spcPct val="100000"/>
              </a:lnSpc>
              <a:spcBef>
                <a:spcPts val="0"/>
              </a:spcBef>
              <a:spcAft>
                <a:spcPts val="0"/>
              </a:spcAft>
              <a:buSzPts val="1400"/>
              <a:buNone/>
            </a:pPr>
            <a:r>
              <a:t/>
            </a:r>
            <a:endParaRPr/>
          </a:p>
        </p:txBody>
      </p:sp>
      <p:sp>
        <p:nvSpPr>
          <p:cNvPr id="940" name="Google Shape;940;g2ab63d2c450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ab63d2c45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2ab63d2c45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g2ab63d2c45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44f0487a68_0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244f0487a68_0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 -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Just 2 selection tools we wanted to share today. There are many out there, but these might be familiar to you as we have shared these in VTSS trainings in the past. *Function over form</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EBP Selection Tool - VTSS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2"/>
              </a:rPr>
              <a:t>https://vtss-ric.vcu.edu/media/vtss-ric/documents/advanced-tiers/2022-23/Evidence-BasedInterventionSelectionTool-Accessible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Hexagon Tool (NIRN)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3"/>
              </a:rPr>
              <a:t>https://www.schoolmentalhealth.org/media/SOM/Microsites/NCSMH/Documents/Archives/CS-2.11-Hexagon-Tool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55" name="Google Shape;955;g244f0487a68_0_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4c0cd4a5fb_1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24c0cd4a5fb_1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10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Activity - we want to give you an opportunity to examine either of these documents for their usefulness within this process in your division.</a:t>
            </a:r>
            <a:endParaRPr>
              <a:latin typeface="Verdana"/>
              <a:ea typeface="Verdana"/>
              <a:cs typeface="Verdana"/>
              <a:sym typeface="Verdana"/>
            </a:endParaRPr>
          </a:p>
          <a:p>
            <a:pPr indent="-298450" lvl="0" marL="457200" rtl="0" algn="l">
              <a:lnSpc>
                <a:spcPct val="100000"/>
              </a:lnSpc>
              <a:spcBef>
                <a:spcPts val="0"/>
              </a:spcBef>
              <a:spcAft>
                <a:spcPts val="0"/>
              </a:spcAft>
              <a:buSzPts val="1100"/>
              <a:buFont typeface="Verdana"/>
              <a:buAutoNum type="arabicPeriod"/>
            </a:pPr>
            <a:r>
              <a:rPr lang="en-US">
                <a:latin typeface="Verdana"/>
                <a:ea typeface="Verdana"/>
                <a:cs typeface="Verdana"/>
                <a:sym typeface="Verdana"/>
              </a:rPr>
              <a:t>Discuss - does your division currently have a process for selecting practices or programs?</a:t>
            </a:r>
            <a:endParaRPr>
              <a:latin typeface="Verdana"/>
              <a:ea typeface="Verdana"/>
              <a:cs typeface="Verdana"/>
              <a:sym typeface="Verdana"/>
            </a:endParaRPr>
          </a:p>
          <a:p>
            <a:pPr indent="-298450" lvl="0" marL="457200" rtl="0" algn="l">
              <a:lnSpc>
                <a:spcPct val="100000"/>
              </a:lnSpc>
              <a:spcBef>
                <a:spcPts val="0"/>
              </a:spcBef>
              <a:spcAft>
                <a:spcPts val="0"/>
              </a:spcAft>
              <a:buSzPts val="1100"/>
              <a:buFont typeface="Verdana"/>
              <a:buAutoNum type="arabicPeriod"/>
            </a:pPr>
            <a:r>
              <a:rPr lang="en-US">
                <a:latin typeface="Verdana"/>
                <a:ea typeface="Verdana"/>
                <a:cs typeface="Verdana"/>
                <a:sym typeface="Verdana"/>
              </a:rPr>
              <a:t>Choose one of these 2 documents and identify any questions or prompts you feel might have been helpful in any past decision making processes.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After the activity - helpful resource to refer to (Stakeholder Engagement Guide):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rPr lang="en-US" u="sng">
                <a:solidFill>
                  <a:srgbClr val="1155CC"/>
                </a:solidFill>
                <a:latin typeface="Verdana"/>
                <a:ea typeface="Verdana"/>
                <a:cs typeface="Verdana"/>
                <a:sym typeface="Verdana"/>
                <a:hlinkClick r:id="rId2">
                  <a:extLst>
                    <a:ext uri="{A12FA001-AC4F-418D-AE19-62706E023703}">
                      <ahyp:hlinkClr val="tx"/>
                    </a:ext>
                  </a:extLst>
                </a:hlinkClick>
              </a:rPr>
              <a:t>https://nirn.fpg.unc.edu/sites/nirn.fpg.unc.edu/files/imce/documents/Stakeholder%20Engagement%20Guide_10.12.18_0.pdf</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Who should participate in these discussions?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965" name="Google Shape;965;g24c0cd4a5fb_1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4c0cd4a5fb_12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g24c0cd4a5fb_12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CE5CD"/>
                </a:highlight>
                <a:latin typeface="Verdana"/>
                <a:ea typeface="Verdana"/>
                <a:cs typeface="Verdana"/>
                <a:sym typeface="Verdana"/>
              </a:rPr>
              <a:t>Time: 2:10 pm</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Moving into our next area within solution development, systems.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An essential area of focus that can at times be overlooked.</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Systems - Not only do we ask “How will the plan be implemented?” BUT ALSO “How will the plan be supported?”</a:t>
            </a:r>
            <a:endParaRPr>
              <a:latin typeface="Verdana"/>
              <a:ea typeface="Verdana"/>
              <a:cs typeface="Verdana"/>
              <a:sym typeface="Verdana"/>
            </a:endParaRPr>
          </a:p>
        </p:txBody>
      </p:sp>
      <p:sp>
        <p:nvSpPr>
          <p:cNvPr id="977" name="Google Shape;977;g24c0cd4a5fb_12_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4bc7595c84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g24bc7595c84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There are a few areas that can be important to focus on when thinking about systems.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One is expectations - ensuring that we include clear definitions of expectations for schools…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And we likely know that, as with all systems, management structures and division size will impact these factors.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How does this look as part of the communication plan spoken to on slide 97?</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p:txBody>
      </p:sp>
      <p:sp>
        <p:nvSpPr>
          <p:cNvPr id="985" name="Google Shape;985;g24bc7595c84_0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4bc7595c84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4bc7595c84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Another area of focus with systems is support. What supports need to be in place for staff so that implementation can occur and be sustained?</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This can often include…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Here you are doing DCA #18 so you will want to document that in your implementation plan for your DCA. </a:t>
            </a:r>
            <a:endParaRPr>
              <a:latin typeface="Verdana"/>
              <a:ea typeface="Verdana"/>
              <a:cs typeface="Verdana"/>
              <a:sym typeface="Verdana"/>
            </a:endParaRPr>
          </a:p>
          <a:p>
            <a:pPr indent="-317500" lvl="1" marL="914400" rtl="0" algn="l">
              <a:lnSpc>
                <a:spcPct val="100000"/>
              </a:lnSpc>
              <a:spcBef>
                <a:spcPts val="0"/>
              </a:spcBef>
              <a:spcAft>
                <a:spcPts val="0"/>
              </a:spcAft>
              <a:buSzPts val="1400"/>
              <a:buFont typeface="Verdana"/>
              <a:buChar char="○"/>
            </a:pPr>
            <a:r>
              <a:rPr lang="en-US">
                <a:latin typeface="Verdana"/>
                <a:ea typeface="Verdana"/>
                <a:cs typeface="Verdana"/>
                <a:sym typeface="Verdana"/>
              </a:rPr>
              <a:t>DCA 18: DIT supports the composition of Building Implementation Teams (BITs)</a:t>
            </a:r>
            <a:endParaRPr>
              <a:latin typeface="Verdana"/>
              <a:ea typeface="Verdana"/>
              <a:cs typeface="Verdana"/>
              <a:sym typeface="Verdana"/>
            </a:endParaRPr>
          </a:p>
        </p:txBody>
      </p:sp>
      <p:sp>
        <p:nvSpPr>
          <p:cNvPr id="993" name="Google Shape;993;g24bc7595c84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44f0487a68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g244f0487a68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And also systems for communication. If you have developed a communication plan (DCA 10), this can support this process.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001" name="Google Shape;1001;g244f0487a68_0_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44f0487a68_0_2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244f0487a68_0_2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 / 10 min / 2 min share</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Division A developed this plan with the input of families/caregivers/ and stakeholders. This will work in Division A, but might not work in other divisions. The point is to get input from the people being impacted.</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Share Division A’s tentative plan, and suggested practices to be implemented. (worksheet)</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US">
                <a:latin typeface="Verdana"/>
                <a:ea typeface="Verdana"/>
                <a:cs typeface="Verdana"/>
                <a:sym typeface="Verdana"/>
              </a:rPr>
              <a:t>To ensure effective implementation of the identified practices, what systems would you suggest should be in place for staff?</a:t>
            </a:r>
            <a:endParaRPr b="1">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u="sng">
                <a:latin typeface="Verdana"/>
                <a:ea typeface="Verdana"/>
                <a:cs typeface="Verdana"/>
                <a:sym typeface="Verdana"/>
              </a:rPr>
              <a:t>Division A systems:</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p:txBody>
      </p:sp>
      <p:sp>
        <p:nvSpPr>
          <p:cNvPr id="1009" name="Google Shape;1009;g244f0487a68_0_2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44f0487a68_0_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244f0487a68_0_3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Only 1 slide but it is a critical piece that is often overlooked in planning.</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What fidelity and outcome measures will we use (and when) to monitor our progress?</a:t>
            </a:r>
            <a:endParaRPr>
              <a:latin typeface="Verdana"/>
              <a:ea typeface="Verdana"/>
              <a:cs typeface="Verdana"/>
              <a:sym typeface="Verdana"/>
            </a:endParaRPr>
          </a:p>
        </p:txBody>
      </p:sp>
      <p:sp>
        <p:nvSpPr>
          <p:cNvPr id="1020" name="Google Shape;1020;g244f0487a68_0_3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2" name="Shape 12"/>
        <p:cNvGrpSpPr/>
        <p:nvPr/>
      </p:nvGrpSpPr>
      <p:grpSpPr>
        <a:xfrm>
          <a:off x="0" y="0"/>
          <a:ext cx="0" cy="0"/>
          <a:chOff x="0" y="0"/>
          <a:chExt cx="0" cy="0"/>
        </a:xfrm>
      </p:grpSpPr>
      <p:pic>
        <p:nvPicPr>
          <p:cNvPr id="13" name="Google Shape;13;p22"/>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14" name="Google Shape;14;p22"/>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2"/>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6" name="Google Shape;16;p22"/>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58" name="Shape 58"/>
        <p:cNvGrpSpPr/>
        <p:nvPr/>
      </p:nvGrpSpPr>
      <p:grpSpPr>
        <a:xfrm>
          <a:off x="0" y="0"/>
          <a:ext cx="0" cy="0"/>
          <a:chOff x="0" y="0"/>
          <a:chExt cx="0" cy="0"/>
        </a:xfrm>
      </p:grpSpPr>
      <p:sp>
        <p:nvSpPr>
          <p:cNvPr id="59" name="Google Shape;59;g22a56e2d374_1_103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g22a56e2d374_1_103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Google Shape;61;g22a56e2d374_1_10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62" name="Google Shape;62;g22a56e2d374_1_1034"/>
          <p:cNvPicPr preferRelativeResize="0"/>
          <p:nvPr/>
        </p:nvPicPr>
        <p:blipFill rotWithShape="1">
          <a:blip r:embed="rId2">
            <a:alphaModFix/>
          </a:blip>
          <a:srcRect b="11683" l="0" r="0" t="0"/>
          <a:stretch/>
        </p:blipFill>
        <p:spPr>
          <a:xfrm>
            <a:off x="7392724" y="6011975"/>
            <a:ext cx="1751275" cy="8460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3" name="Shape 63"/>
        <p:cNvGrpSpPr/>
        <p:nvPr/>
      </p:nvGrpSpPr>
      <p:grpSpPr>
        <a:xfrm>
          <a:off x="0" y="0"/>
          <a:ext cx="0" cy="0"/>
          <a:chOff x="0" y="0"/>
          <a:chExt cx="0" cy="0"/>
        </a:xfrm>
      </p:grpSpPr>
      <p:sp>
        <p:nvSpPr>
          <p:cNvPr id="64" name="Google Shape;64;g2b43ead5cbc_0_20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5" name="Shape 65"/>
        <p:cNvGrpSpPr/>
        <p:nvPr/>
      </p:nvGrpSpPr>
      <p:grpSpPr>
        <a:xfrm>
          <a:off x="0" y="0"/>
          <a:ext cx="0" cy="0"/>
          <a:chOff x="0" y="0"/>
          <a:chExt cx="0" cy="0"/>
        </a:xfrm>
      </p:grpSpPr>
      <p:sp>
        <p:nvSpPr>
          <p:cNvPr id="66" name="Google Shape;66;g24641aa3161_0_886"/>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g24641aa3161_0_886"/>
          <p:cNvSpPr txBox="1"/>
          <p:nvPr>
            <p:ph type="title"/>
          </p:nvPr>
        </p:nvSpPr>
        <p:spPr>
          <a:xfrm>
            <a:off x="2377175" y="228600"/>
            <a:ext cx="6538200" cy="11484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8" name="Google Shape;68;g24641aa3161_0_886"/>
          <p:cNvPicPr preferRelativeResize="0"/>
          <p:nvPr/>
        </p:nvPicPr>
        <p:blipFill rotWithShape="1">
          <a:blip r:embed="rId2">
            <a:alphaModFix/>
          </a:blip>
          <a:srcRect b="30813" l="240" r="-239" t="10364"/>
          <a:stretch/>
        </p:blipFill>
        <p:spPr>
          <a:xfrm>
            <a:off x="0" y="5249173"/>
            <a:ext cx="9144000" cy="1680713"/>
          </a:xfrm>
          <a:prstGeom prst="rect">
            <a:avLst/>
          </a:prstGeom>
          <a:noFill/>
          <a:ln>
            <a:noFill/>
          </a:ln>
        </p:spPr>
      </p:pic>
      <p:pic>
        <p:nvPicPr>
          <p:cNvPr id="69" name="Google Shape;69;g24641aa3161_0_886"/>
          <p:cNvPicPr preferRelativeResize="0"/>
          <p:nvPr/>
        </p:nvPicPr>
        <p:blipFill rotWithShape="1">
          <a:blip r:embed="rId3">
            <a:alphaModFix/>
          </a:blip>
          <a:srcRect b="11683" l="0" r="0" t="0"/>
          <a:stretch/>
        </p:blipFill>
        <p:spPr>
          <a:xfrm>
            <a:off x="0" y="228600"/>
            <a:ext cx="2377168" cy="11484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ne Content">
  <p:cSld name="5_One Content">
    <p:spTree>
      <p:nvGrpSpPr>
        <p:cNvPr id="70" name="Shape 70"/>
        <p:cNvGrpSpPr/>
        <p:nvPr/>
      </p:nvGrpSpPr>
      <p:grpSpPr>
        <a:xfrm>
          <a:off x="0" y="0"/>
          <a:ext cx="0" cy="0"/>
          <a:chOff x="0" y="0"/>
          <a:chExt cx="0" cy="0"/>
        </a:xfrm>
      </p:grpSpPr>
      <p:sp>
        <p:nvSpPr>
          <p:cNvPr id="71" name="Google Shape;71;g22a56e2d374_0_292"/>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2a56e2d374_0_2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g22a56e2d374_0_2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g22a56e2d374_0_2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5" name="Google Shape;75;g22a56e2d374_0_292"/>
          <p:cNvPicPr preferRelativeResize="0"/>
          <p:nvPr/>
        </p:nvPicPr>
        <p:blipFill rotWithShape="1">
          <a:blip r:embed="rId2">
            <a:alphaModFix/>
          </a:blip>
          <a:srcRect b="16048"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76" name="Google Shape;76;g22a56e2d374_0_292"/>
          <p:cNvPicPr preferRelativeResize="0"/>
          <p:nvPr/>
        </p:nvPicPr>
        <p:blipFill rotWithShape="1">
          <a:blip r:embed="rId3">
            <a:alphaModFix/>
          </a:blip>
          <a:srcRect b="11683" l="0" r="0" t="0"/>
          <a:stretch/>
        </p:blipFill>
        <p:spPr>
          <a:xfrm>
            <a:off x="340991" y="279400"/>
            <a:ext cx="2366010" cy="1143000"/>
          </a:xfrm>
          <a:prstGeom prst="rect">
            <a:avLst/>
          </a:prstGeom>
          <a:noFill/>
          <a:ln>
            <a:noFill/>
          </a:ln>
        </p:spPr>
      </p:pic>
      <p:sp>
        <p:nvSpPr>
          <p:cNvPr id="77" name="Google Shape;77;g22a56e2d374_0_292"/>
          <p:cNvSpPr txBox="1"/>
          <p:nvPr>
            <p:ph idx="1" type="body"/>
          </p:nvPr>
        </p:nvSpPr>
        <p:spPr>
          <a:xfrm>
            <a:off x="457201" y="14859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pic>
        <p:nvPicPr>
          <p:cNvPr descr="Decorative Image of Smiling kids" id="79" name="Google Shape;79;p12"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80" name="Google Shape;80;p12"/>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2" name="Google Shape;82;p12"/>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3" name="Shape 83"/>
        <p:cNvGrpSpPr/>
        <p:nvPr/>
      </p:nvGrpSpPr>
      <p:grpSpPr>
        <a:xfrm>
          <a:off x="0" y="0"/>
          <a:ext cx="0" cy="0"/>
          <a:chOff x="0" y="0"/>
          <a:chExt cx="0" cy="0"/>
        </a:xfrm>
      </p:grpSpPr>
      <p:pic>
        <p:nvPicPr>
          <p:cNvPr id="84" name="Google Shape;84;p19"/>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85" name="Google Shape;85;p19"/>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9"/>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7" name="Google Shape;87;p19"/>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8" name="Shape 88"/>
        <p:cNvGrpSpPr/>
        <p:nvPr/>
      </p:nvGrpSpPr>
      <p:grpSpPr>
        <a:xfrm>
          <a:off x="0" y="0"/>
          <a:ext cx="0" cy="0"/>
          <a:chOff x="0" y="0"/>
          <a:chExt cx="0" cy="0"/>
        </a:xfrm>
      </p:grpSpPr>
      <p:pic>
        <p:nvPicPr>
          <p:cNvPr id="89" name="Google Shape;89;p20"/>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90" name="Google Shape;90;p20"/>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0"/>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2" name="Google Shape;92;p20"/>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93" name="Shape 93"/>
        <p:cNvGrpSpPr/>
        <p:nvPr/>
      </p:nvGrpSpPr>
      <p:grpSpPr>
        <a:xfrm>
          <a:off x="0" y="0"/>
          <a:ext cx="0" cy="0"/>
          <a:chOff x="0" y="0"/>
          <a:chExt cx="0" cy="0"/>
        </a:xfrm>
      </p:grpSpPr>
      <p:pic>
        <p:nvPicPr>
          <p:cNvPr id="94" name="Google Shape;94;p21"/>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95" name="Google Shape;95;p21"/>
          <p:cNvSpPr txBox="1"/>
          <p:nvPr>
            <p:ph type="ctrTitle"/>
          </p:nvPr>
        </p:nvSpPr>
        <p:spPr>
          <a:xfrm>
            <a:off x="953254" y="3671154"/>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1"/>
          <p:cNvSpPr txBox="1"/>
          <p:nvPr>
            <p:ph idx="1" type="subTitle"/>
          </p:nvPr>
        </p:nvSpPr>
        <p:spPr>
          <a:xfrm>
            <a:off x="1373109" y="52578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7" name="Google Shape;97;p21"/>
          <p:cNvPicPr preferRelativeResize="0"/>
          <p:nvPr/>
        </p:nvPicPr>
        <p:blipFill rotWithShape="1">
          <a:blip r:embed="rId3">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98" name="Shape 98"/>
        <p:cNvGrpSpPr/>
        <p:nvPr/>
      </p:nvGrpSpPr>
      <p:grpSpPr>
        <a:xfrm>
          <a:off x="0" y="0"/>
          <a:ext cx="0" cy="0"/>
          <a:chOff x="0" y="0"/>
          <a:chExt cx="0" cy="0"/>
        </a:xfrm>
      </p:grpSpPr>
      <p:sp>
        <p:nvSpPr>
          <p:cNvPr id="99" name="Google Shape;99;p26"/>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0" name="Google Shape;100;p26"/>
          <p:cNvSpPr txBox="1"/>
          <p:nvPr>
            <p:ph type="title"/>
          </p:nvPr>
        </p:nvSpPr>
        <p:spPr>
          <a:xfrm>
            <a:off x="2593475" y="228600"/>
            <a:ext cx="6321900" cy="11937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1" name="Google Shape;101;p26"/>
          <p:cNvPicPr preferRelativeResize="0"/>
          <p:nvPr/>
        </p:nvPicPr>
        <p:blipFill rotWithShape="1">
          <a:blip r:embed="rId2">
            <a:alphaModFix/>
          </a:blip>
          <a:srcRect b="11970" l="0" r="0" t="11971"/>
          <a:stretch/>
        </p:blipFill>
        <p:spPr>
          <a:xfrm>
            <a:off x="0" y="5249173"/>
            <a:ext cx="9144000" cy="1680713"/>
          </a:xfrm>
          <a:prstGeom prst="rect">
            <a:avLst/>
          </a:prstGeom>
          <a:noFill/>
          <a:ln>
            <a:noFill/>
          </a:ln>
        </p:spPr>
      </p:pic>
      <p:pic>
        <p:nvPicPr>
          <p:cNvPr id="102" name="Google Shape;102;p26"/>
          <p:cNvPicPr preferRelativeResize="0"/>
          <p:nvPr/>
        </p:nvPicPr>
        <p:blipFill rotWithShape="1">
          <a:blip r:embed="rId3">
            <a:alphaModFix/>
          </a:blip>
          <a:srcRect b="11683" l="0" r="0" t="0"/>
          <a:stretch/>
        </p:blipFill>
        <p:spPr>
          <a:xfrm>
            <a:off x="122525" y="228600"/>
            <a:ext cx="2470948" cy="1193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03" name="Shape 103"/>
        <p:cNvGrpSpPr/>
        <p:nvPr/>
      </p:nvGrpSpPr>
      <p:grpSpPr>
        <a:xfrm>
          <a:off x="0" y="0"/>
          <a:ext cx="0" cy="0"/>
          <a:chOff x="0" y="0"/>
          <a:chExt cx="0" cy="0"/>
        </a:xfrm>
      </p:grpSpPr>
      <p:sp>
        <p:nvSpPr>
          <p:cNvPr id="104" name="Google Shape;104;p27"/>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105" name="Google Shape;105;p27"/>
          <p:cNvPicPr preferRelativeResize="0"/>
          <p:nvPr/>
        </p:nvPicPr>
        <p:blipFill rotWithShape="1">
          <a:blip r:embed="rId2">
            <a:alphaModFix/>
          </a:blip>
          <a:srcRect b="39102" l="126" r="-125" t="52"/>
          <a:stretch/>
        </p:blipFill>
        <p:spPr>
          <a:xfrm>
            <a:off x="11502" y="5183038"/>
            <a:ext cx="9144000" cy="1680713"/>
          </a:xfrm>
          <a:prstGeom prst="rect">
            <a:avLst/>
          </a:prstGeom>
          <a:noFill/>
          <a:ln>
            <a:noFill/>
          </a:ln>
        </p:spPr>
      </p:pic>
      <p:sp>
        <p:nvSpPr>
          <p:cNvPr id="106" name="Google Shape;106;p27"/>
          <p:cNvSpPr txBox="1"/>
          <p:nvPr>
            <p:ph type="title"/>
          </p:nvPr>
        </p:nvSpPr>
        <p:spPr>
          <a:xfrm>
            <a:off x="2593475" y="228600"/>
            <a:ext cx="6321900" cy="11937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7" name="Google Shape;107;p27"/>
          <p:cNvPicPr preferRelativeResize="0"/>
          <p:nvPr/>
        </p:nvPicPr>
        <p:blipFill rotWithShape="1">
          <a:blip r:embed="rId3">
            <a:alphaModFix/>
          </a:blip>
          <a:srcRect b="11683" l="0" r="0" t="0"/>
          <a:stretch/>
        </p:blipFill>
        <p:spPr>
          <a:xfrm>
            <a:off x="122525" y="228600"/>
            <a:ext cx="2470948" cy="1193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2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 name="Google Shape;19;p29"/>
          <p:cNvPicPr preferRelativeResize="0"/>
          <p:nvPr/>
        </p:nvPicPr>
        <p:blipFill rotWithShape="1">
          <a:blip r:embed="rId2">
            <a:alphaModFix/>
          </a:blip>
          <a:srcRect b="11683" l="0" r="0" t="0"/>
          <a:stretch/>
        </p:blipFill>
        <p:spPr>
          <a:xfrm>
            <a:off x="7392724" y="6011975"/>
            <a:ext cx="1751275" cy="8460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08" name="Shape 108"/>
        <p:cNvGrpSpPr/>
        <p:nvPr/>
      </p:nvGrpSpPr>
      <p:grpSpPr>
        <a:xfrm>
          <a:off x="0" y="0"/>
          <a:ext cx="0" cy="0"/>
          <a:chOff x="0" y="0"/>
          <a:chExt cx="0" cy="0"/>
        </a:xfrm>
      </p:grpSpPr>
      <p:sp>
        <p:nvSpPr>
          <p:cNvPr id="109" name="Google Shape;109;g22a56e2d374_1_529"/>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2a56e2d374_1_529"/>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11" name="Google Shape;111;g22a56e2d374_1_52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2" name="Google Shape;112;g22a56e2d374_1_52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g22a56e2d374_1_5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g22a56e2d374_1_52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115" name="Google Shape;115;g22a56e2d374_1_529"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116" name="Google Shape;116;g22a56e2d374_1_529"/>
          <p:cNvPicPr preferRelativeResize="0"/>
          <p:nvPr/>
        </p:nvPicPr>
        <p:blipFill rotWithShape="1">
          <a:blip r:embed="rId3">
            <a:alphaModFix/>
          </a:blip>
          <a:srcRect b="16561" l="0" r="0" t="0"/>
          <a:stretch/>
        </p:blipFill>
        <p:spPr>
          <a:xfrm>
            <a:off x="120325" y="69975"/>
            <a:ext cx="1604199" cy="813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117" name="Shape 117"/>
        <p:cNvGrpSpPr/>
        <p:nvPr/>
      </p:nvGrpSpPr>
      <p:grpSpPr>
        <a:xfrm>
          <a:off x="0" y="0"/>
          <a:ext cx="0" cy="0"/>
          <a:chOff x="0" y="0"/>
          <a:chExt cx="0" cy="0"/>
        </a:xfrm>
      </p:grpSpPr>
      <p:sp>
        <p:nvSpPr>
          <p:cNvPr id="118" name="Google Shape;118;g22c68c3e43a_0_1341"/>
          <p:cNvSpPr txBox="1"/>
          <p:nvPr>
            <p:ph idx="1" type="body"/>
          </p:nvPr>
        </p:nvSpPr>
        <p:spPr>
          <a:xfrm>
            <a:off x="457201" y="1600201"/>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9" name="Google Shape;119;g22c68c3e43a_0_1341"/>
          <p:cNvSpPr txBox="1"/>
          <p:nvPr>
            <p:ph idx="10" type="dt"/>
          </p:nvPr>
        </p:nvSpPr>
        <p:spPr>
          <a:xfrm>
            <a:off x="457200" y="6356351"/>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0" name="Google Shape;120;g22c68c3e43a_0_1341"/>
          <p:cNvSpPr txBox="1"/>
          <p:nvPr>
            <p:ph idx="11" type="ftr"/>
          </p:nvPr>
        </p:nvSpPr>
        <p:spPr>
          <a:xfrm>
            <a:off x="3124200" y="6356351"/>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 name="Google Shape;121;g22c68c3e43a_0_1341"/>
          <p:cNvSpPr txBox="1"/>
          <p:nvPr>
            <p:ph idx="12" type="sldNum"/>
          </p:nvPr>
        </p:nvSpPr>
        <p:spPr>
          <a:xfrm>
            <a:off x="6553200" y="6356351"/>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122" name="Google Shape;122;g22c68c3e43a_0_1341"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sp>
        <p:nvSpPr>
          <p:cNvPr id="123" name="Google Shape;123;g22c68c3e43a_0_1341"/>
          <p:cNvSpPr txBox="1"/>
          <p:nvPr>
            <p:ph type="title"/>
          </p:nvPr>
        </p:nvSpPr>
        <p:spPr>
          <a:xfrm>
            <a:off x="2593475" y="228600"/>
            <a:ext cx="6321900" cy="11937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4" name="Google Shape;124;g22c68c3e43a_0_1341"/>
          <p:cNvPicPr preferRelativeResize="0"/>
          <p:nvPr/>
        </p:nvPicPr>
        <p:blipFill rotWithShape="1">
          <a:blip r:embed="rId3">
            <a:alphaModFix/>
          </a:blip>
          <a:srcRect b="11683" l="0" r="0" t="0"/>
          <a:stretch/>
        </p:blipFill>
        <p:spPr>
          <a:xfrm>
            <a:off x="122525" y="228600"/>
            <a:ext cx="2470948" cy="1193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14"/>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1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3" name="Google Shape;23;p14"/>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4" name="Shape 24"/>
        <p:cNvGrpSpPr/>
        <p:nvPr/>
      </p:nvGrpSpPr>
      <p:grpSpPr>
        <a:xfrm>
          <a:off x="0" y="0"/>
          <a:ext cx="0" cy="0"/>
          <a:chOff x="0" y="0"/>
          <a:chExt cx="0" cy="0"/>
        </a:xfrm>
      </p:grpSpPr>
      <p:sp>
        <p:nvSpPr>
          <p:cNvPr id="25" name="Google Shape;25;p13"/>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 type="subTitle"/>
          </p:nvPr>
        </p:nvSpPr>
        <p:spPr>
          <a:xfrm>
            <a:off x="1348319" y="3429000"/>
            <a:ext cx="6400800" cy="914400"/>
          </a:xfrm>
          <a:prstGeom prst="rect">
            <a:avLst/>
          </a:prstGeom>
          <a:solidFill>
            <a:schemeClr val="lt1">
              <a:alpha val="6549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7" name="Google Shape;27;p13"/>
          <p:cNvPicPr preferRelativeResize="0"/>
          <p:nvPr/>
        </p:nvPicPr>
        <p:blipFill rotWithShape="1">
          <a:blip r:embed="rId2">
            <a:alphaModFix/>
          </a:blip>
          <a:srcRect b="11683" l="0" r="0" t="0"/>
          <a:stretch/>
        </p:blipFill>
        <p:spPr>
          <a:xfrm>
            <a:off x="3120700" y="80225"/>
            <a:ext cx="2905625" cy="14036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28"/>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8"/>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28"/>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32" name="Google Shape;32;p28"/>
          <p:cNvPicPr preferRelativeResize="0"/>
          <p:nvPr/>
        </p:nvPicPr>
        <p:blipFill rotWithShape="1">
          <a:blip r:embed="rId2">
            <a:alphaModFix/>
          </a:blip>
          <a:srcRect b="11683" l="0" r="0" t="0"/>
          <a:stretch/>
        </p:blipFill>
        <p:spPr>
          <a:xfrm>
            <a:off x="269825" y="230901"/>
            <a:ext cx="2473373" cy="1194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 type="body"/>
          </p:nvPr>
        </p:nvSpPr>
        <p:spPr>
          <a:xfrm>
            <a:off x="914400" y="1524000"/>
            <a:ext cx="3582988" cy="650875"/>
          </a:xfrm>
          <a:prstGeom prst="rect">
            <a:avLst/>
          </a:prstGeom>
          <a:solidFill>
            <a:srgbClr val="003369">
              <a:alpha val="72549"/>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6" name="Google Shape;36;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7" name="Google Shape;37;p16"/>
          <p:cNvSpPr txBox="1"/>
          <p:nvPr>
            <p:ph idx="3" type="body"/>
          </p:nvPr>
        </p:nvSpPr>
        <p:spPr>
          <a:xfrm>
            <a:off x="5105400" y="1535113"/>
            <a:ext cx="3581400" cy="639762"/>
          </a:xfrm>
          <a:prstGeom prst="rect">
            <a:avLst/>
          </a:prstGeom>
          <a:solidFill>
            <a:srgbClr val="003369">
              <a:alpha val="72549"/>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8" name="Google Shape;38;p16"/>
          <p:cNvSpPr txBox="1"/>
          <p:nvPr>
            <p:ph idx="4" type="body"/>
          </p:nvPr>
        </p:nvSpPr>
        <p:spPr>
          <a:xfrm>
            <a:off x="4648200" y="2174875"/>
            <a:ext cx="4038600"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9" name="Google Shape;39;p16"/>
          <p:cNvSpPr/>
          <p:nvPr/>
        </p:nvSpPr>
        <p:spPr>
          <a:xfrm>
            <a:off x="457200" y="1524000"/>
            <a:ext cx="457200" cy="65151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0" name="Google Shape;40;p16"/>
          <p:cNvSpPr/>
          <p:nvPr/>
        </p:nvSpPr>
        <p:spPr>
          <a:xfrm>
            <a:off x="4648200" y="1524000"/>
            <a:ext cx="457200" cy="651510"/>
          </a:xfrm>
          <a:prstGeom prst="rect">
            <a:avLst/>
          </a:prstGeom>
          <a:solidFill>
            <a:srgbClr val="B1BBCB">
              <a:alpha val="4745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1" name="Google Shape;41;p16"/>
          <p:cNvPicPr preferRelativeResize="0"/>
          <p:nvPr/>
        </p:nvPicPr>
        <p:blipFill rotWithShape="1">
          <a:blip r:embed="rId2">
            <a:alphaModFix/>
          </a:blip>
          <a:srcRect b="11683" l="0" r="0" t="0"/>
          <a:stretch/>
        </p:blipFill>
        <p:spPr>
          <a:xfrm>
            <a:off x="7459574" y="6017125"/>
            <a:ext cx="1620250" cy="7827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18"/>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5" name="Google Shape;45;p18"/>
          <p:cNvSpPr txBox="1"/>
          <p:nvPr>
            <p:ph idx="2" type="body"/>
          </p:nvPr>
        </p:nvSpPr>
        <p:spPr>
          <a:xfrm>
            <a:off x="457200" y="1435101"/>
            <a:ext cx="3008313" cy="4512778"/>
          </a:xfrm>
          <a:prstGeom prst="rect">
            <a:avLst/>
          </a:prstGeom>
          <a:solidFill>
            <a:srgbClr val="003369">
              <a:alpha val="72549"/>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6" name="Google Shape;46;p18"/>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7" name="Google Shape;47;p18"/>
          <p:cNvPicPr preferRelativeResize="0"/>
          <p:nvPr/>
        </p:nvPicPr>
        <p:blipFill rotWithShape="1">
          <a:blip r:embed="rId2">
            <a:alphaModFix/>
          </a:blip>
          <a:srcRect b="11683" l="0" r="0" t="0"/>
          <a:stretch/>
        </p:blipFill>
        <p:spPr>
          <a:xfrm>
            <a:off x="7392724" y="6011975"/>
            <a:ext cx="1751275" cy="8460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pic>
        <p:nvPicPr>
          <p:cNvPr id="49" name="Google Shape;49;p15"/>
          <p:cNvPicPr preferRelativeResize="0"/>
          <p:nvPr/>
        </p:nvPicPr>
        <p:blipFill rotWithShape="1">
          <a:blip r:embed="rId2">
            <a:alphaModFix/>
          </a:blip>
          <a:srcRect b="12769" l="136" r="-129" t="32397"/>
          <a:stretch/>
        </p:blipFill>
        <p:spPr>
          <a:xfrm rot="10800000">
            <a:off x="0" y="0"/>
            <a:ext cx="9143999" cy="1554608"/>
          </a:xfrm>
          <a:prstGeom prst="rect">
            <a:avLst/>
          </a:prstGeom>
          <a:noFill/>
          <a:ln>
            <a:noFill/>
          </a:ln>
        </p:spPr>
      </p:pic>
      <p:sp>
        <p:nvSpPr>
          <p:cNvPr id="50" name="Google Shape;50;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5"/>
          <p:cNvSpPr txBox="1"/>
          <p:nvPr>
            <p:ph idx="1" type="body"/>
          </p:nvPr>
        </p:nvSpPr>
        <p:spPr>
          <a:xfrm>
            <a:off x="722313" y="1905001"/>
            <a:ext cx="7772400" cy="2501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52" name="Google Shape;52;p15"/>
          <p:cNvPicPr preferRelativeResize="0"/>
          <p:nvPr/>
        </p:nvPicPr>
        <p:blipFill rotWithShape="1">
          <a:blip r:embed="rId3">
            <a:alphaModFix/>
          </a:blip>
          <a:srcRect b="16561" l="0" r="0" t="0"/>
          <a:stretch/>
        </p:blipFill>
        <p:spPr>
          <a:xfrm>
            <a:off x="120325" y="69975"/>
            <a:ext cx="1216524" cy="616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
    <p:spTree>
      <p:nvGrpSpPr>
        <p:cNvPr id="53" name="Shape 53"/>
        <p:cNvGrpSpPr/>
        <p:nvPr/>
      </p:nvGrpSpPr>
      <p:grpSpPr>
        <a:xfrm>
          <a:off x="0" y="0"/>
          <a:ext cx="0" cy="0"/>
          <a:chOff x="0" y="0"/>
          <a:chExt cx="0" cy="0"/>
        </a:xfrm>
      </p:grpSpPr>
      <p:sp>
        <p:nvSpPr>
          <p:cNvPr id="54" name="Google Shape;54;g22a56e2d374_1_1039"/>
          <p:cNvSpPr txBox="1"/>
          <p:nvPr>
            <p:ph type="title"/>
          </p:nvPr>
        </p:nvSpPr>
        <p:spPr>
          <a:xfrm>
            <a:off x="498474" y="484094"/>
            <a:ext cx="7556400" cy="1116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1"/>
              </a:buClr>
              <a:buSzPts val="1400"/>
              <a:buFont typeface="Rockwell"/>
              <a:buNone/>
              <a:defRPr b="0" i="0" sz="3600" u="none" cap="none" strike="noStrik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5" name="Google Shape;55;g22a56e2d374_1_1039"/>
          <p:cNvSpPr txBox="1"/>
          <p:nvPr>
            <p:ph idx="1" type="body"/>
          </p:nvPr>
        </p:nvSpPr>
        <p:spPr>
          <a:xfrm>
            <a:off x="498474" y="1981200"/>
            <a:ext cx="7556400" cy="4145100"/>
          </a:xfrm>
          <a:prstGeom prst="rect">
            <a:avLst/>
          </a:prstGeom>
          <a:noFill/>
          <a:ln>
            <a:noFill/>
          </a:ln>
        </p:spPr>
        <p:txBody>
          <a:bodyPr anchorCtr="0" anchor="t" bIns="91425" lIns="91425" spcFirstLastPara="1" rIns="91425" wrap="square" tIns="91425">
            <a:noAutofit/>
          </a:bodyPr>
          <a:lstStyle>
            <a:lvl1pPr indent="-323850" lvl="0" marL="457200" marR="0" algn="l">
              <a:lnSpc>
                <a:spcPct val="100000"/>
              </a:lnSpc>
              <a:spcBef>
                <a:spcPts val="2000"/>
              </a:spcBef>
              <a:spcAft>
                <a:spcPts val="0"/>
              </a:spcAft>
              <a:buClr>
                <a:schemeClr val="accent1"/>
              </a:buClr>
              <a:buSzPts val="1500"/>
              <a:buFont typeface="Noto Sans"/>
              <a:buChar char="■"/>
              <a:defRPr b="0" i="0" sz="2000" u="none" cap="none" strike="noStrike">
                <a:solidFill>
                  <a:srgbClr val="95746A"/>
                </a:solidFill>
                <a:latin typeface="Rockwell"/>
                <a:ea typeface="Rockwell"/>
                <a:cs typeface="Rockwell"/>
                <a:sym typeface="Rockwell"/>
              </a:defRPr>
            </a:lvl1pPr>
            <a:lvl2pPr indent="-314325" lvl="1" marL="914400" marR="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2pPr>
            <a:lvl3pPr indent="-314325" lvl="2" marL="1371600" marR="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3pPr>
            <a:lvl4pPr indent="-314325" lvl="3" marL="1828800" marR="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4pPr>
            <a:lvl5pPr indent="-314325" lvl="4" marL="2286000" marR="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5pPr>
            <a:lvl6pPr indent="-314325" lvl="5" marL="2743200" marR="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6pPr>
            <a:lvl7pPr indent="-314325" lvl="6" marL="3200400" marR="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7pPr>
            <a:lvl8pPr indent="-314325" lvl="7" marL="3657600" marR="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8pPr>
            <a:lvl9pPr indent="-314325" lvl="8" marL="4114800" marR="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9pPr>
          </a:lstStyle>
          <a:p/>
        </p:txBody>
      </p:sp>
      <p:sp>
        <p:nvSpPr>
          <p:cNvPr id="56" name="Google Shape;56;g22a56e2d374_1_1039"/>
          <p:cNvSpPr txBox="1"/>
          <p:nvPr>
            <p:ph idx="10" type="dt"/>
          </p:nvPr>
        </p:nvSpPr>
        <p:spPr>
          <a:xfrm>
            <a:off x="6795247" y="6423585"/>
            <a:ext cx="21336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
        <p:nvSpPr>
          <p:cNvPr id="57" name="Google Shape;57;g22a56e2d374_1_1039"/>
          <p:cNvSpPr txBox="1"/>
          <p:nvPr>
            <p:ph idx="11" type="ftr"/>
          </p:nvPr>
        </p:nvSpPr>
        <p:spPr>
          <a:xfrm>
            <a:off x="201706" y="6423585"/>
            <a:ext cx="61230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9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hyperlink" Target="http://www.youtube.com/watch?v=_W0bSen8Qjg" TargetMode="External"/><Relationship Id="rId4" Type="http://schemas.openxmlformats.org/officeDocument/2006/relationships/image" Target="../media/image5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5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10.gi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9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5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03.gi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5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91.png"/><Relationship Id="rId4" Type="http://schemas.openxmlformats.org/officeDocument/2006/relationships/hyperlink" Target="http://www.youtube.com/watch?v=40tPuU6jrgQ" TargetMode="External"/><Relationship Id="rId5" Type="http://schemas.openxmlformats.org/officeDocument/2006/relationships/image" Target="../media/image67.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06.png"/><Relationship Id="rId4" Type="http://schemas.openxmlformats.org/officeDocument/2006/relationships/image" Target="../media/image109.png"/><Relationship Id="rId5" Type="http://schemas.openxmlformats.org/officeDocument/2006/relationships/image" Target="../media/image102.png"/><Relationship Id="rId6" Type="http://schemas.openxmlformats.org/officeDocument/2006/relationships/image" Target="../media/image105.png"/><Relationship Id="rId7" Type="http://schemas.openxmlformats.org/officeDocument/2006/relationships/image" Target="../media/image9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hyperlink" Target="http://www.youtube.com/watch?v=4ASKMcdCc3g" TargetMode="External"/><Relationship Id="rId4" Type="http://schemas.openxmlformats.org/officeDocument/2006/relationships/image" Target="../media/image5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hyperlink" Target="https://tinyurl.com/2p8ppvba" TargetMode="External"/><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43.png"/><Relationship Id="rId5" Type="http://schemas.openxmlformats.org/officeDocument/2006/relationships/image" Target="../media/image20.png"/><Relationship Id="rId6"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hyperlink" Target="http://www.youtube.com/watch?v=lTpPKjH_BVU" TargetMode="External"/><Relationship Id="rId6"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hyperlink" Target="https://schoolquality.virginia.gov/" TargetMode="External"/><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www.youtube.com/watch?v=_W0bSen8Qjg" TargetMode="External"/><Relationship Id="rId4" Type="http://schemas.openxmlformats.org/officeDocument/2006/relationships/image" Target="../media/image51.jpg"/><Relationship Id="rId5"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www.youtube.com/watch?v=iHdviZkM7S4" TargetMode="Externa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hyperlink" Target="https://vtss-ric.vcu.edu/events/" TargetMode="External"/><Relationship Id="rId5"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www.youtube.com/watch?v=_W0bSen8Qjg" TargetMode="External"/><Relationship Id="rId4" Type="http://schemas.openxmlformats.org/officeDocument/2006/relationships/image" Target="../media/image51.jpg"/><Relationship Id="rId5" Type="http://schemas.openxmlformats.org/officeDocument/2006/relationships/hyperlink" Target="http://www.youtube.com/watch?v=4ASKMcdCc3g" TargetMode="External"/><Relationship Id="rId6"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www.youtube.com/watch?v=4ASKMcdCc3g" TargetMode="External"/><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hyperlink" Target="https://www.schoolreforminitiative.org/protocol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hyperlink" Target="http://www.youtube.com/watch?v=_W0bSen8Qjg" TargetMode="External"/><Relationship Id="rId4" Type="http://schemas.openxmlformats.org/officeDocument/2006/relationships/image" Target="../media/image51.jpg"/><Relationship Id="rId5"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www.youtube.com/watch?v=4ASKMcdCc3g" TargetMode="Externa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hyperlink" Target="http://www.youtube.com/watch?v=BsD2n-wLCs8" TargetMode="External"/><Relationship Id="rId4" Type="http://schemas.openxmlformats.org/officeDocument/2006/relationships/image" Target="../media/image71.jpg"/><Relationship Id="rId5" Type="http://schemas.openxmlformats.org/officeDocument/2006/relationships/image" Target="../media/image86.png"/><Relationship Id="rId6"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9.png"/><Relationship Id="rId4" Type="http://schemas.openxmlformats.org/officeDocument/2006/relationships/hyperlink" Target="https://www.attendanceworks.org/chronic-absence/addressing-chronic-absence/3-tiers-of-intervention/root-caus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7.png"/><Relationship Id="rId4" Type="http://schemas.openxmlformats.org/officeDocument/2006/relationships/image" Target="../media/image80.jpg"/><Relationship Id="rId5" Type="http://schemas.openxmlformats.org/officeDocument/2006/relationships/hyperlink" Target="http://www.youtube.com/watch?v=40tPuU6jrgQ" TargetMode="External"/><Relationship Id="rId6" Type="http://schemas.openxmlformats.org/officeDocument/2006/relationships/image" Target="../media/image6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youtube.com/watch?v=BsD2n-wLCs8" TargetMode="External"/><Relationship Id="rId4" Type="http://schemas.openxmlformats.org/officeDocument/2006/relationships/image" Target="../media/image7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5.png"/><Relationship Id="rId4" Type="http://schemas.openxmlformats.org/officeDocument/2006/relationships/hyperlink" Target="http://www.youtube.com/watch?v=u_BcMXgws6Y" TargetMode="External"/><Relationship Id="rId5" Type="http://schemas.openxmlformats.org/officeDocument/2006/relationships/image" Target="../media/image7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23.png"/><Relationship Id="rId7" Type="http://schemas.openxmlformats.org/officeDocument/2006/relationships/image" Target="../media/image30.png"/><Relationship Id="rId8"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7.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4.png"/><Relationship Id="rId4" Type="http://schemas.openxmlformats.org/officeDocument/2006/relationships/hyperlink" Target="http://www.youtube.com/watch?v=Pm2BvdiZUXA" TargetMode="External"/><Relationship Id="rId5" Type="http://schemas.openxmlformats.org/officeDocument/2006/relationships/image" Target="../media/image8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3.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98.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www.youtube.com/watch?v=XCRfyiSfRYg" TargetMode="External"/><Relationship Id="rId4" Type="http://schemas.openxmlformats.org/officeDocument/2006/relationships/image" Target="../media/image9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3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0.xml"/><Relationship Id="rId3" Type="http://schemas.openxmlformats.org/officeDocument/2006/relationships/image" Target="../media/image94.pn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1.xml"/><Relationship Id="rId3" Type="http://schemas.openxmlformats.org/officeDocument/2006/relationships/image" Target="../media/image10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04.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04.png"/><Relationship Id="rId4" Type="http://schemas.openxmlformats.org/officeDocument/2006/relationships/image" Target="../media/image100.png"/><Relationship Id="rId5" Type="http://schemas.openxmlformats.org/officeDocument/2006/relationships/hyperlink" Target="http://www.youtube.com/watch?v=_W0bSen8Qjg" TargetMode="External"/><Relationship Id="rId6" Type="http://schemas.openxmlformats.org/officeDocument/2006/relationships/image" Target="../media/image5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3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hyperlink" Target="http://www.youtube.com/watch?v=_W0bSen8Qjg" TargetMode="External"/><Relationship Id="rId4" Type="http://schemas.openxmlformats.org/officeDocument/2006/relationships/image" Target="../media/image5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
          <p:cNvSpPr txBox="1"/>
          <p:nvPr>
            <p:ph type="ctrTitle"/>
          </p:nvPr>
        </p:nvSpPr>
        <p:spPr>
          <a:xfrm>
            <a:off x="951750" y="2716697"/>
            <a:ext cx="7240500" cy="2456100"/>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800">
                <a:solidFill>
                  <a:srgbClr val="212121"/>
                </a:solidFill>
                <a:latin typeface="Calibri"/>
                <a:ea typeface="Calibri"/>
                <a:cs typeface="Calibri"/>
                <a:sym typeface="Calibri"/>
              </a:rPr>
              <a:t>Data Informed Decision Making for Division L</a:t>
            </a:r>
            <a:r>
              <a:rPr lang="en-US" sz="3800">
                <a:latin typeface="Calibri"/>
                <a:ea typeface="Calibri"/>
                <a:cs typeface="Calibri"/>
                <a:sym typeface="Calibri"/>
              </a:rPr>
              <a:t>evel Teams: </a:t>
            </a:r>
            <a:endParaRPr sz="3800">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3800">
                <a:latin typeface="Calibri"/>
                <a:ea typeface="Calibri"/>
                <a:cs typeface="Calibri"/>
                <a:sym typeface="Calibri"/>
              </a:rPr>
              <a:t>Establishing a Consistent and Effective Problem Solving Process</a:t>
            </a:r>
            <a:endParaRPr sz="3800"/>
          </a:p>
        </p:txBody>
      </p:sp>
      <p:sp>
        <p:nvSpPr>
          <p:cNvPr id="130" name="Google Shape;130;p1"/>
          <p:cNvSpPr txBox="1"/>
          <p:nvPr/>
        </p:nvSpPr>
        <p:spPr>
          <a:xfrm>
            <a:off x="1290300" y="5461650"/>
            <a:ext cx="6769500" cy="11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Verdana"/>
                <a:ea typeface="Verdana"/>
                <a:cs typeface="Verdana"/>
                <a:sym typeface="Verdana"/>
              </a:rPr>
              <a:t>Wifi: Hilton Honors </a:t>
            </a:r>
            <a:r>
              <a:rPr lang="en-US" sz="2200">
                <a:solidFill>
                  <a:schemeClr val="dk1"/>
                </a:solidFill>
                <a:latin typeface="Verdana"/>
                <a:ea typeface="Verdana"/>
                <a:cs typeface="Verdana"/>
                <a:sym typeface="Verdana"/>
              </a:rPr>
              <a:t>(promotion code)</a:t>
            </a:r>
            <a:endParaRPr sz="2200">
              <a:solidFill>
                <a:schemeClr val="dk1"/>
              </a:solidFill>
              <a:latin typeface="Verdana"/>
              <a:ea typeface="Verdana"/>
              <a:cs typeface="Verdana"/>
              <a:sym typeface="Verdana"/>
            </a:endParaRPr>
          </a:p>
          <a:p>
            <a:pPr indent="0" lvl="0" marL="0" rtl="0" algn="l">
              <a:spcBef>
                <a:spcPts val="0"/>
              </a:spcBef>
              <a:spcAft>
                <a:spcPts val="0"/>
              </a:spcAft>
              <a:buNone/>
            </a:pPr>
            <a:r>
              <a:rPr lang="en-US" sz="3200">
                <a:solidFill>
                  <a:schemeClr val="dk1"/>
                </a:solidFill>
                <a:latin typeface="Verdana"/>
                <a:ea typeface="Verdana"/>
                <a:cs typeface="Verdana"/>
                <a:sym typeface="Verdana"/>
              </a:rPr>
              <a:t>Password: LobbyP</a:t>
            </a:r>
            <a:endParaRPr sz="3200">
              <a:solidFill>
                <a:schemeClr val="dk1"/>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770"/>
              <a:buFont typeface="Arial"/>
              <a:buNone/>
            </a:pPr>
            <a:r>
              <a:rPr lang="en-US" sz="2911"/>
              <a:t>MTSS is 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sz="1840"/>
          </a:p>
        </p:txBody>
      </p:sp>
      <p:sp>
        <p:nvSpPr>
          <p:cNvPr id="207" name="Google Shape;207;p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What is MTSS?</a:t>
            </a:r>
            <a:endParaRPr/>
          </a:p>
        </p:txBody>
      </p:sp>
      <p:sp>
        <p:nvSpPr>
          <p:cNvPr id="208" name="Google Shape;208;p2"/>
          <p:cNvSpPr txBox="1"/>
          <p:nvPr/>
        </p:nvSpPr>
        <p:spPr>
          <a:xfrm>
            <a:off x="381000" y="6137100"/>
            <a:ext cx="69903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1155CC"/>
                </a:solidFill>
                <a:latin typeface="Verdana"/>
                <a:ea typeface="Verdana"/>
                <a:cs typeface="Verdana"/>
                <a:sym typeface="Verdana"/>
              </a:rPr>
              <a:t>VTSS is who we are, MTSS is what we do!</a:t>
            </a:r>
            <a:endParaRPr b="0" i="0" sz="2400" u="none" cap="none" strike="noStrike">
              <a:solidFill>
                <a:srgbClr val="1155CC"/>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g247f62ec1ac_0_26"/>
          <p:cNvSpPr txBox="1"/>
          <p:nvPr>
            <p:ph type="title"/>
          </p:nvPr>
        </p:nvSpPr>
        <p:spPr>
          <a:xfrm>
            <a:off x="457200" y="125197"/>
            <a:ext cx="8229600" cy="8382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2800"/>
              <a:t>Evaluation: Fidelity &amp; Outcome Data</a:t>
            </a:r>
            <a:endParaRPr sz="2800"/>
          </a:p>
        </p:txBody>
      </p:sp>
      <p:graphicFrame>
        <p:nvGraphicFramePr>
          <p:cNvPr id="1034" name="Google Shape;1034;g247f62ec1ac_0_26"/>
          <p:cNvGraphicFramePr/>
          <p:nvPr/>
        </p:nvGraphicFramePr>
        <p:xfrm>
          <a:off x="781050" y="1087353"/>
          <a:ext cx="3000000" cy="3000000"/>
        </p:xfrm>
        <a:graphic>
          <a:graphicData uri="http://schemas.openxmlformats.org/drawingml/2006/table">
            <a:tbl>
              <a:tblPr bandRow="1" firstRow="1">
                <a:noFill/>
                <a:tableStyleId>{FD93660D-1B4E-456B-A46B-11584CBA3D4F}</a:tableStyleId>
              </a:tblPr>
              <a:tblGrid>
                <a:gridCol w="4114800"/>
                <a:gridCol w="4114800"/>
              </a:tblGrid>
              <a:tr h="443950">
                <a:tc>
                  <a:txBody>
                    <a:bodyPr/>
                    <a:lstStyle/>
                    <a:p>
                      <a:pPr indent="0" lvl="0" marL="0" marR="0" rtl="0" algn="ctr">
                        <a:lnSpc>
                          <a:spcPct val="100000"/>
                        </a:lnSpc>
                        <a:spcBef>
                          <a:spcPts val="0"/>
                        </a:spcBef>
                        <a:spcAft>
                          <a:spcPts val="0"/>
                        </a:spcAft>
                        <a:buClr>
                          <a:srgbClr val="000000"/>
                        </a:buClr>
                        <a:buSzPts val="2000"/>
                        <a:buFont typeface="Arial"/>
                        <a:buNone/>
                      </a:pPr>
                      <a:r>
                        <a:rPr lang="en-US" sz="2400" u="none" cap="none" strike="noStrike"/>
                        <a:t>Lucky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400" u="none" cap="none" strike="noStrike"/>
                        <a:t>Sustaining</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tcPr>
                </a:tc>
              </a:tr>
              <a:tr h="2093325">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Positive outcomes, low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success is unlikely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B cap="flat" cmpd="sng" w="12700">
                      <a:solidFill>
                        <a:srgbClr val="0099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Positive outcomes, high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success 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B cap="flat" cmpd="sng" w="12700">
                      <a:solidFill>
                        <a:srgbClr val="009900"/>
                      </a:solidFill>
                      <a:prstDash val="solid"/>
                      <a:round/>
                      <a:headEnd len="sm" w="sm" type="none"/>
                      <a:tailEnd len="sm" w="sm" type="none"/>
                    </a:lnB>
                  </a:tcPr>
                </a:tc>
              </a:tr>
              <a:tr h="443950">
                <a:tc>
                  <a:txBody>
                    <a:bodyPr/>
                    <a:lstStyle/>
                    <a:p>
                      <a:pPr indent="0" lvl="0" marL="0" marR="0" rtl="0" algn="ctr">
                        <a:lnSpc>
                          <a:spcPct val="100000"/>
                        </a:lnSpc>
                        <a:spcBef>
                          <a:spcPts val="0"/>
                        </a:spcBef>
                        <a:spcAft>
                          <a:spcPts val="0"/>
                        </a:spcAft>
                        <a:buClr>
                          <a:srgbClr val="000000"/>
                        </a:buClr>
                        <a:buSzPts val="2000"/>
                        <a:buFont typeface="Arial"/>
                        <a:buNone/>
                      </a:pPr>
                      <a:r>
                        <a:rPr b="1" lang="en-US" sz="2400" u="none" cap="none" strike="noStrike"/>
                        <a:t>Losing Ground</a:t>
                      </a:r>
                      <a:endParaRPr b="0"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400" u="none" cap="none" strike="noStrike"/>
                        <a:t>Learning</a:t>
                      </a:r>
                      <a:endParaRPr b="1"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r>
              <a:tr h="2093325">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Undesired outcomes, low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failure 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2400" u="none" cap="none" strike="noStrike"/>
                        <a:t>Undesired outcomes, high understanding of how they were achieved</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t/>
                      </a:r>
                      <a:endParaRPr sz="2400" u="none" cap="none" strike="noStrike"/>
                    </a:p>
                    <a:p>
                      <a:pPr indent="0" lvl="0" marL="0" marR="0" rtl="0" algn="l">
                        <a:lnSpc>
                          <a:spcPct val="100000"/>
                        </a:lnSpc>
                        <a:spcBef>
                          <a:spcPts val="0"/>
                        </a:spcBef>
                        <a:spcAft>
                          <a:spcPts val="0"/>
                        </a:spcAft>
                        <a:buClr>
                          <a:srgbClr val="000000"/>
                        </a:buClr>
                        <a:buSzPts val="1600"/>
                        <a:buFont typeface="Arial"/>
                        <a:buNone/>
                      </a:pPr>
                      <a:r>
                        <a:rPr i="1" lang="en-US" sz="2400" u="none" cap="none" strike="noStrike"/>
                        <a:t>Replication of mistakes unlikely</a:t>
                      </a:r>
                      <a:endParaRPr sz="2400" u="none" cap="none" strike="noStrike"/>
                    </a:p>
                  </a:txBody>
                  <a:tcPr marT="45725" marB="45725" marR="91450" marL="91450">
                    <a:lnL cap="flat" cmpd="sng" w="12700">
                      <a:solidFill>
                        <a:srgbClr val="009900"/>
                      </a:solidFill>
                      <a:prstDash val="solid"/>
                      <a:round/>
                      <a:headEnd len="sm" w="sm" type="none"/>
                      <a:tailEnd len="sm" w="sm" type="none"/>
                    </a:lnL>
                    <a:lnR cap="flat" cmpd="sng" w="12700">
                      <a:solidFill>
                        <a:srgbClr val="009900"/>
                      </a:solidFill>
                      <a:prstDash val="solid"/>
                      <a:round/>
                      <a:headEnd len="sm" w="sm" type="none"/>
                      <a:tailEnd len="sm" w="sm" type="none"/>
                    </a:lnR>
                    <a:lnT cap="flat" cmpd="sng" w="12700">
                      <a:solidFill>
                        <a:srgbClr val="009900"/>
                      </a:solidFill>
                      <a:prstDash val="solid"/>
                      <a:round/>
                      <a:headEnd len="sm" w="sm" type="none"/>
                      <a:tailEnd len="sm" w="sm" type="none"/>
                    </a:lnT>
                    <a:lnB cap="flat" cmpd="sng" w="12700">
                      <a:solidFill>
                        <a:srgbClr val="009900"/>
                      </a:solidFill>
                      <a:prstDash val="solid"/>
                      <a:round/>
                      <a:headEnd len="sm" w="sm" type="none"/>
                      <a:tailEnd len="sm" w="sm" type="none"/>
                    </a:lnB>
                  </a:tcPr>
                </a:tc>
              </a:tr>
            </a:tbl>
          </a:graphicData>
        </a:graphic>
      </p:graphicFrame>
      <p:sp>
        <p:nvSpPr>
          <p:cNvPr id="1035" name="Google Shape;1035;g247f62ec1ac_0_26"/>
          <p:cNvSpPr/>
          <p:nvPr/>
        </p:nvSpPr>
        <p:spPr>
          <a:xfrm rot="-5400000">
            <a:off x="-1200150" y="3105150"/>
            <a:ext cx="3276600" cy="838200"/>
          </a:xfrm>
          <a:prstGeom prst="leftRightArrow">
            <a:avLst>
              <a:gd fmla="val 50000" name="adj1"/>
              <a:gd fmla="val 50000" name="adj2"/>
            </a:avLst>
          </a:prstGeom>
          <a:solidFill>
            <a:srgbClr val="00A94F"/>
          </a:solidFill>
          <a:ln cap="flat" cmpd="sng" w="12700">
            <a:solidFill>
              <a:srgbClr val="007B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rgbClr val="FFFFFF"/>
                </a:solidFill>
                <a:latin typeface="Verdana"/>
                <a:ea typeface="Verdana"/>
                <a:cs typeface="Verdana"/>
                <a:sym typeface="Verdana"/>
              </a:rPr>
              <a:t>Outcomes</a:t>
            </a:r>
            <a:endParaRPr b="1" i="0" sz="2400" u="none" cap="none" strike="noStrike">
              <a:solidFill>
                <a:srgbClr val="FFFFFF"/>
              </a:solidFill>
              <a:latin typeface="Verdana"/>
              <a:ea typeface="Verdana"/>
              <a:cs typeface="Verdana"/>
              <a:sym typeface="Verdana"/>
            </a:endParaRPr>
          </a:p>
        </p:txBody>
      </p:sp>
      <p:sp>
        <p:nvSpPr>
          <p:cNvPr id="1036" name="Google Shape;1036;g247f62ec1ac_0_26"/>
          <p:cNvSpPr/>
          <p:nvPr/>
        </p:nvSpPr>
        <p:spPr>
          <a:xfrm>
            <a:off x="2370625" y="5981700"/>
            <a:ext cx="4839900" cy="838200"/>
          </a:xfrm>
          <a:prstGeom prst="leftRightArrow">
            <a:avLst>
              <a:gd fmla="val 50000" name="adj1"/>
              <a:gd fmla="val 50000" name="adj2"/>
            </a:avLst>
          </a:prstGeom>
          <a:solidFill>
            <a:srgbClr val="00A94F"/>
          </a:solidFill>
          <a:ln cap="flat" cmpd="sng" w="12700">
            <a:solidFill>
              <a:srgbClr val="007B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400" u="none" cap="none" strike="noStrike">
                <a:solidFill>
                  <a:srgbClr val="FFFFFF"/>
                </a:solidFill>
                <a:latin typeface="Verdana"/>
                <a:ea typeface="Verdana"/>
                <a:cs typeface="Verdana"/>
                <a:sym typeface="Verdana"/>
              </a:rPr>
              <a:t>Fidelity</a:t>
            </a:r>
            <a:endParaRPr b="1" i="0" sz="2400" u="none" cap="none" strike="noStrike">
              <a:solidFill>
                <a:srgbClr val="FFFFFF"/>
              </a:solidFill>
              <a:latin typeface="Verdana"/>
              <a:ea typeface="Verdana"/>
              <a:cs typeface="Verdana"/>
              <a:sym typeface="Verdana"/>
            </a:endParaRPr>
          </a:p>
        </p:txBody>
      </p:sp>
      <p:pic>
        <p:nvPicPr>
          <p:cNvPr id="1037" name="Google Shape;1037;g247f62ec1ac_0_26"/>
          <p:cNvPicPr preferRelativeResize="0"/>
          <p:nvPr/>
        </p:nvPicPr>
        <p:blipFill rotWithShape="1">
          <a:blip r:embed="rId3">
            <a:alphaModFix/>
          </a:blip>
          <a:srcRect b="0" l="0" r="0" t="0"/>
          <a:stretch/>
        </p:blipFill>
        <p:spPr>
          <a:xfrm>
            <a:off x="120625" y="6329531"/>
            <a:ext cx="1251850" cy="427219"/>
          </a:xfrm>
          <a:prstGeom prst="rect">
            <a:avLst/>
          </a:prstGeom>
          <a:noFill/>
          <a:ln>
            <a:noFill/>
          </a:ln>
        </p:spPr>
      </p:pic>
      <p:sp>
        <p:nvSpPr>
          <p:cNvPr id="1038" name="Google Shape;1038;g247f62ec1ac_0_26"/>
          <p:cNvSpPr txBox="1"/>
          <p:nvPr/>
        </p:nvSpPr>
        <p:spPr>
          <a:xfrm>
            <a:off x="19050" y="1011150"/>
            <a:ext cx="1530000" cy="42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1" lang="en-US" sz="1700" u="none" cap="none" strike="noStrike">
                <a:solidFill>
                  <a:srgbClr val="000000"/>
                </a:solidFill>
                <a:latin typeface="Verdana"/>
                <a:ea typeface="Verdana"/>
                <a:cs typeface="Verdana"/>
                <a:sym typeface="Verdana"/>
              </a:rPr>
              <a:t>Workbook pg. 22</a:t>
            </a:r>
            <a:endParaRPr b="1" i="1" sz="1700" u="none" cap="none" strike="noStrike">
              <a:solidFill>
                <a:srgbClr val="000000"/>
              </a:solidFill>
              <a:latin typeface="Verdana"/>
              <a:ea typeface="Verdana"/>
              <a:cs typeface="Verdana"/>
              <a:sym typeface="Verdana"/>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g244f0487a68_0_364"/>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400"/>
              <a:t>Work Time</a:t>
            </a:r>
            <a:endParaRPr sz="2400"/>
          </a:p>
        </p:txBody>
      </p:sp>
      <p:sp>
        <p:nvSpPr>
          <p:cNvPr id="1045" name="Google Shape;1045;g244f0487a68_0_364"/>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Developing an Evaluation Plan</a:t>
            </a:r>
            <a:endParaRPr/>
          </a:p>
        </p:txBody>
      </p:sp>
      <p:sp>
        <p:nvSpPr>
          <p:cNvPr id="1046" name="Google Shape;1046;g244f0487a68_0_364"/>
          <p:cNvSpPr txBox="1"/>
          <p:nvPr>
            <p:ph idx="1" type="body"/>
          </p:nvPr>
        </p:nvSpPr>
        <p:spPr>
          <a:xfrm>
            <a:off x="3575050" y="273050"/>
            <a:ext cx="5111700" cy="56751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018"/>
              <a:buFont typeface="Arial"/>
              <a:buNone/>
            </a:pPr>
            <a:r>
              <a:rPr lang="en-US" sz="2300" u="sng"/>
              <a:t>Division A</a:t>
            </a:r>
            <a:endParaRPr b="1" sz="2100"/>
          </a:p>
          <a:p>
            <a:pPr indent="0" lvl="0" marL="0" rtl="0" algn="l">
              <a:lnSpc>
                <a:spcPct val="115000"/>
              </a:lnSpc>
              <a:spcBef>
                <a:spcPts val="0"/>
              </a:spcBef>
              <a:spcAft>
                <a:spcPts val="0"/>
              </a:spcAft>
              <a:buSzPts val="3200"/>
              <a:buNone/>
            </a:pPr>
            <a:r>
              <a:rPr b="1" lang="en-US" sz="2100"/>
              <a:t>Division A </a:t>
            </a:r>
            <a:r>
              <a:rPr b="1" i="1" lang="en-US" sz="2100"/>
              <a:t>tentative</a:t>
            </a:r>
            <a:r>
              <a:rPr b="1" lang="en-US" sz="2100"/>
              <a:t> Plan:</a:t>
            </a:r>
            <a:endParaRPr b="1" sz="2100"/>
          </a:p>
          <a:p>
            <a:pPr indent="-355600" lvl="0" marL="457200" rtl="0" algn="l">
              <a:lnSpc>
                <a:spcPct val="115000"/>
              </a:lnSpc>
              <a:spcBef>
                <a:spcPts val="0"/>
              </a:spcBef>
              <a:spcAft>
                <a:spcPts val="0"/>
              </a:spcAft>
              <a:buSzPts val="2000"/>
              <a:buChar char="●"/>
            </a:pPr>
            <a:r>
              <a:rPr lang="en-US" sz="2000"/>
              <a:t>Establish a text messaging system to communicate students’ absenteeism rate with families. </a:t>
            </a:r>
            <a:endParaRPr sz="2000"/>
          </a:p>
          <a:p>
            <a:pPr indent="-355600" lvl="0" marL="457200" rtl="0" algn="l">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indent="-355600" lvl="0" marL="457200" rtl="0" algn="l">
              <a:lnSpc>
                <a:spcPct val="115000"/>
              </a:lnSpc>
              <a:spcBef>
                <a:spcPts val="1000"/>
              </a:spcBef>
              <a:spcAft>
                <a:spcPts val="0"/>
              </a:spcAft>
              <a:buSzPts val="2000"/>
              <a:buChar char="●"/>
            </a:pPr>
            <a:r>
              <a:rPr lang="en-US" sz="2000"/>
              <a:t>Increase instructional coaching focus to target scaffolding within secondary classrooms.</a:t>
            </a:r>
            <a:endParaRPr sz="2000"/>
          </a:p>
          <a:p>
            <a:pPr indent="-355600" lvl="0" marL="457200" rtl="0" algn="l">
              <a:lnSpc>
                <a:spcPct val="115000"/>
              </a:lnSpc>
              <a:spcBef>
                <a:spcPts val="1000"/>
              </a:spcBef>
              <a:spcAft>
                <a:spcPts val="1000"/>
              </a:spcAft>
              <a:buSzPts val="2000"/>
              <a:buChar char="●"/>
            </a:pPr>
            <a:r>
              <a:rPr lang="en-US" sz="2000"/>
              <a:t>Partner with students to establish mentor programs for students who are identified as being high risk.</a:t>
            </a:r>
            <a:endParaRPr i="1" sz="1800"/>
          </a:p>
        </p:txBody>
      </p:sp>
      <p:sp>
        <p:nvSpPr>
          <p:cNvPr id="1047" name="Google Shape;1047;g244f0487a68_0_364"/>
          <p:cNvSpPr txBox="1"/>
          <p:nvPr/>
        </p:nvSpPr>
        <p:spPr>
          <a:xfrm>
            <a:off x="710775" y="2785400"/>
            <a:ext cx="2397900" cy="271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FFFFFF"/>
                </a:solidFill>
                <a:latin typeface="Verdana"/>
                <a:ea typeface="Verdana"/>
                <a:cs typeface="Verdana"/>
                <a:sym typeface="Verdana"/>
              </a:rPr>
              <a:t>What fidelity </a:t>
            </a:r>
            <a:r>
              <a:rPr b="1" i="1" lang="en-US" sz="2100" u="sng" cap="none" strike="noStrike">
                <a:solidFill>
                  <a:srgbClr val="FFFFFF"/>
                </a:solidFill>
                <a:latin typeface="Verdana"/>
                <a:ea typeface="Verdana"/>
                <a:cs typeface="Verdana"/>
                <a:sym typeface="Verdana"/>
              </a:rPr>
              <a:t>and</a:t>
            </a:r>
            <a:r>
              <a:rPr b="1" i="1" lang="en-US" sz="2100" u="none" cap="none" strike="noStrike">
                <a:solidFill>
                  <a:srgbClr val="FFFFFF"/>
                </a:solidFill>
                <a:latin typeface="Verdana"/>
                <a:ea typeface="Verdana"/>
                <a:cs typeface="Verdana"/>
                <a:sym typeface="Verdana"/>
              </a:rPr>
              <a:t> outcome data might you suggest </a:t>
            </a:r>
            <a:endParaRPr b="1" i="1" sz="21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3200"/>
              <a:buFont typeface="Arial"/>
              <a:buNone/>
            </a:pPr>
            <a:r>
              <a:rPr b="1" i="1" lang="en-US" sz="2100" u="none" cap="none" strike="noStrike">
                <a:solidFill>
                  <a:srgbClr val="FFFFFF"/>
                </a:solidFill>
                <a:latin typeface="Verdana"/>
                <a:ea typeface="Verdana"/>
                <a:cs typeface="Verdana"/>
                <a:sym typeface="Verdana"/>
              </a:rPr>
              <a:t>this division use?</a:t>
            </a:r>
            <a:endParaRPr b="0" i="0" sz="2100" u="none" cap="none" strike="noStrike">
              <a:solidFill>
                <a:srgbClr val="FFFFFF"/>
              </a:solidFill>
              <a:latin typeface="Verdana"/>
              <a:ea typeface="Verdana"/>
              <a:cs typeface="Verdana"/>
              <a:sym typeface="Verdana"/>
            </a:endParaRPr>
          </a:p>
        </p:txBody>
      </p:sp>
      <p:pic>
        <p:nvPicPr>
          <p:cNvPr descr="This timer counts down silently until it reaches 0:00, then a police siren sounds to alert you that time is up." id="1048" name="Google Shape;1048;g244f0487a68_0_364" title="5 Minute Timer">
            <a:hlinkClick r:id="rId3"/>
          </p:cNvPr>
          <p:cNvPicPr preferRelativeResize="0"/>
          <p:nvPr/>
        </p:nvPicPr>
        <p:blipFill rotWithShape="1">
          <a:blip r:embed="rId4">
            <a:alphaModFix/>
          </a:blip>
          <a:srcRect b="0" l="0" r="0" t="0"/>
          <a:stretch/>
        </p:blipFill>
        <p:spPr>
          <a:xfrm>
            <a:off x="618050" y="5449525"/>
            <a:ext cx="2066130" cy="11622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g244f0487a68_0_345"/>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1055" name="Google Shape;1055;g244f0487a68_0_34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sz="3500"/>
              <a:t>Documentation: </a:t>
            </a:r>
            <a:endParaRPr sz="3500"/>
          </a:p>
          <a:p>
            <a:pPr indent="0" lvl="0" marL="0" rtl="0" algn="ctr">
              <a:lnSpc>
                <a:spcPct val="100000"/>
              </a:lnSpc>
              <a:spcBef>
                <a:spcPts val="0"/>
              </a:spcBef>
              <a:spcAft>
                <a:spcPts val="0"/>
              </a:spcAft>
              <a:buSzPts val="3800"/>
              <a:buNone/>
            </a:pPr>
            <a:r>
              <a:rPr lang="en-US" sz="3500"/>
              <a:t>Implementation Plan</a:t>
            </a:r>
            <a:endParaRPr sz="3500"/>
          </a:p>
        </p:txBody>
      </p:sp>
      <p:sp>
        <p:nvSpPr>
          <p:cNvPr id="1056" name="Google Shape;1056;g244f0487a68_0_345"/>
          <p:cNvSpPr/>
          <p:nvPr/>
        </p:nvSpPr>
        <p:spPr>
          <a:xfrm>
            <a:off x="1104400" y="4172575"/>
            <a:ext cx="6835800" cy="131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g22c68c3e43a_0_649"/>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SzPts val="1800"/>
              <a:buNone/>
            </a:pPr>
            <a:r>
              <a:rPr lang="en-US" sz="3000"/>
              <a:t>DIDM cannot be completed in 1-2 meetings.</a:t>
            </a:r>
            <a:endParaRPr sz="3000"/>
          </a:p>
          <a:p>
            <a:pPr indent="0" lvl="0" marL="0" rtl="0" algn="ctr">
              <a:lnSpc>
                <a:spcPct val="100000"/>
              </a:lnSpc>
              <a:spcBef>
                <a:spcPts val="360"/>
              </a:spcBef>
              <a:spcAft>
                <a:spcPts val="0"/>
              </a:spcAft>
              <a:buSzPts val="1800"/>
              <a:buNone/>
            </a:pPr>
            <a:r>
              <a:t/>
            </a:r>
            <a:endParaRPr sz="3000"/>
          </a:p>
          <a:p>
            <a:pPr indent="0" lvl="0" marL="0" rtl="0" algn="ctr">
              <a:lnSpc>
                <a:spcPct val="100000"/>
              </a:lnSpc>
              <a:spcBef>
                <a:spcPts val="360"/>
              </a:spcBef>
              <a:spcAft>
                <a:spcPts val="0"/>
              </a:spcAft>
              <a:buSzPts val="1800"/>
              <a:buNone/>
            </a:pPr>
            <a:r>
              <a:rPr lang="en-US" sz="3000"/>
              <a:t>DIDM is an ongoing process.</a:t>
            </a:r>
            <a:endParaRPr sz="3000"/>
          </a:p>
          <a:p>
            <a:pPr indent="-228600" lvl="0" marL="457200" rtl="0" algn="ctr">
              <a:lnSpc>
                <a:spcPct val="100000"/>
              </a:lnSpc>
              <a:spcBef>
                <a:spcPts val="360"/>
              </a:spcBef>
              <a:spcAft>
                <a:spcPts val="0"/>
              </a:spcAft>
              <a:buSzPts val="1800"/>
              <a:buNone/>
            </a:pPr>
            <a:r>
              <a:t/>
            </a:r>
            <a:endParaRPr sz="3000"/>
          </a:p>
          <a:p>
            <a:pPr indent="0" lvl="0" marL="0" rtl="0" algn="ctr">
              <a:lnSpc>
                <a:spcPct val="100000"/>
              </a:lnSpc>
              <a:spcBef>
                <a:spcPts val="360"/>
              </a:spcBef>
              <a:spcAft>
                <a:spcPts val="0"/>
              </a:spcAft>
              <a:buSzPts val="1800"/>
              <a:buNone/>
            </a:pPr>
            <a:r>
              <a:rPr lang="en-US" sz="3000"/>
              <a:t>As teams select practices, they may need to go back to the identification of systems.</a:t>
            </a:r>
            <a:endParaRPr sz="3000"/>
          </a:p>
        </p:txBody>
      </p:sp>
      <p:sp>
        <p:nvSpPr>
          <p:cNvPr id="1063" name="Google Shape;1063;g22c68c3e43a_0_64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Keep in mind…</a:t>
            </a:r>
            <a:endParaRPr/>
          </a:p>
        </p:txBody>
      </p:sp>
      <p:pic>
        <p:nvPicPr>
          <p:cNvPr id="1064" name="Google Shape;1064;g22c68c3e43a_0_649"/>
          <p:cNvPicPr preferRelativeResize="0"/>
          <p:nvPr/>
        </p:nvPicPr>
        <p:blipFill rotWithShape="1">
          <a:blip r:embed="rId3">
            <a:alphaModFix/>
          </a:blip>
          <a:srcRect b="0" l="0" r="0" t="0"/>
          <a:stretch/>
        </p:blipFill>
        <p:spPr>
          <a:xfrm>
            <a:off x="2381250" y="1417650"/>
            <a:ext cx="4381500" cy="4381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1000"/>
                                        <p:tgtEl>
                                          <p:spTgt spid="1062"/>
                                        </p:tgtEl>
                                      </p:cBhvr>
                                    </p:animEffect>
                                  </p:childTnLst>
                                </p:cTn>
                              </p:par>
                              <p:par>
                                <p:cTn fill="hold" nodeType="withEffect" presetClass="exit" presetID="10" presetSubtype="0">
                                  <p:stCondLst>
                                    <p:cond delay="0"/>
                                  </p:stCondLst>
                                  <p:childTnLst>
                                    <p:animEffect filter="fade" transition="out">
                                      <p:cBhvr>
                                        <p:cTn dur="1000"/>
                                        <p:tgtEl>
                                          <p:spTgt spid="1064"/>
                                        </p:tgtEl>
                                      </p:cBhvr>
                                    </p:animEffect>
                                    <p:set>
                                      <p:cBhvr>
                                        <p:cTn dur="1" fill="hold">
                                          <p:stCondLst>
                                            <p:cond delay="1000"/>
                                          </p:stCondLst>
                                        </p:cTn>
                                        <p:tgtEl>
                                          <p:spTgt spid="10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g2c1cef4d09a_0_2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5 Minute Break</a:t>
            </a:r>
            <a:endParaRPr/>
          </a:p>
        </p:txBody>
      </p:sp>
      <p:pic>
        <p:nvPicPr>
          <p:cNvPr id="1070" name="Google Shape;1070;g2c1cef4d09a_0_29"/>
          <p:cNvPicPr preferRelativeResize="0"/>
          <p:nvPr/>
        </p:nvPicPr>
        <p:blipFill rotWithShape="1">
          <a:blip r:embed="rId3">
            <a:alphaModFix/>
          </a:blip>
          <a:srcRect b="0" l="0" r="0" t="0"/>
          <a:stretch/>
        </p:blipFill>
        <p:spPr>
          <a:xfrm>
            <a:off x="1164050" y="1524000"/>
            <a:ext cx="6756600" cy="446975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31"/>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t>EVALUATE</a:t>
            </a:r>
            <a:br>
              <a:rPr b="1" lang="en-US"/>
            </a:br>
            <a:r>
              <a:rPr b="1" lang="en-US" sz="2800"/>
              <a:t>Is it working?</a:t>
            </a:r>
            <a:endParaRPr/>
          </a:p>
        </p:txBody>
      </p:sp>
      <p:sp>
        <p:nvSpPr>
          <p:cNvPr id="1076" name="Google Shape;1076;p31"/>
          <p:cNvSpPr txBox="1"/>
          <p:nvPr>
            <p:ph idx="1" type="subTitle"/>
          </p:nvPr>
        </p:nvSpPr>
        <p:spPr>
          <a:xfrm>
            <a:off x="1348319" y="3429000"/>
            <a:ext cx="6400800" cy="914400"/>
          </a:xfrm>
          <a:prstGeom prst="rect">
            <a:avLst/>
          </a:prstGeom>
          <a:solidFill>
            <a:schemeClr val="lt1">
              <a:alpha val="65490"/>
            </a:schemeClr>
          </a:solidFill>
          <a:ln>
            <a:noFill/>
          </a:ln>
        </p:spPr>
        <p:txBody>
          <a:bodyPr anchorCtr="0" anchor="t" bIns="45700" lIns="91425" spcFirstLastPara="1" rIns="91425" wrap="square" tIns="45700">
            <a:noAutofit/>
          </a:bodyPr>
          <a:lstStyle/>
          <a:p>
            <a:pPr indent="-431800" lvl="0" marL="457200" rtl="0" algn="ctr">
              <a:lnSpc>
                <a:spcPct val="100000"/>
              </a:lnSpc>
              <a:spcBef>
                <a:spcPts val="640"/>
              </a:spcBef>
              <a:spcAft>
                <a:spcPts val="0"/>
              </a:spcAft>
              <a:buSzPts val="3200"/>
              <a:buNone/>
            </a:pPr>
            <a:r>
              <a:t/>
            </a:r>
            <a:endParaRPr sz="2400"/>
          </a:p>
        </p:txBody>
      </p:sp>
      <p:pic>
        <p:nvPicPr>
          <p:cNvPr id="1077" name="Google Shape;1077;p31"/>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1078" name="Google Shape;1078;p31"/>
          <p:cNvSpPr/>
          <p:nvPr/>
        </p:nvSpPr>
        <p:spPr>
          <a:xfrm>
            <a:off x="1504950" y="3343275"/>
            <a:ext cx="2319000" cy="1028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g248623ef0b2_0_27"/>
          <p:cNvSpPr txBox="1"/>
          <p:nvPr>
            <p:ph idx="1" type="body"/>
          </p:nvPr>
        </p:nvSpPr>
        <p:spPr>
          <a:xfrm>
            <a:off x="914400" y="1524000"/>
            <a:ext cx="3582900" cy="6510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ctr">
              <a:lnSpc>
                <a:spcPct val="100000"/>
              </a:lnSpc>
              <a:spcBef>
                <a:spcPts val="420"/>
              </a:spcBef>
              <a:spcAft>
                <a:spcPts val="0"/>
              </a:spcAft>
              <a:buSzPts val="2100"/>
              <a:buNone/>
            </a:pPr>
            <a:r>
              <a:rPr lang="en-US" sz="2400"/>
              <a:t>YES</a:t>
            </a:r>
            <a:endParaRPr sz="2400"/>
          </a:p>
        </p:txBody>
      </p:sp>
      <p:sp>
        <p:nvSpPr>
          <p:cNvPr id="1085" name="Google Shape;1085;g248623ef0b2_0_2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Are we making adequate progress toward our goal?</a:t>
            </a:r>
            <a:endParaRPr/>
          </a:p>
        </p:txBody>
      </p:sp>
      <p:sp>
        <p:nvSpPr>
          <p:cNvPr id="1086" name="Google Shape;1086;g248623ef0b2_0_2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480"/>
              </a:spcBef>
              <a:spcAft>
                <a:spcPts val="0"/>
              </a:spcAft>
              <a:buSzPts val="2400"/>
              <a:buFont typeface="Verdana"/>
              <a:buChar char="•"/>
            </a:pPr>
            <a:r>
              <a:rPr lang="en-US"/>
              <a:t>Celebrate!!</a:t>
            </a:r>
            <a:endParaRPr/>
          </a:p>
          <a:p>
            <a:pPr indent="0" lvl="0" marL="0" rtl="0" algn="l">
              <a:lnSpc>
                <a:spcPct val="100000"/>
              </a:lnSpc>
              <a:spcBef>
                <a:spcPts val="1000"/>
              </a:spcBef>
              <a:spcAft>
                <a:spcPts val="0"/>
              </a:spcAft>
              <a:buSzPts val="2400"/>
              <a:buNone/>
            </a:pPr>
            <a:r>
              <a:t/>
            </a:r>
            <a:endParaRPr/>
          </a:p>
          <a:p>
            <a:pPr indent="0" lvl="0" marL="0" rtl="0" algn="l">
              <a:lnSpc>
                <a:spcPct val="100000"/>
              </a:lnSpc>
              <a:spcBef>
                <a:spcPts val="1000"/>
              </a:spcBef>
              <a:spcAft>
                <a:spcPts val="0"/>
              </a:spcAft>
              <a:buSzPts val="2400"/>
              <a:buNone/>
            </a:pPr>
            <a:r>
              <a:rPr lang="en-US"/>
              <a:t>If the goal is met: </a:t>
            </a:r>
            <a:endParaRPr/>
          </a:p>
          <a:p>
            <a:pPr indent="-381000" lvl="0" marL="457200" rtl="0" algn="l">
              <a:lnSpc>
                <a:spcPct val="100000"/>
              </a:lnSpc>
              <a:spcBef>
                <a:spcPts val="1000"/>
              </a:spcBef>
              <a:spcAft>
                <a:spcPts val="0"/>
              </a:spcAft>
              <a:buSzPts val="2400"/>
              <a:buFont typeface="Verdana"/>
              <a:buChar char="•"/>
            </a:pPr>
            <a:r>
              <a:rPr lang="en-US"/>
              <a:t>Identify strategies to maintain or sustain</a:t>
            </a:r>
            <a:endParaRPr/>
          </a:p>
          <a:p>
            <a:pPr indent="-381000" lvl="0" marL="457200" rtl="0" algn="l">
              <a:lnSpc>
                <a:spcPct val="100000"/>
              </a:lnSpc>
              <a:spcBef>
                <a:spcPts val="1000"/>
              </a:spcBef>
              <a:spcAft>
                <a:spcPts val="0"/>
              </a:spcAft>
              <a:buSzPts val="2400"/>
              <a:buFont typeface="Verdana"/>
              <a:buChar char="•"/>
            </a:pPr>
            <a:r>
              <a:rPr lang="en-US"/>
              <a:t>Determine if there are components that require fading</a:t>
            </a:r>
            <a:endParaRPr/>
          </a:p>
          <a:p>
            <a:pPr indent="-381000" lvl="0" marL="457200" rtl="0" algn="l">
              <a:lnSpc>
                <a:spcPct val="100000"/>
              </a:lnSpc>
              <a:spcBef>
                <a:spcPts val="1000"/>
              </a:spcBef>
              <a:spcAft>
                <a:spcPts val="1000"/>
              </a:spcAft>
              <a:buSzPts val="2400"/>
              <a:buFont typeface="Verdana"/>
              <a:buChar char="•"/>
            </a:pPr>
            <a:r>
              <a:rPr lang="en-US"/>
              <a:t>Consider extending the scope of the plan if relevant</a:t>
            </a:r>
            <a:endParaRPr/>
          </a:p>
        </p:txBody>
      </p:sp>
      <p:sp>
        <p:nvSpPr>
          <p:cNvPr id="1087" name="Google Shape;1087;g248623ef0b2_0_27"/>
          <p:cNvSpPr txBox="1"/>
          <p:nvPr>
            <p:ph idx="3" type="body"/>
          </p:nvPr>
        </p:nvSpPr>
        <p:spPr>
          <a:xfrm>
            <a:off x="5105400" y="1535113"/>
            <a:ext cx="3581400" cy="639900"/>
          </a:xfrm>
          <a:prstGeom prst="rect">
            <a:avLst/>
          </a:prstGeom>
          <a:solidFill>
            <a:srgbClr val="003369">
              <a:alpha val="72549"/>
            </a:srgbClr>
          </a:solidFill>
          <a:ln>
            <a:noFill/>
          </a:ln>
        </p:spPr>
        <p:txBody>
          <a:bodyPr anchorCtr="0" anchor="b" bIns="45700" lIns="91425" spcFirstLastPara="1" rIns="91425" wrap="square" tIns="45700">
            <a:normAutofit/>
          </a:bodyPr>
          <a:lstStyle/>
          <a:p>
            <a:pPr indent="0" lvl="0" marL="0" rtl="0" algn="ctr">
              <a:lnSpc>
                <a:spcPct val="100000"/>
              </a:lnSpc>
              <a:spcBef>
                <a:spcPts val="420"/>
              </a:spcBef>
              <a:spcAft>
                <a:spcPts val="0"/>
              </a:spcAft>
              <a:buSzPts val="2100"/>
              <a:buNone/>
            </a:pPr>
            <a:r>
              <a:rPr lang="en-US" sz="2400"/>
              <a:t>NO</a:t>
            </a:r>
            <a:endParaRPr sz="2400"/>
          </a:p>
        </p:txBody>
      </p:sp>
      <p:sp>
        <p:nvSpPr>
          <p:cNvPr id="1088" name="Google Shape;1088;g248623ef0b2_0_27"/>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SzPts val="2400"/>
              <a:buFont typeface="Verdana"/>
              <a:buChar char="•"/>
            </a:pPr>
            <a:r>
              <a:rPr lang="en-US"/>
              <a:t>Check fidelity</a:t>
            </a:r>
            <a:endParaRPr/>
          </a:p>
          <a:p>
            <a:pPr indent="0" lvl="0" marL="0" rtl="0" algn="l">
              <a:lnSpc>
                <a:spcPct val="100000"/>
              </a:lnSpc>
              <a:spcBef>
                <a:spcPts val="1000"/>
              </a:spcBef>
              <a:spcAft>
                <a:spcPts val="0"/>
              </a:spcAft>
              <a:buSzPts val="2400"/>
              <a:buNone/>
            </a:pPr>
            <a:r>
              <a:t/>
            </a:r>
            <a:endParaRPr/>
          </a:p>
          <a:p>
            <a:pPr indent="0" lvl="0" marL="0" rtl="0" algn="l">
              <a:lnSpc>
                <a:spcPct val="100000"/>
              </a:lnSpc>
              <a:spcBef>
                <a:spcPts val="480"/>
              </a:spcBef>
              <a:spcAft>
                <a:spcPts val="0"/>
              </a:spcAft>
              <a:buSzPts val="2400"/>
              <a:buNone/>
            </a:pPr>
            <a:r>
              <a:t/>
            </a:r>
            <a:endParaRPr/>
          </a:p>
        </p:txBody>
      </p:sp>
      <p:pic>
        <p:nvPicPr>
          <p:cNvPr id="1089" name="Google Shape;1089;g248623ef0b2_0_27"/>
          <p:cNvPicPr preferRelativeResize="0"/>
          <p:nvPr/>
        </p:nvPicPr>
        <p:blipFill rotWithShape="1">
          <a:blip r:embed="rId3">
            <a:alphaModFix/>
          </a:blip>
          <a:srcRect b="0" l="0" r="0" t="0"/>
          <a:stretch/>
        </p:blipFill>
        <p:spPr>
          <a:xfrm>
            <a:off x="5488300" y="3429000"/>
            <a:ext cx="2612100" cy="211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9"/>
                                        </p:tgtEl>
                                        <p:attrNameLst>
                                          <p:attrName>style.visibility</p:attrName>
                                        </p:attrNameLst>
                                      </p:cBhvr>
                                      <p:to>
                                        <p:strVal val="visible"/>
                                      </p:to>
                                    </p:set>
                                    <p:animEffect filter="fade" transition="in">
                                      <p:cBhvr>
                                        <p:cTn dur="1000"/>
                                        <p:tgtEl>
                                          <p:spTgt spid="10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89"/>
                                        </p:tgtEl>
                                      </p:cBhvr>
                                    </p:animEffect>
                                    <p:set>
                                      <p:cBhvr>
                                        <p:cTn dur="1" fill="hold">
                                          <p:stCondLst>
                                            <p:cond delay="1000"/>
                                          </p:stCondLst>
                                        </p:cTn>
                                        <p:tgtEl>
                                          <p:spTgt spid="10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3" name="Shape 1093"/>
        <p:cNvGrpSpPr/>
        <p:nvPr/>
      </p:nvGrpSpPr>
      <p:grpSpPr>
        <a:xfrm>
          <a:off x="0" y="0"/>
          <a:ext cx="0" cy="0"/>
          <a:chOff x="0" y="0"/>
          <a:chExt cx="0" cy="0"/>
        </a:xfrm>
      </p:grpSpPr>
      <p:grpSp>
        <p:nvGrpSpPr>
          <p:cNvPr id="1094" name="Google Shape;1094;g244f5551356_0_6"/>
          <p:cNvGrpSpPr/>
          <p:nvPr/>
        </p:nvGrpSpPr>
        <p:grpSpPr>
          <a:xfrm>
            <a:off x="252949" y="97400"/>
            <a:ext cx="8633781" cy="6663178"/>
            <a:chOff x="217534" y="1"/>
            <a:chExt cx="9001023" cy="6630688"/>
          </a:xfrm>
        </p:grpSpPr>
        <p:sp>
          <p:nvSpPr>
            <p:cNvPr id="1095" name="Google Shape;1095;g244f5551356_0_6"/>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096" name="Google Shape;1096;g244f5551356_0_6"/>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097" name="Google Shape;1097;g244f5551356_0_6"/>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098" name="Google Shape;1098;g244f5551356_0_6"/>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099" name="Google Shape;1099;g244f5551356_0_6"/>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100" name="Google Shape;1100;g244f5551356_0_6"/>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101" name="Google Shape;1101;g244f5551356_0_6"/>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02" name="Google Shape;1102;g244f5551356_0_6"/>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103" name="Google Shape;1103;g244f5551356_0_6"/>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04" name="Google Shape;1104;g244f5551356_0_6"/>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105" name="Google Shape;1105;g244f5551356_0_6"/>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106" name="Google Shape;1106;g244f5551356_0_6"/>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107" name="Google Shape;1107;g244f5551356_0_6"/>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108" name="Google Shape;1108;g244f5551356_0_6"/>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244f5551356_0_6"/>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244f5551356_0_6"/>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111" name="Google Shape;1111;g244f5551356_0_6"/>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244f5551356_0_6"/>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244f5551356_0_6"/>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114" name="Google Shape;1114;g244f5551356_0_6"/>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244f5551356_0_6"/>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g244f5551356_0_6"/>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117" name="Google Shape;1117;g244f5551356_0_6"/>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244f5551356_0_6"/>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g244f5551356_0_6"/>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120" name="Google Shape;1120;g244f5551356_0_6"/>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244f5551356_0_6"/>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g244f5551356_0_6"/>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123" name="Google Shape;1123;g244f5551356_0_6"/>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g244f5551356_0_6"/>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g244f5551356_0_6"/>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126" name="Google Shape;1126;g244f5551356_0_6"/>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g244f5551356_0_6"/>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g244f5551356_0_6"/>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129" name="Google Shape;1129;g244f5551356_0_6"/>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g244f5551356_0_6"/>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g244f5551356_0_6"/>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132" name="Google Shape;1132;g244f5551356_0_6"/>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g244f5551356_0_6"/>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g244f5551356_0_6"/>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135" name="Google Shape;1135;g244f5551356_0_6"/>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g244f5551356_0_6"/>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g244f5551356_0_6"/>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138" name="Google Shape;1138;g244f5551356_0_6"/>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g244f5551356_0_6"/>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g244f5551356_0_6"/>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141" name="Google Shape;1141;g244f5551356_0_6"/>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g244f5551356_0_6"/>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g244f5551356_0_6"/>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144" name="Google Shape;1144;g244f5551356_0_6"/>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g244f5551356_0_6"/>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146" name="Google Shape;1146;g244f5551356_0_6"/>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g244f5551356_0_6"/>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g244f5551356_0_6"/>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149" name="Google Shape;1149;g244f5551356_0_6"/>
          <p:cNvSpPr txBox="1"/>
          <p:nvPr/>
        </p:nvSpPr>
        <p:spPr>
          <a:xfrm>
            <a:off x="6170700" y="56775"/>
            <a:ext cx="2883900" cy="1108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Adapted from “Prevent-Teach-Reinforce: </a:t>
            </a:r>
            <a:endParaRPr b="0" i="0" sz="1200" u="none" cap="none" strike="noStrike">
              <a:solidFill>
                <a:schemeClr val="dk1"/>
              </a:solidFill>
              <a:latin typeface="Verdana"/>
              <a:ea typeface="Verdana"/>
              <a:cs typeface="Verdana"/>
              <a:sym typeface="Verdana"/>
            </a:endParaRPr>
          </a:p>
          <a:p>
            <a:pPr indent="0" lvl="0" marL="0" marR="0" rtl="0" algn="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Verdana"/>
                <a:ea typeface="Verdana"/>
                <a:cs typeface="Verdana"/>
                <a:sym typeface="Verdana"/>
              </a:rPr>
              <a:t>The School-Based Model of Individualized Positive Behavior Support”, 2010</a:t>
            </a:r>
            <a:endParaRPr b="0" i="0" sz="1400" u="none" cap="none" strike="noStrike">
              <a:solidFill>
                <a:srgbClr val="000000"/>
              </a:solidFill>
              <a:latin typeface="Verdana"/>
              <a:ea typeface="Verdana"/>
              <a:cs typeface="Verdana"/>
              <a:sym typeface="Verdana"/>
            </a:endParaRPr>
          </a:p>
        </p:txBody>
      </p:sp>
      <p:sp>
        <p:nvSpPr>
          <p:cNvPr id="1150" name="Google Shape;1150;g244f5551356_0_6"/>
          <p:cNvSpPr txBox="1"/>
          <p:nvPr/>
        </p:nvSpPr>
        <p:spPr>
          <a:xfrm>
            <a:off x="123250" y="196875"/>
            <a:ext cx="2172300" cy="6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27</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grpSp>
        <p:nvGrpSpPr>
          <p:cNvPr id="1155" name="Google Shape;1155;g24c0cd4a5fb_14_118"/>
          <p:cNvGrpSpPr/>
          <p:nvPr/>
        </p:nvGrpSpPr>
        <p:grpSpPr>
          <a:xfrm>
            <a:off x="252949" y="97400"/>
            <a:ext cx="8633781" cy="6663178"/>
            <a:chOff x="217534" y="1"/>
            <a:chExt cx="9001023" cy="6630688"/>
          </a:xfrm>
        </p:grpSpPr>
        <p:sp>
          <p:nvSpPr>
            <p:cNvPr id="1156" name="Google Shape;1156;g24c0cd4a5fb_14_118"/>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157" name="Google Shape;1157;g24c0cd4a5fb_14_118"/>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158" name="Google Shape;1158;g24c0cd4a5fb_14_118"/>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159" name="Google Shape;1159;g24c0cd4a5fb_14_118"/>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160" name="Google Shape;1160;g24c0cd4a5fb_14_118"/>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161" name="Google Shape;1161;g24c0cd4a5fb_14_118"/>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162" name="Google Shape;1162;g24c0cd4a5fb_14_118"/>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63" name="Google Shape;1163;g24c0cd4a5fb_14_118"/>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164" name="Google Shape;1164;g24c0cd4a5fb_14_118"/>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165" name="Google Shape;1165;g24c0cd4a5fb_14_118"/>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166" name="Google Shape;1166;g24c0cd4a5fb_14_118"/>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167" name="Google Shape;1167;g24c0cd4a5fb_14_118"/>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168" name="Google Shape;1168;g24c0cd4a5fb_14_118"/>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169" name="Google Shape;1169;g24c0cd4a5fb_14_118"/>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24c0cd4a5fb_14_118"/>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24c0cd4a5fb_14_118"/>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172" name="Google Shape;1172;g24c0cd4a5fb_14_118"/>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24c0cd4a5fb_14_118"/>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24c0cd4a5fb_14_118"/>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175" name="Google Shape;1175;g24c0cd4a5fb_14_118"/>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24c0cd4a5fb_14_118"/>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24c0cd4a5fb_14_118"/>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178" name="Google Shape;1178;g24c0cd4a5fb_14_118"/>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24c0cd4a5fb_14_118"/>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24c0cd4a5fb_14_118"/>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181" name="Google Shape;1181;g24c0cd4a5fb_14_118"/>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24c0cd4a5fb_14_118"/>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24c0cd4a5fb_14_118"/>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184" name="Google Shape;1184;g24c0cd4a5fb_14_118"/>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g24c0cd4a5fb_14_118"/>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24c0cd4a5fb_14_118"/>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187" name="Google Shape;1187;g24c0cd4a5fb_14_118"/>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24c0cd4a5fb_14_118"/>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24c0cd4a5fb_14_118"/>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190" name="Google Shape;1190;g24c0cd4a5fb_14_118"/>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g24c0cd4a5fb_14_118"/>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24c0cd4a5fb_14_118"/>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193" name="Google Shape;1193;g24c0cd4a5fb_14_118"/>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g24c0cd4a5fb_14_118"/>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24c0cd4a5fb_14_118"/>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196" name="Google Shape;1196;g24c0cd4a5fb_14_118"/>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g24c0cd4a5fb_14_118"/>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g24c0cd4a5fb_14_118"/>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199" name="Google Shape;1199;g24c0cd4a5fb_14_118"/>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g24c0cd4a5fb_14_118"/>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g24c0cd4a5fb_14_118"/>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202" name="Google Shape;1202;g24c0cd4a5fb_14_118"/>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g24c0cd4a5fb_14_118"/>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g24c0cd4a5fb_14_118"/>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205" name="Google Shape;1205;g24c0cd4a5fb_14_118"/>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g24c0cd4a5fb_14_118"/>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207" name="Google Shape;1207;g24c0cd4a5fb_14_118"/>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g24c0cd4a5fb_14_118"/>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g24c0cd4a5fb_14_118"/>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210" name="Google Shape;1210;g24c0cd4a5fb_14_118"/>
          <p:cNvSpPr/>
          <p:nvPr/>
        </p:nvSpPr>
        <p:spPr>
          <a:xfrm>
            <a:off x="-2175" y="4205075"/>
            <a:ext cx="91440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4" name="Shape 1214"/>
        <p:cNvGrpSpPr/>
        <p:nvPr/>
      </p:nvGrpSpPr>
      <p:grpSpPr>
        <a:xfrm>
          <a:off x="0" y="0"/>
          <a:ext cx="0" cy="0"/>
          <a:chOff x="0" y="0"/>
          <a:chExt cx="0" cy="0"/>
        </a:xfrm>
      </p:grpSpPr>
      <p:grpSp>
        <p:nvGrpSpPr>
          <p:cNvPr id="1215" name="Google Shape;1215;g24c0cd4a5fb_14_177"/>
          <p:cNvGrpSpPr/>
          <p:nvPr/>
        </p:nvGrpSpPr>
        <p:grpSpPr>
          <a:xfrm>
            <a:off x="252949" y="97400"/>
            <a:ext cx="8633781" cy="6663178"/>
            <a:chOff x="217534" y="1"/>
            <a:chExt cx="9001023" cy="6630688"/>
          </a:xfrm>
        </p:grpSpPr>
        <p:sp>
          <p:nvSpPr>
            <p:cNvPr id="1216" name="Google Shape;1216;g24c0cd4a5fb_14_177"/>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217" name="Google Shape;1217;g24c0cd4a5fb_14_177"/>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218" name="Google Shape;1218;g24c0cd4a5fb_14_177"/>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219" name="Google Shape;1219;g24c0cd4a5fb_14_177"/>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220" name="Google Shape;1220;g24c0cd4a5fb_14_177"/>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221" name="Google Shape;1221;g24c0cd4a5fb_14_177"/>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222" name="Google Shape;1222;g24c0cd4a5fb_14_177"/>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223" name="Google Shape;1223;g24c0cd4a5fb_14_177"/>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224" name="Google Shape;1224;g24c0cd4a5fb_14_177"/>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225" name="Google Shape;1225;g24c0cd4a5fb_14_177"/>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226" name="Google Shape;1226;g24c0cd4a5fb_14_177"/>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227" name="Google Shape;1227;g24c0cd4a5fb_14_177"/>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228" name="Google Shape;1228;g24c0cd4a5fb_14_177"/>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229" name="Google Shape;1229;g24c0cd4a5fb_14_177"/>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g24c0cd4a5fb_14_177"/>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g24c0cd4a5fb_14_177"/>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232" name="Google Shape;1232;g24c0cd4a5fb_14_177"/>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24c0cd4a5fb_14_177"/>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24c0cd4a5fb_14_177"/>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235" name="Google Shape;1235;g24c0cd4a5fb_14_177"/>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24c0cd4a5fb_14_177"/>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24c0cd4a5fb_14_177"/>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238" name="Google Shape;1238;g24c0cd4a5fb_14_177"/>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24c0cd4a5fb_14_177"/>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24c0cd4a5fb_14_177"/>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241" name="Google Shape;1241;g24c0cd4a5fb_14_177"/>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24c0cd4a5fb_14_177"/>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24c0cd4a5fb_14_177"/>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244" name="Google Shape;1244;g24c0cd4a5fb_14_177"/>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24c0cd4a5fb_14_177"/>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24c0cd4a5fb_14_177"/>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247" name="Google Shape;1247;g24c0cd4a5fb_14_177"/>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24c0cd4a5fb_14_177"/>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24c0cd4a5fb_14_177"/>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250" name="Google Shape;1250;g24c0cd4a5fb_14_177"/>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g24c0cd4a5fb_14_177"/>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g24c0cd4a5fb_14_177"/>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253" name="Google Shape;1253;g24c0cd4a5fb_14_177"/>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g24c0cd4a5fb_14_177"/>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24c0cd4a5fb_14_177"/>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256" name="Google Shape;1256;g24c0cd4a5fb_14_177"/>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g24c0cd4a5fb_14_177"/>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g24c0cd4a5fb_14_177"/>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259" name="Google Shape;1259;g24c0cd4a5fb_14_177"/>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g24c0cd4a5fb_14_177"/>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g24c0cd4a5fb_14_177"/>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262" name="Google Shape;1262;g24c0cd4a5fb_14_177"/>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24c0cd4a5fb_14_177"/>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24c0cd4a5fb_14_177"/>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265" name="Google Shape;1265;g24c0cd4a5fb_14_177"/>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g24c0cd4a5fb_14_177"/>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267" name="Google Shape;1267;g24c0cd4a5fb_14_177"/>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g24c0cd4a5fb_14_177"/>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24c0cd4a5fb_14_177"/>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270" name="Google Shape;1270;g24c0cd4a5fb_14_177"/>
          <p:cNvSpPr/>
          <p:nvPr/>
        </p:nvSpPr>
        <p:spPr>
          <a:xfrm>
            <a:off x="1899700" y="2780725"/>
            <a:ext cx="72444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2a56e2d374_1_1"/>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0" lvl="0" marL="114300" rtl="0" algn="ctr">
              <a:lnSpc>
                <a:spcPct val="100000"/>
              </a:lnSpc>
              <a:spcBef>
                <a:spcPts val="360"/>
              </a:spcBef>
              <a:spcAft>
                <a:spcPts val="0"/>
              </a:spcAft>
              <a:buSzPts val="1800"/>
              <a:buNone/>
            </a:pPr>
            <a:r>
              <a:rPr lang="en-US"/>
              <a:t>“As decision-makers, we need a deliberate process to guide us through the examination and analysis of data. Without this, we may be apt to substitute strongly held opinions for the fact-based conclusions that would be derived from a review of the actual data.”</a:t>
            </a:r>
            <a:endParaRPr/>
          </a:p>
          <a:p>
            <a:pPr indent="0" lvl="0" marL="114300" rtl="0" algn="l">
              <a:lnSpc>
                <a:spcPct val="100000"/>
              </a:lnSpc>
              <a:spcBef>
                <a:spcPts val="360"/>
              </a:spcBef>
              <a:spcAft>
                <a:spcPts val="0"/>
              </a:spcAft>
              <a:buSzPts val="1800"/>
              <a:buNone/>
            </a:pPr>
            <a:r>
              <a:rPr lang="en-US"/>
              <a:t> </a:t>
            </a:r>
            <a:endParaRPr/>
          </a:p>
          <a:p>
            <a:pPr indent="0" lvl="0" marL="114300" rtl="0" algn="l">
              <a:lnSpc>
                <a:spcPct val="100000"/>
              </a:lnSpc>
              <a:spcBef>
                <a:spcPts val="360"/>
              </a:spcBef>
              <a:spcAft>
                <a:spcPts val="0"/>
              </a:spcAft>
              <a:buSzPts val="1800"/>
              <a:buNone/>
            </a:pPr>
            <a:r>
              <a:rPr lang="en-US" sz="2400"/>
              <a:t>- D.B. Reeves, The Leader’s Guide to Standards, 2022</a:t>
            </a:r>
            <a:endParaRPr sz="3400"/>
          </a:p>
        </p:txBody>
      </p:sp>
      <p:sp>
        <p:nvSpPr>
          <p:cNvPr id="215" name="Google Shape;215;g22a56e2d374_1_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Thoughts on Data-Based Decisions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4" name="Shape 1274"/>
        <p:cNvGrpSpPr/>
        <p:nvPr/>
      </p:nvGrpSpPr>
      <p:grpSpPr>
        <a:xfrm>
          <a:off x="0" y="0"/>
          <a:ext cx="0" cy="0"/>
          <a:chOff x="0" y="0"/>
          <a:chExt cx="0" cy="0"/>
        </a:xfrm>
      </p:grpSpPr>
      <p:grpSp>
        <p:nvGrpSpPr>
          <p:cNvPr id="1275" name="Google Shape;1275;g24c0cd4a5fb_14_236"/>
          <p:cNvGrpSpPr/>
          <p:nvPr/>
        </p:nvGrpSpPr>
        <p:grpSpPr>
          <a:xfrm>
            <a:off x="252949" y="97400"/>
            <a:ext cx="8633781" cy="6663178"/>
            <a:chOff x="217534" y="1"/>
            <a:chExt cx="9001023" cy="6630688"/>
          </a:xfrm>
        </p:grpSpPr>
        <p:sp>
          <p:nvSpPr>
            <p:cNvPr id="1276" name="Google Shape;1276;g24c0cd4a5fb_14_236"/>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277" name="Google Shape;1277;g24c0cd4a5fb_14_236"/>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278" name="Google Shape;1278;g24c0cd4a5fb_14_236"/>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279" name="Google Shape;1279;g24c0cd4a5fb_14_236"/>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280" name="Google Shape;1280;g24c0cd4a5fb_14_236"/>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281" name="Google Shape;1281;g24c0cd4a5fb_14_236"/>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282" name="Google Shape;1282;g24c0cd4a5fb_14_236"/>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283" name="Google Shape;1283;g24c0cd4a5fb_14_236"/>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284" name="Google Shape;1284;g24c0cd4a5fb_14_236"/>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285" name="Google Shape;1285;g24c0cd4a5fb_14_236"/>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286" name="Google Shape;1286;g24c0cd4a5fb_14_236"/>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287" name="Google Shape;1287;g24c0cd4a5fb_14_236"/>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288" name="Google Shape;1288;g24c0cd4a5fb_14_236"/>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289" name="Google Shape;1289;g24c0cd4a5fb_14_236"/>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24c0cd4a5fb_14_236"/>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24c0cd4a5fb_14_236"/>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292" name="Google Shape;1292;g24c0cd4a5fb_14_236"/>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g24c0cd4a5fb_14_236"/>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24c0cd4a5fb_14_236"/>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295" name="Google Shape;1295;g24c0cd4a5fb_14_236"/>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g24c0cd4a5fb_14_236"/>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24c0cd4a5fb_14_236"/>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298" name="Google Shape;1298;g24c0cd4a5fb_14_236"/>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g24c0cd4a5fb_14_236"/>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g24c0cd4a5fb_14_236"/>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301" name="Google Shape;1301;g24c0cd4a5fb_14_236"/>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g24c0cd4a5fb_14_236"/>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g24c0cd4a5fb_14_236"/>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304" name="Google Shape;1304;g24c0cd4a5fb_14_236"/>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g24c0cd4a5fb_14_236"/>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g24c0cd4a5fb_14_236"/>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307" name="Google Shape;1307;g24c0cd4a5fb_14_236"/>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g24c0cd4a5fb_14_236"/>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g24c0cd4a5fb_14_236"/>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310" name="Google Shape;1310;g24c0cd4a5fb_14_236"/>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g24c0cd4a5fb_14_236"/>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g24c0cd4a5fb_14_236"/>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313" name="Google Shape;1313;g24c0cd4a5fb_14_236"/>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g24c0cd4a5fb_14_236"/>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g24c0cd4a5fb_14_236"/>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316" name="Google Shape;1316;g24c0cd4a5fb_14_236"/>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g24c0cd4a5fb_14_236"/>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g24c0cd4a5fb_14_236"/>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319" name="Google Shape;1319;g24c0cd4a5fb_14_236"/>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g24c0cd4a5fb_14_236"/>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g24c0cd4a5fb_14_236"/>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322" name="Google Shape;1322;g24c0cd4a5fb_14_236"/>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24c0cd4a5fb_14_236"/>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g24c0cd4a5fb_14_236"/>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325" name="Google Shape;1325;g24c0cd4a5fb_14_236"/>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g24c0cd4a5fb_14_236"/>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327" name="Google Shape;1327;g24c0cd4a5fb_14_236"/>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g24c0cd4a5fb_14_236"/>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g24c0cd4a5fb_14_236"/>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330" name="Google Shape;1330;g24c0cd4a5fb_14_236"/>
          <p:cNvSpPr/>
          <p:nvPr/>
        </p:nvSpPr>
        <p:spPr>
          <a:xfrm>
            <a:off x="3667950" y="2780725"/>
            <a:ext cx="54762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4" name="Shape 1334"/>
        <p:cNvGrpSpPr/>
        <p:nvPr/>
      </p:nvGrpSpPr>
      <p:grpSpPr>
        <a:xfrm>
          <a:off x="0" y="0"/>
          <a:ext cx="0" cy="0"/>
          <a:chOff x="0" y="0"/>
          <a:chExt cx="0" cy="0"/>
        </a:xfrm>
      </p:grpSpPr>
      <p:grpSp>
        <p:nvGrpSpPr>
          <p:cNvPr id="1335" name="Google Shape;1335;g24c0cd4a5fb_14_295"/>
          <p:cNvGrpSpPr/>
          <p:nvPr/>
        </p:nvGrpSpPr>
        <p:grpSpPr>
          <a:xfrm>
            <a:off x="252949" y="97400"/>
            <a:ext cx="8633781" cy="6663178"/>
            <a:chOff x="217534" y="1"/>
            <a:chExt cx="9001023" cy="6630688"/>
          </a:xfrm>
        </p:grpSpPr>
        <p:sp>
          <p:nvSpPr>
            <p:cNvPr id="1336" name="Google Shape;1336;g24c0cd4a5fb_14_295"/>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337" name="Google Shape;1337;g24c0cd4a5fb_14_295"/>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338" name="Google Shape;1338;g24c0cd4a5fb_14_295"/>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339" name="Google Shape;1339;g24c0cd4a5fb_14_295"/>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340" name="Google Shape;1340;g24c0cd4a5fb_14_295"/>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341" name="Google Shape;1341;g24c0cd4a5fb_14_295"/>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342" name="Google Shape;1342;g24c0cd4a5fb_14_295"/>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343" name="Google Shape;1343;g24c0cd4a5fb_14_295"/>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344" name="Google Shape;1344;g24c0cd4a5fb_14_295"/>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345" name="Google Shape;1345;g24c0cd4a5fb_14_295"/>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346" name="Google Shape;1346;g24c0cd4a5fb_14_295"/>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347" name="Google Shape;1347;g24c0cd4a5fb_14_295"/>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348" name="Google Shape;1348;g24c0cd4a5fb_14_295"/>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349" name="Google Shape;1349;g24c0cd4a5fb_14_295"/>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g24c0cd4a5fb_14_295"/>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g24c0cd4a5fb_14_295"/>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352" name="Google Shape;1352;g24c0cd4a5fb_14_295"/>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g24c0cd4a5fb_14_295"/>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g24c0cd4a5fb_14_295"/>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355" name="Google Shape;1355;g24c0cd4a5fb_14_295"/>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g24c0cd4a5fb_14_295"/>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g24c0cd4a5fb_14_295"/>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358" name="Google Shape;1358;g24c0cd4a5fb_14_295"/>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g24c0cd4a5fb_14_295"/>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g24c0cd4a5fb_14_295"/>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361" name="Google Shape;1361;g24c0cd4a5fb_14_295"/>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24c0cd4a5fb_14_295"/>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24c0cd4a5fb_14_295"/>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364" name="Google Shape;1364;g24c0cd4a5fb_14_295"/>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g24c0cd4a5fb_14_295"/>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g24c0cd4a5fb_14_295"/>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367" name="Google Shape;1367;g24c0cd4a5fb_14_295"/>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g24c0cd4a5fb_14_295"/>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g24c0cd4a5fb_14_295"/>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370" name="Google Shape;1370;g24c0cd4a5fb_14_295"/>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g24c0cd4a5fb_14_295"/>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g24c0cd4a5fb_14_295"/>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373" name="Google Shape;1373;g24c0cd4a5fb_14_295"/>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24c0cd4a5fb_14_295"/>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g24c0cd4a5fb_14_295"/>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376" name="Google Shape;1376;g24c0cd4a5fb_14_295"/>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g24c0cd4a5fb_14_295"/>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g24c0cd4a5fb_14_295"/>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379" name="Google Shape;1379;g24c0cd4a5fb_14_295"/>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24c0cd4a5fb_14_295"/>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g24c0cd4a5fb_14_295"/>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382" name="Google Shape;1382;g24c0cd4a5fb_14_295"/>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24c0cd4a5fb_14_295"/>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24c0cd4a5fb_14_295"/>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385" name="Google Shape;1385;g24c0cd4a5fb_14_295"/>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24c0cd4a5fb_14_295"/>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387" name="Google Shape;1387;g24c0cd4a5fb_14_295"/>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g24c0cd4a5fb_14_295"/>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24c0cd4a5fb_14_295"/>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390" name="Google Shape;1390;g24c0cd4a5fb_14_295"/>
          <p:cNvSpPr/>
          <p:nvPr/>
        </p:nvSpPr>
        <p:spPr>
          <a:xfrm>
            <a:off x="5388425" y="2780725"/>
            <a:ext cx="37560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4" name="Shape 1394"/>
        <p:cNvGrpSpPr/>
        <p:nvPr/>
      </p:nvGrpSpPr>
      <p:grpSpPr>
        <a:xfrm>
          <a:off x="0" y="0"/>
          <a:ext cx="0" cy="0"/>
          <a:chOff x="0" y="0"/>
          <a:chExt cx="0" cy="0"/>
        </a:xfrm>
      </p:grpSpPr>
      <p:grpSp>
        <p:nvGrpSpPr>
          <p:cNvPr id="1395" name="Google Shape;1395;g24c0cd4a5fb_14_354"/>
          <p:cNvGrpSpPr/>
          <p:nvPr/>
        </p:nvGrpSpPr>
        <p:grpSpPr>
          <a:xfrm>
            <a:off x="252949" y="97400"/>
            <a:ext cx="8633781" cy="6663178"/>
            <a:chOff x="217534" y="1"/>
            <a:chExt cx="9001023" cy="6630688"/>
          </a:xfrm>
        </p:grpSpPr>
        <p:sp>
          <p:nvSpPr>
            <p:cNvPr id="1396" name="Google Shape;1396;g24c0cd4a5fb_14_354"/>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397" name="Google Shape;1397;g24c0cd4a5fb_14_354"/>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398" name="Google Shape;1398;g24c0cd4a5fb_14_354"/>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399" name="Google Shape;1399;g24c0cd4a5fb_14_354"/>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400" name="Google Shape;1400;g24c0cd4a5fb_14_354"/>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401" name="Google Shape;1401;g24c0cd4a5fb_14_354"/>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402" name="Google Shape;1402;g24c0cd4a5fb_14_354"/>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403" name="Google Shape;1403;g24c0cd4a5fb_14_354"/>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404" name="Google Shape;1404;g24c0cd4a5fb_14_354"/>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405" name="Google Shape;1405;g24c0cd4a5fb_14_354"/>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406" name="Google Shape;1406;g24c0cd4a5fb_14_354"/>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407" name="Google Shape;1407;g24c0cd4a5fb_14_354"/>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408" name="Google Shape;1408;g24c0cd4a5fb_14_354"/>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409" name="Google Shape;1409;g24c0cd4a5fb_14_354"/>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24c0cd4a5fb_14_354"/>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g24c0cd4a5fb_14_354"/>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412" name="Google Shape;1412;g24c0cd4a5fb_14_354"/>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24c0cd4a5fb_14_354"/>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24c0cd4a5fb_14_354"/>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415" name="Google Shape;1415;g24c0cd4a5fb_14_354"/>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24c0cd4a5fb_14_354"/>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24c0cd4a5fb_14_354"/>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418" name="Google Shape;1418;g24c0cd4a5fb_14_354"/>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g24c0cd4a5fb_14_354"/>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g24c0cd4a5fb_14_354"/>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421" name="Google Shape;1421;g24c0cd4a5fb_14_354"/>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g24c0cd4a5fb_14_354"/>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g24c0cd4a5fb_14_354"/>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424" name="Google Shape;1424;g24c0cd4a5fb_14_354"/>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g24c0cd4a5fb_14_354"/>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g24c0cd4a5fb_14_354"/>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427" name="Google Shape;1427;g24c0cd4a5fb_14_354"/>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g24c0cd4a5fb_14_354"/>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g24c0cd4a5fb_14_354"/>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430" name="Google Shape;1430;g24c0cd4a5fb_14_354"/>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g24c0cd4a5fb_14_354"/>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g24c0cd4a5fb_14_354"/>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433" name="Google Shape;1433;g24c0cd4a5fb_14_354"/>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g24c0cd4a5fb_14_354"/>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g24c0cd4a5fb_14_354"/>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436" name="Google Shape;1436;g24c0cd4a5fb_14_354"/>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g24c0cd4a5fb_14_354"/>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g24c0cd4a5fb_14_354"/>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439" name="Google Shape;1439;g24c0cd4a5fb_14_354"/>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g24c0cd4a5fb_14_354"/>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g24c0cd4a5fb_14_354"/>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442" name="Google Shape;1442;g24c0cd4a5fb_14_354"/>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g24c0cd4a5fb_14_354"/>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g24c0cd4a5fb_14_354"/>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445" name="Google Shape;1445;g24c0cd4a5fb_14_354"/>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g24c0cd4a5fb_14_354"/>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447" name="Google Shape;1447;g24c0cd4a5fb_14_354"/>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g24c0cd4a5fb_14_354"/>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24c0cd4a5fb_14_354"/>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
        <p:nvSpPr>
          <p:cNvPr id="1450" name="Google Shape;1450;g24c0cd4a5fb_14_354"/>
          <p:cNvSpPr/>
          <p:nvPr/>
        </p:nvSpPr>
        <p:spPr>
          <a:xfrm>
            <a:off x="7085000" y="2780725"/>
            <a:ext cx="2059500" cy="4077300"/>
          </a:xfrm>
          <a:prstGeom prst="roundRect">
            <a:avLst>
              <a:gd fmla="val 16667" name="adj"/>
            </a:avLst>
          </a:prstGeom>
          <a:solidFill>
            <a:srgbClr val="193F7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grpSp>
        <p:nvGrpSpPr>
          <p:cNvPr id="1455" name="Google Shape;1455;g24c0cd4a5fb_14_414"/>
          <p:cNvGrpSpPr/>
          <p:nvPr/>
        </p:nvGrpSpPr>
        <p:grpSpPr>
          <a:xfrm>
            <a:off x="252949" y="97400"/>
            <a:ext cx="8633781" cy="6663178"/>
            <a:chOff x="217534" y="1"/>
            <a:chExt cx="9001023" cy="6630688"/>
          </a:xfrm>
        </p:grpSpPr>
        <p:sp>
          <p:nvSpPr>
            <p:cNvPr id="1456" name="Google Shape;1456;g24c0cd4a5fb_14_414"/>
            <p:cNvSpPr/>
            <p:nvPr/>
          </p:nvSpPr>
          <p:spPr>
            <a:xfrm>
              <a:off x="8143097" y="3539111"/>
              <a:ext cx="91500" cy="802200"/>
            </a:xfrm>
            <a:custGeom>
              <a:rect b="b" l="l" r="r" t="t"/>
              <a:pathLst>
                <a:path extrusionOk="0" h="120000" w="120000">
                  <a:moveTo>
                    <a:pt x="60000" y="0"/>
                  </a:moveTo>
                  <a:lnTo>
                    <a:pt x="60000" y="97205"/>
                  </a:lnTo>
                  <a:lnTo>
                    <a:pt x="92913" y="97205"/>
                  </a:lnTo>
                  <a:lnTo>
                    <a:pt x="92913" y="120000"/>
                  </a:lnTo>
                </a:path>
              </a:pathLst>
            </a:custGeom>
            <a:noFill/>
            <a:ln cap="flat" cmpd="sng" w="9525">
              <a:solidFill>
                <a:srgbClr val="3A66B1"/>
              </a:solidFill>
              <a:prstDash val="solid"/>
              <a:miter lim="800000"/>
              <a:headEnd len="sm" w="sm" type="none"/>
              <a:tailEnd len="sm" w="sm" type="none"/>
            </a:ln>
          </p:spPr>
        </p:sp>
        <p:sp>
          <p:nvSpPr>
            <p:cNvPr id="1457" name="Google Shape;1457;g24c0cd4a5fb_14_414"/>
            <p:cNvSpPr/>
            <p:nvPr/>
          </p:nvSpPr>
          <p:spPr>
            <a:xfrm>
              <a:off x="7347123" y="1570057"/>
              <a:ext cx="841800" cy="1338600"/>
            </a:xfrm>
            <a:custGeom>
              <a:rect b="b" l="l" r="r" t="t"/>
              <a:pathLst>
                <a:path extrusionOk="0" h="120000" w="120000">
                  <a:moveTo>
                    <a:pt x="0" y="0"/>
                  </a:moveTo>
                  <a:lnTo>
                    <a:pt x="0" y="106341"/>
                  </a:lnTo>
                  <a:lnTo>
                    <a:pt x="120000" y="106341"/>
                  </a:lnTo>
                  <a:lnTo>
                    <a:pt x="120000" y="120000"/>
                  </a:lnTo>
                </a:path>
              </a:pathLst>
            </a:custGeom>
            <a:noFill/>
            <a:ln cap="flat" cmpd="sng" w="9525">
              <a:solidFill>
                <a:srgbClr val="3A66B1"/>
              </a:solidFill>
              <a:prstDash val="solid"/>
              <a:miter lim="800000"/>
              <a:headEnd len="sm" w="sm" type="none"/>
              <a:tailEnd len="sm" w="sm" type="none"/>
            </a:ln>
          </p:spPr>
        </p:sp>
        <p:sp>
          <p:nvSpPr>
            <p:cNvPr id="1458" name="Google Shape;1458;g24c0cd4a5fb_14_414"/>
            <p:cNvSpPr/>
            <p:nvPr/>
          </p:nvSpPr>
          <p:spPr>
            <a:xfrm>
              <a:off x="6248182" y="3595913"/>
              <a:ext cx="91500" cy="719100"/>
            </a:xfrm>
            <a:custGeom>
              <a:rect b="b" l="l" r="r" t="t"/>
              <a:pathLst>
                <a:path extrusionOk="0" h="120000" w="120000">
                  <a:moveTo>
                    <a:pt x="60000" y="0"/>
                  </a:moveTo>
                  <a:lnTo>
                    <a:pt x="60000" y="94570"/>
                  </a:lnTo>
                  <a:lnTo>
                    <a:pt x="70878" y="94570"/>
                  </a:lnTo>
                  <a:lnTo>
                    <a:pt x="70878" y="120000"/>
                  </a:lnTo>
                </a:path>
              </a:pathLst>
            </a:custGeom>
            <a:noFill/>
            <a:ln cap="flat" cmpd="sng" w="9525">
              <a:solidFill>
                <a:srgbClr val="3A66B1"/>
              </a:solidFill>
              <a:prstDash val="solid"/>
              <a:miter lim="800000"/>
              <a:headEnd len="sm" w="sm" type="none"/>
              <a:tailEnd len="sm" w="sm" type="none"/>
            </a:ln>
          </p:spPr>
        </p:sp>
        <p:sp>
          <p:nvSpPr>
            <p:cNvPr id="1459" name="Google Shape;1459;g24c0cd4a5fb_14_414"/>
            <p:cNvSpPr/>
            <p:nvPr/>
          </p:nvSpPr>
          <p:spPr>
            <a:xfrm>
              <a:off x="6293902" y="1570057"/>
              <a:ext cx="1053300" cy="1338600"/>
            </a:xfrm>
            <a:custGeom>
              <a:rect b="b" l="l" r="r" t="t"/>
              <a:pathLst>
                <a:path extrusionOk="0" h="120000" w="120000">
                  <a:moveTo>
                    <a:pt x="120000" y="0"/>
                  </a:moveTo>
                  <a:lnTo>
                    <a:pt x="120000" y="106341"/>
                  </a:lnTo>
                  <a:lnTo>
                    <a:pt x="0" y="106341"/>
                  </a:lnTo>
                  <a:lnTo>
                    <a:pt x="0" y="120000"/>
                  </a:lnTo>
                </a:path>
              </a:pathLst>
            </a:custGeom>
            <a:noFill/>
            <a:ln cap="flat" cmpd="sng" w="9525">
              <a:solidFill>
                <a:srgbClr val="3A66B1"/>
              </a:solidFill>
              <a:prstDash val="solid"/>
              <a:miter lim="800000"/>
              <a:headEnd len="sm" w="sm" type="none"/>
              <a:tailEnd len="sm" w="sm" type="none"/>
            </a:ln>
          </p:spPr>
        </p:sp>
        <p:sp>
          <p:nvSpPr>
            <p:cNvPr id="1460" name="Google Shape;1460;g24c0cd4a5fb_14_414"/>
            <p:cNvSpPr/>
            <p:nvPr/>
          </p:nvSpPr>
          <p:spPr>
            <a:xfrm>
              <a:off x="4764749" y="1178854"/>
              <a:ext cx="2582400" cy="942000"/>
            </a:xfrm>
            <a:custGeom>
              <a:rect b="b" l="l" r="r" t="t"/>
              <a:pathLst>
                <a:path extrusionOk="0" h="120000" w="120000">
                  <a:moveTo>
                    <a:pt x="0" y="120000"/>
                  </a:moveTo>
                  <a:lnTo>
                    <a:pt x="120000" y="0"/>
                  </a:lnTo>
                </a:path>
              </a:pathLst>
            </a:custGeom>
            <a:noFill/>
            <a:ln cap="flat" cmpd="sng" w="9525">
              <a:solidFill>
                <a:srgbClr val="3A66B1"/>
              </a:solidFill>
              <a:prstDash val="solid"/>
              <a:miter lim="800000"/>
              <a:headEnd len="sm" w="sm" type="none"/>
              <a:tailEnd len="sm" w="sm" type="none"/>
            </a:ln>
          </p:spPr>
        </p:sp>
        <p:sp>
          <p:nvSpPr>
            <p:cNvPr id="1461" name="Google Shape;1461;g24c0cd4a5fb_14_414"/>
            <p:cNvSpPr/>
            <p:nvPr/>
          </p:nvSpPr>
          <p:spPr>
            <a:xfrm>
              <a:off x="4484247" y="3595903"/>
              <a:ext cx="91500" cy="747300"/>
            </a:xfrm>
            <a:custGeom>
              <a:rect b="b" l="l" r="r" t="t"/>
              <a:pathLst>
                <a:path extrusionOk="0" h="120000" w="120000">
                  <a:moveTo>
                    <a:pt x="66906" y="0"/>
                  </a:moveTo>
                  <a:lnTo>
                    <a:pt x="66906" y="95530"/>
                  </a:lnTo>
                  <a:lnTo>
                    <a:pt x="60000" y="95530"/>
                  </a:lnTo>
                  <a:lnTo>
                    <a:pt x="60000" y="120000"/>
                  </a:lnTo>
                </a:path>
              </a:pathLst>
            </a:custGeom>
            <a:noFill/>
            <a:ln cap="flat" cmpd="sng" w="9525">
              <a:solidFill>
                <a:srgbClr val="3A66B1"/>
              </a:solidFill>
              <a:prstDash val="solid"/>
              <a:miter lim="800000"/>
              <a:headEnd len="sm" w="sm" type="none"/>
              <a:tailEnd len="sm" w="sm" type="none"/>
            </a:ln>
          </p:spPr>
        </p:sp>
        <p:sp>
          <p:nvSpPr>
            <p:cNvPr id="1462" name="Google Shape;1462;g24c0cd4a5fb_14_414"/>
            <p:cNvSpPr/>
            <p:nvPr/>
          </p:nvSpPr>
          <p:spPr>
            <a:xfrm>
              <a:off x="1496936" y="1570642"/>
              <a:ext cx="30384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463" name="Google Shape;1463;g24c0cd4a5fb_14_414"/>
            <p:cNvSpPr/>
            <p:nvPr/>
          </p:nvSpPr>
          <p:spPr>
            <a:xfrm>
              <a:off x="2725804" y="3722008"/>
              <a:ext cx="91500" cy="579000"/>
            </a:xfrm>
            <a:custGeom>
              <a:rect b="b" l="l" r="r" t="t"/>
              <a:pathLst>
                <a:path extrusionOk="0" h="120000" w="120000">
                  <a:moveTo>
                    <a:pt x="60000" y="0"/>
                  </a:moveTo>
                  <a:lnTo>
                    <a:pt x="60000" y="88420"/>
                  </a:lnTo>
                  <a:lnTo>
                    <a:pt x="62612" y="88420"/>
                  </a:lnTo>
                  <a:lnTo>
                    <a:pt x="62612" y="120000"/>
                  </a:lnTo>
                </a:path>
              </a:pathLst>
            </a:custGeom>
            <a:noFill/>
            <a:ln cap="flat" cmpd="sng" w="9525">
              <a:solidFill>
                <a:srgbClr val="3A66B1"/>
              </a:solidFill>
              <a:prstDash val="solid"/>
              <a:miter lim="800000"/>
              <a:headEnd len="sm" w="sm" type="none"/>
              <a:tailEnd len="sm" w="sm" type="none"/>
            </a:ln>
          </p:spPr>
        </p:sp>
        <p:sp>
          <p:nvSpPr>
            <p:cNvPr id="1464" name="Google Shape;1464;g24c0cd4a5fb_14_414"/>
            <p:cNvSpPr/>
            <p:nvPr/>
          </p:nvSpPr>
          <p:spPr>
            <a:xfrm>
              <a:off x="1496936" y="1570642"/>
              <a:ext cx="1274700" cy="1338000"/>
            </a:xfrm>
            <a:custGeom>
              <a:rect b="b" l="l" r="r" t="t"/>
              <a:pathLst>
                <a:path extrusionOk="0" h="120000" w="120000">
                  <a:moveTo>
                    <a:pt x="0" y="0"/>
                  </a:moveTo>
                  <a:lnTo>
                    <a:pt x="0" y="106335"/>
                  </a:lnTo>
                  <a:lnTo>
                    <a:pt x="120000" y="106335"/>
                  </a:lnTo>
                  <a:lnTo>
                    <a:pt x="120000" y="120000"/>
                  </a:lnTo>
                </a:path>
              </a:pathLst>
            </a:custGeom>
            <a:noFill/>
            <a:ln cap="flat" cmpd="sng" w="9525">
              <a:solidFill>
                <a:srgbClr val="3A66B1"/>
              </a:solidFill>
              <a:prstDash val="solid"/>
              <a:miter lim="800000"/>
              <a:headEnd len="sm" w="sm" type="none"/>
              <a:tailEnd len="sm" w="sm" type="none"/>
            </a:ln>
          </p:spPr>
        </p:sp>
        <p:sp>
          <p:nvSpPr>
            <p:cNvPr id="1465" name="Google Shape;1465;g24c0cd4a5fb_14_414"/>
            <p:cNvSpPr/>
            <p:nvPr/>
          </p:nvSpPr>
          <p:spPr>
            <a:xfrm>
              <a:off x="897933" y="3700213"/>
              <a:ext cx="91500" cy="555000"/>
            </a:xfrm>
            <a:custGeom>
              <a:rect b="b" l="l" r="r" t="t"/>
              <a:pathLst>
                <a:path extrusionOk="0" h="120000" w="120000">
                  <a:moveTo>
                    <a:pt x="72409" y="0"/>
                  </a:moveTo>
                  <a:lnTo>
                    <a:pt x="72409" y="87059"/>
                  </a:lnTo>
                  <a:lnTo>
                    <a:pt x="60000" y="87059"/>
                  </a:lnTo>
                  <a:lnTo>
                    <a:pt x="60000" y="120000"/>
                  </a:lnTo>
                </a:path>
              </a:pathLst>
            </a:custGeom>
            <a:noFill/>
            <a:ln cap="flat" cmpd="sng" w="9525">
              <a:solidFill>
                <a:srgbClr val="3A66B1"/>
              </a:solidFill>
              <a:prstDash val="solid"/>
              <a:miter lim="800000"/>
              <a:headEnd len="sm" w="sm" type="none"/>
              <a:tailEnd len="sm" w="sm" type="none"/>
            </a:ln>
          </p:spPr>
        </p:sp>
        <p:sp>
          <p:nvSpPr>
            <p:cNvPr id="1466" name="Google Shape;1466;g24c0cd4a5fb_14_414"/>
            <p:cNvSpPr/>
            <p:nvPr/>
          </p:nvSpPr>
          <p:spPr>
            <a:xfrm>
              <a:off x="953110" y="1570642"/>
              <a:ext cx="543900" cy="1338000"/>
            </a:xfrm>
            <a:custGeom>
              <a:rect b="b" l="l" r="r" t="t"/>
              <a:pathLst>
                <a:path extrusionOk="0" h="120000" w="120000">
                  <a:moveTo>
                    <a:pt x="120000" y="0"/>
                  </a:moveTo>
                  <a:lnTo>
                    <a:pt x="120000" y="106335"/>
                  </a:lnTo>
                  <a:lnTo>
                    <a:pt x="0" y="106335"/>
                  </a:lnTo>
                  <a:lnTo>
                    <a:pt x="0" y="120000"/>
                  </a:lnTo>
                </a:path>
              </a:pathLst>
            </a:custGeom>
            <a:noFill/>
            <a:ln cap="flat" cmpd="sng" w="9525">
              <a:solidFill>
                <a:srgbClr val="3A66B1"/>
              </a:solidFill>
              <a:prstDash val="solid"/>
              <a:miter lim="800000"/>
              <a:headEnd len="sm" w="sm" type="none"/>
              <a:tailEnd len="sm" w="sm" type="none"/>
            </a:ln>
          </p:spPr>
        </p:sp>
        <p:sp>
          <p:nvSpPr>
            <p:cNvPr id="1467" name="Google Shape;1467;g24c0cd4a5fb_14_414"/>
            <p:cNvSpPr/>
            <p:nvPr/>
          </p:nvSpPr>
          <p:spPr>
            <a:xfrm>
              <a:off x="1496936" y="1179439"/>
              <a:ext cx="3267900" cy="941400"/>
            </a:xfrm>
            <a:custGeom>
              <a:rect b="b" l="l" r="r" t="t"/>
              <a:pathLst>
                <a:path extrusionOk="0" h="120000" w="120000">
                  <a:moveTo>
                    <a:pt x="120000" y="120000"/>
                  </a:moveTo>
                  <a:lnTo>
                    <a:pt x="0" y="0"/>
                  </a:lnTo>
                </a:path>
              </a:pathLst>
            </a:custGeom>
            <a:noFill/>
            <a:ln cap="flat" cmpd="sng" w="9525">
              <a:solidFill>
                <a:srgbClr val="3A66B1"/>
              </a:solidFill>
              <a:prstDash val="solid"/>
              <a:miter lim="800000"/>
              <a:headEnd len="sm" w="sm" type="none"/>
              <a:tailEnd len="sm" w="sm" type="none"/>
            </a:ln>
          </p:spPr>
        </p:sp>
        <p:sp>
          <p:nvSpPr>
            <p:cNvPr id="1468" name="Google Shape;1468;g24c0cd4a5fb_14_414"/>
            <p:cNvSpPr/>
            <p:nvPr/>
          </p:nvSpPr>
          <p:spPr>
            <a:xfrm>
              <a:off x="4719029" y="1074606"/>
              <a:ext cx="91500" cy="442200"/>
            </a:xfrm>
            <a:custGeom>
              <a:rect b="b" l="l" r="r" t="t"/>
              <a:pathLst>
                <a:path extrusionOk="0" h="120000" w="120000">
                  <a:moveTo>
                    <a:pt x="60000" y="0"/>
                  </a:moveTo>
                  <a:lnTo>
                    <a:pt x="60000" y="120000"/>
                  </a:lnTo>
                </a:path>
              </a:pathLst>
            </a:custGeom>
            <a:noFill/>
            <a:ln cap="flat" cmpd="sng" w="9525">
              <a:solidFill>
                <a:srgbClr val="345A99"/>
              </a:solidFill>
              <a:prstDash val="solid"/>
              <a:miter lim="800000"/>
              <a:headEnd len="sm" w="sm" type="none"/>
              <a:tailEnd len="sm" w="sm" type="none"/>
            </a:ln>
          </p:spPr>
        </p:sp>
        <p:sp>
          <p:nvSpPr>
            <p:cNvPr id="1469" name="Google Shape;1469;g24c0cd4a5fb_14_414"/>
            <p:cNvSpPr/>
            <p:nvPr/>
          </p:nvSpPr>
          <p:spPr>
            <a:xfrm>
              <a:off x="3654317" y="1"/>
              <a:ext cx="2220900" cy="10746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24c0cd4a5fb_14_414"/>
            <p:cNvSpPr/>
            <p:nvPr/>
          </p:nvSpPr>
          <p:spPr>
            <a:xfrm>
              <a:off x="3837056" y="173603"/>
              <a:ext cx="2220900" cy="10746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24c0cd4a5fb_14_414"/>
            <p:cNvSpPr txBox="1"/>
            <p:nvPr/>
          </p:nvSpPr>
          <p:spPr>
            <a:xfrm>
              <a:off x="3868530" y="205077"/>
              <a:ext cx="2157900" cy="10116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1" i="0" lang="en-US" sz="1400" u="sng" cap="none" strike="noStrike">
                  <a:solidFill>
                    <a:schemeClr val="dk1"/>
                  </a:solidFill>
                  <a:latin typeface="Calibri"/>
                  <a:ea typeface="Calibri"/>
                  <a:cs typeface="Calibri"/>
                  <a:sym typeface="Calibri"/>
                </a:rPr>
                <a:t>Data is not improving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Trend data is moving in the opposite direction than desired. </a:t>
              </a:r>
              <a:endParaRPr b="0" i="0" sz="1400" u="none" cap="none" strike="noStrike">
                <a:solidFill>
                  <a:srgbClr val="000000"/>
                </a:solidFill>
                <a:latin typeface="Arial"/>
                <a:ea typeface="Arial"/>
                <a:cs typeface="Arial"/>
                <a:sym typeface="Arial"/>
              </a:endParaRPr>
            </a:p>
          </p:txBody>
        </p:sp>
        <p:sp>
          <p:nvSpPr>
            <p:cNvPr id="1472" name="Google Shape;1472;g24c0cd4a5fb_14_414"/>
            <p:cNvSpPr/>
            <p:nvPr/>
          </p:nvSpPr>
          <p:spPr>
            <a:xfrm>
              <a:off x="3658232" y="1516664"/>
              <a:ext cx="2213100" cy="604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24c0cd4a5fb_14_414"/>
            <p:cNvSpPr/>
            <p:nvPr/>
          </p:nvSpPr>
          <p:spPr>
            <a:xfrm>
              <a:off x="3840970" y="1690266"/>
              <a:ext cx="2213100" cy="604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24c0cd4a5fb_14_414"/>
            <p:cNvSpPr txBox="1"/>
            <p:nvPr/>
          </p:nvSpPr>
          <p:spPr>
            <a:xfrm>
              <a:off x="3858668" y="1707964"/>
              <a:ext cx="2177700" cy="5688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Are the interventions being implemented with fidelity?</a:t>
              </a:r>
              <a:endParaRPr b="0" i="0" sz="1400" u="none" cap="none" strike="noStrike">
                <a:solidFill>
                  <a:srgbClr val="000000"/>
                </a:solidFill>
                <a:latin typeface="Arial"/>
                <a:ea typeface="Arial"/>
                <a:cs typeface="Arial"/>
                <a:sym typeface="Arial"/>
              </a:endParaRPr>
            </a:p>
          </p:txBody>
        </p:sp>
        <p:sp>
          <p:nvSpPr>
            <p:cNvPr id="1475" name="Google Shape;1475;g24c0cd4a5fb_14_414"/>
            <p:cNvSpPr/>
            <p:nvPr/>
          </p:nvSpPr>
          <p:spPr>
            <a:xfrm>
              <a:off x="1155442" y="1179439"/>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24c0cd4a5fb_14_414"/>
            <p:cNvSpPr/>
            <p:nvPr/>
          </p:nvSpPr>
          <p:spPr>
            <a:xfrm>
              <a:off x="1338181" y="1353040"/>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24c0cd4a5fb_14_414"/>
            <p:cNvSpPr txBox="1"/>
            <p:nvPr/>
          </p:nvSpPr>
          <p:spPr>
            <a:xfrm>
              <a:off x="1349639" y="1364498"/>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No</a:t>
              </a:r>
              <a:endParaRPr b="0" i="0" sz="1400" u="none" cap="none" strike="noStrike">
                <a:solidFill>
                  <a:srgbClr val="000000"/>
                </a:solidFill>
                <a:latin typeface="Arial"/>
                <a:ea typeface="Arial"/>
                <a:cs typeface="Arial"/>
                <a:sym typeface="Arial"/>
              </a:endParaRPr>
            </a:p>
          </p:txBody>
        </p:sp>
        <p:sp>
          <p:nvSpPr>
            <p:cNvPr id="1478" name="Google Shape;1478;g24c0cd4a5fb_14_414"/>
            <p:cNvSpPr/>
            <p:nvPr/>
          </p:nvSpPr>
          <p:spPr>
            <a:xfrm>
              <a:off x="243355" y="2908595"/>
              <a:ext cx="14196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24c0cd4a5fb_14_414"/>
            <p:cNvSpPr/>
            <p:nvPr/>
          </p:nvSpPr>
          <p:spPr>
            <a:xfrm>
              <a:off x="426093" y="3082197"/>
              <a:ext cx="1419600" cy="7917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g24c0cd4a5fb_14_414"/>
            <p:cNvSpPr txBox="1"/>
            <p:nvPr/>
          </p:nvSpPr>
          <p:spPr>
            <a:xfrm>
              <a:off x="449279" y="3105383"/>
              <a:ext cx="1373100" cy="745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Strategies are too difficult or time consuming</a:t>
              </a:r>
              <a:endParaRPr b="0" i="0" sz="1400" u="none" cap="none" strike="noStrike">
                <a:solidFill>
                  <a:srgbClr val="000000"/>
                </a:solidFill>
                <a:latin typeface="Arial"/>
                <a:ea typeface="Arial"/>
                <a:cs typeface="Arial"/>
                <a:sym typeface="Arial"/>
              </a:endParaRPr>
            </a:p>
          </p:txBody>
        </p:sp>
        <p:sp>
          <p:nvSpPr>
            <p:cNvPr id="1481" name="Google Shape;1481;g24c0cd4a5fb_14_414"/>
            <p:cNvSpPr/>
            <p:nvPr/>
          </p:nvSpPr>
          <p:spPr>
            <a:xfrm>
              <a:off x="217534" y="4255228"/>
              <a:ext cx="1452300" cy="20781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g24c0cd4a5fb_14_414"/>
            <p:cNvSpPr/>
            <p:nvPr/>
          </p:nvSpPr>
          <p:spPr>
            <a:xfrm>
              <a:off x="400272" y="4428829"/>
              <a:ext cx="1452300" cy="20781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24c0cd4a5fb_14_414"/>
            <p:cNvSpPr txBox="1"/>
            <p:nvPr/>
          </p:nvSpPr>
          <p:spPr>
            <a:xfrm>
              <a:off x="442807" y="4471364"/>
              <a:ext cx="1367100" cy="1993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are difficult and modify.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hypothesis.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additional training and technical assistance.</a:t>
              </a:r>
              <a:endParaRPr b="0" i="0" sz="1400" u="none" cap="none" strike="noStrike">
                <a:solidFill>
                  <a:srgbClr val="000000"/>
                </a:solidFill>
                <a:latin typeface="Arial"/>
                <a:ea typeface="Arial"/>
                <a:cs typeface="Arial"/>
                <a:sym typeface="Arial"/>
              </a:endParaRPr>
            </a:p>
          </p:txBody>
        </p:sp>
        <p:sp>
          <p:nvSpPr>
            <p:cNvPr id="1484" name="Google Shape;1484;g24c0cd4a5fb_14_414"/>
            <p:cNvSpPr/>
            <p:nvPr/>
          </p:nvSpPr>
          <p:spPr>
            <a:xfrm>
              <a:off x="2112153" y="2908595"/>
              <a:ext cx="1318800" cy="8133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g24c0cd4a5fb_14_414"/>
            <p:cNvSpPr/>
            <p:nvPr/>
          </p:nvSpPr>
          <p:spPr>
            <a:xfrm>
              <a:off x="2294892" y="3082197"/>
              <a:ext cx="1318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g24c0cd4a5fb_14_414"/>
            <p:cNvSpPr txBox="1"/>
            <p:nvPr/>
          </p:nvSpPr>
          <p:spPr>
            <a:xfrm>
              <a:off x="2318716" y="3106021"/>
              <a:ext cx="1271100" cy="765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Plan does not match school context.</a:t>
              </a:r>
              <a:endParaRPr b="0" i="0" sz="1400" u="none" cap="none" strike="noStrike">
                <a:solidFill>
                  <a:srgbClr val="000000"/>
                </a:solidFill>
                <a:latin typeface="Arial"/>
                <a:ea typeface="Arial"/>
                <a:cs typeface="Arial"/>
                <a:sym typeface="Arial"/>
              </a:endParaRPr>
            </a:p>
          </p:txBody>
        </p:sp>
        <p:sp>
          <p:nvSpPr>
            <p:cNvPr id="1487" name="Google Shape;1487;g24c0cd4a5fb_14_414"/>
            <p:cNvSpPr/>
            <p:nvPr/>
          </p:nvSpPr>
          <p:spPr>
            <a:xfrm>
              <a:off x="2046696" y="4300949"/>
              <a:ext cx="1453500" cy="20730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g24c0cd4a5fb_14_414"/>
            <p:cNvSpPr/>
            <p:nvPr/>
          </p:nvSpPr>
          <p:spPr>
            <a:xfrm>
              <a:off x="2229435" y="4474551"/>
              <a:ext cx="1453500" cy="20730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g24c0cd4a5fb_14_414"/>
            <p:cNvSpPr txBox="1"/>
            <p:nvPr/>
          </p:nvSpPr>
          <p:spPr>
            <a:xfrm>
              <a:off x="2272011" y="4517127"/>
              <a:ext cx="1368600" cy="1988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match context.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alternate strategies that match school context and hypothesis.</a:t>
              </a:r>
              <a:endParaRPr b="0" i="0" sz="1400" u="none" cap="none" strike="noStrike">
                <a:solidFill>
                  <a:srgbClr val="000000"/>
                </a:solidFill>
                <a:latin typeface="Arial"/>
                <a:ea typeface="Arial"/>
                <a:cs typeface="Arial"/>
                <a:sym typeface="Arial"/>
              </a:endParaRPr>
            </a:p>
          </p:txBody>
        </p:sp>
        <p:sp>
          <p:nvSpPr>
            <p:cNvPr id="1490" name="Google Shape;1490;g24c0cd4a5fb_14_414"/>
            <p:cNvSpPr/>
            <p:nvPr/>
          </p:nvSpPr>
          <p:spPr>
            <a:xfrm>
              <a:off x="3870787" y="2908599"/>
              <a:ext cx="13731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g24c0cd4a5fb_14_414"/>
            <p:cNvSpPr/>
            <p:nvPr/>
          </p:nvSpPr>
          <p:spPr>
            <a:xfrm>
              <a:off x="4053539" y="3082197"/>
              <a:ext cx="13290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g24c0cd4a5fb_14_414"/>
            <p:cNvSpPr txBox="1"/>
            <p:nvPr/>
          </p:nvSpPr>
          <p:spPr>
            <a:xfrm>
              <a:off x="4073670" y="3102328"/>
              <a:ext cx="1288500" cy="6471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Experiencing intervention drift</a:t>
              </a:r>
              <a:endParaRPr b="0" i="0" sz="1400" u="none" cap="none" strike="noStrike">
                <a:solidFill>
                  <a:srgbClr val="000000"/>
                </a:solidFill>
                <a:latin typeface="Arial"/>
                <a:ea typeface="Arial"/>
                <a:cs typeface="Arial"/>
                <a:sym typeface="Arial"/>
              </a:endParaRPr>
            </a:p>
          </p:txBody>
        </p:sp>
        <p:sp>
          <p:nvSpPr>
            <p:cNvPr id="1493" name="Google Shape;1493;g24c0cd4a5fb_14_414"/>
            <p:cNvSpPr/>
            <p:nvPr/>
          </p:nvSpPr>
          <p:spPr>
            <a:xfrm>
              <a:off x="3858557" y="4343068"/>
              <a:ext cx="1342800" cy="2017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g24c0cd4a5fb_14_414"/>
            <p:cNvSpPr/>
            <p:nvPr/>
          </p:nvSpPr>
          <p:spPr>
            <a:xfrm>
              <a:off x="4041295" y="4516669"/>
              <a:ext cx="1342800" cy="2017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g24c0cd4a5fb_14_414"/>
            <p:cNvSpPr txBox="1"/>
            <p:nvPr/>
          </p:nvSpPr>
          <p:spPr>
            <a:xfrm>
              <a:off x="4080625" y="4555999"/>
              <a:ext cx="1264200" cy="19386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interventions affected by drift.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booster training and technical assistance to refresh implementation. </a:t>
              </a:r>
              <a:endParaRPr b="0" i="0" sz="1400" u="none" cap="none" strike="noStrike">
                <a:solidFill>
                  <a:srgbClr val="000000"/>
                </a:solidFill>
                <a:latin typeface="Arial"/>
                <a:ea typeface="Arial"/>
                <a:cs typeface="Arial"/>
                <a:sym typeface="Arial"/>
              </a:endParaRPr>
            </a:p>
          </p:txBody>
        </p:sp>
        <p:sp>
          <p:nvSpPr>
            <p:cNvPr id="1496" name="Google Shape;1496;g24c0cd4a5fb_14_414"/>
            <p:cNvSpPr/>
            <p:nvPr/>
          </p:nvSpPr>
          <p:spPr>
            <a:xfrm>
              <a:off x="7005629" y="1178854"/>
              <a:ext cx="683100" cy="3912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g24c0cd4a5fb_14_414"/>
            <p:cNvSpPr/>
            <p:nvPr/>
          </p:nvSpPr>
          <p:spPr>
            <a:xfrm>
              <a:off x="7188367" y="1352455"/>
              <a:ext cx="683100" cy="3912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g24c0cd4a5fb_14_414"/>
            <p:cNvSpPr txBox="1"/>
            <p:nvPr/>
          </p:nvSpPr>
          <p:spPr>
            <a:xfrm>
              <a:off x="7199825" y="1363913"/>
              <a:ext cx="660000" cy="3684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Yes</a:t>
              </a:r>
              <a:endParaRPr b="0" i="0" sz="1400" u="none" cap="none" strike="noStrike">
                <a:solidFill>
                  <a:srgbClr val="000000"/>
                </a:solidFill>
                <a:latin typeface="Arial"/>
                <a:ea typeface="Arial"/>
                <a:cs typeface="Arial"/>
                <a:sym typeface="Arial"/>
              </a:endParaRPr>
            </a:p>
          </p:txBody>
        </p:sp>
        <p:sp>
          <p:nvSpPr>
            <p:cNvPr id="1499" name="Google Shape;1499;g24c0cd4a5fb_14_414"/>
            <p:cNvSpPr/>
            <p:nvPr/>
          </p:nvSpPr>
          <p:spPr>
            <a:xfrm>
              <a:off x="5838209" y="2908599"/>
              <a:ext cx="10092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g24c0cd4a5fb_14_414"/>
            <p:cNvSpPr/>
            <p:nvPr/>
          </p:nvSpPr>
          <p:spPr>
            <a:xfrm>
              <a:off x="6020934" y="3082197"/>
              <a:ext cx="911400" cy="687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g24c0cd4a5fb_14_414"/>
            <p:cNvSpPr txBox="1"/>
            <p:nvPr/>
          </p:nvSpPr>
          <p:spPr>
            <a:xfrm>
              <a:off x="6041060" y="3102324"/>
              <a:ext cx="911400" cy="6873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Precision statement is incorrect</a:t>
              </a:r>
              <a:endParaRPr b="0" i="0" sz="1400" u="none" cap="none" strike="noStrike">
                <a:solidFill>
                  <a:srgbClr val="000000"/>
                </a:solidFill>
                <a:latin typeface="Arial"/>
                <a:ea typeface="Arial"/>
                <a:cs typeface="Arial"/>
                <a:sym typeface="Arial"/>
              </a:endParaRPr>
            </a:p>
          </p:txBody>
        </p:sp>
        <p:sp>
          <p:nvSpPr>
            <p:cNvPr id="1502" name="Google Shape;1502;g24c0cd4a5fb_14_414"/>
            <p:cNvSpPr/>
            <p:nvPr/>
          </p:nvSpPr>
          <p:spPr>
            <a:xfrm>
              <a:off x="5580406" y="4314870"/>
              <a:ext cx="1443600" cy="20235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g24c0cd4a5fb_14_414"/>
            <p:cNvSpPr/>
            <p:nvPr/>
          </p:nvSpPr>
          <p:spPr>
            <a:xfrm>
              <a:off x="5763144" y="4488472"/>
              <a:ext cx="1443600" cy="20235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g24c0cd4a5fb_14_414"/>
            <p:cNvSpPr txBox="1"/>
            <p:nvPr/>
          </p:nvSpPr>
          <p:spPr>
            <a:xfrm>
              <a:off x="5805425" y="4530753"/>
              <a:ext cx="1359000" cy="19392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Revise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Collect additional data if necessary.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interventions to match revised statement.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a:t>
              </a:r>
              <a:endParaRPr b="0" i="0" sz="1400" u="none" cap="none" strike="noStrike">
                <a:solidFill>
                  <a:srgbClr val="000000"/>
                </a:solidFill>
                <a:latin typeface="Arial"/>
                <a:ea typeface="Arial"/>
                <a:cs typeface="Arial"/>
                <a:sym typeface="Arial"/>
              </a:endParaRPr>
            </a:p>
          </p:txBody>
        </p:sp>
        <p:sp>
          <p:nvSpPr>
            <p:cNvPr id="1505" name="Google Shape;1505;g24c0cd4a5fb_14_414"/>
            <p:cNvSpPr/>
            <p:nvPr/>
          </p:nvSpPr>
          <p:spPr>
            <a:xfrm>
              <a:off x="7644218" y="2908600"/>
              <a:ext cx="1183800" cy="7917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g24c0cd4a5fb_14_414"/>
            <p:cNvSpPr/>
            <p:nvPr/>
          </p:nvSpPr>
          <p:spPr>
            <a:xfrm>
              <a:off x="7826968" y="3082198"/>
              <a:ext cx="1183800" cy="8133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Precision Statement is correct. Interventions are insufficient.</a:t>
              </a:r>
              <a:endParaRPr b="0" i="0" sz="1400" u="none" cap="none" strike="noStrike">
                <a:solidFill>
                  <a:srgbClr val="000000"/>
                </a:solidFill>
                <a:latin typeface="Arial"/>
                <a:ea typeface="Arial"/>
                <a:cs typeface="Arial"/>
                <a:sym typeface="Arial"/>
              </a:endParaRPr>
            </a:p>
          </p:txBody>
        </p:sp>
        <p:sp>
          <p:nvSpPr>
            <p:cNvPr id="1507" name="Google Shape;1507;g24c0cd4a5fb_14_414"/>
            <p:cNvSpPr/>
            <p:nvPr/>
          </p:nvSpPr>
          <p:spPr>
            <a:xfrm>
              <a:off x="7366951" y="4341188"/>
              <a:ext cx="1643700" cy="2115900"/>
            </a:xfrm>
            <a:prstGeom prst="roundRect">
              <a:avLst>
                <a:gd fmla="val 10000" name="adj"/>
              </a:avLst>
            </a:prstGeom>
            <a:solidFill>
              <a:srgbClr val="193F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g24c0cd4a5fb_14_414"/>
            <p:cNvSpPr/>
            <p:nvPr/>
          </p:nvSpPr>
          <p:spPr>
            <a:xfrm>
              <a:off x="7574857" y="4514789"/>
              <a:ext cx="1643700" cy="2115900"/>
            </a:xfrm>
            <a:prstGeom prst="roundRect">
              <a:avLst>
                <a:gd fmla="val 10000" name="adj"/>
              </a:avLst>
            </a:prstGeom>
            <a:solidFill>
              <a:schemeClr val="lt1">
                <a:alpha val="89019"/>
              </a:schemeClr>
            </a:solidFill>
            <a:ln cap="flat" cmpd="sng" w="9525">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g24c0cd4a5fb_14_414"/>
            <p:cNvSpPr txBox="1"/>
            <p:nvPr/>
          </p:nvSpPr>
          <p:spPr>
            <a:xfrm>
              <a:off x="7622995" y="4562927"/>
              <a:ext cx="1547400" cy="2019900"/>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Identify features of strategies that affect potency.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Modify features to strategies to make more powerful.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Select new strategies if necessary.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Provide training and technical assistance in revised or new strategy implementation.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pic>
        <p:nvPicPr>
          <p:cNvPr id="1515" name="Google Shape;1515;g247d92c5c7d_0_0"/>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1516" name="Google Shape;1516;g247d92c5c7d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What Does the Data Say?</a:t>
            </a:r>
            <a:endParaRPr/>
          </a:p>
        </p:txBody>
      </p:sp>
      <p:sp>
        <p:nvSpPr>
          <p:cNvPr id="1517" name="Google Shape;1517;g247d92c5c7d_0_0"/>
          <p:cNvSpPr/>
          <p:nvPr/>
        </p:nvSpPr>
        <p:spPr>
          <a:xfrm>
            <a:off x="1154100" y="5265800"/>
            <a:ext cx="6835800" cy="857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g247d92c5c7d_0_7"/>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400"/>
              <a:t>Work Time: Evaluate</a:t>
            </a:r>
            <a:endParaRPr sz="2400"/>
          </a:p>
        </p:txBody>
      </p:sp>
      <p:sp>
        <p:nvSpPr>
          <p:cNvPr id="1524" name="Google Shape;1524;g247d92c5c7d_0_7"/>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3200"/>
              <a:buNone/>
            </a:pPr>
            <a:r>
              <a:t/>
            </a:r>
            <a:endParaRPr sz="2400"/>
          </a:p>
          <a:p>
            <a:pPr indent="0" lvl="0" marL="0" rtl="0" algn="l">
              <a:lnSpc>
                <a:spcPct val="80000"/>
              </a:lnSpc>
              <a:spcBef>
                <a:spcPts val="1000"/>
              </a:spcBef>
              <a:spcAft>
                <a:spcPts val="0"/>
              </a:spcAft>
              <a:buSzPts val="3200"/>
              <a:buNone/>
            </a:pPr>
            <a:r>
              <a:t/>
            </a:r>
            <a:endParaRPr sz="2400"/>
          </a:p>
          <a:p>
            <a:pPr indent="0" lvl="0" marL="0" rtl="0" algn="l">
              <a:lnSpc>
                <a:spcPct val="80000"/>
              </a:lnSpc>
              <a:spcBef>
                <a:spcPts val="1000"/>
              </a:spcBef>
              <a:spcAft>
                <a:spcPts val="1000"/>
              </a:spcAft>
              <a:buSzPts val="3200"/>
              <a:buNone/>
            </a:pPr>
            <a:r>
              <a:rPr i="1" lang="en-US" sz="3600"/>
              <a:t>To what extent have you considered these evaluation questions?</a:t>
            </a:r>
            <a:endParaRPr i="1" sz="3600"/>
          </a:p>
        </p:txBody>
      </p:sp>
      <p:sp>
        <p:nvSpPr>
          <p:cNvPr id="1525" name="Google Shape;1525;g247d92c5c7d_0_7"/>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Evaluate fidelity, outcomes</a:t>
            </a:r>
            <a:endParaRPr/>
          </a:p>
        </p:txBody>
      </p:sp>
      <p:pic>
        <p:nvPicPr>
          <p:cNvPr id="1526" name="Google Shape;1526;g247d92c5c7d_0_7"/>
          <p:cNvPicPr preferRelativeResize="0"/>
          <p:nvPr/>
        </p:nvPicPr>
        <p:blipFill rotWithShape="1">
          <a:blip r:embed="rId3">
            <a:alphaModFix/>
          </a:blip>
          <a:srcRect b="0" l="0" r="0" t="0"/>
          <a:stretch/>
        </p:blipFill>
        <p:spPr>
          <a:xfrm>
            <a:off x="750678" y="3429000"/>
            <a:ext cx="4138521" cy="3107074"/>
          </a:xfrm>
          <a:prstGeom prst="rect">
            <a:avLst/>
          </a:prstGeom>
          <a:noFill/>
          <a:ln cap="flat" cmpd="sng" w="9525">
            <a:solidFill>
              <a:schemeClr val="dk2"/>
            </a:solidFill>
            <a:prstDash val="solid"/>
            <a:round/>
            <a:headEnd len="sm" w="sm" type="none"/>
            <a:tailEnd len="sm" w="sm" type="none"/>
          </a:ln>
        </p:spPr>
      </p:pic>
      <p:pic>
        <p:nvPicPr>
          <p:cNvPr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id="1527" name="Google Shape;1527;g247d92c5c7d_0_7" title="5 Minute Timer - Relaxing Music with Ocean Waves">
            <a:hlinkClick r:id="rId4"/>
          </p:cNvPr>
          <p:cNvPicPr preferRelativeResize="0"/>
          <p:nvPr/>
        </p:nvPicPr>
        <p:blipFill rotWithShape="1">
          <a:blip r:embed="rId5">
            <a:alphaModFix/>
          </a:blip>
          <a:srcRect b="0" l="0" r="0" t="0"/>
          <a:stretch/>
        </p:blipFill>
        <p:spPr>
          <a:xfrm>
            <a:off x="6045200" y="4214800"/>
            <a:ext cx="2336800" cy="1314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7"/>
                                        </p:tgtEl>
                                        <p:attrNameLst>
                                          <p:attrName>style.visibility</p:attrName>
                                        </p:attrNameLst>
                                      </p:cBhvr>
                                      <p:to>
                                        <p:strVal val="visible"/>
                                      </p:to>
                                    </p:set>
                                    <p:animEffect filter="fade" transition="in">
                                      <p:cBhvr>
                                        <p:cTn dur="1000"/>
                                        <p:tgtEl>
                                          <p:spTgt spid="1527"/>
                                        </p:tgtEl>
                                      </p:cBhvr>
                                    </p:animEffect>
                                  </p:childTnLst>
                                </p:cTn>
                              </p:par>
                              <p:par>
                                <p:cTn fill="hold" nodeType="withEffect" presetClass="entr" presetID="10" presetSubtype="0">
                                  <p:stCondLst>
                                    <p:cond delay="0"/>
                                  </p:stCondLst>
                                  <p:childTnLst>
                                    <p:set>
                                      <p:cBhvr>
                                        <p:cTn dur="1" fill="hold">
                                          <p:stCondLst>
                                            <p:cond delay="0"/>
                                          </p:stCondLst>
                                        </p:cTn>
                                        <p:tgtEl>
                                          <p:spTgt spid="1527"/>
                                        </p:tgtEl>
                                        <p:attrNameLst>
                                          <p:attrName>style.visibility</p:attrName>
                                        </p:attrNameLst>
                                      </p:cBhvr>
                                      <p:to>
                                        <p:strVal val="visible"/>
                                      </p:to>
                                    </p:set>
                                    <p:animEffect filter="fade" transition="in">
                                      <p:cBhvr>
                                        <p:cTn dur="1000"/>
                                        <p:tgtEl>
                                          <p:spTgt spid="1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g2448a1f67e7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Evaluate the MTSS Process</a:t>
            </a:r>
            <a:endParaRPr/>
          </a:p>
        </p:txBody>
      </p:sp>
      <p:grpSp>
        <p:nvGrpSpPr>
          <p:cNvPr id="1534" name="Google Shape;1534;g2448a1f67e7_0_0"/>
          <p:cNvGrpSpPr/>
          <p:nvPr/>
        </p:nvGrpSpPr>
        <p:grpSpPr>
          <a:xfrm>
            <a:off x="1545965" y="1371608"/>
            <a:ext cx="4680450" cy="5477756"/>
            <a:chOff x="0" y="4286"/>
            <a:chExt cx="6240600" cy="5477756"/>
          </a:xfrm>
        </p:grpSpPr>
        <p:sp>
          <p:nvSpPr>
            <p:cNvPr id="1535" name="Google Shape;1535;g2448a1f67e7_0_0"/>
            <p:cNvSpPr/>
            <p:nvPr/>
          </p:nvSpPr>
          <p:spPr>
            <a:xfrm>
              <a:off x="0" y="4286"/>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g2448a1f67e7_0_0"/>
            <p:cNvSpPr/>
            <p:nvPr/>
          </p:nvSpPr>
          <p:spPr>
            <a:xfrm>
              <a:off x="276173" y="209704"/>
              <a:ext cx="502200" cy="5022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g2448a1f67e7_0_0"/>
            <p:cNvSpPr/>
            <p:nvPr/>
          </p:nvSpPr>
          <p:spPr>
            <a:xfrm>
              <a:off x="1054481" y="4286"/>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g2448a1f67e7_0_0"/>
            <p:cNvSpPr/>
            <p:nvPr/>
          </p:nvSpPr>
          <p:spPr>
            <a:xfrm>
              <a:off x="0" y="1145500"/>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g2448a1f67e7_0_0"/>
            <p:cNvSpPr/>
            <p:nvPr/>
          </p:nvSpPr>
          <p:spPr>
            <a:xfrm>
              <a:off x="276173" y="1350918"/>
              <a:ext cx="502200" cy="5022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g2448a1f67e7_0_0"/>
            <p:cNvSpPr/>
            <p:nvPr/>
          </p:nvSpPr>
          <p:spPr>
            <a:xfrm>
              <a:off x="1054481" y="1145500"/>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g2448a1f67e7_0_0"/>
            <p:cNvSpPr txBox="1"/>
            <p:nvPr/>
          </p:nvSpPr>
          <p:spPr>
            <a:xfrm>
              <a:off x="1054481" y="1145500"/>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Process</a:t>
              </a:r>
              <a:endParaRPr b="0" i="0" sz="1400" u="none" cap="none" strike="noStrike">
                <a:solidFill>
                  <a:srgbClr val="000000"/>
                </a:solidFill>
                <a:latin typeface="Arial"/>
                <a:ea typeface="Arial"/>
                <a:cs typeface="Arial"/>
                <a:sym typeface="Arial"/>
              </a:endParaRPr>
            </a:p>
          </p:txBody>
        </p:sp>
        <p:sp>
          <p:nvSpPr>
            <p:cNvPr id="1542" name="Google Shape;1542;g2448a1f67e7_0_0"/>
            <p:cNvSpPr/>
            <p:nvPr/>
          </p:nvSpPr>
          <p:spPr>
            <a:xfrm>
              <a:off x="0" y="2286714"/>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g2448a1f67e7_0_0"/>
            <p:cNvSpPr/>
            <p:nvPr/>
          </p:nvSpPr>
          <p:spPr>
            <a:xfrm>
              <a:off x="276173" y="2492132"/>
              <a:ext cx="502200" cy="5022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g2448a1f67e7_0_0"/>
            <p:cNvSpPr/>
            <p:nvPr/>
          </p:nvSpPr>
          <p:spPr>
            <a:xfrm>
              <a:off x="1054481" y="2286714"/>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g2448a1f67e7_0_0"/>
            <p:cNvSpPr txBox="1"/>
            <p:nvPr/>
          </p:nvSpPr>
          <p:spPr>
            <a:xfrm>
              <a:off x="1054481" y="2286714"/>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Capacity</a:t>
              </a:r>
              <a:endParaRPr b="0" i="0" sz="1400" u="none" cap="none" strike="noStrike">
                <a:solidFill>
                  <a:srgbClr val="000000"/>
                </a:solidFill>
                <a:latin typeface="Arial"/>
                <a:ea typeface="Arial"/>
                <a:cs typeface="Arial"/>
                <a:sym typeface="Arial"/>
              </a:endParaRPr>
            </a:p>
          </p:txBody>
        </p:sp>
        <p:sp>
          <p:nvSpPr>
            <p:cNvPr id="1546" name="Google Shape;1546;g2448a1f67e7_0_0"/>
            <p:cNvSpPr/>
            <p:nvPr/>
          </p:nvSpPr>
          <p:spPr>
            <a:xfrm>
              <a:off x="0" y="3427928"/>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g2448a1f67e7_0_0"/>
            <p:cNvSpPr/>
            <p:nvPr/>
          </p:nvSpPr>
          <p:spPr>
            <a:xfrm>
              <a:off x="276173" y="3633346"/>
              <a:ext cx="502200" cy="5022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g2448a1f67e7_0_0"/>
            <p:cNvSpPr/>
            <p:nvPr/>
          </p:nvSpPr>
          <p:spPr>
            <a:xfrm>
              <a:off x="1054481" y="3427928"/>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g2448a1f67e7_0_0"/>
            <p:cNvSpPr txBox="1"/>
            <p:nvPr/>
          </p:nvSpPr>
          <p:spPr>
            <a:xfrm>
              <a:off x="1054481" y="3427928"/>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Fidelity</a:t>
              </a:r>
              <a:endParaRPr b="0" i="0" sz="1400" u="none" cap="none" strike="noStrike">
                <a:solidFill>
                  <a:srgbClr val="000000"/>
                </a:solidFill>
                <a:latin typeface="Arial"/>
                <a:ea typeface="Arial"/>
                <a:cs typeface="Arial"/>
                <a:sym typeface="Arial"/>
              </a:endParaRPr>
            </a:p>
          </p:txBody>
        </p:sp>
        <p:sp>
          <p:nvSpPr>
            <p:cNvPr id="1550" name="Google Shape;1550;g2448a1f67e7_0_0"/>
            <p:cNvSpPr/>
            <p:nvPr/>
          </p:nvSpPr>
          <p:spPr>
            <a:xfrm>
              <a:off x="0" y="4569142"/>
              <a:ext cx="6240600" cy="91290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g2448a1f67e7_0_0"/>
            <p:cNvSpPr/>
            <p:nvPr/>
          </p:nvSpPr>
          <p:spPr>
            <a:xfrm>
              <a:off x="276173" y="4774561"/>
              <a:ext cx="502200" cy="5022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g2448a1f67e7_0_0"/>
            <p:cNvSpPr/>
            <p:nvPr/>
          </p:nvSpPr>
          <p:spPr>
            <a:xfrm>
              <a:off x="1054481" y="4569142"/>
              <a:ext cx="5186100" cy="91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2448a1f67e7_0_0"/>
            <p:cNvSpPr txBox="1"/>
            <p:nvPr/>
          </p:nvSpPr>
          <p:spPr>
            <a:xfrm>
              <a:off x="1054481" y="4569142"/>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Outcomes</a:t>
              </a:r>
              <a:endParaRPr b="0" i="0" sz="1400" u="none" cap="none" strike="noStrike">
                <a:solidFill>
                  <a:srgbClr val="000000"/>
                </a:solidFill>
                <a:latin typeface="Arial"/>
                <a:ea typeface="Arial"/>
                <a:cs typeface="Arial"/>
                <a:sym typeface="Arial"/>
              </a:endParaRPr>
            </a:p>
          </p:txBody>
        </p:sp>
        <p:sp>
          <p:nvSpPr>
            <p:cNvPr id="1554" name="Google Shape;1554;g2448a1f67e7_0_0"/>
            <p:cNvSpPr txBox="1"/>
            <p:nvPr/>
          </p:nvSpPr>
          <p:spPr>
            <a:xfrm>
              <a:off x="1054481" y="4286"/>
              <a:ext cx="5186100" cy="912900"/>
            </a:xfrm>
            <a:prstGeom prst="rect">
              <a:avLst/>
            </a:prstGeom>
            <a:noFill/>
            <a:ln>
              <a:noFill/>
            </a:ln>
          </p:spPr>
          <p:txBody>
            <a:bodyPr anchorCtr="0" anchor="ctr" bIns="96600" lIns="96600" spcFirstLastPara="1" rIns="96600" wrap="square" tIns="96600">
              <a:noAutofit/>
            </a:bodyPr>
            <a:lstStyle/>
            <a:p>
              <a:pPr indent="0" lvl="0" marL="0" marR="0" rtl="0" algn="l">
                <a:lnSpc>
                  <a:spcPct val="90000"/>
                </a:lnSpc>
                <a:spcBef>
                  <a:spcPts val="0"/>
                </a:spcBef>
                <a:spcAft>
                  <a:spcPts val="0"/>
                </a:spcAft>
                <a:buClr>
                  <a:schemeClr val="dk1"/>
                </a:buClr>
                <a:buSzPts val="1900"/>
                <a:buFont typeface="Open Sans"/>
                <a:buNone/>
              </a:pPr>
              <a:r>
                <a:rPr b="0" i="0" lang="en-US" sz="1900" u="none" cap="none" strike="noStrike">
                  <a:solidFill>
                    <a:schemeClr val="dk1"/>
                  </a:solidFill>
                  <a:latin typeface="Open Sans"/>
                  <a:ea typeface="Open Sans"/>
                  <a:cs typeface="Open Sans"/>
                  <a:sym typeface="Open Sans"/>
                </a:rPr>
                <a:t>Reach</a:t>
              </a:r>
              <a:endParaRPr b="0" i="0" sz="1400" u="none" cap="none" strike="noStrike">
                <a:solidFill>
                  <a:srgbClr val="000000"/>
                </a:solidFill>
                <a:latin typeface="Arial"/>
                <a:ea typeface="Arial"/>
                <a:cs typeface="Arial"/>
                <a:sym typeface="Arial"/>
              </a:endParaRPr>
            </a:p>
          </p:txBody>
        </p:sp>
      </p:grpSp>
      <p:sp>
        <p:nvSpPr>
          <p:cNvPr id="1555" name="Google Shape;1555;g2448a1f67e7_0_0"/>
          <p:cNvSpPr txBox="1"/>
          <p:nvPr/>
        </p:nvSpPr>
        <p:spPr>
          <a:xfrm>
            <a:off x="3422925" y="1371600"/>
            <a:ext cx="37803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1" lang="en-US" sz="2400" u="none" cap="none" strike="noStrike">
                <a:solidFill>
                  <a:srgbClr val="073763"/>
                </a:solidFill>
                <a:latin typeface="Verdana"/>
                <a:ea typeface="Verdana"/>
                <a:cs typeface="Verdana"/>
                <a:sym typeface="Verdana"/>
              </a:rPr>
              <a:t>Who is</a:t>
            </a:r>
            <a:endParaRPr b="0" i="1" sz="2400" u="none" cap="none" strike="noStrike">
              <a:solidFill>
                <a:srgbClr val="073763"/>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participating?</a:t>
            </a:r>
            <a:endParaRPr b="0" i="1" sz="2400" u="none" cap="none" strike="noStrike">
              <a:solidFill>
                <a:srgbClr val="073763"/>
              </a:solidFill>
              <a:latin typeface="Verdana"/>
              <a:ea typeface="Verdana"/>
              <a:cs typeface="Verdana"/>
              <a:sym typeface="Verdana"/>
            </a:endParaRPr>
          </a:p>
        </p:txBody>
      </p:sp>
      <p:sp>
        <p:nvSpPr>
          <p:cNvPr id="1556" name="Google Shape;1556;g2448a1f67e7_0_0"/>
          <p:cNvSpPr txBox="1"/>
          <p:nvPr/>
        </p:nvSpPr>
        <p:spPr>
          <a:xfrm>
            <a:off x="3422925" y="2514600"/>
            <a:ext cx="37803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What activities </a:t>
            </a:r>
            <a:endParaRPr b="0" i="1" sz="2400" u="none" cap="none" strike="noStrike">
              <a:solidFill>
                <a:srgbClr val="073763"/>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have occurred?</a:t>
            </a:r>
            <a:endParaRPr b="0" i="1" sz="2400" u="none" cap="none" strike="noStrike">
              <a:solidFill>
                <a:srgbClr val="073763"/>
              </a:solidFill>
              <a:latin typeface="Verdana"/>
              <a:ea typeface="Verdana"/>
              <a:cs typeface="Verdana"/>
              <a:sym typeface="Verdana"/>
            </a:endParaRPr>
          </a:p>
        </p:txBody>
      </p:sp>
      <p:sp>
        <p:nvSpPr>
          <p:cNvPr id="1557" name="Google Shape;1557;g2448a1f67e7_0_0"/>
          <p:cNvSpPr txBox="1"/>
          <p:nvPr/>
        </p:nvSpPr>
        <p:spPr>
          <a:xfrm>
            <a:off x="3720350" y="3657600"/>
            <a:ext cx="34827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What is our overall capacity?</a:t>
            </a:r>
            <a:endParaRPr b="0" i="1" sz="2400" u="none" cap="none" strike="noStrike">
              <a:solidFill>
                <a:srgbClr val="073763"/>
              </a:solidFill>
              <a:latin typeface="Verdana"/>
              <a:ea typeface="Verdana"/>
              <a:cs typeface="Verdana"/>
              <a:sym typeface="Verdana"/>
            </a:endParaRPr>
          </a:p>
        </p:txBody>
      </p:sp>
      <p:sp>
        <p:nvSpPr>
          <p:cNvPr id="1558" name="Google Shape;1558;g2448a1f67e7_0_0"/>
          <p:cNvSpPr txBox="1"/>
          <p:nvPr/>
        </p:nvSpPr>
        <p:spPr>
          <a:xfrm>
            <a:off x="3720350" y="4800600"/>
            <a:ext cx="34545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To what extent are we implementing?</a:t>
            </a:r>
            <a:endParaRPr b="0" i="1" sz="2400" u="none" cap="none" strike="noStrike">
              <a:solidFill>
                <a:srgbClr val="073763"/>
              </a:solidFill>
              <a:latin typeface="Verdana"/>
              <a:ea typeface="Verdana"/>
              <a:cs typeface="Verdana"/>
              <a:sym typeface="Verdana"/>
            </a:endParaRPr>
          </a:p>
        </p:txBody>
      </p:sp>
      <p:sp>
        <p:nvSpPr>
          <p:cNvPr id="1559" name="Google Shape;1559;g2448a1f67e7_0_0"/>
          <p:cNvSpPr txBox="1"/>
          <p:nvPr/>
        </p:nvSpPr>
        <p:spPr>
          <a:xfrm>
            <a:off x="3869775" y="5943600"/>
            <a:ext cx="3305100" cy="9234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73763"/>
                </a:solidFill>
                <a:latin typeface="Verdana"/>
                <a:ea typeface="Verdana"/>
                <a:cs typeface="Verdana"/>
                <a:sym typeface="Verdana"/>
              </a:rPr>
              <a:t>Are we achieving valued outcomes?</a:t>
            </a:r>
            <a:endParaRPr b="0" i="1" sz="2400" u="none" cap="none" strike="noStrike">
              <a:solidFill>
                <a:srgbClr val="073763"/>
              </a:solidFill>
              <a:latin typeface="Verdana"/>
              <a:ea typeface="Verdana"/>
              <a:cs typeface="Verdana"/>
              <a:sym typeface="Verdana"/>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g2507e648f95_0_1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Closing</a:t>
            </a:r>
            <a:endParaRPr/>
          </a:p>
        </p:txBody>
      </p:sp>
      <p:sp>
        <p:nvSpPr>
          <p:cNvPr id="1566" name="Google Shape;1566;g2507e648f95_0_11"/>
          <p:cNvSpPr txBox="1"/>
          <p:nvPr>
            <p:ph idx="4294967295" type="subTitle"/>
          </p:nvPr>
        </p:nvSpPr>
        <p:spPr>
          <a:xfrm>
            <a:off x="407550" y="1855025"/>
            <a:ext cx="8279400" cy="4722000"/>
          </a:xfrm>
          <a:prstGeom prst="rect">
            <a:avLst/>
          </a:prstGeom>
          <a:noFill/>
          <a:ln>
            <a:noFill/>
          </a:ln>
        </p:spPr>
        <p:txBody>
          <a:bodyPr anchorCtr="0" anchor="t" bIns="45700" lIns="91425" spcFirstLastPara="1" rIns="91425" wrap="square" tIns="45700">
            <a:noAutofit/>
          </a:bodyPr>
          <a:lstStyle/>
          <a:p>
            <a:pPr indent="0" lvl="0" marL="114300" marR="0" rtl="0" algn="ctr">
              <a:lnSpc>
                <a:spcPct val="100000"/>
              </a:lnSpc>
              <a:spcBef>
                <a:spcPts val="360"/>
              </a:spcBef>
              <a:spcAft>
                <a:spcPts val="0"/>
              </a:spcAft>
              <a:buClr>
                <a:schemeClr val="dk1"/>
              </a:buClr>
              <a:buSzPts val="1800"/>
              <a:buFont typeface="Arial"/>
              <a:buNone/>
            </a:pPr>
            <a:r>
              <a:rPr b="1" i="0" lang="en-US" sz="2900" u="none" cap="none" strike="noStrike">
                <a:solidFill>
                  <a:srgbClr val="000000"/>
                </a:solidFill>
                <a:latin typeface="Verdana"/>
                <a:ea typeface="Verdana"/>
                <a:cs typeface="Verdana"/>
                <a:sym typeface="Verdana"/>
              </a:rPr>
              <a:t>Call to Action!</a:t>
            </a:r>
            <a:endParaRPr b="1" i="0" sz="2900" u="none" cap="none" strike="noStrike">
              <a:solidFill>
                <a:srgbClr val="000000"/>
              </a:solidFill>
              <a:latin typeface="Verdana"/>
              <a:ea typeface="Verdana"/>
              <a:cs typeface="Verdana"/>
              <a:sym typeface="Verdana"/>
            </a:endParaRPr>
          </a:p>
          <a:p>
            <a:pPr indent="0" lvl="0" marL="0" marR="0" rtl="0" algn="ctr">
              <a:lnSpc>
                <a:spcPct val="100000"/>
              </a:lnSpc>
              <a:spcBef>
                <a:spcPts val="360"/>
              </a:spcBef>
              <a:spcAft>
                <a:spcPts val="0"/>
              </a:spcAft>
              <a:buClr>
                <a:schemeClr val="dk1"/>
              </a:buClr>
              <a:buSzPts val="1800"/>
              <a:buFont typeface="Arial"/>
              <a:buNone/>
            </a:pPr>
            <a:r>
              <a:t/>
            </a:r>
            <a:endParaRPr b="0" i="0" sz="2400" u="none" cap="none" strike="noStrike">
              <a:solidFill>
                <a:srgbClr val="000000"/>
              </a:solidFill>
              <a:latin typeface="Verdana"/>
              <a:ea typeface="Verdana"/>
              <a:cs typeface="Verdana"/>
              <a:sym typeface="Verdana"/>
            </a:endParaRPr>
          </a:p>
          <a:p>
            <a:pPr indent="0" lvl="0" marL="114300" marR="0" rtl="0" algn="ctr">
              <a:lnSpc>
                <a:spcPct val="100000"/>
              </a:lnSpc>
              <a:spcBef>
                <a:spcPts val="360"/>
              </a:spcBef>
              <a:spcAft>
                <a:spcPts val="0"/>
              </a:spcAft>
              <a:buClr>
                <a:schemeClr val="dk1"/>
              </a:buClr>
              <a:buSzPts val="1800"/>
              <a:buFont typeface="Arial"/>
              <a:buNone/>
            </a:pPr>
            <a:r>
              <a:rPr b="0" i="0" lang="en-US" sz="2400" u="none" cap="none" strike="noStrike">
                <a:solidFill>
                  <a:srgbClr val="000000"/>
                </a:solidFill>
                <a:latin typeface="Verdana"/>
                <a:ea typeface="Verdana"/>
                <a:cs typeface="Verdana"/>
                <a:sym typeface="Verdana"/>
              </a:rPr>
              <a:t>What is an immediate next step to facilitate the DIDM process in your division?</a:t>
            </a:r>
            <a:endParaRPr b="0" i="0" sz="2400" u="none" cap="none" strike="noStrike">
              <a:solidFill>
                <a:srgbClr val="000000"/>
              </a:solidFill>
              <a:latin typeface="Verdana"/>
              <a:ea typeface="Verdana"/>
              <a:cs typeface="Verdana"/>
              <a:sym typeface="Verdana"/>
            </a:endParaRPr>
          </a:p>
          <a:p>
            <a:pPr indent="0" lvl="0" marL="114300" marR="0" rtl="0" algn="ctr">
              <a:lnSpc>
                <a:spcPct val="100000"/>
              </a:lnSpc>
              <a:spcBef>
                <a:spcPts val="1000"/>
              </a:spcBef>
              <a:spcAft>
                <a:spcPts val="0"/>
              </a:spcAft>
              <a:buClr>
                <a:schemeClr val="dk1"/>
              </a:buClr>
              <a:buSzPts val="1800"/>
              <a:buFont typeface="Arial"/>
              <a:buNone/>
            </a:pPr>
            <a:r>
              <a:t/>
            </a:r>
            <a:endParaRPr b="0" i="0" sz="1200" u="none" cap="none" strike="noStrike">
              <a:solidFill>
                <a:srgbClr val="000000"/>
              </a:solidFill>
              <a:latin typeface="Verdana"/>
              <a:ea typeface="Verdana"/>
              <a:cs typeface="Verdana"/>
              <a:sym typeface="Verdana"/>
            </a:endParaRPr>
          </a:p>
          <a:p>
            <a:pPr indent="0" lvl="0" marL="114300" marR="0" rtl="0" algn="ctr">
              <a:lnSpc>
                <a:spcPct val="100000"/>
              </a:lnSpc>
              <a:spcBef>
                <a:spcPts val="1000"/>
              </a:spcBef>
              <a:spcAft>
                <a:spcPts val="0"/>
              </a:spcAft>
              <a:buClr>
                <a:schemeClr val="dk1"/>
              </a:buClr>
              <a:buSzPts val="1800"/>
              <a:buFont typeface="Arial"/>
              <a:buNone/>
            </a:pPr>
            <a:r>
              <a:rPr b="0" i="1" lang="en-US" sz="2400" u="none" cap="none" strike="noStrike">
                <a:solidFill>
                  <a:srgbClr val="000000"/>
                </a:solidFill>
                <a:latin typeface="Verdana"/>
                <a:ea typeface="Verdana"/>
                <a:cs typeface="Verdana"/>
                <a:sym typeface="Verdana"/>
              </a:rPr>
              <a:t>Consider where you are in this process:</a:t>
            </a:r>
            <a:endParaRPr b="0" i="1" sz="2400" u="none" cap="none" strike="noStrike">
              <a:solidFill>
                <a:srgbClr val="000000"/>
              </a:solidFill>
              <a:latin typeface="Verdana"/>
              <a:ea typeface="Verdana"/>
              <a:cs typeface="Verdana"/>
              <a:sym typeface="Verdana"/>
            </a:endParaRPr>
          </a:p>
          <a:p>
            <a:pPr indent="-381000" lvl="0" marL="457200" marR="0" rtl="0" algn="ctr">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Identifying data to collect?</a:t>
            </a:r>
            <a:endParaRPr b="0" i="1" sz="2400" u="none" cap="none" strike="noStrike">
              <a:solidFill>
                <a:schemeClr val="dk1"/>
              </a:solidFill>
              <a:latin typeface="Verdana"/>
              <a:ea typeface="Verdana"/>
              <a:cs typeface="Verdana"/>
              <a:sym typeface="Verdana"/>
            </a:endParaRPr>
          </a:p>
          <a:p>
            <a:pPr indent="-381000" lvl="0" marL="457200" marR="0" rtl="0" algn="ctr">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Identifying red flags?</a:t>
            </a:r>
            <a:endParaRPr b="0" i="1" sz="2400" u="none" cap="none" strike="noStrike">
              <a:solidFill>
                <a:schemeClr val="dk1"/>
              </a:solidFill>
              <a:latin typeface="Verdana"/>
              <a:ea typeface="Verdana"/>
              <a:cs typeface="Verdana"/>
              <a:sym typeface="Verdana"/>
            </a:endParaRPr>
          </a:p>
          <a:p>
            <a:pPr indent="-381000" lvl="0" marL="457200" marR="0" rtl="0" algn="ctr">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Working on establishing the “why?”</a:t>
            </a:r>
            <a:endParaRPr b="0" i="1" sz="2400" u="none" cap="none" strike="noStrike">
              <a:solidFill>
                <a:schemeClr val="dk1"/>
              </a:solidFill>
              <a:latin typeface="Verdana"/>
              <a:ea typeface="Verdana"/>
              <a:cs typeface="Verdana"/>
              <a:sym typeface="Verdana"/>
            </a:endParaRPr>
          </a:p>
          <a:p>
            <a:pPr indent="-381000" lvl="0" marL="457200" marR="0" rtl="0" algn="ctr">
              <a:lnSpc>
                <a:spcPct val="100000"/>
              </a:lnSpc>
              <a:spcBef>
                <a:spcPts val="1000"/>
              </a:spcBef>
              <a:spcAft>
                <a:spcPts val="100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First draft of a precision statement and goal?</a:t>
            </a:r>
            <a:endParaRPr b="0" i="1" sz="24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1567" name="Google Shape;1567;g2507e648f95_0_11" title="10 Minute Timer">
            <a:hlinkClick r:id="rId3"/>
          </p:cNvPr>
          <p:cNvPicPr preferRelativeResize="0"/>
          <p:nvPr/>
        </p:nvPicPr>
        <p:blipFill rotWithShape="1">
          <a:blip r:embed="rId4">
            <a:alphaModFix/>
          </a:blip>
          <a:srcRect b="0" l="0" r="0" t="0"/>
          <a:stretch/>
        </p:blipFill>
        <p:spPr>
          <a:xfrm>
            <a:off x="342900" y="1514475"/>
            <a:ext cx="2032000"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7"/>
                                        </p:tgtEl>
                                        <p:attrNameLst>
                                          <p:attrName>style.visibility</p:attrName>
                                        </p:attrNameLst>
                                      </p:cBhvr>
                                      <p:to>
                                        <p:strVal val="visible"/>
                                      </p:to>
                                    </p:set>
                                    <p:animEffect filter="fade" transition="in">
                                      <p:cBhvr>
                                        <p:cTn dur="1000"/>
                                        <p:tgtEl>
                                          <p:spTgt spid="1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7"/>
                                        </p:tgtEl>
                                        <p:attrNameLst>
                                          <p:attrName>style.visibility</p:attrName>
                                        </p:attrNameLst>
                                      </p:cBhvr>
                                      <p:to>
                                        <p:strVal val="visible"/>
                                      </p:to>
                                    </p:set>
                                    <p:animEffect filter="fade" transition="in">
                                      <p:cBhvr>
                                        <p:cTn dur="1000"/>
                                        <p:tgtEl>
                                          <p:spTgt spid="1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g1f40d374558_0_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extLst>
                  <a:ext uri="http://customooxmlschemas.google.com/">
                    <go:slidesCustomData xmlns:go="http://customooxmlschemas.google.com/" textRoundtripDataId="8"/>
                  </a:ext>
                </a:extLst>
              </a:rPr>
              <a:t>Evaluation</a:t>
            </a:r>
            <a:endParaRPr/>
          </a:p>
        </p:txBody>
      </p:sp>
      <p:sp>
        <p:nvSpPr>
          <p:cNvPr id="1574" name="Google Shape;1574;g1f40d374558_0_1"/>
          <p:cNvSpPr txBox="1"/>
          <p:nvPr>
            <p:ph idx="1" type="body"/>
          </p:nvPr>
        </p:nvSpPr>
        <p:spPr>
          <a:xfrm>
            <a:off x="1504963" y="5692700"/>
            <a:ext cx="6134100" cy="7524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560"/>
              </a:spcBef>
              <a:spcAft>
                <a:spcPts val="0"/>
              </a:spcAft>
              <a:buSzPts val="2800"/>
              <a:buNone/>
            </a:pPr>
            <a:r>
              <a:rPr lang="en-US" u="sng">
                <a:solidFill>
                  <a:schemeClr val="hlink"/>
                </a:solidFill>
                <a:hlinkClick r:id="rId3"/>
              </a:rPr>
              <a:t>https://tinyurl.com/2p8ppvba</a:t>
            </a:r>
            <a:endParaRPr/>
          </a:p>
        </p:txBody>
      </p:sp>
      <p:pic>
        <p:nvPicPr>
          <p:cNvPr id="1575" name="Google Shape;1575;g1f40d374558_0_1"/>
          <p:cNvPicPr preferRelativeResize="0"/>
          <p:nvPr/>
        </p:nvPicPr>
        <p:blipFill>
          <a:blip r:embed="rId4">
            <a:alphaModFix/>
          </a:blip>
          <a:stretch>
            <a:fillRect/>
          </a:stretch>
        </p:blipFill>
        <p:spPr>
          <a:xfrm>
            <a:off x="2711213" y="1604580"/>
            <a:ext cx="3721575" cy="3883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2a56e2d374_1_7"/>
          <p:cNvSpPr/>
          <p:nvPr/>
        </p:nvSpPr>
        <p:spPr>
          <a:xfrm>
            <a:off x="3297500" y="2163149"/>
            <a:ext cx="2540100" cy="2540100"/>
          </a:xfrm>
          <a:prstGeom prst="donut">
            <a:avLst>
              <a:gd fmla="val 16067" name="adj"/>
            </a:avLst>
          </a:prstGeom>
          <a:solidFill>
            <a:srgbClr val="000000">
              <a:alpha val="862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2" name="Google Shape;222;g22a56e2d374_1_7"/>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223" name="Google Shape;223;g22a56e2d374_1_7"/>
          <p:cNvSpPr txBox="1"/>
          <p:nvPr/>
        </p:nvSpPr>
        <p:spPr>
          <a:xfrm>
            <a:off x="6080906" y="1927800"/>
            <a:ext cx="27228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US" sz="1800" u="none" cap="none" strike="noStrike">
                <a:solidFill>
                  <a:srgbClr val="000000"/>
                </a:solidFill>
                <a:latin typeface="Verdana"/>
                <a:ea typeface="Verdana"/>
                <a:cs typeface="Verdana"/>
                <a:sym typeface="Verdana"/>
              </a:rPr>
              <a:t>Identify problem with precision</a:t>
            </a:r>
            <a:endParaRPr b="1" i="0" sz="1800" u="none" cap="none" strike="noStrike">
              <a:solidFill>
                <a:srgbClr val="000000"/>
              </a:solidFill>
              <a:latin typeface="Verdana"/>
              <a:ea typeface="Verdana"/>
              <a:cs typeface="Verdana"/>
              <a:sym typeface="Verdana"/>
            </a:endParaRPr>
          </a:p>
        </p:txBody>
      </p:sp>
      <p:cxnSp>
        <p:nvCxnSpPr>
          <p:cNvPr id="224" name="Google Shape;224;g22a56e2d374_1_7"/>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225" name="Google Shape;225;g22a56e2d374_1_7"/>
          <p:cNvSpPr txBox="1"/>
          <p:nvPr/>
        </p:nvSpPr>
        <p:spPr>
          <a:xfrm>
            <a:off x="514105" y="1927800"/>
            <a:ext cx="2540100" cy="669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800" u="none" cap="none" strike="noStrike">
                <a:solidFill>
                  <a:schemeClr val="dk1"/>
                </a:solidFill>
                <a:latin typeface="Verdana"/>
                <a:ea typeface="Verdana"/>
                <a:cs typeface="Verdana"/>
                <a:sym typeface="Verdana"/>
              </a:rPr>
              <a:t>Monitor and </a:t>
            </a:r>
            <a:r>
              <a:rPr b="1" i="0" lang="en-US" sz="1800" u="none" cap="none" strike="noStrike">
                <a:solidFill>
                  <a:schemeClr val="dk1"/>
                </a:solidFill>
                <a:latin typeface="Verdana"/>
                <a:ea typeface="Verdana"/>
                <a:cs typeface="Verdana"/>
                <a:sym typeface="Verdana"/>
              </a:rPr>
              <a:t>Evaluate</a:t>
            </a:r>
            <a:r>
              <a:rPr b="0" i="0" lang="en-US" sz="1800" u="none" cap="none" strike="noStrike">
                <a:solidFill>
                  <a:schemeClr val="dk1"/>
                </a:solidFill>
                <a:latin typeface="Verdana"/>
                <a:ea typeface="Verdana"/>
                <a:cs typeface="Verdana"/>
                <a:sym typeface="Verdana"/>
              </a:rPr>
              <a:t> Results</a:t>
            </a:r>
            <a:endParaRPr b="0" i="0" sz="18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800" u="none" cap="none" strike="noStrike">
              <a:solidFill>
                <a:srgbClr val="000000"/>
              </a:solidFill>
              <a:latin typeface="Roboto"/>
              <a:ea typeface="Roboto"/>
              <a:cs typeface="Roboto"/>
              <a:sym typeface="Roboto"/>
            </a:endParaRPr>
          </a:p>
        </p:txBody>
      </p:sp>
      <p:sp>
        <p:nvSpPr>
          <p:cNvPr id="226" name="Google Shape;226;g22a56e2d374_1_7"/>
          <p:cNvSpPr/>
          <p:nvPr/>
        </p:nvSpPr>
        <p:spPr>
          <a:xfrm flipH="1" rot="-1800585">
            <a:off x="3224383" y="2083405"/>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7" name="Google Shape;227;g22a56e2d374_1_7"/>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228" name="Google Shape;228;g22a56e2d374_1_7"/>
          <p:cNvSpPr txBox="1"/>
          <p:nvPr/>
        </p:nvSpPr>
        <p:spPr>
          <a:xfrm>
            <a:off x="-240800" y="2946150"/>
            <a:ext cx="3226500" cy="1439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strategies/ practices will we select and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 (Supporting student academic and social behavior)</a:t>
            </a:r>
            <a:endParaRPr b="0" i="0" sz="17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700" u="none" cap="none" strike="noStrike">
              <a:solidFill>
                <a:srgbClr val="000000"/>
              </a:solidFill>
              <a:latin typeface="Roboto"/>
              <a:ea typeface="Roboto"/>
              <a:cs typeface="Roboto"/>
              <a:sym typeface="Roboto"/>
            </a:endParaRPr>
          </a:p>
        </p:txBody>
      </p:sp>
      <p:sp>
        <p:nvSpPr>
          <p:cNvPr id="229" name="Google Shape;229;g22a56e2d374_1_7"/>
          <p:cNvSpPr txBox="1"/>
          <p:nvPr/>
        </p:nvSpPr>
        <p:spPr>
          <a:xfrm>
            <a:off x="6062250" y="3742475"/>
            <a:ext cx="30819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800" u="none" cap="none" strike="noStrike">
                <a:solidFill>
                  <a:srgbClr val="000000"/>
                </a:solidFill>
                <a:latin typeface="Verdana"/>
                <a:ea typeface="Verdana"/>
                <a:cs typeface="Verdana"/>
                <a:sym typeface="Verdana"/>
              </a:rPr>
              <a:t>What does the data say? </a:t>
            </a:r>
            <a:r>
              <a:rPr b="1" i="0" lang="en-US" sz="1800" u="none" cap="none" strike="noStrike">
                <a:solidFill>
                  <a:srgbClr val="000000"/>
                </a:solidFill>
                <a:latin typeface="Verdana"/>
                <a:ea typeface="Verdana"/>
                <a:cs typeface="Verdana"/>
                <a:sym typeface="Verdana"/>
              </a:rPr>
              <a:t>Analyze </a:t>
            </a:r>
            <a:r>
              <a:rPr b="0" i="0" lang="en-US" sz="1800" u="none" cap="none" strike="noStrike">
                <a:solidFill>
                  <a:srgbClr val="000000"/>
                </a:solidFill>
                <a:latin typeface="Verdana"/>
                <a:ea typeface="Verdana"/>
                <a:cs typeface="Verdana"/>
                <a:sym typeface="Verdana"/>
              </a:rPr>
              <a:t>strengths and opportunities for growth.</a:t>
            </a:r>
            <a:endParaRPr b="0" i="0" sz="18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rgbClr val="000000"/>
              </a:solidFill>
              <a:latin typeface="Roboto"/>
              <a:ea typeface="Roboto"/>
              <a:cs typeface="Roboto"/>
              <a:sym typeface="Roboto"/>
            </a:endParaRPr>
          </a:p>
        </p:txBody>
      </p:sp>
      <p:sp>
        <p:nvSpPr>
          <p:cNvPr id="230" name="Google Shape;230;g22a56e2d374_1_7"/>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2900" u="none" cap="none" strike="noStrike">
                <a:solidFill>
                  <a:srgbClr val="000000"/>
                </a:solidFill>
                <a:latin typeface="Roboto"/>
                <a:ea typeface="Roboto"/>
                <a:cs typeface="Roboto"/>
                <a:sym typeface="Roboto"/>
              </a:rPr>
              <a:t>Data </a:t>
            </a:r>
            <a:endParaRPr b="0" i="0" sz="2900" u="none" cap="none" strike="noStrike">
              <a:solidFill>
                <a:srgbClr val="000000"/>
              </a:solidFill>
              <a:latin typeface="Arial"/>
              <a:ea typeface="Arial"/>
              <a:cs typeface="Arial"/>
              <a:sym typeface="Arial"/>
            </a:endParaRPr>
          </a:p>
        </p:txBody>
      </p:sp>
      <p:sp>
        <p:nvSpPr>
          <p:cNvPr id="231" name="Google Shape;231;g22a56e2d374_1_7"/>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22a56e2d374_1_7"/>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g22a56e2d374_1_7"/>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2a56e2d374_1_7"/>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2a56e2d374_1_7"/>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2a56e2d374_1_7"/>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22a56e2d374_1_7"/>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2a56e2d374_1_7"/>
          <p:cNvSpPr txBox="1"/>
          <p:nvPr/>
        </p:nvSpPr>
        <p:spPr>
          <a:xfrm>
            <a:off x="4834625" y="5055025"/>
            <a:ext cx="2540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800" u="none" cap="none" strike="noStrike">
                <a:solidFill>
                  <a:srgbClr val="000000"/>
                </a:solidFill>
                <a:latin typeface="Verdana"/>
                <a:ea typeface="Verdana"/>
                <a:cs typeface="Verdana"/>
                <a:sym typeface="Verdana"/>
              </a:rPr>
              <a:t>Establish a SMART goal</a:t>
            </a:r>
            <a:endParaRPr b="0" i="0" sz="1800" u="none" cap="none" strike="noStrike">
              <a:solidFill>
                <a:srgbClr val="000000"/>
              </a:solidFill>
              <a:latin typeface="Verdana"/>
              <a:ea typeface="Verdana"/>
              <a:cs typeface="Verdana"/>
              <a:sym typeface="Verdana"/>
            </a:endParaRPr>
          </a:p>
        </p:txBody>
      </p:sp>
      <p:sp>
        <p:nvSpPr>
          <p:cNvPr id="239" name="Google Shape;239;g22a56e2d374_1_7"/>
          <p:cNvSpPr txBox="1"/>
          <p:nvPr/>
        </p:nvSpPr>
        <p:spPr>
          <a:xfrm rot="2273">
            <a:off x="422938" y="4493884"/>
            <a:ext cx="2722501" cy="1015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Verdana"/>
                <a:ea typeface="Verdana"/>
                <a:cs typeface="Verdana"/>
                <a:sym typeface="Verdana"/>
              </a:rPr>
              <a:t>What do teachers need to </a:t>
            </a:r>
            <a:r>
              <a:rPr b="1" i="0" lang="en-US" sz="1800" u="none" cap="none" strike="noStrike">
                <a:solidFill>
                  <a:schemeClr val="dk1"/>
                </a:solidFill>
                <a:latin typeface="Verdana"/>
                <a:ea typeface="Verdana"/>
                <a:cs typeface="Verdana"/>
                <a:sym typeface="Verdana"/>
              </a:rPr>
              <a:t>implement</a:t>
            </a:r>
            <a:r>
              <a:rPr b="0" i="0" lang="en-US" sz="1800" u="none" cap="none" strike="noStrike">
                <a:solidFill>
                  <a:schemeClr val="dk1"/>
                </a:solidFill>
                <a:latin typeface="Verdana"/>
                <a:ea typeface="Verdana"/>
                <a:cs typeface="Verdana"/>
                <a:sym typeface="Verdana"/>
              </a:rPr>
              <a:t>/sustain?</a:t>
            </a:r>
            <a:endParaRPr b="0" i="0" sz="1800" u="none" cap="none" strike="noStrike">
              <a:solidFill>
                <a:srgbClr val="000000"/>
              </a:solidFill>
              <a:latin typeface="Arial"/>
              <a:ea typeface="Arial"/>
              <a:cs typeface="Arial"/>
              <a:sym typeface="Arial"/>
            </a:endParaRPr>
          </a:p>
        </p:txBody>
      </p:sp>
      <p:cxnSp>
        <p:nvCxnSpPr>
          <p:cNvPr id="240" name="Google Shape;240;g22a56e2d374_1_7"/>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241" name="Google Shape;241;g22a56e2d374_1_7"/>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242" name="Google Shape;242;g22a56e2d374_1_7"/>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243" name="Google Shape;243;g22a56e2d374_1_7"/>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244" name="Google Shape;244;g22a56e2d374_1_7"/>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245" name="Google Shape;245;g22a56e2d374_1_7"/>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246" name="Google Shape;246;g22a56e2d374_1_7"/>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247" name="Google Shape;247;g22a56e2d374_1_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Informed Decision Making</a:t>
            </a:r>
            <a:endParaRPr/>
          </a:p>
        </p:txBody>
      </p:sp>
      <p:sp>
        <p:nvSpPr>
          <p:cNvPr id="248" name="Google Shape;248;g22a56e2d374_1_7"/>
          <p:cNvSpPr txBox="1"/>
          <p:nvPr/>
        </p:nvSpPr>
        <p:spPr>
          <a:xfrm>
            <a:off x="132202" y="6455884"/>
            <a:ext cx="62710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Florida Positive Behavioral Interventions &amp; Supports Project</a:t>
            </a:r>
            <a:endParaRPr b="0" i="0" sz="1400" u="none" cap="none" strike="noStrike">
              <a:solidFill>
                <a:srgbClr val="000000"/>
              </a:solidFill>
              <a:latin typeface="Arial"/>
              <a:ea typeface="Arial"/>
              <a:cs typeface="Arial"/>
              <a:sym typeface="Arial"/>
            </a:endParaRPr>
          </a:p>
        </p:txBody>
      </p:sp>
      <p:sp>
        <p:nvSpPr>
          <p:cNvPr id="249" name="Google Shape;249;g22a56e2d374_1_7"/>
          <p:cNvSpPr txBox="1"/>
          <p:nvPr/>
        </p:nvSpPr>
        <p:spPr>
          <a:xfrm>
            <a:off x="152400" y="5870125"/>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9</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3ca87def34_0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2400"/>
              <a:t>There’s no single way to conduct a root cause analysis, but it usually comprises of three steps:</a:t>
            </a:r>
            <a:endParaRPr sz="2400"/>
          </a:p>
          <a:p>
            <a:pPr indent="0" lvl="0" marL="0" rtl="0" algn="l">
              <a:lnSpc>
                <a:spcPct val="100000"/>
              </a:lnSpc>
              <a:spcBef>
                <a:spcPts val="360"/>
              </a:spcBef>
              <a:spcAft>
                <a:spcPts val="0"/>
              </a:spcAft>
              <a:buSzPts val="1800"/>
              <a:buNone/>
            </a:pPr>
            <a:r>
              <a:t/>
            </a:r>
            <a:endParaRPr sz="2400"/>
          </a:p>
          <a:p>
            <a:pPr indent="-381000" lvl="0" marL="457200" rtl="0" algn="l">
              <a:lnSpc>
                <a:spcPct val="100000"/>
              </a:lnSpc>
              <a:spcBef>
                <a:spcPts val="360"/>
              </a:spcBef>
              <a:spcAft>
                <a:spcPts val="0"/>
              </a:spcAft>
              <a:buSzPts val="2400"/>
              <a:buFont typeface="Verdana"/>
              <a:buAutoNum type="arabicPeriod"/>
            </a:pPr>
            <a:r>
              <a:rPr lang="en-US" sz="2400"/>
              <a:t>Identify a problem</a:t>
            </a:r>
            <a:endParaRPr sz="2400"/>
          </a:p>
          <a:p>
            <a:pPr indent="-381000" lvl="0" marL="457200" rtl="0" algn="l">
              <a:lnSpc>
                <a:spcPct val="100000"/>
              </a:lnSpc>
              <a:spcBef>
                <a:spcPts val="1000"/>
              </a:spcBef>
              <a:spcAft>
                <a:spcPts val="0"/>
              </a:spcAft>
              <a:buSzPts val="2400"/>
              <a:buFont typeface="Verdana"/>
              <a:buAutoNum type="arabicPeriod"/>
            </a:pPr>
            <a:r>
              <a:rPr lang="en-US" sz="2400"/>
              <a:t>Identify the cause(s) of a problem</a:t>
            </a:r>
            <a:endParaRPr sz="2400"/>
          </a:p>
          <a:p>
            <a:pPr indent="-381000" lvl="0" marL="457200" rtl="0" algn="l">
              <a:lnSpc>
                <a:spcPct val="100000"/>
              </a:lnSpc>
              <a:spcBef>
                <a:spcPts val="1000"/>
              </a:spcBef>
              <a:spcAft>
                <a:spcPts val="0"/>
              </a:spcAft>
              <a:buSzPts val="2400"/>
              <a:buFont typeface="Verdana"/>
              <a:buAutoNum type="arabicPeriod"/>
            </a:pPr>
            <a:r>
              <a:rPr lang="en-US" sz="2400"/>
              <a:t>Identifying strategies to address the problem.</a:t>
            </a:r>
            <a:endParaRPr sz="2400"/>
          </a:p>
          <a:p>
            <a:pPr indent="0" lvl="0" marL="0" rtl="0" algn="l">
              <a:lnSpc>
                <a:spcPct val="100000"/>
              </a:lnSpc>
              <a:spcBef>
                <a:spcPts val="1000"/>
              </a:spcBef>
              <a:spcAft>
                <a:spcPts val="0"/>
              </a:spcAft>
              <a:buSzPts val="1800"/>
              <a:buNone/>
            </a:pPr>
            <a:r>
              <a:t/>
            </a:r>
            <a:endParaRPr sz="2400"/>
          </a:p>
          <a:p>
            <a:pPr indent="0" lvl="0" marL="0" rtl="0" algn="l">
              <a:lnSpc>
                <a:spcPct val="100000"/>
              </a:lnSpc>
              <a:spcBef>
                <a:spcPts val="360"/>
              </a:spcBef>
              <a:spcAft>
                <a:spcPts val="0"/>
              </a:spcAft>
              <a:buSzPts val="1800"/>
              <a:buNone/>
            </a:pPr>
            <a:r>
              <a:rPr lang="en-US" sz="2400"/>
              <a:t>There are many publicly available tools to use for this process.</a:t>
            </a:r>
            <a:endParaRPr sz="2400"/>
          </a:p>
        </p:txBody>
      </p:sp>
      <p:sp>
        <p:nvSpPr>
          <p:cNvPr id="256" name="Google Shape;256;g23ca87def34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Root Cause Analysis</a:t>
            </a:r>
            <a:endParaRPr/>
          </a:p>
        </p:txBody>
      </p:sp>
      <p:sp>
        <p:nvSpPr>
          <p:cNvPr id="257" name="Google Shape;257;g23ca87def34_0_0"/>
          <p:cNvSpPr txBox="1"/>
          <p:nvPr/>
        </p:nvSpPr>
        <p:spPr>
          <a:xfrm>
            <a:off x="105275" y="6301550"/>
            <a:ext cx="7128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Verdana"/>
                <a:ea typeface="Verdana"/>
                <a:cs typeface="Verdana"/>
                <a:sym typeface="Verdana"/>
              </a:rPr>
              <a:t>U.S. Dept of Education, Office of Elementary and Secondary Education</a:t>
            </a:r>
            <a:endParaRPr b="0" i="0" sz="1500" u="none" cap="none" strike="noStrik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g22a56e2d374_1_745"/>
          <p:cNvPicPr preferRelativeResize="0"/>
          <p:nvPr/>
        </p:nvPicPr>
        <p:blipFill rotWithShape="1">
          <a:blip r:embed="rId3">
            <a:alphaModFix/>
          </a:blip>
          <a:srcRect b="0" l="0" r="0" t="0"/>
          <a:stretch/>
        </p:blipFill>
        <p:spPr>
          <a:xfrm>
            <a:off x="916788" y="2041550"/>
            <a:ext cx="3655200" cy="2286000"/>
          </a:xfrm>
          <a:prstGeom prst="rect">
            <a:avLst/>
          </a:prstGeom>
          <a:noFill/>
          <a:ln cap="flat" cmpd="sng" w="9525">
            <a:solidFill>
              <a:srgbClr val="CCCCCC"/>
            </a:solidFill>
            <a:prstDash val="solid"/>
            <a:round/>
            <a:headEnd len="sm" w="sm" type="none"/>
            <a:tailEnd len="sm" w="sm" type="none"/>
          </a:ln>
        </p:spPr>
      </p:pic>
      <p:pic>
        <p:nvPicPr>
          <p:cNvPr id="264" name="Google Shape;264;g22a56e2d374_1_745"/>
          <p:cNvPicPr preferRelativeResize="0"/>
          <p:nvPr/>
        </p:nvPicPr>
        <p:blipFill rotWithShape="1">
          <a:blip r:embed="rId4">
            <a:alphaModFix/>
          </a:blip>
          <a:srcRect b="0" l="0" r="0" t="0"/>
          <a:stretch/>
        </p:blipFill>
        <p:spPr>
          <a:xfrm>
            <a:off x="4572000" y="1476300"/>
            <a:ext cx="4152900" cy="5306949"/>
          </a:xfrm>
          <a:prstGeom prst="rect">
            <a:avLst/>
          </a:prstGeom>
          <a:noFill/>
          <a:ln>
            <a:noFill/>
          </a:ln>
        </p:spPr>
      </p:pic>
      <p:pic>
        <p:nvPicPr>
          <p:cNvPr id="265" name="Google Shape;265;g22a56e2d374_1_745"/>
          <p:cNvPicPr preferRelativeResize="0"/>
          <p:nvPr/>
        </p:nvPicPr>
        <p:blipFill rotWithShape="1">
          <a:blip r:embed="rId5">
            <a:alphaModFix/>
          </a:blip>
          <a:srcRect b="0" l="0" r="0" t="0"/>
          <a:stretch/>
        </p:blipFill>
        <p:spPr>
          <a:xfrm>
            <a:off x="259271" y="4106225"/>
            <a:ext cx="3390555" cy="2627451"/>
          </a:xfrm>
          <a:prstGeom prst="rect">
            <a:avLst/>
          </a:prstGeom>
          <a:noFill/>
          <a:ln cap="flat" cmpd="sng" w="9525">
            <a:solidFill>
              <a:srgbClr val="000000"/>
            </a:solidFill>
            <a:prstDash val="solid"/>
            <a:round/>
            <a:headEnd len="sm" w="sm" type="none"/>
            <a:tailEnd len="sm" w="sm" type="none"/>
          </a:ln>
        </p:spPr>
      </p:pic>
      <p:sp>
        <p:nvSpPr>
          <p:cNvPr id="266" name="Google Shape;266;g22a56e2d374_1_74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Function over Form</a:t>
            </a:r>
            <a:endParaRPr/>
          </a:p>
          <a:p>
            <a:pPr indent="0" lvl="0" marL="0" rtl="0" algn="ctr">
              <a:lnSpc>
                <a:spcPct val="100000"/>
              </a:lnSpc>
              <a:spcBef>
                <a:spcPts val="0"/>
              </a:spcBef>
              <a:spcAft>
                <a:spcPts val="0"/>
              </a:spcAft>
              <a:buSzPct val="111111"/>
              <a:buNone/>
            </a:pPr>
            <a:r>
              <a:rPr lang="en-US"/>
              <a:t>(as long as you are documenting)</a:t>
            </a:r>
            <a:endParaRPr/>
          </a:p>
        </p:txBody>
      </p:sp>
      <p:sp>
        <p:nvSpPr>
          <p:cNvPr id="267" name="Google Shape;267;g22a56e2d374_1_745"/>
          <p:cNvSpPr txBox="1"/>
          <p:nvPr/>
        </p:nvSpPr>
        <p:spPr>
          <a:xfrm>
            <a:off x="145225" y="1472800"/>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8</a:t>
            </a:r>
            <a:endParaRPr b="0" i="1" sz="2600" u="none" cap="none" strike="noStrike">
              <a:solidFill>
                <a:srgbClr val="000000"/>
              </a:solidFill>
              <a:latin typeface="Verdana"/>
              <a:ea typeface="Verdana"/>
              <a:cs typeface="Verdana"/>
              <a:sym typeface="Verdana"/>
            </a:endParaRPr>
          </a:p>
        </p:txBody>
      </p:sp>
      <p:sp>
        <p:nvSpPr>
          <p:cNvPr id="268" name="Google Shape;268;g22a56e2d374_1_745"/>
          <p:cNvSpPr/>
          <p:nvPr/>
        </p:nvSpPr>
        <p:spPr>
          <a:xfrm flipH="1" rot="10800000">
            <a:off x="298450" y="1931775"/>
            <a:ext cx="593700" cy="6171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2a56e2d374_1_759"/>
          <p:cNvSpPr txBox="1"/>
          <p:nvPr>
            <p:ph idx="4294967295" type="body"/>
          </p:nvPr>
        </p:nvSpPr>
        <p:spPr>
          <a:xfrm>
            <a:off x="3237000" y="1600200"/>
            <a:ext cx="54498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360"/>
              </a:spcBef>
              <a:spcAft>
                <a:spcPts val="0"/>
              </a:spcAft>
              <a:buSzPts val="2400"/>
              <a:buFont typeface="Verdana"/>
              <a:buChar char="•"/>
            </a:pPr>
            <a:r>
              <a:rPr lang="en-US" sz="2400"/>
              <a:t>Division A:  This division has subgroups that report the data to the division leadership team, i.e. literacy. </a:t>
            </a:r>
            <a:endParaRPr sz="2400"/>
          </a:p>
          <a:p>
            <a:pPr indent="-228600" lvl="0" marL="457200" rtl="0" algn="l">
              <a:lnSpc>
                <a:spcPct val="100000"/>
              </a:lnSpc>
              <a:spcBef>
                <a:spcPts val="360"/>
              </a:spcBef>
              <a:spcAft>
                <a:spcPts val="0"/>
              </a:spcAft>
              <a:buSzPts val="1800"/>
              <a:buNone/>
            </a:pPr>
            <a:r>
              <a:t/>
            </a:r>
            <a:endParaRPr sz="1600"/>
          </a:p>
          <a:p>
            <a:pPr indent="-381000" lvl="0" marL="457200" rtl="0" algn="l">
              <a:lnSpc>
                <a:spcPct val="100000"/>
              </a:lnSpc>
              <a:spcBef>
                <a:spcPts val="360"/>
              </a:spcBef>
              <a:spcAft>
                <a:spcPts val="0"/>
              </a:spcAft>
              <a:buSzPts val="2400"/>
              <a:buFont typeface="Verdana"/>
              <a:buChar char="•"/>
            </a:pPr>
            <a:r>
              <a:rPr lang="en-US" sz="2400"/>
              <a:t>Division B: The data is organized by the accountability and testing staff.</a:t>
            </a:r>
            <a:endParaRPr sz="2400"/>
          </a:p>
          <a:p>
            <a:pPr indent="-228600" lvl="0" marL="457200" rtl="0" algn="l">
              <a:lnSpc>
                <a:spcPct val="100000"/>
              </a:lnSpc>
              <a:spcBef>
                <a:spcPts val="360"/>
              </a:spcBef>
              <a:spcAft>
                <a:spcPts val="0"/>
              </a:spcAft>
              <a:buSzPts val="1800"/>
              <a:buNone/>
            </a:pPr>
            <a:r>
              <a:t/>
            </a:r>
            <a:endParaRPr sz="1600"/>
          </a:p>
          <a:p>
            <a:pPr indent="-381000" lvl="0" marL="457200" rtl="0" algn="l">
              <a:lnSpc>
                <a:spcPct val="100000"/>
              </a:lnSpc>
              <a:spcBef>
                <a:spcPts val="360"/>
              </a:spcBef>
              <a:spcAft>
                <a:spcPts val="0"/>
              </a:spcAft>
              <a:buSzPts val="2400"/>
              <a:buFont typeface="Verdana"/>
              <a:buChar char="•"/>
            </a:pPr>
            <a:r>
              <a:rPr lang="en-US" sz="2400"/>
              <a:t>Division C: A sophisticated data systems exists.  The data analyst is the “driver” in the meeting.</a:t>
            </a:r>
            <a:endParaRPr sz="2400"/>
          </a:p>
        </p:txBody>
      </p:sp>
      <p:sp>
        <p:nvSpPr>
          <p:cNvPr id="275" name="Google Shape;275;g22a56e2d374_1_75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Role of Data Analyst</a:t>
            </a:r>
            <a:endParaRPr/>
          </a:p>
        </p:txBody>
      </p:sp>
      <p:sp>
        <p:nvSpPr>
          <p:cNvPr id="276" name="Google Shape;276;g22a56e2d374_1_759"/>
          <p:cNvSpPr txBox="1"/>
          <p:nvPr>
            <p:ph idx="4294967295" type="body"/>
          </p:nvPr>
        </p:nvSpPr>
        <p:spPr>
          <a:xfrm>
            <a:off x="228600" y="1603300"/>
            <a:ext cx="3008400" cy="4950000"/>
          </a:xfrm>
          <a:prstGeom prst="rect">
            <a:avLst/>
          </a:prstGeom>
          <a:solidFill>
            <a:srgbClr val="003369">
              <a:alpha val="72549"/>
            </a:srgbClr>
          </a:solid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sz="2100">
                <a:solidFill>
                  <a:schemeClr val="lt1"/>
                </a:solidFill>
              </a:rPr>
              <a:t>The role of the data analyst(s) can vary depending on the platform, size of division, etc.  </a:t>
            </a:r>
            <a:endParaRPr sz="2100">
              <a:solidFill>
                <a:schemeClr val="lt1"/>
              </a:solidFill>
            </a:endParaRPr>
          </a:p>
          <a:p>
            <a:pPr indent="0" lvl="0" marL="0" rtl="0" algn="l">
              <a:lnSpc>
                <a:spcPct val="100000"/>
              </a:lnSpc>
              <a:spcBef>
                <a:spcPts val="480"/>
              </a:spcBef>
              <a:spcAft>
                <a:spcPts val="0"/>
              </a:spcAft>
              <a:buSzPts val="2400"/>
              <a:buNone/>
            </a:pPr>
            <a:r>
              <a:rPr b="1" lang="en-US" sz="2100">
                <a:solidFill>
                  <a:schemeClr val="lt1"/>
                </a:solidFill>
              </a:rPr>
              <a:t>HOWEVER</a:t>
            </a:r>
            <a:r>
              <a:rPr lang="en-US" sz="2100">
                <a:solidFill>
                  <a:schemeClr val="lt1"/>
                </a:solidFill>
              </a:rPr>
              <a:t>: Be sure that you are always coming back to monitor the goals you set in your data informed decision making process and that someone is responsible for having it available.</a:t>
            </a:r>
            <a:endParaRPr sz="2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22a56e2d374_1_251"/>
          <p:cNvPicPr preferRelativeResize="0"/>
          <p:nvPr/>
        </p:nvPicPr>
        <p:blipFill rotWithShape="1">
          <a:blip r:embed="rId3">
            <a:alphaModFix/>
          </a:blip>
          <a:srcRect b="0" l="0" r="0" t="0"/>
          <a:stretch/>
        </p:blipFill>
        <p:spPr>
          <a:xfrm>
            <a:off x="2736775" y="2414338"/>
            <a:ext cx="3365650" cy="3226950"/>
          </a:xfrm>
          <a:prstGeom prst="rect">
            <a:avLst/>
          </a:prstGeom>
          <a:noFill/>
          <a:ln>
            <a:noFill/>
          </a:ln>
        </p:spPr>
      </p:pic>
      <p:sp>
        <p:nvSpPr>
          <p:cNvPr id="283" name="Google Shape;283;g22a56e2d374_1_25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Division and School Level </a:t>
            </a:r>
            <a:endParaRPr/>
          </a:p>
          <a:p>
            <a:pPr indent="0" lvl="0" marL="0" rtl="0" algn="ctr">
              <a:lnSpc>
                <a:spcPct val="100000"/>
              </a:lnSpc>
              <a:spcBef>
                <a:spcPts val="0"/>
              </a:spcBef>
              <a:spcAft>
                <a:spcPts val="0"/>
              </a:spcAft>
              <a:buSzPct val="100000"/>
              <a:buNone/>
            </a:pPr>
            <a:r>
              <a:rPr lang="en-US"/>
              <a:t>Decision Making</a:t>
            </a:r>
            <a:endParaRPr/>
          </a:p>
        </p:txBody>
      </p:sp>
      <p:sp>
        <p:nvSpPr>
          <p:cNvPr id="284" name="Google Shape;284;g22a56e2d374_1_251"/>
          <p:cNvSpPr txBox="1"/>
          <p:nvPr/>
        </p:nvSpPr>
        <p:spPr>
          <a:xfrm>
            <a:off x="6553200" y="6356350"/>
            <a:ext cx="2133600" cy="365100"/>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Calibri"/>
                <a:ea typeface="Calibri"/>
                <a:cs typeface="Calibri"/>
                <a:sym typeface="Calibri"/>
              </a:rPr>
              <a:t>‹#›</a:t>
            </a:fld>
            <a:endParaRPr b="0" i="0" sz="1050" u="none" cap="none" strike="noStrike">
              <a:solidFill>
                <a:srgbClr val="000000"/>
              </a:solidFill>
              <a:latin typeface="Arial"/>
              <a:ea typeface="Arial"/>
              <a:cs typeface="Arial"/>
              <a:sym typeface="Arial"/>
            </a:endParaRPr>
          </a:p>
        </p:txBody>
      </p:sp>
      <p:sp>
        <p:nvSpPr>
          <p:cNvPr id="285" name="Google Shape;285;g22a56e2d374_1_251"/>
          <p:cNvSpPr txBox="1"/>
          <p:nvPr/>
        </p:nvSpPr>
        <p:spPr>
          <a:xfrm>
            <a:off x="6353750" y="1574024"/>
            <a:ext cx="2286000" cy="14547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 Differentiate and ensure outcomes are reflective of all students</a:t>
            </a:r>
            <a:endParaRPr b="1" i="0" sz="1050" u="none" cap="none" strike="noStrike">
              <a:solidFill>
                <a:srgbClr val="000000"/>
              </a:solidFill>
              <a:latin typeface="Verdana"/>
              <a:ea typeface="Verdana"/>
              <a:cs typeface="Verdana"/>
              <a:sym typeface="Verdana"/>
            </a:endParaRPr>
          </a:p>
        </p:txBody>
      </p:sp>
      <p:sp>
        <p:nvSpPr>
          <p:cNvPr id="286" name="Google Shape;286;g22a56e2d374_1_251"/>
          <p:cNvSpPr txBox="1"/>
          <p:nvPr/>
        </p:nvSpPr>
        <p:spPr>
          <a:xfrm>
            <a:off x="3425998" y="5714047"/>
            <a:ext cx="2139600" cy="931200"/>
          </a:xfrm>
          <a:prstGeom prst="rect">
            <a:avLst/>
          </a:prstGeom>
          <a:noFill/>
          <a:ln cap="flat" cmpd="sng" w="38100">
            <a:solidFill>
              <a:srgbClr val="00000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Growth &amp; benefit are central. Must reflect learning opportunities for all</a:t>
            </a:r>
            <a:endParaRPr b="0" i="0" sz="1400" u="none" cap="none" strike="noStrike">
              <a:solidFill>
                <a:srgbClr val="000000"/>
              </a:solidFill>
              <a:latin typeface="Verdana"/>
              <a:ea typeface="Verdana"/>
              <a:cs typeface="Verdana"/>
              <a:sym typeface="Verdana"/>
            </a:endParaRPr>
          </a:p>
        </p:txBody>
      </p:sp>
      <p:sp>
        <p:nvSpPr>
          <p:cNvPr id="287" name="Google Shape;287;g22a56e2d374_1_251"/>
          <p:cNvSpPr txBox="1"/>
          <p:nvPr/>
        </p:nvSpPr>
        <p:spPr>
          <a:xfrm>
            <a:off x="6381803" y="3494663"/>
            <a:ext cx="2229900" cy="931200"/>
          </a:xfrm>
          <a:prstGeom prst="rect">
            <a:avLst/>
          </a:prstGeom>
          <a:solidFill>
            <a:srgbClr val="62A6FF">
              <a:alpha val="61176"/>
            </a:srgbClr>
          </a:solidFill>
          <a:ln cap="flat" cmpd="sng" w="38100">
            <a:solidFill>
              <a:srgbClr val="0070C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Prioritize efficient and effective </a:t>
            </a:r>
            <a:r>
              <a:rPr b="1" i="0" lang="en-US" sz="1400" u="none" cap="none" strike="noStrike">
                <a:solidFill>
                  <a:srgbClr val="000000"/>
                </a:solidFill>
                <a:latin typeface="Verdana"/>
                <a:ea typeface="Verdana"/>
                <a:cs typeface="Verdana"/>
                <a:sym typeface="Verdana"/>
              </a:rPr>
              <a:t>practices </a:t>
            </a:r>
            <a:endParaRPr b="1"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(evidence, culture, context</a:t>
            </a:r>
            <a:r>
              <a:rPr b="0" i="0" lang="en-US" sz="1350" u="none" cap="none" strike="noStrike">
                <a:solidFill>
                  <a:srgbClr val="000000"/>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sp>
        <p:nvSpPr>
          <p:cNvPr id="288" name="Google Shape;288;g22a56e2d374_1_251"/>
          <p:cNvSpPr txBox="1"/>
          <p:nvPr/>
        </p:nvSpPr>
        <p:spPr>
          <a:xfrm>
            <a:off x="457200" y="3386477"/>
            <a:ext cx="1905000" cy="1146600"/>
          </a:xfrm>
          <a:prstGeom prst="rect">
            <a:avLst/>
          </a:prstGeom>
          <a:solidFill>
            <a:srgbClr val="6CC08D">
              <a:alpha val="34117"/>
            </a:srgbClr>
          </a:solidFill>
          <a:ln cap="flat" cmpd="sng" w="38100">
            <a:solidFill>
              <a:srgbClr val="6CC08D"/>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Data</a:t>
            </a:r>
            <a:r>
              <a:rPr b="0" i="0" lang="en-US" sz="1400" u="none" cap="none" strike="noStrike">
                <a:solidFill>
                  <a:srgbClr val="000000"/>
                </a:solidFill>
                <a:latin typeface="Verdana"/>
                <a:ea typeface="Verdana"/>
                <a:cs typeface="Verdana"/>
                <a:sym typeface="Verdana"/>
              </a:rPr>
              <a:t> informs decisions about screening, progress monitoring, fidelity, and outcomes</a:t>
            </a:r>
            <a:endParaRPr b="0" i="0" sz="1100" u="none" cap="none" strike="noStrike">
              <a:solidFill>
                <a:srgbClr val="000000"/>
              </a:solidFill>
              <a:latin typeface="Verdana"/>
              <a:ea typeface="Verdana"/>
              <a:cs typeface="Verdana"/>
              <a:sym typeface="Verdana"/>
            </a:endParaRPr>
          </a:p>
        </p:txBody>
      </p:sp>
      <p:sp>
        <p:nvSpPr>
          <p:cNvPr id="289" name="Google Shape;289;g22a56e2d374_1_251"/>
          <p:cNvSpPr txBox="1"/>
          <p:nvPr/>
        </p:nvSpPr>
        <p:spPr>
          <a:xfrm>
            <a:off x="3335688" y="1447804"/>
            <a:ext cx="2320200" cy="931200"/>
          </a:xfrm>
          <a:prstGeom prst="rect">
            <a:avLst/>
          </a:prstGeom>
          <a:solidFill>
            <a:srgbClr val="FF8AD8">
              <a:alpha val="33725"/>
            </a:srgbClr>
          </a:solidFill>
          <a:ln cap="flat" cmpd="sng" w="38100">
            <a:solidFill>
              <a:srgbClr val="FF40FF"/>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Invest in </a:t>
            </a:r>
            <a:r>
              <a:rPr b="1" i="0" lang="en-US" sz="1400" u="none" cap="none" strike="noStrike">
                <a:solidFill>
                  <a:srgbClr val="000000"/>
                </a:solidFill>
                <a:latin typeface="Verdana"/>
                <a:ea typeface="Verdana"/>
                <a:cs typeface="Verdana"/>
                <a:sym typeface="Verdana"/>
              </a:rPr>
              <a:t>Systems!!!</a:t>
            </a:r>
            <a:r>
              <a:rPr b="0" i="0" lang="en-US" sz="1400" u="none" cap="none" strike="noStrike">
                <a:solidFill>
                  <a:srgbClr val="000000"/>
                </a:solidFill>
                <a:latin typeface="Verdana"/>
                <a:ea typeface="Verdana"/>
                <a:cs typeface="Verdana"/>
                <a:sym typeface="Verdana"/>
              </a:rPr>
              <a:t> (Leadership teams, support professional learning and coaching)</a:t>
            </a:r>
            <a:endParaRPr b="0" i="0" sz="1400" u="none" cap="none" strike="noStrike">
              <a:solidFill>
                <a:srgbClr val="000000"/>
              </a:solidFill>
              <a:latin typeface="Verdana"/>
              <a:ea typeface="Verdana"/>
              <a:cs typeface="Verdana"/>
              <a:sym typeface="Verdana"/>
            </a:endParaRPr>
          </a:p>
        </p:txBody>
      </p:sp>
      <p:sp>
        <p:nvSpPr>
          <p:cNvPr id="290" name="Google Shape;290;g22a56e2d374_1_251"/>
          <p:cNvSpPr/>
          <p:nvPr/>
        </p:nvSpPr>
        <p:spPr>
          <a:xfrm rot="-1751971">
            <a:off x="2752189" y="5173677"/>
            <a:ext cx="1082909" cy="739219"/>
          </a:xfrm>
          <a:prstGeom prst="rightArrow">
            <a:avLst>
              <a:gd fmla="val 50000" name="adj1"/>
              <a:gd fmla="val 50000" name="adj2"/>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91" name="Google Shape;291;g22a56e2d374_1_251"/>
          <p:cNvSpPr/>
          <p:nvPr/>
        </p:nvSpPr>
        <p:spPr>
          <a:xfrm rot="-1751971">
            <a:off x="2348114" y="4438752"/>
            <a:ext cx="1082909" cy="739219"/>
          </a:xfrm>
          <a:prstGeom prst="rightArrow">
            <a:avLst>
              <a:gd fmla="val 50000" name="adj1"/>
              <a:gd fmla="val 50000" name="adj2"/>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92" name="Google Shape;292;g22a56e2d374_1_251"/>
          <p:cNvSpPr/>
          <p:nvPr/>
        </p:nvSpPr>
        <p:spPr>
          <a:xfrm rot="-9889454">
            <a:off x="5392373" y="4438766"/>
            <a:ext cx="1082966" cy="73917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93" name="Google Shape;293;g22a56e2d374_1_251"/>
          <p:cNvSpPr/>
          <p:nvPr/>
        </p:nvSpPr>
        <p:spPr>
          <a:xfrm rot="9495629">
            <a:off x="4934972" y="2521170"/>
            <a:ext cx="1082920" cy="739309"/>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
        <p:nvSpPr>
          <p:cNvPr id="294" name="Google Shape;294;g22a56e2d374_1_251"/>
          <p:cNvSpPr txBox="1"/>
          <p:nvPr/>
        </p:nvSpPr>
        <p:spPr>
          <a:xfrm>
            <a:off x="160950" y="1546325"/>
            <a:ext cx="2133600" cy="93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10</a:t>
            </a:r>
            <a:endParaRPr b="0" i="1"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xit" presetID="10" presetSubtype="0">
                                  <p:stCondLst>
                                    <p:cond delay="0"/>
                                  </p:stCondLst>
                                  <p:childTnLst>
                                    <p:animEffect filter="fade" transition="out">
                                      <p:cBhvr>
                                        <p:cTn dur="1000"/>
                                        <p:tgtEl>
                                          <p:spTgt spid="290"/>
                                        </p:tgtEl>
                                      </p:cBhvr>
                                    </p:animEffect>
                                    <p:set>
                                      <p:cBhvr>
                                        <p:cTn dur="1" fill="hold">
                                          <p:stCondLst>
                                            <p:cond delay="1000"/>
                                          </p:stCondLst>
                                        </p:cTn>
                                        <p:tgtEl>
                                          <p:spTgt spid="2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par>
                                <p:cTn fill="hold" nodeType="withEffect" presetClass="exit" presetID="10" presetSubtype="0">
                                  <p:stCondLst>
                                    <p:cond delay="0"/>
                                  </p:stCondLst>
                                  <p:childTnLst>
                                    <p:animEffect filter="fade" transition="out">
                                      <p:cBhvr>
                                        <p:cTn dur="1000"/>
                                        <p:tgtEl>
                                          <p:spTgt spid="291"/>
                                        </p:tgtEl>
                                      </p:cBhvr>
                                    </p:animEffect>
                                    <p:set>
                                      <p:cBhvr>
                                        <p:cTn dur="1" fill="hold">
                                          <p:stCondLst>
                                            <p:cond delay="1000"/>
                                          </p:stCondLst>
                                        </p:cTn>
                                        <p:tgtEl>
                                          <p:spTgt spid="2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xit" presetID="10" presetSubtype="0">
                                  <p:stCondLst>
                                    <p:cond delay="0"/>
                                  </p:stCondLst>
                                  <p:childTnLst>
                                    <p:animEffect filter="fade" transition="out">
                                      <p:cBhvr>
                                        <p:cTn dur="1000"/>
                                        <p:tgtEl>
                                          <p:spTgt spid="292"/>
                                        </p:tgtEl>
                                      </p:cBhvr>
                                    </p:animEffect>
                                    <p:set>
                                      <p:cBhvr>
                                        <p:cTn dur="1" fill="hold">
                                          <p:stCondLst>
                                            <p:cond delay="1000"/>
                                          </p:stCondLst>
                                        </p:cTn>
                                        <p:tgtEl>
                                          <p:spTgt spid="2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2a56e2d374_1_26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114300" rtl="0" algn="ctr">
              <a:lnSpc>
                <a:spcPct val="100000"/>
              </a:lnSpc>
              <a:spcBef>
                <a:spcPts val="360"/>
              </a:spcBef>
              <a:spcAft>
                <a:spcPts val="0"/>
              </a:spcAft>
              <a:buSzPts val="1800"/>
              <a:buNone/>
            </a:pPr>
            <a:r>
              <a:rPr lang="en-US" sz="2400"/>
              <a:t>Organizing across multiple schools improves efficiency in resources, implementation efforts, and organizational management. It provides a supportive context for implementation at the local level.</a:t>
            </a:r>
            <a:endParaRPr/>
          </a:p>
        </p:txBody>
      </p:sp>
      <p:sp>
        <p:nvSpPr>
          <p:cNvPr id="301" name="Google Shape;301;g22a56e2d374_1_26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Division-level MTSS</a:t>
            </a:r>
            <a:endParaRPr/>
          </a:p>
        </p:txBody>
      </p:sp>
      <p:pic>
        <p:nvPicPr>
          <p:cNvPr id="302" name="Google Shape;302;g22a56e2d374_1_262"/>
          <p:cNvPicPr preferRelativeResize="0"/>
          <p:nvPr/>
        </p:nvPicPr>
        <p:blipFill rotWithShape="1">
          <a:blip r:embed="rId3">
            <a:alphaModFix/>
          </a:blip>
          <a:srcRect b="0" l="0" r="0" t="0"/>
          <a:stretch/>
        </p:blipFill>
        <p:spPr>
          <a:xfrm>
            <a:off x="1570200" y="3429000"/>
            <a:ext cx="5698801" cy="316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b43ead5cbc_0_76"/>
          <p:cNvSpPr txBox="1"/>
          <p:nvPr>
            <p:ph idx="1" type="body"/>
          </p:nvPr>
        </p:nvSpPr>
        <p:spPr>
          <a:xfrm>
            <a:off x="673175" y="2234100"/>
            <a:ext cx="7937700" cy="3520200"/>
          </a:xfrm>
          <a:prstGeom prst="rect">
            <a:avLst/>
          </a:prstGeom>
          <a:noFill/>
          <a:ln>
            <a:noFill/>
          </a:ln>
        </p:spPr>
        <p:txBody>
          <a:bodyPr anchorCtr="0" anchor="t" bIns="0" lIns="91425" spcFirstLastPara="1" rIns="91425" wrap="square" tIns="0">
            <a:normAutofit lnSpcReduction="10000"/>
          </a:bodyPr>
          <a:lstStyle/>
          <a:p>
            <a:pPr indent="0" lvl="0" marL="0" rtl="0" algn="l">
              <a:lnSpc>
                <a:spcPct val="100000"/>
              </a:lnSpc>
              <a:spcBef>
                <a:spcPts val="560"/>
              </a:spcBef>
              <a:spcAft>
                <a:spcPts val="0"/>
              </a:spcAft>
              <a:buSzPts val="2800"/>
              <a:buNone/>
            </a:pPr>
            <a:r>
              <a:rPr lang="en-US" sz="3000"/>
              <a:t>DIDM at a division level helps teams to progress monitor toward identified valued outcomes that are aligned with:</a:t>
            </a:r>
            <a:endParaRPr sz="3000"/>
          </a:p>
          <a:p>
            <a:pPr indent="0" lvl="0" marL="0" rtl="0" algn="l">
              <a:lnSpc>
                <a:spcPct val="100000"/>
              </a:lnSpc>
              <a:spcBef>
                <a:spcPts val="1000"/>
              </a:spcBef>
              <a:spcAft>
                <a:spcPts val="0"/>
              </a:spcAft>
              <a:buSzPts val="2800"/>
              <a:buNone/>
            </a:pPr>
            <a:r>
              <a:t/>
            </a:r>
            <a:endParaRPr sz="3000"/>
          </a:p>
          <a:p>
            <a:pPr indent="-419100" lvl="0" marL="457200" rtl="0" algn="l">
              <a:lnSpc>
                <a:spcPct val="100000"/>
              </a:lnSpc>
              <a:spcBef>
                <a:spcPts val="1000"/>
              </a:spcBef>
              <a:spcAft>
                <a:spcPts val="0"/>
              </a:spcAft>
              <a:buSzPts val="3000"/>
              <a:buFont typeface="Verdana"/>
              <a:buChar char="•"/>
            </a:pPr>
            <a:r>
              <a:rPr lang="en-US" sz="3000"/>
              <a:t>division strategic goals</a:t>
            </a:r>
            <a:endParaRPr sz="3000"/>
          </a:p>
          <a:p>
            <a:pPr indent="-419100" lvl="0" marL="457200" rtl="0" algn="l">
              <a:lnSpc>
                <a:spcPct val="100000"/>
              </a:lnSpc>
              <a:spcBef>
                <a:spcPts val="1000"/>
              </a:spcBef>
              <a:spcAft>
                <a:spcPts val="1000"/>
              </a:spcAft>
              <a:buSzPts val="3000"/>
              <a:buFont typeface="Verdana"/>
              <a:buChar char="•"/>
            </a:pPr>
            <a:r>
              <a:rPr lang="en-US" sz="3000"/>
              <a:t>division mission and vision statements</a:t>
            </a:r>
            <a:endParaRPr sz="3000"/>
          </a:p>
        </p:txBody>
      </p:sp>
      <p:sp>
        <p:nvSpPr>
          <p:cNvPr id="309" name="Google Shape;309;g2b43ead5cbc_0_76"/>
          <p:cNvSpPr txBox="1"/>
          <p:nvPr>
            <p:ph type="title"/>
          </p:nvPr>
        </p:nvSpPr>
        <p:spPr>
          <a:xfrm>
            <a:off x="3256275" y="176750"/>
            <a:ext cx="54471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DIDM at the Division Level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e3ce62414c_0_14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a:t>
            </a:r>
            <a:endParaRPr/>
          </a:p>
        </p:txBody>
      </p:sp>
      <p:sp>
        <p:nvSpPr>
          <p:cNvPr id="316" name="Google Shape;316;g1e3ce62414c_0_147"/>
          <p:cNvSpPr txBox="1"/>
          <p:nvPr>
            <p:ph idx="1" type="body"/>
          </p:nvPr>
        </p:nvSpPr>
        <p:spPr>
          <a:xfrm>
            <a:off x="914400" y="1524000"/>
            <a:ext cx="3582900" cy="6510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sz="2400"/>
              <a:t>Vision and Mission</a:t>
            </a:r>
            <a:endParaRPr sz="2400"/>
          </a:p>
        </p:txBody>
      </p:sp>
      <p:sp>
        <p:nvSpPr>
          <p:cNvPr id="317" name="Google Shape;317;g1e3ce62414c_0_14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Clr>
                <a:schemeClr val="dk1"/>
              </a:buClr>
              <a:buSzPts val="1100"/>
              <a:buFont typeface="Arial"/>
              <a:buNone/>
            </a:pPr>
            <a:r>
              <a:rPr lang="en-US" sz="2100"/>
              <a:t>VISION</a:t>
            </a:r>
            <a:endParaRPr sz="2100"/>
          </a:p>
          <a:p>
            <a:pPr indent="0" lvl="0" marL="0" rtl="0" algn="l">
              <a:lnSpc>
                <a:spcPct val="100000"/>
              </a:lnSpc>
              <a:spcBef>
                <a:spcPts val="1000"/>
              </a:spcBef>
              <a:spcAft>
                <a:spcPts val="0"/>
              </a:spcAft>
              <a:buClr>
                <a:schemeClr val="dk1"/>
              </a:buClr>
              <a:buSzPts val="1100"/>
              <a:buFont typeface="Arial"/>
              <a:buNone/>
            </a:pPr>
            <a:r>
              <a:rPr lang="en-US" sz="2100"/>
              <a:t>We envision a school division that cultivates excellence for all.</a:t>
            </a:r>
            <a:endParaRPr sz="2100"/>
          </a:p>
          <a:p>
            <a:pPr indent="0" lvl="0" marL="0" rtl="0" algn="l">
              <a:lnSpc>
                <a:spcPct val="100000"/>
              </a:lnSpc>
              <a:spcBef>
                <a:spcPts val="1000"/>
              </a:spcBef>
              <a:spcAft>
                <a:spcPts val="0"/>
              </a:spcAft>
              <a:buClr>
                <a:schemeClr val="dk1"/>
              </a:buClr>
              <a:buSzPts val="1100"/>
              <a:buFont typeface="Arial"/>
              <a:buNone/>
            </a:pPr>
            <a:r>
              <a:rPr lang="en-US" sz="2100"/>
              <a:t>MISSION </a:t>
            </a:r>
            <a:endParaRPr sz="2100"/>
          </a:p>
          <a:p>
            <a:pPr indent="0" lvl="0" marL="0" rtl="0" algn="l">
              <a:lnSpc>
                <a:spcPct val="100000"/>
              </a:lnSpc>
              <a:spcBef>
                <a:spcPts val="1000"/>
              </a:spcBef>
              <a:spcAft>
                <a:spcPts val="1000"/>
              </a:spcAft>
              <a:buClr>
                <a:schemeClr val="dk1"/>
              </a:buClr>
              <a:buSzPts val="1100"/>
              <a:buFont typeface="Arial"/>
              <a:buNone/>
            </a:pPr>
            <a:r>
              <a:rPr lang="en-US" sz="2100"/>
              <a:t>The mission of Division A is to inspire, educate, and develop students, in collaboration with families and the community, to ensure students graduate college and/or career ready.</a:t>
            </a:r>
            <a:endParaRPr sz="2100"/>
          </a:p>
        </p:txBody>
      </p:sp>
      <p:sp>
        <p:nvSpPr>
          <p:cNvPr id="318" name="Google Shape;318;g1e3ce62414c_0_147"/>
          <p:cNvSpPr txBox="1"/>
          <p:nvPr>
            <p:ph idx="3" type="body"/>
          </p:nvPr>
        </p:nvSpPr>
        <p:spPr>
          <a:xfrm>
            <a:off x="5105400" y="1535113"/>
            <a:ext cx="3581400" cy="639900"/>
          </a:xfrm>
          <a:prstGeom prst="rect">
            <a:avLst/>
          </a:prstGeom>
          <a:solidFill>
            <a:srgbClr val="003369">
              <a:alpha val="72549"/>
            </a:srgbClr>
          </a:solidFill>
          <a:ln>
            <a:noFill/>
          </a:ln>
        </p:spPr>
        <p:txBody>
          <a:bodyPr anchorCtr="0" anchor="b" bIns="45700" lIns="91425" spcFirstLastPara="1" rIns="91425" wrap="square" tIns="45700">
            <a:normAutofit/>
          </a:bodyPr>
          <a:lstStyle/>
          <a:p>
            <a:pPr indent="0" lvl="0" marL="0" rtl="0" algn="l">
              <a:lnSpc>
                <a:spcPct val="100000"/>
              </a:lnSpc>
              <a:spcBef>
                <a:spcPts val="420"/>
              </a:spcBef>
              <a:spcAft>
                <a:spcPts val="0"/>
              </a:spcAft>
              <a:buSzPts val="2100"/>
              <a:buNone/>
            </a:pPr>
            <a:r>
              <a:rPr lang="en-US" sz="2400"/>
              <a:t>Strategic Goals</a:t>
            </a:r>
            <a:endParaRPr sz="2400"/>
          </a:p>
        </p:txBody>
      </p:sp>
      <p:pic>
        <p:nvPicPr>
          <p:cNvPr id="319" name="Google Shape;319;g1e3ce62414c_0_147"/>
          <p:cNvPicPr preferRelativeResize="0"/>
          <p:nvPr/>
        </p:nvPicPr>
        <p:blipFill rotWithShape="1">
          <a:blip r:embed="rId3">
            <a:alphaModFix/>
          </a:blip>
          <a:srcRect b="0" l="0" r="0" t="0"/>
          <a:stretch/>
        </p:blipFill>
        <p:spPr>
          <a:xfrm>
            <a:off x="5105400" y="2174875"/>
            <a:ext cx="3173099" cy="4431849"/>
          </a:xfrm>
          <a:prstGeom prst="rect">
            <a:avLst/>
          </a:prstGeom>
          <a:noFill/>
          <a:ln>
            <a:noFill/>
          </a:ln>
          <a:effectLst>
            <a:outerShdw blurRad="57150" rotWithShape="0" algn="bl" dir="2340000" dist="104775">
              <a:srgbClr val="000000">
                <a:alpha val="49411"/>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52b49ff9a8_0_26"/>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137" name="Google Shape;137;g252b49ff9a8_0_2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Follow VTSS</a:t>
            </a:r>
            <a:endParaRPr/>
          </a:p>
        </p:txBody>
      </p:sp>
      <p:sp>
        <p:nvSpPr>
          <p:cNvPr id="138" name="Google Shape;138;g252b49ff9a8_0_26"/>
          <p:cNvSpPr txBox="1"/>
          <p:nvPr/>
        </p:nvSpPr>
        <p:spPr>
          <a:xfrm>
            <a:off x="3842225" y="3711725"/>
            <a:ext cx="41757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X (Twitter) - </a:t>
            </a:r>
            <a:r>
              <a:rPr b="0" i="0" lang="en-US" sz="2400" u="none" cap="none" strike="noStrike">
                <a:solidFill>
                  <a:srgbClr val="307BF3"/>
                </a:solidFill>
                <a:latin typeface="Verdana"/>
                <a:ea typeface="Verdana"/>
                <a:cs typeface="Verdana"/>
                <a:sym typeface="Verdana"/>
              </a:rPr>
              <a:t>VTSS_RIC</a:t>
            </a:r>
            <a:endParaRPr b="0" i="0" sz="2400" u="none" cap="none" strike="noStrike">
              <a:solidFill>
                <a:srgbClr val="307BF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Facebook - </a:t>
            </a:r>
            <a:r>
              <a:rPr b="0" i="0" lang="en-US" sz="2400" u="none" cap="none" strike="noStrike">
                <a:solidFill>
                  <a:srgbClr val="307BF3"/>
                </a:solidFill>
                <a:latin typeface="Verdana"/>
                <a:ea typeface="Verdana"/>
                <a:cs typeface="Verdana"/>
                <a:sym typeface="Verdana"/>
              </a:rPr>
              <a:t>VTSSRIC</a:t>
            </a:r>
            <a:endParaRPr b="0" i="0" sz="2400" u="none" cap="none" strike="noStrike">
              <a:solidFill>
                <a:srgbClr val="307BF3"/>
              </a:solidFill>
              <a:latin typeface="Verdana"/>
              <a:ea typeface="Verdana"/>
              <a:cs typeface="Verdana"/>
              <a:sym typeface="Verdana"/>
            </a:endParaRPr>
          </a:p>
        </p:txBody>
      </p:sp>
      <p:pic>
        <p:nvPicPr>
          <p:cNvPr id="139" name="Google Shape;139;g252b49ff9a8_0_26"/>
          <p:cNvPicPr preferRelativeResize="0"/>
          <p:nvPr/>
        </p:nvPicPr>
        <p:blipFill rotWithShape="1">
          <a:blip r:embed="rId3">
            <a:alphaModFix/>
          </a:blip>
          <a:srcRect b="0" l="0" r="0" t="0"/>
          <a:stretch/>
        </p:blipFill>
        <p:spPr>
          <a:xfrm>
            <a:off x="1798675" y="4705400"/>
            <a:ext cx="1723760" cy="1292826"/>
          </a:xfrm>
          <a:prstGeom prst="rect">
            <a:avLst/>
          </a:prstGeom>
          <a:noFill/>
          <a:ln>
            <a:noFill/>
          </a:ln>
        </p:spPr>
      </p:pic>
      <p:pic>
        <p:nvPicPr>
          <p:cNvPr id="140" name="Google Shape;140;g252b49ff9a8_0_26"/>
          <p:cNvPicPr preferRelativeResize="0"/>
          <p:nvPr/>
        </p:nvPicPr>
        <p:blipFill rotWithShape="1">
          <a:blip r:embed="rId4">
            <a:alphaModFix/>
          </a:blip>
          <a:srcRect b="0" l="0" r="0" t="0"/>
          <a:stretch/>
        </p:blipFill>
        <p:spPr>
          <a:xfrm>
            <a:off x="2115475" y="3429000"/>
            <a:ext cx="1055800" cy="105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2a56e2d374_2_24"/>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Strategic Plan</a:t>
            </a:r>
            <a:endParaRPr/>
          </a:p>
          <a:p>
            <a:pPr indent="-342900" lvl="1" marL="914400" rtl="0" algn="l">
              <a:lnSpc>
                <a:spcPct val="100000"/>
              </a:lnSpc>
              <a:spcBef>
                <a:spcPts val="1000"/>
              </a:spcBef>
              <a:spcAft>
                <a:spcPts val="0"/>
              </a:spcAft>
              <a:buSzPts val="1800"/>
              <a:buChar char="–"/>
            </a:pPr>
            <a:r>
              <a:rPr lang="en-US"/>
              <a:t>Identified ONE (1) Area on Strategic Plan </a:t>
            </a:r>
            <a:endParaRPr/>
          </a:p>
          <a:p>
            <a:pPr indent="-381000" lvl="2" marL="1371600" rtl="0" algn="l">
              <a:lnSpc>
                <a:spcPct val="100000"/>
              </a:lnSpc>
              <a:spcBef>
                <a:spcPts val="1000"/>
              </a:spcBef>
              <a:spcAft>
                <a:spcPts val="0"/>
              </a:spcAft>
              <a:buSzPts val="2400"/>
              <a:buFont typeface="Verdana"/>
              <a:buChar char="•"/>
            </a:pPr>
            <a:r>
              <a:rPr lang="en-US"/>
              <a:t>Culture and Climate</a:t>
            </a:r>
            <a:endParaRPr/>
          </a:p>
          <a:p>
            <a:pPr indent="-342900" lvl="1" marL="914400" rtl="0" algn="l">
              <a:lnSpc>
                <a:spcPct val="100000"/>
              </a:lnSpc>
              <a:spcBef>
                <a:spcPts val="1000"/>
              </a:spcBef>
              <a:spcAft>
                <a:spcPts val="0"/>
              </a:spcAft>
              <a:buSzPts val="1800"/>
              <a:buChar char="–"/>
            </a:pPr>
            <a:r>
              <a:rPr lang="en-US"/>
              <a:t>Identified ONE (1) Objective in that Area</a:t>
            </a:r>
            <a:endParaRPr/>
          </a:p>
          <a:p>
            <a:pPr indent="-381000" lvl="2" marL="1371600" rtl="0" algn="l">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326" name="Google Shape;326;g22a56e2d374_2_2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 The Beginning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3af61b4650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a:t>
            </a:r>
            <a:endParaRPr/>
          </a:p>
        </p:txBody>
      </p:sp>
      <p:pic>
        <p:nvPicPr>
          <p:cNvPr id="333" name="Google Shape;333;g23af61b4650_0_6"/>
          <p:cNvPicPr preferRelativeResize="0"/>
          <p:nvPr/>
        </p:nvPicPr>
        <p:blipFill rotWithShape="1">
          <a:blip r:embed="rId3">
            <a:alphaModFix/>
          </a:blip>
          <a:srcRect b="0" l="0" r="0" t="0"/>
          <a:stretch/>
        </p:blipFill>
        <p:spPr>
          <a:xfrm>
            <a:off x="2120775" y="1569200"/>
            <a:ext cx="4902450" cy="4902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4c0cd4a5fb_12_154"/>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340" name="Google Shape;340;g24c0cd4a5fb_12_154"/>
          <p:cNvSpPr txBox="1"/>
          <p:nvPr>
            <p:ph idx="1" type="body"/>
          </p:nvPr>
        </p:nvSpPr>
        <p:spPr>
          <a:xfrm>
            <a:off x="346560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100000"/>
              </a:lnSpc>
              <a:spcBef>
                <a:spcPts val="640"/>
              </a:spcBef>
              <a:spcAft>
                <a:spcPts val="0"/>
              </a:spcAft>
              <a:buSzPts val="3200"/>
              <a:buNone/>
            </a:pPr>
            <a:r>
              <a:rPr b="1" lang="en-US" sz="2800"/>
              <a:t>Discuss:</a:t>
            </a:r>
            <a:endParaRPr sz="2800"/>
          </a:p>
          <a:p>
            <a:pPr indent="0" lvl="0" marL="0" rtl="0" algn="l">
              <a:lnSpc>
                <a:spcPct val="100000"/>
              </a:lnSpc>
              <a:spcBef>
                <a:spcPts val="420"/>
              </a:spcBef>
              <a:spcAft>
                <a:spcPts val="0"/>
              </a:spcAft>
              <a:buSzPts val="3200"/>
              <a:buNone/>
            </a:pPr>
            <a:r>
              <a:rPr lang="en-US" sz="2800"/>
              <a:t>What valued critical outcomes are critical? </a:t>
            </a:r>
            <a:endParaRPr sz="2800"/>
          </a:p>
          <a:p>
            <a:pPr indent="0" lvl="0" marL="0" rtl="0" algn="l">
              <a:lnSpc>
                <a:spcPct val="100000"/>
              </a:lnSpc>
              <a:spcBef>
                <a:spcPts val="420"/>
              </a:spcBef>
              <a:spcAft>
                <a:spcPts val="0"/>
              </a:spcAft>
              <a:buSzPts val="3200"/>
              <a:buNone/>
            </a:pPr>
            <a:r>
              <a:t/>
            </a:r>
            <a:endParaRPr sz="2800"/>
          </a:p>
          <a:p>
            <a:pPr indent="0" lvl="0" marL="0" rtl="0" algn="l">
              <a:lnSpc>
                <a:spcPct val="100000"/>
              </a:lnSpc>
              <a:spcBef>
                <a:spcPts val="480"/>
              </a:spcBef>
              <a:spcAft>
                <a:spcPts val="0"/>
              </a:spcAft>
              <a:buClr>
                <a:schemeClr val="dk1"/>
              </a:buClr>
              <a:buSzPts val="2400"/>
              <a:buFont typeface="Arial"/>
              <a:buNone/>
            </a:pPr>
            <a:r>
              <a:rPr lang="en-US" sz="2800"/>
              <a:t>How have you used the MTSS framework to address any of these valued outcomes?</a:t>
            </a:r>
            <a:endParaRPr sz="2800"/>
          </a:p>
          <a:p>
            <a:pPr indent="0" lvl="0" marL="0" rtl="0" algn="l">
              <a:lnSpc>
                <a:spcPct val="100000"/>
              </a:lnSpc>
              <a:spcBef>
                <a:spcPts val="480"/>
              </a:spcBef>
              <a:spcAft>
                <a:spcPts val="0"/>
              </a:spcAft>
              <a:buClr>
                <a:schemeClr val="dk1"/>
              </a:buClr>
              <a:buSzPts val="2400"/>
              <a:buFont typeface="Arial"/>
              <a:buNone/>
            </a:pPr>
            <a:r>
              <a:t/>
            </a:r>
            <a:endParaRPr sz="2800"/>
          </a:p>
          <a:p>
            <a:pPr indent="0" lvl="0" marL="0" rtl="0" algn="l">
              <a:lnSpc>
                <a:spcPct val="100000"/>
              </a:lnSpc>
              <a:spcBef>
                <a:spcPts val="420"/>
              </a:spcBef>
              <a:spcAft>
                <a:spcPts val="0"/>
              </a:spcAft>
              <a:buClr>
                <a:schemeClr val="dk1"/>
              </a:buClr>
              <a:buSzPts val="1100"/>
              <a:buFont typeface="Arial"/>
              <a:buNone/>
            </a:pPr>
            <a:r>
              <a:rPr i="1" lang="en-US" sz="2800"/>
              <a:t>Identify current valued outcome/s that can be addressed using the MTSS framework.</a:t>
            </a:r>
            <a:endParaRPr i="1" sz="2800"/>
          </a:p>
        </p:txBody>
      </p:sp>
      <p:sp>
        <p:nvSpPr>
          <p:cNvPr id="341" name="Google Shape;341;g24c0cd4a5fb_12_154"/>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Valued Outcomes</a:t>
            </a:r>
            <a:endParaRPr sz="3300"/>
          </a:p>
        </p:txBody>
      </p:sp>
      <p:pic>
        <p:nvPicPr>
          <p:cNvPr id="342" name="Google Shape;342;g24c0cd4a5fb_12_154"/>
          <p:cNvPicPr preferRelativeResize="0"/>
          <p:nvPr/>
        </p:nvPicPr>
        <p:blipFill rotWithShape="1">
          <a:blip r:embed="rId3">
            <a:alphaModFix/>
          </a:blip>
          <a:srcRect b="0" l="0" r="0" t="0"/>
          <a:stretch/>
        </p:blipFill>
        <p:spPr>
          <a:xfrm>
            <a:off x="877943" y="2874525"/>
            <a:ext cx="2166900" cy="2714025"/>
          </a:xfrm>
          <a:prstGeom prst="rect">
            <a:avLst/>
          </a:prstGeom>
          <a:noFill/>
          <a:ln>
            <a:noFill/>
          </a:ln>
        </p:spPr>
      </p:pic>
      <p:pic>
        <p:nvPicPr>
          <p:cNvPr id="343" name="Google Shape;343;g24c0cd4a5fb_12_154"/>
          <p:cNvPicPr preferRelativeResize="0"/>
          <p:nvPr/>
        </p:nvPicPr>
        <p:blipFill rotWithShape="1">
          <a:blip r:embed="rId4">
            <a:alphaModFix/>
          </a:blip>
          <a:srcRect b="0" l="0" r="0" t="0"/>
          <a:stretch/>
        </p:blipFill>
        <p:spPr>
          <a:xfrm>
            <a:off x="1146600" y="3589500"/>
            <a:ext cx="712825" cy="787950"/>
          </a:xfrm>
          <a:prstGeom prst="rect">
            <a:avLst/>
          </a:prstGeom>
          <a:noFill/>
          <a:ln>
            <a:noFill/>
          </a:ln>
        </p:spPr>
      </p:pic>
      <p:pic>
        <p:nvPicPr>
          <p:cNvPr id="344" name="Google Shape;344;g24c0cd4a5fb_12_154"/>
          <p:cNvPicPr preferRelativeResize="0"/>
          <p:nvPr/>
        </p:nvPicPr>
        <p:blipFill rotWithShape="1">
          <a:blip r:embed="rId4">
            <a:alphaModFix/>
          </a:blip>
          <a:srcRect b="0" l="0" r="0" t="0"/>
          <a:stretch/>
        </p:blipFill>
        <p:spPr>
          <a:xfrm>
            <a:off x="2011825" y="4492550"/>
            <a:ext cx="712825" cy="787950"/>
          </a:xfrm>
          <a:prstGeom prst="rect">
            <a:avLst/>
          </a:prstGeom>
          <a:noFill/>
          <a:ln>
            <a:noFill/>
          </a:ln>
        </p:spPr>
      </p:pic>
      <p:pic>
        <p:nvPicPr>
          <p:cNvPr descr="Check out this silent one-minute timer with a beautiful harp to signal the end.&#10;&#10;#Instructabeats #Timers #colorfultimer #countdown #classroomtimer" id="345" name="Google Shape;345;g24c0cd4a5fb_12_154" title="3 Minute Timer Countdown - Colorful">
            <a:hlinkClick r:id="rId5"/>
          </p:cNvPr>
          <p:cNvPicPr preferRelativeResize="0"/>
          <p:nvPr/>
        </p:nvPicPr>
        <p:blipFill rotWithShape="1">
          <a:blip r:embed="rId6">
            <a:alphaModFix/>
          </a:blip>
          <a:srcRect b="0" l="0" r="0" t="0"/>
          <a:stretch/>
        </p:blipFill>
        <p:spPr>
          <a:xfrm>
            <a:off x="262650" y="5472109"/>
            <a:ext cx="2166900" cy="1218866"/>
          </a:xfrm>
          <a:prstGeom prst="rect">
            <a:avLst/>
          </a:prstGeom>
          <a:noFill/>
          <a:ln>
            <a:noFill/>
          </a:ln>
        </p:spPr>
      </p:pic>
      <p:sp>
        <p:nvSpPr>
          <p:cNvPr id="346" name="Google Shape;346;g24c0cd4a5fb_12_154"/>
          <p:cNvSpPr txBox="1"/>
          <p:nvPr/>
        </p:nvSpPr>
        <p:spPr>
          <a:xfrm>
            <a:off x="3114325" y="6177375"/>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4-7</a:t>
            </a:r>
            <a:endParaRPr b="0" i="1"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0" st="0"/>
                                            </p:txEl>
                                          </p:spTgt>
                                        </p:tgtEl>
                                        <p:attrNameLst>
                                          <p:attrName>style.visibility</p:attrName>
                                        </p:attrNameLst>
                                      </p:cBhvr>
                                      <p:to>
                                        <p:strVal val="visible"/>
                                      </p:to>
                                    </p:set>
                                    <p:animEffect filter="fade" transition="in">
                                      <p:cBhvr>
                                        <p:cTn dur="1000"/>
                                        <p:tgtEl>
                                          <p:spTgt spid="3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1" st="1"/>
                                            </p:txEl>
                                          </p:spTgt>
                                        </p:tgtEl>
                                        <p:attrNameLst>
                                          <p:attrName>style.visibility</p:attrName>
                                        </p:attrNameLst>
                                      </p:cBhvr>
                                      <p:to>
                                        <p:strVal val="visible"/>
                                      </p:to>
                                    </p:set>
                                    <p:animEffect filter="fade" transition="in">
                                      <p:cBhvr>
                                        <p:cTn dur="1000"/>
                                        <p:tgtEl>
                                          <p:spTgt spid="3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2" st="2"/>
                                            </p:txEl>
                                          </p:spTgt>
                                        </p:tgtEl>
                                        <p:attrNameLst>
                                          <p:attrName>style.visibility</p:attrName>
                                        </p:attrNameLst>
                                      </p:cBhvr>
                                      <p:to>
                                        <p:strVal val="visible"/>
                                      </p:to>
                                    </p:set>
                                    <p:animEffect filter="fade" transition="in">
                                      <p:cBhvr>
                                        <p:cTn dur="1000"/>
                                        <p:tgtEl>
                                          <p:spTgt spid="3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3" st="3"/>
                                            </p:txEl>
                                          </p:spTgt>
                                        </p:tgtEl>
                                        <p:attrNameLst>
                                          <p:attrName>style.visibility</p:attrName>
                                        </p:attrNameLst>
                                      </p:cBhvr>
                                      <p:to>
                                        <p:strVal val="visible"/>
                                      </p:to>
                                    </p:set>
                                    <p:animEffect filter="fade" transition="in">
                                      <p:cBhvr>
                                        <p:cTn dur="1000"/>
                                        <p:tgtEl>
                                          <p:spTgt spid="3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4" st="4"/>
                                            </p:txEl>
                                          </p:spTgt>
                                        </p:tgtEl>
                                        <p:attrNameLst>
                                          <p:attrName>style.visibility</p:attrName>
                                        </p:attrNameLst>
                                      </p:cBhvr>
                                      <p:to>
                                        <p:strVal val="visible"/>
                                      </p:to>
                                    </p:set>
                                    <p:animEffect filter="fade" transition="in">
                                      <p:cBhvr>
                                        <p:cTn dur="1000"/>
                                        <p:tgtEl>
                                          <p:spTgt spid="3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5" st="5"/>
                                            </p:txEl>
                                          </p:spTgt>
                                        </p:tgtEl>
                                        <p:attrNameLst>
                                          <p:attrName>style.visibility</p:attrName>
                                        </p:attrNameLst>
                                      </p:cBhvr>
                                      <p:to>
                                        <p:strVal val="visible"/>
                                      </p:to>
                                    </p:set>
                                    <p:animEffect filter="fade" transition="in">
                                      <p:cBhvr>
                                        <p:cTn dur="1000"/>
                                        <p:tgtEl>
                                          <p:spTgt spid="34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2a56e2d374_0_18"/>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solidFill>
                  <a:schemeClr val="dk1"/>
                </a:solidFill>
              </a:rPr>
              <a:t>DEFINE: </a:t>
            </a:r>
            <a:br>
              <a:rPr b="1" lang="en-US">
                <a:solidFill>
                  <a:schemeClr val="dk1"/>
                </a:solidFill>
              </a:rPr>
            </a:br>
            <a:r>
              <a:rPr b="1" i="1" lang="en-US" sz="3600">
                <a:solidFill>
                  <a:schemeClr val="dk1"/>
                </a:solidFill>
              </a:rPr>
              <a:t>What is the Problem?</a:t>
            </a:r>
            <a:endParaRPr b="1" sz="3600">
              <a:solidFill>
                <a:schemeClr val="dk1"/>
              </a:solidFill>
            </a:endParaRPr>
          </a:p>
        </p:txBody>
      </p:sp>
      <p:pic>
        <p:nvPicPr>
          <p:cNvPr id="352" name="Google Shape;352;g22a56e2d374_0_18"/>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353" name="Google Shape;353;g22a56e2d374_0_18"/>
          <p:cNvSpPr/>
          <p:nvPr/>
        </p:nvSpPr>
        <p:spPr>
          <a:xfrm>
            <a:off x="5431400" y="3354375"/>
            <a:ext cx="2045400" cy="11490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g24641aa3161_0_0"/>
          <p:cNvPicPr preferRelativeResize="0"/>
          <p:nvPr/>
        </p:nvPicPr>
        <p:blipFill rotWithShape="1">
          <a:blip r:embed="rId3">
            <a:alphaModFix/>
          </a:blip>
          <a:srcRect b="0" l="0" r="0" t="0"/>
          <a:stretch/>
        </p:blipFill>
        <p:spPr>
          <a:xfrm>
            <a:off x="3784950" y="5538400"/>
            <a:ext cx="1330725" cy="1306825"/>
          </a:xfrm>
          <a:prstGeom prst="rect">
            <a:avLst/>
          </a:prstGeom>
          <a:noFill/>
          <a:ln>
            <a:noFill/>
          </a:ln>
        </p:spPr>
      </p:pic>
      <p:sp>
        <p:nvSpPr>
          <p:cNvPr id="360" name="Google Shape;360;g24641aa3161_0_0"/>
          <p:cNvSpPr txBox="1"/>
          <p:nvPr>
            <p:ph idx="1" type="body"/>
          </p:nvPr>
        </p:nvSpPr>
        <p:spPr>
          <a:xfrm>
            <a:off x="914400" y="1524000"/>
            <a:ext cx="3582900" cy="651000"/>
          </a:xfrm>
          <a:prstGeom prst="rect">
            <a:avLst/>
          </a:prstGeom>
          <a:solidFill>
            <a:srgbClr val="003369">
              <a:alpha val="74117"/>
            </a:srgbClr>
          </a:solidFill>
          <a:ln>
            <a:noFill/>
          </a:ln>
        </p:spPr>
        <p:txBody>
          <a:bodyPr anchorCtr="0" anchor="ctr" bIns="45700" lIns="91425" spcFirstLastPara="1" rIns="91425" wrap="square" tIns="45700">
            <a:noAutofit/>
          </a:bodyPr>
          <a:lstStyle/>
          <a:p>
            <a:pPr indent="0" lvl="0" marL="0" rtl="0" algn="l">
              <a:lnSpc>
                <a:spcPct val="100000"/>
              </a:lnSpc>
              <a:spcBef>
                <a:spcPts val="420"/>
              </a:spcBef>
              <a:spcAft>
                <a:spcPts val="0"/>
              </a:spcAft>
              <a:buSzPts val="2100"/>
              <a:buNone/>
            </a:pPr>
            <a:r>
              <a:rPr lang="en-US"/>
              <a:t>Known/Suspected</a:t>
            </a:r>
            <a:endParaRPr/>
          </a:p>
        </p:txBody>
      </p:sp>
      <p:sp>
        <p:nvSpPr>
          <p:cNvPr id="361" name="Google Shape;361;g24641aa3161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Types of Problems</a:t>
            </a:r>
            <a:endParaRPr>
              <a:solidFill>
                <a:schemeClr val="dk1"/>
              </a:solidFill>
            </a:endParaRPr>
          </a:p>
        </p:txBody>
      </p:sp>
      <p:sp>
        <p:nvSpPr>
          <p:cNvPr id="362" name="Google Shape;362;g24641aa3161_0_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fontScale="92500" lnSpcReduction="20000"/>
          </a:bodyPr>
          <a:lstStyle/>
          <a:p>
            <a:pPr indent="-160020" lvl="0" marL="171450" rtl="0" algn="l">
              <a:lnSpc>
                <a:spcPct val="100000"/>
              </a:lnSpc>
              <a:spcBef>
                <a:spcPts val="480"/>
              </a:spcBef>
              <a:spcAft>
                <a:spcPts val="0"/>
              </a:spcAft>
              <a:buSzPct val="100000"/>
              <a:buFont typeface="Verdana"/>
              <a:buChar char="•"/>
            </a:pPr>
            <a:r>
              <a:rPr lang="en-US"/>
              <a:t>Begins with a concern or a question from superintendent or DLT</a:t>
            </a:r>
            <a:endParaRPr/>
          </a:p>
          <a:p>
            <a:pPr indent="-160020" lvl="0" marL="171450" rtl="0" algn="l">
              <a:lnSpc>
                <a:spcPct val="100000"/>
              </a:lnSpc>
              <a:spcBef>
                <a:spcPts val="1000"/>
              </a:spcBef>
              <a:spcAft>
                <a:spcPts val="0"/>
              </a:spcAft>
              <a:buSzPct val="100000"/>
              <a:buFont typeface="Verdana"/>
              <a:buChar char="•"/>
            </a:pPr>
            <a:r>
              <a:rPr lang="en-US"/>
              <a:t>Specific data (grade retention, attendance, SOL’s, climate surveys, etc.) are used to determine if an issue exists.</a:t>
            </a:r>
            <a:endParaRPr/>
          </a:p>
          <a:p>
            <a:pPr indent="-160020" lvl="0" marL="171450" rtl="0" algn="l">
              <a:lnSpc>
                <a:spcPct val="100000"/>
              </a:lnSpc>
              <a:spcBef>
                <a:spcPts val="1000"/>
              </a:spcBef>
              <a:spcAft>
                <a:spcPts val="1000"/>
              </a:spcAft>
              <a:buSzPct val="100000"/>
              <a:buFont typeface="Verdana"/>
              <a:buChar char="•"/>
            </a:pPr>
            <a:r>
              <a:rPr lang="en-US"/>
              <a:t>Cannot assume the concern or question accurately represents reality</a:t>
            </a:r>
            <a:endParaRPr/>
          </a:p>
        </p:txBody>
      </p:sp>
      <p:sp>
        <p:nvSpPr>
          <p:cNvPr id="363" name="Google Shape;363;g24641aa3161_0_0"/>
          <p:cNvSpPr txBox="1"/>
          <p:nvPr>
            <p:ph idx="3" type="body"/>
          </p:nvPr>
        </p:nvSpPr>
        <p:spPr>
          <a:xfrm>
            <a:off x="5105400" y="1535113"/>
            <a:ext cx="3581400" cy="639900"/>
          </a:xfrm>
          <a:prstGeom prst="rect">
            <a:avLst/>
          </a:prstGeom>
          <a:solidFill>
            <a:srgbClr val="003369">
              <a:alpha val="74117"/>
            </a:srgbClr>
          </a:solidFill>
          <a:ln>
            <a:noFill/>
          </a:ln>
        </p:spPr>
        <p:txBody>
          <a:bodyPr anchorCtr="0" anchor="ctr" bIns="45700" lIns="91425" spcFirstLastPara="1" rIns="91425" wrap="square" tIns="45700">
            <a:normAutofit/>
          </a:bodyPr>
          <a:lstStyle/>
          <a:p>
            <a:pPr indent="0" lvl="0" marL="0" rtl="0" algn="l">
              <a:lnSpc>
                <a:spcPct val="100000"/>
              </a:lnSpc>
              <a:spcBef>
                <a:spcPts val="420"/>
              </a:spcBef>
              <a:spcAft>
                <a:spcPts val="0"/>
              </a:spcAft>
              <a:buSzPts val="2100"/>
              <a:buNone/>
            </a:pPr>
            <a:r>
              <a:rPr lang="en-US"/>
              <a:t>Unknown/Hidden</a:t>
            </a:r>
            <a:endParaRPr/>
          </a:p>
        </p:txBody>
      </p:sp>
      <p:sp>
        <p:nvSpPr>
          <p:cNvPr id="364" name="Google Shape;364;g24641aa3161_0_0"/>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100000"/>
              </a:lnSpc>
              <a:spcBef>
                <a:spcPts val="480"/>
              </a:spcBef>
              <a:spcAft>
                <a:spcPts val="0"/>
              </a:spcAft>
              <a:buSzPts val="2400"/>
              <a:buFont typeface="Verdana"/>
              <a:buChar char="•"/>
            </a:pPr>
            <a:r>
              <a:rPr lang="en-US"/>
              <a:t>Recognizes areas outside of daily lived experiences</a:t>
            </a:r>
            <a:endParaRPr/>
          </a:p>
          <a:p>
            <a:pPr indent="-228600" lvl="0" marL="228600" rtl="0" algn="l">
              <a:lnSpc>
                <a:spcPct val="100000"/>
              </a:lnSpc>
              <a:spcBef>
                <a:spcPts val="1000"/>
              </a:spcBef>
              <a:spcAft>
                <a:spcPts val="0"/>
              </a:spcAft>
              <a:buSzPts val="2400"/>
              <a:buFont typeface="Verdana"/>
              <a:buChar char="•"/>
            </a:pPr>
            <a:r>
              <a:rPr lang="en-US"/>
              <a:t>Looks at big data and disaggregates based on grade, gender, race, SES, location, time, etc.</a:t>
            </a:r>
            <a:endParaRPr/>
          </a:p>
          <a:p>
            <a:pPr indent="-228600" lvl="0" marL="228600" rtl="0" algn="l">
              <a:lnSpc>
                <a:spcPct val="100000"/>
              </a:lnSpc>
              <a:spcBef>
                <a:spcPts val="1000"/>
              </a:spcBef>
              <a:spcAft>
                <a:spcPts val="1000"/>
              </a:spcAft>
              <a:buSzPts val="2400"/>
              <a:buFont typeface="Verdana"/>
              <a:buChar char="•"/>
            </a:pPr>
            <a:r>
              <a:rPr lang="en-US">
                <a:extLst>
                  <a:ext uri="http://customooxmlschemas.google.com/">
                    <go:slidesCustomData xmlns:go="http://customooxmlschemas.google.com/" textRoundtripDataId="0"/>
                  </a:ext>
                </a:extLst>
              </a:rPr>
              <a:t>Involves teacher, student, and family voice and concerns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22c510ae718_0_1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700"/>
              <a:t>Data: Evidence of Need</a:t>
            </a:r>
            <a:endParaRPr sz="3700"/>
          </a:p>
          <a:p>
            <a:pPr indent="0" lvl="0" marL="0" rtl="0" algn="ctr">
              <a:lnSpc>
                <a:spcPct val="100000"/>
              </a:lnSpc>
              <a:spcBef>
                <a:spcPts val="0"/>
              </a:spcBef>
              <a:spcAft>
                <a:spcPts val="0"/>
              </a:spcAft>
              <a:buSzPts val="4000"/>
              <a:buNone/>
            </a:pPr>
            <a:r>
              <a:rPr lang="en-US" sz="3700"/>
              <a:t>What is your data story?</a:t>
            </a:r>
            <a:endParaRPr sz="3700"/>
          </a:p>
        </p:txBody>
      </p:sp>
      <p:sp>
        <p:nvSpPr>
          <p:cNvPr id="371" name="Google Shape;371;g22c510ae718_0_18"/>
          <p:cNvSpPr txBox="1"/>
          <p:nvPr/>
        </p:nvSpPr>
        <p:spPr>
          <a:xfrm>
            <a:off x="457200" y="1752600"/>
            <a:ext cx="8229600" cy="463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60"/>
              </a:spcBef>
              <a:spcAft>
                <a:spcPts val="0"/>
              </a:spcAft>
              <a:buClr>
                <a:srgbClr val="000000"/>
              </a:buClr>
              <a:buSzPts val="2500"/>
              <a:buFont typeface="Arial"/>
              <a:buNone/>
            </a:pPr>
            <a:r>
              <a:rPr b="0" i="0" lang="en-US" sz="2500" u="none" cap="none" strike="noStrike">
                <a:solidFill>
                  <a:srgbClr val="000000"/>
                </a:solidFill>
                <a:latin typeface="Verdana"/>
                <a:ea typeface="Verdana"/>
                <a:cs typeface="Verdana"/>
                <a:sym typeface="Verdana"/>
              </a:rPr>
              <a:t>Here, we answer the following question: </a:t>
            </a:r>
            <a:endParaRPr b="0" i="0" sz="2500" u="none" cap="none" strike="noStrike">
              <a:solidFill>
                <a:srgbClr val="000000"/>
              </a:solidFill>
              <a:latin typeface="Verdana"/>
              <a:ea typeface="Verdana"/>
              <a:cs typeface="Verdana"/>
              <a:sym typeface="Verdana"/>
            </a:endParaRPr>
          </a:p>
          <a:p>
            <a:pPr indent="0" lvl="0" marL="0" marR="0" rtl="0" algn="l">
              <a:lnSpc>
                <a:spcPct val="100000"/>
              </a:lnSpc>
              <a:spcBef>
                <a:spcPts val="560"/>
              </a:spcBef>
              <a:spcAft>
                <a:spcPts val="0"/>
              </a:spcAft>
              <a:buClr>
                <a:srgbClr val="000000"/>
              </a:buClr>
              <a:buSzPts val="2500"/>
              <a:buFont typeface="Arial"/>
              <a:buNone/>
            </a:pPr>
            <a:r>
              <a:t/>
            </a:r>
            <a:endParaRPr b="1" i="1" sz="1200" u="none" cap="none" strike="noStrike">
              <a:solidFill>
                <a:schemeClr val="dk1"/>
              </a:solidFill>
              <a:latin typeface="Verdana"/>
              <a:ea typeface="Verdana"/>
              <a:cs typeface="Verdana"/>
              <a:sym typeface="Verdana"/>
            </a:endParaRPr>
          </a:p>
          <a:p>
            <a:pPr indent="0" lvl="0" marL="0" marR="0" rtl="0" algn="l">
              <a:lnSpc>
                <a:spcPct val="100000"/>
              </a:lnSpc>
              <a:spcBef>
                <a:spcPts val="560"/>
              </a:spcBef>
              <a:spcAft>
                <a:spcPts val="0"/>
              </a:spcAft>
              <a:buClr>
                <a:srgbClr val="000000"/>
              </a:buClr>
              <a:buSzPts val="2500"/>
              <a:buFont typeface="Arial"/>
              <a:buNone/>
            </a:pPr>
            <a:r>
              <a:rPr b="1" i="1" lang="en-US" sz="2500" u="none" cap="none" strike="noStrike">
                <a:solidFill>
                  <a:srgbClr val="FF0000"/>
                </a:solidFill>
                <a:latin typeface="Verdana"/>
                <a:ea typeface="Verdana"/>
                <a:cs typeface="Verdana"/>
                <a:sym typeface="Verdana"/>
              </a:rPr>
              <a:t>Is there a problem?</a:t>
            </a:r>
            <a:r>
              <a:rPr b="0" i="0" lang="en-US" sz="2500" u="none" cap="none" strike="noStrike">
                <a:solidFill>
                  <a:srgbClr val="000000"/>
                </a:solidFill>
                <a:latin typeface="Verdana"/>
                <a:ea typeface="Verdana"/>
                <a:cs typeface="Verdana"/>
                <a:sym typeface="Verdana"/>
              </a:rPr>
              <a:t> </a:t>
            </a:r>
            <a:r>
              <a:rPr b="0" i="0" lang="en-US" sz="2500" u="none" cap="none" strike="noStrike">
                <a:solidFill>
                  <a:srgbClr val="000000"/>
                </a:solidFill>
                <a:latin typeface="Verdana"/>
                <a:ea typeface="Verdana"/>
                <a:cs typeface="Verdana"/>
                <a:sym typeface="Verdana"/>
                <a:extLst>
                  <a:ext uri="http://customooxmlschemas.google.com/">
                    <go:slidesCustomData xmlns:go="http://customooxmlschemas.google.com/" textRoundtripDataId="1"/>
                  </a:ext>
                </a:extLst>
              </a:rPr>
              <a:t>What is the data that indicates that there is a problem that needs to be addressed? </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56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Academics</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Behavior</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Attendance</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Social Emotional Wellness</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Community health</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Teacher retention</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Family engagement</a:t>
            </a:r>
            <a:endParaRPr b="0" i="1" sz="2500" u="none" cap="none" strike="noStrik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2c510ae718_0_7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VA School Quality Profile</a:t>
            </a:r>
            <a:endParaRPr/>
          </a:p>
        </p:txBody>
      </p:sp>
      <p:pic>
        <p:nvPicPr>
          <p:cNvPr id="378" name="Google Shape;378;g22c510ae718_0_74"/>
          <p:cNvPicPr preferRelativeResize="0"/>
          <p:nvPr/>
        </p:nvPicPr>
        <p:blipFill rotWithShape="1">
          <a:blip r:embed="rId3">
            <a:alphaModFix/>
          </a:blip>
          <a:srcRect b="0" l="0" r="0" t="0"/>
          <a:stretch/>
        </p:blipFill>
        <p:spPr>
          <a:xfrm>
            <a:off x="3654675" y="1749400"/>
            <a:ext cx="5276452" cy="3511599"/>
          </a:xfrm>
          <a:prstGeom prst="rect">
            <a:avLst/>
          </a:prstGeom>
          <a:noFill/>
          <a:ln cap="flat" cmpd="sng" w="9525">
            <a:solidFill>
              <a:schemeClr val="dk2"/>
            </a:solidFill>
            <a:prstDash val="solid"/>
            <a:round/>
            <a:headEnd len="sm" w="sm" type="none"/>
            <a:tailEnd len="sm" w="sm" type="none"/>
          </a:ln>
        </p:spPr>
      </p:pic>
      <p:sp>
        <p:nvSpPr>
          <p:cNvPr id="379" name="Google Shape;379;g22c510ae718_0_74"/>
          <p:cNvSpPr txBox="1"/>
          <p:nvPr/>
        </p:nvSpPr>
        <p:spPr>
          <a:xfrm>
            <a:off x="105325" y="1589075"/>
            <a:ext cx="3389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800" u="sng" cap="none" strike="noStrike">
                <a:solidFill>
                  <a:srgbClr val="0000FF"/>
                </a:solidFill>
                <a:latin typeface="Calibri"/>
                <a:ea typeface="Calibri"/>
                <a:cs typeface="Calibri"/>
                <a:sym typeface="Calibri"/>
                <a:hlinkClick r:id="rId4">
                  <a:extLst>
                    <a:ext uri="{A12FA001-AC4F-418D-AE19-62706E023703}">
                      <ahyp:hlinkClr val="tx"/>
                    </a:ext>
                  </a:extLst>
                </a:hlinkClick>
              </a:rPr>
              <a:t>https://schoolquality.virginia.gov/</a:t>
            </a:r>
            <a:endParaRPr b="0" i="0" sz="2000" u="none" cap="none" strike="noStrike">
              <a:solidFill>
                <a:srgbClr val="000000"/>
              </a:solidFill>
              <a:latin typeface="Verdana"/>
              <a:ea typeface="Verdana"/>
              <a:cs typeface="Verdana"/>
              <a:sym typeface="Verdana"/>
            </a:endParaRPr>
          </a:p>
        </p:txBody>
      </p:sp>
      <p:pic>
        <p:nvPicPr>
          <p:cNvPr id="380" name="Google Shape;380;g22c510ae718_0_74"/>
          <p:cNvPicPr preferRelativeResize="0"/>
          <p:nvPr/>
        </p:nvPicPr>
        <p:blipFill rotWithShape="1">
          <a:blip r:embed="rId5">
            <a:alphaModFix/>
          </a:blip>
          <a:srcRect b="0" l="0" r="0" t="0"/>
          <a:stretch/>
        </p:blipFill>
        <p:spPr>
          <a:xfrm>
            <a:off x="708690" y="2812762"/>
            <a:ext cx="7726624" cy="523200"/>
          </a:xfrm>
          <a:prstGeom prst="rect">
            <a:avLst/>
          </a:prstGeom>
          <a:noFill/>
          <a:ln cap="flat" cmpd="sng" w="9525">
            <a:solidFill>
              <a:schemeClr val="dk2"/>
            </a:solidFill>
            <a:prstDash val="solid"/>
            <a:round/>
            <a:headEnd len="sm" w="sm" type="none"/>
            <a:tailEnd len="sm" w="sm" type="none"/>
          </a:ln>
        </p:spPr>
      </p:pic>
      <p:pic>
        <p:nvPicPr>
          <p:cNvPr id="381" name="Google Shape;381;g22c510ae718_0_74"/>
          <p:cNvPicPr preferRelativeResize="0"/>
          <p:nvPr/>
        </p:nvPicPr>
        <p:blipFill rotWithShape="1">
          <a:blip r:embed="rId6">
            <a:alphaModFix/>
          </a:blip>
          <a:srcRect b="0" l="0" r="0" t="0"/>
          <a:stretch/>
        </p:blipFill>
        <p:spPr>
          <a:xfrm>
            <a:off x="585425" y="2283693"/>
            <a:ext cx="7973173" cy="452208"/>
          </a:xfrm>
          <a:prstGeom prst="rect">
            <a:avLst/>
          </a:prstGeom>
          <a:noFill/>
          <a:ln cap="flat" cmpd="sng" w="9525">
            <a:solidFill>
              <a:schemeClr val="dk2"/>
            </a:solidFill>
            <a:prstDash val="solid"/>
            <a:round/>
            <a:headEnd len="sm" w="sm" type="none"/>
            <a:tailEnd len="sm" w="sm" type="none"/>
          </a:ln>
        </p:spPr>
      </p:pic>
      <p:pic>
        <p:nvPicPr>
          <p:cNvPr id="382" name="Google Shape;382;g22c510ae718_0_74"/>
          <p:cNvPicPr preferRelativeResize="0"/>
          <p:nvPr/>
        </p:nvPicPr>
        <p:blipFill rotWithShape="1">
          <a:blip r:embed="rId7">
            <a:alphaModFix/>
          </a:blip>
          <a:srcRect b="0" l="0" r="0" t="0"/>
          <a:stretch/>
        </p:blipFill>
        <p:spPr>
          <a:xfrm>
            <a:off x="320325" y="4731075"/>
            <a:ext cx="6035825" cy="1983124"/>
          </a:xfrm>
          <a:prstGeom prst="rect">
            <a:avLst/>
          </a:prstGeom>
          <a:noFill/>
          <a:ln cap="flat" cmpd="sng" w="952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24c0cd4a5fb_12_18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389" name="Google Shape;389;g24c0cd4a5fb_12_180"/>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b="1" lang="en-US" sz="2800"/>
              <a:t>Discuss:</a:t>
            </a:r>
            <a:endParaRPr b="1" sz="2800"/>
          </a:p>
          <a:p>
            <a:pPr indent="0" lvl="0" marL="0" rtl="0" algn="l">
              <a:lnSpc>
                <a:spcPct val="100000"/>
              </a:lnSpc>
              <a:spcBef>
                <a:spcPts val="640"/>
              </a:spcBef>
              <a:spcAft>
                <a:spcPts val="0"/>
              </a:spcAft>
              <a:buSzPts val="3200"/>
              <a:buNone/>
            </a:pPr>
            <a:r>
              <a:t/>
            </a:r>
            <a:endParaRPr sz="2800"/>
          </a:p>
          <a:p>
            <a:pPr indent="0" lvl="0" marL="0" rtl="0" algn="l">
              <a:lnSpc>
                <a:spcPct val="100000"/>
              </a:lnSpc>
              <a:spcBef>
                <a:spcPts val="360"/>
              </a:spcBef>
              <a:spcAft>
                <a:spcPts val="0"/>
              </a:spcAft>
              <a:buSzPts val="3200"/>
              <a:buNone/>
            </a:pPr>
            <a:r>
              <a:rPr lang="en-US"/>
              <a:t>What data sources will help you monitor your division’s valued outcomes?</a:t>
            </a:r>
            <a:endParaRPr sz="2800"/>
          </a:p>
          <a:p>
            <a:pPr indent="0" lvl="0" marL="0" rtl="0" algn="l">
              <a:lnSpc>
                <a:spcPct val="100000"/>
              </a:lnSpc>
              <a:spcBef>
                <a:spcPts val="640"/>
              </a:spcBef>
              <a:spcAft>
                <a:spcPts val="0"/>
              </a:spcAft>
              <a:buSzPts val="3200"/>
              <a:buNone/>
            </a:pPr>
            <a:r>
              <a:t/>
            </a:r>
            <a:endParaRPr sz="2800"/>
          </a:p>
        </p:txBody>
      </p:sp>
      <p:sp>
        <p:nvSpPr>
          <p:cNvPr id="390" name="Google Shape;390;g24c0cd4a5fb_12_180"/>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Exploring Data</a:t>
            </a:r>
            <a:endParaRPr sz="3300"/>
          </a:p>
        </p:txBody>
      </p:sp>
      <p:sp>
        <p:nvSpPr>
          <p:cNvPr id="391" name="Google Shape;391;g24c0cd4a5fb_12_180"/>
          <p:cNvSpPr txBox="1"/>
          <p:nvPr/>
        </p:nvSpPr>
        <p:spPr>
          <a:xfrm>
            <a:off x="979350" y="5603125"/>
            <a:ext cx="1964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5 minutes</a:t>
            </a:r>
            <a:endParaRPr b="0" i="0" sz="1400" u="none" cap="none" strike="noStrike">
              <a:solidFill>
                <a:srgbClr val="000000"/>
              </a:solidFill>
              <a:latin typeface="Verdana"/>
              <a:ea typeface="Verdana"/>
              <a:cs typeface="Verdana"/>
              <a:sym typeface="Verdana"/>
            </a:endParaRPr>
          </a:p>
        </p:txBody>
      </p:sp>
      <p:sp>
        <p:nvSpPr>
          <p:cNvPr id="392" name="Google Shape;392;g24c0cd4a5fb_12_180"/>
          <p:cNvSpPr txBox="1"/>
          <p:nvPr/>
        </p:nvSpPr>
        <p:spPr>
          <a:xfrm>
            <a:off x="5912975" y="5039000"/>
            <a:ext cx="2551200" cy="617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11 &amp; 12</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393" name="Google Shape;393;g24c0cd4a5fb_12_180" title="5 Minute Timer">
            <a:hlinkClick r:id="rId3"/>
          </p:cNvPr>
          <p:cNvPicPr preferRelativeResize="0"/>
          <p:nvPr/>
        </p:nvPicPr>
        <p:blipFill rotWithShape="1">
          <a:blip r:embed="rId4">
            <a:alphaModFix/>
          </a:blip>
          <a:srcRect b="0" l="0" r="0" t="0"/>
          <a:stretch/>
        </p:blipFill>
        <p:spPr>
          <a:xfrm>
            <a:off x="3384113" y="4902350"/>
            <a:ext cx="2254850" cy="1268350"/>
          </a:xfrm>
          <a:prstGeom prst="rect">
            <a:avLst/>
          </a:prstGeom>
          <a:noFill/>
          <a:ln>
            <a:noFill/>
          </a:ln>
        </p:spPr>
      </p:pic>
      <p:pic>
        <p:nvPicPr>
          <p:cNvPr id="394" name="Google Shape;394;g24c0cd4a5fb_12_180"/>
          <p:cNvPicPr preferRelativeResize="0"/>
          <p:nvPr/>
        </p:nvPicPr>
        <p:blipFill rotWithShape="1">
          <a:blip r:embed="rId5">
            <a:alphaModFix/>
          </a:blip>
          <a:srcRect b="0" l="0" r="0" t="0"/>
          <a:stretch/>
        </p:blipFill>
        <p:spPr>
          <a:xfrm>
            <a:off x="979346" y="2629296"/>
            <a:ext cx="2130749" cy="28573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98d7b0ab4c_2_12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Got Data?</a:t>
            </a:r>
            <a:endParaRPr/>
          </a:p>
        </p:txBody>
      </p:sp>
      <p:pic>
        <p:nvPicPr>
          <p:cNvPr id="401" name="Google Shape;401;g298d7b0ab4c_2_122"/>
          <p:cNvPicPr preferRelativeResize="0"/>
          <p:nvPr/>
        </p:nvPicPr>
        <p:blipFill rotWithShape="1">
          <a:blip r:embed="rId3">
            <a:alphaModFix/>
          </a:blip>
          <a:srcRect b="0" l="0" r="0" t="0"/>
          <a:stretch/>
        </p:blipFill>
        <p:spPr>
          <a:xfrm>
            <a:off x="980875" y="1502153"/>
            <a:ext cx="7182250" cy="4337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98d7b0ab4c_2_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07" name="Google Shape;407;g298d7b0ab4c_2_0"/>
          <p:cNvSpPr txBox="1"/>
          <p:nvPr>
            <p:ph idx="1" type="body"/>
          </p:nvPr>
        </p:nvSpPr>
        <p:spPr>
          <a:xfrm>
            <a:off x="3564600" y="188200"/>
            <a:ext cx="54003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Clr>
                <a:schemeClr val="dk1"/>
              </a:buClr>
              <a:buSzPts val="1100"/>
              <a:buFont typeface="Arial"/>
              <a:buNone/>
            </a:pPr>
            <a:r>
              <a:rPr b="1" lang="en-US" sz="2800">
                <a:solidFill>
                  <a:srgbClr val="202124"/>
                </a:solidFill>
              </a:rPr>
              <a:t>Phase I-Prediction: </a:t>
            </a:r>
            <a:endParaRPr b="1"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 predict/expect the data show…</a:t>
            </a:r>
            <a:endParaRPr sz="2800">
              <a:solidFill>
                <a:srgbClr val="202124"/>
              </a:solidFill>
            </a:endParaRPr>
          </a:p>
          <a:p>
            <a:pPr indent="-412750" lvl="0" marL="457200" rtl="0" algn="l">
              <a:lnSpc>
                <a:spcPct val="100000"/>
              </a:lnSpc>
              <a:spcBef>
                <a:spcPts val="640"/>
              </a:spcBef>
              <a:spcAft>
                <a:spcPts val="0"/>
              </a:spcAft>
              <a:buClr>
                <a:srgbClr val="202124"/>
              </a:buClr>
              <a:buSzPts val="2900"/>
              <a:buChar char="•"/>
            </a:pPr>
            <a:r>
              <a:rPr lang="en-US" sz="2600">
                <a:solidFill>
                  <a:srgbClr val="202124"/>
                </a:solidFill>
              </a:rPr>
              <a:t>My predictions/expectations are influenced by…</a:t>
            </a:r>
            <a:endParaRPr/>
          </a:p>
        </p:txBody>
      </p:sp>
      <p:sp>
        <p:nvSpPr>
          <p:cNvPr id="408" name="Google Shape;408;g298d7b0ab4c_2_0"/>
          <p:cNvSpPr txBox="1"/>
          <p:nvPr>
            <p:ph idx="2" type="body"/>
          </p:nvPr>
        </p:nvSpPr>
        <p:spPr>
          <a:xfrm>
            <a:off x="457200" y="1435101"/>
            <a:ext cx="3008400" cy="4512900"/>
          </a:xfrm>
          <a:prstGeom prst="rect">
            <a:avLst/>
          </a:prstGeom>
          <a:solidFill>
            <a:srgbClr val="003369">
              <a:alpha val="74509"/>
            </a:srgbClr>
          </a:solidFill>
          <a:ln>
            <a:noFill/>
          </a:ln>
        </p:spPr>
        <p:txBody>
          <a:bodyPr anchorCtr="0" anchor="t" bIns="45700" lIns="91425" spcFirstLastPara="1" rIns="91425" wrap="square" tIns="45700">
            <a:normAutofit/>
          </a:bodyPr>
          <a:lstStyle/>
          <a:p>
            <a:pPr indent="-387350" lvl="0" marL="457200" rtl="0" algn="l">
              <a:lnSpc>
                <a:spcPct val="100000"/>
              </a:lnSpc>
              <a:spcBef>
                <a:spcPts val="0"/>
              </a:spcBef>
              <a:spcAft>
                <a:spcPts val="0"/>
              </a:spcAft>
              <a:buClr>
                <a:srgbClr val="00FF00"/>
              </a:buClr>
              <a:buSzPts val="2500"/>
              <a:buChar char="●"/>
            </a:pPr>
            <a:r>
              <a:rPr b="1" lang="en-US" sz="2500">
                <a:solidFill>
                  <a:srgbClr val="00FF00"/>
                </a:solidFill>
              </a:rPr>
              <a:t>Prediction</a:t>
            </a:r>
            <a:endParaRPr b="1" sz="2500">
              <a:solidFill>
                <a:srgbClr val="00FF00"/>
              </a:solidFill>
            </a:endParaRPr>
          </a:p>
          <a:p>
            <a:pPr indent="-387350" lvl="0" marL="457200" rtl="0" algn="l">
              <a:lnSpc>
                <a:spcPct val="100000"/>
              </a:lnSpc>
              <a:spcBef>
                <a:spcPts val="0"/>
              </a:spcBef>
              <a:spcAft>
                <a:spcPts val="0"/>
              </a:spcAft>
              <a:buSzPts val="2500"/>
              <a:buChar char="●"/>
            </a:pPr>
            <a:r>
              <a:rPr b="1" lang="en-US" sz="2500"/>
              <a:t>Observations</a:t>
            </a:r>
            <a:endParaRPr b="1" sz="2500"/>
          </a:p>
          <a:p>
            <a:pPr indent="-387350" lvl="0" marL="457200" rtl="0" algn="l">
              <a:lnSpc>
                <a:spcPct val="100000"/>
              </a:lnSpc>
              <a:spcBef>
                <a:spcPts val="0"/>
              </a:spcBef>
              <a:spcAft>
                <a:spcPts val="0"/>
              </a:spcAft>
              <a:buSzPts val="2500"/>
              <a:buChar char="●"/>
            </a:pPr>
            <a:r>
              <a:rPr b="1" lang="en-US" sz="2500"/>
              <a:t>Inferences</a:t>
            </a:r>
            <a:endParaRPr sz="2900"/>
          </a:p>
          <a:p>
            <a:pPr indent="0" lvl="0" marL="0" rtl="0" algn="l">
              <a:lnSpc>
                <a:spcPct val="90000"/>
              </a:lnSpc>
              <a:spcBef>
                <a:spcPts val="0"/>
              </a:spcBef>
              <a:spcAft>
                <a:spcPts val="0"/>
              </a:spcAft>
              <a:buClr>
                <a:schemeClr val="lt1"/>
              </a:buClr>
              <a:buSzPts val="2400"/>
              <a:buNone/>
            </a:pPr>
            <a:r>
              <a:t/>
            </a:r>
            <a:endParaRPr sz="2100"/>
          </a:p>
        </p:txBody>
      </p:sp>
      <p:sp>
        <p:nvSpPr>
          <p:cNvPr id="409" name="Google Shape;409;g298d7b0ab4c_2_0"/>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13-16 </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410" name="Google Shape;410;g298d7b0ab4c_2_0" title="3 Minute Timer">
            <a:hlinkClick r:id="rId3"/>
          </p:cNvPr>
          <p:cNvPicPr preferRelativeResize="0"/>
          <p:nvPr/>
        </p:nvPicPr>
        <p:blipFill rotWithShape="1">
          <a:blip r:embed="rId4">
            <a:alphaModFix/>
          </a:blip>
          <a:srcRect b="0" l="0" r="0" t="0"/>
          <a:stretch/>
        </p:blipFill>
        <p:spPr>
          <a:xfrm>
            <a:off x="3851725" y="4473400"/>
            <a:ext cx="2066127" cy="116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2525fd5c78d_0_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Materials</a:t>
            </a:r>
            <a:endParaRPr/>
          </a:p>
        </p:txBody>
      </p:sp>
      <p:pic>
        <p:nvPicPr>
          <p:cNvPr id="147" name="Google Shape;147;g2525fd5c78d_0_9"/>
          <p:cNvPicPr preferRelativeResize="0"/>
          <p:nvPr/>
        </p:nvPicPr>
        <p:blipFill rotWithShape="1">
          <a:blip r:embed="rId3">
            <a:alphaModFix/>
          </a:blip>
          <a:srcRect b="0" l="0" r="0" t="0"/>
          <a:stretch/>
        </p:blipFill>
        <p:spPr>
          <a:xfrm>
            <a:off x="304800" y="1575875"/>
            <a:ext cx="4772699" cy="4654700"/>
          </a:xfrm>
          <a:prstGeom prst="rect">
            <a:avLst/>
          </a:prstGeom>
          <a:noFill/>
          <a:ln cap="flat" cmpd="sng" w="9525">
            <a:solidFill>
              <a:srgbClr val="CCCCCC"/>
            </a:solidFill>
            <a:prstDash val="solid"/>
            <a:round/>
            <a:headEnd len="sm" w="sm" type="none"/>
            <a:tailEnd len="sm" w="sm" type="none"/>
          </a:ln>
          <a:effectLst>
            <a:outerShdw blurRad="57150" rotWithShape="0" algn="bl" dir="2880000" dist="85725">
              <a:srgbClr val="000000">
                <a:alpha val="49803"/>
              </a:srgbClr>
            </a:outerShdw>
          </a:effectLst>
        </p:spPr>
      </p:pic>
      <p:sp>
        <p:nvSpPr>
          <p:cNvPr id="148" name="Google Shape;148;g2525fd5c78d_0_9"/>
          <p:cNvSpPr txBox="1"/>
          <p:nvPr/>
        </p:nvSpPr>
        <p:spPr>
          <a:xfrm>
            <a:off x="5578700" y="1525625"/>
            <a:ext cx="3020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Workbook</a:t>
            </a:r>
            <a:endParaRPr b="0" i="0" sz="2400" u="none" cap="none" strike="noStrike">
              <a:solidFill>
                <a:srgbClr val="000000"/>
              </a:solidFill>
              <a:latin typeface="Verdana"/>
              <a:ea typeface="Verdana"/>
              <a:cs typeface="Verdana"/>
              <a:sym typeface="Verdana"/>
            </a:endParaRPr>
          </a:p>
        </p:txBody>
      </p:sp>
      <p:sp>
        <p:nvSpPr>
          <p:cNvPr id="149" name="Google Shape;149;g2525fd5c78d_0_9"/>
          <p:cNvSpPr txBox="1"/>
          <p:nvPr/>
        </p:nvSpPr>
        <p:spPr>
          <a:xfrm>
            <a:off x="244825" y="6227325"/>
            <a:ext cx="5632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Verdana"/>
                <a:ea typeface="Verdana"/>
                <a:cs typeface="Verdana"/>
                <a:sym typeface="Verdana"/>
                <a:hlinkClick r:id="rId4"/>
              </a:rPr>
              <a:t>https://vtss-ric.vcu.edu/events/</a:t>
            </a:r>
            <a:endParaRPr b="0" i="0" sz="2400" u="none" cap="none" strike="noStrike">
              <a:solidFill>
                <a:srgbClr val="000000"/>
              </a:solidFill>
              <a:latin typeface="Verdana"/>
              <a:ea typeface="Verdana"/>
              <a:cs typeface="Verdana"/>
              <a:sym typeface="Verdana"/>
            </a:endParaRPr>
          </a:p>
        </p:txBody>
      </p:sp>
      <p:pic>
        <p:nvPicPr>
          <p:cNvPr id="150" name="Google Shape;150;g2525fd5c78d_0_9"/>
          <p:cNvPicPr preferRelativeResize="0"/>
          <p:nvPr/>
        </p:nvPicPr>
        <p:blipFill rotWithShape="1">
          <a:blip r:embed="rId5">
            <a:alphaModFix/>
          </a:blip>
          <a:srcRect b="0" l="0" r="0" t="0"/>
          <a:stretch/>
        </p:blipFill>
        <p:spPr>
          <a:xfrm>
            <a:off x="5607813" y="2079725"/>
            <a:ext cx="2962176" cy="3847643"/>
          </a:xfrm>
          <a:prstGeom prst="rect">
            <a:avLst/>
          </a:prstGeom>
          <a:noFill/>
          <a:ln cap="flat" cmpd="sng" w="9525">
            <a:solidFill>
              <a:schemeClr val="dk2"/>
            </a:solidFill>
            <a:prstDash val="solid"/>
            <a:round/>
            <a:headEnd len="sm" w="sm" type="none"/>
            <a:tailEnd len="sm" w="sm" type="none"/>
          </a:ln>
          <a:effectLst>
            <a:outerShdw blurRad="57150" rotWithShape="0" algn="bl" dir="2100000" dist="95250">
              <a:srgbClr val="000000">
                <a:alpha val="4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98d7b0ab4c_2_6"/>
          <p:cNvSpPr txBox="1"/>
          <p:nvPr>
            <p:ph type="title"/>
          </p:nvPr>
        </p:nvSpPr>
        <p:spPr>
          <a:xfrm>
            <a:off x="914400" y="273050"/>
            <a:ext cx="2551200" cy="11622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6" name="Google Shape;416;g298d7b0ab4c_2_6"/>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Clr>
                <a:schemeClr val="dk1"/>
              </a:buClr>
              <a:buSzPts val="1100"/>
              <a:buFont typeface="Arial"/>
              <a:buNone/>
            </a:pPr>
            <a:r>
              <a:rPr b="1" lang="en-US" sz="2800">
                <a:solidFill>
                  <a:srgbClr val="202124"/>
                </a:solidFill>
              </a:rPr>
              <a:t>Phase II-Observations: </a:t>
            </a:r>
            <a:endParaRPr b="1"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 observe that…</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Some patterns/trends that I notice…</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 can count…</a:t>
            </a:r>
            <a:endParaRPr sz="2800">
              <a:solidFill>
                <a:srgbClr val="202124"/>
              </a:solidFill>
            </a:endParaRPr>
          </a:p>
          <a:p>
            <a:pPr indent="-425450" lvl="0" marL="457200" rtl="0" algn="l">
              <a:lnSpc>
                <a:spcPct val="100000"/>
              </a:lnSpc>
              <a:spcBef>
                <a:spcPts val="640"/>
              </a:spcBef>
              <a:spcAft>
                <a:spcPts val="0"/>
              </a:spcAft>
              <a:buClr>
                <a:srgbClr val="202124"/>
              </a:buClr>
              <a:buSzPts val="3100"/>
              <a:buChar char="•"/>
            </a:pPr>
            <a:r>
              <a:rPr lang="en-US" sz="2800">
                <a:solidFill>
                  <a:srgbClr val="202124"/>
                </a:solidFill>
              </a:rPr>
              <a:t>I’m surprised that I see…</a:t>
            </a:r>
            <a:endParaRPr sz="2800">
              <a:solidFill>
                <a:srgbClr val="202124"/>
              </a:solidFill>
            </a:endParaRPr>
          </a:p>
          <a:p>
            <a:pPr indent="0" lvl="0" marL="0" rtl="0" algn="ctr">
              <a:lnSpc>
                <a:spcPct val="100000"/>
              </a:lnSpc>
              <a:spcBef>
                <a:spcPts val="640"/>
              </a:spcBef>
              <a:spcAft>
                <a:spcPts val="0"/>
              </a:spcAft>
              <a:buClr>
                <a:schemeClr val="dk1"/>
              </a:buClr>
              <a:buSzPts val="1100"/>
              <a:buFont typeface="Arial"/>
              <a:buNone/>
            </a:pPr>
            <a:r>
              <a:rPr b="1" lang="en-US" sz="2800">
                <a:solidFill>
                  <a:srgbClr val="FF0000"/>
                </a:solidFill>
              </a:rPr>
              <a:t>*No judgment or explanation</a:t>
            </a:r>
            <a:endParaRPr sz="3400"/>
          </a:p>
        </p:txBody>
      </p:sp>
      <p:sp>
        <p:nvSpPr>
          <p:cNvPr id="417" name="Google Shape;417;g298d7b0ab4c_2_6"/>
          <p:cNvSpPr txBox="1"/>
          <p:nvPr>
            <p:ph idx="2" type="body"/>
          </p:nvPr>
        </p:nvSpPr>
        <p:spPr>
          <a:xfrm>
            <a:off x="457200" y="1435101"/>
            <a:ext cx="3008400" cy="4512900"/>
          </a:xfrm>
          <a:prstGeom prst="rect">
            <a:avLst/>
          </a:prstGeom>
          <a:solidFill>
            <a:srgbClr val="003369">
              <a:alpha val="74509"/>
            </a:srgbClr>
          </a:solidFill>
          <a:ln>
            <a:noFill/>
          </a:ln>
        </p:spPr>
        <p:txBody>
          <a:bodyPr anchorCtr="0" anchor="t" bIns="45700" lIns="91425" spcFirstLastPara="1" rIns="91425" wrap="square" tIns="45700">
            <a:normAutofit/>
          </a:bodyPr>
          <a:lstStyle/>
          <a:p>
            <a:pPr indent="-387350" lvl="0" marL="457200" rtl="0" algn="l">
              <a:lnSpc>
                <a:spcPct val="100000"/>
              </a:lnSpc>
              <a:spcBef>
                <a:spcPts val="0"/>
              </a:spcBef>
              <a:spcAft>
                <a:spcPts val="0"/>
              </a:spcAft>
              <a:buSzPts val="2500"/>
              <a:buChar char="●"/>
            </a:pPr>
            <a:r>
              <a:rPr b="1" lang="en-US" sz="2500"/>
              <a:t>Prediction</a:t>
            </a:r>
            <a:endParaRPr b="1" sz="2500"/>
          </a:p>
          <a:p>
            <a:pPr indent="-387350" lvl="0" marL="457200" rtl="0" algn="l">
              <a:lnSpc>
                <a:spcPct val="100000"/>
              </a:lnSpc>
              <a:spcBef>
                <a:spcPts val="0"/>
              </a:spcBef>
              <a:spcAft>
                <a:spcPts val="0"/>
              </a:spcAft>
              <a:buClr>
                <a:srgbClr val="00FF00"/>
              </a:buClr>
              <a:buSzPts val="2500"/>
              <a:buChar char="●"/>
            </a:pPr>
            <a:r>
              <a:rPr b="1" lang="en-US" sz="2500">
                <a:solidFill>
                  <a:srgbClr val="00FF00"/>
                </a:solidFill>
              </a:rPr>
              <a:t>Observations</a:t>
            </a:r>
            <a:endParaRPr b="1" sz="2500">
              <a:solidFill>
                <a:srgbClr val="00FF00"/>
              </a:solidFill>
            </a:endParaRPr>
          </a:p>
          <a:p>
            <a:pPr indent="-387350" lvl="0" marL="457200" rtl="0" algn="l">
              <a:lnSpc>
                <a:spcPct val="100000"/>
              </a:lnSpc>
              <a:spcBef>
                <a:spcPts val="0"/>
              </a:spcBef>
              <a:spcAft>
                <a:spcPts val="0"/>
              </a:spcAft>
              <a:buSzPts val="2500"/>
              <a:buChar char="●"/>
            </a:pPr>
            <a:r>
              <a:rPr b="1" lang="en-US" sz="2500"/>
              <a:t>Inferences</a:t>
            </a:r>
            <a:endParaRPr sz="2900"/>
          </a:p>
          <a:p>
            <a:pPr indent="0" lvl="0" marL="0" rtl="0" algn="l">
              <a:lnSpc>
                <a:spcPct val="90000"/>
              </a:lnSpc>
              <a:spcBef>
                <a:spcPts val="0"/>
              </a:spcBef>
              <a:spcAft>
                <a:spcPts val="0"/>
              </a:spcAft>
              <a:buClr>
                <a:schemeClr val="lt1"/>
              </a:buClr>
              <a:buSzPts val="2400"/>
              <a:buNone/>
            </a:pPr>
            <a:r>
              <a:t/>
            </a:r>
            <a:endParaRPr sz="2100"/>
          </a:p>
        </p:txBody>
      </p:sp>
      <p:sp>
        <p:nvSpPr>
          <p:cNvPr id="418" name="Google Shape;418;g298d7b0ab4c_2_6"/>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13-16 </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419" name="Google Shape;419;g298d7b0ab4c_2_6" title="5 Minute Timer">
            <a:hlinkClick r:id="rId3"/>
          </p:cNvPr>
          <p:cNvPicPr preferRelativeResize="0"/>
          <p:nvPr/>
        </p:nvPicPr>
        <p:blipFill rotWithShape="1">
          <a:blip r:embed="rId4">
            <a:alphaModFix/>
          </a:blip>
          <a:srcRect b="0" l="0" r="0" t="0"/>
          <a:stretch/>
        </p:blipFill>
        <p:spPr>
          <a:xfrm>
            <a:off x="723375" y="3307301"/>
            <a:ext cx="1721359" cy="968250"/>
          </a:xfrm>
          <a:prstGeom prst="rect">
            <a:avLst/>
          </a:prstGeom>
          <a:noFill/>
          <a:ln>
            <a:noFill/>
          </a:ln>
        </p:spPr>
      </p:pic>
      <p:pic>
        <p:nvPicPr>
          <p:cNvPr descr="This timer counts down silently until it reaches 0:00, then a police siren sounds to alert you that time is up." id="420" name="Google Shape;420;g298d7b0ab4c_2_6" title="10 Minute Timer">
            <a:hlinkClick r:id="rId5"/>
          </p:cNvPr>
          <p:cNvPicPr preferRelativeResize="0"/>
          <p:nvPr/>
        </p:nvPicPr>
        <p:blipFill rotWithShape="1">
          <a:blip r:embed="rId6">
            <a:alphaModFix/>
          </a:blip>
          <a:srcRect b="0" l="0" r="0" t="0"/>
          <a:stretch/>
        </p:blipFill>
        <p:spPr>
          <a:xfrm>
            <a:off x="1564712" y="4733175"/>
            <a:ext cx="1721313" cy="968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98d7b0ab4c_2_12"/>
          <p:cNvSpPr txBox="1"/>
          <p:nvPr>
            <p:ph type="title"/>
          </p:nvPr>
        </p:nvSpPr>
        <p:spPr>
          <a:xfrm>
            <a:off x="914400" y="273050"/>
            <a:ext cx="2551200" cy="11622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26" name="Google Shape;426;g298d7b0ab4c_2_12"/>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lnSpcReduction="10000"/>
          </a:bodyPr>
          <a:lstStyle/>
          <a:p>
            <a:pPr indent="0" lvl="0" marL="0" rtl="0" algn="l">
              <a:lnSpc>
                <a:spcPct val="100000"/>
              </a:lnSpc>
              <a:spcBef>
                <a:spcPts val="640"/>
              </a:spcBef>
              <a:spcAft>
                <a:spcPts val="0"/>
              </a:spcAft>
              <a:buClr>
                <a:schemeClr val="dk1"/>
              </a:buClr>
              <a:buSzPts val="1100"/>
              <a:buFont typeface="Arial"/>
              <a:buNone/>
            </a:pPr>
            <a:r>
              <a:rPr b="1" lang="en-US" sz="2800">
                <a:solidFill>
                  <a:srgbClr val="202124"/>
                </a:solidFill>
              </a:rPr>
              <a:t>Phase III-Inferences </a:t>
            </a:r>
            <a:endParaRPr b="1" sz="2800">
              <a:solidFill>
                <a:srgbClr val="202124"/>
              </a:solidFill>
            </a:endParaRPr>
          </a:p>
          <a:p>
            <a:pPr indent="-431800" lvl="0" marL="457200" rtl="0" algn="l">
              <a:lnSpc>
                <a:spcPct val="100000"/>
              </a:lnSpc>
              <a:spcBef>
                <a:spcPts val="640"/>
              </a:spcBef>
              <a:spcAft>
                <a:spcPts val="0"/>
              </a:spcAft>
              <a:buClr>
                <a:srgbClr val="202124"/>
              </a:buClr>
              <a:buSzPts val="3200"/>
              <a:buChar char="•"/>
            </a:pPr>
            <a:r>
              <a:rPr lang="en-US" sz="2800">
                <a:solidFill>
                  <a:srgbClr val="202124"/>
                </a:solidFill>
              </a:rPr>
              <a:t>I believe the data suggests… because…</a:t>
            </a:r>
            <a:endParaRPr sz="2800">
              <a:solidFill>
                <a:srgbClr val="202124"/>
              </a:solidFill>
            </a:endParaRPr>
          </a:p>
          <a:p>
            <a:pPr indent="-431800" lvl="0" marL="457200" rtl="0" algn="l">
              <a:lnSpc>
                <a:spcPct val="100000"/>
              </a:lnSpc>
              <a:spcBef>
                <a:spcPts val="640"/>
              </a:spcBef>
              <a:spcAft>
                <a:spcPts val="0"/>
              </a:spcAft>
              <a:buClr>
                <a:srgbClr val="202124"/>
              </a:buClr>
              <a:buSzPts val="3200"/>
              <a:buChar char="•"/>
            </a:pPr>
            <a:r>
              <a:rPr lang="en-US" sz="2800">
                <a:solidFill>
                  <a:srgbClr val="202124"/>
                </a:solidFill>
              </a:rPr>
              <a:t>Additional data that would help me verify/confirm my explanations is…</a:t>
            </a:r>
            <a:endParaRPr sz="2800">
              <a:solidFill>
                <a:srgbClr val="202124"/>
              </a:solidFill>
            </a:endParaRPr>
          </a:p>
          <a:p>
            <a:pPr indent="-431800" lvl="0" marL="457200" rtl="0" algn="l">
              <a:lnSpc>
                <a:spcPct val="100000"/>
              </a:lnSpc>
              <a:spcBef>
                <a:spcPts val="640"/>
              </a:spcBef>
              <a:spcAft>
                <a:spcPts val="0"/>
              </a:spcAft>
              <a:buClr>
                <a:srgbClr val="202124"/>
              </a:buClr>
              <a:buSzPts val="3200"/>
              <a:buChar char="•"/>
            </a:pPr>
            <a:r>
              <a:rPr lang="en-US" sz="2800">
                <a:solidFill>
                  <a:srgbClr val="202124"/>
                </a:solidFill>
              </a:rPr>
              <a:t>Additional data that would help guide implementation of solutions/responses and determine if they are working</a:t>
            </a:r>
            <a:endParaRPr/>
          </a:p>
        </p:txBody>
      </p:sp>
      <p:sp>
        <p:nvSpPr>
          <p:cNvPr id="427" name="Google Shape;427;g298d7b0ab4c_2_12"/>
          <p:cNvSpPr txBox="1"/>
          <p:nvPr>
            <p:ph idx="2" type="body"/>
          </p:nvPr>
        </p:nvSpPr>
        <p:spPr>
          <a:xfrm>
            <a:off x="457200" y="1435101"/>
            <a:ext cx="3008400" cy="4512900"/>
          </a:xfrm>
          <a:prstGeom prst="rect">
            <a:avLst/>
          </a:prstGeom>
          <a:solidFill>
            <a:srgbClr val="003369">
              <a:alpha val="74509"/>
            </a:srgbClr>
          </a:solidFill>
          <a:ln>
            <a:noFill/>
          </a:ln>
        </p:spPr>
        <p:txBody>
          <a:bodyPr anchorCtr="0" anchor="t" bIns="45700" lIns="91425" spcFirstLastPara="1" rIns="91425" wrap="square" tIns="45700">
            <a:normAutofit/>
          </a:bodyPr>
          <a:lstStyle/>
          <a:p>
            <a:pPr indent="-387350" lvl="0" marL="457200" rtl="0" algn="l">
              <a:lnSpc>
                <a:spcPct val="100000"/>
              </a:lnSpc>
              <a:spcBef>
                <a:spcPts val="0"/>
              </a:spcBef>
              <a:spcAft>
                <a:spcPts val="0"/>
              </a:spcAft>
              <a:buSzPts val="2500"/>
              <a:buChar char="●"/>
            </a:pPr>
            <a:r>
              <a:rPr b="1" lang="en-US" sz="2500"/>
              <a:t>Prediction</a:t>
            </a:r>
            <a:endParaRPr b="1" sz="2500"/>
          </a:p>
          <a:p>
            <a:pPr indent="-387350" lvl="0" marL="457200" rtl="0" algn="l">
              <a:lnSpc>
                <a:spcPct val="100000"/>
              </a:lnSpc>
              <a:spcBef>
                <a:spcPts val="0"/>
              </a:spcBef>
              <a:spcAft>
                <a:spcPts val="0"/>
              </a:spcAft>
              <a:buSzPts val="2500"/>
              <a:buChar char="●"/>
            </a:pPr>
            <a:r>
              <a:rPr b="1" lang="en-US" sz="2500"/>
              <a:t>Observations</a:t>
            </a:r>
            <a:endParaRPr b="1" sz="2500"/>
          </a:p>
          <a:p>
            <a:pPr indent="-387350" lvl="0" marL="457200" rtl="0" algn="l">
              <a:lnSpc>
                <a:spcPct val="100000"/>
              </a:lnSpc>
              <a:spcBef>
                <a:spcPts val="0"/>
              </a:spcBef>
              <a:spcAft>
                <a:spcPts val="0"/>
              </a:spcAft>
              <a:buClr>
                <a:srgbClr val="00FF00"/>
              </a:buClr>
              <a:buSzPts val="2500"/>
              <a:buChar char="●"/>
            </a:pPr>
            <a:r>
              <a:rPr b="1" lang="en-US" sz="2500">
                <a:solidFill>
                  <a:srgbClr val="00FF00"/>
                </a:solidFill>
              </a:rPr>
              <a:t>Inferences</a:t>
            </a:r>
            <a:endParaRPr sz="2500">
              <a:solidFill>
                <a:srgbClr val="00FF00"/>
              </a:solidFill>
            </a:endParaRPr>
          </a:p>
        </p:txBody>
      </p:sp>
      <p:sp>
        <p:nvSpPr>
          <p:cNvPr id="428" name="Google Shape;428;g298d7b0ab4c_2_12"/>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13-16 </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429" name="Google Shape;429;g298d7b0ab4c_2_12" title="10 Minute Timer">
            <a:hlinkClick r:id="rId3"/>
          </p:cNvPr>
          <p:cNvPicPr preferRelativeResize="0"/>
          <p:nvPr/>
        </p:nvPicPr>
        <p:blipFill rotWithShape="1">
          <a:blip r:embed="rId4">
            <a:alphaModFix/>
          </a:blip>
          <a:srcRect b="0" l="0" r="0" t="0"/>
          <a:stretch/>
        </p:blipFill>
        <p:spPr>
          <a:xfrm>
            <a:off x="1564712" y="4733175"/>
            <a:ext cx="1721313" cy="968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98d7b0ab4c_0_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700"/>
              <a:t>Data Protocols</a:t>
            </a:r>
            <a:endParaRPr sz="2700"/>
          </a:p>
        </p:txBody>
      </p:sp>
      <p:sp>
        <p:nvSpPr>
          <p:cNvPr id="436" name="Google Shape;436;g298d7b0ab4c_0_0"/>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a:t>Protocols that support data exploration:</a:t>
            </a:r>
            <a:endParaRPr/>
          </a:p>
          <a:p>
            <a:pPr indent="0" lvl="0" marL="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Data-driven Dialogue Protocol</a:t>
            </a:r>
            <a:endParaRPr/>
          </a:p>
          <a:p>
            <a:pPr indent="-431800" lvl="0" marL="457200" rtl="0" algn="l">
              <a:lnSpc>
                <a:spcPct val="100000"/>
              </a:lnSpc>
              <a:spcBef>
                <a:spcPts val="0"/>
              </a:spcBef>
              <a:spcAft>
                <a:spcPts val="0"/>
              </a:spcAft>
              <a:buSzPts val="3200"/>
              <a:buChar char="●"/>
            </a:pPr>
            <a:r>
              <a:rPr lang="en-US"/>
              <a:t>Atlas Protocol</a:t>
            </a:r>
            <a:endParaRPr/>
          </a:p>
          <a:p>
            <a:pPr indent="-431800" lvl="0" marL="457200" rtl="0" algn="l">
              <a:lnSpc>
                <a:spcPct val="100000"/>
              </a:lnSpc>
              <a:spcBef>
                <a:spcPts val="0"/>
              </a:spcBef>
              <a:spcAft>
                <a:spcPts val="0"/>
              </a:spcAft>
              <a:buSzPts val="3200"/>
              <a:buChar char="●"/>
            </a:pPr>
            <a:r>
              <a:rPr lang="en-US"/>
              <a:t>Data-Mining Protocol</a:t>
            </a:r>
            <a:endParaRPr/>
          </a:p>
          <a:p>
            <a:pPr indent="0" lvl="0" marL="0" rtl="0" algn="l">
              <a:lnSpc>
                <a:spcPct val="100000"/>
              </a:lnSpc>
              <a:spcBef>
                <a:spcPts val="640"/>
              </a:spcBef>
              <a:spcAft>
                <a:spcPts val="0"/>
              </a:spcAft>
              <a:buSzPts val="3200"/>
              <a:buNone/>
            </a:pPr>
            <a:r>
              <a:t/>
            </a:r>
            <a:endParaRPr/>
          </a:p>
        </p:txBody>
      </p:sp>
      <p:sp>
        <p:nvSpPr>
          <p:cNvPr id="437" name="Google Shape;437;g298d7b0ab4c_0_0"/>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t/>
            </a:r>
            <a:endParaRPr/>
          </a:p>
        </p:txBody>
      </p:sp>
      <p:pic>
        <p:nvPicPr>
          <p:cNvPr id="438" name="Google Shape;438;g298d7b0ab4c_0_0"/>
          <p:cNvPicPr preferRelativeResize="0"/>
          <p:nvPr/>
        </p:nvPicPr>
        <p:blipFill rotWithShape="1">
          <a:blip r:embed="rId3">
            <a:alphaModFix/>
          </a:blip>
          <a:srcRect b="0" l="0" r="0" t="0"/>
          <a:stretch/>
        </p:blipFill>
        <p:spPr>
          <a:xfrm>
            <a:off x="4856275" y="5082350"/>
            <a:ext cx="3642200" cy="692750"/>
          </a:xfrm>
          <a:prstGeom prst="rect">
            <a:avLst/>
          </a:prstGeom>
          <a:noFill/>
          <a:ln>
            <a:noFill/>
          </a:ln>
        </p:spPr>
      </p:pic>
      <p:sp>
        <p:nvSpPr>
          <p:cNvPr id="439" name="Google Shape;439;g298d7b0ab4c_0_0"/>
          <p:cNvSpPr txBox="1"/>
          <p:nvPr/>
        </p:nvSpPr>
        <p:spPr>
          <a:xfrm>
            <a:off x="3678125" y="4718550"/>
            <a:ext cx="4820100" cy="366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500"/>
              <a:buFont typeface="Arial"/>
              <a:buNone/>
            </a:pPr>
            <a:r>
              <a:rPr b="0" i="0" lang="en-US" sz="1500" u="sng" cap="none" strike="noStrike">
                <a:solidFill>
                  <a:srgbClr val="0000FF"/>
                </a:solidFill>
                <a:latin typeface="Verdana"/>
                <a:ea typeface="Verdana"/>
                <a:cs typeface="Verdana"/>
                <a:sym typeface="Verdana"/>
                <a:hlinkClick r:id="rId4">
                  <a:extLst>
                    <a:ext uri="{A12FA001-AC4F-418D-AE19-62706E023703}">
                      <ahyp:hlinkClr val="tx"/>
                    </a:ext>
                  </a:extLst>
                </a:hlinkClick>
              </a:rPr>
              <a:t>https://www.schoolreforminitiative.org/protocols/</a:t>
            </a:r>
            <a:endParaRPr b="0" i="0" sz="1500" u="none" cap="none" strike="noStrike">
              <a:solidFill>
                <a:srgbClr val="0000FF"/>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1500"/>
              <a:buFont typeface="Arial"/>
              <a:buNone/>
            </a:pPr>
            <a:r>
              <a:t/>
            </a:r>
            <a:endParaRPr b="0" i="0" sz="1500" u="none" cap="none" strike="noStrike">
              <a:solidFill>
                <a:srgbClr val="0000FF"/>
              </a:solidFill>
              <a:latin typeface="Verdana"/>
              <a:ea typeface="Verdana"/>
              <a:cs typeface="Verdana"/>
              <a:sym typeface="Verdana"/>
            </a:endParaRPr>
          </a:p>
        </p:txBody>
      </p:sp>
      <p:sp>
        <p:nvSpPr>
          <p:cNvPr id="440" name="Google Shape;440;g298d7b0ab4c_0_0"/>
          <p:cNvSpPr txBox="1"/>
          <p:nvPr/>
        </p:nvSpPr>
        <p:spPr>
          <a:xfrm>
            <a:off x="227575" y="6110825"/>
            <a:ext cx="37920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28 </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g22c510ae718_0_65"/>
          <p:cNvPicPr preferRelativeResize="0"/>
          <p:nvPr/>
        </p:nvPicPr>
        <p:blipFill rotWithShape="1">
          <a:blip r:embed="rId3">
            <a:alphaModFix/>
          </a:blip>
          <a:srcRect b="0" l="0" r="0" t="0"/>
          <a:stretch/>
        </p:blipFill>
        <p:spPr>
          <a:xfrm>
            <a:off x="7560576" y="4281101"/>
            <a:ext cx="1662475" cy="1662500"/>
          </a:xfrm>
          <a:prstGeom prst="rect">
            <a:avLst/>
          </a:prstGeom>
          <a:noFill/>
          <a:ln>
            <a:noFill/>
          </a:ln>
        </p:spPr>
      </p:pic>
      <p:sp>
        <p:nvSpPr>
          <p:cNvPr id="447" name="Google Shape;447;g22c510ae718_0_6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448" name="Google Shape;448;g22c510ae718_0_65"/>
          <p:cNvSpPr txBox="1"/>
          <p:nvPr>
            <p:ph idx="4294967295" type="body"/>
          </p:nvPr>
        </p:nvSpPr>
        <p:spPr>
          <a:xfrm>
            <a:off x="304801" y="1600201"/>
            <a:ext cx="82296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Font typeface="Verdana"/>
              <a:buChar char="●"/>
            </a:pPr>
            <a:r>
              <a:rPr lang="en-US" sz="2400"/>
              <a:t>In what general area(s) are our outcomes not meeting our shared expectations?</a:t>
            </a:r>
            <a:endParaRPr sz="2400"/>
          </a:p>
          <a:p>
            <a:pPr indent="-381000" lvl="1" marL="914400" rtl="0" algn="l">
              <a:lnSpc>
                <a:spcPct val="115000"/>
              </a:lnSpc>
              <a:spcBef>
                <a:spcPts val="0"/>
              </a:spcBef>
              <a:spcAft>
                <a:spcPts val="0"/>
              </a:spcAft>
              <a:buSzPts val="2400"/>
              <a:buFont typeface="Verdana"/>
              <a:buChar char="○"/>
            </a:pPr>
            <a:r>
              <a:rPr lang="en-US" sz="2400"/>
              <a:t>What trends have we observed across schools related to identified problem areas?</a:t>
            </a:r>
            <a:endParaRPr sz="2400"/>
          </a:p>
          <a:p>
            <a:pPr indent="-381000" lvl="2" marL="1371600" rtl="0" algn="l">
              <a:lnSpc>
                <a:spcPct val="115000"/>
              </a:lnSpc>
              <a:spcBef>
                <a:spcPts val="0"/>
              </a:spcBef>
              <a:spcAft>
                <a:spcPts val="0"/>
              </a:spcAft>
              <a:buSzPts val="2400"/>
              <a:buFont typeface="Verdana"/>
              <a:buChar char="■"/>
            </a:pPr>
            <a:r>
              <a:rPr lang="en-US">
                <a:solidFill>
                  <a:srgbClr val="CC0000"/>
                </a:solidFill>
              </a:rPr>
              <a:t>Are groups of students disproportionately represented in the data?</a:t>
            </a:r>
            <a:endParaRPr/>
          </a:p>
          <a:p>
            <a:pPr indent="-381000" lvl="0" marL="457200" rtl="0" algn="l">
              <a:lnSpc>
                <a:spcPct val="115000"/>
              </a:lnSpc>
              <a:spcBef>
                <a:spcPts val="0"/>
              </a:spcBef>
              <a:spcAft>
                <a:spcPts val="0"/>
              </a:spcAft>
              <a:buSzPts val="2400"/>
              <a:buFont typeface="Verdana"/>
              <a:buChar char="●"/>
            </a:pPr>
            <a:r>
              <a:rPr lang="en-US" sz="2400"/>
              <a:t>Do data suggest we have a strong tier 1 across academic, behavior, social emotional wellness?</a:t>
            </a:r>
            <a:endParaRPr sz="2400"/>
          </a:p>
          <a:p>
            <a:pPr indent="-381000" lvl="0" marL="457200" rtl="0" algn="l">
              <a:lnSpc>
                <a:spcPct val="115000"/>
              </a:lnSpc>
              <a:spcBef>
                <a:spcPts val="0"/>
              </a:spcBef>
              <a:spcAft>
                <a:spcPts val="0"/>
              </a:spcAft>
              <a:buSzPts val="2400"/>
              <a:buFont typeface="Verdana"/>
              <a:buChar char="●"/>
            </a:pPr>
            <a:r>
              <a:rPr lang="en-US" sz="2400"/>
              <a:t>Which unmet needs have we uncovered?</a:t>
            </a:r>
            <a:endParaRPr sz="2400"/>
          </a:p>
          <a:p>
            <a:pPr indent="-381000" lvl="1" marL="914400" rtl="0" algn="l">
              <a:lnSpc>
                <a:spcPct val="115000"/>
              </a:lnSpc>
              <a:spcBef>
                <a:spcPts val="0"/>
              </a:spcBef>
              <a:spcAft>
                <a:spcPts val="0"/>
              </a:spcAft>
              <a:buSzPts val="2400"/>
              <a:buFont typeface="Verdana"/>
              <a:buChar char="○"/>
            </a:pPr>
            <a:r>
              <a:rPr lang="en-US" sz="2400"/>
              <a:t> Which are the most pressing to address </a:t>
            </a:r>
            <a:endParaRPr sz="2400"/>
          </a:p>
          <a:p>
            <a:pPr indent="0" lvl="0" marL="914400" rtl="0" algn="l">
              <a:lnSpc>
                <a:spcPct val="115000"/>
              </a:lnSpc>
              <a:spcBef>
                <a:spcPts val="0"/>
              </a:spcBef>
              <a:spcAft>
                <a:spcPts val="0"/>
              </a:spcAft>
              <a:buSzPts val="1800"/>
              <a:buNone/>
            </a:pPr>
            <a:r>
              <a:rPr lang="en-US" sz="2400"/>
              <a:t>now?</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4641aa3161_0_919"/>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360"/>
              </a:spcBef>
              <a:spcAft>
                <a:spcPts val="0"/>
              </a:spcAft>
              <a:buSzPts val="3200"/>
              <a:buChar char="•"/>
            </a:pPr>
            <a:r>
              <a:rPr lang="en-US"/>
              <a:t>Strategic Plan</a:t>
            </a:r>
            <a:endParaRPr/>
          </a:p>
          <a:p>
            <a:pPr indent="-342900" lvl="1" marL="914400" rtl="0" algn="l">
              <a:lnSpc>
                <a:spcPct val="100000"/>
              </a:lnSpc>
              <a:spcBef>
                <a:spcPts val="1000"/>
              </a:spcBef>
              <a:spcAft>
                <a:spcPts val="0"/>
              </a:spcAft>
              <a:buSzPts val="1800"/>
              <a:buChar char="–"/>
            </a:pPr>
            <a:r>
              <a:rPr lang="en-US"/>
              <a:t>Identified ONE (1) Area on Strategic Plan </a:t>
            </a:r>
            <a:endParaRPr/>
          </a:p>
          <a:p>
            <a:pPr indent="-381000" lvl="2" marL="1371600" rtl="0" algn="l">
              <a:lnSpc>
                <a:spcPct val="100000"/>
              </a:lnSpc>
              <a:spcBef>
                <a:spcPts val="1000"/>
              </a:spcBef>
              <a:spcAft>
                <a:spcPts val="0"/>
              </a:spcAft>
              <a:buSzPts val="2400"/>
              <a:buFont typeface="Verdana"/>
              <a:buChar char="•"/>
            </a:pPr>
            <a:r>
              <a:rPr lang="en-US"/>
              <a:t>Culture and Climate</a:t>
            </a:r>
            <a:endParaRPr/>
          </a:p>
          <a:p>
            <a:pPr indent="-342900" lvl="1" marL="914400" rtl="0" algn="l">
              <a:lnSpc>
                <a:spcPct val="100000"/>
              </a:lnSpc>
              <a:spcBef>
                <a:spcPts val="1000"/>
              </a:spcBef>
              <a:spcAft>
                <a:spcPts val="0"/>
              </a:spcAft>
              <a:buSzPts val="1800"/>
              <a:buChar char="–"/>
            </a:pPr>
            <a:r>
              <a:rPr lang="en-US"/>
              <a:t>Identified ONE (1) Objective in that Area</a:t>
            </a:r>
            <a:endParaRPr/>
          </a:p>
          <a:p>
            <a:pPr indent="-381000" lvl="2" marL="1371600" rtl="0" algn="l">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455" name="Google Shape;455;g24641aa3161_0_91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 Red Flags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42ecb6d63f_1_151"/>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360"/>
              </a:spcBef>
              <a:spcAft>
                <a:spcPts val="0"/>
              </a:spcAft>
              <a:buSzPts val="1800"/>
              <a:buNone/>
            </a:pPr>
            <a:r>
              <a:rPr lang="en-US"/>
              <a:t>What is the “Red Flag?”</a:t>
            </a:r>
            <a:endParaRPr/>
          </a:p>
          <a:p>
            <a:pPr indent="0" lvl="0" marL="0" rtl="0" algn="ctr">
              <a:lnSpc>
                <a:spcPct val="100000"/>
              </a:lnSpc>
              <a:spcBef>
                <a:spcPts val="360"/>
              </a:spcBef>
              <a:spcAft>
                <a:spcPts val="0"/>
              </a:spcAft>
              <a:buSzPts val="1800"/>
              <a:buNone/>
            </a:pPr>
            <a:r>
              <a:t/>
            </a:r>
            <a:endParaRPr/>
          </a:p>
          <a:p>
            <a:pPr indent="0" lvl="0" marL="0" rtl="0" algn="ctr">
              <a:lnSpc>
                <a:spcPct val="100000"/>
              </a:lnSpc>
              <a:spcBef>
                <a:spcPts val="360"/>
              </a:spcBef>
              <a:spcAft>
                <a:spcPts val="0"/>
              </a:spcAft>
              <a:buSzPts val="1800"/>
              <a:buNone/>
            </a:pPr>
            <a:r>
              <a:rPr lang="en-US"/>
              <a:t>VA School Quality Profile data reflects that, during that 2022-23 SY, 30% of the student population missed 10% or more school days. </a:t>
            </a:r>
            <a:endParaRPr/>
          </a:p>
          <a:p>
            <a:pPr indent="0" lvl="0" marL="0" rtl="0" algn="ctr">
              <a:lnSpc>
                <a:spcPct val="100000"/>
              </a:lnSpc>
              <a:spcBef>
                <a:spcPts val="360"/>
              </a:spcBef>
              <a:spcAft>
                <a:spcPts val="0"/>
              </a:spcAft>
              <a:buSzPts val="1800"/>
              <a:buNone/>
            </a:pPr>
            <a:r>
              <a:t/>
            </a:r>
            <a:endParaRPr/>
          </a:p>
          <a:p>
            <a:pPr indent="0" lvl="0" marL="0" rtl="0" algn="ctr">
              <a:lnSpc>
                <a:spcPct val="100000"/>
              </a:lnSpc>
              <a:spcBef>
                <a:spcPts val="360"/>
              </a:spcBef>
              <a:spcAft>
                <a:spcPts val="0"/>
              </a:spcAft>
              <a:buSzPts val="1800"/>
              <a:buNone/>
            </a:pPr>
            <a:r>
              <a:rPr lang="en-US"/>
              <a:t>Currently, during the 2023-24 SY, 35% of the student population is at-risk of being chronically absent (missing 10% of the current school days).</a:t>
            </a:r>
            <a:endParaRPr/>
          </a:p>
        </p:txBody>
      </p:sp>
      <p:sp>
        <p:nvSpPr>
          <p:cNvPr id="462" name="Google Shape;462;g242ecb6d63f_1_15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4c0cd4a5fb_12_166"/>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469" name="Google Shape;469;g24c0cd4a5fb_12_166"/>
          <p:cNvSpPr txBox="1"/>
          <p:nvPr>
            <p:ph idx="1" type="body"/>
          </p:nvPr>
        </p:nvSpPr>
        <p:spPr>
          <a:xfrm>
            <a:off x="3575050" y="273050"/>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b="1" lang="en-US" sz="2800"/>
              <a:t>Discuss:</a:t>
            </a:r>
            <a:endParaRPr b="1" sz="2800"/>
          </a:p>
          <a:p>
            <a:pPr indent="0" lvl="0" marL="0" rtl="0" algn="l">
              <a:lnSpc>
                <a:spcPct val="100000"/>
              </a:lnSpc>
              <a:spcBef>
                <a:spcPts val="640"/>
              </a:spcBef>
              <a:spcAft>
                <a:spcPts val="0"/>
              </a:spcAft>
              <a:buSzPts val="3200"/>
              <a:buNone/>
            </a:pPr>
            <a:r>
              <a:t/>
            </a:r>
            <a:endParaRPr sz="2800"/>
          </a:p>
          <a:p>
            <a:pPr indent="0" lvl="0" marL="0" rtl="0" algn="l">
              <a:lnSpc>
                <a:spcPct val="100000"/>
              </a:lnSpc>
              <a:spcBef>
                <a:spcPts val="360"/>
              </a:spcBef>
              <a:spcAft>
                <a:spcPts val="0"/>
              </a:spcAft>
              <a:buSzPts val="3200"/>
              <a:buNone/>
            </a:pPr>
            <a:r>
              <a:rPr lang="en-US"/>
              <a:t>Looking at your data sources that monitor your valued outcomes, what are the areas of concern? </a:t>
            </a:r>
            <a:endParaRPr/>
          </a:p>
          <a:p>
            <a:pPr indent="0" lvl="0" marL="0" rtl="0" algn="l">
              <a:lnSpc>
                <a:spcPct val="100000"/>
              </a:lnSpc>
              <a:spcBef>
                <a:spcPts val="360"/>
              </a:spcBef>
              <a:spcAft>
                <a:spcPts val="0"/>
              </a:spcAft>
              <a:buSzPts val="3200"/>
              <a:buNone/>
            </a:pPr>
            <a:r>
              <a:rPr lang="en-US"/>
              <a:t>Your “red flags.”</a:t>
            </a:r>
            <a:endParaRPr sz="2800"/>
          </a:p>
          <a:p>
            <a:pPr indent="0" lvl="0" marL="0" rtl="0" algn="l">
              <a:lnSpc>
                <a:spcPct val="100000"/>
              </a:lnSpc>
              <a:spcBef>
                <a:spcPts val="640"/>
              </a:spcBef>
              <a:spcAft>
                <a:spcPts val="0"/>
              </a:spcAft>
              <a:buSzPts val="3200"/>
              <a:buNone/>
            </a:pPr>
            <a:r>
              <a:t/>
            </a:r>
            <a:endParaRPr sz="2800"/>
          </a:p>
        </p:txBody>
      </p:sp>
      <p:sp>
        <p:nvSpPr>
          <p:cNvPr id="470" name="Google Shape;470;g24c0cd4a5fb_12_166"/>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Red Flag/s</a:t>
            </a:r>
            <a:endParaRPr sz="3300"/>
          </a:p>
        </p:txBody>
      </p:sp>
      <p:sp>
        <p:nvSpPr>
          <p:cNvPr id="471" name="Google Shape;471;g24c0cd4a5fb_12_166"/>
          <p:cNvSpPr txBox="1"/>
          <p:nvPr/>
        </p:nvSpPr>
        <p:spPr>
          <a:xfrm>
            <a:off x="979350" y="5603125"/>
            <a:ext cx="1964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15 minutes</a:t>
            </a:r>
            <a:endParaRPr b="0" i="0" sz="14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472" name="Google Shape;472;g24c0cd4a5fb_12_166" title="5 Minute Timer">
            <a:hlinkClick r:id="rId3"/>
          </p:cNvPr>
          <p:cNvPicPr preferRelativeResize="0"/>
          <p:nvPr/>
        </p:nvPicPr>
        <p:blipFill rotWithShape="1">
          <a:blip r:embed="rId4">
            <a:alphaModFix/>
          </a:blip>
          <a:srcRect b="0" l="0" r="0" t="0"/>
          <a:stretch/>
        </p:blipFill>
        <p:spPr>
          <a:xfrm>
            <a:off x="3575050" y="5180675"/>
            <a:ext cx="2416300" cy="1359175"/>
          </a:xfrm>
          <a:prstGeom prst="rect">
            <a:avLst/>
          </a:prstGeom>
          <a:noFill/>
          <a:ln>
            <a:noFill/>
          </a:ln>
        </p:spPr>
      </p:pic>
      <p:pic>
        <p:nvPicPr>
          <p:cNvPr id="473" name="Google Shape;473;g24c0cd4a5fb_12_166"/>
          <p:cNvPicPr preferRelativeResize="0"/>
          <p:nvPr/>
        </p:nvPicPr>
        <p:blipFill rotWithShape="1">
          <a:blip r:embed="rId5">
            <a:alphaModFix/>
          </a:blip>
          <a:srcRect b="0" l="0" r="0" t="0"/>
          <a:stretch/>
        </p:blipFill>
        <p:spPr>
          <a:xfrm>
            <a:off x="770000" y="2246373"/>
            <a:ext cx="2416299" cy="32402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g24641aa3161_0_9"/>
          <p:cNvPicPr preferRelativeResize="0"/>
          <p:nvPr/>
        </p:nvPicPr>
        <p:blipFill rotWithShape="1">
          <a:blip r:embed="rId3">
            <a:alphaModFix/>
          </a:blip>
          <a:srcRect b="0" l="0" r="0" t="0"/>
          <a:stretch/>
        </p:blipFill>
        <p:spPr>
          <a:xfrm>
            <a:off x="1033599" y="1589150"/>
            <a:ext cx="7076800" cy="4544950"/>
          </a:xfrm>
          <a:prstGeom prst="rect">
            <a:avLst/>
          </a:prstGeom>
          <a:noFill/>
          <a:ln cap="flat" cmpd="sng" w="9525">
            <a:solidFill>
              <a:schemeClr val="dk2"/>
            </a:solidFill>
            <a:prstDash val="solid"/>
            <a:round/>
            <a:headEnd len="sm" w="sm" type="none"/>
            <a:tailEnd len="sm" w="sm" type="none"/>
          </a:ln>
        </p:spPr>
      </p:pic>
      <p:sp>
        <p:nvSpPr>
          <p:cNvPr id="480" name="Google Shape;480;g24641aa3161_0_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Documentation: </a:t>
            </a:r>
            <a:endParaRPr/>
          </a:p>
          <a:p>
            <a:pPr indent="0" lvl="0" marL="0" rtl="0" algn="ctr">
              <a:lnSpc>
                <a:spcPct val="100000"/>
              </a:lnSpc>
              <a:spcBef>
                <a:spcPts val="0"/>
              </a:spcBef>
              <a:spcAft>
                <a:spcPts val="0"/>
              </a:spcAft>
              <a:buSzPts val="3800"/>
              <a:buNone/>
            </a:pPr>
            <a:r>
              <a:rPr lang="en-US"/>
              <a:t>Data/Evidence of Need</a:t>
            </a:r>
            <a:endParaRPr/>
          </a:p>
        </p:txBody>
      </p:sp>
      <p:sp>
        <p:nvSpPr>
          <p:cNvPr id="481" name="Google Shape;481;g24641aa3161_0_9"/>
          <p:cNvSpPr/>
          <p:nvPr/>
        </p:nvSpPr>
        <p:spPr>
          <a:xfrm>
            <a:off x="1104400" y="2445625"/>
            <a:ext cx="6758100" cy="831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482" name="Google Shape;482;g24641aa3161_0_9"/>
          <p:cNvSpPr txBox="1"/>
          <p:nvPr/>
        </p:nvSpPr>
        <p:spPr>
          <a:xfrm>
            <a:off x="116875" y="6134100"/>
            <a:ext cx="4042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2600" u="none" cap="none" strike="noStrike">
                <a:solidFill>
                  <a:srgbClr val="000000"/>
                </a:solidFill>
                <a:latin typeface="Verdana"/>
                <a:ea typeface="Verdana"/>
                <a:cs typeface="Verdana"/>
                <a:sym typeface="Verdana"/>
              </a:rPr>
              <a:t>Workbook Page 8</a:t>
            </a:r>
            <a:endParaRPr b="0" i="0" sz="2600" u="none" cap="none" strike="noStrike">
              <a:solidFill>
                <a:srgbClr val="000000"/>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4c0cd4a5fb_14_47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Based on your data…</a:t>
            </a:r>
            <a:endParaRPr/>
          </a:p>
        </p:txBody>
      </p:sp>
      <p:sp>
        <p:nvSpPr>
          <p:cNvPr id="489" name="Google Shape;489;g24c0cd4a5fb_14_475"/>
          <p:cNvSpPr txBox="1"/>
          <p:nvPr>
            <p:ph idx="4294967295" type="body"/>
          </p:nvPr>
        </p:nvSpPr>
        <p:spPr>
          <a:xfrm>
            <a:off x="457199" y="1879123"/>
            <a:ext cx="8229600" cy="4335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Precisely define the problem by identifying </a:t>
            </a:r>
            <a:r>
              <a:rPr b="1" lang="en-US">
                <a:solidFill>
                  <a:srgbClr val="FF9900"/>
                </a:solidFill>
              </a:rPr>
              <a:t>who</a:t>
            </a:r>
            <a:r>
              <a:rPr lang="en-US"/>
              <a:t>, </a:t>
            </a:r>
            <a:r>
              <a:rPr b="1" lang="en-US">
                <a:solidFill>
                  <a:srgbClr val="FF9900"/>
                </a:solidFill>
              </a:rPr>
              <a:t>what</a:t>
            </a:r>
            <a:r>
              <a:rPr lang="en-US"/>
              <a:t>, </a:t>
            </a:r>
            <a:r>
              <a:rPr b="1" lang="en-US">
                <a:solidFill>
                  <a:srgbClr val="FF9900"/>
                </a:solidFill>
              </a:rPr>
              <a:t>when</a:t>
            </a:r>
            <a:r>
              <a:rPr lang="en-US"/>
              <a:t>, </a:t>
            </a:r>
            <a:r>
              <a:rPr b="1" lang="en-US">
                <a:solidFill>
                  <a:srgbClr val="FF9900"/>
                </a:solidFill>
              </a:rPr>
              <a:t>where</a:t>
            </a:r>
            <a:r>
              <a:rPr lang="en-US"/>
              <a:t>, and </a:t>
            </a:r>
            <a:r>
              <a:rPr lang="en-US" u="sng"/>
              <a:t>why</a:t>
            </a:r>
            <a:r>
              <a:rPr lang="en-US"/>
              <a:t>.</a:t>
            </a:r>
            <a:endParaRPr/>
          </a:p>
          <a:p>
            <a:pPr indent="-381000" lvl="0" marL="914400" rtl="0" algn="l">
              <a:lnSpc>
                <a:spcPct val="100000"/>
              </a:lnSpc>
              <a:spcBef>
                <a:spcPts val="1000"/>
              </a:spcBef>
              <a:spcAft>
                <a:spcPts val="0"/>
              </a:spcAft>
              <a:buSzPts val="2400"/>
              <a:buFont typeface="Verdana"/>
              <a:buChar char="❖"/>
            </a:pPr>
            <a:r>
              <a:rPr b="1" i="1" lang="en-US" sz="2900">
                <a:solidFill>
                  <a:srgbClr val="FF9900"/>
                </a:solidFill>
              </a:rPr>
              <a:t>What</a:t>
            </a:r>
            <a:r>
              <a:rPr lang="en-US" sz="2900"/>
              <a:t> is the problem? </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Who</a:t>
            </a:r>
            <a:r>
              <a:rPr lang="en-US" sz="2900"/>
              <a:t> is having the problem? </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When</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Where</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i="1" lang="en-US" sz="2900"/>
              <a:t>Why is the problem occurring?</a:t>
            </a:r>
            <a:endParaRPr i="1" sz="2900"/>
          </a:p>
          <a:p>
            <a:pPr indent="0" lvl="0" marL="0" rtl="0" algn="l">
              <a:lnSpc>
                <a:spcPct val="100000"/>
              </a:lnSpc>
              <a:spcBef>
                <a:spcPts val="0"/>
              </a:spcBef>
              <a:spcAft>
                <a:spcPts val="0"/>
              </a:spcAft>
              <a:buSzPts val="3200"/>
              <a:buNone/>
            </a:pPr>
            <a:r>
              <a:t/>
            </a:r>
            <a:endParaRPr sz="2900"/>
          </a:p>
          <a:p>
            <a:pPr indent="0" lvl="0" marL="457200" rtl="0" algn="l">
              <a:lnSpc>
                <a:spcPct val="100000"/>
              </a:lnSpc>
              <a:spcBef>
                <a:spcPts val="0"/>
              </a:spcBef>
              <a:spcAft>
                <a:spcPts val="0"/>
              </a:spcAft>
              <a:buSzPts val="3200"/>
              <a:buNone/>
            </a:pPr>
            <a:r>
              <a:t/>
            </a:r>
            <a:endParaRPr sz="2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3a8c897ebb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Examples: </a:t>
            </a:r>
            <a:endParaRPr/>
          </a:p>
          <a:p>
            <a:pPr indent="0" lvl="0" marL="0" rtl="0" algn="ctr">
              <a:lnSpc>
                <a:spcPct val="100000"/>
              </a:lnSpc>
              <a:spcBef>
                <a:spcPts val="0"/>
              </a:spcBef>
              <a:spcAft>
                <a:spcPts val="0"/>
              </a:spcAft>
              <a:buSzPct val="111111"/>
              <a:buNone/>
            </a:pPr>
            <a:r>
              <a:rPr lang="en-US"/>
              <a:t>Problem Area of Concern</a:t>
            </a:r>
            <a:endParaRPr/>
          </a:p>
        </p:txBody>
      </p:sp>
      <p:sp>
        <p:nvSpPr>
          <p:cNvPr id="496" name="Google Shape;496;g23a8c897ebb_0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Example: Across the division, 47% of eighth grade students in 2023 failed to pass the reading SOL.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Example: During the 2022-23 school year 31% of high school students, grades 9-12, received multiple office discipline referrals for dress code violations, as defined in the student handbook.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2c68c3e43a_0_180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Agenda</a:t>
            </a:r>
            <a:endParaRPr/>
          </a:p>
        </p:txBody>
      </p:sp>
      <p:sp>
        <p:nvSpPr>
          <p:cNvPr id="157" name="Google Shape;157;g22c68c3e43a_0_1806"/>
          <p:cNvSpPr txBox="1"/>
          <p:nvPr/>
        </p:nvSpPr>
        <p:spPr>
          <a:xfrm>
            <a:off x="210375" y="6066550"/>
            <a:ext cx="3988200" cy="554100"/>
          </a:xfrm>
          <a:prstGeom prst="rect">
            <a:avLst/>
          </a:prstGeom>
          <a:solidFill>
            <a:srgbClr val="CFE2F3"/>
          </a:solidFill>
          <a:ln cap="flat" cmpd="sng" w="9525">
            <a:solidFill>
              <a:srgbClr val="EFEFE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highlight>
                  <a:srgbClr val="CFE2F3"/>
                </a:highlight>
                <a:latin typeface="Verdana"/>
                <a:ea typeface="Verdana"/>
                <a:cs typeface="Verdana"/>
                <a:sym typeface="Verdana"/>
              </a:rPr>
              <a:t>*Work time: 2 ½ hours*</a:t>
            </a:r>
            <a:endParaRPr b="0" i="0" sz="2400" u="none" cap="none" strike="noStrike">
              <a:solidFill>
                <a:srgbClr val="000000"/>
              </a:solidFill>
              <a:highlight>
                <a:srgbClr val="CFE2F3"/>
              </a:highlight>
              <a:latin typeface="Verdana"/>
              <a:ea typeface="Verdana"/>
              <a:cs typeface="Verdana"/>
              <a:sym typeface="Verdana"/>
            </a:endParaRPr>
          </a:p>
        </p:txBody>
      </p:sp>
      <p:sp>
        <p:nvSpPr>
          <p:cNvPr id="158" name="Google Shape;158;g22c68c3e43a_0_1806"/>
          <p:cNvSpPr txBox="1"/>
          <p:nvPr/>
        </p:nvSpPr>
        <p:spPr>
          <a:xfrm>
            <a:off x="228600" y="1451750"/>
            <a:ext cx="8686800" cy="4587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9:00 - 9:45: Welcome &amp; Overview</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9:45 - 10:45: Define</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10:45 - 10:55: Break</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10:55 - 12:15: Analyze</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12:15 - 1:00: Lunch</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1:00 - 2:15: Implement</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2:15 - 2:30: Break</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2:30 - 2:50: Evaluate</a:t>
            </a:r>
            <a:endParaRPr b="0" i="0" sz="22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2:50 - 3:00: Closing &amp; Evaluation</a:t>
            </a:r>
            <a:endParaRPr b="0" i="0" sz="2800" u="none" cap="none" strike="noStrike">
              <a:solidFill>
                <a:schemeClr val="dk1"/>
              </a:solidFill>
              <a:latin typeface="Verdana"/>
              <a:ea typeface="Verdana"/>
              <a:cs typeface="Verdana"/>
              <a:sym typeface="Verdana"/>
            </a:endParaRPr>
          </a:p>
        </p:txBody>
      </p:sp>
      <p:pic>
        <p:nvPicPr>
          <p:cNvPr id="159" name="Google Shape;159;g22c68c3e43a_0_1806"/>
          <p:cNvPicPr preferRelativeResize="0"/>
          <p:nvPr/>
        </p:nvPicPr>
        <p:blipFill rotWithShape="1">
          <a:blip r:embed="rId3">
            <a:alphaModFix/>
          </a:blip>
          <a:srcRect b="0" l="0" r="0" t="0"/>
          <a:stretch/>
        </p:blipFill>
        <p:spPr>
          <a:xfrm>
            <a:off x="5786450" y="2490775"/>
            <a:ext cx="2486025" cy="2486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sz="3600"/>
              <a:t>Division A: </a:t>
            </a:r>
            <a:endParaRPr sz="3600"/>
          </a:p>
          <a:p>
            <a:pPr indent="0" lvl="0" marL="0" rtl="0" algn="ctr">
              <a:lnSpc>
                <a:spcPct val="100000"/>
              </a:lnSpc>
              <a:spcBef>
                <a:spcPts val="0"/>
              </a:spcBef>
              <a:spcAft>
                <a:spcPts val="0"/>
              </a:spcAft>
              <a:buClr>
                <a:schemeClr val="lt1"/>
              </a:buClr>
              <a:buSzPts val="4000"/>
              <a:buFont typeface="Verdana"/>
              <a:buNone/>
            </a:pPr>
            <a:r>
              <a:rPr lang="en-US" sz="3600"/>
              <a:t>Problem Area of Concern</a:t>
            </a:r>
            <a:endParaRPr sz="3600"/>
          </a:p>
        </p:txBody>
      </p:sp>
      <p:sp>
        <p:nvSpPr>
          <p:cNvPr id="502" name="Google Shape;502;p4"/>
          <p:cNvSpPr txBox="1"/>
          <p:nvPr>
            <p:ph idx="4294967295" type="body"/>
          </p:nvPr>
        </p:nvSpPr>
        <p:spPr>
          <a:xfrm>
            <a:off x="457201" y="1600201"/>
            <a:ext cx="8229600" cy="45720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100000"/>
              </a:lnSpc>
              <a:spcBef>
                <a:spcPts val="360"/>
              </a:spcBef>
              <a:spcAft>
                <a:spcPts val="0"/>
              </a:spcAft>
              <a:buSzPts val="1800"/>
              <a:buNone/>
            </a:pPr>
            <a:r>
              <a:rPr lang="en-US" sz="3000"/>
              <a:t>“Currently, during the 2023-24 SY, 35% of the student population is at-risk of being chronically absent (missing 10% of the current school days). The highest levels of chronic absenteeism were more prevalent in secondary schools among students being reported as economically disadvantaged. During the 2022-23 SY, absenteeism was higher in September and January.”</a:t>
            </a:r>
            <a:endParaRPr sz="3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Work Time: </a:t>
            </a:r>
            <a:endParaRPr/>
          </a:p>
          <a:p>
            <a:pPr indent="0" lvl="0" marL="0" rtl="0" algn="ctr">
              <a:lnSpc>
                <a:spcPct val="100000"/>
              </a:lnSpc>
              <a:spcBef>
                <a:spcPts val="0"/>
              </a:spcBef>
              <a:spcAft>
                <a:spcPts val="0"/>
              </a:spcAft>
              <a:buClr>
                <a:schemeClr val="lt1"/>
              </a:buClr>
              <a:buSzPct val="100000"/>
              <a:buFont typeface="Verdana"/>
              <a:buNone/>
            </a:pPr>
            <a:r>
              <a:rPr lang="en-US"/>
              <a:t>Problem Area of Concern</a:t>
            </a:r>
            <a:endParaRPr/>
          </a:p>
        </p:txBody>
      </p:sp>
      <p:sp>
        <p:nvSpPr>
          <p:cNvPr id="508" name="Google Shape;508;p5"/>
          <p:cNvSpPr txBox="1"/>
          <p:nvPr>
            <p:ph idx="1" type="body"/>
          </p:nvPr>
        </p:nvSpPr>
        <p:spPr>
          <a:xfrm>
            <a:off x="914400" y="1524000"/>
            <a:ext cx="3582988" cy="650875"/>
          </a:xfrm>
          <a:prstGeom prst="rect">
            <a:avLst/>
          </a:prstGeom>
          <a:solidFill>
            <a:srgbClr val="003369">
              <a:alpha val="72549"/>
            </a:srgbClr>
          </a:solidFill>
          <a:ln>
            <a:noFill/>
          </a:ln>
        </p:spPr>
        <p:txBody>
          <a:bodyPr anchorCtr="0" anchor="b" bIns="45700" lIns="91425" spcFirstLastPara="1" rIns="91425" wrap="square" tIns="45700">
            <a:noAutofit/>
          </a:bodyPr>
          <a:lstStyle/>
          <a:p>
            <a:pPr indent="-228600" lvl="0" marL="457200" rtl="0" algn="l">
              <a:lnSpc>
                <a:spcPct val="100000"/>
              </a:lnSpc>
              <a:spcBef>
                <a:spcPts val="420"/>
              </a:spcBef>
              <a:spcAft>
                <a:spcPts val="0"/>
              </a:spcAft>
              <a:buClr>
                <a:schemeClr val="lt1"/>
              </a:buClr>
              <a:buSzPts val="2100"/>
              <a:buNone/>
            </a:pPr>
            <a:r>
              <a:rPr lang="en-US" sz="2000"/>
              <a:t>Write a Problem Area of Concern</a:t>
            </a:r>
            <a:endParaRPr sz="2000"/>
          </a:p>
        </p:txBody>
      </p:sp>
      <p:sp>
        <p:nvSpPr>
          <p:cNvPr id="509" name="Google Shape;509;p5"/>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US"/>
              <a:t>What</a:t>
            </a:r>
            <a:endParaRPr/>
          </a:p>
          <a:p>
            <a:pPr indent="-228600" lvl="0" marL="457200" rtl="0" algn="l">
              <a:lnSpc>
                <a:spcPct val="100000"/>
              </a:lnSpc>
              <a:spcBef>
                <a:spcPts val="1000"/>
              </a:spcBef>
              <a:spcAft>
                <a:spcPts val="0"/>
              </a:spcAft>
              <a:buClr>
                <a:schemeClr val="dk1"/>
              </a:buClr>
              <a:buSzPts val="2400"/>
              <a:buNone/>
            </a:pPr>
            <a:r>
              <a:rPr lang="en-US"/>
              <a:t>Who</a:t>
            </a:r>
            <a:endParaRPr/>
          </a:p>
          <a:p>
            <a:pPr indent="-228600" lvl="0" marL="457200" rtl="0" algn="l">
              <a:lnSpc>
                <a:spcPct val="100000"/>
              </a:lnSpc>
              <a:spcBef>
                <a:spcPts val="1000"/>
              </a:spcBef>
              <a:spcAft>
                <a:spcPts val="0"/>
              </a:spcAft>
              <a:buClr>
                <a:schemeClr val="dk1"/>
              </a:buClr>
              <a:buSzPts val="2400"/>
              <a:buNone/>
            </a:pPr>
            <a:r>
              <a:rPr lang="en-US"/>
              <a:t>When</a:t>
            </a:r>
            <a:endParaRPr/>
          </a:p>
          <a:p>
            <a:pPr indent="-228600" lvl="0" marL="457200" rtl="0" algn="l">
              <a:lnSpc>
                <a:spcPct val="100000"/>
              </a:lnSpc>
              <a:spcBef>
                <a:spcPts val="1000"/>
              </a:spcBef>
              <a:spcAft>
                <a:spcPts val="0"/>
              </a:spcAft>
              <a:buClr>
                <a:schemeClr val="dk1"/>
              </a:buClr>
              <a:buSzPts val="2400"/>
              <a:buNone/>
            </a:pPr>
            <a:r>
              <a:rPr lang="en-US"/>
              <a:t>Where</a:t>
            </a:r>
            <a:endParaRPr/>
          </a:p>
          <a:p>
            <a:pPr indent="-228600" lvl="0" marL="457200" rtl="0" algn="l">
              <a:lnSpc>
                <a:spcPct val="100000"/>
              </a:lnSpc>
              <a:spcBef>
                <a:spcPts val="1000"/>
              </a:spcBef>
              <a:spcAft>
                <a:spcPts val="1000"/>
              </a:spcAft>
              <a:buClr>
                <a:schemeClr val="dk1"/>
              </a:buClr>
              <a:buSzPts val="2400"/>
              <a:buNone/>
            </a:pPr>
            <a:r>
              <a:rPr lang="en-US" sz="2200"/>
              <a:t>(We’ll get to the “Why”)</a:t>
            </a:r>
            <a:endParaRPr sz="2200"/>
          </a:p>
        </p:txBody>
      </p:sp>
      <p:sp>
        <p:nvSpPr>
          <p:cNvPr id="510" name="Google Shape;510;p5"/>
          <p:cNvSpPr txBox="1"/>
          <p:nvPr>
            <p:ph idx="3" type="body"/>
          </p:nvPr>
        </p:nvSpPr>
        <p:spPr>
          <a:xfrm>
            <a:off x="5105400" y="1535113"/>
            <a:ext cx="3581400" cy="639762"/>
          </a:xfrm>
          <a:prstGeom prst="rect">
            <a:avLst/>
          </a:prstGeom>
          <a:solidFill>
            <a:srgbClr val="003369">
              <a:alpha val="72549"/>
            </a:srgbClr>
          </a:solidFill>
          <a:ln>
            <a:noFill/>
          </a:ln>
        </p:spPr>
        <p:txBody>
          <a:bodyPr anchorCtr="0" anchor="b" bIns="45700" lIns="91425" spcFirstLastPara="1" rIns="91425" wrap="square" tIns="45700">
            <a:normAutofit/>
          </a:bodyPr>
          <a:lstStyle/>
          <a:p>
            <a:pPr indent="-228600" lvl="0" marL="457200" rtl="0" algn="l">
              <a:lnSpc>
                <a:spcPct val="80000"/>
              </a:lnSpc>
              <a:spcBef>
                <a:spcPts val="420"/>
              </a:spcBef>
              <a:spcAft>
                <a:spcPts val="0"/>
              </a:spcAft>
              <a:buClr>
                <a:schemeClr val="lt1"/>
              </a:buClr>
              <a:buSzPts val="2100"/>
              <a:buNone/>
            </a:pPr>
            <a:r>
              <a:rPr lang="en-US" sz="2000"/>
              <a:t>Where Are Your Gaps?</a:t>
            </a:r>
            <a:endParaRPr sz="2000"/>
          </a:p>
        </p:txBody>
      </p:sp>
      <p:sp>
        <p:nvSpPr>
          <p:cNvPr id="511" name="Google Shape;511;p5"/>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lnSpcReduction="20000"/>
          </a:bodyPr>
          <a:lstStyle/>
          <a:p>
            <a:pPr indent="-228600" lvl="0" marL="457200" rtl="0" algn="l">
              <a:lnSpc>
                <a:spcPct val="100000"/>
              </a:lnSpc>
              <a:spcBef>
                <a:spcPts val="480"/>
              </a:spcBef>
              <a:spcAft>
                <a:spcPts val="0"/>
              </a:spcAft>
              <a:buClr>
                <a:schemeClr val="dk1"/>
              </a:buClr>
              <a:buSzPts val="2400"/>
              <a:buNone/>
            </a:pPr>
            <a:r>
              <a:rPr lang="en-US"/>
              <a:t>How precise can you get?</a:t>
            </a:r>
            <a:endParaRPr/>
          </a:p>
          <a:p>
            <a:pPr indent="-228600" lvl="0" marL="457200" rtl="0" algn="l">
              <a:lnSpc>
                <a:spcPct val="100000"/>
              </a:lnSpc>
              <a:spcBef>
                <a:spcPts val="1000"/>
              </a:spcBef>
              <a:spcAft>
                <a:spcPts val="0"/>
              </a:spcAft>
              <a:buClr>
                <a:schemeClr val="dk1"/>
              </a:buClr>
              <a:buSzPts val="2400"/>
              <a:buNone/>
            </a:pPr>
            <a:r>
              <a:rPr lang="en-US"/>
              <a:t>Don’t get lost in the weeds, but be clear about the problem.</a:t>
            </a:r>
            <a:endParaRPr/>
          </a:p>
          <a:p>
            <a:pPr indent="-228600" lvl="0" marL="457200" rtl="0" algn="l">
              <a:lnSpc>
                <a:spcPct val="100000"/>
              </a:lnSpc>
              <a:spcBef>
                <a:spcPts val="1000"/>
              </a:spcBef>
              <a:spcAft>
                <a:spcPts val="0"/>
              </a:spcAft>
              <a:buClr>
                <a:schemeClr val="dk1"/>
              </a:buClr>
              <a:buSzPts val="2400"/>
              <a:buNone/>
            </a:pPr>
            <a:r>
              <a:rPr lang="en-US"/>
              <a:t>Are all assumptions challenged or verified by data?</a:t>
            </a:r>
            <a:endParaRPr/>
          </a:p>
          <a:p>
            <a:pPr indent="-228600" lvl="0" marL="457200" rtl="0" algn="l">
              <a:lnSpc>
                <a:spcPct val="100000"/>
              </a:lnSpc>
              <a:spcBef>
                <a:spcPts val="1000"/>
              </a:spcBef>
              <a:spcAft>
                <a:spcPts val="1000"/>
              </a:spcAft>
              <a:buClr>
                <a:schemeClr val="dk1"/>
              </a:buClr>
              <a:buSzPts val="2400"/>
              <a:buNone/>
            </a:pPr>
            <a:r>
              <a:rPr lang="en-US"/>
              <a:t>What do you need to finish your problem statement?</a:t>
            </a:r>
            <a:endParaRPr/>
          </a:p>
        </p:txBody>
      </p:sp>
      <p:pic>
        <p:nvPicPr>
          <p:cNvPr descr="This timer counts down silently until it reaches 0:00, then a police siren sounds to alert you that time is up." id="512" name="Google Shape;512;p5" title="10 Minute Timer">
            <a:hlinkClick r:id="rId3"/>
          </p:cNvPr>
          <p:cNvPicPr preferRelativeResize="0"/>
          <p:nvPr/>
        </p:nvPicPr>
        <p:blipFill rotWithShape="1">
          <a:blip r:embed="rId4">
            <a:alphaModFix/>
          </a:blip>
          <a:srcRect b="0" l="0" r="0" t="0"/>
          <a:stretch/>
        </p:blipFill>
        <p:spPr>
          <a:xfrm>
            <a:off x="1203925" y="4939525"/>
            <a:ext cx="2373825" cy="1335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g2c1cef4d09a_0_18"/>
          <p:cNvPicPr preferRelativeResize="0"/>
          <p:nvPr/>
        </p:nvPicPr>
        <p:blipFill rotWithShape="1">
          <a:blip r:embed="rId3">
            <a:alphaModFix/>
          </a:blip>
          <a:srcRect b="0" l="0" r="0" t="0"/>
          <a:stretch/>
        </p:blipFill>
        <p:spPr>
          <a:xfrm>
            <a:off x="942627" y="1812900"/>
            <a:ext cx="7399473" cy="5045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9"/>
          <p:cNvSpPr txBox="1"/>
          <p:nvPr>
            <p:ph type="ctrTitle"/>
          </p:nvPr>
        </p:nvSpPr>
        <p:spPr>
          <a:xfrm>
            <a:off x="928464" y="1600200"/>
            <a:ext cx="7240509" cy="1470025"/>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t>ANALYZE</a:t>
            </a:r>
            <a:br>
              <a:rPr b="1" lang="en-US"/>
            </a:br>
            <a:r>
              <a:rPr b="1" lang="en-US" sz="3600"/>
              <a:t>Why is it occurring?</a:t>
            </a:r>
            <a:endParaRPr b="1"/>
          </a:p>
        </p:txBody>
      </p:sp>
      <p:pic>
        <p:nvPicPr>
          <p:cNvPr id="524" name="Google Shape;524;p9"/>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525" name="Google Shape;525;p9"/>
          <p:cNvSpPr/>
          <p:nvPr/>
        </p:nvSpPr>
        <p:spPr>
          <a:xfrm>
            <a:off x="4262625" y="4566025"/>
            <a:ext cx="3803100" cy="2171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22c510ae718_0_116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Precision Statement</a:t>
            </a:r>
            <a:endParaRPr/>
          </a:p>
        </p:txBody>
      </p:sp>
      <p:sp>
        <p:nvSpPr>
          <p:cNvPr id="532" name="Google Shape;532;g22c510ae718_0_1166"/>
          <p:cNvSpPr txBox="1"/>
          <p:nvPr>
            <p:ph idx="4294967295" type="body"/>
          </p:nvPr>
        </p:nvSpPr>
        <p:spPr>
          <a:xfrm>
            <a:off x="457199" y="1879123"/>
            <a:ext cx="8229599" cy="43354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Now we precisely define the problem by identifying </a:t>
            </a:r>
            <a:r>
              <a:rPr lang="en-US">
                <a:solidFill>
                  <a:srgbClr val="FF9900"/>
                </a:solidFill>
              </a:rPr>
              <a:t>who</a:t>
            </a:r>
            <a:r>
              <a:rPr lang="en-US"/>
              <a:t>, </a:t>
            </a:r>
            <a:r>
              <a:rPr lang="en-US">
                <a:solidFill>
                  <a:srgbClr val="FF9900"/>
                </a:solidFill>
              </a:rPr>
              <a:t>what</a:t>
            </a:r>
            <a:r>
              <a:rPr lang="en-US"/>
              <a:t>, </a:t>
            </a:r>
            <a:r>
              <a:rPr lang="en-US">
                <a:solidFill>
                  <a:srgbClr val="FF9900"/>
                </a:solidFill>
              </a:rPr>
              <a:t>when</a:t>
            </a:r>
            <a:r>
              <a:rPr lang="en-US"/>
              <a:t>, </a:t>
            </a:r>
            <a:r>
              <a:rPr lang="en-US">
                <a:solidFill>
                  <a:srgbClr val="FF9900"/>
                </a:solidFill>
              </a:rPr>
              <a:t>where</a:t>
            </a:r>
            <a:r>
              <a:rPr lang="en-US"/>
              <a:t>, </a:t>
            </a:r>
            <a:r>
              <a:rPr b="1" lang="en-US" u="sng"/>
              <a:t>and</a:t>
            </a:r>
            <a:r>
              <a:rPr b="1" lang="en-US"/>
              <a:t> </a:t>
            </a:r>
            <a:r>
              <a:rPr b="1" lang="en-US">
                <a:solidFill>
                  <a:srgbClr val="FF9900"/>
                </a:solidFill>
              </a:rPr>
              <a:t>why</a:t>
            </a:r>
            <a:r>
              <a:rPr lang="en-US"/>
              <a:t>.</a:t>
            </a:r>
            <a:endParaRPr/>
          </a:p>
          <a:p>
            <a:pPr indent="-381000" lvl="0" marL="914400" rtl="0" algn="l">
              <a:lnSpc>
                <a:spcPct val="100000"/>
              </a:lnSpc>
              <a:spcBef>
                <a:spcPts val="1000"/>
              </a:spcBef>
              <a:spcAft>
                <a:spcPts val="0"/>
              </a:spcAft>
              <a:buSzPts val="2400"/>
              <a:buFont typeface="Verdana"/>
              <a:buChar char="❖"/>
            </a:pPr>
            <a:r>
              <a:rPr i="1" lang="en-US" sz="2900">
                <a:solidFill>
                  <a:srgbClr val="FF9900"/>
                </a:solidFill>
              </a:rPr>
              <a:t>What</a:t>
            </a:r>
            <a:r>
              <a:rPr lang="en-US" sz="2900"/>
              <a:t> is the problem? </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Who</a:t>
            </a:r>
            <a:r>
              <a:rPr lang="en-US" sz="2900"/>
              <a:t> is having the problem? </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When</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Where</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Why</a:t>
            </a:r>
            <a:r>
              <a:rPr lang="en-US" sz="2900"/>
              <a:t> is the problem occurring?</a:t>
            </a:r>
            <a:endParaRPr sz="2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23b8a857677_2_0"/>
          <p:cNvSpPr txBox="1"/>
          <p:nvPr>
            <p:ph idx="1" type="body"/>
          </p:nvPr>
        </p:nvSpPr>
        <p:spPr>
          <a:xfrm>
            <a:off x="458025" y="1918925"/>
            <a:ext cx="7772400" cy="21429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4000">
                <a:solidFill>
                  <a:schemeClr val="dk1"/>
                </a:solidFill>
              </a:rPr>
              <a:t>Stakeholder Feedback</a:t>
            </a:r>
            <a:endParaRPr/>
          </a:p>
        </p:txBody>
      </p:sp>
      <p:pic>
        <p:nvPicPr>
          <p:cNvPr id="539" name="Google Shape;539;g23b8a857677_2_0"/>
          <p:cNvPicPr preferRelativeResize="0"/>
          <p:nvPr/>
        </p:nvPicPr>
        <p:blipFill rotWithShape="1">
          <a:blip r:embed="rId3">
            <a:alphaModFix/>
          </a:blip>
          <a:srcRect b="0" l="0" r="0" t="0"/>
          <a:stretch/>
        </p:blipFill>
        <p:spPr>
          <a:xfrm>
            <a:off x="0" y="4334000"/>
            <a:ext cx="9144000" cy="2524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2a56e2d374_1_1044"/>
          <p:cNvSpPr txBox="1"/>
          <p:nvPr>
            <p:ph idx="4294967295" type="body"/>
          </p:nvPr>
        </p:nvSpPr>
        <p:spPr>
          <a:xfrm>
            <a:off x="457200" y="1794475"/>
            <a:ext cx="8229600" cy="4377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lang="en-US" sz="3100">
                <a:solidFill>
                  <a:srgbClr val="000000"/>
                </a:solidFill>
              </a:rPr>
              <a:t>“When schools and districts can learn from and </a:t>
            </a:r>
            <a:r>
              <a:rPr lang="en-US" sz="3100"/>
              <a:t>meaningfully engage the expertise of the students, families, and communities </a:t>
            </a:r>
            <a:r>
              <a:rPr lang="en-US" sz="3100">
                <a:solidFill>
                  <a:srgbClr val="000000"/>
                </a:solidFill>
              </a:rPr>
              <a:t>who have been marginalized by our systems, we can begin to work together toward building more responsive and just schools.”</a:t>
            </a:r>
            <a:endParaRPr sz="3100">
              <a:solidFill>
                <a:srgbClr val="000000"/>
              </a:solidFill>
            </a:endParaRPr>
          </a:p>
          <a:p>
            <a:pPr indent="0" lvl="0" marL="0" rtl="0" algn="l">
              <a:lnSpc>
                <a:spcPct val="90000"/>
              </a:lnSpc>
              <a:spcBef>
                <a:spcPts val="1000"/>
              </a:spcBef>
              <a:spcAft>
                <a:spcPts val="0"/>
              </a:spcAft>
              <a:buClr>
                <a:schemeClr val="dk1"/>
              </a:buClr>
              <a:buSzPts val="1100"/>
              <a:buFont typeface="Arial"/>
              <a:buNone/>
            </a:pPr>
            <a:r>
              <a:rPr lang="en-US" sz="2100">
                <a:solidFill>
                  <a:srgbClr val="000000"/>
                </a:solidFill>
              </a:rPr>
              <a:t>Ishimaru &amp; Takahashi (2017)</a:t>
            </a:r>
            <a:endParaRPr sz="2100">
              <a:solidFill>
                <a:srgbClr val="000000"/>
              </a:solidFill>
            </a:endParaRPr>
          </a:p>
        </p:txBody>
      </p:sp>
      <p:sp>
        <p:nvSpPr>
          <p:cNvPr id="546" name="Google Shape;546;g22a56e2d374_1_1044"/>
          <p:cNvSpPr txBox="1"/>
          <p:nvPr>
            <p:ph type="title"/>
          </p:nvPr>
        </p:nvSpPr>
        <p:spPr>
          <a:xfrm>
            <a:off x="457200" y="274638"/>
            <a:ext cx="8229600" cy="1143000"/>
          </a:xfrm>
          <a:prstGeom prst="rect">
            <a:avLst/>
          </a:prstGeom>
          <a:solidFill>
            <a:srgbClr val="073763"/>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23444"/>
              <a:buNone/>
            </a:pPr>
            <a:r>
              <a:rPr lang="en-US"/>
              <a:t>Importance of Stakeholder Engagement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4641aa3161_0_566"/>
          <p:cNvSpPr txBox="1"/>
          <p:nvPr/>
        </p:nvSpPr>
        <p:spPr>
          <a:xfrm>
            <a:off x="228600" y="1306275"/>
            <a:ext cx="8771700" cy="55518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2100"/>
              <a:buFont typeface="Verdana"/>
              <a:buNone/>
            </a:pPr>
            <a:r>
              <a:rPr b="1" i="0" lang="en-US" sz="2400" u="none" cap="none" strike="noStrike">
                <a:solidFill>
                  <a:schemeClr val="dk1"/>
                </a:solidFill>
                <a:latin typeface="Verdana"/>
                <a:ea typeface="Verdana"/>
                <a:cs typeface="Verdana"/>
                <a:sym typeface="Verdana"/>
              </a:rPr>
              <a:t>To truly understand the problem/challenge we have to gain insight from those affected by the problem/challenge.</a:t>
            </a:r>
            <a:endParaRPr b="0" i="0" sz="2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chemeClr val="dk1"/>
              </a:buClr>
              <a:buSzPts val="2100"/>
              <a:buFont typeface="Verdana"/>
              <a:buNone/>
            </a:pPr>
            <a:r>
              <a:rPr b="0" i="0" lang="en-US" sz="2400" u="none" cap="none" strike="noStrike">
                <a:solidFill>
                  <a:schemeClr val="dk1"/>
                </a:solidFill>
                <a:latin typeface="Verdana"/>
                <a:ea typeface="Verdana"/>
                <a:cs typeface="Verdana"/>
                <a:sym typeface="Verdana"/>
              </a:rPr>
              <a:t>They can help us understand:</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10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What</a:t>
            </a:r>
            <a:r>
              <a:rPr b="0" i="0" lang="en-US" sz="2400" u="none" cap="none" strike="noStrike">
                <a:solidFill>
                  <a:schemeClr val="dk1"/>
                </a:solidFill>
                <a:latin typeface="Verdana"/>
                <a:ea typeface="Verdana"/>
                <a:cs typeface="Verdana"/>
                <a:sym typeface="Verdana"/>
              </a:rPr>
              <a:t> does this problem </a:t>
            </a:r>
            <a:endParaRPr b="0" i="0" sz="2400" u="none" cap="none" strike="noStrike">
              <a:solidFill>
                <a:schemeClr val="dk1"/>
              </a:solidFill>
              <a:latin typeface="Verdana"/>
              <a:ea typeface="Verdana"/>
              <a:cs typeface="Verdana"/>
              <a:sym typeface="Verdana"/>
            </a:endParaRPr>
          </a:p>
          <a:p>
            <a:pPr indent="0" lvl="0" marL="457200" marR="0" rtl="0" algn="l">
              <a:lnSpc>
                <a:spcPct val="100000"/>
              </a:lnSpc>
              <a:spcBef>
                <a:spcPts val="5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look/sound/feel like for them?</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Who</a:t>
            </a:r>
            <a:r>
              <a:rPr b="0" i="0" lang="en-US" sz="2400" u="none" cap="none" strike="noStrike">
                <a:solidFill>
                  <a:schemeClr val="dk1"/>
                </a:solidFill>
                <a:latin typeface="Verdana"/>
                <a:ea typeface="Verdana"/>
                <a:cs typeface="Verdana"/>
                <a:sym typeface="Verdana"/>
              </a:rPr>
              <a:t> is this problem affecting and </a:t>
            </a:r>
            <a:endParaRPr b="0" i="0" sz="2400" u="none" cap="none" strike="noStrike">
              <a:solidFill>
                <a:schemeClr val="dk1"/>
              </a:solidFill>
              <a:latin typeface="Verdana"/>
              <a:ea typeface="Verdana"/>
              <a:cs typeface="Verdana"/>
              <a:sym typeface="Verdana"/>
            </a:endParaRPr>
          </a:p>
          <a:p>
            <a:pPr indent="0" lvl="0" marL="457200" marR="0" rtl="0" algn="l">
              <a:lnSpc>
                <a:spcPct val="100000"/>
              </a:lnSpc>
              <a:spcBef>
                <a:spcPts val="5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in what way?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When</a:t>
            </a:r>
            <a:r>
              <a:rPr b="0" i="0" lang="en-US" sz="2400" u="none" cap="none" strike="noStrike">
                <a:solidFill>
                  <a:schemeClr val="dk1"/>
                </a:solidFill>
                <a:latin typeface="Verdana"/>
                <a:ea typeface="Verdana"/>
                <a:cs typeface="Verdana"/>
                <a:sym typeface="Verdana"/>
              </a:rPr>
              <a:t> is this problem affecting them more? the least?</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Where</a:t>
            </a:r>
            <a:r>
              <a:rPr b="0" i="0" lang="en-US" sz="2400" u="none" cap="none" strike="noStrike">
                <a:solidFill>
                  <a:schemeClr val="dk1"/>
                </a:solidFill>
                <a:latin typeface="Verdana"/>
                <a:ea typeface="Verdana"/>
                <a:cs typeface="Verdana"/>
                <a:sym typeface="Verdana"/>
              </a:rPr>
              <a:t> do they experience this problem the most?</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500"/>
              </a:spcBef>
              <a:spcAft>
                <a:spcPts val="0"/>
              </a:spcAft>
              <a:buClr>
                <a:schemeClr val="dk1"/>
              </a:buClr>
              <a:buSzPts val="2400"/>
              <a:buFont typeface="Verdana"/>
              <a:buChar char="-"/>
            </a:pPr>
            <a:r>
              <a:rPr b="0" i="1" lang="en-US" sz="2400" u="none" cap="none" strike="noStrike">
                <a:solidFill>
                  <a:schemeClr val="dk1"/>
                </a:solidFill>
                <a:latin typeface="Verdana"/>
                <a:ea typeface="Verdana"/>
                <a:cs typeface="Verdana"/>
                <a:sym typeface="Verdana"/>
              </a:rPr>
              <a:t>Why</a:t>
            </a:r>
            <a:r>
              <a:rPr b="0" i="0" lang="en-US" sz="2400" u="none" cap="none" strike="noStrike">
                <a:solidFill>
                  <a:schemeClr val="dk1"/>
                </a:solidFill>
                <a:latin typeface="Verdana"/>
                <a:ea typeface="Verdana"/>
                <a:cs typeface="Verdana"/>
                <a:sym typeface="Verdana"/>
              </a:rPr>
              <a:t> do they think this problem is occuring?</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50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53" name="Google Shape;553;g24641aa3161_0_56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id="554" name="Google Shape;554;g24641aa3161_0_566"/>
          <p:cNvPicPr preferRelativeResize="0"/>
          <p:nvPr/>
        </p:nvPicPr>
        <p:blipFill rotWithShape="1">
          <a:blip r:embed="rId3">
            <a:alphaModFix/>
          </a:blip>
          <a:srcRect b="0" l="30507" r="0" t="0"/>
          <a:stretch/>
        </p:blipFill>
        <p:spPr>
          <a:xfrm>
            <a:off x="6282500" y="2393125"/>
            <a:ext cx="2451274" cy="23396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2c510ae718_0_507"/>
          <p:cNvSpPr txBox="1"/>
          <p:nvPr/>
        </p:nvSpPr>
        <p:spPr>
          <a:xfrm>
            <a:off x="457200" y="1520325"/>
            <a:ext cx="8229600" cy="53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Verdana"/>
                <a:ea typeface="Verdana"/>
                <a:cs typeface="Verdana"/>
                <a:sym typeface="Verdana"/>
              </a:rPr>
              <a:t>There are different tools you might use to explore the WHYs from the perspective of stakeholders.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Empathy interviews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Focus groups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Surveys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0" i="1"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1" lang="en-US" sz="2400" u="none" cap="none" strike="noStrike">
                <a:solidFill>
                  <a:schemeClr val="dk1"/>
                </a:solidFill>
                <a:latin typeface="Verdana"/>
                <a:ea typeface="Verdana"/>
                <a:cs typeface="Verdana"/>
                <a:sym typeface="Verdana"/>
              </a:rPr>
              <a:t>Ex. Conducting a school climate survey for students and families to see how they feel about school.  Include what they think is working / not working.  Work with schools to figure out the best time and way to give surveys.  Get results back by mid-October and review as a team at</a:t>
            </a:r>
            <a:endParaRPr b="0" i="1"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1" lang="en-US" sz="2400" u="none" cap="none" strike="noStrike">
                <a:solidFill>
                  <a:schemeClr val="dk1"/>
                </a:solidFill>
                <a:latin typeface="Verdana"/>
                <a:ea typeface="Verdana"/>
                <a:cs typeface="Verdana"/>
                <a:sym typeface="Verdana"/>
              </a:rPr>
              <a:t>November meeting.</a:t>
            </a:r>
            <a:endParaRPr b="0" i="0" sz="2400" u="none" cap="none" strike="noStrike">
              <a:solidFill>
                <a:schemeClr val="dk1"/>
              </a:solidFill>
              <a:latin typeface="Verdana"/>
              <a:ea typeface="Verdana"/>
              <a:cs typeface="Verdana"/>
              <a:sym typeface="Verdana"/>
            </a:endParaRPr>
          </a:p>
        </p:txBody>
      </p:sp>
      <p:sp>
        <p:nvSpPr>
          <p:cNvPr id="561" name="Google Shape;561;g22c510ae718_0_50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a:t>Tools for Feedback</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52b49ff9a8_0_5"/>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3000"/>
              <a:t>Work Time</a:t>
            </a:r>
            <a:endParaRPr sz="3000"/>
          </a:p>
        </p:txBody>
      </p:sp>
      <p:sp>
        <p:nvSpPr>
          <p:cNvPr id="568" name="Google Shape;568;g252b49ff9a8_0_5"/>
          <p:cNvSpPr txBox="1"/>
          <p:nvPr>
            <p:ph idx="1" type="body"/>
          </p:nvPr>
        </p:nvSpPr>
        <p:spPr>
          <a:xfrm>
            <a:off x="3575050" y="273050"/>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fontScale="85000" lnSpcReduction="20000"/>
          </a:bodyPr>
          <a:lstStyle/>
          <a:p>
            <a:pPr indent="0" lvl="0" marL="0" rtl="0" algn="l">
              <a:lnSpc>
                <a:spcPct val="100000"/>
              </a:lnSpc>
              <a:spcBef>
                <a:spcPts val="360"/>
              </a:spcBef>
              <a:spcAft>
                <a:spcPts val="0"/>
              </a:spcAft>
              <a:buClr>
                <a:schemeClr val="dk1"/>
              </a:buClr>
              <a:buSzPct val="34375"/>
              <a:buFont typeface="Arial"/>
              <a:buNone/>
            </a:pPr>
            <a:r>
              <a:rPr lang="en-US"/>
              <a:t>How are you currently obtaining stakeholder feedback?</a:t>
            </a:r>
            <a:endParaRPr/>
          </a:p>
          <a:p>
            <a:pPr indent="0" lvl="0" marL="0" rtl="0" algn="l">
              <a:lnSpc>
                <a:spcPct val="100000"/>
              </a:lnSpc>
              <a:spcBef>
                <a:spcPts val="1000"/>
              </a:spcBef>
              <a:spcAft>
                <a:spcPts val="0"/>
              </a:spcAft>
              <a:buClr>
                <a:schemeClr val="dk1"/>
              </a:buClr>
              <a:buSzPct val="34375"/>
              <a:buFont typeface="Arial"/>
              <a:buNone/>
            </a:pPr>
            <a:r>
              <a:t/>
            </a:r>
            <a:endParaRPr/>
          </a:p>
          <a:p>
            <a:pPr indent="-398620" lvl="0" marL="457200" rtl="0" algn="l">
              <a:lnSpc>
                <a:spcPct val="100000"/>
              </a:lnSpc>
              <a:spcBef>
                <a:spcPts val="1000"/>
              </a:spcBef>
              <a:spcAft>
                <a:spcPts val="0"/>
              </a:spcAft>
              <a:buSzPct val="98437"/>
              <a:buFont typeface="Verdana"/>
              <a:buChar char="•"/>
            </a:pPr>
            <a:r>
              <a:rPr lang="en-US"/>
              <a:t>Identify which stakeholder groups you need to obtain feedback from.</a:t>
            </a:r>
            <a:endParaRPr/>
          </a:p>
          <a:p>
            <a:pPr indent="-379730" lvl="1" marL="914400" rtl="0" algn="l">
              <a:lnSpc>
                <a:spcPct val="100000"/>
              </a:lnSpc>
              <a:spcBef>
                <a:spcPts val="1000"/>
              </a:spcBef>
              <a:spcAft>
                <a:spcPts val="0"/>
              </a:spcAft>
              <a:buSzPct val="100000"/>
              <a:buChar char="–"/>
            </a:pPr>
            <a:r>
              <a:rPr lang="en-US"/>
              <a:t>Who is the problem impacting?</a:t>
            </a:r>
            <a:endParaRPr/>
          </a:p>
          <a:p>
            <a:pPr indent="-402906" lvl="0" marL="457200" rtl="0" algn="l">
              <a:lnSpc>
                <a:spcPct val="100000"/>
              </a:lnSpc>
              <a:spcBef>
                <a:spcPts val="1000"/>
              </a:spcBef>
              <a:spcAft>
                <a:spcPts val="0"/>
              </a:spcAft>
              <a:buSzPct val="146938"/>
              <a:buFont typeface="Verdana"/>
              <a:buChar char="•"/>
            </a:pPr>
            <a:r>
              <a:rPr lang="en-US"/>
              <a:t>Discuss the method(s) by which feedback will be gathered.</a:t>
            </a:r>
            <a:endParaRPr b="1" sz="2800"/>
          </a:p>
          <a:p>
            <a:pPr indent="0" lvl="0" marL="0" rtl="0" algn="l">
              <a:lnSpc>
                <a:spcPct val="100000"/>
              </a:lnSpc>
              <a:spcBef>
                <a:spcPts val="1000"/>
              </a:spcBef>
              <a:spcAft>
                <a:spcPts val="0"/>
              </a:spcAft>
              <a:buSzPct val="163265"/>
              <a:buNone/>
            </a:pPr>
            <a:r>
              <a:t/>
            </a:r>
            <a:endParaRPr sz="2800"/>
          </a:p>
        </p:txBody>
      </p:sp>
      <p:sp>
        <p:nvSpPr>
          <p:cNvPr id="569" name="Google Shape;569;g252b49ff9a8_0_5"/>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sz="3300"/>
              <a:t>Stakeholder Feedback</a:t>
            </a:r>
            <a:endParaRPr sz="3300"/>
          </a:p>
        </p:txBody>
      </p:sp>
      <p:pic>
        <p:nvPicPr>
          <p:cNvPr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id="570" name="Google Shape;570;g252b49ff9a8_0_5" title="10 Minute Timer with Relaxing Music and Alarm 🎵⏰">
            <a:hlinkClick r:id="rId3"/>
          </p:cNvPr>
          <p:cNvPicPr preferRelativeResize="0"/>
          <p:nvPr/>
        </p:nvPicPr>
        <p:blipFill rotWithShape="1">
          <a:blip r:embed="rId4">
            <a:alphaModFix/>
          </a:blip>
          <a:srcRect b="0" l="0" r="0" t="0"/>
          <a:stretch/>
        </p:blipFill>
        <p:spPr>
          <a:xfrm>
            <a:off x="3868863" y="5526925"/>
            <a:ext cx="2066119" cy="1162200"/>
          </a:xfrm>
          <a:prstGeom prst="rect">
            <a:avLst/>
          </a:prstGeom>
          <a:noFill/>
          <a:ln>
            <a:noFill/>
          </a:ln>
        </p:spPr>
      </p:pic>
      <p:pic>
        <p:nvPicPr>
          <p:cNvPr id="571" name="Google Shape;571;g252b49ff9a8_0_5"/>
          <p:cNvPicPr preferRelativeResize="0"/>
          <p:nvPr/>
        </p:nvPicPr>
        <p:blipFill rotWithShape="1">
          <a:blip r:embed="rId5">
            <a:alphaModFix/>
          </a:blip>
          <a:srcRect b="0" l="0" r="0" t="0"/>
          <a:stretch/>
        </p:blipFill>
        <p:spPr>
          <a:xfrm>
            <a:off x="6811347" y="3708676"/>
            <a:ext cx="2332651" cy="3045999"/>
          </a:xfrm>
          <a:prstGeom prst="rect">
            <a:avLst/>
          </a:prstGeom>
          <a:noFill/>
          <a:ln>
            <a:noFill/>
          </a:ln>
        </p:spPr>
      </p:pic>
      <p:sp>
        <p:nvSpPr>
          <p:cNvPr id="572" name="Google Shape;572;g252b49ff9a8_0_5"/>
          <p:cNvSpPr txBox="1"/>
          <p:nvPr/>
        </p:nvSpPr>
        <p:spPr>
          <a:xfrm>
            <a:off x="87850" y="6109725"/>
            <a:ext cx="3487200" cy="5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17 </a:t>
            </a:r>
            <a:endParaRPr b="0" i="1" sz="2600" u="none" cap="none" strike="noStrike">
              <a:solidFill>
                <a:srgbClr val="000000"/>
              </a:solidFill>
              <a:latin typeface="Verdana"/>
              <a:ea typeface="Verdana"/>
              <a:cs typeface="Verdana"/>
              <a:sym typeface="Verdana"/>
            </a:endParaRPr>
          </a:p>
        </p:txBody>
      </p:sp>
      <p:pic>
        <p:nvPicPr>
          <p:cNvPr id="573" name="Google Shape;573;g252b49ff9a8_0_5"/>
          <p:cNvPicPr preferRelativeResize="0"/>
          <p:nvPr/>
        </p:nvPicPr>
        <p:blipFill rotWithShape="1">
          <a:blip r:embed="rId6">
            <a:alphaModFix/>
          </a:blip>
          <a:srcRect b="0" l="0" r="0" t="0"/>
          <a:stretch/>
        </p:blipFill>
        <p:spPr>
          <a:xfrm>
            <a:off x="838200" y="2744813"/>
            <a:ext cx="2271901" cy="30465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2c68c3e43a_0_1814"/>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2323"/>
              <a:buNone/>
            </a:pPr>
            <a:r>
              <a:rPr lang="en-US" sz="2300"/>
              <a:t>Participants will:</a:t>
            </a:r>
            <a:endParaRPr sz="2300"/>
          </a:p>
          <a:p>
            <a:pPr indent="-374650" lvl="0" marL="457200" rtl="0" algn="l">
              <a:lnSpc>
                <a:spcPct val="100000"/>
              </a:lnSpc>
              <a:spcBef>
                <a:spcPts val="1000"/>
              </a:spcBef>
              <a:spcAft>
                <a:spcPts val="0"/>
              </a:spcAft>
              <a:buSzPts val="2300"/>
              <a:buFont typeface="Verdana"/>
              <a:buAutoNum type="arabicPeriod"/>
            </a:pPr>
            <a:r>
              <a:rPr lang="en-US" sz="2300"/>
              <a:t>Understand the data-informed decision making process at the division level</a:t>
            </a:r>
            <a:endParaRPr sz="2300"/>
          </a:p>
          <a:p>
            <a:pPr indent="-374650" lvl="0" marL="457200" rtl="0" algn="l">
              <a:lnSpc>
                <a:spcPct val="100000"/>
              </a:lnSpc>
              <a:spcBef>
                <a:spcPts val="1000"/>
              </a:spcBef>
              <a:spcAft>
                <a:spcPts val="0"/>
              </a:spcAft>
              <a:buSzPts val="2300"/>
              <a:buFont typeface="Verdana"/>
              <a:buAutoNum type="arabicPeriod"/>
            </a:pPr>
            <a:r>
              <a:rPr lang="en-US" sz="2300"/>
              <a:t>Identify valued outcomes for MTSS implementation</a:t>
            </a:r>
            <a:endParaRPr sz="2300"/>
          </a:p>
          <a:p>
            <a:pPr indent="-374650" lvl="0" marL="457200" rtl="0" algn="l">
              <a:lnSpc>
                <a:spcPct val="100000"/>
              </a:lnSpc>
              <a:spcBef>
                <a:spcPts val="1000"/>
              </a:spcBef>
              <a:spcAft>
                <a:spcPts val="0"/>
              </a:spcAft>
              <a:buSzPts val="2300"/>
              <a:buFont typeface="Verdana"/>
              <a:buAutoNum type="arabicPeriod"/>
            </a:pPr>
            <a:r>
              <a:rPr lang="en-US" sz="2300"/>
              <a:t>Analyze data to identify red flags and root causes</a:t>
            </a:r>
            <a:endParaRPr sz="2300"/>
          </a:p>
          <a:p>
            <a:pPr indent="-374650" lvl="0" marL="457200" rtl="0" algn="l">
              <a:lnSpc>
                <a:spcPct val="100000"/>
              </a:lnSpc>
              <a:spcBef>
                <a:spcPts val="1000"/>
              </a:spcBef>
              <a:spcAft>
                <a:spcPts val="0"/>
              </a:spcAft>
              <a:buSzPts val="2300"/>
              <a:buFont typeface="Verdana"/>
              <a:buAutoNum type="arabicPeriod"/>
            </a:pPr>
            <a:r>
              <a:rPr lang="en-US" sz="2300"/>
              <a:t>Define problems with precision and establish division goals</a:t>
            </a:r>
            <a:endParaRPr sz="2300"/>
          </a:p>
          <a:p>
            <a:pPr indent="-374650" lvl="0" marL="457200" rtl="0" algn="l">
              <a:lnSpc>
                <a:spcPct val="100000"/>
              </a:lnSpc>
              <a:spcBef>
                <a:spcPts val="1000"/>
              </a:spcBef>
              <a:spcAft>
                <a:spcPts val="0"/>
              </a:spcAft>
              <a:buSzPts val="2300"/>
              <a:buFont typeface="Verdana"/>
              <a:buAutoNum type="arabicPeriod"/>
            </a:pPr>
            <a:r>
              <a:rPr lang="en-US" sz="2300"/>
              <a:t>Determine practices and systems needed to achieve an identified goal</a:t>
            </a:r>
            <a:endParaRPr sz="2300"/>
          </a:p>
          <a:p>
            <a:pPr indent="-374650" lvl="0" marL="457200" rtl="0" algn="l">
              <a:lnSpc>
                <a:spcPct val="100000"/>
              </a:lnSpc>
              <a:spcBef>
                <a:spcPts val="1000"/>
              </a:spcBef>
              <a:spcAft>
                <a:spcPts val="0"/>
              </a:spcAft>
              <a:buSzPts val="2300"/>
              <a:buFont typeface="Verdana"/>
              <a:buAutoNum type="arabicPeriod"/>
            </a:pPr>
            <a:r>
              <a:rPr lang="en-US" sz="2300"/>
              <a:t>Monitor outcomes and fidelity of the implementation plan</a:t>
            </a:r>
            <a:endParaRPr sz="2300"/>
          </a:p>
          <a:p>
            <a:pPr indent="0" lvl="0" marL="0" rtl="0" algn="l">
              <a:lnSpc>
                <a:spcPct val="100000"/>
              </a:lnSpc>
              <a:spcBef>
                <a:spcPts val="1000"/>
              </a:spcBef>
              <a:spcAft>
                <a:spcPts val="0"/>
              </a:spcAft>
              <a:buSzPts val="2323"/>
              <a:buNone/>
            </a:pPr>
            <a:r>
              <a:t/>
            </a:r>
            <a:endParaRPr sz="3100"/>
          </a:p>
        </p:txBody>
      </p:sp>
      <p:sp>
        <p:nvSpPr>
          <p:cNvPr id="166" name="Google Shape;166;g22c68c3e43a_0_181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abf9b6a783_1_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Division A: </a:t>
            </a:r>
            <a:endParaRPr/>
          </a:p>
          <a:p>
            <a:pPr indent="0" lvl="0" marL="0" rtl="0" algn="ctr">
              <a:lnSpc>
                <a:spcPct val="100000"/>
              </a:lnSpc>
              <a:spcBef>
                <a:spcPts val="0"/>
              </a:spcBef>
              <a:spcAft>
                <a:spcPts val="0"/>
              </a:spcAft>
              <a:buSzPts val="4000"/>
              <a:buNone/>
            </a:pPr>
            <a:r>
              <a:rPr lang="en-US"/>
              <a:t>Stakeholder Feedback</a:t>
            </a:r>
            <a:endParaRPr/>
          </a:p>
        </p:txBody>
      </p:sp>
      <p:sp>
        <p:nvSpPr>
          <p:cNvPr id="580" name="Google Shape;580;g2abf9b6a783_1_7"/>
          <p:cNvSpPr txBox="1"/>
          <p:nvPr/>
        </p:nvSpPr>
        <p:spPr>
          <a:xfrm>
            <a:off x="505925" y="1469650"/>
            <a:ext cx="8165100" cy="511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Verdana"/>
                <a:ea typeface="Verdana"/>
                <a:cs typeface="Verdana"/>
                <a:sym typeface="Verdana"/>
              </a:rPr>
              <a:t>Families:</a:t>
            </a:r>
            <a:endParaRPr b="0" i="0" sz="31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illness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housing instability</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economic hardships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confusion about attendance policies and procedures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Verdana"/>
                <a:ea typeface="Verdana"/>
                <a:cs typeface="Verdana"/>
                <a:sym typeface="Verdana"/>
              </a:rPr>
              <a:t>Students: </a:t>
            </a:r>
            <a:r>
              <a:rPr b="0" i="0" lang="en-US" sz="3000" u="none" cap="none" strike="noStrike">
                <a:solidFill>
                  <a:schemeClr val="dk1"/>
                </a:solidFill>
                <a:latin typeface="Verdana"/>
                <a:ea typeface="Verdana"/>
                <a:cs typeface="Verdana"/>
                <a:sym typeface="Verdana"/>
              </a:rPr>
              <a:t>“</a:t>
            </a:r>
            <a:r>
              <a:rPr b="0" i="0" lang="en-US" sz="2800" u="none" cap="none" strike="noStrike">
                <a:solidFill>
                  <a:schemeClr val="dk1"/>
                </a:solidFill>
                <a:latin typeface="Verdana"/>
                <a:ea typeface="Verdana"/>
                <a:cs typeface="Verdana"/>
                <a:sym typeface="Verdana"/>
              </a:rPr>
              <a:t>Why do you come to school?”</a:t>
            </a:r>
            <a:endParaRPr b="0" i="0" sz="28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adult support</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belonging to a positive peer group</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commitment to education and future goals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school environment </a:t>
            </a:r>
            <a:r>
              <a:rPr b="0" i="0" lang="en-US" sz="2200" u="none" cap="none" strike="noStrike">
                <a:solidFill>
                  <a:schemeClr val="dk1"/>
                </a:solidFill>
                <a:latin typeface="Verdana"/>
                <a:ea typeface="Verdana"/>
                <a:cs typeface="Verdana"/>
                <a:sym typeface="Verdana"/>
              </a:rPr>
              <a:t>(e.g. feel safe, </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Verdana"/>
                <a:ea typeface="Verdana"/>
                <a:cs typeface="Verdana"/>
                <a:sym typeface="Verdana"/>
              </a:rPr>
              <a:t>supported and engaged in class; school is fun)</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3b8a857677_2_6"/>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4000">
                <a:solidFill>
                  <a:schemeClr val="dk1"/>
                </a:solidFill>
              </a:rPr>
              <a:t>Identifying the “Why”</a:t>
            </a:r>
            <a:endParaRPr/>
          </a:p>
        </p:txBody>
      </p:sp>
      <p:pic>
        <p:nvPicPr>
          <p:cNvPr id="587" name="Google Shape;587;g23b8a857677_2_6"/>
          <p:cNvPicPr preferRelativeResize="0"/>
          <p:nvPr/>
        </p:nvPicPr>
        <p:blipFill rotWithShape="1">
          <a:blip r:embed="rId3">
            <a:alphaModFix/>
          </a:blip>
          <a:srcRect b="0" l="0" r="0" t="0"/>
          <a:stretch/>
        </p:blipFill>
        <p:spPr>
          <a:xfrm>
            <a:off x="725075" y="4398875"/>
            <a:ext cx="7769600" cy="2502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2c510ae718_0_114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Why Conduct </a:t>
            </a:r>
            <a:endParaRPr/>
          </a:p>
          <a:p>
            <a:pPr indent="0" lvl="0" marL="0" rtl="0" algn="ctr">
              <a:lnSpc>
                <a:spcPct val="100000"/>
              </a:lnSpc>
              <a:spcBef>
                <a:spcPts val="0"/>
              </a:spcBef>
              <a:spcAft>
                <a:spcPts val="0"/>
              </a:spcAft>
              <a:buSzPts val="4000"/>
              <a:buNone/>
            </a:pPr>
            <a:r>
              <a:rPr lang="en-US"/>
              <a:t>Root Cause Analysis?</a:t>
            </a:r>
            <a:endParaRPr/>
          </a:p>
        </p:txBody>
      </p:sp>
      <p:sp>
        <p:nvSpPr>
          <p:cNvPr id="594" name="Google Shape;594;g22c510ae718_0_1146"/>
          <p:cNvSpPr txBox="1"/>
          <p:nvPr/>
        </p:nvSpPr>
        <p:spPr>
          <a:xfrm>
            <a:off x="239300" y="6305400"/>
            <a:ext cx="663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Office of School Quality, Dr. April Kaiser Edwards, VDOE</a:t>
            </a:r>
            <a:endParaRPr b="0" i="0" sz="1400" u="none" cap="none" strike="noStrike">
              <a:solidFill>
                <a:srgbClr val="000000"/>
              </a:solidFill>
              <a:latin typeface="Verdana"/>
              <a:ea typeface="Verdana"/>
              <a:cs typeface="Verdana"/>
              <a:sym typeface="Verdana"/>
            </a:endParaRPr>
          </a:p>
        </p:txBody>
      </p:sp>
      <p:sp>
        <p:nvSpPr>
          <p:cNvPr id="595" name="Google Shape;595;g22c510ae718_0_1146"/>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0"/>
              </a:spcBef>
              <a:spcAft>
                <a:spcPts val="0"/>
              </a:spcAft>
              <a:buSzPts val="2400"/>
              <a:buFont typeface="Verdana"/>
              <a:buAutoNum type="arabicPeriod"/>
            </a:pPr>
            <a:r>
              <a:rPr lang="en-US" sz="2400"/>
              <a:t>Prevents “solutionitis”</a:t>
            </a:r>
            <a:endParaRPr sz="2400"/>
          </a:p>
          <a:p>
            <a:pPr indent="-381000" lvl="0" marL="457200" rtl="0" algn="l">
              <a:lnSpc>
                <a:spcPct val="100000"/>
              </a:lnSpc>
              <a:spcBef>
                <a:spcPts val="1000"/>
              </a:spcBef>
              <a:spcAft>
                <a:spcPts val="0"/>
              </a:spcAft>
              <a:buSzPts val="2400"/>
              <a:buFont typeface="Verdana"/>
              <a:buAutoNum type="arabicPeriod"/>
            </a:pPr>
            <a:r>
              <a:rPr lang="en-US" sz="2400"/>
              <a:t>Produces insights into the system as a whole</a:t>
            </a:r>
            <a:endParaRPr sz="2400"/>
          </a:p>
          <a:p>
            <a:pPr indent="-381000" lvl="0" marL="457200" rtl="0" algn="l">
              <a:lnSpc>
                <a:spcPct val="100000"/>
              </a:lnSpc>
              <a:spcBef>
                <a:spcPts val="1000"/>
              </a:spcBef>
              <a:spcAft>
                <a:spcPts val="0"/>
              </a:spcAft>
              <a:buSzPts val="2400"/>
              <a:buFont typeface="Verdana"/>
              <a:buAutoNum type="arabicPeriod"/>
            </a:pPr>
            <a:r>
              <a:rPr lang="en-US" sz="2400"/>
              <a:t>Prompts brutally honest discussions about why unsatisfactory outcomes occur</a:t>
            </a:r>
            <a:endParaRPr sz="2400"/>
          </a:p>
          <a:p>
            <a:pPr indent="-381000" lvl="0" marL="457200" rtl="0" algn="l">
              <a:lnSpc>
                <a:spcPct val="100000"/>
              </a:lnSpc>
              <a:spcBef>
                <a:spcPts val="1000"/>
              </a:spcBef>
              <a:spcAft>
                <a:spcPts val="0"/>
              </a:spcAft>
              <a:buSzPts val="2400"/>
              <a:buFont typeface="Verdana"/>
              <a:buAutoNum type="arabicPeriod"/>
            </a:pPr>
            <a:r>
              <a:rPr lang="en-US" sz="2400"/>
              <a:t>Prompts participants to look at problems from the user perspective</a:t>
            </a:r>
            <a:endParaRPr sz="2400"/>
          </a:p>
          <a:p>
            <a:pPr indent="-381000" lvl="0" marL="457200" rtl="0" algn="l">
              <a:lnSpc>
                <a:spcPct val="100000"/>
              </a:lnSpc>
              <a:spcBef>
                <a:spcPts val="1000"/>
              </a:spcBef>
              <a:spcAft>
                <a:spcPts val="0"/>
              </a:spcAft>
              <a:buSzPts val="2400"/>
              <a:buFont typeface="Verdana"/>
              <a:buAutoNum type="arabicPeriod"/>
            </a:pPr>
            <a:r>
              <a:rPr lang="en-US" sz="2400"/>
              <a:t>Ensures the initial problem is narrow and concrete enough to improve</a:t>
            </a:r>
            <a:endParaRPr sz="2400"/>
          </a:p>
          <a:p>
            <a:pPr indent="-381000" lvl="0" marL="457200" rtl="0" algn="l">
              <a:lnSpc>
                <a:spcPct val="100000"/>
              </a:lnSpc>
              <a:spcBef>
                <a:spcPts val="1000"/>
              </a:spcBef>
              <a:spcAft>
                <a:spcPts val="0"/>
              </a:spcAft>
              <a:buSzPts val="2400"/>
              <a:buFont typeface="Verdana"/>
              <a:buAutoNum type="arabicPeriod"/>
            </a:pPr>
            <a:r>
              <a:rPr lang="en-US" sz="2400"/>
              <a:t>Informs tactical action and solutions moving forward</a:t>
            </a:r>
            <a:endParaRPr sz="2400"/>
          </a:p>
          <a:p>
            <a:pPr indent="-381000" lvl="0" marL="457200" rtl="0" algn="l">
              <a:lnSpc>
                <a:spcPct val="100000"/>
              </a:lnSpc>
              <a:spcBef>
                <a:spcPts val="1000"/>
              </a:spcBef>
              <a:spcAft>
                <a:spcPts val="1000"/>
              </a:spcAft>
              <a:buSzPts val="2400"/>
              <a:buFont typeface="Verdana"/>
              <a:buAutoNum type="arabicPeriod"/>
            </a:pPr>
            <a:r>
              <a:rPr lang="en-US" sz="2400"/>
              <a:t>Enhances the group’s ability to develop targeted and measurable outcomes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378992f52d_3_0"/>
          <p:cNvSpPr txBox="1"/>
          <p:nvPr>
            <p:ph idx="1" type="body"/>
          </p:nvPr>
        </p:nvSpPr>
        <p:spPr>
          <a:xfrm>
            <a:off x="306025" y="1371800"/>
            <a:ext cx="8609400" cy="531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500"/>
              <a:buNone/>
            </a:pPr>
            <a:r>
              <a:rPr b="1" lang="en-US" sz="2900">
                <a:solidFill>
                  <a:schemeClr val="dk1"/>
                </a:solidFill>
                <a:latin typeface="Verdana"/>
                <a:ea typeface="Verdana"/>
                <a:cs typeface="Verdana"/>
                <a:sym typeface="Verdana"/>
              </a:rPr>
              <a:t>Example: </a:t>
            </a:r>
            <a:endParaRPr b="1"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rPr b="1" lang="en-US" sz="2900">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500"/>
              <a:buNone/>
            </a:pPr>
            <a:r>
              <a:rPr b="1" lang="en-US" sz="2900">
                <a:solidFill>
                  <a:schemeClr val="dk1"/>
                </a:solidFill>
                <a:latin typeface="Verdana"/>
                <a:ea typeface="Verdana"/>
                <a:cs typeface="Verdana"/>
                <a:sym typeface="Verdana"/>
              </a:rPr>
              <a:t>Fact:</a:t>
            </a:r>
            <a:r>
              <a:rPr lang="en-US" sz="2900">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2900">
              <a:solidFill>
                <a:schemeClr val="dk1"/>
              </a:solidFill>
              <a:latin typeface="Verdana"/>
              <a:ea typeface="Verdana"/>
              <a:cs typeface="Verdana"/>
              <a:sym typeface="Verdana"/>
            </a:endParaRPr>
          </a:p>
        </p:txBody>
      </p:sp>
      <p:sp>
        <p:nvSpPr>
          <p:cNvPr id="601" name="Google Shape;601;g2378992f52d_3_0"/>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Root Cause Helps Separate Story from Fact</a:t>
            </a:r>
            <a:endParaRPr sz="30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g22a56e2d374_1_774"/>
          <p:cNvPicPr preferRelativeResize="0"/>
          <p:nvPr/>
        </p:nvPicPr>
        <p:blipFill rotWithShape="1">
          <a:blip r:embed="rId3">
            <a:alphaModFix/>
          </a:blip>
          <a:srcRect b="0" l="0" r="0" t="0"/>
          <a:stretch/>
        </p:blipFill>
        <p:spPr>
          <a:xfrm>
            <a:off x="696359" y="1441550"/>
            <a:ext cx="4215975" cy="5416450"/>
          </a:xfrm>
          <a:prstGeom prst="rect">
            <a:avLst/>
          </a:prstGeom>
          <a:noFill/>
          <a:ln>
            <a:noFill/>
          </a:ln>
        </p:spPr>
      </p:pic>
      <p:sp>
        <p:nvSpPr>
          <p:cNvPr id="608" name="Google Shape;608;g22a56e2d374_1_774"/>
          <p:cNvSpPr txBox="1"/>
          <p:nvPr/>
        </p:nvSpPr>
        <p:spPr>
          <a:xfrm>
            <a:off x="5493900" y="2150750"/>
            <a:ext cx="32715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1" lang="en-US" sz="2800" u="none" cap="none" strike="noStrike">
                <a:solidFill>
                  <a:srgbClr val="000000"/>
                </a:solidFill>
                <a:latin typeface="Verdana"/>
                <a:ea typeface="Verdana"/>
                <a:cs typeface="Verdana"/>
                <a:sym typeface="Verdana"/>
              </a:rPr>
              <a:t>“Instead of jumping to solutions, we take the time to ask ‘why’ to get closer to the root cause.”</a:t>
            </a:r>
            <a:endParaRPr b="0" i="1" sz="2800" u="none" cap="none" strike="noStrike">
              <a:solidFill>
                <a:srgbClr val="000000"/>
              </a:solidFill>
              <a:latin typeface="Verdana"/>
              <a:ea typeface="Verdana"/>
              <a:cs typeface="Verdana"/>
              <a:sym typeface="Verdana"/>
            </a:endParaRPr>
          </a:p>
        </p:txBody>
      </p:sp>
      <p:sp>
        <p:nvSpPr>
          <p:cNvPr id="609" name="Google Shape;609;g22a56e2d374_1_77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5 Whys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g22a56e2d374_1_781"/>
          <p:cNvPicPr preferRelativeResize="0"/>
          <p:nvPr/>
        </p:nvPicPr>
        <p:blipFill rotWithShape="1">
          <a:blip r:embed="rId3">
            <a:alphaModFix/>
          </a:blip>
          <a:srcRect b="0" l="0" r="0" t="0"/>
          <a:stretch/>
        </p:blipFill>
        <p:spPr>
          <a:xfrm>
            <a:off x="4905125" y="1303163"/>
            <a:ext cx="3525900" cy="4456975"/>
          </a:xfrm>
          <a:prstGeom prst="rect">
            <a:avLst/>
          </a:prstGeom>
          <a:noFill/>
          <a:ln cap="flat" cmpd="sng" w="9525">
            <a:solidFill>
              <a:srgbClr val="000000"/>
            </a:solidFill>
            <a:prstDash val="solid"/>
            <a:round/>
            <a:headEnd len="sm" w="sm" type="none"/>
            <a:tailEnd len="sm" w="sm" type="none"/>
          </a:ln>
        </p:spPr>
      </p:pic>
      <p:sp>
        <p:nvSpPr>
          <p:cNvPr id="616" name="Google Shape;616;g22a56e2d374_1_781"/>
          <p:cNvSpPr txBox="1"/>
          <p:nvPr/>
        </p:nvSpPr>
        <p:spPr>
          <a:xfrm>
            <a:off x="138525" y="91400"/>
            <a:ext cx="4211700" cy="664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rgbClr val="000000"/>
                </a:solidFill>
                <a:latin typeface="Verdana"/>
                <a:ea typeface="Verdana"/>
                <a:cs typeface="Verdana"/>
                <a:sym typeface="Verdana"/>
              </a:rPr>
              <a:t>Black and Latinx students are underrepresented in our in our AP classes</a:t>
            </a:r>
            <a:endParaRPr b="0" i="1" sz="15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Verdana"/>
                <a:ea typeface="Verdana"/>
                <a:cs typeface="Verdana"/>
                <a:sym typeface="Verdana"/>
              </a:rPr>
              <a:t>Why?</a:t>
            </a:r>
            <a:endParaRPr b="1"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Verdana"/>
                <a:ea typeface="Verdana"/>
                <a:cs typeface="Verdana"/>
                <a:sym typeface="Verdana"/>
              </a:rPr>
              <a:t>Black and Latinx students don’t sign up for AP classes.</a:t>
            </a:r>
            <a:endParaRPr b="0"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Verdana"/>
                <a:ea typeface="Verdana"/>
                <a:cs typeface="Verdana"/>
                <a:sym typeface="Verdana"/>
              </a:rPr>
              <a:t>Why do Black and Latinx students not sign up for AP classes?</a:t>
            </a:r>
            <a:endParaRPr b="1"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Verdana"/>
                <a:ea typeface="Verdana"/>
                <a:cs typeface="Verdana"/>
                <a:sym typeface="Verdana"/>
              </a:rPr>
              <a:t>Black and Latinx students are not encouraged by their teachers or counselors to sign up for AP classes.</a:t>
            </a:r>
            <a:endParaRPr b="0"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Verdana"/>
                <a:ea typeface="Verdana"/>
                <a:cs typeface="Verdana"/>
                <a:sym typeface="Verdana"/>
              </a:rPr>
              <a:t>Why are B/L students not encouraged to sign up for AP classes?</a:t>
            </a:r>
            <a:endParaRPr b="1"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Verdana"/>
                <a:ea typeface="Verdana"/>
                <a:cs typeface="Verdana"/>
                <a:sym typeface="Verdana"/>
              </a:rPr>
              <a:t>Teachers and counselors do not believe that most B/L demonstrate the skills necessary to handle the rigor of AP classes.</a:t>
            </a:r>
            <a:endParaRPr b="0"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Verdana"/>
                <a:ea typeface="Verdana"/>
                <a:cs typeface="Verdana"/>
                <a:sym typeface="Verdana"/>
              </a:rPr>
              <a:t>Why do teachers and counselors not believe that most B/L demonstrate the skills necessary to handle the rigor of AP classes?</a:t>
            </a:r>
            <a:endParaRPr b="1" i="0" sz="1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Verdana"/>
                <a:ea typeface="Verdana"/>
                <a:cs typeface="Verdana"/>
                <a:sym typeface="Verdana"/>
              </a:rPr>
              <a:t>Teachers and counselors equate low test scores and grades with inability to handle higher level courses.</a:t>
            </a:r>
            <a:endParaRPr b="0" i="0" sz="1500" u="none" cap="none" strike="noStrike">
              <a:solidFill>
                <a:schemeClr val="dk1"/>
              </a:solidFill>
              <a:latin typeface="Verdana"/>
              <a:ea typeface="Verdana"/>
              <a:cs typeface="Verdana"/>
              <a:sym typeface="Verdana"/>
            </a:endParaRPr>
          </a:p>
        </p:txBody>
      </p:sp>
      <p:sp>
        <p:nvSpPr>
          <p:cNvPr id="617" name="Google Shape;617;g22a56e2d374_1_781"/>
          <p:cNvSpPr txBox="1"/>
          <p:nvPr>
            <p:ph idx="4294967295" type="title"/>
          </p:nvPr>
        </p:nvSpPr>
        <p:spPr>
          <a:xfrm>
            <a:off x="4702175" y="236538"/>
            <a:ext cx="4441825" cy="674687"/>
          </a:xfrm>
          <a:prstGeom prst="rect">
            <a:avLst/>
          </a:prstGeom>
          <a:solidFill>
            <a:schemeClr val="dk2"/>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solidFill>
                  <a:schemeClr val="lt1"/>
                </a:solidFill>
              </a:rPr>
              <a:t>An Example</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0" st="0"/>
                                            </p:txEl>
                                          </p:spTgt>
                                        </p:tgtEl>
                                        <p:attrNameLst>
                                          <p:attrName>style.visibility</p:attrName>
                                        </p:attrNameLst>
                                      </p:cBhvr>
                                      <p:to>
                                        <p:strVal val="visible"/>
                                      </p:to>
                                    </p:set>
                                    <p:animEffect filter="fade" transition="in">
                                      <p:cBhvr>
                                        <p:cTn dur="1000"/>
                                        <p:tgtEl>
                                          <p:spTgt spid="6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1" st="1"/>
                                            </p:txEl>
                                          </p:spTgt>
                                        </p:tgtEl>
                                        <p:attrNameLst>
                                          <p:attrName>style.visibility</p:attrName>
                                        </p:attrNameLst>
                                      </p:cBhvr>
                                      <p:to>
                                        <p:strVal val="visible"/>
                                      </p:to>
                                    </p:set>
                                    <p:animEffect filter="fade" transition="in">
                                      <p:cBhvr>
                                        <p:cTn dur="1000"/>
                                        <p:tgtEl>
                                          <p:spTgt spid="6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2" st="2"/>
                                            </p:txEl>
                                          </p:spTgt>
                                        </p:tgtEl>
                                        <p:attrNameLst>
                                          <p:attrName>style.visibility</p:attrName>
                                        </p:attrNameLst>
                                      </p:cBhvr>
                                      <p:to>
                                        <p:strVal val="visible"/>
                                      </p:to>
                                    </p:set>
                                    <p:animEffect filter="fade" transition="in">
                                      <p:cBhvr>
                                        <p:cTn dur="1000"/>
                                        <p:tgtEl>
                                          <p:spTgt spid="6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3" st="3"/>
                                            </p:txEl>
                                          </p:spTgt>
                                        </p:tgtEl>
                                        <p:attrNameLst>
                                          <p:attrName>style.visibility</p:attrName>
                                        </p:attrNameLst>
                                      </p:cBhvr>
                                      <p:to>
                                        <p:strVal val="visible"/>
                                      </p:to>
                                    </p:set>
                                    <p:animEffect filter="fade" transition="in">
                                      <p:cBhvr>
                                        <p:cTn dur="1000"/>
                                        <p:tgtEl>
                                          <p:spTgt spid="6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4" st="4"/>
                                            </p:txEl>
                                          </p:spTgt>
                                        </p:tgtEl>
                                        <p:attrNameLst>
                                          <p:attrName>style.visibility</p:attrName>
                                        </p:attrNameLst>
                                      </p:cBhvr>
                                      <p:to>
                                        <p:strVal val="visible"/>
                                      </p:to>
                                    </p:set>
                                    <p:animEffect filter="fade" transition="in">
                                      <p:cBhvr>
                                        <p:cTn dur="1000"/>
                                        <p:tgtEl>
                                          <p:spTgt spid="6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5" st="5"/>
                                            </p:txEl>
                                          </p:spTgt>
                                        </p:tgtEl>
                                        <p:attrNameLst>
                                          <p:attrName>style.visibility</p:attrName>
                                        </p:attrNameLst>
                                      </p:cBhvr>
                                      <p:to>
                                        <p:strVal val="visible"/>
                                      </p:to>
                                    </p:set>
                                    <p:animEffect filter="fade" transition="in">
                                      <p:cBhvr>
                                        <p:cTn dur="1000"/>
                                        <p:tgtEl>
                                          <p:spTgt spid="6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6" st="6"/>
                                            </p:txEl>
                                          </p:spTgt>
                                        </p:tgtEl>
                                        <p:attrNameLst>
                                          <p:attrName>style.visibility</p:attrName>
                                        </p:attrNameLst>
                                      </p:cBhvr>
                                      <p:to>
                                        <p:strVal val="visible"/>
                                      </p:to>
                                    </p:set>
                                    <p:animEffect filter="fade" transition="in">
                                      <p:cBhvr>
                                        <p:cTn dur="1000"/>
                                        <p:tgtEl>
                                          <p:spTgt spid="6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7" st="7"/>
                                            </p:txEl>
                                          </p:spTgt>
                                        </p:tgtEl>
                                        <p:attrNameLst>
                                          <p:attrName>style.visibility</p:attrName>
                                        </p:attrNameLst>
                                      </p:cBhvr>
                                      <p:to>
                                        <p:strVal val="visible"/>
                                      </p:to>
                                    </p:set>
                                    <p:animEffect filter="fade" transition="in">
                                      <p:cBhvr>
                                        <p:cTn dur="1000"/>
                                        <p:tgtEl>
                                          <p:spTgt spid="61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8" st="8"/>
                                            </p:txEl>
                                          </p:spTgt>
                                        </p:tgtEl>
                                        <p:attrNameLst>
                                          <p:attrName>style.visibility</p:attrName>
                                        </p:attrNameLst>
                                      </p:cBhvr>
                                      <p:to>
                                        <p:strVal val="visible"/>
                                      </p:to>
                                    </p:set>
                                    <p:animEffect filter="fade" transition="in">
                                      <p:cBhvr>
                                        <p:cTn dur="1000"/>
                                        <p:tgtEl>
                                          <p:spTgt spid="61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9" st="9"/>
                                            </p:txEl>
                                          </p:spTgt>
                                        </p:tgtEl>
                                        <p:attrNameLst>
                                          <p:attrName>style.visibility</p:attrName>
                                        </p:attrNameLst>
                                      </p:cBhvr>
                                      <p:to>
                                        <p:strVal val="visible"/>
                                      </p:to>
                                    </p:set>
                                    <p:animEffect filter="fade" transition="in">
                                      <p:cBhvr>
                                        <p:cTn dur="1000"/>
                                        <p:tgtEl>
                                          <p:spTgt spid="61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10" st="10"/>
                                            </p:txEl>
                                          </p:spTgt>
                                        </p:tgtEl>
                                        <p:attrNameLst>
                                          <p:attrName>style.visibility</p:attrName>
                                        </p:attrNameLst>
                                      </p:cBhvr>
                                      <p:to>
                                        <p:strVal val="visible"/>
                                      </p:to>
                                    </p:set>
                                    <p:animEffect filter="fade" transition="in">
                                      <p:cBhvr>
                                        <p:cTn dur="1000"/>
                                        <p:tgtEl>
                                          <p:spTgt spid="61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11" st="11"/>
                                            </p:txEl>
                                          </p:spTgt>
                                        </p:tgtEl>
                                        <p:attrNameLst>
                                          <p:attrName>style.visibility</p:attrName>
                                        </p:attrNameLst>
                                      </p:cBhvr>
                                      <p:to>
                                        <p:strVal val="visible"/>
                                      </p:to>
                                    </p:set>
                                    <p:animEffect filter="fade" transition="in">
                                      <p:cBhvr>
                                        <p:cTn dur="1000"/>
                                        <p:tgtEl>
                                          <p:spTgt spid="616">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xEl>
                                              <p:pRg end="12" st="12"/>
                                            </p:txEl>
                                          </p:spTgt>
                                        </p:tgtEl>
                                        <p:attrNameLst>
                                          <p:attrName>style.visibility</p:attrName>
                                        </p:attrNameLst>
                                      </p:cBhvr>
                                      <p:to>
                                        <p:strVal val="visible"/>
                                      </p:to>
                                    </p:set>
                                    <p:animEffect filter="fade" transition="in">
                                      <p:cBhvr>
                                        <p:cTn dur="1000"/>
                                        <p:tgtEl>
                                          <p:spTgt spid="616">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2" name="Shape 622"/>
        <p:cNvGrpSpPr/>
        <p:nvPr/>
      </p:nvGrpSpPr>
      <p:grpSpPr>
        <a:xfrm>
          <a:off x="0" y="0"/>
          <a:ext cx="0" cy="0"/>
          <a:chOff x="0" y="0"/>
          <a:chExt cx="0" cy="0"/>
        </a:xfrm>
      </p:grpSpPr>
      <p:sp>
        <p:nvSpPr>
          <p:cNvPr id="623" name="Google Shape;623;g22c510ae718_0_1228"/>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2400"/>
              <a:t>A “fishbone” diagram, can help in brainstorming to identify possible causes of a problem and in sorting ideas into useful categories. </a:t>
            </a:r>
            <a:endParaRPr/>
          </a:p>
        </p:txBody>
      </p:sp>
      <p:sp>
        <p:nvSpPr>
          <p:cNvPr id="624" name="Google Shape;624;g22c510ae718_0_122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Fishbone Diagram</a:t>
            </a:r>
            <a:endParaRPr/>
          </a:p>
        </p:txBody>
      </p:sp>
      <p:pic>
        <p:nvPicPr>
          <p:cNvPr id="625" name="Google Shape;625;g22c510ae718_0_1228"/>
          <p:cNvPicPr preferRelativeResize="0"/>
          <p:nvPr/>
        </p:nvPicPr>
        <p:blipFill rotWithShape="1">
          <a:blip r:embed="rId3">
            <a:alphaModFix/>
          </a:blip>
          <a:srcRect b="0" l="0" r="0" t="0"/>
          <a:stretch/>
        </p:blipFill>
        <p:spPr>
          <a:xfrm>
            <a:off x="2275776" y="2858750"/>
            <a:ext cx="4971400" cy="3805175"/>
          </a:xfrm>
          <a:prstGeom prst="rect">
            <a:avLst/>
          </a:prstGeom>
          <a:noFill/>
          <a:ln cap="flat" cmpd="sng" w="9525">
            <a:solidFill>
              <a:schemeClr val="dk2"/>
            </a:solidFill>
            <a:prstDash val="solid"/>
            <a:round/>
            <a:headEnd len="sm" w="sm" type="none"/>
            <a:tailEnd len="sm" w="sm" type="none"/>
          </a:ln>
        </p:spPr>
      </p:pic>
      <p:sp>
        <p:nvSpPr>
          <p:cNvPr id="626" name="Google Shape;626;g22c510ae718_0_1228"/>
          <p:cNvSpPr txBox="1"/>
          <p:nvPr/>
        </p:nvSpPr>
        <p:spPr>
          <a:xfrm>
            <a:off x="227575" y="3901025"/>
            <a:ext cx="1897800" cy="103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21 </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4c0cd4a5fb_4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sz="3800"/>
              <a:t>Division A: Getting to the “Why”</a:t>
            </a:r>
            <a:endParaRPr sz="3800"/>
          </a:p>
        </p:txBody>
      </p:sp>
      <p:sp>
        <p:nvSpPr>
          <p:cNvPr id="632" name="Google Shape;632;g24c0cd4a5fb_4_0"/>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1000"/>
              </a:spcBef>
              <a:spcAft>
                <a:spcPts val="0"/>
              </a:spcAft>
              <a:buSzPts val="3200"/>
              <a:buFont typeface="Verdana"/>
              <a:buChar char="•"/>
            </a:pPr>
            <a:r>
              <a:rPr lang="en-US"/>
              <a:t>“Why is 35% of the student population at-risk of being chronically absent, particularly within secondary schools</a:t>
            </a:r>
            <a:r>
              <a:rPr lang="en-US" sz="3000"/>
              <a:t> among students being reported as economically disadvantaged</a:t>
            </a:r>
            <a:r>
              <a:rPr lang="en-US"/>
              <a:t>?”</a:t>
            </a:r>
            <a:endParaRPr/>
          </a:p>
          <a:p>
            <a:pPr indent="-431800" lvl="0" marL="457200" rtl="0" algn="l">
              <a:lnSpc>
                <a:spcPct val="100000"/>
              </a:lnSpc>
              <a:spcBef>
                <a:spcPts val="1000"/>
              </a:spcBef>
              <a:spcAft>
                <a:spcPts val="0"/>
              </a:spcAft>
              <a:buSzPts val="3200"/>
              <a:buFont typeface="Verdana"/>
              <a:buChar char="•"/>
            </a:pPr>
            <a:r>
              <a:rPr lang="en-US"/>
              <a:t>DLT fishbone of the problem</a:t>
            </a:r>
            <a:endParaRPr/>
          </a:p>
          <a:p>
            <a:pPr indent="-342900" lvl="1" marL="914400" rtl="0" algn="l">
              <a:lnSpc>
                <a:spcPct val="100000"/>
              </a:lnSpc>
              <a:spcBef>
                <a:spcPts val="1000"/>
              </a:spcBef>
              <a:spcAft>
                <a:spcPts val="0"/>
              </a:spcAft>
              <a:buSzPts val="1800"/>
              <a:buChar char="–"/>
            </a:pPr>
            <a:r>
              <a:rPr lang="en-US"/>
              <a:t>8 initial “whys”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b43ead5cbc_0_461"/>
          <p:cNvSpPr txBox="1"/>
          <p:nvPr>
            <p:ph idx="4294967295" type="title"/>
          </p:nvPr>
        </p:nvSpPr>
        <p:spPr>
          <a:xfrm>
            <a:off x="5808300" y="228600"/>
            <a:ext cx="3107100" cy="5579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b="1" lang="en-US" sz="2700">
                <a:solidFill>
                  <a:schemeClr val="lt1"/>
                </a:solidFill>
              </a:rPr>
              <a:t>Brainstorming our “Why”:</a:t>
            </a:r>
            <a:r>
              <a:rPr lang="en-US" sz="2600">
                <a:solidFill>
                  <a:schemeClr val="lt1"/>
                </a:solidFill>
              </a:rPr>
              <a:t> </a:t>
            </a:r>
            <a:endParaRPr sz="2600">
              <a:solidFill>
                <a:schemeClr val="lt1"/>
              </a:solidFill>
            </a:endParaRPr>
          </a:p>
          <a:p>
            <a:pPr indent="0" lvl="0" marL="0" rtl="0" algn="ctr">
              <a:lnSpc>
                <a:spcPct val="100000"/>
              </a:lnSpc>
              <a:spcBef>
                <a:spcPts val="1000"/>
              </a:spcBef>
              <a:spcAft>
                <a:spcPts val="0"/>
              </a:spcAft>
              <a:buClr>
                <a:schemeClr val="lt1"/>
              </a:buClr>
              <a:buSzPts val="4000"/>
              <a:buFont typeface="Verdana"/>
              <a:buNone/>
            </a:pPr>
            <a:r>
              <a:rPr i="1" lang="en-US" sz="2400">
                <a:solidFill>
                  <a:srgbClr val="FFFFFF"/>
                </a:solidFill>
              </a:rPr>
              <a:t>“Why is 35% of the student population at-risk of being chronically absent, particularly within secondary schools </a:t>
            </a:r>
            <a:r>
              <a:rPr i="1" lang="en-US" sz="2400">
                <a:solidFill>
                  <a:schemeClr val="lt1"/>
                </a:solidFill>
              </a:rPr>
              <a:t>among students being reported as economically disadvantaged</a:t>
            </a:r>
            <a:r>
              <a:rPr i="1" lang="en-US" sz="2400">
                <a:solidFill>
                  <a:srgbClr val="FFFFFF"/>
                </a:solidFill>
              </a:rPr>
              <a:t>?”</a:t>
            </a:r>
            <a:endParaRPr i="1" sz="2400">
              <a:solidFill>
                <a:srgbClr val="FFFFFF"/>
              </a:solidFill>
            </a:endParaRPr>
          </a:p>
        </p:txBody>
      </p:sp>
      <p:sp>
        <p:nvSpPr>
          <p:cNvPr id="638" name="Google Shape;638;g2b43ead5cbc_0_461"/>
          <p:cNvSpPr txBox="1"/>
          <p:nvPr>
            <p:ph idx="4294967295" type="body"/>
          </p:nvPr>
        </p:nvSpPr>
        <p:spPr>
          <a:xfrm>
            <a:off x="183275" y="228500"/>
            <a:ext cx="5401200" cy="6400500"/>
          </a:xfrm>
          <a:prstGeom prst="rect">
            <a:avLst/>
          </a:prstGeom>
          <a:noFill/>
          <a:ln>
            <a:noFill/>
          </a:ln>
        </p:spPr>
        <p:txBody>
          <a:bodyPr anchorCtr="0" anchor="t" bIns="45700" lIns="91425" spcFirstLastPara="1" rIns="91425" wrap="square" tIns="45700">
            <a:noAutofit/>
          </a:bodyPr>
          <a:lstStyle/>
          <a:p>
            <a:pPr indent="-333375" lvl="0" marL="457200" rtl="0" algn="l">
              <a:lnSpc>
                <a:spcPct val="100000"/>
              </a:lnSpc>
              <a:spcBef>
                <a:spcPts val="0"/>
              </a:spcBef>
              <a:spcAft>
                <a:spcPts val="0"/>
              </a:spcAft>
              <a:buSzPts val="1650"/>
              <a:buFont typeface="Verdana"/>
              <a:buChar char="•"/>
            </a:pPr>
            <a:r>
              <a:rPr lang="en-US" sz="1650"/>
              <a:t>Lack of communication with families about attendance procedures and supports and their student’s current attendance record</a:t>
            </a:r>
            <a:endParaRPr sz="1650"/>
          </a:p>
          <a:p>
            <a:pPr indent="-333375" lvl="0" marL="457200" rtl="0" algn="l">
              <a:lnSpc>
                <a:spcPct val="100000"/>
              </a:lnSpc>
              <a:spcBef>
                <a:spcPts val="1000"/>
              </a:spcBef>
              <a:spcAft>
                <a:spcPts val="0"/>
              </a:spcAft>
              <a:buSzPts val="1650"/>
              <a:buFont typeface="Verdana"/>
              <a:buChar char="•"/>
            </a:pPr>
            <a:r>
              <a:rPr lang="en-US" sz="1650"/>
              <a:t>Health concerns (short-term illness, chronic illness, and medical/dental/mental health appointments) </a:t>
            </a:r>
            <a:endParaRPr sz="1650"/>
          </a:p>
          <a:p>
            <a:pPr indent="-333375" lvl="0" marL="457200" rtl="0" algn="l">
              <a:lnSpc>
                <a:spcPct val="100000"/>
              </a:lnSpc>
              <a:spcBef>
                <a:spcPts val="1000"/>
              </a:spcBef>
              <a:spcAft>
                <a:spcPts val="0"/>
              </a:spcAft>
              <a:buSzPts val="1650"/>
              <a:buFont typeface="Verdana"/>
              <a:buChar char="•"/>
            </a:pPr>
            <a:r>
              <a:rPr lang="en-US" sz="1650"/>
              <a:t>Personal stress (depression/ sadness, stressed/upset, family emergencies)</a:t>
            </a:r>
            <a:endParaRPr sz="1650"/>
          </a:p>
          <a:p>
            <a:pPr indent="-333375" lvl="0" marL="457200" rtl="0" algn="l">
              <a:lnSpc>
                <a:spcPct val="100000"/>
              </a:lnSpc>
              <a:spcBef>
                <a:spcPts val="1000"/>
              </a:spcBef>
              <a:spcAft>
                <a:spcPts val="0"/>
              </a:spcAft>
              <a:buSzPts val="1650"/>
              <a:buFont typeface="Verdana"/>
              <a:buChar char="•"/>
            </a:pPr>
            <a:r>
              <a:rPr lang="en-US" sz="1650"/>
              <a:t>Transportation difficulties; food and housing insecurity</a:t>
            </a:r>
            <a:endParaRPr sz="1650"/>
          </a:p>
          <a:p>
            <a:pPr indent="-333375" lvl="0" marL="457200" rtl="0" algn="l">
              <a:lnSpc>
                <a:spcPct val="100000"/>
              </a:lnSpc>
              <a:spcBef>
                <a:spcPts val="1000"/>
              </a:spcBef>
              <a:spcAft>
                <a:spcPts val="0"/>
              </a:spcAft>
              <a:buSzPts val="1650"/>
              <a:buFont typeface="Verdana"/>
              <a:buChar char="•"/>
            </a:pPr>
            <a:r>
              <a:rPr lang="en-US" sz="1650"/>
              <a:t>Challenges associated with poverty: lack of health and mental health resources, affordable housing, transportation concerns, witnessing or being a victim of violence</a:t>
            </a:r>
            <a:endParaRPr sz="1650"/>
          </a:p>
          <a:p>
            <a:pPr indent="-333375" lvl="0" marL="457200" rtl="0" algn="l">
              <a:lnSpc>
                <a:spcPct val="100000"/>
              </a:lnSpc>
              <a:spcBef>
                <a:spcPts val="1000"/>
              </a:spcBef>
              <a:spcAft>
                <a:spcPts val="0"/>
              </a:spcAft>
              <a:buSzPts val="1650"/>
              <a:buFont typeface="Verdana"/>
              <a:buChar char="•"/>
            </a:pPr>
            <a:r>
              <a:rPr lang="en-US" sz="1650"/>
              <a:t>School stress (perception of difficulty with schoolwork, lack of preparedness for a class, and avoidance of a teacher, class or student)</a:t>
            </a:r>
            <a:endParaRPr sz="1650"/>
          </a:p>
          <a:p>
            <a:pPr indent="-333375" lvl="0" marL="457200" rtl="0" algn="l">
              <a:lnSpc>
                <a:spcPct val="100000"/>
              </a:lnSpc>
              <a:spcBef>
                <a:spcPts val="1000"/>
              </a:spcBef>
              <a:spcAft>
                <a:spcPts val="0"/>
              </a:spcAft>
              <a:buSzPts val="1650"/>
              <a:buFont typeface="Verdana"/>
              <a:buChar char="•"/>
            </a:pPr>
            <a:r>
              <a:rPr lang="en-US" sz="1650"/>
              <a:t>Lack of school connectedness or perception of relevance for reaching future goals</a:t>
            </a:r>
            <a:endParaRPr sz="1650"/>
          </a:p>
          <a:p>
            <a:pPr indent="-333375" lvl="0" marL="457200" rtl="0" algn="l">
              <a:lnSpc>
                <a:spcPct val="100000"/>
              </a:lnSpc>
              <a:spcBef>
                <a:spcPts val="1000"/>
              </a:spcBef>
              <a:spcAft>
                <a:spcPts val="1000"/>
              </a:spcAft>
              <a:buSzPts val="1650"/>
              <a:buFont typeface="Verdana"/>
              <a:buChar char="•"/>
            </a:pPr>
            <a:r>
              <a:rPr lang="en-US" sz="1650"/>
              <a:t>Disproportionate rates of suspension for economically disadvantaged students</a:t>
            </a:r>
            <a:endParaRPr sz="1650"/>
          </a:p>
        </p:txBody>
      </p:sp>
      <p:sp>
        <p:nvSpPr>
          <p:cNvPr id="639" name="Google Shape;639;g2b43ead5cbc_0_461"/>
          <p:cNvSpPr txBox="1"/>
          <p:nvPr/>
        </p:nvSpPr>
        <p:spPr>
          <a:xfrm>
            <a:off x="4975000" y="6269400"/>
            <a:ext cx="2428800" cy="58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rgbClr val="000000"/>
                </a:solidFill>
                <a:latin typeface="Verdana"/>
                <a:ea typeface="Verdana"/>
                <a:cs typeface="Verdana"/>
                <a:sym typeface="Verdana"/>
              </a:rPr>
              <a:t>Workbook pg. 18</a:t>
            </a:r>
            <a:endParaRPr b="0" i="1" sz="2000" u="none" cap="none" strike="noStrike">
              <a:solidFill>
                <a:srgbClr val="000000"/>
              </a:solidFill>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a17953dd2c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Root Cause: </a:t>
            </a:r>
            <a:endParaRPr/>
          </a:p>
          <a:p>
            <a:pPr indent="0" lvl="0" marL="0" rtl="0" algn="ctr">
              <a:lnSpc>
                <a:spcPct val="100000"/>
              </a:lnSpc>
              <a:spcBef>
                <a:spcPts val="0"/>
              </a:spcBef>
              <a:spcAft>
                <a:spcPts val="0"/>
              </a:spcAft>
              <a:buSzPts val="4000"/>
              <a:buNone/>
            </a:pPr>
            <a:r>
              <a:rPr lang="en-US"/>
              <a:t>What does the Research Say? </a:t>
            </a:r>
            <a:endParaRPr/>
          </a:p>
        </p:txBody>
      </p:sp>
      <p:pic>
        <p:nvPicPr>
          <p:cNvPr id="646" name="Google Shape;646;g2a17953dd2c_0_0"/>
          <p:cNvPicPr preferRelativeResize="0"/>
          <p:nvPr/>
        </p:nvPicPr>
        <p:blipFill rotWithShape="1">
          <a:blip r:embed="rId3">
            <a:alphaModFix/>
          </a:blip>
          <a:srcRect b="0" l="0" r="0" t="0"/>
          <a:stretch/>
        </p:blipFill>
        <p:spPr>
          <a:xfrm>
            <a:off x="152400" y="1600200"/>
            <a:ext cx="8839202" cy="4429422"/>
          </a:xfrm>
          <a:prstGeom prst="rect">
            <a:avLst/>
          </a:prstGeom>
          <a:noFill/>
          <a:ln>
            <a:noFill/>
          </a:ln>
        </p:spPr>
      </p:pic>
      <p:sp>
        <p:nvSpPr>
          <p:cNvPr id="647" name="Google Shape;647;g2a17953dd2c_0_0"/>
          <p:cNvSpPr txBox="1"/>
          <p:nvPr/>
        </p:nvSpPr>
        <p:spPr>
          <a:xfrm>
            <a:off x="123250" y="6269550"/>
            <a:ext cx="3396600" cy="5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19</a:t>
            </a:r>
            <a:endParaRPr b="0" i="1" sz="2600" u="none" cap="none" strike="noStrike">
              <a:solidFill>
                <a:srgbClr val="000000"/>
              </a:solidFill>
              <a:latin typeface="Verdana"/>
              <a:ea typeface="Verdana"/>
              <a:cs typeface="Verdana"/>
              <a:sym typeface="Verdana"/>
            </a:endParaRPr>
          </a:p>
        </p:txBody>
      </p:sp>
      <p:sp>
        <p:nvSpPr>
          <p:cNvPr id="648" name="Google Shape;648;g2a17953dd2c_0_0"/>
          <p:cNvSpPr txBox="1"/>
          <p:nvPr/>
        </p:nvSpPr>
        <p:spPr>
          <a:xfrm>
            <a:off x="457200" y="5887650"/>
            <a:ext cx="6901500" cy="646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500"/>
              <a:buFont typeface="Arial"/>
              <a:buNone/>
            </a:pPr>
            <a:r>
              <a:rPr b="0" i="0" lang="en-US" sz="1500" u="sng" cap="none" strike="noStrike">
                <a:solidFill>
                  <a:schemeClr val="hlink"/>
                </a:solidFill>
                <a:latin typeface="Arial"/>
                <a:ea typeface="Arial"/>
                <a:cs typeface="Arial"/>
                <a:sym typeface="Arial"/>
                <a:hlinkClick r:id="rId4"/>
              </a:rPr>
              <a:t>https://www.attendanceworks.org/chronic-absence/addressing-chronic-absence/3-tiers-of-intervention/root-causes/</a:t>
            </a:r>
            <a:endParaRPr b="0" i="0" sz="1500" u="none" cap="none" strike="noStrike">
              <a:solidFill>
                <a:srgbClr val="0000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0" name="Shape 170"/>
        <p:cNvGrpSpPr/>
        <p:nvPr/>
      </p:nvGrpSpPr>
      <p:grpSpPr>
        <a:xfrm>
          <a:off x="0" y="0"/>
          <a:ext cx="0" cy="0"/>
          <a:chOff x="0" y="0"/>
          <a:chExt cx="0" cy="0"/>
        </a:xfrm>
      </p:grpSpPr>
      <p:graphicFrame>
        <p:nvGraphicFramePr>
          <p:cNvPr id="171" name="Google Shape;171;g242ecb6d63f_1_12" title="Community Norms"/>
          <p:cNvGraphicFramePr/>
          <p:nvPr/>
        </p:nvGraphicFramePr>
        <p:xfrm>
          <a:off x="228592" y="1372878"/>
          <a:ext cx="3000000" cy="3000000"/>
        </p:xfrm>
        <a:graphic>
          <a:graphicData uri="http://schemas.openxmlformats.org/drawingml/2006/table">
            <a:tbl>
              <a:tblPr bandRow="1" firstRow="1">
                <a:noFill/>
                <a:tableStyleId>{6AFF09A5-4C83-45B5-9AD9-C9FE9BD65378}</a:tableStyleId>
              </a:tblPr>
              <a:tblGrid>
                <a:gridCol w="2644000"/>
                <a:gridCol w="6042800"/>
              </a:tblGrid>
              <a:tr h="1261250">
                <a:tc>
                  <a:txBody>
                    <a:bodyPr/>
                    <a:lstStyle/>
                    <a:p>
                      <a:pPr indent="0" lvl="0" marL="0" marR="0" rtl="0" algn="ctr">
                        <a:lnSpc>
                          <a:spcPct val="100000"/>
                        </a:lnSpc>
                        <a:spcBef>
                          <a:spcPts val="0"/>
                        </a:spcBef>
                        <a:spcAft>
                          <a:spcPts val="0"/>
                        </a:spcAft>
                        <a:buClr>
                          <a:schemeClr val="dk1"/>
                        </a:buClr>
                        <a:buSzPts val="3000"/>
                        <a:buFont typeface="Verdana"/>
                        <a:buNone/>
                      </a:pPr>
                      <a:r>
                        <a:rPr b="0" lang="en-US" sz="2400" u="none" cap="none" strike="noStrike">
                          <a:solidFill>
                            <a:schemeClr val="dk1"/>
                          </a:solidFill>
                          <a:latin typeface="Verdana"/>
                          <a:ea typeface="Verdana"/>
                          <a:cs typeface="Verdana"/>
                          <a:sym typeface="Verdana"/>
                        </a:rPr>
                        <a:t>Be Responsible</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b="0" lang="en-US" sz="2400" u="none" cap="none" strike="noStrike">
                          <a:solidFill>
                            <a:schemeClr val="dk1"/>
                          </a:solidFill>
                          <a:latin typeface="Verdana"/>
                          <a:ea typeface="Verdana"/>
                          <a:cs typeface="Verdana"/>
                          <a:sym typeface="Verdana"/>
                        </a:rPr>
                        <a:t>Take care of your needs.</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b="0" lang="en-US" sz="2400" u="none" cap="none" strike="noStrike">
                          <a:solidFill>
                            <a:schemeClr val="dk1"/>
                          </a:solidFill>
                          <a:latin typeface="Verdana"/>
                          <a:ea typeface="Verdana"/>
                          <a:cs typeface="Verdana"/>
                          <a:sym typeface="Verdana"/>
                        </a:rPr>
                        <a:t>Share your questions with the group.</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r>
              <a:tr h="1802600">
                <a:tc>
                  <a:txBody>
                    <a:bodyPr/>
                    <a:lstStyle/>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Be Respectful</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t>Respect others intentions</a:t>
                      </a:r>
                      <a:endParaRPr sz="2400" u="none" cap="none" strike="noStrike"/>
                    </a:p>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t>Honor the impact of your words</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t>Earnestly move toward completing tasks during team work time</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54500">
                <a:tc>
                  <a:txBody>
                    <a:bodyPr/>
                    <a:lstStyle/>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Be</a:t>
                      </a:r>
                      <a:endParaRPr sz="2400" u="none" cap="none" strike="noStrike"/>
                    </a:p>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Engaged</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Ask what you need to know to understand and contribute.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Arial"/>
                        <a:buChar char="●"/>
                      </a:pPr>
                      <a:r>
                        <a:rPr lang="en-US" sz="2400" u="none" cap="none" strike="noStrike"/>
                        <a:t>Stay present</a:t>
                      </a:r>
                      <a:endParaRPr sz="2400" u="none" cap="none" strike="noStrike"/>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t>Listen to others attentively.</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Share your expertise, </a:t>
                      </a:r>
                      <a:endParaRPr sz="2400" u="none" cap="none" strike="noStrike"/>
                    </a:p>
                    <a:p>
                      <a:pPr indent="0" lvl="0" marL="457200" marR="0" rtl="0" algn="l">
                        <a:lnSpc>
                          <a:spcPct val="100000"/>
                        </a:lnSpc>
                        <a:spcBef>
                          <a:spcPts val="0"/>
                        </a:spcBef>
                        <a:spcAft>
                          <a:spcPts val="0"/>
                        </a:spcAft>
                        <a:buClr>
                          <a:schemeClr val="dk1"/>
                        </a:buClr>
                        <a:buSzPts val="2400"/>
                        <a:buFont typeface="Verdana"/>
                        <a:buNone/>
                      </a:pPr>
                      <a:r>
                        <a:rPr lang="en-US" sz="2400" u="none" cap="none" strike="noStrike">
                          <a:latin typeface="Verdana"/>
                          <a:ea typeface="Verdana"/>
                          <a:cs typeface="Verdana"/>
                          <a:sym typeface="Verdana"/>
                        </a:rPr>
                        <a:t>information and ideas.</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72" name="Google Shape;172;g242ecb6d63f_1_12"/>
          <p:cNvSpPr txBox="1"/>
          <p:nvPr>
            <p:ph type="title"/>
          </p:nvPr>
        </p:nvSpPr>
        <p:spPr>
          <a:xfrm>
            <a:off x="228600" y="80425"/>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Verdana"/>
              <a:buNone/>
            </a:pPr>
            <a:r>
              <a:rPr lang="en-US" sz="4800"/>
              <a:t>Community Agreements</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a17953dd2c_0_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a:t>Division A:</a:t>
            </a:r>
            <a:endParaRPr/>
          </a:p>
          <a:p>
            <a:pPr indent="0" lvl="0" marL="0" rtl="0" algn="ctr">
              <a:lnSpc>
                <a:spcPct val="100000"/>
              </a:lnSpc>
              <a:spcBef>
                <a:spcPts val="0"/>
              </a:spcBef>
              <a:spcAft>
                <a:spcPts val="0"/>
              </a:spcAft>
              <a:buClr>
                <a:schemeClr val="lt1"/>
              </a:buClr>
              <a:buSzPts val="4000"/>
              <a:buFont typeface="Verdana"/>
              <a:buNone/>
            </a:pPr>
            <a:r>
              <a:rPr lang="en-US"/>
              <a:t>Making Sense of our “Why”</a:t>
            </a:r>
            <a:endParaRPr/>
          </a:p>
        </p:txBody>
      </p:sp>
      <p:sp>
        <p:nvSpPr>
          <p:cNvPr id="655" name="Google Shape;655;g2a17953dd2c_0_7"/>
          <p:cNvSpPr txBox="1"/>
          <p:nvPr/>
        </p:nvSpPr>
        <p:spPr>
          <a:xfrm>
            <a:off x="228600" y="1421725"/>
            <a:ext cx="3850200" cy="519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Barriers:</a:t>
            </a:r>
            <a:endParaRPr b="1" i="0" sz="2100" u="none" cap="none" strike="noStrike">
              <a:solidFill>
                <a:schemeClr val="dk1"/>
              </a:solidFill>
              <a:latin typeface="Verdana"/>
              <a:ea typeface="Verdana"/>
              <a:cs typeface="Verdana"/>
              <a:sym typeface="Verdana"/>
            </a:endParaRPr>
          </a:p>
          <a:p>
            <a:pPr indent="-342900" lvl="0" marL="457200" marR="0" rtl="0" algn="l">
              <a:lnSpc>
                <a:spcPct val="9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Health concerns (short-term illness, chronic illness, and medical/dental/mental health appointments) </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Personal stress (depression/ sadness, stressed/upset, family emergencies)</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Transportation difficulties; food and housing insecurity</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100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Challenges associated with poverty: lack of health and mental health resources, affordable housing, transportation concerns, witnessing or being a victim of violence</a:t>
            </a:r>
            <a:endParaRPr b="0" i="0" sz="1800" u="none" cap="none" strike="noStrike">
              <a:solidFill>
                <a:schemeClr val="dk1"/>
              </a:solidFill>
              <a:latin typeface="Verdana"/>
              <a:ea typeface="Verdana"/>
              <a:cs typeface="Verdana"/>
              <a:sym typeface="Verdana"/>
            </a:endParaRPr>
          </a:p>
        </p:txBody>
      </p:sp>
      <p:sp>
        <p:nvSpPr>
          <p:cNvPr id="656" name="Google Shape;656;g2a17953dd2c_0_7"/>
          <p:cNvSpPr txBox="1"/>
          <p:nvPr/>
        </p:nvSpPr>
        <p:spPr>
          <a:xfrm>
            <a:off x="4118675" y="1421725"/>
            <a:ext cx="4796700" cy="176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Aversion:</a:t>
            </a:r>
            <a:endParaRPr b="1" i="0" sz="2100" u="none" cap="none" strike="noStrike">
              <a:solidFill>
                <a:schemeClr val="dk1"/>
              </a:solidFill>
              <a:latin typeface="Verdana"/>
              <a:ea typeface="Verdana"/>
              <a:cs typeface="Verdana"/>
              <a:sym typeface="Verdana"/>
            </a:endParaRPr>
          </a:p>
          <a:p>
            <a:pPr indent="-342900" lvl="0" marL="457200" marR="0" rtl="0" algn="l">
              <a:lnSpc>
                <a:spcPct val="9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100"/>
              <a:buFont typeface="Arial"/>
              <a:buNone/>
            </a:pPr>
            <a:r>
              <a:t/>
            </a:r>
            <a:endParaRPr b="0" i="0" sz="2100" u="none" cap="none" strike="noStrike">
              <a:solidFill>
                <a:schemeClr val="dk1"/>
              </a:solidFill>
              <a:latin typeface="Verdana"/>
              <a:ea typeface="Verdana"/>
              <a:cs typeface="Verdana"/>
              <a:sym typeface="Verdana"/>
            </a:endParaRPr>
          </a:p>
        </p:txBody>
      </p:sp>
      <p:sp>
        <p:nvSpPr>
          <p:cNvPr id="657" name="Google Shape;657;g2a17953dd2c_0_7"/>
          <p:cNvSpPr txBox="1"/>
          <p:nvPr/>
        </p:nvSpPr>
        <p:spPr>
          <a:xfrm>
            <a:off x="4118675" y="5279700"/>
            <a:ext cx="3480900" cy="15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Misconceptions:</a:t>
            </a:r>
            <a:endParaRPr b="1" i="0" sz="2100" u="none" cap="none" strike="noStrike">
              <a:solidFill>
                <a:schemeClr val="dk1"/>
              </a:solidFill>
              <a:latin typeface="Verdana"/>
              <a:ea typeface="Verdana"/>
              <a:cs typeface="Verdana"/>
              <a:sym typeface="Verdana"/>
            </a:endParaRPr>
          </a:p>
          <a:p>
            <a:pPr indent="-330200" lvl="0" marL="457200" marR="0" rtl="0" algn="l">
              <a:lnSpc>
                <a:spcPct val="100000"/>
              </a:lnSpc>
              <a:spcBef>
                <a:spcPts val="0"/>
              </a:spcBef>
              <a:spcAft>
                <a:spcPts val="0"/>
              </a:spcAft>
              <a:buClr>
                <a:schemeClr val="dk1"/>
              </a:buClr>
              <a:buSzPts val="1600"/>
              <a:buFont typeface="Verdana"/>
              <a:buChar char="•"/>
            </a:pPr>
            <a:r>
              <a:rPr b="0" i="0" lang="en-US" sz="14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16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p:txBody>
      </p:sp>
      <p:sp>
        <p:nvSpPr>
          <p:cNvPr id="658" name="Google Shape;658;g2a17953dd2c_0_7"/>
          <p:cNvSpPr txBox="1"/>
          <p:nvPr/>
        </p:nvSpPr>
        <p:spPr>
          <a:xfrm>
            <a:off x="4118675" y="3164450"/>
            <a:ext cx="4796700" cy="211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Verdana"/>
                <a:ea typeface="Verdana"/>
                <a:cs typeface="Verdana"/>
                <a:sym typeface="Verdana"/>
              </a:rPr>
              <a:t>Disengagement:</a:t>
            </a:r>
            <a:endParaRPr b="1" i="0" sz="2100" u="none" cap="none" strike="noStrike">
              <a:solidFill>
                <a:schemeClr val="dk1"/>
              </a:solidFill>
              <a:latin typeface="Verdana"/>
              <a:ea typeface="Verdana"/>
              <a:cs typeface="Verdana"/>
              <a:sym typeface="Verdana"/>
            </a:endParaRPr>
          </a:p>
          <a:p>
            <a:pPr indent="-342900" lvl="0" marL="457200" marR="0" rtl="0" algn="l">
              <a:lnSpc>
                <a:spcPct val="9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Lack of school connectedness or perception of relevance for reaching future goals</a:t>
            </a:r>
            <a:endParaRPr b="0" i="0" sz="18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Disproportionate rates of suspension for economically disadvantaged students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2ab63d2c450_0_31"/>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419100" lvl="0" marL="457200" rtl="0" algn="l">
              <a:lnSpc>
                <a:spcPct val="100000"/>
              </a:lnSpc>
              <a:spcBef>
                <a:spcPts val="0"/>
              </a:spcBef>
              <a:spcAft>
                <a:spcPts val="0"/>
              </a:spcAft>
              <a:buSzPts val="3000"/>
              <a:buFont typeface="Verdana"/>
              <a:buAutoNum type="arabicPeriod"/>
            </a:pPr>
            <a:r>
              <a:rPr lang="en-US" sz="3005"/>
              <a:t>What are the overlaps between the potential root causes and family/student feedback?</a:t>
            </a:r>
            <a:endParaRPr sz="3005"/>
          </a:p>
          <a:p>
            <a:pPr indent="0" lvl="0" marL="0" rtl="0" algn="l">
              <a:lnSpc>
                <a:spcPct val="100000"/>
              </a:lnSpc>
              <a:spcBef>
                <a:spcPts val="0"/>
              </a:spcBef>
              <a:spcAft>
                <a:spcPts val="0"/>
              </a:spcAft>
              <a:buSzPts val="3200"/>
              <a:buNone/>
            </a:pPr>
            <a:r>
              <a:t/>
            </a:r>
            <a:endParaRPr sz="3005"/>
          </a:p>
          <a:p>
            <a:pPr indent="0" lvl="0" marL="0" rtl="0" algn="l">
              <a:lnSpc>
                <a:spcPct val="100000"/>
              </a:lnSpc>
              <a:spcBef>
                <a:spcPts val="0"/>
              </a:spcBef>
              <a:spcAft>
                <a:spcPts val="0"/>
              </a:spcAft>
              <a:buNone/>
            </a:pPr>
            <a:r>
              <a:rPr lang="en-US" sz="3005"/>
              <a:t>2. Which root cause/s do we have data to support?</a:t>
            </a:r>
            <a:endParaRPr sz="3005"/>
          </a:p>
          <a:p>
            <a:pPr indent="0" lvl="0" marL="457200" rtl="0" algn="l">
              <a:lnSpc>
                <a:spcPct val="100000"/>
              </a:lnSpc>
              <a:spcBef>
                <a:spcPts val="0"/>
              </a:spcBef>
              <a:spcAft>
                <a:spcPts val="0"/>
              </a:spcAft>
              <a:buSzPts val="3200"/>
              <a:buNone/>
            </a:pPr>
            <a:r>
              <a:t/>
            </a:r>
            <a:endParaRPr sz="3005"/>
          </a:p>
          <a:p>
            <a:pPr indent="0" lvl="0" marL="0" rtl="0" algn="l">
              <a:lnSpc>
                <a:spcPct val="100000"/>
              </a:lnSpc>
              <a:spcBef>
                <a:spcPts val="0"/>
              </a:spcBef>
              <a:spcAft>
                <a:spcPts val="0"/>
              </a:spcAft>
              <a:buNone/>
            </a:pPr>
            <a:r>
              <a:rPr lang="en-US" sz="3005"/>
              <a:t>3. Which root cause/s will have the greatest positive impact on our goal?</a:t>
            </a:r>
            <a:endParaRPr sz="3005"/>
          </a:p>
        </p:txBody>
      </p:sp>
      <p:sp>
        <p:nvSpPr>
          <p:cNvPr id="665" name="Google Shape;665;g2ab63d2c450_0_3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Division A:</a:t>
            </a:r>
            <a:endParaRPr/>
          </a:p>
          <a:p>
            <a:pPr indent="0" lvl="0" marL="0" rtl="0" algn="ctr">
              <a:lnSpc>
                <a:spcPct val="100000"/>
              </a:lnSpc>
              <a:spcBef>
                <a:spcPts val="0"/>
              </a:spcBef>
              <a:spcAft>
                <a:spcPts val="0"/>
              </a:spcAft>
              <a:buSzPts val="4000"/>
              <a:buNone/>
            </a:pPr>
            <a:r>
              <a:rPr lang="en-US"/>
              <a:t>Where Will We Start?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0" name="Shape 670"/>
        <p:cNvGrpSpPr/>
        <p:nvPr/>
      </p:nvGrpSpPr>
      <p:grpSpPr>
        <a:xfrm>
          <a:off x="0" y="0"/>
          <a:ext cx="0" cy="0"/>
          <a:chOff x="0" y="0"/>
          <a:chExt cx="0" cy="0"/>
        </a:xfrm>
      </p:grpSpPr>
      <p:cxnSp>
        <p:nvCxnSpPr>
          <p:cNvPr id="671" name="Google Shape;671;g24c0cd4a5fb_12_148"/>
          <p:cNvCxnSpPr>
            <a:stCxn id="672" idx="1"/>
          </p:cNvCxnSpPr>
          <p:nvPr/>
        </p:nvCxnSpPr>
        <p:spPr>
          <a:xfrm flipH="1">
            <a:off x="1217650" y="3429000"/>
            <a:ext cx="3622500" cy="8400"/>
          </a:xfrm>
          <a:prstGeom prst="straightConnector1">
            <a:avLst/>
          </a:prstGeom>
          <a:noFill/>
          <a:ln cap="flat" cmpd="sng" w="9525">
            <a:solidFill>
              <a:schemeClr val="dk1"/>
            </a:solidFill>
            <a:prstDash val="solid"/>
            <a:round/>
            <a:headEnd len="sm" w="sm" type="none"/>
            <a:tailEnd len="sm" w="sm" type="none"/>
          </a:ln>
        </p:spPr>
      </p:cxnSp>
      <p:cxnSp>
        <p:nvCxnSpPr>
          <p:cNvPr id="673" name="Google Shape;673;g24c0cd4a5fb_12_148"/>
          <p:cNvCxnSpPr>
            <a:stCxn id="672" idx="1"/>
          </p:cNvCxnSpPr>
          <p:nvPr/>
        </p:nvCxnSpPr>
        <p:spPr>
          <a:xfrm rot="10800000">
            <a:off x="3163450" y="898800"/>
            <a:ext cx="1676700" cy="2530200"/>
          </a:xfrm>
          <a:prstGeom prst="straightConnector1">
            <a:avLst/>
          </a:prstGeom>
          <a:noFill/>
          <a:ln cap="flat" cmpd="sng" w="9525">
            <a:solidFill>
              <a:schemeClr val="dk1"/>
            </a:solidFill>
            <a:prstDash val="solid"/>
            <a:round/>
            <a:headEnd len="sm" w="sm" type="none"/>
            <a:tailEnd len="sm" w="sm" type="none"/>
          </a:ln>
        </p:spPr>
      </p:cxnSp>
      <p:sp>
        <p:nvSpPr>
          <p:cNvPr id="674" name="Google Shape;674;g24c0cd4a5fb_12_148"/>
          <p:cNvSpPr/>
          <p:nvPr/>
        </p:nvSpPr>
        <p:spPr>
          <a:xfrm>
            <a:off x="858500" y="1490375"/>
            <a:ext cx="2685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100" u="none" cap="none" strike="noStrike">
                <a:solidFill>
                  <a:srgbClr val="000000"/>
                </a:solidFill>
                <a:latin typeface="Arial"/>
                <a:ea typeface="Arial"/>
                <a:cs typeface="Arial"/>
                <a:sym typeface="Arial"/>
              </a:rPr>
              <a:t>Only sent home once at the beginning of the year in the handbook</a:t>
            </a:r>
            <a:endParaRPr b="0" i="0" sz="1100" u="none" cap="none" strike="noStrike">
              <a:solidFill>
                <a:srgbClr val="000000"/>
              </a:solidFill>
              <a:latin typeface="Arial"/>
              <a:ea typeface="Arial"/>
              <a:cs typeface="Arial"/>
              <a:sym typeface="Arial"/>
            </a:endParaRPr>
          </a:p>
        </p:txBody>
      </p:sp>
      <p:sp>
        <p:nvSpPr>
          <p:cNvPr id="675" name="Google Shape;675;g24c0cd4a5fb_12_148"/>
          <p:cNvSpPr/>
          <p:nvPr/>
        </p:nvSpPr>
        <p:spPr>
          <a:xfrm>
            <a:off x="979199" y="1967450"/>
            <a:ext cx="2871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Not prominent on the website</a:t>
            </a:r>
            <a:endParaRPr b="0" i="0" sz="1400" u="none" cap="none" strike="noStrike">
              <a:solidFill>
                <a:srgbClr val="000000"/>
              </a:solidFill>
              <a:latin typeface="Arial"/>
              <a:ea typeface="Arial"/>
              <a:cs typeface="Arial"/>
              <a:sym typeface="Arial"/>
            </a:endParaRPr>
          </a:p>
        </p:txBody>
      </p:sp>
      <p:sp>
        <p:nvSpPr>
          <p:cNvPr id="676" name="Google Shape;676;g24c0cd4a5fb_12_148"/>
          <p:cNvSpPr/>
          <p:nvPr/>
        </p:nvSpPr>
        <p:spPr>
          <a:xfrm>
            <a:off x="652400" y="982025"/>
            <a:ext cx="25971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400" u="none" cap="none" strike="noStrike">
                <a:solidFill>
                  <a:srgbClr val="000000"/>
                </a:solidFill>
                <a:latin typeface="Arial"/>
                <a:ea typeface="Arial"/>
                <a:cs typeface="Arial"/>
                <a:sym typeface="Arial"/>
              </a:rPr>
              <a:t>Faculty and staff are unsure of district policy</a:t>
            </a:r>
            <a:endParaRPr b="0" i="0" sz="1400" u="none" cap="none" strike="noStrike">
              <a:solidFill>
                <a:srgbClr val="000000"/>
              </a:solidFill>
              <a:latin typeface="Arial"/>
              <a:ea typeface="Arial"/>
              <a:cs typeface="Arial"/>
              <a:sym typeface="Arial"/>
            </a:endParaRPr>
          </a:p>
        </p:txBody>
      </p:sp>
      <p:sp>
        <p:nvSpPr>
          <p:cNvPr id="677" name="Google Shape;677;g24c0cd4a5fb_12_148"/>
          <p:cNvSpPr/>
          <p:nvPr/>
        </p:nvSpPr>
        <p:spPr>
          <a:xfrm>
            <a:off x="1134576" y="4000000"/>
            <a:ext cx="30186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Students have jobs and work late hours</a:t>
            </a:r>
            <a:endParaRPr b="0" i="0" sz="1400" u="none" cap="none" strike="noStrike">
              <a:solidFill>
                <a:srgbClr val="000000"/>
              </a:solidFill>
              <a:latin typeface="Arial"/>
              <a:ea typeface="Arial"/>
              <a:cs typeface="Arial"/>
              <a:sym typeface="Arial"/>
            </a:endParaRPr>
          </a:p>
        </p:txBody>
      </p:sp>
      <p:sp>
        <p:nvSpPr>
          <p:cNvPr id="678" name="Google Shape;678;g24c0cd4a5fb_12_148"/>
          <p:cNvSpPr/>
          <p:nvPr/>
        </p:nvSpPr>
        <p:spPr>
          <a:xfrm>
            <a:off x="979202" y="4543675"/>
            <a:ext cx="29424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400" u="none" cap="none" strike="noStrike">
                <a:solidFill>
                  <a:srgbClr val="000000"/>
                </a:solidFill>
                <a:latin typeface="Arial"/>
                <a:ea typeface="Arial"/>
                <a:cs typeface="Arial"/>
                <a:sym typeface="Arial"/>
              </a:rPr>
              <a:t>Lack of scaffolding in instruction</a:t>
            </a:r>
            <a:endParaRPr b="0" i="0" sz="1400" u="none" cap="none" strike="noStrike">
              <a:solidFill>
                <a:srgbClr val="000000"/>
              </a:solidFill>
              <a:latin typeface="Arial"/>
              <a:ea typeface="Arial"/>
              <a:cs typeface="Arial"/>
              <a:sym typeface="Arial"/>
            </a:endParaRPr>
          </a:p>
        </p:txBody>
      </p:sp>
      <p:sp>
        <p:nvSpPr>
          <p:cNvPr id="679" name="Google Shape;679;g24c0cd4a5fb_12_148"/>
          <p:cNvSpPr/>
          <p:nvPr/>
        </p:nvSpPr>
        <p:spPr>
          <a:xfrm>
            <a:off x="1287750" y="3498825"/>
            <a:ext cx="30675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400" u="none" cap="none" strike="noStrike">
                <a:solidFill>
                  <a:srgbClr val="000000"/>
                </a:solidFill>
                <a:latin typeface="Arial"/>
                <a:ea typeface="Arial"/>
                <a:cs typeface="Arial"/>
                <a:sym typeface="Arial"/>
              </a:rPr>
              <a:t>Students don’t feel like they belong/are accepted at school</a:t>
            </a:r>
            <a:endParaRPr b="0" i="0" sz="1400" u="none" cap="none" strike="noStrike">
              <a:solidFill>
                <a:srgbClr val="000000"/>
              </a:solidFill>
              <a:latin typeface="Arial"/>
              <a:ea typeface="Arial"/>
              <a:cs typeface="Arial"/>
              <a:sym typeface="Arial"/>
            </a:endParaRPr>
          </a:p>
        </p:txBody>
      </p:sp>
      <p:sp>
        <p:nvSpPr>
          <p:cNvPr id="680" name="Google Shape;680;g24c0cd4a5fb_12_148"/>
          <p:cNvSpPr txBox="1"/>
          <p:nvPr/>
        </p:nvSpPr>
        <p:spPr>
          <a:xfrm>
            <a:off x="238900" y="146125"/>
            <a:ext cx="4960800" cy="7329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1450" u="none" cap="none" strike="noStrike">
              <a:solidFill>
                <a:srgbClr val="000000"/>
              </a:solidFill>
              <a:latin typeface="Arial"/>
              <a:ea typeface="Arial"/>
              <a:cs typeface="Arial"/>
              <a:sym typeface="Arial"/>
            </a:endParaRPr>
          </a:p>
        </p:txBody>
      </p:sp>
      <p:cxnSp>
        <p:nvCxnSpPr>
          <p:cNvPr id="681" name="Google Shape;681;g24c0cd4a5fb_12_148"/>
          <p:cNvCxnSpPr>
            <a:endCxn id="672" idx="1"/>
          </p:cNvCxnSpPr>
          <p:nvPr/>
        </p:nvCxnSpPr>
        <p:spPr>
          <a:xfrm flipH="1" rot="10800000">
            <a:off x="3644650" y="3429000"/>
            <a:ext cx="1195500" cy="2633700"/>
          </a:xfrm>
          <a:prstGeom prst="straightConnector1">
            <a:avLst/>
          </a:prstGeom>
          <a:noFill/>
          <a:ln cap="flat" cmpd="sng" w="9525">
            <a:solidFill>
              <a:schemeClr val="dk1"/>
            </a:solidFill>
            <a:prstDash val="solid"/>
            <a:round/>
            <a:headEnd len="sm" w="sm" type="none"/>
            <a:tailEnd len="sm" w="sm" type="none"/>
          </a:ln>
        </p:spPr>
      </p:cxnSp>
      <p:sp>
        <p:nvSpPr>
          <p:cNvPr id="682" name="Google Shape;682;g24c0cd4a5fb_12_148"/>
          <p:cNvSpPr txBox="1"/>
          <p:nvPr/>
        </p:nvSpPr>
        <p:spPr>
          <a:xfrm>
            <a:off x="238900" y="6120675"/>
            <a:ext cx="6408300" cy="6783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1550" u="none" cap="none" strike="noStrike">
              <a:solidFill>
                <a:srgbClr val="000000"/>
              </a:solidFill>
              <a:latin typeface="Arial"/>
              <a:ea typeface="Arial"/>
              <a:cs typeface="Arial"/>
              <a:sym typeface="Arial"/>
            </a:endParaRPr>
          </a:p>
        </p:txBody>
      </p:sp>
      <p:sp>
        <p:nvSpPr>
          <p:cNvPr id="683" name="Google Shape;683;g24c0cd4a5fb_12_148"/>
          <p:cNvSpPr/>
          <p:nvPr/>
        </p:nvSpPr>
        <p:spPr>
          <a:xfrm>
            <a:off x="1134501" y="2444525"/>
            <a:ext cx="30186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200" u="none" cap="none" strike="noStrike">
                <a:solidFill>
                  <a:srgbClr val="000000"/>
                </a:solidFill>
                <a:latin typeface="Arial"/>
                <a:ea typeface="Arial"/>
                <a:cs typeface="Arial"/>
                <a:sym typeface="Arial"/>
              </a:rPr>
              <a:t>Hard to reach the families of chronically absent students</a:t>
            </a:r>
            <a:endParaRPr b="0" i="0" sz="1200" u="none" cap="none" strike="noStrike">
              <a:solidFill>
                <a:srgbClr val="000000"/>
              </a:solidFill>
              <a:latin typeface="Arial"/>
              <a:ea typeface="Arial"/>
              <a:cs typeface="Arial"/>
              <a:sym typeface="Arial"/>
            </a:endParaRPr>
          </a:p>
        </p:txBody>
      </p:sp>
      <p:sp>
        <p:nvSpPr>
          <p:cNvPr id="684" name="Google Shape;684;g24c0cd4a5fb_12_148"/>
          <p:cNvSpPr/>
          <p:nvPr/>
        </p:nvSpPr>
        <p:spPr>
          <a:xfrm>
            <a:off x="855575" y="5052025"/>
            <a:ext cx="2871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Arial"/>
                <a:ea typeface="Arial"/>
                <a:cs typeface="Arial"/>
                <a:sym typeface="Arial"/>
              </a:rPr>
              <a:t>Instruction primarily focuses on “drill and kill” teaching strategies</a:t>
            </a:r>
            <a:endParaRPr b="0" i="0" sz="1300" u="none" cap="none" strike="noStrike">
              <a:solidFill>
                <a:srgbClr val="000000"/>
              </a:solidFill>
              <a:latin typeface="Arial"/>
              <a:ea typeface="Arial"/>
              <a:cs typeface="Arial"/>
              <a:sym typeface="Arial"/>
            </a:endParaRPr>
          </a:p>
        </p:txBody>
      </p:sp>
      <p:sp>
        <p:nvSpPr>
          <p:cNvPr id="685" name="Google Shape;685;g24c0cd4a5fb_12_148"/>
          <p:cNvSpPr/>
          <p:nvPr/>
        </p:nvSpPr>
        <p:spPr>
          <a:xfrm>
            <a:off x="1287750" y="2920175"/>
            <a:ext cx="31695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100" u="none" cap="none" strike="noStrike">
                <a:solidFill>
                  <a:srgbClr val="000000"/>
                </a:solidFill>
                <a:latin typeface="Arial"/>
                <a:ea typeface="Arial"/>
                <a:cs typeface="Arial"/>
                <a:sym typeface="Arial"/>
              </a:rPr>
              <a:t>Faculty and staff are unsure who is responsible for reaching out to families</a:t>
            </a:r>
            <a:endParaRPr b="0" i="0" sz="1100" u="none" cap="none" strike="noStrike">
              <a:solidFill>
                <a:srgbClr val="000000"/>
              </a:solidFill>
              <a:latin typeface="Arial"/>
              <a:ea typeface="Arial"/>
              <a:cs typeface="Arial"/>
              <a:sym typeface="Arial"/>
            </a:endParaRPr>
          </a:p>
        </p:txBody>
      </p:sp>
      <p:sp>
        <p:nvSpPr>
          <p:cNvPr id="686" name="Google Shape;686;g24c0cd4a5fb_12_148"/>
          <p:cNvSpPr/>
          <p:nvPr/>
        </p:nvSpPr>
        <p:spPr>
          <a:xfrm>
            <a:off x="679400" y="5586350"/>
            <a:ext cx="27837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Arial"/>
                <a:ea typeface="Arial"/>
                <a:cs typeface="Arial"/>
                <a:sym typeface="Arial"/>
              </a:rPr>
              <a:t>Increase in reported anxiety and depression among students</a:t>
            </a:r>
            <a:endParaRPr b="0" i="0" sz="1300" u="none" cap="none" strike="noStrike">
              <a:solidFill>
                <a:srgbClr val="000000"/>
              </a:solidFill>
              <a:latin typeface="Arial"/>
              <a:ea typeface="Arial"/>
              <a:cs typeface="Arial"/>
              <a:sym typeface="Arial"/>
            </a:endParaRPr>
          </a:p>
        </p:txBody>
      </p:sp>
      <p:sp>
        <p:nvSpPr>
          <p:cNvPr id="672" name="Google Shape;672;g24c0cd4a5fb_12_148"/>
          <p:cNvSpPr/>
          <p:nvPr/>
        </p:nvSpPr>
        <p:spPr>
          <a:xfrm>
            <a:off x="4840150" y="1920600"/>
            <a:ext cx="2523900" cy="30168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100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b="0" i="0" sz="1800" u="none" cap="none" strike="noStrike">
              <a:solidFill>
                <a:schemeClr val="accent1"/>
              </a:solidFill>
              <a:latin typeface="Arial"/>
              <a:ea typeface="Arial"/>
              <a:cs typeface="Arial"/>
              <a:sym typeface="Arial"/>
            </a:endParaRPr>
          </a:p>
        </p:txBody>
      </p:sp>
      <p:sp>
        <p:nvSpPr>
          <p:cNvPr id="687" name="Google Shape;687;g24c0cd4a5fb_12_148"/>
          <p:cNvSpPr txBox="1"/>
          <p:nvPr/>
        </p:nvSpPr>
        <p:spPr>
          <a:xfrm>
            <a:off x="4914475" y="5205025"/>
            <a:ext cx="3890400" cy="678300"/>
          </a:xfrm>
          <a:prstGeom prst="rect">
            <a:avLst/>
          </a:prstGeom>
          <a:solidFill>
            <a:srgbClr val="FCE5CD"/>
          </a:solidFill>
          <a:ln cap="flat" cmpd="sng" w="19050">
            <a:solidFill>
              <a:srgbClr val="000000"/>
            </a:solidFill>
            <a:prstDash val="dashDot"/>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Transportation difficulties; food and housing insecurity</a:t>
            </a:r>
            <a:endParaRPr b="0" i="0" sz="1400" u="none" cap="none" strike="noStrike">
              <a:solidFill>
                <a:srgbClr val="000000"/>
              </a:solidFill>
              <a:latin typeface="Arial"/>
              <a:ea typeface="Arial"/>
              <a:cs typeface="Arial"/>
              <a:sym typeface="Arial"/>
            </a:endParaRPr>
          </a:p>
        </p:txBody>
      </p:sp>
      <p:sp>
        <p:nvSpPr>
          <p:cNvPr id="688" name="Google Shape;688;g24c0cd4a5fb_12_148"/>
          <p:cNvSpPr txBox="1"/>
          <p:nvPr/>
        </p:nvSpPr>
        <p:spPr>
          <a:xfrm>
            <a:off x="6021175" y="146125"/>
            <a:ext cx="2783700" cy="7329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Verdana"/>
                <a:ea typeface="Verdana"/>
                <a:cs typeface="Verdana"/>
                <a:sym typeface="Verdana"/>
              </a:rPr>
              <a:t>Example:</a:t>
            </a:r>
            <a:endParaRPr b="0" i="0" sz="4000" u="none" cap="none" strike="noStrike">
              <a:solidFill>
                <a:srgbClr val="FFFFFF"/>
              </a:solidFill>
              <a:latin typeface="Verdana"/>
              <a:ea typeface="Verdana"/>
              <a:cs typeface="Verdana"/>
              <a:sym typeface="Verdana"/>
            </a:endParaRPr>
          </a:p>
        </p:txBody>
      </p:sp>
      <p:sp>
        <p:nvSpPr>
          <p:cNvPr id="689" name="Google Shape;689;g24c0cd4a5fb_12_148"/>
          <p:cNvSpPr txBox="1"/>
          <p:nvPr/>
        </p:nvSpPr>
        <p:spPr>
          <a:xfrm>
            <a:off x="7559000" y="3059900"/>
            <a:ext cx="1492200" cy="73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rgbClr val="000000"/>
                </a:solidFill>
                <a:latin typeface="Verdana"/>
                <a:ea typeface="Verdana"/>
                <a:cs typeface="Verdana"/>
                <a:sym typeface="Verdana"/>
              </a:rPr>
              <a:t>Workbook pg. 20</a:t>
            </a:r>
            <a:endParaRPr b="0" i="1" sz="20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4" name="Shape 694"/>
        <p:cNvGrpSpPr/>
        <p:nvPr/>
      </p:nvGrpSpPr>
      <p:grpSpPr>
        <a:xfrm>
          <a:off x="0" y="0"/>
          <a:ext cx="0" cy="0"/>
          <a:chOff x="0" y="0"/>
          <a:chExt cx="0" cy="0"/>
        </a:xfrm>
      </p:grpSpPr>
      <p:cxnSp>
        <p:nvCxnSpPr>
          <p:cNvPr id="695" name="Google Shape;695;g2b02a18e28d_0_0"/>
          <p:cNvCxnSpPr>
            <a:stCxn id="696" idx="1"/>
          </p:cNvCxnSpPr>
          <p:nvPr/>
        </p:nvCxnSpPr>
        <p:spPr>
          <a:xfrm flipH="1">
            <a:off x="1217650" y="3429000"/>
            <a:ext cx="3622500" cy="8400"/>
          </a:xfrm>
          <a:prstGeom prst="straightConnector1">
            <a:avLst/>
          </a:prstGeom>
          <a:noFill/>
          <a:ln cap="flat" cmpd="sng" w="9525">
            <a:solidFill>
              <a:schemeClr val="dk1"/>
            </a:solidFill>
            <a:prstDash val="solid"/>
            <a:round/>
            <a:headEnd len="sm" w="sm" type="none"/>
            <a:tailEnd len="sm" w="sm" type="none"/>
          </a:ln>
        </p:spPr>
      </p:cxnSp>
      <p:cxnSp>
        <p:nvCxnSpPr>
          <p:cNvPr id="697" name="Google Shape;697;g2b02a18e28d_0_0"/>
          <p:cNvCxnSpPr>
            <a:stCxn id="696" idx="1"/>
          </p:cNvCxnSpPr>
          <p:nvPr/>
        </p:nvCxnSpPr>
        <p:spPr>
          <a:xfrm rot="10800000">
            <a:off x="3163450" y="898800"/>
            <a:ext cx="1676700" cy="2530200"/>
          </a:xfrm>
          <a:prstGeom prst="straightConnector1">
            <a:avLst/>
          </a:prstGeom>
          <a:noFill/>
          <a:ln cap="flat" cmpd="sng" w="9525">
            <a:solidFill>
              <a:schemeClr val="dk1"/>
            </a:solidFill>
            <a:prstDash val="solid"/>
            <a:round/>
            <a:headEnd len="sm" w="sm" type="none"/>
            <a:tailEnd len="sm" w="sm" type="none"/>
          </a:ln>
        </p:spPr>
      </p:cxnSp>
      <p:sp>
        <p:nvSpPr>
          <p:cNvPr id="698" name="Google Shape;698;g2b02a18e28d_0_0"/>
          <p:cNvSpPr/>
          <p:nvPr/>
        </p:nvSpPr>
        <p:spPr>
          <a:xfrm>
            <a:off x="979199" y="1967450"/>
            <a:ext cx="28713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Not prominent on the website</a:t>
            </a:r>
            <a:endParaRPr b="0" i="0" sz="1400" u="none" cap="none" strike="noStrike">
              <a:solidFill>
                <a:srgbClr val="000000"/>
              </a:solidFill>
              <a:latin typeface="Arial"/>
              <a:ea typeface="Arial"/>
              <a:cs typeface="Arial"/>
              <a:sym typeface="Arial"/>
            </a:endParaRPr>
          </a:p>
        </p:txBody>
      </p:sp>
      <p:sp>
        <p:nvSpPr>
          <p:cNvPr id="699" name="Google Shape;699;g2b02a18e28d_0_0"/>
          <p:cNvSpPr/>
          <p:nvPr/>
        </p:nvSpPr>
        <p:spPr>
          <a:xfrm>
            <a:off x="652400" y="982025"/>
            <a:ext cx="25971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400" u="none" cap="none" strike="noStrike">
                <a:solidFill>
                  <a:srgbClr val="000000"/>
                </a:solidFill>
                <a:latin typeface="Arial"/>
                <a:ea typeface="Arial"/>
                <a:cs typeface="Arial"/>
                <a:sym typeface="Arial"/>
              </a:rPr>
              <a:t>Faculty and staff are unsure of district policy</a:t>
            </a:r>
            <a:endParaRPr b="0" i="0" sz="1400" u="none" cap="none" strike="noStrike">
              <a:solidFill>
                <a:srgbClr val="000000"/>
              </a:solidFill>
              <a:latin typeface="Arial"/>
              <a:ea typeface="Arial"/>
              <a:cs typeface="Arial"/>
              <a:sym typeface="Arial"/>
            </a:endParaRPr>
          </a:p>
        </p:txBody>
      </p:sp>
      <p:sp>
        <p:nvSpPr>
          <p:cNvPr id="700" name="Google Shape;700;g2b02a18e28d_0_0"/>
          <p:cNvSpPr/>
          <p:nvPr/>
        </p:nvSpPr>
        <p:spPr>
          <a:xfrm>
            <a:off x="979202" y="4543675"/>
            <a:ext cx="29424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400" u="none" cap="none" strike="noStrike">
                <a:solidFill>
                  <a:srgbClr val="000000"/>
                </a:solidFill>
                <a:latin typeface="Arial"/>
                <a:ea typeface="Arial"/>
                <a:cs typeface="Arial"/>
                <a:sym typeface="Arial"/>
              </a:rPr>
              <a:t>Lack of scaffolding in instruction</a:t>
            </a:r>
            <a:endParaRPr b="0" i="0" sz="1400" u="none" cap="none" strike="noStrike">
              <a:solidFill>
                <a:srgbClr val="000000"/>
              </a:solidFill>
              <a:latin typeface="Arial"/>
              <a:ea typeface="Arial"/>
              <a:cs typeface="Arial"/>
              <a:sym typeface="Arial"/>
            </a:endParaRPr>
          </a:p>
        </p:txBody>
      </p:sp>
      <p:cxnSp>
        <p:nvCxnSpPr>
          <p:cNvPr id="701" name="Google Shape;701;g2b02a18e28d_0_0"/>
          <p:cNvCxnSpPr>
            <a:endCxn id="696" idx="1"/>
          </p:cNvCxnSpPr>
          <p:nvPr/>
        </p:nvCxnSpPr>
        <p:spPr>
          <a:xfrm flipH="1" rot="10800000">
            <a:off x="3644650" y="3429000"/>
            <a:ext cx="1195500" cy="2633700"/>
          </a:xfrm>
          <a:prstGeom prst="straightConnector1">
            <a:avLst/>
          </a:prstGeom>
          <a:noFill/>
          <a:ln cap="flat" cmpd="sng" w="9525">
            <a:solidFill>
              <a:schemeClr val="dk1"/>
            </a:solidFill>
            <a:prstDash val="solid"/>
            <a:round/>
            <a:headEnd len="sm" w="sm" type="none"/>
            <a:tailEnd len="sm" w="sm" type="none"/>
          </a:ln>
        </p:spPr>
      </p:cxnSp>
      <p:sp>
        <p:nvSpPr>
          <p:cNvPr id="702" name="Google Shape;702;g2b02a18e28d_0_0"/>
          <p:cNvSpPr txBox="1"/>
          <p:nvPr/>
        </p:nvSpPr>
        <p:spPr>
          <a:xfrm>
            <a:off x="238900" y="6120675"/>
            <a:ext cx="6408300" cy="6783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1550" u="none" cap="none" strike="noStrike">
              <a:solidFill>
                <a:srgbClr val="000000"/>
              </a:solidFill>
              <a:latin typeface="Arial"/>
              <a:ea typeface="Arial"/>
              <a:cs typeface="Arial"/>
              <a:sym typeface="Arial"/>
            </a:endParaRPr>
          </a:p>
        </p:txBody>
      </p:sp>
      <p:sp>
        <p:nvSpPr>
          <p:cNvPr id="703" name="Google Shape;703;g2b02a18e28d_0_0"/>
          <p:cNvSpPr/>
          <p:nvPr/>
        </p:nvSpPr>
        <p:spPr>
          <a:xfrm>
            <a:off x="679400" y="5586350"/>
            <a:ext cx="27837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300" u="none" cap="none" strike="noStrike">
                <a:solidFill>
                  <a:srgbClr val="000000"/>
                </a:solidFill>
                <a:latin typeface="Arial"/>
                <a:ea typeface="Arial"/>
                <a:cs typeface="Arial"/>
                <a:sym typeface="Arial"/>
              </a:rPr>
              <a:t>Increase in reported anxiety and depression among students</a:t>
            </a:r>
            <a:endParaRPr b="0" i="0" sz="1300" u="none" cap="none" strike="noStrike">
              <a:solidFill>
                <a:srgbClr val="000000"/>
              </a:solidFill>
              <a:latin typeface="Arial"/>
              <a:ea typeface="Arial"/>
              <a:cs typeface="Arial"/>
              <a:sym typeface="Arial"/>
            </a:endParaRPr>
          </a:p>
        </p:txBody>
      </p:sp>
      <p:sp>
        <p:nvSpPr>
          <p:cNvPr id="696" name="Google Shape;696;g2b02a18e28d_0_0"/>
          <p:cNvSpPr/>
          <p:nvPr/>
        </p:nvSpPr>
        <p:spPr>
          <a:xfrm>
            <a:off x="4840150" y="1920600"/>
            <a:ext cx="2523900" cy="30168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1000"/>
              </a:spcBef>
              <a:spcAft>
                <a:spcPts val="0"/>
              </a:spcAft>
              <a:buClr>
                <a:schemeClr val="dk1"/>
              </a:buClr>
              <a:buSzPts val="1100"/>
              <a:buFont typeface="Arial"/>
              <a:buNone/>
            </a:pPr>
            <a:r>
              <a:rPr b="0" i="0" lang="en-US" sz="1800" u="none" cap="none" strike="noStrike">
                <a:solidFill>
                  <a:schemeClr val="dk1"/>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b="0" i="0" sz="1800" u="none" cap="none" strike="noStrike">
              <a:solidFill>
                <a:schemeClr val="accent1"/>
              </a:solidFill>
              <a:latin typeface="Arial"/>
              <a:ea typeface="Arial"/>
              <a:cs typeface="Arial"/>
              <a:sym typeface="Arial"/>
            </a:endParaRPr>
          </a:p>
        </p:txBody>
      </p:sp>
      <p:sp>
        <p:nvSpPr>
          <p:cNvPr id="704" name="Google Shape;704;g2b02a18e28d_0_0"/>
          <p:cNvSpPr txBox="1"/>
          <p:nvPr/>
        </p:nvSpPr>
        <p:spPr>
          <a:xfrm>
            <a:off x="238900" y="146125"/>
            <a:ext cx="4960800" cy="7329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1000"/>
              </a:spcAft>
              <a:buClr>
                <a:srgbClr val="000000"/>
              </a:buClr>
              <a:buSzPts val="1550"/>
              <a:buFont typeface="Arial"/>
              <a:buNone/>
            </a:pPr>
            <a:r>
              <a:rPr b="0" i="0" lang="en-US" sz="15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1450" u="none" cap="none" strike="noStrike">
              <a:solidFill>
                <a:srgbClr val="000000"/>
              </a:solidFill>
              <a:latin typeface="Arial"/>
              <a:ea typeface="Arial"/>
              <a:cs typeface="Arial"/>
              <a:sym typeface="Arial"/>
            </a:endParaRPr>
          </a:p>
        </p:txBody>
      </p:sp>
      <p:sp>
        <p:nvSpPr>
          <p:cNvPr id="705" name="Google Shape;705;g2b02a18e28d_0_0"/>
          <p:cNvSpPr txBox="1"/>
          <p:nvPr/>
        </p:nvSpPr>
        <p:spPr>
          <a:xfrm>
            <a:off x="6021175" y="146125"/>
            <a:ext cx="2783700" cy="7329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Verdana"/>
                <a:ea typeface="Verdana"/>
                <a:cs typeface="Verdana"/>
                <a:sym typeface="Verdana"/>
              </a:rPr>
              <a:t>Example:</a:t>
            </a:r>
            <a:endParaRPr b="0" i="0" sz="4000" u="none" cap="none" strike="noStrike">
              <a:solidFill>
                <a:srgbClr val="FFFFFF"/>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0" name="Shape 710"/>
        <p:cNvGrpSpPr/>
        <p:nvPr/>
      </p:nvGrpSpPr>
      <p:grpSpPr>
        <a:xfrm>
          <a:off x="0" y="0"/>
          <a:ext cx="0" cy="0"/>
          <a:chOff x="0" y="0"/>
          <a:chExt cx="0" cy="0"/>
        </a:xfrm>
      </p:grpSpPr>
      <p:sp>
        <p:nvSpPr>
          <p:cNvPr id="711" name="Google Shape;711;g24c0cd4a5fb_4_5"/>
          <p:cNvSpPr txBox="1"/>
          <p:nvPr>
            <p:ph idx="4294967295" type="body"/>
          </p:nvPr>
        </p:nvSpPr>
        <p:spPr>
          <a:xfrm>
            <a:off x="102350" y="1447800"/>
            <a:ext cx="9041700" cy="505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en-US" sz="2300">
                <a:solidFill>
                  <a:srgbClr val="CC0000"/>
                </a:solidFill>
              </a:rPr>
              <a:t>Lack of communication with families about attendance procedures and supports and their student’s current attendance record</a:t>
            </a:r>
            <a:endParaRPr sz="2300">
              <a:solidFill>
                <a:srgbClr val="CC0000"/>
              </a:solidFill>
            </a:endParaRPr>
          </a:p>
          <a:p>
            <a:pPr indent="-374650" lvl="0" marL="457200" rtl="0" algn="l">
              <a:lnSpc>
                <a:spcPct val="100000"/>
              </a:lnSpc>
              <a:spcBef>
                <a:spcPts val="1000"/>
              </a:spcBef>
              <a:spcAft>
                <a:spcPts val="0"/>
              </a:spcAft>
              <a:buSzPts val="2300"/>
              <a:buChar char="●"/>
            </a:pPr>
            <a:r>
              <a:rPr lang="en-US" sz="2300"/>
              <a:t>Faculty and staff are unsure of the district policy and student attendance rates…and…who is responsible for communicating with families</a:t>
            </a:r>
            <a:endParaRPr sz="2300"/>
          </a:p>
          <a:p>
            <a:pPr indent="-374650" lvl="0" marL="914400" rtl="0" algn="l">
              <a:lnSpc>
                <a:spcPct val="100000"/>
              </a:lnSpc>
              <a:spcBef>
                <a:spcPts val="0"/>
              </a:spcBef>
              <a:spcAft>
                <a:spcPts val="0"/>
              </a:spcAft>
              <a:buClr>
                <a:srgbClr val="0000FF"/>
              </a:buClr>
              <a:buSzPts val="2300"/>
              <a:buChar char="-"/>
            </a:pPr>
            <a:r>
              <a:rPr lang="en-US" sz="2300">
                <a:solidFill>
                  <a:srgbClr val="0000FF"/>
                </a:solidFill>
              </a:rPr>
              <a:t>Feedback from families where multiple variants of the district policy (if any) were relayed to families from faculty and staff…and they were unaware of their student’s current attendance record</a:t>
            </a:r>
            <a:endParaRPr sz="2300">
              <a:solidFill>
                <a:srgbClr val="0000FF"/>
              </a:solidFill>
            </a:endParaRPr>
          </a:p>
          <a:p>
            <a:pPr indent="-374650" lvl="0" marL="457200" rtl="0" algn="l">
              <a:lnSpc>
                <a:spcPct val="100000"/>
              </a:lnSpc>
              <a:spcBef>
                <a:spcPts val="1000"/>
              </a:spcBef>
              <a:spcAft>
                <a:spcPts val="0"/>
              </a:spcAft>
              <a:buSzPts val="2300"/>
              <a:buChar char="●"/>
            </a:pPr>
            <a:r>
              <a:rPr lang="en-US" sz="2300"/>
              <a:t>Website is difficult to navigate and the policy was not prominently displayed</a:t>
            </a:r>
            <a:endParaRPr sz="2300"/>
          </a:p>
          <a:p>
            <a:pPr indent="-374650" lvl="0" marL="914400" rtl="0" algn="l">
              <a:lnSpc>
                <a:spcPct val="100000"/>
              </a:lnSpc>
              <a:spcBef>
                <a:spcPts val="0"/>
              </a:spcBef>
              <a:spcAft>
                <a:spcPts val="1000"/>
              </a:spcAft>
              <a:buClr>
                <a:srgbClr val="0000FF"/>
              </a:buClr>
              <a:buSzPts val="2300"/>
              <a:buChar char="-"/>
            </a:pPr>
            <a:r>
              <a:rPr lang="en-US" sz="2300">
                <a:solidFill>
                  <a:srgbClr val="0000FF"/>
                </a:solidFill>
              </a:rPr>
              <a:t>Website traffic data indicated the policy page was the least visited</a:t>
            </a:r>
            <a:endParaRPr sz="2300">
              <a:solidFill>
                <a:srgbClr val="0000FF"/>
              </a:solidFill>
            </a:endParaRPr>
          </a:p>
        </p:txBody>
      </p:sp>
      <p:sp>
        <p:nvSpPr>
          <p:cNvPr id="712" name="Google Shape;712;g24c0cd4a5fb_4_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Division A: </a:t>
            </a:r>
            <a:endParaRPr/>
          </a:p>
          <a:p>
            <a:pPr indent="0" lvl="0" marL="0" rtl="0" algn="ctr">
              <a:lnSpc>
                <a:spcPct val="100000"/>
              </a:lnSpc>
              <a:spcBef>
                <a:spcPts val="0"/>
              </a:spcBef>
              <a:spcAft>
                <a:spcPts val="0"/>
              </a:spcAft>
              <a:buSzPct val="100000"/>
              <a:buNone/>
            </a:pPr>
            <a:r>
              <a:rPr lang="en-US"/>
              <a:t>Data to support the “why”</a:t>
            </a:r>
            <a:endParaRPr/>
          </a:p>
        </p:txBody>
      </p:sp>
      <p:sp>
        <p:nvSpPr>
          <p:cNvPr id="713" name="Google Shape;713;g24c0cd4a5fb_4_5"/>
          <p:cNvSpPr txBox="1"/>
          <p:nvPr/>
        </p:nvSpPr>
        <p:spPr>
          <a:xfrm>
            <a:off x="102350" y="1447800"/>
            <a:ext cx="8967600" cy="11430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1000"/>
              </a:spcAft>
              <a:buClr>
                <a:srgbClr val="000000"/>
              </a:buClr>
              <a:buSzPts val="2350"/>
              <a:buFont typeface="Arial"/>
              <a:buNone/>
            </a:pPr>
            <a:r>
              <a:rPr b="0" i="0" lang="en-US" sz="2350" u="none" cap="none" strike="noStrike">
                <a:solidFill>
                  <a:schemeClr val="dk1"/>
                </a:solidFill>
                <a:latin typeface="Verdana"/>
                <a:ea typeface="Verdana"/>
                <a:cs typeface="Verdana"/>
                <a:sym typeface="Verdana"/>
              </a:rPr>
              <a:t>Lack of communication with families about attendance procedures and supports and their student’s current attendance record</a:t>
            </a:r>
            <a:endParaRPr b="0" i="0" sz="225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8" name="Shape 718"/>
        <p:cNvGrpSpPr/>
        <p:nvPr/>
      </p:nvGrpSpPr>
      <p:grpSpPr>
        <a:xfrm>
          <a:off x="0" y="0"/>
          <a:ext cx="0" cy="0"/>
          <a:chOff x="0" y="0"/>
          <a:chExt cx="0" cy="0"/>
        </a:xfrm>
      </p:grpSpPr>
      <p:sp>
        <p:nvSpPr>
          <p:cNvPr id="719" name="Google Shape;719;g24c0cd4a5fb_4_11"/>
          <p:cNvSpPr txBox="1"/>
          <p:nvPr>
            <p:ph idx="4294967295" type="body"/>
          </p:nvPr>
        </p:nvSpPr>
        <p:spPr>
          <a:xfrm>
            <a:off x="404425" y="1524000"/>
            <a:ext cx="8358600" cy="533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lang="en-US" sz="2500">
                <a:solidFill>
                  <a:srgbClr val="CC0000"/>
                </a:solidFill>
              </a:rPr>
              <a:t>School stress (perception of difficulty with schoolwork, lack of preparedness for a class, and avoidance of a teacher, class or student)</a:t>
            </a:r>
            <a:endParaRPr sz="2500">
              <a:solidFill>
                <a:srgbClr val="CC0000"/>
              </a:solidFill>
            </a:endParaRPr>
          </a:p>
          <a:p>
            <a:pPr indent="-387350" lvl="0" marL="457200" rtl="0" algn="l">
              <a:lnSpc>
                <a:spcPct val="90000"/>
              </a:lnSpc>
              <a:spcBef>
                <a:spcPts val="1000"/>
              </a:spcBef>
              <a:spcAft>
                <a:spcPts val="0"/>
              </a:spcAft>
              <a:buSzPts val="2500"/>
              <a:buChar char="●"/>
            </a:pPr>
            <a:r>
              <a:rPr lang="en-US" sz="2500"/>
              <a:t>“Increase in reported anxiety and depression among students.”</a:t>
            </a:r>
            <a:endParaRPr sz="2500"/>
          </a:p>
          <a:p>
            <a:pPr indent="-387351" lvl="1" marL="914400" rtl="0" algn="l">
              <a:lnSpc>
                <a:spcPct val="100000"/>
              </a:lnSpc>
              <a:spcBef>
                <a:spcPts val="500"/>
              </a:spcBef>
              <a:spcAft>
                <a:spcPts val="0"/>
              </a:spcAft>
              <a:buClr>
                <a:srgbClr val="0000FF"/>
              </a:buClr>
              <a:buSzPts val="2500"/>
              <a:buFont typeface="Verdana"/>
              <a:buChar char="–"/>
            </a:pPr>
            <a:r>
              <a:rPr lang="en-US" sz="2500">
                <a:solidFill>
                  <a:srgbClr val="0000FF"/>
                </a:solidFill>
              </a:rPr>
              <a:t>Student safety survey indicated an increase in student anxiety and depression</a:t>
            </a:r>
            <a:endParaRPr sz="2500">
              <a:solidFill>
                <a:srgbClr val="0000FF"/>
              </a:solidFill>
            </a:endParaRPr>
          </a:p>
          <a:p>
            <a:pPr indent="-387350" lvl="0" marL="457200" rtl="0" algn="l">
              <a:lnSpc>
                <a:spcPct val="100000"/>
              </a:lnSpc>
              <a:spcBef>
                <a:spcPts val="1000"/>
              </a:spcBef>
              <a:spcAft>
                <a:spcPts val="0"/>
              </a:spcAft>
              <a:buSzPts val="2500"/>
              <a:buChar char="●"/>
            </a:pPr>
            <a:r>
              <a:rPr lang="en-US" sz="2500"/>
              <a:t>“Lack of scaffolding in instruction.”</a:t>
            </a:r>
            <a:endParaRPr sz="2500"/>
          </a:p>
          <a:p>
            <a:pPr indent="-387350" lvl="1" marL="914400" rtl="0" algn="l">
              <a:lnSpc>
                <a:spcPct val="100000"/>
              </a:lnSpc>
              <a:spcBef>
                <a:spcPts val="500"/>
              </a:spcBef>
              <a:spcAft>
                <a:spcPts val="1000"/>
              </a:spcAft>
              <a:buClr>
                <a:srgbClr val="0000FF"/>
              </a:buClr>
              <a:buSzPts val="2500"/>
              <a:buFont typeface="Verdana"/>
              <a:buChar char="–"/>
            </a:pPr>
            <a:r>
              <a:rPr lang="en-US" sz="2500">
                <a:solidFill>
                  <a:srgbClr val="0000FF"/>
                </a:solidFill>
              </a:rPr>
              <a:t>A review of principal classroom walkthroughs showed a high percentage of teachers inadequately scaffolding concepts and content to help students develop understanding</a:t>
            </a:r>
            <a:endParaRPr sz="2500">
              <a:solidFill>
                <a:srgbClr val="0000FF"/>
              </a:solidFill>
            </a:endParaRPr>
          </a:p>
        </p:txBody>
      </p:sp>
      <p:sp>
        <p:nvSpPr>
          <p:cNvPr id="720" name="Google Shape;720;g24c0cd4a5fb_4_1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Division A: </a:t>
            </a:r>
            <a:endParaRPr/>
          </a:p>
          <a:p>
            <a:pPr indent="0" lvl="0" marL="0" rtl="0" algn="ctr">
              <a:lnSpc>
                <a:spcPct val="100000"/>
              </a:lnSpc>
              <a:spcBef>
                <a:spcPts val="0"/>
              </a:spcBef>
              <a:spcAft>
                <a:spcPts val="0"/>
              </a:spcAft>
              <a:buSzPct val="114285"/>
              <a:buNone/>
            </a:pPr>
            <a:r>
              <a:rPr lang="en-US" sz="3888"/>
              <a:t>Data to support the “why” (cont’d)</a:t>
            </a:r>
            <a:endParaRPr sz="3888"/>
          </a:p>
        </p:txBody>
      </p:sp>
      <p:sp>
        <p:nvSpPr>
          <p:cNvPr id="721" name="Google Shape;721;g24c0cd4a5fb_4_11"/>
          <p:cNvSpPr txBox="1"/>
          <p:nvPr/>
        </p:nvSpPr>
        <p:spPr>
          <a:xfrm>
            <a:off x="141525" y="1524000"/>
            <a:ext cx="8747400" cy="1143000"/>
          </a:xfrm>
          <a:prstGeom prst="rect">
            <a:avLst/>
          </a:prstGeom>
          <a:solidFill>
            <a:srgbClr val="FCE5CD"/>
          </a:solidFill>
          <a:ln cap="flat" cmpd="sng" w="19050">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90000"/>
              </a:lnSpc>
              <a:spcBef>
                <a:spcPts val="0"/>
              </a:spcBef>
              <a:spcAft>
                <a:spcPts val="1000"/>
              </a:spcAft>
              <a:buClr>
                <a:srgbClr val="000000"/>
              </a:buClr>
              <a:buSzPts val="2350"/>
              <a:buFont typeface="Arial"/>
              <a:buNone/>
            </a:pPr>
            <a:r>
              <a:rPr b="0" i="0" lang="en-US" sz="2350" u="none" cap="none" strike="noStrik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b="0" i="0" sz="235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6" name="Shape 726"/>
        <p:cNvGrpSpPr/>
        <p:nvPr/>
      </p:nvGrpSpPr>
      <p:grpSpPr>
        <a:xfrm>
          <a:off x="0" y="0"/>
          <a:ext cx="0" cy="0"/>
          <a:chOff x="0" y="0"/>
          <a:chExt cx="0" cy="0"/>
        </a:xfrm>
      </p:grpSpPr>
      <p:sp>
        <p:nvSpPr>
          <p:cNvPr id="727" name="Google Shape;727;g2b43ead5cbc_0_20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3200"/>
              <a:t>Independent Work Time: </a:t>
            </a:r>
            <a:endParaRPr sz="3200"/>
          </a:p>
          <a:p>
            <a:pPr indent="0" lvl="0" marL="0" rtl="0" algn="ctr">
              <a:lnSpc>
                <a:spcPct val="100000"/>
              </a:lnSpc>
              <a:spcBef>
                <a:spcPts val="0"/>
              </a:spcBef>
              <a:spcAft>
                <a:spcPts val="0"/>
              </a:spcAft>
              <a:buSzPts val="4000"/>
              <a:buNone/>
            </a:pPr>
            <a:r>
              <a:rPr lang="en-US" sz="3200"/>
              <a:t>Fishbone Step 1</a:t>
            </a:r>
            <a:endParaRPr sz="3200"/>
          </a:p>
        </p:txBody>
      </p:sp>
      <p:pic>
        <p:nvPicPr>
          <p:cNvPr id="728" name="Google Shape;728;g2b43ead5cbc_0_203"/>
          <p:cNvPicPr preferRelativeResize="0"/>
          <p:nvPr/>
        </p:nvPicPr>
        <p:blipFill rotWithShape="1">
          <a:blip r:embed="rId3">
            <a:alphaModFix/>
          </a:blip>
          <a:srcRect b="0" l="0" r="0" t="11644"/>
          <a:stretch/>
        </p:blipFill>
        <p:spPr>
          <a:xfrm>
            <a:off x="709600" y="1710275"/>
            <a:ext cx="7724800" cy="2322050"/>
          </a:xfrm>
          <a:prstGeom prst="rect">
            <a:avLst/>
          </a:prstGeom>
          <a:noFill/>
          <a:ln>
            <a:noFill/>
          </a:ln>
        </p:spPr>
      </p:pic>
      <p:sp>
        <p:nvSpPr>
          <p:cNvPr id="729" name="Google Shape;729;g2b43ead5cbc_0_203"/>
          <p:cNvSpPr txBox="1"/>
          <p:nvPr>
            <p:ph idx="4294967295" type="body"/>
          </p:nvPr>
        </p:nvSpPr>
        <p:spPr>
          <a:xfrm>
            <a:off x="910375" y="3124200"/>
            <a:ext cx="3273900" cy="186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1000"/>
              </a:spcAft>
              <a:buSzPts val="1800"/>
              <a:buNone/>
            </a:pPr>
            <a:r>
              <a:rPr lang="en-US" sz="2400"/>
              <a:t>What do you notice about your red flag/issue/problem? </a:t>
            </a:r>
            <a:endParaRPr sz="2400"/>
          </a:p>
        </p:txBody>
      </p:sp>
      <p:sp>
        <p:nvSpPr>
          <p:cNvPr id="730" name="Google Shape;730;g2b43ead5cbc_0_203"/>
          <p:cNvSpPr txBox="1"/>
          <p:nvPr>
            <p:ph idx="4294967295" type="body"/>
          </p:nvPr>
        </p:nvSpPr>
        <p:spPr>
          <a:xfrm>
            <a:off x="4648200" y="3124200"/>
            <a:ext cx="3273900" cy="18615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0"/>
              </a:spcBef>
              <a:spcAft>
                <a:spcPts val="0"/>
              </a:spcAft>
              <a:buSzPts val="1800"/>
              <a:buNone/>
            </a:pPr>
            <a:r>
              <a:rPr lang="en-US" sz="2400"/>
              <a:t>What questions do you have? </a:t>
            </a:r>
            <a:endParaRPr sz="2400"/>
          </a:p>
          <a:p>
            <a:pPr indent="0" lvl="0" marL="0" rtl="0" algn="ctr">
              <a:lnSpc>
                <a:spcPct val="100000"/>
              </a:lnSpc>
              <a:spcBef>
                <a:spcPts val="1000"/>
              </a:spcBef>
              <a:spcAft>
                <a:spcPts val="1000"/>
              </a:spcAft>
              <a:buSzPts val="1800"/>
              <a:buNone/>
            </a:pPr>
            <a:r>
              <a:rPr lang="en-US" sz="2400"/>
              <a:t>Why might the red flag/issue be happening?</a:t>
            </a:r>
            <a:endParaRPr sz="2400"/>
          </a:p>
        </p:txBody>
      </p:sp>
      <p:pic>
        <p:nvPicPr>
          <p:cNvPr id="731" name="Google Shape;731;g2b43ead5cbc_0_203"/>
          <p:cNvPicPr preferRelativeResize="0"/>
          <p:nvPr/>
        </p:nvPicPr>
        <p:blipFill rotWithShape="1">
          <a:blip r:embed="rId4">
            <a:alphaModFix/>
          </a:blip>
          <a:srcRect b="0" l="0" r="0" t="0"/>
          <a:stretch/>
        </p:blipFill>
        <p:spPr>
          <a:xfrm>
            <a:off x="2215231" y="4718698"/>
            <a:ext cx="2432969" cy="1861500"/>
          </a:xfrm>
          <a:prstGeom prst="rect">
            <a:avLst/>
          </a:prstGeom>
          <a:noFill/>
          <a:ln>
            <a:noFill/>
          </a:ln>
        </p:spPr>
      </p:pic>
      <p:pic>
        <p:nvPicPr>
          <p:cNvPr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id="732" name="Google Shape;732;g2b43ead5cbc_0_203" title="5 Minute Timer - Relaxing Music with Ocean Waves">
            <a:hlinkClick r:id="rId5"/>
          </p:cNvPr>
          <p:cNvPicPr preferRelativeResize="0"/>
          <p:nvPr/>
        </p:nvPicPr>
        <p:blipFill rotWithShape="1">
          <a:blip r:embed="rId6">
            <a:alphaModFix/>
          </a:blip>
          <a:srcRect b="0" l="0" r="0" t="0"/>
          <a:stretch/>
        </p:blipFill>
        <p:spPr>
          <a:xfrm>
            <a:off x="5371717" y="5278950"/>
            <a:ext cx="2032006"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7" name="Shape 737"/>
        <p:cNvGrpSpPr/>
        <p:nvPr/>
      </p:nvGrpSpPr>
      <p:grpSpPr>
        <a:xfrm>
          <a:off x="0" y="0"/>
          <a:ext cx="0" cy="0"/>
          <a:chOff x="0" y="0"/>
          <a:chExt cx="0" cy="0"/>
        </a:xfrm>
      </p:grpSpPr>
      <p:sp>
        <p:nvSpPr>
          <p:cNvPr id="738" name="Google Shape;738;g24641aa3161_0_298"/>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393700" lvl="0" marL="457200" rtl="0" algn="l">
              <a:lnSpc>
                <a:spcPct val="100000"/>
              </a:lnSpc>
              <a:spcBef>
                <a:spcPts val="360"/>
              </a:spcBef>
              <a:spcAft>
                <a:spcPts val="0"/>
              </a:spcAft>
              <a:buSzPts val="2600"/>
              <a:buFont typeface="Verdana"/>
              <a:buAutoNum type="arabicPeriod"/>
            </a:pPr>
            <a:r>
              <a:rPr lang="en-US" sz="2600"/>
              <a:t>In your teams, share out what you noticed and wondered about your red flag/issue/problem. </a:t>
            </a:r>
            <a:endParaRPr sz="2600"/>
          </a:p>
          <a:p>
            <a:pPr indent="0" lvl="0" marL="457200" rtl="0" algn="l">
              <a:lnSpc>
                <a:spcPct val="100000"/>
              </a:lnSpc>
              <a:spcBef>
                <a:spcPts val="360"/>
              </a:spcBef>
              <a:spcAft>
                <a:spcPts val="0"/>
              </a:spcAft>
              <a:buSzPts val="3200"/>
              <a:buNone/>
            </a:pPr>
            <a:r>
              <a:t/>
            </a:r>
            <a:endParaRPr sz="2600"/>
          </a:p>
          <a:p>
            <a:pPr indent="-393700" lvl="0" marL="457200" rtl="0" algn="l">
              <a:lnSpc>
                <a:spcPct val="100000"/>
              </a:lnSpc>
              <a:spcBef>
                <a:spcPts val="360"/>
              </a:spcBef>
              <a:spcAft>
                <a:spcPts val="0"/>
              </a:spcAft>
              <a:buSzPts val="2600"/>
              <a:buFont typeface="Verdana"/>
              <a:buAutoNum type="arabicPeriod"/>
            </a:pPr>
            <a:r>
              <a:rPr lang="en-US" sz="2600"/>
              <a:t>How can these noticings/wonderings be grouped?</a:t>
            </a:r>
            <a:endParaRPr sz="2600"/>
          </a:p>
          <a:p>
            <a:pPr indent="0" lvl="0" marL="0" rtl="0" algn="ctr">
              <a:lnSpc>
                <a:spcPct val="100000"/>
              </a:lnSpc>
              <a:spcBef>
                <a:spcPts val="360"/>
              </a:spcBef>
              <a:spcAft>
                <a:spcPts val="0"/>
              </a:spcAft>
              <a:buSzPts val="1800"/>
              <a:buNone/>
            </a:pPr>
            <a:r>
              <a:t/>
            </a:r>
            <a:endParaRPr sz="2600"/>
          </a:p>
          <a:p>
            <a:pPr indent="0" lvl="0" marL="0" rtl="0" algn="ctr">
              <a:lnSpc>
                <a:spcPct val="100000"/>
              </a:lnSpc>
              <a:spcBef>
                <a:spcPts val="360"/>
              </a:spcBef>
              <a:spcAft>
                <a:spcPts val="0"/>
              </a:spcAft>
              <a:buSzPts val="1800"/>
              <a:buNone/>
            </a:pPr>
            <a:r>
              <a:rPr i="1" lang="en-US" sz="2600"/>
              <a:t>These groupings will be used to define your major categories.</a:t>
            </a:r>
            <a:endParaRPr i="1" sz="2600"/>
          </a:p>
        </p:txBody>
      </p:sp>
      <p:sp>
        <p:nvSpPr>
          <p:cNvPr id="739" name="Google Shape;739;g24641aa3161_0_29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a:t>Work Time: Fishbone Step 2</a:t>
            </a:r>
            <a:endParaRPr/>
          </a:p>
        </p:txBody>
      </p:sp>
      <p:pic>
        <p:nvPicPr>
          <p:cNvPr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id="740" name="Google Shape;740;g24641aa3161_0_298" title="10 Minute Timer with Relaxing Music and Alarm 🎵⏰">
            <a:hlinkClick r:id="rId3"/>
          </p:cNvPr>
          <p:cNvPicPr preferRelativeResize="0"/>
          <p:nvPr/>
        </p:nvPicPr>
        <p:blipFill rotWithShape="1">
          <a:blip r:embed="rId4">
            <a:alphaModFix/>
          </a:blip>
          <a:srcRect b="0" l="0" r="0" t="0"/>
          <a:stretch/>
        </p:blipFill>
        <p:spPr>
          <a:xfrm>
            <a:off x="361525" y="5312450"/>
            <a:ext cx="2032000"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5" name="Shape 745"/>
        <p:cNvGrpSpPr/>
        <p:nvPr/>
      </p:nvGrpSpPr>
      <p:grpSpPr>
        <a:xfrm>
          <a:off x="0" y="0"/>
          <a:ext cx="0" cy="0"/>
          <a:chOff x="0" y="0"/>
          <a:chExt cx="0" cy="0"/>
        </a:xfrm>
      </p:grpSpPr>
      <p:sp>
        <p:nvSpPr>
          <p:cNvPr id="746" name="Google Shape;746;g24641aa3161_0_43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a:t>Work Time: Fishbone Step 3</a:t>
            </a:r>
            <a:endParaRPr/>
          </a:p>
        </p:txBody>
      </p:sp>
      <p:pic>
        <p:nvPicPr>
          <p:cNvPr descr="A diagram with an outline of a fish around it." id="747" name="Google Shape;747;g24641aa3161_0_432" title="Fishbone Diagram"/>
          <p:cNvPicPr preferRelativeResize="0"/>
          <p:nvPr/>
        </p:nvPicPr>
        <p:blipFill rotWithShape="1">
          <a:blip r:embed="rId3">
            <a:alphaModFix/>
          </a:blip>
          <a:srcRect b="0" l="0" r="0" t="0"/>
          <a:stretch/>
        </p:blipFill>
        <p:spPr>
          <a:xfrm>
            <a:off x="4104800" y="1571250"/>
            <a:ext cx="4810600" cy="3681300"/>
          </a:xfrm>
          <a:prstGeom prst="rect">
            <a:avLst/>
          </a:prstGeom>
          <a:noFill/>
          <a:ln>
            <a:noFill/>
          </a:ln>
        </p:spPr>
      </p:pic>
      <p:sp>
        <p:nvSpPr>
          <p:cNvPr id="748" name="Google Shape;748;g24641aa3161_0_432"/>
          <p:cNvSpPr txBox="1"/>
          <p:nvPr/>
        </p:nvSpPr>
        <p:spPr>
          <a:xfrm>
            <a:off x="228600" y="1571250"/>
            <a:ext cx="3876300" cy="51153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Verdana"/>
              <a:buAutoNum type="arabicPeriod"/>
            </a:pPr>
            <a:r>
              <a:rPr b="0" i="0" lang="en-US" sz="2400" u="none" cap="none" strike="noStrike">
                <a:solidFill>
                  <a:schemeClr val="dk1"/>
                </a:solidFill>
                <a:latin typeface="Verdana"/>
                <a:ea typeface="Verdana"/>
                <a:cs typeface="Verdana"/>
                <a:sym typeface="Verdana"/>
              </a:rPr>
              <a:t>Place your red flag at the “head of the fish.”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AutoNum type="arabicPeriod"/>
            </a:pPr>
            <a:r>
              <a:rPr b="0" i="0" lang="en-US" sz="2400" u="none" cap="none" strike="noStrike">
                <a:solidFill>
                  <a:schemeClr val="dk1"/>
                </a:solidFill>
                <a:latin typeface="Verdana"/>
                <a:ea typeface="Verdana"/>
                <a:cs typeface="Verdana"/>
                <a:sym typeface="Verdana"/>
              </a:rPr>
              <a:t>Place all of your major categories from your group time as the “ribs” of the fish.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AutoNum type="arabicPeriod"/>
            </a:pPr>
            <a:r>
              <a:rPr b="0" i="0" lang="en-US" sz="2400" u="none" cap="none" strike="noStrike">
                <a:solidFill>
                  <a:schemeClr val="dk1"/>
                </a:solidFill>
                <a:latin typeface="Verdana"/>
                <a:ea typeface="Verdana"/>
                <a:cs typeface="Verdana"/>
                <a:sym typeface="Verdana"/>
              </a:rPr>
              <a:t>Select one “rib” and ask “Why is this?”</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100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Have a recorder write down the group’s answers.</a:t>
            </a:r>
            <a:endParaRPr b="0" i="0" sz="2400" u="none" cap="none" strike="noStrike">
              <a:solidFill>
                <a:srgbClr val="000000"/>
              </a:solidFill>
              <a:latin typeface="Verdana"/>
              <a:ea typeface="Verdana"/>
              <a:cs typeface="Verdana"/>
              <a:sym typeface="Verdana"/>
            </a:endParaRPr>
          </a:p>
        </p:txBody>
      </p:sp>
      <p:sp>
        <p:nvSpPr>
          <p:cNvPr id="749" name="Google Shape;749;g24641aa3161_0_432"/>
          <p:cNvSpPr txBox="1"/>
          <p:nvPr/>
        </p:nvSpPr>
        <p:spPr>
          <a:xfrm>
            <a:off x="6287650" y="5411275"/>
            <a:ext cx="2856300" cy="47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Verdana"/>
                <a:ea typeface="Verdana"/>
                <a:cs typeface="Verdana"/>
                <a:sym typeface="Verdana"/>
              </a:rPr>
              <a:t>Workbook pg 21</a:t>
            </a:r>
            <a:endParaRPr b="0" i="0" sz="2500" u="none" cap="none" strike="noStrike">
              <a:solidFill>
                <a:schemeClr val="dk1"/>
              </a:solidFill>
              <a:latin typeface="Verdana"/>
              <a:ea typeface="Verdana"/>
              <a:cs typeface="Verdana"/>
              <a:sym typeface="Verdana"/>
            </a:endParaRPr>
          </a:p>
        </p:txBody>
      </p:sp>
      <p:pic>
        <p:nvPicPr>
          <p:cNvPr descr="This timer silently counts down to 0:00, then alerts you that time is up with a gentle beep sound." id="750" name="Google Shape;750;g24641aa3161_0_432" title="15 Minute Timer">
            <a:hlinkClick r:id="rId4"/>
          </p:cNvPr>
          <p:cNvPicPr preferRelativeResize="0"/>
          <p:nvPr/>
        </p:nvPicPr>
        <p:blipFill rotWithShape="1">
          <a:blip r:embed="rId5">
            <a:alphaModFix/>
          </a:blip>
          <a:srcRect b="0" l="0" r="0" t="0"/>
          <a:stretch/>
        </p:blipFill>
        <p:spPr>
          <a:xfrm>
            <a:off x="4001500" y="5406150"/>
            <a:ext cx="2032000" cy="11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24c0cd4a5fb_4_17"/>
          <p:cNvSpPr txBox="1"/>
          <p:nvPr>
            <p:ph idx="4294967295" type="body"/>
          </p:nvPr>
        </p:nvSpPr>
        <p:spPr>
          <a:xfrm>
            <a:off x="457201" y="1600201"/>
            <a:ext cx="8229600" cy="457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360"/>
              </a:spcBef>
              <a:spcAft>
                <a:spcPts val="0"/>
              </a:spcAft>
              <a:buSzPts val="1800"/>
              <a:buNone/>
            </a:pPr>
            <a:r>
              <a:rPr b="1" lang="en-US" sz="2700"/>
              <a:t>“In 2023, 35% of the student population was at-risk of being chronically absent, particularly within secondary schools among students being reported as economically disadvantaged. This is believed to be due to a lack of communication about our absentee policy, student’s current attendance record, and attendance supports along with an increase in student stress.”</a:t>
            </a:r>
            <a:endParaRPr b="1" sz="2700"/>
          </a:p>
        </p:txBody>
      </p:sp>
      <p:sp>
        <p:nvSpPr>
          <p:cNvPr id="756" name="Google Shape;756;g24c0cd4a5fb_4_1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Division A Precision Statement: </a:t>
            </a:r>
            <a:endParaRPr/>
          </a:p>
          <a:p>
            <a:pPr indent="0" lvl="0" marL="0" rtl="0" algn="ctr">
              <a:lnSpc>
                <a:spcPct val="100000"/>
              </a:lnSpc>
              <a:spcBef>
                <a:spcPts val="0"/>
              </a:spcBef>
              <a:spcAft>
                <a:spcPts val="0"/>
              </a:spcAft>
              <a:buSzPct val="111111"/>
              <a:buNone/>
            </a:pPr>
            <a:r>
              <a:rPr lang="en-US"/>
              <a:t>Bringing it All Together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393469bfe4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Connection Activity</a:t>
            </a:r>
            <a:endParaRPr/>
          </a:p>
        </p:txBody>
      </p:sp>
      <p:graphicFrame>
        <p:nvGraphicFramePr>
          <p:cNvPr id="179" name="Google Shape;179;g2393469bfe4_0_6"/>
          <p:cNvGraphicFramePr/>
          <p:nvPr/>
        </p:nvGraphicFramePr>
        <p:xfrm>
          <a:off x="1088325" y="1663850"/>
          <a:ext cx="3000000" cy="3000000"/>
        </p:xfrm>
        <a:graphic>
          <a:graphicData uri="http://schemas.openxmlformats.org/drawingml/2006/table">
            <a:tbl>
              <a:tblPr>
                <a:noFill/>
                <a:tableStyleId>{886FC8A3-D9FB-493A-BD2B-BEF6C5989936}</a:tableStyleId>
              </a:tblPr>
              <a:tblGrid>
                <a:gridCol w="2291525"/>
                <a:gridCol w="2291525"/>
                <a:gridCol w="2291525"/>
              </a:tblGrid>
              <a:tr h="1752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r h="1752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sp>
        <p:nvSpPr>
          <p:cNvPr id="180" name="Google Shape;180;g2393469bfe4_0_6"/>
          <p:cNvSpPr txBox="1"/>
          <p:nvPr/>
        </p:nvSpPr>
        <p:spPr>
          <a:xfrm>
            <a:off x="228600" y="5233050"/>
            <a:ext cx="70875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0000"/>
                </a:solidFill>
                <a:latin typeface="Verdana"/>
                <a:ea typeface="Verdana"/>
                <a:cs typeface="Verdana"/>
                <a:sym typeface="Verdana"/>
              </a:rPr>
              <a:t>In my experience, data informed decision making at the division level is like….because….</a:t>
            </a:r>
            <a:endParaRPr b="1" i="0" sz="2700" u="none" cap="none" strike="noStrike">
              <a:solidFill>
                <a:srgbClr val="000000"/>
              </a:solidFill>
              <a:latin typeface="Verdana"/>
              <a:ea typeface="Verdana"/>
              <a:cs typeface="Verdana"/>
              <a:sym typeface="Verdana"/>
            </a:endParaRPr>
          </a:p>
        </p:txBody>
      </p:sp>
      <p:pic>
        <p:nvPicPr>
          <p:cNvPr id="181" name="Google Shape;181;g2393469bfe4_0_6"/>
          <p:cNvPicPr preferRelativeResize="0"/>
          <p:nvPr/>
        </p:nvPicPr>
        <p:blipFill rotWithShape="1">
          <a:blip r:embed="rId3">
            <a:alphaModFix/>
          </a:blip>
          <a:srcRect b="0" l="0" r="0" t="0"/>
          <a:stretch/>
        </p:blipFill>
        <p:spPr>
          <a:xfrm>
            <a:off x="1175500" y="1507700"/>
            <a:ext cx="2139200" cy="2139200"/>
          </a:xfrm>
          <a:prstGeom prst="rect">
            <a:avLst/>
          </a:prstGeom>
          <a:noFill/>
          <a:ln>
            <a:noFill/>
          </a:ln>
        </p:spPr>
      </p:pic>
      <p:pic>
        <p:nvPicPr>
          <p:cNvPr id="182" name="Google Shape;182;g2393469bfe4_0_6"/>
          <p:cNvPicPr preferRelativeResize="0"/>
          <p:nvPr/>
        </p:nvPicPr>
        <p:blipFill rotWithShape="1">
          <a:blip r:embed="rId4">
            <a:alphaModFix/>
          </a:blip>
          <a:srcRect b="0" l="0" r="0" t="0"/>
          <a:stretch/>
        </p:blipFill>
        <p:spPr>
          <a:xfrm>
            <a:off x="5786925" y="3493025"/>
            <a:ext cx="2053625" cy="1552150"/>
          </a:xfrm>
          <a:prstGeom prst="rect">
            <a:avLst/>
          </a:prstGeom>
          <a:noFill/>
          <a:ln>
            <a:noFill/>
          </a:ln>
        </p:spPr>
      </p:pic>
      <p:pic>
        <p:nvPicPr>
          <p:cNvPr id="183" name="Google Shape;183;g2393469bfe4_0_6"/>
          <p:cNvPicPr preferRelativeResize="0"/>
          <p:nvPr/>
        </p:nvPicPr>
        <p:blipFill rotWithShape="1">
          <a:blip r:embed="rId5">
            <a:alphaModFix/>
          </a:blip>
          <a:srcRect b="0" l="0" r="0" t="0"/>
          <a:stretch/>
        </p:blipFill>
        <p:spPr>
          <a:xfrm>
            <a:off x="1175500" y="3556481"/>
            <a:ext cx="2139200" cy="1425242"/>
          </a:xfrm>
          <a:prstGeom prst="rect">
            <a:avLst/>
          </a:prstGeom>
          <a:noFill/>
          <a:ln>
            <a:noFill/>
          </a:ln>
        </p:spPr>
      </p:pic>
      <p:pic>
        <p:nvPicPr>
          <p:cNvPr id="184" name="Google Shape;184;g2393469bfe4_0_6"/>
          <p:cNvPicPr preferRelativeResize="0"/>
          <p:nvPr/>
        </p:nvPicPr>
        <p:blipFill rotWithShape="1">
          <a:blip r:embed="rId6">
            <a:alphaModFix/>
          </a:blip>
          <a:srcRect b="0" l="0" r="0" t="0"/>
          <a:stretch/>
        </p:blipFill>
        <p:spPr>
          <a:xfrm>
            <a:off x="3573642" y="1807175"/>
            <a:ext cx="1902808" cy="1425250"/>
          </a:xfrm>
          <a:prstGeom prst="rect">
            <a:avLst/>
          </a:prstGeom>
          <a:noFill/>
          <a:ln>
            <a:noFill/>
          </a:ln>
        </p:spPr>
      </p:pic>
      <p:pic>
        <p:nvPicPr>
          <p:cNvPr id="185" name="Google Shape;185;g2393469bfe4_0_6"/>
          <p:cNvPicPr preferRelativeResize="0"/>
          <p:nvPr/>
        </p:nvPicPr>
        <p:blipFill rotWithShape="1">
          <a:blip r:embed="rId7">
            <a:alphaModFix/>
          </a:blip>
          <a:srcRect b="0" l="0" r="0" t="0"/>
          <a:stretch/>
        </p:blipFill>
        <p:spPr>
          <a:xfrm>
            <a:off x="5863125" y="1825899"/>
            <a:ext cx="1902800" cy="1464424"/>
          </a:xfrm>
          <a:prstGeom prst="rect">
            <a:avLst/>
          </a:prstGeom>
          <a:noFill/>
          <a:ln>
            <a:noFill/>
          </a:ln>
        </p:spPr>
      </p:pic>
      <p:pic>
        <p:nvPicPr>
          <p:cNvPr id="186" name="Google Shape;186;g2393469bfe4_0_6"/>
          <p:cNvPicPr preferRelativeResize="0"/>
          <p:nvPr/>
        </p:nvPicPr>
        <p:blipFill rotWithShape="1">
          <a:blip r:embed="rId8">
            <a:alphaModFix/>
          </a:blip>
          <a:srcRect b="0" l="0" r="0" t="0"/>
          <a:stretch/>
        </p:blipFill>
        <p:spPr>
          <a:xfrm>
            <a:off x="3627524" y="3492925"/>
            <a:ext cx="1696526" cy="1552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g244f0487a68_0_323"/>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763" name="Google Shape;763;g244f0487a68_0_32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Documentation: </a:t>
            </a:r>
            <a:endParaRPr/>
          </a:p>
          <a:p>
            <a:pPr indent="0" lvl="0" marL="0" rtl="0" algn="ctr">
              <a:lnSpc>
                <a:spcPct val="100000"/>
              </a:lnSpc>
              <a:spcBef>
                <a:spcPts val="0"/>
              </a:spcBef>
              <a:spcAft>
                <a:spcPts val="0"/>
              </a:spcAft>
              <a:buSzPts val="3800"/>
              <a:buNone/>
            </a:pPr>
            <a:r>
              <a:rPr lang="en-US"/>
              <a:t>Precision Statement</a:t>
            </a:r>
            <a:endParaRPr/>
          </a:p>
        </p:txBody>
      </p:sp>
      <p:sp>
        <p:nvSpPr>
          <p:cNvPr id="764" name="Google Shape;764;g244f0487a68_0_323"/>
          <p:cNvSpPr/>
          <p:nvPr/>
        </p:nvSpPr>
        <p:spPr>
          <a:xfrm>
            <a:off x="1104400" y="3105775"/>
            <a:ext cx="6835800" cy="759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765" name="Google Shape;765;g244f0487a68_0_323"/>
          <p:cNvSpPr txBox="1"/>
          <p:nvPr/>
        </p:nvSpPr>
        <p:spPr>
          <a:xfrm>
            <a:off x="125825" y="6412850"/>
            <a:ext cx="2128200" cy="29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Page 8</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g2c1cef4d09a_0_2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Lunch Time!</a:t>
            </a:r>
            <a:endParaRPr/>
          </a:p>
        </p:txBody>
      </p:sp>
      <p:pic>
        <p:nvPicPr>
          <p:cNvPr id="772" name="Google Shape;772;g2c1cef4d09a_0_23"/>
          <p:cNvPicPr preferRelativeResize="0"/>
          <p:nvPr/>
        </p:nvPicPr>
        <p:blipFill rotWithShape="1">
          <a:blip r:embed="rId3">
            <a:alphaModFix/>
          </a:blip>
          <a:srcRect b="0" l="0" r="0" t="0"/>
          <a:stretch/>
        </p:blipFill>
        <p:spPr>
          <a:xfrm>
            <a:off x="2236275" y="1651927"/>
            <a:ext cx="4671450" cy="46714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g22a56e2d374_0_13"/>
          <p:cNvPicPr preferRelativeResize="0"/>
          <p:nvPr/>
        </p:nvPicPr>
        <p:blipFill rotWithShape="1">
          <a:blip r:embed="rId3">
            <a:alphaModFix/>
          </a:blip>
          <a:srcRect b="0" l="0" r="0" t="0"/>
          <a:stretch/>
        </p:blipFill>
        <p:spPr>
          <a:xfrm flipH="1">
            <a:off x="2881000" y="2391850"/>
            <a:ext cx="3670100" cy="2762400"/>
          </a:xfrm>
          <a:prstGeom prst="rect">
            <a:avLst/>
          </a:prstGeom>
          <a:noFill/>
          <a:ln>
            <a:noFill/>
          </a:ln>
        </p:spPr>
      </p:pic>
      <p:sp>
        <p:nvSpPr>
          <p:cNvPr id="778" name="Google Shape;778;g22a56e2d374_0_13"/>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1000"/>
              </a:spcAft>
              <a:buSzPts val="1800"/>
              <a:buNone/>
            </a:pPr>
            <a:r>
              <a:rPr lang="en-US" sz="2400"/>
              <a:t>After a precision statement is developed, teams will now describe how they will know when the problem has been resolved. </a:t>
            </a:r>
            <a:endParaRPr sz="1600"/>
          </a:p>
        </p:txBody>
      </p:sp>
      <p:sp>
        <p:nvSpPr>
          <p:cNvPr id="779" name="Google Shape;779;g22a56e2d374_0_1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100"/>
              <a:buNone/>
            </a:pPr>
            <a:r>
              <a:rPr lang="en-US"/>
              <a:t>Identify a Goal for Change</a:t>
            </a:r>
            <a:endParaRPr/>
          </a:p>
        </p:txBody>
      </p:sp>
      <p:sp>
        <p:nvSpPr>
          <p:cNvPr id="780" name="Google Shape;780;g22a56e2d374_0_13"/>
          <p:cNvSpPr txBox="1"/>
          <p:nvPr/>
        </p:nvSpPr>
        <p:spPr>
          <a:xfrm>
            <a:off x="232775" y="6375800"/>
            <a:ext cx="593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chemeClr val="dk1"/>
              </a:buClr>
              <a:buSzPts val="1100"/>
              <a:buFont typeface="Arial"/>
              <a:buNone/>
            </a:pPr>
            <a:r>
              <a:rPr b="0" i="0" lang="en-US" sz="1400" u="none" cap="none" strike="noStrike">
                <a:solidFill>
                  <a:schemeClr val="dk1"/>
                </a:solidFill>
                <a:latin typeface="Verdana"/>
                <a:ea typeface="Verdana"/>
                <a:cs typeface="Verdana"/>
                <a:sym typeface="Verdana"/>
              </a:rPr>
              <a:t>(Center on PBIS, Data Based Decision Making)</a:t>
            </a:r>
            <a:endParaRPr b="0" i="0" sz="1400" u="none" cap="none" strike="noStrike">
              <a:solidFill>
                <a:srgbClr val="000000"/>
              </a:solidFill>
              <a:latin typeface="Verdana"/>
              <a:ea typeface="Verdana"/>
              <a:cs typeface="Verdana"/>
              <a:sym typeface="Verdana"/>
            </a:endParaRPr>
          </a:p>
        </p:txBody>
      </p:sp>
      <p:pic>
        <p:nvPicPr>
          <p:cNvPr id="781" name="Google Shape;781;g22a56e2d374_0_13"/>
          <p:cNvPicPr preferRelativeResize="0"/>
          <p:nvPr/>
        </p:nvPicPr>
        <p:blipFill rotWithShape="1">
          <a:blip r:embed="rId3">
            <a:alphaModFix/>
          </a:blip>
          <a:srcRect b="0" l="0" r="0" t="0"/>
          <a:stretch/>
        </p:blipFill>
        <p:spPr>
          <a:xfrm flipH="1">
            <a:off x="4501600" y="3765800"/>
            <a:ext cx="3897800" cy="2762400"/>
          </a:xfrm>
          <a:prstGeom prst="rect">
            <a:avLst/>
          </a:prstGeom>
          <a:noFill/>
          <a:ln>
            <a:noFill/>
          </a:ln>
        </p:spPr>
      </p:pic>
      <p:sp>
        <p:nvSpPr>
          <p:cNvPr id="782" name="Google Shape;782;g22a56e2d374_0_13"/>
          <p:cNvSpPr txBox="1"/>
          <p:nvPr/>
        </p:nvSpPr>
        <p:spPr>
          <a:xfrm>
            <a:off x="5049975" y="4038525"/>
            <a:ext cx="30858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360"/>
              </a:spcBef>
              <a:spcAft>
                <a:spcPts val="100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When do we expect to see the problem resolved?</a:t>
            </a:r>
            <a:endParaRPr b="0" i="0" sz="1400" u="none" cap="none" strike="noStrike">
              <a:solidFill>
                <a:srgbClr val="000000"/>
              </a:solidFill>
              <a:latin typeface="Verdana"/>
              <a:ea typeface="Verdana"/>
              <a:cs typeface="Verdana"/>
              <a:sym typeface="Verdana"/>
            </a:endParaRPr>
          </a:p>
        </p:txBody>
      </p:sp>
      <p:sp>
        <p:nvSpPr>
          <p:cNvPr id="783" name="Google Shape;783;g22a56e2d374_0_13"/>
          <p:cNvSpPr txBox="1"/>
          <p:nvPr/>
        </p:nvSpPr>
        <p:spPr>
          <a:xfrm>
            <a:off x="3063650" y="2792350"/>
            <a:ext cx="3000000" cy="12930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360"/>
              </a:spcBef>
              <a:spcAft>
                <a:spcPts val="100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What does success look like?</a:t>
            </a:r>
            <a:endParaRPr b="0" i="0" sz="2400" u="none" cap="none" strike="noStrike">
              <a:solidFill>
                <a:srgbClr val="000000"/>
              </a:solidFill>
              <a:latin typeface="Arial"/>
              <a:ea typeface="Arial"/>
              <a:cs typeface="Arial"/>
              <a:sym typeface="Arial"/>
            </a:endParaRPr>
          </a:p>
        </p:txBody>
      </p:sp>
      <p:pic>
        <p:nvPicPr>
          <p:cNvPr id="784" name="Google Shape;784;g22a56e2d374_0_13"/>
          <p:cNvPicPr preferRelativeResize="0"/>
          <p:nvPr/>
        </p:nvPicPr>
        <p:blipFill rotWithShape="1">
          <a:blip r:embed="rId4">
            <a:alphaModFix/>
          </a:blip>
          <a:srcRect b="0" l="0" r="0" t="0"/>
          <a:stretch/>
        </p:blipFill>
        <p:spPr>
          <a:xfrm>
            <a:off x="299000" y="4928000"/>
            <a:ext cx="3897800" cy="124690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232d4a68815_0_44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400"/>
              <a:t>Goals allow you to analyze, monitor, and adjust professional practice. Goals are…</a:t>
            </a:r>
            <a:endParaRPr/>
          </a:p>
        </p:txBody>
      </p:sp>
      <p:sp>
        <p:nvSpPr>
          <p:cNvPr id="791" name="Google Shape;791;g232d4a68815_0_44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Characteristics of a Strong Goal</a:t>
            </a:r>
            <a:endParaRPr/>
          </a:p>
        </p:txBody>
      </p:sp>
      <p:pic>
        <p:nvPicPr>
          <p:cNvPr descr="A graphic with S M A R T representing Specific, Measurable, Achievable, Realistic, and Timely." id="792" name="Google Shape;792;g232d4a68815_0_442" title="SMART Goal"/>
          <p:cNvPicPr preferRelativeResize="0"/>
          <p:nvPr/>
        </p:nvPicPr>
        <p:blipFill rotWithShape="1">
          <a:blip r:embed="rId3">
            <a:alphaModFix/>
          </a:blip>
          <a:srcRect b="0" l="0" r="0" t="0"/>
          <a:stretch/>
        </p:blipFill>
        <p:spPr>
          <a:xfrm>
            <a:off x="1371700" y="2421150"/>
            <a:ext cx="6330150" cy="3558775"/>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1e3ce62414c_0_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SMART Goal Example</a:t>
            </a:r>
            <a:endParaRPr/>
          </a:p>
        </p:txBody>
      </p:sp>
      <p:sp>
        <p:nvSpPr>
          <p:cNvPr id="799" name="Google Shape;799;g1e3ce62414c_0_2"/>
          <p:cNvSpPr txBox="1"/>
          <p:nvPr>
            <p:ph idx="4294967295" type="body"/>
          </p:nvPr>
        </p:nvSpPr>
        <p:spPr>
          <a:xfrm>
            <a:off x="561700" y="2390500"/>
            <a:ext cx="8229600" cy="3781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360"/>
              </a:spcBef>
              <a:spcAft>
                <a:spcPts val="0"/>
              </a:spcAft>
              <a:buSzPts val="1800"/>
              <a:buNone/>
            </a:pPr>
            <a:r>
              <a:rPr lang="en-US" sz="2600"/>
              <a:t>By </a:t>
            </a:r>
            <a:r>
              <a:rPr lang="en-US" sz="2600">
                <a:solidFill>
                  <a:srgbClr val="FF9900"/>
                </a:solidFill>
              </a:rPr>
              <a:t>December 2024</a:t>
            </a:r>
            <a:r>
              <a:rPr lang="en-US" sz="2600"/>
              <a:t>, educators will </a:t>
            </a:r>
            <a:r>
              <a:rPr lang="en-US" sz="2600">
                <a:solidFill>
                  <a:srgbClr val="FF9900"/>
                </a:solidFill>
              </a:rPr>
              <a:t>develop and implement with 85% fidelity a science instructional framework</a:t>
            </a:r>
            <a:r>
              <a:rPr lang="en-US" sz="2600"/>
              <a:t> as evidenced by classroom observations and a </a:t>
            </a:r>
            <a:r>
              <a:rPr lang="en-US" sz="2600">
                <a:solidFill>
                  <a:srgbClr val="FF9900"/>
                </a:solidFill>
              </a:rPr>
              <a:t>5% increase</a:t>
            </a:r>
            <a:r>
              <a:rPr lang="en-US" sz="2600"/>
              <a:t> between pre and post teacher benchmark scores.</a:t>
            </a:r>
            <a:endParaRPr sz="2600"/>
          </a:p>
        </p:txBody>
      </p:sp>
      <p:sp>
        <p:nvSpPr>
          <p:cNvPr id="800" name="Google Shape;800;g1e3ce62414c_0_2"/>
          <p:cNvSpPr txBox="1"/>
          <p:nvPr/>
        </p:nvSpPr>
        <p:spPr>
          <a:xfrm>
            <a:off x="457200" y="1430950"/>
            <a:ext cx="2598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Timely</a:t>
            </a:r>
            <a:endParaRPr b="0" i="0" sz="2400" u="none" cap="none" strike="noStrike">
              <a:solidFill>
                <a:srgbClr val="000000"/>
              </a:solidFill>
              <a:latin typeface="Verdana"/>
              <a:ea typeface="Verdana"/>
              <a:cs typeface="Verdana"/>
              <a:sym typeface="Verdana"/>
            </a:endParaRPr>
          </a:p>
        </p:txBody>
      </p:sp>
      <p:sp>
        <p:nvSpPr>
          <p:cNvPr id="801" name="Google Shape;801;g1e3ce62414c_0_2"/>
          <p:cNvSpPr txBox="1"/>
          <p:nvPr/>
        </p:nvSpPr>
        <p:spPr>
          <a:xfrm>
            <a:off x="6807375" y="1532025"/>
            <a:ext cx="2598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Specific</a:t>
            </a:r>
            <a:endParaRPr b="0" i="0" sz="2400" u="none" cap="none" strike="noStrike">
              <a:solidFill>
                <a:srgbClr val="000000"/>
              </a:solidFill>
              <a:latin typeface="Verdana"/>
              <a:ea typeface="Verdana"/>
              <a:cs typeface="Verdana"/>
              <a:sym typeface="Verdana"/>
            </a:endParaRPr>
          </a:p>
        </p:txBody>
      </p:sp>
      <p:sp>
        <p:nvSpPr>
          <p:cNvPr id="802" name="Google Shape;802;g1e3ce62414c_0_2"/>
          <p:cNvSpPr txBox="1"/>
          <p:nvPr/>
        </p:nvSpPr>
        <p:spPr>
          <a:xfrm>
            <a:off x="5025900" y="5054875"/>
            <a:ext cx="4118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Measurable &amp; Achievable</a:t>
            </a:r>
            <a:endParaRPr b="0" i="0" sz="2400" u="none" cap="none" strike="noStrike">
              <a:solidFill>
                <a:srgbClr val="000000"/>
              </a:solidFill>
              <a:latin typeface="Verdana"/>
              <a:ea typeface="Verdana"/>
              <a:cs typeface="Verdana"/>
              <a:sym typeface="Verdana"/>
            </a:endParaRPr>
          </a:p>
        </p:txBody>
      </p:sp>
      <p:sp>
        <p:nvSpPr>
          <p:cNvPr id="803" name="Google Shape;803;g1e3ce62414c_0_2"/>
          <p:cNvSpPr txBox="1"/>
          <p:nvPr/>
        </p:nvSpPr>
        <p:spPr>
          <a:xfrm>
            <a:off x="0" y="5256825"/>
            <a:ext cx="2598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Realistic</a:t>
            </a:r>
            <a:endParaRPr b="0" i="0" sz="2400" u="none" cap="none" strike="noStrike">
              <a:solidFill>
                <a:srgbClr val="000000"/>
              </a:solidFill>
              <a:latin typeface="Verdana"/>
              <a:ea typeface="Verdana"/>
              <a:cs typeface="Verdana"/>
              <a:sym typeface="Verdana"/>
            </a:endParaRPr>
          </a:p>
        </p:txBody>
      </p:sp>
      <p:cxnSp>
        <p:nvCxnSpPr>
          <p:cNvPr id="804" name="Google Shape;804;g1e3ce62414c_0_2"/>
          <p:cNvCxnSpPr>
            <a:stCxn id="800" idx="2"/>
          </p:cNvCxnSpPr>
          <p:nvPr/>
        </p:nvCxnSpPr>
        <p:spPr>
          <a:xfrm>
            <a:off x="1756650" y="1985050"/>
            <a:ext cx="322500" cy="339600"/>
          </a:xfrm>
          <a:prstGeom prst="straightConnector1">
            <a:avLst/>
          </a:prstGeom>
          <a:noFill/>
          <a:ln cap="flat" cmpd="sng" w="38100">
            <a:solidFill>
              <a:schemeClr val="dk2"/>
            </a:solidFill>
            <a:prstDash val="solid"/>
            <a:round/>
            <a:headEnd len="sm" w="sm" type="none"/>
            <a:tailEnd len="med" w="med" type="triangle"/>
          </a:ln>
        </p:spPr>
      </p:cxnSp>
      <p:cxnSp>
        <p:nvCxnSpPr>
          <p:cNvPr id="805" name="Google Shape;805;g1e3ce62414c_0_2"/>
          <p:cNvCxnSpPr>
            <a:stCxn id="801" idx="2"/>
          </p:cNvCxnSpPr>
          <p:nvPr/>
        </p:nvCxnSpPr>
        <p:spPr>
          <a:xfrm flipH="1">
            <a:off x="7190025" y="2086125"/>
            <a:ext cx="916800" cy="787200"/>
          </a:xfrm>
          <a:prstGeom prst="straightConnector1">
            <a:avLst/>
          </a:prstGeom>
          <a:noFill/>
          <a:ln cap="flat" cmpd="sng" w="38100">
            <a:solidFill>
              <a:schemeClr val="dk2"/>
            </a:solidFill>
            <a:prstDash val="solid"/>
            <a:round/>
            <a:headEnd len="sm" w="sm" type="none"/>
            <a:tailEnd len="med" w="med" type="triangle"/>
          </a:ln>
        </p:spPr>
      </p:cxnSp>
      <p:cxnSp>
        <p:nvCxnSpPr>
          <p:cNvPr id="806" name="Google Shape;806;g1e3ce62414c_0_2"/>
          <p:cNvCxnSpPr/>
          <p:nvPr/>
        </p:nvCxnSpPr>
        <p:spPr>
          <a:xfrm flipH="1" rot="10800000">
            <a:off x="462025" y="3667200"/>
            <a:ext cx="866400" cy="1588200"/>
          </a:xfrm>
          <a:prstGeom prst="straightConnector1">
            <a:avLst/>
          </a:prstGeom>
          <a:noFill/>
          <a:ln cap="flat" cmpd="sng" w="38100">
            <a:solidFill>
              <a:schemeClr val="dk2"/>
            </a:solidFill>
            <a:prstDash val="solid"/>
            <a:round/>
            <a:headEnd len="sm" w="sm" type="none"/>
            <a:tailEnd len="med" w="med" type="triangle"/>
          </a:ln>
        </p:spPr>
      </p:cxnSp>
      <p:cxnSp>
        <p:nvCxnSpPr>
          <p:cNvPr id="807" name="Google Shape;807;g1e3ce62414c_0_2"/>
          <p:cNvCxnSpPr/>
          <p:nvPr/>
        </p:nvCxnSpPr>
        <p:spPr>
          <a:xfrm rot="10800000">
            <a:off x="6872500" y="4071625"/>
            <a:ext cx="1053900" cy="1082700"/>
          </a:xfrm>
          <a:prstGeom prst="straightConnector1">
            <a:avLst/>
          </a:prstGeom>
          <a:noFill/>
          <a:ln cap="flat" cmpd="sng" w="38100">
            <a:solidFill>
              <a:schemeClr val="dk2"/>
            </a:solidFill>
            <a:prstDash val="solid"/>
            <a:round/>
            <a:headEnd len="sm" w="sm" type="non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4641aa3161_0_723"/>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560"/>
              </a:spcBef>
              <a:spcAft>
                <a:spcPts val="0"/>
              </a:spcAft>
              <a:buSzPts val="2800"/>
              <a:buNone/>
            </a:pPr>
            <a:r>
              <a:rPr lang="en-US"/>
              <a:t>The number of middle school students with multiple ODR’s for inappropriate dress will decrease by 30% within the first semester of the 2024-25 school year as compared to the first semester of the 2023-24 school year.</a:t>
            </a:r>
            <a:endParaRPr/>
          </a:p>
        </p:txBody>
      </p:sp>
      <p:sp>
        <p:nvSpPr>
          <p:cNvPr id="814" name="Google Shape;814;g24641aa3161_0_723"/>
          <p:cNvSpPr txBox="1"/>
          <p:nvPr>
            <p:ph type="title"/>
          </p:nvPr>
        </p:nvSpPr>
        <p:spPr>
          <a:xfrm>
            <a:off x="2377175" y="228600"/>
            <a:ext cx="6538200" cy="1148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SMART Goal Example 2</a:t>
            </a:r>
            <a:endParaRPr>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52b49ff9a8_0_1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560"/>
              </a:spcBef>
              <a:spcAft>
                <a:spcPts val="0"/>
              </a:spcAft>
              <a:buSzPts val="2800"/>
              <a:buNone/>
            </a:pPr>
            <a:r>
              <a:rPr lang="en-US"/>
              <a:t>The number of middle school students with 0-1 ODR’s for inappropriate dress will increase by 30% within the first semester of the 2024-25 school year as compared to the first semester of the 2023-24 school year.</a:t>
            </a:r>
            <a:endParaRPr/>
          </a:p>
        </p:txBody>
      </p:sp>
      <p:sp>
        <p:nvSpPr>
          <p:cNvPr id="821" name="Google Shape;821;g252b49ff9a8_0_19"/>
          <p:cNvSpPr txBox="1"/>
          <p:nvPr>
            <p:ph type="title"/>
          </p:nvPr>
        </p:nvSpPr>
        <p:spPr>
          <a:xfrm>
            <a:off x="2377175" y="228600"/>
            <a:ext cx="6538200" cy="1148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SMART Goal Example 2.1</a:t>
            </a:r>
            <a:endParaRPr>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26" name="Shape 826"/>
        <p:cNvGrpSpPr/>
        <p:nvPr/>
      </p:nvGrpSpPr>
      <p:grpSpPr>
        <a:xfrm>
          <a:off x="0" y="0"/>
          <a:ext cx="0" cy="0"/>
          <a:chOff x="0" y="0"/>
          <a:chExt cx="0" cy="0"/>
        </a:xfrm>
      </p:grpSpPr>
      <p:sp>
        <p:nvSpPr>
          <p:cNvPr id="827" name="Google Shape;827;g24641aa3161_0_72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Work Time: SMART Goal</a:t>
            </a:r>
            <a:endParaRPr/>
          </a:p>
        </p:txBody>
      </p:sp>
      <p:sp>
        <p:nvSpPr>
          <p:cNvPr id="828" name="Google Shape;828;g24641aa3161_0_729"/>
          <p:cNvSpPr txBox="1"/>
          <p:nvPr/>
        </p:nvSpPr>
        <p:spPr>
          <a:xfrm>
            <a:off x="391650" y="1557400"/>
            <a:ext cx="8360700" cy="286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00000"/>
                </a:solidFill>
                <a:latin typeface="Verdana"/>
                <a:ea typeface="Verdana"/>
                <a:cs typeface="Verdana"/>
                <a:sym typeface="Verdana"/>
              </a:rPr>
              <a:t>Division A Precision Statement:</a:t>
            </a:r>
            <a:endParaRPr b="0" i="0" sz="2400" u="sng" cap="none" strike="noStrike">
              <a:solidFill>
                <a:srgbClr val="000000"/>
              </a:solidFill>
              <a:latin typeface="Verdana"/>
              <a:ea typeface="Verdana"/>
              <a:cs typeface="Verdana"/>
              <a:sym typeface="Verdana"/>
            </a:endParaRPr>
          </a:p>
          <a:p>
            <a:pPr indent="0" lvl="0" marL="0" marR="0" rtl="0" algn="l">
              <a:lnSpc>
                <a:spcPct val="100000"/>
              </a:lnSpc>
              <a:spcBef>
                <a:spcPts val="360"/>
              </a:spcBef>
              <a:spcAft>
                <a:spcPts val="0"/>
              </a:spcAft>
              <a:buClr>
                <a:srgbClr val="000000"/>
              </a:buClr>
              <a:buSzPts val="2100"/>
              <a:buFont typeface="Arial"/>
              <a:buNone/>
            </a:pPr>
            <a:r>
              <a:rPr b="0" i="0" lang="en-US" sz="2100" u="none" cap="none" strike="noStrike">
                <a:solidFill>
                  <a:schemeClr val="dk1"/>
                </a:solidFill>
                <a:latin typeface="Verdana"/>
                <a:ea typeface="Verdana"/>
                <a:cs typeface="Verdana"/>
                <a:sym typeface="Verdana"/>
              </a:rPr>
              <a:t>“In 2023, 35% of the student population was at-risk of being chronically absent, particularly within secondary schools among students being reported as economically disadvantaged. This is believed to be due to a lack of communication about our absentee policy, student’s current attendance record, and attendance supports along with an increase in student stress.”</a:t>
            </a:r>
            <a:endParaRPr b="0" i="0" sz="1600" u="none" cap="none" strike="noStrike">
              <a:solidFill>
                <a:srgbClr val="000000"/>
              </a:solidFill>
              <a:latin typeface="Verdana"/>
              <a:ea typeface="Verdana"/>
              <a:cs typeface="Verdana"/>
              <a:sym typeface="Verdana"/>
            </a:endParaRPr>
          </a:p>
        </p:txBody>
      </p:sp>
      <p:sp>
        <p:nvSpPr>
          <p:cNvPr id="829" name="Google Shape;829;g24641aa3161_0_729"/>
          <p:cNvSpPr txBox="1"/>
          <p:nvPr/>
        </p:nvSpPr>
        <p:spPr>
          <a:xfrm>
            <a:off x="3491600" y="4513850"/>
            <a:ext cx="3288300" cy="19164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90000"/>
              </a:lnSpc>
              <a:spcBef>
                <a:spcPts val="56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S</a:t>
            </a:r>
            <a:r>
              <a:rPr b="0" i="0" lang="en-US" sz="2500" u="none" cap="none" strike="noStrike">
                <a:solidFill>
                  <a:schemeClr val="dk2"/>
                </a:solidFill>
                <a:latin typeface="Verdana"/>
                <a:ea typeface="Verdana"/>
                <a:cs typeface="Verdana"/>
                <a:sym typeface="Verdana"/>
              </a:rPr>
              <a:t>pecific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M</a:t>
            </a:r>
            <a:r>
              <a:rPr b="0" i="0" lang="en-US" sz="2500" u="none" cap="none" strike="noStrike">
                <a:solidFill>
                  <a:schemeClr val="dk2"/>
                </a:solidFill>
                <a:latin typeface="Verdana"/>
                <a:ea typeface="Verdana"/>
                <a:cs typeface="Verdana"/>
                <a:sym typeface="Verdana"/>
              </a:rPr>
              <a:t>easurable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A</a:t>
            </a:r>
            <a:r>
              <a:rPr b="0" i="0" lang="en-US" sz="2500" u="none" cap="none" strike="noStrike">
                <a:solidFill>
                  <a:schemeClr val="dk2"/>
                </a:solidFill>
                <a:latin typeface="Verdana"/>
                <a:ea typeface="Verdana"/>
                <a:cs typeface="Verdana"/>
                <a:sym typeface="Verdana"/>
              </a:rPr>
              <a:t>chievable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R</a:t>
            </a:r>
            <a:r>
              <a:rPr b="0" i="0" lang="en-US" sz="2500" u="none" cap="none" strike="noStrike">
                <a:solidFill>
                  <a:schemeClr val="dk2"/>
                </a:solidFill>
                <a:latin typeface="Verdana"/>
                <a:ea typeface="Verdana"/>
                <a:cs typeface="Verdana"/>
                <a:sym typeface="Verdana"/>
              </a:rPr>
              <a:t>ealistic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T</a:t>
            </a:r>
            <a:r>
              <a:rPr b="0" i="0" lang="en-US" sz="2500" u="none" cap="none" strike="noStrike">
                <a:solidFill>
                  <a:schemeClr val="dk2"/>
                </a:solidFill>
                <a:latin typeface="Verdana"/>
                <a:ea typeface="Verdana"/>
                <a:cs typeface="Verdana"/>
                <a:sym typeface="Verdana"/>
              </a:rPr>
              <a:t>imely</a:t>
            </a:r>
            <a:endParaRPr b="0" i="0" sz="300" u="none" cap="none" strike="noStrike">
              <a:solidFill>
                <a:srgbClr val="000000"/>
              </a:solidFill>
              <a:latin typeface="Verdana"/>
              <a:ea typeface="Verdana"/>
              <a:cs typeface="Verdana"/>
              <a:sym typeface="Verdana"/>
            </a:endParaRPr>
          </a:p>
        </p:txBody>
      </p:sp>
      <p:pic>
        <p:nvPicPr>
          <p:cNvPr id="830" name="Google Shape;830;g24641aa3161_0_729"/>
          <p:cNvPicPr preferRelativeResize="0"/>
          <p:nvPr/>
        </p:nvPicPr>
        <p:blipFill rotWithShape="1">
          <a:blip r:embed="rId3">
            <a:alphaModFix/>
          </a:blip>
          <a:srcRect b="0" l="0" r="0" t="0"/>
          <a:stretch/>
        </p:blipFill>
        <p:spPr>
          <a:xfrm>
            <a:off x="1107725" y="4513838"/>
            <a:ext cx="2072375" cy="1915375"/>
          </a:xfrm>
          <a:prstGeom prst="rect">
            <a:avLst/>
          </a:prstGeom>
          <a:noFill/>
          <a:ln cap="flat" cmpd="sng" w="19050">
            <a:solidFill>
              <a:schemeClr val="dk2"/>
            </a:solidFill>
            <a:prstDash val="solid"/>
            <a:round/>
            <a:headEnd len="sm" w="sm" type="none"/>
            <a:tailEnd len="sm" w="sm" type="none"/>
          </a:ln>
        </p:spPr>
      </p:pic>
      <p:pic>
        <p:nvPicPr>
          <p:cNvPr descr="This timer silently counts down to 0:00, then alerts you that time is up with a gentle beep sound." id="831" name="Google Shape;831;g24641aa3161_0_729" title="10 Minute Timer">
            <a:hlinkClick r:id="rId4"/>
          </p:cNvPr>
          <p:cNvPicPr preferRelativeResize="0"/>
          <p:nvPr/>
        </p:nvPicPr>
        <p:blipFill rotWithShape="1">
          <a:blip r:embed="rId5">
            <a:alphaModFix/>
          </a:blip>
          <a:srcRect b="0" l="0" r="0" t="0"/>
          <a:stretch/>
        </p:blipFill>
        <p:spPr>
          <a:xfrm>
            <a:off x="6706300" y="4695575"/>
            <a:ext cx="1827375" cy="1027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6" name="Shape 836"/>
        <p:cNvGrpSpPr/>
        <p:nvPr/>
      </p:nvGrpSpPr>
      <p:grpSpPr>
        <a:xfrm>
          <a:off x="0" y="0"/>
          <a:ext cx="0" cy="0"/>
          <a:chOff x="0" y="0"/>
          <a:chExt cx="0" cy="0"/>
        </a:xfrm>
      </p:grpSpPr>
      <p:sp>
        <p:nvSpPr>
          <p:cNvPr id="837" name="Google Shape;837;g24641aa3161_0_737"/>
          <p:cNvSpPr txBox="1"/>
          <p:nvPr/>
        </p:nvSpPr>
        <p:spPr>
          <a:xfrm>
            <a:off x="500850" y="1547950"/>
            <a:ext cx="81423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2300" u="none" cap="none" strike="noStrike">
                <a:solidFill>
                  <a:schemeClr val="dk1"/>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b="0" i="0" sz="1400" u="none" cap="none" strike="noStrike">
              <a:solidFill>
                <a:srgbClr val="000000"/>
              </a:solidFill>
              <a:latin typeface="Verdana"/>
              <a:ea typeface="Verdana"/>
              <a:cs typeface="Verdana"/>
              <a:sym typeface="Verdana"/>
            </a:endParaRPr>
          </a:p>
        </p:txBody>
      </p:sp>
      <p:pic>
        <p:nvPicPr>
          <p:cNvPr id="838" name="Google Shape;838;g24641aa3161_0_737"/>
          <p:cNvPicPr preferRelativeResize="0"/>
          <p:nvPr/>
        </p:nvPicPr>
        <p:blipFill rotWithShape="1">
          <a:blip r:embed="rId3">
            <a:alphaModFix/>
          </a:blip>
          <a:srcRect b="0" l="0" r="0" t="0"/>
          <a:stretch/>
        </p:blipFill>
        <p:spPr>
          <a:xfrm>
            <a:off x="6152600" y="3881850"/>
            <a:ext cx="2195850" cy="2140500"/>
          </a:xfrm>
          <a:prstGeom prst="rect">
            <a:avLst/>
          </a:prstGeom>
          <a:noFill/>
          <a:ln cap="flat" cmpd="sng" w="19050">
            <a:solidFill>
              <a:schemeClr val="dk2"/>
            </a:solidFill>
            <a:prstDash val="solid"/>
            <a:round/>
            <a:headEnd len="sm" w="sm" type="none"/>
            <a:tailEnd len="sm" w="sm" type="none"/>
          </a:ln>
        </p:spPr>
      </p:pic>
      <p:pic>
        <p:nvPicPr>
          <p:cNvPr id="839" name="Google Shape;839;g24641aa3161_0_737"/>
          <p:cNvPicPr preferRelativeResize="0"/>
          <p:nvPr/>
        </p:nvPicPr>
        <p:blipFill rotWithShape="1">
          <a:blip r:embed="rId4">
            <a:alphaModFix/>
          </a:blip>
          <a:srcRect b="0" l="0" r="0" t="0"/>
          <a:stretch/>
        </p:blipFill>
        <p:spPr>
          <a:xfrm>
            <a:off x="4265001" y="4481575"/>
            <a:ext cx="2072625" cy="2084175"/>
          </a:xfrm>
          <a:prstGeom prst="rect">
            <a:avLst/>
          </a:prstGeom>
          <a:noFill/>
          <a:ln cap="flat" cmpd="sng" w="19050">
            <a:solidFill>
              <a:schemeClr val="dk2"/>
            </a:solidFill>
            <a:prstDash val="solid"/>
            <a:round/>
            <a:headEnd len="sm" w="sm" type="none"/>
            <a:tailEnd len="sm" w="sm" type="none"/>
          </a:ln>
        </p:spPr>
      </p:pic>
      <p:sp>
        <p:nvSpPr>
          <p:cNvPr id="840" name="Google Shape;840;g24641aa3161_0_73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Division A: Smart Goal</a:t>
            </a:r>
            <a:endParaRPr/>
          </a:p>
        </p:txBody>
      </p:sp>
      <p:sp>
        <p:nvSpPr>
          <p:cNvPr id="841" name="Google Shape;841;g24641aa3161_0_737"/>
          <p:cNvSpPr txBox="1"/>
          <p:nvPr/>
        </p:nvSpPr>
        <p:spPr>
          <a:xfrm>
            <a:off x="500850" y="4179575"/>
            <a:ext cx="3288300" cy="19164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90000"/>
              </a:lnSpc>
              <a:spcBef>
                <a:spcPts val="56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S</a:t>
            </a:r>
            <a:r>
              <a:rPr b="0" i="0" lang="en-US" sz="2500" u="none" cap="none" strike="noStrike">
                <a:solidFill>
                  <a:schemeClr val="dk2"/>
                </a:solidFill>
                <a:latin typeface="Verdana"/>
                <a:ea typeface="Verdana"/>
                <a:cs typeface="Verdana"/>
                <a:sym typeface="Verdana"/>
              </a:rPr>
              <a:t>pecific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M</a:t>
            </a:r>
            <a:r>
              <a:rPr b="0" i="0" lang="en-US" sz="2500" u="none" cap="none" strike="noStrike">
                <a:solidFill>
                  <a:schemeClr val="dk2"/>
                </a:solidFill>
                <a:latin typeface="Verdana"/>
                <a:ea typeface="Verdana"/>
                <a:cs typeface="Verdana"/>
                <a:sym typeface="Verdana"/>
              </a:rPr>
              <a:t>easurable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A</a:t>
            </a:r>
            <a:r>
              <a:rPr b="0" i="0" lang="en-US" sz="2500" u="none" cap="none" strike="noStrike">
                <a:solidFill>
                  <a:schemeClr val="dk2"/>
                </a:solidFill>
                <a:latin typeface="Verdana"/>
                <a:ea typeface="Verdana"/>
                <a:cs typeface="Verdana"/>
                <a:sym typeface="Verdana"/>
              </a:rPr>
              <a:t>chievable</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R</a:t>
            </a:r>
            <a:r>
              <a:rPr b="0" i="0" lang="en-US" sz="2500" u="none" cap="none" strike="noStrike">
                <a:solidFill>
                  <a:schemeClr val="dk2"/>
                </a:solidFill>
                <a:latin typeface="Verdana"/>
                <a:ea typeface="Verdana"/>
                <a:cs typeface="Verdana"/>
                <a:sym typeface="Verdana"/>
              </a:rPr>
              <a:t>ealistic</a:t>
            </a:r>
            <a:endParaRPr b="0" i="0" sz="2500" u="none" cap="none" strike="noStrike">
              <a:solidFill>
                <a:schemeClr val="dk1"/>
              </a:solidFill>
              <a:latin typeface="Verdana"/>
              <a:ea typeface="Verdana"/>
              <a:cs typeface="Verdana"/>
              <a:sym typeface="Verdana"/>
            </a:endParaRPr>
          </a:p>
          <a:p>
            <a:pPr indent="-387350" lvl="0" marL="457200" marR="0" rtl="0" algn="l">
              <a:lnSpc>
                <a:spcPct val="90000"/>
              </a:lnSpc>
              <a:spcBef>
                <a:spcPts val="0"/>
              </a:spcBef>
              <a:spcAft>
                <a:spcPts val="0"/>
              </a:spcAft>
              <a:buClr>
                <a:srgbClr val="000000"/>
              </a:buClr>
              <a:buSzPts val="2500"/>
              <a:buFont typeface="Verdana"/>
              <a:buChar char="●"/>
            </a:pPr>
            <a:r>
              <a:rPr b="0" i="0" lang="en-US" sz="2500" u="none" cap="none" strike="noStrike">
                <a:solidFill>
                  <a:srgbClr val="0000FF"/>
                </a:solidFill>
                <a:latin typeface="Verdana"/>
                <a:ea typeface="Verdana"/>
                <a:cs typeface="Verdana"/>
                <a:sym typeface="Verdana"/>
              </a:rPr>
              <a:t>T</a:t>
            </a:r>
            <a:r>
              <a:rPr b="0" i="0" lang="en-US" sz="2500" u="none" cap="none" strike="noStrike">
                <a:solidFill>
                  <a:schemeClr val="dk2"/>
                </a:solidFill>
                <a:latin typeface="Verdana"/>
                <a:ea typeface="Verdana"/>
                <a:cs typeface="Verdana"/>
                <a:sym typeface="Verdana"/>
              </a:rPr>
              <a:t>imely</a:t>
            </a:r>
            <a:endParaRPr b="0" i="0" sz="300" u="none" cap="none" strike="noStrike">
              <a:solidFill>
                <a:srgbClr val="000000"/>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g244f0487a68_0_330"/>
          <p:cNvPicPr preferRelativeResize="0"/>
          <p:nvPr/>
        </p:nvPicPr>
        <p:blipFill rotWithShape="1">
          <a:blip r:embed="rId3">
            <a:alphaModFix/>
          </a:blip>
          <a:srcRect b="0" l="0" r="0" t="0"/>
          <a:stretch/>
        </p:blipFill>
        <p:spPr>
          <a:xfrm>
            <a:off x="1033599" y="1741550"/>
            <a:ext cx="7076800" cy="4544950"/>
          </a:xfrm>
          <a:prstGeom prst="rect">
            <a:avLst/>
          </a:prstGeom>
          <a:noFill/>
          <a:ln cap="flat" cmpd="sng" w="9525">
            <a:solidFill>
              <a:schemeClr val="dk2"/>
            </a:solidFill>
            <a:prstDash val="solid"/>
            <a:round/>
            <a:headEnd len="sm" w="sm" type="none"/>
            <a:tailEnd len="sm" w="sm" type="none"/>
          </a:ln>
        </p:spPr>
      </p:pic>
      <p:sp>
        <p:nvSpPr>
          <p:cNvPr id="848" name="Google Shape;848;g244f0487a68_0_33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Documentation: Setting a Goal</a:t>
            </a:r>
            <a:endParaRPr/>
          </a:p>
        </p:txBody>
      </p:sp>
      <p:sp>
        <p:nvSpPr>
          <p:cNvPr id="849" name="Google Shape;849;g244f0487a68_0_330"/>
          <p:cNvSpPr/>
          <p:nvPr/>
        </p:nvSpPr>
        <p:spPr>
          <a:xfrm>
            <a:off x="1154100" y="3634525"/>
            <a:ext cx="6835800" cy="759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1a941221d0_0_135"/>
          <p:cNvSpPr txBox="1"/>
          <p:nvPr>
            <p:ph type="ctrTitle"/>
          </p:nvPr>
        </p:nvSpPr>
        <p:spPr>
          <a:xfrm>
            <a:off x="928464" y="1600200"/>
            <a:ext cx="7240500" cy="1470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sz="5000">
                <a:solidFill>
                  <a:schemeClr val="lt1"/>
                </a:solidFill>
              </a:rPr>
              <a:t>Overview</a:t>
            </a:r>
            <a:endParaRPr sz="5000">
              <a:solidFill>
                <a:schemeClr val="lt1"/>
              </a:solidFill>
            </a:endParaRPr>
          </a:p>
        </p:txBody>
      </p:sp>
      <p:sp>
        <p:nvSpPr>
          <p:cNvPr id="192" name="Google Shape;192;g21a941221d0_0_135"/>
          <p:cNvSpPr txBox="1"/>
          <p:nvPr>
            <p:ph idx="1" type="subTitle"/>
          </p:nvPr>
        </p:nvSpPr>
        <p:spPr>
          <a:xfrm>
            <a:off x="215875" y="3429000"/>
            <a:ext cx="8800800" cy="3180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200"/>
              <a:buNone/>
            </a:pPr>
            <a:r>
              <a:rPr b="1" lang="en-US" sz="2400">
                <a:solidFill>
                  <a:schemeClr val="dk1"/>
                </a:solidFill>
              </a:rPr>
              <a:t>Division-level Data Informed Decision Making</a:t>
            </a:r>
            <a:endParaRPr b="1" sz="2400">
              <a:solidFill>
                <a:schemeClr val="dk1"/>
              </a:solidFill>
            </a:endParaRPr>
          </a:p>
          <a:p>
            <a:pPr indent="0" lvl="0" marL="457200" rtl="0" algn="ctr">
              <a:lnSpc>
                <a:spcPct val="100000"/>
              </a:lnSpc>
              <a:spcBef>
                <a:spcPts val="1000"/>
              </a:spcBef>
              <a:spcAft>
                <a:spcPts val="0"/>
              </a:spcAft>
              <a:buSzPts val="3200"/>
              <a:buNone/>
            </a:pPr>
            <a:r>
              <a:rPr lang="en-US" sz="2400">
                <a:solidFill>
                  <a:schemeClr val="dk1"/>
                </a:solidFill>
              </a:rPr>
              <a:t>Why is this process important?</a:t>
            </a:r>
            <a:endParaRPr sz="2400">
              <a:solidFill>
                <a:schemeClr val="dk1"/>
              </a:solidFill>
            </a:endParaRPr>
          </a:p>
          <a:p>
            <a:pPr indent="0" lvl="0" marL="457200" rtl="0" algn="ctr">
              <a:lnSpc>
                <a:spcPct val="100000"/>
              </a:lnSpc>
              <a:spcBef>
                <a:spcPts val="1000"/>
              </a:spcBef>
              <a:spcAft>
                <a:spcPts val="0"/>
              </a:spcAft>
              <a:buSzPts val="3200"/>
              <a:buNone/>
            </a:pPr>
            <a:r>
              <a:rPr lang="en-US" sz="2400">
                <a:solidFill>
                  <a:schemeClr val="dk1"/>
                </a:solidFill>
              </a:rPr>
              <a:t>What are critical features of this process?</a:t>
            </a:r>
            <a:endParaRPr sz="2400">
              <a:solidFill>
                <a:schemeClr val="dk1"/>
              </a:solidFill>
            </a:endParaRPr>
          </a:p>
          <a:p>
            <a:pPr indent="0" lvl="0" marL="457200" rtl="0" algn="ctr">
              <a:lnSpc>
                <a:spcPct val="100000"/>
              </a:lnSpc>
              <a:spcBef>
                <a:spcPts val="1000"/>
              </a:spcBef>
              <a:spcAft>
                <a:spcPts val="0"/>
              </a:spcAft>
              <a:buSzPts val="3200"/>
              <a:buNone/>
            </a:pPr>
            <a:r>
              <a:rPr lang="en-US" sz="2400">
                <a:solidFill>
                  <a:schemeClr val="dk1"/>
                </a:solidFill>
              </a:rPr>
              <a:t>How does it relate to school-level decision making?</a:t>
            </a:r>
            <a:endParaRPr sz="2400">
              <a:solidFill>
                <a:schemeClr val="dk1"/>
              </a:solidFill>
            </a:endParaRPr>
          </a:p>
          <a:p>
            <a:pPr indent="0" lvl="0" marL="457200" rtl="0" algn="ctr">
              <a:lnSpc>
                <a:spcPct val="100000"/>
              </a:lnSpc>
              <a:spcBef>
                <a:spcPts val="1000"/>
              </a:spcBef>
              <a:spcAft>
                <a:spcPts val="1000"/>
              </a:spcAft>
              <a:buSzPts val="3200"/>
              <a:buNone/>
            </a:pPr>
            <a:r>
              <a:rPr lang="en-US" sz="2400">
                <a:solidFill>
                  <a:schemeClr val="dk1"/>
                </a:solidFill>
              </a:rPr>
              <a:t>What valued outcomes have we developed to guide MTSS implementation?</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24"/>
          <p:cNvSpPr txBox="1"/>
          <p:nvPr>
            <p:ph type="ctrTitle"/>
          </p:nvPr>
        </p:nvSpPr>
        <p:spPr>
          <a:xfrm>
            <a:off x="928464" y="1600200"/>
            <a:ext cx="7240500" cy="1470000"/>
          </a:xfrm>
          <a:prstGeom prst="rect">
            <a:avLst/>
          </a:prstGeom>
          <a:solidFill>
            <a:schemeClr val="lt1">
              <a:alpha val="6549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b="1" lang="en-US"/>
              <a:t>IMPLEMENT</a:t>
            </a:r>
            <a:br>
              <a:rPr b="1" lang="en-US"/>
            </a:br>
            <a:r>
              <a:rPr b="1" lang="en-US" sz="2800"/>
              <a:t>What are we going to do about it?</a:t>
            </a:r>
            <a:endParaRPr/>
          </a:p>
        </p:txBody>
      </p:sp>
      <p:pic>
        <p:nvPicPr>
          <p:cNvPr id="855" name="Google Shape;855;p24"/>
          <p:cNvPicPr preferRelativeResize="0"/>
          <p:nvPr/>
        </p:nvPicPr>
        <p:blipFill rotWithShape="1">
          <a:blip r:embed="rId3">
            <a:alphaModFix/>
          </a:blip>
          <a:srcRect b="0" l="0" r="0" t="0"/>
          <a:stretch/>
        </p:blipFill>
        <p:spPr>
          <a:xfrm>
            <a:off x="1119575" y="3457498"/>
            <a:ext cx="6722151" cy="3018750"/>
          </a:xfrm>
          <a:prstGeom prst="rect">
            <a:avLst/>
          </a:prstGeom>
          <a:noFill/>
          <a:ln>
            <a:noFill/>
          </a:ln>
        </p:spPr>
      </p:pic>
      <p:sp>
        <p:nvSpPr>
          <p:cNvPr id="856" name="Google Shape;856;p24"/>
          <p:cNvSpPr/>
          <p:nvPr/>
        </p:nvSpPr>
        <p:spPr>
          <a:xfrm>
            <a:off x="238900" y="4187875"/>
            <a:ext cx="3931200" cy="24873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24618287d44_0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Developing Solutions</a:t>
            </a:r>
            <a:endParaRPr/>
          </a:p>
        </p:txBody>
      </p:sp>
      <p:pic>
        <p:nvPicPr>
          <p:cNvPr id="863" name="Google Shape;863;g24618287d44_0_0"/>
          <p:cNvPicPr preferRelativeResize="0"/>
          <p:nvPr/>
        </p:nvPicPr>
        <p:blipFill rotWithShape="1">
          <a:blip r:embed="rId3">
            <a:alphaModFix/>
          </a:blip>
          <a:srcRect b="0" l="0" r="0" t="0"/>
          <a:stretch/>
        </p:blipFill>
        <p:spPr>
          <a:xfrm>
            <a:off x="693338" y="1657800"/>
            <a:ext cx="7757325" cy="4330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g24618287d44_0_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According to Research…</a:t>
            </a:r>
            <a:endParaRPr/>
          </a:p>
        </p:txBody>
      </p:sp>
      <p:sp>
        <p:nvSpPr>
          <p:cNvPr id="870" name="Google Shape;870;g24618287d44_0_6"/>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480"/>
              </a:spcBef>
              <a:spcAft>
                <a:spcPts val="0"/>
              </a:spcAft>
              <a:buSzPts val="2400"/>
              <a:buNone/>
            </a:pPr>
            <a:r>
              <a:rPr lang="en-US"/>
              <a:t>Define problems loosely or vaguely.</a:t>
            </a:r>
            <a:endParaRPr/>
          </a:p>
        </p:txBody>
      </p:sp>
      <p:sp>
        <p:nvSpPr>
          <p:cNvPr id="871" name="Google Shape;871;g24618287d44_0_6"/>
          <p:cNvSpPr txBox="1"/>
          <p:nvPr>
            <p:ph idx="3" type="body"/>
          </p:nvPr>
        </p:nvSpPr>
        <p:spPr>
          <a:xfrm>
            <a:off x="5105400" y="1535113"/>
            <a:ext cx="3581400" cy="6399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l">
              <a:lnSpc>
                <a:spcPct val="80000"/>
              </a:lnSpc>
              <a:spcBef>
                <a:spcPts val="420"/>
              </a:spcBef>
              <a:spcAft>
                <a:spcPts val="0"/>
              </a:spcAft>
              <a:buSzPts val="2100"/>
              <a:buNone/>
            </a:pPr>
            <a:r>
              <a:rPr lang="en-US" sz="2300"/>
              <a:t>Effective Problem Solvers</a:t>
            </a:r>
            <a:endParaRPr sz="2300"/>
          </a:p>
        </p:txBody>
      </p:sp>
      <p:sp>
        <p:nvSpPr>
          <p:cNvPr id="872" name="Google Shape;872;g24618287d44_0_6"/>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480"/>
              </a:spcBef>
              <a:spcAft>
                <a:spcPts val="0"/>
              </a:spcAft>
              <a:buSzPts val="2400"/>
              <a:buNone/>
            </a:pPr>
            <a:r>
              <a:rPr lang="en-US"/>
              <a:t>Define a problem in observable and measurable terms.</a:t>
            </a:r>
            <a:endParaRPr/>
          </a:p>
        </p:txBody>
      </p:sp>
      <p:sp>
        <p:nvSpPr>
          <p:cNvPr id="873" name="Google Shape;873;g24618287d44_0_6"/>
          <p:cNvSpPr txBox="1"/>
          <p:nvPr>
            <p:ph idx="2" type="body"/>
          </p:nvPr>
        </p:nvSpPr>
        <p:spPr>
          <a:xfrm>
            <a:off x="228600" y="3429000"/>
            <a:ext cx="3970500" cy="1260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480"/>
              </a:spcBef>
              <a:spcAft>
                <a:spcPts val="0"/>
              </a:spcAft>
              <a:buSzPts val="1018"/>
              <a:buNone/>
            </a:pPr>
            <a:r>
              <a:rPr lang="en-US" sz="2420"/>
              <a:t>Don’t validate assumptions before building a plan.</a:t>
            </a:r>
            <a:endParaRPr sz="2420"/>
          </a:p>
        </p:txBody>
      </p:sp>
      <p:sp>
        <p:nvSpPr>
          <p:cNvPr id="874" name="Google Shape;874;g24618287d44_0_6"/>
          <p:cNvSpPr txBox="1"/>
          <p:nvPr>
            <p:ph idx="2" type="body"/>
          </p:nvPr>
        </p:nvSpPr>
        <p:spPr>
          <a:xfrm>
            <a:off x="4266450" y="3546475"/>
            <a:ext cx="4535400" cy="11430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480"/>
              </a:spcBef>
              <a:spcAft>
                <a:spcPts val="0"/>
              </a:spcAft>
              <a:buSzPts val="935"/>
              <a:buNone/>
            </a:pPr>
            <a:r>
              <a:rPr lang="en-US" sz="2440"/>
              <a:t>Collect and use multiple sources of information to validate assumptions about the problem.</a:t>
            </a:r>
            <a:endParaRPr sz="2440"/>
          </a:p>
        </p:txBody>
      </p:sp>
      <p:sp>
        <p:nvSpPr>
          <p:cNvPr id="875" name="Google Shape;875;g24618287d44_0_6"/>
          <p:cNvSpPr txBox="1"/>
          <p:nvPr>
            <p:ph idx="2" type="body"/>
          </p:nvPr>
        </p:nvSpPr>
        <p:spPr>
          <a:xfrm>
            <a:off x="228600" y="4994275"/>
            <a:ext cx="4040100" cy="894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480"/>
              </a:spcBef>
              <a:spcAft>
                <a:spcPts val="0"/>
              </a:spcAft>
              <a:buSzPts val="2400"/>
              <a:buNone/>
            </a:pPr>
            <a:r>
              <a:rPr b="1" i="1" lang="en-US">
                <a:solidFill>
                  <a:srgbClr val="000000"/>
                </a:solidFill>
              </a:rPr>
              <a:t>Develop generic plans.</a:t>
            </a:r>
            <a:endParaRPr b="1" i="1">
              <a:solidFill>
                <a:srgbClr val="000000"/>
              </a:solidFill>
            </a:endParaRPr>
          </a:p>
        </p:txBody>
      </p:sp>
      <p:sp>
        <p:nvSpPr>
          <p:cNvPr id="876" name="Google Shape;876;g24618287d44_0_6"/>
          <p:cNvSpPr txBox="1"/>
          <p:nvPr>
            <p:ph idx="2" type="body"/>
          </p:nvPr>
        </p:nvSpPr>
        <p:spPr>
          <a:xfrm>
            <a:off x="4308497" y="5070475"/>
            <a:ext cx="4451400" cy="11430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480"/>
              </a:spcBef>
              <a:spcAft>
                <a:spcPts val="0"/>
              </a:spcAft>
              <a:buSzPts val="935"/>
              <a:buNone/>
            </a:pPr>
            <a:r>
              <a:rPr b="1" i="1" lang="en-US" sz="2440">
                <a:solidFill>
                  <a:srgbClr val="000000"/>
                </a:solidFill>
              </a:rPr>
              <a:t>Create highly detailed steps to implement the intervention/plan with fidelity.</a:t>
            </a:r>
            <a:endParaRPr b="1" i="1" sz="2440">
              <a:solidFill>
                <a:srgbClr val="000000"/>
              </a:solidFill>
            </a:endParaRPr>
          </a:p>
        </p:txBody>
      </p:sp>
      <p:sp>
        <p:nvSpPr>
          <p:cNvPr id="877" name="Google Shape;877;g24618287d44_0_6"/>
          <p:cNvSpPr txBox="1"/>
          <p:nvPr/>
        </p:nvSpPr>
        <p:spPr>
          <a:xfrm>
            <a:off x="85325" y="6449600"/>
            <a:ext cx="55656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Verdana"/>
                <a:ea typeface="Verdana"/>
                <a:cs typeface="Verdana"/>
                <a:sym typeface="Verdana"/>
              </a:rPr>
              <a:t>Brian Gaunt, Ph.D., University of South Florida, May 2023</a:t>
            </a:r>
            <a:endParaRPr b="0" i="0" sz="1300" u="none" cap="none" strike="noStrike">
              <a:solidFill>
                <a:srgbClr val="000000"/>
              </a:solidFill>
              <a:latin typeface="Verdana"/>
              <a:ea typeface="Verdana"/>
              <a:cs typeface="Verdana"/>
              <a:sym typeface="Verdana"/>
            </a:endParaRPr>
          </a:p>
        </p:txBody>
      </p:sp>
      <p:sp>
        <p:nvSpPr>
          <p:cNvPr id="878" name="Google Shape;878;g24618287d44_0_6"/>
          <p:cNvSpPr/>
          <p:nvPr/>
        </p:nvSpPr>
        <p:spPr>
          <a:xfrm>
            <a:off x="1959500" y="3034400"/>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g24618287d44_0_6"/>
          <p:cNvSpPr/>
          <p:nvPr/>
        </p:nvSpPr>
        <p:spPr>
          <a:xfrm>
            <a:off x="6353550" y="3288000"/>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g24618287d44_0_6"/>
          <p:cNvSpPr/>
          <p:nvPr/>
        </p:nvSpPr>
        <p:spPr>
          <a:xfrm>
            <a:off x="1959500" y="4710800"/>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g24618287d44_0_6"/>
          <p:cNvSpPr/>
          <p:nvPr/>
        </p:nvSpPr>
        <p:spPr>
          <a:xfrm>
            <a:off x="6353550" y="4788475"/>
            <a:ext cx="323100" cy="2820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g24618287d44_0_6"/>
          <p:cNvSpPr txBox="1"/>
          <p:nvPr>
            <p:ph idx="3" type="body"/>
          </p:nvPr>
        </p:nvSpPr>
        <p:spPr>
          <a:xfrm>
            <a:off x="897300" y="1534975"/>
            <a:ext cx="3371400" cy="639900"/>
          </a:xfrm>
          <a:prstGeom prst="rect">
            <a:avLst/>
          </a:prstGeom>
          <a:solidFill>
            <a:srgbClr val="003369">
              <a:alpha val="72549"/>
            </a:srgbClr>
          </a:solidFill>
          <a:ln>
            <a:noFill/>
          </a:ln>
        </p:spPr>
        <p:txBody>
          <a:bodyPr anchorCtr="0" anchor="b" bIns="45700" lIns="91425" spcFirstLastPara="1" rIns="91425" wrap="square" tIns="45700">
            <a:noAutofit/>
          </a:bodyPr>
          <a:lstStyle/>
          <a:p>
            <a:pPr indent="0" lvl="0" marL="0" rtl="0" algn="l">
              <a:lnSpc>
                <a:spcPct val="80000"/>
              </a:lnSpc>
              <a:spcBef>
                <a:spcPts val="420"/>
              </a:spcBef>
              <a:spcAft>
                <a:spcPts val="0"/>
              </a:spcAft>
              <a:buSzPts val="2100"/>
              <a:buNone/>
            </a:pPr>
            <a:r>
              <a:rPr lang="en-US" sz="2300"/>
              <a:t>Typical Problem Solvers</a:t>
            </a:r>
            <a:endParaRPr sz="2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1000"/>
                                        <p:tgtEl>
                                          <p:spTgt spid="8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1000"/>
                                        <p:tgtEl>
                                          <p:spTgt spid="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1000"/>
                                        <p:tgtEl>
                                          <p:spTgt spid="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1000"/>
                                        <p:tgtEl>
                                          <p:spTgt spid="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244f0487a68_0_23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School Leadership Involvement</a:t>
            </a:r>
            <a:endParaRPr/>
          </a:p>
        </p:txBody>
      </p:sp>
      <p:sp>
        <p:nvSpPr>
          <p:cNvPr id="889" name="Google Shape;889;g244f0487a68_0_234"/>
          <p:cNvSpPr txBox="1"/>
          <p:nvPr/>
        </p:nvSpPr>
        <p:spPr>
          <a:xfrm>
            <a:off x="381000" y="1524000"/>
            <a:ext cx="8494800" cy="51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How can we loop schools into the goal setting and solution finding?</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ASK! Engage in collaborative inquiry with your school leadership teams.</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How is the school’s data part of (or not) division trends?</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Did we develop a good goal?</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Have we developed solutions that will seem to work? </a:t>
            </a:r>
            <a:r>
              <a:rPr b="0" i="0" lang="en-US" sz="2400" u="none" cap="none" strike="noStrike">
                <a:solidFill>
                  <a:schemeClr val="dk1"/>
                </a:solidFill>
                <a:latin typeface="Verdana"/>
                <a:ea typeface="Verdana"/>
                <a:cs typeface="Verdana"/>
                <a:sym typeface="Verdana"/>
              </a:rPr>
              <a:t>(DCA #11 - Process for addressing internal barriers.)</a:t>
            </a:r>
            <a:endParaRPr b="0" i="0" sz="2400" u="none" cap="none" strike="noStrike">
              <a:solidFill>
                <a:srgbClr val="000000"/>
              </a:solidFill>
              <a:latin typeface="Verdana"/>
              <a:ea typeface="Verdana"/>
              <a:cs typeface="Verdana"/>
              <a:sym typeface="Verdana"/>
            </a:endParaRPr>
          </a:p>
          <a:p>
            <a:pPr indent="-320040" lvl="1" marL="742950" marR="0" rtl="0" algn="l">
              <a:lnSpc>
                <a:spcPct val="100000"/>
              </a:lnSpc>
              <a:spcBef>
                <a:spcPts val="1000"/>
              </a:spcBef>
              <a:spcAft>
                <a:spcPts val="0"/>
              </a:spcAft>
              <a:buClr>
                <a:srgbClr val="000000"/>
              </a:buClr>
              <a:buSzPts val="2400"/>
              <a:buFont typeface="Arial"/>
              <a:buChar char="–"/>
            </a:pPr>
            <a:r>
              <a:rPr b="0" i="0" lang="en-US" sz="2400" u="none" cap="none" strike="noStrike">
                <a:solidFill>
                  <a:srgbClr val="000000"/>
                </a:solidFill>
                <a:latin typeface="Verdana"/>
                <a:ea typeface="Verdana"/>
                <a:cs typeface="Verdana"/>
                <a:sym typeface="Verdana"/>
              </a:rPr>
              <a:t>What supports are needed to effectively implement the solutions?</a:t>
            </a:r>
            <a:endParaRPr b="0" i="0" sz="2400" u="none" cap="none" strike="noStrike">
              <a:solidFill>
                <a:srgbClr val="000000"/>
              </a:solidFill>
              <a:latin typeface="Verdana"/>
              <a:ea typeface="Verdana"/>
              <a:cs typeface="Verdana"/>
              <a:sym typeface="Verdana"/>
            </a:endParaRPr>
          </a:p>
          <a:p>
            <a:pPr indent="-205105" lvl="0" marL="342900" marR="0" rtl="0" algn="l">
              <a:lnSpc>
                <a:spcPct val="100000"/>
              </a:lnSpc>
              <a:spcBef>
                <a:spcPts val="100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g2b43ead5cbc_0_330"/>
          <p:cNvSpPr txBox="1"/>
          <p:nvPr>
            <p:ph idx="4294967295" type="body"/>
          </p:nvPr>
        </p:nvSpPr>
        <p:spPr>
          <a:xfrm>
            <a:off x="381000" y="3974700"/>
            <a:ext cx="8458200" cy="21945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Clr>
                <a:schemeClr val="dk1"/>
              </a:buClr>
              <a:buSzPts val="1100"/>
              <a:buFont typeface="Arial"/>
              <a:buNone/>
            </a:pPr>
            <a:r>
              <a:rPr lang="en-US" sz="2400"/>
              <a:t>“Authentic family or community engagement includes providing family, students, and community members with meaningful opportunities to be heard, and voice their opinions, and exercise leadership within the school system.” 	</a:t>
            </a:r>
            <a:r>
              <a:rPr lang="en-US" sz="2000"/>
              <a:t>(pbis.org, 2021)</a:t>
            </a:r>
            <a:endParaRPr sz="2000"/>
          </a:p>
        </p:txBody>
      </p:sp>
      <p:sp>
        <p:nvSpPr>
          <p:cNvPr id="896" name="Google Shape;896;g2b43ead5cbc_0_33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400"/>
              <a:t>Stakeholder Voice: </a:t>
            </a:r>
            <a:endParaRPr sz="3400"/>
          </a:p>
          <a:p>
            <a:pPr indent="0" lvl="0" marL="0" rtl="0" algn="ctr">
              <a:lnSpc>
                <a:spcPct val="100000"/>
              </a:lnSpc>
              <a:spcBef>
                <a:spcPts val="0"/>
              </a:spcBef>
              <a:spcAft>
                <a:spcPts val="0"/>
              </a:spcAft>
              <a:buSzPts val="990"/>
              <a:buNone/>
            </a:pPr>
            <a:r>
              <a:rPr lang="en-US" sz="3400"/>
              <a:t>Students and Families</a:t>
            </a:r>
            <a:endParaRPr sz="3400"/>
          </a:p>
        </p:txBody>
      </p:sp>
      <p:sp>
        <p:nvSpPr>
          <p:cNvPr id="897" name="Google Shape;897;g2b43ead5cbc_0_330"/>
          <p:cNvSpPr txBox="1"/>
          <p:nvPr/>
        </p:nvSpPr>
        <p:spPr>
          <a:xfrm>
            <a:off x="228600" y="1773025"/>
            <a:ext cx="8686800" cy="18522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36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Whose perspectives do we normally include when developing solutions?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100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How do we include missing perspectives into the conversation?</a:t>
            </a:r>
            <a:endParaRPr b="0" i="0" sz="2500" u="none" cap="none" strike="noStrike">
              <a:solidFill>
                <a:srgbClr val="000000"/>
              </a:solidFill>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g24618287d44_0_26"/>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400"/>
              <a:t>Team Representation:</a:t>
            </a:r>
            <a:endParaRPr sz="2400"/>
          </a:p>
          <a:p>
            <a:pPr indent="-381000" lvl="1" marL="914400" rtl="0" algn="l">
              <a:lnSpc>
                <a:spcPct val="100000"/>
              </a:lnSpc>
              <a:spcBef>
                <a:spcPts val="360"/>
              </a:spcBef>
              <a:spcAft>
                <a:spcPts val="0"/>
              </a:spcAft>
              <a:buSzPts val="2400"/>
              <a:buChar char="–"/>
            </a:pPr>
            <a:r>
              <a:rPr lang="en-US" sz="2400"/>
              <a:t>Are additional team members needed for action planning? (i.e. stakeholders impacted by the data)</a:t>
            </a:r>
            <a:endParaRPr sz="2400"/>
          </a:p>
          <a:p>
            <a:pPr indent="-228600" lvl="0" marL="457200" rtl="0" algn="l">
              <a:lnSpc>
                <a:spcPct val="100000"/>
              </a:lnSpc>
              <a:spcBef>
                <a:spcPts val="360"/>
              </a:spcBef>
              <a:spcAft>
                <a:spcPts val="0"/>
              </a:spcAft>
              <a:buSzPts val="1946"/>
              <a:buNone/>
            </a:pPr>
            <a:r>
              <a:t/>
            </a:r>
            <a:endParaRPr sz="2400"/>
          </a:p>
        </p:txBody>
      </p:sp>
      <p:sp>
        <p:nvSpPr>
          <p:cNvPr id="903" name="Google Shape;903;g24618287d44_0_2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Developing Solutions: </a:t>
            </a:r>
            <a:endParaRPr/>
          </a:p>
          <a:p>
            <a:pPr indent="0" lvl="0" marL="0" rtl="0" algn="ctr">
              <a:lnSpc>
                <a:spcPct val="100000"/>
              </a:lnSpc>
              <a:spcBef>
                <a:spcPts val="0"/>
              </a:spcBef>
              <a:spcAft>
                <a:spcPts val="0"/>
              </a:spcAft>
              <a:buClr>
                <a:schemeClr val="lt1"/>
              </a:buClr>
              <a:buSzPct val="100000"/>
              <a:buFont typeface="Verdana"/>
              <a:buNone/>
            </a:pPr>
            <a:r>
              <a:rPr lang="en-US"/>
              <a:t>Stakeholder Involvement</a:t>
            </a:r>
            <a:endParaRPr/>
          </a:p>
        </p:txBody>
      </p:sp>
      <p:sp>
        <p:nvSpPr>
          <p:cNvPr id="904" name="Google Shape;904;g24618287d44_0_26"/>
          <p:cNvSpPr txBox="1"/>
          <p:nvPr/>
        </p:nvSpPr>
        <p:spPr>
          <a:xfrm>
            <a:off x="385375" y="3404650"/>
            <a:ext cx="6369300" cy="3601800"/>
          </a:xfrm>
          <a:prstGeom prst="rect">
            <a:avLst/>
          </a:prstGeom>
          <a:solidFill>
            <a:srgbClr val="CFE2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00000"/>
                </a:solidFill>
                <a:latin typeface="Verdana"/>
                <a:ea typeface="Verdana"/>
                <a:cs typeface="Verdana"/>
                <a:sym typeface="Verdana"/>
              </a:rPr>
              <a:t>Division A</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0" lang="en-US" sz="2200" u="none" cap="none" strike="noStrike">
                <a:solidFill>
                  <a:schemeClr val="dk1"/>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b="0" i="1" sz="2300" u="none" cap="none" strike="noStrike">
              <a:solidFill>
                <a:srgbClr val="000000"/>
              </a:solidFill>
              <a:latin typeface="Verdana"/>
              <a:ea typeface="Verdana"/>
              <a:cs typeface="Verdana"/>
              <a:sym typeface="Verdana"/>
            </a:endParaRPr>
          </a:p>
        </p:txBody>
      </p:sp>
      <p:pic>
        <p:nvPicPr>
          <p:cNvPr descr="Ready to get on track with this 5 Minute timer! Love it? Share it with your friends!&#10;&#10;Use it as a stream countdown,  before starting a presentation, to keep the timing of your morning routine, for various classroom activities, when you give your students a break, and for church activities.&#10;&#10;Music: Blue City Lights Filmora Licence,  Video: Filmora Pro&#10;&#10;00:00 Introduction&#10;01:00 1 minute&#10;02:00 2 minutes&#10;03:00 3 minutes&#10;04:00 4 minutes" id="905" name="Google Shape;905;g24618287d44_0_26" title="5 Minute Timer">
            <a:hlinkClick r:id="rId3"/>
          </p:cNvPr>
          <p:cNvPicPr preferRelativeResize="0"/>
          <p:nvPr/>
        </p:nvPicPr>
        <p:blipFill rotWithShape="1">
          <a:blip r:embed="rId4">
            <a:alphaModFix/>
          </a:blip>
          <a:srcRect b="0" l="0" r="0" t="0"/>
          <a:stretch/>
        </p:blipFill>
        <p:spPr>
          <a:xfrm>
            <a:off x="6926075" y="3615450"/>
            <a:ext cx="2146575" cy="1207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g244f0487a68_0_22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360"/>
              </a:spcBef>
              <a:spcAft>
                <a:spcPts val="0"/>
              </a:spcAft>
              <a:buSzPts val="2800"/>
              <a:buChar char="•"/>
            </a:pPr>
            <a:r>
              <a:rPr lang="en-US" sz="2800"/>
              <a:t>What </a:t>
            </a:r>
            <a:r>
              <a:rPr b="1" i="1" lang="en-US" sz="2800"/>
              <a:t>practices</a:t>
            </a:r>
            <a:r>
              <a:rPr lang="en-US" sz="2800"/>
              <a:t> need to be in place in order to address the problem?</a:t>
            </a:r>
            <a:endParaRPr sz="2800"/>
          </a:p>
          <a:p>
            <a:pPr indent="-406400" lvl="0" marL="457200" rtl="0" algn="l">
              <a:lnSpc>
                <a:spcPct val="100000"/>
              </a:lnSpc>
              <a:spcBef>
                <a:spcPts val="1500"/>
              </a:spcBef>
              <a:spcAft>
                <a:spcPts val="0"/>
              </a:spcAft>
              <a:buSzPts val="2800"/>
              <a:buChar char="•"/>
            </a:pPr>
            <a:r>
              <a:rPr lang="en-US" sz="2800"/>
              <a:t>What </a:t>
            </a:r>
            <a:r>
              <a:rPr b="1" i="1" lang="en-US" sz="2800"/>
              <a:t>systems</a:t>
            </a:r>
            <a:r>
              <a:rPr lang="en-US" sz="2800"/>
              <a:t> (i.e. PD, coaching) need to in place to support the implementation of these practices?</a:t>
            </a:r>
            <a:endParaRPr sz="2800"/>
          </a:p>
          <a:p>
            <a:pPr indent="-228600" lvl="0" marL="457200" rtl="0" algn="l">
              <a:lnSpc>
                <a:spcPct val="100000"/>
              </a:lnSpc>
              <a:spcBef>
                <a:spcPts val="360"/>
              </a:spcBef>
              <a:spcAft>
                <a:spcPts val="0"/>
              </a:spcAft>
              <a:buSzPts val="1946"/>
              <a:buNone/>
            </a:pPr>
            <a:r>
              <a:t/>
            </a:r>
            <a:endParaRPr sz="2800"/>
          </a:p>
        </p:txBody>
      </p:sp>
      <p:sp>
        <p:nvSpPr>
          <p:cNvPr id="911" name="Google Shape;911;g244f0487a68_0_22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sz="4200"/>
              <a:t>Developing Solutions</a:t>
            </a:r>
            <a:endParaRPr sz="4200"/>
          </a:p>
        </p:txBody>
      </p:sp>
      <p:sp>
        <p:nvSpPr>
          <p:cNvPr id="912" name="Google Shape;912;g244f0487a68_0_222"/>
          <p:cNvSpPr txBox="1"/>
          <p:nvPr/>
        </p:nvSpPr>
        <p:spPr>
          <a:xfrm>
            <a:off x="738425" y="4843800"/>
            <a:ext cx="78723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Verdana"/>
                <a:ea typeface="Verdana"/>
                <a:cs typeface="Verdana"/>
                <a:sym typeface="Verdana"/>
              </a:rPr>
              <a:t>The precision statement developed through root cause analysis can guide this planning.</a:t>
            </a:r>
            <a:endParaRPr b="1" i="1" sz="2800" u="none" cap="none" strike="noStrike">
              <a:solidFill>
                <a:srgbClr val="000000"/>
              </a:solidFill>
              <a:latin typeface="Verdana"/>
              <a:ea typeface="Verdana"/>
              <a:cs typeface="Verdana"/>
              <a:sym typeface="Verdana"/>
            </a:endParaRPr>
          </a:p>
        </p:txBody>
      </p:sp>
      <p:sp>
        <p:nvSpPr>
          <p:cNvPr id="913" name="Google Shape;913;g244f0487a68_0_222"/>
          <p:cNvSpPr/>
          <p:nvPr/>
        </p:nvSpPr>
        <p:spPr>
          <a:xfrm rot="-5400000">
            <a:off x="-910475" y="3548500"/>
            <a:ext cx="2760000" cy="6180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10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1000"/>
                                        <p:tgtEl>
                                          <p:spTgt spid="9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4c0cd4a5fb_12_13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000"/>
              <a:buNone/>
            </a:pPr>
            <a:r>
              <a:rPr lang="en-US"/>
              <a:t>Practices</a:t>
            </a:r>
            <a:endParaRPr/>
          </a:p>
        </p:txBody>
      </p:sp>
      <p:pic>
        <p:nvPicPr>
          <p:cNvPr id="920" name="Google Shape;920;g24c0cd4a5fb_12_136"/>
          <p:cNvPicPr preferRelativeResize="0"/>
          <p:nvPr/>
        </p:nvPicPr>
        <p:blipFill rotWithShape="1">
          <a:blip r:embed="rId3">
            <a:alphaModFix/>
          </a:blip>
          <a:srcRect b="0" l="0" r="0" t="0"/>
          <a:stretch/>
        </p:blipFill>
        <p:spPr>
          <a:xfrm>
            <a:off x="4056600" y="2148989"/>
            <a:ext cx="3926400" cy="3764598"/>
          </a:xfrm>
          <a:prstGeom prst="rect">
            <a:avLst/>
          </a:prstGeom>
          <a:noFill/>
          <a:ln>
            <a:noFill/>
          </a:ln>
        </p:spPr>
      </p:pic>
      <p:sp>
        <p:nvSpPr>
          <p:cNvPr id="921" name="Google Shape;921;g24c0cd4a5fb_12_136"/>
          <p:cNvSpPr/>
          <p:nvPr/>
        </p:nvSpPr>
        <p:spPr>
          <a:xfrm rot="-9009637">
            <a:off x="7034608" y="4616398"/>
            <a:ext cx="1082862" cy="739112"/>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25"/>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360"/>
              </a:spcBef>
              <a:spcAft>
                <a:spcPts val="0"/>
              </a:spcAft>
              <a:buSzPts val="2400"/>
              <a:buFont typeface="Verdana"/>
              <a:buAutoNum type="arabicPeriod"/>
            </a:pPr>
            <a:r>
              <a:rPr lang="en-US" sz="2400"/>
              <a:t>What is being implemented now to address the problem?</a:t>
            </a:r>
            <a:endParaRPr sz="2400"/>
          </a:p>
          <a:p>
            <a:pPr indent="-381000" lvl="0" marL="457200" rtl="0" algn="l">
              <a:lnSpc>
                <a:spcPct val="100000"/>
              </a:lnSpc>
              <a:spcBef>
                <a:spcPts val="1000"/>
              </a:spcBef>
              <a:spcAft>
                <a:spcPts val="0"/>
              </a:spcAft>
              <a:buSzPts val="2400"/>
              <a:buFont typeface="Verdana"/>
              <a:buAutoNum type="arabicPeriod"/>
            </a:pPr>
            <a:r>
              <a:rPr lang="en-US" sz="2400"/>
              <a:t>What barriers did schools face when implementing? Was there sufficient support for barrier-busting?</a:t>
            </a:r>
            <a:endParaRPr sz="2400"/>
          </a:p>
          <a:p>
            <a:pPr indent="-381000" lvl="0" marL="457200" rtl="0" algn="l">
              <a:lnSpc>
                <a:spcPct val="100000"/>
              </a:lnSpc>
              <a:spcBef>
                <a:spcPts val="1000"/>
              </a:spcBef>
              <a:spcAft>
                <a:spcPts val="0"/>
              </a:spcAft>
              <a:buSzPts val="2400"/>
              <a:buFont typeface="Verdana"/>
              <a:buAutoNum type="arabicPeriod"/>
            </a:pPr>
            <a:r>
              <a:rPr lang="en-US" sz="2400">
                <a:solidFill>
                  <a:srgbClr val="000000"/>
                </a:solidFill>
              </a:rPr>
              <a:t>Was there adequate professional learning, coaching, administrative support, performance feedback?</a:t>
            </a:r>
            <a:endParaRPr sz="2400">
              <a:solidFill>
                <a:srgbClr val="000000"/>
              </a:solidFill>
            </a:endParaRPr>
          </a:p>
          <a:p>
            <a:pPr indent="-381000" lvl="0" marL="457200" rtl="0" algn="l">
              <a:lnSpc>
                <a:spcPct val="100000"/>
              </a:lnSpc>
              <a:spcBef>
                <a:spcPts val="1000"/>
              </a:spcBef>
              <a:spcAft>
                <a:spcPts val="0"/>
              </a:spcAft>
              <a:buSzPts val="2400"/>
              <a:buFont typeface="Verdana"/>
              <a:buAutoNum type="arabicPeriod"/>
            </a:pPr>
            <a:r>
              <a:rPr lang="en-US" sz="2400"/>
              <a:t>Were the right action steps taken to ensure fidelity of implementation?</a:t>
            </a:r>
            <a:endParaRPr sz="2400"/>
          </a:p>
          <a:p>
            <a:pPr indent="-381000" lvl="0" marL="457200" rtl="0" algn="l">
              <a:lnSpc>
                <a:spcPct val="100000"/>
              </a:lnSpc>
              <a:spcBef>
                <a:spcPts val="1000"/>
              </a:spcBef>
              <a:spcAft>
                <a:spcPts val="1000"/>
              </a:spcAft>
              <a:buSzPts val="2400"/>
              <a:buFont typeface="Verdana"/>
              <a:buAutoNum type="arabicPeriod"/>
            </a:pPr>
            <a:r>
              <a:rPr lang="en-US" sz="2400"/>
              <a:t>Were the right people taking responsibility for guiding the change process?</a:t>
            </a:r>
            <a:endParaRPr sz="2400"/>
          </a:p>
        </p:txBody>
      </p:sp>
      <p:sp>
        <p:nvSpPr>
          <p:cNvPr id="927" name="Google Shape;927;p2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Identifying Practices: </a:t>
            </a:r>
            <a:endParaRPr/>
          </a:p>
          <a:p>
            <a:pPr indent="0" lvl="0" marL="0" rtl="0" algn="ctr">
              <a:lnSpc>
                <a:spcPct val="100000"/>
              </a:lnSpc>
              <a:spcBef>
                <a:spcPts val="0"/>
              </a:spcBef>
              <a:spcAft>
                <a:spcPts val="0"/>
              </a:spcAft>
              <a:buClr>
                <a:schemeClr val="lt1"/>
              </a:buClr>
              <a:buSzPct val="100000"/>
              <a:buFont typeface="Verdana"/>
              <a:buNone/>
            </a:pPr>
            <a:r>
              <a:rPr lang="en-US"/>
              <a:t>What has been done already?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xEl>
                                              <p:pRg end="0" st="0"/>
                                            </p:txEl>
                                          </p:spTgt>
                                        </p:tgtEl>
                                        <p:attrNameLst>
                                          <p:attrName>style.visibility</p:attrName>
                                        </p:attrNameLst>
                                      </p:cBhvr>
                                      <p:to>
                                        <p:strVal val="visible"/>
                                      </p:to>
                                    </p:set>
                                    <p:animEffect filter="fade" transition="in">
                                      <p:cBhvr>
                                        <p:cTn dur="1000"/>
                                        <p:tgtEl>
                                          <p:spTgt spid="9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xEl>
                                              <p:pRg end="1" st="1"/>
                                            </p:txEl>
                                          </p:spTgt>
                                        </p:tgtEl>
                                        <p:attrNameLst>
                                          <p:attrName>style.visibility</p:attrName>
                                        </p:attrNameLst>
                                      </p:cBhvr>
                                      <p:to>
                                        <p:strVal val="visible"/>
                                      </p:to>
                                    </p:set>
                                    <p:animEffect filter="fade" transition="in">
                                      <p:cBhvr>
                                        <p:cTn dur="1000"/>
                                        <p:tgtEl>
                                          <p:spTgt spid="9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xEl>
                                              <p:pRg end="2" st="2"/>
                                            </p:txEl>
                                          </p:spTgt>
                                        </p:tgtEl>
                                        <p:attrNameLst>
                                          <p:attrName>style.visibility</p:attrName>
                                        </p:attrNameLst>
                                      </p:cBhvr>
                                      <p:to>
                                        <p:strVal val="visible"/>
                                      </p:to>
                                    </p:set>
                                    <p:animEffect filter="fade" transition="in">
                                      <p:cBhvr>
                                        <p:cTn dur="1000"/>
                                        <p:tgtEl>
                                          <p:spTgt spid="9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xEl>
                                              <p:pRg end="3" st="3"/>
                                            </p:txEl>
                                          </p:spTgt>
                                        </p:tgtEl>
                                        <p:attrNameLst>
                                          <p:attrName>style.visibility</p:attrName>
                                        </p:attrNameLst>
                                      </p:cBhvr>
                                      <p:to>
                                        <p:strVal val="visible"/>
                                      </p:to>
                                    </p:set>
                                    <p:animEffect filter="fade" transition="in">
                                      <p:cBhvr>
                                        <p:cTn dur="1000"/>
                                        <p:tgtEl>
                                          <p:spTgt spid="9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xEl>
                                              <p:pRg end="4" st="4"/>
                                            </p:txEl>
                                          </p:spTgt>
                                        </p:tgtEl>
                                        <p:attrNameLst>
                                          <p:attrName>style.visibility</p:attrName>
                                        </p:attrNameLst>
                                      </p:cBhvr>
                                      <p:to>
                                        <p:strVal val="visible"/>
                                      </p:to>
                                    </p:set>
                                    <p:animEffect filter="fade" transition="in">
                                      <p:cBhvr>
                                        <p:cTn dur="1000"/>
                                        <p:tgtEl>
                                          <p:spTgt spid="92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244f0487a68_0_7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Identifying Practices: </a:t>
            </a:r>
            <a:endParaRPr/>
          </a:p>
          <a:p>
            <a:pPr indent="0" lvl="0" marL="0" rtl="0" algn="ctr">
              <a:lnSpc>
                <a:spcPct val="100000"/>
              </a:lnSpc>
              <a:spcBef>
                <a:spcPts val="0"/>
              </a:spcBef>
              <a:spcAft>
                <a:spcPts val="0"/>
              </a:spcAft>
              <a:buClr>
                <a:schemeClr val="lt1"/>
              </a:buClr>
              <a:buSzPct val="100000"/>
              <a:buFont typeface="Verdana"/>
              <a:buNone/>
            </a:pPr>
            <a:r>
              <a:rPr lang="en-US"/>
              <a:t>What still needs to be done?</a:t>
            </a:r>
            <a:endParaRPr/>
          </a:p>
        </p:txBody>
      </p:sp>
      <p:sp>
        <p:nvSpPr>
          <p:cNvPr id="934" name="Google Shape;934;g244f0487a68_0_71"/>
          <p:cNvSpPr txBox="1"/>
          <p:nvPr/>
        </p:nvSpPr>
        <p:spPr>
          <a:xfrm>
            <a:off x="228600" y="1695150"/>
            <a:ext cx="868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200" u="none" cap="none" strike="noStrike">
                <a:solidFill>
                  <a:srgbClr val="000000"/>
                </a:solidFill>
                <a:latin typeface="Verdana"/>
                <a:ea typeface="Verdana"/>
                <a:cs typeface="Verdana"/>
                <a:sym typeface="Verdana"/>
              </a:rPr>
              <a:t>THINK: Innovation!</a:t>
            </a:r>
            <a:endParaRPr b="0" i="0" sz="3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rgbClr val="000000"/>
                </a:solidFill>
                <a:latin typeface="Verdana"/>
                <a:ea typeface="Verdana"/>
                <a:cs typeface="Verdana"/>
                <a:sym typeface="Verdana"/>
              </a:rPr>
              <a:t> What are the appropriate responses that address the needs implied in the data?</a:t>
            </a:r>
            <a:endParaRPr b="0" i="0" sz="2400" u="none" cap="none" strike="noStrike">
              <a:solidFill>
                <a:srgbClr val="000000"/>
              </a:solidFill>
              <a:latin typeface="Verdana"/>
              <a:ea typeface="Verdana"/>
              <a:cs typeface="Verdana"/>
              <a:sym typeface="Verdana"/>
            </a:endParaRPr>
          </a:p>
        </p:txBody>
      </p:sp>
      <p:sp>
        <p:nvSpPr>
          <p:cNvPr id="935" name="Google Shape;935;g244f0487a68_0_71"/>
          <p:cNvSpPr txBox="1"/>
          <p:nvPr/>
        </p:nvSpPr>
        <p:spPr>
          <a:xfrm>
            <a:off x="421600" y="3312200"/>
            <a:ext cx="8291400" cy="14037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What do you want schools and teachers to do?</a:t>
            </a:r>
            <a:r>
              <a:rPr b="0" i="0" lang="en-US" sz="2400" u="none" cap="none" strike="noStrike">
                <a:solidFill>
                  <a:srgbClr val="000000"/>
                </a:solidFill>
                <a:latin typeface="Verdana"/>
                <a:ea typeface="Verdana"/>
                <a:cs typeface="Verdana"/>
                <a:sym typeface="Verdana"/>
              </a:rPr>
              <a:t> </a:t>
            </a:r>
            <a:endParaRPr b="0" i="0" sz="2400" u="none" cap="none" strike="noStrike">
              <a:solidFill>
                <a:srgbClr val="000000"/>
              </a:solidFill>
              <a:latin typeface="Verdana"/>
              <a:ea typeface="Verdana"/>
              <a:cs typeface="Verdana"/>
              <a:sym typeface="Verdana"/>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If you don’t have key practices, you may have to utilize a formal selection process.</a:t>
            </a:r>
            <a:endParaRPr b="0" i="0" sz="2400" u="none" cap="none" strike="noStrike">
              <a:solidFill>
                <a:srgbClr val="000000"/>
              </a:solidFill>
              <a:latin typeface="Verdana"/>
              <a:ea typeface="Verdana"/>
              <a:cs typeface="Verdana"/>
              <a:sym typeface="Verdana"/>
            </a:endParaRPr>
          </a:p>
        </p:txBody>
      </p:sp>
      <p:sp>
        <p:nvSpPr>
          <p:cNvPr id="936" name="Google Shape;936;g244f0487a68_0_71"/>
          <p:cNvSpPr txBox="1"/>
          <p:nvPr/>
        </p:nvSpPr>
        <p:spPr>
          <a:xfrm>
            <a:off x="664250" y="5141950"/>
            <a:ext cx="66333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000000"/>
                </a:solidFill>
                <a:latin typeface="Verdana"/>
                <a:ea typeface="Verdana"/>
                <a:cs typeface="Verdana"/>
                <a:sym typeface="Verdana"/>
              </a:rPr>
              <a:t>* Remember! Practices you select should be teachable, learnable, doable, and readily assessed in practice. </a:t>
            </a:r>
            <a:endParaRPr b="0" i="1" sz="2400" u="none" cap="none" strike="noStrike">
              <a:solidFill>
                <a:srgbClr val="000000"/>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g22a56e2d374_1_753"/>
          <p:cNvPicPr preferRelativeResize="0"/>
          <p:nvPr/>
        </p:nvPicPr>
        <p:blipFill rotWithShape="1">
          <a:blip r:embed="rId3">
            <a:alphaModFix/>
          </a:blip>
          <a:srcRect b="0" l="0" r="0" t="0"/>
          <a:stretch/>
        </p:blipFill>
        <p:spPr>
          <a:xfrm>
            <a:off x="137450" y="1547911"/>
            <a:ext cx="8869076" cy="3374875"/>
          </a:xfrm>
          <a:prstGeom prst="rect">
            <a:avLst/>
          </a:prstGeom>
          <a:noFill/>
          <a:ln>
            <a:noFill/>
          </a:ln>
        </p:spPr>
      </p:pic>
      <p:sp>
        <p:nvSpPr>
          <p:cNvPr id="199" name="Google Shape;199;g22a56e2d374_1_75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DCA Item 16</a:t>
            </a:r>
            <a:endParaRPr/>
          </a:p>
        </p:txBody>
      </p:sp>
      <p:sp>
        <p:nvSpPr>
          <p:cNvPr id="200" name="Google Shape;200;g22a56e2d374_1_753"/>
          <p:cNvSpPr txBox="1"/>
          <p:nvPr/>
        </p:nvSpPr>
        <p:spPr>
          <a:xfrm>
            <a:off x="226750" y="5490400"/>
            <a:ext cx="3504600" cy="51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3</a:t>
            </a:r>
            <a:endParaRPr b="0" i="1" sz="2600" u="none" cap="none" strike="noStrike">
              <a:solidFill>
                <a:srgbClr val="000000"/>
              </a:solidFill>
              <a:latin typeface="Verdana"/>
              <a:ea typeface="Verdana"/>
              <a:cs typeface="Verdana"/>
              <a:sym typeface="Verdana"/>
            </a:endParaRPr>
          </a:p>
        </p:txBody>
      </p:sp>
      <p:pic>
        <p:nvPicPr>
          <p:cNvPr id="201" name="Google Shape;201;g22a56e2d374_1_753"/>
          <p:cNvPicPr preferRelativeResize="0"/>
          <p:nvPr/>
        </p:nvPicPr>
        <p:blipFill>
          <a:blip r:embed="rId4">
            <a:alphaModFix/>
          </a:blip>
          <a:stretch>
            <a:fillRect/>
          </a:stretch>
        </p:blipFill>
        <p:spPr>
          <a:xfrm rot="1165324">
            <a:off x="3446412" y="3394191"/>
            <a:ext cx="4139338" cy="285689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g2ab63d2c450_0_20"/>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What Does the Research Say?</a:t>
            </a:r>
            <a:endParaRPr sz="3000">
              <a:solidFill>
                <a:srgbClr val="FFFFFF"/>
              </a:solidFill>
            </a:endParaRPr>
          </a:p>
        </p:txBody>
      </p:sp>
      <p:pic>
        <p:nvPicPr>
          <p:cNvPr id="943" name="Google Shape;943;g2ab63d2c450_0_20"/>
          <p:cNvPicPr preferRelativeResize="0"/>
          <p:nvPr/>
        </p:nvPicPr>
        <p:blipFill rotWithShape="1">
          <a:blip r:embed="rId3">
            <a:alphaModFix/>
          </a:blip>
          <a:srcRect b="0" l="0" r="0" t="0"/>
          <a:stretch/>
        </p:blipFill>
        <p:spPr>
          <a:xfrm>
            <a:off x="504950" y="1433300"/>
            <a:ext cx="3753175" cy="4819576"/>
          </a:xfrm>
          <a:prstGeom prst="rect">
            <a:avLst/>
          </a:prstGeom>
          <a:noFill/>
          <a:ln>
            <a:noFill/>
          </a:ln>
        </p:spPr>
      </p:pic>
      <p:pic>
        <p:nvPicPr>
          <p:cNvPr id="944" name="Google Shape;944;g2ab63d2c450_0_20"/>
          <p:cNvPicPr preferRelativeResize="0"/>
          <p:nvPr/>
        </p:nvPicPr>
        <p:blipFill rotWithShape="1">
          <a:blip r:embed="rId4">
            <a:alphaModFix/>
          </a:blip>
          <a:srcRect b="0" l="0" r="0" t="0"/>
          <a:stretch/>
        </p:blipFill>
        <p:spPr>
          <a:xfrm>
            <a:off x="4410525" y="1433300"/>
            <a:ext cx="4022795" cy="5272300"/>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g2ab63d2c450_0_8"/>
          <p:cNvPicPr preferRelativeResize="0"/>
          <p:nvPr/>
        </p:nvPicPr>
        <p:blipFill rotWithShape="1">
          <a:blip r:embed="rId3">
            <a:alphaModFix/>
          </a:blip>
          <a:srcRect b="0" l="0" r="0" t="0"/>
          <a:stretch/>
        </p:blipFill>
        <p:spPr>
          <a:xfrm>
            <a:off x="152400" y="1554475"/>
            <a:ext cx="8839204" cy="4898680"/>
          </a:xfrm>
          <a:prstGeom prst="rect">
            <a:avLst/>
          </a:prstGeom>
          <a:noFill/>
          <a:ln cap="flat" cmpd="sng" w="9525">
            <a:solidFill>
              <a:srgbClr val="134F5C"/>
            </a:solidFill>
            <a:prstDash val="solid"/>
            <a:round/>
            <a:headEnd len="sm" w="sm" type="none"/>
            <a:tailEnd len="sm" w="sm" type="none"/>
          </a:ln>
        </p:spPr>
      </p:pic>
      <p:sp>
        <p:nvSpPr>
          <p:cNvPr id="951" name="Google Shape;951;g2ab63d2c450_0_8"/>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indent="0" lvl="0" marL="0" rtl="0" algn="ctr">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Alignment to Root Cause</a:t>
            </a:r>
            <a:endParaRPr sz="30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244f0487a68_0_17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Selection Tools: Exploring Context</a:t>
            </a:r>
            <a:endParaRPr/>
          </a:p>
        </p:txBody>
      </p:sp>
      <p:pic>
        <p:nvPicPr>
          <p:cNvPr id="958" name="Google Shape;958;g244f0487a68_0_172"/>
          <p:cNvPicPr preferRelativeResize="0"/>
          <p:nvPr/>
        </p:nvPicPr>
        <p:blipFill rotWithShape="1">
          <a:blip r:embed="rId3">
            <a:alphaModFix/>
          </a:blip>
          <a:srcRect b="0" l="0" r="0" t="0"/>
          <a:stretch/>
        </p:blipFill>
        <p:spPr>
          <a:xfrm>
            <a:off x="152400" y="1524000"/>
            <a:ext cx="5159751" cy="3768200"/>
          </a:xfrm>
          <a:prstGeom prst="rect">
            <a:avLst/>
          </a:prstGeom>
          <a:noFill/>
          <a:ln cap="flat" cmpd="sng" w="9525">
            <a:solidFill>
              <a:schemeClr val="dk2"/>
            </a:solidFill>
            <a:prstDash val="solid"/>
            <a:round/>
            <a:headEnd len="sm" w="sm" type="none"/>
            <a:tailEnd len="sm" w="sm" type="none"/>
          </a:ln>
        </p:spPr>
      </p:pic>
      <p:pic>
        <p:nvPicPr>
          <p:cNvPr id="959" name="Google Shape;959;g244f0487a68_0_172"/>
          <p:cNvPicPr preferRelativeResize="0"/>
          <p:nvPr/>
        </p:nvPicPr>
        <p:blipFill rotWithShape="1">
          <a:blip r:embed="rId4">
            <a:alphaModFix/>
          </a:blip>
          <a:srcRect b="0" l="0" r="0" t="0"/>
          <a:stretch/>
        </p:blipFill>
        <p:spPr>
          <a:xfrm>
            <a:off x="4159775" y="3175625"/>
            <a:ext cx="4901823" cy="3682377"/>
          </a:xfrm>
          <a:prstGeom prst="rect">
            <a:avLst/>
          </a:prstGeom>
          <a:noFill/>
          <a:ln cap="flat" cmpd="sng" w="9525">
            <a:solidFill>
              <a:schemeClr val="dk2"/>
            </a:solidFill>
            <a:prstDash val="solid"/>
            <a:round/>
            <a:headEnd len="sm" w="sm" type="none"/>
            <a:tailEnd len="sm" w="sm" type="none"/>
          </a:ln>
        </p:spPr>
      </p:pic>
      <p:sp>
        <p:nvSpPr>
          <p:cNvPr id="960" name="Google Shape;960;g244f0487a68_0_172"/>
          <p:cNvSpPr txBox="1"/>
          <p:nvPr/>
        </p:nvSpPr>
        <p:spPr>
          <a:xfrm>
            <a:off x="211950" y="5303275"/>
            <a:ext cx="3669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Evidence-Based Practice Selection Tool</a:t>
            </a:r>
            <a:endParaRPr b="0" i="0" sz="2400" u="none" cap="none" strike="noStrike">
              <a:solidFill>
                <a:srgbClr val="000000"/>
              </a:solidFill>
              <a:latin typeface="Verdana"/>
              <a:ea typeface="Verdana"/>
              <a:cs typeface="Verdana"/>
              <a:sym typeface="Verdana"/>
            </a:endParaRPr>
          </a:p>
        </p:txBody>
      </p:sp>
      <p:sp>
        <p:nvSpPr>
          <p:cNvPr id="961" name="Google Shape;961;g244f0487a68_0_172"/>
          <p:cNvSpPr txBox="1"/>
          <p:nvPr/>
        </p:nvSpPr>
        <p:spPr>
          <a:xfrm>
            <a:off x="5392600" y="2633225"/>
            <a:ext cx="36690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Hexagon Tool</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24c0cd4a5fb_12_6"/>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a:t>Solution Development</a:t>
            </a:r>
            <a:endParaRPr/>
          </a:p>
        </p:txBody>
      </p:sp>
      <p:sp>
        <p:nvSpPr>
          <p:cNvPr id="968" name="Google Shape;968;g24c0cd4a5fb_12_6"/>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2800"/>
              <a:t>Does your division have a process for selecting practices/programs?</a:t>
            </a:r>
            <a:endParaRPr sz="2800"/>
          </a:p>
          <a:p>
            <a:pPr indent="0" lvl="0" marL="0" rtl="0" algn="l">
              <a:lnSpc>
                <a:spcPct val="100000"/>
              </a:lnSpc>
              <a:spcBef>
                <a:spcPts val="640"/>
              </a:spcBef>
              <a:spcAft>
                <a:spcPts val="0"/>
              </a:spcAft>
              <a:buSzPts val="3200"/>
              <a:buNone/>
            </a:pPr>
            <a:r>
              <a:t/>
            </a:r>
            <a:endParaRPr sz="2800"/>
          </a:p>
          <a:p>
            <a:pPr indent="0" lvl="0" marL="0" rtl="0" algn="l">
              <a:lnSpc>
                <a:spcPct val="100000"/>
              </a:lnSpc>
              <a:spcBef>
                <a:spcPts val="640"/>
              </a:spcBef>
              <a:spcAft>
                <a:spcPts val="0"/>
              </a:spcAft>
              <a:buSzPts val="3200"/>
              <a:buNone/>
            </a:pPr>
            <a:r>
              <a:rPr lang="en-US" sz="2800"/>
              <a:t>Choose 1 tool and identify any questions/areas that might have been helpful in any past decision making processes.</a:t>
            </a:r>
            <a:endParaRPr sz="2800"/>
          </a:p>
        </p:txBody>
      </p:sp>
      <p:sp>
        <p:nvSpPr>
          <p:cNvPr id="969" name="Google Shape;969;g24c0cd4a5fb_12_6"/>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Selecting Practices</a:t>
            </a:r>
            <a:endParaRPr/>
          </a:p>
        </p:txBody>
      </p:sp>
      <p:pic>
        <p:nvPicPr>
          <p:cNvPr id="970" name="Google Shape;970;g24c0cd4a5fb_12_6"/>
          <p:cNvPicPr preferRelativeResize="0"/>
          <p:nvPr/>
        </p:nvPicPr>
        <p:blipFill rotWithShape="1">
          <a:blip r:embed="rId3">
            <a:alphaModFix/>
          </a:blip>
          <a:srcRect b="0" l="0" r="0" t="0"/>
          <a:stretch/>
        </p:blipFill>
        <p:spPr>
          <a:xfrm>
            <a:off x="134300" y="3577025"/>
            <a:ext cx="3147819" cy="2136002"/>
          </a:xfrm>
          <a:prstGeom prst="rect">
            <a:avLst/>
          </a:prstGeom>
          <a:noFill/>
          <a:ln cap="flat" cmpd="sng" w="9525">
            <a:solidFill>
              <a:schemeClr val="dk2"/>
            </a:solidFill>
            <a:prstDash val="solid"/>
            <a:round/>
            <a:headEnd len="sm" w="sm" type="none"/>
            <a:tailEnd len="sm" w="sm" type="none"/>
          </a:ln>
        </p:spPr>
      </p:pic>
      <p:pic>
        <p:nvPicPr>
          <p:cNvPr id="971" name="Google Shape;971;g24c0cd4a5fb_12_6"/>
          <p:cNvPicPr preferRelativeResize="0"/>
          <p:nvPr/>
        </p:nvPicPr>
        <p:blipFill rotWithShape="1">
          <a:blip r:embed="rId4">
            <a:alphaModFix/>
          </a:blip>
          <a:srcRect b="0" l="0" r="0" t="0"/>
          <a:stretch/>
        </p:blipFill>
        <p:spPr>
          <a:xfrm>
            <a:off x="2579086" y="4513248"/>
            <a:ext cx="2990463" cy="2087351"/>
          </a:xfrm>
          <a:prstGeom prst="rect">
            <a:avLst/>
          </a:prstGeom>
          <a:noFill/>
          <a:ln cap="flat" cmpd="sng" w="9525">
            <a:solidFill>
              <a:schemeClr val="dk2"/>
            </a:solidFill>
            <a:prstDash val="solid"/>
            <a:round/>
            <a:headEnd len="sm" w="sm" type="none"/>
            <a:tailEnd len="sm" w="sm" type="none"/>
          </a:ln>
        </p:spPr>
      </p:pic>
      <p:sp>
        <p:nvSpPr>
          <p:cNvPr id="972" name="Google Shape;972;g24c0cd4a5fb_12_6"/>
          <p:cNvSpPr txBox="1"/>
          <p:nvPr/>
        </p:nvSpPr>
        <p:spPr>
          <a:xfrm>
            <a:off x="123250" y="5877625"/>
            <a:ext cx="2224500" cy="98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pgs. 22-24</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973" name="Google Shape;973;g24c0cd4a5fb_12_6" title="5 Minute Timer">
            <a:hlinkClick r:id="rId5"/>
          </p:cNvPr>
          <p:cNvPicPr preferRelativeResize="0"/>
          <p:nvPr/>
        </p:nvPicPr>
        <p:blipFill rotWithShape="1">
          <a:blip r:embed="rId6">
            <a:alphaModFix/>
          </a:blip>
          <a:srcRect b="0" l="0" r="0" t="0"/>
          <a:stretch/>
        </p:blipFill>
        <p:spPr>
          <a:xfrm>
            <a:off x="6558675" y="4696725"/>
            <a:ext cx="2224500" cy="12512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1000"/>
                                        <p:tgtEl>
                                          <p:spTgt spid="9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g24c0cd4a5fb_12_14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000"/>
              <a:buNone/>
            </a:pPr>
            <a:r>
              <a:rPr lang="en-US"/>
              <a:t>Systems</a:t>
            </a:r>
            <a:endParaRPr/>
          </a:p>
        </p:txBody>
      </p:sp>
      <p:pic>
        <p:nvPicPr>
          <p:cNvPr id="980" name="Google Shape;980;g24c0cd4a5fb_12_142"/>
          <p:cNvPicPr preferRelativeResize="0"/>
          <p:nvPr/>
        </p:nvPicPr>
        <p:blipFill rotWithShape="1">
          <a:blip r:embed="rId3">
            <a:alphaModFix/>
          </a:blip>
          <a:srcRect b="0" l="0" r="0" t="0"/>
          <a:stretch/>
        </p:blipFill>
        <p:spPr>
          <a:xfrm>
            <a:off x="4265075" y="2330139"/>
            <a:ext cx="3926400" cy="3764598"/>
          </a:xfrm>
          <a:prstGeom prst="rect">
            <a:avLst/>
          </a:prstGeom>
          <a:noFill/>
          <a:ln>
            <a:noFill/>
          </a:ln>
        </p:spPr>
      </p:pic>
      <p:sp>
        <p:nvSpPr>
          <p:cNvPr id="981" name="Google Shape;981;g24c0cd4a5fb_12_142"/>
          <p:cNvSpPr/>
          <p:nvPr/>
        </p:nvSpPr>
        <p:spPr>
          <a:xfrm rot="7447555">
            <a:off x="6116801" y="2170623"/>
            <a:ext cx="1082862" cy="739631"/>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g24bc7595c84_0_25"/>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3000"/>
              <a:t>Include actions that provide a clear definition of expectations for schools. i.e.</a:t>
            </a:r>
            <a:endParaRPr sz="3000"/>
          </a:p>
          <a:p>
            <a:pPr indent="-419100" lvl="0" marL="914400" rtl="0" algn="l">
              <a:lnSpc>
                <a:spcPct val="100000"/>
              </a:lnSpc>
              <a:spcBef>
                <a:spcPts val="360"/>
              </a:spcBef>
              <a:spcAft>
                <a:spcPts val="0"/>
              </a:spcAft>
              <a:buSzPts val="3000"/>
              <a:buChar char="-"/>
            </a:pPr>
            <a:r>
              <a:rPr lang="en-US" sz="3000"/>
              <a:t>new/revised policies and procedures</a:t>
            </a:r>
            <a:endParaRPr sz="3000"/>
          </a:p>
          <a:p>
            <a:pPr indent="-419100" lvl="0" marL="914400" rtl="0" algn="l">
              <a:lnSpc>
                <a:spcPct val="100000"/>
              </a:lnSpc>
              <a:spcBef>
                <a:spcPts val="1000"/>
              </a:spcBef>
              <a:spcAft>
                <a:spcPts val="0"/>
              </a:spcAft>
              <a:buSzPts val="3000"/>
              <a:buChar char="-"/>
            </a:pPr>
            <a:r>
              <a:rPr lang="en-US" sz="3000"/>
              <a:t>performance feedback</a:t>
            </a:r>
            <a:endParaRPr sz="3000"/>
          </a:p>
          <a:p>
            <a:pPr indent="-419100" lvl="0" marL="914400" rtl="0" algn="l">
              <a:lnSpc>
                <a:spcPct val="100000"/>
              </a:lnSpc>
              <a:spcBef>
                <a:spcPts val="1000"/>
              </a:spcBef>
              <a:spcAft>
                <a:spcPts val="1000"/>
              </a:spcAft>
              <a:buSzPts val="3000"/>
              <a:buChar char="-"/>
            </a:pPr>
            <a:r>
              <a:rPr lang="en-US" sz="3000"/>
              <a:t>progress monitoring </a:t>
            </a:r>
            <a:endParaRPr sz="3000"/>
          </a:p>
        </p:txBody>
      </p:sp>
      <p:sp>
        <p:nvSpPr>
          <p:cNvPr id="988" name="Google Shape;988;g24bc7595c84_0_2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600"/>
              <a:t>Identifying Systems: Expectations</a:t>
            </a:r>
            <a:endParaRPr sz="3600"/>
          </a:p>
        </p:txBody>
      </p:sp>
      <p:sp>
        <p:nvSpPr>
          <p:cNvPr id="989" name="Google Shape;989;g24bc7595c84_0_25"/>
          <p:cNvSpPr txBox="1"/>
          <p:nvPr/>
        </p:nvSpPr>
        <p:spPr>
          <a:xfrm>
            <a:off x="571800" y="5448925"/>
            <a:ext cx="6141300" cy="985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 Management structures and division size impact these factors.</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g24bc7595c84_0_18"/>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3000"/>
              <a:t>Be specific about how the division plans to support school staff in implementation. i.e.</a:t>
            </a:r>
            <a:endParaRPr sz="3000"/>
          </a:p>
          <a:p>
            <a:pPr indent="-419100" lvl="0" marL="1371600" rtl="0" algn="l">
              <a:lnSpc>
                <a:spcPct val="100000"/>
              </a:lnSpc>
              <a:spcBef>
                <a:spcPts val="360"/>
              </a:spcBef>
              <a:spcAft>
                <a:spcPts val="0"/>
              </a:spcAft>
              <a:buSzPts val="3000"/>
              <a:buChar char="-"/>
            </a:pPr>
            <a:r>
              <a:rPr lang="en-US" sz="3000"/>
              <a:t>professional learning</a:t>
            </a:r>
            <a:endParaRPr sz="3000"/>
          </a:p>
          <a:p>
            <a:pPr indent="-419100" lvl="0" marL="1371600" rtl="0" algn="l">
              <a:lnSpc>
                <a:spcPct val="100000"/>
              </a:lnSpc>
              <a:spcBef>
                <a:spcPts val="1000"/>
              </a:spcBef>
              <a:spcAft>
                <a:spcPts val="0"/>
              </a:spcAft>
              <a:buSzPts val="3000"/>
              <a:buChar char="-"/>
            </a:pPr>
            <a:r>
              <a:rPr lang="en-US" sz="3000"/>
              <a:t>coaching</a:t>
            </a:r>
            <a:endParaRPr sz="3000"/>
          </a:p>
          <a:p>
            <a:pPr indent="-419100" lvl="0" marL="1371600" rtl="0" algn="l">
              <a:lnSpc>
                <a:spcPct val="100000"/>
              </a:lnSpc>
              <a:spcBef>
                <a:spcPts val="1000"/>
              </a:spcBef>
              <a:spcAft>
                <a:spcPts val="1000"/>
              </a:spcAft>
              <a:buSzPts val="3000"/>
              <a:buChar char="-"/>
            </a:pPr>
            <a:r>
              <a:rPr lang="en-US" sz="3000"/>
              <a:t>data systems</a:t>
            </a:r>
            <a:endParaRPr sz="3000"/>
          </a:p>
        </p:txBody>
      </p:sp>
      <p:sp>
        <p:nvSpPr>
          <p:cNvPr id="996" name="Google Shape;996;g24bc7595c84_0_1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600"/>
              <a:t>Identifying Systems: Support</a:t>
            </a:r>
            <a:endParaRPr sz="3600"/>
          </a:p>
        </p:txBody>
      </p:sp>
      <p:sp>
        <p:nvSpPr>
          <p:cNvPr id="997" name="Google Shape;997;g24bc7595c84_0_18"/>
          <p:cNvSpPr txBox="1"/>
          <p:nvPr/>
        </p:nvSpPr>
        <p:spPr>
          <a:xfrm>
            <a:off x="571800" y="5372725"/>
            <a:ext cx="6141300" cy="985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 Management structures and division size impact these factors.</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g244f0487a68_0_77"/>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3000">
                <a:extLst>
                  <a:ext uri="http://customooxmlschemas.google.com/">
                    <go:slidesCustomData xmlns:go="http://customooxmlschemas.google.com/" textRoundtripDataId="2"/>
                  </a:ext>
                </a:extLst>
              </a:rPr>
              <a:t>Include communication plan. i.e.</a:t>
            </a:r>
            <a:endParaRPr sz="3000">
              <a:extLst>
                <a:ext uri="http://customooxmlschemas.google.com/">
                  <go:slidesCustomData xmlns:go="http://customooxmlschemas.google.com/" textRoundtripDataId="3"/>
                </a:ext>
              </a:extLst>
            </a:endParaRPr>
          </a:p>
          <a:p>
            <a:pPr indent="-419100" lvl="0" marL="914400" rtl="0" algn="l">
              <a:lnSpc>
                <a:spcPct val="100000"/>
              </a:lnSpc>
              <a:spcBef>
                <a:spcPts val="1000"/>
              </a:spcBef>
              <a:spcAft>
                <a:spcPts val="0"/>
              </a:spcAft>
              <a:buSzPts val="3000"/>
              <a:buChar char="-"/>
            </a:pPr>
            <a:r>
              <a:rPr lang="en-US" sz="3000">
                <a:extLst>
                  <a:ext uri="http://customooxmlschemas.google.com/">
                    <go:slidesCustomData xmlns:go="http://customooxmlschemas.google.com/" textRoundtripDataId="4"/>
                  </a:ext>
                </a:extLst>
              </a:rPr>
              <a:t>Who is sharing the plan? How will that occur?</a:t>
            </a:r>
            <a:endParaRPr sz="3000">
              <a:extLst>
                <a:ext uri="http://customooxmlschemas.google.com/">
                  <go:slidesCustomData xmlns:go="http://customooxmlschemas.google.com/" textRoundtripDataId="5"/>
                </a:ext>
              </a:extLst>
            </a:endParaRPr>
          </a:p>
          <a:p>
            <a:pPr indent="-419100" lvl="0" marL="914400" rtl="0" algn="l">
              <a:lnSpc>
                <a:spcPct val="100000"/>
              </a:lnSpc>
              <a:spcBef>
                <a:spcPts val="0"/>
              </a:spcBef>
              <a:spcAft>
                <a:spcPts val="0"/>
              </a:spcAft>
              <a:buSzPts val="3000"/>
              <a:buChar char="-"/>
            </a:pPr>
            <a:r>
              <a:rPr lang="en-US" sz="3000">
                <a:extLst>
                  <a:ext uri="http://customooxmlschemas.google.com/">
                    <go:slidesCustomData xmlns:go="http://customooxmlschemas.google.com/" textRoundtripDataId="6"/>
                  </a:ext>
                </a:extLst>
              </a:rPr>
              <a:t>Who will report progress back to the division?</a:t>
            </a:r>
            <a:endParaRPr sz="3000"/>
          </a:p>
          <a:p>
            <a:pPr indent="-419100" lvl="0" marL="914400" rtl="0" algn="l">
              <a:lnSpc>
                <a:spcPct val="100000"/>
              </a:lnSpc>
              <a:spcBef>
                <a:spcPts val="0"/>
              </a:spcBef>
              <a:spcAft>
                <a:spcPts val="0"/>
              </a:spcAft>
              <a:buSzPts val="3000"/>
              <a:buChar char="-"/>
            </a:pPr>
            <a:r>
              <a:rPr lang="en-US" sz="3000">
                <a:extLst>
                  <a:ext uri="http://customooxmlschemas.google.com/">
                    <go:slidesCustomData xmlns:go="http://customooxmlschemas.google.com/" textRoundtripDataId="7"/>
                  </a:ext>
                </a:extLst>
              </a:rPr>
              <a:t>Who will share progress</a:t>
            </a:r>
            <a:r>
              <a:rPr lang="en-US" sz="3000"/>
              <a:t> with students and families?</a:t>
            </a:r>
            <a:endParaRPr sz="3000"/>
          </a:p>
        </p:txBody>
      </p:sp>
      <p:sp>
        <p:nvSpPr>
          <p:cNvPr id="1004" name="Google Shape;1004;g244f0487a68_0_7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300"/>
              <a:t>Identifying Systems: Communication</a:t>
            </a:r>
            <a:endParaRPr sz="3300"/>
          </a:p>
        </p:txBody>
      </p:sp>
      <p:sp>
        <p:nvSpPr>
          <p:cNvPr id="1005" name="Google Shape;1005;g244f0487a68_0_77"/>
          <p:cNvSpPr txBox="1"/>
          <p:nvPr/>
        </p:nvSpPr>
        <p:spPr>
          <a:xfrm>
            <a:off x="571800" y="5525125"/>
            <a:ext cx="6141300" cy="985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 Management structures and division size impact these factors.</a:t>
            </a:r>
            <a:endParaRPr b="0" i="1" sz="2600" u="none" cap="none" strike="noStrik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g244f0487a68_0_25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000"/>
              <a:buNone/>
            </a:pPr>
            <a:r>
              <a:rPr lang="en-US" sz="2400"/>
              <a:t>Work Time</a:t>
            </a:r>
            <a:endParaRPr sz="2400"/>
          </a:p>
        </p:txBody>
      </p:sp>
      <p:sp>
        <p:nvSpPr>
          <p:cNvPr id="1012" name="Google Shape;1012;g244f0487a68_0_250"/>
          <p:cNvSpPr txBox="1"/>
          <p:nvPr>
            <p:ph idx="1" type="body"/>
          </p:nvPr>
        </p:nvSpPr>
        <p:spPr>
          <a:xfrm>
            <a:off x="3575050" y="273050"/>
            <a:ext cx="5111700" cy="57516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018"/>
              <a:buFont typeface="Arial"/>
              <a:buNone/>
            </a:pPr>
            <a:r>
              <a:rPr lang="en-US" sz="2300" u="sng"/>
              <a:t>Division A</a:t>
            </a:r>
            <a:endParaRPr b="1" sz="2100"/>
          </a:p>
          <a:p>
            <a:pPr indent="0" lvl="0" marL="0" rtl="0" algn="l">
              <a:lnSpc>
                <a:spcPct val="115000"/>
              </a:lnSpc>
              <a:spcBef>
                <a:spcPts val="0"/>
              </a:spcBef>
              <a:spcAft>
                <a:spcPts val="0"/>
              </a:spcAft>
              <a:buSzPts val="3200"/>
              <a:buNone/>
            </a:pPr>
            <a:r>
              <a:rPr b="1" lang="en-US" sz="2100"/>
              <a:t>Division A </a:t>
            </a:r>
            <a:r>
              <a:rPr b="1" i="1" lang="en-US" sz="2100"/>
              <a:t>tentative</a:t>
            </a:r>
            <a:r>
              <a:rPr b="1" lang="en-US" sz="2100"/>
              <a:t> Plan:</a:t>
            </a:r>
            <a:endParaRPr b="1" sz="2100"/>
          </a:p>
          <a:p>
            <a:pPr indent="-355600" lvl="0" marL="457200" rtl="0" algn="l">
              <a:lnSpc>
                <a:spcPct val="115000"/>
              </a:lnSpc>
              <a:spcBef>
                <a:spcPts val="0"/>
              </a:spcBef>
              <a:spcAft>
                <a:spcPts val="0"/>
              </a:spcAft>
              <a:buSzPts val="2000"/>
              <a:buChar char="●"/>
            </a:pPr>
            <a:r>
              <a:rPr lang="en-US" sz="2000"/>
              <a:t>Establish a text messaging system to communicate students’ absenteeism rate with families. </a:t>
            </a:r>
            <a:endParaRPr sz="2000"/>
          </a:p>
          <a:p>
            <a:pPr indent="-355600" lvl="0" marL="457200" rtl="0" algn="l">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indent="-355600" lvl="0" marL="457200" rtl="0" algn="l">
              <a:lnSpc>
                <a:spcPct val="115000"/>
              </a:lnSpc>
              <a:spcBef>
                <a:spcPts val="1000"/>
              </a:spcBef>
              <a:spcAft>
                <a:spcPts val="0"/>
              </a:spcAft>
              <a:buSzPts val="2000"/>
              <a:buChar char="●"/>
            </a:pPr>
            <a:r>
              <a:rPr lang="en-US" sz="2000"/>
              <a:t>Increase instructional coaching focus to target scaffolding within secondary classrooms.</a:t>
            </a:r>
            <a:endParaRPr sz="2000"/>
          </a:p>
          <a:p>
            <a:pPr indent="-355600" lvl="0" marL="457200" rtl="0" algn="l">
              <a:lnSpc>
                <a:spcPct val="115000"/>
              </a:lnSpc>
              <a:spcBef>
                <a:spcPts val="1000"/>
              </a:spcBef>
              <a:spcAft>
                <a:spcPts val="1000"/>
              </a:spcAft>
              <a:buSzPts val="2000"/>
              <a:buChar char="●"/>
            </a:pPr>
            <a:r>
              <a:rPr lang="en-US" sz="2000"/>
              <a:t>Partner with students to establish mentor programs for students who are identified as being high risk.</a:t>
            </a:r>
            <a:endParaRPr i="1" sz="1800"/>
          </a:p>
        </p:txBody>
      </p:sp>
      <p:sp>
        <p:nvSpPr>
          <p:cNvPr id="1013" name="Google Shape;1013;g244f0487a68_0_250"/>
          <p:cNvSpPr txBox="1"/>
          <p:nvPr>
            <p:ph idx="2" type="body"/>
          </p:nvPr>
        </p:nvSpPr>
        <p:spPr>
          <a:xfrm>
            <a:off x="457200" y="1435101"/>
            <a:ext cx="3008400" cy="4512900"/>
          </a:xfrm>
          <a:prstGeom prst="rect">
            <a:avLst/>
          </a:prstGeom>
          <a:solidFill>
            <a:srgbClr val="003369">
              <a:alpha val="72549"/>
            </a:srgbClr>
          </a:solidFill>
          <a:ln>
            <a:noFill/>
          </a:ln>
        </p:spPr>
        <p:txBody>
          <a:bodyPr anchorCtr="0" anchor="t" bIns="45700" lIns="91425" spcFirstLastPara="1" rIns="91425" wrap="square" tIns="45700">
            <a:normAutofit/>
          </a:bodyPr>
          <a:lstStyle/>
          <a:p>
            <a:pPr indent="0" lvl="0" marL="0" rtl="0" algn="l">
              <a:lnSpc>
                <a:spcPct val="100000"/>
              </a:lnSpc>
              <a:spcBef>
                <a:spcPts val="480"/>
              </a:spcBef>
              <a:spcAft>
                <a:spcPts val="0"/>
              </a:spcAft>
              <a:buSzPts val="2400"/>
              <a:buNone/>
            </a:pPr>
            <a:r>
              <a:rPr lang="en-US"/>
              <a:t>Identifying Systems</a:t>
            </a:r>
            <a:endParaRPr/>
          </a:p>
        </p:txBody>
      </p:sp>
      <p:sp>
        <p:nvSpPr>
          <p:cNvPr id="1014" name="Google Shape;1014;g244f0487a68_0_250"/>
          <p:cNvSpPr txBox="1"/>
          <p:nvPr/>
        </p:nvSpPr>
        <p:spPr>
          <a:xfrm>
            <a:off x="663675" y="2649775"/>
            <a:ext cx="2632800" cy="314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FFFFFF"/>
                </a:solidFill>
                <a:latin typeface="Verdana"/>
                <a:ea typeface="Verdana"/>
                <a:cs typeface="Verdana"/>
                <a:sym typeface="Verdana"/>
              </a:rPr>
              <a:t>To ensure effective implementation of these identified practices,</a:t>
            </a:r>
            <a:endParaRPr b="1" i="1" sz="21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100"/>
              <a:buFont typeface="Arial"/>
              <a:buNone/>
            </a:pPr>
            <a:r>
              <a:rPr b="1" i="1" lang="en-US" sz="2100" u="none" cap="none" strike="noStrike">
                <a:solidFill>
                  <a:srgbClr val="FFFFFF"/>
                </a:solidFill>
                <a:latin typeface="Verdana"/>
                <a:ea typeface="Verdana"/>
                <a:cs typeface="Verdana"/>
                <a:sym typeface="Verdana"/>
              </a:rPr>
              <a:t>what systemic supports should</a:t>
            </a:r>
            <a:endParaRPr b="1" i="1" sz="21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1" i="1" lang="en-US" sz="2100" u="none" cap="none" strike="noStrike">
                <a:solidFill>
                  <a:srgbClr val="FFFFFF"/>
                </a:solidFill>
                <a:latin typeface="Verdana"/>
                <a:ea typeface="Verdana"/>
                <a:cs typeface="Verdana"/>
                <a:sym typeface="Verdana"/>
              </a:rPr>
              <a:t>be considered?</a:t>
            </a:r>
            <a:endParaRPr b="0" i="0" sz="3500" u="none" cap="none" strike="noStrike">
              <a:solidFill>
                <a:srgbClr val="FFFFFF"/>
              </a:solidFill>
              <a:latin typeface="Verdana"/>
              <a:ea typeface="Verdana"/>
              <a:cs typeface="Verdana"/>
              <a:sym typeface="Verdana"/>
            </a:endParaRPr>
          </a:p>
        </p:txBody>
      </p:sp>
      <p:sp>
        <p:nvSpPr>
          <p:cNvPr id="1015" name="Google Shape;1015;g244f0487a68_0_250"/>
          <p:cNvSpPr txBox="1"/>
          <p:nvPr/>
        </p:nvSpPr>
        <p:spPr>
          <a:xfrm>
            <a:off x="123250" y="6269550"/>
            <a:ext cx="3396600" cy="5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1" lang="en-US" sz="2600" u="none" cap="none" strike="noStrike">
                <a:solidFill>
                  <a:srgbClr val="000000"/>
                </a:solidFill>
                <a:latin typeface="Verdana"/>
                <a:ea typeface="Verdana"/>
                <a:cs typeface="Verdana"/>
                <a:sym typeface="Verdana"/>
              </a:rPr>
              <a:t>Workbook pg. 25</a:t>
            </a:r>
            <a:endParaRPr b="0" i="1" sz="2600" u="none" cap="none" strike="noStrike">
              <a:solidFill>
                <a:srgbClr val="000000"/>
              </a:solidFill>
              <a:latin typeface="Verdana"/>
              <a:ea typeface="Verdana"/>
              <a:cs typeface="Verdana"/>
              <a:sym typeface="Verdana"/>
            </a:endParaRPr>
          </a:p>
        </p:txBody>
      </p:sp>
      <p:pic>
        <p:nvPicPr>
          <p:cNvPr descr="This timer counts down silently until it reaches 0:00, then a police siren sounds to alert you that time is up." id="1016" name="Google Shape;1016;g244f0487a68_0_250" title="5 Minute Timer">
            <a:hlinkClick r:id="rId3"/>
          </p:cNvPr>
          <p:cNvPicPr preferRelativeResize="0"/>
          <p:nvPr/>
        </p:nvPicPr>
        <p:blipFill rotWithShape="1">
          <a:blip r:embed="rId4">
            <a:alphaModFix/>
          </a:blip>
          <a:srcRect b="0" l="0" r="0" t="0"/>
          <a:stretch/>
        </p:blipFill>
        <p:spPr>
          <a:xfrm>
            <a:off x="3459750" y="5948001"/>
            <a:ext cx="1617786" cy="91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1000"/>
                                        <p:tgtEl>
                                          <p:spTgt spid="1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g244f0487a68_0_352"/>
          <p:cNvSpPr txBox="1"/>
          <p:nvPr>
            <p:ph idx="4294967295"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After identifying practices and systems, consider… </a:t>
            </a:r>
            <a:endParaRPr sz="2400"/>
          </a:p>
        </p:txBody>
      </p:sp>
      <p:sp>
        <p:nvSpPr>
          <p:cNvPr id="1023" name="Google Shape;1023;g244f0487a68_0_35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Evaluation Plan</a:t>
            </a:r>
            <a:endParaRPr/>
          </a:p>
        </p:txBody>
      </p:sp>
      <p:sp>
        <p:nvSpPr>
          <p:cNvPr id="1024" name="Google Shape;1024;g244f0487a68_0_352"/>
          <p:cNvSpPr txBox="1"/>
          <p:nvPr/>
        </p:nvSpPr>
        <p:spPr>
          <a:xfrm>
            <a:off x="228600" y="2705300"/>
            <a:ext cx="7180800" cy="166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When are they expected to be implemented? </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How will we know it’s been done?</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100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Who will monitor fidelity of the plan?</a:t>
            </a:r>
            <a:endParaRPr b="0" i="0" sz="2400" u="none" cap="none" strike="noStrike">
              <a:solidFill>
                <a:schemeClr val="dk1"/>
              </a:solidFill>
              <a:latin typeface="Verdana"/>
              <a:ea typeface="Verdana"/>
              <a:cs typeface="Verdana"/>
              <a:sym typeface="Verdana"/>
            </a:endParaRPr>
          </a:p>
        </p:txBody>
      </p:sp>
      <p:sp>
        <p:nvSpPr>
          <p:cNvPr id="1025" name="Google Shape;1025;g244f0487a68_0_352"/>
          <p:cNvSpPr txBox="1"/>
          <p:nvPr/>
        </p:nvSpPr>
        <p:spPr>
          <a:xfrm>
            <a:off x="6378050" y="3429000"/>
            <a:ext cx="2419200" cy="8004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Oswald"/>
                <a:ea typeface="Oswald"/>
                <a:cs typeface="Oswald"/>
                <a:sym typeface="Oswald"/>
              </a:rPr>
              <a:t>Fidelity</a:t>
            </a:r>
            <a:endParaRPr b="0" i="0" sz="4000" u="none" cap="none" strike="noStrike">
              <a:solidFill>
                <a:srgbClr val="000000"/>
              </a:solidFill>
              <a:latin typeface="Oswald"/>
              <a:ea typeface="Oswald"/>
              <a:cs typeface="Oswald"/>
              <a:sym typeface="Oswald"/>
            </a:endParaRPr>
          </a:p>
        </p:txBody>
      </p:sp>
      <p:sp>
        <p:nvSpPr>
          <p:cNvPr id="1026" name="Google Shape;1026;g244f0487a68_0_352"/>
          <p:cNvSpPr txBox="1"/>
          <p:nvPr/>
        </p:nvSpPr>
        <p:spPr>
          <a:xfrm>
            <a:off x="4480100" y="5467650"/>
            <a:ext cx="2692200" cy="8004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Oswald"/>
                <a:ea typeface="Oswald"/>
                <a:cs typeface="Oswald"/>
                <a:sym typeface="Oswald"/>
              </a:rPr>
              <a:t>Outcomes</a:t>
            </a:r>
            <a:endParaRPr b="0" i="0" sz="4000" u="none" cap="none" strike="noStrike">
              <a:solidFill>
                <a:srgbClr val="000000"/>
              </a:solidFill>
              <a:latin typeface="Oswald"/>
              <a:ea typeface="Oswald"/>
              <a:cs typeface="Oswald"/>
              <a:sym typeface="Oswald"/>
            </a:endParaRPr>
          </a:p>
        </p:txBody>
      </p:sp>
      <p:sp>
        <p:nvSpPr>
          <p:cNvPr id="1027" name="Google Shape;1027;g244f0487a68_0_352"/>
          <p:cNvSpPr txBox="1"/>
          <p:nvPr/>
        </p:nvSpPr>
        <p:spPr>
          <a:xfrm>
            <a:off x="228600" y="4737400"/>
            <a:ext cx="7128600" cy="1956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When will the DLT review progress toward outcomes?</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Who will gather and </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100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share outcome data?</a:t>
            </a:r>
            <a:endParaRPr b="0" i="0" sz="24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1000"/>
                                        <p:tgtEl>
                                          <p:spTgt spid="1025"/>
                                        </p:tgtEl>
                                      </p:cBhvr>
                                    </p:animEffect>
                                  </p:childTnLst>
                                </p:cTn>
                              </p:par>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1000"/>
                                        <p:tgtEl>
                                          <p:spTgt spid="10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1000"/>
                                        <p:tgtEl>
                                          <p:spTgt spid="1027"/>
                                        </p:tgtEl>
                                      </p:cBhvr>
                                    </p:animEffect>
                                  </p:childTnLst>
                                </p:cTn>
                              </p:par>
                              <p:par>
                                <p:cTn fill="hold" nodeType="with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1000"/>
                                        <p:tgtEl>
                                          <p:spTgt spid="10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2017-04-18T16:38:12Z</dcterms:created>
  <dc:creator>Jacklyn N Lewis</dc:creator>
</cp:coreProperties>
</file>