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Lst>
  <p:sldSz cx="9144000" cy="6858000" type="screen4x3"/>
  <p:notesSz cx="6858000" cy="9144000"/>
  <p:embeddedFontLst>
    <p:embeddedFont>
      <p:font typeface="Noto Sans" panose="020B0502040504020204" pitchFamily="34" charset="0"/>
      <p:regular r:id="rId120"/>
    </p:embeddedFont>
    <p:embeddedFont>
      <p:font typeface="Open Sans" panose="020B0606030504020204" pitchFamily="34" charset="0"/>
      <p:regular r:id="rId121"/>
      <p:bold r:id="rId122"/>
      <p:italic r:id="rId123"/>
      <p:boldItalic r:id="rId124"/>
    </p:embeddedFont>
    <p:embeddedFont>
      <p:font typeface="Oswald" panose="00000500000000000000" pitchFamily="2" charset="0"/>
      <p:regular r:id="rId125"/>
      <p:bold r:id="rId126"/>
    </p:embeddedFont>
    <p:embeddedFont>
      <p:font typeface="Roboto" panose="02000000000000000000" pitchFamily="2" charset="0"/>
      <p:regular r:id="rId127"/>
      <p:bold r:id="rId128"/>
      <p:italic r:id="rId129"/>
      <p:boldItalic r:id="rId130"/>
    </p:embeddedFont>
    <p:embeddedFont>
      <p:font typeface="Rockwell" panose="02060603020205020403" pitchFamily="18" charset="0"/>
      <p:regular r:id="rId131"/>
      <p:bold r:id="rId132"/>
      <p:italic r:id="rId133"/>
      <p:boldItalic r:id="rId134"/>
    </p:embeddedFont>
    <p:embeddedFont>
      <p:font typeface="Verdana" panose="020B0604030504040204" pitchFamily="34" charset="0"/>
      <p:regular r:id="rId135"/>
      <p:bold r:id="rId136"/>
      <p:italic r:id="rId137"/>
      <p:boldItalic r:id="rId1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1080">
          <p15:clr>
            <a:srgbClr val="747775"/>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39" roundtripDataSignature="AMtx7miPc84Ki/RnNzSHwcoQG8uHsg5S4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2680D3E-142A-419E-A9C1-5E4F4A4061DE}">
  <a:tblStyle styleId="{E2680D3E-142A-419E-A9C1-5E4F4A4061DE}" styleName="Table_0">
    <a:wholeTbl>
      <a:tcTxStyle b="off" i="off">
        <a:font>
          <a:latin typeface="Verdana"/>
          <a:ea typeface="Verdana"/>
          <a:cs typeface="Verdana"/>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EF8EF"/>
          </a:solidFill>
        </a:fill>
      </a:tcStyle>
    </a:wholeTbl>
    <a:band1H>
      <a:tcTxStyle b="off" i="off"/>
      <a:tcStyle>
        <a:tcBdr/>
        <a:fill>
          <a:solidFill>
            <a:srgbClr val="DCF1DF"/>
          </a:solidFill>
        </a:fill>
      </a:tcStyle>
    </a:band1H>
    <a:band2H>
      <a:tcTxStyle b="off" i="off"/>
      <a:tcStyle>
        <a:tcBdr/>
      </a:tcStyle>
    </a:band2H>
    <a:band1V>
      <a:tcTxStyle b="off" i="off"/>
      <a:tcStyle>
        <a:tcBdr/>
        <a:fill>
          <a:solidFill>
            <a:srgbClr val="DCF1DF"/>
          </a:solidFill>
        </a:fill>
      </a:tcStyle>
    </a:band1V>
    <a:band2V>
      <a:tcTxStyle b="off" i="off"/>
      <a:tcStyle>
        <a:tcBdr/>
      </a:tcStyle>
    </a:band2V>
    <a:lastCol>
      <a:tcTxStyle b="on" i="off">
        <a:font>
          <a:latin typeface="Verdana"/>
          <a:ea typeface="Verdana"/>
          <a:cs typeface="Verdana"/>
        </a:font>
        <a:schemeClr val="lt1"/>
      </a:tcTxStyle>
      <a:tcStyle>
        <a:tcBdr/>
        <a:fill>
          <a:solidFill>
            <a:schemeClr val="accent1"/>
          </a:solidFill>
        </a:fill>
      </a:tcStyle>
    </a:lastCol>
    <a:firstCol>
      <a:tcTxStyle b="on" i="off">
        <a:font>
          <a:latin typeface="Verdana"/>
          <a:ea typeface="Verdana"/>
          <a:cs typeface="Verdana"/>
        </a:font>
        <a:schemeClr val="lt1"/>
      </a:tcTxStyle>
      <a:tcStyle>
        <a:tcBdr/>
        <a:fill>
          <a:solidFill>
            <a:schemeClr val="accent1"/>
          </a:solidFill>
        </a:fill>
      </a:tcStyle>
    </a:firstCol>
    <a:lastRow>
      <a:tcTxStyle b="on" i="off">
        <a:font>
          <a:latin typeface="Verdana"/>
          <a:ea typeface="Verdana"/>
          <a:cs typeface="Verdana"/>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Verdana"/>
          <a:ea typeface="Verdana"/>
          <a:cs typeface="Verdana"/>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1DDB4D26-3D2D-4A1C-A705-1DF029F06389}" styleName="Table_1">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1BE1CAF0-C008-41C9-9A03-0B6A78D4EEC2}" styleName="Table_2">
    <a:wholeTbl>
      <a:tcTxStyle b="off" i="off">
        <a:font>
          <a:latin typeface="Calibri"/>
          <a:ea typeface="Calibri"/>
          <a:cs typeface="Calibri"/>
        </a:font>
        <a:srgbClr val="000000"/>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12700" cap="flat" cmpd="sng">
              <a:solidFill>
                <a:srgbClr val="00A94F"/>
              </a:solidFill>
              <a:prstDash val="solid"/>
              <a:round/>
              <a:headEnd type="none" w="sm" len="sm"/>
              <a:tailEnd type="none" w="sm" len="sm"/>
            </a:ln>
          </a:top>
          <a:bottom>
            <a:ln w="12700" cap="flat" cmpd="sng">
              <a:solidFill>
                <a:srgbClr val="00A94F"/>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b="off" i="off"/>
      <a:tcStyle>
        <a:tcBdr/>
        <a:fill>
          <a:solidFill>
            <a:srgbClr val="00A94F">
              <a:alpha val="20000"/>
            </a:srgbClr>
          </a:solidFill>
        </a:fill>
      </a:tcStyle>
    </a:band1H>
    <a:band2H>
      <a:tcTxStyle b="off" i="off"/>
      <a:tcStyle>
        <a:tcBdr/>
      </a:tcStyle>
    </a:band2H>
    <a:band1V>
      <a:tcTxStyle b="off" i="off"/>
      <a:tcStyle>
        <a:tcBdr/>
        <a:fill>
          <a:solidFill>
            <a:srgbClr val="00A94F">
              <a:alpha val="20000"/>
            </a:srgbClr>
          </a:solidFill>
        </a:fill>
      </a:tcStyle>
    </a:band1V>
    <a:band2V>
      <a:tcTxStyle b="off" i="off"/>
      <a:tcStyle>
        <a:tcBdr/>
      </a:tcStyle>
    </a:band2V>
    <a:lastCol>
      <a:tcTxStyle b="on" i="off"/>
      <a:tcStyle>
        <a:tcBdr/>
      </a:tcStyle>
    </a:lastCol>
    <a:firstCol>
      <a:tcTxStyle b="on" i="off"/>
      <a:tcStyle>
        <a:tcBdr/>
      </a:tcStyle>
    </a:firstCol>
    <a:lastRow>
      <a:tcTxStyle b="on" i="off"/>
      <a:tcStyle>
        <a:tcBdr>
          <a:top>
            <a:ln w="12700" cap="flat" cmpd="sng">
              <a:solidFill>
                <a:srgbClr val="00A94F"/>
              </a:solidFill>
              <a:prstDash val="solid"/>
              <a:round/>
              <a:headEnd type="none" w="sm" len="sm"/>
              <a:tailEnd type="none" w="sm" len="sm"/>
            </a:ln>
          </a:top>
        </a:tcBdr>
        <a:fill>
          <a:solidFill>
            <a:srgbClr val="FFFFFF">
              <a:alpha val="0"/>
            </a:srgbClr>
          </a:solidFill>
        </a:fill>
      </a:tcStyle>
    </a:lastRow>
    <a:seCell>
      <a:tcTxStyle b="off" i="off"/>
      <a:tcStyle>
        <a:tcBdr/>
      </a:tcStyle>
    </a:seCell>
    <a:swCell>
      <a:tcTxStyle b="off" i="off"/>
      <a:tcStyle>
        <a:tcBdr/>
      </a:tcStyle>
    </a:swCell>
    <a:firstRow>
      <a:tcTxStyle b="on" i="off"/>
      <a:tcStyle>
        <a:tcBdr>
          <a:bottom>
            <a:ln w="12700" cap="flat" cmpd="sng">
              <a:solidFill>
                <a:srgbClr val="00A94F"/>
              </a:solidFill>
              <a:prstDash val="solid"/>
              <a:round/>
              <a:headEnd type="none" w="sm" len="sm"/>
              <a:tailEnd type="none" w="sm" len="sm"/>
            </a:ln>
          </a:bottom>
        </a:tcBdr>
        <a:fill>
          <a:solidFill>
            <a:srgbClr val="FFFFFF">
              <a:alpha val="0"/>
            </a:srgbClr>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1188" y="108"/>
      </p:cViewPr>
      <p:guideLst>
        <p:guide orient="horz" pos="2160"/>
        <p:guide pos="2880"/>
        <p:guide pos="10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font" Target="fonts/font19.fnt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font" Target="fonts/font4.fntdata"/><Relationship Id="rId128" Type="http://schemas.openxmlformats.org/officeDocument/2006/relationships/font" Target="fonts/font9.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font" Target="fonts/font15.fntdata"/><Relationship Id="rId139" Type="http://customschemas.google.com/relationships/presentationmetadata" Target="metadata"/><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font" Target="fonts/font5.fntdata"/><Relationship Id="rId129" Type="http://schemas.openxmlformats.org/officeDocument/2006/relationships/font" Target="fonts/font10.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notesMaster" Target="notesMasters/notesMaster1.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font" Target="fonts/font11.fntdata"/><Relationship Id="rId135" Type="http://schemas.openxmlformats.org/officeDocument/2006/relationships/font" Target="fonts/font16.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font" Target="fonts/font1.fntdata"/><Relationship Id="rId125" Type="http://schemas.openxmlformats.org/officeDocument/2006/relationships/font" Target="fonts/font6.fntdata"/><Relationship Id="rId141"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font" Target="fonts/font12.fntdata"/><Relationship Id="rId136" Type="http://schemas.openxmlformats.org/officeDocument/2006/relationships/font" Target="fonts/font17.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font" Target="fonts/font2.fntdata"/><Relationship Id="rId142"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font" Target="fonts/font18.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font" Target="fonts/font13.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font" Target="fonts/font8.fntdata"/><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font" Target="fonts/font3.fntdata"/><Relationship Id="rId14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font" Target="fonts/font14.fntdata"/><Relationship Id="rId16" Type="http://schemas.openxmlformats.org/officeDocument/2006/relationships/slide" Target="slides/slide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3" Type="http://schemas.openxmlformats.org/officeDocument/2006/relationships/hyperlink" Target="https://search-ebscohost-com.proxy.library.vcu.edu/login.aspx?direct=true&amp;AuthType=ip,url,cookie,uid&amp;db=eric&amp;AN=ED509567&amp;site=ehost-live&amp;scope=site" TargetMode="External"/><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docs.google.com/document/d/1gyILoTnftpMgGg4uCU-oeqKZWFyE4x8Q/edit?usp=drive_link&amp;ouid=107402417681185320077&amp;rtpof=true&amp;sd=true"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www.nasponline.org/assets/Documents/MH_School-Attendance-Problems.pdf" TargetMode="External"/><Relationship Id="rId7" Type="http://schemas.openxmlformats.org/officeDocument/2006/relationships/hyperlink" Target="https://scholarscompass.vcu.edu/cgi/viewcontent.cgi?article=1135&amp;context=merc_pubs" TargetMode="External"/><Relationship Id="rId2" Type="http://schemas.openxmlformats.org/officeDocument/2006/relationships/slide" Target="../slides/slide57.xml"/><Relationship Id="rId1" Type="http://schemas.openxmlformats.org/officeDocument/2006/relationships/notesMaster" Target="../notesMasters/notesMaster1.xml"/><Relationship Id="rId6" Type="http://schemas.openxmlformats.org/officeDocument/2006/relationships/hyperlink" Target="https://www.attendanceworks.org/why-are-secondary-students-missing-so-much-school/" TargetMode="External"/><Relationship Id="rId5" Type="http://schemas.openxmlformats.org/officeDocument/2006/relationships/hyperlink" Target="https://www.attendanceworks.org/wp-content/uploads/2018/04/Aggregate-RCA-Report-Final-4.pdf" TargetMode="External"/><Relationship Id="rId4" Type="http://schemas.openxmlformats.org/officeDocument/2006/relationships/hyperlink" Target="https://www.attendanceworks.org/chronic-absence/addressing-chronic-absence/3-tiers-of-intervention/root-causes/" TargetMode="Externa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us06web.zoom.us/rec/play/wsZaY3XK7lHkjZ47AVhQKIRGNklL00G2mBLi_ZMCV8ULL-wQHj07c1WR6AIwYaeEFS-f4q0JpZ_jhye5.AOToPus1PNfW13ub?canPlayFromShare=true&amp;from=share_recording_detail&amp;continueMode=true&amp;componentName=rec-play&amp;originRequestUrl=https%3A%2F%2Fus06web.zoom.us%2Frec%2Fshare%2FFHGoLSgGRhyc5ipKnLKPAHb0u4YIklTZeoy3y_oOkmRQ8MJ_tyFF0FsScUO6UcLd.8lYErM336yQ2slAT"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3" Type="http://schemas.openxmlformats.org/officeDocument/2006/relationships/hyperlink" Target="https://www.future-ed.org/wp-content/uploads/2023/05/Attendance-Playbook.5.23.pdf" TargetMode="External"/><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3" Type="http://schemas.openxmlformats.org/officeDocument/2006/relationships/hyperlink" Target="https://vtss-ric.vcu.edu/media/vtss-ric/documents/advanced-tiers/2022-23/Evidence-BasedInterventionSelectionTool-Accessible.pdf" TargetMode="External"/><Relationship Id="rId2" Type="http://schemas.openxmlformats.org/officeDocument/2006/relationships/slide" Target="../slides/slide91.xml"/><Relationship Id="rId1" Type="http://schemas.openxmlformats.org/officeDocument/2006/relationships/notesMaster" Target="../notesMasters/notesMaster1.xml"/><Relationship Id="rId4" Type="http://schemas.openxmlformats.org/officeDocument/2006/relationships/hyperlink" Target="https://www.schoolmentalhealth.org/media/SOM/Microsites/NCSMH/Documents/Archives/CS-2.11-Hexagon-Tool.pdf" TargetMode="External"/></Relationships>
</file>

<file path=ppt/notesSlides/_rels/notesSlide92.xml.rels><?xml version="1.0" encoding="UTF-8" standalone="yes"?>
<Relationships xmlns="http://schemas.openxmlformats.org/package/2006/relationships"><Relationship Id="rId3" Type="http://schemas.openxmlformats.org/officeDocument/2006/relationships/hyperlink" Target="https://nirn.fpg.unc.edu/sites/nirn.fpg.unc.edu/files/imce/documents/Stakeholder%20Engagement%20Guide_10.12.18_0.pdf" TargetMode="External"/><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latin typeface="Verdana"/>
              <a:ea typeface="Verdana"/>
              <a:cs typeface="Verdana"/>
              <a:sym typeface="Verdana"/>
            </a:endParaRPr>
          </a:p>
        </p:txBody>
      </p:sp>
      <p:sp>
        <p:nvSpPr>
          <p:cNvPr id="127" name="Google Shape;127;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22a56e2d374_1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g22a56e2d374_1_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Verdana"/>
              <a:ea typeface="Verdana"/>
              <a:cs typeface="Verdana"/>
              <a:sym typeface="Verdana"/>
            </a:endParaRPr>
          </a:p>
        </p:txBody>
      </p:sp>
      <p:sp>
        <p:nvSpPr>
          <p:cNvPr id="201" name="Google Shape;201;g22a56e2d374_1_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10</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7"/>
        <p:cNvGrpSpPr/>
        <p:nvPr/>
      </p:nvGrpSpPr>
      <p:grpSpPr>
        <a:xfrm>
          <a:off x="0" y="0"/>
          <a:ext cx="0" cy="0"/>
          <a:chOff x="0" y="0"/>
          <a:chExt cx="0" cy="0"/>
        </a:xfrm>
      </p:grpSpPr>
      <p:sp>
        <p:nvSpPr>
          <p:cNvPr id="1018" name="Google Shape;1018;g244f0487a68_0_34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9" name="Google Shape;1019;g244f0487a68_0_3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200"/>
              <a:buFont typeface="Arial"/>
              <a:buNone/>
            </a:pPr>
            <a:endParaRPr>
              <a:latin typeface="Verdana"/>
              <a:ea typeface="Verdana"/>
              <a:cs typeface="Verdana"/>
              <a:sym typeface="Verdana"/>
            </a:endParaRPr>
          </a:p>
          <a:p>
            <a:pPr marL="0" lvl="0" indent="0" algn="l" rtl="0">
              <a:lnSpc>
                <a:spcPct val="115000"/>
              </a:lnSpc>
              <a:spcBef>
                <a:spcPts val="0"/>
              </a:spcBef>
              <a:spcAft>
                <a:spcPts val="0"/>
              </a:spcAft>
              <a:buClr>
                <a:schemeClr val="dk1"/>
              </a:buClr>
              <a:buSzPts val="1200"/>
              <a:buFont typeface="Arial"/>
              <a:buNone/>
            </a:pPr>
            <a:endParaRPr>
              <a:latin typeface="Verdana"/>
              <a:ea typeface="Verdana"/>
              <a:cs typeface="Verdana"/>
              <a:sym typeface="Verdana"/>
            </a:endParaRPr>
          </a:p>
          <a:p>
            <a:pPr marL="0" lvl="0" indent="0" algn="l" rtl="0">
              <a:lnSpc>
                <a:spcPct val="115000"/>
              </a:lnSpc>
              <a:spcBef>
                <a:spcPts val="0"/>
              </a:spcBef>
              <a:spcAft>
                <a:spcPts val="0"/>
              </a:spcAft>
              <a:buClr>
                <a:schemeClr val="dk1"/>
              </a:buClr>
              <a:buSzPts val="1200"/>
              <a:buFont typeface="Arial"/>
              <a:buNone/>
            </a:pPr>
            <a:endParaRPr>
              <a:latin typeface="Verdana"/>
              <a:ea typeface="Verdana"/>
              <a:cs typeface="Verdana"/>
              <a:sym typeface="Verdana"/>
            </a:endParaRPr>
          </a:p>
          <a:p>
            <a:pPr marL="0" lvl="0" indent="0" algn="l" rtl="0">
              <a:lnSpc>
                <a:spcPct val="115000"/>
              </a:lnSpc>
              <a:spcBef>
                <a:spcPts val="0"/>
              </a:spcBef>
              <a:spcAft>
                <a:spcPts val="0"/>
              </a:spcAft>
              <a:buClr>
                <a:schemeClr val="dk1"/>
              </a:buClr>
              <a:buSzPts val="1200"/>
              <a:buFont typeface="Arial"/>
              <a:buNone/>
            </a:pPr>
            <a:endParaRPr>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endParaRPr b="1">
              <a:latin typeface="Verdana"/>
              <a:ea typeface="Verdana"/>
              <a:cs typeface="Verdana"/>
              <a:sym typeface="Verdana"/>
            </a:endParaRPr>
          </a:p>
          <a:p>
            <a:pPr marL="0" lvl="0" indent="0" algn="l" rtl="0">
              <a:lnSpc>
                <a:spcPct val="100000"/>
              </a:lnSpc>
              <a:spcBef>
                <a:spcPts val="0"/>
              </a:spcBef>
              <a:spcAft>
                <a:spcPts val="0"/>
              </a:spcAft>
              <a:buSzPts val="1400"/>
              <a:buNone/>
            </a:pPr>
            <a:endParaRPr/>
          </a:p>
        </p:txBody>
      </p:sp>
      <p:sp>
        <p:nvSpPr>
          <p:cNvPr id="1020" name="Google Shape;1020;g244f0487a68_0_34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100</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Google Shape;1026;g22c68c3e43a_0_6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7" name="Google Shape;1027;g22c68c3e43a_0_6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Verdana"/>
              <a:ea typeface="Verdana"/>
              <a:cs typeface="Verdana"/>
              <a:sym typeface="Verdana"/>
            </a:endParaRPr>
          </a:p>
        </p:txBody>
      </p:sp>
      <p:sp>
        <p:nvSpPr>
          <p:cNvPr id="1028" name="Google Shape;1028;g22c68c3e43a_0_6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101</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
        <p:cNvGrpSpPr/>
        <p:nvPr/>
      </p:nvGrpSpPr>
      <p:grpSpPr>
        <a:xfrm>
          <a:off x="0" y="0"/>
          <a:ext cx="0" cy="0"/>
          <a:chOff x="0" y="0"/>
          <a:chExt cx="0" cy="0"/>
        </a:xfrm>
      </p:grpSpPr>
      <p:sp>
        <p:nvSpPr>
          <p:cNvPr id="1034" name="Google Shape;1034;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035" name="Google Shape;1035;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1"/>
        <p:cNvGrpSpPr/>
        <p:nvPr/>
      </p:nvGrpSpPr>
      <p:grpSpPr>
        <a:xfrm>
          <a:off x="0" y="0"/>
          <a:ext cx="0" cy="0"/>
          <a:chOff x="0" y="0"/>
          <a:chExt cx="0" cy="0"/>
        </a:xfrm>
      </p:grpSpPr>
      <p:sp>
        <p:nvSpPr>
          <p:cNvPr id="1042" name="Google Shape;1042;g247f62ec1ac_0_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3" name="Google Shape;1043;g247f62ec1ac_0_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latin typeface="Verdana"/>
                <a:ea typeface="Verdana"/>
                <a:cs typeface="Verdana"/>
                <a:sym typeface="Verdana"/>
              </a:rPr>
              <a:t>3 min</a:t>
            </a:r>
            <a:endParaRPr>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b="1">
                <a:latin typeface="Verdana"/>
                <a:ea typeface="Verdana"/>
                <a:cs typeface="Verdana"/>
                <a:sym typeface="Verdana"/>
              </a:rPr>
              <a:t>Lucky &amp; Losing Ground. </a:t>
            </a:r>
            <a:r>
              <a:rPr lang="en-US">
                <a:latin typeface="Verdana"/>
                <a:ea typeface="Verdana"/>
                <a:cs typeface="Verdana"/>
                <a:sym typeface="Verdana"/>
              </a:rPr>
              <a:t>The danger in looking at only outcomes or looking at fidelity separately is that when our outcomes look good, we consider it luck or attribute it to things outside our control (e.g., it’s a good group of kids). When the outcomes show that we’re losing ground, we are surprised or start blaming resources or students. Both set up schools for failure. Even if we wanted to take ownership we really couldn’t because we can’t show what we are doing as adults.</a:t>
            </a:r>
            <a:endParaRPr>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endParaRPr>
              <a:latin typeface="Verdana"/>
              <a:ea typeface="Verdana"/>
              <a:cs typeface="Verdana"/>
              <a:sym typeface="Verdana"/>
            </a:endParaRPr>
          </a:p>
          <a:p>
            <a:pPr marL="0" lvl="0" indent="0" algn="l" rtl="0">
              <a:lnSpc>
                <a:spcPct val="100000"/>
              </a:lnSpc>
              <a:spcBef>
                <a:spcPts val="0"/>
              </a:spcBef>
              <a:spcAft>
                <a:spcPts val="0"/>
              </a:spcAft>
              <a:buSzPts val="1400"/>
              <a:buNone/>
            </a:pPr>
            <a:r>
              <a:rPr lang="en-US" b="1">
                <a:latin typeface="Verdana"/>
                <a:ea typeface="Verdana"/>
                <a:cs typeface="Verdana"/>
                <a:sym typeface="Verdana"/>
              </a:rPr>
              <a:t>Learning &amp; Sustaining. </a:t>
            </a:r>
            <a:r>
              <a:rPr lang="en-US">
                <a:latin typeface="Verdana"/>
                <a:ea typeface="Verdana"/>
                <a:cs typeface="Verdana"/>
                <a:sym typeface="Verdana"/>
              </a:rPr>
              <a:t>When we pay attention to adult behaviors and student behaviors then connect both data together, then we can learn from mistakes and adjust practices and systems as needs change. We can start sustaining success over time.</a:t>
            </a:r>
            <a:endParaRPr>
              <a:latin typeface="Verdana"/>
              <a:ea typeface="Verdana"/>
              <a:cs typeface="Verdana"/>
              <a:sym typeface="Verdana"/>
            </a:endParaRPr>
          </a:p>
        </p:txBody>
      </p:sp>
      <p:sp>
        <p:nvSpPr>
          <p:cNvPr id="1044" name="Google Shape;1044;g247f62ec1ac_0_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103</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2"/>
        <p:cNvGrpSpPr/>
        <p:nvPr/>
      </p:nvGrpSpPr>
      <p:grpSpPr>
        <a:xfrm>
          <a:off x="0" y="0"/>
          <a:ext cx="0" cy="0"/>
          <a:chOff x="0" y="0"/>
          <a:chExt cx="0" cy="0"/>
        </a:xfrm>
      </p:grpSpPr>
      <p:sp>
        <p:nvSpPr>
          <p:cNvPr id="1053" name="Google Shape;1053;g248623ef0b2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4" name="Google Shape;1054;g248623ef0b2_0_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Verdana"/>
              <a:ea typeface="Verdana"/>
              <a:cs typeface="Verdana"/>
              <a:sym typeface="Verdana"/>
            </a:endParaRPr>
          </a:p>
        </p:txBody>
      </p:sp>
      <p:sp>
        <p:nvSpPr>
          <p:cNvPr id="1055" name="Google Shape;1055;g248623ef0b2_0_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104</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3"/>
        <p:cNvGrpSpPr/>
        <p:nvPr/>
      </p:nvGrpSpPr>
      <p:grpSpPr>
        <a:xfrm>
          <a:off x="0" y="0"/>
          <a:ext cx="0" cy="0"/>
          <a:chOff x="0" y="0"/>
          <a:chExt cx="0" cy="0"/>
        </a:xfrm>
      </p:grpSpPr>
      <p:sp>
        <p:nvSpPr>
          <p:cNvPr id="1064" name="Google Shape;1064;g244f5551356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Verdana"/>
                <a:ea typeface="Verdana"/>
                <a:cs typeface="Verdana"/>
                <a:sym typeface="Verdana"/>
              </a:rPr>
              <a:t>Adapted from “Prevent-Teach-Reinforce: The School-Based Model of Individualized Positive Behavior Support,” by G. Dunlap, R. Ivannone, D. Kincaid, K. Wilson, K. Christiansen, P. Strain, and C. English, 2010, </a:t>
            </a:r>
            <a:r>
              <a:rPr lang="en-US" i="1">
                <a:latin typeface="Verdana"/>
                <a:ea typeface="Verdana"/>
                <a:cs typeface="Verdana"/>
                <a:sym typeface="Verdana"/>
              </a:rPr>
              <a:t>Brookes Publishing Company. </a:t>
            </a:r>
            <a:r>
              <a:rPr lang="en-US" sz="1000" u="sng">
                <a:solidFill>
                  <a:schemeClr val="hlink"/>
                </a:solidFill>
                <a:highlight>
                  <a:srgbClr val="F5F5F5"/>
                </a:highlight>
                <a:latin typeface="Verdana"/>
                <a:ea typeface="Verdana"/>
                <a:cs typeface="Verdana"/>
                <a:sym typeface="Verdana"/>
                <a:hlinkClick r:id="rId3"/>
              </a:rPr>
              <a:t>https://search-ebscohost-com.proxy.library.vcu.edu/login.aspx?direct=true&amp;AuthType=ip,url,cookie,uid&amp;db=eric&amp;AN=ED509567&amp;site=ehost-live&amp;scope=site</a:t>
            </a:r>
            <a:r>
              <a:rPr lang="en-US" sz="1000">
                <a:solidFill>
                  <a:srgbClr val="595959"/>
                </a:solidFill>
                <a:highlight>
                  <a:srgbClr val="F5F5F5"/>
                </a:highlight>
                <a:latin typeface="Verdana"/>
                <a:ea typeface="Verdana"/>
                <a:cs typeface="Verdana"/>
                <a:sym typeface="Verdana"/>
              </a:rPr>
              <a:t>.</a:t>
            </a:r>
            <a:endParaRPr sz="1000">
              <a:solidFill>
                <a:srgbClr val="595959"/>
              </a:solidFill>
              <a:highlight>
                <a:srgbClr val="F5F5F5"/>
              </a:highlight>
              <a:latin typeface="Verdana"/>
              <a:ea typeface="Verdana"/>
              <a:cs typeface="Verdana"/>
              <a:sym typeface="Verdana"/>
            </a:endParaRPr>
          </a:p>
          <a:p>
            <a:pPr marL="0" lvl="0" indent="0" algn="l" rtl="0">
              <a:lnSpc>
                <a:spcPct val="100000"/>
              </a:lnSpc>
              <a:spcBef>
                <a:spcPts val="0"/>
              </a:spcBef>
              <a:spcAft>
                <a:spcPts val="0"/>
              </a:spcAft>
              <a:buSzPts val="1400"/>
              <a:buNone/>
            </a:pPr>
            <a:endParaRPr sz="1000">
              <a:solidFill>
                <a:srgbClr val="595959"/>
              </a:solidFill>
              <a:highlight>
                <a:srgbClr val="F5F5F5"/>
              </a:highlight>
              <a:latin typeface="Verdana"/>
              <a:ea typeface="Verdana"/>
              <a:cs typeface="Verdana"/>
              <a:sym typeface="Verdana"/>
            </a:endParaRPr>
          </a:p>
          <a:p>
            <a:pPr marL="0" lvl="0" indent="0" algn="l" rtl="0">
              <a:lnSpc>
                <a:spcPct val="100000"/>
              </a:lnSpc>
              <a:spcBef>
                <a:spcPts val="0"/>
              </a:spcBef>
              <a:spcAft>
                <a:spcPts val="0"/>
              </a:spcAft>
              <a:buSzPts val="1400"/>
              <a:buNone/>
            </a:pPr>
            <a:r>
              <a:rPr lang="en-US">
                <a:latin typeface="Verdana"/>
                <a:ea typeface="Verdana"/>
                <a:cs typeface="Verdana"/>
                <a:sym typeface="Verdana"/>
              </a:rPr>
              <a:t>Adapted from PTR Manual Page 117</a:t>
            </a:r>
            <a:endParaRPr>
              <a:latin typeface="Verdana"/>
              <a:ea typeface="Verdana"/>
              <a:cs typeface="Verdana"/>
              <a:sym typeface="Verdana"/>
            </a:endParaRPr>
          </a:p>
        </p:txBody>
      </p:sp>
      <p:sp>
        <p:nvSpPr>
          <p:cNvPr id="1065" name="Google Shape;1065;g244f5551356_0_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4"/>
        <p:cNvGrpSpPr/>
        <p:nvPr/>
      </p:nvGrpSpPr>
      <p:grpSpPr>
        <a:xfrm>
          <a:off x="0" y="0"/>
          <a:ext cx="0" cy="0"/>
          <a:chOff x="0" y="0"/>
          <a:chExt cx="0" cy="0"/>
        </a:xfrm>
      </p:grpSpPr>
      <p:sp>
        <p:nvSpPr>
          <p:cNvPr id="1125" name="Google Shape;1125;g24c0cd4a5fb_14_1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Verdana"/>
              <a:ea typeface="Verdana"/>
              <a:cs typeface="Verdana"/>
              <a:sym typeface="Verdana"/>
            </a:endParaRPr>
          </a:p>
        </p:txBody>
      </p:sp>
      <p:sp>
        <p:nvSpPr>
          <p:cNvPr id="1126" name="Google Shape;1126;g24c0cd4a5fb_14_1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4"/>
        <p:cNvGrpSpPr/>
        <p:nvPr/>
      </p:nvGrpSpPr>
      <p:grpSpPr>
        <a:xfrm>
          <a:off x="0" y="0"/>
          <a:ext cx="0" cy="0"/>
          <a:chOff x="0" y="0"/>
          <a:chExt cx="0" cy="0"/>
        </a:xfrm>
      </p:grpSpPr>
      <p:sp>
        <p:nvSpPr>
          <p:cNvPr id="1185" name="Google Shape;1185;g24c0cd4a5fb_14_1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Verdana"/>
              <a:ea typeface="Verdana"/>
              <a:cs typeface="Verdana"/>
              <a:sym typeface="Verdana"/>
            </a:endParaRPr>
          </a:p>
        </p:txBody>
      </p:sp>
      <p:sp>
        <p:nvSpPr>
          <p:cNvPr id="1186" name="Google Shape;1186;g24c0cd4a5fb_14_17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4"/>
        <p:cNvGrpSpPr/>
        <p:nvPr/>
      </p:nvGrpSpPr>
      <p:grpSpPr>
        <a:xfrm>
          <a:off x="0" y="0"/>
          <a:ext cx="0" cy="0"/>
          <a:chOff x="0" y="0"/>
          <a:chExt cx="0" cy="0"/>
        </a:xfrm>
      </p:grpSpPr>
      <p:sp>
        <p:nvSpPr>
          <p:cNvPr id="1245" name="Google Shape;1245;g24c0cd4a5fb_14_2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a:latin typeface="Verdana"/>
              <a:ea typeface="Verdana"/>
              <a:cs typeface="Verdana"/>
              <a:sym typeface="Verdana"/>
            </a:endParaRPr>
          </a:p>
        </p:txBody>
      </p:sp>
      <p:sp>
        <p:nvSpPr>
          <p:cNvPr id="1246" name="Google Shape;1246;g24c0cd4a5fb_14_23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g24c0cd4a5fb_14_29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Verdana"/>
              <a:ea typeface="Verdana"/>
              <a:cs typeface="Verdana"/>
              <a:sym typeface="Verdana"/>
            </a:endParaRPr>
          </a:p>
        </p:txBody>
      </p:sp>
      <p:sp>
        <p:nvSpPr>
          <p:cNvPr id="1306" name="Google Shape;1306;g24c0cd4a5fb_14_29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22a56e2d374_1_7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g22a56e2d374_1_7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Verdana"/>
              <a:ea typeface="Verdana"/>
              <a:cs typeface="Verdana"/>
              <a:sym typeface="Verdana"/>
            </a:endParaRPr>
          </a:p>
        </p:txBody>
      </p:sp>
      <p:sp>
        <p:nvSpPr>
          <p:cNvPr id="208" name="Google Shape;208;g22a56e2d374_1_7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11</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4"/>
        <p:cNvGrpSpPr/>
        <p:nvPr/>
      </p:nvGrpSpPr>
      <p:grpSpPr>
        <a:xfrm>
          <a:off x="0" y="0"/>
          <a:ext cx="0" cy="0"/>
          <a:chOff x="0" y="0"/>
          <a:chExt cx="0" cy="0"/>
        </a:xfrm>
      </p:grpSpPr>
      <p:sp>
        <p:nvSpPr>
          <p:cNvPr id="1365" name="Google Shape;1365;g24c0cd4a5fb_14_3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Verdana"/>
              <a:ea typeface="Verdana"/>
              <a:cs typeface="Verdana"/>
              <a:sym typeface="Verdana"/>
            </a:endParaRPr>
          </a:p>
        </p:txBody>
      </p:sp>
      <p:sp>
        <p:nvSpPr>
          <p:cNvPr id="1366" name="Google Shape;1366;g24c0cd4a5fb_14_35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4"/>
        <p:cNvGrpSpPr/>
        <p:nvPr/>
      </p:nvGrpSpPr>
      <p:grpSpPr>
        <a:xfrm>
          <a:off x="0" y="0"/>
          <a:ext cx="0" cy="0"/>
          <a:chOff x="0" y="0"/>
          <a:chExt cx="0" cy="0"/>
        </a:xfrm>
      </p:grpSpPr>
      <p:sp>
        <p:nvSpPr>
          <p:cNvPr id="1425" name="Google Shape;1425;g24c0cd4a5fb_14_4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a:latin typeface="Verdana"/>
              <a:ea typeface="Verdana"/>
              <a:cs typeface="Verdana"/>
              <a:sym typeface="Verdana"/>
            </a:endParaRPr>
          </a:p>
        </p:txBody>
      </p:sp>
      <p:sp>
        <p:nvSpPr>
          <p:cNvPr id="1426" name="Google Shape;1426;g24c0cd4a5fb_14_4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3"/>
        <p:cNvGrpSpPr/>
        <p:nvPr/>
      </p:nvGrpSpPr>
      <p:grpSpPr>
        <a:xfrm>
          <a:off x="0" y="0"/>
          <a:ext cx="0" cy="0"/>
          <a:chOff x="0" y="0"/>
          <a:chExt cx="0" cy="0"/>
        </a:xfrm>
      </p:grpSpPr>
      <p:sp>
        <p:nvSpPr>
          <p:cNvPr id="1484" name="Google Shape;1484;g247d92c5c7d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5" name="Google Shape;1485;g247d92c5c7d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endParaRPr>
              <a:latin typeface="Verdana"/>
              <a:ea typeface="Verdana"/>
              <a:cs typeface="Verdana"/>
              <a:sym typeface="Verdana"/>
            </a:endParaRPr>
          </a:p>
          <a:p>
            <a:pPr marL="0" lvl="0" indent="0" algn="l" rtl="0">
              <a:lnSpc>
                <a:spcPct val="115000"/>
              </a:lnSpc>
              <a:spcBef>
                <a:spcPts val="0"/>
              </a:spcBef>
              <a:spcAft>
                <a:spcPts val="0"/>
              </a:spcAft>
              <a:buClr>
                <a:schemeClr val="dk1"/>
              </a:buClr>
              <a:buSzPts val="1200"/>
              <a:buFont typeface="Arial"/>
              <a:buNone/>
            </a:pPr>
            <a:endParaRPr>
              <a:latin typeface="Verdana"/>
              <a:ea typeface="Verdana"/>
              <a:cs typeface="Verdana"/>
              <a:sym typeface="Verdana"/>
            </a:endParaRPr>
          </a:p>
          <a:p>
            <a:pPr marL="0" lvl="0" indent="0" algn="l" rtl="0">
              <a:lnSpc>
                <a:spcPct val="115000"/>
              </a:lnSpc>
              <a:spcBef>
                <a:spcPts val="0"/>
              </a:spcBef>
              <a:spcAft>
                <a:spcPts val="0"/>
              </a:spcAft>
              <a:buClr>
                <a:schemeClr val="dk1"/>
              </a:buClr>
              <a:buSzPts val="1200"/>
              <a:buFont typeface="Arial"/>
              <a:buNone/>
            </a:pPr>
            <a:endParaRPr>
              <a:latin typeface="Verdana"/>
              <a:ea typeface="Verdana"/>
              <a:cs typeface="Verdana"/>
              <a:sym typeface="Verdana"/>
            </a:endParaRPr>
          </a:p>
          <a:p>
            <a:pPr marL="0" lvl="0" indent="0" algn="l" rtl="0">
              <a:lnSpc>
                <a:spcPct val="115000"/>
              </a:lnSpc>
              <a:spcBef>
                <a:spcPts val="0"/>
              </a:spcBef>
              <a:spcAft>
                <a:spcPts val="0"/>
              </a:spcAft>
              <a:buClr>
                <a:schemeClr val="dk1"/>
              </a:buClr>
              <a:buSzPts val="1200"/>
              <a:buFont typeface="Arial"/>
              <a:buNone/>
            </a:pPr>
            <a:endParaRPr>
              <a:latin typeface="Verdana"/>
              <a:ea typeface="Verdana"/>
              <a:cs typeface="Verdana"/>
              <a:sym typeface="Verdana"/>
            </a:endParaRPr>
          </a:p>
          <a:p>
            <a:pPr marL="0" lvl="0" indent="0" algn="l" rtl="0">
              <a:lnSpc>
                <a:spcPct val="115000"/>
              </a:lnSpc>
              <a:spcBef>
                <a:spcPts val="0"/>
              </a:spcBef>
              <a:spcAft>
                <a:spcPts val="0"/>
              </a:spcAft>
              <a:buClr>
                <a:schemeClr val="dk1"/>
              </a:buClr>
              <a:buSzPts val="1200"/>
              <a:buFont typeface="Arial"/>
              <a:buNone/>
            </a:pPr>
            <a:endParaRPr>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endParaRPr b="1">
              <a:latin typeface="Verdana"/>
              <a:ea typeface="Verdana"/>
              <a:cs typeface="Verdana"/>
              <a:sym typeface="Verdana"/>
            </a:endParaRPr>
          </a:p>
          <a:p>
            <a:pPr marL="0" lvl="0" indent="0" algn="l" rtl="0">
              <a:lnSpc>
                <a:spcPct val="100000"/>
              </a:lnSpc>
              <a:spcBef>
                <a:spcPts val="0"/>
              </a:spcBef>
              <a:spcAft>
                <a:spcPts val="0"/>
              </a:spcAft>
              <a:buSzPts val="1400"/>
              <a:buNone/>
            </a:pPr>
            <a:endParaRPr/>
          </a:p>
        </p:txBody>
      </p:sp>
      <p:sp>
        <p:nvSpPr>
          <p:cNvPr id="1486" name="Google Shape;1486;g247d92c5c7d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112</a:t>
            </a:fld>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1"/>
        <p:cNvGrpSpPr/>
        <p:nvPr/>
      </p:nvGrpSpPr>
      <p:grpSpPr>
        <a:xfrm>
          <a:off x="0" y="0"/>
          <a:ext cx="0" cy="0"/>
          <a:chOff x="0" y="0"/>
          <a:chExt cx="0" cy="0"/>
        </a:xfrm>
      </p:grpSpPr>
      <p:sp>
        <p:nvSpPr>
          <p:cNvPr id="1492" name="Google Shape;1492;g247d92c5c7d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3" name="Google Shape;1493;g247d92c5c7d_0_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1000"/>
              </a:spcAft>
              <a:buSzPts val="1400"/>
              <a:buNone/>
            </a:pPr>
            <a:endParaRPr b="1">
              <a:latin typeface="Verdana"/>
              <a:ea typeface="Verdana"/>
              <a:cs typeface="Verdana"/>
              <a:sym typeface="Verdana"/>
            </a:endParaRPr>
          </a:p>
        </p:txBody>
      </p:sp>
      <p:sp>
        <p:nvSpPr>
          <p:cNvPr id="1494" name="Google Shape;1494;g247d92c5c7d_0_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113</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1"/>
        <p:cNvGrpSpPr/>
        <p:nvPr/>
      </p:nvGrpSpPr>
      <p:grpSpPr>
        <a:xfrm>
          <a:off x="0" y="0"/>
          <a:ext cx="0" cy="0"/>
          <a:chOff x="0" y="0"/>
          <a:chExt cx="0" cy="0"/>
        </a:xfrm>
      </p:grpSpPr>
      <p:sp>
        <p:nvSpPr>
          <p:cNvPr id="1502" name="Google Shape;1502;g2448a1f67e7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3" name="Google Shape;1503;g2448a1f67e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Verdana"/>
              <a:ea typeface="Verdana"/>
              <a:cs typeface="Verdana"/>
              <a:sym typeface="Verdana"/>
            </a:endParaRPr>
          </a:p>
        </p:txBody>
      </p:sp>
      <p:sp>
        <p:nvSpPr>
          <p:cNvPr id="1504" name="Google Shape;1504;g2448a1f67e7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114</a:t>
            </a:fld>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3"/>
        <p:cNvGrpSpPr/>
        <p:nvPr/>
      </p:nvGrpSpPr>
      <p:grpSpPr>
        <a:xfrm>
          <a:off x="0" y="0"/>
          <a:ext cx="0" cy="0"/>
          <a:chOff x="0" y="0"/>
          <a:chExt cx="0" cy="0"/>
        </a:xfrm>
      </p:grpSpPr>
      <p:sp>
        <p:nvSpPr>
          <p:cNvPr id="1534" name="Google Shape;1534;g2507e648f95_0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5" name="Google Shape;1535;g2507e648f95_0_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p:txBody>
      </p:sp>
      <p:sp>
        <p:nvSpPr>
          <p:cNvPr id="1536" name="Google Shape;1536;g2507e648f95_0_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115</a:t>
            </a:fld>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0"/>
        <p:cNvGrpSpPr/>
        <p:nvPr/>
      </p:nvGrpSpPr>
      <p:grpSpPr>
        <a:xfrm>
          <a:off x="0" y="0"/>
          <a:ext cx="0" cy="0"/>
          <a:chOff x="0" y="0"/>
          <a:chExt cx="0" cy="0"/>
        </a:xfrm>
      </p:grpSpPr>
      <p:sp>
        <p:nvSpPr>
          <p:cNvPr id="1541" name="Google Shape;1541;g258067f7713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2" name="Google Shape;1542;g258067f7713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43" name="Google Shape;1543;g258067f7713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116</a:t>
            </a:fld>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1"/>
        <p:cNvGrpSpPr/>
        <p:nvPr/>
      </p:nvGrpSpPr>
      <p:grpSpPr>
        <a:xfrm>
          <a:off x="0" y="0"/>
          <a:ext cx="0" cy="0"/>
          <a:chOff x="0" y="0"/>
          <a:chExt cx="0" cy="0"/>
        </a:xfrm>
      </p:grpSpPr>
      <p:sp>
        <p:nvSpPr>
          <p:cNvPr id="1552" name="Google Shape;1552;g252a9f17d9e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3" name="Google Shape;1553;g252a9f17d9e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a:latin typeface="Verdana"/>
              <a:ea typeface="Verdana"/>
              <a:cs typeface="Verdana"/>
              <a:sym typeface="Verdana"/>
            </a:endParaRPr>
          </a:p>
        </p:txBody>
      </p:sp>
      <p:sp>
        <p:nvSpPr>
          <p:cNvPr id="1554" name="Google Shape;1554;g252a9f17d9e_0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117</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22a56e2d374_1_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g22a56e2d374_1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Verdana"/>
              <a:ea typeface="Verdana"/>
              <a:cs typeface="Verdana"/>
              <a:sym typeface="Verdana"/>
            </a:endParaRPr>
          </a:p>
        </p:txBody>
      </p:sp>
      <p:sp>
        <p:nvSpPr>
          <p:cNvPr id="216" name="Google Shape;216;g22a56e2d374_1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23ca87def34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g23ca87def34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Verdana"/>
              <a:ea typeface="Verdana"/>
              <a:cs typeface="Verdana"/>
              <a:sym typeface="Verdana"/>
            </a:endParaRPr>
          </a:p>
        </p:txBody>
      </p:sp>
      <p:sp>
        <p:nvSpPr>
          <p:cNvPr id="250" name="Google Shape;250;g23ca87def34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22a56e2d374_1_7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g22a56e2d374_1_7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u="sng">
                <a:solidFill>
                  <a:schemeClr val="hlink"/>
                </a:solidFill>
                <a:latin typeface="Verdana"/>
                <a:ea typeface="Verdana"/>
                <a:cs typeface="Verdana"/>
                <a:sym typeface="Verdana"/>
                <a:hlinkClick r:id="rId3"/>
              </a:rPr>
              <a:t>Data-Informed Decision Making Tool</a:t>
            </a:r>
            <a:r>
              <a:rPr lang="en-US">
                <a:latin typeface="Verdana"/>
                <a:ea typeface="Verdana"/>
                <a:cs typeface="Verdana"/>
                <a:sym typeface="Verdana"/>
              </a:rPr>
              <a:t> (on the website)</a:t>
            </a:r>
            <a:endParaRPr>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Font typeface="Arial"/>
              <a:buNone/>
            </a:pPr>
            <a:endParaRPr>
              <a:latin typeface="Verdana"/>
              <a:ea typeface="Verdana"/>
              <a:cs typeface="Verdana"/>
              <a:sym typeface="Verdana"/>
            </a:endParaRPr>
          </a:p>
        </p:txBody>
      </p:sp>
      <p:sp>
        <p:nvSpPr>
          <p:cNvPr id="258" name="Google Shape;258;g22a56e2d374_1_7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2a56e2d374_1_7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g22a56e2d374_1_7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endParaRPr>
              <a:latin typeface="Verdana"/>
              <a:ea typeface="Verdana"/>
              <a:cs typeface="Verdana"/>
              <a:sym typeface="Verdana"/>
            </a:endParaRPr>
          </a:p>
        </p:txBody>
      </p:sp>
      <p:sp>
        <p:nvSpPr>
          <p:cNvPr id="269" name="Google Shape;269;g22a56e2d374_1_7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22a56e2d374_1_2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 name="Google Shape;276;g22a56e2d374_1_2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p:txBody>
      </p:sp>
      <p:sp>
        <p:nvSpPr>
          <p:cNvPr id="277" name="Google Shape;277;g22a56e2d374_1_2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22a56e2d374_1_2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4" name="Google Shape;294;g22a56e2d374_1_2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Verdana"/>
              <a:ea typeface="Verdana"/>
              <a:cs typeface="Verdana"/>
              <a:sym typeface="Verdana"/>
            </a:endParaRPr>
          </a:p>
        </p:txBody>
      </p:sp>
      <p:sp>
        <p:nvSpPr>
          <p:cNvPr id="295" name="Google Shape;295;g22a56e2d374_1_2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2b43ead5cbc_0_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2" name="Google Shape;302;g2b43ead5cbc_0_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Verdana"/>
              <a:ea typeface="Verdana"/>
              <a:cs typeface="Verdana"/>
              <a:sym typeface="Verdana"/>
            </a:endParaRPr>
          </a:p>
        </p:txBody>
      </p:sp>
      <p:sp>
        <p:nvSpPr>
          <p:cNvPr id="303" name="Google Shape;303;g2b43ead5cbc_0_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1e3ce62414c_0_1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g1e3ce62414c_0_1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highlight>
                <a:srgbClr val="FFFF00"/>
              </a:highlight>
              <a:latin typeface="Verdana"/>
              <a:ea typeface="Verdana"/>
              <a:cs typeface="Verdana"/>
              <a:sym typeface="Verdana"/>
            </a:endParaRPr>
          </a:p>
        </p:txBody>
      </p:sp>
      <p:sp>
        <p:nvSpPr>
          <p:cNvPr id="310" name="Google Shape;310;g1e3ce62414c_0_1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52b49ff9a8_0_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g252b49ff9a8_0_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3" name="Google Shape;133;g252b49ff9a8_0_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22a56e2d374_2_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9" name="Google Shape;319;g22a56e2d374_2_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a:p>
            <a:pPr marL="0" lvl="0" indent="0" algn="l" rtl="0">
              <a:lnSpc>
                <a:spcPct val="100000"/>
              </a:lnSpc>
              <a:spcBef>
                <a:spcPts val="0"/>
              </a:spcBef>
              <a:spcAft>
                <a:spcPts val="0"/>
              </a:spcAft>
              <a:buSzPts val="1400"/>
              <a:buNone/>
            </a:pPr>
            <a:r>
              <a:rPr lang="en-US">
                <a:latin typeface="Verdana"/>
                <a:ea typeface="Verdana"/>
                <a:cs typeface="Verdana"/>
                <a:sym typeface="Verdana"/>
              </a:rPr>
              <a:t> </a:t>
            </a: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p:txBody>
      </p:sp>
      <p:sp>
        <p:nvSpPr>
          <p:cNvPr id="320" name="Google Shape;320;g22a56e2d374_2_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23af61b4650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g23af61b4650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highlight>
                <a:srgbClr val="FFFF00"/>
              </a:highlight>
              <a:latin typeface="Verdana"/>
              <a:ea typeface="Verdana"/>
              <a:cs typeface="Verdana"/>
              <a:sym typeface="Verdana"/>
            </a:endParaRPr>
          </a:p>
        </p:txBody>
      </p:sp>
      <p:sp>
        <p:nvSpPr>
          <p:cNvPr id="327" name="Google Shape;327;g23af61b4650_0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24c0cd4a5fb_12_1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3" name="Google Shape;333;g24c0cd4a5fb_12_1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Verdana"/>
              <a:ea typeface="Verdana"/>
              <a:cs typeface="Verdana"/>
              <a:sym typeface="Verdana"/>
            </a:endParaRPr>
          </a:p>
        </p:txBody>
      </p:sp>
      <p:sp>
        <p:nvSpPr>
          <p:cNvPr id="334" name="Google Shape;334;g24c0cd4a5fb_12_1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22a56e2d374_0_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Verdana"/>
              <a:ea typeface="Verdana"/>
              <a:cs typeface="Verdana"/>
              <a:sym typeface="Verdana"/>
            </a:endParaRPr>
          </a:p>
        </p:txBody>
      </p:sp>
      <p:sp>
        <p:nvSpPr>
          <p:cNvPr id="346" name="Google Shape;346;g22a56e2d374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24641aa3161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g24641aa3161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Verdana"/>
              <a:ea typeface="Verdana"/>
              <a:cs typeface="Verdana"/>
              <a:sym typeface="Verdana"/>
            </a:endParaRPr>
          </a:p>
        </p:txBody>
      </p:sp>
      <p:sp>
        <p:nvSpPr>
          <p:cNvPr id="354" name="Google Shape;354;g24641aa3161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22c510ae718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22c510ae718_0_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
        <p:nvSpPr>
          <p:cNvPr id="365" name="Google Shape;365;g22c510ae718_0_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22c510ae718_0_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1" name="Google Shape;371;g22c510ae718_0_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p:txBody>
      </p:sp>
      <p:sp>
        <p:nvSpPr>
          <p:cNvPr id="372" name="Google Shape;372;g22c510ae718_0_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24c0cd4a5fb_12_1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2" name="Google Shape;382;g24c0cd4a5fb_12_1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a:latin typeface="Verdana"/>
              <a:ea typeface="Verdana"/>
              <a:cs typeface="Verdana"/>
              <a:sym typeface="Verdana"/>
            </a:endParaRPr>
          </a:p>
        </p:txBody>
      </p:sp>
      <p:sp>
        <p:nvSpPr>
          <p:cNvPr id="383" name="Google Shape;383;g24c0cd4a5fb_12_1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298d7b0ab4c_2_1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4" name="Google Shape;394;g298d7b0ab4c_2_1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5" name="Google Shape;395;g298d7b0ab4c_2_1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298d7b0ab4c_2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1" name="Google Shape;401;g298d7b0ab4c_2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2525fd5c78d_0_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g2525fd5c78d_0_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Verdana"/>
              <a:ea typeface="Verdana"/>
              <a:cs typeface="Verdana"/>
              <a:sym typeface="Verdana"/>
            </a:endParaRPr>
          </a:p>
        </p:txBody>
      </p:sp>
      <p:sp>
        <p:nvSpPr>
          <p:cNvPr id="143" name="Google Shape;143;g2525fd5c78d_0_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298d7b0ab4c_2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409" name="Google Shape;409;g298d7b0ab4c_2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298d7b0ab4c_2_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7" name="Google Shape;417;g298d7b0ab4c_2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22c510ae718_0_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5" name="Google Shape;425;g22c510ae718_0_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Verdana"/>
              <a:ea typeface="Verdana"/>
              <a:cs typeface="Verdana"/>
              <a:sym typeface="Verdana"/>
            </a:endParaRPr>
          </a:p>
        </p:txBody>
      </p:sp>
      <p:sp>
        <p:nvSpPr>
          <p:cNvPr id="426" name="Google Shape;426;g22c510ae718_0_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298d7b0ab4c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3" name="Google Shape;433;g298d7b0ab4c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434" name="Google Shape;434;g298d7b0ab4c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24641aa3161_0_9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3" name="Google Shape;443;g24641aa3161_0_9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800">
              <a:latin typeface="Verdana"/>
              <a:ea typeface="Verdana"/>
              <a:cs typeface="Verdana"/>
              <a:sym typeface="Verdana"/>
            </a:endParaRPr>
          </a:p>
        </p:txBody>
      </p:sp>
      <p:sp>
        <p:nvSpPr>
          <p:cNvPr id="444" name="Google Shape;444;g24641aa3161_0_9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242ecb6d63f_1_1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0" name="Google Shape;450;g242ecb6d63f_1_1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latin typeface="Verdana"/>
              <a:ea typeface="Verdana"/>
              <a:cs typeface="Verdana"/>
              <a:sym typeface="Verdana"/>
            </a:endParaRPr>
          </a:p>
        </p:txBody>
      </p:sp>
      <p:sp>
        <p:nvSpPr>
          <p:cNvPr id="451" name="Google Shape;451;g242ecb6d63f_1_1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24c0cd4a5fb_12_1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7" name="Google Shape;457;g24c0cd4a5fb_12_1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Verdana"/>
              <a:ea typeface="Verdana"/>
              <a:cs typeface="Verdana"/>
              <a:sym typeface="Verdana"/>
            </a:endParaRPr>
          </a:p>
        </p:txBody>
      </p:sp>
      <p:sp>
        <p:nvSpPr>
          <p:cNvPr id="458" name="Google Shape;458;g24c0cd4a5fb_12_1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24641aa3161_0_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8" name="Google Shape;468;g24641aa3161_0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
        <p:nvSpPr>
          <p:cNvPr id="469" name="Google Shape;469;g24641aa3161_0_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24c0cd4a5fb_14_4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6" name="Google Shape;476;g24c0cd4a5fb_14_4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Verdana"/>
              <a:ea typeface="Verdana"/>
              <a:cs typeface="Verdana"/>
              <a:sym typeface="Verdana"/>
            </a:endParaRPr>
          </a:p>
        </p:txBody>
      </p:sp>
      <p:sp>
        <p:nvSpPr>
          <p:cNvPr id="477" name="Google Shape;477;g24c0cd4a5fb_14_4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23a8c897ebb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3" name="Google Shape;483;g23a8c897ebb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Verdana"/>
              <a:ea typeface="Verdana"/>
              <a:cs typeface="Verdana"/>
              <a:sym typeface="Verdana"/>
            </a:endParaRPr>
          </a:p>
        </p:txBody>
      </p:sp>
      <p:sp>
        <p:nvSpPr>
          <p:cNvPr id="484" name="Google Shape;484;g23a8c897ebb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22c68c3e43a_0_18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g22c68c3e43a_0_180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Verdana"/>
              <a:ea typeface="Verdana"/>
              <a:cs typeface="Verdana"/>
              <a:sym typeface="Verdana"/>
            </a:endParaRPr>
          </a:p>
        </p:txBody>
      </p:sp>
      <p:sp>
        <p:nvSpPr>
          <p:cNvPr id="152" name="Google Shape;152;g22c68c3e43a_0_180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a:latin typeface="Verdana"/>
              <a:ea typeface="Verdana"/>
              <a:cs typeface="Verdana"/>
              <a:sym typeface="Verdana"/>
            </a:endParaRPr>
          </a:p>
        </p:txBody>
      </p:sp>
      <p:sp>
        <p:nvSpPr>
          <p:cNvPr id="490" name="Google Shape;490;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Verdana"/>
              <a:ea typeface="Verdana"/>
              <a:cs typeface="Verdana"/>
              <a:sym typeface="Verdana"/>
            </a:endParaRPr>
          </a:p>
        </p:txBody>
      </p:sp>
      <p:sp>
        <p:nvSpPr>
          <p:cNvPr id="496" name="Google Shape;496;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24c0cd4a5fb_12_1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6" name="Google Shape;506;g24c0cd4a5fb_12_1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p:txBody>
      </p:sp>
      <p:sp>
        <p:nvSpPr>
          <p:cNvPr id="507" name="Google Shape;507;g24c0cd4a5fb_12_1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25b61b3e2e0_1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3" name="Google Shape;513;g25b61b3e2e0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4" name="Google Shape;514;g25b61b3e2e0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Verdana"/>
              <a:ea typeface="Verdana"/>
              <a:cs typeface="Verdana"/>
              <a:sym typeface="Verdana"/>
            </a:endParaRPr>
          </a:p>
        </p:txBody>
      </p:sp>
      <p:sp>
        <p:nvSpPr>
          <p:cNvPr id="523" name="Google Shape;523;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22c510ae718_0_11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0" name="Google Shape;530;g22c510ae718_0_11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Verdana"/>
              <a:ea typeface="Verdana"/>
              <a:cs typeface="Verdana"/>
              <a:sym typeface="Verdana"/>
            </a:endParaRPr>
          </a:p>
        </p:txBody>
      </p:sp>
      <p:sp>
        <p:nvSpPr>
          <p:cNvPr id="531" name="Google Shape;531;g22c510ae718_0_11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23b8a857677_2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7" name="Google Shape;537;g23b8a857677_2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Verdana"/>
              <a:ea typeface="Verdana"/>
              <a:cs typeface="Verdana"/>
              <a:sym typeface="Verdana"/>
            </a:endParaRPr>
          </a:p>
        </p:txBody>
      </p:sp>
      <p:sp>
        <p:nvSpPr>
          <p:cNvPr id="538" name="Google Shape;538;g23b8a857677_2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22a56e2d374_1_10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4" name="Google Shape;544;g22a56e2d374_1_10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000" i="1">
              <a:latin typeface="Verdana"/>
              <a:ea typeface="Verdana"/>
              <a:cs typeface="Verdana"/>
              <a:sym typeface="Verdana"/>
            </a:endParaRPr>
          </a:p>
        </p:txBody>
      </p:sp>
      <p:sp>
        <p:nvSpPr>
          <p:cNvPr id="545" name="Google Shape;545;g22a56e2d374_1_10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24641aa3161_0_5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1" name="Google Shape;551;g24641aa3161_0_5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latin typeface="Verdana"/>
              <a:ea typeface="Verdana"/>
              <a:cs typeface="Verdana"/>
              <a:sym typeface="Verdana"/>
            </a:endParaRPr>
          </a:p>
        </p:txBody>
      </p:sp>
      <p:sp>
        <p:nvSpPr>
          <p:cNvPr id="552" name="Google Shape;552;g24641aa3161_0_5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22c510ae718_0_5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9" name="Google Shape;559;g22c510ae718_0_50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latin typeface="Verdana"/>
              <a:ea typeface="Verdana"/>
              <a:cs typeface="Verdana"/>
              <a:sym typeface="Verdana"/>
            </a:endParaRPr>
          </a:p>
        </p:txBody>
      </p:sp>
      <p:sp>
        <p:nvSpPr>
          <p:cNvPr id="560" name="Google Shape;560;g22c510ae718_0_50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22c68c3e43a_0_18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g22c68c3e43a_0_18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Verdana"/>
              <a:ea typeface="Verdana"/>
              <a:cs typeface="Verdana"/>
              <a:sym typeface="Verdana"/>
            </a:endParaRPr>
          </a:p>
        </p:txBody>
      </p:sp>
      <p:sp>
        <p:nvSpPr>
          <p:cNvPr id="161" name="Google Shape;161;g22c68c3e43a_0_18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252b49ff9a8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6" name="Google Shape;566;g252b49ff9a8_0_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Verdana"/>
              <a:ea typeface="Verdana"/>
              <a:cs typeface="Verdana"/>
              <a:sym typeface="Verdana"/>
            </a:endParaRPr>
          </a:p>
        </p:txBody>
      </p:sp>
      <p:sp>
        <p:nvSpPr>
          <p:cNvPr id="567" name="Google Shape;567;g252b49ff9a8_0_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2abf9b6a783_1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8" name="Google Shape;578;g2abf9b6a783_1_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9" name="Google Shape;579;g2abf9b6a783_1_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23b8a857677_2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5" name="Google Shape;585;g23b8a857677_2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Verdana"/>
              <a:ea typeface="Verdana"/>
              <a:cs typeface="Verdana"/>
              <a:sym typeface="Verdana"/>
            </a:endParaRPr>
          </a:p>
        </p:txBody>
      </p:sp>
      <p:sp>
        <p:nvSpPr>
          <p:cNvPr id="586" name="Google Shape;586;g23b8a857677_2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22c510ae718_0_11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2" name="Google Shape;592;g22c510ae718_0_11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Verdana"/>
              <a:ea typeface="Verdana"/>
              <a:cs typeface="Verdana"/>
              <a:sym typeface="Verdana"/>
            </a:endParaRPr>
          </a:p>
        </p:txBody>
      </p:sp>
      <p:sp>
        <p:nvSpPr>
          <p:cNvPr id="593" name="Google Shape;593;g22c510ae718_0_11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2378992f52d_3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latin typeface="Verdana"/>
              <a:ea typeface="Verdana"/>
              <a:cs typeface="Verdana"/>
              <a:sym typeface="Verdana"/>
            </a:endParaRPr>
          </a:p>
        </p:txBody>
      </p:sp>
      <p:sp>
        <p:nvSpPr>
          <p:cNvPr id="600" name="Google Shape;600;g2378992f52d_3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22c510ae718_0_12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6" name="Google Shape;606;g22c510ae718_0_12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Verdana"/>
                <a:ea typeface="Verdana"/>
                <a:cs typeface="Verdana"/>
                <a:sym typeface="Verdana"/>
              </a:rPr>
              <a:t>2 min</a:t>
            </a:r>
            <a:endParaRPr>
              <a:latin typeface="Verdana"/>
              <a:ea typeface="Verdana"/>
              <a:cs typeface="Verdana"/>
              <a:sym typeface="Verdana"/>
            </a:endParaRPr>
          </a:p>
          <a:p>
            <a:pPr marL="0" lvl="0" indent="0" algn="l" rtl="0">
              <a:lnSpc>
                <a:spcPct val="100000"/>
              </a:lnSpc>
              <a:spcBef>
                <a:spcPts val="0"/>
              </a:spcBef>
              <a:spcAft>
                <a:spcPts val="0"/>
              </a:spcAft>
              <a:buSzPts val="1400"/>
              <a:buNone/>
            </a:pPr>
            <a:r>
              <a:rPr lang="en-US">
                <a:latin typeface="Verdana"/>
                <a:ea typeface="Verdana"/>
                <a:cs typeface="Verdana"/>
                <a:sym typeface="Verdana"/>
              </a:rPr>
              <a:t>There are various protocols out there that assist us with identifying root cause, today we will explore one - the fishbone diagram.</a:t>
            </a:r>
            <a:endParaRPr>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Calibri"/>
              <a:buNone/>
            </a:pPr>
            <a:r>
              <a:rPr lang="en-US" i="1">
                <a:solidFill>
                  <a:srgbClr val="1155CC"/>
                </a:solidFill>
                <a:latin typeface="Verdana"/>
                <a:ea typeface="Verdana"/>
                <a:cs typeface="Verdana"/>
                <a:sym typeface="Verdana"/>
              </a:rPr>
              <a:t>(Going to use Fishbone, but may have heard about 5 whys. We Added in the 5 whys as an example they may have heard, they are hidden, to reach out to coaches if interested.)</a:t>
            </a:r>
            <a:endParaRPr i="1">
              <a:solidFill>
                <a:srgbClr val="1155CC"/>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a:latin typeface="Verdana"/>
                <a:ea typeface="Verdana"/>
                <a:cs typeface="Verdana"/>
                <a:sym typeface="Verdana"/>
              </a:rPr>
              <a:t>The problem or effect is displayed at the head of the diagram. </a:t>
            </a:r>
            <a:endParaRPr>
              <a:latin typeface="Verdana"/>
              <a:ea typeface="Verdana"/>
              <a:cs typeface="Verdana"/>
              <a:sym typeface="Verdana"/>
            </a:endParaRPr>
          </a:p>
          <a:p>
            <a:pPr marL="0" lvl="0" indent="0" algn="l" rtl="0">
              <a:lnSpc>
                <a:spcPct val="100000"/>
              </a:lnSpc>
              <a:spcBef>
                <a:spcPts val="0"/>
              </a:spcBef>
              <a:spcAft>
                <a:spcPts val="0"/>
              </a:spcAft>
              <a:buSzPts val="1400"/>
              <a:buNone/>
            </a:pPr>
            <a:r>
              <a:rPr lang="en-US">
                <a:latin typeface="Verdana"/>
                <a:ea typeface="Verdana"/>
                <a:cs typeface="Verdana"/>
                <a:sym typeface="Verdana"/>
              </a:rPr>
              <a:t>Brainstorm all the possible causes of the problem, listed at the top of each branch. Consider what data you may have to support that “why”.</a:t>
            </a:r>
            <a:endParaRPr>
              <a:latin typeface="Verdana"/>
              <a:ea typeface="Verdana"/>
              <a:cs typeface="Verdana"/>
              <a:sym typeface="Verdana"/>
            </a:endParaRPr>
          </a:p>
          <a:p>
            <a:pPr marL="0" lvl="0" indent="0" algn="l" rtl="0">
              <a:lnSpc>
                <a:spcPct val="100000"/>
              </a:lnSpc>
              <a:spcBef>
                <a:spcPts val="0"/>
              </a:spcBef>
              <a:spcAft>
                <a:spcPts val="0"/>
              </a:spcAft>
              <a:buSzPts val="1400"/>
              <a:buNone/>
            </a:pPr>
            <a:r>
              <a:rPr lang="en-US">
                <a:latin typeface="Verdana"/>
                <a:ea typeface="Verdana"/>
                <a:cs typeface="Verdana"/>
                <a:sym typeface="Verdana"/>
              </a:rPr>
              <a:t>For each “why”, continue to ask “Why does this happen?” and generate deeper levels of causes; continue organizing them under related categories. </a:t>
            </a: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a:p>
            <a:pPr marL="0" lvl="0" indent="0" algn="l" rtl="0">
              <a:lnSpc>
                <a:spcPct val="100000"/>
              </a:lnSpc>
              <a:spcBef>
                <a:spcPts val="0"/>
              </a:spcBef>
              <a:spcAft>
                <a:spcPts val="0"/>
              </a:spcAft>
              <a:buSzPts val="1400"/>
              <a:buNone/>
            </a:pPr>
            <a:r>
              <a:rPr lang="en-US">
                <a:latin typeface="Verdana"/>
                <a:ea typeface="Verdana"/>
                <a:cs typeface="Verdana"/>
                <a:sym typeface="Verdana"/>
              </a:rPr>
              <a:t>*Include team members who have personal knowledge of the processes and systems involved in the problem or event to be investigated.</a:t>
            </a:r>
            <a:endParaRPr>
              <a:latin typeface="Verdana"/>
              <a:ea typeface="Verdana"/>
              <a:cs typeface="Verdana"/>
              <a:sym typeface="Verdana"/>
            </a:endParaRPr>
          </a:p>
          <a:p>
            <a:pPr marL="457200" lvl="0" indent="-304800" algn="l" rtl="0">
              <a:lnSpc>
                <a:spcPct val="100000"/>
              </a:lnSpc>
              <a:spcBef>
                <a:spcPts val="0"/>
              </a:spcBef>
              <a:spcAft>
                <a:spcPts val="0"/>
              </a:spcAft>
              <a:buClr>
                <a:schemeClr val="dk1"/>
              </a:buClr>
              <a:buSzPts val="1200"/>
              <a:buFont typeface="Verdana"/>
              <a:buChar char="➔"/>
            </a:pPr>
            <a:r>
              <a:rPr lang="en-US">
                <a:latin typeface="Verdana"/>
                <a:ea typeface="Verdana"/>
                <a:cs typeface="Verdana"/>
                <a:sym typeface="Verdana"/>
              </a:rPr>
              <a:t>A visual, structured way to look at cause and effect. </a:t>
            </a:r>
            <a:endParaRPr>
              <a:latin typeface="Verdana"/>
              <a:ea typeface="Verdana"/>
              <a:cs typeface="Verdana"/>
              <a:sym typeface="Verdana"/>
            </a:endParaRPr>
          </a:p>
          <a:p>
            <a:pPr marL="457200" lvl="0" indent="-304800" algn="l" rtl="0">
              <a:lnSpc>
                <a:spcPct val="100000"/>
              </a:lnSpc>
              <a:spcBef>
                <a:spcPts val="0"/>
              </a:spcBef>
              <a:spcAft>
                <a:spcPts val="0"/>
              </a:spcAft>
              <a:buClr>
                <a:schemeClr val="dk1"/>
              </a:buClr>
              <a:buSzPts val="1200"/>
              <a:buFont typeface="Verdana"/>
              <a:buChar char="➔"/>
            </a:pPr>
            <a:r>
              <a:rPr lang="en-US">
                <a:latin typeface="Verdana"/>
                <a:ea typeface="Verdana"/>
                <a:cs typeface="Verdana"/>
                <a:sym typeface="Verdana"/>
              </a:rPr>
              <a:t>Keeps the team focused on the causes of the problem, rather than the symptoms.</a:t>
            </a:r>
            <a:endParaRPr>
              <a:latin typeface="Verdana"/>
              <a:ea typeface="Verdana"/>
              <a:cs typeface="Verdana"/>
              <a:sym typeface="Verdana"/>
            </a:endParaRPr>
          </a:p>
          <a:p>
            <a:pPr marL="457200" lvl="0" indent="-304800" algn="l" rtl="0">
              <a:lnSpc>
                <a:spcPct val="100000"/>
              </a:lnSpc>
              <a:spcBef>
                <a:spcPts val="0"/>
              </a:spcBef>
              <a:spcAft>
                <a:spcPts val="0"/>
              </a:spcAft>
              <a:buClr>
                <a:schemeClr val="dk1"/>
              </a:buClr>
              <a:buSzPts val="1200"/>
              <a:buFont typeface="Verdana"/>
              <a:buChar char="➔"/>
            </a:pPr>
            <a:r>
              <a:rPr lang="en-US">
                <a:latin typeface="Verdana"/>
                <a:ea typeface="Verdana"/>
                <a:cs typeface="Verdana"/>
                <a:sym typeface="Verdana"/>
              </a:rPr>
              <a:t>Can be helpful in identifying possible causes for a problem that might not otherwise be considered by directing the team to look at the categories and think of alternative, associated causes.</a:t>
            </a:r>
            <a:endParaRPr>
              <a:latin typeface="Verdana"/>
              <a:ea typeface="Verdana"/>
              <a:cs typeface="Verdana"/>
              <a:sym typeface="Verdana"/>
            </a:endParaRPr>
          </a:p>
          <a:p>
            <a:pPr marL="457200" lvl="0" indent="-304800" algn="l" rtl="0">
              <a:lnSpc>
                <a:spcPct val="100000"/>
              </a:lnSpc>
              <a:spcBef>
                <a:spcPts val="0"/>
              </a:spcBef>
              <a:spcAft>
                <a:spcPts val="0"/>
              </a:spcAft>
              <a:buClr>
                <a:schemeClr val="dk1"/>
              </a:buClr>
              <a:buSzPts val="1200"/>
              <a:buFont typeface="Verdana"/>
              <a:buChar char="➔"/>
            </a:pPr>
            <a:r>
              <a:rPr lang="en-US">
                <a:latin typeface="Verdana"/>
                <a:ea typeface="Verdana"/>
                <a:cs typeface="Verdana"/>
                <a:sym typeface="Verdana"/>
              </a:rPr>
              <a:t>Helps to dig deeper to better understand what in the systems and processes may be causing the problem, so those factors can be addressed. </a:t>
            </a:r>
            <a:endParaRPr>
              <a:latin typeface="Verdana"/>
              <a:ea typeface="Verdana"/>
              <a:cs typeface="Verdana"/>
              <a:sym typeface="Verdana"/>
            </a:endParaRPr>
          </a:p>
        </p:txBody>
      </p:sp>
      <p:sp>
        <p:nvSpPr>
          <p:cNvPr id="607" name="Google Shape;607;g22c510ae718_0_12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24c0cd4a5fb_4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a:highlight>
                <a:srgbClr val="FFFF00"/>
              </a:highlight>
              <a:latin typeface="Verdana"/>
              <a:ea typeface="Verdana"/>
              <a:cs typeface="Verdana"/>
              <a:sym typeface="Verdana"/>
            </a:endParaRPr>
          </a:p>
        </p:txBody>
      </p:sp>
      <p:sp>
        <p:nvSpPr>
          <p:cNvPr id="615" name="Google Shape;615;g24c0cd4a5fb_4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2b43ead5cbc_0_4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Verdana"/>
                <a:ea typeface="Verdana"/>
                <a:cs typeface="Verdana"/>
                <a:sym typeface="Verdana"/>
              </a:rPr>
              <a:t>2 min</a:t>
            </a:r>
            <a:endParaRPr>
              <a:latin typeface="Verdana"/>
              <a:ea typeface="Verdana"/>
              <a:cs typeface="Verdana"/>
              <a:sym typeface="Verdana"/>
            </a:endParaRPr>
          </a:p>
          <a:p>
            <a:pPr marL="0" lvl="0" indent="0" algn="l" rtl="0">
              <a:lnSpc>
                <a:spcPct val="100000"/>
              </a:lnSpc>
              <a:spcBef>
                <a:spcPts val="0"/>
              </a:spcBef>
              <a:spcAft>
                <a:spcPts val="0"/>
              </a:spcAft>
              <a:buSzPts val="1400"/>
              <a:buNone/>
            </a:pPr>
            <a:r>
              <a:rPr lang="en-US">
                <a:latin typeface="Verdana"/>
                <a:ea typeface="Verdana"/>
                <a:cs typeface="Verdana"/>
                <a:sym typeface="Verdana"/>
              </a:rPr>
              <a:t>Generated these root causes/contributing factors from the following research:</a:t>
            </a:r>
            <a:endParaRPr>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Font typeface="Arial"/>
              <a:buNone/>
            </a:pPr>
            <a:r>
              <a:rPr lang="en-US" u="sng">
                <a:solidFill>
                  <a:schemeClr val="hlink"/>
                </a:solidFill>
                <a:latin typeface="Verdana"/>
                <a:ea typeface="Verdana"/>
                <a:cs typeface="Verdana"/>
                <a:sym typeface="Verdana"/>
                <a:hlinkClick r:id="rId3"/>
              </a:rPr>
              <a:t>https://www.nasponline.org/assets/Documents/MH_School-Attendance-Problems.pdf</a:t>
            </a:r>
            <a:endParaRPr>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Font typeface="Arial"/>
              <a:buNone/>
            </a:pPr>
            <a:r>
              <a:rPr lang="en-US" u="sng">
                <a:solidFill>
                  <a:schemeClr val="hlink"/>
                </a:solidFill>
                <a:latin typeface="Verdana"/>
                <a:ea typeface="Verdana"/>
                <a:cs typeface="Verdana"/>
                <a:sym typeface="Verdana"/>
                <a:hlinkClick r:id="rId4"/>
              </a:rPr>
              <a:t>https://www.attendanceworks.org/chronic-absence/addressing-chronic-absence/3-tiers-of-intervention/root-causes/</a:t>
            </a:r>
            <a:endParaRPr>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Font typeface="Arial"/>
              <a:buNone/>
            </a:pPr>
            <a:r>
              <a:rPr lang="en-US" u="sng">
                <a:solidFill>
                  <a:schemeClr val="hlink"/>
                </a:solidFill>
                <a:latin typeface="Verdana"/>
                <a:ea typeface="Verdana"/>
                <a:cs typeface="Verdana"/>
                <a:sym typeface="Verdana"/>
                <a:hlinkClick r:id="rId5"/>
              </a:rPr>
              <a:t>https://www.attendanceworks.org/wp-content/uploads/2018/04/Aggregate-RCA-Report-Final-4.pdf</a:t>
            </a:r>
            <a:endParaRPr>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Font typeface="Arial"/>
              <a:buNone/>
            </a:pPr>
            <a:r>
              <a:rPr lang="en-US" u="sng">
                <a:solidFill>
                  <a:schemeClr val="hlink"/>
                </a:solidFill>
                <a:latin typeface="Verdana"/>
                <a:ea typeface="Verdana"/>
                <a:cs typeface="Verdana"/>
                <a:sym typeface="Verdana"/>
                <a:hlinkClick r:id="rId6"/>
              </a:rPr>
              <a:t>https://www.attendanceworks.org/why-are-secondary-students-missing-so-much-school/</a:t>
            </a:r>
            <a:r>
              <a:rPr lang="en-US">
                <a:latin typeface="Verdana"/>
                <a:ea typeface="Verdana"/>
                <a:cs typeface="Verdana"/>
                <a:sym typeface="Verdana"/>
              </a:rPr>
              <a:t> </a:t>
            </a:r>
            <a:endParaRPr>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Font typeface="Arial"/>
              <a:buNone/>
            </a:pPr>
            <a:r>
              <a:rPr lang="en-US" u="sng">
                <a:solidFill>
                  <a:schemeClr val="hlink"/>
                </a:solidFill>
                <a:latin typeface="Verdana"/>
                <a:ea typeface="Verdana"/>
                <a:cs typeface="Verdana"/>
                <a:sym typeface="Verdana"/>
                <a:hlinkClick r:id="rId7"/>
              </a:rPr>
              <a:t>https://scholarscompass.vcu.edu/cgi/viewcontent.cgi?article=1135&amp;context=merc_pubs</a:t>
            </a:r>
            <a:endParaRPr>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Font typeface="Arial"/>
              <a:buNone/>
            </a:pPr>
            <a:endParaRPr>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Font typeface="Arial"/>
              <a:buNone/>
            </a:pPr>
            <a:endParaRPr>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Font typeface="Arial"/>
              <a:buNone/>
            </a:pPr>
            <a:endParaRPr>
              <a:highlight>
                <a:srgbClr val="FFFF00"/>
              </a:highlight>
              <a:latin typeface="Verdana"/>
              <a:ea typeface="Verdana"/>
              <a:cs typeface="Verdana"/>
              <a:sym typeface="Verdana"/>
            </a:endParaRPr>
          </a:p>
        </p:txBody>
      </p:sp>
      <p:sp>
        <p:nvSpPr>
          <p:cNvPr id="621" name="Google Shape;621;g2b43ead5cbc_0_4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2a17953dd2c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8" name="Google Shape;628;g2a17953dd2c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a:latin typeface="Verdana"/>
              <a:ea typeface="Verdana"/>
              <a:cs typeface="Verdana"/>
              <a:sym typeface="Verdana"/>
            </a:endParaRPr>
          </a:p>
        </p:txBody>
      </p:sp>
      <p:sp>
        <p:nvSpPr>
          <p:cNvPr id="629" name="Google Shape;629;g2a17953dd2c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2a17953dd2c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6" name="Google Shape;636;g2a17953dd2c_0_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7" name="Google Shape;637;g2a17953dd2c_0_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242ecb6d63f_1_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a:solidFill>
                <a:srgbClr val="333333"/>
              </a:solidFill>
              <a:latin typeface="Verdana"/>
              <a:ea typeface="Verdana"/>
              <a:cs typeface="Verdana"/>
              <a:sym typeface="Verdana"/>
            </a:endParaRPr>
          </a:p>
        </p:txBody>
      </p:sp>
      <p:sp>
        <p:nvSpPr>
          <p:cNvPr id="167" name="Google Shape;167;g242ecb6d63f_1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2ab63d2c450_0_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6" name="Google Shape;646;g2ab63d2c450_0_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endParaRPr>
              <a:latin typeface="Arial"/>
              <a:ea typeface="Arial"/>
              <a:cs typeface="Arial"/>
              <a:sym typeface="Arial"/>
            </a:endParaRPr>
          </a:p>
        </p:txBody>
      </p:sp>
      <p:sp>
        <p:nvSpPr>
          <p:cNvPr id="647" name="Google Shape;647;g2ab63d2c450_0_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24c0cd4a5fb_12_1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3" name="Google Shape;653;g24c0cd4a5fb_12_1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latin typeface="Verdana"/>
                <a:ea typeface="Verdana"/>
                <a:cs typeface="Verdana"/>
                <a:sym typeface="Verdana"/>
              </a:rPr>
              <a:t>Webinar: (Richmond Public Schools) Attendance Works </a:t>
            </a:r>
            <a:r>
              <a:rPr lang="en-US" u="sng">
                <a:solidFill>
                  <a:schemeClr val="hlink"/>
                </a:solidFill>
                <a:latin typeface="Verdana"/>
                <a:ea typeface="Verdana"/>
                <a:cs typeface="Verdana"/>
                <a:sym typeface="Verdana"/>
                <a:hlinkClick r:id="rId3"/>
              </a:rPr>
              <a:t>May 10, 2023: Relationships All Year Round: Nurturing Showing Up</a:t>
            </a:r>
            <a:r>
              <a:rPr lang="en-US">
                <a:latin typeface="Verdana"/>
                <a:ea typeface="Verdana"/>
                <a:cs typeface="Verdana"/>
                <a:sym typeface="Verdana"/>
              </a:rPr>
              <a:t> (00:38:27 and 01:10:00)</a:t>
            </a:r>
            <a:endParaRPr>
              <a:latin typeface="Verdana"/>
              <a:ea typeface="Verdana"/>
              <a:cs typeface="Verdana"/>
              <a:sym typeface="Verdana"/>
            </a:endParaRPr>
          </a:p>
          <a:p>
            <a:pPr marL="457200" lvl="0" indent="-317500" algn="l" rtl="0">
              <a:lnSpc>
                <a:spcPct val="100000"/>
              </a:lnSpc>
              <a:spcBef>
                <a:spcPts val="0"/>
              </a:spcBef>
              <a:spcAft>
                <a:spcPts val="0"/>
              </a:spcAft>
              <a:buClr>
                <a:schemeClr val="dk1"/>
              </a:buClr>
              <a:buSzPts val="1400"/>
              <a:buFont typeface="Verdana"/>
              <a:buChar char="●"/>
            </a:pPr>
            <a:r>
              <a:rPr lang="en-US">
                <a:latin typeface="Verdana"/>
                <a:ea typeface="Verdana"/>
                <a:cs typeface="Verdana"/>
                <a:sym typeface="Verdana"/>
              </a:rPr>
              <a:t>Dr. Shadae Harris (Chief Engagement Officer) - “eviction crisis”; reframed attendance as an engagement issue; housing insecurity is an education issue preventing students from engaging; partnered with the community organization Housing Families First; found that a large # of families were living in hotels/motels; did not have first/last month’s rent; wrote a grant to pay for families first/last month’s rent</a:t>
            </a:r>
            <a:endParaRPr>
              <a:latin typeface="Verdana"/>
              <a:ea typeface="Verdana"/>
              <a:cs typeface="Verdana"/>
              <a:sym typeface="Verdana"/>
            </a:endParaRPr>
          </a:p>
        </p:txBody>
      </p:sp>
      <p:sp>
        <p:nvSpPr>
          <p:cNvPr id="654" name="Google Shape;654;g24c0cd4a5fb_12_1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2b02a18e28d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7" name="Google Shape;677;g2b02a18e2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Verdana"/>
              <a:ea typeface="Verdana"/>
              <a:cs typeface="Verdana"/>
              <a:sym typeface="Verdana"/>
            </a:endParaRPr>
          </a:p>
        </p:txBody>
      </p:sp>
      <p:sp>
        <p:nvSpPr>
          <p:cNvPr id="678" name="Google Shape;678;g2b02a18e28d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g24c0cd4a5fb_4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3" name="Google Shape;693;g24c0cd4a5fb_4_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endParaRPr>
              <a:highlight>
                <a:srgbClr val="FFFF00"/>
              </a:highlight>
              <a:latin typeface="Verdana"/>
              <a:ea typeface="Verdana"/>
              <a:cs typeface="Verdana"/>
              <a:sym typeface="Verdana"/>
            </a:endParaRPr>
          </a:p>
        </p:txBody>
      </p:sp>
      <p:sp>
        <p:nvSpPr>
          <p:cNvPr id="694" name="Google Shape;694;g24c0cd4a5fb_4_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24c0cd4a5fb_4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0" name="Google Shape;700;g24c0cd4a5fb_4_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Font typeface="Arial"/>
              <a:buNone/>
            </a:pPr>
            <a:endParaRPr>
              <a:latin typeface="Verdana"/>
              <a:ea typeface="Verdana"/>
              <a:cs typeface="Verdana"/>
              <a:sym typeface="Verdana"/>
            </a:endParaRPr>
          </a:p>
        </p:txBody>
      </p:sp>
      <p:sp>
        <p:nvSpPr>
          <p:cNvPr id="701" name="Google Shape;701;g24c0cd4a5fb_4_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2b43ead5cbc_0_20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7" name="Google Shape;707;g2b43ead5cbc_0_20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Verdana"/>
              <a:ea typeface="Verdana"/>
              <a:cs typeface="Verdana"/>
              <a:sym typeface="Verdana"/>
            </a:endParaRPr>
          </a:p>
        </p:txBody>
      </p:sp>
      <p:sp>
        <p:nvSpPr>
          <p:cNvPr id="708" name="Google Shape;708;g2b43ead5cbc_0_20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g24641aa3161_0_29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8" name="Google Shape;718;g24641aa3161_0_29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Verdana"/>
              <a:ea typeface="Verdana"/>
              <a:cs typeface="Verdana"/>
              <a:sym typeface="Verdana"/>
            </a:endParaRPr>
          </a:p>
        </p:txBody>
      </p:sp>
      <p:sp>
        <p:nvSpPr>
          <p:cNvPr id="719" name="Google Shape;719;g24641aa3161_0_29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g24641aa3161_0_4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6" name="Google Shape;726;g24641aa3161_0_4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i="1">
              <a:latin typeface="Verdana"/>
              <a:ea typeface="Verdana"/>
              <a:cs typeface="Verdana"/>
              <a:sym typeface="Verdana"/>
            </a:endParaRPr>
          </a:p>
        </p:txBody>
      </p:sp>
      <p:sp>
        <p:nvSpPr>
          <p:cNvPr id="727" name="Google Shape;727;g24641aa3161_0_4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g24c0cd4a5fb_4_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a:highlight>
                <a:srgbClr val="FFFF00"/>
              </a:highlight>
              <a:latin typeface="Verdana"/>
              <a:ea typeface="Verdana"/>
              <a:cs typeface="Verdana"/>
              <a:sym typeface="Verdana"/>
            </a:endParaRPr>
          </a:p>
        </p:txBody>
      </p:sp>
      <p:sp>
        <p:nvSpPr>
          <p:cNvPr id="735" name="Google Shape;735;g24c0cd4a5fb_4_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244f0487a68_0_3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1" name="Google Shape;741;g244f0487a68_0_3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
        <p:nvSpPr>
          <p:cNvPr id="742" name="Google Shape;742;g244f0487a68_0_3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393469bfe4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g2393469bfe4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Verdana"/>
              <a:ea typeface="Verdana"/>
              <a:cs typeface="Verdana"/>
              <a:sym typeface="Verdana"/>
            </a:endParaRPr>
          </a:p>
        </p:txBody>
      </p:sp>
      <p:sp>
        <p:nvSpPr>
          <p:cNvPr id="174" name="Google Shape;174;g2393469bfe4_0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g22a56e2d374_0_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a:latin typeface="Verdana"/>
              <a:ea typeface="Verdana"/>
              <a:cs typeface="Verdana"/>
              <a:sym typeface="Verdana"/>
            </a:endParaRPr>
          </a:p>
        </p:txBody>
      </p:sp>
      <p:sp>
        <p:nvSpPr>
          <p:cNvPr id="749" name="Google Shape;749;g22a56e2d374_0_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g232d4a68815_0_4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1" name="Google Shape;761;g232d4a68815_0_4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1000"/>
              </a:spcAft>
              <a:buSzPts val="1400"/>
              <a:buNone/>
            </a:pPr>
            <a:endParaRPr>
              <a:latin typeface="Verdana"/>
              <a:ea typeface="Verdana"/>
              <a:cs typeface="Verdana"/>
              <a:sym typeface="Verdana"/>
            </a:endParaRPr>
          </a:p>
        </p:txBody>
      </p:sp>
      <p:sp>
        <p:nvSpPr>
          <p:cNvPr id="762" name="Google Shape;762;g232d4a68815_0_4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1e3ce62414c_0_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9" name="Google Shape;769;g1e3ce62414c_0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Verdana"/>
              <a:ea typeface="Verdana"/>
              <a:cs typeface="Verdana"/>
              <a:sym typeface="Verdana"/>
            </a:endParaRPr>
          </a:p>
        </p:txBody>
      </p:sp>
      <p:sp>
        <p:nvSpPr>
          <p:cNvPr id="770" name="Google Shape;770;g1e3ce62414c_0_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24641aa3161_0_7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4" name="Google Shape;784;g24641aa3161_0_7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Verdana"/>
              <a:ea typeface="Verdana"/>
              <a:cs typeface="Verdana"/>
              <a:sym typeface="Verdana"/>
            </a:endParaRPr>
          </a:p>
        </p:txBody>
      </p:sp>
      <p:sp>
        <p:nvSpPr>
          <p:cNvPr id="785" name="Google Shape;785;g24641aa3161_0_7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g252b49ff9a8_0_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1" name="Google Shape;791;g252b49ff9a8_0_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Verdana"/>
              <a:ea typeface="Verdana"/>
              <a:cs typeface="Verdana"/>
              <a:sym typeface="Verdana"/>
            </a:endParaRPr>
          </a:p>
        </p:txBody>
      </p:sp>
      <p:sp>
        <p:nvSpPr>
          <p:cNvPr id="792" name="Google Shape;792;g252b49ff9a8_0_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24641aa3161_0_7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8" name="Google Shape;798;g24641aa3161_0_7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Verdana"/>
              <a:ea typeface="Verdana"/>
              <a:cs typeface="Verdana"/>
              <a:sym typeface="Verdana"/>
            </a:endParaRPr>
          </a:p>
        </p:txBody>
      </p:sp>
      <p:sp>
        <p:nvSpPr>
          <p:cNvPr id="799" name="Google Shape;799;g24641aa3161_0_7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g24641aa3161_0_73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8" name="Google Shape;808;g24641aa3161_0_7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a:highlight>
                <a:srgbClr val="FFFF00"/>
              </a:highlight>
              <a:latin typeface="Verdana"/>
              <a:ea typeface="Verdana"/>
              <a:cs typeface="Verdana"/>
              <a:sym typeface="Verdana"/>
            </a:endParaRPr>
          </a:p>
        </p:txBody>
      </p:sp>
      <p:sp>
        <p:nvSpPr>
          <p:cNvPr id="809" name="Google Shape;809;g24641aa3161_0_73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g244f0487a68_0_3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8" name="Google Shape;818;g244f0487a68_0_3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200"/>
              <a:buFont typeface="Arial"/>
              <a:buNone/>
            </a:pPr>
            <a:endParaRPr>
              <a:latin typeface="Verdana"/>
              <a:ea typeface="Verdana"/>
              <a:cs typeface="Verdana"/>
              <a:sym typeface="Verdana"/>
            </a:endParaRPr>
          </a:p>
          <a:p>
            <a:pPr marL="0" lvl="0" indent="0" algn="l" rtl="0">
              <a:lnSpc>
                <a:spcPct val="115000"/>
              </a:lnSpc>
              <a:spcBef>
                <a:spcPts val="0"/>
              </a:spcBef>
              <a:spcAft>
                <a:spcPts val="0"/>
              </a:spcAft>
              <a:buClr>
                <a:schemeClr val="dk1"/>
              </a:buClr>
              <a:buSzPts val="1200"/>
              <a:buFont typeface="Arial"/>
              <a:buNone/>
            </a:pPr>
            <a:endParaRPr>
              <a:latin typeface="Verdana"/>
              <a:ea typeface="Verdana"/>
              <a:cs typeface="Verdana"/>
              <a:sym typeface="Verdana"/>
            </a:endParaRPr>
          </a:p>
          <a:p>
            <a:pPr marL="0" lvl="0" indent="0" algn="l" rtl="0">
              <a:lnSpc>
                <a:spcPct val="115000"/>
              </a:lnSpc>
              <a:spcBef>
                <a:spcPts val="0"/>
              </a:spcBef>
              <a:spcAft>
                <a:spcPts val="0"/>
              </a:spcAft>
              <a:buClr>
                <a:schemeClr val="dk1"/>
              </a:buClr>
              <a:buSzPts val="1200"/>
              <a:buFont typeface="Arial"/>
              <a:buNone/>
            </a:pPr>
            <a:endParaRPr>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endParaRPr b="1">
              <a:latin typeface="Verdana"/>
              <a:ea typeface="Verdana"/>
              <a:cs typeface="Verdana"/>
              <a:sym typeface="Verdana"/>
            </a:endParaRPr>
          </a:p>
          <a:p>
            <a:pPr marL="0" lvl="0" indent="0" algn="l" rtl="0">
              <a:lnSpc>
                <a:spcPct val="100000"/>
              </a:lnSpc>
              <a:spcBef>
                <a:spcPts val="0"/>
              </a:spcBef>
              <a:spcAft>
                <a:spcPts val="0"/>
              </a:spcAft>
              <a:buSzPts val="1400"/>
              <a:buNone/>
            </a:pPr>
            <a:endParaRPr/>
          </a:p>
        </p:txBody>
      </p:sp>
      <p:sp>
        <p:nvSpPr>
          <p:cNvPr id="819" name="Google Shape;819;g244f0487a68_0_3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g2507e648f95_0_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6" name="Google Shape;826;g2507e648f95_0_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Verdana"/>
              <a:ea typeface="Verdana"/>
              <a:cs typeface="Verdana"/>
              <a:sym typeface="Verdana"/>
            </a:endParaRPr>
          </a:p>
        </p:txBody>
      </p:sp>
      <p:sp>
        <p:nvSpPr>
          <p:cNvPr id="827" name="Google Shape;827;g2507e648f95_0_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Verdana"/>
              <a:ea typeface="Verdana"/>
              <a:cs typeface="Verdana"/>
              <a:sym typeface="Verdana"/>
            </a:endParaRPr>
          </a:p>
        </p:txBody>
      </p:sp>
      <p:sp>
        <p:nvSpPr>
          <p:cNvPr id="832" name="Google Shape;832;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21a941221d0_0_1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a:latin typeface="Verdana"/>
              <a:ea typeface="Verdana"/>
              <a:cs typeface="Verdana"/>
              <a:sym typeface="Verdana"/>
            </a:endParaRPr>
          </a:p>
        </p:txBody>
      </p:sp>
      <p:sp>
        <p:nvSpPr>
          <p:cNvPr id="187" name="Google Shape;187;g21a941221d0_0_1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g24618287d44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9" name="Google Shape;839;g24618287d44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Verdana"/>
              <a:ea typeface="Verdana"/>
              <a:cs typeface="Verdana"/>
              <a:sym typeface="Verdana"/>
            </a:endParaRPr>
          </a:p>
        </p:txBody>
      </p:sp>
      <p:sp>
        <p:nvSpPr>
          <p:cNvPr id="840" name="Google Shape;840;g24618287d44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g24618287d44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6" name="Google Shape;846;g24618287d44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Verdana"/>
              <a:ea typeface="Verdana"/>
              <a:cs typeface="Verdana"/>
              <a:sym typeface="Verdana"/>
            </a:endParaRPr>
          </a:p>
        </p:txBody>
      </p:sp>
      <p:sp>
        <p:nvSpPr>
          <p:cNvPr id="847" name="Google Shape;847;g24618287d44_0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Google Shape;864;g244f0487a68_0_2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5" name="Google Shape;865;g244f0487a68_0_2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Verdana"/>
              <a:ea typeface="Verdana"/>
              <a:cs typeface="Verdana"/>
              <a:sym typeface="Verdana"/>
            </a:endParaRPr>
          </a:p>
        </p:txBody>
      </p:sp>
      <p:sp>
        <p:nvSpPr>
          <p:cNvPr id="866" name="Google Shape;866;g244f0487a68_0_2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g2b43ead5cbc_0_3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2" name="Google Shape;872;g2b43ead5cbc_0_3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Verdana"/>
              <a:ea typeface="Verdana"/>
              <a:cs typeface="Verdana"/>
              <a:sym typeface="Verdana"/>
            </a:endParaRPr>
          </a:p>
        </p:txBody>
      </p:sp>
      <p:sp>
        <p:nvSpPr>
          <p:cNvPr id="873" name="Google Shape;873;g2b43ead5cbc_0_3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83</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
        <p:cNvGrpSpPr/>
        <p:nvPr/>
      </p:nvGrpSpPr>
      <p:grpSpPr>
        <a:xfrm>
          <a:off x="0" y="0"/>
          <a:ext cx="0" cy="0"/>
          <a:chOff x="0" y="0"/>
          <a:chExt cx="0" cy="0"/>
        </a:xfrm>
      </p:grpSpPr>
      <p:sp>
        <p:nvSpPr>
          <p:cNvPr id="879" name="Google Shape;879;g24618287d44_0_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Calibri"/>
              <a:buNone/>
            </a:pP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p:txBody>
      </p:sp>
      <p:sp>
        <p:nvSpPr>
          <p:cNvPr id="880" name="Google Shape;880;g24618287d44_0_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Google Shape;887;g244f0487a68_0_2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Verdana"/>
              <a:ea typeface="Verdana"/>
              <a:cs typeface="Verdana"/>
              <a:sym typeface="Verdana"/>
            </a:endParaRPr>
          </a:p>
        </p:txBody>
      </p:sp>
      <p:sp>
        <p:nvSpPr>
          <p:cNvPr id="888" name="Google Shape;888;g244f0487a68_0_2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g24c0cd4a5fb_12_1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6" name="Google Shape;896;g24c0cd4a5fb_12_1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Verdana"/>
              <a:ea typeface="Verdana"/>
              <a:cs typeface="Verdana"/>
              <a:sym typeface="Verdana"/>
            </a:endParaRPr>
          </a:p>
        </p:txBody>
      </p:sp>
      <p:sp>
        <p:nvSpPr>
          <p:cNvPr id="897" name="Google Shape;897;g24c0cd4a5fb_12_1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86</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
        <p:cNvGrpSpPr/>
        <p:nvPr/>
      </p:nvGrpSpPr>
      <p:grpSpPr>
        <a:xfrm>
          <a:off x="0" y="0"/>
          <a:ext cx="0" cy="0"/>
          <a:chOff x="0" y="0"/>
          <a:chExt cx="0" cy="0"/>
        </a:xfrm>
      </p:grpSpPr>
      <p:sp>
        <p:nvSpPr>
          <p:cNvPr id="903" name="Google Shape;903;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p:txBody>
      </p:sp>
      <p:sp>
        <p:nvSpPr>
          <p:cNvPr id="904" name="Google Shape;904;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g244f0487a68_0_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1" name="Google Shape;911;g244f0487a68_0_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Verdana"/>
              <a:ea typeface="Verdana"/>
              <a:cs typeface="Verdana"/>
              <a:sym typeface="Verdana"/>
            </a:endParaRPr>
          </a:p>
        </p:txBody>
      </p:sp>
      <p:sp>
        <p:nvSpPr>
          <p:cNvPr id="912" name="Google Shape;912;g244f0487a68_0_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88</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p:cNvGrpSpPr/>
        <p:nvPr/>
      </p:nvGrpSpPr>
      <p:grpSpPr>
        <a:xfrm>
          <a:off x="0" y="0"/>
          <a:ext cx="0" cy="0"/>
          <a:chOff x="0" y="0"/>
          <a:chExt cx="0" cy="0"/>
        </a:xfrm>
      </p:grpSpPr>
      <p:sp>
        <p:nvSpPr>
          <p:cNvPr id="919" name="Google Shape;919;g2ab63d2c450_0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0" name="Google Shape;920;g2ab63d2c450_0_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u="sng">
                <a:solidFill>
                  <a:schemeClr val="hlink"/>
                </a:solidFill>
                <a:hlinkClick r:id="rId3"/>
              </a:rPr>
              <a:t>https://www.future-ed.org/wp-content/uploads/2023/05/Attendance-Playbook.5.23.pdf</a:t>
            </a:r>
            <a:endParaRPr/>
          </a:p>
          <a:p>
            <a:pPr marL="0" lvl="0" indent="0" algn="l" rtl="0">
              <a:lnSpc>
                <a:spcPct val="100000"/>
              </a:lnSpc>
              <a:spcBef>
                <a:spcPts val="0"/>
              </a:spcBef>
              <a:spcAft>
                <a:spcPts val="0"/>
              </a:spcAft>
              <a:buSzPts val="1400"/>
              <a:buNone/>
            </a:pPr>
            <a:endParaRPr/>
          </a:p>
        </p:txBody>
      </p:sp>
      <p:sp>
        <p:nvSpPr>
          <p:cNvPr id="921" name="Google Shape;921;g2ab63d2c450_0_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Verdana"/>
              <a:ea typeface="Verdana"/>
              <a:cs typeface="Verdana"/>
              <a:sym typeface="Verdana"/>
            </a:endParaRPr>
          </a:p>
        </p:txBody>
      </p:sp>
      <p:sp>
        <p:nvSpPr>
          <p:cNvPr id="193" name="Google Shape;193;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Google Shape;927;g2ab63d2c450_0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8" name="Google Shape;928;g2ab63d2c450_0_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9" name="Google Shape;929;g2ab63d2c450_0_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90</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g244f0487a68_0_1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5" name="Google Shape;935;g244f0487a68_0_1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Verdana"/>
                <a:ea typeface="Verdana"/>
                <a:cs typeface="Verdana"/>
                <a:sym typeface="Verdana"/>
              </a:rPr>
              <a:t>EBP Selection Tool - VTSS</a:t>
            </a:r>
            <a:endParaRPr>
              <a:latin typeface="Verdana"/>
              <a:ea typeface="Verdana"/>
              <a:cs typeface="Verdana"/>
              <a:sym typeface="Verdana"/>
            </a:endParaRPr>
          </a:p>
          <a:p>
            <a:pPr marL="0" lvl="0" indent="0" algn="l" rtl="0">
              <a:lnSpc>
                <a:spcPct val="100000"/>
              </a:lnSpc>
              <a:spcBef>
                <a:spcPts val="0"/>
              </a:spcBef>
              <a:spcAft>
                <a:spcPts val="0"/>
              </a:spcAft>
              <a:buSzPts val="1400"/>
              <a:buNone/>
            </a:pPr>
            <a:r>
              <a:rPr lang="en-US" u="sng">
                <a:solidFill>
                  <a:schemeClr val="hlink"/>
                </a:solidFill>
                <a:latin typeface="Verdana"/>
                <a:ea typeface="Verdana"/>
                <a:cs typeface="Verdana"/>
                <a:sym typeface="Verdana"/>
                <a:hlinkClick r:id="rId3"/>
              </a:rPr>
              <a:t>https://vtss-ric.vcu.edu/media/vtss-ric/documents/advanced-tiers/2022-23/Evidence-BasedInterventionSelectionTool-Accessible</a:t>
            </a:r>
            <a:endParaRPr>
              <a:latin typeface="Verdana"/>
              <a:ea typeface="Verdana"/>
              <a:cs typeface="Verdana"/>
              <a:sym typeface="Verdana"/>
            </a:endParaRPr>
          </a:p>
          <a:p>
            <a:pPr marL="0" lvl="0" indent="0" algn="l" rtl="0">
              <a:lnSpc>
                <a:spcPct val="100000"/>
              </a:lnSpc>
              <a:spcBef>
                <a:spcPts val="0"/>
              </a:spcBef>
              <a:spcAft>
                <a:spcPts val="0"/>
              </a:spcAft>
              <a:buSzPts val="1400"/>
              <a:buNone/>
            </a:pPr>
            <a:r>
              <a:rPr lang="en-US">
                <a:latin typeface="Verdana"/>
                <a:ea typeface="Verdana"/>
                <a:cs typeface="Verdana"/>
                <a:sym typeface="Verdana"/>
              </a:rPr>
              <a:t>Hexagon Tool (NIRN)</a:t>
            </a:r>
            <a:endParaRPr>
              <a:latin typeface="Verdana"/>
              <a:ea typeface="Verdana"/>
              <a:cs typeface="Verdana"/>
              <a:sym typeface="Verdana"/>
            </a:endParaRPr>
          </a:p>
          <a:p>
            <a:pPr marL="0" lvl="0" indent="0" algn="l" rtl="0">
              <a:lnSpc>
                <a:spcPct val="100000"/>
              </a:lnSpc>
              <a:spcBef>
                <a:spcPts val="0"/>
              </a:spcBef>
              <a:spcAft>
                <a:spcPts val="0"/>
              </a:spcAft>
              <a:buSzPts val="1400"/>
              <a:buNone/>
            </a:pPr>
            <a:r>
              <a:rPr lang="en-US" u="sng">
                <a:solidFill>
                  <a:schemeClr val="hlink"/>
                </a:solidFill>
                <a:latin typeface="Verdana"/>
                <a:ea typeface="Verdana"/>
                <a:cs typeface="Verdana"/>
                <a:sym typeface="Verdana"/>
                <a:hlinkClick r:id="rId4"/>
              </a:rPr>
              <a:t>https://www.schoolmentalhealth.org/media/SOM/Microsites/NCSMH/Documents/Archives/CS-2.11-Hexagon-Tool</a:t>
            </a: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p:txBody>
      </p:sp>
      <p:sp>
        <p:nvSpPr>
          <p:cNvPr id="936" name="Google Shape;936;g244f0487a68_0_1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91</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3"/>
        <p:cNvGrpSpPr/>
        <p:nvPr/>
      </p:nvGrpSpPr>
      <p:grpSpPr>
        <a:xfrm>
          <a:off x="0" y="0"/>
          <a:ext cx="0" cy="0"/>
          <a:chOff x="0" y="0"/>
          <a:chExt cx="0" cy="0"/>
        </a:xfrm>
      </p:grpSpPr>
      <p:sp>
        <p:nvSpPr>
          <p:cNvPr id="944" name="Google Shape;944;g24c0cd4a5fb_12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5" name="Google Shape;945;g24c0cd4a5fb_12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latin typeface="Verdana"/>
                <a:ea typeface="Verdana"/>
                <a:cs typeface="Verdana"/>
                <a:sym typeface="Verdana"/>
              </a:rPr>
              <a:t>After the activity - helpful resource to refer to (Stakeholder Engagement Guide):</a:t>
            </a:r>
            <a:endParaRPr>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Calibri"/>
              <a:buNone/>
            </a:pPr>
            <a:r>
              <a:rPr lang="en-US" u="sng">
                <a:solidFill>
                  <a:srgbClr val="1155CC"/>
                </a:solidFill>
                <a:latin typeface="Verdana"/>
                <a:ea typeface="Verdana"/>
                <a:cs typeface="Verdana"/>
                <a:sym typeface="Verdana"/>
                <a:hlinkClick r:id="rId3">
                  <a:extLst>
                    <a:ext uri="{A12FA001-AC4F-418D-AE19-62706E023703}">
                      <ahyp:hlinkClr xmlns:ahyp="http://schemas.microsoft.com/office/drawing/2018/hyperlinkcolor" val="tx"/>
                    </a:ext>
                  </a:extLst>
                </a:hlinkClick>
              </a:rPr>
              <a:t>https://nirn.fpg.unc.edu/sites/nirn.fpg.unc.edu/files/imce/documents/Stakeholder%20Engagement%20Guide_10.12.18_0.pdf</a:t>
            </a:r>
            <a:endParaRPr>
              <a:latin typeface="Verdana"/>
              <a:ea typeface="Verdana"/>
              <a:cs typeface="Verdana"/>
              <a:sym typeface="Verdana"/>
            </a:endParaRPr>
          </a:p>
          <a:p>
            <a:pPr marL="0" lvl="0" indent="0" algn="l" rtl="0">
              <a:lnSpc>
                <a:spcPct val="100000"/>
              </a:lnSpc>
              <a:spcBef>
                <a:spcPts val="0"/>
              </a:spcBef>
              <a:spcAft>
                <a:spcPts val="0"/>
              </a:spcAft>
              <a:buSzPts val="1400"/>
              <a:buNone/>
            </a:pPr>
            <a:r>
              <a:rPr lang="en-US">
                <a:latin typeface="Verdana"/>
                <a:ea typeface="Verdana"/>
                <a:cs typeface="Verdana"/>
                <a:sym typeface="Verdana"/>
              </a:rPr>
              <a:t>Who should participate in these discussions?</a:t>
            </a: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p:txBody>
      </p:sp>
      <p:sp>
        <p:nvSpPr>
          <p:cNvPr id="946" name="Google Shape;946;g24c0cd4a5fb_12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92</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g24c0cd4a5fb_12_1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7" name="Google Shape;957;g24c0cd4a5fb_12_1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latin typeface="Verdana"/>
              <a:ea typeface="Verdana"/>
              <a:cs typeface="Verdana"/>
              <a:sym typeface="Verdana"/>
            </a:endParaRPr>
          </a:p>
        </p:txBody>
      </p:sp>
      <p:sp>
        <p:nvSpPr>
          <p:cNvPr id="958" name="Google Shape;958;g24c0cd4a5fb_12_1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93</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g24bc7595c84_0_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5" name="Google Shape;965;g24bc7595c84_0_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endParaRPr>
              <a:latin typeface="Verdana"/>
              <a:ea typeface="Verdana"/>
              <a:cs typeface="Verdana"/>
              <a:sym typeface="Verdana"/>
            </a:endParaRPr>
          </a:p>
        </p:txBody>
      </p:sp>
      <p:sp>
        <p:nvSpPr>
          <p:cNvPr id="966" name="Google Shape;966;g24bc7595c84_0_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94</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
        <p:cNvGrpSpPr/>
        <p:nvPr/>
      </p:nvGrpSpPr>
      <p:grpSpPr>
        <a:xfrm>
          <a:off x="0" y="0"/>
          <a:ext cx="0" cy="0"/>
          <a:chOff x="0" y="0"/>
          <a:chExt cx="0" cy="0"/>
        </a:xfrm>
      </p:grpSpPr>
      <p:sp>
        <p:nvSpPr>
          <p:cNvPr id="972" name="Google Shape;972;g24bc7595c84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3" name="Google Shape;973;g24bc7595c84_0_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endParaRPr>
              <a:latin typeface="Verdana"/>
              <a:ea typeface="Verdana"/>
              <a:cs typeface="Verdana"/>
              <a:sym typeface="Verdana"/>
            </a:endParaRPr>
          </a:p>
        </p:txBody>
      </p:sp>
      <p:sp>
        <p:nvSpPr>
          <p:cNvPr id="974" name="Google Shape;974;g24bc7595c84_0_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95</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9"/>
        <p:cNvGrpSpPr/>
        <p:nvPr/>
      </p:nvGrpSpPr>
      <p:grpSpPr>
        <a:xfrm>
          <a:off x="0" y="0"/>
          <a:ext cx="0" cy="0"/>
          <a:chOff x="0" y="0"/>
          <a:chExt cx="0" cy="0"/>
        </a:xfrm>
      </p:grpSpPr>
      <p:sp>
        <p:nvSpPr>
          <p:cNvPr id="980" name="Google Shape;980;g244f0487a68_0_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1" name="Google Shape;981;g244f0487a68_0_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p:txBody>
      </p:sp>
      <p:sp>
        <p:nvSpPr>
          <p:cNvPr id="982" name="Google Shape;982;g244f0487a68_0_7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96</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
        <p:cNvGrpSpPr/>
        <p:nvPr/>
      </p:nvGrpSpPr>
      <p:grpSpPr>
        <a:xfrm>
          <a:off x="0" y="0"/>
          <a:ext cx="0" cy="0"/>
          <a:chOff x="0" y="0"/>
          <a:chExt cx="0" cy="0"/>
        </a:xfrm>
      </p:grpSpPr>
      <p:sp>
        <p:nvSpPr>
          <p:cNvPr id="988" name="Google Shape;988;g244f0487a68_0_2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9" name="Google Shape;989;g244f0487a68_0_2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endParaRPr>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endParaRPr>
              <a:latin typeface="Verdana"/>
              <a:ea typeface="Verdana"/>
              <a:cs typeface="Verdana"/>
              <a:sym typeface="Verdana"/>
            </a:endParaRPr>
          </a:p>
        </p:txBody>
      </p:sp>
      <p:sp>
        <p:nvSpPr>
          <p:cNvPr id="990" name="Google Shape;990;g244f0487a68_0_2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97</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7"/>
        <p:cNvGrpSpPr/>
        <p:nvPr/>
      </p:nvGrpSpPr>
      <p:grpSpPr>
        <a:xfrm>
          <a:off x="0" y="0"/>
          <a:ext cx="0" cy="0"/>
          <a:chOff x="0" y="0"/>
          <a:chExt cx="0" cy="0"/>
        </a:xfrm>
      </p:grpSpPr>
      <p:sp>
        <p:nvSpPr>
          <p:cNvPr id="998" name="Google Shape;998;g244f0487a68_0_3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9" name="Google Shape;999;g244f0487a68_0_3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Verdana"/>
              <a:ea typeface="Verdana"/>
              <a:cs typeface="Verdana"/>
              <a:sym typeface="Verdana"/>
            </a:endParaRPr>
          </a:p>
        </p:txBody>
      </p:sp>
      <p:sp>
        <p:nvSpPr>
          <p:cNvPr id="1000" name="Google Shape;1000;g244f0487a68_0_3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98</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g244f0487a68_0_3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0" name="Google Shape;1010;g244f0487a68_0_3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chemeClr val="dk1"/>
              </a:buClr>
              <a:buSzPts val="1100"/>
              <a:buFont typeface="Arial"/>
              <a:buNone/>
            </a:pPr>
            <a:endParaRPr b="1">
              <a:latin typeface="Verdana"/>
              <a:ea typeface="Verdana"/>
              <a:cs typeface="Verdana"/>
              <a:sym typeface="Verdana"/>
            </a:endParaRPr>
          </a:p>
        </p:txBody>
      </p:sp>
      <p:sp>
        <p:nvSpPr>
          <p:cNvPr id="1011" name="Google Shape;1011;g244f0487a68_0_3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12"/>
        <p:cNvGrpSpPr/>
        <p:nvPr/>
      </p:nvGrpSpPr>
      <p:grpSpPr>
        <a:xfrm>
          <a:off x="0" y="0"/>
          <a:ext cx="0" cy="0"/>
          <a:chOff x="0" y="0"/>
          <a:chExt cx="0" cy="0"/>
        </a:xfrm>
      </p:grpSpPr>
      <p:pic>
        <p:nvPicPr>
          <p:cNvPr id="13" name="Google Shape;13;p22"/>
          <p:cNvPicPr preferRelativeResize="0"/>
          <p:nvPr/>
        </p:nvPicPr>
        <p:blipFill rotWithShape="1">
          <a:blip r:embed="rId2">
            <a:alphaModFix/>
          </a:blip>
          <a:srcRect/>
          <a:stretch/>
        </p:blipFill>
        <p:spPr>
          <a:xfrm>
            <a:off x="0" y="1599831"/>
            <a:ext cx="9147018" cy="2763161"/>
          </a:xfrm>
          <a:prstGeom prst="rect">
            <a:avLst/>
          </a:prstGeom>
          <a:noFill/>
          <a:ln>
            <a:noFill/>
          </a:ln>
        </p:spPr>
      </p:pic>
      <p:sp>
        <p:nvSpPr>
          <p:cNvPr id="14" name="Google Shape;14;p22"/>
          <p:cNvSpPr txBox="1">
            <a:spLocks noGrp="1"/>
          </p:cNvSpPr>
          <p:nvPr>
            <p:ph type="ctrTitle"/>
          </p:nvPr>
        </p:nvSpPr>
        <p:spPr>
          <a:xfrm>
            <a:off x="953254" y="3671154"/>
            <a:ext cx="7240509" cy="1470025"/>
          </a:xfrm>
          <a:prstGeom prst="rect">
            <a:avLst/>
          </a:prstGeom>
          <a:solidFill>
            <a:schemeClr val="lt1">
              <a:alpha val="65490"/>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2"/>
          <p:cNvSpPr txBox="1">
            <a:spLocks noGrp="1"/>
          </p:cNvSpPr>
          <p:nvPr>
            <p:ph type="subTitle" idx="1"/>
          </p:nvPr>
        </p:nvSpPr>
        <p:spPr>
          <a:xfrm>
            <a:off x="1373109" y="5257800"/>
            <a:ext cx="6400800" cy="914400"/>
          </a:xfrm>
          <a:prstGeom prst="rect">
            <a:avLst/>
          </a:prstGeom>
          <a:solidFill>
            <a:schemeClr val="lt1">
              <a:alpha val="65490"/>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16" name="Google Shape;16;p22"/>
          <p:cNvPicPr preferRelativeResize="0"/>
          <p:nvPr/>
        </p:nvPicPr>
        <p:blipFill rotWithShape="1">
          <a:blip r:embed="rId3">
            <a:alphaModFix/>
          </a:blip>
          <a:srcRect b="11683"/>
          <a:stretch/>
        </p:blipFill>
        <p:spPr>
          <a:xfrm>
            <a:off x="3120700" y="80225"/>
            <a:ext cx="2905625" cy="140367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58"/>
        <p:cNvGrpSpPr/>
        <p:nvPr/>
      </p:nvGrpSpPr>
      <p:grpSpPr>
        <a:xfrm>
          <a:off x="0" y="0"/>
          <a:ext cx="0" cy="0"/>
          <a:chOff x="0" y="0"/>
          <a:chExt cx="0" cy="0"/>
        </a:xfrm>
      </p:grpSpPr>
      <p:sp>
        <p:nvSpPr>
          <p:cNvPr id="59" name="Google Shape;59;g22a56e2d374_1_1034"/>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60" name="Google Shape;60;g22a56e2d374_1_1034"/>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61" name="Google Shape;61;g22a56e2d374_1_103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62" name="Google Shape;62;g22a56e2d374_1_1034"/>
          <p:cNvPicPr preferRelativeResize="0"/>
          <p:nvPr/>
        </p:nvPicPr>
        <p:blipFill rotWithShape="1">
          <a:blip r:embed="rId2">
            <a:alphaModFix/>
          </a:blip>
          <a:srcRect b="11683"/>
          <a:stretch/>
        </p:blipFill>
        <p:spPr>
          <a:xfrm>
            <a:off x="7392724" y="6011975"/>
            <a:ext cx="1751275" cy="846024"/>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63"/>
        <p:cNvGrpSpPr/>
        <p:nvPr/>
      </p:nvGrpSpPr>
      <p:grpSpPr>
        <a:xfrm>
          <a:off x="0" y="0"/>
          <a:ext cx="0" cy="0"/>
          <a:chOff x="0" y="0"/>
          <a:chExt cx="0" cy="0"/>
        </a:xfrm>
      </p:grpSpPr>
      <p:sp>
        <p:nvSpPr>
          <p:cNvPr id="64" name="Google Shape;64;g2b43ead5cbc_0_200"/>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65"/>
        <p:cNvGrpSpPr/>
        <p:nvPr/>
      </p:nvGrpSpPr>
      <p:grpSpPr>
        <a:xfrm>
          <a:off x="0" y="0"/>
          <a:ext cx="0" cy="0"/>
          <a:chOff x="0" y="0"/>
          <a:chExt cx="0" cy="0"/>
        </a:xfrm>
      </p:grpSpPr>
      <p:sp>
        <p:nvSpPr>
          <p:cNvPr id="66" name="Google Shape;66;g24641aa3161_0_886"/>
          <p:cNvSpPr txBox="1">
            <a:spLocks noGrp="1"/>
          </p:cNvSpPr>
          <p:nvPr>
            <p:ph type="body" idx="1"/>
          </p:nvPr>
        </p:nvSpPr>
        <p:spPr>
          <a:xfrm>
            <a:off x="457201" y="1600201"/>
            <a:ext cx="8229600" cy="35814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7" name="Google Shape;67;g24641aa3161_0_886"/>
          <p:cNvSpPr txBox="1">
            <a:spLocks noGrp="1"/>
          </p:cNvSpPr>
          <p:nvPr>
            <p:ph type="title"/>
          </p:nvPr>
        </p:nvSpPr>
        <p:spPr>
          <a:xfrm>
            <a:off x="2377175" y="228600"/>
            <a:ext cx="6538200" cy="11484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8" name="Google Shape;68;g24641aa3161_0_886"/>
          <p:cNvPicPr preferRelativeResize="0"/>
          <p:nvPr/>
        </p:nvPicPr>
        <p:blipFill rotWithShape="1">
          <a:blip r:embed="rId2">
            <a:alphaModFix/>
          </a:blip>
          <a:srcRect l="240" t="10364" r="-239" b="30813"/>
          <a:stretch/>
        </p:blipFill>
        <p:spPr>
          <a:xfrm>
            <a:off x="0" y="5249173"/>
            <a:ext cx="9144000" cy="1680713"/>
          </a:xfrm>
          <a:prstGeom prst="rect">
            <a:avLst/>
          </a:prstGeom>
          <a:noFill/>
          <a:ln>
            <a:noFill/>
          </a:ln>
        </p:spPr>
      </p:pic>
      <p:pic>
        <p:nvPicPr>
          <p:cNvPr id="69" name="Google Shape;69;g24641aa3161_0_886"/>
          <p:cNvPicPr preferRelativeResize="0"/>
          <p:nvPr/>
        </p:nvPicPr>
        <p:blipFill rotWithShape="1">
          <a:blip r:embed="rId3">
            <a:alphaModFix/>
          </a:blip>
          <a:srcRect b="11683"/>
          <a:stretch/>
        </p:blipFill>
        <p:spPr>
          <a:xfrm>
            <a:off x="0" y="228600"/>
            <a:ext cx="2377168" cy="1148401"/>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5_One Content">
  <p:cSld name="5_One Content">
    <p:spTree>
      <p:nvGrpSpPr>
        <p:cNvPr id="1" name="Shape 70"/>
        <p:cNvGrpSpPr/>
        <p:nvPr/>
      </p:nvGrpSpPr>
      <p:grpSpPr>
        <a:xfrm>
          <a:off x="0" y="0"/>
          <a:ext cx="0" cy="0"/>
          <a:chOff x="0" y="0"/>
          <a:chExt cx="0" cy="0"/>
        </a:xfrm>
      </p:grpSpPr>
      <p:sp>
        <p:nvSpPr>
          <p:cNvPr id="71" name="Google Shape;71;g22a56e2d374_0_292"/>
          <p:cNvSpPr txBox="1">
            <a:spLocks noGrp="1"/>
          </p:cNvSpPr>
          <p:nvPr>
            <p:ph type="title"/>
          </p:nvPr>
        </p:nvSpPr>
        <p:spPr>
          <a:xfrm>
            <a:off x="2743200" y="256814"/>
            <a:ext cx="5943600" cy="1143000"/>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3800"/>
              <a:buFont typeface="Verdana"/>
              <a:buNone/>
              <a:defRPr sz="3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g22a56e2d374_0_292"/>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73" name="Google Shape;73;g22a56e2d374_0_292"/>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74" name="Google Shape;74;g22a56e2d374_0_29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75" name="Google Shape;75;g22a56e2d374_0_292"/>
          <p:cNvPicPr preferRelativeResize="0"/>
          <p:nvPr/>
        </p:nvPicPr>
        <p:blipFill rotWithShape="1">
          <a:blip r:embed="rId2">
            <a:alphaModFix/>
          </a:blip>
          <a:srcRect t="5951" b="16048"/>
          <a:stretch/>
        </p:blipFill>
        <p:spPr>
          <a:xfrm>
            <a:off x="0" y="5130800"/>
            <a:ext cx="9144000" cy="1727200"/>
          </a:xfrm>
          <a:prstGeom prst="rect">
            <a:avLst/>
          </a:prstGeom>
          <a:noFill/>
          <a:ln w="38100" cap="flat" cmpd="sng">
            <a:solidFill>
              <a:schemeClr val="accent5"/>
            </a:solidFill>
            <a:prstDash val="dash"/>
            <a:round/>
            <a:headEnd type="none" w="sm" len="sm"/>
            <a:tailEnd type="none" w="sm" len="sm"/>
          </a:ln>
        </p:spPr>
      </p:pic>
      <p:pic>
        <p:nvPicPr>
          <p:cNvPr id="76" name="Google Shape;76;g22a56e2d374_0_292"/>
          <p:cNvPicPr preferRelativeResize="0"/>
          <p:nvPr/>
        </p:nvPicPr>
        <p:blipFill rotWithShape="1">
          <a:blip r:embed="rId3">
            <a:alphaModFix/>
          </a:blip>
          <a:srcRect b="11683"/>
          <a:stretch/>
        </p:blipFill>
        <p:spPr>
          <a:xfrm>
            <a:off x="340991" y="279400"/>
            <a:ext cx="2366010" cy="1143000"/>
          </a:xfrm>
          <a:prstGeom prst="rect">
            <a:avLst/>
          </a:prstGeom>
          <a:noFill/>
          <a:ln>
            <a:noFill/>
          </a:ln>
        </p:spPr>
      </p:pic>
      <p:sp>
        <p:nvSpPr>
          <p:cNvPr id="77" name="Google Shape;77;g22a56e2d374_0_292"/>
          <p:cNvSpPr txBox="1">
            <a:spLocks noGrp="1"/>
          </p:cNvSpPr>
          <p:nvPr>
            <p:ph type="body" idx="1"/>
          </p:nvPr>
        </p:nvSpPr>
        <p:spPr>
          <a:xfrm>
            <a:off x="457201" y="1485901"/>
            <a:ext cx="8229600" cy="35814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8"/>
        <p:cNvGrpSpPr/>
        <p:nvPr/>
      </p:nvGrpSpPr>
      <p:grpSpPr>
        <a:xfrm>
          <a:off x="0" y="0"/>
          <a:ext cx="0" cy="0"/>
          <a:chOff x="0" y="0"/>
          <a:chExt cx="0" cy="0"/>
        </a:xfrm>
      </p:grpSpPr>
      <p:pic>
        <p:nvPicPr>
          <p:cNvPr id="79" name="Google Shape;79;p12" descr="Decorative Image of Smiling kids" title="Decorative image"/>
          <p:cNvPicPr preferRelativeResize="0"/>
          <p:nvPr/>
        </p:nvPicPr>
        <p:blipFill rotWithShape="1">
          <a:blip r:embed="rId2">
            <a:alphaModFix/>
          </a:blip>
          <a:srcRect/>
          <a:stretch/>
        </p:blipFill>
        <p:spPr>
          <a:xfrm>
            <a:off x="0" y="1556656"/>
            <a:ext cx="9147018" cy="2849511"/>
          </a:xfrm>
          <a:prstGeom prst="rect">
            <a:avLst/>
          </a:prstGeom>
          <a:noFill/>
          <a:ln>
            <a:noFill/>
          </a:ln>
        </p:spPr>
      </p:pic>
      <p:sp>
        <p:nvSpPr>
          <p:cNvPr id="80" name="Google Shape;80;p12"/>
          <p:cNvSpPr txBox="1">
            <a:spLocks noGrp="1"/>
          </p:cNvSpPr>
          <p:nvPr>
            <p:ph type="ctrTitle"/>
          </p:nvPr>
        </p:nvSpPr>
        <p:spPr>
          <a:xfrm>
            <a:off x="953254" y="3671154"/>
            <a:ext cx="7240509" cy="1470025"/>
          </a:xfrm>
          <a:prstGeom prst="rect">
            <a:avLst/>
          </a:prstGeom>
          <a:solidFill>
            <a:schemeClr val="lt1">
              <a:alpha val="65490"/>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12"/>
          <p:cNvSpPr txBox="1">
            <a:spLocks noGrp="1"/>
          </p:cNvSpPr>
          <p:nvPr>
            <p:ph type="subTitle" idx="1"/>
          </p:nvPr>
        </p:nvSpPr>
        <p:spPr>
          <a:xfrm>
            <a:off x="1373109" y="5257800"/>
            <a:ext cx="6400800" cy="914400"/>
          </a:xfrm>
          <a:prstGeom prst="rect">
            <a:avLst/>
          </a:prstGeom>
          <a:solidFill>
            <a:schemeClr val="lt1">
              <a:alpha val="65490"/>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82" name="Google Shape;82;p12"/>
          <p:cNvPicPr preferRelativeResize="0"/>
          <p:nvPr/>
        </p:nvPicPr>
        <p:blipFill rotWithShape="1">
          <a:blip r:embed="rId3">
            <a:alphaModFix/>
          </a:blip>
          <a:srcRect b="11683"/>
          <a:stretch/>
        </p:blipFill>
        <p:spPr>
          <a:xfrm>
            <a:off x="3120700" y="80225"/>
            <a:ext cx="2905625" cy="1403674"/>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83"/>
        <p:cNvGrpSpPr/>
        <p:nvPr/>
      </p:nvGrpSpPr>
      <p:grpSpPr>
        <a:xfrm>
          <a:off x="0" y="0"/>
          <a:ext cx="0" cy="0"/>
          <a:chOff x="0" y="0"/>
          <a:chExt cx="0" cy="0"/>
        </a:xfrm>
      </p:grpSpPr>
      <p:pic>
        <p:nvPicPr>
          <p:cNvPr id="84" name="Google Shape;84;p19"/>
          <p:cNvPicPr preferRelativeResize="0"/>
          <p:nvPr/>
        </p:nvPicPr>
        <p:blipFill rotWithShape="1">
          <a:blip r:embed="rId2">
            <a:alphaModFix/>
          </a:blip>
          <a:srcRect/>
          <a:stretch/>
        </p:blipFill>
        <p:spPr>
          <a:xfrm>
            <a:off x="0" y="1876147"/>
            <a:ext cx="9147018" cy="2210529"/>
          </a:xfrm>
          <a:prstGeom prst="rect">
            <a:avLst/>
          </a:prstGeom>
          <a:noFill/>
          <a:ln>
            <a:noFill/>
          </a:ln>
        </p:spPr>
      </p:pic>
      <p:sp>
        <p:nvSpPr>
          <p:cNvPr id="85" name="Google Shape;85;p19"/>
          <p:cNvSpPr txBox="1">
            <a:spLocks noGrp="1"/>
          </p:cNvSpPr>
          <p:nvPr>
            <p:ph type="ctrTitle"/>
          </p:nvPr>
        </p:nvSpPr>
        <p:spPr>
          <a:xfrm>
            <a:off x="953254" y="3671154"/>
            <a:ext cx="7240509" cy="1470025"/>
          </a:xfrm>
          <a:prstGeom prst="rect">
            <a:avLst/>
          </a:prstGeom>
          <a:solidFill>
            <a:schemeClr val="lt1">
              <a:alpha val="65490"/>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19"/>
          <p:cNvSpPr txBox="1">
            <a:spLocks noGrp="1"/>
          </p:cNvSpPr>
          <p:nvPr>
            <p:ph type="subTitle" idx="1"/>
          </p:nvPr>
        </p:nvSpPr>
        <p:spPr>
          <a:xfrm>
            <a:off x="1373109" y="5257800"/>
            <a:ext cx="6400800" cy="914400"/>
          </a:xfrm>
          <a:prstGeom prst="rect">
            <a:avLst/>
          </a:prstGeom>
          <a:solidFill>
            <a:schemeClr val="lt1">
              <a:alpha val="65490"/>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87" name="Google Shape;87;p19"/>
          <p:cNvPicPr preferRelativeResize="0"/>
          <p:nvPr/>
        </p:nvPicPr>
        <p:blipFill rotWithShape="1">
          <a:blip r:embed="rId3">
            <a:alphaModFix/>
          </a:blip>
          <a:srcRect b="11683"/>
          <a:stretch/>
        </p:blipFill>
        <p:spPr>
          <a:xfrm>
            <a:off x="3120700" y="80225"/>
            <a:ext cx="2905625" cy="1403674"/>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88"/>
        <p:cNvGrpSpPr/>
        <p:nvPr/>
      </p:nvGrpSpPr>
      <p:grpSpPr>
        <a:xfrm>
          <a:off x="0" y="0"/>
          <a:ext cx="0" cy="0"/>
          <a:chOff x="0" y="0"/>
          <a:chExt cx="0" cy="0"/>
        </a:xfrm>
      </p:grpSpPr>
      <p:pic>
        <p:nvPicPr>
          <p:cNvPr id="89" name="Google Shape;89;p20"/>
          <p:cNvPicPr preferRelativeResize="0"/>
          <p:nvPr/>
        </p:nvPicPr>
        <p:blipFill rotWithShape="1">
          <a:blip r:embed="rId2">
            <a:alphaModFix/>
          </a:blip>
          <a:srcRect/>
          <a:stretch/>
        </p:blipFill>
        <p:spPr>
          <a:xfrm>
            <a:off x="0" y="1876147"/>
            <a:ext cx="9147018" cy="2210529"/>
          </a:xfrm>
          <a:prstGeom prst="rect">
            <a:avLst/>
          </a:prstGeom>
          <a:noFill/>
          <a:ln>
            <a:noFill/>
          </a:ln>
        </p:spPr>
      </p:pic>
      <p:sp>
        <p:nvSpPr>
          <p:cNvPr id="90" name="Google Shape;90;p20"/>
          <p:cNvSpPr txBox="1">
            <a:spLocks noGrp="1"/>
          </p:cNvSpPr>
          <p:nvPr>
            <p:ph type="ctrTitle"/>
          </p:nvPr>
        </p:nvSpPr>
        <p:spPr>
          <a:xfrm>
            <a:off x="953254" y="3671154"/>
            <a:ext cx="7240509" cy="1470025"/>
          </a:xfrm>
          <a:prstGeom prst="rect">
            <a:avLst/>
          </a:prstGeom>
          <a:solidFill>
            <a:schemeClr val="lt1">
              <a:alpha val="65490"/>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20"/>
          <p:cNvSpPr txBox="1">
            <a:spLocks noGrp="1"/>
          </p:cNvSpPr>
          <p:nvPr>
            <p:ph type="subTitle" idx="1"/>
          </p:nvPr>
        </p:nvSpPr>
        <p:spPr>
          <a:xfrm>
            <a:off x="1373109" y="5257800"/>
            <a:ext cx="6400800" cy="914400"/>
          </a:xfrm>
          <a:prstGeom prst="rect">
            <a:avLst/>
          </a:prstGeom>
          <a:solidFill>
            <a:schemeClr val="lt1">
              <a:alpha val="65490"/>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92" name="Google Shape;92;p20"/>
          <p:cNvPicPr preferRelativeResize="0"/>
          <p:nvPr/>
        </p:nvPicPr>
        <p:blipFill rotWithShape="1">
          <a:blip r:embed="rId3">
            <a:alphaModFix/>
          </a:blip>
          <a:srcRect b="11683"/>
          <a:stretch/>
        </p:blipFill>
        <p:spPr>
          <a:xfrm>
            <a:off x="3120700" y="80225"/>
            <a:ext cx="2905625" cy="1403674"/>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93"/>
        <p:cNvGrpSpPr/>
        <p:nvPr/>
      </p:nvGrpSpPr>
      <p:grpSpPr>
        <a:xfrm>
          <a:off x="0" y="0"/>
          <a:ext cx="0" cy="0"/>
          <a:chOff x="0" y="0"/>
          <a:chExt cx="0" cy="0"/>
        </a:xfrm>
      </p:grpSpPr>
      <p:pic>
        <p:nvPicPr>
          <p:cNvPr id="94" name="Google Shape;94;p21"/>
          <p:cNvPicPr preferRelativeResize="0"/>
          <p:nvPr/>
        </p:nvPicPr>
        <p:blipFill rotWithShape="1">
          <a:blip r:embed="rId2">
            <a:alphaModFix/>
          </a:blip>
          <a:srcRect/>
          <a:stretch/>
        </p:blipFill>
        <p:spPr>
          <a:xfrm>
            <a:off x="0" y="1876147"/>
            <a:ext cx="9147018" cy="2210529"/>
          </a:xfrm>
          <a:prstGeom prst="rect">
            <a:avLst/>
          </a:prstGeom>
          <a:noFill/>
          <a:ln>
            <a:noFill/>
          </a:ln>
        </p:spPr>
      </p:pic>
      <p:sp>
        <p:nvSpPr>
          <p:cNvPr id="95" name="Google Shape;95;p21"/>
          <p:cNvSpPr txBox="1">
            <a:spLocks noGrp="1"/>
          </p:cNvSpPr>
          <p:nvPr>
            <p:ph type="ctrTitle"/>
          </p:nvPr>
        </p:nvSpPr>
        <p:spPr>
          <a:xfrm>
            <a:off x="953254" y="3671154"/>
            <a:ext cx="7240509" cy="1470025"/>
          </a:xfrm>
          <a:prstGeom prst="rect">
            <a:avLst/>
          </a:prstGeom>
          <a:solidFill>
            <a:schemeClr val="lt1">
              <a:alpha val="65490"/>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21"/>
          <p:cNvSpPr txBox="1">
            <a:spLocks noGrp="1"/>
          </p:cNvSpPr>
          <p:nvPr>
            <p:ph type="subTitle" idx="1"/>
          </p:nvPr>
        </p:nvSpPr>
        <p:spPr>
          <a:xfrm>
            <a:off x="1373109" y="5257800"/>
            <a:ext cx="6400800" cy="914400"/>
          </a:xfrm>
          <a:prstGeom prst="rect">
            <a:avLst/>
          </a:prstGeom>
          <a:solidFill>
            <a:schemeClr val="lt1">
              <a:alpha val="65490"/>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97" name="Google Shape;97;p21"/>
          <p:cNvPicPr preferRelativeResize="0"/>
          <p:nvPr/>
        </p:nvPicPr>
        <p:blipFill rotWithShape="1">
          <a:blip r:embed="rId3">
            <a:alphaModFix/>
          </a:blip>
          <a:srcRect b="11683"/>
          <a:stretch/>
        </p:blipFill>
        <p:spPr>
          <a:xfrm>
            <a:off x="3120700" y="80225"/>
            <a:ext cx="2905625" cy="1403674"/>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7_Title and Content">
  <p:cSld name="7_Title and Content">
    <p:spTree>
      <p:nvGrpSpPr>
        <p:cNvPr id="1" name="Shape 98"/>
        <p:cNvGrpSpPr/>
        <p:nvPr/>
      </p:nvGrpSpPr>
      <p:grpSpPr>
        <a:xfrm>
          <a:off x="0" y="0"/>
          <a:ext cx="0" cy="0"/>
          <a:chOff x="0" y="0"/>
          <a:chExt cx="0" cy="0"/>
        </a:xfrm>
      </p:grpSpPr>
      <p:sp>
        <p:nvSpPr>
          <p:cNvPr id="99" name="Google Shape;99;p26"/>
          <p:cNvSpPr txBox="1">
            <a:spLocks noGrp="1"/>
          </p:cNvSpPr>
          <p:nvPr>
            <p:ph type="body" idx="1"/>
          </p:nvPr>
        </p:nvSpPr>
        <p:spPr>
          <a:xfrm>
            <a:off x="457201" y="1600201"/>
            <a:ext cx="8229600" cy="3581399"/>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00" name="Google Shape;100;p26"/>
          <p:cNvSpPr txBox="1">
            <a:spLocks noGrp="1"/>
          </p:cNvSpPr>
          <p:nvPr>
            <p:ph type="title"/>
          </p:nvPr>
        </p:nvSpPr>
        <p:spPr>
          <a:xfrm>
            <a:off x="2593475" y="228600"/>
            <a:ext cx="6321900" cy="11937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01" name="Google Shape;101;p26"/>
          <p:cNvPicPr preferRelativeResize="0"/>
          <p:nvPr/>
        </p:nvPicPr>
        <p:blipFill rotWithShape="1">
          <a:blip r:embed="rId2">
            <a:alphaModFix/>
          </a:blip>
          <a:srcRect t="11971" b="11970"/>
          <a:stretch/>
        </p:blipFill>
        <p:spPr>
          <a:xfrm>
            <a:off x="0" y="5249173"/>
            <a:ext cx="9144000" cy="1680713"/>
          </a:xfrm>
          <a:prstGeom prst="rect">
            <a:avLst/>
          </a:prstGeom>
          <a:noFill/>
          <a:ln>
            <a:noFill/>
          </a:ln>
        </p:spPr>
      </p:pic>
      <p:pic>
        <p:nvPicPr>
          <p:cNvPr id="102" name="Google Shape;102;p26"/>
          <p:cNvPicPr preferRelativeResize="0"/>
          <p:nvPr/>
        </p:nvPicPr>
        <p:blipFill rotWithShape="1">
          <a:blip r:embed="rId3">
            <a:alphaModFix/>
          </a:blip>
          <a:srcRect b="11683"/>
          <a:stretch/>
        </p:blipFill>
        <p:spPr>
          <a:xfrm>
            <a:off x="122525" y="228600"/>
            <a:ext cx="2470948" cy="119370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6_Title and Content">
  <p:cSld name="6_Title and Content">
    <p:spTree>
      <p:nvGrpSpPr>
        <p:cNvPr id="1" name="Shape 103"/>
        <p:cNvGrpSpPr/>
        <p:nvPr/>
      </p:nvGrpSpPr>
      <p:grpSpPr>
        <a:xfrm>
          <a:off x="0" y="0"/>
          <a:ext cx="0" cy="0"/>
          <a:chOff x="0" y="0"/>
          <a:chExt cx="0" cy="0"/>
        </a:xfrm>
      </p:grpSpPr>
      <p:sp>
        <p:nvSpPr>
          <p:cNvPr id="104" name="Google Shape;104;p27"/>
          <p:cNvSpPr txBox="1">
            <a:spLocks noGrp="1"/>
          </p:cNvSpPr>
          <p:nvPr>
            <p:ph type="body" idx="1"/>
          </p:nvPr>
        </p:nvSpPr>
        <p:spPr>
          <a:xfrm>
            <a:off x="457201" y="1600201"/>
            <a:ext cx="8229600" cy="3581399"/>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105" name="Google Shape;105;p27"/>
          <p:cNvPicPr preferRelativeResize="0"/>
          <p:nvPr/>
        </p:nvPicPr>
        <p:blipFill rotWithShape="1">
          <a:blip r:embed="rId2">
            <a:alphaModFix/>
          </a:blip>
          <a:srcRect l="126" t="52" r="-125" b="39102"/>
          <a:stretch/>
        </p:blipFill>
        <p:spPr>
          <a:xfrm>
            <a:off x="11502" y="5183038"/>
            <a:ext cx="9144000" cy="1680713"/>
          </a:xfrm>
          <a:prstGeom prst="rect">
            <a:avLst/>
          </a:prstGeom>
          <a:noFill/>
          <a:ln>
            <a:noFill/>
          </a:ln>
        </p:spPr>
      </p:pic>
      <p:sp>
        <p:nvSpPr>
          <p:cNvPr id="106" name="Google Shape;106;p27"/>
          <p:cNvSpPr txBox="1">
            <a:spLocks noGrp="1"/>
          </p:cNvSpPr>
          <p:nvPr>
            <p:ph type="title"/>
          </p:nvPr>
        </p:nvSpPr>
        <p:spPr>
          <a:xfrm>
            <a:off x="2593475" y="228600"/>
            <a:ext cx="6321900" cy="11937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07" name="Google Shape;107;p27"/>
          <p:cNvPicPr preferRelativeResize="0"/>
          <p:nvPr/>
        </p:nvPicPr>
        <p:blipFill rotWithShape="1">
          <a:blip r:embed="rId3">
            <a:alphaModFix/>
          </a:blip>
          <a:srcRect b="11683"/>
          <a:stretch/>
        </p:blipFill>
        <p:spPr>
          <a:xfrm>
            <a:off x="122525" y="228600"/>
            <a:ext cx="2470948" cy="11937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7"/>
        <p:cNvGrpSpPr/>
        <p:nvPr/>
      </p:nvGrpSpPr>
      <p:grpSpPr>
        <a:xfrm>
          <a:off x="0" y="0"/>
          <a:ext cx="0" cy="0"/>
          <a:chOff x="0" y="0"/>
          <a:chExt cx="0" cy="0"/>
        </a:xfrm>
      </p:grpSpPr>
      <p:sp>
        <p:nvSpPr>
          <p:cNvPr id="18" name="Google Shape;18;p29"/>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9" name="Google Shape;19;p29"/>
          <p:cNvPicPr preferRelativeResize="0"/>
          <p:nvPr/>
        </p:nvPicPr>
        <p:blipFill rotWithShape="1">
          <a:blip r:embed="rId2">
            <a:alphaModFix/>
          </a:blip>
          <a:srcRect b="11683"/>
          <a:stretch/>
        </p:blipFill>
        <p:spPr>
          <a:xfrm>
            <a:off x="7392724" y="6011975"/>
            <a:ext cx="1751275" cy="846024"/>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108"/>
        <p:cNvGrpSpPr/>
        <p:nvPr/>
      </p:nvGrpSpPr>
      <p:grpSpPr>
        <a:xfrm>
          <a:off x="0" y="0"/>
          <a:ext cx="0" cy="0"/>
          <a:chOff x="0" y="0"/>
          <a:chExt cx="0" cy="0"/>
        </a:xfrm>
      </p:grpSpPr>
      <p:sp>
        <p:nvSpPr>
          <p:cNvPr id="109" name="Google Shape;109;g22a56e2d374_1_529"/>
          <p:cNvSpPr txBox="1">
            <a:spLocks noGrp="1"/>
          </p:cNvSpPr>
          <p:nvPr>
            <p:ph type="title"/>
          </p:nvPr>
        </p:nvSpPr>
        <p:spPr>
          <a:xfrm>
            <a:off x="722313" y="4406900"/>
            <a:ext cx="7772400" cy="13620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Verdana"/>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g22a56e2d374_1_529"/>
          <p:cNvSpPr txBox="1">
            <a:spLocks noGrp="1"/>
          </p:cNvSpPr>
          <p:nvPr>
            <p:ph type="body" idx="1"/>
          </p:nvPr>
        </p:nvSpPr>
        <p:spPr>
          <a:xfrm>
            <a:off x="722313" y="2906713"/>
            <a:ext cx="7772400" cy="15003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111" name="Google Shape;111;g22a56e2d374_1_529"/>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2" name="Google Shape;112;g22a56e2d374_1_529"/>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3" name="Google Shape;113;g22a56e2d374_1_52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114" name="Google Shape;114;g22a56e2d374_1_529"/>
          <p:cNvSpPr/>
          <p:nvPr/>
        </p:nvSpPr>
        <p:spPr>
          <a:xfrm>
            <a:off x="-1" y="2214563"/>
            <a:ext cx="9144000" cy="681000"/>
          </a:xfrm>
          <a:prstGeom prst="rect">
            <a:avLst/>
          </a:prstGeom>
          <a:gradFill>
            <a:gsLst>
              <a:gs pos="0">
                <a:schemeClr val="accent5"/>
              </a:gs>
              <a:gs pos="75000">
                <a:srgbClr val="7DCCED"/>
              </a:gs>
              <a:gs pos="100000">
                <a:schemeClr val="lt1"/>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pic>
        <p:nvPicPr>
          <p:cNvPr id="115" name="Google Shape;115;g22a56e2d374_1_529" descr="Decorative image of smiling teenagers at a library" title="Decorative image"/>
          <p:cNvPicPr preferRelativeResize="0"/>
          <p:nvPr/>
        </p:nvPicPr>
        <p:blipFill rotWithShape="1">
          <a:blip r:embed="rId2">
            <a:alphaModFix/>
          </a:blip>
          <a:srcRect/>
          <a:stretch/>
        </p:blipFill>
        <p:spPr>
          <a:xfrm>
            <a:off x="-1" y="0"/>
            <a:ext cx="9144000" cy="2214562"/>
          </a:xfrm>
          <a:prstGeom prst="rect">
            <a:avLst/>
          </a:prstGeom>
          <a:noFill/>
          <a:ln>
            <a:noFill/>
          </a:ln>
          <a:effectLst>
            <a:reflection stA="52000" endA="300" endPos="35000" fadeDir="5400012" sy="-100000" algn="bl" rotWithShape="0"/>
          </a:effectLst>
        </p:spPr>
      </p:pic>
      <p:pic>
        <p:nvPicPr>
          <p:cNvPr id="116" name="Google Shape;116;g22a56e2d374_1_529"/>
          <p:cNvPicPr preferRelativeResize="0"/>
          <p:nvPr/>
        </p:nvPicPr>
        <p:blipFill rotWithShape="1">
          <a:blip r:embed="rId3">
            <a:alphaModFix/>
          </a:blip>
          <a:srcRect b="16561"/>
          <a:stretch/>
        </p:blipFill>
        <p:spPr>
          <a:xfrm>
            <a:off x="120325" y="69975"/>
            <a:ext cx="1604199" cy="813125"/>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2_One Content">
  <p:cSld name="2_One Content">
    <p:spTree>
      <p:nvGrpSpPr>
        <p:cNvPr id="1" name="Shape 117"/>
        <p:cNvGrpSpPr/>
        <p:nvPr/>
      </p:nvGrpSpPr>
      <p:grpSpPr>
        <a:xfrm>
          <a:off x="0" y="0"/>
          <a:ext cx="0" cy="0"/>
          <a:chOff x="0" y="0"/>
          <a:chExt cx="0" cy="0"/>
        </a:xfrm>
      </p:grpSpPr>
      <p:sp>
        <p:nvSpPr>
          <p:cNvPr id="118" name="Google Shape;118;g22c68c3e43a_0_1341"/>
          <p:cNvSpPr txBox="1">
            <a:spLocks noGrp="1"/>
          </p:cNvSpPr>
          <p:nvPr>
            <p:ph type="body" idx="1"/>
          </p:nvPr>
        </p:nvSpPr>
        <p:spPr>
          <a:xfrm>
            <a:off x="457201" y="1600201"/>
            <a:ext cx="8229600" cy="33528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19" name="Google Shape;119;g22c68c3e43a_0_1341"/>
          <p:cNvSpPr txBox="1">
            <a:spLocks noGrp="1"/>
          </p:cNvSpPr>
          <p:nvPr>
            <p:ph type="dt" idx="10"/>
          </p:nvPr>
        </p:nvSpPr>
        <p:spPr>
          <a:xfrm>
            <a:off x="457200" y="6356351"/>
            <a:ext cx="21336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20" name="Google Shape;120;g22c68c3e43a_0_1341"/>
          <p:cNvSpPr txBox="1">
            <a:spLocks noGrp="1"/>
          </p:cNvSpPr>
          <p:nvPr>
            <p:ph type="ftr" idx="11"/>
          </p:nvPr>
        </p:nvSpPr>
        <p:spPr>
          <a:xfrm>
            <a:off x="3124200" y="6356351"/>
            <a:ext cx="28956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21" name="Google Shape;121;g22c68c3e43a_0_1341"/>
          <p:cNvSpPr txBox="1">
            <a:spLocks noGrp="1"/>
          </p:cNvSpPr>
          <p:nvPr>
            <p:ph type="sldNum" idx="12"/>
          </p:nvPr>
        </p:nvSpPr>
        <p:spPr>
          <a:xfrm>
            <a:off x="6553200" y="6356351"/>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122" name="Google Shape;122;g22c68c3e43a_0_1341" descr="Decorative image of college students/professionals around a table" title="Decorative image"/>
          <p:cNvPicPr preferRelativeResize="0"/>
          <p:nvPr/>
        </p:nvPicPr>
        <p:blipFill rotWithShape="1">
          <a:blip r:embed="rId2">
            <a:alphaModFix/>
          </a:blip>
          <a:srcRect t="21433"/>
          <a:stretch/>
        </p:blipFill>
        <p:spPr>
          <a:xfrm>
            <a:off x="1" y="5118100"/>
            <a:ext cx="9144000" cy="1739900"/>
          </a:xfrm>
          <a:prstGeom prst="rect">
            <a:avLst/>
          </a:prstGeom>
          <a:noFill/>
          <a:ln w="38100" cap="flat" cmpd="sng">
            <a:solidFill>
              <a:schemeClr val="accent5"/>
            </a:solidFill>
            <a:prstDash val="dash"/>
            <a:round/>
            <a:headEnd type="none" w="sm" len="sm"/>
            <a:tailEnd type="none" w="sm" len="sm"/>
          </a:ln>
        </p:spPr>
      </p:pic>
      <p:sp>
        <p:nvSpPr>
          <p:cNvPr id="123" name="Google Shape;123;g22c68c3e43a_0_1341"/>
          <p:cNvSpPr txBox="1">
            <a:spLocks noGrp="1"/>
          </p:cNvSpPr>
          <p:nvPr>
            <p:ph type="title"/>
          </p:nvPr>
        </p:nvSpPr>
        <p:spPr>
          <a:xfrm>
            <a:off x="2593475" y="228600"/>
            <a:ext cx="6321900" cy="11937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24" name="Google Shape;124;g22c68c3e43a_0_1341"/>
          <p:cNvPicPr preferRelativeResize="0"/>
          <p:nvPr/>
        </p:nvPicPr>
        <p:blipFill rotWithShape="1">
          <a:blip r:embed="rId3">
            <a:alphaModFix/>
          </a:blip>
          <a:srcRect b="11683"/>
          <a:stretch/>
        </p:blipFill>
        <p:spPr>
          <a:xfrm>
            <a:off x="122525" y="228600"/>
            <a:ext cx="2470948" cy="11937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0"/>
        <p:cNvGrpSpPr/>
        <p:nvPr/>
      </p:nvGrpSpPr>
      <p:grpSpPr>
        <a:xfrm>
          <a:off x="0" y="0"/>
          <a:ext cx="0" cy="0"/>
          <a:chOff x="0" y="0"/>
          <a:chExt cx="0" cy="0"/>
        </a:xfrm>
      </p:grpSpPr>
      <p:sp>
        <p:nvSpPr>
          <p:cNvPr id="21" name="Google Shape;21;p14"/>
          <p:cNvSpPr txBox="1">
            <a:spLocks noGrp="1"/>
          </p:cNvSpPr>
          <p:nvPr>
            <p:ph type="body" idx="1"/>
          </p:nvPr>
        </p:nvSpPr>
        <p:spPr>
          <a:xfrm>
            <a:off x="457201" y="1600201"/>
            <a:ext cx="8229600" cy="4571999"/>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2" name="Google Shape;22;p14"/>
          <p:cNvSpPr txBox="1">
            <a:spLocks noGrp="1"/>
          </p:cNvSpPr>
          <p:nvPr>
            <p:ph type="title"/>
          </p:nvPr>
        </p:nvSpPr>
        <p:spPr>
          <a:xfrm>
            <a:off x="228600" y="228600"/>
            <a:ext cx="8686799" cy="11430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3" name="Google Shape;23;p14"/>
          <p:cNvPicPr preferRelativeResize="0"/>
          <p:nvPr/>
        </p:nvPicPr>
        <p:blipFill rotWithShape="1">
          <a:blip r:embed="rId2">
            <a:alphaModFix/>
          </a:blip>
          <a:srcRect/>
          <a:stretch/>
        </p:blipFill>
        <p:spPr>
          <a:xfrm>
            <a:off x="7543800" y="6033861"/>
            <a:ext cx="1464053" cy="854528"/>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24"/>
        <p:cNvGrpSpPr/>
        <p:nvPr/>
      </p:nvGrpSpPr>
      <p:grpSpPr>
        <a:xfrm>
          <a:off x="0" y="0"/>
          <a:ext cx="0" cy="0"/>
          <a:chOff x="0" y="0"/>
          <a:chExt cx="0" cy="0"/>
        </a:xfrm>
      </p:grpSpPr>
      <p:sp>
        <p:nvSpPr>
          <p:cNvPr id="25" name="Google Shape;25;p13"/>
          <p:cNvSpPr txBox="1">
            <a:spLocks noGrp="1"/>
          </p:cNvSpPr>
          <p:nvPr>
            <p:ph type="ctrTitle"/>
          </p:nvPr>
        </p:nvSpPr>
        <p:spPr>
          <a:xfrm>
            <a:off x="928464" y="1600200"/>
            <a:ext cx="7240509" cy="1470025"/>
          </a:xfrm>
          <a:prstGeom prst="rect">
            <a:avLst/>
          </a:prstGeom>
          <a:solidFill>
            <a:schemeClr val="lt1">
              <a:alpha val="65490"/>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021127"/>
              </a:buClr>
              <a:buSzPts val="5400"/>
              <a:buFont typeface="Verdana"/>
              <a:buNone/>
              <a:defRPr sz="5400">
                <a:solidFill>
                  <a:srgbClr val="021127"/>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3"/>
          <p:cNvSpPr txBox="1">
            <a:spLocks noGrp="1"/>
          </p:cNvSpPr>
          <p:nvPr>
            <p:ph type="subTitle" idx="1"/>
          </p:nvPr>
        </p:nvSpPr>
        <p:spPr>
          <a:xfrm>
            <a:off x="1348319" y="3429000"/>
            <a:ext cx="6400800" cy="914400"/>
          </a:xfrm>
          <a:prstGeom prst="rect">
            <a:avLst/>
          </a:prstGeom>
          <a:solidFill>
            <a:schemeClr val="lt1">
              <a:alpha val="65490"/>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27" name="Google Shape;27;p13"/>
          <p:cNvPicPr preferRelativeResize="0"/>
          <p:nvPr/>
        </p:nvPicPr>
        <p:blipFill rotWithShape="1">
          <a:blip r:embed="rId2">
            <a:alphaModFix/>
          </a:blip>
          <a:srcRect b="11683"/>
          <a:stretch/>
        </p:blipFill>
        <p:spPr>
          <a:xfrm>
            <a:off x="3120700" y="80225"/>
            <a:ext cx="2905625" cy="1403674"/>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8"/>
        <p:cNvGrpSpPr/>
        <p:nvPr/>
      </p:nvGrpSpPr>
      <p:grpSpPr>
        <a:xfrm>
          <a:off x="0" y="0"/>
          <a:ext cx="0" cy="0"/>
          <a:chOff x="0" y="0"/>
          <a:chExt cx="0" cy="0"/>
        </a:xfrm>
      </p:grpSpPr>
      <p:sp>
        <p:nvSpPr>
          <p:cNvPr id="29" name="Google Shape;29;p28"/>
          <p:cNvSpPr txBox="1">
            <a:spLocks noGrp="1"/>
          </p:cNvSpPr>
          <p:nvPr>
            <p:ph type="title"/>
          </p:nvPr>
        </p:nvSpPr>
        <p:spPr>
          <a:xfrm>
            <a:off x="2743200" y="256814"/>
            <a:ext cx="5943600" cy="1143000"/>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3800"/>
              <a:buFont typeface="Verdana"/>
              <a:buNone/>
              <a:defRPr sz="3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8"/>
          <p:cNvSpPr txBox="1">
            <a:spLocks noGrp="1"/>
          </p:cNvSpPr>
          <p:nvPr>
            <p:ph type="body" idx="1"/>
          </p:nvPr>
        </p:nvSpPr>
        <p:spPr>
          <a:xfrm>
            <a:off x="457200" y="1600201"/>
            <a:ext cx="40386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1" name="Google Shape;31;p28"/>
          <p:cNvSpPr txBox="1">
            <a:spLocks noGrp="1"/>
          </p:cNvSpPr>
          <p:nvPr>
            <p:ph type="body" idx="2"/>
          </p:nvPr>
        </p:nvSpPr>
        <p:spPr>
          <a:xfrm>
            <a:off x="4597399" y="1600200"/>
            <a:ext cx="40386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pic>
        <p:nvPicPr>
          <p:cNvPr id="32" name="Google Shape;32;p28"/>
          <p:cNvPicPr preferRelativeResize="0"/>
          <p:nvPr/>
        </p:nvPicPr>
        <p:blipFill rotWithShape="1">
          <a:blip r:embed="rId2">
            <a:alphaModFix/>
          </a:blip>
          <a:srcRect b="11683"/>
          <a:stretch/>
        </p:blipFill>
        <p:spPr>
          <a:xfrm>
            <a:off x="269825" y="230901"/>
            <a:ext cx="2473373" cy="119485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914400" y="1524000"/>
            <a:ext cx="3582988" cy="650875"/>
          </a:xfrm>
          <a:prstGeom prst="rect">
            <a:avLst/>
          </a:prstGeom>
          <a:solidFill>
            <a:srgbClr val="003369">
              <a:alpha val="72549"/>
            </a:srgbClr>
          </a:solidFill>
          <a:ln>
            <a:noFill/>
          </a:ln>
        </p:spPr>
        <p:txBody>
          <a:bodyPr spcFirstLastPara="1" wrap="square" lIns="91425" tIns="45700" rIns="91425" bIns="45700" anchor="b" anchorCtr="0">
            <a:noAutofit/>
          </a:bodyPr>
          <a:lstStyle>
            <a:lvl1pPr marL="457200" lvl="0" indent="-228600" algn="l">
              <a:lnSpc>
                <a:spcPct val="100000"/>
              </a:lnSpc>
              <a:spcBef>
                <a:spcPts val="420"/>
              </a:spcBef>
              <a:spcAft>
                <a:spcPts val="0"/>
              </a:spcAft>
              <a:buClr>
                <a:schemeClr val="lt1"/>
              </a:buClr>
              <a:buSzPts val="2100"/>
              <a:buNone/>
              <a:defRPr sz="2100" b="1">
                <a:solidFill>
                  <a:schemeClr val="lt1"/>
                </a:solidFill>
              </a:defRPr>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36" name="Google Shape;36;p1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37" name="Google Shape;37;p16"/>
          <p:cNvSpPr txBox="1">
            <a:spLocks noGrp="1"/>
          </p:cNvSpPr>
          <p:nvPr>
            <p:ph type="body" idx="3"/>
          </p:nvPr>
        </p:nvSpPr>
        <p:spPr>
          <a:xfrm>
            <a:off x="5105400" y="1535113"/>
            <a:ext cx="3581400" cy="639762"/>
          </a:xfrm>
          <a:prstGeom prst="rect">
            <a:avLst/>
          </a:prstGeom>
          <a:solidFill>
            <a:srgbClr val="003369">
              <a:alpha val="72549"/>
            </a:srgbClr>
          </a:solidFill>
          <a:ln>
            <a:noFill/>
          </a:ln>
        </p:spPr>
        <p:txBody>
          <a:bodyPr spcFirstLastPara="1" wrap="square" lIns="91425" tIns="45700" rIns="91425" bIns="45700" anchor="b" anchorCtr="0">
            <a:normAutofit/>
          </a:bodyPr>
          <a:lstStyle>
            <a:lvl1pPr marL="457200" lvl="0" indent="-228600" algn="l">
              <a:lnSpc>
                <a:spcPct val="100000"/>
              </a:lnSpc>
              <a:spcBef>
                <a:spcPts val="420"/>
              </a:spcBef>
              <a:spcAft>
                <a:spcPts val="0"/>
              </a:spcAft>
              <a:buClr>
                <a:schemeClr val="lt1"/>
              </a:buClr>
              <a:buSzPts val="2100"/>
              <a:buNone/>
              <a:defRPr sz="2100" b="1">
                <a:solidFill>
                  <a:schemeClr val="lt1"/>
                </a:solidFill>
              </a:defRPr>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38" name="Google Shape;38;p16"/>
          <p:cNvSpPr txBox="1">
            <a:spLocks noGrp="1"/>
          </p:cNvSpPr>
          <p:nvPr>
            <p:ph type="body" idx="4"/>
          </p:nvPr>
        </p:nvSpPr>
        <p:spPr>
          <a:xfrm>
            <a:off x="4648200" y="2174875"/>
            <a:ext cx="4038600"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39" name="Google Shape;39;p16"/>
          <p:cNvSpPr/>
          <p:nvPr/>
        </p:nvSpPr>
        <p:spPr>
          <a:xfrm>
            <a:off x="457200" y="1524000"/>
            <a:ext cx="457200" cy="651510"/>
          </a:xfrm>
          <a:prstGeom prst="rect">
            <a:avLst/>
          </a:prstGeom>
          <a:solidFill>
            <a:srgbClr val="B1BBC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40" name="Google Shape;40;p16"/>
          <p:cNvSpPr/>
          <p:nvPr/>
        </p:nvSpPr>
        <p:spPr>
          <a:xfrm>
            <a:off x="4648200" y="1524000"/>
            <a:ext cx="457200" cy="651510"/>
          </a:xfrm>
          <a:prstGeom prst="rect">
            <a:avLst/>
          </a:prstGeom>
          <a:solidFill>
            <a:srgbClr val="B1BBCB">
              <a:alpha val="4745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pic>
        <p:nvPicPr>
          <p:cNvPr id="41" name="Google Shape;41;p16"/>
          <p:cNvPicPr preferRelativeResize="0"/>
          <p:nvPr/>
        </p:nvPicPr>
        <p:blipFill rotWithShape="1">
          <a:blip r:embed="rId2">
            <a:alphaModFix/>
          </a:blip>
          <a:srcRect b="11683"/>
          <a:stretch/>
        </p:blipFill>
        <p:spPr>
          <a:xfrm>
            <a:off x="7459574" y="6017125"/>
            <a:ext cx="1620250" cy="782726"/>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2"/>
        <p:cNvGrpSpPr/>
        <p:nvPr/>
      </p:nvGrpSpPr>
      <p:grpSpPr>
        <a:xfrm>
          <a:off x="0" y="0"/>
          <a:ext cx="0" cy="0"/>
          <a:chOff x="0" y="0"/>
          <a:chExt cx="0" cy="0"/>
        </a:xfrm>
      </p:grpSpPr>
      <p:sp>
        <p:nvSpPr>
          <p:cNvPr id="43" name="Google Shape;43;p18"/>
          <p:cNvSpPr txBox="1">
            <a:spLocks noGrp="1"/>
          </p:cNvSpPr>
          <p:nvPr>
            <p:ph type="title"/>
          </p:nvPr>
        </p:nvSpPr>
        <p:spPr>
          <a:xfrm>
            <a:off x="914400" y="273050"/>
            <a:ext cx="2551113" cy="1162050"/>
          </a:xfrm>
          <a:prstGeom prst="rect">
            <a:avLst/>
          </a:prstGeom>
          <a:solidFill>
            <a:schemeClr val="lt1"/>
          </a:solid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Verdana"/>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8"/>
          <p:cNvSpPr txBox="1">
            <a:spLocks noGrp="1"/>
          </p:cNvSpPr>
          <p:nvPr>
            <p:ph type="body" idx="1"/>
          </p:nvPr>
        </p:nvSpPr>
        <p:spPr>
          <a:xfrm>
            <a:off x="3575050" y="273051"/>
            <a:ext cx="5111750" cy="5674828"/>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45" name="Google Shape;45;p18"/>
          <p:cNvSpPr txBox="1">
            <a:spLocks noGrp="1"/>
          </p:cNvSpPr>
          <p:nvPr>
            <p:ph type="body" idx="2"/>
          </p:nvPr>
        </p:nvSpPr>
        <p:spPr>
          <a:xfrm>
            <a:off x="457200" y="1435101"/>
            <a:ext cx="3008313" cy="4512778"/>
          </a:xfrm>
          <a:prstGeom prst="rect">
            <a:avLst/>
          </a:prstGeom>
          <a:solidFill>
            <a:srgbClr val="003369">
              <a:alpha val="72549"/>
            </a:srgbClr>
          </a:solidFill>
          <a:ln>
            <a:noFill/>
          </a:ln>
        </p:spPr>
        <p:txBody>
          <a:bodyPr spcFirstLastPara="1" wrap="square" lIns="91425" tIns="45700" rIns="91425" bIns="45700" anchor="t" anchorCtr="0">
            <a:normAutofit/>
          </a:bodyPr>
          <a:lstStyle>
            <a:lvl1pPr marL="457200" lvl="0" indent="-228600" algn="l">
              <a:lnSpc>
                <a:spcPct val="100000"/>
              </a:lnSpc>
              <a:spcBef>
                <a:spcPts val="480"/>
              </a:spcBef>
              <a:spcAft>
                <a:spcPts val="0"/>
              </a:spcAft>
              <a:buClr>
                <a:schemeClr val="lt1"/>
              </a:buClr>
              <a:buSzPts val="2400"/>
              <a:buNone/>
              <a:defRPr sz="2400">
                <a:solidFill>
                  <a:schemeClr val="lt1"/>
                </a:solidFill>
              </a:defRPr>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46" name="Google Shape;46;p18"/>
          <p:cNvSpPr/>
          <p:nvPr/>
        </p:nvSpPr>
        <p:spPr>
          <a:xfrm>
            <a:off x="457200" y="273362"/>
            <a:ext cx="457200" cy="1161288"/>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pic>
        <p:nvPicPr>
          <p:cNvPr id="47" name="Google Shape;47;p18"/>
          <p:cNvPicPr preferRelativeResize="0"/>
          <p:nvPr/>
        </p:nvPicPr>
        <p:blipFill rotWithShape="1">
          <a:blip r:embed="rId2">
            <a:alphaModFix/>
          </a:blip>
          <a:srcRect b="11683"/>
          <a:stretch/>
        </p:blipFill>
        <p:spPr>
          <a:xfrm>
            <a:off x="7392724" y="6011975"/>
            <a:ext cx="1751275" cy="846024"/>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8"/>
        <p:cNvGrpSpPr/>
        <p:nvPr/>
      </p:nvGrpSpPr>
      <p:grpSpPr>
        <a:xfrm>
          <a:off x="0" y="0"/>
          <a:ext cx="0" cy="0"/>
          <a:chOff x="0" y="0"/>
          <a:chExt cx="0" cy="0"/>
        </a:xfrm>
      </p:grpSpPr>
      <p:pic>
        <p:nvPicPr>
          <p:cNvPr id="49" name="Google Shape;49;p15"/>
          <p:cNvPicPr preferRelativeResize="0"/>
          <p:nvPr/>
        </p:nvPicPr>
        <p:blipFill rotWithShape="1">
          <a:blip r:embed="rId2">
            <a:alphaModFix/>
          </a:blip>
          <a:srcRect l="136" t="32397" r="-129" b="12769"/>
          <a:stretch/>
        </p:blipFill>
        <p:spPr>
          <a:xfrm rot="10800000">
            <a:off x="0" y="0"/>
            <a:ext cx="9143999" cy="1554608"/>
          </a:xfrm>
          <a:prstGeom prst="rect">
            <a:avLst/>
          </a:prstGeom>
          <a:noFill/>
          <a:ln>
            <a:noFill/>
          </a:ln>
        </p:spPr>
      </p:pic>
      <p:sp>
        <p:nvSpPr>
          <p:cNvPr id="50" name="Google Shape;50;p1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Verdana"/>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5"/>
          <p:cNvSpPr txBox="1">
            <a:spLocks noGrp="1"/>
          </p:cNvSpPr>
          <p:nvPr>
            <p:ph type="body" idx="1"/>
          </p:nvPr>
        </p:nvSpPr>
        <p:spPr>
          <a:xfrm>
            <a:off x="722313" y="1905001"/>
            <a:ext cx="7772400" cy="25019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pic>
        <p:nvPicPr>
          <p:cNvPr id="52" name="Google Shape;52;p15"/>
          <p:cNvPicPr preferRelativeResize="0"/>
          <p:nvPr/>
        </p:nvPicPr>
        <p:blipFill rotWithShape="1">
          <a:blip r:embed="rId3">
            <a:alphaModFix/>
          </a:blip>
          <a:srcRect b="16561"/>
          <a:stretch/>
        </p:blipFill>
        <p:spPr>
          <a:xfrm>
            <a:off x="120325" y="69975"/>
            <a:ext cx="1216524" cy="61662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1">
  <p:cSld name="1_Title and Content">
    <p:spTree>
      <p:nvGrpSpPr>
        <p:cNvPr id="1" name="Shape 53"/>
        <p:cNvGrpSpPr/>
        <p:nvPr/>
      </p:nvGrpSpPr>
      <p:grpSpPr>
        <a:xfrm>
          <a:off x="0" y="0"/>
          <a:ext cx="0" cy="0"/>
          <a:chOff x="0" y="0"/>
          <a:chExt cx="0" cy="0"/>
        </a:xfrm>
      </p:grpSpPr>
      <p:sp>
        <p:nvSpPr>
          <p:cNvPr id="54" name="Google Shape;54;g22a56e2d374_1_1039"/>
          <p:cNvSpPr txBox="1">
            <a:spLocks noGrp="1"/>
          </p:cNvSpPr>
          <p:nvPr>
            <p:ph type="title"/>
          </p:nvPr>
        </p:nvSpPr>
        <p:spPr>
          <a:xfrm>
            <a:off x="498474" y="484094"/>
            <a:ext cx="7556400" cy="11160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accent1"/>
              </a:buClr>
              <a:buSzPts val="1400"/>
              <a:buFont typeface="Rockwell"/>
              <a:buNone/>
              <a:defRPr sz="3600" b="0" i="0" u="none" strike="noStrike" cap="none">
                <a:solidFill>
                  <a:schemeClr val="accent1"/>
                </a:solidFill>
                <a:latin typeface="Rockwell"/>
                <a:ea typeface="Rockwell"/>
                <a:cs typeface="Rockwell"/>
                <a:sym typeface="Rockwel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55" name="Google Shape;55;g22a56e2d374_1_1039"/>
          <p:cNvSpPr txBox="1">
            <a:spLocks noGrp="1"/>
          </p:cNvSpPr>
          <p:nvPr>
            <p:ph type="body" idx="1"/>
          </p:nvPr>
        </p:nvSpPr>
        <p:spPr>
          <a:xfrm>
            <a:off x="498474" y="1981200"/>
            <a:ext cx="7556400" cy="4145100"/>
          </a:xfrm>
          <a:prstGeom prst="rect">
            <a:avLst/>
          </a:prstGeom>
          <a:noFill/>
          <a:ln>
            <a:noFill/>
          </a:ln>
        </p:spPr>
        <p:txBody>
          <a:bodyPr spcFirstLastPara="1" wrap="square" lIns="91425" tIns="91425" rIns="91425" bIns="91425" anchor="t" anchorCtr="0">
            <a:noAutofit/>
          </a:bodyPr>
          <a:lstStyle>
            <a:lvl1pPr marL="457200" marR="0" lvl="0" indent="-323850" algn="l">
              <a:lnSpc>
                <a:spcPct val="100000"/>
              </a:lnSpc>
              <a:spcBef>
                <a:spcPts val="2000"/>
              </a:spcBef>
              <a:spcAft>
                <a:spcPts val="0"/>
              </a:spcAft>
              <a:buClr>
                <a:schemeClr val="accent1"/>
              </a:buClr>
              <a:buSzPts val="1500"/>
              <a:buFont typeface="Noto Sans"/>
              <a:buChar char="■"/>
              <a:defRPr sz="2000" b="0" i="0" u="none" strike="noStrike" cap="none">
                <a:solidFill>
                  <a:srgbClr val="95746A"/>
                </a:solidFill>
                <a:latin typeface="Rockwell"/>
                <a:ea typeface="Rockwell"/>
                <a:cs typeface="Rockwell"/>
                <a:sym typeface="Rockwell"/>
              </a:defRPr>
            </a:lvl1pPr>
            <a:lvl2pPr marL="914400" marR="0" lvl="1" indent="-314325" algn="l">
              <a:lnSpc>
                <a:spcPct val="100000"/>
              </a:lnSpc>
              <a:spcBef>
                <a:spcPts val="600"/>
              </a:spcBef>
              <a:spcAft>
                <a:spcPts val="0"/>
              </a:spcAft>
              <a:buClr>
                <a:srgbClr val="F6B186"/>
              </a:buClr>
              <a:buSzPts val="1350"/>
              <a:buFont typeface="Noto Sans"/>
              <a:buChar char="■"/>
              <a:defRPr sz="1800" b="0" i="0" u="none" strike="noStrike" cap="none">
                <a:solidFill>
                  <a:srgbClr val="95746A"/>
                </a:solidFill>
                <a:latin typeface="Rockwell"/>
                <a:ea typeface="Rockwell"/>
                <a:cs typeface="Rockwell"/>
                <a:sym typeface="Rockwell"/>
              </a:defRPr>
            </a:lvl2pPr>
            <a:lvl3pPr marL="1371600" marR="0" lvl="2" indent="-314325" algn="l">
              <a:lnSpc>
                <a:spcPct val="100000"/>
              </a:lnSpc>
              <a:spcBef>
                <a:spcPts val="600"/>
              </a:spcBef>
              <a:spcAft>
                <a:spcPts val="0"/>
              </a:spcAft>
              <a:buClr>
                <a:schemeClr val="accent1"/>
              </a:buClr>
              <a:buSzPts val="1350"/>
              <a:buFont typeface="Noto Sans"/>
              <a:buChar char="■"/>
              <a:defRPr sz="1800" b="0" i="0" u="none" strike="noStrike" cap="none">
                <a:solidFill>
                  <a:srgbClr val="95746A"/>
                </a:solidFill>
                <a:latin typeface="Rockwell"/>
                <a:ea typeface="Rockwell"/>
                <a:cs typeface="Rockwell"/>
                <a:sym typeface="Rockwell"/>
              </a:defRPr>
            </a:lvl3pPr>
            <a:lvl4pPr marL="1828800" marR="0" lvl="3" indent="-314325" algn="l">
              <a:lnSpc>
                <a:spcPct val="100000"/>
              </a:lnSpc>
              <a:spcBef>
                <a:spcPts val="600"/>
              </a:spcBef>
              <a:spcAft>
                <a:spcPts val="0"/>
              </a:spcAft>
              <a:buClr>
                <a:srgbClr val="F6B186"/>
              </a:buClr>
              <a:buSzPts val="1350"/>
              <a:buFont typeface="Noto Sans"/>
              <a:buChar char="■"/>
              <a:defRPr sz="1800" b="0" i="0" u="none" strike="noStrike" cap="none">
                <a:solidFill>
                  <a:srgbClr val="95746A"/>
                </a:solidFill>
                <a:latin typeface="Rockwell"/>
                <a:ea typeface="Rockwell"/>
                <a:cs typeface="Rockwell"/>
                <a:sym typeface="Rockwell"/>
              </a:defRPr>
            </a:lvl4pPr>
            <a:lvl5pPr marL="2286000" marR="0" lvl="4" indent="-314325" algn="l">
              <a:lnSpc>
                <a:spcPct val="100000"/>
              </a:lnSpc>
              <a:spcBef>
                <a:spcPts val="600"/>
              </a:spcBef>
              <a:spcAft>
                <a:spcPts val="0"/>
              </a:spcAft>
              <a:buClr>
                <a:schemeClr val="accent1"/>
              </a:buClr>
              <a:buSzPts val="1350"/>
              <a:buFont typeface="Noto Sans"/>
              <a:buChar char="■"/>
              <a:defRPr sz="1800" b="0" i="0" u="none" strike="noStrike" cap="none">
                <a:solidFill>
                  <a:srgbClr val="95746A"/>
                </a:solidFill>
                <a:latin typeface="Rockwell"/>
                <a:ea typeface="Rockwell"/>
                <a:cs typeface="Rockwell"/>
                <a:sym typeface="Rockwell"/>
              </a:defRPr>
            </a:lvl5pPr>
            <a:lvl6pPr marL="2743200" marR="0" lvl="5" indent="-314325" algn="l">
              <a:lnSpc>
                <a:spcPct val="100000"/>
              </a:lnSpc>
              <a:spcBef>
                <a:spcPts val="360"/>
              </a:spcBef>
              <a:spcAft>
                <a:spcPts val="0"/>
              </a:spcAft>
              <a:buClr>
                <a:srgbClr val="F6B186"/>
              </a:buClr>
              <a:buSzPts val="1350"/>
              <a:buFont typeface="Noto Sans"/>
              <a:buChar char="■"/>
              <a:defRPr sz="1800" b="0" i="0" u="none" strike="noStrike" cap="none">
                <a:solidFill>
                  <a:srgbClr val="95746A"/>
                </a:solidFill>
                <a:latin typeface="Rockwell"/>
                <a:ea typeface="Rockwell"/>
                <a:cs typeface="Rockwell"/>
                <a:sym typeface="Rockwell"/>
              </a:defRPr>
            </a:lvl6pPr>
            <a:lvl7pPr marL="3200400" marR="0" lvl="6" indent="-314325" algn="l">
              <a:lnSpc>
                <a:spcPct val="100000"/>
              </a:lnSpc>
              <a:spcBef>
                <a:spcPts val="360"/>
              </a:spcBef>
              <a:spcAft>
                <a:spcPts val="0"/>
              </a:spcAft>
              <a:buClr>
                <a:schemeClr val="accent1"/>
              </a:buClr>
              <a:buSzPts val="1350"/>
              <a:buFont typeface="Noto Sans"/>
              <a:buChar char="■"/>
              <a:defRPr sz="1800" b="0" i="0" u="none" strike="noStrike" cap="none">
                <a:solidFill>
                  <a:srgbClr val="95746A"/>
                </a:solidFill>
                <a:latin typeface="Rockwell"/>
                <a:ea typeface="Rockwell"/>
                <a:cs typeface="Rockwell"/>
                <a:sym typeface="Rockwell"/>
              </a:defRPr>
            </a:lvl7pPr>
            <a:lvl8pPr marL="3657600" marR="0" lvl="7" indent="-314325" algn="l">
              <a:lnSpc>
                <a:spcPct val="100000"/>
              </a:lnSpc>
              <a:spcBef>
                <a:spcPts val="360"/>
              </a:spcBef>
              <a:spcAft>
                <a:spcPts val="0"/>
              </a:spcAft>
              <a:buClr>
                <a:srgbClr val="F6B186"/>
              </a:buClr>
              <a:buSzPts val="1350"/>
              <a:buFont typeface="Noto Sans"/>
              <a:buChar char="■"/>
              <a:defRPr sz="1800" b="0" i="0" u="none" strike="noStrike" cap="none">
                <a:solidFill>
                  <a:srgbClr val="95746A"/>
                </a:solidFill>
                <a:latin typeface="Rockwell"/>
                <a:ea typeface="Rockwell"/>
                <a:cs typeface="Rockwell"/>
                <a:sym typeface="Rockwell"/>
              </a:defRPr>
            </a:lvl8pPr>
            <a:lvl9pPr marL="4114800" marR="0" lvl="8" indent="-314325" algn="l">
              <a:lnSpc>
                <a:spcPct val="100000"/>
              </a:lnSpc>
              <a:spcBef>
                <a:spcPts val="360"/>
              </a:spcBef>
              <a:spcAft>
                <a:spcPts val="0"/>
              </a:spcAft>
              <a:buClr>
                <a:schemeClr val="accent1"/>
              </a:buClr>
              <a:buSzPts val="1350"/>
              <a:buFont typeface="Noto Sans"/>
              <a:buChar char="■"/>
              <a:defRPr sz="1800" b="0" i="0" u="none" strike="noStrike" cap="none">
                <a:solidFill>
                  <a:srgbClr val="95746A"/>
                </a:solidFill>
                <a:latin typeface="Rockwell"/>
                <a:ea typeface="Rockwell"/>
                <a:cs typeface="Rockwell"/>
                <a:sym typeface="Rockwell"/>
              </a:defRPr>
            </a:lvl9pPr>
          </a:lstStyle>
          <a:p>
            <a:endParaRPr/>
          </a:p>
        </p:txBody>
      </p:sp>
      <p:sp>
        <p:nvSpPr>
          <p:cNvPr id="56" name="Google Shape;56;g22a56e2d374_1_1039"/>
          <p:cNvSpPr txBox="1">
            <a:spLocks noGrp="1"/>
          </p:cNvSpPr>
          <p:nvPr>
            <p:ph type="dt" idx="10"/>
          </p:nvPr>
        </p:nvSpPr>
        <p:spPr>
          <a:xfrm>
            <a:off x="6795247" y="6423585"/>
            <a:ext cx="2133600" cy="365100"/>
          </a:xfrm>
          <a:prstGeom prst="rect">
            <a:avLst/>
          </a:prstGeom>
          <a:noFill/>
          <a:ln>
            <a:noFill/>
          </a:ln>
        </p:spPr>
        <p:txBody>
          <a:bodyPr spcFirstLastPara="1" wrap="square" lIns="91425" tIns="91425" rIns="91425" bIns="91425" anchor="ctr" anchorCtr="0">
            <a:noAutofit/>
          </a:bodyPr>
          <a:lstStyle>
            <a:lvl1pPr marR="0" lvl="0" algn="r" rtl="0">
              <a:lnSpc>
                <a:spcPct val="100000"/>
              </a:lnSpc>
              <a:spcBef>
                <a:spcPts val="0"/>
              </a:spcBef>
              <a:spcAft>
                <a:spcPts val="0"/>
              </a:spcAft>
              <a:buClr>
                <a:srgbClr val="95746A"/>
              </a:buClr>
              <a:buSzPts val="1400"/>
              <a:buFont typeface="Rockwell"/>
              <a:buNone/>
              <a:defRPr sz="1100" b="0" i="0" u="none" strike="noStrike" cap="none">
                <a:solidFill>
                  <a:srgbClr val="95746A"/>
                </a:solidFill>
                <a:latin typeface="Rockwell"/>
                <a:ea typeface="Rockwell"/>
                <a:cs typeface="Rockwell"/>
                <a:sym typeface="Rockwell"/>
              </a:defRPr>
            </a:lvl1pPr>
            <a:lvl2pPr marR="0" lvl="1"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9pPr>
          </a:lstStyle>
          <a:p>
            <a:endParaRPr/>
          </a:p>
        </p:txBody>
      </p:sp>
      <p:sp>
        <p:nvSpPr>
          <p:cNvPr id="57" name="Google Shape;57;g22a56e2d374_1_1039"/>
          <p:cNvSpPr txBox="1">
            <a:spLocks noGrp="1"/>
          </p:cNvSpPr>
          <p:nvPr>
            <p:ph type="ftr" idx="11"/>
          </p:nvPr>
        </p:nvSpPr>
        <p:spPr>
          <a:xfrm>
            <a:off x="201706" y="6423585"/>
            <a:ext cx="6123000" cy="3651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95746A"/>
              </a:buClr>
              <a:buSzPts val="1400"/>
              <a:buFont typeface="Rockwell"/>
              <a:buNone/>
              <a:defRPr sz="1100" b="0" i="0" u="none" strike="noStrike" cap="none">
                <a:solidFill>
                  <a:srgbClr val="95746A"/>
                </a:solidFill>
                <a:latin typeface="Rockwell"/>
                <a:ea typeface="Rockwell"/>
                <a:cs typeface="Rockwell"/>
                <a:sym typeface="Rockwell"/>
              </a:defRPr>
            </a:lvl1pPr>
            <a:lvl2pPr marR="0" lvl="1"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chemeClr val="dk1"/>
              </a:buClr>
              <a:buSzPts val="1400"/>
              <a:buFont typeface="Rockwell"/>
              <a:buNone/>
              <a:defRPr sz="1800" b="0" i="0" u="none" strike="noStrike" cap="none">
                <a:solidFill>
                  <a:schemeClr val="dk1"/>
                </a:solidFill>
                <a:latin typeface="Rockwell"/>
                <a:ea typeface="Rockwell"/>
                <a:cs typeface="Rockwell"/>
                <a:sym typeface="Rockwel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000"/>
              <a:buFont typeface="Verdana"/>
              <a:buNone/>
              <a:defRPr sz="40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Verdana"/>
                <a:ea typeface="Verdana"/>
                <a:cs typeface="Verdana"/>
                <a:sym typeface="Verdana"/>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Verdana"/>
                <a:ea typeface="Verdana"/>
                <a:cs typeface="Verdana"/>
                <a:sym typeface="Verdana"/>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80.gif"/><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2.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82.gif"/><Relationship Id="rId2" Type="http://schemas.openxmlformats.org/officeDocument/2006/relationships/notesSlide" Target="../notesSlides/notesSlide104.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13.xml"/><Relationship Id="rId1" Type="http://schemas.openxmlformats.org/officeDocument/2006/relationships/slideLayout" Target="../slideLayouts/slideLayout7.xml"/><Relationship Id="rId5" Type="http://schemas.openxmlformats.org/officeDocument/2006/relationships/image" Target="../media/image61.jpg"/><Relationship Id="rId4" Type="http://schemas.openxmlformats.org/officeDocument/2006/relationships/hyperlink" Target="http://www.youtube.com/watch?v=40tPuU6jrgQ" TargetMode="External"/></Relationships>
</file>

<file path=ppt/slides/_rels/slide114.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114.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3" Type="http://schemas.openxmlformats.org/officeDocument/2006/relationships/hyperlink" Target="http://tinyurl.com/5zy3tx5m" TargetMode="External"/><Relationship Id="rId2" Type="http://schemas.openxmlformats.org/officeDocument/2006/relationships/notesSlide" Target="../notesSlides/notesSlide116.xml"/><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1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8.jpg"/><Relationship Id="rId5" Type="http://schemas.openxmlformats.org/officeDocument/2006/relationships/hyperlink" Target="http://www.youtube.com/watch?v=lTpPKjH_BVU" TargetMode="Externa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hyperlink" Target="https://schoolquality.virginia.gov/"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46.jpg"/><Relationship Id="rId4" Type="http://schemas.openxmlformats.org/officeDocument/2006/relationships/hyperlink" Target="http://www.youtube.com/watch?v=_W0bSen8Qjg"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vtss-ric.vcu.edu/events/"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hyperlink" Target="https://www.schoolreforminitiative.org/protocols/"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46.jpg"/><Relationship Id="rId4" Type="http://schemas.openxmlformats.org/officeDocument/2006/relationships/hyperlink" Target="http://www.youtube.com/watch?v=_W0bSen8Qjg"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www.youtube.com/watch?v=4ASKMcdCc3g" TargetMode="External"/><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51.jpg"/></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jpg"/><Relationship Id="rId4" Type="http://schemas.openxmlformats.org/officeDocument/2006/relationships/hyperlink" Target="http://www.youtube.com/watch?v=BsD2n-wLCs8" TargetMode="Externa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61.jpg"/><Relationship Id="rId5" Type="http://schemas.openxmlformats.org/officeDocument/2006/relationships/hyperlink" Target="http://www.youtube.com/watch?v=40tPuU6jrgQ" TargetMode="External"/><Relationship Id="rId4" Type="http://schemas.openxmlformats.org/officeDocument/2006/relationships/image" Target="../media/image60.jpg"/></Relationships>
</file>

<file path=ppt/slides/_rels/slide66.xml.rels><?xml version="1.0" encoding="UTF-8" standalone="yes"?>
<Relationships xmlns="http://schemas.openxmlformats.org/package/2006/relationships"><Relationship Id="rId3" Type="http://schemas.openxmlformats.org/officeDocument/2006/relationships/hyperlink" Target="http://www.youtube.com/watch?v=BsD2n-wLCs8"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55.jpg"/></Relationships>
</file>

<file path=ppt/slides/_rels/slide6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63.jpg"/><Relationship Id="rId4" Type="http://schemas.openxmlformats.org/officeDocument/2006/relationships/hyperlink" Target="http://www.youtube.com/watch?v=-baiZFjejg0" TargetMode="Externa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7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5.xml"/><Relationship Id="rId1" Type="http://schemas.openxmlformats.org/officeDocument/2006/relationships/slideLayout" Target="../slideLayouts/slideLayout2.xml"/><Relationship Id="rId5" Type="http://schemas.openxmlformats.org/officeDocument/2006/relationships/image" Target="../media/image68.jpg"/><Relationship Id="rId4" Type="http://schemas.openxmlformats.org/officeDocument/2006/relationships/hyperlink" Target="http://www.youtube.com/watch?v=Pm2BvdiZUXA"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7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hyperlink" Target="http://www.youtube.com/watch?v=XCRfyiSfRYg" TargetMode="External"/><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73.jp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6.xml"/><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9.xml"/><Relationship Id="rId1" Type="http://schemas.openxmlformats.org/officeDocument/2006/relationships/slideLayout" Target="../slideLayouts/slideLayout9.xml"/><Relationship Id="rId4" Type="http://schemas.openxmlformats.org/officeDocument/2006/relationships/image" Target="../media/image7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0.xml"/><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1.xml"/><Relationship Id="rId1" Type="http://schemas.openxmlformats.org/officeDocument/2006/relationships/slideLayout" Target="../slideLayouts/slideLayout3.xml"/><Relationship Id="rId4" Type="http://schemas.openxmlformats.org/officeDocument/2006/relationships/image" Target="../media/image79.png"/></Relationships>
</file>

<file path=ppt/slides/_rels/slide9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2.xml"/><Relationship Id="rId1" Type="http://schemas.openxmlformats.org/officeDocument/2006/relationships/slideLayout" Target="../slideLayouts/slideLayout7.xml"/><Relationship Id="rId6" Type="http://schemas.openxmlformats.org/officeDocument/2006/relationships/image" Target="../media/image68.jpg"/><Relationship Id="rId5" Type="http://schemas.openxmlformats.org/officeDocument/2006/relationships/hyperlink" Target="http://www.youtube.com/watch?v=Pm2BvdiZUXA" TargetMode="External"/><Relationship Id="rId4" Type="http://schemas.openxmlformats.org/officeDocument/2006/relationships/image" Target="../media/image79.png"/></Relationships>
</file>

<file path=ppt/slides/_rels/slide9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3.xml"/><Relationship Id="rId1" Type="http://schemas.openxmlformats.org/officeDocument/2006/relationships/slideLayout" Target="../slideLayouts/slideLayout8.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1"/>
          <p:cNvSpPr txBox="1">
            <a:spLocks noGrp="1"/>
          </p:cNvSpPr>
          <p:nvPr>
            <p:ph type="ctrTitle"/>
          </p:nvPr>
        </p:nvSpPr>
        <p:spPr>
          <a:xfrm>
            <a:off x="953250" y="3671147"/>
            <a:ext cx="7240500" cy="2456100"/>
          </a:xfrm>
          <a:prstGeom prst="rect">
            <a:avLst/>
          </a:prstGeom>
          <a:solidFill>
            <a:schemeClr val="lt1">
              <a:alpha val="65490"/>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1100"/>
              <a:buFont typeface="Arial"/>
              <a:buNone/>
            </a:pPr>
            <a:r>
              <a:rPr lang="en-US" sz="3800">
                <a:solidFill>
                  <a:srgbClr val="212121"/>
                </a:solidFill>
                <a:latin typeface="Calibri"/>
                <a:ea typeface="Calibri"/>
                <a:cs typeface="Calibri"/>
                <a:sym typeface="Calibri"/>
              </a:rPr>
              <a:t>Data Informed Decision Making for Division L</a:t>
            </a:r>
            <a:r>
              <a:rPr lang="en-US" sz="3800">
                <a:latin typeface="Calibri"/>
                <a:ea typeface="Calibri"/>
                <a:cs typeface="Calibri"/>
                <a:sym typeface="Calibri"/>
              </a:rPr>
              <a:t>evel Teams: </a:t>
            </a:r>
            <a:endParaRPr sz="3800">
              <a:latin typeface="Calibri"/>
              <a:ea typeface="Calibri"/>
              <a:cs typeface="Calibri"/>
              <a:sym typeface="Calibri"/>
            </a:endParaRPr>
          </a:p>
          <a:p>
            <a:pPr marL="0" lvl="0" indent="0" algn="ctr" rtl="0">
              <a:lnSpc>
                <a:spcPct val="100000"/>
              </a:lnSpc>
              <a:spcBef>
                <a:spcPts val="0"/>
              </a:spcBef>
              <a:spcAft>
                <a:spcPts val="0"/>
              </a:spcAft>
              <a:buClr>
                <a:schemeClr val="dk1"/>
              </a:buClr>
              <a:buSzPts val="1100"/>
              <a:buFont typeface="Arial"/>
              <a:buNone/>
            </a:pPr>
            <a:r>
              <a:rPr lang="en-US" sz="3800">
                <a:latin typeface="Calibri"/>
                <a:ea typeface="Calibri"/>
                <a:cs typeface="Calibri"/>
                <a:sym typeface="Calibri"/>
              </a:rPr>
              <a:t>Establishing a Consistent and Effective Problem Solving Process</a:t>
            </a:r>
            <a:endParaRPr sz="38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g22a56e2d374_1_1"/>
          <p:cNvSpPr txBox="1">
            <a:spLocks noGrp="1"/>
          </p:cNvSpPr>
          <p:nvPr>
            <p:ph type="body" idx="4294967295"/>
          </p:nvPr>
        </p:nvSpPr>
        <p:spPr>
          <a:xfrm>
            <a:off x="457201" y="1600201"/>
            <a:ext cx="8229600" cy="4572000"/>
          </a:xfrm>
          <a:prstGeom prst="rect">
            <a:avLst/>
          </a:prstGeom>
          <a:noFill/>
          <a:ln>
            <a:noFill/>
          </a:ln>
        </p:spPr>
        <p:txBody>
          <a:bodyPr spcFirstLastPara="1" wrap="square" lIns="91425" tIns="45700" rIns="91425" bIns="45700" anchor="t" anchorCtr="0">
            <a:normAutofit fontScale="92500"/>
          </a:bodyPr>
          <a:lstStyle/>
          <a:p>
            <a:pPr marL="114300" lvl="0" indent="0" algn="ctr" rtl="0">
              <a:lnSpc>
                <a:spcPct val="100000"/>
              </a:lnSpc>
              <a:spcBef>
                <a:spcPts val="360"/>
              </a:spcBef>
              <a:spcAft>
                <a:spcPts val="0"/>
              </a:spcAft>
              <a:buSzPts val="1800"/>
              <a:buNone/>
            </a:pPr>
            <a:r>
              <a:rPr lang="en-US"/>
              <a:t>“As decision-makers, we need a deliberate process to guide us through the examination and analysis of data. Without this, we may be apt to substitute strongly held opinions for the fact-based conclusions that would be derived from a review of the actual data.”</a:t>
            </a:r>
            <a:endParaRPr/>
          </a:p>
          <a:p>
            <a:pPr marL="114300" lvl="0" indent="0" algn="l" rtl="0">
              <a:lnSpc>
                <a:spcPct val="100000"/>
              </a:lnSpc>
              <a:spcBef>
                <a:spcPts val="360"/>
              </a:spcBef>
              <a:spcAft>
                <a:spcPts val="0"/>
              </a:spcAft>
              <a:buSzPts val="1800"/>
              <a:buNone/>
            </a:pPr>
            <a:r>
              <a:rPr lang="en-US"/>
              <a:t> </a:t>
            </a:r>
            <a:endParaRPr/>
          </a:p>
          <a:p>
            <a:pPr marL="114300" lvl="0" indent="0" algn="l" rtl="0">
              <a:lnSpc>
                <a:spcPct val="100000"/>
              </a:lnSpc>
              <a:spcBef>
                <a:spcPts val="360"/>
              </a:spcBef>
              <a:spcAft>
                <a:spcPts val="0"/>
              </a:spcAft>
              <a:buSzPts val="1800"/>
              <a:buNone/>
            </a:pPr>
            <a:r>
              <a:rPr lang="en-US" sz="2400"/>
              <a:t>- D.B. Reeves, The Leader’s Guide to Standards, 2022</a:t>
            </a:r>
            <a:endParaRPr sz="3400"/>
          </a:p>
        </p:txBody>
      </p:sp>
      <p:sp>
        <p:nvSpPr>
          <p:cNvPr id="204" name="Google Shape;204;g22a56e2d374_1_1"/>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Thoughts on Data-Based Decisions</a:t>
            </a:r>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021"/>
        <p:cNvGrpSpPr/>
        <p:nvPr/>
      </p:nvGrpSpPr>
      <p:grpSpPr>
        <a:xfrm>
          <a:off x="0" y="0"/>
          <a:ext cx="0" cy="0"/>
          <a:chOff x="0" y="0"/>
          <a:chExt cx="0" cy="0"/>
        </a:xfrm>
      </p:grpSpPr>
      <p:pic>
        <p:nvPicPr>
          <p:cNvPr id="1022" name="Google Shape;1022;g244f0487a68_0_345" descr="Example of VTSS DIDM decision making grid available on page 8 of the DIDM-D workbook"/>
          <p:cNvPicPr preferRelativeResize="0"/>
          <p:nvPr/>
        </p:nvPicPr>
        <p:blipFill rotWithShape="1">
          <a:blip r:embed="rId3">
            <a:alphaModFix/>
          </a:blip>
          <a:srcRect/>
          <a:stretch/>
        </p:blipFill>
        <p:spPr>
          <a:xfrm>
            <a:off x="1033599" y="1741550"/>
            <a:ext cx="7076800" cy="4544950"/>
          </a:xfrm>
          <a:prstGeom prst="rect">
            <a:avLst/>
          </a:prstGeom>
          <a:noFill/>
          <a:ln w="9525" cap="flat" cmpd="sng">
            <a:solidFill>
              <a:schemeClr val="dk2"/>
            </a:solidFill>
            <a:prstDash val="solid"/>
            <a:round/>
            <a:headEnd type="none" w="sm" len="sm"/>
            <a:tailEnd type="none" w="sm" len="sm"/>
          </a:ln>
        </p:spPr>
      </p:pic>
      <p:sp>
        <p:nvSpPr>
          <p:cNvPr id="1023" name="Google Shape;1023;g244f0487a68_0_345"/>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3800"/>
              <a:buNone/>
            </a:pPr>
            <a:r>
              <a:rPr lang="en-US" sz="3500"/>
              <a:t>Documentation: </a:t>
            </a:r>
            <a:endParaRPr sz="3500"/>
          </a:p>
          <a:p>
            <a:pPr marL="0" lvl="0" indent="0" algn="ctr" rtl="0">
              <a:lnSpc>
                <a:spcPct val="100000"/>
              </a:lnSpc>
              <a:spcBef>
                <a:spcPts val="0"/>
              </a:spcBef>
              <a:spcAft>
                <a:spcPts val="0"/>
              </a:spcAft>
              <a:buSzPts val="3800"/>
              <a:buNone/>
            </a:pPr>
            <a:r>
              <a:rPr lang="en-US" sz="3500"/>
              <a:t>Implementation Plan</a:t>
            </a:r>
            <a:endParaRPr sz="3500"/>
          </a:p>
        </p:txBody>
      </p:sp>
      <p:sp>
        <p:nvSpPr>
          <p:cNvPr id="1024" name="Google Shape;1024;g244f0487a68_0_345"/>
          <p:cNvSpPr/>
          <p:nvPr/>
        </p:nvSpPr>
        <p:spPr>
          <a:xfrm>
            <a:off x="1104400" y="4172575"/>
            <a:ext cx="6835800" cy="13137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Verdana"/>
              <a:ea typeface="Verdana"/>
              <a:cs typeface="Verdana"/>
              <a:sym typeface="Verdana"/>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029"/>
        <p:cNvGrpSpPr/>
        <p:nvPr/>
      </p:nvGrpSpPr>
      <p:grpSpPr>
        <a:xfrm>
          <a:off x="0" y="0"/>
          <a:ext cx="0" cy="0"/>
          <a:chOff x="0" y="0"/>
          <a:chExt cx="0" cy="0"/>
        </a:xfrm>
      </p:grpSpPr>
      <p:sp>
        <p:nvSpPr>
          <p:cNvPr id="1030" name="Google Shape;1030;g22c68c3e43a_0_649"/>
          <p:cNvSpPr txBox="1">
            <a:spLocks noGrp="1"/>
          </p:cNvSpPr>
          <p:nvPr>
            <p:ph type="body" idx="4294967295"/>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360"/>
              </a:spcBef>
              <a:spcAft>
                <a:spcPts val="0"/>
              </a:spcAft>
              <a:buSzPts val="1800"/>
              <a:buNone/>
            </a:pPr>
            <a:r>
              <a:rPr lang="en-US" sz="3000"/>
              <a:t>DIDM cannot be completed in 1-2 meetings.</a:t>
            </a:r>
            <a:endParaRPr sz="3000"/>
          </a:p>
          <a:p>
            <a:pPr marL="0" lvl="0" indent="0" algn="ctr" rtl="0">
              <a:lnSpc>
                <a:spcPct val="100000"/>
              </a:lnSpc>
              <a:spcBef>
                <a:spcPts val="360"/>
              </a:spcBef>
              <a:spcAft>
                <a:spcPts val="0"/>
              </a:spcAft>
              <a:buSzPts val="1800"/>
              <a:buNone/>
            </a:pPr>
            <a:endParaRPr sz="3000"/>
          </a:p>
          <a:p>
            <a:pPr marL="0" lvl="0" indent="0" algn="ctr" rtl="0">
              <a:lnSpc>
                <a:spcPct val="100000"/>
              </a:lnSpc>
              <a:spcBef>
                <a:spcPts val="360"/>
              </a:spcBef>
              <a:spcAft>
                <a:spcPts val="0"/>
              </a:spcAft>
              <a:buSzPts val="1800"/>
              <a:buNone/>
            </a:pPr>
            <a:r>
              <a:rPr lang="en-US" sz="3000"/>
              <a:t>DIDM is an ongoing process.</a:t>
            </a:r>
            <a:endParaRPr sz="3000"/>
          </a:p>
          <a:p>
            <a:pPr marL="457200" lvl="0" indent="-228600" algn="ctr" rtl="0">
              <a:lnSpc>
                <a:spcPct val="100000"/>
              </a:lnSpc>
              <a:spcBef>
                <a:spcPts val="360"/>
              </a:spcBef>
              <a:spcAft>
                <a:spcPts val="0"/>
              </a:spcAft>
              <a:buSzPts val="1800"/>
              <a:buNone/>
            </a:pPr>
            <a:endParaRPr sz="3000"/>
          </a:p>
          <a:p>
            <a:pPr marL="0" lvl="0" indent="0" algn="ctr" rtl="0">
              <a:lnSpc>
                <a:spcPct val="100000"/>
              </a:lnSpc>
              <a:spcBef>
                <a:spcPts val="360"/>
              </a:spcBef>
              <a:spcAft>
                <a:spcPts val="0"/>
              </a:spcAft>
              <a:buSzPts val="1800"/>
              <a:buNone/>
            </a:pPr>
            <a:r>
              <a:rPr lang="en-US" sz="3000"/>
              <a:t>As teams select practices, they may need to go back to the identification of systems.</a:t>
            </a:r>
            <a:endParaRPr sz="3000"/>
          </a:p>
        </p:txBody>
      </p:sp>
      <p:sp>
        <p:nvSpPr>
          <p:cNvPr id="1031" name="Google Shape;1031;g22c68c3e43a_0_649"/>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Keep in mind…</a:t>
            </a:r>
            <a:endParaRPr/>
          </a:p>
        </p:txBody>
      </p:sp>
      <p:pic>
        <p:nvPicPr>
          <p:cNvPr id="1032" name="Google Shape;1032;g22c68c3e43a_0_649"/>
          <p:cNvPicPr preferRelativeResize="0"/>
          <p:nvPr/>
        </p:nvPicPr>
        <p:blipFill rotWithShape="1">
          <a:blip r:embed="rId3">
            <a:alphaModFix/>
          </a:blip>
          <a:srcRect/>
          <a:stretch/>
        </p:blipFill>
        <p:spPr>
          <a:xfrm>
            <a:off x="2220125" y="1747775"/>
            <a:ext cx="4381500" cy="4381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childTnLst>
                                </p:cTn>
                              </p:par>
                              <p:par>
                                <p:cTn id="8" presetID="10" presetClass="exit" presetSubtype="0" fill="hold" nodeType="withEffect">
                                  <p:stCondLst>
                                    <p:cond delay="0"/>
                                  </p:stCondLst>
                                  <p:childTnLst>
                                    <p:animEffect transition="out" filter="fade">
                                      <p:cBhvr>
                                        <p:cTn id="9" dur="1000"/>
                                        <p:tgtEl>
                                          <p:spTgt spid="1032"/>
                                        </p:tgtEl>
                                      </p:cBhvr>
                                    </p:animEffect>
                                    <p:set>
                                      <p:cBhvr>
                                        <p:cTn id="10" dur="1" fill="hold">
                                          <p:stCondLst>
                                            <p:cond delay="1000"/>
                                          </p:stCondLst>
                                        </p:cTn>
                                        <p:tgtEl>
                                          <p:spTgt spid="10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036"/>
        <p:cNvGrpSpPr/>
        <p:nvPr/>
      </p:nvGrpSpPr>
      <p:grpSpPr>
        <a:xfrm>
          <a:off x="0" y="0"/>
          <a:ext cx="0" cy="0"/>
          <a:chOff x="0" y="0"/>
          <a:chExt cx="0" cy="0"/>
        </a:xfrm>
      </p:grpSpPr>
      <p:sp>
        <p:nvSpPr>
          <p:cNvPr id="1037" name="Google Shape;1037;p31"/>
          <p:cNvSpPr txBox="1">
            <a:spLocks noGrp="1"/>
          </p:cNvSpPr>
          <p:nvPr>
            <p:ph type="ctrTitle"/>
          </p:nvPr>
        </p:nvSpPr>
        <p:spPr>
          <a:xfrm>
            <a:off x="928464" y="1600200"/>
            <a:ext cx="7240509" cy="1470025"/>
          </a:xfrm>
          <a:prstGeom prst="rect">
            <a:avLst/>
          </a:prstGeom>
          <a:solidFill>
            <a:schemeClr val="lt1">
              <a:alpha val="65490"/>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400"/>
              <a:buNone/>
            </a:pPr>
            <a:r>
              <a:rPr lang="en-US" b="1"/>
              <a:t>EVALUATE</a:t>
            </a:r>
            <a:br>
              <a:rPr lang="en-US" b="1"/>
            </a:br>
            <a:r>
              <a:rPr lang="en-US" sz="2800" b="1"/>
              <a:t>Is it working?</a:t>
            </a:r>
            <a:endParaRPr/>
          </a:p>
        </p:txBody>
      </p:sp>
      <p:sp>
        <p:nvSpPr>
          <p:cNvPr id="1038" name="Google Shape;1038;p31"/>
          <p:cNvSpPr txBox="1">
            <a:spLocks noGrp="1"/>
          </p:cNvSpPr>
          <p:nvPr>
            <p:ph type="subTitle" idx="1"/>
          </p:nvPr>
        </p:nvSpPr>
        <p:spPr>
          <a:xfrm>
            <a:off x="1348319" y="3429000"/>
            <a:ext cx="6400800" cy="914400"/>
          </a:xfrm>
          <a:prstGeom prst="rect">
            <a:avLst/>
          </a:prstGeom>
          <a:solidFill>
            <a:schemeClr val="lt1">
              <a:alpha val="65490"/>
            </a:schemeClr>
          </a:solidFill>
          <a:ln>
            <a:noFill/>
          </a:ln>
        </p:spPr>
        <p:txBody>
          <a:bodyPr spcFirstLastPara="1" wrap="square" lIns="91425" tIns="45700" rIns="91425" bIns="45700" anchor="t" anchorCtr="0">
            <a:noAutofit/>
          </a:bodyPr>
          <a:lstStyle/>
          <a:p>
            <a:pPr marL="457200" lvl="0" indent="-431800" algn="ctr" rtl="0">
              <a:lnSpc>
                <a:spcPct val="100000"/>
              </a:lnSpc>
              <a:spcBef>
                <a:spcPts val="640"/>
              </a:spcBef>
              <a:spcAft>
                <a:spcPts val="0"/>
              </a:spcAft>
              <a:buSzPts val="3200"/>
              <a:buNone/>
            </a:pPr>
            <a:endParaRPr sz="2400"/>
          </a:p>
        </p:txBody>
      </p:sp>
      <p:pic>
        <p:nvPicPr>
          <p:cNvPr id="1039" name="Google Shape;1039;p31" descr="Cycle diagram of how to make data informed decisions. Where defining what exactly you're looking for, analyzing that specific data, making implementation choices based on that data, and evaluating the results of the data that comes from those decisions."/>
          <p:cNvPicPr preferRelativeResize="0"/>
          <p:nvPr/>
        </p:nvPicPr>
        <p:blipFill rotWithShape="1">
          <a:blip r:embed="rId3">
            <a:alphaModFix/>
          </a:blip>
          <a:srcRect/>
          <a:stretch/>
        </p:blipFill>
        <p:spPr>
          <a:xfrm>
            <a:off x="1119575" y="3457498"/>
            <a:ext cx="6722151" cy="3018750"/>
          </a:xfrm>
          <a:prstGeom prst="rect">
            <a:avLst/>
          </a:prstGeom>
          <a:noFill/>
          <a:ln>
            <a:noFill/>
          </a:ln>
        </p:spPr>
      </p:pic>
      <p:sp>
        <p:nvSpPr>
          <p:cNvPr id="1040" name="Google Shape;1040;p31" descr="Highlight of the Evaluate section of the data informed decisions cycle diagram"/>
          <p:cNvSpPr/>
          <p:nvPr/>
        </p:nvSpPr>
        <p:spPr>
          <a:xfrm>
            <a:off x="1504950" y="3343275"/>
            <a:ext cx="2319000" cy="1028700"/>
          </a:xfrm>
          <a:prstGeom prst="ellipse">
            <a:avLst/>
          </a:prstGeom>
          <a:noFill/>
          <a:ln w="381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sp>
        <p:nvSpPr>
          <p:cNvPr id="1046" name="Google Shape;1046;g247f62ec1ac_0_26"/>
          <p:cNvSpPr txBox="1">
            <a:spLocks noGrp="1"/>
          </p:cNvSpPr>
          <p:nvPr>
            <p:ph type="title"/>
          </p:nvPr>
        </p:nvSpPr>
        <p:spPr>
          <a:xfrm>
            <a:off x="457200" y="125197"/>
            <a:ext cx="8229600" cy="8382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2800"/>
              <a:t>Evaluation: Fidelity &amp; Outcome Data</a:t>
            </a:r>
            <a:endParaRPr sz="2800"/>
          </a:p>
        </p:txBody>
      </p:sp>
      <p:graphicFrame>
        <p:nvGraphicFramePr>
          <p:cNvPr id="1047" name="Google Shape;1047;g247f62ec1ac_0_26"/>
          <p:cNvGraphicFramePr/>
          <p:nvPr/>
        </p:nvGraphicFramePr>
        <p:xfrm>
          <a:off x="781050" y="1087353"/>
          <a:ext cx="8229600" cy="5293755"/>
        </p:xfrm>
        <a:graphic>
          <a:graphicData uri="http://schemas.openxmlformats.org/drawingml/2006/table">
            <a:tbl>
              <a:tblPr firstRow="1" bandRow="1">
                <a:noFill/>
                <a:tableStyleId>{1BE1CAF0-C008-41C9-9A03-0B6A78D4EEC2}</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443950">
                <a:tc>
                  <a:txBody>
                    <a:bodyPr/>
                    <a:lstStyle/>
                    <a:p>
                      <a:pPr marL="0" marR="0" lvl="0" indent="0" algn="ctr" rtl="0">
                        <a:lnSpc>
                          <a:spcPct val="100000"/>
                        </a:lnSpc>
                        <a:spcBef>
                          <a:spcPts val="0"/>
                        </a:spcBef>
                        <a:spcAft>
                          <a:spcPts val="0"/>
                        </a:spcAft>
                        <a:buClr>
                          <a:srgbClr val="000000"/>
                        </a:buClr>
                        <a:buSzPts val="2000"/>
                        <a:buFont typeface="Arial"/>
                        <a:buNone/>
                      </a:pPr>
                      <a:r>
                        <a:rPr lang="en-US" sz="2400" u="none" strike="noStrike" cap="none"/>
                        <a:t>Lucky</a:t>
                      </a:r>
                      <a:endParaRPr sz="2400" u="none" strike="noStrike" cap="none"/>
                    </a:p>
                  </a:txBody>
                  <a:tcPr marL="91450" marR="91450" marT="45725" marB="45725">
                    <a:lnL w="12700" cap="flat" cmpd="sng">
                      <a:solidFill>
                        <a:srgbClr val="009900"/>
                      </a:solidFill>
                      <a:prstDash val="solid"/>
                      <a:round/>
                      <a:headEnd type="none" w="sm" len="sm"/>
                      <a:tailEnd type="none" w="sm" len="sm"/>
                    </a:lnL>
                    <a:lnR w="12700" cap="flat" cmpd="sng">
                      <a:solidFill>
                        <a:srgbClr val="009900"/>
                      </a:solidFill>
                      <a:prstDash val="solid"/>
                      <a:round/>
                      <a:headEnd type="none" w="sm" len="sm"/>
                      <a:tailEnd type="none" w="sm" len="sm"/>
                    </a:lnR>
                    <a:lnT w="12700" cap="flat" cmpd="sng">
                      <a:solidFill>
                        <a:srgbClr val="009900"/>
                      </a:solidFill>
                      <a:prstDash val="solid"/>
                      <a:round/>
                      <a:headEnd type="none" w="sm" len="sm"/>
                      <a:tailEnd type="none" w="sm" len="sm"/>
                    </a:lnT>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400" u="none" strike="noStrike" cap="none"/>
                        <a:t>Sustaining</a:t>
                      </a:r>
                      <a:endParaRPr sz="2400" u="none" strike="noStrike" cap="none"/>
                    </a:p>
                  </a:txBody>
                  <a:tcPr marL="91450" marR="91450" marT="45725" marB="45725">
                    <a:lnL w="12700" cap="flat" cmpd="sng">
                      <a:solidFill>
                        <a:srgbClr val="009900"/>
                      </a:solidFill>
                      <a:prstDash val="solid"/>
                      <a:round/>
                      <a:headEnd type="none" w="sm" len="sm"/>
                      <a:tailEnd type="none" w="sm" len="sm"/>
                    </a:lnL>
                    <a:lnR w="12700" cap="flat" cmpd="sng">
                      <a:solidFill>
                        <a:srgbClr val="009900"/>
                      </a:solidFill>
                      <a:prstDash val="solid"/>
                      <a:round/>
                      <a:headEnd type="none" w="sm" len="sm"/>
                      <a:tailEnd type="none" w="sm" len="sm"/>
                    </a:lnR>
                    <a:lnT w="12700" cap="flat" cmpd="sng">
                      <a:solidFill>
                        <a:srgbClr val="009900"/>
                      </a:solidFill>
                      <a:prstDash val="solid"/>
                      <a:round/>
                      <a:headEnd type="none" w="sm" len="sm"/>
                      <a:tailEnd type="none" w="sm" len="sm"/>
                    </a:lnT>
                  </a:tcPr>
                </a:tc>
                <a:extLst>
                  <a:ext uri="{0D108BD9-81ED-4DB2-BD59-A6C34878D82A}">
                    <a16:rowId xmlns:a16="http://schemas.microsoft.com/office/drawing/2014/main" val="10000"/>
                  </a:ext>
                </a:extLst>
              </a:tr>
              <a:tr h="2093325">
                <a:tc>
                  <a:txBody>
                    <a:bodyPr/>
                    <a:lstStyle/>
                    <a:p>
                      <a:pPr marL="0" marR="0" lvl="0" indent="0" algn="l" rtl="0">
                        <a:lnSpc>
                          <a:spcPct val="100000"/>
                        </a:lnSpc>
                        <a:spcBef>
                          <a:spcPts val="0"/>
                        </a:spcBef>
                        <a:spcAft>
                          <a:spcPts val="0"/>
                        </a:spcAft>
                        <a:buClr>
                          <a:srgbClr val="000000"/>
                        </a:buClr>
                        <a:buSzPts val="1600"/>
                        <a:buFont typeface="Arial"/>
                        <a:buNone/>
                      </a:pPr>
                      <a:r>
                        <a:rPr lang="en-US" sz="2400" u="none" strike="noStrike" cap="none"/>
                        <a:t>Positive outcomes, low understanding of how they were achieved</a:t>
                      </a:r>
                      <a:endParaRPr sz="2400" u="none" strike="noStrike" cap="none"/>
                    </a:p>
                    <a:p>
                      <a:pPr marL="0" marR="0" lvl="0" indent="0" algn="l" rtl="0">
                        <a:lnSpc>
                          <a:spcPct val="100000"/>
                        </a:lnSpc>
                        <a:spcBef>
                          <a:spcPts val="0"/>
                        </a:spcBef>
                        <a:spcAft>
                          <a:spcPts val="0"/>
                        </a:spcAft>
                        <a:buClr>
                          <a:srgbClr val="000000"/>
                        </a:buClr>
                        <a:buSzPts val="1600"/>
                        <a:buFont typeface="Arial"/>
                        <a:buNone/>
                      </a:pPr>
                      <a:endParaRPr sz="2400" u="none" strike="noStrike" cap="none"/>
                    </a:p>
                    <a:p>
                      <a:pPr marL="0" marR="0" lvl="0" indent="0" algn="l" rtl="0">
                        <a:lnSpc>
                          <a:spcPct val="100000"/>
                        </a:lnSpc>
                        <a:spcBef>
                          <a:spcPts val="0"/>
                        </a:spcBef>
                        <a:spcAft>
                          <a:spcPts val="0"/>
                        </a:spcAft>
                        <a:buClr>
                          <a:srgbClr val="000000"/>
                        </a:buClr>
                        <a:buSzPts val="1600"/>
                        <a:buFont typeface="Arial"/>
                        <a:buNone/>
                      </a:pPr>
                      <a:r>
                        <a:rPr lang="en-US" sz="2400" i="1" u="none" strike="noStrike" cap="none"/>
                        <a:t>Replication of success is unlikely</a:t>
                      </a:r>
                      <a:endParaRPr sz="2400" u="none" strike="noStrike" cap="none"/>
                    </a:p>
                  </a:txBody>
                  <a:tcPr marL="91450" marR="91450" marT="45725" marB="45725">
                    <a:lnL w="12700" cap="flat" cmpd="sng">
                      <a:solidFill>
                        <a:srgbClr val="009900"/>
                      </a:solidFill>
                      <a:prstDash val="solid"/>
                      <a:round/>
                      <a:headEnd type="none" w="sm" len="sm"/>
                      <a:tailEnd type="none" w="sm" len="sm"/>
                    </a:lnL>
                    <a:lnR w="12700" cap="flat" cmpd="sng">
                      <a:solidFill>
                        <a:srgbClr val="009900"/>
                      </a:solidFill>
                      <a:prstDash val="solid"/>
                      <a:round/>
                      <a:headEnd type="none" w="sm" len="sm"/>
                      <a:tailEnd type="none" w="sm" len="sm"/>
                    </a:lnR>
                    <a:lnB w="12700" cap="flat" cmpd="sng">
                      <a:solidFill>
                        <a:srgbClr val="0099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r>
                        <a:rPr lang="en-US" sz="2400" u="none" strike="noStrike" cap="none"/>
                        <a:t>Positive outcomes, high understanding of how they were achieved</a:t>
                      </a:r>
                      <a:endParaRPr sz="2400" u="none" strike="noStrike" cap="none"/>
                    </a:p>
                    <a:p>
                      <a:pPr marL="0" marR="0" lvl="0" indent="0" algn="l" rtl="0">
                        <a:lnSpc>
                          <a:spcPct val="100000"/>
                        </a:lnSpc>
                        <a:spcBef>
                          <a:spcPts val="0"/>
                        </a:spcBef>
                        <a:spcAft>
                          <a:spcPts val="0"/>
                        </a:spcAft>
                        <a:buClr>
                          <a:srgbClr val="000000"/>
                        </a:buClr>
                        <a:buSzPts val="1600"/>
                        <a:buFont typeface="Arial"/>
                        <a:buNone/>
                      </a:pPr>
                      <a:endParaRPr sz="2400" u="none" strike="noStrike" cap="none"/>
                    </a:p>
                    <a:p>
                      <a:pPr marL="0" marR="0" lvl="0" indent="0" algn="l" rtl="0">
                        <a:lnSpc>
                          <a:spcPct val="100000"/>
                        </a:lnSpc>
                        <a:spcBef>
                          <a:spcPts val="0"/>
                        </a:spcBef>
                        <a:spcAft>
                          <a:spcPts val="0"/>
                        </a:spcAft>
                        <a:buClr>
                          <a:srgbClr val="000000"/>
                        </a:buClr>
                        <a:buSzPts val="1600"/>
                        <a:buFont typeface="Arial"/>
                        <a:buNone/>
                      </a:pPr>
                      <a:r>
                        <a:rPr lang="en-US" sz="2400" i="1" u="none" strike="noStrike" cap="none"/>
                        <a:t>Replication of success likely</a:t>
                      </a:r>
                      <a:endParaRPr sz="2400" u="none" strike="noStrike" cap="none"/>
                    </a:p>
                  </a:txBody>
                  <a:tcPr marL="91450" marR="91450" marT="45725" marB="45725">
                    <a:lnL w="12700" cap="flat" cmpd="sng">
                      <a:solidFill>
                        <a:srgbClr val="009900"/>
                      </a:solidFill>
                      <a:prstDash val="solid"/>
                      <a:round/>
                      <a:headEnd type="none" w="sm" len="sm"/>
                      <a:tailEnd type="none" w="sm" len="sm"/>
                    </a:lnL>
                    <a:lnR w="12700" cap="flat" cmpd="sng">
                      <a:solidFill>
                        <a:srgbClr val="009900"/>
                      </a:solidFill>
                      <a:prstDash val="solid"/>
                      <a:round/>
                      <a:headEnd type="none" w="sm" len="sm"/>
                      <a:tailEnd type="none" w="sm" len="sm"/>
                    </a:lnR>
                    <a:lnB w="12700" cap="flat" cmpd="sng">
                      <a:solidFill>
                        <a:srgbClr val="009900"/>
                      </a:solidFill>
                      <a:prstDash val="solid"/>
                      <a:round/>
                      <a:headEnd type="none" w="sm" len="sm"/>
                      <a:tailEnd type="none" w="sm" len="sm"/>
                    </a:lnB>
                  </a:tcPr>
                </a:tc>
                <a:extLst>
                  <a:ext uri="{0D108BD9-81ED-4DB2-BD59-A6C34878D82A}">
                    <a16:rowId xmlns:a16="http://schemas.microsoft.com/office/drawing/2014/main" val="10001"/>
                  </a:ext>
                </a:extLst>
              </a:tr>
              <a:tr h="443950">
                <a:tc>
                  <a:txBody>
                    <a:bodyPr/>
                    <a:lstStyle/>
                    <a:p>
                      <a:pPr marL="0" marR="0" lvl="0" indent="0" algn="ctr" rtl="0">
                        <a:lnSpc>
                          <a:spcPct val="100000"/>
                        </a:lnSpc>
                        <a:spcBef>
                          <a:spcPts val="0"/>
                        </a:spcBef>
                        <a:spcAft>
                          <a:spcPts val="0"/>
                        </a:spcAft>
                        <a:buClr>
                          <a:srgbClr val="000000"/>
                        </a:buClr>
                        <a:buSzPts val="2000"/>
                        <a:buFont typeface="Arial"/>
                        <a:buNone/>
                      </a:pPr>
                      <a:r>
                        <a:rPr lang="en-US" sz="2400" b="1" u="none" strike="noStrike" cap="none"/>
                        <a:t>Losing Ground</a:t>
                      </a:r>
                      <a:endParaRPr sz="2400" b="0" u="none" strike="noStrike" cap="none"/>
                    </a:p>
                  </a:txBody>
                  <a:tcPr marL="91450" marR="91450" marT="45725" marB="45725">
                    <a:lnL w="12700" cap="flat" cmpd="sng">
                      <a:solidFill>
                        <a:srgbClr val="009900"/>
                      </a:solidFill>
                      <a:prstDash val="solid"/>
                      <a:round/>
                      <a:headEnd type="none" w="sm" len="sm"/>
                      <a:tailEnd type="none" w="sm" len="sm"/>
                    </a:lnL>
                    <a:lnR w="12700" cap="flat" cmpd="sng">
                      <a:solidFill>
                        <a:srgbClr val="009900"/>
                      </a:solidFill>
                      <a:prstDash val="solid"/>
                      <a:round/>
                      <a:headEnd type="none" w="sm" len="sm"/>
                      <a:tailEnd type="none" w="sm" len="sm"/>
                    </a:lnR>
                    <a:lnT w="12700" cap="flat" cmpd="sng">
                      <a:solidFill>
                        <a:srgbClr val="009900"/>
                      </a:solidFill>
                      <a:prstDash val="solid"/>
                      <a:round/>
                      <a:headEnd type="none" w="sm" len="sm"/>
                      <a:tailEnd type="none" w="sm" len="sm"/>
                    </a:lnT>
                    <a:lnB w="12700" cap="flat" cmpd="sng">
                      <a:solidFill>
                        <a:srgbClr val="0099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400" b="1" u="none" strike="noStrike" cap="none"/>
                        <a:t>Learning</a:t>
                      </a:r>
                      <a:endParaRPr sz="2400" b="1" u="none" strike="noStrike" cap="none"/>
                    </a:p>
                  </a:txBody>
                  <a:tcPr marL="91450" marR="91450" marT="45725" marB="45725">
                    <a:lnL w="12700" cap="flat" cmpd="sng">
                      <a:solidFill>
                        <a:srgbClr val="009900"/>
                      </a:solidFill>
                      <a:prstDash val="solid"/>
                      <a:round/>
                      <a:headEnd type="none" w="sm" len="sm"/>
                      <a:tailEnd type="none" w="sm" len="sm"/>
                    </a:lnL>
                    <a:lnR w="12700" cap="flat" cmpd="sng">
                      <a:solidFill>
                        <a:srgbClr val="009900"/>
                      </a:solidFill>
                      <a:prstDash val="solid"/>
                      <a:round/>
                      <a:headEnd type="none" w="sm" len="sm"/>
                      <a:tailEnd type="none" w="sm" len="sm"/>
                    </a:lnR>
                    <a:lnT w="12700" cap="flat" cmpd="sng">
                      <a:solidFill>
                        <a:srgbClr val="009900"/>
                      </a:solidFill>
                      <a:prstDash val="solid"/>
                      <a:round/>
                      <a:headEnd type="none" w="sm" len="sm"/>
                      <a:tailEnd type="none" w="sm" len="sm"/>
                    </a:lnT>
                    <a:lnB w="12700" cap="flat" cmpd="sng">
                      <a:solidFill>
                        <a:srgbClr val="009900"/>
                      </a:solidFill>
                      <a:prstDash val="solid"/>
                      <a:round/>
                      <a:headEnd type="none" w="sm" len="sm"/>
                      <a:tailEnd type="none" w="sm" len="sm"/>
                    </a:lnB>
                  </a:tcPr>
                </a:tc>
                <a:extLst>
                  <a:ext uri="{0D108BD9-81ED-4DB2-BD59-A6C34878D82A}">
                    <a16:rowId xmlns:a16="http://schemas.microsoft.com/office/drawing/2014/main" val="10002"/>
                  </a:ext>
                </a:extLst>
              </a:tr>
              <a:tr h="2093325">
                <a:tc>
                  <a:txBody>
                    <a:bodyPr/>
                    <a:lstStyle/>
                    <a:p>
                      <a:pPr marL="0" marR="0" lvl="0" indent="0" algn="l" rtl="0">
                        <a:lnSpc>
                          <a:spcPct val="100000"/>
                        </a:lnSpc>
                        <a:spcBef>
                          <a:spcPts val="0"/>
                        </a:spcBef>
                        <a:spcAft>
                          <a:spcPts val="0"/>
                        </a:spcAft>
                        <a:buClr>
                          <a:srgbClr val="000000"/>
                        </a:buClr>
                        <a:buSzPts val="1600"/>
                        <a:buFont typeface="Arial"/>
                        <a:buNone/>
                      </a:pPr>
                      <a:r>
                        <a:rPr lang="en-US" sz="2400" u="none" strike="noStrike" cap="none"/>
                        <a:t>Undesired outcomes, low understanding of how they were achieved</a:t>
                      </a:r>
                      <a:endParaRPr sz="2400" u="none" strike="noStrike" cap="none"/>
                    </a:p>
                    <a:p>
                      <a:pPr marL="0" marR="0" lvl="0" indent="0" algn="l" rtl="0">
                        <a:lnSpc>
                          <a:spcPct val="100000"/>
                        </a:lnSpc>
                        <a:spcBef>
                          <a:spcPts val="0"/>
                        </a:spcBef>
                        <a:spcAft>
                          <a:spcPts val="0"/>
                        </a:spcAft>
                        <a:buClr>
                          <a:srgbClr val="000000"/>
                        </a:buClr>
                        <a:buSzPts val="1600"/>
                        <a:buFont typeface="Arial"/>
                        <a:buNone/>
                      </a:pPr>
                      <a:endParaRPr sz="2400" u="none" strike="noStrike" cap="none"/>
                    </a:p>
                    <a:p>
                      <a:pPr marL="0" marR="0" lvl="0" indent="0" algn="l" rtl="0">
                        <a:lnSpc>
                          <a:spcPct val="100000"/>
                        </a:lnSpc>
                        <a:spcBef>
                          <a:spcPts val="0"/>
                        </a:spcBef>
                        <a:spcAft>
                          <a:spcPts val="0"/>
                        </a:spcAft>
                        <a:buClr>
                          <a:srgbClr val="000000"/>
                        </a:buClr>
                        <a:buSzPts val="1600"/>
                        <a:buFont typeface="Arial"/>
                        <a:buNone/>
                      </a:pPr>
                      <a:r>
                        <a:rPr lang="en-US" sz="2400" i="1" u="none" strike="noStrike" cap="none"/>
                        <a:t>Replication of failure likely</a:t>
                      </a:r>
                      <a:endParaRPr sz="2400" u="none" strike="noStrike" cap="none"/>
                    </a:p>
                  </a:txBody>
                  <a:tcPr marL="91450" marR="91450" marT="45725" marB="45725">
                    <a:lnL w="12700" cap="flat" cmpd="sng">
                      <a:solidFill>
                        <a:srgbClr val="009900"/>
                      </a:solidFill>
                      <a:prstDash val="solid"/>
                      <a:round/>
                      <a:headEnd type="none" w="sm" len="sm"/>
                      <a:tailEnd type="none" w="sm" len="sm"/>
                    </a:lnL>
                    <a:lnR w="12700" cap="flat" cmpd="sng">
                      <a:solidFill>
                        <a:srgbClr val="009900"/>
                      </a:solidFill>
                      <a:prstDash val="solid"/>
                      <a:round/>
                      <a:headEnd type="none" w="sm" len="sm"/>
                      <a:tailEnd type="none" w="sm" len="sm"/>
                    </a:lnR>
                    <a:lnT w="12700" cap="flat" cmpd="sng">
                      <a:solidFill>
                        <a:srgbClr val="009900"/>
                      </a:solidFill>
                      <a:prstDash val="solid"/>
                      <a:round/>
                      <a:headEnd type="none" w="sm" len="sm"/>
                      <a:tailEnd type="none" w="sm" len="sm"/>
                    </a:lnT>
                    <a:lnB w="12700" cap="flat" cmpd="sng">
                      <a:solidFill>
                        <a:srgbClr val="0099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r>
                        <a:rPr lang="en-US" sz="2400" u="none" strike="noStrike" cap="none"/>
                        <a:t>Undesired outcomes, high understanding of how they were achieved</a:t>
                      </a:r>
                      <a:endParaRPr sz="2400" u="none" strike="noStrike" cap="none"/>
                    </a:p>
                    <a:p>
                      <a:pPr marL="0" marR="0" lvl="0" indent="0" algn="l" rtl="0">
                        <a:lnSpc>
                          <a:spcPct val="100000"/>
                        </a:lnSpc>
                        <a:spcBef>
                          <a:spcPts val="0"/>
                        </a:spcBef>
                        <a:spcAft>
                          <a:spcPts val="0"/>
                        </a:spcAft>
                        <a:buClr>
                          <a:srgbClr val="000000"/>
                        </a:buClr>
                        <a:buSzPts val="1600"/>
                        <a:buFont typeface="Arial"/>
                        <a:buNone/>
                      </a:pPr>
                      <a:endParaRPr sz="2400" u="none" strike="noStrike" cap="none"/>
                    </a:p>
                    <a:p>
                      <a:pPr marL="0" marR="0" lvl="0" indent="0" algn="l" rtl="0">
                        <a:lnSpc>
                          <a:spcPct val="100000"/>
                        </a:lnSpc>
                        <a:spcBef>
                          <a:spcPts val="0"/>
                        </a:spcBef>
                        <a:spcAft>
                          <a:spcPts val="0"/>
                        </a:spcAft>
                        <a:buClr>
                          <a:srgbClr val="000000"/>
                        </a:buClr>
                        <a:buSzPts val="1600"/>
                        <a:buFont typeface="Arial"/>
                        <a:buNone/>
                      </a:pPr>
                      <a:r>
                        <a:rPr lang="en-US" sz="2400" i="1" u="none" strike="noStrike" cap="none"/>
                        <a:t>Replication of mistakes unlikely</a:t>
                      </a:r>
                      <a:endParaRPr sz="2400" u="none" strike="noStrike" cap="none"/>
                    </a:p>
                  </a:txBody>
                  <a:tcPr marL="91450" marR="91450" marT="45725" marB="45725">
                    <a:lnL w="12700" cap="flat" cmpd="sng">
                      <a:solidFill>
                        <a:srgbClr val="009900"/>
                      </a:solidFill>
                      <a:prstDash val="solid"/>
                      <a:round/>
                      <a:headEnd type="none" w="sm" len="sm"/>
                      <a:tailEnd type="none" w="sm" len="sm"/>
                    </a:lnL>
                    <a:lnR w="12700" cap="flat" cmpd="sng">
                      <a:solidFill>
                        <a:srgbClr val="009900"/>
                      </a:solidFill>
                      <a:prstDash val="solid"/>
                      <a:round/>
                      <a:headEnd type="none" w="sm" len="sm"/>
                      <a:tailEnd type="none" w="sm" len="sm"/>
                    </a:lnR>
                    <a:lnT w="12700" cap="flat" cmpd="sng">
                      <a:solidFill>
                        <a:srgbClr val="009900"/>
                      </a:solidFill>
                      <a:prstDash val="solid"/>
                      <a:round/>
                      <a:headEnd type="none" w="sm" len="sm"/>
                      <a:tailEnd type="none" w="sm" len="sm"/>
                    </a:lnT>
                    <a:lnB w="12700" cap="flat" cmpd="sng">
                      <a:solidFill>
                        <a:srgbClr val="0099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1048" name="Google Shape;1048;g247f62ec1ac_0_26"/>
          <p:cNvSpPr/>
          <p:nvPr/>
        </p:nvSpPr>
        <p:spPr>
          <a:xfrm rot="-5400000">
            <a:off x="-1200150" y="3105150"/>
            <a:ext cx="3276600" cy="838200"/>
          </a:xfrm>
          <a:prstGeom prst="leftRightArrow">
            <a:avLst>
              <a:gd name="adj1" fmla="val 50000"/>
              <a:gd name="adj2" fmla="val 50000"/>
            </a:avLst>
          </a:prstGeom>
          <a:solidFill>
            <a:srgbClr val="00A94F"/>
          </a:solidFill>
          <a:ln w="12700" cap="flat" cmpd="sng">
            <a:solidFill>
              <a:srgbClr val="007B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2400" b="1" i="0" u="none" strike="noStrike" cap="none">
                <a:solidFill>
                  <a:srgbClr val="FFFFFF"/>
                </a:solidFill>
                <a:latin typeface="Verdana"/>
                <a:ea typeface="Verdana"/>
                <a:cs typeface="Verdana"/>
                <a:sym typeface="Verdana"/>
              </a:rPr>
              <a:t>Outcomes</a:t>
            </a:r>
            <a:endParaRPr sz="2400" b="1" i="0" u="none" strike="noStrike" cap="none">
              <a:solidFill>
                <a:srgbClr val="FFFFFF"/>
              </a:solidFill>
              <a:latin typeface="Verdana"/>
              <a:ea typeface="Verdana"/>
              <a:cs typeface="Verdana"/>
              <a:sym typeface="Verdana"/>
            </a:endParaRPr>
          </a:p>
        </p:txBody>
      </p:sp>
      <p:sp>
        <p:nvSpPr>
          <p:cNvPr id="1049" name="Google Shape;1049;g247f62ec1ac_0_26"/>
          <p:cNvSpPr/>
          <p:nvPr/>
        </p:nvSpPr>
        <p:spPr>
          <a:xfrm>
            <a:off x="2370625" y="5981700"/>
            <a:ext cx="4839900" cy="838200"/>
          </a:xfrm>
          <a:prstGeom prst="leftRightArrow">
            <a:avLst>
              <a:gd name="adj1" fmla="val 50000"/>
              <a:gd name="adj2" fmla="val 50000"/>
            </a:avLst>
          </a:prstGeom>
          <a:solidFill>
            <a:srgbClr val="00A94F"/>
          </a:solidFill>
          <a:ln w="12700" cap="flat" cmpd="sng">
            <a:solidFill>
              <a:srgbClr val="007B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2400" b="1" i="0" u="none" strike="noStrike" cap="none">
                <a:solidFill>
                  <a:srgbClr val="FFFFFF"/>
                </a:solidFill>
                <a:latin typeface="Verdana"/>
                <a:ea typeface="Verdana"/>
                <a:cs typeface="Verdana"/>
                <a:sym typeface="Verdana"/>
              </a:rPr>
              <a:t>Fidelity</a:t>
            </a:r>
            <a:endParaRPr sz="2400" b="1" i="0" u="none" strike="noStrike" cap="none">
              <a:solidFill>
                <a:srgbClr val="FFFFFF"/>
              </a:solidFill>
              <a:latin typeface="Verdana"/>
              <a:ea typeface="Verdana"/>
              <a:cs typeface="Verdana"/>
              <a:sym typeface="Verdana"/>
            </a:endParaRPr>
          </a:p>
        </p:txBody>
      </p:sp>
      <p:pic>
        <p:nvPicPr>
          <p:cNvPr id="1050" name="Google Shape;1050;g247f62ec1ac_0_26"/>
          <p:cNvPicPr preferRelativeResize="0"/>
          <p:nvPr/>
        </p:nvPicPr>
        <p:blipFill rotWithShape="1">
          <a:blip r:embed="rId3">
            <a:alphaModFix/>
          </a:blip>
          <a:srcRect/>
          <a:stretch/>
        </p:blipFill>
        <p:spPr>
          <a:xfrm>
            <a:off x="120625" y="6329531"/>
            <a:ext cx="1251850" cy="427219"/>
          </a:xfrm>
          <a:prstGeom prst="rect">
            <a:avLst/>
          </a:prstGeom>
          <a:noFill/>
          <a:ln>
            <a:noFill/>
          </a:ln>
        </p:spPr>
      </p:pic>
      <p:sp>
        <p:nvSpPr>
          <p:cNvPr id="1051" name="Google Shape;1051;g247f62ec1ac_0_26"/>
          <p:cNvSpPr txBox="1"/>
          <p:nvPr/>
        </p:nvSpPr>
        <p:spPr>
          <a:xfrm>
            <a:off x="19050" y="1011150"/>
            <a:ext cx="1530000" cy="42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US" sz="1700" b="1" i="1" u="none" strike="noStrike" cap="none">
                <a:solidFill>
                  <a:srgbClr val="000000"/>
                </a:solidFill>
                <a:latin typeface="Verdana"/>
                <a:ea typeface="Verdana"/>
                <a:cs typeface="Verdana"/>
                <a:sym typeface="Verdana"/>
              </a:rPr>
              <a:t>Workbook pg. 22</a:t>
            </a:r>
            <a:endParaRPr sz="1700" b="1" i="1" u="none" strike="noStrike" cap="none">
              <a:solidFill>
                <a:srgbClr val="000000"/>
              </a:solidFill>
              <a:latin typeface="Verdana"/>
              <a:ea typeface="Verdana"/>
              <a:cs typeface="Verdana"/>
              <a:sym typeface="Verdana"/>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056"/>
        <p:cNvGrpSpPr/>
        <p:nvPr/>
      </p:nvGrpSpPr>
      <p:grpSpPr>
        <a:xfrm>
          <a:off x="0" y="0"/>
          <a:ext cx="0" cy="0"/>
          <a:chOff x="0" y="0"/>
          <a:chExt cx="0" cy="0"/>
        </a:xfrm>
      </p:grpSpPr>
      <p:sp>
        <p:nvSpPr>
          <p:cNvPr id="1057" name="Google Shape;1057;g248623ef0b2_0_27"/>
          <p:cNvSpPr txBox="1">
            <a:spLocks noGrp="1"/>
          </p:cNvSpPr>
          <p:nvPr>
            <p:ph type="body" idx="1"/>
          </p:nvPr>
        </p:nvSpPr>
        <p:spPr>
          <a:xfrm>
            <a:off x="914400" y="1524000"/>
            <a:ext cx="3582900" cy="651000"/>
          </a:xfrm>
          <a:prstGeom prst="rect">
            <a:avLst/>
          </a:prstGeom>
          <a:solidFill>
            <a:srgbClr val="003369">
              <a:alpha val="72549"/>
            </a:srgbClr>
          </a:solidFill>
          <a:ln>
            <a:noFill/>
          </a:ln>
        </p:spPr>
        <p:txBody>
          <a:bodyPr spcFirstLastPara="1" wrap="square" lIns="91425" tIns="45700" rIns="91425" bIns="45700" anchor="b" anchorCtr="0">
            <a:noAutofit/>
          </a:bodyPr>
          <a:lstStyle/>
          <a:p>
            <a:pPr marL="0" lvl="0" indent="0" algn="ctr" rtl="0">
              <a:lnSpc>
                <a:spcPct val="100000"/>
              </a:lnSpc>
              <a:spcBef>
                <a:spcPts val="420"/>
              </a:spcBef>
              <a:spcAft>
                <a:spcPts val="0"/>
              </a:spcAft>
              <a:buSzPts val="2100"/>
              <a:buNone/>
            </a:pPr>
            <a:r>
              <a:rPr lang="en-US" sz="2400"/>
              <a:t>YES</a:t>
            </a:r>
            <a:endParaRPr sz="2400"/>
          </a:p>
        </p:txBody>
      </p:sp>
      <p:sp>
        <p:nvSpPr>
          <p:cNvPr id="1058" name="Google Shape;1058;g248623ef0b2_0_27"/>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Are we making adequate progress toward our goal?</a:t>
            </a:r>
            <a:endParaRPr/>
          </a:p>
        </p:txBody>
      </p:sp>
      <p:sp>
        <p:nvSpPr>
          <p:cNvPr id="1059" name="Google Shape;1059;g248623ef0b2_0_27"/>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rmAutofit fontScale="92500" lnSpcReduction="20000"/>
          </a:bodyPr>
          <a:lstStyle/>
          <a:p>
            <a:pPr marL="457200" lvl="0" indent="-381000" algn="l" rtl="0">
              <a:lnSpc>
                <a:spcPct val="100000"/>
              </a:lnSpc>
              <a:spcBef>
                <a:spcPts val="480"/>
              </a:spcBef>
              <a:spcAft>
                <a:spcPts val="0"/>
              </a:spcAft>
              <a:buSzPts val="2400"/>
              <a:buFont typeface="Verdana"/>
              <a:buChar char="•"/>
            </a:pPr>
            <a:r>
              <a:rPr lang="en-US"/>
              <a:t>Celebrate!!</a:t>
            </a:r>
            <a:endParaRPr/>
          </a:p>
          <a:p>
            <a:pPr marL="0" lvl="0" indent="0" algn="l" rtl="0">
              <a:lnSpc>
                <a:spcPct val="100000"/>
              </a:lnSpc>
              <a:spcBef>
                <a:spcPts val="1000"/>
              </a:spcBef>
              <a:spcAft>
                <a:spcPts val="0"/>
              </a:spcAft>
              <a:buSzPts val="2400"/>
              <a:buNone/>
            </a:pPr>
            <a:endParaRPr/>
          </a:p>
          <a:p>
            <a:pPr marL="0" lvl="0" indent="0" algn="l" rtl="0">
              <a:lnSpc>
                <a:spcPct val="100000"/>
              </a:lnSpc>
              <a:spcBef>
                <a:spcPts val="1000"/>
              </a:spcBef>
              <a:spcAft>
                <a:spcPts val="0"/>
              </a:spcAft>
              <a:buSzPts val="2400"/>
              <a:buNone/>
            </a:pPr>
            <a:r>
              <a:rPr lang="en-US"/>
              <a:t>If the goal is met: </a:t>
            </a:r>
            <a:endParaRPr/>
          </a:p>
          <a:p>
            <a:pPr marL="457200" lvl="0" indent="-381000" algn="l" rtl="0">
              <a:lnSpc>
                <a:spcPct val="100000"/>
              </a:lnSpc>
              <a:spcBef>
                <a:spcPts val="1000"/>
              </a:spcBef>
              <a:spcAft>
                <a:spcPts val="0"/>
              </a:spcAft>
              <a:buSzPts val="2400"/>
              <a:buFont typeface="Verdana"/>
              <a:buChar char="•"/>
            </a:pPr>
            <a:r>
              <a:rPr lang="en-US"/>
              <a:t>Identify strategies to maintain or sustain</a:t>
            </a:r>
            <a:endParaRPr/>
          </a:p>
          <a:p>
            <a:pPr marL="457200" lvl="0" indent="-381000" algn="l" rtl="0">
              <a:lnSpc>
                <a:spcPct val="100000"/>
              </a:lnSpc>
              <a:spcBef>
                <a:spcPts val="1000"/>
              </a:spcBef>
              <a:spcAft>
                <a:spcPts val="0"/>
              </a:spcAft>
              <a:buSzPts val="2400"/>
              <a:buFont typeface="Verdana"/>
              <a:buChar char="•"/>
            </a:pPr>
            <a:r>
              <a:rPr lang="en-US"/>
              <a:t>Determine if there are components that require fading</a:t>
            </a:r>
            <a:endParaRPr/>
          </a:p>
          <a:p>
            <a:pPr marL="457200" lvl="0" indent="-381000" algn="l" rtl="0">
              <a:lnSpc>
                <a:spcPct val="100000"/>
              </a:lnSpc>
              <a:spcBef>
                <a:spcPts val="1000"/>
              </a:spcBef>
              <a:spcAft>
                <a:spcPts val="1000"/>
              </a:spcAft>
              <a:buSzPts val="2400"/>
              <a:buFont typeface="Verdana"/>
              <a:buChar char="•"/>
            </a:pPr>
            <a:r>
              <a:rPr lang="en-US"/>
              <a:t>Consider extending the scope of the plan if relevant</a:t>
            </a:r>
            <a:endParaRPr/>
          </a:p>
        </p:txBody>
      </p:sp>
      <p:sp>
        <p:nvSpPr>
          <p:cNvPr id="1060" name="Google Shape;1060;g248623ef0b2_0_27"/>
          <p:cNvSpPr txBox="1">
            <a:spLocks noGrp="1"/>
          </p:cNvSpPr>
          <p:nvPr>
            <p:ph type="body" idx="3"/>
          </p:nvPr>
        </p:nvSpPr>
        <p:spPr>
          <a:xfrm>
            <a:off x="5105400" y="1535113"/>
            <a:ext cx="3581400" cy="639900"/>
          </a:xfrm>
          <a:prstGeom prst="rect">
            <a:avLst/>
          </a:prstGeom>
          <a:solidFill>
            <a:srgbClr val="003369">
              <a:alpha val="72549"/>
            </a:srgbClr>
          </a:solidFill>
          <a:ln>
            <a:noFill/>
          </a:ln>
        </p:spPr>
        <p:txBody>
          <a:bodyPr spcFirstLastPara="1" wrap="square" lIns="91425" tIns="45700" rIns="91425" bIns="45700" anchor="b" anchorCtr="0">
            <a:normAutofit/>
          </a:bodyPr>
          <a:lstStyle/>
          <a:p>
            <a:pPr marL="0" lvl="0" indent="0" algn="ctr" rtl="0">
              <a:lnSpc>
                <a:spcPct val="100000"/>
              </a:lnSpc>
              <a:spcBef>
                <a:spcPts val="420"/>
              </a:spcBef>
              <a:spcAft>
                <a:spcPts val="0"/>
              </a:spcAft>
              <a:buSzPts val="2100"/>
              <a:buNone/>
            </a:pPr>
            <a:r>
              <a:rPr lang="en-US" sz="2400"/>
              <a:t>NO</a:t>
            </a:r>
            <a:endParaRPr sz="2400"/>
          </a:p>
        </p:txBody>
      </p:sp>
      <p:sp>
        <p:nvSpPr>
          <p:cNvPr id="1061" name="Google Shape;1061;g248623ef0b2_0_27"/>
          <p:cNvSpPr txBox="1">
            <a:spLocks noGrp="1"/>
          </p:cNvSpPr>
          <p:nvPr>
            <p:ph type="body" idx="4"/>
          </p:nvPr>
        </p:nvSpPr>
        <p:spPr>
          <a:xfrm>
            <a:off x="4648200" y="2174875"/>
            <a:ext cx="4038600" cy="3951300"/>
          </a:xfrm>
          <a:prstGeom prst="rect">
            <a:avLst/>
          </a:prstGeom>
          <a:noFill/>
          <a:ln>
            <a:noFill/>
          </a:ln>
        </p:spPr>
        <p:txBody>
          <a:bodyPr spcFirstLastPara="1" wrap="square" lIns="91425" tIns="45700" rIns="91425" bIns="45700" anchor="t" anchorCtr="0">
            <a:normAutofit/>
          </a:bodyPr>
          <a:lstStyle/>
          <a:p>
            <a:pPr marL="457200" lvl="0" indent="-381000" algn="l" rtl="0">
              <a:lnSpc>
                <a:spcPct val="100000"/>
              </a:lnSpc>
              <a:spcBef>
                <a:spcPts val="480"/>
              </a:spcBef>
              <a:spcAft>
                <a:spcPts val="0"/>
              </a:spcAft>
              <a:buSzPts val="2400"/>
              <a:buFont typeface="Verdana"/>
              <a:buChar char="•"/>
            </a:pPr>
            <a:r>
              <a:rPr lang="en-US"/>
              <a:t>Check fidelity</a:t>
            </a:r>
            <a:endParaRPr/>
          </a:p>
          <a:p>
            <a:pPr marL="0" lvl="0" indent="0" algn="l" rtl="0">
              <a:lnSpc>
                <a:spcPct val="100000"/>
              </a:lnSpc>
              <a:spcBef>
                <a:spcPts val="1000"/>
              </a:spcBef>
              <a:spcAft>
                <a:spcPts val="0"/>
              </a:spcAft>
              <a:buSzPts val="2400"/>
              <a:buNone/>
            </a:pPr>
            <a:endParaRPr/>
          </a:p>
          <a:p>
            <a:pPr marL="0" lvl="0" indent="0" algn="l" rtl="0">
              <a:lnSpc>
                <a:spcPct val="100000"/>
              </a:lnSpc>
              <a:spcBef>
                <a:spcPts val="480"/>
              </a:spcBef>
              <a:spcAft>
                <a:spcPts val="0"/>
              </a:spcAft>
              <a:buSzPts val="2400"/>
              <a:buNone/>
            </a:pPr>
            <a:endParaRPr/>
          </a:p>
        </p:txBody>
      </p:sp>
      <p:pic>
        <p:nvPicPr>
          <p:cNvPr id="1062" name="Google Shape;1062;g248623ef0b2_0_27"/>
          <p:cNvPicPr preferRelativeResize="0"/>
          <p:nvPr/>
        </p:nvPicPr>
        <p:blipFill rotWithShape="1">
          <a:blip r:embed="rId3">
            <a:alphaModFix/>
          </a:blip>
          <a:srcRect/>
          <a:stretch/>
        </p:blipFill>
        <p:spPr>
          <a:xfrm>
            <a:off x="5488300" y="3429000"/>
            <a:ext cx="2612100" cy="2115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62"/>
                                        </p:tgtEl>
                                        <p:attrNameLst>
                                          <p:attrName>style.visibility</p:attrName>
                                        </p:attrNameLst>
                                      </p:cBhvr>
                                      <p:to>
                                        <p:strVal val="visible"/>
                                      </p:to>
                                    </p:set>
                                    <p:animEffect transition="in" filter="fade">
                                      <p:cBhvr>
                                        <p:cTn id="7" dur="1000"/>
                                        <p:tgtEl>
                                          <p:spTgt spid="106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1062"/>
                                        </p:tgtEl>
                                      </p:cBhvr>
                                    </p:animEffect>
                                    <p:set>
                                      <p:cBhvr>
                                        <p:cTn id="12" dur="1" fill="hold">
                                          <p:stCondLst>
                                            <p:cond delay="1000"/>
                                          </p:stCondLst>
                                        </p:cTn>
                                        <p:tgtEl>
                                          <p:spTgt spid="10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066"/>
        <p:cNvGrpSpPr/>
        <p:nvPr/>
      </p:nvGrpSpPr>
      <p:grpSpPr>
        <a:xfrm>
          <a:off x="0" y="0"/>
          <a:ext cx="0" cy="0"/>
          <a:chOff x="0" y="0"/>
          <a:chExt cx="0" cy="0"/>
        </a:xfrm>
      </p:grpSpPr>
      <p:grpSp>
        <p:nvGrpSpPr>
          <p:cNvPr id="1067" name="Google Shape;1067;g244f5551356_0_6"/>
          <p:cNvGrpSpPr/>
          <p:nvPr/>
        </p:nvGrpSpPr>
        <p:grpSpPr>
          <a:xfrm>
            <a:off x="252949" y="97400"/>
            <a:ext cx="8633781" cy="6663178"/>
            <a:chOff x="217534" y="1"/>
            <a:chExt cx="9001023" cy="6630688"/>
          </a:xfrm>
        </p:grpSpPr>
        <p:sp>
          <p:nvSpPr>
            <p:cNvPr id="1068" name="Google Shape;1068;g244f5551356_0_6"/>
            <p:cNvSpPr/>
            <p:nvPr/>
          </p:nvSpPr>
          <p:spPr>
            <a:xfrm>
              <a:off x="8143097" y="3539111"/>
              <a:ext cx="91500" cy="802200"/>
            </a:xfrm>
            <a:custGeom>
              <a:avLst/>
              <a:gdLst/>
              <a:ahLst/>
              <a:cxnLst/>
              <a:rect l="l" t="t" r="r" b="b"/>
              <a:pathLst>
                <a:path w="120000" h="120000" extrusionOk="0">
                  <a:moveTo>
                    <a:pt x="60000" y="0"/>
                  </a:moveTo>
                  <a:lnTo>
                    <a:pt x="60000" y="97205"/>
                  </a:lnTo>
                  <a:lnTo>
                    <a:pt x="92913" y="97205"/>
                  </a:lnTo>
                  <a:lnTo>
                    <a:pt x="92913" y="120000"/>
                  </a:lnTo>
                </a:path>
              </a:pathLst>
            </a:custGeom>
            <a:noFill/>
            <a:ln w="9525" cap="flat" cmpd="sng">
              <a:solidFill>
                <a:srgbClr val="3A66B1"/>
              </a:solidFill>
              <a:prstDash val="solid"/>
              <a:miter lim="800000"/>
              <a:headEnd type="none" w="sm" len="sm"/>
              <a:tailEnd type="none" w="sm" len="sm"/>
            </a:ln>
          </p:spPr>
          <p:txBody>
            <a:bodyPr/>
            <a:lstStyle/>
            <a:p>
              <a:endParaRPr lang="en-US"/>
            </a:p>
          </p:txBody>
        </p:sp>
        <p:sp>
          <p:nvSpPr>
            <p:cNvPr id="1069" name="Google Shape;1069;g244f5551356_0_6"/>
            <p:cNvSpPr/>
            <p:nvPr/>
          </p:nvSpPr>
          <p:spPr>
            <a:xfrm>
              <a:off x="7347123" y="1570057"/>
              <a:ext cx="841800" cy="1338600"/>
            </a:xfrm>
            <a:custGeom>
              <a:avLst/>
              <a:gdLst/>
              <a:ahLst/>
              <a:cxnLst/>
              <a:rect l="l" t="t" r="r" b="b"/>
              <a:pathLst>
                <a:path w="120000" h="120000" extrusionOk="0">
                  <a:moveTo>
                    <a:pt x="0" y="0"/>
                  </a:moveTo>
                  <a:lnTo>
                    <a:pt x="0" y="106341"/>
                  </a:lnTo>
                  <a:lnTo>
                    <a:pt x="120000" y="106341"/>
                  </a:lnTo>
                  <a:lnTo>
                    <a:pt x="120000" y="120000"/>
                  </a:lnTo>
                </a:path>
              </a:pathLst>
            </a:custGeom>
            <a:noFill/>
            <a:ln w="9525" cap="flat" cmpd="sng">
              <a:solidFill>
                <a:srgbClr val="3A66B1"/>
              </a:solidFill>
              <a:prstDash val="solid"/>
              <a:miter lim="800000"/>
              <a:headEnd type="none" w="sm" len="sm"/>
              <a:tailEnd type="none" w="sm" len="sm"/>
            </a:ln>
          </p:spPr>
          <p:txBody>
            <a:bodyPr/>
            <a:lstStyle/>
            <a:p>
              <a:endParaRPr lang="en-US"/>
            </a:p>
          </p:txBody>
        </p:sp>
        <p:sp>
          <p:nvSpPr>
            <p:cNvPr id="1070" name="Google Shape;1070;g244f5551356_0_6"/>
            <p:cNvSpPr/>
            <p:nvPr/>
          </p:nvSpPr>
          <p:spPr>
            <a:xfrm>
              <a:off x="6248182" y="3595913"/>
              <a:ext cx="91500" cy="719100"/>
            </a:xfrm>
            <a:custGeom>
              <a:avLst/>
              <a:gdLst/>
              <a:ahLst/>
              <a:cxnLst/>
              <a:rect l="l" t="t" r="r" b="b"/>
              <a:pathLst>
                <a:path w="120000" h="120000" extrusionOk="0">
                  <a:moveTo>
                    <a:pt x="60000" y="0"/>
                  </a:moveTo>
                  <a:lnTo>
                    <a:pt x="60000" y="94570"/>
                  </a:lnTo>
                  <a:lnTo>
                    <a:pt x="70878" y="94570"/>
                  </a:lnTo>
                  <a:lnTo>
                    <a:pt x="70878" y="120000"/>
                  </a:lnTo>
                </a:path>
              </a:pathLst>
            </a:custGeom>
            <a:noFill/>
            <a:ln w="9525" cap="flat" cmpd="sng">
              <a:solidFill>
                <a:srgbClr val="3A66B1"/>
              </a:solidFill>
              <a:prstDash val="solid"/>
              <a:miter lim="800000"/>
              <a:headEnd type="none" w="sm" len="sm"/>
              <a:tailEnd type="none" w="sm" len="sm"/>
            </a:ln>
          </p:spPr>
          <p:txBody>
            <a:bodyPr/>
            <a:lstStyle/>
            <a:p>
              <a:endParaRPr lang="en-US"/>
            </a:p>
          </p:txBody>
        </p:sp>
        <p:sp>
          <p:nvSpPr>
            <p:cNvPr id="1071" name="Google Shape;1071;g244f5551356_0_6"/>
            <p:cNvSpPr/>
            <p:nvPr/>
          </p:nvSpPr>
          <p:spPr>
            <a:xfrm>
              <a:off x="6293902" y="1570057"/>
              <a:ext cx="1053300" cy="1338600"/>
            </a:xfrm>
            <a:custGeom>
              <a:avLst/>
              <a:gdLst/>
              <a:ahLst/>
              <a:cxnLst/>
              <a:rect l="l" t="t" r="r" b="b"/>
              <a:pathLst>
                <a:path w="120000" h="120000" extrusionOk="0">
                  <a:moveTo>
                    <a:pt x="120000" y="0"/>
                  </a:moveTo>
                  <a:lnTo>
                    <a:pt x="120000" y="106341"/>
                  </a:lnTo>
                  <a:lnTo>
                    <a:pt x="0" y="106341"/>
                  </a:lnTo>
                  <a:lnTo>
                    <a:pt x="0" y="120000"/>
                  </a:lnTo>
                </a:path>
              </a:pathLst>
            </a:custGeom>
            <a:noFill/>
            <a:ln w="9525" cap="flat" cmpd="sng">
              <a:solidFill>
                <a:srgbClr val="3A66B1"/>
              </a:solidFill>
              <a:prstDash val="solid"/>
              <a:miter lim="800000"/>
              <a:headEnd type="none" w="sm" len="sm"/>
              <a:tailEnd type="none" w="sm" len="sm"/>
            </a:ln>
          </p:spPr>
          <p:txBody>
            <a:bodyPr/>
            <a:lstStyle/>
            <a:p>
              <a:endParaRPr lang="en-US"/>
            </a:p>
          </p:txBody>
        </p:sp>
        <p:sp>
          <p:nvSpPr>
            <p:cNvPr id="1072" name="Google Shape;1072;g244f5551356_0_6"/>
            <p:cNvSpPr/>
            <p:nvPr/>
          </p:nvSpPr>
          <p:spPr>
            <a:xfrm>
              <a:off x="4764749" y="1178854"/>
              <a:ext cx="2582400" cy="942000"/>
            </a:xfrm>
            <a:custGeom>
              <a:avLst/>
              <a:gdLst/>
              <a:ahLst/>
              <a:cxnLst/>
              <a:rect l="l" t="t" r="r" b="b"/>
              <a:pathLst>
                <a:path w="120000" h="120000" extrusionOk="0">
                  <a:moveTo>
                    <a:pt x="0" y="120000"/>
                  </a:moveTo>
                  <a:lnTo>
                    <a:pt x="120000" y="0"/>
                  </a:lnTo>
                </a:path>
              </a:pathLst>
            </a:custGeom>
            <a:noFill/>
            <a:ln w="9525" cap="flat" cmpd="sng">
              <a:solidFill>
                <a:srgbClr val="3A66B1"/>
              </a:solidFill>
              <a:prstDash val="solid"/>
              <a:miter lim="800000"/>
              <a:headEnd type="none" w="sm" len="sm"/>
              <a:tailEnd type="none" w="sm" len="sm"/>
            </a:ln>
          </p:spPr>
          <p:txBody>
            <a:bodyPr/>
            <a:lstStyle/>
            <a:p>
              <a:endParaRPr lang="en-US"/>
            </a:p>
          </p:txBody>
        </p:sp>
        <p:sp>
          <p:nvSpPr>
            <p:cNvPr id="1073" name="Google Shape;1073;g244f5551356_0_6"/>
            <p:cNvSpPr/>
            <p:nvPr/>
          </p:nvSpPr>
          <p:spPr>
            <a:xfrm>
              <a:off x="4484247" y="3595903"/>
              <a:ext cx="91500" cy="747300"/>
            </a:xfrm>
            <a:custGeom>
              <a:avLst/>
              <a:gdLst/>
              <a:ahLst/>
              <a:cxnLst/>
              <a:rect l="l" t="t" r="r" b="b"/>
              <a:pathLst>
                <a:path w="120000" h="120000" extrusionOk="0">
                  <a:moveTo>
                    <a:pt x="66906" y="0"/>
                  </a:moveTo>
                  <a:lnTo>
                    <a:pt x="66906" y="95530"/>
                  </a:lnTo>
                  <a:lnTo>
                    <a:pt x="60000" y="95530"/>
                  </a:lnTo>
                  <a:lnTo>
                    <a:pt x="60000" y="120000"/>
                  </a:lnTo>
                </a:path>
              </a:pathLst>
            </a:custGeom>
            <a:noFill/>
            <a:ln w="9525" cap="flat" cmpd="sng">
              <a:solidFill>
                <a:srgbClr val="3A66B1"/>
              </a:solidFill>
              <a:prstDash val="solid"/>
              <a:miter lim="800000"/>
              <a:headEnd type="none" w="sm" len="sm"/>
              <a:tailEnd type="none" w="sm" len="sm"/>
            </a:ln>
          </p:spPr>
          <p:txBody>
            <a:bodyPr/>
            <a:lstStyle/>
            <a:p>
              <a:endParaRPr lang="en-US"/>
            </a:p>
          </p:txBody>
        </p:sp>
        <p:sp>
          <p:nvSpPr>
            <p:cNvPr id="1074" name="Google Shape;1074;g244f5551356_0_6"/>
            <p:cNvSpPr/>
            <p:nvPr/>
          </p:nvSpPr>
          <p:spPr>
            <a:xfrm>
              <a:off x="1496936" y="1570642"/>
              <a:ext cx="3038400" cy="1338000"/>
            </a:xfrm>
            <a:custGeom>
              <a:avLst/>
              <a:gdLst/>
              <a:ahLst/>
              <a:cxnLst/>
              <a:rect l="l" t="t" r="r" b="b"/>
              <a:pathLst>
                <a:path w="120000" h="120000" extrusionOk="0">
                  <a:moveTo>
                    <a:pt x="0" y="0"/>
                  </a:moveTo>
                  <a:lnTo>
                    <a:pt x="0" y="106335"/>
                  </a:lnTo>
                  <a:lnTo>
                    <a:pt x="120000" y="106335"/>
                  </a:lnTo>
                  <a:lnTo>
                    <a:pt x="120000" y="120000"/>
                  </a:lnTo>
                </a:path>
              </a:pathLst>
            </a:custGeom>
            <a:noFill/>
            <a:ln w="9525" cap="flat" cmpd="sng">
              <a:solidFill>
                <a:srgbClr val="3A66B1"/>
              </a:solidFill>
              <a:prstDash val="solid"/>
              <a:miter lim="800000"/>
              <a:headEnd type="none" w="sm" len="sm"/>
              <a:tailEnd type="none" w="sm" len="sm"/>
            </a:ln>
          </p:spPr>
          <p:txBody>
            <a:bodyPr/>
            <a:lstStyle/>
            <a:p>
              <a:endParaRPr lang="en-US"/>
            </a:p>
          </p:txBody>
        </p:sp>
        <p:sp>
          <p:nvSpPr>
            <p:cNvPr id="1075" name="Google Shape;1075;g244f5551356_0_6"/>
            <p:cNvSpPr/>
            <p:nvPr/>
          </p:nvSpPr>
          <p:spPr>
            <a:xfrm>
              <a:off x="2725804" y="3722008"/>
              <a:ext cx="91500" cy="579000"/>
            </a:xfrm>
            <a:custGeom>
              <a:avLst/>
              <a:gdLst/>
              <a:ahLst/>
              <a:cxnLst/>
              <a:rect l="l" t="t" r="r" b="b"/>
              <a:pathLst>
                <a:path w="120000" h="120000" extrusionOk="0">
                  <a:moveTo>
                    <a:pt x="60000" y="0"/>
                  </a:moveTo>
                  <a:lnTo>
                    <a:pt x="60000" y="88420"/>
                  </a:lnTo>
                  <a:lnTo>
                    <a:pt x="62612" y="88420"/>
                  </a:lnTo>
                  <a:lnTo>
                    <a:pt x="62612" y="120000"/>
                  </a:lnTo>
                </a:path>
              </a:pathLst>
            </a:custGeom>
            <a:noFill/>
            <a:ln w="9525" cap="flat" cmpd="sng">
              <a:solidFill>
                <a:srgbClr val="3A66B1"/>
              </a:solidFill>
              <a:prstDash val="solid"/>
              <a:miter lim="800000"/>
              <a:headEnd type="none" w="sm" len="sm"/>
              <a:tailEnd type="none" w="sm" len="sm"/>
            </a:ln>
          </p:spPr>
          <p:txBody>
            <a:bodyPr/>
            <a:lstStyle/>
            <a:p>
              <a:endParaRPr lang="en-US"/>
            </a:p>
          </p:txBody>
        </p:sp>
        <p:sp>
          <p:nvSpPr>
            <p:cNvPr id="1076" name="Google Shape;1076;g244f5551356_0_6"/>
            <p:cNvSpPr/>
            <p:nvPr/>
          </p:nvSpPr>
          <p:spPr>
            <a:xfrm>
              <a:off x="1496936" y="1570642"/>
              <a:ext cx="1274700" cy="1338000"/>
            </a:xfrm>
            <a:custGeom>
              <a:avLst/>
              <a:gdLst/>
              <a:ahLst/>
              <a:cxnLst/>
              <a:rect l="l" t="t" r="r" b="b"/>
              <a:pathLst>
                <a:path w="120000" h="120000" extrusionOk="0">
                  <a:moveTo>
                    <a:pt x="0" y="0"/>
                  </a:moveTo>
                  <a:lnTo>
                    <a:pt x="0" y="106335"/>
                  </a:lnTo>
                  <a:lnTo>
                    <a:pt x="120000" y="106335"/>
                  </a:lnTo>
                  <a:lnTo>
                    <a:pt x="120000" y="120000"/>
                  </a:lnTo>
                </a:path>
              </a:pathLst>
            </a:custGeom>
            <a:noFill/>
            <a:ln w="9525" cap="flat" cmpd="sng">
              <a:solidFill>
                <a:srgbClr val="3A66B1"/>
              </a:solidFill>
              <a:prstDash val="solid"/>
              <a:miter lim="800000"/>
              <a:headEnd type="none" w="sm" len="sm"/>
              <a:tailEnd type="none" w="sm" len="sm"/>
            </a:ln>
          </p:spPr>
          <p:txBody>
            <a:bodyPr/>
            <a:lstStyle/>
            <a:p>
              <a:endParaRPr lang="en-US"/>
            </a:p>
          </p:txBody>
        </p:sp>
        <p:sp>
          <p:nvSpPr>
            <p:cNvPr id="1077" name="Google Shape;1077;g244f5551356_0_6"/>
            <p:cNvSpPr/>
            <p:nvPr/>
          </p:nvSpPr>
          <p:spPr>
            <a:xfrm>
              <a:off x="897933" y="3700213"/>
              <a:ext cx="91500" cy="555000"/>
            </a:xfrm>
            <a:custGeom>
              <a:avLst/>
              <a:gdLst/>
              <a:ahLst/>
              <a:cxnLst/>
              <a:rect l="l" t="t" r="r" b="b"/>
              <a:pathLst>
                <a:path w="120000" h="120000" extrusionOk="0">
                  <a:moveTo>
                    <a:pt x="72409" y="0"/>
                  </a:moveTo>
                  <a:lnTo>
                    <a:pt x="72409" y="87059"/>
                  </a:lnTo>
                  <a:lnTo>
                    <a:pt x="60000" y="87059"/>
                  </a:lnTo>
                  <a:lnTo>
                    <a:pt x="60000" y="120000"/>
                  </a:lnTo>
                </a:path>
              </a:pathLst>
            </a:custGeom>
            <a:noFill/>
            <a:ln w="9525" cap="flat" cmpd="sng">
              <a:solidFill>
                <a:srgbClr val="3A66B1"/>
              </a:solidFill>
              <a:prstDash val="solid"/>
              <a:miter lim="800000"/>
              <a:headEnd type="none" w="sm" len="sm"/>
              <a:tailEnd type="none" w="sm" len="sm"/>
            </a:ln>
          </p:spPr>
          <p:txBody>
            <a:bodyPr/>
            <a:lstStyle/>
            <a:p>
              <a:endParaRPr lang="en-US"/>
            </a:p>
          </p:txBody>
        </p:sp>
        <p:sp>
          <p:nvSpPr>
            <p:cNvPr id="1078" name="Google Shape;1078;g244f5551356_0_6"/>
            <p:cNvSpPr/>
            <p:nvPr/>
          </p:nvSpPr>
          <p:spPr>
            <a:xfrm>
              <a:off x="953110" y="1570642"/>
              <a:ext cx="543900" cy="1338000"/>
            </a:xfrm>
            <a:custGeom>
              <a:avLst/>
              <a:gdLst/>
              <a:ahLst/>
              <a:cxnLst/>
              <a:rect l="l" t="t" r="r" b="b"/>
              <a:pathLst>
                <a:path w="120000" h="120000" extrusionOk="0">
                  <a:moveTo>
                    <a:pt x="120000" y="0"/>
                  </a:moveTo>
                  <a:lnTo>
                    <a:pt x="120000" y="106335"/>
                  </a:lnTo>
                  <a:lnTo>
                    <a:pt x="0" y="106335"/>
                  </a:lnTo>
                  <a:lnTo>
                    <a:pt x="0" y="120000"/>
                  </a:lnTo>
                </a:path>
              </a:pathLst>
            </a:custGeom>
            <a:noFill/>
            <a:ln w="9525" cap="flat" cmpd="sng">
              <a:solidFill>
                <a:srgbClr val="3A66B1"/>
              </a:solidFill>
              <a:prstDash val="solid"/>
              <a:miter lim="800000"/>
              <a:headEnd type="none" w="sm" len="sm"/>
              <a:tailEnd type="none" w="sm" len="sm"/>
            </a:ln>
          </p:spPr>
          <p:txBody>
            <a:bodyPr/>
            <a:lstStyle/>
            <a:p>
              <a:endParaRPr lang="en-US"/>
            </a:p>
          </p:txBody>
        </p:sp>
        <p:sp>
          <p:nvSpPr>
            <p:cNvPr id="1079" name="Google Shape;1079;g244f5551356_0_6"/>
            <p:cNvSpPr/>
            <p:nvPr/>
          </p:nvSpPr>
          <p:spPr>
            <a:xfrm>
              <a:off x="1496936" y="1179439"/>
              <a:ext cx="3267900" cy="941400"/>
            </a:xfrm>
            <a:custGeom>
              <a:avLst/>
              <a:gdLst/>
              <a:ahLst/>
              <a:cxnLst/>
              <a:rect l="l" t="t" r="r" b="b"/>
              <a:pathLst>
                <a:path w="120000" h="120000" extrusionOk="0">
                  <a:moveTo>
                    <a:pt x="120000" y="120000"/>
                  </a:moveTo>
                  <a:lnTo>
                    <a:pt x="0" y="0"/>
                  </a:lnTo>
                </a:path>
              </a:pathLst>
            </a:custGeom>
            <a:noFill/>
            <a:ln w="9525" cap="flat" cmpd="sng">
              <a:solidFill>
                <a:srgbClr val="3A66B1"/>
              </a:solidFill>
              <a:prstDash val="solid"/>
              <a:miter lim="800000"/>
              <a:headEnd type="none" w="sm" len="sm"/>
              <a:tailEnd type="none" w="sm" len="sm"/>
            </a:ln>
          </p:spPr>
          <p:txBody>
            <a:bodyPr/>
            <a:lstStyle/>
            <a:p>
              <a:endParaRPr lang="en-US"/>
            </a:p>
          </p:txBody>
        </p:sp>
        <p:sp>
          <p:nvSpPr>
            <p:cNvPr id="1080" name="Google Shape;1080;g244f5551356_0_6"/>
            <p:cNvSpPr/>
            <p:nvPr/>
          </p:nvSpPr>
          <p:spPr>
            <a:xfrm>
              <a:off x="4719029" y="1074606"/>
              <a:ext cx="91500" cy="442200"/>
            </a:xfrm>
            <a:custGeom>
              <a:avLst/>
              <a:gdLst/>
              <a:ahLst/>
              <a:cxnLst/>
              <a:rect l="l" t="t" r="r" b="b"/>
              <a:pathLst>
                <a:path w="120000" h="120000" extrusionOk="0">
                  <a:moveTo>
                    <a:pt x="60000" y="0"/>
                  </a:moveTo>
                  <a:lnTo>
                    <a:pt x="60000" y="120000"/>
                  </a:lnTo>
                </a:path>
              </a:pathLst>
            </a:custGeom>
            <a:noFill/>
            <a:ln w="9525" cap="flat" cmpd="sng">
              <a:solidFill>
                <a:srgbClr val="345A99"/>
              </a:solidFill>
              <a:prstDash val="solid"/>
              <a:miter lim="800000"/>
              <a:headEnd type="none" w="sm" len="sm"/>
              <a:tailEnd type="none" w="sm" len="sm"/>
            </a:ln>
          </p:spPr>
          <p:txBody>
            <a:bodyPr/>
            <a:lstStyle/>
            <a:p>
              <a:endParaRPr lang="en-US"/>
            </a:p>
          </p:txBody>
        </p:sp>
        <p:sp>
          <p:nvSpPr>
            <p:cNvPr id="1081" name="Google Shape;1081;g244f5551356_0_6"/>
            <p:cNvSpPr/>
            <p:nvPr/>
          </p:nvSpPr>
          <p:spPr>
            <a:xfrm>
              <a:off x="3654317" y="1"/>
              <a:ext cx="2220900" cy="10746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2" name="Google Shape;1082;g244f5551356_0_6"/>
            <p:cNvSpPr/>
            <p:nvPr/>
          </p:nvSpPr>
          <p:spPr>
            <a:xfrm>
              <a:off x="3837056" y="173603"/>
              <a:ext cx="2220900" cy="1074600"/>
            </a:xfrm>
            <a:prstGeom prst="roundRect">
              <a:avLst>
                <a:gd name="adj" fmla="val 10000"/>
              </a:avLst>
            </a:prstGeom>
            <a:solidFill>
              <a:schemeClr val="lt1">
                <a:alpha val="89019"/>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3" name="Google Shape;1083;g244f5551356_0_6"/>
            <p:cNvSpPr txBox="1"/>
            <p:nvPr/>
          </p:nvSpPr>
          <p:spPr>
            <a:xfrm>
              <a:off x="3868530" y="205077"/>
              <a:ext cx="2157900" cy="1011600"/>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chemeClr val="dk1"/>
                </a:buClr>
                <a:buSzPts val="1400"/>
                <a:buFont typeface="Calibri"/>
                <a:buNone/>
              </a:pPr>
              <a:r>
                <a:rPr lang="en-US" sz="1400" b="1" i="0" u="sng" strike="noStrike" cap="none">
                  <a:solidFill>
                    <a:schemeClr val="dk1"/>
                  </a:solidFill>
                  <a:latin typeface="Calibri"/>
                  <a:ea typeface="Calibri"/>
                  <a:cs typeface="Calibri"/>
                  <a:sym typeface="Calibri"/>
                </a:rPr>
                <a:t>Data is not improving</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490"/>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Trend data is moving in the opposite direction than desired. </a:t>
              </a:r>
              <a:endParaRPr sz="1400" b="0" i="0" u="none" strike="noStrike" cap="none">
                <a:solidFill>
                  <a:srgbClr val="000000"/>
                </a:solidFill>
                <a:latin typeface="Arial"/>
                <a:ea typeface="Arial"/>
                <a:cs typeface="Arial"/>
                <a:sym typeface="Arial"/>
              </a:endParaRPr>
            </a:p>
          </p:txBody>
        </p:sp>
        <p:sp>
          <p:nvSpPr>
            <p:cNvPr id="1084" name="Google Shape;1084;g244f5551356_0_6"/>
            <p:cNvSpPr/>
            <p:nvPr/>
          </p:nvSpPr>
          <p:spPr>
            <a:xfrm>
              <a:off x="3658232" y="1516664"/>
              <a:ext cx="2213100" cy="6042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5" name="Google Shape;1085;g244f5551356_0_6"/>
            <p:cNvSpPr/>
            <p:nvPr/>
          </p:nvSpPr>
          <p:spPr>
            <a:xfrm>
              <a:off x="3840970" y="1690266"/>
              <a:ext cx="2213100" cy="604200"/>
            </a:xfrm>
            <a:prstGeom prst="roundRect">
              <a:avLst>
                <a:gd name="adj" fmla="val 10000"/>
              </a:avLst>
            </a:prstGeom>
            <a:solidFill>
              <a:schemeClr val="lt1">
                <a:alpha val="89019"/>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6" name="Google Shape;1086;g244f5551356_0_6"/>
            <p:cNvSpPr txBox="1"/>
            <p:nvPr/>
          </p:nvSpPr>
          <p:spPr>
            <a:xfrm>
              <a:off x="3858668" y="1707964"/>
              <a:ext cx="2177700" cy="568800"/>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chemeClr val="dk1"/>
                </a:buClr>
                <a:buSzPts val="1400"/>
                <a:buFont typeface="Calibri"/>
                <a:buNone/>
              </a:pPr>
              <a:r>
                <a:rPr lang="en-US" sz="1400" b="0" i="1" u="none" strike="noStrike" cap="none">
                  <a:solidFill>
                    <a:schemeClr val="dk1"/>
                  </a:solidFill>
                  <a:latin typeface="Calibri"/>
                  <a:ea typeface="Calibri"/>
                  <a:cs typeface="Calibri"/>
                  <a:sym typeface="Calibri"/>
                </a:rPr>
                <a:t>Are the interventions being implemented with fidelity?</a:t>
              </a:r>
              <a:endParaRPr sz="1400" b="0" i="0" u="none" strike="noStrike" cap="none">
                <a:solidFill>
                  <a:srgbClr val="000000"/>
                </a:solidFill>
                <a:latin typeface="Arial"/>
                <a:ea typeface="Arial"/>
                <a:cs typeface="Arial"/>
                <a:sym typeface="Arial"/>
              </a:endParaRPr>
            </a:p>
          </p:txBody>
        </p:sp>
        <p:sp>
          <p:nvSpPr>
            <p:cNvPr id="1087" name="Google Shape;1087;g244f5551356_0_6"/>
            <p:cNvSpPr/>
            <p:nvPr/>
          </p:nvSpPr>
          <p:spPr>
            <a:xfrm>
              <a:off x="1155442" y="1179439"/>
              <a:ext cx="683100" cy="3912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8" name="Google Shape;1088;g244f5551356_0_6"/>
            <p:cNvSpPr/>
            <p:nvPr/>
          </p:nvSpPr>
          <p:spPr>
            <a:xfrm>
              <a:off x="1338181" y="1353040"/>
              <a:ext cx="683100" cy="391200"/>
            </a:xfrm>
            <a:prstGeom prst="roundRect">
              <a:avLst>
                <a:gd name="adj" fmla="val 10000"/>
              </a:avLst>
            </a:prstGeom>
            <a:solidFill>
              <a:schemeClr val="lt1">
                <a:alpha val="89019"/>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9" name="Google Shape;1089;g244f5551356_0_6"/>
            <p:cNvSpPr txBox="1"/>
            <p:nvPr/>
          </p:nvSpPr>
          <p:spPr>
            <a:xfrm>
              <a:off x="1349639" y="1364498"/>
              <a:ext cx="660000" cy="3684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chemeClr val="dk1"/>
                </a:buClr>
                <a:buSzPts val="1200"/>
                <a:buFont typeface="Calibri"/>
                <a:buNone/>
              </a:pPr>
              <a:r>
                <a:rPr lang="en-US" sz="1200" b="1" i="0" u="none" strike="noStrike" cap="none">
                  <a:solidFill>
                    <a:schemeClr val="dk1"/>
                  </a:solidFill>
                  <a:latin typeface="Calibri"/>
                  <a:ea typeface="Calibri"/>
                  <a:cs typeface="Calibri"/>
                  <a:sym typeface="Calibri"/>
                </a:rPr>
                <a:t>No</a:t>
              </a:r>
              <a:endParaRPr sz="1400" b="0" i="0" u="none" strike="noStrike" cap="none">
                <a:solidFill>
                  <a:srgbClr val="000000"/>
                </a:solidFill>
                <a:latin typeface="Arial"/>
                <a:ea typeface="Arial"/>
                <a:cs typeface="Arial"/>
                <a:sym typeface="Arial"/>
              </a:endParaRPr>
            </a:p>
          </p:txBody>
        </p:sp>
        <p:sp>
          <p:nvSpPr>
            <p:cNvPr id="1090" name="Google Shape;1090;g244f5551356_0_6"/>
            <p:cNvSpPr/>
            <p:nvPr/>
          </p:nvSpPr>
          <p:spPr>
            <a:xfrm>
              <a:off x="243355" y="2908595"/>
              <a:ext cx="1419600" cy="7917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1" name="Google Shape;1091;g244f5551356_0_6"/>
            <p:cNvSpPr/>
            <p:nvPr/>
          </p:nvSpPr>
          <p:spPr>
            <a:xfrm>
              <a:off x="426093" y="3082197"/>
              <a:ext cx="1419600" cy="791700"/>
            </a:xfrm>
            <a:prstGeom prst="roundRect">
              <a:avLst>
                <a:gd name="adj" fmla="val 10000"/>
              </a:avLst>
            </a:prstGeom>
            <a:solidFill>
              <a:schemeClr val="lt1">
                <a:alpha val="89019"/>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2" name="Google Shape;1092;g244f5551356_0_6"/>
            <p:cNvSpPr txBox="1"/>
            <p:nvPr/>
          </p:nvSpPr>
          <p:spPr>
            <a:xfrm>
              <a:off x="449279" y="3105383"/>
              <a:ext cx="1373100" cy="7452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Strategies are too difficult or time consuming</a:t>
              </a:r>
              <a:endParaRPr sz="1400" b="0" i="0" u="none" strike="noStrike" cap="none">
                <a:solidFill>
                  <a:srgbClr val="000000"/>
                </a:solidFill>
                <a:latin typeface="Arial"/>
                <a:ea typeface="Arial"/>
                <a:cs typeface="Arial"/>
                <a:sym typeface="Arial"/>
              </a:endParaRPr>
            </a:p>
          </p:txBody>
        </p:sp>
        <p:sp>
          <p:nvSpPr>
            <p:cNvPr id="1093" name="Google Shape;1093;g244f5551356_0_6"/>
            <p:cNvSpPr/>
            <p:nvPr/>
          </p:nvSpPr>
          <p:spPr>
            <a:xfrm>
              <a:off x="217534" y="4255228"/>
              <a:ext cx="1452300" cy="20781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4" name="Google Shape;1094;g244f5551356_0_6"/>
            <p:cNvSpPr/>
            <p:nvPr/>
          </p:nvSpPr>
          <p:spPr>
            <a:xfrm>
              <a:off x="400272" y="4428829"/>
              <a:ext cx="1452300" cy="2078100"/>
            </a:xfrm>
            <a:prstGeom prst="roundRect">
              <a:avLst>
                <a:gd name="adj" fmla="val 10000"/>
              </a:avLst>
            </a:prstGeom>
            <a:solidFill>
              <a:schemeClr val="lt1">
                <a:alpha val="89019"/>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5" name="Google Shape;1095;g244f5551356_0_6"/>
            <p:cNvSpPr txBox="1"/>
            <p:nvPr/>
          </p:nvSpPr>
          <p:spPr>
            <a:xfrm>
              <a:off x="442807" y="4471364"/>
              <a:ext cx="1367100" cy="19932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Identify features of strategies that are difficult and modify.</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Select alternate strategies that match hypothesis.</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Provide additional training and technical assistance.</a:t>
              </a:r>
              <a:endParaRPr sz="1400" b="0" i="0" u="none" strike="noStrike" cap="none">
                <a:solidFill>
                  <a:srgbClr val="000000"/>
                </a:solidFill>
                <a:latin typeface="Arial"/>
                <a:ea typeface="Arial"/>
                <a:cs typeface="Arial"/>
                <a:sym typeface="Arial"/>
              </a:endParaRPr>
            </a:p>
          </p:txBody>
        </p:sp>
        <p:sp>
          <p:nvSpPr>
            <p:cNvPr id="1096" name="Google Shape;1096;g244f5551356_0_6"/>
            <p:cNvSpPr/>
            <p:nvPr/>
          </p:nvSpPr>
          <p:spPr>
            <a:xfrm>
              <a:off x="2112153" y="2908595"/>
              <a:ext cx="1318800" cy="8133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7" name="Google Shape;1097;g244f5551356_0_6"/>
            <p:cNvSpPr/>
            <p:nvPr/>
          </p:nvSpPr>
          <p:spPr>
            <a:xfrm>
              <a:off x="2294892" y="3082197"/>
              <a:ext cx="1318800" cy="813300"/>
            </a:xfrm>
            <a:prstGeom prst="roundRect">
              <a:avLst>
                <a:gd name="adj" fmla="val 10000"/>
              </a:avLst>
            </a:prstGeom>
            <a:solidFill>
              <a:schemeClr val="lt1">
                <a:alpha val="89019"/>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8" name="Google Shape;1098;g244f5551356_0_6"/>
            <p:cNvSpPr txBox="1"/>
            <p:nvPr/>
          </p:nvSpPr>
          <p:spPr>
            <a:xfrm>
              <a:off x="2318716" y="3106021"/>
              <a:ext cx="1271100" cy="7659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Plan does not match school context.</a:t>
              </a:r>
              <a:endParaRPr sz="1400" b="0" i="0" u="none" strike="noStrike" cap="none">
                <a:solidFill>
                  <a:srgbClr val="000000"/>
                </a:solidFill>
                <a:latin typeface="Arial"/>
                <a:ea typeface="Arial"/>
                <a:cs typeface="Arial"/>
                <a:sym typeface="Arial"/>
              </a:endParaRPr>
            </a:p>
          </p:txBody>
        </p:sp>
        <p:sp>
          <p:nvSpPr>
            <p:cNvPr id="1099" name="Google Shape;1099;g244f5551356_0_6"/>
            <p:cNvSpPr/>
            <p:nvPr/>
          </p:nvSpPr>
          <p:spPr>
            <a:xfrm>
              <a:off x="2046696" y="4300949"/>
              <a:ext cx="1453500" cy="20730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0" name="Google Shape;1100;g244f5551356_0_6"/>
            <p:cNvSpPr/>
            <p:nvPr/>
          </p:nvSpPr>
          <p:spPr>
            <a:xfrm>
              <a:off x="2229435" y="4474551"/>
              <a:ext cx="1453500" cy="2073000"/>
            </a:xfrm>
            <a:prstGeom prst="roundRect">
              <a:avLst>
                <a:gd name="adj" fmla="val 10000"/>
              </a:avLst>
            </a:prstGeom>
            <a:solidFill>
              <a:schemeClr val="lt1">
                <a:alpha val="89019"/>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1" name="Google Shape;1101;g244f5551356_0_6"/>
            <p:cNvSpPr txBox="1"/>
            <p:nvPr/>
          </p:nvSpPr>
          <p:spPr>
            <a:xfrm>
              <a:off x="2272011" y="4517127"/>
              <a:ext cx="1368600" cy="19881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Modify features to match context.</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Select alternate strategies that match school context and hypothesis.</a:t>
              </a:r>
              <a:endParaRPr sz="1400" b="0" i="0" u="none" strike="noStrike" cap="none">
                <a:solidFill>
                  <a:srgbClr val="000000"/>
                </a:solidFill>
                <a:latin typeface="Arial"/>
                <a:ea typeface="Arial"/>
                <a:cs typeface="Arial"/>
                <a:sym typeface="Arial"/>
              </a:endParaRPr>
            </a:p>
          </p:txBody>
        </p:sp>
        <p:sp>
          <p:nvSpPr>
            <p:cNvPr id="1102" name="Google Shape;1102;g244f5551356_0_6"/>
            <p:cNvSpPr/>
            <p:nvPr/>
          </p:nvSpPr>
          <p:spPr>
            <a:xfrm>
              <a:off x="3870787" y="2908599"/>
              <a:ext cx="1373100" cy="7917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3" name="Google Shape;1103;g244f5551356_0_6"/>
            <p:cNvSpPr/>
            <p:nvPr/>
          </p:nvSpPr>
          <p:spPr>
            <a:xfrm>
              <a:off x="4053539" y="3082197"/>
              <a:ext cx="1329000" cy="687300"/>
            </a:xfrm>
            <a:prstGeom prst="roundRect">
              <a:avLst>
                <a:gd name="adj" fmla="val 10000"/>
              </a:avLst>
            </a:prstGeom>
            <a:solidFill>
              <a:schemeClr val="lt1">
                <a:alpha val="89019"/>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4" name="Google Shape;1104;g244f5551356_0_6"/>
            <p:cNvSpPr txBox="1"/>
            <p:nvPr/>
          </p:nvSpPr>
          <p:spPr>
            <a:xfrm>
              <a:off x="4073670" y="3102328"/>
              <a:ext cx="1288500" cy="6471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Experiencing intervention drift</a:t>
              </a:r>
              <a:endParaRPr sz="1400" b="0" i="0" u="none" strike="noStrike" cap="none">
                <a:solidFill>
                  <a:srgbClr val="000000"/>
                </a:solidFill>
                <a:latin typeface="Arial"/>
                <a:ea typeface="Arial"/>
                <a:cs typeface="Arial"/>
                <a:sym typeface="Arial"/>
              </a:endParaRPr>
            </a:p>
          </p:txBody>
        </p:sp>
        <p:sp>
          <p:nvSpPr>
            <p:cNvPr id="1105" name="Google Shape;1105;g244f5551356_0_6"/>
            <p:cNvSpPr/>
            <p:nvPr/>
          </p:nvSpPr>
          <p:spPr>
            <a:xfrm>
              <a:off x="3858557" y="4343068"/>
              <a:ext cx="1342800" cy="20172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6" name="Google Shape;1106;g244f5551356_0_6"/>
            <p:cNvSpPr/>
            <p:nvPr/>
          </p:nvSpPr>
          <p:spPr>
            <a:xfrm>
              <a:off x="4041295" y="4516669"/>
              <a:ext cx="1342800" cy="2017200"/>
            </a:xfrm>
            <a:prstGeom prst="roundRect">
              <a:avLst>
                <a:gd name="adj" fmla="val 10000"/>
              </a:avLst>
            </a:prstGeom>
            <a:solidFill>
              <a:schemeClr val="lt1">
                <a:alpha val="89019"/>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7" name="Google Shape;1107;g244f5551356_0_6"/>
            <p:cNvSpPr txBox="1"/>
            <p:nvPr/>
          </p:nvSpPr>
          <p:spPr>
            <a:xfrm>
              <a:off x="4080625" y="4555999"/>
              <a:ext cx="1264200" cy="19386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Identify features of interventions affected by drift.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Provide booster training and technical assistance to refresh implementation. </a:t>
              </a:r>
              <a:endParaRPr sz="1400" b="0" i="0" u="none" strike="noStrike" cap="none">
                <a:solidFill>
                  <a:srgbClr val="000000"/>
                </a:solidFill>
                <a:latin typeface="Arial"/>
                <a:ea typeface="Arial"/>
                <a:cs typeface="Arial"/>
                <a:sym typeface="Arial"/>
              </a:endParaRPr>
            </a:p>
          </p:txBody>
        </p:sp>
        <p:sp>
          <p:nvSpPr>
            <p:cNvPr id="1108" name="Google Shape;1108;g244f5551356_0_6"/>
            <p:cNvSpPr/>
            <p:nvPr/>
          </p:nvSpPr>
          <p:spPr>
            <a:xfrm>
              <a:off x="7005629" y="1178854"/>
              <a:ext cx="683100" cy="3912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9" name="Google Shape;1109;g244f5551356_0_6"/>
            <p:cNvSpPr/>
            <p:nvPr/>
          </p:nvSpPr>
          <p:spPr>
            <a:xfrm>
              <a:off x="7188367" y="1352455"/>
              <a:ext cx="683100" cy="391200"/>
            </a:xfrm>
            <a:prstGeom prst="roundRect">
              <a:avLst>
                <a:gd name="adj" fmla="val 10000"/>
              </a:avLst>
            </a:prstGeom>
            <a:solidFill>
              <a:schemeClr val="lt1">
                <a:alpha val="89019"/>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0" name="Google Shape;1110;g244f5551356_0_6"/>
            <p:cNvSpPr txBox="1"/>
            <p:nvPr/>
          </p:nvSpPr>
          <p:spPr>
            <a:xfrm>
              <a:off x="7199825" y="1363913"/>
              <a:ext cx="660000" cy="3684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chemeClr val="dk1"/>
                </a:buClr>
                <a:buSzPts val="1200"/>
                <a:buFont typeface="Calibri"/>
                <a:buNone/>
              </a:pPr>
              <a:r>
                <a:rPr lang="en-US" sz="1200" b="1" i="0" u="none" strike="noStrike" cap="none">
                  <a:solidFill>
                    <a:schemeClr val="dk1"/>
                  </a:solidFill>
                  <a:latin typeface="Calibri"/>
                  <a:ea typeface="Calibri"/>
                  <a:cs typeface="Calibri"/>
                  <a:sym typeface="Calibri"/>
                </a:rPr>
                <a:t>Yes</a:t>
              </a:r>
              <a:endParaRPr sz="1400" b="0" i="0" u="none" strike="noStrike" cap="none">
                <a:solidFill>
                  <a:srgbClr val="000000"/>
                </a:solidFill>
                <a:latin typeface="Arial"/>
                <a:ea typeface="Arial"/>
                <a:cs typeface="Arial"/>
                <a:sym typeface="Arial"/>
              </a:endParaRPr>
            </a:p>
          </p:txBody>
        </p:sp>
        <p:sp>
          <p:nvSpPr>
            <p:cNvPr id="1111" name="Google Shape;1111;g244f5551356_0_6"/>
            <p:cNvSpPr/>
            <p:nvPr/>
          </p:nvSpPr>
          <p:spPr>
            <a:xfrm>
              <a:off x="5838209" y="2908599"/>
              <a:ext cx="1009200" cy="7917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2" name="Google Shape;1112;g244f5551356_0_6"/>
            <p:cNvSpPr/>
            <p:nvPr/>
          </p:nvSpPr>
          <p:spPr>
            <a:xfrm>
              <a:off x="6020934" y="3082197"/>
              <a:ext cx="911400" cy="687300"/>
            </a:xfrm>
            <a:prstGeom prst="roundRect">
              <a:avLst>
                <a:gd name="adj" fmla="val 10000"/>
              </a:avLst>
            </a:prstGeom>
            <a:solidFill>
              <a:schemeClr val="lt1">
                <a:alpha val="89019"/>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3" name="Google Shape;1113;g244f5551356_0_6"/>
            <p:cNvSpPr txBox="1"/>
            <p:nvPr/>
          </p:nvSpPr>
          <p:spPr>
            <a:xfrm>
              <a:off x="6041060" y="3102324"/>
              <a:ext cx="911400" cy="6873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Precision statement is incorrect</a:t>
              </a:r>
              <a:endParaRPr sz="1400" b="0" i="0" u="none" strike="noStrike" cap="none">
                <a:solidFill>
                  <a:srgbClr val="000000"/>
                </a:solidFill>
                <a:latin typeface="Arial"/>
                <a:ea typeface="Arial"/>
                <a:cs typeface="Arial"/>
                <a:sym typeface="Arial"/>
              </a:endParaRPr>
            </a:p>
          </p:txBody>
        </p:sp>
        <p:sp>
          <p:nvSpPr>
            <p:cNvPr id="1114" name="Google Shape;1114;g244f5551356_0_6"/>
            <p:cNvSpPr/>
            <p:nvPr/>
          </p:nvSpPr>
          <p:spPr>
            <a:xfrm>
              <a:off x="5580406" y="4314870"/>
              <a:ext cx="1443600" cy="20235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5" name="Google Shape;1115;g244f5551356_0_6"/>
            <p:cNvSpPr/>
            <p:nvPr/>
          </p:nvSpPr>
          <p:spPr>
            <a:xfrm>
              <a:off x="5763144" y="4488472"/>
              <a:ext cx="1443600" cy="2023500"/>
            </a:xfrm>
            <a:prstGeom prst="roundRect">
              <a:avLst>
                <a:gd name="adj" fmla="val 10000"/>
              </a:avLst>
            </a:prstGeom>
            <a:solidFill>
              <a:schemeClr val="lt1">
                <a:alpha val="89019"/>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6" name="Google Shape;1116;g244f5551356_0_6"/>
            <p:cNvSpPr txBox="1"/>
            <p:nvPr/>
          </p:nvSpPr>
          <p:spPr>
            <a:xfrm>
              <a:off x="5805425" y="4530753"/>
              <a:ext cx="1359000" cy="19392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Revise statement</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Collect additional data if necessary.</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Select new interventions to match revised statement.</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Provide training and technical assistance. </a:t>
              </a:r>
              <a:endParaRPr sz="1400" b="0" i="0" u="none" strike="noStrike" cap="none">
                <a:solidFill>
                  <a:srgbClr val="000000"/>
                </a:solidFill>
                <a:latin typeface="Arial"/>
                <a:ea typeface="Arial"/>
                <a:cs typeface="Arial"/>
                <a:sym typeface="Arial"/>
              </a:endParaRPr>
            </a:p>
          </p:txBody>
        </p:sp>
        <p:sp>
          <p:nvSpPr>
            <p:cNvPr id="1117" name="Google Shape;1117;g244f5551356_0_6"/>
            <p:cNvSpPr/>
            <p:nvPr/>
          </p:nvSpPr>
          <p:spPr>
            <a:xfrm>
              <a:off x="7644218" y="2908600"/>
              <a:ext cx="1183800" cy="7917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8" name="Google Shape;1118;g244f5551356_0_6"/>
            <p:cNvSpPr/>
            <p:nvPr/>
          </p:nvSpPr>
          <p:spPr>
            <a:xfrm>
              <a:off x="7826968" y="3082198"/>
              <a:ext cx="1183800" cy="813300"/>
            </a:xfrm>
            <a:prstGeom prst="roundRect">
              <a:avLst>
                <a:gd name="adj" fmla="val 10000"/>
              </a:avLst>
            </a:prstGeom>
            <a:solidFill>
              <a:schemeClr val="lt1">
                <a:alpha val="89019"/>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1100"/>
                <a:buFont typeface="Arial"/>
                <a:buNone/>
              </a:pPr>
              <a:r>
                <a:rPr lang="en-US" sz="1100" b="0" i="0" u="none" strike="noStrike" cap="none">
                  <a:solidFill>
                    <a:schemeClr val="dk1"/>
                  </a:solidFill>
                  <a:latin typeface="Calibri"/>
                  <a:ea typeface="Calibri"/>
                  <a:cs typeface="Calibri"/>
                  <a:sym typeface="Calibri"/>
                </a:rPr>
                <a:t>Precision Statement is correct. Interventions are insufficient.</a:t>
              </a:r>
              <a:endParaRPr sz="1400" b="0" i="0" u="none" strike="noStrike" cap="none">
                <a:solidFill>
                  <a:srgbClr val="000000"/>
                </a:solidFill>
                <a:latin typeface="Arial"/>
                <a:ea typeface="Arial"/>
                <a:cs typeface="Arial"/>
                <a:sym typeface="Arial"/>
              </a:endParaRPr>
            </a:p>
          </p:txBody>
        </p:sp>
        <p:sp>
          <p:nvSpPr>
            <p:cNvPr id="1119" name="Google Shape;1119;g244f5551356_0_6"/>
            <p:cNvSpPr/>
            <p:nvPr/>
          </p:nvSpPr>
          <p:spPr>
            <a:xfrm>
              <a:off x="7366951" y="4341188"/>
              <a:ext cx="1643700" cy="21159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0" name="Google Shape;1120;g244f5551356_0_6"/>
            <p:cNvSpPr/>
            <p:nvPr/>
          </p:nvSpPr>
          <p:spPr>
            <a:xfrm>
              <a:off x="7574857" y="4514789"/>
              <a:ext cx="1643700" cy="2115900"/>
            </a:xfrm>
            <a:prstGeom prst="roundRect">
              <a:avLst>
                <a:gd name="adj" fmla="val 10000"/>
              </a:avLst>
            </a:prstGeom>
            <a:solidFill>
              <a:schemeClr val="lt1">
                <a:alpha val="89019"/>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1" name="Google Shape;1121;g244f5551356_0_6"/>
            <p:cNvSpPr txBox="1"/>
            <p:nvPr/>
          </p:nvSpPr>
          <p:spPr>
            <a:xfrm>
              <a:off x="7622995" y="4562927"/>
              <a:ext cx="1547400" cy="20199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Identify features of strategies that affect potency</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Modify features to strategies to make more powerful.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Select new strategies if necessary.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Provide training and technical assistance in revised or new strategy implementation. </a:t>
              </a:r>
              <a:endParaRPr sz="1400" b="0" i="0" u="none" strike="noStrike" cap="none">
                <a:solidFill>
                  <a:srgbClr val="000000"/>
                </a:solidFill>
                <a:latin typeface="Arial"/>
                <a:ea typeface="Arial"/>
                <a:cs typeface="Arial"/>
                <a:sym typeface="Arial"/>
              </a:endParaRPr>
            </a:p>
          </p:txBody>
        </p:sp>
      </p:grpSp>
      <p:sp>
        <p:nvSpPr>
          <p:cNvPr id="1122" name="Google Shape;1122;g244f5551356_0_6"/>
          <p:cNvSpPr txBox="1"/>
          <p:nvPr/>
        </p:nvSpPr>
        <p:spPr>
          <a:xfrm>
            <a:off x="6170700" y="56775"/>
            <a:ext cx="2883900" cy="11082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Verdana"/>
                <a:ea typeface="Verdana"/>
                <a:cs typeface="Verdana"/>
                <a:sym typeface="Verdana"/>
              </a:rPr>
              <a:t>Adapted from “Prevent-Teach-Reinforce: </a:t>
            </a:r>
            <a:endParaRPr sz="1200" b="0" i="0" u="none" strike="noStrike" cap="none">
              <a:solidFill>
                <a:schemeClr val="dk1"/>
              </a:solidFill>
              <a:latin typeface="Verdana"/>
              <a:ea typeface="Verdana"/>
              <a:cs typeface="Verdana"/>
              <a:sym typeface="Verdana"/>
            </a:endParaRPr>
          </a:p>
          <a:p>
            <a:pPr marL="0" marR="0" lvl="0" indent="0" algn="r" rtl="0">
              <a:lnSpc>
                <a:spcPct val="100000"/>
              </a:lnSpc>
              <a:spcBef>
                <a:spcPts val="0"/>
              </a:spcBef>
              <a:spcAft>
                <a:spcPts val="0"/>
              </a:spcAft>
              <a:buClr>
                <a:schemeClr val="dk1"/>
              </a:buClr>
              <a:buSzPts val="1100"/>
              <a:buFont typeface="Arial"/>
              <a:buNone/>
            </a:pPr>
            <a:r>
              <a:rPr lang="en-US" sz="1200" b="0" i="0" u="none" strike="noStrike" cap="none">
                <a:solidFill>
                  <a:schemeClr val="dk1"/>
                </a:solidFill>
                <a:latin typeface="Verdana"/>
                <a:ea typeface="Verdana"/>
                <a:cs typeface="Verdana"/>
                <a:sym typeface="Verdana"/>
              </a:rPr>
              <a:t>The School-Based Model of Individualized Positive Behavior Support”, 2010</a:t>
            </a:r>
            <a:endParaRPr sz="1400" b="0" i="0" u="none" strike="noStrike" cap="none">
              <a:solidFill>
                <a:srgbClr val="000000"/>
              </a:solidFill>
              <a:latin typeface="Verdana"/>
              <a:ea typeface="Verdana"/>
              <a:cs typeface="Verdana"/>
              <a:sym typeface="Verdana"/>
            </a:endParaRPr>
          </a:p>
        </p:txBody>
      </p:sp>
      <p:sp>
        <p:nvSpPr>
          <p:cNvPr id="1123" name="Google Shape;1123;g244f5551356_0_6"/>
          <p:cNvSpPr txBox="1"/>
          <p:nvPr/>
        </p:nvSpPr>
        <p:spPr>
          <a:xfrm>
            <a:off x="123250" y="196875"/>
            <a:ext cx="2172300" cy="62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600"/>
              <a:buFont typeface="Arial"/>
              <a:buNone/>
            </a:pPr>
            <a:r>
              <a:rPr lang="en-US" sz="2600" b="0" i="1" u="none" strike="noStrike" cap="none">
                <a:solidFill>
                  <a:srgbClr val="000000"/>
                </a:solidFill>
                <a:latin typeface="Verdana"/>
                <a:ea typeface="Verdana"/>
                <a:cs typeface="Verdana"/>
                <a:sym typeface="Verdana"/>
              </a:rPr>
              <a:t>Workbook pg. 27</a:t>
            </a:r>
            <a:endParaRPr sz="2600" b="0" i="1" u="none" strike="noStrike" cap="none">
              <a:solidFill>
                <a:srgbClr val="000000"/>
              </a:solidFill>
              <a:latin typeface="Verdana"/>
              <a:ea typeface="Verdana"/>
              <a:cs typeface="Verdana"/>
              <a:sym typeface="Verdana"/>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127"/>
        <p:cNvGrpSpPr/>
        <p:nvPr/>
      </p:nvGrpSpPr>
      <p:grpSpPr>
        <a:xfrm>
          <a:off x="0" y="0"/>
          <a:ext cx="0" cy="0"/>
          <a:chOff x="0" y="0"/>
          <a:chExt cx="0" cy="0"/>
        </a:xfrm>
      </p:grpSpPr>
      <p:grpSp>
        <p:nvGrpSpPr>
          <p:cNvPr id="1128" name="Google Shape;1128;g24c0cd4a5fb_14_118"/>
          <p:cNvGrpSpPr/>
          <p:nvPr/>
        </p:nvGrpSpPr>
        <p:grpSpPr>
          <a:xfrm>
            <a:off x="252949" y="97400"/>
            <a:ext cx="8633781" cy="6663178"/>
            <a:chOff x="217534" y="1"/>
            <a:chExt cx="9001023" cy="6630688"/>
          </a:xfrm>
        </p:grpSpPr>
        <p:sp>
          <p:nvSpPr>
            <p:cNvPr id="1129" name="Google Shape;1129;g24c0cd4a5fb_14_118"/>
            <p:cNvSpPr/>
            <p:nvPr/>
          </p:nvSpPr>
          <p:spPr>
            <a:xfrm>
              <a:off x="8143097" y="3539111"/>
              <a:ext cx="91500" cy="802200"/>
            </a:xfrm>
            <a:custGeom>
              <a:avLst/>
              <a:gdLst/>
              <a:ahLst/>
              <a:cxnLst/>
              <a:rect l="l" t="t" r="r" b="b"/>
              <a:pathLst>
                <a:path w="120000" h="120000" extrusionOk="0">
                  <a:moveTo>
                    <a:pt x="60000" y="0"/>
                  </a:moveTo>
                  <a:lnTo>
                    <a:pt x="60000" y="97205"/>
                  </a:lnTo>
                  <a:lnTo>
                    <a:pt x="92913" y="97205"/>
                  </a:lnTo>
                  <a:lnTo>
                    <a:pt x="92913" y="120000"/>
                  </a:lnTo>
                </a:path>
              </a:pathLst>
            </a:custGeom>
            <a:noFill/>
            <a:ln w="9525" cap="flat" cmpd="sng">
              <a:solidFill>
                <a:srgbClr val="3A66B1"/>
              </a:solidFill>
              <a:prstDash val="solid"/>
              <a:miter lim="800000"/>
              <a:headEnd type="none" w="sm" len="sm"/>
              <a:tailEnd type="none" w="sm" len="sm"/>
            </a:ln>
          </p:spPr>
          <p:txBody>
            <a:bodyPr/>
            <a:lstStyle/>
            <a:p>
              <a:endParaRPr lang="en-US"/>
            </a:p>
          </p:txBody>
        </p:sp>
        <p:sp>
          <p:nvSpPr>
            <p:cNvPr id="1130" name="Google Shape;1130;g24c0cd4a5fb_14_118"/>
            <p:cNvSpPr/>
            <p:nvPr/>
          </p:nvSpPr>
          <p:spPr>
            <a:xfrm>
              <a:off x="7347123" y="1570057"/>
              <a:ext cx="841800" cy="1338600"/>
            </a:xfrm>
            <a:custGeom>
              <a:avLst/>
              <a:gdLst/>
              <a:ahLst/>
              <a:cxnLst/>
              <a:rect l="l" t="t" r="r" b="b"/>
              <a:pathLst>
                <a:path w="120000" h="120000" extrusionOk="0">
                  <a:moveTo>
                    <a:pt x="0" y="0"/>
                  </a:moveTo>
                  <a:lnTo>
                    <a:pt x="0" y="106341"/>
                  </a:lnTo>
                  <a:lnTo>
                    <a:pt x="120000" y="106341"/>
                  </a:lnTo>
                  <a:lnTo>
                    <a:pt x="120000" y="120000"/>
                  </a:lnTo>
                </a:path>
              </a:pathLst>
            </a:custGeom>
            <a:noFill/>
            <a:ln w="9525" cap="flat" cmpd="sng">
              <a:solidFill>
                <a:srgbClr val="3A66B1"/>
              </a:solidFill>
              <a:prstDash val="solid"/>
              <a:miter lim="800000"/>
              <a:headEnd type="none" w="sm" len="sm"/>
              <a:tailEnd type="none" w="sm" len="sm"/>
            </a:ln>
          </p:spPr>
          <p:txBody>
            <a:bodyPr/>
            <a:lstStyle/>
            <a:p>
              <a:endParaRPr lang="en-US"/>
            </a:p>
          </p:txBody>
        </p:sp>
        <p:sp>
          <p:nvSpPr>
            <p:cNvPr id="1131" name="Google Shape;1131;g24c0cd4a5fb_14_118"/>
            <p:cNvSpPr/>
            <p:nvPr/>
          </p:nvSpPr>
          <p:spPr>
            <a:xfrm>
              <a:off x="6248182" y="3595913"/>
              <a:ext cx="91500" cy="719100"/>
            </a:xfrm>
            <a:custGeom>
              <a:avLst/>
              <a:gdLst/>
              <a:ahLst/>
              <a:cxnLst/>
              <a:rect l="l" t="t" r="r" b="b"/>
              <a:pathLst>
                <a:path w="120000" h="120000" extrusionOk="0">
                  <a:moveTo>
                    <a:pt x="60000" y="0"/>
                  </a:moveTo>
                  <a:lnTo>
                    <a:pt x="60000" y="94570"/>
                  </a:lnTo>
                  <a:lnTo>
                    <a:pt x="70878" y="94570"/>
                  </a:lnTo>
                  <a:lnTo>
                    <a:pt x="70878" y="120000"/>
                  </a:lnTo>
                </a:path>
              </a:pathLst>
            </a:custGeom>
            <a:noFill/>
            <a:ln w="9525" cap="flat" cmpd="sng">
              <a:solidFill>
                <a:srgbClr val="3A66B1"/>
              </a:solidFill>
              <a:prstDash val="solid"/>
              <a:miter lim="800000"/>
              <a:headEnd type="none" w="sm" len="sm"/>
              <a:tailEnd type="none" w="sm" len="sm"/>
            </a:ln>
          </p:spPr>
          <p:txBody>
            <a:bodyPr/>
            <a:lstStyle/>
            <a:p>
              <a:endParaRPr lang="en-US"/>
            </a:p>
          </p:txBody>
        </p:sp>
        <p:sp>
          <p:nvSpPr>
            <p:cNvPr id="1132" name="Google Shape;1132;g24c0cd4a5fb_14_118"/>
            <p:cNvSpPr/>
            <p:nvPr/>
          </p:nvSpPr>
          <p:spPr>
            <a:xfrm>
              <a:off x="6293902" y="1570057"/>
              <a:ext cx="1053300" cy="1338600"/>
            </a:xfrm>
            <a:custGeom>
              <a:avLst/>
              <a:gdLst/>
              <a:ahLst/>
              <a:cxnLst/>
              <a:rect l="l" t="t" r="r" b="b"/>
              <a:pathLst>
                <a:path w="120000" h="120000" extrusionOk="0">
                  <a:moveTo>
                    <a:pt x="120000" y="0"/>
                  </a:moveTo>
                  <a:lnTo>
                    <a:pt x="120000" y="106341"/>
                  </a:lnTo>
                  <a:lnTo>
                    <a:pt x="0" y="106341"/>
                  </a:lnTo>
                  <a:lnTo>
                    <a:pt x="0" y="120000"/>
                  </a:lnTo>
                </a:path>
              </a:pathLst>
            </a:custGeom>
            <a:noFill/>
            <a:ln w="9525" cap="flat" cmpd="sng">
              <a:solidFill>
                <a:srgbClr val="3A66B1"/>
              </a:solidFill>
              <a:prstDash val="solid"/>
              <a:miter lim="800000"/>
              <a:headEnd type="none" w="sm" len="sm"/>
              <a:tailEnd type="none" w="sm" len="sm"/>
            </a:ln>
          </p:spPr>
          <p:txBody>
            <a:bodyPr/>
            <a:lstStyle/>
            <a:p>
              <a:endParaRPr lang="en-US"/>
            </a:p>
          </p:txBody>
        </p:sp>
        <p:sp>
          <p:nvSpPr>
            <p:cNvPr id="1133" name="Google Shape;1133;g24c0cd4a5fb_14_118"/>
            <p:cNvSpPr/>
            <p:nvPr/>
          </p:nvSpPr>
          <p:spPr>
            <a:xfrm>
              <a:off x="4764749" y="1178854"/>
              <a:ext cx="2582400" cy="942000"/>
            </a:xfrm>
            <a:custGeom>
              <a:avLst/>
              <a:gdLst/>
              <a:ahLst/>
              <a:cxnLst/>
              <a:rect l="l" t="t" r="r" b="b"/>
              <a:pathLst>
                <a:path w="120000" h="120000" extrusionOk="0">
                  <a:moveTo>
                    <a:pt x="0" y="120000"/>
                  </a:moveTo>
                  <a:lnTo>
                    <a:pt x="120000" y="0"/>
                  </a:lnTo>
                </a:path>
              </a:pathLst>
            </a:custGeom>
            <a:noFill/>
            <a:ln w="9525" cap="flat" cmpd="sng">
              <a:solidFill>
                <a:srgbClr val="3A66B1"/>
              </a:solidFill>
              <a:prstDash val="solid"/>
              <a:miter lim="800000"/>
              <a:headEnd type="none" w="sm" len="sm"/>
              <a:tailEnd type="none" w="sm" len="sm"/>
            </a:ln>
          </p:spPr>
          <p:txBody>
            <a:bodyPr/>
            <a:lstStyle/>
            <a:p>
              <a:endParaRPr lang="en-US"/>
            </a:p>
          </p:txBody>
        </p:sp>
        <p:sp>
          <p:nvSpPr>
            <p:cNvPr id="1134" name="Google Shape;1134;g24c0cd4a5fb_14_118"/>
            <p:cNvSpPr/>
            <p:nvPr/>
          </p:nvSpPr>
          <p:spPr>
            <a:xfrm>
              <a:off x="4484247" y="3595903"/>
              <a:ext cx="91500" cy="747300"/>
            </a:xfrm>
            <a:custGeom>
              <a:avLst/>
              <a:gdLst/>
              <a:ahLst/>
              <a:cxnLst/>
              <a:rect l="l" t="t" r="r" b="b"/>
              <a:pathLst>
                <a:path w="120000" h="120000" extrusionOk="0">
                  <a:moveTo>
                    <a:pt x="66906" y="0"/>
                  </a:moveTo>
                  <a:lnTo>
                    <a:pt x="66906" y="95530"/>
                  </a:lnTo>
                  <a:lnTo>
                    <a:pt x="60000" y="95530"/>
                  </a:lnTo>
                  <a:lnTo>
                    <a:pt x="60000" y="120000"/>
                  </a:lnTo>
                </a:path>
              </a:pathLst>
            </a:custGeom>
            <a:noFill/>
            <a:ln w="9525" cap="flat" cmpd="sng">
              <a:solidFill>
                <a:srgbClr val="3A66B1"/>
              </a:solidFill>
              <a:prstDash val="solid"/>
              <a:miter lim="800000"/>
              <a:headEnd type="none" w="sm" len="sm"/>
              <a:tailEnd type="none" w="sm" len="sm"/>
            </a:ln>
          </p:spPr>
          <p:txBody>
            <a:bodyPr/>
            <a:lstStyle/>
            <a:p>
              <a:endParaRPr lang="en-US"/>
            </a:p>
          </p:txBody>
        </p:sp>
        <p:sp>
          <p:nvSpPr>
            <p:cNvPr id="1135" name="Google Shape;1135;g24c0cd4a5fb_14_118"/>
            <p:cNvSpPr/>
            <p:nvPr/>
          </p:nvSpPr>
          <p:spPr>
            <a:xfrm>
              <a:off x="1496936" y="1570642"/>
              <a:ext cx="3038400" cy="1338000"/>
            </a:xfrm>
            <a:custGeom>
              <a:avLst/>
              <a:gdLst/>
              <a:ahLst/>
              <a:cxnLst/>
              <a:rect l="l" t="t" r="r" b="b"/>
              <a:pathLst>
                <a:path w="120000" h="120000" extrusionOk="0">
                  <a:moveTo>
                    <a:pt x="0" y="0"/>
                  </a:moveTo>
                  <a:lnTo>
                    <a:pt x="0" y="106335"/>
                  </a:lnTo>
                  <a:lnTo>
                    <a:pt x="120000" y="106335"/>
                  </a:lnTo>
                  <a:lnTo>
                    <a:pt x="120000" y="120000"/>
                  </a:lnTo>
                </a:path>
              </a:pathLst>
            </a:custGeom>
            <a:noFill/>
            <a:ln w="9525" cap="flat" cmpd="sng">
              <a:solidFill>
                <a:srgbClr val="3A66B1"/>
              </a:solidFill>
              <a:prstDash val="solid"/>
              <a:miter lim="800000"/>
              <a:headEnd type="none" w="sm" len="sm"/>
              <a:tailEnd type="none" w="sm" len="sm"/>
            </a:ln>
          </p:spPr>
          <p:txBody>
            <a:bodyPr/>
            <a:lstStyle/>
            <a:p>
              <a:endParaRPr lang="en-US"/>
            </a:p>
          </p:txBody>
        </p:sp>
        <p:sp>
          <p:nvSpPr>
            <p:cNvPr id="1136" name="Google Shape;1136;g24c0cd4a5fb_14_118"/>
            <p:cNvSpPr/>
            <p:nvPr/>
          </p:nvSpPr>
          <p:spPr>
            <a:xfrm>
              <a:off x="2725804" y="3722008"/>
              <a:ext cx="91500" cy="579000"/>
            </a:xfrm>
            <a:custGeom>
              <a:avLst/>
              <a:gdLst/>
              <a:ahLst/>
              <a:cxnLst/>
              <a:rect l="l" t="t" r="r" b="b"/>
              <a:pathLst>
                <a:path w="120000" h="120000" extrusionOk="0">
                  <a:moveTo>
                    <a:pt x="60000" y="0"/>
                  </a:moveTo>
                  <a:lnTo>
                    <a:pt x="60000" y="88420"/>
                  </a:lnTo>
                  <a:lnTo>
                    <a:pt x="62612" y="88420"/>
                  </a:lnTo>
                  <a:lnTo>
                    <a:pt x="62612" y="120000"/>
                  </a:lnTo>
                </a:path>
              </a:pathLst>
            </a:custGeom>
            <a:noFill/>
            <a:ln w="9525" cap="flat" cmpd="sng">
              <a:solidFill>
                <a:srgbClr val="3A66B1"/>
              </a:solidFill>
              <a:prstDash val="solid"/>
              <a:miter lim="800000"/>
              <a:headEnd type="none" w="sm" len="sm"/>
              <a:tailEnd type="none" w="sm" len="sm"/>
            </a:ln>
          </p:spPr>
          <p:txBody>
            <a:bodyPr/>
            <a:lstStyle/>
            <a:p>
              <a:endParaRPr lang="en-US"/>
            </a:p>
          </p:txBody>
        </p:sp>
        <p:sp>
          <p:nvSpPr>
            <p:cNvPr id="1137" name="Google Shape;1137;g24c0cd4a5fb_14_118"/>
            <p:cNvSpPr/>
            <p:nvPr/>
          </p:nvSpPr>
          <p:spPr>
            <a:xfrm>
              <a:off x="1496936" y="1570642"/>
              <a:ext cx="1274700" cy="1338000"/>
            </a:xfrm>
            <a:custGeom>
              <a:avLst/>
              <a:gdLst/>
              <a:ahLst/>
              <a:cxnLst/>
              <a:rect l="l" t="t" r="r" b="b"/>
              <a:pathLst>
                <a:path w="120000" h="120000" extrusionOk="0">
                  <a:moveTo>
                    <a:pt x="0" y="0"/>
                  </a:moveTo>
                  <a:lnTo>
                    <a:pt x="0" y="106335"/>
                  </a:lnTo>
                  <a:lnTo>
                    <a:pt x="120000" y="106335"/>
                  </a:lnTo>
                  <a:lnTo>
                    <a:pt x="120000" y="120000"/>
                  </a:lnTo>
                </a:path>
              </a:pathLst>
            </a:custGeom>
            <a:noFill/>
            <a:ln w="9525" cap="flat" cmpd="sng">
              <a:solidFill>
                <a:srgbClr val="3A66B1"/>
              </a:solidFill>
              <a:prstDash val="solid"/>
              <a:miter lim="800000"/>
              <a:headEnd type="none" w="sm" len="sm"/>
              <a:tailEnd type="none" w="sm" len="sm"/>
            </a:ln>
          </p:spPr>
          <p:txBody>
            <a:bodyPr/>
            <a:lstStyle/>
            <a:p>
              <a:endParaRPr lang="en-US"/>
            </a:p>
          </p:txBody>
        </p:sp>
        <p:sp>
          <p:nvSpPr>
            <p:cNvPr id="1138" name="Google Shape;1138;g24c0cd4a5fb_14_118"/>
            <p:cNvSpPr/>
            <p:nvPr/>
          </p:nvSpPr>
          <p:spPr>
            <a:xfrm>
              <a:off x="897933" y="3700213"/>
              <a:ext cx="91500" cy="555000"/>
            </a:xfrm>
            <a:custGeom>
              <a:avLst/>
              <a:gdLst/>
              <a:ahLst/>
              <a:cxnLst/>
              <a:rect l="l" t="t" r="r" b="b"/>
              <a:pathLst>
                <a:path w="120000" h="120000" extrusionOk="0">
                  <a:moveTo>
                    <a:pt x="72409" y="0"/>
                  </a:moveTo>
                  <a:lnTo>
                    <a:pt x="72409" y="87059"/>
                  </a:lnTo>
                  <a:lnTo>
                    <a:pt x="60000" y="87059"/>
                  </a:lnTo>
                  <a:lnTo>
                    <a:pt x="60000" y="120000"/>
                  </a:lnTo>
                </a:path>
              </a:pathLst>
            </a:custGeom>
            <a:noFill/>
            <a:ln w="9525" cap="flat" cmpd="sng">
              <a:solidFill>
                <a:srgbClr val="3A66B1"/>
              </a:solidFill>
              <a:prstDash val="solid"/>
              <a:miter lim="800000"/>
              <a:headEnd type="none" w="sm" len="sm"/>
              <a:tailEnd type="none" w="sm" len="sm"/>
            </a:ln>
          </p:spPr>
          <p:txBody>
            <a:bodyPr/>
            <a:lstStyle/>
            <a:p>
              <a:endParaRPr lang="en-US"/>
            </a:p>
          </p:txBody>
        </p:sp>
        <p:sp>
          <p:nvSpPr>
            <p:cNvPr id="1139" name="Google Shape;1139;g24c0cd4a5fb_14_118"/>
            <p:cNvSpPr/>
            <p:nvPr/>
          </p:nvSpPr>
          <p:spPr>
            <a:xfrm>
              <a:off x="953110" y="1570642"/>
              <a:ext cx="543900" cy="1338000"/>
            </a:xfrm>
            <a:custGeom>
              <a:avLst/>
              <a:gdLst/>
              <a:ahLst/>
              <a:cxnLst/>
              <a:rect l="l" t="t" r="r" b="b"/>
              <a:pathLst>
                <a:path w="120000" h="120000" extrusionOk="0">
                  <a:moveTo>
                    <a:pt x="120000" y="0"/>
                  </a:moveTo>
                  <a:lnTo>
                    <a:pt x="120000" y="106335"/>
                  </a:lnTo>
                  <a:lnTo>
                    <a:pt x="0" y="106335"/>
                  </a:lnTo>
                  <a:lnTo>
                    <a:pt x="0" y="120000"/>
                  </a:lnTo>
                </a:path>
              </a:pathLst>
            </a:custGeom>
            <a:noFill/>
            <a:ln w="9525" cap="flat" cmpd="sng">
              <a:solidFill>
                <a:srgbClr val="3A66B1"/>
              </a:solidFill>
              <a:prstDash val="solid"/>
              <a:miter lim="800000"/>
              <a:headEnd type="none" w="sm" len="sm"/>
              <a:tailEnd type="none" w="sm" len="sm"/>
            </a:ln>
          </p:spPr>
          <p:txBody>
            <a:bodyPr/>
            <a:lstStyle/>
            <a:p>
              <a:endParaRPr lang="en-US"/>
            </a:p>
          </p:txBody>
        </p:sp>
        <p:sp>
          <p:nvSpPr>
            <p:cNvPr id="1140" name="Google Shape;1140;g24c0cd4a5fb_14_118"/>
            <p:cNvSpPr/>
            <p:nvPr/>
          </p:nvSpPr>
          <p:spPr>
            <a:xfrm>
              <a:off x="1496936" y="1179439"/>
              <a:ext cx="3267900" cy="941400"/>
            </a:xfrm>
            <a:custGeom>
              <a:avLst/>
              <a:gdLst/>
              <a:ahLst/>
              <a:cxnLst/>
              <a:rect l="l" t="t" r="r" b="b"/>
              <a:pathLst>
                <a:path w="120000" h="120000" extrusionOk="0">
                  <a:moveTo>
                    <a:pt x="120000" y="120000"/>
                  </a:moveTo>
                  <a:lnTo>
                    <a:pt x="0" y="0"/>
                  </a:lnTo>
                </a:path>
              </a:pathLst>
            </a:custGeom>
            <a:noFill/>
            <a:ln w="9525" cap="flat" cmpd="sng">
              <a:solidFill>
                <a:srgbClr val="3A66B1"/>
              </a:solidFill>
              <a:prstDash val="solid"/>
              <a:miter lim="800000"/>
              <a:headEnd type="none" w="sm" len="sm"/>
              <a:tailEnd type="none" w="sm" len="sm"/>
            </a:ln>
          </p:spPr>
          <p:txBody>
            <a:bodyPr/>
            <a:lstStyle/>
            <a:p>
              <a:endParaRPr lang="en-US"/>
            </a:p>
          </p:txBody>
        </p:sp>
        <p:sp>
          <p:nvSpPr>
            <p:cNvPr id="1141" name="Google Shape;1141;g24c0cd4a5fb_14_118"/>
            <p:cNvSpPr/>
            <p:nvPr/>
          </p:nvSpPr>
          <p:spPr>
            <a:xfrm>
              <a:off x="4719029" y="1074606"/>
              <a:ext cx="91500" cy="442200"/>
            </a:xfrm>
            <a:custGeom>
              <a:avLst/>
              <a:gdLst/>
              <a:ahLst/>
              <a:cxnLst/>
              <a:rect l="l" t="t" r="r" b="b"/>
              <a:pathLst>
                <a:path w="120000" h="120000" extrusionOk="0">
                  <a:moveTo>
                    <a:pt x="60000" y="0"/>
                  </a:moveTo>
                  <a:lnTo>
                    <a:pt x="60000" y="120000"/>
                  </a:lnTo>
                </a:path>
              </a:pathLst>
            </a:custGeom>
            <a:noFill/>
            <a:ln w="9525" cap="flat" cmpd="sng">
              <a:solidFill>
                <a:srgbClr val="345A99"/>
              </a:solidFill>
              <a:prstDash val="solid"/>
              <a:miter lim="800000"/>
              <a:headEnd type="none" w="sm" len="sm"/>
              <a:tailEnd type="none" w="sm" len="sm"/>
            </a:ln>
          </p:spPr>
          <p:txBody>
            <a:bodyPr/>
            <a:lstStyle/>
            <a:p>
              <a:endParaRPr lang="en-US"/>
            </a:p>
          </p:txBody>
        </p:sp>
        <p:sp>
          <p:nvSpPr>
            <p:cNvPr id="1142" name="Google Shape;1142;g24c0cd4a5fb_14_118"/>
            <p:cNvSpPr/>
            <p:nvPr/>
          </p:nvSpPr>
          <p:spPr>
            <a:xfrm>
              <a:off x="3654317" y="1"/>
              <a:ext cx="2220900" cy="10746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3" name="Google Shape;1143;g24c0cd4a5fb_14_118"/>
            <p:cNvSpPr/>
            <p:nvPr/>
          </p:nvSpPr>
          <p:spPr>
            <a:xfrm>
              <a:off x="3837056" y="173603"/>
              <a:ext cx="2220900" cy="1074600"/>
            </a:xfrm>
            <a:prstGeom prst="roundRect">
              <a:avLst>
                <a:gd name="adj" fmla="val 10000"/>
              </a:avLst>
            </a:prstGeom>
            <a:solidFill>
              <a:schemeClr val="lt1">
                <a:alpha val="89019"/>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4" name="Google Shape;1144;g24c0cd4a5fb_14_118"/>
            <p:cNvSpPr txBox="1"/>
            <p:nvPr/>
          </p:nvSpPr>
          <p:spPr>
            <a:xfrm>
              <a:off x="3868530" y="205077"/>
              <a:ext cx="2157900" cy="1011600"/>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chemeClr val="dk1"/>
                </a:buClr>
                <a:buSzPts val="1400"/>
                <a:buFont typeface="Calibri"/>
                <a:buNone/>
              </a:pPr>
              <a:r>
                <a:rPr lang="en-US" sz="1400" b="1" i="0" u="sng" strike="noStrike" cap="none">
                  <a:solidFill>
                    <a:schemeClr val="dk1"/>
                  </a:solidFill>
                  <a:latin typeface="Calibri"/>
                  <a:ea typeface="Calibri"/>
                  <a:cs typeface="Calibri"/>
                  <a:sym typeface="Calibri"/>
                </a:rPr>
                <a:t>Data is not improving</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490"/>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Trend data is moving in the opposite direction than desired. </a:t>
              </a:r>
              <a:endParaRPr sz="1400" b="0" i="0" u="none" strike="noStrike" cap="none">
                <a:solidFill>
                  <a:srgbClr val="000000"/>
                </a:solidFill>
                <a:latin typeface="Arial"/>
                <a:ea typeface="Arial"/>
                <a:cs typeface="Arial"/>
                <a:sym typeface="Arial"/>
              </a:endParaRPr>
            </a:p>
          </p:txBody>
        </p:sp>
        <p:sp>
          <p:nvSpPr>
            <p:cNvPr id="1145" name="Google Shape;1145;g24c0cd4a5fb_14_118"/>
            <p:cNvSpPr/>
            <p:nvPr/>
          </p:nvSpPr>
          <p:spPr>
            <a:xfrm>
              <a:off x="3658232" y="1516664"/>
              <a:ext cx="2213100" cy="6042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6" name="Google Shape;1146;g24c0cd4a5fb_14_118"/>
            <p:cNvSpPr/>
            <p:nvPr/>
          </p:nvSpPr>
          <p:spPr>
            <a:xfrm>
              <a:off x="3840970" y="1690266"/>
              <a:ext cx="2213100" cy="604200"/>
            </a:xfrm>
            <a:prstGeom prst="roundRect">
              <a:avLst>
                <a:gd name="adj" fmla="val 10000"/>
              </a:avLst>
            </a:prstGeom>
            <a:solidFill>
              <a:schemeClr val="lt1">
                <a:alpha val="89019"/>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7" name="Google Shape;1147;g24c0cd4a5fb_14_118"/>
            <p:cNvSpPr txBox="1"/>
            <p:nvPr/>
          </p:nvSpPr>
          <p:spPr>
            <a:xfrm>
              <a:off x="3858668" y="1707964"/>
              <a:ext cx="2177700" cy="568800"/>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chemeClr val="dk1"/>
                </a:buClr>
                <a:buSzPts val="1400"/>
                <a:buFont typeface="Calibri"/>
                <a:buNone/>
              </a:pPr>
              <a:r>
                <a:rPr lang="en-US" sz="1400" b="0" i="1" u="none" strike="noStrike" cap="none">
                  <a:solidFill>
                    <a:schemeClr val="dk1"/>
                  </a:solidFill>
                  <a:latin typeface="Calibri"/>
                  <a:ea typeface="Calibri"/>
                  <a:cs typeface="Calibri"/>
                  <a:sym typeface="Calibri"/>
                </a:rPr>
                <a:t>Are the interventions being implemented with fidelity?</a:t>
              </a:r>
              <a:endParaRPr sz="1400" b="0" i="0" u="none" strike="noStrike" cap="none">
                <a:solidFill>
                  <a:srgbClr val="000000"/>
                </a:solidFill>
                <a:latin typeface="Arial"/>
                <a:ea typeface="Arial"/>
                <a:cs typeface="Arial"/>
                <a:sym typeface="Arial"/>
              </a:endParaRPr>
            </a:p>
          </p:txBody>
        </p:sp>
        <p:sp>
          <p:nvSpPr>
            <p:cNvPr id="1148" name="Google Shape;1148;g24c0cd4a5fb_14_118"/>
            <p:cNvSpPr/>
            <p:nvPr/>
          </p:nvSpPr>
          <p:spPr>
            <a:xfrm>
              <a:off x="1155442" y="1179439"/>
              <a:ext cx="683100" cy="3912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9" name="Google Shape;1149;g24c0cd4a5fb_14_118"/>
            <p:cNvSpPr/>
            <p:nvPr/>
          </p:nvSpPr>
          <p:spPr>
            <a:xfrm>
              <a:off x="1338181" y="1353040"/>
              <a:ext cx="683100" cy="391200"/>
            </a:xfrm>
            <a:prstGeom prst="roundRect">
              <a:avLst>
                <a:gd name="adj" fmla="val 10000"/>
              </a:avLst>
            </a:prstGeom>
            <a:solidFill>
              <a:schemeClr val="lt1">
                <a:alpha val="89019"/>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0" name="Google Shape;1150;g24c0cd4a5fb_14_118"/>
            <p:cNvSpPr txBox="1"/>
            <p:nvPr/>
          </p:nvSpPr>
          <p:spPr>
            <a:xfrm>
              <a:off x="1349639" y="1364498"/>
              <a:ext cx="660000" cy="3684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chemeClr val="dk1"/>
                </a:buClr>
                <a:buSzPts val="1200"/>
                <a:buFont typeface="Calibri"/>
                <a:buNone/>
              </a:pPr>
              <a:r>
                <a:rPr lang="en-US" sz="1200" b="1" i="0" u="none" strike="noStrike" cap="none">
                  <a:solidFill>
                    <a:schemeClr val="dk1"/>
                  </a:solidFill>
                  <a:latin typeface="Calibri"/>
                  <a:ea typeface="Calibri"/>
                  <a:cs typeface="Calibri"/>
                  <a:sym typeface="Calibri"/>
                </a:rPr>
                <a:t>No</a:t>
              </a:r>
              <a:endParaRPr sz="1400" b="0" i="0" u="none" strike="noStrike" cap="none">
                <a:solidFill>
                  <a:srgbClr val="000000"/>
                </a:solidFill>
                <a:latin typeface="Arial"/>
                <a:ea typeface="Arial"/>
                <a:cs typeface="Arial"/>
                <a:sym typeface="Arial"/>
              </a:endParaRPr>
            </a:p>
          </p:txBody>
        </p:sp>
        <p:sp>
          <p:nvSpPr>
            <p:cNvPr id="1151" name="Google Shape;1151;g24c0cd4a5fb_14_118"/>
            <p:cNvSpPr/>
            <p:nvPr/>
          </p:nvSpPr>
          <p:spPr>
            <a:xfrm>
              <a:off x="243355" y="2908595"/>
              <a:ext cx="1419600" cy="7917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2" name="Google Shape;1152;g24c0cd4a5fb_14_118"/>
            <p:cNvSpPr/>
            <p:nvPr/>
          </p:nvSpPr>
          <p:spPr>
            <a:xfrm>
              <a:off x="426093" y="3082197"/>
              <a:ext cx="1419600" cy="791700"/>
            </a:xfrm>
            <a:prstGeom prst="roundRect">
              <a:avLst>
                <a:gd name="adj" fmla="val 10000"/>
              </a:avLst>
            </a:prstGeom>
            <a:solidFill>
              <a:schemeClr val="lt1">
                <a:alpha val="89019"/>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3" name="Google Shape;1153;g24c0cd4a5fb_14_118"/>
            <p:cNvSpPr txBox="1"/>
            <p:nvPr/>
          </p:nvSpPr>
          <p:spPr>
            <a:xfrm>
              <a:off x="449279" y="3105383"/>
              <a:ext cx="1373100" cy="7452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Strategies are too difficult or time consuming</a:t>
              </a:r>
              <a:endParaRPr sz="1400" b="0" i="0" u="none" strike="noStrike" cap="none">
                <a:solidFill>
                  <a:srgbClr val="000000"/>
                </a:solidFill>
                <a:latin typeface="Arial"/>
                <a:ea typeface="Arial"/>
                <a:cs typeface="Arial"/>
                <a:sym typeface="Arial"/>
              </a:endParaRPr>
            </a:p>
          </p:txBody>
        </p:sp>
        <p:sp>
          <p:nvSpPr>
            <p:cNvPr id="1154" name="Google Shape;1154;g24c0cd4a5fb_14_118"/>
            <p:cNvSpPr/>
            <p:nvPr/>
          </p:nvSpPr>
          <p:spPr>
            <a:xfrm>
              <a:off x="217534" y="4255228"/>
              <a:ext cx="1452300" cy="20781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5" name="Google Shape;1155;g24c0cd4a5fb_14_118"/>
            <p:cNvSpPr/>
            <p:nvPr/>
          </p:nvSpPr>
          <p:spPr>
            <a:xfrm>
              <a:off x="400272" y="4428829"/>
              <a:ext cx="1452300" cy="2078100"/>
            </a:xfrm>
            <a:prstGeom prst="roundRect">
              <a:avLst>
                <a:gd name="adj" fmla="val 10000"/>
              </a:avLst>
            </a:prstGeom>
            <a:solidFill>
              <a:schemeClr val="lt1">
                <a:alpha val="89019"/>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6" name="Google Shape;1156;g24c0cd4a5fb_14_118"/>
            <p:cNvSpPr txBox="1"/>
            <p:nvPr/>
          </p:nvSpPr>
          <p:spPr>
            <a:xfrm>
              <a:off x="442807" y="4471364"/>
              <a:ext cx="1367100" cy="19932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Identify features of strategies that are difficult and modify.</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Select alternate strategies that match hypothesis.</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Provide additional training and technical assistance.</a:t>
              </a:r>
              <a:endParaRPr sz="1400" b="0" i="0" u="none" strike="noStrike" cap="none">
                <a:solidFill>
                  <a:srgbClr val="000000"/>
                </a:solidFill>
                <a:latin typeface="Arial"/>
                <a:ea typeface="Arial"/>
                <a:cs typeface="Arial"/>
                <a:sym typeface="Arial"/>
              </a:endParaRPr>
            </a:p>
          </p:txBody>
        </p:sp>
        <p:sp>
          <p:nvSpPr>
            <p:cNvPr id="1157" name="Google Shape;1157;g24c0cd4a5fb_14_118"/>
            <p:cNvSpPr/>
            <p:nvPr/>
          </p:nvSpPr>
          <p:spPr>
            <a:xfrm>
              <a:off x="2112153" y="2908595"/>
              <a:ext cx="1318800" cy="8133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8" name="Google Shape;1158;g24c0cd4a5fb_14_118"/>
            <p:cNvSpPr/>
            <p:nvPr/>
          </p:nvSpPr>
          <p:spPr>
            <a:xfrm>
              <a:off x="2294892" y="3082197"/>
              <a:ext cx="1318800" cy="813300"/>
            </a:xfrm>
            <a:prstGeom prst="roundRect">
              <a:avLst>
                <a:gd name="adj" fmla="val 10000"/>
              </a:avLst>
            </a:prstGeom>
            <a:solidFill>
              <a:schemeClr val="lt1">
                <a:alpha val="89019"/>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9" name="Google Shape;1159;g24c0cd4a5fb_14_118"/>
            <p:cNvSpPr txBox="1"/>
            <p:nvPr/>
          </p:nvSpPr>
          <p:spPr>
            <a:xfrm>
              <a:off x="2318716" y="3106021"/>
              <a:ext cx="1271100" cy="7659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Plan does not match school context.</a:t>
              </a:r>
              <a:endParaRPr sz="1400" b="0" i="0" u="none" strike="noStrike" cap="none">
                <a:solidFill>
                  <a:srgbClr val="000000"/>
                </a:solidFill>
                <a:latin typeface="Arial"/>
                <a:ea typeface="Arial"/>
                <a:cs typeface="Arial"/>
                <a:sym typeface="Arial"/>
              </a:endParaRPr>
            </a:p>
          </p:txBody>
        </p:sp>
        <p:sp>
          <p:nvSpPr>
            <p:cNvPr id="1160" name="Google Shape;1160;g24c0cd4a5fb_14_118"/>
            <p:cNvSpPr/>
            <p:nvPr/>
          </p:nvSpPr>
          <p:spPr>
            <a:xfrm>
              <a:off x="2046696" y="4300949"/>
              <a:ext cx="1453500" cy="20730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1" name="Google Shape;1161;g24c0cd4a5fb_14_118"/>
            <p:cNvSpPr/>
            <p:nvPr/>
          </p:nvSpPr>
          <p:spPr>
            <a:xfrm>
              <a:off x="2229435" y="4474551"/>
              <a:ext cx="1453500" cy="2073000"/>
            </a:xfrm>
            <a:prstGeom prst="roundRect">
              <a:avLst>
                <a:gd name="adj" fmla="val 10000"/>
              </a:avLst>
            </a:prstGeom>
            <a:solidFill>
              <a:schemeClr val="lt1">
                <a:alpha val="89019"/>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2" name="Google Shape;1162;g24c0cd4a5fb_14_118"/>
            <p:cNvSpPr txBox="1"/>
            <p:nvPr/>
          </p:nvSpPr>
          <p:spPr>
            <a:xfrm>
              <a:off x="2272011" y="4517127"/>
              <a:ext cx="1368600" cy="19881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Modify features to match context.</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Select alternate strategies that match school context and hypothesis.</a:t>
              </a:r>
              <a:endParaRPr sz="1400" b="0" i="0" u="none" strike="noStrike" cap="none">
                <a:solidFill>
                  <a:srgbClr val="000000"/>
                </a:solidFill>
                <a:latin typeface="Arial"/>
                <a:ea typeface="Arial"/>
                <a:cs typeface="Arial"/>
                <a:sym typeface="Arial"/>
              </a:endParaRPr>
            </a:p>
          </p:txBody>
        </p:sp>
        <p:sp>
          <p:nvSpPr>
            <p:cNvPr id="1163" name="Google Shape;1163;g24c0cd4a5fb_14_118"/>
            <p:cNvSpPr/>
            <p:nvPr/>
          </p:nvSpPr>
          <p:spPr>
            <a:xfrm>
              <a:off x="3870787" y="2908599"/>
              <a:ext cx="1373100" cy="7917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4" name="Google Shape;1164;g24c0cd4a5fb_14_118"/>
            <p:cNvSpPr/>
            <p:nvPr/>
          </p:nvSpPr>
          <p:spPr>
            <a:xfrm>
              <a:off x="4053539" y="3082197"/>
              <a:ext cx="1329000" cy="687300"/>
            </a:xfrm>
            <a:prstGeom prst="roundRect">
              <a:avLst>
                <a:gd name="adj" fmla="val 10000"/>
              </a:avLst>
            </a:prstGeom>
            <a:solidFill>
              <a:schemeClr val="lt1">
                <a:alpha val="89019"/>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5" name="Google Shape;1165;g24c0cd4a5fb_14_118"/>
            <p:cNvSpPr txBox="1"/>
            <p:nvPr/>
          </p:nvSpPr>
          <p:spPr>
            <a:xfrm>
              <a:off x="4073670" y="3102328"/>
              <a:ext cx="1288500" cy="6471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Experiencing intervention drift</a:t>
              </a:r>
              <a:endParaRPr sz="1400" b="0" i="0" u="none" strike="noStrike" cap="none">
                <a:solidFill>
                  <a:srgbClr val="000000"/>
                </a:solidFill>
                <a:latin typeface="Arial"/>
                <a:ea typeface="Arial"/>
                <a:cs typeface="Arial"/>
                <a:sym typeface="Arial"/>
              </a:endParaRPr>
            </a:p>
          </p:txBody>
        </p:sp>
        <p:sp>
          <p:nvSpPr>
            <p:cNvPr id="1166" name="Google Shape;1166;g24c0cd4a5fb_14_118"/>
            <p:cNvSpPr/>
            <p:nvPr/>
          </p:nvSpPr>
          <p:spPr>
            <a:xfrm>
              <a:off x="3858557" y="4343068"/>
              <a:ext cx="1342800" cy="20172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7" name="Google Shape;1167;g24c0cd4a5fb_14_118"/>
            <p:cNvSpPr/>
            <p:nvPr/>
          </p:nvSpPr>
          <p:spPr>
            <a:xfrm>
              <a:off x="4041295" y="4516669"/>
              <a:ext cx="1342800" cy="2017200"/>
            </a:xfrm>
            <a:prstGeom prst="roundRect">
              <a:avLst>
                <a:gd name="adj" fmla="val 10000"/>
              </a:avLst>
            </a:prstGeom>
            <a:solidFill>
              <a:schemeClr val="lt1">
                <a:alpha val="89019"/>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8" name="Google Shape;1168;g24c0cd4a5fb_14_118"/>
            <p:cNvSpPr txBox="1"/>
            <p:nvPr/>
          </p:nvSpPr>
          <p:spPr>
            <a:xfrm>
              <a:off x="4080625" y="4555999"/>
              <a:ext cx="1264200" cy="19386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Identify features of interventions affected by drift.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Provide booster training and technical assistance to refresh implementation. </a:t>
              </a:r>
              <a:endParaRPr sz="1400" b="0" i="0" u="none" strike="noStrike" cap="none">
                <a:solidFill>
                  <a:srgbClr val="000000"/>
                </a:solidFill>
                <a:latin typeface="Arial"/>
                <a:ea typeface="Arial"/>
                <a:cs typeface="Arial"/>
                <a:sym typeface="Arial"/>
              </a:endParaRPr>
            </a:p>
          </p:txBody>
        </p:sp>
        <p:sp>
          <p:nvSpPr>
            <p:cNvPr id="1169" name="Google Shape;1169;g24c0cd4a5fb_14_118"/>
            <p:cNvSpPr/>
            <p:nvPr/>
          </p:nvSpPr>
          <p:spPr>
            <a:xfrm>
              <a:off x="7005629" y="1178854"/>
              <a:ext cx="683100" cy="3912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0" name="Google Shape;1170;g24c0cd4a5fb_14_118"/>
            <p:cNvSpPr/>
            <p:nvPr/>
          </p:nvSpPr>
          <p:spPr>
            <a:xfrm>
              <a:off x="7188367" y="1352455"/>
              <a:ext cx="683100" cy="391200"/>
            </a:xfrm>
            <a:prstGeom prst="roundRect">
              <a:avLst>
                <a:gd name="adj" fmla="val 10000"/>
              </a:avLst>
            </a:prstGeom>
            <a:solidFill>
              <a:schemeClr val="lt1">
                <a:alpha val="89019"/>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1" name="Google Shape;1171;g24c0cd4a5fb_14_118"/>
            <p:cNvSpPr txBox="1"/>
            <p:nvPr/>
          </p:nvSpPr>
          <p:spPr>
            <a:xfrm>
              <a:off x="7199825" y="1363913"/>
              <a:ext cx="660000" cy="3684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chemeClr val="dk1"/>
                </a:buClr>
                <a:buSzPts val="1200"/>
                <a:buFont typeface="Calibri"/>
                <a:buNone/>
              </a:pPr>
              <a:r>
                <a:rPr lang="en-US" sz="1200" b="1" i="0" u="none" strike="noStrike" cap="none">
                  <a:solidFill>
                    <a:schemeClr val="dk1"/>
                  </a:solidFill>
                  <a:latin typeface="Calibri"/>
                  <a:ea typeface="Calibri"/>
                  <a:cs typeface="Calibri"/>
                  <a:sym typeface="Calibri"/>
                </a:rPr>
                <a:t>Yes</a:t>
              </a:r>
              <a:endParaRPr sz="1400" b="0" i="0" u="none" strike="noStrike" cap="none">
                <a:solidFill>
                  <a:srgbClr val="000000"/>
                </a:solidFill>
                <a:latin typeface="Arial"/>
                <a:ea typeface="Arial"/>
                <a:cs typeface="Arial"/>
                <a:sym typeface="Arial"/>
              </a:endParaRPr>
            </a:p>
          </p:txBody>
        </p:sp>
        <p:sp>
          <p:nvSpPr>
            <p:cNvPr id="1172" name="Google Shape;1172;g24c0cd4a5fb_14_118"/>
            <p:cNvSpPr/>
            <p:nvPr/>
          </p:nvSpPr>
          <p:spPr>
            <a:xfrm>
              <a:off x="5838209" y="2908599"/>
              <a:ext cx="1009200" cy="7917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3" name="Google Shape;1173;g24c0cd4a5fb_14_118"/>
            <p:cNvSpPr/>
            <p:nvPr/>
          </p:nvSpPr>
          <p:spPr>
            <a:xfrm>
              <a:off x="6020934" y="3082197"/>
              <a:ext cx="911400" cy="687300"/>
            </a:xfrm>
            <a:prstGeom prst="roundRect">
              <a:avLst>
                <a:gd name="adj" fmla="val 10000"/>
              </a:avLst>
            </a:prstGeom>
            <a:solidFill>
              <a:schemeClr val="lt1">
                <a:alpha val="89019"/>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4" name="Google Shape;1174;g24c0cd4a5fb_14_118"/>
            <p:cNvSpPr txBox="1"/>
            <p:nvPr/>
          </p:nvSpPr>
          <p:spPr>
            <a:xfrm>
              <a:off x="6041060" y="3102324"/>
              <a:ext cx="911400" cy="6873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Precision statement is incorrect</a:t>
              </a:r>
              <a:endParaRPr sz="1400" b="0" i="0" u="none" strike="noStrike" cap="none">
                <a:solidFill>
                  <a:srgbClr val="000000"/>
                </a:solidFill>
                <a:latin typeface="Arial"/>
                <a:ea typeface="Arial"/>
                <a:cs typeface="Arial"/>
                <a:sym typeface="Arial"/>
              </a:endParaRPr>
            </a:p>
          </p:txBody>
        </p:sp>
        <p:sp>
          <p:nvSpPr>
            <p:cNvPr id="1175" name="Google Shape;1175;g24c0cd4a5fb_14_118"/>
            <p:cNvSpPr/>
            <p:nvPr/>
          </p:nvSpPr>
          <p:spPr>
            <a:xfrm>
              <a:off x="5580406" y="4314870"/>
              <a:ext cx="1443600" cy="20235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6" name="Google Shape;1176;g24c0cd4a5fb_14_118"/>
            <p:cNvSpPr/>
            <p:nvPr/>
          </p:nvSpPr>
          <p:spPr>
            <a:xfrm>
              <a:off x="5763144" y="4488472"/>
              <a:ext cx="1443600" cy="2023500"/>
            </a:xfrm>
            <a:prstGeom prst="roundRect">
              <a:avLst>
                <a:gd name="adj" fmla="val 10000"/>
              </a:avLst>
            </a:prstGeom>
            <a:solidFill>
              <a:schemeClr val="lt1">
                <a:alpha val="89019"/>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7" name="Google Shape;1177;g24c0cd4a5fb_14_118"/>
            <p:cNvSpPr txBox="1"/>
            <p:nvPr/>
          </p:nvSpPr>
          <p:spPr>
            <a:xfrm>
              <a:off x="5805425" y="4530753"/>
              <a:ext cx="1359000" cy="19392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Revise statement</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Collect additional data if necessary.</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Select new interventions to match revised statement.</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Provide training and technical assistance. </a:t>
              </a:r>
              <a:endParaRPr sz="1400" b="0" i="0" u="none" strike="noStrike" cap="none">
                <a:solidFill>
                  <a:srgbClr val="000000"/>
                </a:solidFill>
                <a:latin typeface="Arial"/>
                <a:ea typeface="Arial"/>
                <a:cs typeface="Arial"/>
                <a:sym typeface="Arial"/>
              </a:endParaRPr>
            </a:p>
          </p:txBody>
        </p:sp>
        <p:sp>
          <p:nvSpPr>
            <p:cNvPr id="1178" name="Google Shape;1178;g24c0cd4a5fb_14_118"/>
            <p:cNvSpPr/>
            <p:nvPr/>
          </p:nvSpPr>
          <p:spPr>
            <a:xfrm>
              <a:off x="7644218" y="2908600"/>
              <a:ext cx="1183800" cy="7917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9" name="Google Shape;1179;g24c0cd4a5fb_14_118"/>
            <p:cNvSpPr/>
            <p:nvPr/>
          </p:nvSpPr>
          <p:spPr>
            <a:xfrm>
              <a:off x="7826968" y="3082198"/>
              <a:ext cx="1183800" cy="813300"/>
            </a:xfrm>
            <a:prstGeom prst="roundRect">
              <a:avLst>
                <a:gd name="adj" fmla="val 10000"/>
              </a:avLst>
            </a:prstGeom>
            <a:solidFill>
              <a:schemeClr val="lt1">
                <a:alpha val="89019"/>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1100"/>
                <a:buFont typeface="Arial"/>
                <a:buNone/>
              </a:pPr>
              <a:r>
                <a:rPr lang="en-US" sz="1100" b="0" i="0" u="none" strike="noStrike" cap="none">
                  <a:solidFill>
                    <a:schemeClr val="dk1"/>
                  </a:solidFill>
                  <a:latin typeface="Calibri"/>
                  <a:ea typeface="Calibri"/>
                  <a:cs typeface="Calibri"/>
                  <a:sym typeface="Calibri"/>
                </a:rPr>
                <a:t>Precision Statement is correct. Interventions are insufficient.</a:t>
              </a:r>
              <a:endParaRPr sz="1400" b="0" i="0" u="none" strike="noStrike" cap="none">
                <a:solidFill>
                  <a:srgbClr val="000000"/>
                </a:solidFill>
                <a:latin typeface="Arial"/>
                <a:ea typeface="Arial"/>
                <a:cs typeface="Arial"/>
                <a:sym typeface="Arial"/>
              </a:endParaRPr>
            </a:p>
          </p:txBody>
        </p:sp>
        <p:sp>
          <p:nvSpPr>
            <p:cNvPr id="1180" name="Google Shape;1180;g24c0cd4a5fb_14_118"/>
            <p:cNvSpPr/>
            <p:nvPr/>
          </p:nvSpPr>
          <p:spPr>
            <a:xfrm>
              <a:off x="7366951" y="4341188"/>
              <a:ext cx="1643700" cy="21159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1" name="Google Shape;1181;g24c0cd4a5fb_14_118"/>
            <p:cNvSpPr/>
            <p:nvPr/>
          </p:nvSpPr>
          <p:spPr>
            <a:xfrm>
              <a:off x="7574857" y="4514789"/>
              <a:ext cx="1643700" cy="2115900"/>
            </a:xfrm>
            <a:prstGeom prst="roundRect">
              <a:avLst>
                <a:gd name="adj" fmla="val 10000"/>
              </a:avLst>
            </a:prstGeom>
            <a:solidFill>
              <a:schemeClr val="lt1">
                <a:alpha val="89019"/>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2" name="Google Shape;1182;g24c0cd4a5fb_14_118"/>
            <p:cNvSpPr txBox="1"/>
            <p:nvPr/>
          </p:nvSpPr>
          <p:spPr>
            <a:xfrm>
              <a:off x="7622995" y="4562927"/>
              <a:ext cx="1547400" cy="20199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Identify features of strategies that affect potency</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Modify features to strategies to make more powerful.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Select new strategies if necessary.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Provide training and technical assistance in revised or new strategy implementation. </a:t>
              </a:r>
              <a:endParaRPr sz="1400" b="0" i="0" u="none" strike="noStrike" cap="none">
                <a:solidFill>
                  <a:srgbClr val="000000"/>
                </a:solidFill>
                <a:latin typeface="Arial"/>
                <a:ea typeface="Arial"/>
                <a:cs typeface="Arial"/>
                <a:sym typeface="Arial"/>
              </a:endParaRPr>
            </a:p>
          </p:txBody>
        </p:sp>
      </p:grpSp>
      <p:sp>
        <p:nvSpPr>
          <p:cNvPr id="1183" name="Google Shape;1183;g24c0cd4a5fb_14_118"/>
          <p:cNvSpPr/>
          <p:nvPr/>
        </p:nvSpPr>
        <p:spPr>
          <a:xfrm>
            <a:off x="-50" y="2780725"/>
            <a:ext cx="9144000" cy="4077300"/>
          </a:xfrm>
          <a:prstGeom prst="roundRect">
            <a:avLst>
              <a:gd name="adj" fmla="val 16667"/>
            </a:avLst>
          </a:prstGeom>
          <a:solidFill>
            <a:srgbClr val="193F70"/>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dk1"/>
              </a:solidFill>
              <a:latin typeface="Arial"/>
              <a:ea typeface="Arial"/>
              <a:cs typeface="Arial"/>
              <a:sym typeface="Arial"/>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187"/>
        <p:cNvGrpSpPr/>
        <p:nvPr/>
      </p:nvGrpSpPr>
      <p:grpSpPr>
        <a:xfrm>
          <a:off x="0" y="0"/>
          <a:ext cx="0" cy="0"/>
          <a:chOff x="0" y="0"/>
          <a:chExt cx="0" cy="0"/>
        </a:xfrm>
      </p:grpSpPr>
      <p:grpSp>
        <p:nvGrpSpPr>
          <p:cNvPr id="1188" name="Google Shape;1188;g24c0cd4a5fb_14_177"/>
          <p:cNvGrpSpPr/>
          <p:nvPr/>
        </p:nvGrpSpPr>
        <p:grpSpPr>
          <a:xfrm>
            <a:off x="252949" y="97400"/>
            <a:ext cx="8633781" cy="6663178"/>
            <a:chOff x="217534" y="1"/>
            <a:chExt cx="9001023" cy="6630688"/>
          </a:xfrm>
        </p:grpSpPr>
        <p:sp>
          <p:nvSpPr>
            <p:cNvPr id="1189" name="Google Shape;1189;g24c0cd4a5fb_14_177"/>
            <p:cNvSpPr/>
            <p:nvPr/>
          </p:nvSpPr>
          <p:spPr>
            <a:xfrm>
              <a:off x="8143097" y="3539111"/>
              <a:ext cx="91500" cy="802200"/>
            </a:xfrm>
            <a:custGeom>
              <a:avLst/>
              <a:gdLst/>
              <a:ahLst/>
              <a:cxnLst/>
              <a:rect l="l" t="t" r="r" b="b"/>
              <a:pathLst>
                <a:path w="120000" h="120000" extrusionOk="0">
                  <a:moveTo>
                    <a:pt x="60000" y="0"/>
                  </a:moveTo>
                  <a:lnTo>
                    <a:pt x="60000" y="97205"/>
                  </a:lnTo>
                  <a:lnTo>
                    <a:pt x="92913" y="97205"/>
                  </a:lnTo>
                  <a:lnTo>
                    <a:pt x="92913" y="120000"/>
                  </a:lnTo>
                </a:path>
              </a:pathLst>
            </a:custGeom>
            <a:noFill/>
            <a:ln w="9525" cap="flat" cmpd="sng">
              <a:solidFill>
                <a:srgbClr val="3A66B1"/>
              </a:solidFill>
              <a:prstDash val="solid"/>
              <a:miter lim="800000"/>
              <a:headEnd type="none" w="sm" len="sm"/>
              <a:tailEnd type="none" w="sm" len="sm"/>
            </a:ln>
          </p:spPr>
          <p:txBody>
            <a:bodyPr/>
            <a:lstStyle/>
            <a:p>
              <a:endParaRPr lang="en-US"/>
            </a:p>
          </p:txBody>
        </p:sp>
        <p:sp>
          <p:nvSpPr>
            <p:cNvPr id="1190" name="Google Shape;1190;g24c0cd4a5fb_14_177"/>
            <p:cNvSpPr/>
            <p:nvPr/>
          </p:nvSpPr>
          <p:spPr>
            <a:xfrm>
              <a:off x="7347123" y="1570057"/>
              <a:ext cx="841800" cy="1338600"/>
            </a:xfrm>
            <a:custGeom>
              <a:avLst/>
              <a:gdLst/>
              <a:ahLst/>
              <a:cxnLst/>
              <a:rect l="l" t="t" r="r" b="b"/>
              <a:pathLst>
                <a:path w="120000" h="120000" extrusionOk="0">
                  <a:moveTo>
                    <a:pt x="0" y="0"/>
                  </a:moveTo>
                  <a:lnTo>
                    <a:pt x="0" y="106341"/>
                  </a:lnTo>
                  <a:lnTo>
                    <a:pt x="120000" y="106341"/>
                  </a:lnTo>
                  <a:lnTo>
                    <a:pt x="120000" y="120000"/>
                  </a:lnTo>
                </a:path>
              </a:pathLst>
            </a:custGeom>
            <a:noFill/>
            <a:ln w="9525" cap="flat" cmpd="sng">
              <a:solidFill>
                <a:srgbClr val="3A66B1"/>
              </a:solidFill>
              <a:prstDash val="solid"/>
              <a:miter lim="800000"/>
              <a:headEnd type="none" w="sm" len="sm"/>
              <a:tailEnd type="none" w="sm" len="sm"/>
            </a:ln>
          </p:spPr>
          <p:txBody>
            <a:bodyPr/>
            <a:lstStyle/>
            <a:p>
              <a:endParaRPr lang="en-US"/>
            </a:p>
          </p:txBody>
        </p:sp>
        <p:sp>
          <p:nvSpPr>
            <p:cNvPr id="1191" name="Google Shape;1191;g24c0cd4a5fb_14_177"/>
            <p:cNvSpPr/>
            <p:nvPr/>
          </p:nvSpPr>
          <p:spPr>
            <a:xfrm>
              <a:off x="6248182" y="3595913"/>
              <a:ext cx="91500" cy="719100"/>
            </a:xfrm>
            <a:custGeom>
              <a:avLst/>
              <a:gdLst/>
              <a:ahLst/>
              <a:cxnLst/>
              <a:rect l="l" t="t" r="r" b="b"/>
              <a:pathLst>
                <a:path w="120000" h="120000" extrusionOk="0">
                  <a:moveTo>
                    <a:pt x="60000" y="0"/>
                  </a:moveTo>
                  <a:lnTo>
                    <a:pt x="60000" y="94570"/>
                  </a:lnTo>
                  <a:lnTo>
                    <a:pt x="70878" y="94570"/>
                  </a:lnTo>
                  <a:lnTo>
                    <a:pt x="70878" y="120000"/>
                  </a:lnTo>
                </a:path>
              </a:pathLst>
            </a:custGeom>
            <a:noFill/>
            <a:ln w="9525" cap="flat" cmpd="sng">
              <a:solidFill>
                <a:srgbClr val="3A66B1"/>
              </a:solidFill>
              <a:prstDash val="solid"/>
              <a:miter lim="800000"/>
              <a:headEnd type="none" w="sm" len="sm"/>
              <a:tailEnd type="none" w="sm" len="sm"/>
            </a:ln>
          </p:spPr>
          <p:txBody>
            <a:bodyPr/>
            <a:lstStyle/>
            <a:p>
              <a:endParaRPr lang="en-US"/>
            </a:p>
          </p:txBody>
        </p:sp>
        <p:sp>
          <p:nvSpPr>
            <p:cNvPr id="1192" name="Google Shape;1192;g24c0cd4a5fb_14_177"/>
            <p:cNvSpPr/>
            <p:nvPr/>
          </p:nvSpPr>
          <p:spPr>
            <a:xfrm>
              <a:off x="6293902" y="1570057"/>
              <a:ext cx="1053300" cy="1338600"/>
            </a:xfrm>
            <a:custGeom>
              <a:avLst/>
              <a:gdLst/>
              <a:ahLst/>
              <a:cxnLst/>
              <a:rect l="l" t="t" r="r" b="b"/>
              <a:pathLst>
                <a:path w="120000" h="120000" extrusionOk="0">
                  <a:moveTo>
                    <a:pt x="120000" y="0"/>
                  </a:moveTo>
                  <a:lnTo>
                    <a:pt x="120000" y="106341"/>
                  </a:lnTo>
                  <a:lnTo>
                    <a:pt x="0" y="106341"/>
                  </a:lnTo>
                  <a:lnTo>
                    <a:pt x="0" y="120000"/>
                  </a:lnTo>
                </a:path>
              </a:pathLst>
            </a:custGeom>
            <a:noFill/>
            <a:ln w="9525" cap="flat" cmpd="sng">
              <a:solidFill>
                <a:srgbClr val="3A66B1"/>
              </a:solidFill>
              <a:prstDash val="solid"/>
              <a:miter lim="800000"/>
              <a:headEnd type="none" w="sm" len="sm"/>
              <a:tailEnd type="none" w="sm" len="sm"/>
            </a:ln>
          </p:spPr>
          <p:txBody>
            <a:bodyPr/>
            <a:lstStyle/>
            <a:p>
              <a:endParaRPr lang="en-US"/>
            </a:p>
          </p:txBody>
        </p:sp>
        <p:sp>
          <p:nvSpPr>
            <p:cNvPr id="1193" name="Google Shape;1193;g24c0cd4a5fb_14_177"/>
            <p:cNvSpPr/>
            <p:nvPr/>
          </p:nvSpPr>
          <p:spPr>
            <a:xfrm>
              <a:off x="4764749" y="1178854"/>
              <a:ext cx="2582400" cy="942000"/>
            </a:xfrm>
            <a:custGeom>
              <a:avLst/>
              <a:gdLst/>
              <a:ahLst/>
              <a:cxnLst/>
              <a:rect l="l" t="t" r="r" b="b"/>
              <a:pathLst>
                <a:path w="120000" h="120000" extrusionOk="0">
                  <a:moveTo>
                    <a:pt x="0" y="120000"/>
                  </a:moveTo>
                  <a:lnTo>
                    <a:pt x="120000" y="0"/>
                  </a:lnTo>
                </a:path>
              </a:pathLst>
            </a:custGeom>
            <a:noFill/>
            <a:ln w="9525" cap="flat" cmpd="sng">
              <a:solidFill>
                <a:srgbClr val="3A66B1"/>
              </a:solidFill>
              <a:prstDash val="solid"/>
              <a:miter lim="800000"/>
              <a:headEnd type="none" w="sm" len="sm"/>
              <a:tailEnd type="none" w="sm" len="sm"/>
            </a:ln>
          </p:spPr>
          <p:txBody>
            <a:bodyPr/>
            <a:lstStyle/>
            <a:p>
              <a:endParaRPr lang="en-US"/>
            </a:p>
          </p:txBody>
        </p:sp>
        <p:sp>
          <p:nvSpPr>
            <p:cNvPr id="1194" name="Google Shape;1194;g24c0cd4a5fb_14_177"/>
            <p:cNvSpPr/>
            <p:nvPr/>
          </p:nvSpPr>
          <p:spPr>
            <a:xfrm>
              <a:off x="4484247" y="3595903"/>
              <a:ext cx="91500" cy="747300"/>
            </a:xfrm>
            <a:custGeom>
              <a:avLst/>
              <a:gdLst/>
              <a:ahLst/>
              <a:cxnLst/>
              <a:rect l="l" t="t" r="r" b="b"/>
              <a:pathLst>
                <a:path w="120000" h="120000" extrusionOk="0">
                  <a:moveTo>
                    <a:pt x="66906" y="0"/>
                  </a:moveTo>
                  <a:lnTo>
                    <a:pt x="66906" y="95530"/>
                  </a:lnTo>
                  <a:lnTo>
                    <a:pt x="60000" y="95530"/>
                  </a:lnTo>
                  <a:lnTo>
                    <a:pt x="60000" y="120000"/>
                  </a:lnTo>
                </a:path>
              </a:pathLst>
            </a:custGeom>
            <a:noFill/>
            <a:ln w="9525" cap="flat" cmpd="sng">
              <a:solidFill>
                <a:srgbClr val="3A66B1"/>
              </a:solidFill>
              <a:prstDash val="solid"/>
              <a:miter lim="800000"/>
              <a:headEnd type="none" w="sm" len="sm"/>
              <a:tailEnd type="none" w="sm" len="sm"/>
            </a:ln>
          </p:spPr>
          <p:txBody>
            <a:bodyPr/>
            <a:lstStyle/>
            <a:p>
              <a:endParaRPr lang="en-US"/>
            </a:p>
          </p:txBody>
        </p:sp>
        <p:sp>
          <p:nvSpPr>
            <p:cNvPr id="1195" name="Google Shape;1195;g24c0cd4a5fb_14_177"/>
            <p:cNvSpPr/>
            <p:nvPr/>
          </p:nvSpPr>
          <p:spPr>
            <a:xfrm>
              <a:off x="1496936" y="1570642"/>
              <a:ext cx="3038400" cy="1338000"/>
            </a:xfrm>
            <a:custGeom>
              <a:avLst/>
              <a:gdLst/>
              <a:ahLst/>
              <a:cxnLst/>
              <a:rect l="l" t="t" r="r" b="b"/>
              <a:pathLst>
                <a:path w="120000" h="120000" extrusionOk="0">
                  <a:moveTo>
                    <a:pt x="0" y="0"/>
                  </a:moveTo>
                  <a:lnTo>
                    <a:pt x="0" y="106335"/>
                  </a:lnTo>
                  <a:lnTo>
                    <a:pt x="120000" y="106335"/>
                  </a:lnTo>
                  <a:lnTo>
                    <a:pt x="120000" y="120000"/>
                  </a:lnTo>
                </a:path>
              </a:pathLst>
            </a:custGeom>
            <a:noFill/>
            <a:ln w="9525" cap="flat" cmpd="sng">
              <a:solidFill>
                <a:srgbClr val="3A66B1"/>
              </a:solidFill>
              <a:prstDash val="solid"/>
              <a:miter lim="800000"/>
              <a:headEnd type="none" w="sm" len="sm"/>
              <a:tailEnd type="none" w="sm" len="sm"/>
            </a:ln>
          </p:spPr>
          <p:txBody>
            <a:bodyPr/>
            <a:lstStyle/>
            <a:p>
              <a:endParaRPr lang="en-US"/>
            </a:p>
          </p:txBody>
        </p:sp>
        <p:sp>
          <p:nvSpPr>
            <p:cNvPr id="1196" name="Google Shape;1196;g24c0cd4a5fb_14_177"/>
            <p:cNvSpPr/>
            <p:nvPr/>
          </p:nvSpPr>
          <p:spPr>
            <a:xfrm>
              <a:off x="2725804" y="3722008"/>
              <a:ext cx="91500" cy="579000"/>
            </a:xfrm>
            <a:custGeom>
              <a:avLst/>
              <a:gdLst/>
              <a:ahLst/>
              <a:cxnLst/>
              <a:rect l="l" t="t" r="r" b="b"/>
              <a:pathLst>
                <a:path w="120000" h="120000" extrusionOk="0">
                  <a:moveTo>
                    <a:pt x="60000" y="0"/>
                  </a:moveTo>
                  <a:lnTo>
                    <a:pt x="60000" y="88420"/>
                  </a:lnTo>
                  <a:lnTo>
                    <a:pt x="62612" y="88420"/>
                  </a:lnTo>
                  <a:lnTo>
                    <a:pt x="62612" y="120000"/>
                  </a:lnTo>
                </a:path>
              </a:pathLst>
            </a:custGeom>
            <a:noFill/>
            <a:ln w="9525" cap="flat" cmpd="sng">
              <a:solidFill>
                <a:srgbClr val="3A66B1"/>
              </a:solidFill>
              <a:prstDash val="solid"/>
              <a:miter lim="800000"/>
              <a:headEnd type="none" w="sm" len="sm"/>
              <a:tailEnd type="none" w="sm" len="sm"/>
            </a:ln>
          </p:spPr>
          <p:txBody>
            <a:bodyPr/>
            <a:lstStyle/>
            <a:p>
              <a:endParaRPr lang="en-US"/>
            </a:p>
          </p:txBody>
        </p:sp>
        <p:sp>
          <p:nvSpPr>
            <p:cNvPr id="1197" name="Google Shape;1197;g24c0cd4a5fb_14_177"/>
            <p:cNvSpPr/>
            <p:nvPr/>
          </p:nvSpPr>
          <p:spPr>
            <a:xfrm>
              <a:off x="1496936" y="1570642"/>
              <a:ext cx="1274700" cy="1338000"/>
            </a:xfrm>
            <a:custGeom>
              <a:avLst/>
              <a:gdLst/>
              <a:ahLst/>
              <a:cxnLst/>
              <a:rect l="l" t="t" r="r" b="b"/>
              <a:pathLst>
                <a:path w="120000" h="120000" extrusionOk="0">
                  <a:moveTo>
                    <a:pt x="0" y="0"/>
                  </a:moveTo>
                  <a:lnTo>
                    <a:pt x="0" y="106335"/>
                  </a:lnTo>
                  <a:lnTo>
                    <a:pt x="120000" y="106335"/>
                  </a:lnTo>
                  <a:lnTo>
                    <a:pt x="120000" y="120000"/>
                  </a:lnTo>
                </a:path>
              </a:pathLst>
            </a:custGeom>
            <a:noFill/>
            <a:ln w="9525" cap="flat" cmpd="sng">
              <a:solidFill>
                <a:srgbClr val="3A66B1"/>
              </a:solidFill>
              <a:prstDash val="solid"/>
              <a:miter lim="800000"/>
              <a:headEnd type="none" w="sm" len="sm"/>
              <a:tailEnd type="none" w="sm" len="sm"/>
            </a:ln>
          </p:spPr>
          <p:txBody>
            <a:bodyPr/>
            <a:lstStyle/>
            <a:p>
              <a:endParaRPr lang="en-US"/>
            </a:p>
          </p:txBody>
        </p:sp>
        <p:sp>
          <p:nvSpPr>
            <p:cNvPr id="1198" name="Google Shape;1198;g24c0cd4a5fb_14_177"/>
            <p:cNvSpPr/>
            <p:nvPr/>
          </p:nvSpPr>
          <p:spPr>
            <a:xfrm>
              <a:off x="897933" y="3700213"/>
              <a:ext cx="91500" cy="555000"/>
            </a:xfrm>
            <a:custGeom>
              <a:avLst/>
              <a:gdLst/>
              <a:ahLst/>
              <a:cxnLst/>
              <a:rect l="l" t="t" r="r" b="b"/>
              <a:pathLst>
                <a:path w="120000" h="120000" extrusionOk="0">
                  <a:moveTo>
                    <a:pt x="72409" y="0"/>
                  </a:moveTo>
                  <a:lnTo>
                    <a:pt x="72409" y="87059"/>
                  </a:lnTo>
                  <a:lnTo>
                    <a:pt x="60000" y="87059"/>
                  </a:lnTo>
                  <a:lnTo>
                    <a:pt x="60000" y="120000"/>
                  </a:lnTo>
                </a:path>
              </a:pathLst>
            </a:custGeom>
            <a:noFill/>
            <a:ln w="9525" cap="flat" cmpd="sng">
              <a:solidFill>
                <a:srgbClr val="3A66B1"/>
              </a:solidFill>
              <a:prstDash val="solid"/>
              <a:miter lim="800000"/>
              <a:headEnd type="none" w="sm" len="sm"/>
              <a:tailEnd type="none" w="sm" len="sm"/>
            </a:ln>
          </p:spPr>
          <p:txBody>
            <a:bodyPr/>
            <a:lstStyle/>
            <a:p>
              <a:endParaRPr lang="en-US"/>
            </a:p>
          </p:txBody>
        </p:sp>
        <p:sp>
          <p:nvSpPr>
            <p:cNvPr id="1199" name="Google Shape;1199;g24c0cd4a5fb_14_177"/>
            <p:cNvSpPr/>
            <p:nvPr/>
          </p:nvSpPr>
          <p:spPr>
            <a:xfrm>
              <a:off x="953110" y="1570642"/>
              <a:ext cx="543900" cy="1338000"/>
            </a:xfrm>
            <a:custGeom>
              <a:avLst/>
              <a:gdLst/>
              <a:ahLst/>
              <a:cxnLst/>
              <a:rect l="l" t="t" r="r" b="b"/>
              <a:pathLst>
                <a:path w="120000" h="120000" extrusionOk="0">
                  <a:moveTo>
                    <a:pt x="120000" y="0"/>
                  </a:moveTo>
                  <a:lnTo>
                    <a:pt x="120000" y="106335"/>
                  </a:lnTo>
                  <a:lnTo>
                    <a:pt x="0" y="106335"/>
                  </a:lnTo>
                  <a:lnTo>
                    <a:pt x="0" y="120000"/>
                  </a:lnTo>
                </a:path>
              </a:pathLst>
            </a:custGeom>
            <a:noFill/>
            <a:ln w="9525" cap="flat" cmpd="sng">
              <a:solidFill>
                <a:srgbClr val="3A66B1"/>
              </a:solidFill>
              <a:prstDash val="solid"/>
              <a:miter lim="800000"/>
              <a:headEnd type="none" w="sm" len="sm"/>
              <a:tailEnd type="none" w="sm" len="sm"/>
            </a:ln>
          </p:spPr>
          <p:txBody>
            <a:bodyPr/>
            <a:lstStyle/>
            <a:p>
              <a:endParaRPr lang="en-US"/>
            </a:p>
          </p:txBody>
        </p:sp>
        <p:sp>
          <p:nvSpPr>
            <p:cNvPr id="1200" name="Google Shape;1200;g24c0cd4a5fb_14_177"/>
            <p:cNvSpPr/>
            <p:nvPr/>
          </p:nvSpPr>
          <p:spPr>
            <a:xfrm>
              <a:off x="1496936" y="1179439"/>
              <a:ext cx="3267900" cy="941400"/>
            </a:xfrm>
            <a:custGeom>
              <a:avLst/>
              <a:gdLst/>
              <a:ahLst/>
              <a:cxnLst/>
              <a:rect l="l" t="t" r="r" b="b"/>
              <a:pathLst>
                <a:path w="120000" h="120000" extrusionOk="0">
                  <a:moveTo>
                    <a:pt x="120000" y="120000"/>
                  </a:moveTo>
                  <a:lnTo>
                    <a:pt x="0" y="0"/>
                  </a:lnTo>
                </a:path>
              </a:pathLst>
            </a:custGeom>
            <a:noFill/>
            <a:ln w="9525" cap="flat" cmpd="sng">
              <a:solidFill>
                <a:srgbClr val="3A66B1"/>
              </a:solidFill>
              <a:prstDash val="solid"/>
              <a:miter lim="800000"/>
              <a:headEnd type="none" w="sm" len="sm"/>
              <a:tailEnd type="none" w="sm" len="sm"/>
            </a:ln>
          </p:spPr>
          <p:txBody>
            <a:bodyPr/>
            <a:lstStyle/>
            <a:p>
              <a:endParaRPr lang="en-US"/>
            </a:p>
          </p:txBody>
        </p:sp>
        <p:sp>
          <p:nvSpPr>
            <p:cNvPr id="1201" name="Google Shape;1201;g24c0cd4a5fb_14_177"/>
            <p:cNvSpPr/>
            <p:nvPr/>
          </p:nvSpPr>
          <p:spPr>
            <a:xfrm>
              <a:off x="4719029" y="1074606"/>
              <a:ext cx="91500" cy="442200"/>
            </a:xfrm>
            <a:custGeom>
              <a:avLst/>
              <a:gdLst/>
              <a:ahLst/>
              <a:cxnLst/>
              <a:rect l="l" t="t" r="r" b="b"/>
              <a:pathLst>
                <a:path w="120000" h="120000" extrusionOk="0">
                  <a:moveTo>
                    <a:pt x="60000" y="0"/>
                  </a:moveTo>
                  <a:lnTo>
                    <a:pt x="60000" y="120000"/>
                  </a:lnTo>
                </a:path>
              </a:pathLst>
            </a:custGeom>
            <a:noFill/>
            <a:ln w="9525" cap="flat" cmpd="sng">
              <a:solidFill>
                <a:srgbClr val="345A99"/>
              </a:solidFill>
              <a:prstDash val="solid"/>
              <a:miter lim="800000"/>
              <a:headEnd type="none" w="sm" len="sm"/>
              <a:tailEnd type="none" w="sm" len="sm"/>
            </a:ln>
          </p:spPr>
          <p:txBody>
            <a:bodyPr/>
            <a:lstStyle/>
            <a:p>
              <a:endParaRPr lang="en-US"/>
            </a:p>
          </p:txBody>
        </p:sp>
        <p:sp>
          <p:nvSpPr>
            <p:cNvPr id="1202" name="Google Shape;1202;g24c0cd4a5fb_14_177"/>
            <p:cNvSpPr/>
            <p:nvPr/>
          </p:nvSpPr>
          <p:spPr>
            <a:xfrm>
              <a:off x="3654317" y="1"/>
              <a:ext cx="2220900" cy="10746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3" name="Google Shape;1203;g24c0cd4a5fb_14_177"/>
            <p:cNvSpPr/>
            <p:nvPr/>
          </p:nvSpPr>
          <p:spPr>
            <a:xfrm>
              <a:off x="3837056" y="173603"/>
              <a:ext cx="2220900" cy="1074600"/>
            </a:xfrm>
            <a:prstGeom prst="roundRect">
              <a:avLst>
                <a:gd name="adj" fmla="val 10000"/>
              </a:avLst>
            </a:prstGeom>
            <a:solidFill>
              <a:schemeClr val="lt1">
                <a:alpha val="89019"/>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4" name="Google Shape;1204;g24c0cd4a5fb_14_177"/>
            <p:cNvSpPr txBox="1"/>
            <p:nvPr/>
          </p:nvSpPr>
          <p:spPr>
            <a:xfrm>
              <a:off x="3868530" y="205077"/>
              <a:ext cx="2157900" cy="1011600"/>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chemeClr val="dk1"/>
                </a:buClr>
                <a:buSzPts val="1400"/>
                <a:buFont typeface="Calibri"/>
                <a:buNone/>
              </a:pPr>
              <a:r>
                <a:rPr lang="en-US" sz="1400" b="1" i="0" u="sng" strike="noStrike" cap="none">
                  <a:solidFill>
                    <a:schemeClr val="dk1"/>
                  </a:solidFill>
                  <a:latin typeface="Calibri"/>
                  <a:ea typeface="Calibri"/>
                  <a:cs typeface="Calibri"/>
                  <a:sym typeface="Calibri"/>
                </a:rPr>
                <a:t>Data is not improving</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490"/>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Trend data is moving in the opposite direction than desired. </a:t>
              </a:r>
              <a:endParaRPr sz="1400" b="0" i="0" u="none" strike="noStrike" cap="none">
                <a:solidFill>
                  <a:srgbClr val="000000"/>
                </a:solidFill>
                <a:latin typeface="Arial"/>
                <a:ea typeface="Arial"/>
                <a:cs typeface="Arial"/>
                <a:sym typeface="Arial"/>
              </a:endParaRPr>
            </a:p>
          </p:txBody>
        </p:sp>
        <p:sp>
          <p:nvSpPr>
            <p:cNvPr id="1205" name="Google Shape;1205;g24c0cd4a5fb_14_177"/>
            <p:cNvSpPr/>
            <p:nvPr/>
          </p:nvSpPr>
          <p:spPr>
            <a:xfrm>
              <a:off x="3658232" y="1516664"/>
              <a:ext cx="2213100" cy="6042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6" name="Google Shape;1206;g24c0cd4a5fb_14_177"/>
            <p:cNvSpPr/>
            <p:nvPr/>
          </p:nvSpPr>
          <p:spPr>
            <a:xfrm>
              <a:off x="3840970" y="1690266"/>
              <a:ext cx="2213100" cy="604200"/>
            </a:xfrm>
            <a:prstGeom prst="roundRect">
              <a:avLst>
                <a:gd name="adj" fmla="val 10000"/>
              </a:avLst>
            </a:prstGeom>
            <a:solidFill>
              <a:schemeClr val="lt1">
                <a:alpha val="89019"/>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7" name="Google Shape;1207;g24c0cd4a5fb_14_177"/>
            <p:cNvSpPr txBox="1"/>
            <p:nvPr/>
          </p:nvSpPr>
          <p:spPr>
            <a:xfrm>
              <a:off x="3858668" y="1707964"/>
              <a:ext cx="2177700" cy="568800"/>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chemeClr val="dk1"/>
                </a:buClr>
                <a:buSzPts val="1400"/>
                <a:buFont typeface="Calibri"/>
                <a:buNone/>
              </a:pPr>
              <a:r>
                <a:rPr lang="en-US" sz="1400" b="0" i="1" u="none" strike="noStrike" cap="none">
                  <a:solidFill>
                    <a:schemeClr val="dk1"/>
                  </a:solidFill>
                  <a:latin typeface="Calibri"/>
                  <a:ea typeface="Calibri"/>
                  <a:cs typeface="Calibri"/>
                  <a:sym typeface="Calibri"/>
                </a:rPr>
                <a:t>Are the interventions being implemented with fidelity?</a:t>
              </a:r>
              <a:endParaRPr sz="1400" b="0" i="0" u="none" strike="noStrike" cap="none">
                <a:solidFill>
                  <a:srgbClr val="000000"/>
                </a:solidFill>
                <a:latin typeface="Arial"/>
                <a:ea typeface="Arial"/>
                <a:cs typeface="Arial"/>
                <a:sym typeface="Arial"/>
              </a:endParaRPr>
            </a:p>
          </p:txBody>
        </p:sp>
        <p:sp>
          <p:nvSpPr>
            <p:cNvPr id="1208" name="Google Shape;1208;g24c0cd4a5fb_14_177"/>
            <p:cNvSpPr/>
            <p:nvPr/>
          </p:nvSpPr>
          <p:spPr>
            <a:xfrm>
              <a:off x="1155442" y="1179439"/>
              <a:ext cx="683100" cy="3912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9" name="Google Shape;1209;g24c0cd4a5fb_14_177"/>
            <p:cNvSpPr/>
            <p:nvPr/>
          </p:nvSpPr>
          <p:spPr>
            <a:xfrm>
              <a:off x="1338181" y="1353040"/>
              <a:ext cx="683100" cy="391200"/>
            </a:xfrm>
            <a:prstGeom prst="roundRect">
              <a:avLst>
                <a:gd name="adj" fmla="val 10000"/>
              </a:avLst>
            </a:prstGeom>
            <a:solidFill>
              <a:schemeClr val="lt1">
                <a:alpha val="89019"/>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0" name="Google Shape;1210;g24c0cd4a5fb_14_177"/>
            <p:cNvSpPr txBox="1"/>
            <p:nvPr/>
          </p:nvSpPr>
          <p:spPr>
            <a:xfrm>
              <a:off x="1349639" y="1364498"/>
              <a:ext cx="660000" cy="3684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chemeClr val="dk1"/>
                </a:buClr>
                <a:buSzPts val="1200"/>
                <a:buFont typeface="Calibri"/>
                <a:buNone/>
              </a:pPr>
              <a:r>
                <a:rPr lang="en-US" sz="1200" b="1" i="0" u="none" strike="noStrike" cap="none">
                  <a:solidFill>
                    <a:schemeClr val="dk1"/>
                  </a:solidFill>
                  <a:latin typeface="Calibri"/>
                  <a:ea typeface="Calibri"/>
                  <a:cs typeface="Calibri"/>
                  <a:sym typeface="Calibri"/>
                </a:rPr>
                <a:t>No</a:t>
              </a:r>
              <a:endParaRPr sz="1400" b="0" i="0" u="none" strike="noStrike" cap="none">
                <a:solidFill>
                  <a:srgbClr val="000000"/>
                </a:solidFill>
                <a:latin typeface="Arial"/>
                <a:ea typeface="Arial"/>
                <a:cs typeface="Arial"/>
                <a:sym typeface="Arial"/>
              </a:endParaRPr>
            </a:p>
          </p:txBody>
        </p:sp>
        <p:sp>
          <p:nvSpPr>
            <p:cNvPr id="1211" name="Google Shape;1211;g24c0cd4a5fb_14_177"/>
            <p:cNvSpPr/>
            <p:nvPr/>
          </p:nvSpPr>
          <p:spPr>
            <a:xfrm>
              <a:off x="243355" y="2908595"/>
              <a:ext cx="1419600" cy="7917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2" name="Google Shape;1212;g24c0cd4a5fb_14_177"/>
            <p:cNvSpPr/>
            <p:nvPr/>
          </p:nvSpPr>
          <p:spPr>
            <a:xfrm>
              <a:off x="426093" y="3082197"/>
              <a:ext cx="1419600" cy="791700"/>
            </a:xfrm>
            <a:prstGeom prst="roundRect">
              <a:avLst>
                <a:gd name="adj" fmla="val 10000"/>
              </a:avLst>
            </a:prstGeom>
            <a:solidFill>
              <a:schemeClr val="lt1">
                <a:alpha val="89019"/>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3" name="Google Shape;1213;g24c0cd4a5fb_14_177"/>
            <p:cNvSpPr txBox="1"/>
            <p:nvPr/>
          </p:nvSpPr>
          <p:spPr>
            <a:xfrm>
              <a:off x="449279" y="3105383"/>
              <a:ext cx="1373100" cy="7452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Strategies are too difficult or time consuming</a:t>
              </a:r>
              <a:endParaRPr sz="1400" b="0" i="0" u="none" strike="noStrike" cap="none">
                <a:solidFill>
                  <a:srgbClr val="000000"/>
                </a:solidFill>
                <a:latin typeface="Arial"/>
                <a:ea typeface="Arial"/>
                <a:cs typeface="Arial"/>
                <a:sym typeface="Arial"/>
              </a:endParaRPr>
            </a:p>
          </p:txBody>
        </p:sp>
        <p:sp>
          <p:nvSpPr>
            <p:cNvPr id="1214" name="Google Shape;1214;g24c0cd4a5fb_14_177"/>
            <p:cNvSpPr/>
            <p:nvPr/>
          </p:nvSpPr>
          <p:spPr>
            <a:xfrm>
              <a:off x="217534" y="4255228"/>
              <a:ext cx="1452300" cy="20781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5" name="Google Shape;1215;g24c0cd4a5fb_14_177"/>
            <p:cNvSpPr/>
            <p:nvPr/>
          </p:nvSpPr>
          <p:spPr>
            <a:xfrm>
              <a:off x="400272" y="4428829"/>
              <a:ext cx="1452300" cy="2078100"/>
            </a:xfrm>
            <a:prstGeom prst="roundRect">
              <a:avLst>
                <a:gd name="adj" fmla="val 10000"/>
              </a:avLst>
            </a:prstGeom>
            <a:solidFill>
              <a:schemeClr val="lt1">
                <a:alpha val="89019"/>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6" name="Google Shape;1216;g24c0cd4a5fb_14_177"/>
            <p:cNvSpPr txBox="1"/>
            <p:nvPr/>
          </p:nvSpPr>
          <p:spPr>
            <a:xfrm>
              <a:off x="442807" y="4471364"/>
              <a:ext cx="1367100" cy="19932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Identify features of strategies that are difficult and modify.</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Select alternate strategies that match hypothesis.</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Provide additional training and technical assistance.</a:t>
              </a:r>
              <a:endParaRPr sz="1400" b="0" i="0" u="none" strike="noStrike" cap="none">
                <a:solidFill>
                  <a:srgbClr val="000000"/>
                </a:solidFill>
                <a:latin typeface="Arial"/>
                <a:ea typeface="Arial"/>
                <a:cs typeface="Arial"/>
                <a:sym typeface="Arial"/>
              </a:endParaRPr>
            </a:p>
          </p:txBody>
        </p:sp>
        <p:sp>
          <p:nvSpPr>
            <p:cNvPr id="1217" name="Google Shape;1217;g24c0cd4a5fb_14_177"/>
            <p:cNvSpPr/>
            <p:nvPr/>
          </p:nvSpPr>
          <p:spPr>
            <a:xfrm>
              <a:off x="2112153" y="2908595"/>
              <a:ext cx="1318800" cy="8133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8" name="Google Shape;1218;g24c0cd4a5fb_14_177"/>
            <p:cNvSpPr/>
            <p:nvPr/>
          </p:nvSpPr>
          <p:spPr>
            <a:xfrm>
              <a:off x="2294892" y="3082197"/>
              <a:ext cx="1318800" cy="813300"/>
            </a:xfrm>
            <a:prstGeom prst="roundRect">
              <a:avLst>
                <a:gd name="adj" fmla="val 10000"/>
              </a:avLst>
            </a:prstGeom>
            <a:solidFill>
              <a:schemeClr val="lt1">
                <a:alpha val="89019"/>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9" name="Google Shape;1219;g24c0cd4a5fb_14_177"/>
            <p:cNvSpPr txBox="1"/>
            <p:nvPr/>
          </p:nvSpPr>
          <p:spPr>
            <a:xfrm>
              <a:off x="2318716" y="3106021"/>
              <a:ext cx="1271100" cy="7659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Plan does not match school context.</a:t>
              </a:r>
              <a:endParaRPr sz="1400" b="0" i="0" u="none" strike="noStrike" cap="none">
                <a:solidFill>
                  <a:srgbClr val="000000"/>
                </a:solidFill>
                <a:latin typeface="Arial"/>
                <a:ea typeface="Arial"/>
                <a:cs typeface="Arial"/>
                <a:sym typeface="Arial"/>
              </a:endParaRPr>
            </a:p>
          </p:txBody>
        </p:sp>
        <p:sp>
          <p:nvSpPr>
            <p:cNvPr id="1220" name="Google Shape;1220;g24c0cd4a5fb_14_177"/>
            <p:cNvSpPr/>
            <p:nvPr/>
          </p:nvSpPr>
          <p:spPr>
            <a:xfrm>
              <a:off x="2046696" y="4300949"/>
              <a:ext cx="1453500" cy="20730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1" name="Google Shape;1221;g24c0cd4a5fb_14_177"/>
            <p:cNvSpPr/>
            <p:nvPr/>
          </p:nvSpPr>
          <p:spPr>
            <a:xfrm>
              <a:off x="2229435" y="4474551"/>
              <a:ext cx="1453500" cy="2073000"/>
            </a:xfrm>
            <a:prstGeom prst="roundRect">
              <a:avLst>
                <a:gd name="adj" fmla="val 10000"/>
              </a:avLst>
            </a:prstGeom>
            <a:solidFill>
              <a:schemeClr val="lt1">
                <a:alpha val="89019"/>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2" name="Google Shape;1222;g24c0cd4a5fb_14_177"/>
            <p:cNvSpPr txBox="1"/>
            <p:nvPr/>
          </p:nvSpPr>
          <p:spPr>
            <a:xfrm>
              <a:off x="2272011" y="4517127"/>
              <a:ext cx="1368600" cy="19881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Modify features to match context.</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Select alternate strategies that match school context and hypothesis.</a:t>
              </a:r>
              <a:endParaRPr sz="1400" b="0" i="0" u="none" strike="noStrike" cap="none">
                <a:solidFill>
                  <a:srgbClr val="000000"/>
                </a:solidFill>
                <a:latin typeface="Arial"/>
                <a:ea typeface="Arial"/>
                <a:cs typeface="Arial"/>
                <a:sym typeface="Arial"/>
              </a:endParaRPr>
            </a:p>
          </p:txBody>
        </p:sp>
        <p:sp>
          <p:nvSpPr>
            <p:cNvPr id="1223" name="Google Shape;1223;g24c0cd4a5fb_14_177"/>
            <p:cNvSpPr/>
            <p:nvPr/>
          </p:nvSpPr>
          <p:spPr>
            <a:xfrm>
              <a:off x="3870787" y="2908599"/>
              <a:ext cx="1373100" cy="7917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4" name="Google Shape;1224;g24c0cd4a5fb_14_177"/>
            <p:cNvSpPr/>
            <p:nvPr/>
          </p:nvSpPr>
          <p:spPr>
            <a:xfrm>
              <a:off x="4053539" y="3082197"/>
              <a:ext cx="1329000" cy="687300"/>
            </a:xfrm>
            <a:prstGeom prst="roundRect">
              <a:avLst>
                <a:gd name="adj" fmla="val 10000"/>
              </a:avLst>
            </a:prstGeom>
            <a:solidFill>
              <a:schemeClr val="lt1">
                <a:alpha val="89019"/>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5" name="Google Shape;1225;g24c0cd4a5fb_14_177"/>
            <p:cNvSpPr txBox="1"/>
            <p:nvPr/>
          </p:nvSpPr>
          <p:spPr>
            <a:xfrm>
              <a:off x="4073670" y="3102328"/>
              <a:ext cx="1288500" cy="6471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Experiencing intervention drift</a:t>
              </a:r>
              <a:endParaRPr sz="1400" b="0" i="0" u="none" strike="noStrike" cap="none">
                <a:solidFill>
                  <a:srgbClr val="000000"/>
                </a:solidFill>
                <a:latin typeface="Arial"/>
                <a:ea typeface="Arial"/>
                <a:cs typeface="Arial"/>
                <a:sym typeface="Arial"/>
              </a:endParaRPr>
            </a:p>
          </p:txBody>
        </p:sp>
        <p:sp>
          <p:nvSpPr>
            <p:cNvPr id="1226" name="Google Shape;1226;g24c0cd4a5fb_14_177"/>
            <p:cNvSpPr/>
            <p:nvPr/>
          </p:nvSpPr>
          <p:spPr>
            <a:xfrm>
              <a:off x="3858557" y="4343068"/>
              <a:ext cx="1342800" cy="20172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7" name="Google Shape;1227;g24c0cd4a5fb_14_177"/>
            <p:cNvSpPr/>
            <p:nvPr/>
          </p:nvSpPr>
          <p:spPr>
            <a:xfrm>
              <a:off x="4041295" y="4516669"/>
              <a:ext cx="1342800" cy="2017200"/>
            </a:xfrm>
            <a:prstGeom prst="roundRect">
              <a:avLst>
                <a:gd name="adj" fmla="val 10000"/>
              </a:avLst>
            </a:prstGeom>
            <a:solidFill>
              <a:schemeClr val="lt1">
                <a:alpha val="89019"/>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8" name="Google Shape;1228;g24c0cd4a5fb_14_177"/>
            <p:cNvSpPr txBox="1"/>
            <p:nvPr/>
          </p:nvSpPr>
          <p:spPr>
            <a:xfrm>
              <a:off x="4080625" y="4555999"/>
              <a:ext cx="1264200" cy="19386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Identify features of interventions affected by drift.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Provide booster training and technical assistance to refresh implementation. </a:t>
              </a:r>
              <a:endParaRPr sz="1400" b="0" i="0" u="none" strike="noStrike" cap="none">
                <a:solidFill>
                  <a:srgbClr val="000000"/>
                </a:solidFill>
                <a:latin typeface="Arial"/>
                <a:ea typeface="Arial"/>
                <a:cs typeface="Arial"/>
                <a:sym typeface="Arial"/>
              </a:endParaRPr>
            </a:p>
          </p:txBody>
        </p:sp>
        <p:sp>
          <p:nvSpPr>
            <p:cNvPr id="1229" name="Google Shape;1229;g24c0cd4a5fb_14_177"/>
            <p:cNvSpPr/>
            <p:nvPr/>
          </p:nvSpPr>
          <p:spPr>
            <a:xfrm>
              <a:off x="7005629" y="1178854"/>
              <a:ext cx="683100" cy="3912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0" name="Google Shape;1230;g24c0cd4a5fb_14_177"/>
            <p:cNvSpPr/>
            <p:nvPr/>
          </p:nvSpPr>
          <p:spPr>
            <a:xfrm>
              <a:off x="7188367" y="1352455"/>
              <a:ext cx="683100" cy="391200"/>
            </a:xfrm>
            <a:prstGeom prst="roundRect">
              <a:avLst>
                <a:gd name="adj" fmla="val 10000"/>
              </a:avLst>
            </a:prstGeom>
            <a:solidFill>
              <a:schemeClr val="lt1">
                <a:alpha val="89019"/>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1" name="Google Shape;1231;g24c0cd4a5fb_14_177"/>
            <p:cNvSpPr txBox="1"/>
            <p:nvPr/>
          </p:nvSpPr>
          <p:spPr>
            <a:xfrm>
              <a:off x="7199825" y="1363913"/>
              <a:ext cx="660000" cy="3684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chemeClr val="dk1"/>
                </a:buClr>
                <a:buSzPts val="1200"/>
                <a:buFont typeface="Calibri"/>
                <a:buNone/>
              </a:pPr>
              <a:r>
                <a:rPr lang="en-US" sz="1200" b="1" i="0" u="none" strike="noStrike" cap="none">
                  <a:solidFill>
                    <a:schemeClr val="dk1"/>
                  </a:solidFill>
                  <a:latin typeface="Calibri"/>
                  <a:ea typeface="Calibri"/>
                  <a:cs typeface="Calibri"/>
                  <a:sym typeface="Calibri"/>
                </a:rPr>
                <a:t>Yes</a:t>
              </a:r>
              <a:endParaRPr sz="1400" b="0" i="0" u="none" strike="noStrike" cap="none">
                <a:solidFill>
                  <a:srgbClr val="000000"/>
                </a:solidFill>
                <a:latin typeface="Arial"/>
                <a:ea typeface="Arial"/>
                <a:cs typeface="Arial"/>
                <a:sym typeface="Arial"/>
              </a:endParaRPr>
            </a:p>
          </p:txBody>
        </p:sp>
        <p:sp>
          <p:nvSpPr>
            <p:cNvPr id="1232" name="Google Shape;1232;g24c0cd4a5fb_14_177"/>
            <p:cNvSpPr/>
            <p:nvPr/>
          </p:nvSpPr>
          <p:spPr>
            <a:xfrm>
              <a:off x="5838209" y="2908599"/>
              <a:ext cx="1009200" cy="7917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3" name="Google Shape;1233;g24c0cd4a5fb_14_177"/>
            <p:cNvSpPr/>
            <p:nvPr/>
          </p:nvSpPr>
          <p:spPr>
            <a:xfrm>
              <a:off x="6020934" y="3082197"/>
              <a:ext cx="911400" cy="687300"/>
            </a:xfrm>
            <a:prstGeom prst="roundRect">
              <a:avLst>
                <a:gd name="adj" fmla="val 10000"/>
              </a:avLst>
            </a:prstGeom>
            <a:solidFill>
              <a:schemeClr val="lt1">
                <a:alpha val="89019"/>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4" name="Google Shape;1234;g24c0cd4a5fb_14_177"/>
            <p:cNvSpPr txBox="1"/>
            <p:nvPr/>
          </p:nvSpPr>
          <p:spPr>
            <a:xfrm>
              <a:off x="6041060" y="3102324"/>
              <a:ext cx="911400" cy="6873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Precision statement is incorrect</a:t>
              </a:r>
              <a:endParaRPr sz="1400" b="0" i="0" u="none" strike="noStrike" cap="none">
                <a:solidFill>
                  <a:srgbClr val="000000"/>
                </a:solidFill>
                <a:latin typeface="Arial"/>
                <a:ea typeface="Arial"/>
                <a:cs typeface="Arial"/>
                <a:sym typeface="Arial"/>
              </a:endParaRPr>
            </a:p>
          </p:txBody>
        </p:sp>
        <p:sp>
          <p:nvSpPr>
            <p:cNvPr id="1235" name="Google Shape;1235;g24c0cd4a5fb_14_177"/>
            <p:cNvSpPr/>
            <p:nvPr/>
          </p:nvSpPr>
          <p:spPr>
            <a:xfrm>
              <a:off x="5580406" y="4314870"/>
              <a:ext cx="1443600" cy="20235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6" name="Google Shape;1236;g24c0cd4a5fb_14_177"/>
            <p:cNvSpPr/>
            <p:nvPr/>
          </p:nvSpPr>
          <p:spPr>
            <a:xfrm>
              <a:off x="5763144" y="4488472"/>
              <a:ext cx="1443600" cy="2023500"/>
            </a:xfrm>
            <a:prstGeom prst="roundRect">
              <a:avLst>
                <a:gd name="adj" fmla="val 10000"/>
              </a:avLst>
            </a:prstGeom>
            <a:solidFill>
              <a:schemeClr val="lt1">
                <a:alpha val="89019"/>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7" name="Google Shape;1237;g24c0cd4a5fb_14_177"/>
            <p:cNvSpPr txBox="1"/>
            <p:nvPr/>
          </p:nvSpPr>
          <p:spPr>
            <a:xfrm>
              <a:off x="5805425" y="4530753"/>
              <a:ext cx="1359000" cy="19392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Revise statement</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Collect additional data if necessary.</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Select new interventions to match revised statement.</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Provide training and technical assistance. </a:t>
              </a:r>
              <a:endParaRPr sz="1400" b="0" i="0" u="none" strike="noStrike" cap="none">
                <a:solidFill>
                  <a:srgbClr val="000000"/>
                </a:solidFill>
                <a:latin typeface="Arial"/>
                <a:ea typeface="Arial"/>
                <a:cs typeface="Arial"/>
                <a:sym typeface="Arial"/>
              </a:endParaRPr>
            </a:p>
          </p:txBody>
        </p:sp>
        <p:sp>
          <p:nvSpPr>
            <p:cNvPr id="1238" name="Google Shape;1238;g24c0cd4a5fb_14_177"/>
            <p:cNvSpPr/>
            <p:nvPr/>
          </p:nvSpPr>
          <p:spPr>
            <a:xfrm>
              <a:off x="7644218" y="2908600"/>
              <a:ext cx="1183800" cy="7917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9" name="Google Shape;1239;g24c0cd4a5fb_14_177"/>
            <p:cNvSpPr/>
            <p:nvPr/>
          </p:nvSpPr>
          <p:spPr>
            <a:xfrm>
              <a:off x="7826968" y="3082198"/>
              <a:ext cx="1183800" cy="813300"/>
            </a:xfrm>
            <a:prstGeom prst="roundRect">
              <a:avLst>
                <a:gd name="adj" fmla="val 10000"/>
              </a:avLst>
            </a:prstGeom>
            <a:solidFill>
              <a:schemeClr val="lt1">
                <a:alpha val="89019"/>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1100"/>
                <a:buFont typeface="Arial"/>
                <a:buNone/>
              </a:pPr>
              <a:r>
                <a:rPr lang="en-US" sz="1100" b="0" i="0" u="none" strike="noStrike" cap="none">
                  <a:solidFill>
                    <a:schemeClr val="dk1"/>
                  </a:solidFill>
                  <a:latin typeface="Calibri"/>
                  <a:ea typeface="Calibri"/>
                  <a:cs typeface="Calibri"/>
                  <a:sym typeface="Calibri"/>
                </a:rPr>
                <a:t>Precision Statement is correct. Interventions are insufficient.</a:t>
              </a:r>
              <a:endParaRPr sz="1400" b="0" i="0" u="none" strike="noStrike" cap="none">
                <a:solidFill>
                  <a:srgbClr val="000000"/>
                </a:solidFill>
                <a:latin typeface="Arial"/>
                <a:ea typeface="Arial"/>
                <a:cs typeface="Arial"/>
                <a:sym typeface="Arial"/>
              </a:endParaRPr>
            </a:p>
          </p:txBody>
        </p:sp>
        <p:sp>
          <p:nvSpPr>
            <p:cNvPr id="1240" name="Google Shape;1240;g24c0cd4a5fb_14_177"/>
            <p:cNvSpPr/>
            <p:nvPr/>
          </p:nvSpPr>
          <p:spPr>
            <a:xfrm>
              <a:off x="7366951" y="4341188"/>
              <a:ext cx="1643700" cy="21159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1" name="Google Shape;1241;g24c0cd4a5fb_14_177"/>
            <p:cNvSpPr/>
            <p:nvPr/>
          </p:nvSpPr>
          <p:spPr>
            <a:xfrm>
              <a:off x="7574857" y="4514789"/>
              <a:ext cx="1643700" cy="2115900"/>
            </a:xfrm>
            <a:prstGeom prst="roundRect">
              <a:avLst>
                <a:gd name="adj" fmla="val 10000"/>
              </a:avLst>
            </a:prstGeom>
            <a:solidFill>
              <a:schemeClr val="lt1">
                <a:alpha val="89019"/>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2" name="Google Shape;1242;g24c0cd4a5fb_14_177"/>
            <p:cNvSpPr txBox="1"/>
            <p:nvPr/>
          </p:nvSpPr>
          <p:spPr>
            <a:xfrm>
              <a:off x="7622995" y="4562927"/>
              <a:ext cx="1547400" cy="20199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Identify features of strategies that affect potency</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Modify features to strategies to make more powerful.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Select new strategies if necessary.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Provide training and technical assistance in revised or new strategy implementation. </a:t>
              </a:r>
              <a:endParaRPr sz="1400" b="0" i="0" u="none" strike="noStrike" cap="none">
                <a:solidFill>
                  <a:srgbClr val="000000"/>
                </a:solidFill>
                <a:latin typeface="Arial"/>
                <a:ea typeface="Arial"/>
                <a:cs typeface="Arial"/>
                <a:sym typeface="Arial"/>
              </a:endParaRPr>
            </a:p>
          </p:txBody>
        </p:sp>
      </p:grpSp>
      <p:sp>
        <p:nvSpPr>
          <p:cNvPr id="1243" name="Google Shape;1243;g24c0cd4a5fb_14_177"/>
          <p:cNvSpPr/>
          <p:nvPr/>
        </p:nvSpPr>
        <p:spPr>
          <a:xfrm>
            <a:off x="1899700" y="2780725"/>
            <a:ext cx="7244400" cy="4077300"/>
          </a:xfrm>
          <a:prstGeom prst="roundRect">
            <a:avLst>
              <a:gd name="adj" fmla="val 16667"/>
            </a:avLst>
          </a:prstGeom>
          <a:solidFill>
            <a:srgbClr val="193F70"/>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dk1"/>
              </a:solidFill>
              <a:latin typeface="Arial"/>
              <a:ea typeface="Arial"/>
              <a:cs typeface="Arial"/>
              <a:sym typeface="Arial"/>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247"/>
        <p:cNvGrpSpPr/>
        <p:nvPr/>
      </p:nvGrpSpPr>
      <p:grpSpPr>
        <a:xfrm>
          <a:off x="0" y="0"/>
          <a:ext cx="0" cy="0"/>
          <a:chOff x="0" y="0"/>
          <a:chExt cx="0" cy="0"/>
        </a:xfrm>
      </p:grpSpPr>
      <p:grpSp>
        <p:nvGrpSpPr>
          <p:cNvPr id="1248" name="Google Shape;1248;g24c0cd4a5fb_14_236"/>
          <p:cNvGrpSpPr/>
          <p:nvPr/>
        </p:nvGrpSpPr>
        <p:grpSpPr>
          <a:xfrm>
            <a:off x="252949" y="97400"/>
            <a:ext cx="8633781" cy="6663178"/>
            <a:chOff x="217534" y="1"/>
            <a:chExt cx="9001023" cy="6630688"/>
          </a:xfrm>
        </p:grpSpPr>
        <p:sp>
          <p:nvSpPr>
            <p:cNvPr id="1249" name="Google Shape;1249;g24c0cd4a5fb_14_236"/>
            <p:cNvSpPr/>
            <p:nvPr/>
          </p:nvSpPr>
          <p:spPr>
            <a:xfrm>
              <a:off x="8143097" y="3539111"/>
              <a:ext cx="91500" cy="802200"/>
            </a:xfrm>
            <a:custGeom>
              <a:avLst/>
              <a:gdLst/>
              <a:ahLst/>
              <a:cxnLst/>
              <a:rect l="l" t="t" r="r" b="b"/>
              <a:pathLst>
                <a:path w="120000" h="120000" extrusionOk="0">
                  <a:moveTo>
                    <a:pt x="60000" y="0"/>
                  </a:moveTo>
                  <a:lnTo>
                    <a:pt x="60000" y="97205"/>
                  </a:lnTo>
                  <a:lnTo>
                    <a:pt x="92913" y="97205"/>
                  </a:lnTo>
                  <a:lnTo>
                    <a:pt x="92913" y="120000"/>
                  </a:lnTo>
                </a:path>
              </a:pathLst>
            </a:custGeom>
            <a:noFill/>
            <a:ln w="9525" cap="flat" cmpd="sng">
              <a:solidFill>
                <a:srgbClr val="3A66B1"/>
              </a:solidFill>
              <a:prstDash val="solid"/>
              <a:miter lim="800000"/>
              <a:headEnd type="none" w="sm" len="sm"/>
              <a:tailEnd type="none" w="sm" len="sm"/>
            </a:ln>
          </p:spPr>
          <p:txBody>
            <a:bodyPr/>
            <a:lstStyle/>
            <a:p>
              <a:endParaRPr lang="en-US"/>
            </a:p>
          </p:txBody>
        </p:sp>
        <p:sp>
          <p:nvSpPr>
            <p:cNvPr id="1250" name="Google Shape;1250;g24c0cd4a5fb_14_236"/>
            <p:cNvSpPr/>
            <p:nvPr/>
          </p:nvSpPr>
          <p:spPr>
            <a:xfrm>
              <a:off x="7347123" y="1570057"/>
              <a:ext cx="841800" cy="1338600"/>
            </a:xfrm>
            <a:custGeom>
              <a:avLst/>
              <a:gdLst/>
              <a:ahLst/>
              <a:cxnLst/>
              <a:rect l="l" t="t" r="r" b="b"/>
              <a:pathLst>
                <a:path w="120000" h="120000" extrusionOk="0">
                  <a:moveTo>
                    <a:pt x="0" y="0"/>
                  </a:moveTo>
                  <a:lnTo>
                    <a:pt x="0" y="106341"/>
                  </a:lnTo>
                  <a:lnTo>
                    <a:pt x="120000" y="106341"/>
                  </a:lnTo>
                  <a:lnTo>
                    <a:pt x="120000" y="120000"/>
                  </a:lnTo>
                </a:path>
              </a:pathLst>
            </a:custGeom>
            <a:noFill/>
            <a:ln w="9525" cap="flat" cmpd="sng">
              <a:solidFill>
                <a:srgbClr val="3A66B1"/>
              </a:solidFill>
              <a:prstDash val="solid"/>
              <a:miter lim="800000"/>
              <a:headEnd type="none" w="sm" len="sm"/>
              <a:tailEnd type="none" w="sm" len="sm"/>
            </a:ln>
          </p:spPr>
          <p:txBody>
            <a:bodyPr/>
            <a:lstStyle/>
            <a:p>
              <a:endParaRPr lang="en-US"/>
            </a:p>
          </p:txBody>
        </p:sp>
        <p:sp>
          <p:nvSpPr>
            <p:cNvPr id="1251" name="Google Shape;1251;g24c0cd4a5fb_14_236"/>
            <p:cNvSpPr/>
            <p:nvPr/>
          </p:nvSpPr>
          <p:spPr>
            <a:xfrm>
              <a:off x="6248182" y="3595913"/>
              <a:ext cx="91500" cy="719100"/>
            </a:xfrm>
            <a:custGeom>
              <a:avLst/>
              <a:gdLst/>
              <a:ahLst/>
              <a:cxnLst/>
              <a:rect l="l" t="t" r="r" b="b"/>
              <a:pathLst>
                <a:path w="120000" h="120000" extrusionOk="0">
                  <a:moveTo>
                    <a:pt x="60000" y="0"/>
                  </a:moveTo>
                  <a:lnTo>
                    <a:pt x="60000" y="94570"/>
                  </a:lnTo>
                  <a:lnTo>
                    <a:pt x="70878" y="94570"/>
                  </a:lnTo>
                  <a:lnTo>
                    <a:pt x="70878" y="120000"/>
                  </a:lnTo>
                </a:path>
              </a:pathLst>
            </a:custGeom>
            <a:noFill/>
            <a:ln w="9525" cap="flat" cmpd="sng">
              <a:solidFill>
                <a:srgbClr val="3A66B1"/>
              </a:solidFill>
              <a:prstDash val="solid"/>
              <a:miter lim="800000"/>
              <a:headEnd type="none" w="sm" len="sm"/>
              <a:tailEnd type="none" w="sm" len="sm"/>
            </a:ln>
          </p:spPr>
          <p:txBody>
            <a:bodyPr/>
            <a:lstStyle/>
            <a:p>
              <a:endParaRPr lang="en-US"/>
            </a:p>
          </p:txBody>
        </p:sp>
        <p:sp>
          <p:nvSpPr>
            <p:cNvPr id="1252" name="Google Shape;1252;g24c0cd4a5fb_14_236"/>
            <p:cNvSpPr/>
            <p:nvPr/>
          </p:nvSpPr>
          <p:spPr>
            <a:xfrm>
              <a:off x="6293902" y="1570057"/>
              <a:ext cx="1053300" cy="1338600"/>
            </a:xfrm>
            <a:custGeom>
              <a:avLst/>
              <a:gdLst/>
              <a:ahLst/>
              <a:cxnLst/>
              <a:rect l="l" t="t" r="r" b="b"/>
              <a:pathLst>
                <a:path w="120000" h="120000" extrusionOk="0">
                  <a:moveTo>
                    <a:pt x="120000" y="0"/>
                  </a:moveTo>
                  <a:lnTo>
                    <a:pt x="120000" y="106341"/>
                  </a:lnTo>
                  <a:lnTo>
                    <a:pt x="0" y="106341"/>
                  </a:lnTo>
                  <a:lnTo>
                    <a:pt x="0" y="120000"/>
                  </a:lnTo>
                </a:path>
              </a:pathLst>
            </a:custGeom>
            <a:noFill/>
            <a:ln w="9525" cap="flat" cmpd="sng">
              <a:solidFill>
                <a:srgbClr val="3A66B1"/>
              </a:solidFill>
              <a:prstDash val="solid"/>
              <a:miter lim="800000"/>
              <a:headEnd type="none" w="sm" len="sm"/>
              <a:tailEnd type="none" w="sm" len="sm"/>
            </a:ln>
          </p:spPr>
          <p:txBody>
            <a:bodyPr/>
            <a:lstStyle/>
            <a:p>
              <a:endParaRPr lang="en-US"/>
            </a:p>
          </p:txBody>
        </p:sp>
        <p:sp>
          <p:nvSpPr>
            <p:cNvPr id="1253" name="Google Shape;1253;g24c0cd4a5fb_14_236"/>
            <p:cNvSpPr/>
            <p:nvPr/>
          </p:nvSpPr>
          <p:spPr>
            <a:xfrm>
              <a:off x="4764749" y="1178854"/>
              <a:ext cx="2582400" cy="942000"/>
            </a:xfrm>
            <a:custGeom>
              <a:avLst/>
              <a:gdLst/>
              <a:ahLst/>
              <a:cxnLst/>
              <a:rect l="l" t="t" r="r" b="b"/>
              <a:pathLst>
                <a:path w="120000" h="120000" extrusionOk="0">
                  <a:moveTo>
                    <a:pt x="0" y="120000"/>
                  </a:moveTo>
                  <a:lnTo>
                    <a:pt x="120000" y="0"/>
                  </a:lnTo>
                </a:path>
              </a:pathLst>
            </a:custGeom>
            <a:noFill/>
            <a:ln w="9525" cap="flat" cmpd="sng">
              <a:solidFill>
                <a:srgbClr val="3A66B1"/>
              </a:solidFill>
              <a:prstDash val="solid"/>
              <a:miter lim="800000"/>
              <a:headEnd type="none" w="sm" len="sm"/>
              <a:tailEnd type="none" w="sm" len="sm"/>
            </a:ln>
          </p:spPr>
          <p:txBody>
            <a:bodyPr/>
            <a:lstStyle/>
            <a:p>
              <a:endParaRPr lang="en-US"/>
            </a:p>
          </p:txBody>
        </p:sp>
        <p:sp>
          <p:nvSpPr>
            <p:cNvPr id="1254" name="Google Shape;1254;g24c0cd4a5fb_14_236"/>
            <p:cNvSpPr/>
            <p:nvPr/>
          </p:nvSpPr>
          <p:spPr>
            <a:xfrm>
              <a:off x="4484247" y="3595903"/>
              <a:ext cx="91500" cy="747300"/>
            </a:xfrm>
            <a:custGeom>
              <a:avLst/>
              <a:gdLst/>
              <a:ahLst/>
              <a:cxnLst/>
              <a:rect l="l" t="t" r="r" b="b"/>
              <a:pathLst>
                <a:path w="120000" h="120000" extrusionOk="0">
                  <a:moveTo>
                    <a:pt x="66906" y="0"/>
                  </a:moveTo>
                  <a:lnTo>
                    <a:pt x="66906" y="95530"/>
                  </a:lnTo>
                  <a:lnTo>
                    <a:pt x="60000" y="95530"/>
                  </a:lnTo>
                  <a:lnTo>
                    <a:pt x="60000" y="120000"/>
                  </a:lnTo>
                </a:path>
              </a:pathLst>
            </a:custGeom>
            <a:noFill/>
            <a:ln w="9525" cap="flat" cmpd="sng">
              <a:solidFill>
                <a:srgbClr val="3A66B1"/>
              </a:solidFill>
              <a:prstDash val="solid"/>
              <a:miter lim="800000"/>
              <a:headEnd type="none" w="sm" len="sm"/>
              <a:tailEnd type="none" w="sm" len="sm"/>
            </a:ln>
          </p:spPr>
          <p:txBody>
            <a:bodyPr/>
            <a:lstStyle/>
            <a:p>
              <a:endParaRPr lang="en-US"/>
            </a:p>
          </p:txBody>
        </p:sp>
        <p:sp>
          <p:nvSpPr>
            <p:cNvPr id="1255" name="Google Shape;1255;g24c0cd4a5fb_14_236"/>
            <p:cNvSpPr/>
            <p:nvPr/>
          </p:nvSpPr>
          <p:spPr>
            <a:xfrm>
              <a:off x="1496936" y="1570642"/>
              <a:ext cx="3038400" cy="1338000"/>
            </a:xfrm>
            <a:custGeom>
              <a:avLst/>
              <a:gdLst/>
              <a:ahLst/>
              <a:cxnLst/>
              <a:rect l="l" t="t" r="r" b="b"/>
              <a:pathLst>
                <a:path w="120000" h="120000" extrusionOk="0">
                  <a:moveTo>
                    <a:pt x="0" y="0"/>
                  </a:moveTo>
                  <a:lnTo>
                    <a:pt x="0" y="106335"/>
                  </a:lnTo>
                  <a:lnTo>
                    <a:pt x="120000" y="106335"/>
                  </a:lnTo>
                  <a:lnTo>
                    <a:pt x="120000" y="120000"/>
                  </a:lnTo>
                </a:path>
              </a:pathLst>
            </a:custGeom>
            <a:noFill/>
            <a:ln w="9525" cap="flat" cmpd="sng">
              <a:solidFill>
                <a:srgbClr val="3A66B1"/>
              </a:solidFill>
              <a:prstDash val="solid"/>
              <a:miter lim="800000"/>
              <a:headEnd type="none" w="sm" len="sm"/>
              <a:tailEnd type="none" w="sm" len="sm"/>
            </a:ln>
          </p:spPr>
          <p:txBody>
            <a:bodyPr/>
            <a:lstStyle/>
            <a:p>
              <a:endParaRPr lang="en-US"/>
            </a:p>
          </p:txBody>
        </p:sp>
        <p:sp>
          <p:nvSpPr>
            <p:cNvPr id="1256" name="Google Shape;1256;g24c0cd4a5fb_14_236"/>
            <p:cNvSpPr/>
            <p:nvPr/>
          </p:nvSpPr>
          <p:spPr>
            <a:xfrm>
              <a:off x="2725804" y="3722008"/>
              <a:ext cx="91500" cy="579000"/>
            </a:xfrm>
            <a:custGeom>
              <a:avLst/>
              <a:gdLst/>
              <a:ahLst/>
              <a:cxnLst/>
              <a:rect l="l" t="t" r="r" b="b"/>
              <a:pathLst>
                <a:path w="120000" h="120000" extrusionOk="0">
                  <a:moveTo>
                    <a:pt x="60000" y="0"/>
                  </a:moveTo>
                  <a:lnTo>
                    <a:pt x="60000" y="88420"/>
                  </a:lnTo>
                  <a:lnTo>
                    <a:pt x="62612" y="88420"/>
                  </a:lnTo>
                  <a:lnTo>
                    <a:pt x="62612" y="120000"/>
                  </a:lnTo>
                </a:path>
              </a:pathLst>
            </a:custGeom>
            <a:noFill/>
            <a:ln w="9525" cap="flat" cmpd="sng">
              <a:solidFill>
                <a:srgbClr val="3A66B1"/>
              </a:solidFill>
              <a:prstDash val="solid"/>
              <a:miter lim="800000"/>
              <a:headEnd type="none" w="sm" len="sm"/>
              <a:tailEnd type="none" w="sm" len="sm"/>
            </a:ln>
          </p:spPr>
          <p:txBody>
            <a:bodyPr/>
            <a:lstStyle/>
            <a:p>
              <a:endParaRPr lang="en-US"/>
            </a:p>
          </p:txBody>
        </p:sp>
        <p:sp>
          <p:nvSpPr>
            <p:cNvPr id="1257" name="Google Shape;1257;g24c0cd4a5fb_14_236"/>
            <p:cNvSpPr/>
            <p:nvPr/>
          </p:nvSpPr>
          <p:spPr>
            <a:xfrm>
              <a:off x="1496936" y="1570642"/>
              <a:ext cx="1274700" cy="1338000"/>
            </a:xfrm>
            <a:custGeom>
              <a:avLst/>
              <a:gdLst/>
              <a:ahLst/>
              <a:cxnLst/>
              <a:rect l="l" t="t" r="r" b="b"/>
              <a:pathLst>
                <a:path w="120000" h="120000" extrusionOk="0">
                  <a:moveTo>
                    <a:pt x="0" y="0"/>
                  </a:moveTo>
                  <a:lnTo>
                    <a:pt x="0" y="106335"/>
                  </a:lnTo>
                  <a:lnTo>
                    <a:pt x="120000" y="106335"/>
                  </a:lnTo>
                  <a:lnTo>
                    <a:pt x="120000" y="120000"/>
                  </a:lnTo>
                </a:path>
              </a:pathLst>
            </a:custGeom>
            <a:noFill/>
            <a:ln w="9525" cap="flat" cmpd="sng">
              <a:solidFill>
                <a:srgbClr val="3A66B1"/>
              </a:solidFill>
              <a:prstDash val="solid"/>
              <a:miter lim="800000"/>
              <a:headEnd type="none" w="sm" len="sm"/>
              <a:tailEnd type="none" w="sm" len="sm"/>
            </a:ln>
          </p:spPr>
          <p:txBody>
            <a:bodyPr/>
            <a:lstStyle/>
            <a:p>
              <a:endParaRPr lang="en-US"/>
            </a:p>
          </p:txBody>
        </p:sp>
        <p:sp>
          <p:nvSpPr>
            <p:cNvPr id="1258" name="Google Shape;1258;g24c0cd4a5fb_14_236"/>
            <p:cNvSpPr/>
            <p:nvPr/>
          </p:nvSpPr>
          <p:spPr>
            <a:xfrm>
              <a:off x="897933" y="3700213"/>
              <a:ext cx="91500" cy="555000"/>
            </a:xfrm>
            <a:custGeom>
              <a:avLst/>
              <a:gdLst/>
              <a:ahLst/>
              <a:cxnLst/>
              <a:rect l="l" t="t" r="r" b="b"/>
              <a:pathLst>
                <a:path w="120000" h="120000" extrusionOk="0">
                  <a:moveTo>
                    <a:pt x="72409" y="0"/>
                  </a:moveTo>
                  <a:lnTo>
                    <a:pt x="72409" y="87059"/>
                  </a:lnTo>
                  <a:lnTo>
                    <a:pt x="60000" y="87059"/>
                  </a:lnTo>
                  <a:lnTo>
                    <a:pt x="60000" y="120000"/>
                  </a:lnTo>
                </a:path>
              </a:pathLst>
            </a:custGeom>
            <a:noFill/>
            <a:ln w="9525" cap="flat" cmpd="sng">
              <a:solidFill>
                <a:srgbClr val="3A66B1"/>
              </a:solidFill>
              <a:prstDash val="solid"/>
              <a:miter lim="800000"/>
              <a:headEnd type="none" w="sm" len="sm"/>
              <a:tailEnd type="none" w="sm" len="sm"/>
            </a:ln>
          </p:spPr>
          <p:txBody>
            <a:bodyPr/>
            <a:lstStyle/>
            <a:p>
              <a:endParaRPr lang="en-US"/>
            </a:p>
          </p:txBody>
        </p:sp>
        <p:sp>
          <p:nvSpPr>
            <p:cNvPr id="1259" name="Google Shape;1259;g24c0cd4a5fb_14_236"/>
            <p:cNvSpPr/>
            <p:nvPr/>
          </p:nvSpPr>
          <p:spPr>
            <a:xfrm>
              <a:off x="953110" y="1570642"/>
              <a:ext cx="543900" cy="1338000"/>
            </a:xfrm>
            <a:custGeom>
              <a:avLst/>
              <a:gdLst/>
              <a:ahLst/>
              <a:cxnLst/>
              <a:rect l="l" t="t" r="r" b="b"/>
              <a:pathLst>
                <a:path w="120000" h="120000" extrusionOk="0">
                  <a:moveTo>
                    <a:pt x="120000" y="0"/>
                  </a:moveTo>
                  <a:lnTo>
                    <a:pt x="120000" y="106335"/>
                  </a:lnTo>
                  <a:lnTo>
                    <a:pt x="0" y="106335"/>
                  </a:lnTo>
                  <a:lnTo>
                    <a:pt x="0" y="120000"/>
                  </a:lnTo>
                </a:path>
              </a:pathLst>
            </a:custGeom>
            <a:noFill/>
            <a:ln w="9525" cap="flat" cmpd="sng">
              <a:solidFill>
                <a:srgbClr val="3A66B1"/>
              </a:solidFill>
              <a:prstDash val="solid"/>
              <a:miter lim="800000"/>
              <a:headEnd type="none" w="sm" len="sm"/>
              <a:tailEnd type="none" w="sm" len="sm"/>
            </a:ln>
          </p:spPr>
          <p:txBody>
            <a:bodyPr/>
            <a:lstStyle/>
            <a:p>
              <a:endParaRPr lang="en-US"/>
            </a:p>
          </p:txBody>
        </p:sp>
        <p:sp>
          <p:nvSpPr>
            <p:cNvPr id="1260" name="Google Shape;1260;g24c0cd4a5fb_14_236"/>
            <p:cNvSpPr/>
            <p:nvPr/>
          </p:nvSpPr>
          <p:spPr>
            <a:xfrm>
              <a:off x="1496936" y="1179439"/>
              <a:ext cx="3267900" cy="941400"/>
            </a:xfrm>
            <a:custGeom>
              <a:avLst/>
              <a:gdLst/>
              <a:ahLst/>
              <a:cxnLst/>
              <a:rect l="l" t="t" r="r" b="b"/>
              <a:pathLst>
                <a:path w="120000" h="120000" extrusionOk="0">
                  <a:moveTo>
                    <a:pt x="120000" y="120000"/>
                  </a:moveTo>
                  <a:lnTo>
                    <a:pt x="0" y="0"/>
                  </a:lnTo>
                </a:path>
              </a:pathLst>
            </a:custGeom>
            <a:noFill/>
            <a:ln w="9525" cap="flat" cmpd="sng">
              <a:solidFill>
                <a:srgbClr val="3A66B1"/>
              </a:solidFill>
              <a:prstDash val="solid"/>
              <a:miter lim="800000"/>
              <a:headEnd type="none" w="sm" len="sm"/>
              <a:tailEnd type="none" w="sm" len="sm"/>
            </a:ln>
          </p:spPr>
          <p:txBody>
            <a:bodyPr/>
            <a:lstStyle/>
            <a:p>
              <a:endParaRPr lang="en-US"/>
            </a:p>
          </p:txBody>
        </p:sp>
        <p:sp>
          <p:nvSpPr>
            <p:cNvPr id="1261" name="Google Shape;1261;g24c0cd4a5fb_14_236"/>
            <p:cNvSpPr/>
            <p:nvPr/>
          </p:nvSpPr>
          <p:spPr>
            <a:xfrm>
              <a:off x="4719029" y="1074606"/>
              <a:ext cx="91500" cy="442200"/>
            </a:xfrm>
            <a:custGeom>
              <a:avLst/>
              <a:gdLst/>
              <a:ahLst/>
              <a:cxnLst/>
              <a:rect l="l" t="t" r="r" b="b"/>
              <a:pathLst>
                <a:path w="120000" h="120000" extrusionOk="0">
                  <a:moveTo>
                    <a:pt x="60000" y="0"/>
                  </a:moveTo>
                  <a:lnTo>
                    <a:pt x="60000" y="120000"/>
                  </a:lnTo>
                </a:path>
              </a:pathLst>
            </a:custGeom>
            <a:noFill/>
            <a:ln w="9525" cap="flat" cmpd="sng">
              <a:solidFill>
                <a:srgbClr val="345A99"/>
              </a:solidFill>
              <a:prstDash val="solid"/>
              <a:miter lim="800000"/>
              <a:headEnd type="none" w="sm" len="sm"/>
              <a:tailEnd type="none" w="sm" len="sm"/>
            </a:ln>
          </p:spPr>
          <p:txBody>
            <a:bodyPr/>
            <a:lstStyle/>
            <a:p>
              <a:endParaRPr lang="en-US"/>
            </a:p>
          </p:txBody>
        </p:sp>
        <p:sp>
          <p:nvSpPr>
            <p:cNvPr id="1262" name="Google Shape;1262;g24c0cd4a5fb_14_236"/>
            <p:cNvSpPr/>
            <p:nvPr/>
          </p:nvSpPr>
          <p:spPr>
            <a:xfrm>
              <a:off x="3654317" y="1"/>
              <a:ext cx="2220900" cy="10746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3" name="Google Shape;1263;g24c0cd4a5fb_14_236"/>
            <p:cNvSpPr/>
            <p:nvPr/>
          </p:nvSpPr>
          <p:spPr>
            <a:xfrm>
              <a:off x="3837056" y="173603"/>
              <a:ext cx="2220900" cy="1074600"/>
            </a:xfrm>
            <a:prstGeom prst="roundRect">
              <a:avLst>
                <a:gd name="adj" fmla="val 10000"/>
              </a:avLst>
            </a:prstGeom>
            <a:solidFill>
              <a:schemeClr val="lt1">
                <a:alpha val="89019"/>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4" name="Google Shape;1264;g24c0cd4a5fb_14_236"/>
            <p:cNvSpPr txBox="1"/>
            <p:nvPr/>
          </p:nvSpPr>
          <p:spPr>
            <a:xfrm>
              <a:off x="3868530" y="205077"/>
              <a:ext cx="2157900" cy="1011600"/>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chemeClr val="dk1"/>
                </a:buClr>
                <a:buSzPts val="1400"/>
                <a:buFont typeface="Calibri"/>
                <a:buNone/>
              </a:pPr>
              <a:r>
                <a:rPr lang="en-US" sz="1400" b="1" i="0" u="sng" strike="noStrike" cap="none">
                  <a:solidFill>
                    <a:schemeClr val="dk1"/>
                  </a:solidFill>
                  <a:latin typeface="Calibri"/>
                  <a:ea typeface="Calibri"/>
                  <a:cs typeface="Calibri"/>
                  <a:sym typeface="Calibri"/>
                </a:rPr>
                <a:t>Data is not improving</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490"/>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Trend data is moving in the opposite direction than desired. </a:t>
              </a:r>
              <a:endParaRPr sz="1400" b="0" i="0" u="none" strike="noStrike" cap="none">
                <a:solidFill>
                  <a:srgbClr val="000000"/>
                </a:solidFill>
                <a:latin typeface="Arial"/>
                <a:ea typeface="Arial"/>
                <a:cs typeface="Arial"/>
                <a:sym typeface="Arial"/>
              </a:endParaRPr>
            </a:p>
          </p:txBody>
        </p:sp>
        <p:sp>
          <p:nvSpPr>
            <p:cNvPr id="1265" name="Google Shape;1265;g24c0cd4a5fb_14_236"/>
            <p:cNvSpPr/>
            <p:nvPr/>
          </p:nvSpPr>
          <p:spPr>
            <a:xfrm>
              <a:off x="3658232" y="1516664"/>
              <a:ext cx="2213100" cy="6042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6" name="Google Shape;1266;g24c0cd4a5fb_14_236"/>
            <p:cNvSpPr/>
            <p:nvPr/>
          </p:nvSpPr>
          <p:spPr>
            <a:xfrm>
              <a:off x="3840970" y="1690266"/>
              <a:ext cx="2213100" cy="604200"/>
            </a:xfrm>
            <a:prstGeom prst="roundRect">
              <a:avLst>
                <a:gd name="adj" fmla="val 10000"/>
              </a:avLst>
            </a:prstGeom>
            <a:solidFill>
              <a:schemeClr val="lt1">
                <a:alpha val="89019"/>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7" name="Google Shape;1267;g24c0cd4a5fb_14_236"/>
            <p:cNvSpPr txBox="1"/>
            <p:nvPr/>
          </p:nvSpPr>
          <p:spPr>
            <a:xfrm>
              <a:off x="3858668" y="1707964"/>
              <a:ext cx="2177700" cy="568800"/>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chemeClr val="dk1"/>
                </a:buClr>
                <a:buSzPts val="1400"/>
                <a:buFont typeface="Calibri"/>
                <a:buNone/>
              </a:pPr>
              <a:r>
                <a:rPr lang="en-US" sz="1400" b="0" i="1" u="none" strike="noStrike" cap="none">
                  <a:solidFill>
                    <a:schemeClr val="dk1"/>
                  </a:solidFill>
                  <a:latin typeface="Calibri"/>
                  <a:ea typeface="Calibri"/>
                  <a:cs typeface="Calibri"/>
                  <a:sym typeface="Calibri"/>
                </a:rPr>
                <a:t>Are the interventions being implemented with fidelity?</a:t>
              </a:r>
              <a:endParaRPr sz="1400" b="0" i="0" u="none" strike="noStrike" cap="none">
                <a:solidFill>
                  <a:srgbClr val="000000"/>
                </a:solidFill>
                <a:latin typeface="Arial"/>
                <a:ea typeface="Arial"/>
                <a:cs typeface="Arial"/>
                <a:sym typeface="Arial"/>
              </a:endParaRPr>
            </a:p>
          </p:txBody>
        </p:sp>
        <p:sp>
          <p:nvSpPr>
            <p:cNvPr id="1268" name="Google Shape;1268;g24c0cd4a5fb_14_236"/>
            <p:cNvSpPr/>
            <p:nvPr/>
          </p:nvSpPr>
          <p:spPr>
            <a:xfrm>
              <a:off x="1155442" y="1179439"/>
              <a:ext cx="683100" cy="3912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9" name="Google Shape;1269;g24c0cd4a5fb_14_236"/>
            <p:cNvSpPr/>
            <p:nvPr/>
          </p:nvSpPr>
          <p:spPr>
            <a:xfrm>
              <a:off x="1338181" y="1353040"/>
              <a:ext cx="683100" cy="391200"/>
            </a:xfrm>
            <a:prstGeom prst="roundRect">
              <a:avLst>
                <a:gd name="adj" fmla="val 10000"/>
              </a:avLst>
            </a:prstGeom>
            <a:solidFill>
              <a:schemeClr val="lt1">
                <a:alpha val="89019"/>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0" name="Google Shape;1270;g24c0cd4a5fb_14_236"/>
            <p:cNvSpPr txBox="1"/>
            <p:nvPr/>
          </p:nvSpPr>
          <p:spPr>
            <a:xfrm>
              <a:off x="1349639" y="1364498"/>
              <a:ext cx="660000" cy="3684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chemeClr val="dk1"/>
                </a:buClr>
                <a:buSzPts val="1200"/>
                <a:buFont typeface="Calibri"/>
                <a:buNone/>
              </a:pPr>
              <a:r>
                <a:rPr lang="en-US" sz="1200" b="1" i="0" u="none" strike="noStrike" cap="none">
                  <a:solidFill>
                    <a:schemeClr val="dk1"/>
                  </a:solidFill>
                  <a:latin typeface="Calibri"/>
                  <a:ea typeface="Calibri"/>
                  <a:cs typeface="Calibri"/>
                  <a:sym typeface="Calibri"/>
                </a:rPr>
                <a:t>No</a:t>
              </a:r>
              <a:endParaRPr sz="1400" b="0" i="0" u="none" strike="noStrike" cap="none">
                <a:solidFill>
                  <a:srgbClr val="000000"/>
                </a:solidFill>
                <a:latin typeface="Arial"/>
                <a:ea typeface="Arial"/>
                <a:cs typeface="Arial"/>
                <a:sym typeface="Arial"/>
              </a:endParaRPr>
            </a:p>
          </p:txBody>
        </p:sp>
        <p:sp>
          <p:nvSpPr>
            <p:cNvPr id="1271" name="Google Shape;1271;g24c0cd4a5fb_14_236"/>
            <p:cNvSpPr/>
            <p:nvPr/>
          </p:nvSpPr>
          <p:spPr>
            <a:xfrm>
              <a:off x="243355" y="2908595"/>
              <a:ext cx="1419600" cy="7917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2" name="Google Shape;1272;g24c0cd4a5fb_14_236"/>
            <p:cNvSpPr/>
            <p:nvPr/>
          </p:nvSpPr>
          <p:spPr>
            <a:xfrm>
              <a:off x="426093" y="3082197"/>
              <a:ext cx="1419600" cy="791700"/>
            </a:xfrm>
            <a:prstGeom prst="roundRect">
              <a:avLst>
                <a:gd name="adj" fmla="val 10000"/>
              </a:avLst>
            </a:prstGeom>
            <a:solidFill>
              <a:schemeClr val="lt1">
                <a:alpha val="89019"/>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3" name="Google Shape;1273;g24c0cd4a5fb_14_236"/>
            <p:cNvSpPr txBox="1"/>
            <p:nvPr/>
          </p:nvSpPr>
          <p:spPr>
            <a:xfrm>
              <a:off x="449279" y="3105383"/>
              <a:ext cx="1373100" cy="7452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Strategies are too difficult or time consuming</a:t>
              </a:r>
              <a:endParaRPr sz="1400" b="0" i="0" u="none" strike="noStrike" cap="none">
                <a:solidFill>
                  <a:srgbClr val="000000"/>
                </a:solidFill>
                <a:latin typeface="Arial"/>
                <a:ea typeface="Arial"/>
                <a:cs typeface="Arial"/>
                <a:sym typeface="Arial"/>
              </a:endParaRPr>
            </a:p>
          </p:txBody>
        </p:sp>
        <p:sp>
          <p:nvSpPr>
            <p:cNvPr id="1274" name="Google Shape;1274;g24c0cd4a5fb_14_236"/>
            <p:cNvSpPr/>
            <p:nvPr/>
          </p:nvSpPr>
          <p:spPr>
            <a:xfrm>
              <a:off x="217534" y="4255228"/>
              <a:ext cx="1452300" cy="20781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5" name="Google Shape;1275;g24c0cd4a5fb_14_236"/>
            <p:cNvSpPr/>
            <p:nvPr/>
          </p:nvSpPr>
          <p:spPr>
            <a:xfrm>
              <a:off x="400272" y="4428829"/>
              <a:ext cx="1452300" cy="2078100"/>
            </a:xfrm>
            <a:prstGeom prst="roundRect">
              <a:avLst>
                <a:gd name="adj" fmla="val 10000"/>
              </a:avLst>
            </a:prstGeom>
            <a:solidFill>
              <a:schemeClr val="lt1">
                <a:alpha val="89019"/>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6" name="Google Shape;1276;g24c0cd4a5fb_14_236"/>
            <p:cNvSpPr txBox="1"/>
            <p:nvPr/>
          </p:nvSpPr>
          <p:spPr>
            <a:xfrm>
              <a:off x="442807" y="4471364"/>
              <a:ext cx="1367100" cy="19932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Identify features of strategies that are difficult and modify.</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Select alternate strategies that match hypothesis.</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Provide additional training and technical assistance.</a:t>
              </a:r>
              <a:endParaRPr sz="1400" b="0" i="0" u="none" strike="noStrike" cap="none">
                <a:solidFill>
                  <a:srgbClr val="000000"/>
                </a:solidFill>
                <a:latin typeface="Arial"/>
                <a:ea typeface="Arial"/>
                <a:cs typeface="Arial"/>
                <a:sym typeface="Arial"/>
              </a:endParaRPr>
            </a:p>
          </p:txBody>
        </p:sp>
        <p:sp>
          <p:nvSpPr>
            <p:cNvPr id="1277" name="Google Shape;1277;g24c0cd4a5fb_14_236"/>
            <p:cNvSpPr/>
            <p:nvPr/>
          </p:nvSpPr>
          <p:spPr>
            <a:xfrm>
              <a:off x="2112153" y="2908595"/>
              <a:ext cx="1318800" cy="8133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8" name="Google Shape;1278;g24c0cd4a5fb_14_236"/>
            <p:cNvSpPr/>
            <p:nvPr/>
          </p:nvSpPr>
          <p:spPr>
            <a:xfrm>
              <a:off x="2294892" y="3082197"/>
              <a:ext cx="1318800" cy="813300"/>
            </a:xfrm>
            <a:prstGeom prst="roundRect">
              <a:avLst>
                <a:gd name="adj" fmla="val 10000"/>
              </a:avLst>
            </a:prstGeom>
            <a:solidFill>
              <a:schemeClr val="lt1">
                <a:alpha val="89019"/>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9" name="Google Shape;1279;g24c0cd4a5fb_14_236"/>
            <p:cNvSpPr txBox="1"/>
            <p:nvPr/>
          </p:nvSpPr>
          <p:spPr>
            <a:xfrm>
              <a:off x="2318716" y="3106021"/>
              <a:ext cx="1271100" cy="7659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Plan does not match school context.</a:t>
              </a:r>
              <a:endParaRPr sz="1400" b="0" i="0" u="none" strike="noStrike" cap="none">
                <a:solidFill>
                  <a:srgbClr val="000000"/>
                </a:solidFill>
                <a:latin typeface="Arial"/>
                <a:ea typeface="Arial"/>
                <a:cs typeface="Arial"/>
                <a:sym typeface="Arial"/>
              </a:endParaRPr>
            </a:p>
          </p:txBody>
        </p:sp>
        <p:sp>
          <p:nvSpPr>
            <p:cNvPr id="1280" name="Google Shape;1280;g24c0cd4a5fb_14_236"/>
            <p:cNvSpPr/>
            <p:nvPr/>
          </p:nvSpPr>
          <p:spPr>
            <a:xfrm>
              <a:off x="2046696" y="4300949"/>
              <a:ext cx="1453500" cy="20730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1" name="Google Shape;1281;g24c0cd4a5fb_14_236"/>
            <p:cNvSpPr/>
            <p:nvPr/>
          </p:nvSpPr>
          <p:spPr>
            <a:xfrm>
              <a:off x="2229435" y="4474551"/>
              <a:ext cx="1453500" cy="2073000"/>
            </a:xfrm>
            <a:prstGeom prst="roundRect">
              <a:avLst>
                <a:gd name="adj" fmla="val 10000"/>
              </a:avLst>
            </a:prstGeom>
            <a:solidFill>
              <a:schemeClr val="lt1">
                <a:alpha val="89019"/>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2" name="Google Shape;1282;g24c0cd4a5fb_14_236"/>
            <p:cNvSpPr txBox="1"/>
            <p:nvPr/>
          </p:nvSpPr>
          <p:spPr>
            <a:xfrm>
              <a:off x="2272011" y="4517127"/>
              <a:ext cx="1368600" cy="19881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Modify features to match context.</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Select alternate strategies that match school context and hypothesis.</a:t>
              </a:r>
              <a:endParaRPr sz="1400" b="0" i="0" u="none" strike="noStrike" cap="none">
                <a:solidFill>
                  <a:srgbClr val="000000"/>
                </a:solidFill>
                <a:latin typeface="Arial"/>
                <a:ea typeface="Arial"/>
                <a:cs typeface="Arial"/>
                <a:sym typeface="Arial"/>
              </a:endParaRPr>
            </a:p>
          </p:txBody>
        </p:sp>
        <p:sp>
          <p:nvSpPr>
            <p:cNvPr id="1283" name="Google Shape;1283;g24c0cd4a5fb_14_236"/>
            <p:cNvSpPr/>
            <p:nvPr/>
          </p:nvSpPr>
          <p:spPr>
            <a:xfrm>
              <a:off x="3870787" y="2908599"/>
              <a:ext cx="1373100" cy="7917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4" name="Google Shape;1284;g24c0cd4a5fb_14_236"/>
            <p:cNvSpPr/>
            <p:nvPr/>
          </p:nvSpPr>
          <p:spPr>
            <a:xfrm>
              <a:off x="4053539" y="3082197"/>
              <a:ext cx="1329000" cy="687300"/>
            </a:xfrm>
            <a:prstGeom prst="roundRect">
              <a:avLst>
                <a:gd name="adj" fmla="val 10000"/>
              </a:avLst>
            </a:prstGeom>
            <a:solidFill>
              <a:schemeClr val="lt1">
                <a:alpha val="89019"/>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5" name="Google Shape;1285;g24c0cd4a5fb_14_236"/>
            <p:cNvSpPr txBox="1"/>
            <p:nvPr/>
          </p:nvSpPr>
          <p:spPr>
            <a:xfrm>
              <a:off x="4073670" y="3102328"/>
              <a:ext cx="1288500" cy="6471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Experiencing intervention drift</a:t>
              </a:r>
              <a:endParaRPr sz="1400" b="0" i="0" u="none" strike="noStrike" cap="none">
                <a:solidFill>
                  <a:srgbClr val="000000"/>
                </a:solidFill>
                <a:latin typeface="Arial"/>
                <a:ea typeface="Arial"/>
                <a:cs typeface="Arial"/>
                <a:sym typeface="Arial"/>
              </a:endParaRPr>
            </a:p>
          </p:txBody>
        </p:sp>
        <p:sp>
          <p:nvSpPr>
            <p:cNvPr id="1286" name="Google Shape;1286;g24c0cd4a5fb_14_236"/>
            <p:cNvSpPr/>
            <p:nvPr/>
          </p:nvSpPr>
          <p:spPr>
            <a:xfrm>
              <a:off x="3858557" y="4343068"/>
              <a:ext cx="1342800" cy="20172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7" name="Google Shape;1287;g24c0cd4a5fb_14_236"/>
            <p:cNvSpPr/>
            <p:nvPr/>
          </p:nvSpPr>
          <p:spPr>
            <a:xfrm>
              <a:off x="4041295" y="4516669"/>
              <a:ext cx="1342800" cy="2017200"/>
            </a:xfrm>
            <a:prstGeom prst="roundRect">
              <a:avLst>
                <a:gd name="adj" fmla="val 10000"/>
              </a:avLst>
            </a:prstGeom>
            <a:solidFill>
              <a:schemeClr val="lt1">
                <a:alpha val="89019"/>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8" name="Google Shape;1288;g24c0cd4a5fb_14_236"/>
            <p:cNvSpPr txBox="1"/>
            <p:nvPr/>
          </p:nvSpPr>
          <p:spPr>
            <a:xfrm>
              <a:off x="4080625" y="4555999"/>
              <a:ext cx="1264200" cy="19386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Identify features of interventions affected by drift.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Provide booster training and technical assistance to refresh implementation. </a:t>
              </a:r>
              <a:endParaRPr sz="1400" b="0" i="0" u="none" strike="noStrike" cap="none">
                <a:solidFill>
                  <a:srgbClr val="000000"/>
                </a:solidFill>
                <a:latin typeface="Arial"/>
                <a:ea typeface="Arial"/>
                <a:cs typeface="Arial"/>
                <a:sym typeface="Arial"/>
              </a:endParaRPr>
            </a:p>
          </p:txBody>
        </p:sp>
        <p:sp>
          <p:nvSpPr>
            <p:cNvPr id="1289" name="Google Shape;1289;g24c0cd4a5fb_14_236"/>
            <p:cNvSpPr/>
            <p:nvPr/>
          </p:nvSpPr>
          <p:spPr>
            <a:xfrm>
              <a:off x="7005629" y="1178854"/>
              <a:ext cx="683100" cy="3912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0" name="Google Shape;1290;g24c0cd4a5fb_14_236"/>
            <p:cNvSpPr/>
            <p:nvPr/>
          </p:nvSpPr>
          <p:spPr>
            <a:xfrm>
              <a:off x="7188367" y="1352455"/>
              <a:ext cx="683100" cy="391200"/>
            </a:xfrm>
            <a:prstGeom prst="roundRect">
              <a:avLst>
                <a:gd name="adj" fmla="val 10000"/>
              </a:avLst>
            </a:prstGeom>
            <a:solidFill>
              <a:schemeClr val="lt1">
                <a:alpha val="89019"/>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1" name="Google Shape;1291;g24c0cd4a5fb_14_236"/>
            <p:cNvSpPr txBox="1"/>
            <p:nvPr/>
          </p:nvSpPr>
          <p:spPr>
            <a:xfrm>
              <a:off x="7199825" y="1363913"/>
              <a:ext cx="660000" cy="3684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chemeClr val="dk1"/>
                </a:buClr>
                <a:buSzPts val="1200"/>
                <a:buFont typeface="Calibri"/>
                <a:buNone/>
              </a:pPr>
              <a:r>
                <a:rPr lang="en-US" sz="1200" b="1" i="0" u="none" strike="noStrike" cap="none">
                  <a:solidFill>
                    <a:schemeClr val="dk1"/>
                  </a:solidFill>
                  <a:latin typeface="Calibri"/>
                  <a:ea typeface="Calibri"/>
                  <a:cs typeface="Calibri"/>
                  <a:sym typeface="Calibri"/>
                </a:rPr>
                <a:t>Yes</a:t>
              </a:r>
              <a:endParaRPr sz="1400" b="0" i="0" u="none" strike="noStrike" cap="none">
                <a:solidFill>
                  <a:srgbClr val="000000"/>
                </a:solidFill>
                <a:latin typeface="Arial"/>
                <a:ea typeface="Arial"/>
                <a:cs typeface="Arial"/>
                <a:sym typeface="Arial"/>
              </a:endParaRPr>
            </a:p>
          </p:txBody>
        </p:sp>
        <p:sp>
          <p:nvSpPr>
            <p:cNvPr id="1292" name="Google Shape;1292;g24c0cd4a5fb_14_236"/>
            <p:cNvSpPr/>
            <p:nvPr/>
          </p:nvSpPr>
          <p:spPr>
            <a:xfrm>
              <a:off x="5838209" y="2908599"/>
              <a:ext cx="1009200" cy="7917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3" name="Google Shape;1293;g24c0cd4a5fb_14_236"/>
            <p:cNvSpPr/>
            <p:nvPr/>
          </p:nvSpPr>
          <p:spPr>
            <a:xfrm>
              <a:off x="6020934" y="3082197"/>
              <a:ext cx="911400" cy="687300"/>
            </a:xfrm>
            <a:prstGeom prst="roundRect">
              <a:avLst>
                <a:gd name="adj" fmla="val 10000"/>
              </a:avLst>
            </a:prstGeom>
            <a:solidFill>
              <a:schemeClr val="lt1">
                <a:alpha val="89019"/>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4" name="Google Shape;1294;g24c0cd4a5fb_14_236"/>
            <p:cNvSpPr txBox="1"/>
            <p:nvPr/>
          </p:nvSpPr>
          <p:spPr>
            <a:xfrm>
              <a:off x="6041060" y="3102324"/>
              <a:ext cx="911400" cy="6873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Precision statement is incorrect</a:t>
              </a:r>
              <a:endParaRPr sz="1400" b="0" i="0" u="none" strike="noStrike" cap="none">
                <a:solidFill>
                  <a:srgbClr val="000000"/>
                </a:solidFill>
                <a:latin typeface="Arial"/>
                <a:ea typeface="Arial"/>
                <a:cs typeface="Arial"/>
                <a:sym typeface="Arial"/>
              </a:endParaRPr>
            </a:p>
          </p:txBody>
        </p:sp>
        <p:sp>
          <p:nvSpPr>
            <p:cNvPr id="1295" name="Google Shape;1295;g24c0cd4a5fb_14_236"/>
            <p:cNvSpPr/>
            <p:nvPr/>
          </p:nvSpPr>
          <p:spPr>
            <a:xfrm>
              <a:off x="5580406" y="4314870"/>
              <a:ext cx="1443600" cy="20235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6" name="Google Shape;1296;g24c0cd4a5fb_14_236"/>
            <p:cNvSpPr/>
            <p:nvPr/>
          </p:nvSpPr>
          <p:spPr>
            <a:xfrm>
              <a:off x="5763144" y="4488472"/>
              <a:ext cx="1443600" cy="2023500"/>
            </a:xfrm>
            <a:prstGeom prst="roundRect">
              <a:avLst>
                <a:gd name="adj" fmla="val 10000"/>
              </a:avLst>
            </a:prstGeom>
            <a:solidFill>
              <a:schemeClr val="lt1">
                <a:alpha val="89019"/>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7" name="Google Shape;1297;g24c0cd4a5fb_14_236"/>
            <p:cNvSpPr txBox="1"/>
            <p:nvPr/>
          </p:nvSpPr>
          <p:spPr>
            <a:xfrm>
              <a:off x="5805425" y="4530753"/>
              <a:ext cx="1359000" cy="19392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Revise statement</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Collect additional data if necessary.</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Select new interventions to match revised statement.</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Provide training and technical assistance. </a:t>
              </a:r>
              <a:endParaRPr sz="1400" b="0" i="0" u="none" strike="noStrike" cap="none">
                <a:solidFill>
                  <a:srgbClr val="000000"/>
                </a:solidFill>
                <a:latin typeface="Arial"/>
                <a:ea typeface="Arial"/>
                <a:cs typeface="Arial"/>
                <a:sym typeface="Arial"/>
              </a:endParaRPr>
            </a:p>
          </p:txBody>
        </p:sp>
        <p:sp>
          <p:nvSpPr>
            <p:cNvPr id="1298" name="Google Shape;1298;g24c0cd4a5fb_14_236"/>
            <p:cNvSpPr/>
            <p:nvPr/>
          </p:nvSpPr>
          <p:spPr>
            <a:xfrm>
              <a:off x="7644218" y="2908600"/>
              <a:ext cx="1183800" cy="7917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9" name="Google Shape;1299;g24c0cd4a5fb_14_236"/>
            <p:cNvSpPr/>
            <p:nvPr/>
          </p:nvSpPr>
          <p:spPr>
            <a:xfrm>
              <a:off x="7826968" y="3082198"/>
              <a:ext cx="1183800" cy="813300"/>
            </a:xfrm>
            <a:prstGeom prst="roundRect">
              <a:avLst>
                <a:gd name="adj" fmla="val 10000"/>
              </a:avLst>
            </a:prstGeom>
            <a:solidFill>
              <a:schemeClr val="lt1">
                <a:alpha val="89019"/>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1100"/>
                <a:buFont typeface="Arial"/>
                <a:buNone/>
              </a:pPr>
              <a:r>
                <a:rPr lang="en-US" sz="1100" b="0" i="0" u="none" strike="noStrike" cap="none">
                  <a:solidFill>
                    <a:schemeClr val="dk1"/>
                  </a:solidFill>
                  <a:latin typeface="Calibri"/>
                  <a:ea typeface="Calibri"/>
                  <a:cs typeface="Calibri"/>
                  <a:sym typeface="Calibri"/>
                </a:rPr>
                <a:t>Precision Statement is correct. Interventions are insufficient.</a:t>
              </a:r>
              <a:endParaRPr sz="1400" b="0" i="0" u="none" strike="noStrike" cap="none">
                <a:solidFill>
                  <a:srgbClr val="000000"/>
                </a:solidFill>
                <a:latin typeface="Arial"/>
                <a:ea typeface="Arial"/>
                <a:cs typeface="Arial"/>
                <a:sym typeface="Arial"/>
              </a:endParaRPr>
            </a:p>
          </p:txBody>
        </p:sp>
        <p:sp>
          <p:nvSpPr>
            <p:cNvPr id="1300" name="Google Shape;1300;g24c0cd4a5fb_14_236"/>
            <p:cNvSpPr/>
            <p:nvPr/>
          </p:nvSpPr>
          <p:spPr>
            <a:xfrm>
              <a:off x="7366951" y="4341188"/>
              <a:ext cx="1643700" cy="21159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1" name="Google Shape;1301;g24c0cd4a5fb_14_236"/>
            <p:cNvSpPr/>
            <p:nvPr/>
          </p:nvSpPr>
          <p:spPr>
            <a:xfrm>
              <a:off x="7574857" y="4514789"/>
              <a:ext cx="1643700" cy="2115900"/>
            </a:xfrm>
            <a:prstGeom prst="roundRect">
              <a:avLst>
                <a:gd name="adj" fmla="val 10000"/>
              </a:avLst>
            </a:prstGeom>
            <a:solidFill>
              <a:schemeClr val="lt1">
                <a:alpha val="89019"/>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2" name="Google Shape;1302;g24c0cd4a5fb_14_236"/>
            <p:cNvSpPr txBox="1"/>
            <p:nvPr/>
          </p:nvSpPr>
          <p:spPr>
            <a:xfrm>
              <a:off x="7622995" y="4562927"/>
              <a:ext cx="1547400" cy="20199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Identify features of strategies that affect potency</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Modify features to strategies to make more powerful.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Select new strategies if necessary.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Provide training and technical assistance in revised or new strategy implementation. </a:t>
              </a:r>
              <a:endParaRPr sz="1400" b="0" i="0" u="none" strike="noStrike" cap="none">
                <a:solidFill>
                  <a:srgbClr val="000000"/>
                </a:solidFill>
                <a:latin typeface="Arial"/>
                <a:ea typeface="Arial"/>
                <a:cs typeface="Arial"/>
                <a:sym typeface="Arial"/>
              </a:endParaRPr>
            </a:p>
          </p:txBody>
        </p:sp>
      </p:grpSp>
      <p:sp>
        <p:nvSpPr>
          <p:cNvPr id="1303" name="Google Shape;1303;g24c0cd4a5fb_14_236"/>
          <p:cNvSpPr/>
          <p:nvPr/>
        </p:nvSpPr>
        <p:spPr>
          <a:xfrm>
            <a:off x="3667950" y="2780725"/>
            <a:ext cx="5476200" cy="4077300"/>
          </a:xfrm>
          <a:prstGeom prst="roundRect">
            <a:avLst>
              <a:gd name="adj" fmla="val 16667"/>
            </a:avLst>
          </a:prstGeom>
          <a:solidFill>
            <a:srgbClr val="193F70"/>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dk1"/>
              </a:solidFill>
              <a:latin typeface="Arial"/>
              <a:ea typeface="Arial"/>
              <a:cs typeface="Arial"/>
              <a:sym typeface="Arial"/>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grpSp>
        <p:nvGrpSpPr>
          <p:cNvPr id="1308" name="Google Shape;1308;g24c0cd4a5fb_14_295"/>
          <p:cNvGrpSpPr/>
          <p:nvPr/>
        </p:nvGrpSpPr>
        <p:grpSpPr>
          <a:xfrm>
            <a:off x="252949" y="97400"/>
            <a:ext cx="8633781" cy="6663178"/>
            <a:chOff x="217534" y="1"/>
            <a:chExt cx="9001023" cy="6630688"/>
          </a:xfrm>
        </p:grpSpPr>
        <p:sp>
          <p:nvSpPr>
            <p:cNvPr id="1309" name="Google Shape;1309;g24c0cd4a5fb_14_295"/>
            <p:cNvSpPr/>
            <p:nvPr/>
          </p:nvSpPr>
          <p:spPr>
            <a:xfrm>
              <a:off x="8143097" y="3539111"/>
              <a:ext cx="91500" cy="802200"/>
            </a:xfrm>
            <a:custGeom>
              <a:avLst/>
              <a:gdLst/>
              <a:ahLst/>
              <a:cxnLst/>
              <a:rect l="l" t="t" r="r" b="b"/>
              <a:pathLst>
                <a:path w="120000" h="120000" extrusionOk="0">
                  <a:moveTo>
                    <a:pt x="60000" y="0"/>
                  </a:moveTo>
                  <a:lnTo>
                    <a:pt x="60000" y="97205"/>
                  </a:lnTo>
                  <a:lnTo>
                    <a:pt x="92913" y="97205"/>
                  </a:lnTo>
                  <a:lnTo>
                    <a:pt x="92913" y="120000"/>
                  </a:lnTo>
                </a:path>
              </a:pathLst>
            </a:custGeom>
            <a:noFill/>
            <a:ln w="9525" cap="flat" cmpd="sng">
              <a:solidFill>
                <a:srgbClr val="3A66B1"/>
              </a:solidFill>
              <a:prstDash val="solid"/>
              <a:miter lim="800000"/>
              <a:headEnd type="none" w="sm" len="sm"/>
              <a:tailEnd type="none" w="sm" len="sm"/>
            </a:ln>
          </p:spPr>
          <p:txBody>
            <a:bodyPr/>
            <a:lstStyle/>
            <a:p>
              <a:endParaRPr lang="en-US"/>
            </a:p>
          </p:txBody>
        </p:sp>
        <p:sp>
          <p:nvSpPr>
            <p:cNvPr id="1310" name="Google Shape;1310;g24c0cd4a5fb_14_295"/>
            <p:cNvSpPr/>
            <p:nvPr/>
          </p:nvSpPr>
          <p:spPr>
            <a:xfrm>
              <a:off x="7347123" y="1570057"/>
              <a:ext cx="841800" cy="1338600"/>
            </a:xfrm>
            <a:custGeom>
              <a:avLst/>
              <a:gdLst/>
              <a:ahLst/>
              <a:cxnLst/>
              <a:rect l="l" t="t" r="r" b="b"/>
              <a:pathLst>
                <a:path w="120000" h="120000" extrusionOk="0">
                  <a:moveTo>
                    <a:pt x="0" y="0"/>
                  </a:moveTo>
                  <a:lnTo>
                    <a:pt x="0" y="106341"/>
                  </a:lnTo>
                  <a:lnTo>
                    <a:pt x="120000" y="106341"/>
                  </a:lnTo>
                  <a:lnTo>
                    <a:pt x="120000" y="120000"/>
                  </a:lnTo>
                </a:path>
              </a:pathLst>
            </a:custGeom>
            <a:noFill/>
            <a:ln w="9525" cap="flat" cmpd="sng">
              <a:solidFill>
                <a:srgbClr val="3A66B1"/>
              </a:solidFill>
              <a:prstDash val="solid"/>
              <a:miter lim="800000"/>
              <a:headEnd type="none" w="sm" len="sm"/>
              <a:tailEnd type="none" w="sm" len="sm"/>
            </a:ln>
          </p:spPr>
          <p:txBody>
            <a:bodyPr/>
            <a:lstStyle/>
            <a:p>
              <a:endParaRPr lang="en-US"/>
            </a:p>
          </p:txBody>
        </p:sp>
        <p:sp>
          <p:nvSpPr>
            <p:cNvPr id="1311" name="Google Shape;1311;g24c0cd4a5fb_14_295"/>
            <p:cNvSpPr/>
            <p:nvPr/>
          </p:nvSpPr>
          <p:spPr>
            <a:xfrm>
              <a:off x="6248182" y="3595913"/>
              <a:ext cx="91500" cy="719100"/>
            </a:xfrm>
            <a:custGeom>
              <a:avLst/>
              <a:gdLst/>
              <a:ahLst/>
              <a:cxnLst/>
              <a:rect l="l" t="t" r="r" b="b"/>
              <a:pathLst>
                <a:path w="120000" h="120000" extrusionOk="0">
                  <a:moveTo>
                    <a:pt x="60000" y="0"/>
                  </a:moveTo>
                  <a:lnTo>
                    <a:pt x="60000" y="94570"/>
                  </a:lnTo>
                  <a:lnTo>
                    <a:pt x="70878" y="94570"/>
                  </a:lnTo>
                  <a:lnTo>
                    <a:pt x="70878" y="120000"/>
                  </a:lnTo>
                </a:path>
              </a:pathLst>
            </a:custGeom>
            <a:noFill/>
            <a:ln w="9525" cap="flat" cmpd="sng">
              <a:solidFill>
                <a:srgbClr val="3A66B1"/>
              </a:solidFill>
              <a:prstDash val="solid"/>
              <a:miter lim="800000"/>
              <a:headEnd type="none" w="sm" len="sm"/>
              <a:tailEnd type="none" w="sm" len="sm"/>
            </a:ln>
          </p:spPr>
          <p:txBody>
            <a:bodyPr/>
            <a:lstStyle/>
            <a:p>
              <a:endParaRPr lang="en-US"/>
            </a:p>
          </p:txBody>
        </p:sp>
        <p:sp>
          <p:nvSpPr>
            <p:cNvPr id="1312" name="Google Shape;1312;g24c0cd4a5fb_14_295"/>
            <p:cNvSpPr/>
            <p:nvPr/>
          </p:nvSpPr>
          <p:spPr>
            <a:xfrm>
              <a:off x="6293902" y="1570057"/>
              <a:ext cx="1053300" cy="1338600"/>
            </a:xfrm>
            <a:custGeom>
              <a:avLst/>
              <a:gdLst/>
              <a:ahLst/>
              <a:cxnLst/>
              <a:rect l="l" t="t" r="r" b="b"/>
              <a:pathLst>
                <a:path w="120000" h="120000" extrusionOk="0">
                  <a:moveTo>
                    <a:pt x="120000" y="0"/>
                  </a:moveTo>
                  <a:lnTo>
                    <a:pt x="120000" y="106341"/>
                  </a:lnTo>
                  <a:lnTo>
                    <a:pt x="0" y="106341"/>
                  </a:lnTo>
                  <a:lnTo>
                    <a:pt x="0" y="120000"/>
                  </a:lnTo>
                </a:path>
              </a:pathLst>
            </a:custGeom>
            <a:noFill/>
            <a:ln w="9525" cap="flat" cmpd="sng">
              <a:solidFill>
                <a:srgbClr val="3A66B1"/>
              </a:solidFill>
              <a:prstDash val="solid"/>
              <a:miter lim="800000"/>
              <a:headEnd type="none" w="sm" len="sm"/>
              <a:tailEnd type="none" w="sm" len="sm"/>
            </a:ln>
          </p:spPr>
          <p:txBody>
            <a:bodyPr/>
            <a:lstStyle/>
            <a:p>
              <a:endParaRPr lang="en-US"/>
            </a:p>
          </p:txBody>
        </p:sp>
        <p:sp>
          <p:nvSpPr>
            <p:cNvPr id="1313" name="Google Shape;1313;g24c0cd4a5fb_14_295"/>
            <p:cNvSpPr/>
            <p:nvPr/>
          </p:nvSpPr>
          <p:spPr>
            <a:xfrm>
              <a:off x="4764749" y="1178854"/>
              <a:ext cx="2582400" cy="942000"/>
            </a:xfrm>
            <a:custGeom>
              <a:avLst/>
              <a:gdLst/>
              <a:ahLst/>
              <a:cxnLst/>
              <a:rect l="l" t="t" r="r" b="b"/>
              <a:pathLst>
                <a:path w="120000" h="120000" extrusionOk="0">
                  <a:moveTo>
                    <a:pt x="0" y="120000"/>
                  </a:moveTo>
                  <a:lnTo>
                    <a:pt x="120000" y="0"/>
                  </a:lnTo>
                </a:path>
              </a:pathLst>
            </a:custGeom>
            <a:noFill/>
            <a:ln w="9525" cap="flat" cmpd="sng">
              <a:solidFill>
                <a:srgbClr val="3A66B1"/>
              </a:solidFill>
              <a:prstDash val="solid"/>
              <a:miter lim="800000"/>
              <a:headEnd type="none" w="sm" len="sm"/>
              <a:tailEnd type="none" w="sm" len="sm"/>
            </a:ln>
          </p:spPr>
          <p:txBody>
            <a:bodyPr/>
            <a:lstStyle/>
            <a:p>
              <a:endParaRPr lang="en-US"/>
            </a:p>
          </p:txBody>
        </p:sp>
        <p:sp>
          <p:nvSpPr>
            <p:cNvPr id="1314" name="Google Shape;1314;g24c0cd4a5fb_14_295"/>
            <p:cNvSpPr/>
            <p:nvPr/>
          </p:nvSpPr>
          <p:spPr>
            <a:xfrm>
              <a:off x="4484247" y="3595903"/>
              <a:ext cx="91500" cy="747300"/>
            </a:xfrm>
            <a:custGeom>
              <a:avLst/>
              <a:gdLst/>
              <a:ahLst/>
              <a:cxnLst/>
              <a:rect l="l" t="t" r="r" b="b"/>
              <a:pathLst>
                <a:path w="120000" h="120000" extrusionOk="0">
                  <a:moveTo>
                    <a:pt x="66906" y="0"/>
                  </a:moveTo>
                  <a:lnTo>
                    <a:pt x="66906" y="95530"/>
                  </a:lnTo>
                  <a:lnTo>
                    <a:pt x="60000" y="95530"/>
                  </a:lnTo>
                  <a:lnTo>
                    <a:pt x="60000" y="120000"/>
                  </a:lnTo>
                </a:path>
              </a:pathLst>
            </a:custGeom>
            <a:noFill/>
            <a:ln w="9525" cap="flat" cmpd="sng">
              <a:solidFill>
                <a:srgbClr val="3A66B1"/>
              </a:solidFill>
              <a:prstDash val="solid"/>
              <a:miter lim="800000"/>
              <a:headEnd type="none" w="sm" len="sm"/>
              <a:tailEnd type="none" w="sm" len="sm"/>
            </a:ln>
          </p:spPr>
          <p:txBody>
            <a:bodyPr/>
            <a:lstStyle/>
            <a:p>
              <a:endParaRPr lang="en-US"/>
            </a:p>
          </p:txBody>
        </p:sp>
        <p:sp>
          <p:nvSpPr>
            <p:cNvPr id="1315" name="Google Shape;1315;g24c0cd4a5fb_14_295"/>
            <p:cNvSpPr/>
            <p:nvPr/>
          </p:nvSpPr>
          <p:spPr>
            <a:xfrm>
              <a:off x="1496936" y="1570642"/>
              <a:ext cx="3038400" cy="1338000"/>
            </a:xfrm>
            <a:custGeom>
              <a:avLst/>
              <a:gdLst/>
              <a:ahLst/>
              <a:cxnLst/>
              <a:rect l="l" t="t" r="r" b="b"/>
              <a:pathLst>
                <a:path w="120000" h="120000" extrusionOk="0">
                  <a:moveTo>
                    <a:pt x="0" y="0"/>
                  </a:moveTo>
                  <a:lnTo>
                    <a:pt x="0" y="106335"/>
                  </a:lnTo>
                  <a:lnTo>
                    <a:pt x="120000" y="106335"/>
                  </a:lnTo>
                  <a:lnTo>
                    <a:pt x="120000" y="120000"/>
                  </a:lnTo>
                </a:path>
              </a:pathLst>
            </a:custGeom>
            <a:noFill/>
            <a:ln w="9525" cap="flat" cmpd="sng">
              <a:solidFill>
                <a:srgbClr val="3A66B1"/>
              </a:solidFill>
              <a:prstDash val="solid"/>
              <a:miter lim="800000"/>
              <a:headEnd type="none" w="sm" len="sm"/>
              <a:tailEnd type="none" w="sm" len="sm"/>
            </a:ln>
          </p:spPr>
          <p:txBody>
            <a:bodyPr/>
            <a:lstStyle/>
            <a:p>
              <a:endParaRPr lang="en-US"/>
            </a:p>
          </p:txBody>
        </p:sp>
        <p:sp>
          <p:nvSpPr>
            <p:cNvPr id="1316" name="Google Shape;1316;g24c0cd4a5fb_14_295"/>
            <p:cNvSpPr/>
            <p:nvPr/>
          </p:nvSpPr>
          <p:spPr>
            <a:xfrm>
              <a:off x="2725804" y="3722008"/>
              <a:ext cx="91500" cy="579000"/>
            </a:xfrm>
            <a:custGeom>
              <a:avLst/>
              <a:gdLst/>
              <a:ahLst/>
              <a:cxnLst/>
              <a:rect l="l" t="t" r="r" b="b"/>
              <a:pathLst>
                <a:path w="120000" h="120000" extrusionOk="0">
                  <a:moveTo>
                    <a:pt x="60000" y="0"/>
                  </a:moveTo>
                  <a:lnTo>
                    <a:pt x="60000" y="88420"/>
                  </a:lnTo>
                  <a:lnTo>
                    <a:pt x="62612" y="88420"/>
                  </a:lnTo>
                  <a:lnTo>
                    <a:pt x="62612" y="120000"/>
                  </a:lnTo>
                </a:path>
              </a:pathLst>
            </a:custGeom>
            <a:noFill/>
            <a:ln w="9525" cap="flat" cmpd="sng">
              <a:solidFill>
                <a:srgbClr val="3A66B1"/>
              </a:solidFill>
              <a:prstDash val="solid"/>
              <a:miter lim="800000"/>
              <a:headEnd type="none" w="sm" len="sm"/>
              <a:tailEnd type="none" w="sm" len="sm"/>
            </a:ln>
          </p:spPr>
          <p:txBody>
            <a:bodyPr/>
            <a:lstStyle/>
            <a:p>
              <a:endParaRPr lang="en-US"/>
            </a:p>
          </p:txBody>
        </p:sp>
        <p:sp>
          <p:nvSpPr>
            <p:cNvPr id="1317" name="Google Shape;1317;g24c0cd4a5fb_14_295"/>
            <p:cNvSpPr/>
            <p:nvPr/>
          </p:nvSpPr>
          <p:spPr>
            <a:xfrm>
              <a:off x="1496936" y="1570642"/>
              <a:ext cx="1274700" cy="1338000"/>
            </a:xfrm>
            <a:custGeom>
              <a:avLst/>
              <a:gdLst/>
              <a:ahLst/>
              <a:cxnLst/>
              <a:rect l="l" t="t" r="r" b="b"/>
              <a:pathLst>
                <a:path w="120000" h="120000" extrusionOk="0">
                  <a:moveTo>
                    <a:pt x="0" y="0"/>
                  </a:moveTo>
                  <a:lnTo>
                    <a:pt x="0" y="106335"/>
                  </a:lnTo>
                  <a:lnTo>
                    <a:pt x="120000" y="106335"/>
                  </a:lnTo>
                  <a:lnTo>
                    <a:pt x="120000" y="120000"/>
                  </a:lnTo>
                </a:path>
              </a:pathLst>
            </a:custGeom>
            <a:noFill/>
            <a:ln w="9525" cap="flat" cmpd="sng">
              <a:solidFill>
                <a:srgbClr val="3A66B1"/>
              </a:solidFill>
              <a:prstDash val="solid"/>
              <a:miter lim="800000"/>
              <a:headEnd type="none" w="sm" len="sm"/>
              <a:tailEnd type="none" w="sm" len="sm"/>
            </a:ln>
          </p:spPr>
          <p:txBody>
            <a:bodyPr/>
            <a:lstStyle/>
            <a:p>
              <a:endParaRPr lang="en-US"/>
            </a:p>
          </p:txBody>
        </p:sp>
        <p:sp>
          <p:nvSpPr>
            <p:cNvPr id="1318" name="Google Shape;1318;g24c0cd4a5fb_14_295"/>
            <p:cNvSpPr/>
            <p:nvPr/>
          </p:nvSpPr>
          <p:spPr>
            <a:xfrm>
              <a:off x="897933" y="3700213"/>
              <a:ext cx="91500" cy="555000"/>
            </a:xfrm>
            <a:custGeom>
              <a:avLst/>
              <a:gdLst/>
              <a:ahLst/>
              <a:cxnLst/>
              <a:rect l="l" t="t" r="r" b="b"/>
              <a:pathLst>
                <a:path w="120000" h="120000" extrusionOk="0">
                  <a:moveTo>
                    <a:pt x="72409" y="0"/>
                  </a:moveTo>
                  <a:lnTo>
                    <a:pt x="72409" y="87059"/>
                  </a:lnTo>
                  <a:lnTo>
                    <a:pt x="60000" y="87059"/>
                  </a:lnTo>
                  <a:lnTo>
                    <a:pt x="60000" y="120000"/>
                  </a:lnTo>
                </a:path>
              </a:pathLst>
            </a:custGeom>
            <a:noFill/>
            <a:ln w="9525" cap="flat" cmpd="sng">
              <a:solidFill>
                <a:srgbClr val="3A66B1"/>
              </a:solidFill>
              <a:prstDash val="solid"/>
              <a:miter lim="800000"/>
              <a:headEnd type="none" w="sm" len="sm"/>
              <a:tailEnd type="none" w="sm" len="sm"/>
            </a:ln>
          </p:spPr>
          <p:txBody>
            <a:bodyPr/>
            <a:lstStyle/>
            <a:p>
              <a:endParaRPr lang="en-US"/>
            </a:p>
          </p:txBody>
        </p:sp>
        <p:sp>
          <p:nvSpPr>
            <p:cNvPr id="1319" name="Google Shape;1319;g24c0cd4a5fb_14_295"/>
            <p:cNvSpPr/>
            <p:nvPr/>
          </p:nvSpPr>
          <p:spPr>
            <a:xfrm>
              <a:off x="953110" y="1570642"/>
              <a:ext cx="543900" cy="1338000"/>
            </a:xfrm>
            <a:custGeom>
              <a:avLst/>
              <a:gdLst/>
              <a:ahLst/>
              <a:cxnLst/>
              <a:rect l="l" t="t" r="r" b="b"/>
              <a:pathLst>
                <a:path w="120000" h="120000" extrusionOk="0">
                  <a:moveTo>
                    <a:pt x="120000" y="0"/>
                  </a:moveTo>
                  <a:lnTo>
                    <a:pt x="120000" y="106335"/>
                  </a:lnTo>
                  <a:lnTo>
                    <a:pt x="0" y="106335"/>
                  </a:lnTo>
                  <a:lnTo>
                    <a:pt x="0" y="120000"/>
                  </a:lnTo>
                </a:path>
              </a:pathLst>
            </a:custGeom>
            <a:noFill/>
            <a:ln w="9525" cap="flat" cmpd="sng">
              <a:solidFill>
                <a:srgbClr val="3A66B1"/>
              </a:solidFill>
              <a:prstDash val="solid"/>
              <a:miter lim="800000"/>
              <a:headEnd type="none" w="sm" len="sm"/>
              <a:tailEnd type="none" w="sm" len="sm"/>
            </a:ln>
          </p:spPr>
          <p:txBody>
            <a:bodyPr/>
            <a:lstStyle/>
            <a:p>
              <a:endParaRPr lang="en-US"/>
            </a:p>
          </p:txBody>
        </p:sp>
        <p:sp>
          <p:nvSpPr>
            <p:cNvPr id="1320" name="Google Shape;1320;g24c0cd4a5fb_14_295"/>
            <p:cNvSpPr/>
            <p:nvPr/>
          </p:nvSpPr>
          <p:spPr>
            <a:xfrm>
              <a:off x="1496936" y="1179439"/>
              <a:ext cx="3267900" cy="941400"/>
            </a:xfrm>
            <a:custGeom>
              <a:avLst/>
              <a:gdLst/>
              <a:ahLst/>
              <a:cxnLst/>
              <a:rect l="l" t="t" r="r" b="b"/>
              <a:pathLst>
                <a:path w="120000" h="120000" extrusionOk="0">
                  <a:moveTo>
                    <a:pt x="120000" y="120000"/>
                  </a:moveTo>
                  <a:lnTo>
                    <a:pt x="0" y="0"/>
                  </a:lnTo>
                </a:path>
              </a:pathLst>
            </a:custGeom>
            <a:noFill/>
            <a:ln w="9525" cap="flat" cmpd="sng">
              <a:solidFill>
                <a:srgbClr val="3A66B1"/>
              </a:solidFill>
              <a:prstDash val="solid"/>
              <a:miter lim="800000"/>
              <a:headEnd type="none" w="sm" len="sm"/>
              <a:tailEnd type="none" w="sm" len="sm"/>
            </a:ln>
          </p:spPr>
          <p:txBody>
            <a:bodyPr/>
            <a:lstStyle/>
            <a:p>
              <a:endParaRPr lang="en-US"/>
            </a:p>
          </p:txBody>
        </p:sp>
        <p:sp>
          <p:nvSpPr>
            <p:cNvPr id="1321" name="Google Shape;1321;g24c0cd4a5fb_14_295"/>
            <p:cNvSpPr/>
            <p:nvPr/>
          </p:nvSpPr>
          <p:spPr>
            <a:xfrm>
              <a:off x="4719029" y="1074606"/>
              <a:ext cx="91500" cy="442200"/>
            </a:xfrm>
            <a:custGeom>
              <a:avLst/>
              <a:gdLst/>
              <a:ahLst/>
              <a:cxnLst/>
              <a:rect l="l" t="t" r="r" b="b"/>
              <a:pathLst>
                <a:path w="120000" h="120000" extrusionOk="0">
                  <a:moveTo>
                    <a:pt x="60000" y="0"/>
                  </a:moveTo>
                  <a:lnTo>
                    <a:pt x="60000" y="120000"/>
                  </a:lnTo>
                </a:path>
              </a:pathLst>
            </a:custGeom>
            <a:noFill/>
            <a:ln w="9525" cap="flat" cmpd="sng">
              <a:solidFill>
                <a:srgbClr val="345A99"/>
              </a:solidFill>
              <a:prstDash val="solid"/>
              <a:miter lim="800000"/>
              <a:headEnd type="none" w="sm" len="sm"/>
              <a:tailEnd type="none" w="sm" len="sm"/>
            </a:ln>
          </p:spPr>
          <p:txBody>
            <a:bodyPr/>
            <a:lstStyle/>
            <a:p>
              <a:endParaRPr lang="en-US"/>
            </a:p>
          </p:txBody>
        </p:sp>
        <p:sp>
          <p:nvSpPr>
            <p:cNvPr id="1322" name="Google Shape;1322;g24c0cd4a5fb_14_295"/>
            <p:cNvSpPr/>
            <p:nvPr/>
          </p:nvSpPr>
          <p:spPr>
            <a:xfrm>
              <a:off x="3654317" y="1"/>
              <a:ext cx="2220900" cy="10746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3" name="Google Shape;1323;g24c0cd4a5fb_14_295"/>
            <p:cNvSpPr/>
            <p:nvPr/>
          </p:nvSpPr>
          <p:spPr>
            <a:xfrm>
              <a:off x="3837056" y="173603"/>
              <a:ext cx="2220900" cy="1074600"/>
            </a:xfrm>
            <a:prstGeom prst="roundRect">
              <a:avLst>
                <a:gd name="adj" fmla="val 10000"/>
              </a:avLst>
            </a:prstGeom>
            <a:solidFill>
              <a:schemeClr val="lt1">
                <a:alpha val="89019"/>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4" name="Google Shape;1324;g24c0cd4a5fb_14_295"/>
            <p:cNvSpPr txBox="1"/>
            <p:nvPr/>
          </p:nvSpPr>
          <p:spPr>
            <a:xfrm>
              <a:off x="3868530" y="205077"/>
              <a:ext cx="2157900" cy="1011600"/>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chemeClr val="dk1"/>
                </a:buClr>
                <a:buSzPts val="1400"/>
                <a:buFont typeface="Calibri"/>
                <a:buNone/>
              </a:pPr>
              <a:r>
                <a:rPr lang="en-US" sz="1400" b="1" i="0" u="sng" strike="noStrike" cap="none">
                  <a:solidFill>
                    <a:schemeClr val="dk1"/>
                  </a:solidFill>
                  <a:latin typeface="Calibri"/>
                  <a:ea typeface="Calibri"/>
                  <a:cs typeface="Calibri"/>
                  <a:sym typeface="Calibri"/>
                </a:rPr>
                <a:t>Data is not improving</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490"/>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Trend data is moving in the opposite direction than desired. </a:t>
              </a:r>
              <a:endParaRPr sz="1400" b="0" i="0" u="none" strike="noStrike" cap="none">
                <a:solidFill>
                  <a:srgbClr val="000000"/>
                </a:solidFill>
                <a:latin typeface="Arial"/>
                <a:ea typeface="Arial"/>
                <a:cs typeface="Arial"/>
                <a:sym typeface="Arial"/>
              </a:endParaRPr>
            </a:p>
          </p:txBody>
        </p:sp>
        <p:sp>
          <p:nvSpPr>
            <p:cNvPr id="1325" name="Google Shape;1325;g24c0cd4a5fb_14_295"/>
            <p:cNvSpPr/>
            <p:nvPr/>
          </p:nvSpPr>
          <p:spPr>
            <a:xfrm>
              <a:off x="3658232" y="1516664"/>
              <a:ext cx="2213100" cy="6042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6" name="Google Shape;1326;g24c0cd4a5fb_14_295"/>
            <p:cNvSpPr/>
            <p:nvPr/>
          </p:nvSpPr>
          <p:spPr>
            <a:xfrm>
              <a:off x="3840970" y="1690266"/>
              <a:ext cx="2213100" cy="604200"/>
            </a:xfrm>
            <a:prstGeom prst="roundRect">
              <a:avLst>
                <a:gd name="adj" fmla="val 10000"/>
              </a:avLst>
            </a:prstGeom>
            <a:solidFill>
              <a:schemeClr val="lt1">
                <a:alpha val="89019"/>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7" name="Google Shape;1327;g24c0cd4a5fb_14_295"/>
            <p:cNvSpPr txBox="1"/>
            <p:nvPr/>
          </p:nvSpPr>
          <p:spPr>
            <a:xfrm>
              <a:off x="3858668" y="1707964"/>
              <a:ext cx="2177700" cy="568800"/>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chemeClr val="dk1"/>
                </a:buClr>
                <a:buSzPts val="1400"/>
                <a:buFont typeface="Calibri"/>
                <a:buNone/>
              </a:pPr>
              <a:r>
                <a:rPr lang="en-US" sz="1400" b="0" i="1" u="none" strike="noStrike" cap="none">
                  <a:solidFill>
                    <a:schemeClr val="dk1"/>
                  </a:solidFill>
                  <a:latin typeface="Calibri"/>
                  <a:ea typeface="Calibri"/>
                  <a:cs typeface="Calibri"/>
                  <a:sym typeface="Calibri"/>
                </a:rPr>
                <a:t>Are the interventions being implemented with fidelity?</a:t>
              </a:r>
              <a:endParaRPr sz="1400" b="0" i="0" u="none" strike="noStrike" cap="none">
                <a:solidFill>
                  <a:srgbClr val="000000"/>
                </a:solidFill>
                <a:latin typeface="Arial"/>
                <a:ea typeface="Arial"/>
                <a:cs typeface="Arial"/>
                <a:sym typeface="Arial"/>
              </a:endParaRPr>
            </a:p>
          </p:txBody>
        </p:sp>
        <p:sp>
          <p:nvSpPr>
            <p:cNvPr id="1328" name="Google Shape;1328;g24c0cd4a5fb_14_295"/>
            <p:cNvSpPr/>
            <p:nvPr/>
          </p:nvSpPr>
          <p:spPr>
            <a:xfrm>
              <a:off x="1155442" y="1179439"/>
              <a:ext cx="683100" cy="3912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9" name="Google Shape;1329;g24c0cd4a5fb_14_295"/>
            <p:cNvSpPr/>
            <p:nvPr/>
          </p:nvSpPr>
          <p:spPr>
            <a:xfrm>
              <a:off x="1338181" y="1353040"/>
              <a:ext cx="683100" cy="391200"/>
            </a:xfrm>
            <a:prstGeom prst="roundRect">
              <a:avLst>
                <a:gd name="adj" fmla="val 10000"/>
              </a:avLst>
            </a:prstGeom>
            <a:solidFill>
              <a:schemeClr val="lt1">
                <a:alpha val="89019"/>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0" name="Google Shape;1330;g24c0cd4a5fb_14_295"/>
            <p:cNvSpPr txBox="1"/>
            <p:nvPr/>
          </p:nvSpPr>
          <p:spPr>
            <a:xfrm>
              <a:off x="1349639" y="1364498"/>
              <a:ext cx="660000" cy="3684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chemeClr val="dk1"/>
                </a:buClr>
                <a:buSzPts val="1200"/>
                <a:buFont typeface="Calibri"/>
                <a:buNone/>
              </a:pPr>
              <a:r>
                <a:rPr lang="en-US" sz="1200" b="1" i="0" u="none" strike="noStrike" cap="none">
                  <a:solidFill>
                    <a:schemeClr val="dk1"/>
                  </a:solidFill>
                  <a:latin typeface="Calibri"/>
                  <a:ea typeface="Calibri"/>
                  <a:cs typeface="Calibri"/>
                  <a:sym typeface="Calibri"/>
                </a:rPr>
                <a:t>No</a:t>
              </a:r>
              <a:endParaRPr sz="1400" b="0" i="0" u="none" strike="noStrike" cap="none">
                <a:solidFill>
                  <a:srgbClr val="000000"/>
                </a:solidFill>
                <a:latin typeface="Arial"/>
                <a:ea typeface="Arial"/>
                <a:cs typeface="Arial"/>
                <a:sym typeface="Arial"/>
              </a:endParaRPr>
            </a:p>
          </p:txBody>
        </p:sp>
        <p:sp>
          <p:nvSpPr>
            <p:cNvPr id="1331" name="Google Shape;1331;g24c0cd4a5fb_14_295"/>
            <p:cNvSpPr/>
            <p:nvPr/>
          </p:nvSpPr>
          <p:spPr>
            <a:xfrm>
              <a:off x="243355" y="2908595"/>
              <a:ext cx="1419600" cy="7917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2" name="Google Shape;1332;g24c0cd4a5fb_14_295"/>
            <p:cNvSpPr/>
            <p:nvPr/>
          </p:nvSpPr>
          <p:spPr>
            <a:xfrm>
              <a:off x="426093" y="3082197"/>
              <a:ext cx="1419600" cy="791700"/>
            </a:xfrm>
            <a:prstGeom prst="roundRect">
              <a:avLst>
                <a:gd name="adj" fmla="val 10000"/>
              </a:avLst>
            </a:prstGeom>
            <a:solidFill>
              <a:schemeClr val="lt1">
                <a:alpha val="89019"/>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3" name="Google Shape;1333;g24c0cd4a5fb_14_295"/>
            <p:cNvSpPr txBox="1"/>
            <p:nvPr/>
          </p:nvSpPr>
          <p:spPr>
            <a:xfrm>
              <a:off x="449279" y="3105383"/>
              <a:ext cx="1373100" cy="7452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Strategies are too difficult or time consuming</a:t>
              </a:r>
              <a:endParaRPr sz="1400" b="0" i="0" u="none" strike="noStrike" cap="none">
                <a:solidFill>
                  <a:srgbClr val="000000"/>
                </a:solidFill>
                <a:latin typeface="Arial"/>
                <a:ea typeface="Arial"/>
                <a:cs typeface="Arial"/>
                <a:sym typeface="Arial"/>
              </a:endParaRPr>
            </a:p>
          </p:txBody>
        </p:sp>
        <p:sp>
          <p:nvSpPr>
            <p:cNvPr id="1334" name="Google Shape;1334;g24c0cd4a5fb_14_295"/>
            <p:cNvSpPr/>
            <p:nvPr/>
          </p:nvSpPr>
          <p:spPr>
            <a:xfrm>
              <a:off x="217534" y="4255228"/>
              <a:ext cx="1452300" cy="20781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5" name="Google Shape;1335;g24c0cd4a5fb_14_295"/>
            <p:cNvSpPr/>
            <p:nvPr/>
          </p:nvSpPr>
          <p:spPr>
            <a:xfrm>
              <a:off x="400272" y="4428829"/>
              <a:ext cx="1452300" cy="2078100"/>
            </a:xfrm>
            <a:prstGeom prst="roundRect">
              <a:avLst>
                <a:gd name="adj" fmla="val 10000"/>
              </a:avLst>
            </a:prstGeom>
            <a:solidFill>
              <a:schemeClr val="lt1">
                <a:alpha val="89019"/>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6" name="Google Shape;1336;g24c0cd4a5fb_14_295"/>
            <p:cNvSpPr txBox="1"/>
            <p:nvPr/>
          </p:nvSpPr>
          <p:spPr>
            <a:xfrm>
              <a:off x="442807" y="4471364"/>
              <a:ext cx="1367100" cy="19932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Identify features of strategies that are difficult and modify.</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Select alternate strategies that match hypothesis.</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Provide additional training and technical assistance.</a:t>
              </a:r>
              <a:endParaRPr sz="1400" b="0" i="0" u="none" strike="noStrike" cap="none">
                <a:solidFill>
                  <a:srgbClr val="000000"/>
                </a:solidFill>
                <a:latin typeface="Arial"/>
                <a:ea typeface="Arial"/>
                <a:cs typeface="Arial"/>
                <a:sym typeface="Arial"/>
              </a:endParaRPr>
            </a:p>
          </p:txBody>
        </p:sp>
        <p:sp>
          <p:nvSpPr>
            <p:cNvPr id="1337" name="Google Shape;1337;g24c0cd4a5fb_14_295"/>
            <p:cNvSpPr/>
            <p:nvPr/>
          </p:nvSpPr>
          <p:spPr>
            <a:xfrm>
              <a:off x="2112153" y="2908595"/>
              <a:ext cx="1318800" cy="8133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8" name="Google Shape;1338;g24c0cd4a5fb_14_295"/>
            <p:cNvSpPr/>
            <p:nvPr/>
          </p:nvSpPr>
          <p:spPr>
            <a:xfrm>
              <a:off x="2294892" y="3082197"/>
              <a:ext cx="1318800" cy="813300"/>
            </a:xfrm>
            <a:prstGeom prst="roundRect">
              <a:avLst>
                <a:gd name="adj" fmla="val 10000"/>
              </a:avLst>
            </a:prstGeom>
            <a:solidFill>
              <a:schemeClr val="lt1">
                <a:alpha val="89019"/>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9" name="Google Shape;1339;g24c0cd4a5fb_14_295"/>
            <p:cNvSpPr txBox="1"/>
            <p:nvPr/>
          </p:nvSpPr>
          <p:spPr>
            <a:xfrm>
              <a:off x="2318716" y="3106021"/>
              <a:ext cx="1271100" cy="7659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Plan does not match school context.</a:t>
              </a:r>
              <a:endParaRPr sz="1400" b="0" i="0" u="none" strike="noStrike" cap="none">
                <a:solidFill>
                  <a:srgbClr val="000000"/>
                </a:solidFill>
                <a:latin typeface="Arial"/>
                <a:ea typeface="Arial"/>
                <a:cs typeface="Arial"/>
                <a:sym typeface="Arial"/>
              </a:endParaRPr>
            </a:p>
          </p:txBody>
        </p:sp>
        <p:sp>
          <p:nvSpPr>
            <p:cNvPr id="1340" name="Google Shape;1340;g24c0cd4a5fb_14_295"/>
            <p:cNvSpPr/>
            <p:nvPr/>
          </p:nvSpPr>
          <p:spPr>
            <a:xfrm>
              <a:off x="2046696" y="4300949"/>
              <a:ext cx="1453500" cy="20730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1" name="Google Shape;1341;g24c0cd4a5fb_14_295"/>
            <p:cNvSpPr/>
            <p:nvPr/>
          </p:nvSpPr>
          <p:spPr>
            <a:xfrm>
              <a:off x="2229435" y="4474551"/>
              <a:ext cx="1453500" cy="2073000"/>
            </a:xfrm>
            <a:prstGeom prst="roundRect">
              <a:avLst>
                <a:gd name="adj" fmla="val 10000"/>
              </a:avLst>
            </a:prstGeom>
            <a:solidFill>
              <a:schemeClr val="lt1">
                <a:alpha val="89019"/>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2" name="Google Shape;1342;g24c0cd4a5fb_14_295"/>
            <p:cNvSpPr txBox="1"/>
            <p:nvPr/>
          </p:nvSpPr>
          <p:spPr>
            <a:xfrm>
              <a:off x="2272011" y="4517127"/>
              <a:ext cx="1368600" cy="19881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Modify features to match context.</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Select alternate strategies that match school context and hypothesis.</a:t>
              </a:r>
              <a:endParaRPr sz="1400" b="0" i="0" u="none" strike="noStrike" cap="none">
                <a:solidFill>
                  <a:srgbClr val="000000"/>
                </a:solidFill>
                <a:latin typeface="Arial"/>
                <a:ea typeface="Arial"/>
                <a:cs typeface="Arial"/>
                <a:sym typeface="Arial"/>
              </a:endParaRPr>
            </a:p>
          </p:txBody>
        </p:sp>
        <p:sp>
          <p:nvSpPr>
            <p:cNvPr id="1343" name="Google Shape;1343;g24c0cd4a5fb_14_295"/>
            <p:cNvSpPr/>
            <p:nvPr/>
          </p:nvSpPr>
          <p:spPr>
            <a:xfrm>
              <a:off x="3870787" y="2908599"/>
              <a:ext cx="1373100" cy="7917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4" name="Google Shape;1344;g24c0cd4a5fb_14_295"/>
            <p:cNvSpPr/>
            <p:nvPr/>
          </p:nvSpPr>
          <p:spPr>
            <a:xfrm>
              <a:off x="4053539" y="3082197"/>
              <a:ext cx="1329000" cy="687300"/>
            </a:xfrm>
            <a:prstGeom prst="roundRect">
              <a:avLst>
                <a:gd name="adj" fmla="val 10000"/>
              </a:avLst>
            </a:prstGeom>
            <a:solidFill>
              <a:schemeClr val="lt1">
                <a:alpha val="89019"/>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5" name="Google Shape;1345;g24c0cd4a5fb_14_295"/>
            <p:cNvSpPr txBox="1"/>
            <p:nvPr/>
          </p:nvSpPr>
          <p:spPr>
            <a:xfrm>
              <a:off x="4073670" y="3102328"/>
              <a:ext cx="1288500" cy="6471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Experiencing intervention drift</a:t>
              </a:r>
              <a:endParaRPr sz="1400" b="0" i="0" u="none" strike="noStrike" cap="none">
                <a:solidFill>
                  <a:srgbClr val="000000"/>
                </a:solidFill>
                <a:latin typeface="Arial"/>
                <a:ea typeface="Arial"/>
                <a:cs typeface="Arial"/>
                <a:sym typeface="Arial"/>
              </a:endParaRPr>
            </a:p>
          </p:txBody>
        </p:sp>
        <p:sp>
          <p:nvSpPr>
            <p:cNvPr id="1346" name="Google Shape;1346;g24c0cd4a5fb_14_295"/>
            <p:cNvSpPr/>
            <p:nvPr/>
          </p:nvSpPr>
          <p:spPr>
            <a:xfrm>
              <a:off x="3858557" y="4343068"/>
              <a:ext cx="1342800" cy="20172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7" name="Google Shape;1347;g24c0cd4a5fb_14_295"/>
            <p:cNvSpPr/>
            <p:nvPr/>
          </p:nvSpPr>
          <p:spPr>
            <a:xfrm>
              <a:off x="4041295" y="4516669"/>
              <a:ext cx="1342800" cy="2017200"/>
            </a:xfrm>
            <a:prstGeom prst="roundRect">
              <a:avLst>
                <a:gd name="adj" fmla="val 10000"/>
              </a:avLst>
            </a:prstGeom>
            <a:solidFill>
              <a:schemeClr val="lt1">
                <a:alpha val="89019"/>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8" name="Google Shape;1348;g24c0cd4a5fb_14_295"/>
            <p:cNvSpPr txBox="1"/>
            <p:nvPr/>
          </p:nvSpPr>
          <p:spPr>
            <a:xfrm>
              <a:off x="4080625" y="4555999"/>
              <a:ext cx="1264200" cy="19386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Identify features of interventions affected by drift.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Provide booster training and technical assistance to refresh implementation. </a:t>
              </a:r>
              <a:endParaRPr sz="1400" b="0" i="0" u="none" strike="noStrike" cap="none">
                <a:solidFill>
                  <a:srgbClr val="000000"/>
                </a:solidFill>
                <a:latin typeface="Arial"/>
                <a:ea typeface="Arial"/>
                <a:cs typeface="Arial"/>
                <a:sym typeface="Arial"/>
              </a:endParaRPr>
            </a:p>
          </p:txBody>
        </p:sp>
        <p:sp>
          <p:nvSpPr>
            <p:cNvPr id="1349" name="Google Shape;1349;g24c0cd4a5fb_14_295"/>
            <p:cNvSpPr/>
            <p:nvPr/>
          </p:nvSpPr>
          <p:spPr>
            <a:xfrm>
              <a:off x="7005629" y="1178854"/>
              <a:ext cx="683100" cy="3912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0" name="Google Shape;1350;g24c0cd4a5fb_14_295"/>
            <p:cNvSpPr/>
            <p:nvPr/>
          </p:nvSpPr>
          <p:spPr>
            <a:xfrm>
              <a:off x="7188367" y="1352455"/>
              <a:ext cx="683100" cy="391200"/>
            </a:xfrm>
            <a:prstGeom prst="roundRect">
              <a:avLst>
                <a:gd name="adj" fmla="val 10000"/>
              </a:avLst>
            </a:prstGeom>
            <a:solidFill>
              <a:schemeClr val="lt1">
                <a:alpha val="89019"/>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1" name="Google Shape;1351;g24c0cd4a5fb_14_295"/>
            <p:cNvSpPr txBox="1"/>
            <p:nvPr/>
          </p:nvSpPr>
          <p:spPr>
            <a:xfrm>
              <a:off x="7199825" y="1363913"/>
              <a:ext cx="660000" cy="3684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chemeClr val="dk1"/>
                </a:buClr>
                <a:buSzPts val="1200"/>
                <a:buFont typeface="Calibri"/>
                <a:buNone/>
              </a:pPr>
              <a:r>
                <a:rPr lang="en-US" sz="1200" b="1" i="0" u="none" strike="noStrike" cap="none">
                  <a:solidFill>
                    <a:schemeClr val="dk1"/>
                  </a:solidFill>
                  <a:latin typeface="Calibri"/>
                  <a:ea typeface="Calibri"/>
                  <a:cs typeface="Calibri"/>
                  <a:sym typeface="Calibri"/>
                </a:rPr>
                <a:t>Yes</a:t>
              </a:r>
              <a:endParaRPr sz="1400" b="0" i="0" u="none" strike="noStrike" cap="none">
                <a:solidFill>
                  <a:srgbClr val="000000"/>
                </a:solidFill>
                <a:latin typeface="Arial"/>
                <a:ea typeface="Arial"/>
                <a:cs typeface="Arial"/>
                <a:sym typeface="Arial"/>
              </a:endParaRPr>
            </a:p>
          </p:txBody>
        </p:sp>
        <p:sp>
          <p:nvSpPr>
            <p:cNvPr id="1352" name="Google Shape;1352;g24c0cd4a5fb_14_295"/>
            <p:cNvSpPr/>
            <p:nvPr/>
          </p:nvSpPr>
          <p:spPr>
            <a:xfrm>
              <a:off x="5838209" y="2908599"/>
              <a:ext cx="1009200" cy="7917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3" name="Google Shape;1353;g24c0cd4a5fb_14_295"/>
            <p:cNvSpPr/>
            <p:nvPr/>
          </p:nvSpPr>
          <p:spPr>
            <a:xfrm>
              <a:off x="6020934" y="3082197"/>
              <a:ext cx="911400" cy="687300"/>
            </a:xfrm>
            <a:prstGeom prst="roundRect">
              <a:avLst>
                <a:gd name="adj" fmla="val 10000"/>
              </a:avLst>
            </a:prstGeom>
            <a:solidFill>
              <a:schemeClr val="lt1">
                <a:alpha val="89019"/>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4" name="Google Shape;1354;g24c0cd4a5fb_14_295"/>
            <p:cNvSpPr txBox="1"/>
            <p:nvPr/>
          </p:nvSpPr>
          <p:spPr>
            <a:xfrm>
              <a:off x="6041060" y="3102324"/>
              <a:ext cx="911400" cy="6873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Precision statement is incorrect</a:t>
              </a:r>
              <a:endParaRPr sz="1400" b="0" i="0" u="none" strike="noStrike" cap="none">
                <a:solidFill>
                  <a:srgbClr val="000000"/>
                </a:solidFill>
                <a:latin typeface="Arial"/>
                <a:ea typeface="Arial"/>
                <a:cs typeface="Arial"/>
                <a:sym typeface="Arial"/>
              </a:endParaRPr>
            </a:p>
          </p:txBody>
        </p:sp>
        <p:sp>
          <p:nvSpPr>
            <p:cNvPr id="1355" name="Google Shape;1355;g24c0cd4a5fb_14_295"/>
            <p:cNvSpPr/>
            <p:nvPr/>
          </p:nvSpPr>
          <p:spPr>
            <a:xfrm>
              <a:off x="5580406" y="4314870"/>
              <a:ext cx="1443600" cy="20235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6" name="Google Shape;1356;g24c0cd4a5fb_14_295"/>
            <p:cNvSpPr/>
            <p:nvPr/>
          </p:nvSpPr>
          <p:spPr>
            <a:xfrm>
              <a:off x="5763144" y="4488472"/>
              <a:ext cx="1443600" cy="2023500"/>
            </a:xfrm>
            <a:prstGeom prst="roundRect">
              <a:avLst>
                <a:gd name="adj" fmla="val 10000"/>
              </a:avLst>
            </a:prstGeom>
            <a:solidFill>
              <a:schemeClr val="lt1">
                <a:alpha val="89019"/>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7" name="Google Shape;1357;g24c0cd4a5fb_14_295"/>
            <p:cNvSpPr txBox="1"/>
            <p:nvPr/>
          </p:nvSpPr>
          <p:spPr>
            <a:xfrm>
              <a:off x="5805425" y="4530753"/>
              <a:ext cx="1359000" cy="19392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Revise statement</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Collect additional data if necessary.</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Select new interventions to match revised statement.</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Provide training and technical assistance. </a:t>
              </a:r>
              <a:endParaRPr sz="1400" b="0" i="0" u="none" strike="noStrike" cap="none">
                <a:solidFill>
                  <a:srgbClr val="000000"/>
                </a:solidFill>
                <a:latin typeface="Arial"/>
                <a:ea typeface="Arial"/>
                <a:cs typeface="Arial"/>
                <a:sym typeface="Arial"/>
              </a:endParaRPr>
            </a:p>
          </p:txBody>
        </p:sp>
        <p:sp>
          <p:nvSpPr>
            <p:cNvPr id="1358" name="Google Shape;1358;g24c0cd4a5fb_14_295"/>
            <p:cNvSpPr/>
            <p:nvPr/>
          </p:nvSpPr>
          <p:spPr>
            <a:xfrm>
              <a:off x="7644218" y="2908600"/>
              <a:ext cx="1183800" cy="7917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9" name="Google Shape;1359;g24c0cd4a5fb_14_295"/>
            <p:cNvSpPr/>
            <p:nvPr/>
          </p:nvSpPr>
          <p:spPr>
            <a:xfrm>
              <a:off x="7826968" y="3082198"/>
              <a:ext cx="1183800" cy="813300"/>
            </a:xfrm>
            <a:prstGeom prst="roundRect">
              <a:avLst>
                <a:gd name="adj" fmla="val 10000"/>
              </a:avLst>
            </a:prstGeom>
            <a:solidFill>
              <a:schemeClr val="lt1">
                <a:alpha val="89019"/>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1100"/>
                <a:buFont typeface="Arial"/>
                <a:buNone/>
              </a:pPr>
              <a:r>
                <a:rPr lang="en-US" sz="1100" b="0" i="0" u="none" strike="noStrike" cap="none">
                  <a:solidFill>
                    <a:schemeClr val="dk1"/>
                  </a:solidFill>
                  <a:latin typeface="Calibri"/>
                  <a:ea typeface="Calibri"/>
                  <a:cs typeface="Calibri"/>
                  <a:sym typeface="Calibri"/>
                </a:rPr>
                <a:t>Precision Statement is correct. Interventions are insufficient.</a:t>
              </a:r>
              <a:endParaRPr sz="1400" b="0" i="0" u="none" strike="noStrike" cap="none">
                <a:solidFill>
                  <a:srgbClr val="000000"/>
                </a:solidFill>
                <a:latin typeface="Arial"/>
                <a:ea typeface="Arial"/>
                <a:cs typeface="Arial"/>
                <a:sym typeface="Arial"/>
              </a:endParaRPr>
            </a:p>
          </p:txBody>
        </p:sp>
        <p:sp>
          <p:nvSpPr>
            <p:cNvPr id="1360" name="Google Shape;1360;g24c0cd4a5fb_14_295"/>
            <p:cNvSpPr/>
            <p:nvPr/>
          </p:nvSpPr>
          <p:spPr>
            <a:xfrm>
              <a:off x="7366951" y="4341188"/>
              <a:ext cx="1643700" cy="21159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1" name="Google Shape;1361;g24c0cd4a5fb_14_295"/>
            <p:cNvSpPr/>
            <p:nvPr/>
          </p:nvSpPr>
          <p:spPr>
            <a:xfrm>
              <a:off x="7574857" y="4514789"/>
              <a:ext cx="1643700" cy="2115900"/>
            </a:xfrm>
            <a:prstGeom prst="roundRect">
              <a:avLst>
                <a:gd name="adj" fmla="val 10000"/>
              </a:avLst>
            </a:prstGeom>
            <a:solidFill>
              <a:schemeClr val="lt1">
                <a:alpha val="89019"/>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2" name="Google Shape;1362;g24c0cd4a5fb_14_295"/>
            <p:cNvSpPr txBox="1"/>
            <p:nvPr/>
          </p:nvSpPr>
          <p:spPr>
            <a:xfrm>
              <a:off x="7622995" y="4562927"/>
              <a:ext cx="1547400" cy="20199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Identify features of strategies that affect potency</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Modify features to strategies to make more powerful.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Select new strategies if necessary.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Provide training and technical assistance in revised or new strategy implementation. </a:t>
              </a:r>
              <a:endParaRPr sz="1400" b="0" i="0" u="none" strike="noStrike" cap="none">
                <a:solidFill>
                  <a:srgbClr val="000000"/>
                </a:solidFill>
                <a:latin typeface="Arial"/>
                <a:ea typeface="Arial"/>
                <a:cs typeface="Arial"/>
                <a:sym typeface="Arial"/>
              </a:endParaRPr>
            </a:p>
          </p:txBody>
        </p:sp>
      </p:grpSp>
      <p:sp>
        <p:nvSpPr>
          <p:cNvPr id="1363" name="Google Shape;1363;g24c0cd4a5fb_14_295"/>
          <p:cNvSpPr/>
          <p:nvPr/>
        </p:nvSpPr>
        <p:spPr>
          <a:xfrm>
            <a:off x="5388425" y="2780725"/>
            <a:ext cx="3756000" cy="4077300"/>
          </a:xfrm>
          <a:prstGeom prst="roundRect">
            <a:avLst>
              <a:gd name="adj" fmla="val 16667"/>
            </a:avLst>
          </a:prstGeom>
          <a:solidFill>
            <a:srgbClr val="193F70"/>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dk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Google Shape;210;g22a56e2d374_1_753"/>
          <p:cNvPicPr preferRelativeResize="0"/>
          <p:nvPr/>
        </p:nvPicPr>
        <p:blipFill rotWithShape="1">
          <a:blip r:embed="rId3">
            <a:alphaModFix/>
          </a:blip>
          <a:srcRect/>
          <a:stretch/>
        </p:blipFill>
        <p:spPr>
          <a:xfrm>
            <a:off x="137463" y="1879750"/>
            <a:ext cx="8869076" cy="3374875"/>
          </a:xfrm>
          <a:prstGeom prst="rect">
            <a:avLst/>
          </a:prstGeom>
          <a:noFill/>
          <a:ln>
            <a:noFill/>
          </a:ln>
        </p:spPr>
      </p:pic>
      <p:sp>
        <p:nvSpPr>
          <p:cNvPr id="211" name="Google Shape;211;g22a56e2d374_1_753"/>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DCA Item 16</a:t>
            </a:r>
            <a:endParaRPr/>
          </a:p>
        </p:txBody>
      </p:sp>
      <p:sp>
        <p:nvSpPr>
          <p:cNvPr id="212" name="Google Shape;212;g22a56e2d374_1_753"/>
          <p:cNvSpPr txBox="1"/>
          <p:nvPr/>
        </p:nvSpPr>
        <p:spPr>
          <a:xfrm>
            <a:off x="226750" y="5490400"/>
            <a:ext cx="3504600" cy="51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00"/>
              <a:buFont typeface="Arial"/>
              <a:buNone/>
            </a:pPr>
            <a:r>
              <a:rPr lang="en-US" sz="2600" b="0" i="1" u="none" strike="noStrike" cap="none">
                <a:solidFill>
                  <a:srgbClr val="000000"/>
                </a:solidFill>
                <a:latin typeface="Verdana"/>
                <a:ea typeface="Verdana"/>
                <a:cs typeface="Verdana"/>
                <a:sym typeface="Verdana"/>
              </a:rPr>
              <a:t>Workbook pg. 3</a:t>
            </a:r>
            <a:endParaRPr sz="2600" b="0" i="1" u="none" strike="noStrike" cap="none">
              <a:solidFill>
                <a:srgbClr val="000000"/>
              </a:solidFill>
              <a:latin typeface="Verdana"/>
              <a:ea typeface="Verdana"/>
              <a:cs typeface="Verdana"/>
              <a:sym typeface="Verdana"/>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367"/>
        <p:cNvGrpSpPr/>
        <p:nvPr/>
      </p:nvGrpSpPr>
      <p:grpSpPr>
        <a:xfrm>
          <a:off x="0" y="0"/>
          <a:ext cx="0" cy="0"/>
          <a:chOff x="0" y="0"/>
          <a:chExt cx="0" cy="0"/>
        </a:xfrm>
      </p:grpSpPr>
      <p:grpSp>
        <p:nvGrpSpPr>
          <p:cNvPr id="1368" name="Google Shape;1368;g24c0cd4a5fb_14_354"/>
          <p:cNvGrpSpPr/>
          <p:nvPr/>
        </p:nvGrpSpPr>
        <p:grpSpPr>
          <a:xfrm>
            <a:off x="252949" y="97400"/>
            <a:ext cx="8633781" cy="6663178"/>
            <a:chOff x="217534" y="1"/>
            <a:chExt cx="9001023" cy="6630688"/>
          </a:xfrm>
        </p:grpSpPr>
        <p:sp>
          <p:nvSpPr>
            <p:cNvPr id="1369" name="Google Shape;1369;g24c0cd4a5fb_14_354"/>
            <p:cNvSpPr/>
            <p:nvPr/>
          </p:nvSpPr>
          <p:spPr>
            <a:xfrm>
              <a:off x="8143097" y="3539111"/>
              <a:ext cx="91500" cy="802200"/>
            </a:xfrm>
            <a:custGeom>
              <a:avLst/>
              <a:gdLst/>
              <a:ahLst/>
              <a:cxnLst/>
              <a:rect l="l" t="t" r="r" b="b"/>
              <a:pathLst>
                <a:path w="120000" h="120000" extrusionOk="0">
                  <a:moveTo>
                    <a:pt x="60000" y="0"/>
                  </a:moveTo>
                  <a:lnTo>
                    <a:pt x="60000" y="97205"/>
                  </a:lnTo>
                  <a:lnTo>
                    <a:pt x="92913" y="97205"/>
                  </a:lnTo>
                  <a:lnTo>
                    <a:pt x="92913" y="120000"/>
                  </a:lnTo>
                </a:path>
              </a:pathLst>
            </a:custGeom>
            <a:noFill/>
            <a:ln w="9525" cap="flat" cmpd="sng">
              <a:solidFill>
                <a:srgbClr val="3A66B1"/>
              </a:solidFill>
              <a:prstDash val="solid"/>
              <a:miter lim="800000"/>
              <a:headEnd type="none" w="sm" len="sm"/>
              <a:tailEnd type="none" w="sm" len="sm"/>
            </a:ln>
          </p:spPr>
          <p:txBody>
            <a:bodyPr/>
            <a:lstStyle/>
            <a:p>
              <a:endParaRPr lang="en-US"/>
            </a:p>
          </p:txBody>
        </p:sp>
        <p:sp>
          <p:nvSpPr>
            <p:cNvPr id="1370" name="Google Shape;1370;g24c0cd4a5fb_14_354"/>
            <p:cNvSpPr/>
            <p:nvPr/>
          </p:nvSpPr>
          <p:spPr>
            <a:xfrm>
              <a:off x="7347123" y="1570057"/>
              <a:ext cx="841800" cy="1338600"/>
            </a:xfrm>
            <a:custGeom>
              <a:avLst/>
              <a:gdLst/>
              <a:ahLst/>
              <a:cxnLst/>
              <a:rect l="l" t="t" r="r" b="b"/>
              <a:pathLst>
                <a:path w="120000" h="120000" extrusionOk="0">
                  <a:moveTo>
                    <a:pt x="0" y="0"/>
                  </a:moveTo>
                  <a:lnTo>
                    <a:pt x="0" y="106341"/>
                  </a:lnTo>
                  <a:lnTo>
                    <a:pt x="120000" y="106341"/>
                  </a:lnTo>
                  <a:lnTo>
                    <a:pt x="120000" y="120000"/>
                  </a:lnTo>
                </a:path>
              </a:pathLst>
            </a:custGeom>
            <a:noFill/>
            <a:ln w="9525" cap="flat" cmpd="sng">
              <a:solidFill>
                <a:srgbClr val="3A66B1"/>
              </a:solidFill>
              <a:prstDash val="solid"/>
              <a:miter lim="800000"/>
              <a:headEnd type="none" w="sm" len="sm"/>
              <a:tailEnd type="none" w="sm" len="sm"/>
            </a:ln>
          </p:spPr>
          <p:txBody>
            <a:bodyPr/>
            <a:lstStyle/>
            <a:p>
              <a:endParaRPr lang="en-US"/>
            </a:p>
          </p:txBody>
        </p:sp>
        <p:sp>
          <p:nvSpPr>
            <p:cNvPr id="1371" name="Google Shape;1371;g24c0cd4a5fb_14_354"/>
            <p:cNvSpPr/>
            <p:nvPr/>
          </p:nvSpPr>
          <p:spPr>
            <a:xfrm>
              <a:off x="6248182" y="3595913"/>
              <a:ext cx="91500" cy="719100"/>
            </a:xfrm>
            <a:custGeom>
              <a:avLst/>
              <a:gdLst/>
              <a:ahLst/>
              <a:cxnLst/>
              <a:rect l="l" t="t" r="r" b="b"/>
              <a:pathLst>
                <a:path w="120000" h="120000" extrusionOk="0">
                  <a:moveTo>
                    <a:pt x="60000" y="0"/>
                  </a:moveTo>
                  <a:lnTo>
                    <a:pt x="60000" y="94570"/>
                  </a:lnTo>
                  <a:lnTo>
                    <a:pt x="70878" y="94570"/>
                  </a:lnTo>
                  <a:lnTo>
                    <a:pt x="70878" y="120000"/>
                  </a:lnTo>
                </a:path>
              </a:pathLst>
            </a:custGeom>
            <a:noFill/>
            <a:ln w="9525" cap="flat" cmpd="sng">
              <a:solidFill>
                <a:srgbClr val="3A66B1"/>
              </a:solidFill>
              <a:prstDash val="solid"/>
              <a:miter lim="800000"/>
              <a:headEnd type="none" w="sm" len="sm"/>
              <a:tailEnd type="none" w="sm" len="sm"/>
            </a:ln>
          </p:spPr>
          <p:txBody>
            <a:bodyPr/>
            <a:lstStyle/>
            <a:p>
              <a:endParaRPr lang="en-US"/>
            </a:p>
          </p:txBody>
        </p:sp>
        <p:sp>
          <p:nvSpPr>
            <p:cNvPr id="1372" name="Google Shape;1372;g24c0cd4a5fb_14_354"/>
            <p:cNvSpPr/>
            <p:nvPr/>
          </p:nvSpPr>
          <p:spPr>
            <a:xfrm>
              <a:off x="6293902" y="1570057"/>
              <a:ext cx="1053300" cy="1338600"/>
            </a:xfrm>
            <a:custGeom>
              <a:avLst/>
              <a:gdLst/>
              <a:ahLst/>
              <a:cxnLst/>
              <a:rect l="l" t="t" r="r" b="b"/>
              <a:pathLst>
                <a:path w="120000" h="120000" extrusionOk="0">
                  <a:moveTo>
                    <a:pt x="120000" y="0"/>
                  </a:moveTo>
                  <a:lnTo>
                    <a:pt x="120000" y="106341"/>
                  </a:lnTo>
                  <a:lnTo>
                    <a:pt x="0" y="106341"/>
                  </a:lnTo>
                  <a:lnTo>
                    <a:pt x="0" y="120000"/>
                  </a:lnTo>
                </a:path>
              </a:pathLst>
            </a:custGeom>
            <a:noFill/>
            <a:ln w="9525" cap="flat" cmpd="sng">
              <a:solidFill>
                <a:srgbClr val="3A66B1"/>
              </a:solidFill>
              <a:prstDash val="solid"/>
              <a:miter lim="800000"/>
              <a:headEnd type="none" w="sm" len="sm"/>
              <a:tailEnd type="none" w="sm" len="sm"/>
            </a:ln>
          </p:spPr>
          <p:txBody>
            <a:bodyPr/>
            <a:lstStyle/>
            <a:p>
              <a:endParaRPr lang="en-US"/>
            </a:p>
          </p:txBody>
        </p:sp>
        <p:sp>
          <p:nvSpPr>
            <p:cNvPr id="1373" name="Google Shape;1373;g24c0cd4a5fb_14_354"/>
            <p:cNvSpPr/>
            <p:nvPr/>
          </p:nvSpPr>
          <p:spPr>
            <a:xfrm>
              <a:off x="4764749" y="1178854"/>
              <a:ext cx="2582400" cy="942000"/>
            </a:xfrm>
            <a:custGeom>
              <a:avLst/>
              <a:gdLst/>
              <a:ahLst/>
              <a:cxnLst/>
              <a:rect l="l" t="t" r="r" b="b"/>
              <a:pathLst>
                <a:path w="120000" h="120000" extrusionOk="0">
                  <a:moveTo>
                    <a:pt x="0" y="120000"/>
                  </a:moveTo>
                  <a:lnTo>
                    <a:pt x="120000" y="0"/>
                  </a:lnTo>
                </a:path>
              </a:pathLst>
            </a:custGeom>
            <a:noFill/>
            <a:ln w="9525" cap="flat" cmpd="sng">
              <a:solidFill>
                <a:srgbClr val="3A66B1"/>
              </a:solidFill>
              <a:prstDash val="solid"/>
              <a:miter lim="800000"/>
              <a:headEnd type="none" w="sm" len="sm"/>
              <a:tailEnd type="none" w="sm" len="sm"/>
            </a:ln>
          </p:spPr>
          <p:txBody>
            <a:bodyPr/>
            <a:lstStyle/>
            <a:p>
              <a:endParaRPr lang="en-US"/>
            </a:p>
          </p:txBody>
        </p:sp>
        <p:sp>
          <p:nvSpPr>
            <p:cNvPr id="1374" name="Google Shape;1374;g24c0cd4a5fb_14_354"/>
            <p:cNvSpPr/>
            <p:nvPr/>
          </p:nvSpPr>
          <p:spPr>
            <a:xfrm>
              <a:off x="4484247" y="3595903"/>
              <a:ext cx="91500" cy="747300"/>
            </a:xfrm>
            <a:custGeom>
              <a:avLst/>
              <a:gdLst/>
              <a:ahLst/>
              <a:cxnLst/>
              <a:rect l="l" t="t" r="r" b="b"/>
              <a:pathLst>
                <a:path w="120000" h="120000" extrusionOk="0">
                  <a:moveTo>
                    <a:pt x="66906" y="0"/>
                  </a:moveTo>
                  <a:lnTo>
                    <a:pt x="66906" y="95530"/>
                  </a:lnTo>
                  <a:lnTo>
                    <a:pt x="60000" y="95530"/>
                  </a:lnTo>
                  <a:lnTo>
                    <a:pt x="60000" y="120000"/>
                  </a:lnTo>
                </a:path>
              </a:pathLst>
            </a:custGeom>
            <a:noFill/>
            <a:ln w="9525" cap="flat" cmpd="sng">
              <a:solidFill>
                <a:srgbClr val="3A66B1"/>
              </a:solidFill>
              <a:prstDash val="solid"/>
              <a:miter lim="800000"/>
              <a:headEnd type="none" w="sm" len="sm"/>
              <a:tailEnd type="none" w="sm" len="sm"/>
            </a:ln>
          </p:spPr>
          <p:txBody>
            <a:bodyPr/>
            <a:lstStyle/>
            <a:p>
              <a:endParaRPr lang="en-US"/>
            </a:p>
          </p:txBody>
        </p:sp>
        <p:sp>
          <p:nvSpPr>
            <p:cNvPr id="1375" name="Google Shape;1375;g24c0cd4a5fb_14_354"/>
            <p:cNvSpPr/>
            <p:nvPr/>
          </p:nvSpPr>
          <p:spPr>
            <a:xfrm>
              <a:off x="1496936" y="1570642"/>
              <a:ext cx="3038400" cy="1338000"/>
            </a:xfrm>
            <a:custGeom>
              <a:avLst/>
              <a:gdLst/>
              <a:ahLst/>
              <a:cxnLst/>
              <a:rect l="l" t="t" r="r" b="b"/>
              <a:pathLst>
                <a:path w="120000" h="120000" extrusionOk="0">
                  <a:moveTo>
                    <a:pt x="0" y="0"/>
                  </a:moveTo>
                  <a:lnTo>
                    <a:pt x="0" y="106335"/>
                  </a:lnTo>
                  <a:lnTo>
                    <a:pt x="120000" y="106335"/>
                  </a:lnTo>
                  <a:lnTo>
                    <a:pt x="120000" y="120000"/>
                  </a:lnTo>
                </a:path>
              </a:pathLst>
            </a:custGeom>
            <a:noFill/>
            <a:ln w="9525" cap="flat" cmpd="sng">
              <a:solidFill>
                <a:srgbClr val="3A66B1"/>
              </a:solidFill>
              <a:prstDash val="solid"/>
              <a:miter lim="800000"/>
              <a:headEnd type="none" w="sm" len="sm"/>
              <a:tailEnd type="none" w="sm" len="sm"/>
            </a:ln>
          </p:spPr>
          <p:txBody>
            <a:bodyPr/>
            <a:lstStyle/>
            <a:p>
              <a:endParaRPr lang="en-US"/>
            </a:p>
          </p:txBody>
        </p:sp>
        <p:sp>
          <p:nvSpPr>
            <p:cNvPr id="1376" name="Google Shape;1376;g24c0cd4a5fb_14_354"/>
            <p:cNvSpPr/>
            <p:nvPr/>
          </p:nvSpPr>
          <p:spPr>
            <a:xfrm>
              <a:off x="2725804" y="3722008"/>
              <a:ext cx="91500" cy="579000"/>
            </a:xfrm>
            <a:custGeom>
              <a:avLst/>
              <a:gdLst/>
              <a:ahLst/>
              <a:cxnLst/>
              <a:rect l="l" t="t" r="r" b="b"/>
              <a:pathLst>
                <a:path w="120000" h="120000" extrusionOk="0">
                  <a:moveTo>
                    <a:pt x="60000" y="0"/>
                  </a:moveTo>
                  <a:lnTo>
                    <a:pt x="60000" y="88420"/>
                  </a:lnTo>
                  <a:lnTo>
                    <a:pt x="62612" y="88420"/>
                  </a:lnTo>
                  <a:lnTo>
                    <a:pt x="62612" y="120000"/>
                  </a:lnTo>
                </a:path>
              </a:pathLst>
            </a:custGeom>
            <a:noFill/>
            <a:ln w="9525" cap="flat" cmpd="sng">
              <a:solidFill>
                <a:srgbClr val="3A66B1"/>
              </a:solidFill>
              <a:prstDash val="solid"/>
              <a:miter lim="800000"/>
              <a:headEnd type="none" w="sm" len="sm"/>
              <a:tailEnd type="none" w="sm" len="sm"/>
            </a:ln>
          </p:spPr>
          <p:txBody>
            <a:bodyPr/>
            <a:lstStyle/>
            <a:p>
              <a:endParaRPr lang="en-US"/>
            </a:p>
          </p:txBody>
        </p:sp>
        <p:sp>
          <p:nvSpPr>
            <p:cNvPr id="1377" name="Google Shape;1377;g24c0cd4a5fb_14_354"/>
            <p:cNvSpPr/>
            <p:nvPr/>
          </p:nvSpPr>
          <p:spPr>
            <a:xfrm>
              <a:off x="1496936" y="1570642"/>
              <a:ext cx="1274700" cy="1338000"/>
            </a:xfrm>
            <a:custGeom>
              <a:avLst/>
              <a:gdLst/>
              <a:ahLst/>
              <a:cxnLst/>
              <a:rect l="l" t="t" r="r" b="b"/>
              <a:pathLst>
                <a:path w="120000" h="120000" extrusionOk="0">
                  <a:moveTo>
                    <a:pt x="0" y="0"/>
                  </a:moveTo>
                  <a:lnTo>
                    <a:pt x="0" y="106335"/>
                  </a:lnTo>
                  <a:lnTo>
                    <a:pt x="120000" y="106335"/>
                  </a:lnTo>
                  <a:lnTo>
                    <a:pt x="120000" y="120000"/>
                  </a:lnTo>
                </a:path>
              </a:pathLst>
            </a:custGeom>
            <a:noFill/>
            <a:ln w="9525" cap="flat" cmpd="sng">
              <a:solidFill>
                <a:srgbClr val="3A66B1"/>
              </a:solidFill>
              <a:prstDash val="solid"/>
              <a:miter lim="800000"/>
              <a:headEnd type="none" w="sm" len="sm"/>
              <a:tailEnd type="none" w="sm" len="sm"/>
            </a:ln>
          </p:spPr>
          <p:txBody>
            <a:bodyPr/>
            <a:lstStyle/>
            <a:p>
              <a:endParaRPr lang="en-US"/>
            </a:p>
          </p:txBody>
        </p:sp>
        <p:sp>
          <p:nvSpPr>
            <p:cNvPr id="1378" name="Google Shape;1378;g24c0cd4a5fb_14_354"/>
            <p:cNvSpPr/>
            <p:nvPr/>
          </p:nvSpPr>
          <p:spPr>
            <a:xfrm>
              <a:off x="897933" y="3700213"/>
              <a:ext cx="91500" cy="555000"/>
            </a:xfrm>
            <a:custGeom>
              <a:avLst/>
              <a:gdLst/>
              <a:ahLst/>
              <a:cxnLst/>
              <a:rect l="l" t="t" r="r" b="b"/>
              <a:pathLst>
                <a:path w="120000" h="120000" extrusionOk="0">
                  <a:moveTo>
                    <a:pt x="72409" y="0"/>
                  </a:moveTo>
                  <a:lnTo>
                    <a:pt x="72409" y="87059"/>
                  </a:lnTo>
                  <a:lnTo>
                    <a:pt x="60000" y="87059"/>
                  </a:lnTo>
                  <a:lnTo>
                    <a:pt x="60000" y="120000"/>
                  </a:lnTo>
                </a:path>
              </a:pathLst>
            </a:custGeom>
            <a:noFill/>
            <a:ln w="9525" cap="flat" cmpd="sng">
              <a:solidFill>
                <a:srgbClr val="3A66B1"/>
              </a:solidFill>
              <a:prstDash val="solid"/>
              <a:miter lim="800000"/>
              <a:headEnd type="none" w="sm" len="sm"/>
              <a:tailEnd type="none" w="sm" len="sm"/>
            </a:ln>
          </p:spPr>
          <p:txBody>
            <a:bodyPr/>
            <a:lstStyle/>
            <a:p>
              <a:endParaRPr lang="en-US"/>
            </a:p>
          </p:txBody>
        </p:sp>
        <p:sp>
          <p:nvSpPr>
            <p:cNvPr id="1379" name="Google Shape;1379;g24c0cd4a5fb_14_354"/>
            <p:cNvSpPr/>
            <p:nvPr/>
          </p:nvSpPr>
          <p:spPr>
            <a:xfrm>
              <a:off x="953110" y="1570642"/>
              <a:ext cx="543900" cy="1338000"/>
            </a:xfrm>
            <a:custGeom>
              <a:avLst/>
              <a:gdLst/>
              <a:ahLst/>
              <a:cxnLst/>
              <a:rect l="l" t="t" r="r" b="b"/>
              <a:pathLst>
                <a:path w="120000" h="120000" extrusionOk="0">
                  <a:moveTo>
                    <a:pt x="120000" y="0"/>
                  </a:moveTo>
                  <a:lnTo>
                    <a:pt x="120000" y="106335"/>
                  </a:lnTo>
                  <a:lnTo>
                    <a:pt x="0" y="106335"/>
                  </a:lnTo>
                  <a:lnTo>
                    <a:pt x="0" y="120000"/>
                  </a:lnTo>
                </a:path>
              </a:pathLst>
            </a:custGeom>
            <a:noFill/>
            <a:ln w="9525" cap="flat" cmpd="sng">
              <a:solidFill>
                <a:srgbClr val="3A66B1"/>
              </a:solidFill>
              <a:prstDash val="solid"/>
              <a:miter lim="800000"/>
              <a:headEnd type="none" w="sm" len="sm"/>
              <a:tailEnd type="none" w="sm" len="sm"/>
            </a:ln>
          </p:spPr>
          <p:txBody>
            <a:bodyPr/>
            <a:lstStyle/>
            <a:p>
              <a:endParaRPr lang="en-US"/>
            </a:p>
          </p:txBody>
        </p:sp>
        <p:sp>
          <p:nvSpPr>
            <p:cNvPr id="1380" name="Google Shape;1380;g24c0cd4a5fb_14_354"/>
            <p:cNvSpPr/>
            <p:nvPr/>
          </p:nvSpPr>
          <p:spPr>
            <a:xfrm>
              <a:off x="1496936" y="1179439"/>
              <a:ext cx="3267900" cy="941400"/>
            </a:xfrm>
            <a:custGeom>
              <a:avLst/>
              <a:gdLst/>
              <a:ahLst/>
              <a:cxnLst/>
              <a:rect l="l" t="t" r="r" b="b"/>
              <a:pathLst>
                <a:path w="120000" h="120000" extrusionOk="0">
                  <a:moveTo>
                    <a:pt x="120000" y="120000"/>
                  </a:moveTo>
                  <a:lnTo>
                    <a:pt x="0" y="0"/>
                  </a:lnTo>
                </a:path>
              </a:pathLst>
            </a:custGeom>
            <a:noFill/>
            <a:ln w="9525" cap="flat" cmpd="sng">
              <a:solidFill>
                <a:srgbClr val="3A66B1"/>
              </a:solidFill>
              <a:prstDash val="solid"/>
              <a:miter lim="800000"/>
              <a:headEnd type="none" w="sm" len="sm"/>
              <a:tailEnd type="none" w="sm" len="sm"/>
            </a:ln>
          </p:spPr>
          <p:txBody>
            <a:bodyPr/>
            <a:lstStyle/>
            <a:p>
              <a:endParaRPr lang="en-US"/>
            </a:p>
          </p:txBody>
        </p:sp>
        <p:sp>
          <p:nvSpPr>
            <p:cNvPr id="1381" name="Google Shape;1381;g24c0cd4a5fb_14_354"/>
            <p:cNvSpPr/>
            <p:nvPr/>
          </p:nvSpPr>
          <p:spPr>
            <a:xfrm>
              <a:off x="4719029" y="1074606"/>
              <a:ext cx="91500" cy="442200"/>
            </a:xfrm>
            <a:custGeom>
              <a:avLst/>
              <a:gdLst/>
              <a:ahLst/>
              <a:cxnLst/>
              <a:rect l="l" t="t" r="r" b="b"/>
              <a:pathLst>
                <a:path w="120000" h="120000" extrusionOk="0">
                  <a:moveTo>
                    <a:pt x="60000" y="0"/>
                  </a:moveTo>
                  <a:lnTo>
                    <a:pt x="60000" y="120000"/>
                  </a:lnTo>
                </a:path>
              </a:pathLst>
            </a:custGeom>
            <a:noFill/>
            <a:ln w="9525" cap="flat" cmpd="sng">
              <a:solidFill>
                <a:srgbClr val="345A99"/>
              </a:solidFill>
              <a:prstDash val="solid"/>
              <a:miter lim="800000"/>
              <a:headEnd type="none" w="sm" len="sm"/>
              <a:tailEnd type="none" w="sm" len="sm"/>
            </a:ln>
          </p:spPr>
          <p:txBody>
            <a:bodyPr/>
            <a:lstStyle/>
            <a:p>
              <a:endParaRPr lang="en-US"/>
            </a:p>
          </p:txBody>
        </p:sp>
        <p:sp>
          <p:nvSpPr>
            <p:cNvPr id="1382" name="Google Shape;1382;g24c0cd4a5fb_14_354"/>
            <p:cNvSpPr/>
            <p:nvPr/>
          </p:nvSpPr>
          <p:spPr>
            <a:xfrm>
              <a:off x="3654317" y="1"/>
              <a:ext cx="2220900" cy="10746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3" name="Google Shape;1383;g24c0cd4a5fb_14_354"/>
            <p:cNvSpPr/>
            <p:nvPr/>
          </p:nvSpPr>
          <p:spPr>
            <a:xfrm>
              <a:off x="3837056" y="173603"/>
              <a:ext cx="2220900" cy="1074600"/>
            </a:xfrm>
            <a:prstGeom prst="roundRect">
              <a:avLst>
                <a:gd name="adj" fmla="val 10000"/>
              </a:avLst>
            </a:prstGeom>
            <a:solidFill>
              <a:schemeClr val="lt1">
                <a:alpha val="89019"/>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4" name="Google Shape;1384;g24c0cd4a5fb_14_354"/>
            <p:cNvSpPr txBox="1"/>
            <p:nvPr/>
          </p:nvSpPr>
          <p:spPr>
            <a:xfrm>
              <a:off x="3868530" y="205077"/>
              <a:ext cx="2157900" cy="1011600"/>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chemeClr val="dk1"/>
                </a:buClr>
                <a:buSzPts val="1400"/>
                <a:buFont typeface="Calibri"/>
                <a:buNone/>
              </a:pPr>
              <a:r>
                <a:rPr lang="en-US" sz="1400" b="1" i="0" u="sng" strike="noStrike" cap="none">
                  <a:solidFill>
                    <a:schemeClr val="dk1"/>
                  </a:solidFill>
                  <a:latin typeface="Calibri"/>
                  <a:ea typeface="Calibri"/>
                  <a:cs typeface="Calibri"/>
                  <a:sym typeface="Calibri"/>
                </a:rPr>
                <a:t>Data is not improving</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490"/>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Trend data is moving in the opposite direction than desired. </a:t>
              </a:r>
              <a:endParaRPr sz="1400" b="0" i="0" u="none" strike="noStrike" cap="none">
                <a:solidFill>
                  <a:srgbClr val="000000"/>
                </a:solidFill>
                <a:latin typeface="Arial"/>
                <a:ea typeface="Arial"/>
                <a:cs typeface="Arial"/>
                <a:sym typeface="Arial"/>
              </a:endParaRPr>
            </a:p>
          </p:txBody>
        </p:sp>
        <p:sp>
          <p:nvSpPr>
            <p:cNvPr id="1385" name="Google Shape;1385;g24c0cd4a5fb_14_354"/>
            <p:cNvSpPr/>
            <p:nvPr/>
          </p:nvSpPr>
          <p:spPr>
            <a:xfrm>
              <a:off x="3658232" y="1516664"/>
              <a:ext cx="2213100" cy="6042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6" name="Google Shape;1386;g24c0cd4a5fb_14_354"/>
            <p:cNvSpPr/>
            <p:nvPr/>
          </p:nvSpPr>
          <p:spPr>
            <a:xfrm>
              <a:off x="3840970" y="1690266"/>
              <a:ext cx="2213100" cy="604200"/>
            </a:xfrm>
            <a:prstGeom prst="roundRect">
              <a:avLst>
                <a:gd name="adj" fmla="val 10000"/>
              </a:avLst>
            </a:prstGeom>
            <a:solidFill>
              <a:schemeClr val="lt1">
                <a:alpha val="89019"/>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7" name="Google Shape;1387;g24c0cd4a5fb_14_354"/>
            <p:cNvSpPr txBox="1"/>
            <p:nvPr/>
          </p:nvSpPr>
          <p:spPr>
            <a:xfrm>
              <a:off x="3858668" y="1707964"/>
              <a:ext cx="2177700" cy="568800"/>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chemeClr val="dk1"/>
                </a:buClr>
                <a:buSzPts val="1400"/>
                <a:buFont typeface="Calibri"/>
                <a:buNone/>
              </a:pPr>
              <a:r>
                <a:rPr lang="en-US" sz="1400" b="0" i="1" u="none" strike="noStrike" cap="none">
                  <a:solidFill>
                    <a:schemeClr val="dk1"/>
                  </a:solidFill>
                  <a:latin typeface="Calibri"/>
                  <a:ea typeface="Calibri"/>
                  <a:cs typeface="Calibri"/>
                  <a:sym typeface="Calibri"/>
                </a:rPr>
                <a:t>Are the interventions being implemented with fidelity?</a:t>
              </a:r>
              <a:endParaRPr sz="1400" b="0" i="0" u="none" strike="noStrike" cap="none">
                <a:solidFill>
                  <a:srgbClr val="000000"/>
                </a:solidFill>
                <a:latin typeface="Arial"/>
                <a:ea typeface="Arial"/>
                <a:cs typeface="Arial"/>
                <a:sym typeface="Arial"/>
              </a:endParaRPr>
            </a:p>
          </p:txBody>
        </p:sp>
        <p:sp>
          <p:nvSpPr>
            <p:cNvPr id="1388" name="Google Shape;1388;g24c0cd4a5fb_14_354"/>
            <p:cNvSpPr/>
            <p:nvPr/>
          </p:nvSpPr>
          <p:spPr>
            <a:xfrm>
              <a:off x="1155442" y="1179439"/>
              <a:ext cx="683100" cy="3912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9" name="Google Shape;1389;g24c0cd4a5fb_14_354"/>
            <p:cNvSpPr/>
            <p:nvPr/>
          </p:nvSpPr>
          <p:spPr>
            <a:xfrm>
              <a:off x="1338181" y="1353040"/>
              <a:ext cx="683100" cy="391200"/>
            </a:xfrm>
            <a:prstGeom prst="roundRect">
              <a:avLst>
                <a:gd name="adj" fmla="val 10000"/>
              </a:avLst>
            </a:prstGeom>
            <a:solidFill>
              <a:schemeClr val="lt1">
                <a:alpha val="89019"/>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0" name="Google Shape;1390;g24c0cd4a5fb_14_354"/>
            <p:cNvSpPr txBox="1"/>
            <p:nvPr/>
          </p:nvSpPr>
          <p:spPr>
            <a:xfrm>
              <a:off x="1349639" y="1364498"/>
              <a:ext cx="660000" cy="3684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chemeClr val="dk1"/>
                </a:buClr>
                <a:buSzPts val="1200"/>
                <a:buFont typeface="Calibri"/>
                <a:buNone/>
              </a:pPr>
              <a:r>
                <a:rPr lang="en-US" sz="1200" b="1" i="0" u="none" strike="noStrike" cap="none">
                  <a:solidFill>
                    <a:schemeClr val="dk1"/>
                  </a:solidFill>
                  <a:latin typeface="Calibri"/>
                  <a:ea typeface="Calibri"/>
                  <a:cs typeface="Calibri"/>
                  <a:sym typeface="Calibri"/>
                </a:rPr>
                <a:t>No</a:t>
              </a:r>
              <a:endParaRPr sz="1400" b="0" i="0" u="none" strike="noStrike" cap="none">
                <a:solidFill>
                  <a:srgbClr val="000000"/>
                </a:solidFill>
                <a:latin typeface="Arial"/>
                <a:ea typeface="Arial"/>
                <a:cs typeface="Arial"/>
                <a:sym typeface="Arial"/>
              </a:endParaRPr>
            </a:p>
          </p:txBody>
        </p:sp>
        <p:sp>
          <p:nvSpPr>
            <p:cNvPr id="1391" name="Google Shape;1391;g24c0cd4a5fb_14_354"/>
            <p:cNvSpPr/>
            <p:nvPr/>
          </p:nvSpPr>
          <p:spPr>
            <a:xfrm>
              <a:off x="243355" y="2908595"/>
              <a:ext cx="1419600" cy="7917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2" name="Google Shape;1392;g24c0cd4a5fb_14_354"/>
            <p:cNvSpPr/>
            <p:nvPr/>
          </p:nvSpPr>
          <p:spPr>
            <a:xfrm>
              <a:off x="426093" y="3082197"/>
              <a:ext cx="1419600" cy="791700"/>
            </a:xfrm>
            <a:prstGeom prst="roundRect">
              <a:avLst>
                <a:gd name="adj" fmla="val 10000"/>
              </a:avLst>
            </a:prstGeom>
            <a:solidFill>
              <a:schemeClr val="lt1">
                <a:alpha val="89019"/>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3" name="Google Shape;1393;g24c0cd4a5fb_14_354"/>
            <p:cNvSpPr txBox="1"/>
            <p:nvPr/>
          </p:nvSpPr>
          <p:spPr>
            <a:xfrm>
              <a:off x="449279" y="3105383"/>
              <a:ext cx="1373100" cy="7452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Strategies are too difficult or time consuming</a:t>
              </a:r>
              <a:endParaRPr sz="1400" b="0" i="0" u="none" strike="noStrike" cap="none">
                <a:solidFill>
                  <a:srgbClr val="000000"/>
                </a:solidFill>
                <a:latin typeface="Arial"/>
                <a:ea typeface="Arial"/>
                <a:cs typeface="Arial"/>
                <a:sym typeface="Arial"/>
              </a:endParaRPr>
            </a:p>
          </p:txBody>
        </p:sp>
        <p:sp>
          <p:nvSpPr>
            <p:cNvPr id="1394" name="Google Shape;1394;g24c0cd4a5fb_14_354"/>
            <p:cNvSpPr/>
            <p:nvPr/>
          </p:nvSpPr>
          <p:spPr>
            <a:xfrm>
              <a:off x="217534" y="4255228"/>
              <a:ext cx="1452300" cy="20781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5" name="Google Shape;1395;g24c0cd4a5fb_14_354"/>
            <p:cNvSpPr/>
            <p:nvPr/>
          </p:nvSpPr>
          <p:spPr>
            <a:xfrm>
              <a:off x="400272" y="4428829"/>
              <a:ext cx="1452300" cy="2078100"/>
            </a:xfrm>
            <a:prstGeom prst="roundRect">
              <a:avLst>
                <a:gd name="adj" fmla="val 10000"/>
              </a:avLst>
            </a:prstGeom>
            <a:solidFill>
              <a:schemeClr val="lt1">
                <a:alpha val="89019"/>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6" name="Google Shape;1396;g24c0cd4a5fb_14_354"/>
            <p:cNvSpPr txBox="1"/>
            <p:nvPr/>
          </p:nvSpPr>
          <p:spPr>
            <a:xfrm>
              <a:off x="442807" y="4471364"/>
              <a:ext cx="1367100" cy="19932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Identify features of strategies that are difficult and modify.</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Select alternate strategies that match hypothesis.</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Provide additional training and technical assistance.</a:t>
              </a:r>
              <a:endParaRPr sz="1400" b="0" i="0" u="none" strike="noStrike" cap="none">
                <a:solidFill>
                  <a:srgbClr val="000000"/>
                </a:solidFill>
                <a:latin typeface="Arial"/>
                <a:ea typeface="Arial"/>
                <a:cs typeface="Arial"/>
                <a:sym typeface="Arial"/>
              </a:endParaRPr>
            </a:p>
          </p:txBody>
        </p:sp>
        <p:sp>
          <p:nvSpPr>
            <p:cNvPr id="1397" name="Google Shape;1397;g24c0cd4a5fb_14_354"/>
            <p:cNvSpPr/>
            <p:nvPr/>
          </p:nvSpPr>
          <p:spPr>
            <a:xfrm>
              <a:off x="2112153" y="2908595"/>
              <a:ext cx="1318800" cy="8133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8" name="Google Shape;1398;g24c0cd4a5fb_14_354"/>
            <p:cNvSpPr/>
            <p:nvPr/>
          </p:nvSpPr>
          <p:spPr>
            <a:xfrm>
              <a:off x="2294892" y="3082197"/>
              <a:ext cx="1318800" cy="813300"/>
            </a:xfrm>
            <a:prstGeom prst="roundRect">
              <a:avLst>
                <a:gd name="adj" fmla="val 10000"/>
              </a:avLst>
            </a:prstGeom>
            <a:solidFill>
              <a:schemeClr val="lt1">
                <a:alpha val="89019"/>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9" name="Google Shape;1399;g24c0cd4a5fb_14_354"/>
            <p:cNvSpPr txBox="1"/>
            <p:nvPr/>
          </p:nvSpPr>
          <p:spPr>
            <a:xfrm>
              <a:off x="2318716" y="3106021"/>
              <a:ext cx="1271100" cy="7659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Plan does not match school context.</a:t>
              </a:r>
              <a:endParaRPr sz="1400" b="0" i="0" u="none" strike="noStrike" cap="none">
                <a:solidFill>
                  <a:srgbClr val="000000"/>
                </a:solidFill>
                <a:latin typeface="Arial"/>
                <a:ea typeface="Arial"/>
                <a:cs typeface="Arial"/>
                <a:sym typeface="Arial"/>
              </a:endParaRPr>
            </a:p>
          </p:txBody>
        </p:sp>
        <p:sp>
          <p:nvSpPr>
            <p:cNvPr id="1400" name="Google Shape;1400;g24c0cd4a5fb_14_354"/>
            <p:cNvSpPr/>
            <p:nvPr/>
          </p:nvSpPr>
          <p:spPr>
            <a:xfrm>
              <a:off x="2046696" y="4300949"/>
              <a:ext cx="1453500" cy="20730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1" name="Google Shape;1401;g24c0cd4a5fb_14_354"/>
            <p:cNvSpPr/>
            <p:nvPr/>
          </p:nvSpPr>
          <p:spPr>
            <a:xfrm>
              <a:off x="2229435" y="4474551"/>
              <a:ext cx="1453500" cy="2073000"/>
            </a:xfrm>
            <a:prstGeom prst="roundRect">
              <a:avLst>
                <a:gd name="adj" fmla="val 10000"/>
              </a:avLst>
            </a:prstGeom>
            <a:solidFill>
              <a:schemeClr val="lt1">
                <a:alpha val="89019"/>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2" name="Google Shape;1402;g24c0cd4a5fb_14_354"/>
            <p:cNvSpPr txBox="1"/>
            <p:nvPr/>
          </p:nvSpPr>
          <p:spPr>
            <a:xfrm>
              <a:off x="2272011" y="4517127"/>
              <a:ext cx="1368600" cy="19881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Modify features to match context.</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Select alternate strategies that match school context and hypothesis.</a:t>
              </a:r>
              <a:endParaRPr sz="1400" b="0" i="0" u="none" strike="noStrike" cap="none">
                <a:solidFill>
                  <a:srgbClr val="000000"/>
                </a:solidFill>
                <a:latin typeface="Arial"/>
                <a:ea typeface="Arial"/>
                <a:cs typeface="Arial"/>
                <a:sym typeface="Arial"/>
              </a:endParaRPr>
            </a:p>
          </p:txBody>
        </p:sp>
        <p:sp>
          <p:nvSpPr>
            <p:cNvPr id="1403" name="Google Shape;1403;g24c0cd4a5fb_14_354"/>
            <p:cNvSpPr/>
            <p:nvPr/>
          </p:nvSpPr>
          <p:spPr>
            <a:xfrm>
              <a:off x="3870787" y="2908599"/>
              <a:ext cx="1373100" cy="7917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4" name="Google Shape;1404;g24c0cd4a5fb_14_354"/>
            <p:cNvSpPr/>
            <p:nvPr/>
          </p:nvSpPr>
          <p:spPr>
            <a:xfrm>
              <a:off x="4053539" y="3082197"/>
              <a:ext cx="1329000" cy="687300"/>
            </a:xfrm>
            <a:prstGeom prst="roundRect">
              <a:avLst>
                <a:gd name="adj" fmla="val 10000"/>
              </a:avLst>
            </a:prstGeom>
            <a:solidFill>
              <a:schemeClr val="lt1">
                <a:alpha val="89019"/>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5" name="Google Shape;1405;g24c0cd4a5fb_14_354"/>
            <p:cNvSpPr txBox="1"/>
            <p:nvPr/>
          </p:nvSpPr>
          <p:spPr>
            <a:xfrm>
              <a:off x="4073670" y="3102328"/>
              <a:ext cx="1288500" cy="6471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Experiencing intervention drift</a:t>
              </a:r>
              <a:endParaRPr sz="1400" b="0" i="0" u="none" strike="noStrike" cap="none">
                <a:solidFill>
                  <a:srgbClr val="000000"/>
                </a:solidFill>
                <a:latin typeface="Arial"/>
                <a:ea typeface="Arial"/>
                <a:cs typeface="Arial"/>
                <a:sym typeface="Arial"/>
              </a:endParaRPr>
            </a:p>
          </p:txBody>
        </p:sp>
        <p:sp>
          <p:nvSpPr>
            <p:cNvPr id="1406" name="Google Shape;1406;g24c0cd4a5fb_14_354"/>
            <p:cNvSpPr/>
            <p:nvPr/>
          </p:nvSpPr>
          <p:spPr>
            <a:xfrm>
              <a:off x="3858557" y="4343068"/>
              <a:ext cx="1342800" cy="20172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7" name="Google Shape;1407;g24c0cd4a5fb_14_354"/>
            <p:cNvSpPr/>
            <p:nvPr/>
          </p:nvSpPr>
          <p:spPr>
            <a:xfrm>
              <a:off x="4041295" y="4516669"/>
              <a:ext cx="1342800" cy="2017200"/>
            </a:xfrm>
            <a:prstGeom prst="roundRect">
              <a:avLst>
                <a:gd name="adj" fmla="val 10000"/>
              </a:avLst>
            </a:prstGeom>
            <a:solidFill>
              <a:schemeClr val="lt1">
                <a:alpha val="89019"/>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8" name="Google Shape;1408;g24c0cd4a5fb_14_354"/>
            <p:cNvSpPr txBox="1"/>
            <p:nvPr/>
          </p:nvSpPr>
          <p:spPr>
            <a:xfrm>
              <a:off x="4080625" y="4555999"/>
              <a:ext cx="1264200" cy="19386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Identify features of interventions affected by drift.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Provide booster training and technical assistance to refresh implementation. </a:t>
              </a:r>
              <a:endParaRPr sz="1400" b="0" i="0" u="none" strike="noStrike" cap="none">
                <a:solidFill>
                  <a:srgbClr val="000000"/>
                </a:solidFill>
                <a:latin typeface="Arial"/>
                <a:ea typeface="Arial"/>
                <a:cs typeface="Arial"/>
                <a:sym typeface="Arial"/>
              </a:endParaRPr>
            </a:p>
          </p:txBody>
        </p:sp>
        <p:sp>
          <p:nvSpPr>
            <p:cNvPr id="1409" name="Google Shape;1409;g24c0cd4a5fb_14_354"/>
            <p:cNvSpPr/>
            <p:nvPr/>
          </p:nvSpPr>
          <p:spPr>
            <a:xfrm>
              <a:off x="7005629" y="1178854"/>
              <a:ext cx="683100" cy="3912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0" name="Google Shape;1410;g24c0cd4a5fb_14_354"/>
            <p:cNvSpPr/>
            <p:nvPr/>
          </p:nvSpPr>
          <p:spPr>
            <a:xfrm>
              <a:off x="7188367" y="1352455"/>
              <a:ext cx="683100" cy="391200"/>
            </a:xfrm>
            <a:prstGeom prst="roundRect">
              <a:avLst>
                <a:gd name="adj" fmla="val 10000"/>
              </a:avLst>
            </a:prstGeom>
            <a:solidFill>
              <a:schemeClr val="lt1">
                <a:alpha val="89019"/>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1" name="Google Shape;1411;g24c0cd4a5fb_14_354"/>
            <p:cNvSpPr txBox="1"/>
            <p:nvPr/>
          </p:nvSpPr>
          <p:spPr>
            <a:xfrm>
              <a:off x="7199825" y="1363913"/>
              <a:ext cx="660000" cy="3684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chemeClr val="dk1"/>
                </a:buClr>
                <a:buSzPts val="1200"/>
                <a:buFont typeface="Calibri"/>
                <a:buNone/>
              </a:pPr>
              <a:r>
                <a:rPr lang="en-US" sz="1200" b="1" i="0" u="none" strike="noStrike" cap="none">
                  <a:solidFill>
                    <a:schemeClr val="dk1"/>
                  </a:solidFill>
                  <a:latin typeface="Calibri"/>
                  <a:ea typeface="Calibri"/>
                  <a:cs typeface="Calibri"/>
                  <a:sym typeface="Calibri"/>
                </a:rPr>
                <a:t>Yes</a:t>
              </a:r>
              <a:endParaRPr sz="1400" b="0" i="0" u="none" strike="noStrike" cap="none">
                <a:solidFill>
                  <a:srgbClr val="000000"/>
                </a:solidFill>
                <a:latin typeface="Arial"/>
                <a:ea typeface="Arial"/>
                <a:cs typeface="Arial"/>
                <a:sym typeface="Arial"/>
              </a:endParaRPr>
            </a:p>
          </p:txBody>
        </p:sp>
        <p:sp>
          <p:nvSpPr>
            <p:cNvPr id="1412" name="Google Shape;1412;g24c0cd4a5fb_14_354"/>
            <p:cNvSpPr/>
            <p:nvPr/>
          </p:nvSpPr>
          <p:spPr>
            <a:xfrm>
              <a:off x="5838209" y="2908599"/>
              <a:ext cx="1009200" cy="7917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3" name="Google Shape;1413;g24c0cd4a5fb_14_354"/>
            <p:cNvSpPr/>
            <p:nvPr/>
          </p:nvSpPr>
          <p:spPr>
            <a:xfrm>
              <a:off x="6020934" y="3082197"/>
              <a:ext cx="911400" cy="687300"/>
            </a:xfrm>
            <a:prstGeom prst="roundRect">
              <a:avLst>
                <a:gd name="adj" fmla="val 10000"/>
              </a:avLst>
            </a:prstGeom>
            <a:solidFill>
              <a:schemeClr val="lt1">
                <a:alpha val="89019"/>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4" name="Google Shape;1414;g24c0cd4a5fb_14_354"/>
            <p:cNvSpPr txBox="1"/>
            <p:nvPr/>
          </p:nvSpPr>
          <p:spPr>
            <a:xfrm>
              <a:off x="6041060" y="3102324"/>
              <a:ext cx="911400" cy="6873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Precision statement is incorrect</a:t>
              </a:r>
              <a:endParaRPr sz="1400" b="0" i="0" u="none" strike="noStrike" cap="none">
                <a:solidFill>
                  <a:srgbClr val="000000"/>
                </a:solidFill>
                <a:latin typeface="Arial"/>
                <a:ea typeface="Arial"/>
                <a:cs typeface="Arial"/>
                <a:sym typeface="Arial"/>
              </a:endParaRPr>
            </a:p>
          </p:txBody>
        </p:sp>
        <p:sp>
          <p:nvSpPr>
            <p:cNvPr id="1415" name="Google Shape;1415;g24c0cd4a5fb_14_354"/>
            <p:cNvSpPr/>
            <p:nvPr/>
          </p:nvSpPr>
          <p:spPr>
            <a:xfrm>
              <a:off x="5580406" y="4314870"/>
              <a:ext cx="1443600" cy="20235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6" name="Google Shape;1416;g24c0cd4a5fb_14_354"/>
            <p:cNvSpPr/>
            <p:nvPr/>
          </p:nvSpPr>
          <p:spPr>
            <a:xfrm>
              <a:off x="5763144" y="4488472"/>
              <a:ext cx="1443600" cy="2023500"/>
            </a:xfrm>
            <a:prstGeom prst="roundRect">
              <a:avLst>
                <a:gd name="adj" fmla="val 10000"/>
              </a:avLst>
            </a:prstGeom>
            <a:solidFill>
              <a:schemeClr val="lt1">
                <a:alpha val="89019"/>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7" name="Google Shape;1417;g24c0cd4a5fb_14_354"/>
            <p:cNvSpPr txBox="1"/>
            <p:nvPr/>
          </p:nvSpPr>
          <p:spPr>
            <a:xfrm>
              <a:off x="5805425" y="4530753"/>
              <a:ext cx="1359000" cy="19392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Revise statement</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Collect additional data if necessary.</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Select new interventions to match revised statement.</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Provide training and technical assistance. </a:t>
              </a:r>
              <a:endParaRPr sz="1400" b="0" i="0" u="none" strike="noStrike" cap="none">
                <a:solidFill>
                  <a:srgbClr val="000000"/>
                </a:solidFill>
                <a:latin typeface="Arial"/>
                <a:ea typeface="Arial"/>
                <a:cs typeface="Arial"/>
                <a:sym typeface="Arial"/>
              </a:endParaRPr>
            </a:p>
          </p:txBody>
        </p:sp>
        <p:sp>
          <p:nvSpPr>
            <p:cNvPr id="1418" name="Google Shape;1418;g24c0cd4a5fb_14_354"/>
            <p:cNvSpPr/>
            <p:nvPr/>
          </p:nvSpPr>
          <p:spPr>
            <a:xfrm>
              <a:off x="7644218" y="2908600"/>
              <a:ext cx="1183800" cy="7917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9" name="Google Shape;1419;g24c0cd4a5fb_14_354"/>
            <p:cNvSpPr/>
            <p:nvPr/>
          </p:nvSpPr>
          <p:spPr>
            <a:xfrm>
              <a:off x="7826968" y="3082198"/>
              <a:ext cx="1183800" cy="813300"/>
            </a:xfrm>
            <a:prstGeom prst="roundRect">
              <a:avLst>
                <a:gd name="adj" fmla="val 10000"/>
              </a:avLst>
            </a:prstGeom>
            <a:solidFill>
              <a:schemeClr val="lt1">
                <a:alpha val="89019"/>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1100"/>
                <a:buFont typeface="Arial"/>
                <a:buNone/>
              </a:pPr>
              <a:r>
                <a:rPr lang="en-US" sz="1100" b="0" i="0" u="none" strike="noStrike" cap="none">
                  <a:solidFill>
                    <a:schemeClr val="dk1"/>
                  </a:solidFill>
                  <a:latin typeface="Calibri"/>
                  <a:ea typeface="Calibri"/>
                  <a:cs typeface="Calibri"/>
                  <a:sym typeface="Calibri"/>
                </a:rPr>
                <a:t>Precision Statement is correct. Interventions are insufficient.</a:t>
              </a:r>
              <a:endParaRPr sz="1400" b="0" i="0" u="none" strike="noStrike" cap="none">
                <a:solidFill>
                  <a:srgbClr val="000000"/>
                </a:solidFill>
                <a:latin typeface="Arial"/>
                <a:ea typeface="Arial"/>
                <a:cs typeface="Arial"/>
                <a:sym typeface="Arial"/>
              </a:endParaRPr>
            </a:p>
          </p:txBody>
        </p:sp>
        <p:sp>
          <p:nvSpPr>
            <p:cNvPr id="1420" name="Google Shape;1420;g24c0cd4a5fb_14_354"/>
            <p:cNvSpPr/>
            <p:nvPr/>
          </p:nvSpPr>
          <p:spPr>
            <a:xfrm>
              <a:off x="7366951" y="4341188"/>
              <a:ext cx="1643700" cy="21159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1" name="Google Shape;1421;g24c0cd4a5fb_14_354"/>
            <p:cNvSpPr/>
            <p:nvPr/>
          </p:nvSpPr>
          <p:spPr>
            <a:xfrm>
              <a:off x="7574857" y="4514789"/>
              <a:ext cx="1643700" cy="2115900"/>
            </a:xfrm>
            <a:prstGeom prst="roundRect">
              <a:avLst>
                <a:gd name="adj" fmla="val 10000"/>
              </a:avLst>
            </a:prstGeom>
            <a:solidFill>
              <a:schemeClr val="lt1">
                <a:alpha val="89019"/>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2" name="Google Shape;1422;g24c0cd4a5fb_14_354"/>
            <p:cNvSpPr txBox="1"/>
            <p:nvPr/>
          </p:nvSpPr>
          <p:spPr>
            <a:xfrm>
              <a:off x="7622995" y="4562927"/>
              <a:ext cx="1547400" cy="20199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Identify features of strategies that affect potency</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Modify features to strategies to make more powerful.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Select new strategies if necessary.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Provide training and technical assistance in revised or new strategy implementation. </a:t>
              </a:r>
              <a:endParaRPr sz="1400" b="0" i="0" u="none" strike="noStrike" cap="none">
                <a:solidFill>
                  <a:srgbClr val="000000"/>
                </a:solidFill>
                <a:latin typeface="Arial"/>
                <a:ea typeface="Arial"/>
                <a:cs typeface="Arial"/>
                <a:sym typeface="Arial"/>
              </a:endParaRPr>
            </a:p>
          </p:txBody>
        </p:sp>
      </p:grpSp>
      <p:sp>
        <p:nvSpPr>
          <p:cNvPr id="1423" name="Google Shape;1423;g24c0cd4a5fb_14_354"/>
          <p:cNvSpPr/>
          <p:nvPr/>
        </p:nvSpPr>
        <p:spPr>
          <a:xfrm>
            <a:off x="7085000" y="2780725"/>
            <a:ext cx="2059500" cy="4077300"/>
          </a:xfrm>
          <a:prstGeom prst="roundRect">
            <a:avLst>
              <a:gd name="adj" fmla="val 16667"/>
            </a:avLst>
          </a:prstGeom>
          <a:solidFill>
            <a:srgbClr val="193F70"/>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dk1"/>
              </a:solidFill>
              <a:latin typeface="Arial"/>
              <a:ea typeface="Arial"/>
              <a:cs typeface="Arial"/>
              <a:sym typeface="Arial"/>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427"/>
        <p:cNvGrpSpPr/>
        <p:nvPr/>
      </p:nvGrpSpPr>
      <p:grpSpPr>
        <a:xfrm>
          <a:off x="0" y="0"/>
          <a:ext cx="0" cy="0"/>
          <a:chOff x="0" y="0"/>
          <a:chExt cx="0" cy="0"/>
        </a:xfrm>
      </p:grpSpPr>
      <p:grpSp>
        <p:nvGrpSpPr>
          <p:cNvPr id="1428" name="Google Shape;1428;g24c0cd4a5fb_14_414"/>
          <p:cNvGrpSpPr/>
          <p:nvPr/>
        </p:nvGrpSpPr>
        <p:grpSpPr>
          <a:xfrm>
            <a:off x="255109" y="97411"/>
            <a:ext cx="8633781" cy="6663178"/>
            <a:chOff x="217534" y="1"/>
            <a:chExt cx="9001023" cy="6630688"/>
          </a:xfrm>
        </p:grpSpPr>
        <p:sp>
          <p:nvSpPr>
            <p:cNvPr id="1429" name="Google Shape;1429;g24c0cd4a5fb_14_414"/>
            <p:cNvSpPr/>
            <p:nvPr/>
          </p:nvSpPr>
          <p:spPr>
            <a:xfrm>
              <a:off x="8143097" y="3539111"/>
              <a:ext cx="91500" cy="802200"/>
            </a:xfrm>
            <a:custGeom>
              <a:avLst/>
              <a:gdLst/>
              <a:ahLst/>
              <a:cxnLst/>
              <a:rect l="l" t="t" r="r" b="b"/>
              <a:pathLst>
                <a:path w="120000" h="120000" extrusionOk="0">
                  <a:moveTo>
                    <a:pt x="60000" y="0"/>
                  </a:moveTo>
                  <a:lnTo>
                    <a:pt x="60000" y="97205"/>
                  </a:lnTo>
                  <a:lnTo>
                    <a:pt x="92913" y="97205"/>
                  </a:lnTo>
                  <a:lnTo>
                    <a:pt x="92913" y="120000"/>
                  </a:lnTo>
                </a:path>
              </a:pathLst>
            </a:custGeom>
            <a:noFill/>
            <a:ln w="9525" cap="flat" cmpd="sng">
              <a:solidFill>
                <a:srgbClr val="3A66B1"/>
              </a:solidFill>
              <a:prstDash val="solid"/>
              <a:miter lim="800000"/>
              <a:headEnd type="none" w="sm" len="sm"/>
              <a:tailEnd type="none" w="sm" len="sm"/>
            </a:ln>
          </p:spPr>
          <p:txBody>
            <a:bodyPr/>
            <a:lstStyle/>
            <a:p>
              <a:endParaRPr lang="en-US"/>
            </a:p>
          </p:txBody>
        </p:sp>
        <p:sp>
          <p:nvSpPr>
            <p:cNvPr id="1430" name="Google Shape;1430;g24c0cd4a5fb_14_414"/>
            <p:cNvSpPr/>
            <p:nvPr/>
          </p:nvSpPr>
          <p:spPr>
            <a:xfrm>
              <a:off x="7347123" y="1570057"/>
              <a:ext cx="841800" cy="1338600"/>
            </a:xfrm>
            <a:custGeom>
              <a:avLst/>
              <a:gdLst/>
              <a:ahLst/>
              <a:cxnLst/>
              <a:rect l="l" t="t" r="r" b="b"/>
              <a:pathLst>
                <a:path w="120000" h="120000" extrusionOk="0">
                  <a:moveTo>
                    <a:pt x="0" y="0"/>
                  </a:moveTo>
                  <a:lnTo>
                    <a:pt x="0" y="106341"/>
                  </a:lnTo>
                  <a:lnTo>
                    <a:pt x="120000" y="106341"/>
                  </a:lnTo>
                  <a:lnTo>
                    <a:pt x="120000" y="120000"/>
                  </a:lnTo>
                </a:path>
              </a:pathLst>
            </a:custGeom>
            <a:noFill/>
            <a:ln w="9525" cap="flat" cmpd="sng">
              <a:solidFill>
                <a:srgbClr val="3A66B1"/>
              </a:solidFill>
              <a:prstDash val="solid"/>
              <a:miter lim="800000"/>
              <a:headEnd type="none" w="sm" len="sm"/>
              <a:tailEnd type="none" w="sm" len="sm"/>
            </a:ln>
          </p:spPr>
          <p:txBody>
            <a:bodyPr/>
            <a:lstStyle/>
            <a:p>
              <a:endParaRPr lang="en-US"/>
            </a:p>
          </p:txBody>
        </p:sp>
        <p:sp>
          <p:nvSpPr>
            <p:cNvPr id="1431" name="Google Shape;1431;g24c0cd4a5fb_14_414"/>
            <p:cNvSpPr/>
            <p:nvPr/>
          </p:nvSpPr>
          <p:spPr>
            <a:xfrm>
              <a:off x="6248182" y="3595913"/>
              <a:ext cx="91500" cy="719100"/>
            </a:xfrm>
            <a:custGeom>
              <a:avLst/>
              <a:gdLst/>
              <a:ahLst/>
              <a:cxnLst/>
              <a:rect l="l" t="t" r="r" b="b"/>
              <a:pathLst>
                <a:path w="120000" h="120000" extrusionOk="0">
                  <a:moveTo>
                    <a:pt x="60000" y="0"/>
                  </a:moveTo>
                  <a:lnTo>
                    <a:pt x="60000" y="94570"/>
                  </a:lnTo>
                  <a:lnTo>
                    <a:pt x="70878" y="94570"/>
                  </a:lnTo>
                  <a:lnTo>
                    <a:pt x="70878" y="120000"/>
                  </a:lnTo>
                </a:path>
              </a:pathLst>
            </a:custGeom>
            <a:noFill/>
            <a:ln w="9525" cap="flat" cmpd="sng">
              <a:solidFill>
                <a:srgbClr val="3A66B1"/>
              </a:solidFill>
              <a:prstDash val="solid"/>
              <a:miter lim="800000"/>
              <a:headEnd type="none" w="sm" len="sm"/>
              <a:tailEnd type="none" w="sm" len="sm"/>
            </a:ln>
          </p:spPr>
          <p:txBody>
            <a:bodyPr/>
            <a:lstStyle/>
            <a:p>
              <a:endParaRPr lang="en-US"/>
            </a:p>
          </p:txBody>
        </p:sp>
        <p:sp>
          <p:nvSpPr>
            <p:cNvPr id="1432" name="Google Shape;1432;g24c0cd4a5fb_14_414"/>
            <p:cNvSpPr/>
            <p:nvPr/>
          </p:nvSpPr>
          <p:spPr>
            <a:xfrm>
              <a:off x="6293902" y="1570057"/>
              <a:ext cx="1053300" cy="1338600"/>
            </a:xfrm>
            <a:custGeom>
              <a:avLst/>
              <a:gdLst/>
              <a:ahLst/>
              <a:cxnLst/>
              <a:rect l="l" t="t" r="r" b="b"/>
              <a:pathLst>
                <a:path w="120000" h="120000" extrusionOk="0">
                  <a:moveTo>
                    <a:pt x="120000" y="0"/>
                  </a:moveTo>
                  <a:lnTo>
                    <a:pt x="120000" y="106341"/>
                  </a:lnTo>
                  <a:lnTo>
                    <a:pt x="0" y="106341"/>
                  </a:lnTo>
                  <a:lnTo>
                    <a:pt x="0" y="120000"/>
                  </a:lnTo>
                </a:path>
              </a:pathLst>
            </a:custGeom>
            <a:noFill/>
            <a:ln w="9525" cap="flat" cmpd="sng">
              <a:solidFill>
                <a:srgbClr val="3A66B1"/>
              </a:solidFill>
              <a:prstDash val="solid"/>
              <a:miter lim="800000"/>
              <a:headEnd type="none" w="sm" len="sm"/>
              <a:tailEnd type="none" w="sm" len="sm"/>
            </a:ln>
          </p:spPr>
          <p:txBody>
            <a:bodyPr/>
            <a:lstStyle/>
            <a:p>
              <a:endParaRPr lang="en-US"/>
            </a:p>
          </p:txBody>
        </p:sp>
        <p:sp>
          <p:nvSpPr>
            <p:cNvPr id="1433" name="Google Shape;1433;g24c0cd4a5fb_14_414"/>
            <p:cNvSpPr/>
            <p:nvPr/>
          </p:nvSpPr>
          <p:spPr>
            <a:xfrm>
              <a:off x="4764749" y="1178854"/>
              <a:ext cx="2582400" cy="942000"/>
            </a:xfrm>
            <a:custGeom>
              <a:avLst/>
              <a:gdLst/>
              <a:ahLst/>
              <a:cxnLst/>
              <a:rect l="l" t="t" r="r" b="b"/>
              <a:pathLst>
                <a:path w="120000" h="120000" extrusionOk="0">
                  <a:moveTo>
                    <a:pt x="0" y="120000"/>
                  </a:moveTo>
                  <a:lnTo>
                    <a:pt x="120000" y="0"/>
                  </a:lnTo>
                </a:path>
              </a:pathLst>
            </a:custGeom>
            <a:noFill/>
            <a:ln w="9525" cap="flat" cmpd="sng">
              <a:solidFill>
                <a:srgbClr val="3A66B1"/>
              </a:solidFill>
              <a:prstDash val="solid"/>
              <a:miter lim="800000"/>
              <a:headEnd type="none" w="sm" len="sm"/>
              <a:tailEnd type="none" w="sm" len="sm"/>
            </a:ln>
          </p:spPr>
          <p:txBody>
            <a:bodyPr/>
            <a:lstStyle/>
            <a:p>
              <a:endParaRPr lang="en-US"/>
            </a:p>
          </p:txBody>
        </p:sp>
        <p:sp>
          <p:nvSpPr>
            <p:cNvPr id="1434" name="Google Shape;1434;g24c0cd4a5fb_14_414"/>
            <p:cNvSpPr/>
            <p:nvPr/>
          </p:nvSpPr>
          <p:spPr>
            <a:xfrm>
              <a:off x="4484247" y="3595903"/>
              <a:ext cx="91500" cy="747300"/>
            </a:xfrm>
            <a:custGeom>
              <a:avLst/>
              <a:gdLst/>
              <a:ahLst/>
              <a:cxnLst/>
              <a:rect l="l" t="t" r="r" b="b"/>
              <a:pathLst>
                <a:path w="120000" h="120000" extrusionOk="0">
                  <a:moveTo>
                    <a:pt x="66906" y="0"/>
                  </a:moveTo>
                  <a:lnTo>
                    <a:pt x="66906" y="95530"/>
                  </a:lnTo>
                  <a:lnTo>
                    <a:pt x="60000" y="95530"/>
                  </a:lnTo>
                  <a:lnTo>
                    <a:pt x="60000" y="120000"/>
                  </a:lnTo>
                </a:path>
              </a:pathLst>
            </a:custGeom>
            <a:noFill/>
            <a:ln w="9525" cap="flat" cmpd="sng">
              <a:solidFill>
                <a:srgbClr val="3A66B1"/>
              </a:solidFill>
              <a:prstDash val="solid"/>
              <a:miter lim="800000"/>
              <a:headEnd type="none" w="sm" len="sm"/>
              <a:tailEnd type="none" w="sm" len="sm"/>
            </a:ln>
          </p:spPr>
          <p:txBody>
            <a:bodyPr/>
            <a:lstStyle/>
            <a:p>
              <a:endParaRPr lang="en-US"/>
            </a:p>
          </p:txBody>
        </p:sp>
        <p:sp>
          <p:nvSpPr>
            <p:cNvPr id="1435" name="Google Shape;1435;g24c0cd4a5fb_14_414"/>
            <p:cNvSpPr/>
            <p:nvPr/>
          </p:nvSpPr>
          <p:spPr>
            <a:xfrm>
              <a:off x="1496936" y="1570642"/>
              <a:ext cx="3038400" cy="1338000"/>
            </a:xfrm>
            <a:custGeom>
              <a:avLst/>
              <a:gdLst/>
              <a:ahLst/>
              <a:cxnLst/>
              <a:rect l="l" t="t" r="r" b="b"/>
              <a:pathLst>
                <a:path w="120000" h="120000" extrusionOk="0">
                  <a:moveTo>
                    <a:pt x="0" y="0"/>
                  </a:moveTo>
                  <a:lnTo>
                    <a:pt x="0" y="106335"/>
                  </a:lnTo>
                  <a:lnTo>
                    <a:pt x="120000" y="106335"/>
                  </a:lnTo>
                  <a:lnTo>
                    <a:pt x="120000" y="120000"/>
                  </a:lnTo>
                </a:path>
              </a:pathLst>
            </a:custGeom>
            <a:noFill/>
            <a:ln w="9525" cap="flat" cmpd="sng">
              <a:solidFill>
                <a:srgbClr val="3A66B1"/>
              </a:solidFill>
              <a:prstDash val="solid"/>
              <a:miter lim="800000"/>
              <a:headEnd type="none" w="sm" len="sm"/>
              <a:tailEnd type="none" w="sm" len="sm"/>
            </a:ln>
          </p:spPr>
          <p:txBody>
            <a:bodyPr/>
            <a:lstStyle/>
            <a:p>
              <a:endParaRPr lang="en-US"/>
            </a:p>
          </p:txBody>
        </p:sp>
        <p:sp>
          <p:nvSpPr>
            <p:cNvPr id="1436" name="Google Shape;1436;g24c0cd4a5fb_14_414"/>
            <p:cNvSpPr/>
            <p:nvPr/>
          </p:nvSpPr>
          <p:spPr>
            <a:xfrm>
              <a:off x="2725804" y="3722008"/>
              <a:ext cx="91500" cy="579000"/>
            </a:xfrm>
            <a:custGeom>
              <a:avLst/>
              <a:gdLst/>
              <a:ahLst/>
              <a:cxnLst/>
              <a:rect l="l" t="t" r="r" b="b"/>
              <a:pathLst>
                <a:path w="120000" h="120000" extrusionOk="0">
                  <a:moveTo>
                    <a:pt x="60000" y="0"/>
                  </a:moveTo>
                  <a:lnTo>
                    <a:pt x="60000" y="88420"/>
                  </a:lnTo>
                  <a:lnTo>
                    <a:pt x="62612" y="88420"/>
                  </a:lnTo>
                  <a:lnTo>
                    <a:pt x="62612" y="120000"/>
                  </a:lnTo>
                </a:path>
              </a:pathLst>
            </a:custGeom>
            <a:noFill/>
            <a:ln w="9525" cap="flat" cmpd="sng">
              <a:solidFill>
                <a:srgbClr val="3A66B1"/>
              </a:solidFill>
              <a:prstDash val="solid"/>
              <a:miter lim="800000"/>
              <a:headEnd type="none" w="sm" len="sm"/>
              <a:tailEnd type="none" w="sm" len="sm"/>
            </a:ln>
          </p:spPr>
          <p:txBody>
            <a:bodyPr/>
            <a:lstStyle/>
            <a:p>
              <a:endParaRPr lang="en-US"/>
            </a:p>
          </p:txBody>
        </p:sp>
        <p:sp>
          <p:nvSpPr>
            <p:cNvPr id="1437" name="Google Shape;1437;g24c0cd4a5fb_14_414"/>
            <p:cNvSpPr/>
            <p:nvPr/>
          </p:nvSpPr>
          <p:spPr>
            <a:xfrm>
              <a:off x="1496936" y="1570642"/>
              <a:ext cx="1274700" cy="1338000"/>
            </a:xfrm>
            <a:custGeom>
              <a:avLst/>
              <a:gdLst/>
              <a:ahLst/>
              <a:cxnLst/>
              <a:rect l="l" t="t" r="r" b="b"/>
              <a:pathLst>
                <a:path w="120000" h="120000" extrusionOk="0">
                  <a:moveTo>
                    <a:pt x="0" y="0"/>
                  </a:moveTo>
                  <a:lnTo>
                    <a:pt x="0" y="106335"/>
                  </a:lnTo>
                  <a:lnTo>
                    <a:pt x="120000" y="106335"/>
                  </a:lnTo>
                  <a:lnTo>
                    <a:pt x="120000" y="120000"/>
                  </a:lnTo>
                </a:path>
              </a:pathLst>
            </a:custGeom>
            <a:noFill/>
            <a:ln w="9525" cap="flat" cmpd="sng">
              <a:solidFill>
                <a:srgbClr val="3A66B1"/>
              </a:solidFill>
              <a:prstDash val="solid"/>
              <a:miter lim="800000"/>
              <a:headEnd type="none" w="sm" len="sm"/>
              <a:tailEnd type="none" w="sm" len="sm"/>
            </a:ln>
          </p:spPr>
          <p:txBody>
            <a:bodyPr/>
            <a:lstStyle/>
            <a:p>
              <a:endParaRPr lang="en-US"/>
            </a:p>
          </p:txBody>
        </p:sp>
        <p:sp>
          <p:nvSpPr>
            <p:cNvPr id="1438" name="Google Shape;1438;g24c0cd4a5fb_14_414"/>
            <p:cNvSpPr/>
            <p:nvPr/>
          </p:nvSpPr>
          <p:spPr>
            <a:xfrm>
              <a:off x="897933" y="3700213"/>
              <a:ext cx="91500" cy="555000"/>
            </a:xfrm>
            <a:custGeom>
              <a:avLst/>
              <a:gdLst/>
              <a:ahLst/>
              <a:cxnLst/>
              <a:rect l="l" t="t" r="r" b="b"/>
              <a:pathLst>
                <a:path w="120000" h="120000" extrusionOk="0">
                  <a:moveTo>
                    <a:pt x="72409" y="0"/>
                  </a:moveTo>
                  <a:lnTo>
                    <a:pt x="72409" y="87059"/>
                  </a:lnTo>
                  <a:lnTo>
                    <a:pt x="60000" y="87059"/>
                  </a:lnTo>
                  <a:lnTo>
                    <a:pt x="60000" y="120000"/>
                  </a:lnTo>
                </a:path>
              </a:pathLst>
            </a:custGeom>
            <a:noFill/>
            <a:ln w="9525" cap="flat" cmpd="sng">
              <a:solidFill>
                <a:srgbClr val="3A66B1"/>
              </a:solidFill>
              <a:prstDash val="solid"/>
              <a:miter lim="800000"/>
              <a:headEnd type="none" w="sm" len="sm"/>
              <a:tailEnd type="none" w="sm" len="sm"/>
            </a:ln>
          </p:spPr>
          <p:txBody>
            <a:bodyPr/>
            <a:lstStyle/>
            <a:p>
              <a:endParaRPr lang="en-US"/>
            </a:p>
          </p:txBody>
        </p:sp>
        <p:sp>
          <p:nvSpPr>
            <p:cNvPr id="1439" name="Google Shape;1439;g24c0cd4a5fb_14_414"/>
            <p:cNvSpPr/>
            <p:nvPr/>
          </p:nvSpPr>
          <p:spPr>
            <a:xfrm>
              <a:off x="953110" y="1570642"/>
              <a:ext cx="543900" cy="1338000"/>
            </a:xfrm>
            <a:custGeom>
              <a:avLst/>
              <a:gdLst/>
              <a:ahLst/>
              <a:cxnLst/>
              <a:rect l="l" t="t" r="r" b="b"/>
              <a:pathLst>
                <a:path w="120000" h="120000" extrusionOk="0">
                  <a:moveTo>
                    <a:pt x="120000" y="0"/>
                  </a:moveTo>
                  <a:lnTo>
                    <a:pt x="120000" y="106335"/>
                  </a:lnTo>
                  <a:lnTo>
                    <a:pt x="0" y="106335"/>
                  </a:lnTo>
                  <a:lnTo>
                    <a:pt x="0" y="120000"/>
                  </a:lnTo>
                </a:path>
              </a:pathLst>
            </a:custGeom>
            <a:noFill/>
            <a:ln w="9525" cap="flat" cmpd="sng">
              <a:solidFill>
                <a:srgbClr val="3A66B1"/>
              </a:solidFill>
              <a:prstDash val="solid"/>
              <a:miter lim="800000"/>
              <a:headEnd type="none" w="sm" len="sm"/>
              <a:tailEnd type="none" w="sm" len="sm"/>
            </a:ln>
          </p:spPr>
          <p:txBody>
            <a:bodyPr/>
            <a:lstStyle/>
            <a:p>
              <a:endParaRPr lang="en-US"/>
            </a:p>
          </p:txBody>
        </p:sp>
        <p:sp>
          <p:nvSpPr>
            <p:cNvPr id="1440" name="Google Shape;1440;g24c0cd4a5fb_14_414"/>
            <p:cNvSpPr/>
            <p:nvPr/>
          </p:nvSpPr>
          <p:spPr>
            <a:xfrm>
              <a:off x="1496936" y="1179439"/>
              <a:ext cx="3267900" cy="941400"/>
            </a:xfrm>
            <a:custGeom>
              <a:avLst/>
              <a:gdLst/>
              <a:ahLst/>
              <a:cxnLst/>
              <a:rect l="l" t="t" r="r" b="b"/>
              <a:pathLst>
                <a:path w="120000" h="120000" extrusionOk="0">
                  <a:moveTo>
                    <a:pt x="120000" y="120000"/>
                  </a:moveTo>
                  <a:lnTo>
                    <a:pt x="0" y="0"/>
                  </a:lnTo>
                </a:path>
              </a:pathLst>
            </a:custGeom>
            <a:noFill/>
            <a:ln w="9525" cap="flat" cmpd="sng">
              <a:solidFill>
                <a:srgbClr val="3A66B1"/>
              </a:solidFill>
              <a:prstDash val="solid"/>
              <a:miter lim="800000"/>
              <a:headEnd type="none" w="sm" len="sm"/>
              <a:tailEnd type="none" w="sm" len="sm"/>
            </a:ln>
          </p:spPr>
          <p:txBody>
            <a:bodyPr/>
            <a:lstStyle/>
            <a:p>
              <a:endParaRPr lang="en-US"/>
            </a:p>
          </p:txBody>
        </p:sp>
        <p:sp>
          <p:nvSpPr>
            <p:cNvPr id="1441" name="Google Shape;1441;g24c0cd4a5fb_14_414"/>
            <p:cNvSpPr/>
            <p:nvPr/>
          </p:nvSpPr>
          <p:spPr>
            <a:xfrm>
              <a:off x="4719029" y="1074606"/>
              <a:ext cx="91500" cy="442200"/>
            </a:xfrm>
            <a:custGeom>
              <a:avLst/>
              <a:gdLst/>
              <a:ahLst/>
              <a:cxnLst/>
              <a:rect l="l" t="t" r="r" b="b"/>
              <a:pathLst>
                <a:path w="120000" h="120000" extrusionOk="0">
                  <a:moveTo>
                    <a:pt x="60000" y="0"/>
                  </a:moveTo>
                  <a:lnTo>
                    <a:pt x="60000" y="120000"/>
                  </a:lnTo>
                </a:path>
              </a:pathLst>
            </a:custGeom>
            <a:noFill/>
            <a:ln w="9525" cap="flat" cmpd="sng">
              <a:solidFill>
                <a:srgbClr val="345A99"/>
              </a:solidFill>
              <a:prstDash val="solid"/>
              <a:miter lim="800000"/>
              <a:headEnd type="none" w="sm" len="sm"/>
              <a:tailEnd type="none" w="sm" len="sm"/>
            </a:ln>
          </p:spPr>
          <p:txBody>
            <a:bodyPr/>
            <a:lstStyle/>
            <a:p>
              <a:endParaRPr lang="en-US"/>
            </a:p>
          </p:txBody>
        </p:sp>
        <p:sp>
          <p:nvSpPr>
            <p:cNvPr id="1442" name="Google Shape;1442;g24c0cd4a5fb_14_414"/>
            <p:cNvSpPr/>
            <p:nvPr/>
          </p:nvSpPr>
          <p:spPr>
            <a:xfrm>
              <a:off x="3654317" y="1"/>
              <a:ext cx="2220900" cy="10746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3" name="Google Shape;1443;g24c0cd4a5fb_14_414"/>
            <p:cNvSpPr/>
            <p:nvPr/>
          </p:nvSpPr>
          <p:spPr>
            <a:xfrm>
              <a:off x="3837056" y="173603"/>
              <a:ext cx="2220900" cy="1074600"/>
            </a:xfrm>
            <a:prstGeom prst="roundRect">
              <a:avLst>
                <a:gd name="adj" fmla="val 10000"/>
              </a:avLst>
            </a:prstGeom>
            <a:solidFill>
              <a:schemeClr val="lt1">
                <a:alpha val="89019"/>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4" name="Google Shape;1444;g24c0cd4a5fb_14_414"/>
            <p:cNvSpPr txBox="1"/>
            <p:nvPr/>
          </p:nvSpPr>
          <p:spPr>
            <a:xfrm>
              <a:off x="3868530" y="205077"/>
              <a:ext cx="2157900" cy="1011600"/>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chemeClr val="dk1"/>
                </a:buClr>
                <a:buSzPts val="1400"/>
                <a:buFont typeface="Calibri"/>
                <a:buNone/>
              </a:pPr>
              <a:r>
                <a:rPr lang="en-US" sz="1400" b="1" i="0" u="sng" strike="noStrike" cap="none">
                  <a:solidFill>
                    <a:schemeClr val="dk1"/>
                  </a:solidFill>
                  <a:latin typeface="Calibri"/>
                  <a:ea typeface="Calibri"/>
                  <a:cs typeface="Calibri"/>
                  <a:sym typeface="Calibri"/>
                </a:rPr>
                <a:t>Data is not improving</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490"/>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Trend data is moving in the opposite direction than desired. </a:t>
              </a:r>
              <a:endParaRPr sz="1400" b="0" i="0" u="none" strike="noStrike" cap="none">
                <a:solidFill>
                  <a:srgbClr val="000000"/>
                </a:solidFill>
                <a:latin typeface="Arial"/>
                <a:ea typeface="Arial"/>
                <a:cs typeface="Arial"/>
                <a:sym typeface="Arial"/>
              </a:endParaRPr>
            </a:p>
          </p:txBody>
        </p:sp>
        <p:sp>
          <p:nvSpPr>
            <p:cNvPr id="1445" name="Google Shape;1445;g24c0cd4a5fb_14_414"/>
            <p:cNvSpPr/>
            <p:nvPr/>
          </p:nvSpPr>
          <p:spPr>
            <a:xfrm>
              <a:off x="3658232" y="1516664"/>
              <a:ext cx="2213100" cy="6042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6" name="Google Shape;1446;g24c0cd4a5fb_14_414"/>
            <p:cNvSpPr/>
            <p:nvPr/>
          </p:nvSpPr>
          <p:spPr>
            <a:xfrm>
              <a:off x="3840970" y="1690266"/>
              <a:ext cx="2213100" cy="604200"/>
            </a:xfrm>
            <a:prstGeom prst="roundRect">
              <a:avLst>
                <a:gd name="adj" fmla="val 10000"/>
              </a:avLst>
            </a:prstGeom>
            <a:solidFill>
              <a:schemeClr val="lt1">
                <a:alpha val="89019"/>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7" name="Google Shape;1447;g24c0cd4a5fb_14_414"/>
            <p:cNvSpPr txBox="1"/>
            <p:nvPr/>
          </p:nvSpPr>
          <p:spPr>
            <a:xfrm>
              <a:off x="3858668" y="1707964"/>
              <a:ext cx="2177700" cy="568800"/>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chemeClr val="dk1"/>
                </a:buClr>
                <a:buSzPts val="1400"/>
                <a:buFont typeface="Calibri"/>
                <a:buNone/>
              </a:pPr>
              <a:r>
                <a:rPr lang="en-US" sz="1400" b="0" i="1" u="none" strike="noStrike" cap="none">
                  <a:solidFill>
                    <a:schemeClr val="dk1"/>
                  </a:solidFill>
                  <a:latin typeface="Calibri"/>
                  <a:ea typeface="Calibri"/>
                  <a:cs typeface="Calibri"/>
                  <a:sym typeface="Calibri"/>
                </a:rPr>
                <a:t>Are the interventions being implemented with fidelity?</a:t>
              </a:r>
              <a:endParaRPr sz="1400" b="0" i="0" u="none" strike="noStrike" cap="none">
                <a:solidFill>
                  <a:srgbClr val="000000"/>
                </a:solidFill>
                <a:latin typeface="Arial"/>
                <a:ea typeface="Arial"/>
                <a:cs typeface="Arial"/>
                <a:sym typeface="Arial"/>
              </a:endParaRPr>
            </a:p>
          </p:txBody>
        </p:sp>
        <p:sp>
          <p:nvSpPr>
            <p:cNvPr id="1448" name="Google Shape;1448;g24c0cd4a5fb_14_414"/>
            <p:cNvSpPr/>
            <p:nvPr/>
          </p:nvSpPr>
          <p:spPr>
            <a:xfrm>
              <a:off x="1155442" y="1179439"/>
              <a:ext cx="683100" cy="3912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9" name="Google Shape;1449;g24c0cd4a5fb_14_414"/>
            <p:cNvSpPr/>
            <p:nvPr/>
          </p:nvSpPr>
          <p:spPr>
            <a:xfrm>
              <a:off x="1338181" y="1353040"/>
              <a:ext cx="683100" cy="391200"/>
            </a:xfrm>
            <a:prstGeom prst="roundRect">
              <a:avLst>
                <a:gd name="adj" fmla="val 10000"/>
              </a:avLst>
            </a:prstGeom>
            <a:solidFill>
              <a:schemeClr val="lt1">
                <a:alpha val="89019"/>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0" name="Google Shape;1450;g24c0cd4a5fb_14_414"/>
            <p:cNvSpPr txBox="1"/>
            <p:nvPr/>
          </p:nvSpPr>
          <p:spPr>
            <a:xfrm>
              <a:off x="1349639" y="1364498"/>
              <a:ext cx="660000" cy="3684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chemeClr val="dk1"/>
                </a:buClr>
                <a:buSzPts val="1200"/>
                <a:buFont typeface="Calibri"/>
                <a:buNone/>
              </a:pPr>
              <a:r>
                <a:rPr lang="en-US" sz="1200" b="1" i="0" u="none" strike="noStrike" cap="none">
                  <a:solidFill>
                    <a:schemeClr val="dk1"/>
                  </a:solidFill>
                  <a:latin typeface="Calibri"/>
                  <a:ea typeface="Calibri"/>
                  <a:cs typeface="Calibri"/>
                  <a:sym typeface="Calibri"/>
                </a:rPr>
                <a:t>No</a:t>
              </a:r>
              <a:endParaRPr sz="1400" b="0" i="0" u="none" strike="noStrike" cap="none">
                <a:solidFill>
                  <a:srgbClr val="000000"/>
                </a:solidFill>
                <a:latin typeface="Arial"/>
                <a:ea typeface="Arial"/>
                <a:cs typeface="Arial"/>
                <a:sym typeface="Arial"/>
              </a:endParaRPr>
            </a:p>
          </p:txBody>
        </p:sp>
        <p:sp>
          <p:nvSpPr>
            <p:cNvPr id="1451" name="Google Shape;1451;g24c0cd4a5fb_14_414"/>
            <p:cNvSpPr/>
            <p:nvPr/>
          </p:nvSpPr>
          <p:spPr>
            <a:xfrm>
              <a:off x="243355" y="2908595"/>
              <a:ext cx="1419600" cy="7917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2" name="Google Shape;1452;g24c0cd4a5fb_14_414"/>
            <p:cNvSpPr/>
            <p:nvPr/>
          </p:nvSpPr>
          <p:spPr>
            <a:xfrm>
              <a:off x="426093" y="3082197"/>
              <a:ext cx="1419600" cy="791700"/>
            </a:xfrm>
            <a:prstGeom prst="roundRect">
              <a:avLst>
                <a:gd name="adj" fmla="val 10000"/>
              </a:avLst>
            </a:prstGeom>
            <a:solidFill>
              <a:schemeClr val="lt1">
                <a:alpha val="89019"/>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3" name="Google Shape;1453;g24c0cd4a5fb_14_414"/>
            <p:cNvSpPr txBox="1"/>
            <p:nvPr/>
          </p:nvSpPr>
          <p:spPr>
            <a:xfrm>
              <a:off x="449279" y="3105383"/>
              <a:ext cx="1373100" cy="7452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Strategies are too difficult or time consuming</a:t>
              </a:r>
              <a:endParaRPr sz="1400" b="0" i="0" u="none" strike="noStrike" cap="none">
                <a:solidFill>
                  <a:srgbClr val="000000"/>
                </a:solidFill>
                <a:latin typeface="Arial"/>
                <a:ea typeface="Arial"/>
                <a:cs typeface="Arial"/>
                <a:sym typeface="Arial"/>
              </a:endParaRPr>
            </a:p>
          </p:txBody>
        </p:sp>
        <p:sp>
          <p:nvSpPr>
            <p:cNvPr id="1454" name="Google Shape;1454;g24c0cd4a5fb_14_414"/>
            <p:cNvSpPr/>
            <p:nvPr/>
          </p:nvSpPr>
          <p:spPr>
            <a:xfrm>
              <a:off x="217534" y="4255228"/>
              <a:ext cx="1452300" cy="20781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5" name="Google Shape;1455;g24c0cd4a5fb_14_414"/>
            <p:cNvSpPr/>
            <p:nvPr/>
          </p:nvSpPr>
          <p:spPr>
            <a:xfrm>
              <a:off x="400272" y="4428829"/>
              <a:ext cx="1452300" cy="2078100"/>
            </a:xfrm>
            <a:prstGeom prst="roundRect">
              <a:avLst>
                <a:gd name="adj" fmla="val 10000"/>
              </a:avLst>
            </a:prstGeom>
            <a:solidFill>
              <a:schemeClr val="lt1">
                <a:alpha val="89019"/>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6" name="Google Shape;1456;g24c0cd4a5fb_14_414"/>
            <p:cNvSpPr txBox="1"/>
            <p:nvPr/>
          </p:nvSpPr>
          <p:spPr>
            <a:xfrm>
              <a:off x="442807" y="4471364"/>
              <a:ext cx="1367100" cy="19932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Identify features of strategies that are difficult and modify.</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Select alternate strategies that match hypothesis.</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Provide additional training and technical assistance.</a:t>
              </a:r>
              <a:endParaRPr sz="1400" b="0" i="0" u="none" strike="noStrike" cap="none">
                <a:solidFill>
                  <a:srgbClr val="000000"/>
                </a:solidFill>
                <a:latin typeface="Arial"/>
                <a:ea typeface="Arial"/>
                <a:cs typeface="Arial"/>
                <a:sym typeface="Arial"/>
              </a:endParaRPr>
            </a:p>
          </p:txBody>
        </p:sp>
        <p:sp>
          <p:nvSpPr>
            <p:cNvPr id="1457" name="Google Shape;1457;g24c0cd4a5fb_14_414"/>
            <p:cNvSpPr/>
            <p:nvPr/>
          </p:nvSpPr>
          <p:spPr>
            <a:xfrm>
              <a:off x="2112153" y="2908595"/>
              <a:ext cx="1318800" cy="8133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8" name="Google Shape;1458;g24c0cd4a5fb_14_414"/>
            <p:cNvSpPr/>
            <p:nvPr/>
          </p:nvSpPr>
          <p:spPr>
            <a:xfrm>
              <a:off x="2294892" y="3082197"/>
              <a:ext cx="1318800" cy="813300"/>
            </a:xfrm>
            <a:prstGeom prst="roundRect">
              <a:avLst>
                <a:gd name="adj" fmla="val 10000"/>
              </a:avLst>
            </a:prstGeom>
            <a:solidFill>
              <a:schemeClr val="lt1">
                <a:alpha val="89019"/>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9" name="Google Shape;1459;g24c0cd4a5fb_14_414"/>
            <p:cNvSpPr txBox="1"/>
            <p:nvPr/>
          </p:nvSpPr>
          <p:spPr>
            <a:xfrm>
              <a:off x="2318716" y="3106021"/>
              <a:ext cx="1271100" cy="7659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Plan does not match school context.</a:t>
              </a:r>
              <a:endParaRPr sz="1400" b="0" i="0" u="none" strike="noStrike" cap="none">
                <a:solidFill>
                  <a:srgbClr val="000000"/>
                </a:solidFill>
                <a:latin typeface="Arial"/>
                <a:ea typeface="Arial"/>
                <a:cs typeface="Arial"/>
                <a:sym typeface="Arial"/>
              </a:endParaRPr>
            </a:p>
          </p:txBody>
        </p:sp>
        <p:sp>
          <p:nvSpPr>
            <p:cNvPr id="1460" name="Google Shape;1460;g24c0cd4a5fb_14_414"/>
            <p:cNvSpPr/>
            <p:nvPr/>
          </p:nvSpPr>
          <p:spPr>
            <a:xfrm>
              <a:off x="2046696" y="4300949"/>
              <a:ext cx="1453500" cy="20730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1" name="Google Shape;1461;g24c0cd4a5fb_14_414"/>
            <p:cNvSpPr/>
            <p:nvPr/>
          </p:nvSpPr>
          <p:spPr>
            <a:xfrm>
              <a:off x="2229435" y="4474551"/>
              <a:ext cx="1453500" cy="2073000"/>
            </a:xfrm>
            <a:prstGeom prst="roundRect">
              <a:avLst>
                <a:gd name="adj" fmla="val 10000"/>
              </a:avLst>
            </a:prstGeom>
            <a:solidFill>
              <a:schemeClr val="lt1">
                <a:alpha val="89019"/>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2" name="Google Shape;1462;g24c0cd4a5fb_14_414"/>
            <p:cNvSpPr txBox="1"/>
            <p:nvPr/>
          </p:nvSpPr>
          <p:spPr>
            <a:xfrm>
              <a:off x="2272011" y="4517127"/>
              <a:ext cx="1368600" cy="19881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Modify features to match context.</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Select alternate strategies that match school context and hypothesis.</a:t>
              </a:r>
              <a:endParaRPr sz="1400" b="0" i="0" u="none" strike="noStrike" cap="none">
                <a:solidFill>
                  <a:srgbClr val="000000"/>
                </a:solidFill>
                <a:latin typeface="Arial"/>
                <a:ea typeface="Arial"/>
                <a:cs typeface="Arial"/>
                <a:sym typeface="Arial"/>
              </a:endParaRPr>
            </a:p>
          </p:txBody>
        </p:sp>
        <p:sp>
          <p:nvSpPr>
            <p:cNvPr id="1463" name="Google Shape;1463;g24c0cd4a5fb_14_414"/>
            <p:cNvSpPr/>
            <p:nvPr/>
          </p:nvSpPr>
          <p:spPr>
            <a:xfrm>
              <a:off x="3870787" y="2908599"/>
              <a:ext cx="1373100" cy="7917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4" name="Google Shape;1464;g24c0cd4a5fb_14_414"/>
            <p:cNvSpPr/>
            <p:nvPr/>
          </p:nvSpPr>
          <p:spPr>
            <a:xfrm>
              <a:off x="4053539" y="3082197"/>
              <a:ext cx="1329000" cy="687300"/>
            </a:xfrm>
            <a:prstGeom prst="roundRect">
              <a:avLst>
                <a:gd name="adj" fmla="val 10000"/>
              </a:avLst>
            </a:prstGeom>
            <a:solidFill>
              <a:schemeClr val="lt1">
                <a:alpha val="89019"/>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5" name="Google Shape;1465;g24c0cd4a5fb_14_414"/>
            <p:cNvSpPr txBox="1"/>
            <p:nvPr/>
          </p:nvSpPr>
          <p:spPr>
            <a:xfrm>
              <a:off x="4073670" y="3102328"/>
              <a:ext cx="1288500" cy="6471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Experiencing intervention drift</a:t>
              </a:r>
              <a:endParaRPr sz="1400" b="0" i="0" u="none" strike="noStrike" cap="none">
                <a:solidFill>
                  <a:srgbClr val="000000"/>
                </a:solidFill>
                <a:latin typeface="Arial"/>
                <a:ea typeface="Arial"/>
                <a:cs typeface="Arial"/>
                <a:sym typeface="Arial"/>
              </a:endParaRPr>
            </a:p>
          </p:txBody>
        </p:sp>
        <p:sp>
          <p:nvSpPr>
            <p:cNvPr id="1466" name="Google Shape;1466;g24c0cd4a5fb_14_414"/>
            <p:cNvSpPr/>
            <p:nvPr/>
          </p:nvSpPr>
          <p:spPr>
            <a:xfrm>
              <a:off x="3858557" y="4343068"/>
              <a:ext cx="1342800" cy="20172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7" name="Google Shape;1467;g24c0cd4a5fb_14_414"/>
            <p:cNvSpPr/>
            <p:nvPr/>
          </p:nvSpPr>
          <p:spPr>
            <a:xfrm>
              <a:off x="4041295" y="4516669"/>
              <a:ext cx="1342800" cy="2017200"/>
            </a:xfrm>
            <a:prstGeom prst="roundRect">
              <a:avLst>
                <a:gd name="adj" fmla="val 10000"/>
              </a:avLst>
            </a:prstGeom>
            <a:solidFill>
              <a:schemeClr val="lt1">
                <a:alpha val="89019"/>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8" name="Google Shape;1468;g24c0cd4a5fb_14_414"/>
            <p:cNvSpPr txBox="1"/>
            <p:nvPr/>
          </p:nvSpPr>
          <p:spPr>
            <a:xfrm>
              <a:off x="4080625" y="4555999"/>
              <a:ext cx="1264200" cy="19386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Identify features of interventions affected by drift.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Provide booster training and technical assistance to refresh implementation. </a:t>
              </a:r>
              <a:endParaRPr sz="1400" b="0" i="0" u="none" strike="noStrike" cap="none">
                <a:solidFill>
                  <a:srgbClr val="000000"/>
                </a:solidFill>
                <a:latin typeface="Arial"/>
                <a:ea typeface="Arial"/>
                <a:cs typeface="Arial"/>
                <a:sym typeface="Arial"/>
              </a:endParaRPr>
            </a:p>
          </p:txBody>
        </p:sp>
        <p:sp>
          <p:nvSpPr>
            <p:cNvPr id="1469" name="Google Shape;1469;g24c0cd4a5fb_14_414"/>
            <p:cNvSpPr/>
            <p:nvPr/>
          </p:nvSpPr>
          <p:spPr>
            <a:xfrm>
              <a:off x="7005629" y="1178854"/>
              <a:ext cx="683100" cy="3912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0" name="Google Shape;1470;g24c0cd4a5fb_14_414"/>
            <p:cNvSpPr/>
            <p:nvPr/>
          </p:nvSpPr>
          <p:spPr>
            <a:xfrm>
              <a:off x="7188367" y="1352455"/>
              <a:ext cx="683100" cy="391200"/>
            </a:xfrm>
            <a:prstGeom prst="roundRect">
              <a:avLst>
                <a:gd name="adj" fmla="val 10000"/>
              </a:avLst>
            </a:prstGeom>
            <a:solidFill>
              <a:schemeClr val="lt1">
                <a:alpha val="89019"/>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1" name="Google Shape;1471;g24c0cd4a5fb_14_414"/>
            <p:cNvSpPr txBox="1"/>
            <p:nvPr/>
          </p:nvSpPr>
          <p:spPr>
            <a:xfrm>
              <a:off x="7199825" y="1363913"/>
              <a:ext cx="660000" cy="3684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chemeClr val="dk1"/>
                </a:buClr>
                <a:buSzPts val="1200"/>
                <a:buFont typeface="Calibri"/>
                <a:buNone/>
              </a:pPr>
              <a:r>
                <a:rPr lang="en-US" sz="1200" b="1" i="0" u="none" strike="noStrike" cap="none">
                  <a:solidFill>
                    <a:schemeClr val="dk1"/>
                  </a:solidFill>
                  <a:latin typeface="Calibri"/>
                  <a:ea typeface="Calibri"/>
                  <a:cs typeface="Calibri"/>
                  <a:sym typeface="Calibri"/>
                </a:rPr>
                <a:t>Yes</a:t>
              </a:r>
              <a:endParaRPr sz="1400" b="0" i="0" u="none" strike="noStrike" cap="none">
                <a:solidFill>
                  <a:srgbClr val="000000"/>
                </a:solidFill>
                <a:latin typeface="Arial"/>
                <a:ea typeface="Arial"/>
                <a:cs typeface="Arial"/>
                <a:sym typeface="Arial"/>
              </a:endParaRPr>
            </a:p>
          </p:txBody>
        </p:sp>
        <p:sp>
          <p:nvSpPr>
            <p:cNvPr id="1472" name="Google Shape;1472;g24c0cd4a5fb_14_414"/>
            <p:cNvSpPr/>
            <p:nvPr/>
          </p:nvSpPr>
          <p:spPr>
            <a:xfrm>
              <a:off x="5838209" y="2908599"/>
              <a:ext cx="1009200" cy="7917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3" name="Google Shape;1473;g24c0cd4a5fb_14_414"/>
            <p:cNvSpPr/>
            <p:nvPr/>
          </p:nvSpPr>
          <p:spPr>
            <a:xfrm>
              <a:off x="6020934" y="3082197"/>
              <a:ext cx="911400" cy="687300"/>
            </a:xfrm>
            <a:prstGeom prst="roundRect">
              <a:avLst>
                <a:gd name="adj" fmla="val 10000"/>
              </a:avLst>
            </a:prstGeom>
            <a:solidFill>
              <a:schemeClr val="lt1">
                <a:alpha val="89019"/>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4" name="Google Shape;1474;g24c0cd4a5fb_14_414"/>
            <p:cNvSpPr txBox="1"/>
            <p:nvPr/>
          </p:nvSpPr>
          <p:spPr>
            <a:xfrm>
              <a:off x="6041060" y="3102324"/>
              <a:ext cx="911400" cy="6873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Precision statement is incorrect</a:t>
              </a:r>
              <a:endParaRPr sz="1400" b="0" i="0" u="none" strike="noStrike" cap="none">
                <a:solidFill>
                  <a:srgbClr val="000000"/>
                </a:solidFill>
                <a:latin typeface="Arial"/>
                <a:ea typeface="Arial"/>
                <a:cs typeface="Arial"/>
                <a:sym typeface="Arial"/>
              </a:endParaRPr>
            </a:p>
          </p:txBody>
        </p:sp>
        <p:sp>
          <p:nvSpPr>
            <p:cNvPr id="1475" name="Google Shape;1475;g24c0cd4a5fb_14_414"/>
            <p:cNvSpPr/>
            <p:nvPr/>
          </p:nvSpPr>
          <p:spPr>
            <a:xfrm>
              <a:off x="5580406" y="4314870"/>
              <a:ext cx="1443600" cy="20235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6" name="Google Shape;1476;g24c0cd4a5fb_14_414"/>
            <p:cNvSpPr/>
            <p:nvPr/>
          </p:nvSpPr>
          <p:spPr>
            <a:xfrm>
              <a:off x="5763144" y="4488472"/>
              <a:ext cx="1443600" cy="2023500"/>
            </a:xfrm>
            <a:prstGeom prst="roundRect">
              <a:avLst>
                <a:gd name="adj" fmla="val 10000"/>
              </a:avLst>
            </a:prstGeom>
            <a:solidFill>
              <a:schemeClr val="lt1">
                <a:alpha val="89019"/>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7" name="Google Shape;1477;g24c0cd4a5fb_14_414"/>
            <p:cNvSpPr txBox="1"/>
            <p:nvPr/>
          </p:nvSpPr>
          <p:spPr>
            <a:xfrm>
              <a:off x="5805425" y="4530753"/>
              <a:ext cx="1359000" cy="19392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Revise statement</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Collect additional data if necessary.</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Select new interventions to match revised statement.</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Provide training and technical assistance. </a:t>
              </a:r>
              <a:endParaRPr sz="1400" b="0" i="0" u="none" strike="noStrike" cap="none">
                <a:solidFill>
                  <a:srgbClr val="000000"/>
                </a:solidFill>
                <a:latin typeface="Arial"/>
                <a:ea typeface="Arial"/>
                <a:cs typeface="Arial"/>
                <a:sym typeface="Arial"/>
              </a:endParaRPr>
            </a:p>
          </p:txBody>
        </p:sp>
        <p:sp>
          <p:nvSpPr>
            <p:cNvPr id="1478" name="Google Shape;1478;g24c0cd4a5fb_14_414"/>
            <p:cNvSpPr/>
            <p:nvPr/>
          </p:nvSpPr>
          <p:spPr>
            <a:xfrm>
              <a:off x="7644218" y="2908600"/>
              <a:ext cx="1183800" cy="7917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9" name="Google Shape;1479;g24c0cd4a5fb_14_414"/>
            <p:cNvSpPr/>
            <p:nvPr/>
          </p:nvSpPr>
          <p:spPr>
            <a:xfrm>
              <a:off x="7826968" y="3082198"/>
              <a:ext cx="1183800" cy="813300"/>
            </a:xfrm>
            <a:prstGeom prst="roundRect">
              <a:avLst>
                <a:gd name="adj" fmla="val 10000"/>
              </a:avLst>
            </a:prstGeom>
            <a:solidFill>
              <a:schemeClr val="lt1">
                <a:alpha val="89019"/>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1100"/>
                <a:buFont typeface="Arial"/>
                <a:buNone/>
              </a:pPr>
              <a:r>
                <a:rPr lang="en-US" sz="1100" b="0" i="0" u="none" strike="noStrike" cap="none">
                  <a:solidFill>
                    <a:schemeClr val="dk1"/>
                  </a:solidFill>
                  <a:latin typeface="Calibri"/>
                  <a:ea typeface="Calibri"/>
                  <a:cs typeface="Calibri"/>
                  <a:sym typeface="Calibri"/>
                </a:rPr>
                <a:t>Precision Statement is correct. Interventions are insufficient.</a:t>
              </a:r>
              <a:endParaRPr sz="1400" b="0" i="0" u="none" strike="noStrike" cap="none">
                <a:solidFill>
                  <a:srgbClr val="000000"/>
                </a:solidFill>
                <a:latin typeface="Arial"/>
                <a:ea typeface="Arial"/>
                <a:cs typeface="Arial"/>
                <a:sym typeface="Arial"/>
              </a:endParaRPr>
            </a:p>
          </p:txBody>
        </p:sp>
        <p:sp>
          <p:nvSpPr>
            <p:cNvPr id="1480" name="Google Shape;1480;g24c0cd4a5fb_14_414"/>
            <p:cNvSpPr/>
            <p:nvPr/>
          </p:nvSpPr>
          <p:spPr>
            <a:xfrm>
              <a:off x="7366951" y="4341188"/>
              <a:ext cx="1643700" cy="2115900"/>
            </a:xfrm>
            <a:prstGeom prst="roundRect">
              <a:avLst>
                <a:gd name="adj" fmla="val 10000"/>
              </a:avLst>
            </a:prstGeom>
            <a:solidFill>
              <a:srgbClr val="193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1" name="Google Shape;1481;g24c0cd4a5fb_14_414"/>
            <p:cNvSpPr/>
            <p:nvPr/>
          </p:nvSpPr>
          <p:spPr>
            <a:xfrm>
              <a:off x="7574857" y="4514789"/>
              <a:ext cx="1643700" cy="2115900"/>
            </a:xfrm>
            <a:prstGeom prst="roundRect">
              <a:avLst>
                <a:gd name="adj" fmla="val 10000"/>
              </a:avLst>
            </a:prstGeom>
            <a:solidFill>
              <a:schemeClr val="lt1">
                <a:alpha val="89019"/>
              </a:schemeClr>
            </a:solidFill>
            <a:ln w="9525"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2" name="Google Shape;1482;g24c0cd4a5fb_14_414"/>
            <p:cNvSpPr txBox="1"/>
            <p:nvPr/>
          </p:nvSpPr>
          <p:spPr>
            <a:xfrm>
              <a:off x="7622995" y="4562927"/>
              <a:ext cx="1547400" cy="20199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Identify features of strategies that affect potency.</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Modify features to strategies to make more powerful.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Select new strategies if necessary.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chemeClr val="dk1"/>
                </a:buClr>
                <a:buSzPts val="1100"/>
                <a:buFont typeface="Calibri"/>
                <a:buNone/>
              </a:pPr>
              <a:r>
                <a:rPr lang="en-US" sz="1100" b="0" i="0" u="none" strike="noStrike" cap="none">
                  <a:solidFill>
                    <a:schemeClr val="dk1"/>
                  </a:solidFill>
                  <a:latin typeface="Calibri"/>
                  <a:ea typeface="Calibri"/>
                  <a:cs typeface="Calibri"/>
                  <a:sym typeface="Calibri"/>
                </a:rPr>
                <a:t>Provide training and technical assistance in revised or new strategy implementation. </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487"/>
        <p:cNvGrpSpPr/>
        <p:nvPr/>
      </p:nvGrpSpPr>
      <p:grpSpPr>
        <a:xfrm>
          <a:off x="0" y="0"/>
          <a:ext cx="0" cy="0"/>
          <a:chOff x="0" y="0"/>
          <a:chExt cx="0" cy="0"/>
        </a:xfrm>
      </p:grpSpPr>
      <p:pic>
        <p:nvPicPr>
          <p:cNvPr id="1488" name="Google Shape;1488;g247d92c5c7d_0_0" descr="Example of VTSS DIDM decision making grid available on page 8 of the DIDM-D workbook"/>
          <p:cNvPicPr preferRelativeResize="0"/>
          <p:nvPr/>
        </p:nvPicPr>
        <p:blipFill rotWithShape="1">
          <a:blip r:embed="rId3">
            <a:alphaModFix/>
          </a:blip>
          <a:srcRect/>
          <a:stretch/>
        </p:blipFill>
        <p:spPr>
          <a:xfrm>
            <a:off x="1033599" y="1741550"/>
            <a:ext cx="7076800" cy="4544950"/>
          </a:xfrm>
          <a:prstGeom prst="rect">
            <a:avLst/>
          </a:prstGeom>
          <a:noFill/>
          <a:ln w="9525" cap="flat" cmpd="sng">
            <a:solidFill>
              <a:schemeClr val="dk2"/>
            </a:solidFill>
            <a:prstDash val="solid"/>
            <a:round/>
            <a:headEnd type="none" w="sm" len="sm"/>
            <a:tailEnd type="none" w="sm" len="sm"/>
          </a:ln>
        </p:spPr>
      </p:pic>
      <p:sp>
        <p:nvSpPr>
          <p:cNvPr id="1489" name="Google Shape;1489;g247d92c5c7d_0_0"/>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3800"/>
              <a:buNone/>
            </a:pPr>
            <a:r>
              <a:rPr lang="en-US"/>
              <a:t>What Does the Data Say?</a:t>
            </a:r>
            <a:endParaRPr/>
          </a:p>
        </p:txBody>
      </p:sp>
      <p:sp>
        <p:nvSpPr>
          <p:cNvPr id="1490" name="Google Shape;1490;g247d92c5c7d_0_0" descr="Highlight on Data/Progress monitoring section of DIDM Decision Making grid"/>
          <p:cNvSpPr/>
          <p:nvPr/>
        </p:nvSpPr>
        <p:spPr>
          <a:xfrm>
            <a:off x="1154100" y="5265800"/>
            <a:ext cx="6835800" cy="8571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Verdana"/>
              <a:ea typeface="Verdana"/>
              <a:cs typeface="Verdana"/>
              <a:sym typeface="Verdana"/>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495"/>
        <p:cNvGrpSpPr/>
        <p:nvPr/>
      </p:nvGrpSpPr>
      <p:grpSpPr>
        <a:xfrm>
          <a:off x="0" y="0"/>
          <a:ext cx="0" cy="0"/>
          <a:chOff x="0" y="0"/>
          <a:chExt cx="0" cy="0"/>
        </a:xfrm>
      </p:grpSpPr>
      <p:sp>
        <p:nvSpPr>
          <p:cNvPr id="1496" name="Google Shape;1496;g247d92c5c7d_0_7"/>
          <p:cNvSpPr txBox="1">
            <a:spLocks noGrp="1"/>
          </p:cNvSpPr>
          <p:nvPr>
            <p:ph type="title"/>
          </p:nvPr>
        </p:nvSpPr>
        <p:spPr>
          <a:xfrm>
            <a:off x="914400" y="273050"/>
            <a:ext cx="2551200" cy="1162200"/>
          </a:xfrm>
          <a:prstGeom prst="rect">
            <a:avLst/>
          </a:prstGeom>
          <a:solidFill>
            <a:schemeClr val="lt1"/>
          </a:solid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2000"/>
              <a:buNone/>
            </a:pPr>
            <a:r>
              <a:rPr lang="en-US" sz="2400"/>
              <a:t>Work Time: Evaluate</a:t>
            </a:r>
            <a:endParaRPr sz="2400"/>
          </a:p>
        </p:txBody>
      </p:sp>
      <p:sp>
        <p:nvSpPr>
          <p:cNvPr id="1497" name="Google Shape;1497;g247d92c5c7d_0_7"/>
          <p:cNvSpPr txBox="1">
            <a:spLocks noGrp="1"/>
          </p:cNvSpPr>
          <p:nvPr>
            <p:ph type="body" idx="1"/>
          </p:nvPr>
        </p:nvSpPr>
        <p:spPr>
          <a:xfrm>
            <a:off x="3575050" y="273051"/>
            <a:ext cx="5111700" cy="5674800"/>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Autofit/>
          </a:bodyPr>
          <a:lstStyle/>
          <a:p>
            <a:pPr marL="0" lvl="0" indent="0" algn="l" rtl="0">
              <a:lnSpc>
                <a:spcPct val="80000"/>
              </a:lnSpc>
              <a:spcBef>
                <a:spcPts val="0"/>
              </a:spcBef>
              <a:spcAft>
                <a:spcPts val="0"/>
              </a:spcAft>
              <a:buSzPts val="3200"/>
              <a:buNone/>
            </a:pPr>
            <a:endParaRPr sz="2400"/>
          </a:p>
          <a:p>
            <a:pPr marL="0" lvl="0" indent="0" algn="l" rtl="0">
              <a:lnSpc>
                <a:spcPct val="80000"/>
              </a:lnSpc>
              <a:spcBef>
                <a:spcPts val="1000"/>
              </a:spcBef>
              <a:spcAft>
                <a:spcPts val="0"/>
              </a:spcAft>
              <a:buSzPts val="3200"/>
              <a:buNone/>
            </a:pPr>
            <a:endParaRPr sz="2400"/>
          </a:p>
          <a:p>
            <a:pPr marL="0" lvl="0" indent="0" algn="l" rtl="0">
              <a:lnSpc>
                <a:spcPct val="80000"/>
              </a:lnSpc>
              <a:spcBef>
                <a:spcPts val="1000"/>
              </a:spcBef>
              <a:spcAft>
                <a:spcPts val="1000"/>
              </a:spcAft>
              <a:buSzPts val="3200"/>
              <a:buNone/>
            </a:pPr>
            <a:r>
              <a:rPr lang="en-US" sz="3600" i="1"/>
              <a:t>To what extent have you considered these evaluation questions?</a:t>
            </a:r>
            <a:endParaRPr sz="3600" i="1"/>
          </a:p>
        </p:txBody>
      </p:sp>
      <p:sp>
        <p:nvSpPr>
          <p:cNvPr id="1498" name="Google Shape;1498;g247d92c5c7d_0_7"/>
          <p:cNvSpPr txBox="1">
            <a:spLocks noGrp="1"/>
          </p:cNvSpPr>
          <p:nvPr>
            <p:ph type="body" idx="2"/>
          </p:nvPr>
        </p:nvSpPr>
        <p:spPr>
          <a:xfrm>
            <a:off x="457200" y="1435101"/>
            <a:ext cx="3008400" cy="4512900"/>
          </a:xfrm>
          <a:prstGeom prst="rect">
            <a:avLst/>
          </a:prstGeom>
          <a:solidFill>
            <a:srgbClr val="003369">
              <a:alpha val="72549"/>
            </a:srgbClr>
          </a:solidFill>
          <a:ln>
            <a:noFill/>
          </a:ln>
        </p:spPr>
        <p:txBody>
          <a:bodyPr spcFirstLastPara="1" wrap="square" lIns="91425" tIns="45700" rIns="91425" bIns="45700" anchor="t" anchorCtr="0">
            <a:normAutofit/>
          </a:bodyPr>
          <a:lstStyle/>
          <a:p>
            <a:pPr marL="0" lvl="0" indent="0" algn="l" rtl="0">
              <a:lnSpc>
                <a:spcPct val="100000"/>
              </a:lnSpc>
              <a:spcBef>
                <a:spcPts val="480"/>
              </a:spcBef>
              <a:spcAft>
                <a:spcPts val="0"/>
              </a:spcAft>
              <a:buSzPts val="2400"/>
              <a:buNone/>
            </a:pPr>
            <a:r>
              <a:rPr lang="en-US"/>
              <a:t>Evaluate fidelity, outcomes</a:t>
            </a:r>
            <a:endParaRPr/>
          </a:p>
        </p:txBody>
      </p:sp>
      <p:pic>
        <p:nvPicPr>
          <p:cNvPr id="1499" name="Google Shape;1499;g247d92c5c7d_0_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50678" y="3429000"/>
            <a:ext cx="4138521" cy="3107074"/>
          </a:xfrm>
          <a:prstGeom prst="rect">
            <a:avLst/>
          </a:prstGeom>
          <a:noFill/>
          <a:ln w="9525" cap="flat" cmpd="sng">
            <a:solidFill>
              <a:schemeClr val="dk2"/>
            </a:solidFill>
            <a:prstDash val="solid"/>
            <a:round/>
            <a:headEnd type="none" w="sm" len="sm"/>
            <a:tailEnd type="none" w="sm" len="sm"/>
          </a:ln>
        </p:spPr>
      </p:pic>
      <p:pic>
        <p:nvPicPr>
          <p:cNvPr id="1500" name="Google Shape;1500;g247d92c5c7d_0_7" descr="5 Minute Timer - Relaxing Music with Ocean Waves&#10;&#10;📜 Message from the Creator of Tick Tock Countdown Timer&#10;&#10;I am Tom C. and I specialise in the field of Mental Health for a number of years.  I want to place where people can relax, unwind, study and sleep better. &#10;&#10;My videos are ideal for studying, sleep, relaxation and exercise. My aim is to provide the highest quality relaxing content that doesn’t contain any annoying talking or commentary. Research shows this can be help with mental heath. &#10;&#10;All my timer videos are made in high quality with editing programs such as Premiere Pro 2020, Photoshop and Luma Fusion. Each video takes many hours of editing and mixing to produce the perfect timer video for my viewers. &#10;&#10;Some video and audio files are make in collaboration with other video and audio creators with all the licenses and commercial use rights.&#10;&#10;All videos, audio, effects are mixed and created by myself.&#10;&#10;⏱ Popular Timers &#10;&#10;5 Minute Timer - Calm and Relaxing Music: https://youtu.be/hso3oR8PJss&#10;10 Minute Timer - Relaxing Music: https://youtu;.be/yxu0qHbG_2c&#10;15 Minute Timer - No Music: https://youtu.be/v-vXDXrGSlI&#10;30 Minute Timer - Instrumental Relaxing Music: https://youtu.be/G4X4ZQHsTyE&#10;45 Minute Timer - Ambient Music: https://youtu.be/TKmhQprljAc&#10;1 Hour Timer - Beautiful Ocean Sunset https://youtu.be/TKmhQprljAc&#10;&#10;🎥 Editing&#10;    -  Luma Fusion&#10;    -  Premiere Pro 2020&#10;    - Adobe After Effects&#10;    - Photoshop&#10;&#10;📽Video and filming&#10;    - Sony a6000&#10;    - Fujifilm X-T3&#10;    - GoPro Hero8 &#10;    - Story Blocks&#10;    -  Pexels&#10;    -  Pixabay&#10;    - Adobe Stock&#10;    - Pond 5&#10;&#10;🎶Audio&#10;    - Story Blocks&#10;    - Youtube Audio Library&#10;&#10;🎤Microphone&#10;    - Blue Yeta&#10;    - Audio-Technica BP4025&#10;    - Zoom H2N&#10;&#10;&#10;Hashtags&#10;#Timer #Relaxation #RelaxingMusic&#10;&#10;© Copyright Tick Tock Countdown Timer 2021. All rights reserved. Any reproduction or republication of all or part of this video is prohibited. All of the video material on this channel is copyright protected. If you like my timers, please support me by buying me a coffee with the link below.&#10;&#10;https://www.buymeacoffee.com/ccproductiw" title="5 Minute Timer - Relaxing Music with Ocean Waves">
            <a:hlinkClick r:id="rId4"/>
          </p:cNvPr>
          <p:cNvPicPr preferRelativeResize="0"/>
          <p:nvPr/>
        </p:nvPicPr>
        <p:blipFill rotWithShape="1">
          <a:blip r:embed="rId5">
            <a:alphaModFix/>
          </a:blip>
          <a:srcRect/>
          <a:stretch/>
        </p:blipFill>
        <p:spPr>
          <a:xfrm>
            <a:off x="6045200" y="4214800"/>
            <a:ext cx="2336800" cy="13144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00"/>
                                        </p:tgtEl>
                                        <p:attrNameLst>
                                          <p:attrName>style.visibility</p:attrName>
                                        </p:attrNameLst>
                                      </p:cBhvr>
                                      <p:to>
                                        <p:strVal val="visible"/>
                                      </p:to>
                                    </p:set>
                                    <p:animEffect transition="in" filter="fade">
                                      <p:cBhvr>
                                        <p:cTn id="7" dur="1000"/>
                                        <p:tgtEl>
                                          <p:spTgt spid="15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505"/>
        <p:cNvGrpSpPr/>
        <p:nvPr/>
      </p:nvGrpSpPr>
      <p:grpSpPr>
        <a:xfrm>
          <a:off x="0" y="0"/>
          <a:ext cx="0" cy="0"/>
          <a:chOff x="0" y="0"/>
          <a:chExt cx="0" cy="0"/>
        </a:xfrm>
      </p:grpSpPr>
      <p:sp>
        <p:nvSpPr>
          <p:cNvPr id="1506" name="Google Shape;1506;g2448a1f67e7_0_0"/>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Evaluate the MTSS Process</a:t>
            </a:r>
            <a:endParaRPr/>
          </a:p>
        </p:txBody>
      </p:sp>
      <p:grpSp>
        <p:nvGrpSpPr>
          <p:cNvPr id="1507" name="Google Shape;1507;g2448a1f67e7_0_0"/>
          <p:cNvGrpSpPr/>
          <p:nvPr/>
        </p:nvGrpSpPr>
        <p:grpSpPr>
          <a:xfrm>
            <a:off x="1545965" y="1371608"/>
            <a:ext cx="4680450" cy="5477756"/>
            <a:chOff x="0" y="4286"/>
            <a:chExt cx="6240600" cy="5477756"/>
          </a:xfrm>
        </p:grpSpPr>
        <p:sp>
          <p:nvSpPr>
            <p:cNvPr id="1508" name="Google Shape;1508;g2448a1f67e7_0_0"/>
            <p:cNvSpPr/>
            <p:nvPr/>
          </p:nvSpPr>
          <p:spPr>
            <a:xfrm>
              <a:off x="0" y="4286"/>
              <a:ext cx="6240600" cy="912900"/>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9" name="Google Shape;1509;g2448a1f67e7_0_0"/>
            <p:cNvSpPr/>
            <p:nvPr/>
          </p:nvSpPr>
          <p:spPr>
            <a:xfrm>
              <a:off x="276173" y="209704"/>
              <a:ext cx="502200" cy="502200"/>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0" name="Google Shape;1510;g2448a1f67e7_0_0"/>
            <p:cNvSpPr/>
            <p:nvPr/>
          </p:nvSpPr>
          <p:spPr>
            <a:xfrm>
              <a:off x="1054481" y="4286"/>
              <a:ext cx="5186100" cy="912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1" name="Google Shape;1511;g2448a1f67e7_0_0"/>
            <p:cNvSpPr/>
            <p:nvPr/>
          </p:nvSpPr>
          <p:spPr>
            <a:xfrm>
              <a:off x="0" y="1145500"/>
              <a:ext cx="6240600" cy="912900"/>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2" name="Google Shape;1512;g2448a1f67e7_0_0"/>
            <p:cNvSpPr/>
            <p:nvPr/>
          </p:nvSpPr>
          <p:spPr>
            <a:xfrm>
              <a:off x="276173" y="1350918"/>
              <a:ext cx="502200" cy="502200"/>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3" name="Google Shape;1513;g2448a1f67e7_0_0"/>
            <p:cNvSpPr/>
            <p:nvPr/>
          </p:nvSpPr>
          <p:spPr>
            <a:xfrm>
              <a:off x="1054481" y="1145500"/>
              <a:ext cx="5186100" cy="912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4" name="Google Shape;1514;g2448a1f67e7_0_0"/>
            <p:cNvSpPr txBox="1"/>
            <p:nvPr/>
          </p:nvSpPr>
          <p:spPr>
            <a:xfrm>
              <a:off x="1054481" y="1145500"/>
              <a:ext cx="5186100" cy="912900"/>
            </a:xfrm>
            <a:prstGeom prst="rect">
              <a:avLst/>
            </a:prstGeom>
            <a:noFill/>
            <a:ln>
              <a:noFill/>
            </a:ln>
          </p:spPr>
          <p:txBody>
            <a:bodyPr spcFirstLastPara="1" wrap="square" lIns="96600" tIns="96600" rIns="96600" bIns="96600" anchor="ctr" anchorCtr="0">
              <a:noAutofit/>
            </a:bodyPr>
            <a:lstStyle/>
            <a:p>
              <a:pPr marL="0" marR="0" lvl="0" indent="0" algn="l" rtl="0">
                <a:lnSpc>
                  <a:spcPct val="90000"/>
                </a:lnSpc>
                <a:spcBef>
                  <a:spcPts val="0"/>
                </a:spcBef>
                <a:spcAft>
                  <a:spcPts val="0"/>
                </a:spcAft>
                <a:buClr>
                  <a:schemeClr val="dk1"/>
                </a:buClr>
                <a:buSzPts val="1900"/>
                <a:buFont typeface="Open Sans"/>
                <a:buNone/>
              </a:pPr>
              <a:r>
                <a:rPr lang="en-US" sz="1900" b="0" i="0" u="none" strike="noStrike" cap="none">
                  <a:solidFill>
                    <a:schemeClr val="dk1"/>
                  </a:solidFill>
                  <a:latin typeface="Open Sans"/>
                  <a:ea typeface="Open Sans"/>
                  <a:cs typeface="Open Sans"/>
                  <a:sym typeface="Open Sans"/>
                </a:rPr>
                <a:t>Process</a:t>
              </a:r>
              <a:endParaRPr sz="1400" b="0" i="0" u="none" strike="noStrike" cap="none">
                <a:solidFill>
                  <a:srgbClr val="000000"/>
                </a:solidFill>
                <a:latin typeface="Arial"/>
                <a:ea typeface="Arial"/>
                <a:cs typeface="Arial"/>
                <a:sym typeface="Arial"/>
              </a:endParaRPr>
            </a:p>
          </p:txBody>
        </p:sp>
        <p:sp>
          <p:nvSpPr>
            <p:cNvPr id="1515" name="Google Shape;1515;g2448a1f67e7_0_0"/>
            <p:cNvSpPr/>
            <p:nvPr/>
          </p:nvSpPr>
          <p:spPr>
            <a:xfrm>
              <a:off x="0" y="2286714"/>
              <a:ext cx="6240600" cy="912900"/>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6" name="Google Shape;1516;g2448a1f67e7_0_0"/>
            <p:cNvSpPr/>
            <p:nvPr/>
          </p:nvSpPr>
          <p:spPr>
            <a:xfrm>
              <a:off x="276173" y="2492132"/>
              <a:ext cx="502200" cy="502200"/>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7" name="Google Shape;1517;g2448a1f67e7_0_0"/>
            <p:cNvSpPr/>
            <p:nvPr/>
          </p:nvSpPr>
          <p:spPr>
            <a:xfrm>
              <a:off x="1054481" y="2286714"/>
              <a:ext cx="5186100" cy="912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8" name="Google Shape;1518;g2448a1f67e7_0_0"/>
            <p:cNvSpPr txBox="1"/>
            <p:nvPr/>
          </p:nvSpPr>
          <p:spPr>
            <a:xfrm>
              <a:off x="1054481" y="2286714"/>
              <a:ext cx="5186100" cy="912900"/>
            </a:xfrm>
            <a:prstGeom prst="rect">
              <a:avLst/>
            </a:prstGeom>
            <a:noFill/>
            <a:ln>
              <a:noFill/>
            </a:ln>
          </p:spPr>
          <p:txBody>
            <a:bodyPr spcFirstLastPara="1" wrap="square" lIns="96600" tIns="96600" rIns="96600" bIns="96600" anchor="ctr" anchorCtr="0">
              <a:noAutofit/>
            </a:bodyPr>
            <a:lstStyle/>
            <a:p>
              <a:pPr marL="0" marR="0" lvl="0" indent="0" algn="l" rtl="0">
                <a:lnSpc>
                  <a:spcPct val="90000"/>
                </a:lnSpc>
                <a:spcBef>
                  <a:spcPts val="0"/>
                </a:spcBef>
                <a:spcAft>
                  <a:spcPts val="0"/>
                </a:spcAft>
                <a:buClr>
                  <a:schemeClr val="dk1"/>
                </a:buClr>
                <a:buSzPts val="1900"/>
                <a:buFont typeface="Open Sans"/>
                <a:buNone/>
              </a:pPr>
              <a:r>
                <a:rPr lang="en-US" sz="1900" b="0" i="0" u="none" strike="noStrike" cap="none">
                  <a:solidFill>
                    <a:schemeClr val="dk1"/>
                  </a:solidFill>
                  <a:latin typeface="Open Sans"/>
                  <a:ea typeface="Open Sans"/>
                  <a:cs typeface="Open Sans"/>
                  <a:sym typeface="Open Sans"/>
                </a:rPr>
                <a:t>Capacity</a:t>
              </a:r>
              <a:endParaRPr sz="1400" b="0" i="0" u="none" strike="noStrike" cap="none">
                <a:solidFill>
                  <a:srgbClr val="000000"/>
                </a:solidFill>
                <a:latin typeface="Arial"/>
                <a:ea typeface="Arial"/>
                <a:cs typeface="Arial"/>
                <a:sym typeface="Arial"/>
              </a:endParaRPr>
            </a:p>
          </p:txBody>
        </p:sp>
        <p:sp>
          <p:nvSpPr>
            <p:cNvPr id="1519" name="Google Shape;1519;g2448a1f67e7_0_0"/>
            <p:cNvSpPr/>
            <p:nvPr/>
          </p:nvSpPr>
          <p:spPr>
            <a:xfrm>
              <a:off x="0" y="3427928"/>
              <a:ext cx="6240600" cy="912900"/>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0" name="Google Shape;1520;g2448a1f67e7_0_0"/>
            <p:cNvSpPr/>
            <p:nvPr/>
          </p:nvSpPr>
          <p:spPr>
            <a:xfrm>
              <a:off x="276173" y="3633346"/>
              <a:ext cx="502200" cy="502200"/>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1" name="Google Shape;1521;g2448a1f67e7_0_0"/>
            <p:cNvSpPr/>
            <p:nvPr/>
          </p:nvSpPr>
          <p:spPr>
            <a:xfrm>
              <a:off x="1054481" y="3427928"/>
              <a:ext cx="5186100" cy="912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2" name="Google Shape;1522;g2448a1f67e7_0_0"/>
            <p:cNvSpPr txBox="1"/>
            <p:nvPr/>
          </p:nvSpPr>
          <p:spPr>
            <a:xfrm>
              <a:off x="1054481" y="3427928"/>
              <a:ext cx="5186100" cy="912900"/>
            </a:xfrm>
            <a:prstGeom prst="rect">
              <a:avLst/>
            </a:prstGeom>
            <a:noFill/>
            <a:ln>
              <a:noFill/>
            </a:ln>
          </p:spPr>
          <p:txBody>
            <a:bodyPr spcFirstLastPara="1" wrap="square" lIns="96600" tIns="96600" rIns="96600" bIns="96600" anchor="ctr" anchorCtr="0">
              <a:noAutofit/>
            </a:bodyPr>
            <a:lstStyle/>
            <a:p>
              <a:pPr marL="0" marR="0" lvl="0" indent="0" algn="l" rtl="0">
                <a:lnSpc>
                  <a:spcPct val="90000"/>
                </a:lnSpc>
                <a:spcBef>
                  <a:spcPts val="0"/>
                </a:spcBef>
                <a:spcAft>
                  <a:spcPts val="0"/>
                </a:spcAft>
                <a:buClr>
                  <a:schemeClr val="dk1"/>
                </a:buClr>
                <a:buSzPts val="1900"/>
                <a:buFont typeface="Open Sans"/>
                <a:buNone/>
              </a:pPr>
              <a:r>
                <a:rPr lang="en-US" sz="1900" b="0" i="0" u="none" strike="noStrike" cap="none">
                  <a:solidFill>
                    <a:schemeClr val="dk1"/>
                  </a:solidFill>
                  <a:latin typeface="Open Sans"/>
                  <a:ea typeface="Open Sans"/>
                  <a:cs typeface="Open Sans"/>
                  <a:sym typeface="Open Sans"/>
                </a:rPr>
                <a:t>Fidelity</a:t>
              </a:r>
              <a:endParaRPr sz="1400" b="0" i="0" u="none" strike="noStrike" cap="none">
                <a:solidFill>
                  <a:srgbClr val="000000"/>
                </a:solidFill>
                <a:latin typeface="Arial"/>
                <a:ea typeface="Arial"/>
                <a:cs typeface="Arial"/>
                <a:sym typeface="Arial"/>
              </a:endParaRPr>
            </a:p>
          </p:txBody>
        </p:sp>
        <p:sp>
          <p:nvSpPr>
            <p:cNvPr id="1523" name="Google Shape;1523;g2448a1f67e7_0_0"/>
            <p:cNvSpPr/>
            <p:nvPr/>
          </p:nvSpPr>
          <p:spPr>
            <a:xfrm>
              <a:off x="0" y="4569142"/>
              <a:ext cx="6240600" cy="912900"/>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4" name="Google Shape;1524;g2448a1f67e7_0_0"/>
            <p:cNvSpPr/>
            <p:nvPr/>
          </p:nvSpPr>
          <p:spPr>
            <a:xfrm>
              <a:off x="276173" y="4774561"/>
              <a:ext cx="502200" cy="502200"/>
            </a:xfrm>
            <a:prstGeom prst="rect">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5" name="Google Shape;1525;g2448a1f67e7_0_0"/>
            <p:cNvSpPr/>
            <p:nvPr/>
          </p:nvSpPr>
          <p:spPr>
            <a:xfrm>
              <a:off x="1054481" y="4569142"/>
              <a:ext cx="5186100" cy="912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6" name="Google Shape;1526;g2448a1f67e7_0_0"/>
            <p:cNvSpPr txBox="1"/>
            <p:nvPr/>
          </p:nvSpPr>
          <p:spPr>
            <a:xfrm>
              <a:off x="1054481" y="4569142"/>
              <a:ext cx="5186100" cy="912900"/>
            </a:xfrm>
            <a:prstGeom prst="rect">
              <a:avLst/>
            </a:prstGeom>
            <a:noFill/>
            <a:ln>
              <a:noFill/>
            </a:ln>
          </p:spPr>
          <p:txBody>
            <a:bodyPr spcFirstLastPara="1" wrap="square" lIns="96600" tIns="96600" rIns="96600" bIns="96600" anchor="ctr" anchorCtr="0">
              <a:noAutofit/>
            </a:bodyPr>
            <a:lstStyle/>
            <a:p>
              <a:pPr marL="0" marR="0" lvl="0" indent="0" algn="l" rtl="0">
                <a:lnSpc>
                  <a:spcPct val="90000"/>
                </a:lnSpc>
                <a:spcBef>
                  <a:spcPts val="0"/>
                </a:spcBef>
                <a:spcAft>
                  <a:spcPts val="0"/>
                </a:spcAft>
                <a:buClr>
                  <a:schemeClr val="dk1"/>
                </a:buClr>
                <a:buSzPts val="1900"/>
                <a:buFont typeface="Open Sans"/>
                <a:buNone/>
              </a:pPr>
              <a:r>
                <a:rPr lang="en-US" sz="1900" b="0" i="0" u="none" strike="noStrike" cap="none">
                  <a:solidFill>
                    <a:schemeClr val="dk1"/>
                  </a:solidFill>
                  <a:latin typeface="Open Sans"/>
                  <a:ea typeface="Open Sans"/>
                  <a:cs typeface="Open Sans"/>
                  <a:sym typeface="Open Sans"/>
                </a:rPr>
                <a:t>Outcomes</a:t>
              </a:r>
              <a:endParaRPr sz="1400" b="0" i="0" u="none" strike="noStrike" cap="none">
                <a:solidFill>
                  <a:srgbClr val="000000"/>
                </a:solidFill>
                <a:latin typeface="Arial"/>
                <a:ea typeface="Arial"/>
                <a:cs typeface="Arial"/>
                <a:sym typeface="Arial"/>
              </a:endParaRPr>
            </a:p>
          </p:txBody>
        </p:sp>
        <p:sp>
          <p:nvSpPr>
            <p:cNvPr id="1527" name="Google Shape;1527;g2448a1f67e7_0_0"/>
            <p:cNvSpPr txBox="1"/>
            <p:nvPr/>
          </p:nvSpPr>
          <p:spPr>
            <a:xfrm>
              <a:off x="1054481" y="4286"/>
              <a:ext cx="5186100" cy="912900"/>
            </a:xfrm>
            <a:prstGeom prst="rect">
              <a:avLst/>
            </a:prstGeom>
            <a:noFill/>
            <a:ln>
              <a:noFill/>
            </a:ln>
          </p:spPr>
          <p:txBody>
            <a:bodyPr spcFirstLastPara="1" wrap="square" lIns="96600" tIns="96600" rIns="96600" bIns="96600" anchor="ctr" anchorCtr="0">
              <a:noAutofit/>
            </a:bodyPr>
            <a:lstStyle/>
            <a:p>
              <a:pPr marL="0" marR="0" lvl="0" indent="0" algn="l" rtl="0">
                <a:lnSpc>
                  <a:spcPct val="90000"/>
                </a:lnSpc>
                <a:spcBef>
                  <a:spcPts val="0"/>
                </a:spcBef>
                <a:spcAft>
                  <a:spcPts val="0"/>
                </a:spcAft>
                <a:buClr>
                  <a:schemeClr val="dk1"/>
                </a:buClr>
                <a:buSzPts val="1900"/>
                <a:buFont typeface="Open Sans"/>
                <a:buNone/>
              </a:pPr>
              <a:r>
                <a:rPr lang="en-US" sz="1900" b="0" i="0" u="none" strike="noStrike" cap="none">
                  <a:solidFill>
                    <a:schemeClr val="dk1"/>
                  </a:solidFill>
                  <a:latin typeface="Open Sans"/>
                  <a:ea typeface="Open Sans"/>
                  <a:cs typeface="Open Sans"/>
                  <a:sym typeface="Open Sans"/>
                </a:rPr>
                <a:t>Reach</a:t>
              </a:r>
              <a:endParaRPr sz="1400" b="0" i="0" u="none" strike="noStrike" cap="none">
                <a:solidFill>
                  <a:srgbClr val="000000"/>
                </a:solidFill>
                <a:latin typeface="Arial"/>
                <a:ea typeface="Arial"/>
                <a:cs typeface="Arial"/>
                <a:sym typeface="Arial"/>
              </a:endParaRPr>
            </a:p>
          </p:txBody>
        </p:sp>
      </p:grpSp>
      <p:sp>
        <p:nvSpPr>
          <p:cNvPr id="1528" name="Google Shape;1528;g2448a1f67e7_0_0"/>
          <p:cNvSpPr txBox="1"/>
          <p:nvPr/>
        </p:nvSpPr>
        <p:spPr>
          <a:xfrm>
            <a:off x="3422925" y="1371600"/>
            <a:ext cx="3780300" cy="923400"/>
          </a:xfrm>
          <a:prstGeom prst="rect">
            <a:avLst/>
          </a:prstGeom>
          <a:solidFill>
            <a:srgbClr val="F3F3F3"/>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chemeClr val="dk1"/>
              </a:buClr>
              <a:buSzPts val="1100"/>
              <a:buFont typeface="Arial"/>
              <a:buNone/>
            </a:pPr>
            <a:r>
              <a:rPr lang="en-US" sz="2400" b="0" i="1" u="none" strike="noStrike" cap="none">
                <a:solidFill>
                  <a:srgbClr val="073763"/>
                </a:solidFill>
                <a:latin typeface="Verdana"/>
                <a:ea typeface="Verdana"/>
                <a:cs typeface="Verdana"/>
                <a:sym typeface="Verdana"/>
              </a:rPr>
              <a:t>Who is</a:t>
            </a:r>
            <a:endParaRPr sz="2400" b="0" i="1" u="none" strike="noStrike" cap="none">
              <a:solidFill>
                <a:srgbClr val="073763"/>
              </a:solidFill>
              <a:latin typeface="Verdana"/>
              <a:ea typeface="Verdana"/>
              <a:cs typeface="Verdana"/>
              <a:sym typeface="Verdana"/>
            </a:endParaRPr>
          </a:p>
          <a:p>
            <a:pPr marL="0" marR="0" lvl="0" indent="0" algn="r" rtl="0">
              <a:lnSpc>
                <a:spcPct val="100000"/>
              </a:lnSpc>
              <a:spcBef>
                <a:spcPts val="0"/>
              </a:spcBef>
              <a:spcAft>
                <a:spcPts val="0"/>
              </a:spcAft>
              <a:buClr>
                <a:srgbClr val="000000"/>
              </a:buClr>
              <a:buSzPts val="2400"/>
              <a:buFont typeface="Arial"/>
              <a:buNone/>
            </a:pPr>
            <a:r>
              <a:rPr lang="en-US" sz="2400" b="0" i="1" u="none" strike="noStrike" cap="none">
                <a:solidFill>
                  <a:srgbClr val="073763"/>
                </a:solidFill>
                <a:latin typeface="Verdana"/>
                <a:ea typeface="Verdana"/>
                <a:cs typeface="Verdana"/>
                <a:sym typeface="Verdana"/>
              </a:rPr>
              <a:t>participating?</a:t>
            </a:r>
            <a:endParaRPr sz="2400" b="0" i="1" u="none" strike="noStrike" cap="none">
              <a:solidFill>
                <a:srgbClr val="073763"/>
              </a:solidFill>
              <a:latin typeface="Verdana"/>
              <a:ea typeface="Verdana"/>
              <a:cs typeface="Verdana"/>
              <a:sym typeface="Verdana"/>
            </a:endParaRPr>
          </a:p>
        </p:txBody>
      </p:sp>
      <p:sp>
        <p:nvSpPr>
          <p:cNvPr id="1529" name="Google Shape;1529;g2448a1f67e7_0_0"/>
          <p:cNvSpPr txBox="1"/>
          <p:nvPr/>
        </p:nvSpPr>
        <p:spPr>
          <a:xfrm>
            <a:off x="3422925" y="2514600"/>
            <a:ext cx="3780300" cy="923400"/>
          </a:xfrm>
          <a:prstGeom prst="rect">
            <a:avLst/>
          </a:prstGeom>
          <a:solidFill>
            <a:srgbClr val="F3F3F3"/>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0" i="1" u="none" strike="noStrike" cap="none">
                <a:solidFill>
                  <a:srgbClr val="073763"/>
                </a:solidFill>
                <a:latin typeface="Verdana"/>
                <a:ea typeface="Verdana"/>
                <a:cs typeface="Verdana"/>
                <a:sym typeface="Verdana"/>
              </a:rPr>
              <a:t>What activities </a:t>
            </a:r>
            <a:endParaRPr sz="2400" b="0" i="1" u="none" strike="noStrike" cap="none">
              <a:solidFill>
                <a:srgbClr val="073763"/>
              </a:solidFill>
              <a:latin typeface="Verdana"/>
              <a:ea typeface="Verdana"/>
              <a:cs typeface="Verdana"/>
              <a:sym typeface="Verdana"/>
            </a:endParaRPr>
          </a:p>
          <a:p>
            <a:pPr marL="0" marR="0" lvl="0" indent="0" algn="r" rtl="0">
              <a:lnSpc>
                <a:spcPct val="100000"/>
              </a:lnSpc>
              <a:spcBef>
                <a:spcPts val="0"/>
              </a:spcBef>
              <a:spcAft>
                <a:spcPts val="0"/>
              </a:spcAft>
              <a:buClr>
                <a:srgbClr val="000000"/>
              </a:buClr>
              <a:buSzPts val="2400"/>
              <a:buFont typeface="Arial"/>
              <a:buNone/>
            </a:pPr>
            <a:r>
              <a:rPr lang="en-US" sz="2400" b="0" i="1" u="none" strike="noStrike" cap="none">
                <a:solidFill>
                  <a:srgbClr val="073763"/>
                </a:solidFill>
                <a:latin typeface="Verdana"/>
                <a:ea typeface="Verdana"/>
                <a:cs typeface="Verdana"/>
                <a:sym typeface="Verdana"/>
              </a:rPr>
              <a:t>have occurred?</a:t>
            </a:r>
            <a:endParaRPr sz="2400" b="0" i="1" u="none" strike="noStrike" cap="none">
              <a:solidFill>
                <a:srgbClr val="073763"/>
              </a:solidFill>
              <a:latin typeface="Verdana"/>
              <a:ea typeface="Verdana"/>
              <a:cs typeface="Verdana"/>
              <a:sym typeface="Verdana"/>
            </a:endParaRPr>
          </a:p>
        </p:txBody>
      </p:sp>
      <p:sp>
        <p:nvSpPr>
          <p:cNvPr id="1530" name="Google Shape;1530;g2448a1f67e7_0_0"/>
          <p:cNvSpPr txBox="1"/>
          <p:nvPr/>
        </p:nvSpPr>
        <p:spPr>
          <a:xfrm>
            <a:off x="3720350" y="3657600"/>
            <a:ext cx="3482700" cy="923400"/>
          </a:xfrm>
          <a:prstGeom prst="rect">
            <a:avLst/>
          </a:prstGeom>
          <a:solidFill>
            <a:srgbClr val="F3F3F3"/>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0" i="1" u="none" strike="noStrike" cap="none">
                <a:solidFill>
                  <a:srgbClr val="073763"/>
                </a:solidFill>
                <a:latin typeface="Verdana"/>
                <a:ea typeface="Verdana"/>
                <a:cs typeface="Verdana"/>
                <a:sym typeface="Verdana"/>
              </a:rPr>
              <a:t>What is our overall capacity?</a:t>
            </a:r>
            <a:endParaRPr sz="2400" b="0" i="1" u="none" strike="noStrike" cap="none">
              <a:solidFill>
                <a:srgbClr val="073763"/>
              </a:solidFill>
              <a:latin typeface="Verdana"/>
              <a:ea typeface="Verdana"/>
              <a:cs typeface="Verdana"/>
              <a:sym typeface="Verdana"/>
            </a:endParaRPr>
          </a:p>
        </p:txBody>
      </p:sp>
      <p:sp>
        <p:nvSpPr>
          <p:cNvPr id="1531" name="Google Shape;1531;g2448a1f67e7_0_0"/>
          <p:cNvSpPr txBox="1"/>
          <p:nvPr/>
        </p:nvSpPr>
        <p:spPr>
          <a:xfrm>
            <a:off x="3720350" y="4800600"/>
            <a:ext cx="3454500" cy="923400"/>
          </a:xfrm>
          <a:prstGeom prst="rect">
            <a:avLst/>
          </a:prstGeom>
          <a:solidFill>
            <a:srgbClr val="F3F3F3"/>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0" i="1" u="none" strike="noStrike" cap="none">
                <a:solidFill>
                  <a:srgbClr val="073763"/>
                </a:solidFill>
                <a:latin typeface="Verdana"/>
                <a:ea typeface="Verdana"/>
                <a:cs typeface="Verdana"/>
                <a:sym typeface="Verdana"/>
              </a:rPr>
              <a:t>To what extent are we implementing?</a:t>
            </a:r>
            <a:endParaRPr sz="2400" b="0" i="1" u="none" strike="noStrike" cap="none">
              <a:solidFill>
                <a:srgbClr val="073763"/>
              </a:solidFill>
              <a:latin typeface="Verdana"/>
              <a:ea typeface="Verdana"/>
              <a:cs typeface="Verdana"/>
              <a:sym typeface="Verdana"/>
            </a:endParaRPr>
          </a:p>
        </p:txBody>
      </p:sp>
      <p:sp>
        <p:nvSpPr>
          <p:cNvPr id="1532" name="Google Shape;1532;g2448a1f67e7_0_0"/>
          <p:cNvSpPr txBox="1"/>
          <p:nvPr/>
        </p:nvSpPr>
        <p:spPr>
          <a:xfrm>
            <a:off x="3869775" y="5943600"/>
            <a:ext cx="3305100" cy="923400"/>
          </a:xfrm>
          <a:prstGeom prst="rect">
            <a:avLst/>
          </a:prstGeom>
          <a:solidFill>
            <a:srgbClr val="F3F3F3"/>
          </a:solid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0" i="1" u="none" strike="noStrike" cap="none">
                <a:solidFill>
                  <a:srgbClr val="073763"/>
                </a:solidFill>
                <a:latin typeface="Verdana"/>
                <a:ea typeface="Verdana"/>
                <a:cs typeface="Verdana"/>
                <a:sym typeface="Verdana"/>
              </a:rPr>
              <a:t>Are we achieving valued outcomes?</a:t>
            </a:r>
            <a:endParaRPr sz="2400" b="0" i="1" u="none" strike="noStrike" cap="none">
              <a:solidFill>
                <a:srgbClr val="073763"/>
              </a:solidFill>
              <a:latin typeface="Verdana"/>
              <a:ea typeface="Verdana"/>
              <a:cs typeface="Verdana"/>
              <a:sym typeface="Verdana"/>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537"/>
        <p:cNvGrpSpPr/>
        <p:nvPr/>
      </p:nvGrpSpPr>
      <p:grpSpPr>
        <a:xfrm>
          <a:off x="0" y="0"/>
          <a:ext cx="0" cy="0"/>
          <a:chOff x="0" y="0"/>
          <a:chExt cx="0" cy="0"/>
        </a:xfrm>
      </p:grpSpPr>
      <p:sp>
        <p:nvSpPr>
          <p:cNvPr id="1538" name="Google Shape;1538;g2507e648f95_0_11"/>
          <p:cNvSpPr txBox="1">
            <a:spLocks noGrp="1"/>
          </p:cNvSpPr>
          <p:nvPr>
            <p:ph type="title"/>
          </p:nvPr>
        </p:nvSpPr>
        <p:spPr>
          <a:xfrm>
            <a:off x="2743200" y="256814"/>
            <a:ext cx="5943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3800"/>
              <a:buNone/>
            </a:pPr>
            <a:r>
              <a:rPr lang="en-US"/>
              <a:t>Closing</a:t>
            </a:r>
            <a:endParaRPr/>
          </a:p>
        </p:txBody>
      </p:sp>
      <p:sp>
        <p:nvSpPr>
          <p:cNvPr id="1539" name="Google Shape;1539;g2507e648f95_0_11"/>
          <p:cNvSpPr txBox="1">
            <a:spLocks noGrp="1"/>
          </p:cNvSpPr>
          <p:nvPr>
            <p:ph type="subTitle" idx="4294967295"/>
          </p:nvPr>
        </p:nvSpPr>
        <p:spPr>
          <a:xfrm>
            <a:off x="407550" y="1855025"/>
            <a:ext cx="8279400" cy="4722000"/>
          </a:xfrm>
          <a:prstGeom prst="rect">
            <a:avLst/>
          </a:prstGeom>
          <a:noFill/>
          <a:ln>
            <a:noFill/>
          </a:ln>
        </p:spPr>
        <p:txBody>
          <a:bodyPr spcFirstLastPara="1" wrap="square" lIns="91425" tIns="45700" rIns="91425" bIns="45700" anchor="t" anchorCtr="0">
            <a:noAutofit/>
          </a:bodyPr>
          <a:lstStyle/>
          <a:p>
            <a:pPr marL="114300" marR="0" lvl="0" indent="0" algn="ctr" rtl="0">
              <a:lnSpc>
                <a:spcPct val="100000"/>
              </a:lnSpc>
              <a:spcBef>
                <a:spcPts val="360"/>
              </a:spcBef>
              <a:spcAft>
                <a:spcPts val="0"/>
              </a:spcAft>
              <a:buClr>
                <a:schemeClr val="dk1"/>
              </a:buClr>
              <a:buSzPts val="1800"/>
              <a:buFont typeface="Arial"/>
              <a:buNone/>
            </a:pPr>
            <a:r>
              <a:rPr lang="en-US" sz="2900" b="1" i="0" u="none" strike="noStrike" cap="none">
                <a:solidFill>
                  <a:srgbClr val="000000"/>
                </a:solidFill>
                <a:latin typeface="Verdana"/>
                <a:ea typeface="Verdana"/>
                <a:cs typeface="Verdana"/>
                <a:sym typeface="Verdana"/>
              </a:rPr>
              <a:t>Call to Action!</a:t>
            </a:r>
            <a:endParaRPr sz="2900" b="1" i="0" u="none" strike="noStrike" cap="none">
              <a:solidFill>
                <a:srgbClr val="000000"/>
              </a:solidFill>
              <a:latin typeface="Verdana"/>
              <a:ea typeface="Verdana"/>
              <a:cs typeface="Verdana"/>
              <a:sym typeface="Verdana"/>
            </a:endParaRPr>
          </a:p>
          <a:p>
            <a:pPr marL="0" marR="0" lvl="0" indent="0" algn="ctr" rtl="0">
              <a:lnSpc>
                <a:spcPct val="100000"/>
              </a:lnSpc>
              <a:spcBef>
                <a:spcPts val="360"/>
              </a:spcBef>
              <a:spcAft>
                <a:spcPts val="0"/>
              </a:spcAft>
              <a:buClr>
                <a:schemeClr val="dk1"/>
              </a:buClr>
              <a:buSzPts val="1800"/>
              <a:buFont typeface="Arial"/>
              <a:buNone/>
            </a:pPr>
            <a:endParaRPr sz="2400" b="0" i="0" u="none" strike="noStrike" cap="none">
              <a:solidFill>
                <a:srgbClr val="000000"/>
              </a:solidFill>
              <a:latin typeface="Verdana"/>
              <a:ea typeface="Verdana"/>
              <a:cs typeface="Verdana"/>
              <a:sym typeface="Verdana"/>
            </a:endParaRPr>
          </a:p>
          <a:p>
            <a:pPr marL="114300" marR="0" lvl="0" indent="0" algn="ctr" rtl="0">
              <a:lnSpc>
                <a:spcPct val="100000"/>
              </a:lnSpc>
              <a:spcBef>
                <a:spcPts val="360"/>
              </a:spcBef>
              <a:spcAft>
                <a:spcPts val="0"/>
              </a:spcAft>
              <a:buClr>
                <a:schemeClr val="dk1"/>
              </a:buClr>
              <a:buSzPts val="1800"/>
              <a:buFont typeface="Arial"/>
              <a:buNone/>
            </a:pPr>
            <a:r>
              <a:rPr lang="en-US" sz="2400" b="0" i="0" u="none" strike="noStrike" cap="none">
                <a:solidFill>
                  <a:srgbClr val="000000"/>
                </a:solidFill>
                <a:latin typeface="Verdana"/>
                <a:ea typeface="Verdana"/>
                <a:cs typeface="Verdana"/>
                <a:sym typeface="Verdana"/>
              </a:rPr>
              <a:t>What is an immediate next step to facilitate the DIDM process in your division?</a:t>
            </a:r>
            <a:endParaRPr sz="2400" b="0" i="0" u="none" strike="noStrike" cap="none">
              <a:solidFill>
                <a:srgbClr val="000000"/>
              </a:solidFill>
              <a:latin typeface="Verdana"/>
              <a:ea typeface="Verdana"/>
              <a:cs typeface="Verdana"/>
              <a:sym typeface="Verdana"/>
            </a:endParaRPr>
          </a:p>
          <a:p>
            <a:pPr marL="114300" marR="0" lvl="0" indent="0" algn="ctr" rtl="0">
              <a:lnSpc>
                <a:spcPct val="100000"/>
              </a:lnSpc>
              <a:spcBef>
                <a:spcPts val="1000"/>
              </a:spcBef>
              <a:spcAft>
                <a:spcPts val="0"/>
              </a:spcAft>
              <a:buClr>
                <a:schemeClr val="dk1"/>
              </a:buClr>
              <a:buSzPts val="1800"/>
              <a:buFont typeface="Arial"/>
              <a:buNone/>
            </a:pPr>
            <a:endParaRPr sz="1200" b="0" i="0" u="none" strike="noStrike" cap="none">
              <a:solidFill>
                <a:srgbClr val="000000"/>
              </a:solidFill>
              <a:latin typeface="Verdana"/>
              <a:ea typeface="Verdana"/>
              <a:cs typeface="Verdana"/>
              <a:sym typeface="Verdana"/>
            </a:endParaRPr>
          </a:p>
          <a:p>
            <a:pPr marL="114300" marR="0" lvl="0" indent="0" algn="ctr" rtl="0">
              <a:lnSpc>
                <a:spcPct val="100000"/>
              </a:lnSpc>
              <a:spcBef>
                <a:spcPts val="1000"/>
              </a:spcBef>
              <a:spcAft>
                <a:spcPts val="0"/>
              </a:spcAft>
              <a:buClr>
                <a:schemeClr val="dk1"/>
              </a:buClr>
              <a:buSzPts val="1800"/>
              <a:buFont typeface="Arial"/>
              <a:buNone/>
            </a:pPr>
            <a:r>
              <a:rPr lang="en-US" sz="2400" b="0" i="1" u="none" strike="noStrike" cap="none">
                <a:solidFill>
                  <a:srgbClr val="000000"/>
                </a:solidFill>
                <a:latin typeface="Verdana"/>
                <a:ea typeface="Verdana"/>
                <a:cs typeface="Verdana"/>
                <a:sym typeface="Verdana"/>
              </a:rPr>
              <a:t>Consider where you are in this process:</a:t>
            </a:r>
            <a:endParaRPr sz="2400" b="0" i="1" u="none" strike="noStrike" cap="none">
              <a:solidFill>
                <a:srgbClr val="000000"/>
              </a:solidFill>
              <a:latin typeface="Verdana"/>
              <a:ea typeface="Verdana"/>
              <a:cs typeface="Verdana"/>
              <a:sym typeface="Verdana"/>
            </a:endParaRPr>
          </a:p>
          <a:p>
            <a:pPr marL="457200" marR="0" lvl="0" indent="-381000" algn="ctr" rtl="0">
              <a:lnSpc>
                <a:spcPct val="100000"/>
              </a:lnSpc>
              <a:spcBef>
                <a:spcPts val="1000"/>
              </a:spcBef>
              <a:spcAft>
                <a:spcPts val="0"/>
              </a:spcAft>
              <a:buClr>
                <a:schemeClr val="dk1"/>
              </a:buClr>
              <a:buSzPts val="2400"/>
              <a:buFont typeface="Verdana"/>
              <a:buChar char="•"/>
            </a:pPr>
            <a:r>
              <a:rPr lang="en-US" sz="2400" b="0" i="1" u="none" strike="noStrike" cap="none">
                <a:solidFill>
                  <a:schemeClr val="dk1"/>
                </a:solidFill>
                <a:latin typeface="Verdana"/>
                <a:ea typeface="Verdana"/>
                <a:cs typeface="Verdana"/>
                <a:sym typeface="Verdana"/>
              </a:rPr>
              <a:t>Identifying data to collect?</a:t>
            </a:r>
            <a:endParaRPr sz="2400" b="0" i="1" u="none" strike="noStrike" cap="none">
              <a:solidFill>
                <a:schemeClr val="dk1"/>
              </a:solidFill>
              <a:latin typeface="Verdana"/>
              <a:ea typeface="Verdana"/>
              <a:cs typeface="Verdana"/>
              <a:sym typeface="Verdana"/>
            </a:endParaRPr>
          </a:p>
          <a:p>
            <a:pPr marL="457200" marR="0" lvl="0" indent="-381000" algn="ctr" rtl="0">
              <a:lnSpc>
                <a:spcPct val="100000"/>
              </a:lnSpc>
              <a:spcBef>
                <a:spcPts val="1000"/>
              </a:spcBef>
              <a:spcAft>
                <a:spcPts val="0"/>
              </a:spcAft>
              <a:buClr>
                <a:schemeClr val="dk1"/>
              </a:buClr>
              <a:buSzPts val="2400"/>
              <a:buFont typeface="Verdana"/>
              <a:buChar char="•"/>
            </a:pPr>
            <a:r>
              <a:rPr lang="en-US" sz="2400" b="0" i="1" u="none" strike="noStrike" cap="none">
                <a:solidFill>
                  <a:schemeClr val="dk1"/>
                </a:solidFill>
                <a:latin typeface="Verdana"/>
                <a:ea typeface="Verdana"/>
                <a:cs typeface="Verdana"/>
                <a:sym typeface="Verdana"/>
              </a:rPr>
              <a:t>Identifying red flags?</a:t>
            </a:r>
            <a:endParaRPr sz="2400" b="0" i="1" u="none" strike="noStrike" cap="none">
              <a:solidFill>
                <a:schemeClr val="dk1"/>
              </a:solidFill>
              <a:latin typeface="Verdana"/>
              <a:ea typeface="Verdana"/>
              <a:cs typeface="Verdana"/>
              <a:sym typeface="Verdana"/>
            </a:endParaRPr>
          </a:p>
          <a:p>
            <a:pPr marL="457200" marR="0" lvl="0" indent="-381000" algn="ctr" rtl="0">
              <a:lnSpc>
                <a:spcPct val="100000"/>
              </a:lnSpc>
              <a:spcBef>
                <a:spcPts val="1000"/>
              </a:spcBef>
              <a:spcAft>
                <a:spcPts val="0"/>
              </a:spcAft>
              <a:buClr>
                <a:schemeClr val="dk1"/>
              </a:buClr>
              <a:buSzPts val="2400"/>
              <a:buFont typeface="Verdana"/>
              <a:buChar char="•"/>
            </a:pPr>
            <a:r>
              <a:rPr lang="en-US" sz="2400" b="0" i="1" u="none" strike="noStrike" cap="none">
                <a:solidFill>
                  <a:schemeClr val="dk1"/>
                </a:solidFill>
                <a:latin typeface="Verdana"/>
                <a:ea typeface="Verdana"/>
                <a:cs typeface="Verdana"/>
                <a:sym typeface="Verdana"/>
              </a:rPr>
              <a:t>Working on establishing the “why?”</a:t>
            </a:r>
            <a:endParaRPr sz="2400" b="0" i="1" u="none" strike="noStrike" cap="none">
              <a:solidFill>
                <a:schemeClr val="dk1"/>
              </a:solidFill>
              <a:latin typeface="Verdana"/>
              <a:ea typeface="Verdana"/>
              <a:cs typeface="Verdana"/>
              <a:sym typeface="Verdana"/>
            </a:endParaRPr>
          </a:p>
          <a:p>
            <a:pPr marL="457200" marR="0" lvl="0" indent="-381000" algn="ctr" rtl="0">
              <a:lnSpc>
                <a:spcPct val="100000"/>
              </a:lnSpc>
              <a:spcBef>
                <a:spcPts val="1000"/>
              </a:spcBef>
              <a:spcAft>
                <a:spcPts val="1000"/>
              </a:spcAft>
              <a:buClr>
                <a:schemeClr val="dk1"/>
              </a:buClr>
              <a:buSzPts val="2400"/>
              <a:buFont typeface="Verdana"/>
              <a:buChar char="•"/>
            </a:pPr>
            <a:r>
              <a:rPr lang="en-US" sz="2400" b="0" i="1" u="none" strike="noStrike" cap="none">
                <a:solidFill>
                  <a:schemeClr val="dk1"/>
                </a:solidFill>
                <a:latin typeface="Verdana"/>
                <a:ea typeface="Verdana"/>
                <a:cs typeface="Verdana"/>
                <a:sym typeface="Verdana"/>
              </a:rPr>
              <a:t>First draft of a precision statement and goal?</a:t>
            </a:r>
            <a:endParaRPr sz="2400" b="0" i="1" u="none" strike="noStrike" cap="none">
              <a:solidFill>
                <a:srgbClr val="000000"/>
              </a:solidFill>
              <a:latin typeface="Verdana"/>
              <a:ea typeface="Verdana"/>
              <a:cs typeface="Verdana"/>
              <a:sym typeface="Verdana"/>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544"/>
        <p:cNvGrpSpPr/>
        <p:nvPr/>
      </p:nvGrpSpPr>
      <p:grpSpPr>
        <a:xfrm>
          <a:off x="0" y="0"/>
          <a:ext cx="0" cy="0"/>
          <a:chOff x="0" y="0"/>
          <a:chExt cx="0" cy="0"/>
        </a:xfrm>
      </p:grpSpPr>
      <p:sp>
        <p:nvSpPr>
          <p:cNvPr id="1545" name="Google Shape;1545;g258067f7713_0_0"/>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Exit Ticket</a:t>
            </a:r>
            <a:endParaRPr/>
          </a:p>
        </p:txBody>
      </p:sp>
      <p:sp>
        <p:nvSpPr>
          <p:cNvPr id="1546" name="Google Shape;1546;g258067f7713_0_0"/>
          <p:cNvSpPr txBox="1"/>
          <p:nvPr/>
        </p:nvSpPr>
        <p:spPr>
          <a:xfrm>
            <a:off x="123825" y="6129700"/>
            <a:ext cx="5002800" cy="1323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2800" b="1" u="sng">
                <a:solidFill>
                  <a:schemeClr val="hlink"/>
                </a:solidFill>
                <a:hlinkClick r:id="rId3"/>
              </a:rPr>
              <a:t>http://tinyurl.com/5zy3tx5m</a:t>
            </a:r>
            <a:endParaRPr sz="3500" b="1"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3000"/>
              <a:buFont typeface="Arial"/>
              <a:buNone/>
            </a:pPr>
            <a:endParaRPr sz="4600" b="1" i="0" u="none" strike="noStrike" cap="none">
              <a:solidFill>
                <a:srgbClr val="000000"/>
              </a:solidFill>
              <a:latin typeface="Verdana"/>
              <a:ea typeface="Verdana"/>
              <a:cs typeface="Verdana"/>
              <a:sym typeface="Verdana"/>
            </a:endParaRPr>
          </a:p>
        </p:txBody>
      </p:sp>
      <p:pic>
        <p:nvPicPr>
          <p:cNvPr id="1547" name="Google Shape;1547;g258067f7713_0_0">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4719924" y="1808264"/>
            <a:ext cx="3885075" cy="3885075"/>
          </a:xfrm>
          <a:prstGeom prst="rect">
            <a:avLst/>
          </a:prstGeom>
          <a:noFill/>
          <a:ln>
            <a:noFill/>
          </a:ln>
        </p:spPr>
      </p:pic>
      <p:grpSp>
        <p:nvGrpSpPr>
          <p:cNvPr id="1548" name="Google Shape;1548;g258067f7713_0_0" descr="Example of what exit ticket survey looks like"/>
          <p:cNvGrpSpPr/>
          <p:nvPr/>
        </p:nvGrpSpPr>
        <p:grpSpPr>
          <a:xfrm>
            <a:off x="123825" y="1934576"/>
            <a:ext cx="4415124" cy="3678192"/>
            <a:chOff x="123825" y="1934576"/>
            <a:chExt cx="4415124" cy="3678192"/>
          </a:xfrm>
        </p:grpSpPr>
        <p:pic>
          <p:nvPicPr>
            <p:cNvPr id="1549" name="Google Shape;1549;g258067f7713_0_0"/>
            <p:cNvPicPr preferRelativeResize="0"/>
            <p:nvPr/>
          </p:nvPicPr>
          <p:blipFill>
            <a:blip r:embed="rId5">
              <a:alphaModFix/>
            </a:blip>
            <a:stretch>
              <a:fillRect/>
            </a:stretch>
          </p:blipFill>
          <p:spPr>
            <a:xfrm>
              <a:off x="123825" y="1934576"/>
              <a:ext cx="4415124" cy="3678192"/>
            </a:xfrm>
            <a:prstGeom prst="rect">
              <a:avLst/>
            </a:prstGeom>
            <a:noFill/>
            <a:ln>
              <a:noFill/>
            </a:ln>
          </p:spPr>
        </p:pic>
        <p:sp>
          <p:nvSpPr>
            <p:cNvPr id="1550" name="Google Shape;1550;g258067f7713_0_0"/>
            <p:cNvSpPr/>
            <p:nvPr/>
          </p:nvSpPr>
          <p:spPr>
            <a:xfrm>
              <a:off x="433125" y="3883800"/>
              <a:ext cx="1689300" cy="173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Verdana"/>
                <a:ea typeface="Verdana"/>
                <a:cs typeface="Verdana"/>
                <a:sym typeface="Verdana"/>
              </a:endParaRPr>
            </a:p>
          </p:txBody>
        </p:sp>
      </p:gr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555"/>
        <p:cNvGrpSpPr/>
        <p:nvPr/>
      </p:nvGrpSpPr>
      <p:grpSpPr>
        <a:xfrm>
          <a:off x="0" y="0"/>
          <a:ext cx="0" cy="0"/>
          <a:chOff x="0" y="0"/>
          <a:chExt cx="0" cy="0"/>
        </a:xfrm>
      </p:grpSpPr>
      <p:sp>
        <p:nvSpPr>
          <p:cNvPr id="1556" name="Google Shape;1556;g252a9f17d9e_0_6"/>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Evaluation</a:t>
            </a:r>
            <a:endParaRPr/>
          </a:p>
        </p:txBody>
      </p:sp>
      <p:pic>
        <p:nvPicPr>
          <p:cNvPr id="1558" name="Google Shape;1558;g252a9f17d9e_0_6" descr="VTSS logo with tagline of &quot;VTSS is who we are; MTSS is what we do!&quot;"/>
          <p:cNvPicPr preferRelativeResize="0"/>
          <p:nvPr/>
        </p:nvPicPr>
        <p:blipFill rotWithShape="1">
          <a:blip r:embed="rId3">
            <a:alphaModFix/>
          </a:blip>
          <a:srcRect/>
          <a:stretch/>
        </p:blipFill>
        <p:spPr>
          <a:xfrm>
            <a:off x="1309413" y="1808575"/>
            <a:ext cx="6757626" cy="410525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g22a56e2d374_1_7">
            <a:extLst>
              <a:ext uri="{C183D7F6-B498-43B3-948B-1728B52AA6E4}">
                <adec:decorative xmlns:adec="http://schemas.microsoft.com/office/drawing/2017/decorative" val="1"/>
              </a:ext>
            </a:extLst>
          </p:cNvPr>
          <p:cNvSpPr/>
          <p:nvPr/>
        </p:nvSpPr>
        <p:spPr>
          <a:xfrm>
            <a:off x="3297500" y="2163149"/>
            <a:ext cx="2540100" cy="2540100"/>
          </a:xfrm>
          <a:prstGeom prst="donut">
            <a:avLst>
              <a:gd name="adj" fmla="val 16067"/>
            </a:avLst>
          </a:prstGeom>
          <a:solidFill>
            <a:srgbClr val="000000">
              <a:alpha val="862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19" name="Google Shape;219;g22a56e2d374_1_7">
            <a:extLst>
              <a:ext uri="{C183D7F6-B498-43B3-948B-1728B52AA6E4}">
                <adec:decorative xmlns:adec="http://schemas.microsoft.com/office/drawing/2017/decorative" val="1"/>
              </a:ext>
            </a:extLst>
          </p:cNvPr>
          <p:cNvCxnSpPr/>
          <p:nvPr/>
        </p:nvCxnSpPr>
        <p:spPr>
          <a:xfrm>
            <a:off x="3025325" y="2505920"/>
            <a:ext cx="340800" cy="376500"/>
          </a:xfrm>
          <a:prstGeom prst="straightConnector1">
            <a:avLst/>
          </a:prstGeom>
          <a:noFill/>
          <a:ln w="19050" cap="flat" cmpd="sng">
            <a:solidFill>
              <a:srgbClr val="307BF3"/>
            </a:solidFill>
            <a:prstDash val="solid"/>
            <a:round/>
            <a:headEnd type="oval" w="med" len="med"/>
            <a:tailEnd type="none" w="sm" len="sm"/>
          </a:ln>
        </p:spPr>
      </p:cxnSp>
      <p:sp>
        <p:nvSpPr>
          <p:cNvPr id="220" name="Google Shape;220;g22a56e2d374_1_7"/>
          <p:cNvSpPr txBox="1"/>
          <p:nvPr/>
        </p:nvSpPr>
        <p:spPr>
          <a:xfrm>
            <a:off x="6080906" y="1927800"/>
            <a:ext cx="2722800" cy="6696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US" sz="1800" b="1" i="0" u="none" strike="noStrike" cap="none">
                <a:solidFill>
                  <a:srgbClr val="000000"/>
                </a:solidFill>
                <a:latin typeface="Verdana"/>
                <a:ea typeface="Verdana"/>
                <a:cs typeface="Verdana"/>
                <a:sym typeface="Verdana"/>
              </a:rPr>
              <a:t>Identify problem with precision</a:t>
            </a:r>
            <a:endParaRPr sz="1800" b="1" i="0" u="none" strike="noStrike" cap="none">
              <a:solidFill>
                <a:srgbClr val="000000"/>
              </a:solidFill>
              <a:latin typeface="Verdana"/>
              <a:ea typeface="Verdana"/>
              <a:cs typeface="Verdana"/>
              <a:sym typeface="Verdana"/>
            </a:endParaRPr>
          </a:p>
        </p:txBody>
      </p:sp>
      <p:cxnSp>
        <p:nvCxnSpPr>
          <p:cNvPr id="221" name="Google Shape;221;g22a56e2d374_1_7">
            <a:extLst>
              <a:ext uri="{C183D7F6-B498-43B3-948B-1728B52AA6E4}">
                <adec:decorative xmlns:adec="http://schemas.microsoft.com/office/drawing/2017/decorative" val="1"/>
              </a:ext>
            </a:extLst>
          </p:cNvPr>
          <p:cNvCxnSpPr/>
          <p:nvPr/>
        </p:nvCxnSpPr>
        <p:spPr>
          <a:xfrm rot="10800000" flipH="1">
            <a:off x="2925575" y="3670350"/>
            <a:ext cx="367500" cy="138600"/>
          </a:xfrm>
          <a:prstGeom prst="straightConnector1">
            <a:avLst/>
          </a:prstGeom>
          <a:noFill/>
          <a:ln w="19050" cap="flat" cmpd="sng">
            <a:solidFill>
              <a:srgbClr val="0944A1"/>
            </a:solidFill>
            <a:prstDash val="solid"/>
            <a:round/>
            <a:headEnd type="oval" w="med" len="med"/>
            <a:tailEnd type="none" w="sm" len="sm"/>
          </a:ln>
        </p:spPr>
      </p:cxnSp>
      <p:sp>
        <p:nvSpPr>
          <p:cNvPr id="222" name="Google Shape;222;g22a56e2d374_1_7"/>
          <p:cNvSpPr txBox="1"/>
          <p:nvPr/>
        </p:nvSpPr>
        <p:spPr>
          <a:xfrm>
            <a:off x="514105" y="1927800"/>
            <a:ext cx="2540100" cy="6696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chemeClr val="dk1"/>
              </a:buClr>
              <a:buSzPts val="1400"/>
              <a:buFont typeface="Arial"/>
              <a:buNone/>
            </a:pPr>
            <a:r>
              <a:rPr lang="en-US" sz="1800" b="0" i="0" u="none" strike="noStrike" cap="none">
                <a:solidFill>
                  <a:schemeClr val="dk1"/>
                </a:solidFill>
                <a:latin typeface="Verdana"/>
                <a:ea typeface="Verdana"/>
                <a:cs typeface="Verdana"/>
                <a:sym typeface="Verdana"/>
              </a:rPr>
              <a:t>Monitor and </a:t>
            </a:r>
            <a:r>
              <a:rPr lang="en-US" sz="1800" b="1" i="0" u="none" strike="noStrike" cap="none">
                <a:solidFill>
                  <a:schemeClr val="dk1"/>
                </a:solidFill>
                <a:latin typeface="Verdana"/>
                <a:ea typeface="Verdana"/>
                <a:cs typeface="Verdana"/>
                <a:sym typeface="Verdana"/>
              </a:rPr>
              <a:t>Evaluate</a:t>
            </a:r>
            <a:r>
              <a:rPr lang="en-US" sz="1800" b="0" i="0" u="none" strike="noStrike" cap="none">
                <a:solidFill>
                  <a:schemeClr val="dk1"/>
                </a:solidFill>
                <a:latin typeface="Verdana"/>
                <a:ea typeface="Verdana"/>
                <a:cs typeface="Verdana"/>
                <a:sym typeface="Verdana"/>
              </a:rPr>
              <a:t> Results</a:t>
            </a:r>
            <a:endParaRPr sz="1800" b="0" i="0" u="none" strike="noStrike" cap="none">
              <a:solidFill>
                <a:schemeClr val="dk1"/>
              </a:solidFill>
              <a:latin typeface="Verdana"/>
              <a:ea typeface="Verdana"/>
              <a:cs typeface="Verdana"/>
              <a:sym typeface="Verdana"/>
            </a:endParaRPr>
          </a:p>
          <a:p>
            <a:pPr marL="0" marR="0" lvl="0" indent="0" algn="r" rtl="0">
              <a:lnSpc>
                <a:spcPct val="115000"/>
              </a:lnSpc>
              <a:spcBef>
                <a:spcPts val="0"/>
              </a:spcBef>
              <a:spcAft>
                <a:spcPts val="0"/>
              </a:spcAft>
              <a:buClr>
                <a:srgbClr val="000000"/>
              </a:buClr>
              <a:buSzPts val="800"/>
              <a:buFont typeface="Arial"/>
              <a:buNone/>
            </a:pPr>
            <a:endParaRPr sz="1800" b="0" i="0" u="none" strike="noStrike" cap="none">
              <a:solidFill>
                <a:srgbClr val="000000"/>
              </a:solidFill>
              <a:latin typeface="Roboto"/>
              <a:ea typeface="Roboto"/>
              <a:cs typeface="Roboto"/>
              <a:sym typeface="Roboto"/>
            </a:endParaRPr>
          </a:p>
        </p:txBody>
      </p:sp>
      <p:sp>
        <p:nvSpPr>
          <p:cNvPr id="223" name="Google Shape;223;g22a56e2d374_1_7">
            <a:extLst>
              <a:ext uri="{C183D7F6-B498-43B3-948B-1728B52AA6E4}">
                <adec:decorative xmlns:adec="http://schemas.microsoft.com/office/drawing/2017/decorative" val="1"/>
              </a:ext>
            </a:extLst>
          </p:cNvPr>
          <p:cNvSpPr/>
          <p:nvPr/>
        </p:nvSpPr>
        <p:spPr>
          <a:xfrm rot="-1800585" flipH="1">
            <a:off x="3224383" y="2083405"/>
            <a:ext cx="2688407" cy="2690826"/>
          </a:xfrm>
          <a:prstGeom prst="blockArc">
            <a:avLst>
              <a:gd name="adj1" fmla="val 14348563"/>
              <a:gd name="adj2" fmla="val 19872341"/>
              <a:gd name="adj3" fmla="val 9100"/>
            </a:avLst>
          </a:prstGeom>
          <a:solidFill>
            <a:srgbClr val="307BF3"/>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24" name="Google Shape;224;g22a56e2d374_1_7">
            <a:extLst>
              <a:ext uri="{C183D7F6-B498-43B3-948B-1728B52AA6E4}">
                <adec:decorative xmlns:adec="http://schemas.microsoft.com/office/drawing/2017/decorative" val="1"/>
              </a:ext>
            </a:extLst>
          </p:cNvPr>
          <p:cNvCxnSpPr/>
          <p:nvPr/>
        </p:nvCxnSpPr>
        <p:spPr>
          <a:xfrm rot="10800000">
            <a:off x="5633050" y="3920507"/>
            <a:ext cx="354900" cy="350100"/>
          </a:xfrm>
          <a:prstGeom prst="straightConnector1">
            <a:avLst/>
          </a:prstGeom>
          <a:noFill/>
          <a:ln w="19050" cap="flat" cmpd="sng">
            <a:solidFill>
              <a:srgbClr val="307BF3"/>
            </a:solidFill>
            <a:prstDash val="solid"/>
            <a:round/>
            <a:headEnd type="oval" w="med" len="med"/>
            <a:tailEnd type="none" w="sm" len="sm"/>
          </a:ln>
        </p:spPr>
      </p:cxnSp>
      <p:sp>
        <p:nvSpPr>
          <p:cNvPr id="225" name="Google Shape;225;g22a56e2d374_1_7"/>
          <p:cNvSpPr txBox="1"/>
          <p:nvPr/>
        </p:nvSpPr>
        <p:spPr>
          <a:xfrm>
            <a:off x="-240800" y="2946150"/>
            <a:ext cx="3226500" cy="14391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100"/>
              <a:buFont typeface="Arial"/>
              <a:buNone/>
            </a:pPr>
            <a:r>
              <a:rPr lang="en-US" sz="1700" b="0" i="0" u="none" strike="noStrike" cap="none">
                <a:solidFill>
                  <a:schemeClr val="dk1"/>
                </a:solidFill>
                <a:latin typeface="Verdana"/>
                <a:ea typeface="Verdana"/>
                <a:cs typeface="Verdana"/>
                <a:sym typeface="Verdana"/>
              </a:rPr>
              <a:t>What strategies/ practices will we select and </a:t>
            </a:r>
            <a:r>
              <a:rPr lang="en-US" sz="1700" b="1" i="0" u="none" strike="noStrike" cap="none">
                <a:solidFill>
                  <a:schemeClr val="dk1"/>
                </a:solidFill>
                <a:latin typeface="Verdana"/>
                <a:ea typeface="Verdana"/>
                <a:cs typeface="Verdana"/>
                <a:sym typeface="Verdana"/>
              </a:rPr>
              <a:t>implement</a:t>
            </a:r>
            <a:r>
              <a:rPr lang="en-US" sz="1700" b="0" i="0" u="none" strike="noStrike" cap="none">
                <a:solidFill>
                  <a:schemeClr val="dk1"/>
                </a:solidFill>
                <a:latin typeface="Verdana"/>
                <a:ea typeface="Verdana"/>
                <a:cs typeface="Verdana"/>
                <a:sym typeface="Verdana"/>
              </a:rPr>
              <a:t>? (Supporting student academic and social behavior)</a:t>
            </a:r>
            <a:endParaRPr sz="1700" b="0" i="0" u="none" strike="noStrike" cap="none">
              <a:solidFill>
                <a:schemeClr val="dk1"/>
              </a:solidFill>
              <a:latin typeface="Verdana"/>
              <a:ea typeface="Verdana"/>
              <a:cs typeface="Verdana"/>
              <a:sym typeface="Verdana"/>
            </a:endParaRPr>
          </a:p>
          <a:p>
            <a:pPr marL="0" marR="0" lvl="0" indent="0" algn="l" rtl="0">
              <a:lnSpc>
                <a:spcPct val="115000"/>
              </a:lnSpc>
              <a:spcBef>
                <a:spcPts val="0"/>
              </a:spcBef>
              <a:spcAft>
                <a:spcPts val="0"/>
              </a:spcAft>
              <a:buClr>
                <a:srgbClr val="000000"/>
              </a:buClr>
              <a:buSzPts val="1100"/>
              <a:buFont typeface="Arial"/>
              <a:buNone/>
            </a:pPr>
            <a:endParaRPr sz="1700" b="1" i="0" u="none" strike="noStrike" cap="none">
              <a:solidFill>
                <a:srgbClr val="000000"/>
              </a:solidFill>
              <a:latin typeface="Roboto"/>
              <a:ea typeface="Roboto"/>
              <a:cs typeface="Roboto"/>
              <a:sym typeface="Roboto"/>
            </a:endParaRPr>
          </a:p>
        </p:txBody>
      </p:sp>
      <p:sp>
        <p:nvSpPr>
          <p:cNvPr id="226" name="Google Shape;226;g22a56e2d374_1_7"/>
          <p:cNvSpPr txBox="1"/>
          <p:nvPr/>
        </p:nvSpPr>
        <p:spPr>
          <a:xfrm>
            <a:off x="6062250" y="3742475"/>
            <a:ext cx="3081900" cy="1346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US" sz="1800" b="0" i="0" u="none" strike="noStrike" cap="none">
                <a:solidFill>
                  <a:srgbClr val="000000"/>
                </a:solidFill>
                <a:latin typeface="Verdana"/>
                <a:ea typeface="Verdana"/>
                <a:cs typeface="Verdana"/>
                <a:sym typeface="Verdana"/>
              </a:rPr>
              <a:t>What does the data say? </a:t>
            </a:r>
            <a:r>
              <a:rPr lang="en-US" sz="1800" b="1" i="0" u="none" strike="noStrike" cap="none">
                <a:solidFill>
                  <a:srgbClr val="000000"/>
                </a:solidFill>
                <a:latin typeface="Verdana"/>
                <a:ea typeface="Verdana"/>
                <a:cs typeface="Verdana"/>
                <a:sym typeface="Verdana"/>
              </a:rPr>
              <a:t>Analyze </a:t>
            </a:r>
            <a:r>
              <a:rPr lang="en-US" sz="1800" b="0" i="0" u="none" strike="noStrike" cap="none">
                <a:solidFill>
                  <a:srgbClr val="000000"/>
                </a:solidFill>
                <a:latin typeface="Verdana"/>
                <a:ea typeface="Verdana"/>
                <a:cs typeface="Verdana"/>
                <a:sym typeface="Verdana"/>
              </a:rPr>
              <a:t>strengths and opportunities for growth.</a:t>
            </a:r>
            <a:endParaRPr sz="1800" b="0" i="0" u="none" strike="noStrike" cap="none">
              <a:solidFill>
                <a:srgbClr val="000000"/>
              </a:solidFill>
              <a:latin typeface="Verdana"/>
              <a:ea typeface="Verdana"/>
              <a:cs typeface="Verdana"/>
              <a:sym typeface="Verdana"/>
            </a:endParaRPr>
          </a:p>
          <a:p>
            <a:pPr marL="0" marR="0" lvl="0" indent="0" algn="l" rtl="0">
              <a:lnSpc>
                <a:spcPct val="115000"/>
              </a:lnSpc>
              <a:spcBef>
                <a:spcPts val="0"/>
              </a:spcBef>
              <a:spcAft>
                <a:spcPts val="0"/>
              </a:spcAft>
              <a:buClr>
                <a:srgbClr val="000000"/>
              </a:buClr>
              <a:buSzPts val="800"/>
              <a:buFont typeface="Arial"/>
              <a:buNone/>
            </a:pPr>
            <a:endParaRPr sz="800" b="1" i="0" u="none" strike="noStrike" cap="none">
              <a:solidFill>
                <a:srgbClr val="000000"/>
              </a:solidFill>
              <a:latin typeface="Roboto"/>
              <a:ea typeface="Roboto"/>
              <a:cs typeface="Roboto"/>
              <a:sym typeface="Roboto"/>
            </a:endParaRPr>
          </a:p>
          <a:p>
            <a:pPr marL="0" marR="0" lvl="0" indent="0" algn="l" rtl="0">
              <a:lnSpc>
                <a:spcPct val="115000"/>
              </a:lnSpc>
              <a:spcBef>
                <a:spcPts val="0"/>
              </a:spcBef>
              <a:spcAft>
                <a:spcPts val="0"/>
              </a:spcAft>
              <a:buClr>
                <a:srgbClr val="000000"/>
              </a:buClr>
              <a:buSzPts val="800"/>
              <a:buFont typeface="Arial"/>
              <a:buNone/>
            </a:pPr>
            <a:endParaRPr sz="800" b="1" i="0" u="none" strike="noStrike" cap="none">
              <a:solidFill>
                <a:srgbClr val="000000"/>
              </a:solidFill>
              <a:latin typeface="Roboto"/>
              <a:ea typeface="Roboto"/>
              <a:cs typeface="Roboto"/>
              <a:sym typeface="Roboto"/>
            </a:endParaRPr>
          </a:p>
        </p:txBody>
      </p:sp>
      <p:sp>
        <p:nvSpPr>
          <p:cNvPr id="227" name="Google Shape;227;g22a56e2d374_1_7"/>
          <p:cNvSpPr txBox="1"/>
          <p:nvPr/>
        </p:nvSpPr>
        <p:spPr>
          <a:xfrm>
            <a:off x="3845784" y="3053868"/>
            <a:ext cx="1444800" cy="8043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1900"/>
              <a:buFont typeface="Arial"/>
              <a:buNone/>
            </a:pPr>
            <a:r>
              <a:rPr lang="en-US" sz="2900" b="1" i="0" u="none" strike="noStrike" cap="none">
                <a:solidFill>
                  <a:srgbClr val="000000"/>
                </a:solidFill>
                <a:latin typeface="Roboto"/>
                <a:ea typeface="Roboto"/>
                <a:cs typeface="Roboto"/>
                <a:sym typeface="Roboto"/>
              </a:rPr>
              <a:t>Data </a:t>
            </a:r>
            <a:endParaRPr sz="2900" b="0" i="0" u="none" strike="noStrike" cap="none">
              <a:solidFill>
                <a:srgbClr val="000000"/>
              </a:solidFill>
              <a:latin typeface="Arial"/>
              <a:ea typeface="Arial"/>
              <a:cs typeface="Arial"/>
              <a:sym typeface="Arial"/>
            </a:endParaRPr>
          </a:p>
        </p:txBody>
      </p:sp>
      <p:sp>
        <p:nvSpPr>
          <p:cNvPr id="228" name="Google Shape;228;g22a56e2d374_1_7">
            <a:extLst>
              <a:ext uri="{C183D7F6-B498-43B3-948B-1728B52AA6E4}">
                <adec:decorative xmlns:adec="http://schemas.microsoft.com/office/drawing/2017/decorative" val="1"/>
              </a:ext>
            </a:extLst>
          </p:cNvPr>
          <p:cNvSpPr/>
          <p:nvPr/>
        </p:nvSpPr>
        <p:spPr>
          <a:xfrm rot="1800047">
            <a:off x="3219843" y="2083842"/>
            <a:ext cx="2690936" cy="2690936"/>
          </a:xfrm>
          <a:prstGeom prst="blockArc">
            <a:avLst>
              <a:gd name="adj1" fmla="val 14545937"/>
              <a:gd name="adj2" fmla="val 19902139"/>
              <a:gd name="adj3" fmla="val 9115"/>
            </a:avLst>
          </a:prstGeom>
          <a:solidFill>
            <a:srgbClr val="0944A1"/>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 name="Google Shape;229;g22a56e2d374_1_7">
            <a:extLst>
              <a:ext uri="{C183D7F6-B498-43B3-948B-1728B52AA6E4}">
                <adec:decorative xmlns:adec="http://schemas.microsoft.com/office/drawing/2017/decorative" val="1"/>
              </a:ext>
            </a:extLst>
          </p:cNvPr>
          <p:cNvSpPr/>
          <p:nvPr/>
        </p:nvSpPr>
        <p:spPr>
          <a:xfrm rot="9000757">
            <a:off x="3213964" y="2083427"/>
            <a:ext cx="2690226" cy="2690226"/>
          </a:xfrm>
          <a:prstGeom prst="blockArc">
            <a:avLst>
              <a:gd name="adj1" fmla="val 18041678"/>
              <a:gd name="adj2" fmla="val 1798478"/>
              <a:gd name="adj3" fmla="val 9595"/>
            </a:avLst>
          </a:prstGeom>
          <a:solidFill>
            <a:srgbClr val="0944A1"/>
          </a:solidFill>
          <a:ln>
            <a:noFill/>
          </a:ln>
          <a:effectLst>
            <a:outerShdw blurRad="71438" dist="9525" algn="b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 name="Google Shape;230;g22a56e2d374_1_7">
            <a:extLst>
              <a:ext uri="{C183D7F6-B498-43B3-948B-1728B52AA6E4}">
                <adec:decorative xmlns:adec="http://schemas.microsoft.com/office/drawing/2017/decorative" val="1"/>
              </a:ext>
            </a:extLst>
          </p:cNvPr>
          <p:cNvSpPr/>
          <p:nvPr/>
        </p:nvSpPr>
        <p:spPr>
          <a:xfrm rot="-9000757" flipH="1">
            <a:off x="3221634" y="2084177"/>
            <a:ext cx="2690226" cy="2690226"/>
          </a:xfrm>
          <a:prstGeom prst="blockArc">
            <a:avLst>
              <a:gd name="adj1" fmla="val 17967225"/>
              <a:gd name="adj2" fmla="val 1529547"/>
              <a:gd name="adj3" fmla="val 9279"/>
            </a:avLst>
          </a:prstGeom>
          <a:solidFill>
            <a:srgbClr val="307BF3"/>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 name="Google Shape;231;g22a56e2d374_1_7">
            <a:extLst>
              <a:ext uri="{C183D7F6-B498-43B3-948B-1728B52AA6E4}">
                <adec:decorative xmlns:adec="http://schemas.microsoft.com/office/drawing/2017/decorative" val="1"/>
              </a:ext>
            </a:extLst>
          </p:cNvPr>
          <p:cNvSpPr/>
          <p:nvPr/>
        </p:nvSpPr>
        <p:spPr>
          <a:xfrm rot="8100000">
            <a:off x="3166119" y="3254857"/>
            <a:ext cx="363170" cy="363170"/>
          </a:xfrm>
          <a:prstGeom prst="rtTriangle">
            <a:avLst/>
          </a:prstGeom>
          <a:solidFill>
            <a:srgbClr val="0944A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 name="Google Shape;232;g22a56e2d374_1_7">
            <a:extLst>
              <a:ext uri="{C183D7F6-B498-43B3-948B-1728B52AA6E4}">
                <adec:decorative xmlns:adec="http://schemas.microsoft.com/office/drawing/2017/decorative" val="1"/>
              </a:ext>
            </a:extLst>
          </p:cNvPr>
          <p:cNvSpPr/>
          <p:nvPr/>
        </p:nvSpPr>
        <p:spPr>
          <a:xfrm rot="-2700000">
            <a:off x="5598628" y="3247696"/>
            <a:ext cx="363170" cy="363170"/>
          </a:xfrm>
          <a:prstGeom prst="rtTriangle">
            <a:avLst/>
          </a:prstGeom>
          <a:solidFill>
            <a:srgbClr val="0944A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 name="Google Shape;233;g22a56e2d374_1_7">
            <a:extLst>
              <a:ext uri="{C183D7F6-B498-43B3-948B-1728B52AA6E4}">
                <adec:decorative xmlns:adec="http://schemas.microsoft.com/office/drawing/2017/decorative" val="1"/>
              </a:ext>
            </a:extLst>
          </p:cNvPr>
          <p:cNvSpPr/>
          <p:nvPr/>
        </p:nvSpPr>
        <p:spPr>
          <a:xfrm rot="2700000">
            <a:off x="4382023" y="4460469"/>
            <a:ext cx="363170" cy="363170"/>
          </a:xfrm>
          <a:prstGeom prst="rtTriangle">
            <a:avLst/>
          </a:prstGeom>
          <a:solidFill>
            <a:srgbClr val="307B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 name="Google Shape;234;g22a56e2d374_1_7">
            <a:extLst>
              <a:ext uri="{C183D7F6-B498-43B3-948B-1728B52AA6E4}">
                <adec:decorative xmlns:adec="http://schemas.microsoft.com/office/drawing/2017/decorative" val="1"/>
              </a:ext>
            </a:extLst>
          </p:cNvPr>
          <p:cNvSpPr/>
          <p:nvPr/>
        </p:nvSpPr>
        <p:spPr>
          <a:xfrm rot="-8100000">
            <a:off x="4382715" y="2024801"/>
            <a:ext cx="363170" cy="363170"/>
          </a:xfrm>
          <a:prstGeom prst="rtTriangle">
            <a:avLst/>
          </a:prstGeom>
          <a:solidFill>
            <a:srgbClr val="307B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 name="Google Shape;235;g22a56e2d374_1_7"/>
          <p:cNvSpPr txBox="1"/>
          <p:nvPr/>
        </p:nvSpPr>
        <p:spPr>
          <a:xfrm>
            <a:off x="4834625" y="5055025"/>
            <a:ext cx="25401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800" b="0" i="0" u="none" strike="noStrike" cap="none">
                <a:solidFill>
                  <a:srgbClr val="000000"/>
                </a:solidFill>
                <a:latin typeface="Verdana"/>
                <a:ea typeface="Verdana"/>
                <a:cs typeface="Verdana"/>
                <a:sym typeface="Verdana"/>
              </a:rPr>
              <a:t>Establish a SMART goal</a:t>
            </a:r>
            <a:endParaRPr sz="1800" b="0" i="0" u="none" strike="noStrike" cap="none">
              <a:solidFill>
                <a:srgbClr val="000000"/>
              </a:solidFill>
              <a:latin typeface="Verdana"/>
              <a:ea typeface="Verdana"/>
              <a:cs typeface="Verdana"/>
              <a:sym typeface="Verdana"/>
            </a:endParaRPr>
          </a:p>
        </p:txBody>
      </p:sp>
      <p:sp>
        <p:nvSpPr>
          <p:cNvPr id="236" name="Google Shape;236;g22a56e2d374_1_7"/>
          <p:cNvSpPr txBox="1"/>
          <p:nvPr/>
        </p:nvSpPr>
        <p:spPr>
          <a:xfrm rot="2273">
            <a:off x="422938" y="4493884"/>
            <a:ext cx="2722501" cy="10158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800" b="0" i="0" u="none" strike="noStrike" cap="none">
                <a:solidFill>
                  <a:schemeClr val="dk1"/>
                </a:solidFill>
                <a:latin typeface="Verdana"/>
                <a:ea typeface="Verdana"/>
                <a:cs typeface="Verdana"/>
                <a:sym typeface="Verdana"/>
              </a:rPr>
              <a:t>What do teachers need to </a:t>
            </a:r>
            <a:r>
              <a:rPr lang="en-US" sz="1800" b="1" i="0" u="none" strike="noStrike" cap="none">
                <a:solidFill>
                  <a:schemeClr val="dk1"/>
                </a:solidFill>
                <a:latin typeface="Verdana"/>
                <a:ea typeface="Verdana"/>
                <a:cs typeface="Verdana"/>
                <a:sym typeface="Verdana"/>
              </a:rPr>
              <a:t>implement</a:t>
            </a:r>
            <a:r>
              <a:rPr lang="en-US" sz="1800" b="0" i="0" u="none" strike="noStrike" cap="none">
                <a:solidFill>
                  <a:schemeClr val="dk1"/>
                </a:solidFill>
                <a:latin typeface="Verdana"/>
                <a:ea typeface="Verdana"/>
                <a:cs typeface="Verdana"/>
                <a:sym typeface="Verdana"/>
              </a:rPr>
              <a:t>/sustain?</a:t>
            </a:r>
            <a:endParaRPr sz="1800" b="0" i="0" u="none" strike="noStrike" cap="none">
              <a:solidFill>
                <a:srgbClr val="000000"/>
              </a:solidFill>
              <a:latin typeface="Arial"/>
              <a:ea typeface="Arial"/>
              <a:cs typeface="Arial"/>
              <a:sym typeface="Arial"/>
            </a:endParaRPr>
          </a:p>
        </p:txBody>
      </p:sp>
      <p:cxnSp>
        <p:nvCxnSpPr>
          <p:cNvPr id="237" name="Google Shape;237;g22a56e2d374_1_7">
            <a:extLst>
              <a:ext uri="{C183D7F6-B498-43B3-948B-1728B52AA6E4}">
                <adec:decorative xmlns:adec="http://schemas.microsoft.com/office/drawing/2017/decorative" val="1"/>
              </a:ext>
            </a:extLst>
          </p:cNvPr>
          <p:cNvCxnSpPr/>
          <p:nvPr/>
        </p:nvCxnSpPr>
        <p:spPr>
          <a:xfrm rot="10800000">
            <a:off x="5233775" y="4554925"/>
            <a:ext cx="160200" cy="500100"/>
          </a:xfrm>
          <a:prstGeom prst="straightConnector1">
            <a:avLst/>
          </a:prstGeom>
          <a:noFill/>
          <a:ln w="19050" cap="flat" cmpd="sng">
            <a:solidFill>
              <a:srgbClr val="307BF3"/>
            </a:solidFill>
            <a:prstDash val="solid"/>
            <a:round/>
            <a:headEnd type="oval" w="med" len="med"/>
            <a:tailEnd type="none" w="sm" len="sm"/>
          </a:ln>
        </p:spPr>
      </p:cxnSp>
      <p:cxnSp>
        <p:nvCxnSpPr>
          <p:cNvPr id="238" name="Google Shape;238;g22a56e2d374_1_7">
            <a:extLst>
              <a:ext uri="{C183D7F6-B498-43B3-948B-1728B52AA6E4}">
                <adec:decorative xmlns:adec="http://schemas.microsoft.com/office/drawing/2017/decorative" val="1"/>
              </a:ext>
            </a:extLst>
          </p:cNvPr>
          <p:cNvCxnSpPr/>
          <p:nvPr/>
        </p:nvCxnSpPr>
        <p:spPr>
          <a:xfrm rot="10800000" flipH="1">
            <a:off x="3258025" y="4262525"/>
            <a:ext cx="457500" cy="306300"/>
          </a:xfrm>
          <a:prstGeom prst="straightConnector1">
            <a:avLst/>
          </a:prstGeom>
          <a:noFill/>
          <a:ln w="19050" cap="flat" cmpd="sng">
            <a:solidFill>
              <a:srgbClr val="0944A1"/>
            </a:solidFill>
            <a:prstDash val="solid"/>
            <a:round/>
            <a:headEnd type="oval" w="med" len="med"/>
            <a:tailEnd type="none" w="sm" len="sm"/>
          </a:ln>
        </p:spPr>
      </p:cxnSp>
      <p:pic>
        <p:nvPicPr>
          <p:cNvPr id="239" name="Google Shape;239;g22a56e2d374_1_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rot="-149851">
            <a:off x="3358575" y="1828045"/>
            <a:ext cx="2837400" cy="2865218"/>
          </a:xfrm>
          <a:prstGeom prst="rect">
            <a:avLst/>
          </a:prstGeom>
          <a:noFill/>
          <a:ln>
            <a:noFill/>
          </a:ln>
        </p:spPr>
      </p:pic>
      <p:pic>
        <p:nvPicPr>
          <p:cNvPr id="240" name="Google Shape;240;g22a56e2d374_1_7">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3431825" y="2421674"/>
            <a:ext cx="2722500" cy="2652026"/>
          </a:xfrm>
          <a:prstGeom prst="rect">
            <a:avLst/>
          </a:prstGeom>
          <a:noFill/>
          <a:ln>
            <a:noFill/>
          </a:ln>
        </p:spPr>
      </p:pic>
      <p:pic>
        <p:nvPicPr>
          <p:cNvPr id="241" name="Google Shape;241;g22a56e2d374_1_7">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2883838" y="2121325"/>
            <a:ext cx="2828925" cy="2933700"/>
          </a:xfrm>
          <a:prstGeom prst="rect">
            <a:avLst/>
          </a:prstGeom>
          <a:noFill/>
          <a:ln>
            <a:noFill/>
          </a:ln>
        </p:spPr>
      </p:pic>
      <p:cxnSp>
        <p:nvCxnSpPr>
          <p:cNvPr id="242" name="Google Shape;242;g22a56e2d374_1_7">
            <a:extLst>
              <a:ext uri="{C183D7F6-B498-43B3-948B-1728B52AA6E4}">
                <adec:decorative xmlns:adec="http://schemas.microsoft.com/office/drawing/2017/decorative" val="1"/>
              </a:ext>
            </a:extLst>
          </p:cNvPr>
          <p:cNvCxnSpPr/>
          <p:nvPr/>
        </p:nvCxnSpPr>
        <p:spPr>
          <a:xfrm flipH="1">
            <a:off x="5638100" y="2242325"/>
            <a:ext cx="442800" cy="368100"/>
          </a:xfrm>
          <a:prstGeom prst="straightConnector1">
            <a:avLst/>
          </a:prstGeom>
          <a:noFill/>
          <a:ln w="19050" cap="flat" cmpd="sng">
            <a:solidFill>
              <a:srgbClr val="0944A1"/>
            </a:solidFill>
            <a:prstDash val="solid"/>
            <a:round/>
            <a:headEnd type="oval" w="med" len="med"/>
            <a:tailEnd type="none" w="sm" len="sm"/>
          </a:ln>
        </p:spPr>
      </p:cxnSp>
      <p:pic>
        <p:nvPicPr>
          <p:cNvPr id="243" name="Google Shape;243;g22a56e2d374_1_7">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2985700" y="1808100"/>
            <a:ext cx="2837400" cy="2809763"/>
          </a:xfrm>
          <a:prstGeom prst="rect">
            <a:avLst/>
          </a:prstGeom>
          <a:noFill/>
          <a:ln>
            <a:noFill/>
          </a:ln>
        </p:spPr>
      </p:pic>
      <p:sp>
        <p:nvSpPr>
          <p:cNvPr id="244" name="Google Shape;244;g22a56e2d374_1_7"/>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Data Informed Decision Making</a:t>
            </a:r>
            <a:endParaRPr/>
          </a:p>
        </p:txBody>
      </p:sp>
      <p:sp>
        <p:nvSpPr>
          <p:cNvPr id="245" name="Google Shape;245;g22a56e2d374_1_7"/>
          <p:cNvSpPr txBox="1"/>
          <p:nvPr/>
        </p:nvSpPr>
        <p:spPr>
          <a:xfrm>
            <a:off x="132202" y="6455884"/>
            <a:ext cx="627106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Florida Positive Behavioral Interventions &amp; Supports Project</a:t>
            </a:r>
            <a:endParaRPr sz="1400" b="0" i="0" u="none" strike="noStrike" cap="none">
              <a:solidFill>
                <a:srgbClr val="000000"/>
              </a:solidFill>
              <a:latin typeface="Arial"/>
              <a:ea typeface="Arial"/>
              <a:cs typeface="Arial"/>
              <a:sym typeface="Arial"/>
            </a:endParaRPr>
          </a:p>
        </p:txBody>
      </p:sp>
      <p:sp>
        <p:nvSpPr>
          <p:cNvPr id="246" name="Google Shape;246;g22a56e2d374_1_7"/>
          <p:cNvSpPr txBox="1"/>
          <p:nvPr/>
        </p:nvSpPr>
        <p:spPr>
          <a:xfrm>
            <a:off x="152400" y="5870125"/>
            <a:ext cx="3504600" cy="51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00"/>
              <a:buFont typeface="Arial"/>
              <a:buNone/>
            </a:pPr>
            <a:r>
              <a:rPr lang="en-US" sz="2600" b="0" i="1" u="none" strike="noStrike" cap="none">
                <a:solidFill>
                  <a:srgbClr val="000000"/>
                </a:solidFill>
                <a:latin typeface="Verdana"/>
                <a:ea typeface="Verdana"/>
                <a:cs typeface="Verdana"/>
                <a:sym typeface="Verdana"/>
              </a:rPr>
              <a:t>Workbook pg. 9</a:t>
            </a:r>
            <a:endParaRPr sz="2600" b="0" i="1" u="none" strike="noStrike" cap="none">
              <a:solidFill>
                <a:srgbClr val="000000"/>
              </a:solidFill>
              <a:latin typeface="Verdana"/>
              <a:ea typeface="Verdana"/>
              <a:cs typeface="Verdana"/>
              <a:sym typeface="Verdan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g23ca87def34_0_0"/>
          <p:cNvSpPr txBox="1">
            <a:spLocks noGrp="1"/>
          </p:cNvSpPr>
          <p:nvPr>
            <p:ph type="body" idx="4294967295"/>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1800"/>
              <a:buNone/>
            </a:pPr>
            <a:r>
              <a:rPr lang="en-US" sz="2400"/>
              <a:t>There’s no single way to conduct a root cause analysis, but it usually comprises of three steps:</a:t>
            </a:r>
            <a:endParaRPr sz="2400"/>
          </a:p>
          <a:p>
            <a:pPr marL="0" lvl="0" indent="0" algn="l" rtl="0">
              <a:lnSpc>
                <a:spcPct val="100000"/>
              </a:lnSpc>
              <a:spcBef>
                <a:spcPts val="360"/>
              </a:spcBef>
              <a:spcAft>
                <a:spcPts val="0"/>
              </a:spcAft>
              <a:buSzPts val="1800"/>
              <a:buNone/>
            </a:pPr>
            <a:endParaRPr sz="2400"/>
          </a:p>
          <a:p>
            <a:pPr marL="457200" lvl="0" indent="-381000" algn="l" rtl="0">
              <a:lnSpc>
                <a:spcPct val="100000"/>
              </a:lnSpc>
              <a:spcBef>
                <a:spcPts val="360"/>
              </a:spcBef>
              <a:spcAft>
                <a:spcPts val="0"/>
              </a:spcAft>
              <a:buSzPts val="2400"/>
              <a:buFont typeface="Verdana"/>
              <a:buAutoNum type="arabicPeriod"/>
            </a:pPr>
            <a:r>
              <a:rPr lang="en-US" sz="2400"/>
              <a:t>Identify a problem</a:t>
            </a:r>
            <a:endParaRPr sz="2400"/>
          </a:p>
          <a:p>
            <a:pPr marL="457200" lvl="0" indent="-381000" algn="l" rtl="0">
              <a:lnSpc>
                <a:spcPct val="100000"/>
              </a:lnSpc>
              <a:spcBef>
                <a:spcPts val="1000"/>
              </a:spcBef>
              <a:spcAft>
                <a:spcPts val="0"/>
              </a:spcAft>
              <a:buSzPts val="2400"/>
              <a:buFont typeface="Verdana"/>
              <a:buAutoNum type="arabicPeriod"/>
            </a:pPr>
            <a:r>
              <a:rPr lang="en-US" sz="2400"/>
              <a:t>Identify the cause(s) of a problem</a:t>
            </a:r>
            <a:endParaRPr sz="2400"/>
          </a:p>
          <a:p>
            <a:pPr marL="457200" lvl="0" indent="-381000" algn="l" rtl="0">
              <a:lnSpc>
                <a:spcPct val="100000"/>
              </a:lnSpc>
              <a:spcBef>
                <a:spcPts val="1000"/>
              </a:spcBef>
              <a:spcAft>
                <a:spcPts val="0"/>
              </a:spcAft>
              <a:buSzPts val="2400"/>
              <a:buFont typeface="Verdana"/>
              <a:buAutoNum type="arabicPeriod"/>
            </a:pPr>
            <a:r>
              <a:rPr lang="en-US" sz="2400"/>
              <a:t>Identifying strategies to address the problem.</a:t>
            </a:r>
            <a:endParaRPr sz="2400"/>
          </a:p>
          <a:p>
            <a:pPr marL="0" lvl="0" indent="0" algn="l" rtl="0">
              <a:lnSpc>
                <a:spcPct val="100000"/>
              </a:lnSpc>
              <a:spcBef>
                <a:spcPts val="1000"/>
              </a:spcBef>
              <a:spcAft>
                <a:spcPts val="0"/>
              </a:spcAft>
              <a:buSzPts val="1800"/>
              <a:buNone/>
            </a:pPr>
            <a:endParaRPr sz="2400"/>
          </a:p>
          <a:p>
            <a:pPr marL="0" lvl="0" indent="0" algn="l" rtl="0">
              <a:lnSpc>
                <a:spcPct val="100000"/>
              </a:lnSpc>
              <a:spcBef>
                <a:spcPts val="360"/>
              </a:spcBef>
              <a:spcAft>
                <a:spcPts val="0"/>
              </a:spcAft>
              <a:buSzPts val="1800"/>
              <a:buNone/>
            </a:pPr>
            <a:r>
              <a:rPr lang="en-US" sz="2400"/>
              <a:t>There are many publicly available tools to use for this process.</a:t>
            </a:r>
            <a:endParaRPr sz="2400"/>
          </a:p>
        </p:txBody>
      </p:sp>
      <p:sp>
        <p:nvSpPr>
          <p:cNvPr id="253" name="Google Shape;253;g23ca87def34_0_0"/>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Root Cause Analysis</a:t>
            </a:r>
            <a:endParaRPr/>
          </a:p>
        </p:txBody>
      </p:sp>
      <p:sp>
        <p:nvSpPr>
          <p:cNvPr id="254" name="Google Shape;254;g23ca87def34_0_0"/>
          <p:cNvSpPr txBox="1"/>
          <p:nvPr/>
        </p:nvSpPr>
        <p:spPr>
          <a:xfrm>
            <a:off x="105275" y="6301550"/>
            <a:ext cx="71286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000000"/>
                </a:solidFill>
                <a:latin typeface="Verdana"/>
                <a:ea typeface="Verdana"/>
                <a:cs typeface="Verdana"/>
                <a:sym typeface="Verdana"/>
              </a:rPr>
              <a:t>U.S. Dept of Education, Office of Elementary and Secondary Education</a:t>
            </a:r>
            <a:endParaRPr sz="1500" b="0" i="0" u="none" strike="noStrike" cap="none">
              <a:solidFill>
                <a:srgbClr val="000000"/>
              </a:solidFill>
              <a:latin typeface="Verdana"/>
              <a:ea typeface="Verdana"/>
              <a:cs typeface="Verdana"/>
              <a:sym typeface="Verdan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g22a56e2d374_1_745">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916788" y="2041550"/>
            <a:ext cx="3655200" cy="2286000"/>
          </a:xfrm>
          <a:prstGeom prst="rect">
            <a:avLst/>
          </a:prstGeom>
          <a:noFill/>
          <a:ln w="9525" cap="flat" cmpd="sng">
            <a:solidFill>
              <a:srgbClr val="CCCCCC"/>
            </a:solidFill>
            <a:prstDash val="solid"/>
            <a:round/>
            <a:headEnd type="none" w="sm" len="sm"/>
            <a:tailEnd type="none" w="sm" len="sm"/>
          </a:ln>
        </p:spPr>
      </p:pic>
      <p:pic>
        <p:nvPicPr>
          <p:cNvPr id="261" name="Google Shape;261;g22a56e2d374_1_745">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4572000" y="1476300"/>
            <a:ext cx="4152900" cy="5306949"/>
          </a:xfrm>
          <a:prstGeom prst="rect">
            <a:avLst/>
          </a:prstGeom>
          <a:noFill/>
          <a:ln>
            <a:noFill/>
          </a:ln>
        </p:spPr>
      </p:pic>
      <p:pic>
        <p:nvPicPr>
          <p:cNvPr id="262" name="Google Shape;262;g22a56e2d374_1_745">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259271" y="4106225"/>
            <a:ext cx="3390555" cy="2627451"/>
          </a:xfrm>
          <a:prstGeom prst="rect">
            <a:avLst/>
          </a:prstGeom>
          <a:noFill/>
          <a:ln w="9525" cap="flat" cmpd="sng">
            <a:solidFill>
              <a:srgbClr val="000000"/>
            </a:solidFill>
            <a:prstDash val="solid"/>
            <a:round/>
            <a:headEnd type="none" w="sm" len="sm"/>
            <a:tailEnd type="none" w="sm" len="sm"/>
          </a:ln>
        </p:spPr>
      </p:pic>
      <p:sp>
        <p:nvSpPr>
          <p:cNvPr id="263" name="Google Shape;263;g22a56e2d374_1_745"/>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Function over Form</a:t>
            </a:r>
            <a:endParaRPr/>
          </a:p>
          <a:p>
            <a:pPr marL="0" lvl="0" indent="0" algn="ctr" rtl="0">
              <a:lnSpc>
                <a:spcPct val="100000"/>
              </a:lnSpc>
              <a:spcBef>
                <a:spcPts val="0"/>
              </a:spcBef>
              <a:spcAft>
                <a:spcPts val="0"/>
              </a:spcAft>
              <a:buSzPct val="111111"/>
              <a:buNone/>
            </a:pPr>
            <a:r>
              <a:rPr lang="en-US"/>
              <a:t>(as long as you are documenting)</a:t>
            </a:r>
            <a:endParaRPr/>
          </a:p>
        </p:txBody>
      </p:sp>
      <p:sp>
        <p:nvSpPr>
          <p:cNvPr id="264" name="Google Shape;264;g22a56e2d374_1_745"/>
          <p:cNvSpPr txBox="1"/>
          <p:nvPr/>
        </p:nvSpPr>
        <p:spPr>
          <a:xfrm>
            <a:off x="145225" y="1472800"/>
            <a:ext cx="3504600" cy="51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00"/>
              <a:buFont typeface="Arial"/>
              <a:buNone/>
            </a:pPr>
            <a:r>
              <a:rPr lang="en-US" sz="2600" b="0" i="1" u="none" strike="noStrike" cap="none">
                <a:solidFill>
                  <a:srgbClr val="000000"/>
                </a:solidFill>
                <a:latin typeface="Verdana"/>
                <a:ea typeface="Verdana"/>
                <a:cs typeface="Verdana"/>
                <a:sym typeface="Verdana"/>
              </a:rPr>
              <a:t>Workbook pg. 8</a:t>
            </a:r>
            <a:endParaRPr sz="2600" b="0" i="1" u="none" strike="noStrike" cap="none">
              <a:solidFill>
                <a:srgbClr val="000000"/>
              </a:solidFill>
              <a:latin typeface="Verdana"/>
              <a:ea typeface="Verdana"/>
              <a:cs typeface="Verdana"/>
              <a:sym typeface="Verdana"/>
            </a:endParaRPr>
          </a:p>
        </p:txBody>
      </p:sp>
      <p:sp>
        <p:nvSpPr>
          <p:cNvPr id="265" name="Google Shape;265;g22a56e2d374_1_745">
            <a:extLst>
              <a:ext uri="{C183D7F6-B498-43B3-948B-1728B52AA6E4}">
                <adec:decorative xmlns:adec="http://schemas.microsoft.com/office/drawing/2017/decorative" val="1"/>
              </a:ext>
            </a:extLst>
          </p:cNvPr>
          <p:cNvSpPr/>
          <p:nvPr/>
        </p:nvSpPr>
        <p:spPr>
          <a:xfrm rot="10800000" flipH="1">
            <a:off x="298450" y="1931775"/>
            <a:ext cx="593700" cy="617100"/>
          </a:xfrm>
          <a:prstGeom prst="bentArrow">
            <a:avLst>
              <a:gd name="adj1" fmla="val 25000"/>
              <a:gd name="adj2" fmla="val 25000"/>
              <a:gd name="adj3" fmla="val 25000"/>
              <a:gd name="adj4" fmla="val 4375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g22a56e2d374_1_759"/>
          <p:cNvSpPr txBox="1">
            <a:spLocks noGrp="1"/>
          </p:cNvSpPr>
          <p:nvPr>
            <p:ph type="body" idx="4294967295"/>
          </p:nvPr>
        </p:nvSpPr>
        <p:spPr>
          <a:xfrm>
            <a:off x="3237000" y="1600200"/>
            <a:ext cx="5449800" cy="4572000"/>
          </a:xfrm>
          <a:prstGeom prst="rect">
            <a:avLst/>
          </a:prstGeom>
          <a:noFill/>
          <a:ln>
            <a:noFill/>
          </a:ln>
        </p:spPr>
        <p:txBody>
          <a:bodyPr spcFirstLastPara="1" wrap="square" lIns="91425" tIns="45700" rIns="91425" bIns="45700" anchor="t" anchorCtr="0">
            <a:noAutofit/>
          </a:bodyPr>
          <a:lstStyle/>
          <a:p>
            <a:pPr marL="457200" lvl="0" indent="-381000" algn="l" rtl="0">
              <a:lnSpc>
                <a:spcPct val="100000"/>
              </a:lnSpc>
              <a:spcBef>
                <a:spcPts val="360"/>
              </a:spcBef>
              <a:spcAft>
                <a:spcPts val="0"/>
              </a:spcAft>
              <a:buSzPts val="2400"/>
              <a:buFont typeface="Verdana"/>
              <a:buChar char="•"/>
            </a:pPr>
            <a:r>
              <a:rPr lang="en-US" sz="2400"/>
              <a:t>Division A:  This division has subgroups that report the data to the division leadership team, i.e. literacy. </a:t>
            </a:r>
            <a:endParaRPr sz="2400"/>
          </a:p>
          <a:p>
            <a:pPr marL="457200" lvl="0" indent="-228600" algn="l" rtl="0">
              <a:lnSpc>
                <a:spcPct val="100000"/>
              </a:lnSpc>
              <a:spcBef>
                <a:spcPts val="360"/>
              </a:spcBef>
              <a:spcAft>
                <a:spcPts val="0"/>
              </a:spcAft>
              <a:buSzPts val="1800"/>
              <a:buNone/>
            </a:pPr>
            <a:endParaRPr sz="2400"/>
          </a:p>
          <a:p>
            <a:pPr marL="457200" lvl="0" indent="-381000" algn="l" rtl="0">
              <a:lnSpc>
                <a:spcPct val="100000"/>
              </a:lnSpc>
              <a:spcBef>
                <a:spcPts val="360"/>
              </a:spcBef>
              <a:spcAft>
                <a:spcPts val="0"/>
              </a:spcAft>
              <a:buSzPts val="2400"/>
              <a:buFont typeface="Verdana"/>
              <a:buChar char="•"/>
            </a:pPr>
            <a:r>
              <a:rPr lang="en-US" sz="2400"/>
              <a:t>Division B: The data is organized by the accountability and testing staff.</a:t>
            </a:r>
            <a:endParaRPr sz="2400"/>
          </a:p>
          <a:p>
            <a:pPr marL="457200" lvl="0" indent="-228600" algn="l" rtl="0">
              <a:lnSpc>
                <a:spcPct val="100000"/>
              </a:lnSpc>
              <a:spcBef>
                <a:spcPts val="360"/>
              </a:spcBef>
              <a:spcAft>
                <a:spcPts val="0"/>
              </a:spcAft>
              <a:buSzPts val="1800"/>
              <a:buNone/>
            </a:pPr>
            <a:endParaRPr sz="2400"/>
          </a:p>
          <a:p>
            <a:pPr marL="457200" lvl="0" indent="-381000" algn="l" rtl="0">
              <a:lnSpc>
                <a:spcPct val="100000"/>
              </a:lnSpc>
              <a:spcBef>
                <a:spcPts val="360"/>
              </a:spcBef>
              <a:spcAft>
                <a:spcPts val="0"/>
              </a:spcAft>
              <a:buSzPts val="2400"/>
              <a:buFont typeface="Verdana"/>
              <a:buChar char="•"/>
            </a:pPr>
            <a:r>
              <a:rPr lang="en-US" sz="2400"/>
              <a:t>Division C: A sophisticated data systems exists.  The data analyst is the “driver” in the meeting.</a:t>
            </a:r>
            <a:endParaRPr sz="2400"/>
          </a:p>
        </p:txBody>
      </p:sp>
      <p:sp>
        <p:nvSpPr>
          <p:cNvPr id="272" name="Google Shape;272;g22a56e2d374_1_759"/>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Role of Data Analyst</a:t>
            </a:r>
            <a:endParaRPr/>
          </a:p>
        </p:txBody>
      </p:sp>
      <p:sp>
        <p:nvSpPr>
          <p:cNvPr id="273" name="Google Shape;273;g22a56e2d374_1_759"/>
          <p:cNvSpPr txBox="1">
            <a:spLocks noGrp="1"/>
          </p:cNvSpPr>
          <p:nvPr>
            <p:ph type="body" idx="4294967295"/>
          </p:nvPr>
        </p:nvSpPr>
        <p:spPr>
          <a:xfrm>
            <a:off x="228600" y="1603300"/>
            <a:ext cx="3008400" cy="4950000"/>
          </a:xfrm>
          <a:prstGeom prst="rect">
            <a:avLst/>
          </a:prstGeom>
          <a:solidFill>
            <a:srgbClr val="003369">
              <a:alpha val="72549"/>
            </a:srgbClr>
          </a:solid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SzPts val="2400"/>
              <a:buNone/>
            </a:pPr>
            <a:r>
              <a:rPr lang="en-US" sz="2100">
                <a:solidFill>
                  <a:schemeClr val="lt1"/>
                </a:solidFill>
              </a:rPr>
              <a:t>The role of the data analyst(s) can vary depending on the platform, size of division, etc.  </a:t>
            </a:r>
            <a:endParaRPr sz="2100">
              <a:solidFill>
                <a:schemeClr val="lt1"/>
              </a:solidFill>
            </a:endParaRPr>
          </a:p>
          <a:p>
            <a:pPr marL="0" lvl="0" indent="0" algn="l" rtl="0">
              <a:lnSpc>
                <a:spcPct val="100000"/>
              </a:lnSpc>
              <a:spcBef>
                <a:spcPts val="480"/>
              </a:spcBef>
              <a:spcAft>
                <a:spcPts val="0"/>
              </a:spcAft>
              <a:buSzPts val="2400"/>
              <a:buNone/>
            </a:pPr>
            <a:r>
              <a:rPr lang="en-US" sz="2100" b="1">
                <a:solidFill>
                  <a:schemeClr val="lt1"/>
                </a:solidFill>
              </a:rPr>
              <a:t>HOWEVER</a:t>
            </a:r>
            <a:r>
              <a:rPr lang="en-US" sz="2100">
                <a:solidFill>
                  <a:schemeClr val="lt1"/>
                </a:solidFill>
              </a:rPr>
              <a:t>: Be sure that you are always coming back to monitor the goals you set in your data informed decision making process and that someone is responsible for having it available.</a:t>
            </a:r>
            <a:endParaRPr sz="2100">
              <a:solidFill>
                <a:schemeClr val="lt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279" name="Google Shape;279;g22a56e2d374_1_251" descr="Diagram demonstrating how systems, practices, and data all overlap each other and all together affect the outcome of practicing MTSS"/>
          <p:cNvPicPr preferRelativeResize="0"/>
          <p:nvPr/>
        </p:nvPicPr>
        <p:blipFill rotWithShape="1">
          <a:blip r:embed="rId3">
            <a:alphaModFix/>
          </a:blip>
          <a:srcRect/>
          <a:stretch/>
        </p:blipFill>
        <p:spPr>
          <a:xfrm>
            <a:off x="2736775" y="2414338"/>
            <a:ext cx="3365650" cy="3226950"/>
          </a:xfrm>
          <a:prstGeom prst="rect">
            <a:avLst/>
          </a:prstGeom>
          <a:noFill/>
          <a:ln>
            <a:noFill/>
          </a:ln>
        </p:spPr>
      </p:pic>
      <p:sp>
        <p:nvSpPr>
          <p:cNvPr id="280" name="Google Shape;280;g22a56e2d374_1_251"/>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00000"/>
              <a:buNone/>
            </a:pPr>
            <a:r>
              <a:rPr lang="en-US"/>
              <a:t>Division and School Level </a:t>
            </a:r>
            <a:endParaRPr/>
          </a:p>
          <a:p>
            <a:pPr marL="0" lvl="0" indent="0" algn="ctr" rtl="0">
              <a:lnSpc>
                <a:spcPct val="100000"/>
              </a:lnSpc>
              <a:spcBef>
                <a:spcPts val="0"/>
              </a:spcBef>
              <a:spcAft>
                <a:spcPts val="0"/>
              </a:spcAft>
              <a:buSzPct val="100000"/>
              <a:buNone/>
            </a:pPr>
            <a:r>
              <a:rPr lang="en-US"/>
              <a:t>Decision Making</a:t>
            </a:r>
            <a:endParaRPr/>
          </a:p>
        </p:txBody>
      </p:sp>
      <p:sp>
        <p:nvSpPr>
          <p:cNvPr id="281" name="Google Shape;281;g22a56e2d374_1_251"/>
          <p:cNvSpPr txBox="1"/>
          <p:nvPr/>
        </p:nvSpPr>
        <p:spPr>
          <a:xfrm>
            <a:off x="6553200" y="6356350"/>
            <a:ext cx="2133600" cy="365100"/>
          </a:xfrm>
          <a:prstGeom prst="rect">
            <a:avLst/>
          </a:prstGeom>
          <a:noFill/>
          <a:ln>
            <a:noFill/>
          </a:ln>
        </p:spPr>
        <p:txBody>
          <a:bodyPr spcFirstLastPara="1" wrap="square" lIns="68550" tIns="34275" rIns="68550" bIns="34275" anchor="t"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rgbClr val="000000"/>
                </a:solidFill>
                <a:latin typeface="Calibri"/>
                <a:ea typeface="Calibri"/>
                <a:cs typeface="Calibri"/>
                <a:sym typeface="Calibri"/>
              </a:rPr>
              <a:t>16</a:t>
            </a:fld>
            <a:endParaRPr sz="1050" b="0" i="0" u="none" strike="noStrike" cap="none">
              <a:solidFill>
                <a:srgbClr val="000000"/>
              </a:solidFill>
              <a:latin typeface="Arial"/>
              <a:ea typeface="Arial"/>
              <a:cs typeface="Arial"/>
              <a:sym typeface="Arial"/>
            </a:endParaRPr>
          </a:p>
        </p:txBody>
      </p:sp>
      <p:sp>
        <p:nvSpPr>
          <p:cNvPr id="282" name="Google Shape;282;g22a56e2d374_1_251"/>
          <p:cNvSpPr txBox="1"/>
          <p:nvPr/>
        </p:nvSpPr>
        <p:spPr>
          <a:xfrm>
            <a:off x="6353750" y="1574024"/>
            <a:ext cx="2286000" cy="1454700"/>
          </a:xfrm>
          <a:prstGeom prst="rect">
            <a:avLst/>
          </a:prstGeom>
          <a:noFill/>
          <a:ln>
            <a:noFill/>
          </a:ln>
        </p:spPr>
        <p:txBody>
          <a:bodyPr spcFirstLastPara="1" wrap="square" lIns="68550" tIns="34275" rIns="68550" bIns="3427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Verdana"/>
                <a:ea typeface="Verdana"/>
                <a:cs typeface="Verdana"/>
                <a:sym typeface="Verdana"/>
              </a:rPr>
              <a:t> Differentiate and ensure outcomes are reflective of all students</a:t>
            </a:r>
            <a:endParaRPr sz="1050" b="1" i="0" u="none" strike="noStrike" cap="none">
              <a:solidFill>
                <a:srgbClr val="000000"/>
              </a:solidFill>
              <a:latin typeface="Verdana"/>
              <a:ea typeface="Verdana"/>
              <a:cs typeface="Verdana"/>
              <a:sym typeface="Verdana"/>
            </a:endParaRPr>
          </a:p>
        </p:txBody>
      </p:sp>
      <p:sp>
        <p:nvSpPr>
          <p:cNvPr id="283" name="Google Shape;283;g22a56e2d374_1_251"/>
          <p:cNvSpPr txBox="1"/>
          <p:nvPr/>
        </p:nvSpPr>
        <p:spPr>
          <a:xfrm>
            <a:off x="3425998" y="5714047"/>
            <a:ext cx="2139600" cy="931200"/>
          </a:xfrm>
          <a:prstGeom prst="rect">
            <a:avLst/>
          </a:prstGeom>
          <a:noFill/>
          <a:ln w="38100" cap="flat" cmpd="sng">
            <a:solidFill>
              <a:srgbClr val="000000"/>
            </a:solidFill>
            <a:prstDash val="solid"/>
            <a:round/>
            <a:headEnd type="none" w="sm" len="sm"/>
            <a:tailEnd type="none" w="sm" len="sm"/>
          </a:ln>
        </p:spPr>
        <p:txBody>
          <a:bodyPr spcFirstLastPara="1" wrap="square" lIns="68550" tIns="34275" rIns="68550"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Growth &amp; benefit are central. Must reflect learning opportunities for all</a:t>
            </a:r>
            <a:endParaRPr sz="1400" b="0" i="0" u="none" strike="noStrike" cap="none">
              <a:solidFill>
                <a:srgbClr val="000000"/>
              </a:solidFill>
              <a:latin typeface="Verdana"/>
              <a:ea typeface="Verdana"/>
              <a:cs typeface="Verdana"/>
              <a:sym typeface="Verdana"/>
            </a:endParaRPr>
          </a:p>
        </p:txBody>
      </p:sp>
      <p:sp>
        <p:nvSpPr>
          <p:cNvPr id="284" name="Google Shape;284;g22a56e2d374_1_251"/>
          <p:cNvSpPr txBox="1"/>
          <p:nvPr/>
        </p:nvSpPr>
        <p:spPr>
          <a:xfrm>
            <a:off x="6381803" y="3494663"/>
            <a:ext cx="2229900" cy="931200"/>
          </a:xfrm>
          <a:prstGeom prst="rect">
            <a:avLst/>
          </a:prstGeom>
          <a:solidFill>
            <a:srgbClr val="62A6FF">
              <a:alpha val="61176"/>
            </a:srgbClr>
          </a:solidFill>
          <a:ln w="38100" cap="flat" cmpd="sng">
            <a:solidFill>
              <a:srgbClr val="0070C0"/>
            </a:solidFill>
            <a:prstDash val="solid"/>
            <a:round/>
            <a:headEnd type="none" w="sm" len="sm"/>
            <a:tailEnd type="none" w="sm" len="sm"/>
          </a:ln>
        </p:spPr>
        <p:txBody>
          <a:bodyPr spcFirstLastPara="1" wrap="square" lIns="68550" tIns="34275" rIns="68550"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Prioritize efficient and effective </a:t>
            </a:r>
            <a:r>
              <a:rPr lang="en-US" sz="1400" b="1" i="0" u="none" strike="noStrike" cap="none">
                <a:solidFill>
                  <a:srgbClr val="000000"/>
                </a:solidFill>
                <a:latin typeface="Verdana"/>
                <a:ea typeface="Verdana"/>
                <a:cs typeface="Verdana"/>
                <a:sym typeface="Verdana"/>
              </a:rPr>
              <a:t>practices </a:t>
            </a:r>
            <a:endParaRPr sz="1400" b="1"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(evidence, culture, context</a:t>
            </a:r>
            <a:r>
              <a:rPr lang="en-US" sz="1350" b="0" i="0" u="none" strike="noStrike" cap="none">
                <a:solidFill>
                  <a:srgbClr val="000000"/>
                </a:solidFill>
                <a:latin typeface="Calibri"/>
                <a:ea typeface="Calibri"/>
                <a:cs typeface="Calibri"/>
                <a:sym typeface="Calibri"/>
              </a:rPr>
              <a:t>)</a:t>
            </a:r>
            <a:endParaRPr sz="1050" b="0" i="0" u="none" strike="noStrike" cap="none">
              <a:solidFill>
                <a:srgbClr val="000000"/>
              </a:solidFill>
              <a:latin typeface="Arial"/>
              <a:ea typeface="Arial"/>
              <a:cs typeface="Arial"/>
              <a:sym typeface="Arial"/>
            </a:endParaRPr>
          </a:p>
        </p:txBody>
      </p:sp>
      <p:sp>
        <p:nvSpPr>
          <p:cNvPr id="285" name="Google Shape;285;g22a56e2d374_1_251"/>
          <p:cNvSpPr txBox="1"/>
          <p:nvPr/>
        </p:nvSpPr>
        <p:spPr>
          <a:xfrm>
            <a:off x="457200" y="3386477"/>
            <a:ext cx="1905000" cy="1146600"/>
          </a:xfrm>
          <a:prstGeom prst="rect">
            <a:avLst/>
          </a:prstGeom>
          <a:solidFill>
            <a:srgbClr val="6CC08D">
              <a:alpha val="34117"/>
            </a:srgbClr>
          </a:solidFill>
          <a:ln w="38100" cap="flat" cmpd="sng">
            <a:solidFill>
              <a:srgbClr val="6CC08D"/>
            </a:solidFill>
            <a:prstDash val="solid"/>
            <a:round/>
            <a:headEnd type="none" w="sm" len="sm"/>
            <a:tailEnd type="none" w="sm" len="sm"/>
          </a:ln>
        </p:spPr>
        <p:txBody>
          <a:bodyPr spcFirstLastPara="1" wrap="square" lIns="68550" tIns="34275" rIns="68550"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Verdana"/>
                <a:ea typeface="Verdana"/>
                <a:cs typeface="Verdana"/>
                <a:sym typeface="Verdana"/>
              </a:rPr>
              <a:t>Data</a:t>
            </a:r>
            <a:r>
              <a:rPr lang="en-US" sz="1400" b="0" i="0" u="none" strike="noStrike" cap="none">
                <a:solidFill>
                  <a:srgbClr val="000000"/>
                </a:solidFill>
                <a:latin typeface="Verdana"/>
                <a:ea typeface="Verdana"/>
                <a:cs typeface="Verdana"/>
                <a:sym typeface="Verdana"/>
              </a:rPr>
              <a:t> informs decisions about screening, progress monitoring, fidelity, and outcomes</a:t>
            </a:r>
            <a:endParaRPr sz="1100" b="0" i="0" u="none" strike="noStrike" cap="none">
              <a:solidFill>
                <a:srgbClr val="000000"/>
              </a:solidFill>
              <a:latin typeface="Verdana"/>
              <a:ea typeface="Verdana"/>
              <a:cs typeface="Verdana"/>
              <a:sym typeface="Verdana"/>
            </a:endParaRPr>
          </a:p>
        </p:txBody>
      </p:sp>
      <p:sp>
        <p:nvSpPr>
          <p:cNvPr id="286" name="Google Shape;286;g22a56e2d374_1_251"/>
          <p:cNvSpPr txBox="1"/>
          <p:nvPr/>
        </p:nvSpPr>
        <p:spPr>
          <a:xfrm>
            <a:off x="3335688" y="1447804"/>
            <a:ext cx="2320200" cy="931200"/>
          </a:xfrm>
          <a:prstGeom prst="rect">
            <a:avLst/>
          </a:prstGeom>
          <a:solidFill>
            <a:srgbClr val="FF8AD8">
              <a:alpha val="33725"/>
            </a:srgbClr>
          </a:solidFill>
          <a:ln w="38100" cap="flat" cmpd="sng">
            <a:solidFill>
              <a:srgbClr val="FF40FF"/>
            </a:solidFill>
            <a:prstDash val="solid"/>
            <a:round/>
            <a:headEnd type="none" w="sm" len="sm"/>
            <a:tailEnd type="none" w="sm" len="sm"/>
          </a:ln>
        </p:spPr>
        <p:txBody>
          <a:bodyPr spcFirstLastPara="1" wrap="square" lIns="68550" tIns="34275" rIns="68550"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Invest in </a:t>
            </a:r>
            <a:r>
              <a:rPr lang="en-US" sz="1400" b="1" i="0" u="none" strike="noStrike" cap="none">
                <a:solidFill>
                  <a:srgbClr val="000000"/>
                </a:solidFill>
                <a:latin typeface="Verdana"/>
                <a:ea typeface="Verdana"/>
                <a:cs typeface="Verdana"/>
                <a:sym typeface="Verdana"/>
              </a:rPr>
              <a:t>Systems!!!</a:t>
            </a:r>
            <a:r>
              <a:rPr lang="en-US" sz="1400" b="0" i="0" u="none" strike="noStrike" cap="none">
                <a:solidFill>
                  <a:srgbClr val="000000"/>
                </a:solidFill>
                <a:latin typeface="Verdana"/>
                <a:ea typeface="Verdana"/>
                <a:cs typeface="Verdana"/>
                <a:sym typeface="Verdana"/>
              </a:rPr>
              <a:t> (Leadership teams, support professional learning and coaching)</a:t>
            </a:r>
            <a:endParaRPr sz="1400" b="0" i="0" u="none" strike="noStrike" cap="none">
              <a:solidFill>
                <a:srgbClr val="000000"/>
              </a:solidFill>
              <a:latin typeface="Verdana"/>
              <a:ea typeface="Verdana"/>
              <a:cs typeface="Verdana"/>
              <a:sym typeface="Verdana"/>
            </a:endParaRPr>
          </a:p>
        </p:txBody>
      </p:sp>
      <p:sp>
        <p:nvSpPr>
          <p:cNvPr id="287" name="Google Shape;287;g22a56e2d374_1_251">
            <a:extLst>
              <a:ext uri="{C183D7F6-B498-43B3-948B-1728B52AA6E4}">
                <adec:decorative xmlns:adec="http://schemas.microsoft.com/office/drawing/2017/decorative" val="1"/>
              </a:ext>
            </a:extLst>
          </p:cNvPr>
          <p:cNvSpPr/>
          <p:nvPr/>
        </p:nvSpPr>
        <p:spPr>
          <a:xfrm rot="-1751971">
            <a:off x="2752189" y="5173677"/>
            <a:ext cx="1082909" cy="739219"/>
          </a:xfrm>
          <a:prstGeom prst="rightArrow">
            <a:avLst>
              <a:gd name="adj1" fmla="val 50000"/>
              <a:gd name="adj2" fmla="val 50000"/>
            </a:avLst>
          </a:prstGeom>
          <a:solidFill>
            <a:srgbClr val="07376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73763"/>
              </a:solidFill>
              <a:latin typeface="Arial"/>
              <a:ea typeface="Arial"/>
              <a:cs typeface="Arial"/>
              <a:sym typeface="Arial"/>
            </a:endParaRPr>
          </a:p>
        </p:txBody>
      </p:sp>
      <p:sp>
        <p:nvSpPr>
          <p:cNvPr id="288" name="Google Shape;288;g22a56e2d374_1_251">
            <a:extLst>
              <a:ext uri="{C183D7F6-B498-43B3-948B-1728B52AA6E4}">
                <adec:decorative xmlns:adec="http://schemas.microsoft.com/office/drawing/2017/decorative" val="1"/>
              </a:ext>
            </a:extLst>
          </p:cNvPr>
          <p:cNvSpPr/>
          <p:nvPr/>
        </p:nvSpPr>
        <p:spPr>
          <a:xfrm rot="-1751971">
            <a:off x="2348114" y="4438752"/>
            <a:ext cx="1082909" cy="739219"/>
          </a:xfrm>
          <a:prstGeom prst="rightArrow">
            <a:avLst>
              <a:gd name="adj1" fmla="val 50000"/>
              <a:gd name="adj2" fmla="val 50000"/>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73763"/>
              </a:solidFill>
              <a:latin typeface="Arial"/>
              <a:ea typeface="Arial"/>
              <a:cs typeface="Arial"/>
              <a:sym typeface="Arial"/>
            </a:endParaRPr>
          </a:p>
        </p:txBody>
      </p:sp>
      <p:sp>
        <p:nvSpPr>
          <p:cNvPr id="289" name="Google Shape;289;g22a56e2d374_1_251">
            <a:extLst>
              <a:ext uri="{C183D7F6-B498-43B3-948B-1728B52AA6E4}">
                <adec:decorative xmlns:adec="http://schemas.microsoft.com/office/drawing/2017/decorative" val="1"/>
              </a:ext>
            </a:extLst>
          </p:cNvPr>
          <p:cNvSpPr/>
          <p:nvPr/>
        </p:nvSpPr>
        <p:spPr>
          <a:xfrm rot="-9889454">
            <a:off x="5392373" y="4438766"/>
            <a:ext cx="1082966" cy="739176"/>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73763"/>
              </a:solidFill>
              <a:latin typeface="Arial"/>
              <a:ea typeface="Arial"/>
              <a:cs typeface="Arial"/>
              <a:sym typeface="Arial"/>
            </a:endParaRPr>
          </a:p>
        </p:txBody>
      </p:sp>
      <p:sp>
        <p:nvSpPr>
          <p:cNvPr id="290" name="Google Shape;290;g22a56e2d374_1_251">
            <a:extLst>
              <a:ext uri="{C183D7F6-B498-43B3-948B-1728B52AA6E4}">
                <adec:decorative xmlns:adec="http://schemas.microsoft.com/office/drawing/2017/decorative" val="1"/>
              </a:ext>
            </a:extLst>
          </p:cNvPr>
          <p:cNvSpPr/>
          <p:nvPr/>
        </p:nvSpPr>
        <p:spPr>
          <a:xfrm rot="9495629">
            <a:off x="4934972" y="2521170"/>
            <a:ext cx="1082920" cy="739309"/>
          </a:xfrm>
          <a:prstGeom prst="rightArrow">
            <a:avLst>
              <a:gd name="adj1" fmla="val 50000"/>
              <a:gd name="adj2" fmla="val 50000"/>
            </a:avLst>
          </a:prstGeom>
          <a:solidFill>
            <a:srgbClr val="EAD1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73763"/>
              </a:solidFill>
              <a:latin typeface="Arial"/>
              <a:ea typeface="Arial"/>
              <a:cs typeface="Arial"/>
              <a:sym typeface="Arial"/>
            </a:endParaRPr>
          </a:p>
        </p:txBody>
      </p:sp>
      <p:sp>
        <p:nvSpPr>
          <p:cNvPr id="291" name="Google Shape;291;g22a56e2d374_1_251"/>
          <p:cNvSpPr txBox="1"/>
          <p:nvPr/>
        </p:nvSpPr>
        <p:spPr>
          <a:xfrm>
            <a:off x="160950" y="1546325"/>
            <a:ext cx="2133600" cy="931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00"/>
              <a:buFont typeface="Arial"/>
              <a:buNone/>
            </a:pPr>
            <a:r>
              <a:rPr lang="en-US" sz="2600" b="0" i="1" u="none" strike="noStrike" cap="none">
                <a:solidFill>
                  <a:srgbClr val="000000"/>
                </a:solidFill>
                <a:latin typeface="Verdana"/>
                <a:ea typeface="Verdana"/>
                <a:cs typeface="Verdana"/>
                <a:sym typeface="Verdana"/>
              </a:rPr>
              <a:t>Workbook pg. 10</a:t>
            </a:r>
            <a:endParaRPr sz="2600" b="0" i="1" u="none" strike="noStrike" cap="none">
              <a:solidFill>
                <a:srgbClr val="000000"/>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7"/>
                                        </p:tgtEl>
                                        <p:attrNameLst>
                                          <p:attrName>style.visibility</p:attrName>
                                        </p:attrNameLst>
                                      </p:cBhvr>
                                      <p:to>
                                        <p:strVal val="visible"/>
                                      </p:to>
                                    </p:set>
                                    <p:animEffect transition="in" filter="fade">
                                      <p:cBhvr>
                                        <p:cTn id="7" dur="1000"/>
                                        <p:tgtEl>
                                          <p:spTgt spid="28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8"/>
                                        </p:tgtEl>
                                        <p:attrNameLst>
                                          <p:attrName>style.visibility</p:attrName>
                                        </p:attrNameLst>
                                      </p:cBhvr>
                                      <p:to>
                                        <p:strVal val="visible"/>
                                      </p:to>
                                    </p:set>
                                    <p:animEffect transition="in" filter="fade">
                                      <p:cBhvr>
                                        <p:cTn id="12" dur="1000"/>
                                        <p:tgtEl>
                                          <p:spTgt spid="288"/>
                                        </p:tgtEl>
                                      </p:cBhvr>
                                    </p:animEffect>
                                  </p:childTnLst>
                                </p:cTn>
                              </p:par>
                              <p:par>
                                <p:cTn id="13" presetID="10" presetClass="exit" presetSubtype="0" fill="hold" nodeType="withEffect">
                                  <p:stCondLst>
                                    <p:cond delay="0"/>
                                  </p:stCondLst>
                                  <p:childTnLst>
                                    <p:animEffect transition="out" filter="fade">
                                      <p:cBhvr>
                                        <p:cTn id="14" dur="1000"/>
                                        <p:tgtEl>
                                          <p:spTgt spid="287"/>
                                        </p:tgtEl>
                                      </p:cBhvr>
                                    </p:animEffect>
                                    <p:set>
                                      <p:cBhvr>
                                        <p:cTn id="15" dur="1" fill="hold">
                                          <p:stCondLst>
                                            <p:cond delay="1000"/>
                                          </p:stCondLst>
                                        </p:cTn>
                                        <p:tgtEl>
                                          <p:spTgt spid="287"/>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89"/>
                                        </p:tgtEl>
                                        <p:attrNameLst>
                                          <p:attrName>style.visibility</p:attrName>
                                        </p:attrNameLst>
                                      </p:cBhvr>
                                      <p:to>
                                        <p:strVal val="visible"/>
                                      </p:to>
                                    </p:set>
                                    <p:animEffect transition="in" filter="fade">
                                      <p:cBhvr>
                                        <p:cTn id="20" dur="1000"/>
                                        <p:tgtEl>
                                          <p:spTgt spid="289"/>
                                        </p:tgtEl>
                                      </p:cBhvr>
                                    </p:animEffect>
                                  </p:childTnLst>
                                </p:cTn>
                              </p:par>
                              <p:par>
                                <p:cTn id="21" presetID="10" presetClass="exit" presetSubtype="0" fill="hold" nodeType="withEffect">
                                  <p:stCondLst>
                                    <p:cond delay="0"/>
                                  </p:stCondLst>
                                  <p:childTnLst>
                                    <p:animEffect transition="out" filter="fade">
                                      <p:cBhvr>
                                        <p:cTn id="22" dur="1000"/>
                                        <p:tgtEl>
                                          <p:spTgt spid="288"/>
                                        </p:tgtEl>
                                      </p:cBhvr>
                                    </p:animEffect>
                                    <p:set>
                                      <p:cBhvr>
                                        <p:cTn id="23" dur="1" fill="hold">
                                          <p:stCondLst>
                                            <p:cond delay="1000"/>
                                          </p:stCondLst>
                                        </p:cTn>
                                        <p:tgtEl>
                                          <p:spTgt spid="288"/>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90"/>
                                        </p:tgtEl>
                                        <p:attrNameLst>
                                          <p:attrName>style.visibility</p:attrName>
                                        </p:attrNameLst>
                                      </p:cBhvr>
                                      <p:to>
                                        <p:strVal val="visible"/>
                                      </p:to>
                                    </p:set>
                                    <p:animEffect transition="in" filter="fade">
                                      <p:cBhvr>
                                        <p:cTn id="28" dur="1000"/>
                                        <p:tgtEl>
                                          <p:spTgt spid="290"/>
                                        </p:tgtEl>
                                      </p:cBhvr>
                                    </p:animEffect>
                                  </p:childTnLst>
                                </p:cTn>
                              </p:par>
                              <p:par>
                                <p:cTn id="29" presetID="10" presetClass="exit" presetSubtype="0" fill="hold" nodeType="withEffect">
                                  <p:stCondLst>
                                    <p:cond delay="0"/>
                                  </p:stCondLst>
                                  <p:childTnLst>
                                    <p:animEffect transition="out" filter="fade">
                                      <p:cBhvr>
                                        <p:cTn id="30" dur="1000"/>
                                        <p:tgtEl>
                                          <p:spTgt spid="289"/>
                                        </p:tgtEl>
                                      </p:cBhvr>
                                    </p:animEffect>
                                    <p:set>
                                      <p:cBhvr>
                                        <p:cTn id="31" dur="1" fill="hold">
                                          <p:stCondLst>
                                            <p:cond delay="1000"/>
                                          </p:stCondLst>
                                        </p:cTn>
                                        <p:tgtEl>
                                          <p:spTgt spid="28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g22a56e2d374_1_262"/>
          <p:cNvSpPr txBox="1">
            <a:spLocks noGrp="1"/>
          </p:cNvSpPr>
          <p:nvPr>
            <p:ph type="body" idx="4294967295"/>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114300" lvl="0" indent="0" algn="ctr" rtl="0">
              <a:lnSpc>
                <a:spcPct val="100000"/>
              </a:lnSpc>
              <a:spcBef>
                <a:spcPts val="360"/>
              </a:spcBef>
              <a:spcAft>
                <a:spcPts val="0"/>
              </a:spcAft>
              <a:buSzPts val="1800"/>
              <a:buNone/>
            </a:pPr>
            <a:r>
              <a:rPr lang="en-US" sz="2400" dirty="0"/>
              <a:t>Organizing across multiple schools improves efficiency in resources, implementation efforts, and organizational management. It provides a supportive context for implementation at the local level.</a:t>
            </a:r>
            <a:endParaRPr dirty="0"/>
          </a:p>
        </p:txBody>
      </p:sp>
      <p:sp>
        <p:nvSpPr>
          <p:cNvPr id="298" name="Google Shape;298;g22a56e2d374_1_262"/>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Division-level MTSS</a:t>
            </a:r>
            <a:endParaRPr/>
          </a:p>
        </p:txBody>
      </p:sp>
      <p:pic>
        <p:nvPicPr>
          <p:cNvPr id="299" name="Google Shape;299;g22a56e2d374_1_262">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570200" y="3638550"/>
            <a:ext cx="5698801" cy="29563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g2b43ead5cbc_0_76"/>
          <p:cNvSpPr txBox="1">
            <a:spLocks noGrp="1"/>
          </p:cNvSpPr>
          <p:nvPr>
            <p:ph type="body" idx="1"/>
          </p:nvPr>
        </p:nvSpPr>
        <p:spPr>
          <a:xfrm>
            <a:off x="673175" y="2234100"/>
            <a:ext cx="7937700" cy="3520200"/>
          </a:xfrm>
          <a:prstGeom prst="rect">
            <a:avLst/>
          </a:prstGeom>
          <a:noFill/>
          <a:ln>
            <a:noFill/>
          </a:ln>
        </p:spPr>
        <p:txBody>
          <a:bodyPr spcFirstLastPara="1" wrap="square" lIns="91425" tIns="0" rIns="91425" bIns="0" anchor="t" anchorCtr="0">
            <a:normAutofit lnSpcReduction="10000"/>
          </a:bodyPr>
          <a:lstStyle/>
          <a:p>
            <a:pPr marL="0" lvl="0" indent="0" algn="l" rtl="0">
              <a:lnSpc>
                <a:spcPct val="100000"/>
              </a:lnSpc>
              <a:spcBef>
                <a:spcPts val="560"/>
              </a:spcBef>
              <a:spcAft>
                <a:spcPts val="0"/>
              </a:spcAft>
              <a:buSzPts val="2800"/>
              <a:buNone/>
            </a:pPr>
            <a:r>
              <a:rPr lang="en-US" sz="3000"/>
              <a:t>DIDM at a division level helps teams to progress monitor toward identified valued outcomes that are aligned with:</a:t>
            </a:r>
            <a:endParaRPr sz="3000"/>
          </a:p>
          <a:p>
            <a:pPr marL="0" lvl="0" indent="0" algn="l" rtl="0">
              <a:lnSpc>
                <a:spcPct val="100000"/>
              </a:lnSpc>
              <a:spcBef>
                <a:spcPts val="1000"/>
              </a:spcBef>
              <a:spcAft>
                <a:spcPts val="0"/>
              </a:spcAft>
              <a:buSzPts val="2800"/>
              <a:buNone/>
            </a:pPr>
            <a:endParaRPr sz="3000"/>
          </a:p>
          <a:p>
            <a:pPr marL="457200" lvl="0" indent="-419100" algn="l" rtl="0">
              <a:lnSpc>
                <a:spcPct val="100000"/>
              </a:lnSpc>
              <a:spcBef>
                <a:spcPts val="1000"/>
              </a:spcBef>
              <a:spcAft>
                <a:spcPts val="0"/>
              </a:spcAft>
              <a:buSzPts val="3000"/>
              <a:buFont typeface="Verdana"/>
              <a:buChar char="•"/>
            </a:pPr>
            <a:r>
              <a:rPr lang="en-US" sz="3000"/>
              <a:t>division strategic goals</a:t>
            </a:r>
            <a:endParaRPr sz="3000"/>
          </a:p>
          <a:p>
            <a:pPr marL="457200" lvl="0" indent="-419100" algn="l" rtl="0">
              <a:lnSpc>
                <a:spcPct val="100000"/>
              </a:lnSpc>
              <a:spcBef>
                <a:spcPts val="1000"/>
              </a:spcBef>
              <a:spcAft>
                <a:spcPts val="1000"/>
              </a:spcAft>
              <a:buSzPts val="3000"/>
              <a:buFont typeface="Verdana"/>
              <a:buChar char="•"/>
            </a:pPr>
            <a:r>
              <a:rPr lang="en-US" sz="3000"/>
              <a:t>division mission and vision statements</a:t>
            </a:r>
            <a:endParaRPr sz="3000"/>
          </a:p>
        </p:txBody>
      </p:sp>
      <p:sp>
        <p:nvSpPr>
          <p:cNvPr id="306" name="Google Shape;306;g2b43ead5cbc_0_76"/>
          <p:cNvSpPr txBox="1">
            <a:spLocks noGrp="1"/>
          </p:cNvSpPr>
          <p:nvPr>
            <p:ph type="title"/>
          </p:nvPr>
        </p:nvSpPr>
        <p:spPr>
          <a:xfrm>
            <a:off x="3256275" y="176750"/>
            <a:ext cx="54471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3800"/>
              <a:buNone/>
            </a:pPr>
            <a:r>
              <a:rPr lang="en-US"/>
              <a:t>DIDM at the Division Level</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g1e3ce62414c_0_147"/>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Division A</a:t>
            </a:r>
            <a:endParaRPr/>
          </a:p>
        </p:txBody>
      </p:sp>
      <p:sp>
        <p:nvSpPr>
          <p:cNvPr id="313" name="Google Shape;313;g1e3ce62414c_0_147"/>
          <p:cNvSpPr txBox="1">
            <a:spLocks noGrp="1"/>
          </p:cNvSpPr>
          <p:nvPr>
            <p:ph type="body" idx="1"/>
          </p:nvPr>
        </p:nvSpPr>
        <p:spPr>
          <a:xfrm>
            <a:off x="914400" y="1524000"/>
            <a:ext cx="3582900" cy="651000"/>
          </a:xfrm>
          <a:prstGeom prst="rect">
            <a:avLst/>
          </a:prstGeom>
          <a:solidFill>
            <a:srgbClr val="003369">
              <a:alpha val="72549"/>
            </a:srgbClr>
          </a:solidFill>
          <a:ln>
            <a:noFill/>
          </a:ln>
        </p:spPr>
        <p:txBody>
          <a:bodyPr spcFirstLastPara="1" wrap="square" lIns="91425" tIns="45700" rIns="91425" bIns="45700" anchor="b" anchorCtr="0">
            <a:noAutofit/>
          </a:bodyPr>
          <a:lstStyle/>
          <a:p>
            <a:pPr marL="0" lvl="0" indent="0" algn="l" rtl="0">
              <a:lnSpc>
                <a:spcPct val="100000"/>
              </a:lnSpc>
              <a:spcBef>
                <a:spcPts val="420"/>
              </a:spcBef>
              <a:spcAft>
                <a:spcPts val="0"/>
              </a:spcAft>
              <a:buSzPts val="2100"/>
              <a:buNone/>
            </a:pPr>
            <a:r>
              <a:rPr lang="en-US" sz="2400"/>
              <a:t>Vision and Mission</a:t>
            </a:r>
            <a:endParaRPr sz="2400"/>
          </a:p>
        </p:txBody>
      </p:sp>
      <p:sp>
        <p:nvSpPr>
          <p:cNvPr id="314" name="Google Shape;314;g1e3ce62414c_0_147"/>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560"/>
              </a:spcBef>
              <a:spcAft>
                <a:spcPts val="0"/>
              </a:spcAft>
              <a:buClr>
                <a:schemeClr val="dk1"/>
              </a:buClr>
              <a:buSzPts val="1100"/>
              <a:buFont typeface="Arial"/>
              <a:buNone/>
            </a:pPr>
            <a:r>
              <a:rPr lang="en-US" sz="2100"/>
              <a:t>VISION</a:t>
            </a:r>
            <a:endParaRPr sz="2100"/>
          </a:p>
          <a:p>
            <a:pPr marL="0" lvl="0" indent="0" algn="l" rtl="0">
              <a:lnSpc>
                <a:spcPct val="100000"/>
              </a:lnSpc>
              <a:spcBef>
                <a:spcPts val="1000"/>
              </a:spcBef>
              <a:spcAft>
                <a:spcPts val="0"/>
              </a:spcAft>
              <a:buClr>
                <a:schemeClr val="dk1"/>
              </a:buClr>
              <a:buSzPts val="1100"/>
              <a:buFont typeface="Arial"/>
              <a:buNone/>
            </a:pPr>
            <a:r>
              <a:rPr lang="en-US" sz="2100"/>
              <a:t>We envision a school division that cultivates excellence for all.</a:t>
            </a:r>
            <a:endParaRPr sz="2100"/>
          </a:p>
          <a:p>
            <a:pPr marL="0" lvl="0" indent="0" algn="l" rtl="0">
              <a:lnSpc>
                <a:spcPct val="100000"/>
              </a:lnSpc>
              <a:spcBef>
                <a:spcPts val="1000"/>
              </a:spcBef>
              <a:spcAft>
                <a:spcPts val="0"/>
              </a:spcAft>
              <a:buClr>
                <a:schemeClr val="dk1"/>
              </a:buClr>
              <a:buSzPts val="1100"/>
              <a:buFont typeface="Arial"/>
              <a:buNone/>
            </a:pPr>
            <a:r>
              <a:rPr lang="en-US" sz="2100"/>
              <a:t>MISSION </a:t>
            </a:r>
            <a:endParaRPr sz="2100"/>
          </a:p>
          <a:p>
            <a:pPr marL="0" lvl="0" indent="0" algn="l" rtl="0">
              <a:lnSpc>
                <a:spcPct val="100000"/>
              </a:lnSpc>
              <a:spcBef>
                <a:spcPts val="1000"/>
              </a:spcBef>
              <a:spcAft>
                <a:spcPts val="1000"/>
              </a:spcAft>
              <a:buClr>
                <a:schemeClr val="dk1"/>
              </a:buClr>
              <a:buSzPts val="1100"/>
              <a:buFont typeface="Arial"/>
              <a:buNone/>
            </a:pPr>
            <a:r>
              <a:rPr lang="en-US" sz="2100"/>
              <a:t>The mission of Division A is to inspire, educate, and develop students, in collaboration with families and the community, to ensure students graduate college and/or career ready.</a:t>
            </a:r>
            <a:endParaRPr sz="2100"/>
          </a:p>
        </p:txBody>
      </p:sp>
      <p:sp>
        <p:nvSpPr>
          <p:cNvPr id="315" name="Google Shape;315;g1e3ce62414c_0_147"/>
          <p:cNvSpPr txBox="1">
            <a:spLocks noGrp="1"/>
          </p:cNvSpPr>
          <p:nvPr>
            <p:ph type="body" idx="3"/>
          </p:nvPr>
        </p:nvSpPr>
        <p:spPr>
          <a:xfrm>
            <a:off x="5105400" y="1535113"/>
            <a:ext cx="3581400" cy="639900"/>
          </a:xfrm>
          <a:prstGeom prst="rect">
            <a:avLst/>
          </a:prstGeom>
          <a:solidFill>
            <a:srgbClr val="003369">
              <a:alpha val="72549"/>
            </a:srgbClr>
          </a:solidFill>
          <a:ln>
            <a:noFill/>
          </a:ln>
        </p:spPr>
        <p:txBody>
          <a:bodyPr spcFirstLastPara="1" wrap="square" lIns="91425" tIns="45700" rIns="91425" bIns="45700" anchor="b" anchorCtr="0">
            <a:normAutofit/>
          </a:bodyPr>
          <a:lstStyle/>
          <a:p>
            <a:pPr marL="0" lvl="0" indent="0" algn="l" rtl="0">
              <a:lnSpc>
                <a:spcPct val="100000"/>
              </a:lnSpc>
              <a:spcBef>
                <a:spcPts val="420"/>
              </a:spcBef>
              <a:spcAft>
                <a:spcPts val="0"/>
              </a:spcAft>
              <a:buSzPts val="2100"/>
              <a:buNone/>
            </a:pPr>
            <a:r>
              <a:rPr lang="en-US" sz="2400"/>
              <a:t>Strategic Goals</a:t>
            </a:r>
            <a:endParaRPr sz="2400"/>
          </a:p>
        </p:txBody>
      </p:sp>
      <p:pic>
        <p:nvPicPr>
          <p:cNvPr id="316" name="Google Shape;316;g1e3ce62414c_0_147" descr="A cycle diagram demonstrating how Culture and Climate lead into Stakeholder Engagement and Communication which leads into Staff Learning and Growth which leads into Operations and Internal Processes which leads into Student Achievement which leads back into Culture and Climate to complete the cycle."/>
          <p:cNvPicPr preferRelativeResize="0"/>
          <p:nvPr/>
        </p:nvPicPr>
        <p:blipFill rotWithShape="1">
          <a:blip r:embed="rId3">
            <a:alphaModFix/>
          </a:blip>
          <a:srcRect/>
          <a:stretch/>
        </p:blipFill>
        <p:spPr>
          <a:xfrm>
            <a:off x="5105400" y="2174875"/>
            <a:ext cx="3173099" cy="4431849"/>
          </a:xfrm>
          <a:prstGeom prst="rect">
            <a:avLst/>
          </a:prstGeom>
          <a:noFill/>
          <a:ln>
            <a:noFill/>
          </a:ln>
          <a:effectLst>
            <a:outerShdw blurRad="57150" dist="104775" dir="2340000" algn="bl" rotWithShape="0">
              <a:srgbClr val="000000">
                <a:alpha val="49411"/>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g252b49ff9a8_0_26"/>
          <p:cNvSpPr txBox="1">
            <a:spLocks noGrp="1"/>
          </p:cNvSpPr>
          <p:nvPr>
            <p:ph type="body" idx="4294967295"/>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360"/>
              </a:spcBef>
              <a:spcAft>
                <a:spcPts val="0"/>
              </a:spcAft>
              <a:buSzPts val="1800"/>
              <a:buNone/>
            </a:pPr>
            <a:r>
              <a:rPr lang="en-US"/>
              <a:t>Thank you for attending. Please feel free to tag us at any of our social media handles below!</a:t>
            </a:r>
            <a:endParaRPr/>
          </a:p>
        </p:txBody>
      </p:sp>
      <p:sp>
        <p:nvSpPr>
          <p:cNvPr id="136" name="Google Shape;136;g252b49ff9a8_0_26"/>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Follow VTSS</a:t>
            </a:r>
            <a:endParaRPr/>
          </a:p>
        </p:txBody>
      </p:sp>
      <p:pic>
        <p:nvPicPr>
          <p:cNvPr id="137" name="Google Shape;137;g252b49ff9a8_0_26" descr="Twitter logo"/>
          <p:cNvPicPr preferRelativeResize="0"/>
          <p:nvPr/>
        </p:nvPicPr>
        <p:blipFill rotWithShape="1">
          <a:blip r:embed="rId3">
            <a:alphaModFix/>
          </a:blip>
          <a:srcRect/>
          <a:stretch/>
        </p:blipFill>
        <p:spPr>
          <a:xfrm>
            <a:off x="2089050" y="3448325"/>
            <a:ext cx="1143000" cy="1143000"/>
          </a:xfrm>
          <a:prstGeom prst="rect">
            <a:avLst/>
          </a:prstGeom>
          <a:noFill/>
          <a:ln>
            <a:noFill/>
          </a:ln>
        </p:spPr>
      </p:pic>
      <p:sp>
        <p:nvSpPr>
          <p:cNvPr id="138" name="Google Shape;138;g252b49ff9a8_0_26"/>
          <p:cNvSpPr txBox="1"/>
          <p:nvPr/>
        </p:nvSpPr>
        <p:spPr>
          <a:xfrm>
            <a:off x="3842225" y="3711725"/>
            <a:ext cx="4175700" cy="2031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Twitter - </a:t>
            </a:r>
            <a:r>
              <a:rPr lang="en-US" sz="2400" b="0" i="0" u="none" strike="noStrike" cap="none">
                <a:solidFill>
                  <a:srgbClr val="307BF3"/>
                </a:solidFill>
                <a:latin typeface="Verdana"/>
                <a:ea typeface="Verdana"/>
                <a:cs typeface="Verdana"/>
                <a:sym typeface="Verdana"/>
              </a:rPr>
              <a:t>VTSS_RIC</a:t>
            </a:r>
            <a:endParaRPr sz="2400" b="0" i="0" u="none" strike="noStrike" cap="none">
              <a:solidFill>
                <a:srgbClr val="307BF3"/>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Facebook - </a:t>
            </a:r>
            <a:r>
              <a:rPr lang="en-US" sz="2400" b="0" i="0" u="none" strike="noStrike" cap="none">
                <a:solidFill>
                  <a:srgbClr val="307BF3"/>
                </a:solidFill>
                <a:latin typeface="Verdana"/>
                <a:ea typeface="Verdana"/>
                <a:cs typeface="Verdana"/>
                <a:sym typeface="Verdana"/>
              </a:rPr>
              <a:t>VTSSRIC</a:t>
            </a:r>
            <a:endParaRPr sz="2400" b="0" i="0" u="none" strike="noStrike" cap="none">
              <a:solidFill>
                <a:srgbClr val="307BF3"/>
              </a:solidFill>
              <a:latin typeface="Verdana"/>
              <a:ea typeface="Verdana"/>
              <a:cs typeface="Verdana"/>
              <a:sym typeface="Verdana"/>
            </a:endParaRPr>
          </a:p>
        </p:txBody>
      </p:sp>
      <p:pic>
        <p:nvPicPr>
          <p:cNvPr id="139" name="Google Shape;139;g252b49ff9a8_0_26" descr="Facebook logo"/>
          <p:cNvPicPr preferRelativeResize="0"/>
          <p:nvPr/>
        </p:nvPicPr>
        <p:blipFill rotWithShape="1">
          <a:blip r:embed="rId4">
            <a:alphaModFix/>
          </a:blip>
          <a:srcRect/>
          <a:stretch/>
        </p:blipFill>
        <p:spPr>
          <a:xfrm>
            <a:off x="1798675" y="4705400"/>
            <a:ext cx="1723760" cy="129282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g22a56e2d374_2_24"/>
          <p:cNvSpPr txBox="1">
            <a:spLocks noGrp="1"/>
          </p:cNvSpPr>
          <p:nvPr>
            <p:ph type="body" idx="4294967295"/>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1800"/>
              <a:buNone/>
            </a:pPr>
            <a:r>
              <a:rPr lang="en-US"/>
              <a:t>Strategic Plan</a:t>
            </a:r>
            <a:endParaRPr/>
          </a:p>
          <a:p>
            <a:pPr marL="914400" lvl="1" indent="-342900" algn="l" rtl="0">
              <a:lnSpc>
                <a:spcPct val="100000"/>
              </a:lnSpc>
              <a:spcBef>
                <a:spcPts val="1000"/>
              </a:spcBef>
              <a:spcAft>
                <a:spcPts val="0"/>
              </a:spcAft>
              <a:buSzPts val="1800"/>
              <a:buChar char="–"/>
            </a:pPr>
            <a:r>
              <a:rPr lang="en-US"/>
              <a:t>Identified ONE (1) Area on Strategic Plan </a:t>
            </a:r>
            <a:endParaRPr/>
          </a:p>
          <a:p>
            <a:pPr marL="1371600" lvl="2" indent="-381000" algn="l" rtl="0">
              <a:lnSpc>
                <a:spcPct val="100000"/>
              </a:lnSpc>
              <a:spcBef>
                <a:spcPts val="1000"/>
              </a:spcBef>
              <a:spcAft>
                <a:spcPts val="0"/>
              </a:spcAft>
              <a:buSzPts val="2400"/>
              <a:buFont typeface="Verdana"/>
              <a:buChar char="•"/>
            </a:pPr>
            <a:r>
              <a:rPr lang="en-US"/>
              <a:t>Culture and Climate</a:t>
            </a:r>
            <a:endParaRPr/>
          </a:p>
          <a:p>
            <a:pPr marL="914400" lvl="1" indent="-342900" algn="l" rtl="0">
              <a:lnSpc>
                <a:spcPct val="100000"/>
              </a:lnSpc>
              <a:spcBef>
                <a:spcPts val="1000"/>
              </a:spcBef>
              <a:spcAft>
                <a:spcPts val="0"/>
              </a:spcAft>
              <a:buSzPts val="1800"/>
              <a:buChar char="–"/>
            </a:pPr>
            <a:r>
              <a:rPr lang="en-US"/>
              <a:t>Identified ONE (1) Objective in that Area</a:t>
            </a:r>
            <a:endParaRPr/>
          </a:p>
          <a:p>
            <a:pPr marL="1371600" lvl="2" indent="-381000" algn="l" rtl="0">
              <a:lnSpc>
                <a:spcPct val="100000"/>
              </a:lnSpc>
              <a:spcBef>
                <a:spcPts val="1000"/>
              </a:spcBef>
              <a:spcAft>
                <a:spcPts val="1000"/>
              </a:spcAft>
              <a:buSzPts val="2400"/>
              <a:buFont typeface="Verdana"/>
              <a:buChar char="•"/>
            </a:pPr>
            <a:r>
              <a:rPr lang="en-US"/>
              <a:t>Create and maintain a welcoming, inclusive, and equitable school climate that promotes learning</a:t>
            </a:r>
            <a:endParaRPr/>
          </a:p>
        </p:txBody>
      </p:sp>
      <p:sp>
        <p:nvSpPr>
          <p:cNvPr id="323" name="Google Shape;323;g22a56e2d374_2_24"/>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Division A: The Beginning</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g23af61b4650_0_6"/>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Division A</a:t>
            </a:r>
            <a:endParaRPr/>
          </a:p>
        </p:txBody>
      </p:sp>
      <p:pic>
        <p:nvPicPr>
          <p:cNvPr id="330" name="Google Shape;330;g23af61b4650_0_6">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2120775" y="1569200"/>
            <a:ext cx="4902450" cy="49024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g24c0cd4a5fb_12_154"/>
          <p:cNvSpPr txBox="1">
            <a:spLocks noGrp="1"/>
          </p:cNvSpPr>
          <p:nvPr>
            <p:ph type="title"/>
          </p:nvPr>
        </p:nvSpPr>
        <p:spPr>
          <a:xfrm>
            <a:off x="914400" y="273050"/>
            <a:ext cx="2551200" cy="1162200"/>
          </a:xfrm>
          <a:prstGeom prst="rect">
            <a:avLst/>
          </a:prstGeom>
          <a:solidFill>
            <a:schemeClr val="lt1"/>
          </a:solid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2000"/>
              <a:buNone/>
            </a:pPr>
            <a:r>
              <a:rPr lang="en-US" sz="3000"/>
              <a:t>Work Time</a:t>
            </a:r>
            <a:endParaRPr sz="3000"/>
          </a:p>
        </p:txBody>
      </p:sp>
      <p:sp>
        <p:nvSpPr>
          <p:cNvPr id="337" name="Google Shape;337;g24c0cd4a5fb_12_154"/>
          <p:cNvSpPr txBox="1">
            <a:spLocks noGrp="1"/>
          </p:cNvSpPr>
          <p:nvPr>
            <p:ph type="body" idx="1"/>
          </p:nvPr>
        </p:nvSpPr>
        <p:spPr>
          <a:xfrm>
            <a:off x="3575050" y="273051"/>
            <a:ext cx="5111700" cy="5674800"/>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lnSpcReduction="10000"/>
          </a:bodyPr>
          <a:lstStyle/>
          <a:p>
            <a:pPr marL="0" lvl="0" indent="0" algn="l" rtl="0">
              <a:lnSpc>
                <a:spcPct val="100000"/>
              </a:lnSpc>
              <a:spcBef>
                <a:spcPts val="640"/>
              </a:spcBef>
              <a:spcAft>
                <a:spcPts val="0"/>
              </a:spcAft>
              <a:buSzPts val="3200"/>
              <a:buNone/>
            </a:pPr>
            <a:r>
              <a:rPr lang="en-US" sz="2800" b="1"/>
              <a:t>Discuss:</a:t>
            </a:r>
            <a:endParaRPr sz="2800"/>
          </a:p>
          <a:p>
            <a:pPr marL="0" lvl="0" indent="0" algn="l" rtl="0">
              <a:lnSpc>
                <a:spcPct val="100000"/>
              </a:lnSpc>
              <a:spcBef>
                <a:spcPts val="420"/>
              </a:spcBef>
              <a:spcAft>
                <a:spcPts val="0"/>
              </a:spcAft>
              <a:buSzPts val="3200"/>
              <a:buNone/>
            </a:pPr>
            <a:r>
              <a:rPr lang="en-US" sz="2800"/>
              <a:t>What valued outcomes are critical in your division? </a:t>
            </a:r>
            <a:endParaRPr sz="2800"/>
          </a:p>
          <a:p>
            <a:pPr marL="0" lvl="0" indent="0" algn="l" rtl="0">
              <a:lnSpc>
                <a:spcPct val="100000"/>
              </a:lnSpc>
              <a:spcBef>
                <a:spcPts val="420"/>
              </a:spcBef>
              <a:spcAft>
                <a:spcPts val="0"/>
              </a:spcAft>
              <a:buSzPts val="3200"/>
              <a:buNone/>
            </a:pPr>
            <a:endParaRPr sz="2800"/>
          </a:p>
          <a:p>
            <a:pPr marL="0" lvl="0" indent="0" algn="l" rtl="0">
              <a:lnSpc>
                <a:spcPct val="100000"/>
              </a:lnSpc>
              <a:spcBef>
                <a:spcPts val="480"/>
              </a:spcBef>
              <a:spcAft>
                <a:spcPts val="0"/>
              </a:spcAft>
              <a:buClr>
                <a:schemeClr val="dk1"/>
              </a:buClr>
              <a:buSzPts val="2400"/>
              <a:buFont typeface="Arial"/>
              <a:buNone/>
            </a:pPr>
            <a:r>
              <a:rPr lang="en-US" sz="2800"/>
              <a:t>How have you used the MTSS framework to address any of these valued outcomes?</a:t>
            </a:r>
            <a:endParaRPr sz="2800"/>
          </a:p>
          <a:p>
            <a:pPr marL="0" lvl="0" indent="0" algn="l" rtl="0">
              <a:lnSpc>
                <a:spcPct val="100000"/>
              </a:lnSpc>
              <a:spcBef>
                <a:spcPts val="480"/>
              </a:spcBef>
              <a:spcAft>
                <a:spcPts val="0"/>
              </a:spcAft>
              <a:buClr>
                <a:schemeClr val="dk1"/>
              </a:buClr>
              <a:buSzPts val="2400"/>
              <a:buFont typeface="Arial"/>
              <a:buNone/>
            </a:pPr>
            <a:endParaRPr sz="2800"/>
          </a:p>
          <a:p>
            <a:pPr marL="0" lvl="0" indent="0" algn="l" rtl="0">
              <a:lnSpc>
                <a:spcPct val="100000"/>
              </a:lnSpc>
              <a:spcBef>
                <a:spcPts val="420"/>
              </a:spcBef>
              <a:spcAft>
                <a:spcPts val="0"/>
              </a:spcAft>
              <a:buClr>
                <a:schemeClr val="dk1"/>
              </a:buClr>
              <a:buSzPts val="1100"/>
              <a:buFont typeface="Arial"/>
              <a:buNone/>
            </a:pPr>
            <a:r>
              <a:rPr lang="en-US" sz="2800" i="1"/>
              <a:t>Identify current valued outcome/s that can be addressed using the MTSS framework.</a:t>
            </a:r>
            <a:endParaRPr sz="2800" i="1"/>
          </a:p>
        </p:txBody>
      </p:sp>
      <p:sp>
        <p:nvSpPr>
          <p:cNvPr id="338" name="Google Shape;338;g24c0cd4a5fb_12_154"/>
          <p:cNvSpPr txBox="1">
            <a:spLocks noGrp="1"/>
          </p:cNvSpPr>
          <p:nvPr>
            <p:ph type="body" idx="2"/>
          </p:nvPr>
        </p:nvSpPr>
        <p:spPr>
          <a:xfrm>
            <a:off x="457200" y="1435101"/>
            <a:ext cx="3008400" cy="4512900"/>
          </a:xfrm>
          <a:prstGeom prst="rect">
            <a:avLst/>
          </a:prstGeom>
          <a:solidFill>
            <a:srgbClr val="003369">
              <a:alpha val="72549"/>
            </a:srgbClr>
          </a:solidFill>
          <a:ln>
            <a:noFill/>
          </a:ln>
        </p:spPr>
        <p:txBody>
          <a:bodyPr spcFirstLastPara="1" wrap="square" lIns="91425" tIns="45700" rIns="91425" bIns="45700" anchor="t" anchorCtr="0">
            <a:normAutofit/>
          </a:bodyPr>
          <a:lstStyle/>
          <a:p>
            <a:pPr marL="0" lvl="0" indent="0" algn="l" rtl="0">
              <a:lnSpc>
                <a:spcPct val="100000"/>
              </a:lnSpc>
              <a:spcBef>
                <a:spcPts val="480"/>
              </a:spcBef>
              <a:spcAft>
                <a:spcPts val="0"/>
              </a:spcAft>
              <a:buSzPts val="2400"/>
              <a:buNone/>
            </a:pPr>
            <a:r>
              <a:rPr lang="en-US" sz="3300"/>
              <a:t>Valued Outcomes</a:t>
            </a:r>
            <a:endParaRPr sz="3300"/>
          </a:p>
        </p:txBody>
      </p:sp>
      <p:pic>
        <p:nvPicPr>
          <p:cNvPr id="339" name="Google Shape;339;g24c0cd4a5fb_12_154">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877943" y="2874525"/>
            <a:ext cx="2166900" cy="2714025"/>
          </a:xfrm>
          <a:prstGeom prst="rect">
            <a:avLst/>
          </a:prstGeom>
          <a:noFill/>
          <a:ln>
            <a:noFill/>
          </a:ln>
        </p:spPr>
      </p:pic>
      <p:pic>
        <p:nvPicPr>
          <p:cNvPr id="340" name="Google Shape;340;g24c0cd4a5fb_12_154">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1146600" y="3589500"/>
            <a:ext cx="712825" cy="787950"/>
          </a:xfrm>
          <a:prstGeom prst="rect">
            <a:avLst/>
          </a:prstGeom>
          <a:noFill/>
          <a:ln>
            <a:noFill/>
          </a:ln>
        </p:spPr>
      </p:pic>
      <p:pic>
        <p:nvPicPr>
          <p:cNvPr id="341" name="Google Shape;341;g24c0cd4a5fb_12_154">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2011825" y="4492550"/>
            <a:ext cx="712825" cy="787950"/>
          </a:xfrm>
          <a:prstGeom prst="rect">
            <a:avLst/>
          </a:prstGeom>
          <a:noFill/>
          <a:ln>
            <a:noFill/>
          </a:ln>
        </p:spPr>
      </p:pic>
      <p:pic>
        <p:nvPicPr>
          <p:cNvPr id="342" name="Google Shape;342;g24c0cd4a5fb_12_154" descr="Check out this silent one-minute timer with a beautiful harp to signal the end.&#10;&#10;#Instructabeats #Timers #colorfultimer #countdown #classroomtimer" title="3 Minute Timer Countdown - Colorful">
            <a:hlinkClick r:id="rId5"/>
          </p:cNvPr>
          <p:cNvPicPr preferRelativeResize="0"/>
          <p:nvPr/>
        </p:nvPicPr>
        <p:blipFill rotWithShape="1">
          <a:blip r:embed="rId6">
            <a:alphaModFix/>
          </a:blip>
          <a:srcRect/>
          <a:stretch/>
        </p:blipFill>
        <p:spPr>
          <a:xfrm>
            <a:off x="262650" y="5472109"/>
            <a:ext cx="2166900" cy="1218866"/>
          </a:xfrm>
          <a:prstGeom prst="rect">
            <a:avLst/>
          </a:prstGeom>
          <a:noFill/>
          <a:ln>
            <a:noFill/>
          </a:ln>
        </p:spPr>
      </p:pic>
      <p:sp>
        <p:nvSpPr>
          <p:cNvPr id="343" name="Google Shape;343;g24c0cd4a5fb_12_154"/>
          <p:cNvSpPr txBox="1"/>
          <p:nvPr/>
        </p:nvSpPr>
        <p:spPr>
          <a:xfrm>
            <a:off x="3114325" y="6177375"/>
            <a:ext cx="3504600" cy="51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00"/>
              <a:buFont typeface="Arial"/>
              <a:buNone/>
            </a:pPr>
            <a:r>
              <a:rPr lang="en-US" sz="2600" b="0" i="1" u="none" strike="noStrike" cap="none">
                <a:solidFill>
                  <a:srgbClr val="000000"/>
                </a:solidFill>
                <a:latin typeface="Verdana"/>
                <a:ea typeface="Verdana"/>
                <a:cs typeface="Verdana"/>
                <a:sym typeface="Verdana"/>
              </a:rPr>
              <a:t>Workbook pgs. 4-7</a:t>
            </a:r>
            <a:endParaRPr sz="2600" b="0" i="1" u="none" strike="noStrike" cap="none">
              <a:solidFill>
                <a:srgbClr val="000000"/>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7">
                                            <p:txEl>
                                              <p:pRg st="0" end="0"/>
                                            </p:txEl>
                                          </p:spTgt>
                                        </p:tgtEl>
                                        <p:attrNameLst>
                                          <p:attrName>style.visibility</p:attrName>
                                        </p:attrNameLst>
                                      </p:cBhvr>
                                      <p:to>
                                        <p:strVal val="visible"/>
                                      </p:to>
                                    </p:set>
                                    <p:animEffect transition="in" filter="fade">
                                      <p:cBhvr>
                                        <p:cTn id="7" dur="1000"/>
                                        <p:tgtEl>
                                          <p:spTgt spid="33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7">
                                            <p:txEl>
                                              <p:pRg st="1" end="1"/>
                                            </p:txEl>
                                          </p:spTgt>
                                        </p:tgtEl>
                                        <p:attrNameLst>
                                          <p:attrName>style.visibility</p:attrName>
                                        </p:attrNameLst>
                                      </p:cBhvr>
                                      <p:to>
                                        <p:strVal val="visible"/>
                                      </p:to>
                                    </p:set>
                                    <p:animEffect transition="in" filter="fade">
                                      <p:cBhvr>
                                        <p:cTn id="12" dur="1000"/>
                                        <p:tgtEl>
                                          <p:spTgt spid="33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7">
                                            <p:txEl>
                                              <p:pRg st="2" end="2"/>
                                            </p:txEl>
                                          </p:spTgt>
                                        </p:tgtEl>
                                        <p:attrNameLst>
                                          <p:attrName>style.visibility</p:attrName>
                                        </p:attrNameLst>
                                      </p:cBhvr>
                                      <p:to>
                                        <p:strVal val="visible"/>
                                      </p:to>
                                    </p:set>
                                    <p:animEffect transition="in" filter="fade">
                                      <p:cBhvr>
                                        <p:cTn id="17" dur="1000"/>
                                        <p:tgtEl>
                                          <p:spTgt spid="33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7">
                                            <p:txEl>
                                              <p:pRg st="3" end="3"/>
                                            </p:txEl>
                                          </p:spTgt>
                                        </p:tgtEl>
                                        <p:attrNameLst>
                                          <p:attrName>style.visibility</p:attrName>
                                        </p:attrNameLst>
                                      </p:cBhvr>
                                      <p:to>
                                        <p:strVal val="visible"/>
                                      </p:to>
                                    </p:set>
                                    <p:animEffect transition="in" filter="fade">
                                      <p:cBhvr>
                                        <p:cTn id="22" dur="1000"/>
                                        <p:tgtEl>
                                          <p:spTgt spid="33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37">
                                            <p:txEl>
                                              <p:pRg st="4" end="4"/>
                                            </p:txEl>
                                          </p:spTgt>
                                        </p:tgtEl>
                                        <p:attrNameLst>
                                          <p:attrName>style.visibility</p:attrName>
                                        </p:attrNameLst>
                                      </p:cBhvr>
                                      <p:to>
                                        <p:strVal val="visible"/>
                                      </p:to>
                                    </p:set>
                                    <p:animEffect transition="in" filter="fade">
                                      <p:cBhvr>
                                        <p:cTn id="27" dur="1000"/>
                                        <p:tgtEl>
                                          <p:spTgt spid="33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37">
                                            <p:txEl>
                                              <p:pRg st="5" end="5"/>
                                            </p:txEl>
                                          </p:spTgt>
                                        </p:tgtEl>
                                        <p:attrNameLst>
                                          <p:attrName>style.visibility</p:attrName>
                                        </p:attrNameLst>
                                      </p:cBhvr>
                                      <p:to>
                                        <p:strVal val="visible"/>
                                      </p:to>
                                    </p:set>
                                    <p:animEffect transition="in" filter="fade">
                                      <p:cBhvr>
                                        <p:cTn id="32" dur="1000"/>
                                        <p:tgtEl>
                                          <p:spTgt spid="33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39"/>
                                        </p:tgtEl>
                                        <p:attrNameLst>
                                          <p:attrName>style.visibility</p:attrName>
                                        </p:attrNameLst>
                                      </p:cBhvr>
                                      <p:to>
                                        <p:strVal val="visible"/>
                                      </p:to>
                                    </p:set>
                                    <p:animEffect transition="in" filter="fade">
                                      <p:cBhvr>
                                        <p:cTn id="37" dur="1000"/>
                                        <p:tgtEl>
                                          <p:spTgt spid="339"/>
                                        </p:tgtEl>
                                      </p:cBhvr>
                                    </p:animEffect>
                                  </p:childTnLst>
                                </p:cTn>
                              </p:par>
                              <p:par>
                                <p:cTn id="38" presetID="10" presetClass="entr" presetSubtype="0" fill="hold" nodeType="withEffect">
                                  <p:stCondLst>
                                    <p:cond delay="0"/>
                                  </p:stCondLst>
                                  <p:childTnLst>
                                    <p:set>
                                      <p:cBhvr>
                                        <p:cTn id="39" dur="1" fill="hold">
                                          <p:stCondLst>
                                            <p:cond delay="0"/>
                                          </p:stCondLst>
                                        </p:cTn>
                                        <p:tgtEl>
                                          <p:spTgt spid="341"/>
                                        </p:tgtEl>
                                        <p:attrNameLst>
                                          <p:attrName>style.visibility</p:attrName>
                                        </p:attrNameLst>
                                      </p:cBhvr>
                                      <p:to>
                                        <p:strVal val="visible"/>
                                      </p:to>
                                    </p:set>
                                    <p:animEffect transition="in" filter="fade">
                                      <p:cBhvr>
                                        <p:cTn id="40" dur="1000"/>
                                        <p:tgtEl>
                                          <p:spTgt spid="341"/>
                                        </p:tgtEl>
                                      </p:cBhvr>
                                    </p:animEffect>
                                  </p:childTnLst>
                                </p:cTn>
                              </p:par>
                              <p:par>
                                <p:cTn id="41" presetID="10" presetClass="entr" presetSubtype="0" fill="hold" nodeType="withEffect">
                                  <p:stCondLst>
                                    <p:cond delay="0"/>
                                  </p:stCondLst>
                                  <p:childTnLst>
                                    <p:set>
                                      <p:cBhvr>
                                        <p:cTn id="42" dur="1" fill="hold">
                                          <p:stCondLst>
                                            <p:cond delay="0"/>
                                          </p:stCondLst>
                                        </p:cTn>
                                        <p:tgtEl>
                                          <p:spTgt spid="340"/>
                                        </p:tgtEl>
                                        <p:attrNameLst>
                                          <p:attrName>style.visibility</p:attrName>
                                        </p:attrNameLst>
                                      </p:cBhvr>
                                      <p:to>
                                        <p:strVal val="visible"/>
                                      </p:to>
                                    </p:set>
                                    <p:animEffect transition="in" filter="fade">
                                      <p:cBhvr>
                                        <p:cTn id="43" dur="1000"/>
                                        <p:tgtEl>
                                          <p:spTgt spid="34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42"/>
                                        </p:tgtEl>
                                        <p:attrNameLst>
                                          <p:attrName>style.visibility</p:attrName>
                                        </p:attrNameLst>
                                      </p:cBhvr>
                                      <p:to>
                                        <p:strVal val="visible"/>
                                      </p:to>
                                    </p:set>
                                    <p:animEffect transition="in" filter="fade">
                                      <p:cBhvr>
                                        <p:cTn id="48" dur="1000"/>
                                        <p:tgtEl>
                                          <p:spTgt spid="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g22a56e2d374_0_18"/>
          <p:cNvSpPr txBox="1">
            <a:spLocks noGrp="1"/>
          </p:cNvSpPr>
          <p:nvPr>
            <p:ph type="ctrTitle"/>
          </p:nvPr>
        </p:nvSpPr>
        <p:spPr>
          <a:xfrm>
            <a:off x="928464" y="1600200"/>
            <a:ext cx="7240509" cy="1470025"/>
          </a:xfrm>
          <a:prstGeom prst="rect">
            <a:avLst/>
          </a:prstGeom>
          <a:solidFill>
            <a:schemeClr val="lt1">
              <a:alpha val="65490"/>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400"/>
              <a:buNone/>
            </a:pPr>
            <a:r>
              <a:rPr lang="en-US" b="1">
                <a:solidFill>
                  <a:schemeClr val="dk1"/>
                </a:solidFill>
              </a:rPr>
              <a:t>DEFINE: </a:t>
            </a:r>
            <a:br>
              <a:rPr lang="en-US" b="1">
                <a:solidFill>
                  <a:schemeClr val="dk1"/>
                </a:solidFill>
              </a:rPr>
            </a:br>
            <a:r>
              <a:rPr lang="en-US" sz="3600" b="1" i="1">
                <a:solidFill>
                  <a:schemeClr val="dk1"/>
                </a:solidFill>
              </a:rPr>
              <a:t>What is the Problem?</a:t>
            </a:r>
            <a:endParaRPr sz="3600" b="1">
              <a:solidFill>
                <a:schemeClr val="dk1"/>
              </a:solidFill>
            </a:endParaRPr>
          </a:p>
        </p:txBody>
      </p:sp>
      <p:pic>
        <p:nvPicPr>
          <p:cNvPr id="349" name="Google Shape;349;g22a56e2d374_0_18" descr="Cycle diagram of how to make data informed decisions. Where defining what exactly you're looking for, analyzing that specific data, making implementation choices based on that data, and evaluating the results of the data that comes from those decisions."/>
          <p:cNvPicPr preferRelativeResize="0"/>
          <p:nvPr/>
        </p:nvPicPr>
        <p:blipFill rotWithShape="1">
          <a:blip r:embed="rId3">
            <a:alphaModFix/>
          </a:blip>
          <a:srcRect/>
          <a:stretch/>
        </p:blipFill>
        <p:spPr>
          <a:xfrm>
            <a:off x="1119575" y="3457498"/>
            <a:ext cx="6722151" cy="3018750"/>
          </a:xfrm>
          <a:prstGeom prst="rect">
            <a:avLst/>
          </a:prstGeom>
          <a:noFill/>
          <a:ln>
            <a:noFill/>
          </a:ln>
        </p:spPr>
      </p:pic>
      <p:sp>
        <p:nvSpPr>
          <p:cNvPr id="350" name="Google Shape;350;g22a56e2d374_0_18" descr="Highlight of the Define section of the data informed decisions cycle diagram"/>
          <p:cNvSpPr/>
          <p:nvPr/>
        </p:nvSpPr>
        <p:spPr>
          <a:xfrm>
            <a:off x="5431400" y="3354375"/>
            <a:ext cx="2045400" cy="1149000"/>
          </a:xfrm>
          <a:prstGeom prst="ellipse">
            <a:avLst/>
          </a:prstGeom>
          <a:noFill/>
          <a:ln w="381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6" name="Google Shape;356;g24641aa3161_0_0">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3806025" y="5259774"/>
            <a:ext cx="1614450" cy="1585450"/>
          </a:xfrm>
          <a:prstGeom prst="rect">
            <a:avLst/>
          </a:prstGeom>
          <a:noFill/>
          <a:ln>
            <a:noFill/>
          </a:ln>
        </p:spPr>
      </p:pic>
      <p:sp>
        <p:nvSpPr>
          <p:cNvPr id="357" name="Google Shape;357;g24641aa3161_0_0"/>
          <p:cNvSpPr txBox="1">
            <a:spLocks noGrp="1"/>
          </p:cNvSpPr>
          <p:nvPr>
            <p:ph type="body" idx="1"/>
          </p:nvPr>
        </p:nvSpPr>
        <p:spPr>
          <a:xfrm>
            <a:off x="914400" y="1524000"/>
            <a:ext cx="3582900" cy="651000"/>
          </a:xfrm>
          <a:prstGeom prst="rect">
            <a:avLst/>
          </a:prstGeom>
          <a:solidFill>
            <a:srgbClr val="003369">
              <a:alpha val="74117"/>
            </a:srgbClr>
          </a:solidFill>
          <a:ln>
            <a:noFill/>
          </a:ln>
        </p:spPr>
        <p:txBody>
          <a:bodyPr spcFirstLastPara="1" wrap="square" lIns="91425" tIns="45700" rIns="91425" bIns="45700" anchor="ctr" anchorCtr="0">
            <a:noAutofit/>
          </a:bodyPr>
          <a:lstStyle/>
          <a:p>
            <a:pPr marL="0" lvl="0" indent="0" algn="l" rtl="0">
              <a:lnSpc>
                <a:spcPct val="100000"/>
              </a:lnSpc>
              <a:spcBef>
                <a:spcPts val="420"/>
              </a:spcBef>
              <a:spcAft>
                <a:spcPts val="0"/>
              </a:spcAft>
              <a:buSzPts val="2100"/>
              <a:buNone/>
            </a:pPr>
            <a:r>
              <a:rPr lang="en-US"/>
              <a:t>Known/Suspected</a:t>
            </a:r>
            <a:endParaRPr/>
          </a:p>
        </p:txBody>
      </p:sp>
      <p:sp>
        <p:nvSpPr>
          <p:cNvPr id="358" name="Google Shape;358;g24641aa3161_0_0"/>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Types of Problems</a:t>
            </a:r>
            <a:endParaRPr>
              <a:solidFill>
                <a:schemeClr val="dk1"/>
              </a:solidFill>
            </a:endParaRPr>
          </a:p>
        </p:txBody>
      </p:sp>
      <p:sp>
        <p:nvSpPr>
          <p:cNvPr id="359" name="Google Shape;359;g24641aa3161_0_0"/>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rmAutofit fontScale="85000" lnSpcReduction="10000"/>
          </a:bodyPr>
          <a:lstStyle/>
          <a:p>
            <a:pPr marL="171450" lvl="0" indent="-160020" algn="l" rtl="0">
              <a:lnSpc>
                <a:spcPct val="100000"/>
              </a:lnSpc>
              <a:spcBef>
                <a:spcPts val="480"/>
              </a:spcBef>
              <a:spcAft>
                <a:spcPts val="0"/>
              </a:spcAft>
              <a:buSzPct val="100000"/>
              <a:buFont typeface="Verdana"/>
              <a:buChar char="•"/>
            </a:pPr>
            <a:r>
              <a:rPr lang="en-US"/>
              <a:t>Begins with a concern or a question from superintendent or DLT</a:t>
            </a:r>
            <a:endParaRPr/>
          </a:p>
          <a:p>
            <a:pPr marL="171450" lvl="0" indent="-160020" algn="l" rtl="0">
              <a:lnSpc>
                <a:spcPct val="100000"/>
              </a:lnSpc>
              <a:spcBef>
                <a:spcPts val="1000"/>
              </a:spcBef>
              <a:spcAft>
                <a:spcPts val="0"/>
              </a:spcAft>
              <a:buSzPct val="100000"/>
              <a:buFont typeface="Verdana"/>
              <a:buChar char="•"/>
            </a:pPr>
            <a:r>
              <a:rPr lang="en-US"/>
              <a:t>Specific data (grade retention, attendance, SOL’s, climate surveys, etc.) are used to determine if an issue exists.</a:t>
            </a:r>
            <a:endParaRPr/>
          </a:p>
          <a:p>
            <a:pPr marL="171450" lvl="0" indent="-160020" algn="l" rtl="0">
              <a:lnSpc>
                <a:spcPct val="100000"/>
              </a:lnSpc>
              <a:spcBef>
                <a:spcPts val="1000"/>
              </a:spcBef>
              <a:spcAft>
                <a:spcPts val="1000"/>
              </a:spcAft>
              <a:buSzPct val="100000"/>
              <a:buFont typeface="Verdana"/>
              <a:buChar char="•"/>
            </a:pPr>
            <a:r>
              <a:rPr lang="en-US"/>
              <a:t>Cannot assume the concern or question accurately represents reality</a:t>
            </a:r>
            <a:endParaRPr/>
          </a:p>
        </p:txBody>
      </p:sp>
      <p:sp>
        <p:nvSpPr>
          <p:cNvPr id="360" name="Google Shape;360;g24641aa3161_0_0"/>
          <p:cNvSpPr txBox="1">
            <a:spLocks noGrp="1"/>
          </p:cNvSpPr>
          <p:nvPr>
            <p:ph type="body" idx="3"/>
          </p:nvPr>
        </p:nvSpPr>
        <p:spPr>
          <a:xfrm>
            <a:off x="5105400" y="1535113"/>
            <a:ext cx="3581400" cy="639900"/>
          </a:xfrm>
          <a:prstGeom prst="rect">
            <a:avLst/>
          </a:prstGeom>
          <a:solidFill>
            <a:srgbClr val="003369">
              <a:alpha val="74117"/>
            </a:srgbClr>
          </a:solidFill>
          <a:ln>
            <a:noFill/>
          </a:ln>
        </p:spPr>
        <p:txBody>
          <a:bodyPr spcFirstLastPara="1" wrap="square" lIns="91425" tIns="45700" rIns="91425" bIns="45700" anchor="ctr" anchorCtr="0">
            <a:normAutofit/>
          </a:bodyPr>
          <a:lstStyle/>
          <a:p>
            <a:pPr marL="0" lvl="0" indent="0" algn="l" rtl="0">
              <a:lnSpc>
                <a:spcPct val="100000"/>
              </a:lnSpc>
              <a:spcBef>
                <a:spcPts val="420"/>
              </a:spcBef>
              <a:spcAft>
                <a:spcPts val="0"/>
              </a:spcAft>
              <a:buSzPts val="2100"/>
              <a:buNone/>
            </a:pPr>
            <a:r>
              <a:rPr lang="en-US"/>
              <a:t>Unknown/Hidden</a:t>
            </a:r>
            <a:endParaRPr/>
          </a:p>
        </p:txBody>
      </p:sp>
      <p:sp>
        <p:nvSpPr>
          <p:cNvPr id="361" name="Google Shape;361;g24641aa3161_0_0"/>
          <p:cNvSpPr txBox="1">
            <a:spLocks noGrp="1"/>
          </p:cNvSpPr>
          <p:nvPr>
            <p:ph type="body" idx="4"/>
          </p:nvPr>
        </p:nvSpPr>
        <p:spPr>
          <a:xfrm>
            <a:off x="4648200" y="2174875"/>
            <a:ext cx="4038600" cy="3951300"/>
          </a:xfrm>
          <a:prstGeom prst="rect">
            <a:avLst/>
          </a:prstGeom>
          <a:noFill/>
          <a:ln>
            <a:noFill/>
          </a:ln>
        </p:spPr>
        <p:txBody>
          <a:bodyPr spcFirstLastPara="1" wrap="square" lIns="91425" tIns="45700" rIns="91425" bIns="45700" anchor="t" anchorCtr="0">
            <a:normAutofit fontScale="92500"/>
          </a:bodyPr>
          <a:lstStyle/>
          <a:p>
            <a:pPr marL="228600" lvl="0" indent="-228600" algn="l" rtl="0">
              <a:lnSpc>
                <a:spcPct val="100000"/>
              </a:lnSpc>
              <a:spcBef>
                <a:spcPts val="480"/>
              </a:spcBef>
              <a:spcAft>
                <a:spcPts val="0"/>
              </a:spcAft>
              <a:buSzPts val="2400"/>
              <a:buFont typeface="Verdana"/>
              <a:buChar char="•"/>
            </a:pPr>
            <a:r>
              <a:rPr lang="en-US"/>
              <a:t>Recognizes areas outside of daily lived experiences</a:t>
            </a:r>
            <a:endParaRPr/>
          </a:p>
          <a:p>
            <a:pPr marL="228600" lvl="0" indent="-228600" algn="l" rtl="0">
              <a:lnSpc>
                <a:spcPct val="100000"/>
              </a:lnSpc>
              <a:spcBef>
                <a:spcPts val="1000"/>
              </a:spcBef>
              <a:spcAft>
                <a:spcPts val="0"/>
              </a:spcAft>
              <a:buSzPts val="2400"/>
              <a:buFont typeface="Verdana"/>
              <a:buChar char="•"/>
            </a:pPr>
            <a:r>
              <a:rPr lang="en-US"/>
              <a:t>Looks at big data and disaggregates based on grade, gender, race, SES, location, time, etc.</a:t>
            </a:r>
            <a:endParaRPr/>
          </a:p>
          <a:p>
            <a:pPr marL="228600" lvl="0" indent="-228600" algn="l" rtl="0">
              <a:lnSpc>
                <a:spcPct val="100000"/>
              </a:lnSpc>
              <a:spcBef>
                <a:spcPts val="1000"/>
              </a:spcBef>
              <a:spcAft>
                <a:spcPts val="1000"/>
              </a:spcAft>
              <a:buSzPts val="2400"/>
              <a:buFont typeface="Verdana"/>
              <a:buChar char="•"/>
            </a:pPr>
            <a:r>
              <a:rPr lang="en-U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Involves teacher, student, and family voice and concerns</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g22c510ae718_0_18"/>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3700"/>
              <a:t>Data: Evidence of Need</a:t>
            </a:r>
            <a:endParaRPr sz="3700"/>
          </a:p>
          <a:p>
            <a:pPr marL="0" lvl="0" indent="0" algn="ctr" rtl="0">
              <a:lnSpc>
                <a:spcPct val="100000"/>
              </a:lnSpc>
              <a:spcBef>
                <a:spcPts val="0"/>
              </a:spcBef>
              <a:spcAft>
                <a:spcPts val="0"/>
              </a:spcAft>
              <a:buSzPts val="4000"/>
              <a:buNone/>
            </a:pPr>
            <a:r>
              <a:rPr lang="en-US" sz="3700"/>
              <a:t>What is your data story?</a:t>
            </a:r>
            <a:endParaRPr sz="3700"/>
          </a:p>
        </p:txBody>
      </p:sp>
      <p:sp>
        <p:nvSpPr>
          <p:cNvPr id="368" name="Google Shape;368;g22c510ae718_0_18"/>
          <p:cNvSpPr txBox="1"/>
          <p:nvPr/>
        </p:nvSpPr>
        <p:spPr>
          <a:xfrm>
            <a:off x="457200" y="1752600"/>
            <a:ext cx="8229600" cy="463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560"/>
              </a:spcBef>
              <a:spcAft>
                <a:spcPts val="0"/>
              </a:spcAft>
              <a:buClr>
                <a:srgbClr val="000000"/>
              </a:buClr>
              <a:buSzPts val="2500"/>
              <a:buFont typeface="Arial"/>
              <a:buNone/>
            </a:pPr>
            <a:r>
              <a:rPr lang="en-US" sz="2500" b="0" i="0" u="none" strike="noStrike" cap="none">
                <a:solidFill>
                  <a:srgbClr val="000000"/>
                </a:solidFill>
                <a:latin typeface="Verdana"/>
                <a:ea typeface="Verdana"/>
                <a:cs typeface="Verdana"/>
                <a:sym typeface="Verdana"/>
              </a:rPr>
              <a:t>Here, we answer the following question: </a:t>
            </a:r>
            <a:endParaRPr sz="2500" b="0" i="0" u="none" strike="noStrike" cap="none">
              <a:solidFill>
                <a:srgbClr val="000000"/>
              </a:solidFill>
              <a:latin typeface="Verdana"/>
              <a:ea typeface="Verdana"/>
              <a:cs typeface="Verdana"/>
              <a:sym typeface="Verdana"/>
            </a:endParaRPr>
          </a:p>
          <a:p>
            <a:pPr marL="0" marR="0" lvl="0" indent="0" algn="l" rtl="0">
              <a:lnSpc>
                <a:spcPct val="100000"/>
              </a:lnSpc>
              <a:spcBef>
                <a:spcPts val="560"/>
              </a:spcBef>
              <a:spcAft>
                <a:spcPts val="0"/>
              </a:spcAft>
              <a:buClr>
                <a:srgbClr val="000000"/>
              </a:buClr>
              <a:buSzPts val="2500"/>
              <a:buFont typeface="Arial"/>
              <a:buNone/>
            </a:pPr>
            <a:endParaRPr sz="1200" b="1" i="1" u="none" strike="noStrike" cap="none">
              <a:solidFill>
                <a:schemeClr val="dk1"/>
              </a:solidFill>
              <a:latin typeface="Verdana"/>
              <a:ea typeface="Verdana"/>
              <a:cs typeface="Verdana"/>
              <a:sym typeface="Verdana"/>
            </a:endParaRPr>
          </a:p>
          <a:p>
            <a:pPr marL="0" marR="0" lvl="0" indent="0" algn="l" rtl="0">
              <a:lnSpc>
                <a:spcPct val="100000"/>
              </a:lnSpc>
              <a:spcBef>
                <a:spcPts val="560"/>
              </a:spcBef>
              <a:spcAft>
                <a:spcPts val="0"/>
              </a:spcAft>
              <a:buClr>
                <a:srgbClr val="000000"/>
              </a:buClr>
              <a:buSzPts val="2500"/>
              <a:buFont typeface="Arial"/>
              <a:buNone/>
            </a:pPr>
            <a:r>
              <a:rPr lang="en-US" sz="2500" b="1" i="1" u="none" strike="noStrike" cap="none">
                <a:solidFill>
                  <a:srgbClr val="FF0000"/>
                </a:solidFill>
                <a:latin typeface="Verdana"/>
                <a:ea typeface="Verdana"/>
                <a:cs typeface="Verdana"/>
                <a:sym typeface="Verdana"/>
              </a:rPr>
              <a:t>Is there a problem?</a:t>
            </a:r>
            <a:r>
              <a:rPr lang="en-US" sz="2500" b="0" i="0" u="none" strike="noStrike" cap="none">
                <a:solidFill>
                  <a:srgbClr val="000000"/>
                </a:solidFill>
                <a:latin typeface="Verdana"/>
                <a:ea typeface="Verdana"/>
                <a:cs typeface="Verdana"/>
                <a:sym typeface="Verdana"/>
              </a:rPr>
              <a:t> </a:t>
            </a:r>
            <a:r>
              <a:rPr lang="en-US" sz="2500" b="0" i="0" u="none" strike="noStrike" cap="none">
                <a:solidFill>
                  <a:srgbClr val="000000"/>
                </a:solidFill>
                <a:latin typeface="Verdana"/>
                <a:ea typeface="Verdana"/>
                <a:cs typeface="Verdana"/>
                <a:sym typeface="Verdana"/>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What is the data that indicates that there is a problem that needs to be addressed? </a:t>
            </a:r>
            <a:endParaRPr sz="2500" b="0" i="0" u="none" strike="noStrike" cap="none">
              <a:solidFill>
                <a:srgbClr val="000000"/>
              </a:solidFill>
              <a:latin typeface="Verdana"/>
              <a:ea typeface="Verdana"/>
              <a:cs typeface="Verdana"/>
              <a:sym typeface="Verdana"/>
            </a:endParaRPr>
          </a:p>
          <a:p>
            <a:pPr marL="457200" marR="0" lvl="0" indent="-387350" algn="l" rtl="0">
              <a:lnSpc>
                <a:spcPct val="100000"/>
              </a:lnSpc>
              <a:spcBef>
                <a:spcPts val="560"/>
              </a:spcBef>
              <a:spcAft>
                <a:spcPts val="0"/>
              </a:spcAft>
              <a:buClr>
                <a:srgbClr val="000000"/>
              </a:buClr>
              <a:buSzPts val="2500"/>
              <a:buFont typeface="Verdana"/>
              <a:buChar char="●"/>
            </a:pPr>
            <a:r>
              <a:rPr lang="en-US" sz="2500" b="0" i="0" u="none" strike="noStrike" cap="none">
                <a:solidFill>
                  <a:srgbClr val="000000"/>
                </a:solidFill>
                <a:latin typeface="Verdana"/>
                <a:ea typeface="Verdana"/>
                <a:cs typeface="Verdana"/>
                <a:sym typeface="Verdana"/>
              </a:rPr>
              <a:t>Academics</a:t>
            </a:r>
            <a:endParaRPr sz="2500" b="0" i="0" u="none" strike="noStrike" cap="none">
              <a:solidFill>
                <a:srgbClr val="000000"/>
              </a:solidFill>
              <a:latin typeface="Verdana"/>
              <a:ea typeface="Verdana"/>
              <a:cs typeface="Verdana"/>
              <a:sym typeface="Verdana"/>
            </a:endParaRPr>
          </a:p>
          <a:p>
            <a:pPr marL="457200" marR="0" lvl="0" indent="-387350" algn="l" rtl="0">
              <a:lnSpc>
                <a:spcPct val="100000"/>
              </a:lnSpc>
              <a:spcBef>
                <a:spcPts val="0"/>
              </a:spcBef>
              <a:spcAft>
                <a:spcPts val="0"/>
              </a:spcAft>
              <a:buClr>
                <a:srgbClr val="000000"/>
              </a:buClr>
              <a:buSzPts val="2500"/>
              <a:buFont typeface="Verdana"/>
              <a:buChar char="●"/>
            </a:pPr>
            <a:r>
              <a:rPr lang="en-US" sz="2500" b="0" i="0" u="none" strike="noStrike" cap="none">
                <a:solidFill>
                  <a:srgbClr val="000000"/>
                </a:solidFill>
                <a:latin typeface="Verdana"/>
                <a:ea typeface="Verdana"/>
                <a:cs typeface="Verdana"/>
                <a:sym typeface="Verdana"/>
              </a:rPr>
              <a:t>Behavior</a:t>
            </a:r>
            <a:endParaRPr sz="2500" b="0" i="0" u="none" strike="noStrike" cap="none">
              <a:solidFill>
                <a:srgbClr val="000000"/>
              </a:solidFill>
              <a:latin typeface="Verdana"/>
              <a:ea typeface="Verdana"/>
              <a:cs typeface="Verdana"/>
              <a:sym typeface="Verdana"/>
            </a:endParaRPr>
          </a:p>
          <a:p>
            <a:pPr marL="457200" marR="0" lvl="0" indent="-387350" algn="l" rtl="0">
              <a:lnSpc>
                <a:spcPct val="100000"/>
              </a:lnSpc>
              <a:spcBef>
                <a:spcPts val="0"/>
              </a:spcBef>
              <a:spcAft>
                <a:spcPts val="0"/>
              </a:spcAft>
              <a:buClr>
                <a:srgbClr val="000000"/>
              </a:buClr>
              <a:buSzPts val="2500"/>
              <a:buFont typeface="Verdana"/>
              <a:buChar char="●"/>
            </a:pPr>
            <a:r>
              <a:rPr lang="en-US" sz="2500" b="0" i="0" u="none" strike="noStrike" cap="none">
                <a:solidFill>
                  <a:srgbClr val="000000"/>
                </a:solidFill>
                <a:latin typeface="Verdana"/>
                <a:ea typeface="Verdana"/>
                <a:cs typeface="Verdana"/>
                <a:sym typeface="Verdana"/>
              </a:rPr>
              <a:t>Attendance</a:t>
            </a:r>
            <a:endParaRPr sz="2500" b="0" i="0" u="none" strike="noStrike" cap="none">
              <a:solidFill>
                <a:srgbClr val="000000"/>
              </a:solidFill>
              <a:latin typeface="Verdana"/>
              <a:ea typeface="Verdana"/>
              <a:cs typeface="Verdana"/>
              <a:sym typeface="Verdana"/>
            </a:endParaRPr>
          </a:p>
          <a:p>
            <a:pPr marL="457200" marR="0" lvl="0" indent="-387350" algn="l" rtl="0">
              <a:lnSpc>
                <a:spcPct val="100000"/>
              </a:lnSpc>
              <a:spcBef>
                <a:spcPts val="0"/>
              </a:spcBef>
              <a:spcAft>
                <a:spcPts val="0"/>
              </a:spcAft>
              <a:buClr>
                <a:srgbClr val="000000"/>
              </a:buClr>
              <a:buSzPts val="2500"/>
              <a:buFont typeface="Verdana"/>
              <a:buChar char="●"/>
            </a:pPr>
            <a:r>
              <a:rPr lang="en-US" sz="2500" b="0" i="1" u="none" strike="noStrike" cap="none">
                <a:solidFill>
                  <a:srgbClr val="000000"/>
                </a:solidFill>
                <a:latin typeface="Verdana"/>
                <a:ea typeface="Verdana"/>
                <a:cs typeface="Verdana"/>
                <a:sym typeface="Verdana"/>
              </a:rPr>
              <a:t>Social Emotional Wellness</a:t>
            </a:r>
            <a:endParaRPr sz="2500" b="0" i="1" u="none" strike="noStrike" cap="none">
              <a:solidFill>
                <a:srgbClr val="000000"/>
              </a:solidFill>
              <a:latin typeface="Verdana"/>
              <a:ea typeface="Verdana"/>
              <a:cs typeface="Verdana"/>
              <a:sym typeface="Verdana"/>
            </a:endParaRPr>
          </a:p>
          <a:p>
            <a:pPr marL="457200" marR="0" lvl="0" indent="-387350" algn="l" rtl="0">
              <a:lnSpc>
                <a:spcPct val="100000"/>
              </a:lnSpc>
              <a:spcBef>
                <a:spcPts val="0"/>
              </a:spcBef>
              <a:spcAft>
                <a:spcPts val="0"/>
              </a:spcAft>
              <a:buClr>
                <a:srgbClr val="000000"/>
              </a:buClr>
              <a:buSzPts val="2500"/>
              <a:buFont typeface="Verdana"/>
              <a:buChar char="●"/>
            </a:pPr>
            <a:r>
              <a:rPr lang="en-US" sz="2500" b="0" i="1" u="none" strike="noStrike" cap="none">
                <a:solidFill>
                  <a:srgbClr val="000000"/>
                </a:solidFill>
                <a:latin typeface="Verdana"/>
                <a:ea typeface="Verdana"/>
                <a:cs typeface="Verdana"/>
                <a:sym typeface="Verdana"/>
              </a:rPr>
              <a:t>Community health</a:t>
            </a:r>
            <a:endParaRPr sz="2500" b="0" i="1" u="none" strike="noStrike" cap="none">
              <a:solidFill>
                <a:srgbClr val="000000"/>
              </a:solidFill>
              <a:latin typeface="Verdana"/>
              <a:ea typeface="Verdana"/>
              <a:cs typeface="Verdana"/>
              <a:sym typeface="Verdana"/>
            </a:endParaRPr>
          </a:p>
          <a:p>
            <a:pPr marL="457200" marR="0" lvl="0" indent="-387350" algn="l" rtl="0">
              <a:lnSpc>
                <a:spcPct val="100000"/>
              </a:lnSpc>
              <a:spcBef>
                <a:spcPts val="0"/>
              </a:spcBef>
              <a:spcAft>
                <a:spcPts val="0"/>
              </a:spcAft>
              <a:buClr>
                <a:srgbClr val="000000"/>
              </a:buClr>
              <a:buSzPts val="2500"/>
              <a:buFont typeface="Verdana"/>
              <a:buChar char="●"/>
            </a:pPr>
            <a:r>
              <a:rPr lang="en-US" sz="2500" b="0" i="1" u="none" strike="noStrike" cap="none">
                <a:solidFill>
                  <a:srgbClr val="000000"/>
                </a:solidFill>
                <a:latin typeface="Verdana"/>
                <a:ea typeface="Verdana"/>
                <a:cs typeface="Verdana"/>
                <a:sym typeface="Verdana"/>
              </a:rPr>
              <a:t>Teacher retention</a:t>
            </a:r>
            <a:endParaRPr sz="2500" b="0" i="1" u="none" strike="noStrike" cap="none">
              <a:solidFill>
                <a:srgbClr val="000000"/>
              </a:solidFill>
              <a:latin typeface="Verdana"/>
              <a:ea typeface="Verdana"/>
              <a:cs typeface="Verdana"/>
              <a:sym typeface="Verdana"/>
            </a:endParaRPr>
          </a:p>
          <a:p>
            <a:pPr marL="457200" marR="0" lvl="0" indent="-387350" algn="l" rtl="0">
              <a:lnSpc>
                <a:spcPct val="100000"/>
              </a:lnSpc>
              <a:spcBef>
                <a:spcPts val="0"/>
              </a:spcBef>
              <a:spcAft>
                <a:spcPts val="0"/>
              </a:spcAft>
              <a:buClr>
                <a:srgbClr val="000000"/>
              </a:buClr>
              <a:buSzPts val="2500"/>
              <a:buFont typeface="Verdana"/>
              <a:buChar char="●"/>
            </a:pPr>
            <a:r>
              <a:rPr lang="en-US" sz="2500" b="0" i="1" u="none" strike="noStrike" cap="none">
                <a:solidFill>
                  <a:srgbClr val="000000"/>
                </a:solidFill>
                <a:latin typeface="Verdana"/>
                <a:ea typeface="Verdana"/>
                <a:cs typeface="Verdana"/>
                <a:sym typeface="Verdana"/>
              </a:rPr>
              <a:t>Family engagement</a:t>
            </a:r>
            <a:endParaRPr sz="2500" b="0" i="1" u="none" strike="noStrike" cap="none">
              <a:solidFill>
                <a:srgbClr val="000000"/>
              </a:solidFill>
              <a:latin typeface="Verdana"/>
              <a:ea typeface="Verdana"/>
              <a:cs typeface="Verdana"/>
              <a:sym typeface="Verdana"/>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g22c510ae718_0_74"/>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t>VA School Quality Profile</a:t>
            </a:r>
            <a:endParaRPr/>
          </a:p>
        </p:txBody>
      </p:sp>
      <p:pic>
        <p:nvPicPr>
          <p:cNvPr id="375" name="Google Shape;375;g22c510ae718_0_74">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3654675" y="1749400"/>
            <a:ext cx="5276452" cy="3511599"/>
          </a:xfrm>
          <a:prstGeom prst="rect">
            <a:avLst/>
          </a:prstGeom>
          <a:noFill/>
          <a:ln w="9525" cap="flat" cmpd="sng">
            <a:solidFill>
              <a:schemeClr val="dk2"/>
            </a:solidFill>
            <a:prstDash val="solid"/>
            <a:round/>
            <a:headEnd type="none" w="sm" len="sm"/>
            <a:tailEnd type="none" w="sm" len="sm"/>
          </a:ln>
        </p:spPr>
      </p:pic>
      <p:sp>
        <p:nvSpPr>
          <p:cNvPr id="376" name="Google Shape;376;g22c510ae718_0_74"/>
          <p:cNvSpPr txBox="1"/>
          <p:nvPr/>
        </p:nvSpPr>
        <p:spPr>
          <a:xfrm>
            <a:off x="105325" y="1589075"/>
            <a:ext cx="33891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1800" b="0" i="0" u="sng" strike="noStrike" cap="none">
                <a:solidFill>
                  <a:srgbClr val="0000FF"/>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https://schoolquality.virginia.gov/</a:t>
            </a:r>
            <a:endParaRPr sz="2000" b="0" i="0" u="none" strike="noStrike" cap="none">
              <a:solidFill>
                <a:srgbClr val="000000"/>
              </a:solidFill>
              <a:latin typeface="Verdana"/>
              <a:ea typeface="Verdana"/>
              <a:cs typeface="Verdana"/>
              <a:sym typeface="Verdana"/>
            </a:endParaRPr>
          </a:p>
        </p:txBody>
      </p:sp>
      <p:pic>
        <p:nvPicPr>
          <p:cNvPr id="377" name="Google Shape;377;g22c510ae718_0_74">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708690" y="2812762"/>
            <a:ext cx="7726624" cy="523200"/>
          </a:xfrm>
          <a:prstGeom prst="rect">
            <a:avLst/>
          </a:prstGeom>
          <a:noFill/>
          <a:ln w="9525" cap="flat" cmpd="sng">
            <a:solidFill>
              <a:schemeClr val="dk2"/>
            </a:solidFill>
            <a:prstDash val="solid"/>
            <a:round/>
            <a:headEnd type="none" w="sm" len="sm"/>
            <a:tailEnd type="none" w="sm" len="sm"/>
          </a:ln>
        </p:spPr>
      </p:pic>
      <p:pic>
        <p:nvPicPr>
          <p:cNvPr id="378" name="Google Shape;378;g22c510ae718_0_74">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585425" y="2283693"/>
            <a:ext cx="7973173" cy="452208"/>
          </a:xfrm>
          <a:prstGeom prst="rect">
            <a:avLst/>
          </a:prstGeom>
          <a:noFill/>
          <a:ln w="9525" cap="flat" cmpd="sng">
            <a:solidFill>
              <a:schemeClr val="dk2"/>
            </a:solidFill>
            <a:prstDash val="solid"/>
            <a:round/>
            <a:headEnd type="none" w="sm" len="sm"/>
            <a:tailEnd type="none" w="sm" len="sm"/>
          </a:ln>
        </p:spPr>
      </p:pic>
      <p:pic>
        <p:nvPicPr>
          <p:cNvPr id="379" name="Google Shape;379;g22c510ae718_0_74">
            <a:extLst>
              <a:ext uri="{C183D7F6-B498-43B3-948B-1728B52AA6E4}">
                <adec:decorative xmlns:adec="http://schemas.microsoft.com/office/drawing/2017/decorative" val="1"/>
              </a:ext>
            </a:extLst>
          </p:cNvPr>
          <p:cNvPicPr preferRelativeResize="0"/>
          <p:nvPr/>
        </p:nvPicPr>
        <p:blipFill rotWithShape="1">
          <a:blip r:embed="rId7">
            <a:alphaModFix/>
          </a:blip>
          <a:srcRect/>
          <a:stretch/>
        </p:blipFill>
        <p:spPr>
          <a:xfrm>
            <a:off x="320325" y="4731075"/>
            <a:ext cx="6035825" cy="1983124"/>
          </a:xfrm>
          <a:prstGeom prst="rect">
            <a:avLst/>
          </a:prstGeom>
          <a:noFill/>
          <a:ln w="9525" cap="flat" cmpd="sng">
            <a:solidFill>
              <a:srgbClr val="000000"/>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g24c0cd4a5fb_12_180"/>
          <p:cNvSpPr txBox="1">
            <a:spLocks noGrp="1"/>
          </p:cNvSpPr>
          <p:nvPr>
            <p:ph type="title"/>
          </p:nvPr>
        </p:nvSpPr>
        <p:spPr>
          <a:xfrm>
            <a:off x="914400" y="273050"/>
            <a:ext cx="2551200" cy="1162200"/>
          </a:xfrm>
          <a:prstGeom prst="rect">
            <a:avLst/>
          </a:prstGeom>
          <a:solidFill>
            <a:schemeClr val="lt1"/>
          </a:solid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2000"/>
              <a:buNone/>
            </a:pPr>
            <a:r>
              <a:rPr lang="en-US" sz="3000"/>
              <a:t>Work Time</a:t>
            </a:r>
            <a:endParaRPr sz="3000"/>
          </a:p>
        </p:txBody>
      </p:sp>
      <p:sp>
        <p:nvSpPr>
          <p:cNvPr id="386" name="Google Shape;386;g24c0cd4a5fb_12_180"/>
          <p:cNvSpPr txBox="1">
            <a:spLocks noGrp="1"/>
          </p:cNvSpPr>
          <p:nvPr>
            <p:ph type="body" idx="1"/>
          </p:nvPr>
        </p:nvSpPr>
        <p:spPr>
          <a:xfrm>
            <a:off x="3575050" y="273051"/>
            <a:ext cx="5111700" cy="5674800"/>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a:bodyPr>
          <a:lstStyle/>
          <a:p>
            <a:pPr marL="0" lvl="0" indent="0" algn="l" rtl="0">
              <a:lnSpc>
                <a:spcPct val="100000"/>
              </a:lnSpc>
              <a:spcBef>
                <a:spcPts val="640"/>
              </a:spcBef>
              <a:spcAft>
                <a:spcPts val="0"/>
              </a:spcAft>
              <a:buSzPts val="3200"/>
              <a:buNone/>
            </a:pPr>
            <a:r>
              <a:rPr lang="en-US" sz="2800" b="1"/>
              <a:t>Discuss:</a:t>
            </a:r>
            <a:endParaRPr sz="2800" b="1"/>
          </a:p>
          <a:p>
            <a:pPr marL="0" lvl="0" indent="0" algn="l" rtl="0">
              <a:lnSpc>
                <a:spcPct val="100000"/>
              </a:lnSpc>
              <a:spcBef>
                <a:spcPts val="640"/>
              </a:spcBef>
              <a:spcAft>
                <a:spcPts val="0"/>
              </a:spcAft>
              <a:buSzPts val="3200"/>
              <a:buNone/>
            </a:pPr>
            <a:endParaRPr sz="2800"/>
          </a:p>
          <a:p>
            <a:pPr marL="0" lvl="0" indent="0" algn="l" rtl="0">
              <a:lnSpc>
                <a:spcPct val="100000"/>
              </a:lnSpc>
              <a:spcBef>
                <a:spcPts val="360"/>
              </a:spcBef>
              <a:spcAft>
                <a:spcPts val="0"/>
              </a:spcAft>
              <a:buSzPts val="3200"/>
              <a:buNone/>
            </a:pPr>
            <a:r>
              <a:rPr lang="en-US"/>
              <a:t>What data sources will help you monitor your division’s valued outcomes?</a:t>
            </a:r>
            <a:endParaRPr sz="2800"/>
          </a:p>
          <a:p>
            <a:pPr marL="0" lvl="0" indent="0" algn="l" rtl="0">
              <a:lnSpc>
                <a:spcPct val="100000"/>
              </a:lnSpc>
              <a:spcBef>
                <a:spcPts val="640"/>
              </a:spcBef>
              <a:spcAft>
                <a:spcPts val="0"/>
              </a:spcAft>
              <a:buSzPts val="3200"/>
              <a:buNone/>
            </a:pPr>
            <a:endParaRPr sz="2800"/>
          </a:p>
        </p:txBody>
      </p:sp>
      <p:sp>
        <p:nvSpPr>
          <p:cNvPr id="387" name="Google Shape;387;g24c0cd4a5fb_12_180"/>
          <p:cNvSpPr txBox="1">
            <a:spLocks noGrp="1"/>
          </p:cNvSpPr>
          <p:nvPr>
            <p:ph type="body" idx="2"/>
          </p:nvPr>
        </p:nvSpPr>
        <p:spPr>
          <a:xfrm>
            <a:off x="457200" y="1435101"/>
            <a:ext cx="3008400" cy="4512900"/>
          </a:xfrm>
          <a:prstGeom prst="rect">
            <a:avLst/>
          </a:prstGeom>
          <a:solidFill>
            <a:srgbClr val="003369">
              <a:alpha val="72549"/>
            </a:srgbClr>
          </a:solidFill>
          <a:ln>
            <a:noFill/>
          </a:ln>
        </p:spPr>
        <p:txBody>
          <a:bodyPr spcFirstLastPara="1" wrap="square" lIns="91425" tIns="45700" rIns="91425" bIns="45700" anchor="t" anchorCtr="0">
            <a:normAutofit/>
          </a:bodyPr>
          <a:lstStyle/>
          <a:p>
            <a:pPr marL="0" lvl="0" indent="0" algn="l" rtl="0">
              <a:lnSpc>
                <a:spcPct val="100000"/>
              </a:lnSpc>
              <a:spcBef>
                <a:spcPts val="480"/>
              </a:spcBef>
              <a:spcAft>
                <a:spcPts val="0"/>
              </a:spcAft>
              <a:buSzPts val="2400"/>
              <a:buNone/>
            </a:pPr>
            <a:r>
              <a:rPr lang="en-US" sz="3300"/>
              <a:t>Exploring Data</a:t>
            </a:r>
            <a:endParaRPr sz="3300"/>
          </a:p>
        </p:txBody>
      </p:sp>
      <p:pic>
        <p:nvPicPr>
          <p:cNvPr id="388" name="Google Shape;388;g24c0cd4a5fb_12_180" descr="Sample of VTSS notetaker form in workbook"/>
          <p:cNvPicPr preferRelativeResize="0"/>
          <p:nvPr/>
        </p:nvPicPr>
        <p:blipFill rotWithShape="1">
          <a:blip r:embed="rId3">
            <a:alphaModFix/>
          </a:blip>
          <a:srcRect/>
          <a:stretch/>
        </p:blipFill>
        <p:spPr>
          <a:xfrm>
            <a:off x="896025" y="2845350"/>
            <a:ext cx="2130751" cy="2757776"/>
          </a:xfrm>
          <a:prstGeom prst="rect">
            <a:avLst/>
          </a:prstGeom>
          <a:noFill/>
          <a:ln w="9525" cap="flat" cmpd="sng">
            <a:solidFill>
              <a:schemeClr val="dk2"/>
            </a:solidFill>
            <a:prstDash val="solid"/>
            <a:round/>
            <a:headEnd type="none" w="sm" len="sm"/>
            <a:tailEnd type="none" w="sm" len="sm"/>
          </a:ln>
        </p:spPr>
      </p:pic>
      <p:sp>
        <p:nvSpPr>
          <p:cNvPr id="389" name="Google Shape;389;g24c0cd4a5fb_12_180"/>
          <p:cNvSpPr txBox="1"/>
          <p:nvPr/>
        </p:nvSpPr>
        <p:spPr>
          <a:xfrm>
            <a:off x="979350" y="5603125"/>
            <a:ext cx="19641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5 minutes</a:t>
            </a:r>
            <a:endParaRPr sz="1400" b="0" i="0" u="none" strike="noStrike" cap="none">
              <a:solidFill>
                <a:srgbClr val="000000"/>
              </a:solidFill>
              <a:latin typeface="Verdana"/>
              <a:ea typeface="Verdana"/>
              <a:cs typeface="Verdana"/>
              <a:sym typeface="Verdana"/>
            </a:endParaRPr>
          </a:p>
        </p:txBody>
      </p:sp>
      <p:sp>
        <p:nvSpPr>
          <p:cNvPr id="390" name="Google Shape;390;g24c0cd4a5fb_12_180"/>
          <p:cNvSpPr txBox="1"/>
          <p:nvPr/>
        </p:nvSpPr>
        <p:spPr>
          <a:xfrm>
            <a:off x="5912975" y="5039000"/>
            <a:ext cx="2551200" cy="6171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2600"/>
              <a:buFont typeface="Arial"/>
              <a:buNone/>
            </a:pPr>
            <a:r>
              <a:rPr lang="en-US" sz="2600" b="0" i="1" u="none" strike="noStrike" cap="none">
                <a:solidFill>
                  <a:srgbClr val="000000"/>
                </a:solidFill>
                <a:latin typeface="Verdana"/>
                <a:ea typeface="Verdana"/>
                <a:cs typeface="Verdana"/>
                <a:sym typeface="Verdana"/>
              </a:rPr>
              <a:t>Workbook pgs. 11 &amp; 12</a:t>
            </a:r>
            <a:endParaRPr sz="2600" b="0" i="1" u="none" strike="noStrike" cap="none">
              <a:solidFill>
                <a:srgbClr val="000000"/>
              </a:solidFill>
              <a:latin typeface="Verdana"/>
              <a:ea typeface="Verdana"/>
              <a:cs typeface="Verdana"/>
              <a:sym typeface="Verdana"/>
            </a:endParaRPr>
          </a:p>
        </p:txBody>
      </p:sp>
      <p:pic>
        <p:nvPicPr>
          <p:cNvPr id="391" name="Google Shape;391;g24c0cd4a5fb_12_180" descr="This timer counts down silently until it reaches 0:00, then a police siren sounds to alert you that time is up." title="5 Minute Timer">
            <a:hlinkClick r:id="rId4"/>
          </p:cNvPr>
          <p:cNvPicPr preferRelativeResize="0"/>
          <p:nvPr/>
        </p:nvPicPr>
        <p:blipFill rotWithShape="1">
          <a:blip r:embed="rId5">
            <a:alphaModFix/>
          </a:blip>
          <a:srcRect/>
          <a:stretch/>
        </p:blipFill>
        <p:spPr>
          <a:xfrm>
            <a:off x="3342450" y="5486600"/>
            <a:ext cx="2254850" cy="12683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1"/>
                                        </p:tgtEl>
                                        <p:attrNameLst>
                                          <p:attrName>style.visibility</p:attrName>
                                        </p:attrNameLst>
                                      </p:cBhvr>
                                      <p:to>
                                        <p:strVal val="visible"/>
                                      </p:to>
                                    </p:set>
                                    <p:animEffect transition="in" filter="fade">
                                      <p:cBhvr>
                                        <p:cTn id="7" dur="1000"/>
                                        <p:tgtEl>
                                          <p:spTgt spid="3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g298d7b0ab4c_2_122"/>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t>Got Data?</a:t>
            </a:r>
            <a:endParaRPr/>
          </a:p>
        </p:txBody>
      </p:sp>
      <p:pic>
        <p:nvPicPr>
          <p:cNvPr id="398" name="Google Shape;398;g298d7b0ab4c_2_122">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980875" y="1502153"/>
            <a:ext cx="7182250" cy="43373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g298d7b0ab4c_2_0"/>
          <p:cNvSpPr txBox="1">
            <a:spLocks noGrp="1"/>
          </p:cNvSpPr>
          <p:nvPr>
            <p:ph type="title"/>
          </p:nvPr>
        </p:nvSpPr>
        <p:spPr>
          <a:xfrm>
            <a:off x="914400" y="273050"/>
            <a:ext cx="2551200" cy="1162200"/>
          </a:xfrm>
          <a:prstGeom prst="rect">
            <a:avLst/>
          </a:prstGeom>
          <a:solidFill>
            <a:schemeClr val="lt1"/>
          </a:solid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dk1"/>
              </a:buClr>
              <a:buSzPts val="990"/>
              <a:buFont typeface="Arial"/>
              <a:buNone/>
            </a:pPr>
            <a:r>
              <a:rPr lang="en-US" sz="2300"/>
              <a:t>Data Driven Dialogue Protocol</a:t>
            </a:r>
            <a:endParaRPr sz="2300"/>
          </a:p>
        </p:txBody>
      </p:sp>
      <p:sp>
        <p:nvSpPr>
          <p:cNvPr id="404" name="Google Shape;404;g298d7b0ab4c_2_0"/>
          <p:cNvSpPr txBox="1">
            <a:spLocks noGrp="1"/>
          </p:cNvSpPr>
          <p:nvPr>
            <p:ph type="body" idx="1"/>
          </p:nvPr>
        </p:nvSpPr>
        <p:spPr>
          <a:xfrm>
            <a:off x="3575050" y="273051"/>
            <a:ext cx="5111700" cy="5674800"/>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a:bodyPr>
          <a:lstStyle/>
          <a:p>
            <a:pPr marL="0" lvl="0" indent="0" algn="l" rtl="0">
              <a:lnSpc>
                <a:spcPct val="100000"/>
              </a:lnSpc>
              <a:spcBef>
                <a:spcPts val="640"/>
              </a:spcBef>
              <a:spcAft>
                <a:spcPts val="0"/>
              </a:spcAft>
              <a:buClr>
                <a:schemeClr val="dk1"/>
              </a:buClr>
              <a:buSzPts val="1100"/>
              <a:buFont typeface="Arial"/>
              <a:buNone/>
            </a:pPr>
            <a:r>
              <a:rPr lang="en-US" sz="2800" b="1">
                <a:solidFill>
                  <a:srgbClr val="202124"/>
                </a:solidFill>
              </a:rPr>
              <a:t>Phase I-Prediction: </a:t>
            </a:r>
            <a:endParaRPr sz="2800" b="1">
              <a:solidFill>
                <a:srgbClr val="202124"/>
              </a:solidFill>
            </a:endParaRPr>
          </a:p>
          <a:p>
            <a:pPr marL="457200" lvl="0" indent="-425450" algn="l" rtl="0">
              <a:lnSpc>
                <a:spcPct val="100000"/>
              </a:lnSpc>
              <a:spcBef>
                <a:spcPts val="640"/>
              </a:spcBef>
              <a:spcAft>
                <a:spcPts val="0"/>
              </a:spcAft>
              <a:buClr>
                <a:srgbClr val="202124"/>
              </a:buClr>
              <a:buSzPts val="3100"/>
              <a:buChar char="•"/>
            </a:pPr>
            <a:r>
              <a:rPr lang="en-US" sz="2800">
                <a:solidFill>
                  <a:srgbClr val="202124"/>
                </a:solidFill>
              </a:rPr>
              <a:t>I predict/expect the data show…</a:t>
            </a:r>
            <a:endParaRPr sz="2800">
              <a:solidFill>
                <a:srgbClr val="202124"/>
              </a:solidFill>
            </a:endParaRPr>
          </a:p>
          <a:p>
            <a:pPr marL="457200" lvl="0" indent="-425450" algn="l" rtl="0">
              <a:lnSpc>
                <a:spcPct val="100000"/>
              </a:lnSpc>
              <a:spcBef>
                <a:spcPts val="640"/>
              </a:spcBef>
              <a:spcAft>
                <a:spcPts val="0"/>
              </a:spcAft>
              <a:buClr>
                <a:srgbClr val="202124"/>
              </a:buClr>
              <a:buSzPts val="3100"/>
              <a:buChar char="•"/>
            </a:pPr>
            <a:r>
              <a:rPr lang="en-US" sz="2800">
                <a:solidFill>
                  <a:srgbClr val="202124"/>
                </a:solidFill>
              </a:rPr>
              <a:t>My predictions/expectations are influenced by…</a:t>
            </a:r>
            <a:endParaRPr sz="3400"/>
          </a:p>
        </p:txBody>
      </p:sp>
      <p:sp>
        <p:nvSpPr>
          <p:cNvPr id="405" name="Google Shape;405;g298d7b0ab4c_2_0"/>
          <p:cNvSpPr txBox="1">
            <a:spLocks noGrp="1"/>
          </p:cNvSpPr>
          <p:nvPr>
            <p:ph type="body" idx="2"/>
          </p:nvPr>
        </p:nvSpPr>
        <p:spPr>
          <a:xfrm>
            <a:off x="457200" y="1435101"/>
            <a:ext cx="3008400" cy="4512900"/>
          </a:xfrm>
          <a:prstGeom prst="rect">
            <a:avLst/>
          </a:prstGeom>
          <a:solidFill>
            <a:srgbClr val="003369">
              <a:alpha val="74509"/>
            </a:srgbClr>
          </a:solidFill>
          <a:ln>
            <a:noFill/>
          </a:ln>
        </p:spPr>
        <p:txBody>
          <a:bodyPr spcFirstLastPara="1" wrap="square" lIns="91425" tIns="45700" rIns="91425" bIns="45700" anchor="t" anchorCtr="0">
            <a:normAutofit/>
          </a:bodyPr>
          <a:lstStyle/>
          <a:p>
            <a:pPr marL="457200" lvl="0" indent="-387350" algn="l" rtl="0">
              <a:lnSpc>
                <a:spcPct val="100000"/>
              </a:lnSpc>
              <a:spcBef>
                <a:spcPts val="0"/>
              </a:spcBef>
              <a:spcAft>
                <a:spcPts val="0"/>
              </a:spcAft>
              <a:buClr>
                <a:srgbClr val="00FF00"/>
              </a:buClr>
              <a:buSzPts val="2500"/>
              <a:buChar char="●"/>
            </a:pPr>
            <a:r>
              <a:rPr lang="en-US" sz="2500" b="1">
                <a:solidFill>
                  <a:srgbClr val="00FF00"/>
                </a:solidFill>
              </a:rPr>
              <a:t>Prediction</a:t>
            </a:r>
            <a:endParaRPr sz="2500" b="1">
              <a:solidFill>
                <a:srgbClr val="00FF00"/>
              </a:solidFill>
            </a:endParaRPr>
          </a:p>
          <a:p>
            <a:pPr marL="457200" lvl="0" indent="-387350" algn="l" rtl="0">
              <a:lnSpc>
                <a:spcPct val="100000"/>
              </a:lnSpc>
              <a:spcBef>
                <a:spcPts val="0"/>
              </a:spcBef>
              <a:spcAft>
                <a:spcPts val="0"/>
              </a:spcAft>
              <a:buSzPts val="2500"/>
              <a:buChar char="●"/>
            </a:pPr>
            <a:r>
              <a:rPr lang="en-US" sz="2500" b="1"/>
              <a:t>Observations</a:t>
            </a:r>
            <a:endParaRPr sz="2500" b="1"/>
          </a:p>
          <a:p>
            <a:pPr marL="457200" lvl="0" indent="-387350" algn="l" rtl="0">
              <a:lnSpc>
                <a:spcPct val="100000"/>
              </a:lnSpc>
              <a:spcBef>
                <a:spcPts val="0"/>
              </a:spcBef>
              <a:spcAft>
                <a:spcPts val="0"/>
              </a:spcAft>
              <a:buSzPts val="2500"/>
              <a:buChar char="●"/>
            </a:pPr>
            <a:r>
              <a:rPr lang="en-US" sz="2500" b="1"/>
              <a:t>Inferences</a:t>
            </a:r>
            <a:endParaRPr sz="2900"/>
          </a:p>
          <a:p>
            <a:pPr marL="0" lvl="0" indent="0" algn="l" rtl="0">
              <a:lnSpc>
                <a:spcPct val="90000"/>
              </a:lnSpc>
              <a:spcBef>
                <a:spcPts val="0"/>
              </a:spcBef>
              <a:spcAft>
                <a:spcPts val="0"/>
              </a:spcAft>
              <a:buClr>
                <a:schemeClr val="lt1"/>
              </a:buClr>
              <a:buSzPts val="2400"/>
              <a:buNone/>
            </a:pPr>
            <a:endParaRPr sz="2100"/>
          </a:p>
        </p:txBody>
      </p:sp>
      <p:sp>
        <p:nvSpPr>
          <p:cNvPr id="406" name="Google Shape;406;g298d7b0ab4c_2_0"/>
          <p:cNvSpPr txBox="1"/>
          <p:nvPr/>
        </p:nvSpPr>
        <p:spPr>
          <a:xfrm>
            <a:off x="227575" y="6110825"/>
            <a:ext cx="3792000" cy="594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600"/>
              <a:buFont typeface="Arial"/>
              <a:buNone/>
            </a:pPr>
            <a:r>
              <a:rPr lang="en-US" sz="2600" b="0" i="1" u="none" strike="noStrike" cap="none">
                <a:solidFill>
                  <a:srgbClr val="000000"/>
                </a:solidFill>
                <a:latin typeface="Verdana"/>
                <a:ea typeface="Verdana"/>
                <a:cs typeface="Verdana"/>
                <a:sym typeface="Verdana"/>
              </a:rPr>
              <a:t>Workbook pg. 13-16 </a:t>
            </a:r>
            <a:endParaRPr sz="2600" b="0" i="1" u="none" strike="noStrike" cap="none">
              <a:solidFill>
                <a:srgbClr val="000000"/>
              </a:solidFill>
              <a:latin typeface="Verdana"/>
              <a:ea typeface="Verdana"/>
              <a:cs typeface="Verdana"/>
              <a:sym typeface="Verdan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g2525fd5c78d_0_9"/>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Materials</a:t>
            </a:r>
            <a:endParaRPr/>
          </a:p>
        </p:txBody>
      </p:sp>
      <p:pic>
        <p:nvPicPr>
          <p:cNvPr id="146" name="Google Shape;146;g2525fd5c78d_0_9" descr="Screenshot of DIDM-D for example of materials"/>
          <p:cNvPicPr preferRelativeResize="0"/>
          <p:nvPr/>
        </p:nvPicPr>
        <p:blipFill rotWithShape="1">
          <a:blip r:embed="rId3">
            <a:alphaModFix/>
          </a:blip>
          <a:srcRect/>
          <a:stretch/>
        </p:blipFill>
        <p:spPr>
          <a:xfrm>
            <a:off x="304800" y="1575875"/>
            <a:ext cx="4772699" cy="4654700"/>
          </a:xfrm>
          <a:prstGeom prst="rect">
            <a:avLst/>
          </a:prstGeom>
          <a:noFill/>
          <a:ln w="9525" cap="flat" cmpd="sng">
            <a:solidFill>
              <a:srgbClr val="CCCCCC"/>
            </a:solidFill>
            <a:prstDash val="solid"/>
            <a:round/>
            <a:headEnd type="none" w="sm" len="sm"/>
            <a:tailEnd type="none" w="sm" len="sm"/>
          </a:ln>
        </p:spPr>
      </p:pic>
      <p:sp>
        <p:nvSpPr>
          <p:cNvPr id="147" name="Google Shape;147;g2525fd5c78d_0_9"/>
          <p:cNvSpPr txBox="1"/>
          <p:nvPr/>
        </p:nvSpPr>
        <p:spPr>
          <a:xfrm>
            <a:off x="5578700" y="1525625"/>
            <a:ext cx="3020400" cy="5541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Workbook</a:t>
            </a:r>
            <a:endParaRPr sz="2400" b="0" i="0" u="none" strike="noStrike" cap="none">
              <a:solidFill>
                <a:srgbClr val="000000"/>
              </a:solidFill>
              <a:latin typeface="Verdana"/>
              <a:ea typeface="Verdana"/>
              <a:cs typeface="Verdana"/>
              <a:sym typeface="Verdana"/>
            </a:endParaRPr>
          </a:p>
        </p:txBody>
      </p:sp>
      <p:sp>
        <p:nvSpPr>
          <p:cNvPr id="148" name="Google Shape;148;g2525fd5c78d_0_9"/>
          <p:cNvSpPr txBox="1"/>
          <p:nvPr/>
        </p:nvSpPr>
        <p:spPr>
          <a:xfrm>
            <a:off x="244825" y="6227325"/>
            <a:ext cx="56322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sng" strike="noStrike" cap="none">
                <a:solidFill>
                  <a:schemeClr val="hlink"/>
                </a:solidFill>
                <a:latin typeface="Verdana"/>
                <a:ea typeface="Verdana"/>
                <a:cs typeface="Verdana"/>
                <a:sym typeface="Verdana"/>
                <a:hlinkClick r:id="rId4"/>
              </a:rPr>
              <a:t>https://vtss-ric.vcu.edu/events/</a:t>
            </a:r>
            <a:endParaRPr sz="2400" b="0" i="0" u="none" strike="noStrike" cap="none">
              <a:solidFill>
                <a:srgbClr val="000000"/>
              </a:solidFill>
              <a:latin typeface="Verdana"/>
              <a:ea typeface="Verdana"/>
              <a:cs typeface="Verdana"/>
              <a:sym typeface="Verdana"/>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g298d7b0ab4c_2_6"/>
          <p:cNvSpPr txBox="1">
            <a:spLocks noGrp="1"/>
          </p:cNvSpPr>
          <p:nvPr>
            <p:ph type="title"/>
          </p:nvPr>
        </p:nvSpPr>
        <p:spPr>
          <a:xfrm>
            <a:off x="914400" y="273050"/>
            <a:ext cx="2551200" cy="1162200"/>
          </a:xfrm>
          <a:prstGeom prst="rect">
            <a:avLst/>
          </a:prstGeom>
          <a:solidFill>
            <a:schemeClr val="lt1"/>
          </a:solid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990"/>
              <a:buFont typeface="Arial"/>
              <a:buNone/>
            </a:pPr>
            <a:r>
              <a:rPr lang="en-US" sz="2300"/>
              <a:t>Data Driven Dialogue Protocol</a:t>
            </a:r>
            <a:endParaRPr sz="2300"/>
          </a:p>
        </p:txBody>
      </p:sp>
      <p:sp>
        <p:nvSpPr>
          <p:cNvPr id="412" name="Google Shape;412;g298d7b0ab4c_2_6"/>
          <p:cNvSpPr txBox="1">
            <a:spLocks noGrp="1"/>
          </p:cNvSpPr>
          <p:nvPr>
            <p:ph type="body" idx="1"/>
          </p:nvPr>
        </p:nvSpPr>
        <p:spPr>
          <a:xfrm>
            <a:off x="3575050" y="273051"/>
            <a:ext cx="5111700" cy="5674800"/>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a:bodyPr>
          <a:lstStyle/>
          <a:p>
            <a:pPr marL="0" lvl="0" indent="0" algn="l" rtl="0">
              <a:lnSpc>
                <a:spcPct val="100000"/>
              </a:lnSpc>
              <a:spcBef>
                <a:spcPts val="640"/>
              </a:spcBef>
              <a:spcAft>
                <a:spcPts val="0"/>
              </a:spcAft>
              <a:buClr>
                <a:schemeClr val="dk1"/>
              </a:buClr>
              <a:buSzPts val="1100"/>
              <a:buFont typeface="Arial"/>
              <a:buNone/>
            </a:pPr>
            <a:r>
              <a:rPr lang="en-US" sz="2800" b="1">
                <a:solidFill>
                  <a:srgbClr val="202124"/>
                </a:solidFill>
              </a:rPr>
              <a:t>Phase II-Observations: </a:t>
            </a:r>
            <a:endParaRPr sz="2800" b="1">
              <a:solidFill>
                <a:srgbClr val="202124"/>
              </a:solidFill>
            </a:endParaRPr>
          </a:p>
          <a:p>
            <a:pPr marL="457200" lvl="0" indent="-425450" algn="l" rtl="0">
              <a:lnSpc>
                <a:spcPct val="100000"/>
              </a:lnSpc>
              <a:spcBef>
                <a:spcPts val="640"/>
              </a:spcBef>
              <a:spcAft>
                <a:spcPts val="0"/>
              </a:spcAft>
              <a:buClr>
                <a:srgbClr val="202124"/>
              </a:buClr>
              <a:buSzPts val="3100"/>
              <a:buChar char="•"/>
            </a:pPr>
            <a:r>
              <a:rPr lang="en-US" sz="2800">
                <a:solidFill>
                  <a:srgbClr val="202124"/>
                </a:solidFill>
              </a:rPr>
              <a:t>I observe that…</a:t>
            </a:r>
            <a:endParaRPr sz="2800">
              <a:solidFill>
                <a:srgbClr val="202124"/>
              </a:solidFill>
            </a:endParaRPr>
          </a:p>
          <a:p>
            <a:pPr marL="457200" lvl="0" indent="-425450" algn="l" rtl="0">
              <a:lnSpc>
                <a:spcPct val="100000"/>
              </a:lnSpc>
              <a:spcBef>
                <a:spcPts val="640"/>
              </a:spcBef>
              <a:spcAft>
                <a:spcPts val="0"/>
              </a:spcAft>
              <a:buClr>
                <a:srgbClr val="202124"/>
              </a:buClr>
              <a:buSzPts val="3100"/>
              <a:buChar char="•"/>
            </a:pPr>
            <a:r>
              <a:rPr lang="en-US" sz="2800">
                <a:solidFill>
                  <a:srgbClr val="202124"/>
                </a:solidFill>
              </a:rPr>
              <a:t>Some patterns/trends that I notice…</a:t>
            </a:r>
            <a:endParaRPr sz="2800">
              <a:solidFill>
                <a:srgbClr val="202124"/>
              </a:solidFill>
            </a:endParaRPr>
          </a:p>
          <a:p>
            <a:pPr marL="457200" lvl="0" indent="-425450" algn="l" rtl="0">
              <a:lnSpc>
                <a:spcPct val="100000"/>
              </a:lnSpc>
              <a:spcBef>
                <a:spcPts val="640"/>
              </a:spcBef>
              <a:spcAft>
                <a:spcPts val="0"/>
              </a:spcAft>
              <a:buClr>
                <a:srgbClr val="202124"/>
              </a:buClr>
              <a:buSzPts val="3100"/>
              <a:buChar char="•"/>
            </a:pPr>
            <a:r>
              <a:rPr lang="en-US" sz="2800">
                <a:solidFill>
                  <a:srgbClr val="202124"/>
                </a:solidFill>
              </a:rPr>
              <a:t>I can count…</a:t>
            </a:r>
            <a:endParaRPr sz="2800">
              <a:solidFill>
                <a:srgbClr val="202124"/>
              </a:solidFill>
            </a:endParaRPr>
          </a:p>
          <a:p>
            <a:pPr marL="457200" lvl="0" indent="-425450" algn="l" rtl="0">
              <a:lnSpc>
                <a:spcPct val="100000"/>
              </a:lnSpc>
              <a:spcBef>
                <a:spcPts val="640"/>
              </a:spcBef>
              <a:spcAft>
                <a:spcPts val="0"/>
              </a:spcAft>
              <a:buClr>
                <a:srgbClr val="202124"/>
              </a:buClr>
              <a:buSzPts val="3100"/>
              <a:buChar char="•"/>
            </a:pPr>
            <a:r>
              <a:rPr lang="en-US" sz="2800">
                <a:solidFill>
                  <a:srgbClr val="202124"/>
                </a:solidFill>
              </a:rPr>
              <a:t>I’m surprised that I see…</a:t>
            </a:r>
            <a:endParaRPr sz="2800">
              <a:solidFill>
                <a:srgbClr val="202124"/>
              </a:solidFill>
            </a:endParaRPr>
          </a:p>
          <a:p>
            <a:pPr marL="0" lvl="0" indent="0" algn="ctr" rtl="0">
              <a:lnSpc>
                <a:spcPct val="100000"/>
              </a:lnSpc>
              <a:spcBef>
                <a:spcPts val="640"/>
              </a:spcBef>
              <a:spcAft>
                <a:spcPts val="0"/>
              </a:spcAft>
              <a:buClr>
                <a:schemeClr val="dk1"/>
              </a:buClr>
              <a:buSzPts val="1100"/>
              <a:buFont typeface="Arial"/>
              <a:buNone/>
            </a:pPr>
            <a:r>
              <a:rPr lang="en-US" sz="2800" b="1">
                <a:solidFill>
                  <a:srgbClr val="FF0000"/>
                </a:solidFill>
              </a:rPr>
              <a:t>*No judgment or explanation</a:t>
            </a:r>
            <a:endParaRPr sz="3400"/>
          </a:p>
        </p:txBody>
      </p:sp>
      <p:sp>
        <p:nvSpPr>
          <p:cNvPr id="413" name="Google Shape;413;g298d7b0ab4c_2_6"/>
          <p:cNvSpPr txBox="1">
            <a:spLocks noGrp="1"/>
          </p:cNvSpPr>
          <p:nvPr>
            <p:ph type="body" idx="2"/>
          </p:nvPr>
        </p:nvSpPr>
        <p:spPr>
          <a:xfrm>
            <a:off x="457200" y="1435101"/>
            <a:ext cx="3008400" cy="4512900"/>
          </a:xfrm>
          <a:prstGeom prst="rect">
            <a:avLst/>
          </a:prstGeom>
          <a:solidFill>
            <a:srgbClr val="003369">
              <a:alpha val="74509"/>
            </a:srgbClr>
          </a:solidFill>
          <a:ln>
            <a:noFill/>
          </a:ln>
        </p:spPr>
        <p:txBody>
          <a:bodyPr spcFirstLastPara="1" wrap="square" lIns="91425" tIns="45700" rIns="91425" bIns="45700" anchor="t" anchorCtr="0">
            <a:normAutofit/>
          </a:bodyPr>
          <a:lstStyle/>
          <a:p>
            <a:pPr marL="457200" lvl="0" indent="-387350" algn="l" rtl="0">
              <a:lnSpc>
                <a:spcPct val="100000"/>
              </a:lnSpc>
              <a:spcBef>
                <a:spcPts val="0"/>
              </a:spcBef>
              <a:spcAft>
                <a:spcPts val="0"/>
              </a:spcAft>
              <a:buSzPts val="2500"/>
              <a:buChar char="●"/>
            </a:pPr>
            <a:r>
              <a:rPr lang="en-US" sz="2500" b="1"/>
              <a:t>Prediction</a:t>
            </a:r>
            <a:endParaRPr sz="2500" b="1"/>
          </a:p>
          <a:p>
            <a:pPr marL="457200" lvl="0" indent="-387350" algn="l" rtl="0">
              <a:lnSpc>
                <a:spcPct val="100000"/>
              </a:lnSpc>
              <a:spcBef>
                <a:spcPts val="0"/>
              </a:spcBef>
              <a:spcAft>
                <a:spcPts val="0"/>
              </a:spcAft>
              <a:buClr>
                <a:srgbClr val="00FF00"/>
              </a:buClr>
              <a:buSzPts val="2500"/>
              <a:buChar char="●"/>
            </a:pPr>
            <a:r>
              <a:rPr lang="en-US" sz="2500" b="1">
                <a:solidFill>
                  <a:srgbClr val="00FF00"/>
                </a:solidFill>
              </a:rPr>
              <a:t>Observations</a:t>
            </a:r>
            <a:endParaRPr sz="2500" b="1">
              <a:solidFill>
                <a:srgbClr val="00FF00"/>
              </a:solidFill>
            </a:endParaRPr>
          </a:p>
          <a:p>
            <a:pPr marL="457200" lvl="0" indent="-387350" algn="l" rtl="0">
              <a:lnSpc>
                <a:spcPct val="100000"/>
              </a:lnSpc>
              <a:spcBef>
                <a:spcPts val="0"/>
              </a:spcBef>
              <a:spcAft>
                <a:spcPts val="0"/>
              </a:spcAft>
              <a:buSzPts val="2500"/>
              <a:buChar char="●"/>
            </a:pPr>
            <a:r>
              <a:rPr lang="en-US" sz="2500" b="1"/>
              <a:t>Inferences</a:t>
            </a:r>
            <a:endParaRPr sz="2900"/>
          </a:p>
          <a:p>
            <a:pPr marL="0" lvl="0" indent="0" algn="l" rtl="0">
              <a:lnSpc>
                <a:spcPct val="90000"/>
              </a:lnSpc>
              <a:spcBef>
                <a:spcPts val="0"/>
              </a:spcBef>
              <a:spcAft>
                <a:spcPts val="0"/>
              </a:spcAft>
              <a:buClr>
                <a:schemeClr val="lt1"/>
              </a:buClr>
              <a:buSzPts val="2400"/>
              <a:buNone/>
            </a:pPr>
            <a:endParaRPr sz="2100"/>
          </a:p>
        </p:txBody>
      </p:sp>
      <p:sp>
        <p:nvSpPr>
          <p:cNvPr id="414" name="Google Shape;414;g298d7b0ab4c_2_6"/>
          <p:cNvSpPr txBox="1"/>
          <p:nvPr/>
        </p:nvSpPr>
        <p:spPr>
          <a:xfrm>
            <a:off x="227575" y="6110825"/>
            <a:ext cx="3792000" cy="594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600"/>
              <a:buFont typeface="Arial"/>
              <a:buNone/>
            </a:pPr>
            <a:r>
              <a:rPr lang="en-US" sz="2600" b="0" i="1" u="none" strike="noStrike" cap="none">
                <a:solidFill>
                  <a:srgbClr val="000000"/>
                </a:solidFill>
                <a:latin typeface="Verdana"/>
                <a:ea typeface="Verdana"/>
                <a:cs typeface="Verdana"/>
                <a:sym typeface="Verdana"/>
              </a:rPr>
              <a:t>Workbook pg. 13-16 </a:t>
            </a:r>
            <a:endParaRPr sz="2600" b="0" i="1" u="none" strike="noStrike" cap="none">
              <a:solidFill>
                <a:srgbClr val="000000"/>
              </a:solidFill>
              <a:latin typeface="Verdana"/>
              <a:ea typeface="Verdana"/>
              <a:cs typeface="Verdana"/>
              <a:sym typeface="Verdana"/>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g298d7b0ab4c_2_12"/>
          <p:cNvSpPr txBox="1">
            <a:spLocks noGrp="1"/>
          </p:cNvSpPr>
          <p:nvPr>
            <p:ph type="title"/>
          </p:nvPr>
        </p:nvSpPr>
        <p:spPr>
          <a:xfrm>
            <a:off x="914400" y="273050"/>
            <a:ext cx="2551200" cy="1162200"/>
          </a:xfrm>
          <a:prstGeom prst="rect">
            <a:avLst/>
          </a:prstGeom>
          <a:solidFill>
            <a:schemeClr val="lt1"/>
          </a:solid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990"/>
              <a:buFont typeface="Arial"/>
              <a:buNone/>
            </a:pPr>
            <a:r>
              <a:rPr lang="en-US" sz="2300"/>
              <a:t>Data Driven Dialogue Protocol</a:t>
            </a:r>
            <a:endParaRPr sz="2300"/>
          </a:p>
        </p:txBody>
      </p:sp>
      <p:sp>
        <p:nvSpPr>
          <p:cNvPr id="420" name="Google Shape;420;g298d7b0ab4c_2_12"/>
          <p:cNvSpPr txBox="1">
            <a:spLocks noGrp="1"/>
          </p:cNvSpPr>
          <p:nvPr>
            <p:ph type="body" idx="1"/>
          </p:nvPr>
        </p:nvSpPr>
        <p:spPr>
          <a:xfrm>
            <a:off x="3575050" y="273051"/>
            <a:ext cx="5111700" cy="5674800"/>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lnSpcReduction="10000"/>
          </a:bodyPr>
          <a:lstStyle/>
          <a:p>
            <a:pPr marL="0" lvl="0" indent="0" algn="l" rtl="0">
              <a:lnSpc>
                <a:spcPct val="100000"/>
              </a:lnSpc>
              <a:spcBef>
                <a:spcPts val="640"/>
              </a:spcBef>
              <a:spcAft>
                <a:spcPts val="0"/>
              </a:spcAft>
              <a:buClr>
                <a:schemeClr val="dk1"/>
              </a:buClr>
              <a:buSzPts val="1100"/>
              <a:buFont typeface="Arial"/>
              <a:buNone/>
            </a:pPr>
            <a:r>
              <a:rPr lang="en-US" sz="2800" b="1">
                <a:solidFill>
                  <a:srgbClr val="202124"/>
                </a:solidFill>
              </a:rPr>
              <a:t>Phase III-Inferences </a:t>
            </a:r>
            <a:endParaRPr sz="2800" b="1">
              <a:solidFill>
                <a:srgbClr val="202124"/>
              </a:solidFill>
            </a:endParaRPr>
          </a:p>
          <a:p>
            <a:pPr marL="457200" lvl="0" indent="-431800" algn="l" rtl="0">
              <a:lnSpc>
                <a:spcPct val="100000"/>
              </a:lnSpc>
              <a:spcBef>
                <a:spcPts val="640"/>
              </a:spcBef>
              <a:spcAft>
                <a:spcPts val="0"/>
              </a:spcAft>
              <a:buClr>
                <a:srgbClr val="202124"/>
              </a:buClr>
              <a:buSzPts val="3200"/>
              <a:buChar char="•"/>
            </a:pPr>
            <a:r>
              <a:rPr lang="en-US" sz="2800">
                <a:solidFill>
                  <a:srgbClr val="202124"/>
                </a:solidFill>
              </a:rPr>
              <a:t>I believe the data suggests… because…</a:t>
            </a:r>
            <a:endParaRPr sz="2800">
              <a:solidFill>
                <a:srgbClr val="202124"/>
              </a:solidFill>
            </a:endParaRPr>
          </a:p>
          <a:p>
            <a:pPr marL="457200" lvl="0" indent="-431800" algn="l" rtl="0">
              <a:lnSpc>
                <a:spcPct val="100000"/>
              </a:lnSpc>
              <a:spcBef>
                <a:spcPts val="640"/>
              </a:spcBef>
              <a:spcAft>
                <a:spcPts val="0"/>
              </a:spcAft>
              <a:buClr>
                <a:srgbClr val="202124"/>
              </a:buClr>
              <a:buSzPts val="3200"/>
              <a:buChar char="•"/>
            </a:pPr>
            <a:r>
              <a:rPr lang="en-US" sz="2800">
                <a:solidFill>
                  <a:srgbClr val="202124"/>
                </a:solidFill>
              </a:rPr>
              <a:t>Additional data that would help me verify/confirm my explanations is…</a:t>
            </a:r>
            <a:endParaRPr sz="2800">
              <a:solidFill>
                <a:srgbClr val="202124"/>
              </a:solidFill>
            </a:endParaRPr>
          </a:p>
          <a:p>
            <a:pPr marL="457200" lvl="0" indent="-431800" algn="l" rtl="0">
              <a:lnSpc>
                <a:spcPct val="100000"/>
              </a:lnSpc>
              <a:spcBef>
                <a:spcPts val="640"/>
              </a:spcBef>
              <a:spcAft>
                <a:spcPts val="0"/>
              </a:spcAft>
              <a:buClr>
                <a:srgbClr val="202124"/>
              </a:buClr>
              <a:buSzPts val="3200"/>
              <a:buChar char="•"/>
            </a:pPr>
            <a:r>
              <a:rPr lang="en-US" sz="2800">
                <a:solidFill>
                  <a:srgbClr val="202124"/>
                </a:solidFill>
              </a:rPr>
              <a:t>Additional data that would help guide implementation of solutions/responses and determine if they are working</a:t>
            </a:r>
            <a:endParaRPr/>
          </a:p>
        </p:txBody>
      </p:sp>
      <p:sp>
        <p:nvSpPr>
          <p:cNvPr id="421" name="Google Shape;421;g298d7b0ab4c_2_12"/>
          <p:cNvSpPr txBox="1">
            <a:spLocks noGrp="1"/>
          </p:cNvSpPr>
          <p:nvPr>
            <p:ph type="body" idx="2"/>
          </p:nvPr>
        </p:nvSpPr>
        <p:spPr>
          <a:xfrm>
            <a:off x="457200" y="1435101"/>
            <a:ext cx="3008400" cy="4512900"/>
          </a:xfrm>
          <a:prstGeom prst="rect">
            <a:avLst/>
          </a:prstGeom>
          <a:solidFill>
            <a:srgbClr val="003369">
              <a:alpha val="74509"/>
            </a:srgbClr>
          </a:solidFill>
          <a:ln>
            <a:noFill/>
          </a:ln>
        </p:spPr>
        <p:txBody>
          <a:bodyPr spcFirstLastPara="1" wrap="square" lIns="91425" tIns="45700" rIns="91425" bIns="45700" anchor="t" anchorCtr="0">
            <a:normAutofit/>
          </a:bodyPr>
          <a:lstStyle/>
          <a:p>
            <a:pPr marL="457200" lvl="0" indent="-387350" algn="l" rtl="0">
              <a:lnSpc>
                <a:spcPct val="100000"/>
              </a:lnSpc>
              <a:spcBef>
                <a:spcPts val="0"/>
              </a:spcBef>
              <a:spcAft>
                <a:spcPts val="0"/>
              </a:spcAft>
              <a:buSzPts val="2500"/>
              <a:buChar char="●"/>
            </a:pPr>
            <a:r>
              <a:rPr lang="en-US" sz="2500" b="1"/>
              <a:t>Prediction</a:t>
            </a:r>
            <a:endParaRPr sz="2500" b="1"/>
          </a:p>
          <a:p>
            <a:pPr marL="457200" lvl="0" indent="-387350" algn="l" rtl="0">
              <a:lnSpc>
                <a:spcPct val="100000"/>
              </a:lnSpc>
              <a:spcBef>
                <a:spcPts val="0"/>
              </a:spcBef>
              <a:spcAft>
                <a:spcPts val="0"/>
              </a:spcAft>
              <a:buSzPts val="2500"/>
              <a:buChar char="●"/>
            </a:pPr>
            <a:r>
              <a:rPr lang="en-US" sz="2500" b="1"/>
              <a:t>Observations</a:t>
            </a:r>
            <a:endParaRPr sz="2500" b="1"/>
          </a:p>
          <a:p>
            <a:pPr marL="457200" lvl="0" indent="-387350" algn="l" rtl="0">
              <a:lnSpc>
                <a:spcPct val="100000"/>
              </a:lnSpc>
              <a:spcBef>
                <a:spcPts val="0"/>
              </a:spcBef>
              <a:spcAft>
                <a:spcPts val="0"/>
              </a:spcAft>
              <a:buClr>
                <a:srgbClr val="00FF00"/>
              </a:buClr>
              <a:buSzPts val="2500"/>
              <a:buChar char="●"/>
            </a:pPr>
            <a:r>
              <a:rPr lang="en-US" sz="2500" b="1">
                <a:solidFill>
                  <a:srgbClr val="00FF00"/>
                </a:solidFill>
              </a:rPr>
              <a:t>Inferences</a:t>
            </a:r>
            <a:endParaRPr sz="2500">
              <a:solidFill>
                <a:srgbClr val="00FF00"/>
              </a:solidFill>
            </a:endParaRPr>
          </a:p>
        </p:txBody>
      </p:sp>
      <p:sp>
        <p:nvSpPr>
          <p:cNvPr id="422" name="Google Shape;422;g298d7b0ab4c_2_12"/>
          <p:cNvSpPr txBox="1"/>
          <p:nvPr/>
        </p:nvSpPr>
        <p:spPr>
          <a:xfrm>
            <a:off x="227575" y="6110825"/>
            <a:ext cx="3792000" cy="594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600"/>
              <a:buFont typeface="Arial"/>
              <a:buNone/>
            </a:pPr>
            <a:r>
              <a:rPr lang="en-US" sz="2600" b="0" i="1" u="none" strike="noStrike" cap="none">
                <a:solidFill>
                  <a:srgbClr val="000000"/>
                </a:solidFill>
                <a:latin typeface="Verdana"/>
                <a:ea typeface="Verdana"/>
                <a:cs typeface="Verdana"/>
                <a:sym typeface="Verdana"/>
              </a:rPr>
              <a:t>Workbook pg. 13-16 </a:t>
            </a:r>
            <a:endParaRPr sz="2600" b="0" i="1" u="none" strike="noStrike" cap="none">
              <a:solidFill>
                <a:srgbClr val="000000"/>
              </a:solidFill>
              <a:latin typeface="Verdana"/>
              <a:ea typeface="Verdana"/>
              <a:cs typeface="Verdana"/>
              <a:sym typeface="Verdana"/>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pic>
        <p:nvPicPr>
          <p:cNvPr id="428" name="Google Shape;428;g22c510ae718_0_65">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560576" y="4281101"/>
            <a:ext cx="1662475" cy="1662500"/>
          </a:xfrm>
          <a:prstGeom prst="rect">
            <a:avLst/>
          </a:prstGeom>
          <a:noFill/>
          <a:ln>
            <a:noFill/>
          </a:ln>
        </p:spPr>
      </p:pic>
      <p:sp>
        <p:nvSpPr>
          <p:cNvPr id="429" name="Google Shape;429;g22c510ae718_0_65"/>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solidFill>
                  <a:schemeClr val="lt1"/>
                </a:solidFill>
                <a:latin typeface="Verdana"/>
                <a:ea typeface="Verdana"/>
                <a:cs typeface="Verdana"/>
                <a:sym typeface="Verdana"/>
              </a:rPr>
              <a:t>Identifying Red Flags</a:t>
            </a:r>
            <a:endParaRPr>
              <a:solidFill>
                <a:schemeClr val="lt1"/>
              </a:solidFill>
              <a:latin typeface="Verdana"/>
              <a:ea typeface="Verdana"/>
              <a:cs typeface="Verdana"/>
              <a:sym typeface="Verdana"/>
            </a:endParaRPr>
          </a:p>
        </p:txBody>
      </p:sp>
      <p:sp>
        <p:nvSpPr>
          <p:cNvPr id="430" name="Google Shape;430;g22c510ae718_0_65"/>
          <p:cNvSpPr txBox="1">
            <a:spLocks noGrp="1"/>
          </p:cNvSpPr>
          <p:nvPr>
            <p:ph type="body" idx="4294967295"/>
          </p:nvPr>
        </p:nvSpPr>
        <p:spPr>
          <a:xfrm>
            <a:off x="457201" y="1600201"/>
            <a:ext cx="8229600" cy="4572000"/>
          </a:xfrm>
          <a:prstGeom prst="rect">
            <a:avLst/>
          </a:prstGeom>
          <a:noFill/>
          <a:ln>
            <a:noFill/>
          </a:ln>
        </p:spPr>
        <p:txBody>
          <a:bodyPr spcFirstLastPara="1" wrap="square" lIns="91425" tIns="45700" rIns="91425" bIns="45700" anchor="t" anchorCtr="0">
            <a:noAutofit/>
          </a:bodyPr>
          <a:lstStyle/>
          <a:p>
            <a:pPr marL="457200" lvl="0" indent="-381000" algn="l" rtl="0">
              <a:lnSpc>
                <a:spcPct val="115000"/>
              </a:lnSpc>
              <a:spcBef>
                <a:spcPts val="0"/>
              </a:spcBef>
              <a:spcAft>
                <a:spcPts val="0"/>
              </a:spcAft>
              <a:buSzPts val="2400"/>
              <a:buFont typeface="Verdana"/>
              <a:buChar char="●"/>
            </a:pPr>
            <a:r>
              <a:rPr lang="en-US" sz="2400"/>
              <a:t>In what general area(s) are our outcomes not meeting our shared expectations?</a:t>
            </a:r>
            <a:endParaRPr sz="2400"/>
          </a:p>
          <a:p>
            <a:pPr marL="914400" lvl="1" indent="-381000" algn="l" rtl="0">
              <a:lnSpc>
                <a:spcPct val="115000"/>
              </a:lnSpc>
              <a:spcBef>
                <a:spcPts val="0"/>
              </a:spcBef>
              <a:spcAft>
                <a:spcPts val="0"/>
              </a:spcAft>
              <a:buSzPts val="2400"/>
              <a:buFont typeface="Verdana"/>
              <a:buChar char="○"/>
            </a:pPr>
            <a:r>
              <a:rPr lang="en-US" sz="2400"/>
              <a:t>What trends have we observed across schools related to identified problem areas?</a:t>
            </a:r>
            <a:endParaRPr sz="2400"/>
          </a:p>
          <a:p>
            <a:pPr marL="1371600" lvl="2" indent="-381000" algn="l" rtl="0">
              <a:lnSpc>
                <a:spcPct val="115000"/>
              </a:lnSpc>
              <a:spcBef>
                <a:spcPts val="0"/>
              </a:spcBef>
              <a:spcAft>
                <a:spcPts val="0"/>
              </a:spcAft>
              <a:buSzPts val="2400"/>
              <a:buFont typeface="Verdana"/>
              <a:buChar char="■"/>
            </a:pPr>
            <a:r>
              <a:rPr lang="en-US">
                <a:solidFill>
                  <a:srgbClr val="CC0000"/>
                </a:solidFill>
              </a:rPr>
              <a:t>Are groups of students disproportionately represented in the data?</a:t>
            </a:r>
            <a:endParaRPr/>
          </a:p>
          <a:p>
            <a:pPr marL="457200" lvl="0" indent="-381000" algn="l" rtl="0">
              <a:lnSpc>
                <a:spcPct val="115000"/>
              </a:lnSpc>
              <a:spcBef>
                <a:spcPts val="0"/>
              </a:spcBef>
              <a:spcAft>
                <a:spcPts val="0"/>
              </a:spcAft>
              <a:buSzPts val="2400"/>
              <a:buFont typeface="Verdana"/>
              <a:buChar char="●"/>
            </a:pPr>
            <a:r>
              <a:rPr lang="en-US" sz="2400"/>
              <a:t>Do data suggest we have a strong tier 1 across academic, behavior, social emotional wellness?</a:t>
            </a:r>
            <a:endParaRPr sz="2400"/>
          </a:p>
          <a:p>
            <a:pPr marL="457200" lvl="0" indent="-381000" algn="l" rtl="0">
              <a:lnSpc>
                <a:spcPct val="115000"/>
              </a:lnSpc>
              <a:spcBef>
                <a:spcPts val="0"/>
              </a:spcBef>
              <a:spcAft>
                <a:spcPts val="0"/>
              </a:spcAft>
              <a:buSzPts val="2400"/>
              <a:buFont typeface="Verdana"/>
              <a:buChar char="●"/>
            </a:pPr>
            <a:r>
              <a:rPr lang="en-US" sz="2400"/>
              <a:t>Which unmet needs have we uncovered?</a:t>
            </a:r>
            <a:endParaRPr sz="2400"/>
          </a:p>
          <a:p>
            <a:pPr marL="914400" lvl="1" indent="-381000" algn="l" rtl="0">
              <a:lnSpc>
                <a:spcPct val="115000"/>
              </a:lnSpc>
              <a:spcBef>
                <a:spcPts val="0"/>
              </a:spcBef>
              <a:spcAft>
                <a:spcPts val="0"/>
              </a:spcAft>
              <a:buSzPts val="2400"/>
              <a:buFont typeface="Verdana"/>
              <a:buChar char="○"/>
            </a:pPr>
            <a:r>
              <a:rPr lang="en-US" sz="2400"/>
              <a:t> Which are the most pressing to address </a:t>
            </a:r>
            <a:endParaRPr sz="2400"/>
          </a:p>
          <a:p>
            <a:pPr marL="914400" lvl="0" indent="0" algn="l" rtl="0">
              <a:lnSpc>
                <a:spcPct val="115000"/>
              </a:lnSpc>
              <a:spcBef>
                <a:spcPts val="0"/>
              </a:spcBef>
              <a:spcAft>
                <a:spcPts val="0"/>
              </a:spcAft>
              <a:buSzPts val="1800"/>
              <a:buNone/>
            </a:pPr>
            <a:r>
              <a:rPr lang="en-US" sz="2400"/>
              <a:t>now?</a:t>
            </a:r>
            <a:endParaRPr sz="24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g298d7b0ab4c_0_0"/>
          <p:cNvSpPr txBox="1">
            <a:spLocks noGrp="1"/>
          </p:cNvSpPr>
          <p:nvPr>
            <p:ph type="title"/>
          </p:nvPr>
        </p:nvSpPr>
        <p:spPr>
          <a:xfrm>
            <a:off x="914400" y="273050"/>
            <a:ext cx="2551200" cy="1162200"/>
          </a:xfrm>
          <a:prstGeom prst="rect">
            <a:avLst/>
          </a:prstGeom>
          <a:solidFill>
            <a:schemeClr val="lt1"/>
          </a:solid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2000"/>
              <a:buNone/>
            </a:pPr>
            <a:r>
              <a:rPr lang="en-US" sz="2700"/>
              <a:t>Data Protocols</a:t>
            </a:r>
            <a:endParaRPr sz="2700"/>
          </a:p>
        </p:txBody>
      </p:sp>
      <p:sp>
        <p:nvSpPr>
          <p:cNvPr id="437" name="Google Shape;437;g298d7b0ab4c_0_0"/>
          <p:cNvSpPr txBox="1">
            <a:spLocks noGrp="1"/>
          </p:cNvSpPr>
          <p:nvPr>
            <p:ph type="body" idx="1"/>
          </p:nvPr>
        </p:nvSpPr>
        <p:spPr>
          <a:xfrm>
            <a:off x="3575050" y="273051"/>
            <a:ext cx="5111700" cy="5674800"/>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a:bodyPr>
          <a:lstStyle/>
          <a:p>
            <a:pPr marL="0" lvl="0" indent="0" algn="l" rtl="0">
              <a:lnSpc>
                <a:spcPct val="100000"/>
              </a:lnSpc>
              <a:spcBef>
                <a:spcPts val="640"/>
              </a:spcBef>
              <a:spcAft>
                <a:spcPts val="0"/>
              </a:spcAft>
              <a:buSzPts val="3200"/>
              <a:buNone/>
            </a:pPr>
            <a:r>
              <a:rPr lang="en-US"/>
              <a:t>Protocols that support data exploration:</a:t>
            </a:r>
            <a:endParaRPr/>
          </a:p>
          <a:p>
            <a:pPr marL="0" lvl="0" indent="0" algn="l" rtl="0">
              <a:lnSpc>
                <a:spcPct val="100000"/>
              </a:lnSpc>
              <a:spcBef>
                <a:spcPts val="640"/>
              </a:spcBef>
              <a:spcAft>
                <a:spcPts val="0"/>
              </a:spcAft>
              <a:buSzPts val="3200"/>
              <a:buNone/>
            </a:pPr>
            <a:endParaRPr/>
          </a:p>
          <a:p>
            <a:pPr marL="457200" lvl="0" indent="-431800" algn="l" rtl="0">
              <a:lnSpc>
                <a:spcPct val="100000"/>
              </a:lnSpc>
              <a:spcBef>
                <a:spcPts val="640"/>
              </a:spcBef>
              <a:spcAft>
                <a:spcPts val="0"/>
              </a:spcAft>
              <a:buSzPts val="3200"/>
              <a:buChar char="●"/>
            </a:pPr>
            <a:r>
              <a:rPr lang="en-US"/>
              <a:t>Data-driven Dialogue Protocol</a:t>
            </a:r>
            <a:endParaRPr/>
          </a:p>
          <a:p>
            <a:pPr marL="457200" lvl="0" indent="-431800" algn="l" rtl="0">
              <a:lnSpc>
                <a:spcPct val="100000"/>
              </a:lnSpc>
              <a:spcBef>
                <a:spcPts val="0"/>
              </a:spcBef>
              <a:spcAft>
                <a:spcPts val="0"/>
              </a:spcAft>
              <a:buSzPts val="3200"/>
              <a:buChar char="●"/>
            </a:pPr>
            <a:r>
              <a:rPr lang="en-US"/>
              <a:t>Atlas Protocol</a:t>
            </a:r>
            <a:endParaRPr/>
          </a:p>
          <a:p>
            <a:pPr marL="457200" lvl="0" indent="-431800" algn="l" rtl="0">
              <a:lnSpc>
                <a:spcPct val="100000"/>
              </a:lnSpc>
              <a:spcBef>
                <a:spcPts val="0"/>
              </a:spcBef>
              <a:spcAft>
                <a:spcPts val="0"/>
              </a:spcAft>
              <a:buSzPts val="3200"/>
              <a:buChar char="●"/>
            </a:pPr>
            <a:r>
              <a:rPr lang="en-US"/>
              <a:t>Data-Mining Protocol</a:t>
            </a:r>
            <a:endParaRPr/>
          </a:p>
          <a:p>
            <a:pPr marL="0" lvl="0" indent="0" algn="l" rtl="0">
              <a:lnSpc>
                <a:spcPct val="100000"/>
              </a:lnSpc>
              <a:spcBef>
                <a:spcPts val="640"/>
              </a:spcBef>
              <a:spcAft>
                <a:spcPts val="0"/>
              </a:spcAft>
              <a:buSzPts val="3200"/>
              <a:buNone/>
            </a:pPr>
            <a:endParaRPr/>
          </a:p>
        </p:txBody>
      </p:sp>
      <p:sp>
        <p:nvSpPr>
          <p:cNvPr id="438" name="Google Shape;438;g298d7b0ab4c_0_0"/>
          <p:cNvSpPr txBox="1">
            <a:spLocks noGrp="1"/>
          </p:cNvSpPr>
          <p:nvPr>
            <p:ph type="body" idx="2"/>
          </p:nvPr>
        </p:nvSpPr>
        <p:spPr>
          <a:xfrm>
            <a:off x="457200" y="1435101"/>
            <a:ext cx="3008400" cy="4512900"/>
          </a:xfrm>
          <a:prstGeom prst="rect">
            <a:avLst/>
          </a:prstGeom>
          <a:solidFill>
            <a:srgbClr val="003369">
              <a:alpha val="72549"/>
            </a:srgbClr>
          </a:solidFill>
          <a:ln>
            <a:noFill/>
          </a:ln>
        </p:spPr>
        <p:txBody>
          <a:bodyPr spcFirstLastPara="1" wrap="square" lIns="91425" tIns="45700" rIns="91425" bIns="45700" anchor="t" anchorCtr="0">
            <a:normAutofit/>
          </a:bodyPr>
          <a:lstStyle/>
          <a:p>
            <a:pPr marL="0" lvl="0" indent="0" algn="l" rtl="0">
              <a:lnSpc>
                <a:spcPct val="100000"/>
              </a:lnSpc>
              <a:spcBef>
                <a:spcPts val="480"/>
              </a:spcBef>
              <a:spcAft>
                <a:spcPts val="0"/>
              </a:spcAft>
              <a:buSzPts val="2400"/>
              <a:buNone/>
            </a:pPr>
            <a:endParaRPr/>
          </a:p>
        </p:txBody>
      </p:sp>
      <p:pic>
        <p:nvPicPr>
          <p:cNvPr id="439" name="Google Shape;439;g298d7b0ab4c_0_0" descr="School Reform Initiative logo"/>
          <p:cNvPicPr preferRelativeResize="0"/>
          <p:nvPr/>
        </p:nvPicPr>
        <p:blipFill rotWithShape="1">
          <a:blip r:embed="rId3">
            <a:alphaModFix/>
          </a:blip>
          <a:srcRect/>
          <a:stretch/>
        </p:blipFill>
        <p:spPr>
          <a:xfrm>
            <a:off x="4856275" y="5082350"/>
            <a:ext cx="3642200" cy="692750"/>
          </a:xfrm>
          <a:prstGeom prst="rect">
            <a:avLst/>
          </a:prstGeom>
          <a:noFill/>
          <a:ln>
            <a:noFill/>
          </a:ln>
        </p:spPr>
      </p:pic>
      <p:sp>
        <p:nvSpPr>
          <p:cNvPr id="440" name="Google Shape;440;g298d7b0ab4c_0_0"/>
          <p:cNvSpPr txBox="1"/>
          <p:nvPr/>
        </p:nvSpPr>
        <p:spPr>
          <a:xfrm>
            <a:off x="3678125" y="4718550"/>
            <a:ext cx="4820100" cy="366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500"/>
              <a:buFont typeface="Arial"/>
              <a:buNone/>
            </a:pPr>
            <a:r>
              <a:rPr lang="en-US" sz="1500" b="0" i="0" u="sng" strike="noStrike" cap="none">
                <a:solidFill>
                  <a:srgbClr val="0000FF"/>
                </a:solidFill>
                <a:latin typeface="Verdana"/>
                <a:ea typeface="Verdana"/>
                <a:cs typeface="Verdana"/>
                <a:sym typeface="Verdana"/>
                <a:hlinkClick r:id="rId4">
                  <a:extLst>
                    <a:ext uri="{A12FA001-AC4F-418D-AE19-62706E023703}">
                      <ahyp:hlinkClr xmlns:ahyp="http://schemas.microsoft.com/office/drawing/2018/hyperlinkcolor" val="tx"/>
                    </a:ext>
                  </a:extLst>
                </a:hlinkClick>
              </a:rPr>
              <a:t>https://www.schoolreforminitiative.org/protocols/</a:t>
            </a:r>
            <a:endParaRPr sz="1500" b="0" i="0" u="none" strike="noStrike" cap="none">
              <a:solidFill>
                <a:srgbClr val="0000FF"/>
              </a:solidFill>
              <a:latin typeface="Verdana"/>
              <a:ea typeface="Verdana"/>
              <a:cs typeface="Verdana"/>
              <a:sym typeface="Verdana"/>
            </a:endParaRPr>
          </a:p>
          <a:p>
            <a:pPr marL="0" marR="0" lvl="0" indent="0" algn="r" rtl="0">
              <a:lnSpc>
                <a:spcPct val="100000"/>
              </a:lnSpc>
              <a:spcBef>
                <a:spcPts val="0"/>
              </a:spcBef>
              <a:spcAft>
                <a:spcPts val="0"/>
              </a:spcAft>
              <a:buClr>
                <a:srgbClr val="000000"/>
              </a:buClr>
              <a:buSzPts val="1500"/>
              <a:buFont typeface="Arial"/>
              <a:buNone/>
            </a:pPr>
            <a:endParaRPr sz="1500" b="0" i="0" u="none" strike="noStrike" cap="none">
              <a:solidFill>
                <a:srgbClr val="0000FF"/>
              </a:solidFill>
              <a:latin typeface="Verdana"/>
              <a:ea typeface="Verdana"/>
              <a:cs typeface="Verdana"/>
              <a:sym typeface="Verdana"/>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g24641aa3161_0_919"/>
          <p:cNvSpPr txBox="1">
            <a:spLocks noGrp="1"/>
          </p:cNvSpPr>
          <p:nvPr>
            <p:ph type="body" idx="4294967295"/>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457200" lvl="0" indent="-431800" algn="l" rtl="0">
              <a:lnSpc>
                <a:spcPct val="100000"/>
              </a:lnSpc>
              <a:spcBef>
                <a:spcPts val="360"/>
              </a:spcBef>
              <a:spcAft>
                <a:spcPts val="0"/>
              </a:spcAft>
              <a:buSzPts val="3200"/>
              <a:buChar char="•"/>
            </a:pPr>
            <a:r>
              <a:rPr lang="en-US"/>
              <a:t>Strategic Plan</a:t>
            </a:r>
            <a:endParaRPr/>
          </a:p>
          <a:p>
            <a:pPr marL="914400" lvl="1" indent="-342900" algn="l" rtl="0">
              <a:lnSpc>
                <a:spcPct val="100000"/>
              </a:lnSpc>
              <a:spcBef>
                <a:spcPts val="1000"/>
              </a:spcBef>
              <a:spcAft>
                <a:spcPts val="0"/>
              </a:spcAft>
              <a:buSzPts val="1800"/>
              <a:buChar char="–"/>
            </a:pPr>
            <a:r>
              <a:rPr lang="en-US"/>
              <a:t>Identified ONE (1) Area on Strategic Plan </a:t>
            </a:r>
            <a:endParaRPr/>
          </a:p>
          <a:p>
            <a:pPr marL="1371600" lvl="2" indent="-381000" algn="l" rtl="0">
              <a:lnSpc>
                <a:spcPct val="100000"/>
              </a:lnSpc>
              <a:spcBef>
                <a:spcPts val="1000"/>
              </a:spcBef>
              <a:spcAft>
                <a:spcPts val="0"/>
              </a:spcAft>
              <a:buSzPts val="2400"/>
              <a:buFont typeface="Verdana"/>
              <a:buChar char="•"/>
            </a:pPr>
            <a:r>
              <a:rPr lang="en-US"/>
              <a:t>Culture and Climate</a:t>
            </a:r>
            <a:endParaRPr/>
          </a:p>
          <a:p>
            <a:pPr marL="914400" lvl="1" indent="-342900" algn="l" rtl="0">
              <a:lnSpc>
                <a:spcPct val="100000"/>
              </a:lnSpc>
              <a:spcBef>
                <a:spcPts val="1000"/>
              </a:spcBef>
              <a:spcAft>
                <a:spcPts val="0"/>
              </a:spcAft>
              <a:buSzPts val="1800"/>
              <a:buChar char="–"/>
            </a:pPr>
            <a:r>
              <a:rPr lang="en-US"/>
              <a:t>Identified ONE (1) Objective in that Area</a:t>
            </a:r>
            <a:endParaRPr/>
          </a:p>
          <a:p>
            <a:pPr marL="1371600" lvl="2" indent="-381000" algn="l" rtl="0">
              <a:lnSpc>
                <a:spcPct val="100000"/>
              </a:lnSpc>
              <a:spcBef>
                <a:spcPts val="1000"/>
              </a:spcBef>
              <a:spcAft>
                <a:spcPts val="1000"/>
              </a:spcAft>
              <a:buSzPts val="2400"/>
              <a:buFont typeface="Verdana"/>
              <a:buChar char="•"/>
            </a:pPr>
            <a:r>
              <a:rPr lang="en-US"/>
              <a:t>Create and maintain a welcoming, inclusive, and equitable school climate that promotes learning</a:t>
            </a:r>
            <a:endParaRPr/>
          </a:p>
        </p:txBody>
      </p:sp>
      <p:sp>
        <p:nvSpPr>
          <p:cNvPr id="447" name="Google Shape;447;g24641aa3161_0_919"/>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Division A Red Flags</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g242ecb6d63f_1_151"/>
          <p:cNvSpPr txBox="1">
            <a:spLocks noGrp="1"/>
          </p:cNvSpPr>
          <p:nvPr>
            <p:ph type="body" idx="4294967295"/>
          </p:nvPr>
        </p:nvSpPr>
        <p:spPr>
          <a:xfrm>
            <a:off x="457201" y="1600201"/>
            <a:ext cx="8229600" cy="4572000"/>
          </a:xfrm>
          <a:prstGeom prst="rect">
            <a:avLst/>
          </a:prstGeom>
          <a:noFill/>
          <a:ln>
            <a:noFill/>
          </a:ln>
        </p:spPr>
        <p:txBody>
          <a:bodyPr spcFirstLastPara="1" wrap="square" lIns="91425" tIns="45700" rIns="91425" bIns="45700" anchor="t" anchorCtr="0">
            <a:normAutofit fontScale="92500" lnSpcReduction="20000"/>
          </a:bodyPr>
          <a:lstStyle/>
          <a:p>
            <a:pPr marL="0" lvl="0" indent="0" algn="ctr" rtl="0">
              <a:lnSpc>
                <a:spcPct val="100000"/>
              </a:lnSpc>
              <a:spcBef>
                <a:spcPts val="360"/>
              </a:spcBef>
              <a:spcAft>
                <a:spcPts val="0"/>
              </a:spcAft>
              <a:buSzPts val="1800"/>
              <a:buNone/>
            </a:pPr>
            <a:r>
              <a:rPr lang="en-US"/>
              <a:t>What is the “Red Flag?”</a:t>
            </a:r>
            <a:endParaRPr/>
          </a:p>
          <a:p>
            <a:pPr marL="0" lvl="0" indent="0" algn="ctr" rtl="0">
              <a:lnSpc>
                <a:spcPct val="100000"/>
              </a:lnSpc>
              <a:spcBef>
                <a:spcPts val="360"/>
              </a:spcBef>
              <a:spcAft>
                <a:spcPts val="0"/>
              </a:spcAft>
              <a:buSzPts val="1800"/>
              <a:buNone/>
            </a:pPr>
            <a:endParaRPr/>
          </a:p>
          <a:p>
            <a:pPr marL="0" lvl="0" indent="0" algn="ctr" rtl="0">
              <a:lnSpc>
                <a:spcPct val="100000"/>
              </a:lnSpc>
              <a:spcBef>
                <a:spcPts val="360"/>
              </a:spcBef>
              <a:spcAft>
                <a:spcPts val="0"/>
              </a:spcAft>
              <a:buSzPts val="1800"/>
              <a:buNone/>
            </a:pPr>
            <a:r>
              <a:rPr lang="en-US"/>
              <a:t>VA School Quality Profile data reflects that, during that 2022-23 SY, 30% of the student population missed 10% or more school days. </a:t>
            </a:r>
            <a:endParaRPr/>
          </a:p>
          <a:p>
            <a:pPr marL="0" lvl="0" indent="0" algn="ctr" rtl="0">
              <a:lnSpc>
                <a:spcPct val="100000"/>
              </a:lnSpc>
              <a:spcBef>
                <a:spcPts val="360"/>
              </a:spcBef>
              <a:spcAft>
                <a:spcPts val="0"/>
              </a:spcAft>
              <a:buSzPts val="1800"/>
              <a:buNone/>
            </a:pPr>
            <a:endParaRPr/>
          </a:p>
          <a:p>
            <a:pPr marL="0" lvl="0" indent="0" algn="ctr" rtl="0">
              <a:lnSpc>
                <a:spcPct val="100000"/>
              </a:lnSpc>
              <a:spcBef>
                <a:spcPts val="360"/>
              </a:spcBef>
              <a:spcAft>
                <a:spcPts val="0"/>
              </a:spcAft>
              <a:buSzPts val="1800"/>
              <a:buNone/>
            </a:pPr>
            <a:r>
              <a:rPr lang="en-US"/>
              <a:t>Currently, during the 2023-24 SY, 35% of the student population is at-risk of being chronically absent (missing 10% of the current school days).</a:t>
            </a:r>
            <a:endParaRPr/>
          </a:p>
        </p:txBody>
      </p:sp>
      <p:sp>
        <p:nvSpPr>
          <p:cNvPr id="454" name="Google Shape;454;g242ecb6d63f_1_151"/>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Division A</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g24c0cd4a5fb_12_166"/>
          <p:cNvSpPr txBox="1">
            <a:spLocks noGrp="1"/>
          </p:cNvSpPr>
          <p:nvPr>
            <p:ph type="title"/>
          </p:nvPr>
        </p:nvSpPr>
        <p:spPr>
          <a:xfrm>
            <a:off x="914400" y="273050"/>
            <a:ext cx="2551200" cy="1162200"/>
          </a:xfrm>
          <a:prstGeom prst="rect">
            <a:avLst/>
          </a:prstGeom>
          <a:solidFill>
            <a:schemeClr val="lt1"/>
          </a:solid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2000"/>
              <a:buNone/>
            </a:pPr>
            <a:r>
              <a:rPr lang="en-US" sz="3000"/>
              <a:t>Work Time</a:t>
            </a:r>
            <a:endParaRPr sz="3000"/>
          </a:p>
        </p:txBody>
      </p:sp>
      <p:sp>
        <p:nvSpPr>
          <p:cNvPr id="461" name="Google Shape;461;g24c0cd4a5fb_12_166"/>
          <p:cNvSpPr txBox="1">
            <a:spLocks noGrp="1"/>
          </p:cNvSpPr>
          <p:nvPr>
            <p:ph type="body" idx="1"/>
          </p:nvPr>
        </p:nvSpPr>
        <p:spPr>
          <a:xfrm>
            <a:off x="3575050" y="273050"/>
            <a:ext cx="5111700" cy="5674800"/>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a:bodyPr>
          <a:lstStyle/>
          <a:p>
            <a:pPr marL="0" lvl="0" indent="0" algn="l" rtl="0">
              <a:lnSpc>
                <a:spcPct val="100000"/>
              </a:lnSpc>
              <a:spcBef>
                <a:spcPts val="640"/>
              </a:spcBef>
              <a:spcAft>
                <a:spcPts val="0"/>
              </a:spcAft>
              <a:buSzPts val="3200"/>
              <a:buNone/>
            </a:pPr>
            <a:r>
              <a:rPr lang="en-US" sz="2800" b="1"/>
              <a:t>Discuss:</a:t>
            </a:r>
            <a:endParaRPr sz="2800" b="1"/>
          </a:p>
          <a:p>
            <a:pPr marL="0" lvl="0" indent="0" algn="l" rtl="0">
              <a:lnSpc>
                <a:spcPct val="100000"/>
              </a:lnSpc>
              <a:spcBef>
                <a:spcPts val="640"/>
              </a:spcBef>
              <a:spcAft>
                <a:spcPts val="0"/>
              </a:spcAft>
              <a:buSzPts val="3200"/>
              <a:buNone/>
            </a:pPr>
            <a:endParaRPr sz="2800"/>
          </a:p>
          <a:p>
            <a:pPr marL="0" lvl="0" indent="0" algn="l" rtl="0">
              <a:lnSpc>
                <a:spcPct val="100000"/>
              </a:lnSpc>
              <a:spcBef>
                <a:spcPts val="360"/>
              </a:spcBef>
              <a:spcAft>
                <a:spcPts val="0"/>
              </a:spcAft>
              <a:buSzPts val="3200"/>
              <a:buNone/>
            </a:pPr>
            <a:r>
              <a:rPr lang="en-US"/>
              <a:t>Looking at your data sources that monitor your valued outcomes, what are the areas of concern? </a:t>
            </a:r>
            <a:endParaRPr/>
          </a:p>
          <a:p>
            <a:pPr marL="0" lvl="0" indent="0" algn="l" rtl="0">
              <a:lnSpc>
                <a:spcPct val="100000"/>
              </a:lnSpc>
              <a:spcBef>
                <a:spcPts val="360"/>
              </a:spcBef>
              <a:spcAft>
                <a:spcPts val="0"/>
              </a:spcAft>
              <a:buSzPts val="3200"/>
              <a:buNone/>
            </a:pPr>
            <a:r>
              <a:rPr lang="en-US"/>
              <a:t>Your “red flags.”</a:t>
            </a:r>
            <a:endParaRPr sz="2800"/>
          </a:p>
          <a:p>
            <a:pPr marL="0" lvl="0" indent="0" algn="l" rtl="0">
              <a:lnSpc>
                <a:spcPct val="100000"/>
              </a:lnSpc>
              <a:spcBef>
                <a:spcPts val="640"/>
              </a:spcBef>
              <a:spcAft>
                <a:spcPts val="0"/>
              </a:spcAft>
              <a:buSzPts val="3200"/>
              <a:buNone/>
            </a:pPr>
            <a:endParaRPr sz="2800"/>
          </a:p>
        </p:txBody>
      </p:sp>
      <p:sp>
        <p:nvSpPr>
          <p:cNvPr id="462" name="Google Shape;462;g24c0cd4a5fb_12_166"/>
          <p:cNvSpPr txBox="1">
            <a:spLocks noGrp="1"/>
          </p:cNvSpPr>
          <p:nvPr>
            <p:ph type="body" idx="2"/>
          </p:nvPr>
        </p:nvSpPr>
        <p:spPr>
          <a:xfrm>
            <a:off x="457200" y="1435101"/>
            <a:ext cx="3008400" cy="4512900"/>
          </a:xfrm>
          <a:prstGeom prst="rect">
            <a:avLst/>
          </a:prstGeom>
          <a:solidFill>
            <a:srgbClr val="003369">
              <a:alpha val="72549"/>
            </a:srgbClr>
          </a:solidFill>
          <a:ln>
            <a:noFill/>
          </a:ln>
        </p:spPr>
        <p:txBody>
          <a:bodyPr spcFirstLastPara="1" wrap="square" lIns="91425" tIns="45700" rIns="91425" bIns="45700" anchor="t" anchorCtr="0">
            <a:normAutofit/>
          </a:bodyPr>
          <a:lstStyle/>
          <a:p>
            <a:pPr marL="0" lvl="0" indent="0" algn="l" rtl="0">
              <a:lnSpc>
                <a:spcPct val="100000"/>
              </a:lnSpc>
              <a:spcBef>
                <a:spcPts val="480"/>
              </a:spcBef>
              <a:spcAft>
                <a:spcPts val="0"/>
              </a:spcAft>
              <a:buSzPts val="2400"/>
              <a:buNone/>
            </a:pPr>
            <a:r>
              <a:rPr lang="en-US" sz="3300"/>
              <a:t>Red Flag/s</a:t>
            </a:r>
            <a:endParaRPr sz="3300"/>
          </a:p>
        </p:txBody>
      </p:sp>
      <p:pic>
        <p:nvPicPr>
          <p:cNvPr id="463" name="Google Shape;463;g24c0cd4a5fb_12_166" descr="Sample of VTSS notetaker template in workbook"/>
          <p:cNvPicPr preferRelativeResize="0"/>
          <p:nvPr/>
        </p:nvPicPr>
        <p:blipFill rotWithShape="1">
          <a:blip r:embed="rId3">
            <a:alphaModFix/>
          </a:blip>
          <a:srcRect/>
          <a:stretch/>
        </p:blipFill>
        <p:spPr>
          <a:xfrm>
            <a:off x="896025" y="2845350"/>
            <a:ext cx="2130751" cy="2757776"/>
          </a:xfrm>
          <a:prstGeom prst="rect">
            <a:avLst/>
          </a:prstGeom>
          <a:noFill/>
          <a:ln w="9525" cap="flat" cmpd="sng">
            <a:solidFill>
              <a:schemeClr val="dk2"/>
            </a:solidFill>
            <a:prstDash val="solid"/>
            <a:round/>
            <a:headEnd type="none" w="sm" len="sm"/>
            <a:tailEnd type="none" w="sm" len="sm"/>
          </a:ln>
        </p:spPr>
      </p:pic>
      <p:sp>
        <p:nvSpPr>
          <p:cNvPr id="464" name="Google Shape;464;g24c0cd4a5fb_12_166"/>
          <p:cNvSpPr txBox="1"/>
          <p:nvPr/>
        </p:nvSpPr>
        <p:spPr>
          <a:xfrm>
            <a:off x="979350" y="5603125"/>
            <a:ext cx="19641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15 minutes</a:t>
            </a:r>
            <a:endParaRPr sz="1400" b="0" i="0" u="none" strike="noStrike" cap="none">
              <a:solidFill>
                <a:srgbClr val="000000"/>
              </a:solidFill>
              <a:latin typeface="Verdana"/>
              <a:ea typeface="Verdana"/>
              <a:cs typeface="Verdana"/>
              <a:sym typeface="Verdana"/>
            </a:endParaRPr>
          </a:p>
        </p:txBody>
      </p:sp>
      <p:pic>
        <p:nvPicPr>
          <p:cNvPr id="465" name="Google Shape;465;g24c0cd4a5fb_12_166" descr="This timer counts down silently until it reaches 0:00, then a police siren sounds to alert you that time is up." title="5 Minute Timer">
            <a:hlinkClick r:id="rId4"/>
          </p:cNvPr>
          <p:cNvPicPr preferRelativeResize="0"/>
          <p:nvPr/>
        </p:nvPicPr>
        <p:blipFill rotWithShape="1">
          <a:blip r:embed="rId5">
            <a:alphaModFix/>
          </a:blip>
          <a:srcRect/>
          <a:stretch/>
        </p:blipFill>
        <p:spPr>
          <a:xfrm>
            <a:off x="3575050" y="5180675"/>
            <a:ext cx="2416300" cy="13591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5"/>
                                        </p:tgtEl>
                                        <p:attrNameLst>
                                          <p:attrName>style.visibility</p:attrName>
                                        </p:attrNameLst>
                                      </p:cBhvr>
                                      <p:to>
                                        <p:strVal val="visible"/>
                                      </p:to>
                                    </p:set>
                                    <p:animEffect transition="in" filter="fade">
                                      <p:cBhvr>
                                        <p:cTn id="7" dur="1000"/>
                                        <p:tgtEl>
                                          <p:spTgt spid="4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pic>
        <p:nvPicPr>
          <p:cNvPr id="471" name="Google Shape;471;g24641aa3161_0_9" descr="Example of VTSS DIDM decision making grid available on page 8 of the DIDM-D workbook"/>
          <p:cNvPicPr preferRelativeResize="0"/>
          <p:nvPr/>
        </p:nvPicPr>
        <p:blipFill rotWithShape="1">
          <a:blip r:embed="rId3">
            <a:alphaModFix/>
          </a:blip>
          <a:srcRect/>
          <a:stretch/>
        </p:blipFill>
        <p:spPr>
          <a:xfrm>
            <a:off x="1033599" y="1741550"/>
            <a:ext cx="7076800" cy="4544950"/>
          </a:xfrm>
          <a:prstGeom prst="rect">
            <a:avLst/>
          </a:prstGeom>
          <a:noFill/>
          <a:ln w="9525" cap="flat" cmpd="sng">
            <a:solidFill>
              <a:schemeClr val="dk2"/>
            </a:solidFill>
            <a:prstDash val="solid"/>
            <a:round/>
            <a:headEnd type="none" w="sm" len="sm"/>
            <a:tailEnd type="none" w="sm" len="sm"/>
          </a:ln>
        </p:spPr>
      </p:pic>
      <p:sp>
        <p:nvSpPr>
          <p:cNvPr id="472" name="Google Shape;472;g24641aa3161_0_9"/>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3800"/>
              <a:buNone/>
            </a:pPr>
            <a:r>
              <a:rPr lang="en-US"/>
              <a:t>Documentation: </a:t>
            </a:r>
            <a:endParaRPr/>
          </a:p>
          <a:p>
            <a:pPr marL="0" lvl="0" indent="0" algn="ctr" rtl="0">
              <a:lnSpc>
                <a:spcPct val="100000"/>
              </a:lnSpc>
              <a:spcBef>
                <a:spcPts val="0"/>
              </a:spcBef>
              <a:spcAft>
                <a:spcPts val="0"/>
              </a:spcAft>
              <a:buSzPts val="3800"/>
              <a:buNone/>
            </a:pPr>
            <a:r>
              <a:rPr lang="en-US"/>
              <a:t>Data/Evidence of Need</a:t>
            </a:r>
            <a:endParaRPr/>
          </a:p>
        </p:txBody>
      </p:sp>
      <p:sp>
        <p:nvSpPr>
          <p:cNvPr id="473" name="Google Shape;473;g24641aa3161_0_9" descr="Highlight to focus on the Data/Evidence of Need portion of DIDM deicison making template"/>
          <p:cNvSpPr/>
          <p:nvPr/>
        </p:nvSpPr>
        <p:spPr>
          <a:xfrm>
            <a:off x="1104400" y="2598025"/>
            <a:ext cx="6758100" cy="10233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Verdana"/>
              <a:ea typeface="Verdana"/>
              <a:cs typeface="Verdana"/>
              <a:sym typeface="Verdana"/>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g24c0cd4a5fb_14_475"/>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t>Based on your data…</a:t>
            </a:r>
            <a:endParaRPr/>
          </a:p>
        </p:txBody>
      </p:sp>
      <p:sp>
        <p:nvSpPr>
          <p:cNvPr id="480" name="Google Shape;480;g24c0cd4a5fb_14_475"/>
          <p:cNvSpPr txBox="1">
            <a:spLocks noGrp="1"/>
          </p:cNvSpPr>
          <p:nvPr>
            <p:ph type="body" idx="4294967295"/>
          </p:nvPr>
        </p:nvSpPr>
        <p:spPr>
          <a:xfrm>
            <a:off x="457199" y="1879123"/>
            <a:ext cx="8229600" cy="4335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560"/>
              </a:spcBef>
              <a:spcAft>
                <a:spcPts val="0"/>
              </a:spcAft>
              <a:buSzPts val="2800"/>
              <a:buNone/>
            </a:pPr>
            <a:r>
              <a:rPr lang="en-US"/>
              <a:t>Precisely define the problem by identifying </a:t>
            </a:r>
            <a:r>
              <a:rPr lang="en-US" b="1">
                <a:solidFill>
                  <a:srgbClr val="FF9900"/>
                </a:solidFill>
              </a:rPr>
              <a:t>who</a:t>
            </a:r>
            <a:r>
              <a:rPr lang="en-US"/>
              <a:t>, </a:t>
            </a:r>
            <a:r>
              <a:rPr lang="en-US" b="1">
                <a:solidFill>
                  <a:srgbClr val="FF9900"/>
                </a:solidFill>
              </a:rPr>
              <a:t>what</a:t>
            </a:r>
            <a:r>
              <a:rPr lang="en-US"/>
              <a:t>, </a:t>
            </a:r>
            <a:r>
              <a:rPr lang="en-US" b="1">
                <a:solidFill>
                  <a:srgbClr val="FF9900"/>
                </a:solidFill>
              </a:rPr>
              <a:t>when</a:t>
            </a:r>
            <a:r>
              <a:rPr lang="en-US"/>
              <a:t>, </a:t>
            </a:r>
            <a:r>
              <a:rPr lang="en-US" b="1">
                <a:solidFill>
                  <a:srgbClr val="FF9900"/>
                </a:solidFill>
              </a:rPr>
              <a:t>where</a:t>
            </a:r>
            <a:r>
              <a:rPr lang="en-US"/>
              <a:t>, and </a:t>
            </a:r>
            <a:r>
              <a:rPr lang="en-US" u="sng"/>
              <a:t>why</a:t>
            </a:r>
            <a:r>
              <a:rPr lang="en-US"/>
              <a:t>.</a:t>
            </a:r>
            <a:endParaRPr/>
          </a:p>
          <a:p>
            <a:pPr marL="914400" lvl="0" indent="-381000" algn="l" rtl="0">
              <a:lnSpc>
                <a:spcPct val="100000"/>
              </a:lnSpc>
              <a:spcBef>
                <a:spcPts val="1000"/>
              </a:spcBef>
              <a:spcAft>
                <a:spcPts val="0"/>
              </a:spcAft>
              <a:buSzPts val="2400"/>
              <a:buFont typeface="Verdana"/>
              <a:buChar char="❖"/>
            </a:pPr>
            <a:r>
              <a:rPr lang="en-US" sz="2900" b="1" i="1">
                <a:solidFill>
                  <a:srgbClr val="FF9900"/>
                </a:solidFill>
              </a:rPr>
              <a:t>What</a:t>
            </a:r>
            <a:r>
              <a:rPr lang="en-US" sz="2900"/>
              <a:t> is the problem? </a:t>
            </a:r>
            <a:endParaRPr sz="2900"/>
          </a:p>
          <a:p>
            <a:pPr marL="914400" lvl="0" indent="-381000" algn="l" rtl="0">
              <a:lnSpc>
                <a:spcPct val="100000"/>
              </a:lnSpc>
              <a:spcBef>
                <a:spcPts val="0"/>
              </a:spcBef>
              <a:spcAft>
                <a:spcPts val="0"/>
              </a:spcAft>
              <a:buSzPts val="2400"/>
              <a:buFont typeface="Verdana"/>
              <a:buChar char="❖"/>
            </a:pPr>
            <a:r>
              <a:rPr lang="en-US" sz="2900" b="1" i="1">
                <a:solidFill>
                  <a:srgbClr val="FF9900"/>
                </a:solidFill>
              </a:rPr>
              <a:t>Who</a:t>
            </a:r>
            <a:r>
              <a:rPr lang="en-US" sz="2900"/>
              <a:t> is having the problem? </a:t>
            </a:r>
            <a:endParaRPr sz="2900"/>
          </a:p>
          <a:p>
            <a:pPr marL="914400" lvl="0" indent="-381000" algn="l" rtl="0">
              <a:lnSpc>
                <a:spcPct val="100000"/>
              </a:lnSpc>
              <a:spcBef>
                <a:spcPts val="0"/>
              </a:spcBef>
              <a:spcAft>
                <a:spcPts val="0"/>
              </a:spcAft>
              <a:buSzPts val="2400"/>
              <a:buFont typeface="Verdana"/>
              <a:buChar char="❖"/>
            </a:pPr>
            <a:r>
              <a:rPr lang="en-US" sz="2900" b="1" i="1">
                <a:solidFill>
                  <a:srgbClr val="FF9900"/>
                </a:solidFill>
              </a:rPr>
              <a:t>When</a:t>
            </a:r>
            <a:r>
              <a:rPr lang="en-US" sz="2900"/>
              <a:t> is the problem occurring?</a:t>
            </a:r>
            <a:endParaRPr sz="2900"/>
          </a:p>
          <a:p>
            <a:pPr marL="914400" lvl="0" indent="-381000" algn="l" rtl="0">
              <a:lnSpc>
                <a:spcPct val="100000"/>
              </a:lnSpc>
              <a:spcBef>
                <a:spcPts val="0"/>
              </a:spcBef>
              <a:spcAft>
                <a:spcPts val="0"/>
              </a:spcAft>
              <a:buSzPts val="2400"/>
              <a:buFont typeface="Verdana"/>
              <a:buChar char="❖"/>
            </a:pPr>
            <a:r>
              <a:rPr lang="en-US" sz="2900" b="1" i="1">
                <a:solidFill>
                  <a:srgbClr val="FF9900"/>
                </a:solidFill>
              </a:rPr>
              <a:t>Where</a:t>
            </a:r>
            <a:r>
              <a:rPr lang="en-US" sz="2900"/>
              <a:t> is the problem occurring?</a:t>
            </a:r>
            <a:endParaRPr sz="2900"/>
          </a:p>
          <a:p>
            <a:pPr marL="914400" lvl="0" indent="-381000" algn="l" rtl="0">
              <a:lnSpc>
                <a:spcPct val="100000"/>
              </a:lnSpc>
              <a:spcBef>
                <a:spcPts val="0"/>
              </a:spcBef>
              <a:spcAft>
                <a:spcPts val="0"/>
              </a:spcAft>
              <a:buSzPts val="2400"/>
              <a:buFont typeface="Verdana"/>
              <a:buChar char="❖"/>
            </a:pPr>
            <a:r>
              <a:rPr lang="en-US" sz="2900" i="1"/>
              <a:t>Why is the problem occurring?</a:t>
            </a:r>
            <a:endParaRPr sz="2900" i="1"/>
          </a:p>
          <a:p>
            <a:pPr marL="0" lvl="0" indent="0" algn="l" rtl="0">
              <a:lnSpc>
                <a:spcPct val="100000"/>
              </a:lnSpc>
              <a:spcBef>
                <a:spcPts val="0"/>
              </a:spcBef>
              <a:spcAft>
                <a:spcPts val="0"/>
              </a:spcAft>
              <a:buSzPts val="3200"/>
              <a:buNone/>
            </a:pPr>
            <a:endParaRPr sz="2900"/>
          </a:p>
          <a:p>
            <a:pPr marL="457200" lvl="0" indent="0" algn="l" rtl="0">
              <a:lnSpc>
                <a:spcPct val="100000"/>
              </a:lnSpc>
              <a:spcBef>
                <a:spcPts val="0"/>
              </a:spcBef>
              <a:spcAft>
                <a:spcPts val="0"/>
              </a:spcAft>
              <a:buSzPts val="3200"/>
              <a:buNone/>
            </a:pPr>
            <a:endParaRPr sz="290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g23a8c897ebb_0_0"/>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Examples: </a:t>
            </a:r>
            <a:endParaRPr/>
          </a:p>
          <a:p>
            <a:pPr marL="0" lvl="0" indent="0" algn="ctr" rtl="0">
              <a:lnSpc>
                <a:spcPct val="100000"/>
              </a:lnSpc>
              <a:spcBef>
                <a:spcPts val="0"/>
              </a:spcBef>
              <a:spcAft>
                <a:spcPts val="0"/>
              </a:spcAft>
              <a:buSzPct val="111111"/>
              <a:buNone/>
            </a:pPr>
            <a:r>
              <a:rPr lang="en-US"/>
              <a:t>Problem Area of Concern</a:t>
            </a:r>
            <a:endParaRPr/>
          </a:p>
        </p:txBody>
      </p:sp>
      <p:sp>
        <p:nvSpPr>
          <p:cNvPr id="487" name="Google Shape;487;g23a8c897ebb_0_0"/>
          <p:cNvSpPr txBox="1">
            <a:spLocks noGrp="1"/>
          </p:cNvSpPr>
          <p:nvPr>
            <p:ph type="body" idx="4294967295"/>
          </p:nvPr>
        </p:nvSpPr>
        <p:spPr>
          <a:xfrm>
            <a:off x="457201" y="1600201"/>
            <a:ext cx="8229600" cy="4572000"/>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100000"/>
              </a:lnSpc>
              <a:spcBef>
                <a:spcPts val="360"/>
              </a:spcBef>
              <a:spcAft>
                <a:spcPts val="0"/>
              </a:spcAft>
              <a:buSzPts val="1800"/>
              <a:buNone/>
            </a:pPr>
            <a:endParaRPr/>
          </a:p>
          <a:p>
            <a:pPr marL="0" lvl="0" indent="0" algn="l" rtl="0">
              <a:lnSpc>
                <a:spcPct val="100000"/>
              </a:lnSpc>
              <a:spcBef>
                <a:spcPts val="360"/>
              </a:spcBef>
              <a:spcAft>
                <a:spcPts val="0"/>
              </a:spcAft>
              <a:buSzPts val="1800"/>
              <a:buNone/>
            </a:pPr>
            <a:r>
              <a:rPr lang="en-US"/>
              <a:t>Example: Across the division, 47% of eighth grade students in 2023 failed to pass the reading SOL. </a:t>
            </a:r>
            <a:endParaRPr/>
          </a:p>
          <a:p>
            <a:pPr marL="0" lvl="0" indent="0" algn="l" rtl="0">
              <a:lnSpc>
                <a:spcPct val="100000"/>
              </a:lnSpc>
              <a:spcBef>
                <a:spcPts val="360"/>
              </a:spcBef>
              <a:spcAft>
                <a:spcPts val="0"/>
              </a:spcAft>
              <a:buSzPts val="1800"/>
              <a:buNone/>
            </a:pPr>
            <a:endParaRPr/>
          </a:p>
          <a:p>
            <a:pPr marL="0" lvl="0" indent="0" algn="l" rtl="0">
              <a:lnSpc>
                <a:spcPct val="100000"/>
              </a:lnSpc>
              <a:spcBef>
                <a:spcPts val="360"/>
              </a:spcBef>
              <a:spcAft>
                <a:spcPts val="0"/>
              </a:spcAft>
              <a:buSzPts val="1800"/>
              <a:buNone/>
            </a:pPr>
            <a:r>
              <a:rPr lang="en-US"/>
              <a:t>Example: During the 2022-23 school year 31% of high school students, grades 9-12, received multiple office discipline referrals for dress code violations, as defined in the student handbook.</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g22c68c3e43a_0_1806"/>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Agenda</a:t>
            </a:r>
            <a:endParaRPr/>
          </a:p>
        </p:txBody>
      </p:sp>
      <p:sp>
        <p:nvSpPr>
          <p:cNvPr id="155" name="Google Shape;155;g22c68c3e43a_0_1806"/>
          <p:cNvSpPr txBox="1"/>
          <p:nvPr/>
        </p:nvSpPr>
        <p:spPr>
          <a:xfrm>
            <a:off x="210375" y="6066550"/>
            <a:ext cx="3988200" cy="554100"/>
          </a:xfrm>
          <a:prstGeom prst="rect">
            <a:avLst/>
          </a:prstGeom>
          <a:solidFill>
            <a:srgbClr val="CFE2F3"/>
          </a:solidFill>
          <a:ln w="9525" cap="flat" cmpd="sng">
            <a:solidFill>
              <a:srgbClr val="EFEFEF"/>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highlight>
                  <a:srgbClr val="CFE2F3"/>
                </a:highlight>
                <a:latin typeface="Verdana"/>
                <a:ea typeface="Verdana"/>
                <a:cs typeface="Verdana"/>
                <a:sym typeface="Verdana"/>
              </a:rPr>
              <a:t>*Work time: 2 ½ hours*</a:t>
            </a:r>
            <a:endParaRPr sz="2400" b="0" i="0" u="none" strike="noStrike" cap="none">
              <a:solidFill>
                <a:srgbClr val="000000"/>
              </a:solidFill>
              <a:highlight>
                <a:srgbClr val="CFE2F3"/>
              </a:highlight>
              <a:latin typeface="Verdana"/>
              <a:ea typeface="Verdana"/>
              <a:cs typeface="Verdana"/>
              <a:sym typeface="Verdana"/>
            </a:endParaRPr>
          </a:p>
        </p:txBody>
      </p:sp>
      <p:sp>
        <p:nvSpPr>
          <p:cNvPr id="156" name="Google Shape;156;g22c68c3e43a_0_1806"/>
          <p:cNvSpPr txBox="1"/>
          <p:nvPr/>
        </p:nvSpPr>
        <p:spPr>
          <a:xfrm>
            <a:off x="228600" y="1451750"/>
            <a:ext cx="8686800" cy="4587000"/>
          </a:xfrm>
          <a:prstGeom prst="rect">
            <a:avLst/>
          </a:prstGeom>
          <a:noFill/>
          <a:ln>
            <a:noFill/>
          </a:ln>
        </p:spPr>
        <p:txBody>
          <a:bodyPr spcFirstLastPara="1" wrap="square" lIns="91425" tIns="91425" rIns="91425" bIns="91425" anchor="t" anchorCtr="0">
            <a:spAutoFit/>
          </a:bodyPr>
          <a:lstStyle/>
          <a:p>
            <a:pPr marL="0" marR="0" lvl="0" indent="0" algn="l" rtl="0">
              <a:lnSpc>
                <a:spcPct val="150000"/>
              </a:lnSpc>
              <a:spcBef>
                <a:spcPts val="0"/>
              </a:spcBef>
              <a:spcAft>
                <a:spcPts val="0"/>
              </a:spcAft>
              <a:buClr>
                <a:schemeClr val="dk1"/>
              </a:buClr>
              <a:buSzPts val="1100"/>
              <a:buFont typeface="Arial"/>
              <a:buNone/>
            </a:pPr>
            <a:r>
              <a:rPr lang="en-US" sz="2200" b="0" i="0" u="none" strike="noStrike" cap="none">
                <a:solidFill>
                  <a:schemeClr val="dk1"/>
                </a:solidFill>
                <a:latin typeface="Verdana"/>
                <a:ea typeface="Verdana"/>
                <a:cs typeface="Verdana"/>
                <a:sym typeface="Verdana"/>
              </a:rPr>
              <a:t>9:00 - 9:45: Welcome &amp; Overview</a:t>
            </a:r>
            <a:endParaRPr sz="2200" b="0" i="0" u="none" strike="noStrike" cap="none">
              <a:solidFill>
                <a:schemeClr val="dk1"/>
              </a:solidFill>
              <a:latin typeface="Verdana"/>
              <a:ea typeface="Verdana"/>
              <a:cs typeface="Verdana"/>
              <a:sym typeface="Verdana"/>
            </a:endParaRPr>
          </a:p>
          <a:p>
            <a:pPr marL="0" marR="0" lvl="0" indent="0" algn="l" rtl="0">
              <a:lnSpc>
                <a:spcPct val="150000"/>
              </a:lnSpc>
              <a:spcBef>
                <a:spcPts val="0"/>
              </a:spcBef>
              <a:spcAft>
                <a:spcPts val="0"/>
              </a:spcAft>
              <a:buClr>
                <a:schemeClr val="dk1"/>
              </a:buClr>
              <a:buSzPts val="1100"/>
              <a:buFont typeface="Arial"/>
              <a:buNone/>
            </a:pPr>
            <a:r>
              <a:rPr lang="en-US" sz="2200" b="0" i="0" u="none" strike="noStrike" cap="none">
                <a:solidFill>
                  <a:schemeClr val="dk1"/>
                </a:solidFill>
                <a:latin typeface="Verdana"/>
                <a:ea typeface="Verdana"/>
                <a:cs typeface="Verdana"/>
                <a:sym typeface="Verdana"/>
              </a:rPr>
              <a:t>9:45 - 10:45: Define</a:t>
            </a:r>
            <a:endParaRPr sz="2200" b="0" i="0" u="none" strike="noStrike" cap="none">
              <a:solidFill>
                <a:schemeClr val="dk1"/>
              </a:solidFill>
              <a:latin typeface="Verdana"/>
              <a:ea typeface="Verdana"/>
              <a:cs typeface="Verdana"/>
              <a:sym typeface="Verdana"/>
            </a:endParaRPr>
          </a:p>
          <a:p>
            <a:pPr marL="0" marR="0" lvl="0" indent="0" algn="l" rtl="0">
              <a:lnSpc>
                <a:spcPct val="150000"/>
              </a:lnSpc>
              <a:spcBef>
                <a:spcPts val="0"/>
              </a:spcBef>
              <a:spcAft>
                <a:spcPts val="0"/>
              </a:spcAft>
              <a:buClr>
                <a:schemeClr val="dk1"/>
              </a:buClr>
              <a:buSzPts val="1100"/>
              <a:buFont typeface="Arial"/>
              <a:buNone/>
            </a:pPr>
            <a:r>
              <a:rPr lang="en-US" sz="2200" b="0" i="0" u="none" strike="noStrike" cap="none">
                <a:solidFill>
                  <a:schemeClr val="dk1"/>
                </a:solidFill>
                <a:latin typeface="Verdana"/>
                <a:ea typeface="Verdana"/>
                <a:cs typeface="Verdana"/>
                <a:sym typeface="Verdana"/>
              </a:rPr>
              <a:t>10:45 - 10:55: Break</a:t>
            </a:r>
            <a:endParaRPr sz="2200" b="0" i="0" u="none" strike="noStrike" cap="none">
              <a:solidFill>
                <a:schemeClr val="dk1"/>
              </a:solidFill>
              <a:latin typeface="Verdana"/>
              <a:ea typeface="Verdana"/>
              <a:cs typeface="Verdana"/>
              <a:sym typeface="Verdana"/>
            </a:endParaRPr>
          </a:p>
          <a:p>
            <a:pPr marL="0" marR="0" lvl="0" indent="0" algn="l" rtl="0">
              <a:lnSpc>
                <a:spcPct val="150000"/>
              </a:lnSpc>
              <a:spcBef>
                <a:spcPts val="0"/>
              </a:spcBef>
              <a:spcAft>
                <a:spcPts val="0"/>
              </a:spcAft>
              <a:buClr>
                <a:schemeClr val="dk1"/>
              </a:buClr>
              <a:buSzPts val="1100"/>
              <a:buFont typeface="Arial"/>
              <a:buNone/>
            </a:pPr>
            <a:r>
              <a:rPr lang="en-US" sz="2200" b="0" i="0" u="none" strike="noStrike" cap="none">
                <a:solidFill>
                  <a:schemeClr val="dk1"/>
                </a:solidFill>
                <a:latin typeface="Verdana"/>
                <a:ea typeface="Verdana"/>
                <a:cs typeface="Verdana"/>
                <a:sym typeface="Verdana"/>
              </a:rPr>
              <a:t>10:55 - 12:15: Analyze</a:t>
            </a:r>
            <a:endParaRPr sz="2200" b="0" i="0" u="none" strike="noStrike" cap="none">
              <a:solidFill>
                <a:schemeClr val="dk1"/>
              </a:solidFill>
              <a:latin typeface="Verdana"/>
              <a:ea typeface="Verdana"/>
              <a:cs typeface="Verdana"/>
              <a:sym typeface="Verdana"/>
            </a:endParaRPr>
          </a:p>
          <a:p>
            <a:pPr marL="0" marR="0" lvl="0" indent="0" algn="l" rtl="0">
              <a:lnSpc>
                <a:spcPct val="150000"/>
              </a:lnSpc>
              <a:spcBef>
                <a:spcPts val="0"/>
              </a:spcBef>
              <a:spcAft>
                <a:spcPts val="0"/>
              </a:spcAft>
              <a:buClr>
                <a:schemeClr val="dk1"/>
              </a:buClr>
              <a:buSzPts val="1100"/>
              <a:buFont typeface="Arial"/>
              <a:buNone/>
            </a:pPr>
            <a:r>
              <a:rPr lang="en-US" sz="2200" b="0" i="0" u="none" strike="noStrike" cap="none">
                <a:solidFill>
                  <a:schemeClr val="dk1"/>
                </a:solidFill>
                <a:latin typeface="Verdana"/>
                <a:ea typeface="Verdana"/>
                <a:cs typeface="Verdana"/>
                <a:sym typeface="Verdana"/>
              </a:rPr>
              <a:t>12:15 - 1:00: Lunch</a:t>
            </a:r>
            <a:endParaRPr sz="2200" b="0" i="0" u="none" strike="noStrike" cap="none">
              <a:solidFill>
                <a:schemeClr val="dk1"/>
              </a:solidFill>
              <a:latin typeface="Verdana"/>
              <a:ea typeface="Verdana"/>
              <a:cs typeface="Verdana"/>
              <a:sym typeface="Verdana"/>
            </a:endParaRPr>
          </a:p>
          <a:p>
            <a:pPr marL="0" marR="0" lvl="0" indent="0" algn="l" rtl="0">
              <a:lnSpc>
                <a:spcPct val="150000"/>
              </a:lnSpc>
              <a:spcBef>
                <a:spcPts val="0"/>
              </a:spcBef>
              <a:spcAft>
                <a:spcPts val="0"/>
              </a:spcAft>
              <a:buClr>
                <a:schemeClr val="dk1"/>
              </a:buClr>
              <a:buSzPts val="1100"/>
              <a:buFont typeface="Arial"/>
              <a:buNone/>
            </a:pPr>
            <a:r>
              <a:rPr lang="en-US" sz="2200" b="0" i="0" u="none" strike="noStrike" cap="none">
                <a:solidFill>
                  <a:schemeClr val="dk1"/>
                </a:solidFill>
                <a:latin typeface="Verdana"/>
                <a:ea typeface="Verdana"/>
                <a:cs typeface="Verdana"/>
                <a:sym typeface="Verdana"/>
              </a:rPr>
              <a:t>1:00 - 2:15: Implement</a:t>
            </a:r>
            <a:endParaRPr sz="2200" b="0" i="0" u="none" strike="noStrike" cap="none">
              <a:solidFill>
                <a:schemeClr val="dk1"/>
              </a:solidFill>
              <a:latin typeface="Verdana"/>
              <a:ea typeface="Verdana"/>
              <a:cs typeface="Verdana"/>
              <a:sym typeface="Verdana"/>
            </a:endParaRPr>
          </a:p>
          <a:p>
            <a:pPr marL="0" marR="0" lvl="0" indent="0" algn="l" rtl="0">
              <a:lnSpc>
                <a:spcPct val="150000"/>
              </a:lnSpc>
              <a:spcBef>
                <a:spcPts val="0"/>
              </a:spcBef>
              <a:spcAft>
                <a:spcPts val="0"/>
              </a:spcAft>
              <a:buClr>
                <a:schemeClr val="dk1"/>
              </a:buClr>
              <a:buSzPts val="1100"/>
              <a:buFont typeface="Arial"/>
              <a:buNone/>
            </a:pPr>
            <a:r>
              <a:rPr lang="en-US" sz="2200" b="0" i="0" u="none" strike="noStrike" cap="none">
                <a:solidFill>
                  <a:schemeClr val="dk1"/>
                </a:solidFill>
                <a:latin typeface="Verdana"/>
                <a:ea typeface="Verdana"/>
                <a:cs typeface="Verdana"/>
                <a:sym typeface="Verdana"/>
              </a:rPr>
              <a:t>2:15 - 2:30: Break</a:t>
            </a:r>
            <a:endParaRPr sz="2200" b="0" i="0" u="none" strike="noStrike" cap="none">
              <a:solidFill>
                <a:schemeClr val="dk1"/>
              </a:solidFill>
              <a:latin typeface="Verdana"/>
              <a:ea typeface="Verdana"/>
              <a:cs typeface="Verdana"/>
              <a:sym typeface="Verdana"/>
            </a:endParaRPr>
          </a:p>
          <a:p>
            <a:pPr marL="0" marR="0" lvl="0" indent="0" algn="l" rtl="0">
              <a:lnSpc>
                <a:spcPct val="150000"/>
              </a:lnSpc>
              <a:spcBef>
                <a:spcPts val="0"/>
              </a:spcBef>
              <a:spcAft>
                <a:spcPts val="0"/>
              </a:spcAft>
              <a:buClr>
                <a:schemeClr val="dk1"/>
              </a:buClr>
              <a:buSzPts val="1100"/>
              <a:buFont typeface="Arial"/>
              <a:buNone/>
            </a:pPr>
            <a:r>
              <a:rPr lang="en-US" sz="2200" b="0" i="0" u="none" strike="noStrike" cap="none">
                <a:solidFill>
                  <a:schemeClr val="dk1"/>
                </a:solidFill>
                <a:latin typeface="Verdana"/>
                <a:ea typeface="Verdana"/>
                <a:cs typeface="Verdana"/>
                <a:sym typeface="Verdana"/>
              </a:rPr>
              <a:t>2:30 - 2:50: Evaluate</a:t>
            </a:r>
            <a:endParaRPr sz="2200" b="0" i="0" u="none" strike="noStrike" cap="none">
              <a:solidFill>
                <a:schemeClr val="dk1"/>
              </a:solidFill>
              <a:latin typeface="Verdana"/>
              <a:ea typeface="Verdana"/>
              <a:cs typeface="Verdana"/>
              <a:sym typeface="Verdana"/>
            </a:endParaRPr>
          </a:p>
          <a:p>
            <a:pPr marL="0" marR="0" lvl="0" indent="0" algn="l" rtl="0">
              <a:lnSpc>
                <a:spcPct val="150000"/>
              </a:lnSpc>
              <a:spcBef>
                <a:spcPts val="0"/>
              </a:spcBef>
              <a:spcAft>
                <a:spcPts val="0"/>
              </a:spcAft>
              <a:buClr>
                <a:schemeClr val="dk1"/>
              </a:buClr>
              <a:buSzPts val="1100"/>
              <a:buFont typeface="Arial"/>
              <a:buNone/>
            </a:pPr>
            <a:r>
              <a:rPr lang="en-US" sz="2200" b="0" i="0" u="none" strike="noStrike" cap="none">
                <a:solidFill>
                  <a:schemeClr val="dk1"/>
                </a:solidFill>
                <a:latin typeface="Verdana"/>
                <a:ea typeface="Verdana"/>
                <a:cs typeface="Verdana"/>
                <a:sym typeface="Verdana"/>
              </a:rPr>
              <a:t>2:50 - 3:00: Closing &amp; Evaluation</a:t>
            </a:r>
            <a:endParaRPr sz="2800" b="0" i="0" u="none" strike="noStrike" cap="none">
              <a:solidFill>
                <a:schemeClr val="dk1"/>
              </a:solidFill>
              <a:latin typeface="Verdana"/>
              <a:ea typeface="Verdana"/>
              <a:cs typeface="Verdana"/>
              <a:sym typeface="Verdana"/>
            </a:endParaRPr>
          </a:p>
        </p:txBody>
      </p:sp>
      <p:pic>
        <p:nvPicPr>
          <p:cNvPr id="157" name="Google Shape;157;g22c68c3e43a_0_1806">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786450" y="2490775"/>
            <a:ext cx="2486025" cy="248602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4"/>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000"/>
              <a:buFont typeface="Verdana"/>
              <a:buNone/>
            </a:pPr>
            <a:r>
              <a:rPr lang="en-US" sz="3600"/>
              <a:t>Division A: </a:t>
            </a:r>
            <a:endParaRPr sz="3600"/>
          </a:p>
          <a:p>
            <a:pPr marL="0" lvl="0" indent="0" algn="ctr" rtl="0">
              <a:lnSpc>
                <a:spcPct val="100000"/>
              </a:lnSpc>
              <a:spcBef>
                <a:spcPts val="0"/>
              </a:spcBef>
              <a:spcAft>
                <a:spcPts val="0"/>
              </a:spcAft>
              <a:buClr>
                <a:schemeClr val="lt1"/>
              </a:buClr>
              <a:buSzPts val="4000"/>
              <a:buFont typeface="Verdana"/>
              <a:buNone/>
            </a:pPr>
            <a:r>
              <a:rPr lang="en-US" sz="3600"/>
              <a:t>Problem Area of Concern</a:t>
            </a:r>
            <a:endParaRPr sz="3600"/>
          </a:p>
        </p:txBody>
      </p:sp>
      <p:sp>
        <p:nvSpPr>
          <p:cNvPr id="493" name="Google Shape;493;p4"/>
          <p:cNvSpPr txBox="1">
            <a:spLocks noGrp="1"/>
          </p:cNvSpPr>
          <p:nvPr>
            <p:ph type="body" idx="4294967295"/>
          </p:nvPr>
        </p:nvSpPr>
        <p:spPr>
          <a:xfrm>
            <a:off x="457201" y="1600201"/>
            <a:ext cx="8229600" cy="4572000"/>
          </a:xfrm>
          <a:prstGeom prst="rect">
            <a:avLst/>
          </a:prstGeom>
          <a:noFill/>
          <a:ln>
            <a:noFill/>
          </a:ln>
        </p:spPr>
        <p:txBody>
          <a:bodyPr spcFirstLastPara="1" wrap="square" lIns="91425" tIns="45700" rIns="91425" bIns="45700" anchor="ctr" anchorCtr="0">
            <a:normAutofit lnSpcReduction="10000"/>
          </a:bodyPr>
          <a:lstStyle/>
          <a:p>
            <a:pPr marL="0" lvl="0" indent="0" algn="ctr" rtl="0">
              <a:lnSpc>
                <a:spcPct val="100000"/>
              </a:lnSpc>
              <a:spcBef>
                <a:spcPts val="360"/>
              </a:spcBef>
              <a:spcAft>
                <a:spcPts val="0"/>
              </a:spcAft>
              <a:buSzPts val="1800"/>
              <a:buNone/>
            </a:pPr>
            <a:r>
              <a:rPr lang="en-US" sz="3000"/>
              <a:t>“Currently, during the 2023-24 SY, 35% of the student population is at-risk of being chronically absent (missing 10% of the current school days). The highest levels of chronic absenteeism were more prevalent in secondary schools among among students being reported as economically disadvantaged. During the 2022-23 SY, absenteeism was higher in September and January.”</a:t>
            </a:r>
            <a:endParaRPr sz="300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5"/>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lt1"/>
              </a:buClr>
              <a:buSzPct val="100000"/>
              <a:buFont typeface="Verdana"/>
              <a:buNone/>
            </a:pPr>
            <a:r>
              <a:rPr lang="en-US"/>
              <a:t>Work Time: </a:t>
            </a:r>
            <a:endParaRPr/>
          </a:p>
          <a:p>
            <a:pPr marL="0" lvl="0" indent="0" algn="ctr" rtl="0">
              <a:lnSpc>
                <a:spcPct val="100000"/>
              </a:lnSpc>
              <a:spcBef>
                <a:spcPts val="0"/>
              </a:spcBef>
              <a:spcAft>
                <a:spcPts val="0"/>
              </a:spcAft>
              <a:buClr>
                <a:schemeClr val="lt1"/>
              </a:buClr>
              <a:buSzPct val="100000"/>
              <a:buFont typeface="Verdana"/>
              <a:buNone/>
            </a:pPr>
            <a:r>
              <a:rPr lang="en-US"/>
              <a:t>Problem Area of Concern</a:t>
            </a:r>
            <a:endParaRPr/>
          </a:p>
        </p:txBody>
      </p:sp>
      <p:sp>
        <p:nvSpPr>
          <p:cNvPr id="499" name="Google Shape;499;p5"/>
          <p:cNvSpPr txBox="1">
            <a:spLocks noGrp="1"/>
          </p:cNvSpPr>
          <p:nvPr>
            <p:ph type="body" idx="1"/>
          </p:nvPr>
        </p:nvSpPr>
        <p:spPr>
          <a:xfrm>
            <a:off x="914400" y="1524000"/>
            <a:ext cx="3582988" cy="650875"/>
          </a:xfrm>
          <a:prstGeom prst="rect">
            <a:avLst/>
          </a:prstGeom>
          <a:solidFill>
            <a:srgbClr val="003369">
              <a:alpha val="72549"/>
            </a:srgbClr>
          </a:solidFill>
          <a:ln>
            <a:noFill/>
          </a:ln>
        </p:spPr>
        <p:txBody>
          <a:bodyPr spcFirstLastPara="1" wrap="square" lIns="91425" tIns="45700" rIns="91425" bIns="45700" anchor="b" anchorCtr="0">
            <a:noAutofit/>
          </a:bodyPr>
          <a:lstStyle/>
          <a:p>
            <a:pPr marL="457200" lvl="0" indent="-228600" algn="l" rtl="0">
              <a:lnSpc>
                <a:spcPct val="100000"/>
              </a:lnSpc>
              <a:spcBef>
                <a:spcPts val="420"/>
              </a:spcBef>
              <a:spcAft>
                <a:spcPts val="0"/>
              </a:spcAft>
              <a:buClr>
                <a:schemeClr val="lt1"/>
              </a:buClr>
              <a:buSzPts val="2100"/>
              <a:buNone/>
            </a:pPr>
            <a:r>
              <a:rPr lang="en-US" sz="2000"/>
              <a:t>Write a Problem Area of Concern</a:t>
            </a:r>
            <a:endParaRPr sz="2000"/>
          </a:p>
        </p:txBody>
      </p:sp>
      <p:sp>
        <p:nvSpPr>
          <p:cNvPr id="500" name="Google Shape;500;p5"/>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rmAutofit/>
          </a:bodyPr>
          <a:lstStyle/>
          <a:p>
            <a:pPr marL="457200" lvl="0" indent="-228600" algn="l" rtl="0">
              <a:lnSpc>
                <a:spcPct val="100000"/>
              </a:lnSpc>
              <a:spcBef>
                <a:spcPts val="480"/>
              </a:spcBef>
              <a:spcAft>
                <a:spcPts val="0"/>
              </a:spcAft>
              <a:buClr>
                <a:schemeClr val="dk1"/>
              </a:buClr>
              <a:buSzPts val="2400"/>
              <a:buNone/>
            </a:pPr>
            <a:r>
              <a:rPr lang="en-US"/>
              <a:t>What</a:t>
            </a:r>
            <a:endParaRPr/>
          </a:p>
          <a:p>
            <a:pPr marL="457200" lvl="0" indent="-228600" algn="l" rtl="0">
              <a:lnSpc>
                <a:spcPct val="100000"/>
              </a:lnSpc>
              <a:spcBef>
                <a:spcPts val="1000"/>
              </a:spcBef>
              <a:spcAft>
                <a:spcPts val="0"/>
              </a:spcAft>
              <a:buClr>
                <a:schemeClr val="dk1"/>
              </a:buClr>
              <a:buSzPts val="2400"/>
              <a:buNone/>
            </a:pPr>
            <a:r>
              <a:rPr lang="en-US"/>
              <a:t>Who</a:t>
            </a:r>
            <a:endParaRPr/>
          </a:p>
          <a:p>
            <a:pPr marL="457200" lvl="0" indent="-228600" algn="l" rtl="0">
              <a:lnSpc>
                <a:spcPct val="100000"/>
              </a:lnSpc>
              <a:spcBef>
                <a:spcPts val="1000"/>
              </a:spcBef>
              <a:spcAft>
                <a:spcPts val="0"/>
              </a:spcAft>
              <a:buClr>
                <a:schemeClr val="dk1"/>
              </a:buClr>
              <a:buSzPts val="2400"/>
              <a:buNone/>
            </a:pPr>
            <a:r>
              <a:rPr lang="en-US"/>
              <a:t>When</a:t>
            </a:r>
            <a:endParaRPr/>
          </a:p>
          <a:p>
            <a:pPr marL="457200" lvl="0" indent="-228600" algn="l" rtl="0">
              <a:lnSpc>
                <a:spcPct val="100000"/>
              </a:lnSpc>
              <a:spcBef>
                <a:spcPts val="1000"/>
              </a:spcBef>
              <a:spcAft>
                <a:spcPts val="0"/>
              </a:spcAft>
              <a:buClr>
                <a:schemeClr val="dk1"/>
              </a:buClr>
              <a:buSzPts val="2400"/>
              <a:buNone/>
            </a:pPr>
            <a:r>
              <a:rPr lang="en-US"/>
              <a:t>Where</a:t>
            </a:r>
            <a:endParaRPr/>
          </a:p>
          <a:p>
            <a:pPr marL="457200" lvl="0" indent="-228600" algn="l" rtl="0">
              <a:lnSpc>
                <a:spcPct val="100000"/>
              </a:lnSpc>
              <a:spcBef>
                <a:spcPts val="1000"/>
              </a:spcBef>
              <a:spcAft>
                <a:spcPts val="1000"/>
              </a:spcAft>
              <a:buClr>
                <a:schemeClr val="dk1"/>
              </a:buClr>
              <a:buSzPts val="2400"/>
              <a:buNone/>
            </a:pPr>
            <a:r>
              <a:rPr lang="en-US" sz="2200"/>
              <a:t>(We’ll get to the “Why”)</a:t>
            </a:r>
            <a:endParaRPr sz="2200"/>
          </a:p>
        </p:txBody>
      </p:sp>
      <p:sp>
        <p:nvSpPr>
          <p:cNvPr id="501" name="Google Shape;501;p5"/>
          <p:cNvSpPr txBox="1">
            <a:spLocks noGrp="1"/>
          </p:cNvSpPr>
          <p:nvPr>
            <p:ph type="body" idx="3"/>
          </p:nvPr>
        </p:nvSpPr>
        <p:spPr>
          <a:xfrm>
            <a:off x="5105400" y="1535113"/>
            <a:ext cx="3581400" cy="639762"/>
          </a:xfrm>
          <a:prstGeom prst="rect">
            <a:avLst/>
          </a:prstGeom>
          <a:solidFill>
            <a:srgbClr val="003369">
              <a:alpha val="72549"/>
            </a:srgbClr>
          </a:solidFill>
          <a:ln>
            <a:noFill/>
          </a:ln>
        </p:spPr>
        <p:txBody>
          <a:bodyPr spcFirstLastPara="1" wrap="square" lIns="91425" tIns="45700" rIns="91425" bIns="45700" anchor="b" anchorCtr="0">
            <a:normAutofit/>
          </a:bodyPr>
          <a:lstStyle/>
          <a:p>
            <a:pPr marL="457200" lvl="0" indent="-228600" algn="l" rtl="0">
              <a:lnSpc>
                <a:spcPct val="80000"/>
              </a:lnSpc>
              <a:spcBef>
                <a:spcPts val="420"/>
              </a:spcBef>
              <a:spcAft>
                <a:spcPts val="0"/>
              </a:spcAft>
              <a:buClr>
                <a:schemeClr val="lt1"/>
              </a:buClr>
              <a:buSzPts val="2100"/>
              <a:buNone/>
            </a:pPr>
            <a:r>
              <a:rPr lang="en-US" sz="2000"/>
              <a:t>Where Are Your Gaps?</a:t>
            </a:r>
            <a:endParaRPr sz="2000"/>
          </a:p>
        </p:txBody>
      </p:sp>
      <p:sp>
        <p:nvSpPr>
          <p:cNvPr id="502" name="Google Shape;502;p5"/>
          <p:cNvSpPr txBox="1">
            <a:spLocks noGrp="1"/>
          </p:cNvSpPr>
          <p:nvPr>
            <p:ph type="body" idx="4"/>
          </p:nvPr>
        </p:nvSpPr>
        <p:spPr>
          <a:xfrm>
            <a:off x="4648200" y="2174875"/>
            <a:ext cx="4038600" cy="3951300"/>
          </a:xfrm>
          <a:prstGeom prst="rect">
            <a:avLst/>
          </a:prstGeom>
          <a:noFill/>
          <a:ln>
            <a:noFill/>
          </a:ln>
        </p:spPr>
        <p:txBody>
          <a:bodyPr spcFirstLastPara="1" wrap="square" lIns="91425" tIns="45700" rIns="91425" bIns="45700" anchor="t" anchorCtr="0">
            <a:normAutofit fontScale="92500"/>
          </a:bodyPr>
          <a:lstStyle/>
          <a:p>
            <a:pPr marL="457200" lvl="0" indent="-228600" algn="l" rtl="0">
              <a:lnSpc>
                <a:spcPct val="100000"/>
              </a:lnSpc>
              <a:spcBef>
                <a:spcPts val="480"/>
              </a:spcBef>
              <a:spcAft>
                <a:spcPts val="0"/>
              </a:spcAft>
              <a:buClr>
                <a:schemeClr val="dk1"/>
              </a:buClr>
              <a:buSzPts val="2400"/>
              <a:buNone/>
            </a:pPr>
            <a:r>
              <a:rPr lang="en-US"/>
              <a:t>How precise can you get?</a:t>
            </a:r>
            <a:endParaRPr/>
          </a:p>
          <a:p>
            <a:pPr marL="457200" lvl="0" indent="-228600" algn="l" rtl="0">
              <a:lnSpc>
                <a:spcPct val="100000"/>
              </a:lnSpc>
              <a:spcBef>
                <a:spcPts val="1000"/>
              </a:spcBef>
              <a:spcAft>
                <a:spcPts val="0"/>
              </a:spcAft>
              <a:buClr>
                <a:schemeClr val="dk1"/>
              </a:buClr>
              <a:buSzPts val="2400"/>
              <a:buNone/>
            </a:pPr>
            <a:r>
              <a:rPr lang="en-US"/>
              <a:t>Don’t get lost in the weeds, but be clear about the problem.</a:t>
            </a:r>
            <a:endParaRPr/>
          </a:p>
          <a:p>
            <a:pPr marL="457200" lvl="0" indent="-228600" algn="l" rtl="0">
              <a:lnSpc>
                <a:spcPct val="100000"/>
              </a:lnSpc>
              <a:spcBef>
                <a:spcPts val="1000"/>
              </a:spcBef>
              <a:spcAft>
                <a:spcPts val="0"/>
              </a:spcAft>
              <a:buClr>
                <a:schemeClr val="dk1"/>
              </a:buClr>
              <a:buSzPts val="2400"/>
              <a:buNone/>
            </a:pPr>
            <a:r>
              <a:rPr lang="en-US"/>
              <a:t>Are all assumptions challenged or verified by data?</a:t>
            </a:r>
            <a:endParaRPr/>
          </a:p>
          <a:p>
            <a:pPr marL="457200" lvl="0" indent="-228600" algn="l" rtl="0">
              <a:lnSpc>
                <a:spcPct val="100000"/>
              </a:lnSpc>
              <a:spcBef>
                <a:spcPts val="1000"/>
              </a:spcBef>
              <a:spcAft>
                <a:spcPts val="1000"/>
              </a:spcAft>
              <a:buClr>
                <a:schemeClr val="dk1"/>
              </a:buClr>
              <a:buSzPts val="2400"/>
              <a:buNone/>
            </a:pPr>
            <a:r>
              <a:rPr lang="en-US"/>
              <a:t>What do you need to finish your problem statement?</a:t>
            </a:r>
            <a:endParaRPr/>
          </a:p>
        </p:txBody>
      </p:sp>
      <p:pic>
        <p:nvPicPr>
          <p:cNvPr id="503" name="Google Shape;503;p5" descr="This timer counts down silently until it reaches 0:00, then a police siren sounds to alert you that time is up." title="10 Minute Timer">
            <a:hlinkClick r:id="rId3"/>
          </p:cNvPr>
          <p:cNvPicPr preferRelativeResize="0"/>
          <p:nvPr/>
        </p:nvPicPr>
        <p:blipFill rotWithShape="1">
          <a:blip r:embed="rId4">
            <a:alphaModFix/>
          </a:blip>
          <a:srcRect/>
          <a:stretch/>
        </p:blipFill>
        <p:spPr>
          <a:xfrm>
            <a:off x="1203925" y="4939525"/>
            <a:ext cx="2373825" cy="13352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3"/>
                                        </p:tgtEl>
                                        <p:attrNameLst>
                                          <p:attrName>style.visibility</p:attrName>
                                        </p:attrNameLst>
                                      </p:cBhvr>
                                      <p:to>
                                        <p:strVal val="visible"/>
                                      </p:to>
                                    </p:set>
                                    <p:animEffect transition="in" filter="fade">
                                      <p:cBhvr>
                                        <p:cTn id="7" dur="1000"/>
                                        <p:tgtEl>
                                          <p:spTgt spid="5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g24c0cd4a5fb_12_199"/>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t>Lunch Time!</a:t>
            </a:r>
            <a:endParaRPr/>
          </a:p>
        </p:txBody>
      </p:sp>
      <p:pic>
        <p:nvPicPr>
          <p:cNvPr id="510" name="Google Shape;510;g24c0cd4a5fb_12_199">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2236275" y="1651927"/>
            <a:ext cx="4671450" cy="467145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g25b61b3e2e0_1_0"/>
          <p:cNvSpPr txBox="1">
            <a:spLocks noGrp="1"/>
          </p:cNvSpPr>
          <p:nvPr>
            <p:ph type="body" idx="4294967295"/>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360"/>
              </a:spcBef>
              <a:spcAft>
                <a:spcPts val="0"/>
              </a:spcAft>
              <a:buSzPts val="1800"/>
              <a:buNone/>
            </a:pPr>
            <a:r>
              <a:rPr lang="en-US"/>
              <a:t>Thank you for attending. Please feel free to tag us at any of our social media handles below!</a:t>
            </a:r>
            <a:endParaRPr/>
          </a:p>
        </p:txBody>
      </p:sp>
      <p:sp>
        <p:nvSpPr>
          <p:cNvPr id="517" name="Google Shape;517;g25b61b3e2e0_1_0"/>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Follow VTSS</a:t>
            </a:r>
            <a:endParaRPr/>
          </a:p>
        </p:txBody>
      </p:sp>
      <p:pic>
        <p:nvPicPr>
          <p:cNvPr id="518" name="Google Shape;518;g25b61b3e2e0_1_0" descr="Twitter logo"/>
          <p:cNvPicPr preferRelativeResize="0"/>
          <p:nvPr/>
        </p:nvPicPr>
        <p:blipFill rotWithShape="1">
          <a:blip r:embed="rId3">
            <a:alphaModFix/>
          </a:blip>
          <a:srcRect/>
          <a:stretch/>
        </p:blipFill>
        <p:spPr>
          <a:xfrm>
            <a:off x="2089050" y="3448325"/>
            <a:ext cx="1143000" cy="1143000"/>
          </a:xfrm>
          <a:prstGeom prst="rect">
            <a:avLst/>
          </a:prstGeom>
          <a:noFill/>
          <a:ln>
            <a:noFill/>
          </a:ln>
        </p:spPr>
      </p:pic>
      <p:sp>
        <p:nvSpPr>
          <p:cNvPr id="519" name="Google Shape;519;g25b61b3e2e0_1_0"/>
          <p:cNvSpPr txBox="1"/>
          <p:nvPr/>
        </p:nvSpPr>
        <p:spPr>
          <a:xfrm>
            <a:off x="3842225" y="3711725"/>
            <a:ext cx="4175700" cy="2031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Twitter - </a:t>
            </a:r>
            <a:r>
              <a:rPr lang="en-US" sz="2400" b="0" i="0" u="none" strike="noStrike" cap="none">
                <a:solidFill>
                  <a:srgbClr val="307BF3"/>
                </a:solidFill>
                <a:latin typeface="Verdana"/>
                <a:ea typeface="Verdana"/>
                <a:cs typeface="Verdana"/>
                <a:sym typeface="Verdana"/>
              </a:rPr>
              <a:t>VTSS_RIC</a:t>
            </a:r>
            <a:endParaRPr sz="2400" b="0" i="0" u="none" strike="noStrike" cap="none">
              <a:solidFill>
                <a:srgbClr val="307BF3"/>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Facebook - </a:t>
            </a:r>
            <a:r>
              <a:rPr lang="en-US" sz="2400" b="0" i="0" u="none" strike="noStrike" cap="none">
                <a:solidFill>
                  <a:srgbClr val="307BF3"/>
                </a:solidFill>
                <a:latin typeface="Verdana"/>
                <a:ea typeface="Verdana"/>
                <a:cs typeface="Verdana"/>
                <a:sym typeface="Verdana"/>
              </a:rPr>
              <a:t>VTSSRIC</a:t>
            </a:r>
            <a:endParaRPr sz="2400" b="0" i="0" u="none" strike="noStrike" cap="none">
              <a:solidFill>
                <a:srgbClr val="307BF3"/>
              </a:solidFill>
              <a:latin typeface="Verdana"/>
              <a:ea typeface="Verdana"/>
              <a:cs typeface="Verdana"/>
              <a:sym typeface="Verdana"/>
            </a:endParaRPr>
          </a:p>
        </p:txBody>
      </p:sp>
      <p:pic>
        <p:nvPicPr>
          <p:cNvPr id="520" name="Google Shape;520;g25b61b3e2e0_1_0" descr="Facebook logo"/>
          <p:cNvPicPr preferRelativeResize="0"/>
          <p:nvPr/>
        </p:nvPicPr>
        <p:blipFill rotWithShape="1">
          <a:blip r:embed="rId4">
            <a:alphaModFix/>
          </a:blip>
          <a:srcRect/>
          <a:stretch/>
        </p:blipFill>
        <p:spPr>
          <a:xfrm>
            <a:off x="1798675" y="4705400"/>
            <a:ext cx="1723760" cy="1292826"/>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9"/>
          <p:cNvSpPr txBox="1">
            <a:spLocks noGrp="1"/>
          </p:cNvSpPr>
          <p:nvPr>
            <p:ph type="ctrTitle"/>
          </p:nvPr>
        </p:nvSpPr>
        <p:spPr>
          <a:xfrm>
            <a:off x="928464" y="1600200"/>
            <a:ext cx="7240509" cy="1470025"/>
          </a:xfrm>
          <a:prstGeom prst="rect">
            <a:avLst/>
          </a:prstGeom>
          <a:solidFill>
            <a:schemeClr val="lt1">
              <a:alpha val="65490"/>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400"/>
              <a:buNone/>
            </a:pPr>
            <a:r>
              <a:rPr lang="en-US" b="1"/>
              <a:t>ANALYZE</a:t>
            </a:r>
            <a:br>
              <a:rPr lang="en-US" b="1"/>
            </a:br>
            <a:r>
              <a:rPr lang="en-US" sz="3600" b="1"/>
              <a:t>Why is it occurring?</a:t>
            </a:r>
            <a:endParaRPr b="1"/>
          </a:p>
        </p:txBody>
      </p:sp>
      <p:pic>
        <p:nvPicPr>
          <p:cNvPr id="526" name="Google Shape;526;p9" descr="Cycle diagram of how to make data informed decisions. Where defining what exactly you're looking for, analyzing that specific data, making implementation choices based on that data, and evaluating the results of the data that comes from those decisions."/>
          <p:cNvPicPr preferRelativeResize="0"/>
          <p:nvPr/>
        </p:nvPicPr>
        <p:blipFill rotWithShape="1">
          <a:blip r:embed="rId3">
            <a:alphaModFix/>
          </a:blip>
          <a:srcRect/>
          <a:stretch/>
        </p:blipFill>
        <p:spPr>
          <a:xfrm>
            <a:off x="1119575" y="3457498"/>
            <a:ext cx="6722151" cy="3018750"/>
          </a:xfrm>
          <a:prstGeom prst="rect">
            <a:avLst/>
          </a:prstGeom>
          <a:noFill/>
          <a:ln>
            <a:noFill/>
          </a:ln>
        </p:spPr>
      </p:pic>
      <p:sp>
        <p:nvSpPr>
          <p:cNvPr id="527" name="Google Shape;527;p9" descr="Highlight of the Analyze  section of the data informed decisions cycle diagram"/>
          <p:cNvSpPr/>
          <p:nvPr/>
        </p:nvSpPr>
        <p:spPr>
          <a:xfrm>
            <a:off x="4262625" y="4566025"/>
            <a:ext cx="3803100" cy="2171700"/>
          </a:xfrm>
          <a:prstGeom prst="ellipse">
            <a:avLst/>
          </a:prstGeom>
          <a:noFill/>
          <a:ln w="381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g22c510ae718_0_1166"/>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t>Precision Statement</a:t>
            </a:r>
            <a:endParaRPr/>
          </a:p>
        </p:txBody>
      </p:sp>
      <p:sp>
        <p:nvSpPr>
          <p:cNvPr id="534" name="Google Shape;534;g22c510ae718_0_1166"/>
          <p:cNvSpPr txBox="1">
            <a:spLocks noGrp="1"/>
          </p:cNvSpPr>
          <p:nvPr>
            <p:ph type="body" idx="4294967295"/>
          </p:nvPr>
        </p:nvSpPr>
        <p:spPr>
          <a:xfrm>
            <a:off x="457199" y="1879123"/>
            <a:ext cx="8229599" cy="433546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560"/>
              </a:spcBef>
              <a:spcAft>
                <a:spcPts val="0"/>
              </a:spcAft>
              <a:buSzPts val="2800"/>
              <a:buNone/>
            </a:pPr>
            <a:r>
              <a:rPr lang="en-US"/>
              <a:t>Now we precisely define the problem by identifying </a:t>
            </a:r>
            <a:r>
              <a:rPr lang="en-US">
                <a:solidFill>
                  <a:srgbClr val="FF9900"/>
                </a:solidFill>
              </a:rPr>
              <a:t>who</a:t>
            </a:r>
            <a:r>
              <a:rPr lang="en-US"/>
              <a:t>, </a:t>
            </a:r>
            <a:r>
              <a:rPr lang="en-US">
                <a:solidFill>
                  <a:srgbClr val="FF9900"/>
                </a:solidFill>
              </a:rPr>
              <a:t>what</a:t>
            </a:r>
            <a:r>
              <a:rPr lang="en-US"/>
              <a:t>, </a:t>
            </a:r>
            <a:r>
              <a:rPr lang="en-US">
                <a:solidFill>
                  <a:srgbClr val="FF9900"/>
                </a:solidFill>
              </a:rPr>
              <a:t>when</a:t>
            </a:r>
            <a:r>
              <a:rPr lang="en-US"/>
              <a:t>, </a:t>
            </a:r>
            <a:r>
              <a:rPr lang="en-US">
                <a:solidFill>
                  <a:srgbClr val="FF9900"/>
                </a:solidFill>
              </a:rPr>
              <a:t>where</a:t>
            </a:r>
            <a:r>
              <a:rPr lang="en-US"/>
              <a:t>, </a:t>
            </a:r>
            <a:r>
              <a:rPr lang="en-US" b="1" u="sng"/>
              <a:t>and</a:t>
            </a:r>
            <a:r>
              <a:rPr lang="en-US" b="1"/>
              <a:t> </a:t>
            </a:r>
            <a:r>
              <a:rPr lang="en-US" b="1">
                <a:solidFill>
                  <a:srgbClr val="FF9900"/>
                </a:solidFill>
              </a:rPr>
              <a:t>why</a:t>
            </a:r>
            <a:r>
              <a:rPr lang="en-US"/>
              <a:t>.</a:t>
            </a:r>
            <a:endParaRPr/>
          </a:p>
          <a:p>
            <a:pPr marL="914400" lvl="0" indent="-381000" algn="l" rtl="0">
              <a:lnSpc>
                <a:spcPct val="100000"/>
              </a:lnSpc>
              <a:spcBef>
                <a:spcPts val="1000"/>
              </a:spcBef>
              <a:spcAft>
                <a:spcPts val="0"/>
              </a:spcAft>
              <a:buSzPts val="2400"/>
              <a:buFont typeface="Verdana"/>
              <a:buChar char="❖"/>
            </a:pPr>
            <a:r>
              <a:rPr lang="en-US" sz="2900" i="1">
                <a:solidFill>
                  <a:srgbClr val="FF9900"/>
                </a:solidFill>
              </a:rPr>
              <a:t>What</a:t>
            </a:r>
            <a:r>
              <a:rPr lang="en-US" sz="2900"/>
              <a:t> is the problem? </a:t>
            </a:r>
            <a:endParaRPr sz="2900"/>
          </a:p>
          <a:p>
            <a:pPr marL="914400" lvl="0" indent="-381000" algn="l" rtl="0">
              <a:lnSpc>
                <a:spcPct val="100000"/>
              </a:lnSpc>
              <a:spcBef>
                <a:spcPts val="0"/>
              </a:spcBef>
              <a:spcAft>
                <a:spcPts val="0"/>
              </a:spcAft>
              <a:buSzPts val="2400"/>
              <a:buFont typeface="Verdana"/>
              <a:buChar char="❖"/>
            </a:pPr>
            <a:r>
              <a:rPr lang="en-US" sz="2900" i="1">
                <a:solidFill>
                  <a:srgbClr val="FF9900"/>
                </a:solidFill>
              </a:rPr>
              <a:t>Who</a:t>
            </a:r>
            <a:r>
              <a:rPr lang="en-US" sz="2900"/>
              <a:t> is having the problem? </a:t>
            </a:r>
            <a:endParaRPr sz="2900"/>
          </a:p>
          <a:p>
            <a:pPr marL="914400" lvl="0" indent="-381000" algn="l" rtl="0">
              <a:lnSpc>
                <a:spcPct val="100000"/>
              </a:lnSpc>
              <a:spcBef>
                <a:spcPts val="0"/>
              </a:spcBef>
              <a:spcAft>
                <a:spcPts val="0"/>
              </a:spcAft>
              <a:buSzPts val="2400"/>
              <a:buFont typeface="Verdana"/>
              <a:buChar char="❖"/>
            </a:pPr>
            <a:r>
              <a:rPr lang="en-US" sz="2900" i="1">
                <a:solidFill>
                  <a:srgbClr val="FF9900"/>
                </a:solidFill>
              </a:rPr>
              <a:t>When</a:t>
            </a:r>
            <a:r>
              <a:rPr lang="en-US" sz="2900"/>
              <a:t> is the problem occurring?</a:t>
            </a:r>
            <a:endParaRPr sz="2900"/>
          </a:p>
          <a:p>
            <a:pPr marL="914400" lvl="0" indent="-381000" algn="l" rtl="0">
              <a:lnSpc>
                <a:spcPct val="100000"/>
              </a:lnSpc>
              <a:spcBef>
                <a:spcPts val="0"/>
              </a:spcBef>
              <a:spcAft>
                <a:spcPts val="0"/>
              </a:spcAft>
              <a:buSzPts val="2400"/>
              <a:buFont typeface="Verdana"/>
              <a:buChar char="❖"/>
            </a:pPr>
            <a:r>
              <a:rPr lang="en-US" sz="2900" i="1">
                <a:solidFill>
                  <a:srgbClr val="FF9900"/>
                </a:solidFill>
              </a:rPr>
              <a:t>Where</a:t>
            </a:r>
            <a:r>
              <a:rPr lang="en-US" sz="2900"/>
              <a:t> is the problem occurring?</a:t>
            </a:r>
            <a:endParaRPr sz="2900"/>
          </a:p>
          <a:p>
            <a:pPr marL="914400" lvl="0" indent="-381000" algn="l" rtl="0">
              <a:lnSpc>
                <a:spcPct val="100000"/>
              </a:lnSpc>
              <a:spcBef>
                <a:spcPts val="0"/>
              </a:spcBef>
              <a:spcAft>
                <a:spcPts val="0"/>
              </a:spcAft>
              <a:buSzPts val="2400"/>
              <a:buFont typeface="Verdana"/>
              <a:buChar char="❖"/>
            </a:pPr>
            <a:r>
              <a:rPr lang="en-US" sz="2900" b="1" i="1">
                <a:solidFill>
                  <a:srgbClr val="FF9900"/>
                </a:solidFill>
              </a:rPr>
              <a:t>Why</a:t>
            </a:r>
            <a:r>
              <a:rPr lang="en-US" sz="2900"/>
              <a:t> is the problem occurring?</a:t>
            </a:r>
            <a:endParaRPr sz="290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g23b8a857677_2_0"/>
          <p:cNvSpPr txBox="1">
            <a:spLocks noGrp="1"/>
          </p:cNvSpPr>
          <p:nvPr>
            <p:ph type="body" idx="1"/>
          </p:nvPr>
        </p:nvSpPr>
        <p:spPr>
          <a:xfrm>
            <a:off x="722313" y="1905001"/>
            <a:ext cx="7772400" cy="25020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dk1"/>
              </a:buClr>
              <a:buSzPts val="1100"/>
              <a:buFont typeface="Arial"/>
              <a:buNone/>
            </a:pPr>
            <a:r>
              <a:rPr lang="en-US" sz="4000" b="1">
                <a:solidFill>
                  <a:schemeClr val="dk1"/>
                </a:solidFill>
              </a:rPr>
              <a:t>Stakeholder Feedback</a:t>
            </a:r>
            <a:endParaRPr/>
          </a:p>
        </p:txBody>
      </p:sp>
      <p:pic>
        <p:nvPicPr>
          <p:cNvPr id="541" name="Google Shape;541;g23b8a857677_2_0">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4334000"/>
            <a:ext cx="9144000" cy="25240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g22a56e2d374_1_1044"/>
          <p:cNvSpPr txBox="1">
            <a:spLocks noGrp="1"/>
          </p:cNvSpPr>
          <p:nvPr>
            <p:ph type="body" idx="4294967295"/>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chemeClr val="dk1"/>
              </a:buClr>
              <a:buSzPts val="1100"/>
              <a:buFont typeface="Arial"/>
              <a:buNone/>
            </a:pPr>
            <a:r>
              <a:rPr lang="en-US" sz="2800">
                <a:solidFill>
                  <a:srgbClr val="000000"/>
                </a:solidFill>
              </a:rPr>
              <a:t>“When schools and districts can learn from and </a:t>
            </a:r>
            <a:r>
              <a:rPr lang="en-US" sz="2800" b="1">
                <a:solidFill>
                  <a:srgbClr val="1155CC"/>
                </a:solidFill>
              </a:rPr>
              <a:t>meaningfully engage the expertise of the students, families, and communities</a:t>
            </a:r>
            <a:r>
              <a:rPr lang="en-US" sz="2800" b="1">
                <a:solidFill>
                  <a:srgbClr val="000000"/>
                </a:solidFill>
              </a:rPr>
              <a:t> </a:t>
            </a:r>
            <a:r>
              <a:rPr lang="en-US" sz="2800">
                <a:solidFill>
                  <a:srgbClr val="000000"/>
                </a:solidFill>
              </a:rPr>
              <a:t>who have been marginalized by our systems, we can begin to work together toward building more responsive and just schools.”</a:t>
            </a:r>
            <a:endParaRPr sz="2800">
              <a:solidFill>
                <a:srgbClr val="000000"/>
              </a:solidFill>
            </a:endParaRPr>
          </a:p>
          <a:p>
            <a:pPr marL="0" lvl="0" indent="0" algn="l" rtl="0">
              <a:lnSpc>
                <a:spcPct val="90000"/>
              </a:lnSpc>
              <a:spcBef>
                <a:spcPts val="1000"/>
              </a:spcBef>
              <a:spcAft>
                <a:spcPts val="0"/>
              </a:spcAft>
              <a:buClr>
                <a:schemeClr val="dk1"/>
              </a:buClr>
              <a:buSzPts val="1100"/>
              <a:buFont typeface="Arial"/>
              <a:buNone/>
            </a:pPr>
            <a:r>
              <a:rPr lang="en-US" sz="1400">
                <a:solidFill>
                  <a:srgbClr val="000000"/>
                </a:solidFill>
              </a:rPr>
              <a:t>Ishimaru &amp; Takahashi (2017)</a:t>
            </a:r>
            <a:endParaRPr>
              <a:solidFill>
                <a:srgbClr val="000000"/>
              </a:solidFill>
            </a:endParaRPr>
          </a:p>
        </p:txBody>
      </p:sp>
      <p:sp>
        <p:nvSpPr>
          <p:cNvPr id="548" name="Google Shape;548;g22a56e2d374_1_1044"/>
          <p:cNvSpPr txBox="1">
            <a:spLocks noGrp="1"/>
          </p:cNvSpPr>
          <p:nvPr>
            <p:ph type="title"/>
          </p:nvPr>
        </p:nvSpPr>
        <p:spPr>
          <a:xfrm>
            <a:off x="457200" y="274638"/>
            <a:ext cx="8229600" cy="1143000"/>
          </a:xfrm>
          <a:prstGeom prst="rect">
            <a:avLst/>
          </a:prstGeom>
          <a:solidFill>
            <a:srgbClr val="073763"/>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23444"/>
              <a:buNone/>
            </a:pPr>
            <a:r>
              <a:rPr lang="en-US"/>
              <a:t>Importance of Stakeholder Engagement</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g24641aa3161_0_566"/>
          <p:cNvSpPr txBox="1"/>
          <p:nvPr/>
        </p:nvSpPr>
        <p:spPr>
          <a:xfrm>
            <a:off x="228600" y="1306275"/>
            <a:ext cx="8771700" cy="5551800"/>
          </a:xfrm>
          <a:prstGeom prst="rect">
            <a:avLst/>
          </a:prstGeom>
          <a:solidFill>
            <a:schemeClr val="lt1"/>
          </a:solidFill>
          <a:ln>
            <a:noFill/>
          </a:ln>
        </p:spPr>
        <p:txBody>
          <a:bodyPr spcFirstLastPara="1" wrap="square" lIns="91425" tIns="91425" rIns="91425" bIns="91425" anchor="t" anchorCtr="0">
            <a:noAutofit/>
          </a:bodyPr>
          <a:lstStyle/>
          <a:p>
            <a:pPr marL="0" marR="0" lvl="0" indent="0" algn="l" rtl="0">
              <a:lnSpc>
                <a:spcPct val="100000"/>
              </a:lnSpc>
              <a:spcBef>
                <a:spcPts val="600"/>
              </a:spcBef>
              <a:spcAft>
                <a:spcPts val="0"/>
              </a:spcAft>
              <a:buClr>
                <a:schemeClr val="dk1"/>
              </a:buClr>
              <a:buSzPts val="2100"/>
              <a:buFont typeface="Verdana"/>
              <a:buNone/>
            </a:pPr>
            <a:r>
              <a:rPr lang="en-US" sz="2400" b="1" i="0" u="none" strike="noStrike" cap="none">
                <a:solidFill>
                  <a:schemeClr val="dk1"/>
                </a:solidFill>
                <a:latin typeface="Verdana"/>
                <a:ea typeface="Verdana"/>
                <a:cs typeface="Verdana"/>
                <a:sym typeface="Verdana"/>
              </a:rPr>
              <a:t>To truly understand the problem/challenge we have to gain insight from those affected by the problem/challenge.</a:t>
            </a:r>
            <a:endParaRPr sz="200" b="0" i="0" u="none" strike="noStrike" cap="none">
              <a:solidFill>
                <a:schemeClr val="dk1"/>
              </a:solidFill>
              <a:latin typeface="Verdana"/>
              <a:ea typeface="Verdana"/>
              <a:cs typeface="Verdana"/>
              <a:sym typeface="Verdana"/>
            </a:endParaRPr>
          </a:p>
          <a:p>
            <a:pPr marL="0" marR="0" lvl="0" indent="0" algn="l" rtl="0">
              <a:lnSpc>
                <a:spcPct val="100000"/>
              </a:lnSpc>
              <a:spcBef>
                <a:spcPts val="1000"/>
              </a:spcBef>
              <a:spcAft>
                <a:spcPts val="0"/>
              </a:spcAft>
              <a:buClr>
                <a:schemeClr val="dk1"/>
              </a:buClr>
              <a:buSzPts val="2100"/>
              <a:buFont typeface="Verdana"/>
              <a:buNone/>
            </a:pPr>
            <a:r>
              <a:rPr lang="en-US" sz="2400" b="0" i="0" u="none" strike="noStrike" cap="none">
                <a:solidFill>
                  <a:schemeClr val="dk1"/>
                </a:solidFill>
                <a:latin typeface="Verdana"/>
                <a:ea typeface="Verdana"/>
                <a:cs typeface="Verdana"/>
                <a:sym typeface="Verdana"/>
              </a:rPr>
              <a:t>They can help us understand:</a:t>
            </a:r>
            <a:endParaRPr sz="2400" b="0" i="0" u="none" strike="noStrike" cap="none">
              <a:solidFill>
                <a:schemeClr val="dk1"/>
              </a:solidFill>
              <a:latin typeface="Verdana"/>
              <a:ea typeface="Verdana"/>
              <a:cs typeface="Verdana"/>
              <a:sym typeface="Verdana"/>
            </a:endParaRPr>
          </a:p>
          <a:p>
            <a:pPr marL="457200" marR="0" lvl="0" indent="-381000" algn="l" rtl="0">
              <a:lnSpc>
                <a:spcPct val="100000"/>
              </a:lnSpc>
              <a:spcBef>
                <a:spcPts val="1000"/>
              </a:spcBef>
              <a:spcAft>
                <a:spcPts val="0"/>
              </a:spcAft>
              <a:buClr>
                <a:schemeClr val="dk1"/>
              </a:buClr>
              <a:buSzPts val="2400"/>
              <a:buFont typeface="Verdana"/>
              <a:buChar char="-"/>
            </a:pPr>
            <a:r>
              <a:rPr lang="en-US" sz="2400" b="0" i="1" u="none" strike="noStrike" cap="none">
                <a:solidFill>
                  <a:schemeClr val="dk1"/>
                </a:solidFill>
                <a:latin typeface="Verdana"/>
                <a:ea typeface="Verdana"/>
                <a:cs typeface="Verdana"/>
                <a:sym typeface="Verdana"/>
              </a:rPr>
              <a:t>What</a:t>
            </a:r>
            <a:r>
              <a:rPr lang="en-US" sz="2400" b="0" i="0" u="none" strike="noStrike" cap="none">
                <a:solidFill>
                  <a:schemeClr val="dk1"/>
                </a:solidFill>
                <a:latin typeface="Verdana"/>
                <a:ea typeface="Verdana"/>
                <a:cs typeface="Verdana"/>
                <a:sym typeface="Verdana"/>
              </a:rPr>
              <a:t> does this problem </a:t>
            </a:r>
            <a:endParaRPr sz="2400" b="0" i="0" u="none" strike="noStrike" cap="none">
              <a:solidFill>
                <a:schemeClr val="dk1"/>
              </a:solidFill>
              <a:latin typeface="Verdana"/>
              <a:ea typeface="Verdana"/>
              <a:cs typeface="Verdana"/>
              <a:sym typeface="Verdana"/>
            </a:endParaRPr>
          </a:p>
          <a:p>
            <a:pPr marL="457200" marR="0" lvl="0" indent="0" algn="l" rtl="0">
              <a:lnSpc>
                <a:spcPct val="100000"/>
              </a:lnSpc>
              <a:spcBef>
                <a:spcPts val="500"/>
              </a:spcBef>
              <a:spcAft>
                <a:spcPts val="0"/>
              </a:spcAft>
              <a:buClr>
                <a:srgbClr val="000000"/>
              </a:buClr>
              <a:buSzPts val="2400"/>
              <a:buFont typeface="Arial"/>
              <a:buNone/>
            </a:pPr>
            <a:r>
              <a:rPr lang="en-US" sz="2400" b="0" i="0" u="none" strike="noStrike" cap="none">
                <a:solidFill>
                  <a:schemeClr val="dk1"/>
                </a:solidFill>
                <a:latin typeface="Verdana"/>
                <a:ea typeface="Verdana"/>
                <a:cs typeface="Verdana"/>
                <a:sym typeface="Verdana"/>
              </a:rPr>
              <a:t>look/sound/feel like for them?</a:t>
            </a:r>
            <a:endParaRPr sz="2400" b="0" i="0" u="none" strike="noStrike" cap="none">
              <a:solidFill>
                <a:schemeClr val="dk1"/>
              </a:solidFill>
              <a:latin typeface="Verdana"/>
              <a:ea typeface="Verdana"/>
              <a:cs typeface="Verdana"/>
              <a:sym typeface="Verdana"/>
            </a:endParaRPr>
          </a:p>
          <a:p>
            <a:pPr marL="457200" marR="0" lvl="0" indent="-381000" algn="l" rtl="0">
              <a:lnSpc>
                <a:spcPct val="100000"/>
              </a:lnSpc>
              <a:spcBef>
                <a:spcPts val="500"/>
              </a:spcBef>
              <a:spcAft>
                <a:spcPts val="0"/>
              </a:spcAft>
              <a:buClr>
                <a:schemeClr val="dk1"/>
              </a:buClr>
              <a:buSzPts val="2400"/>
              <a:buFont typeface="Verdana"/>
              <a:buChar char="-"/>
            </a:pPr>
            <a:r>
              <a:rPr lang="en-US" sz="2400" b="0" i="1" u="none" strike="noStrike" cap="none">
                <a:solidFill>
                  <a:schemeClr val="dk1"/>
                </a:solidFill>
                <a:latin typeface="Verdana"/>
                <a:ea typeface="Verdana"/>
                <a:cs typeface="Verdana"/>
                <a:sym typeface="Verdana"/>
              </a:rPr>
              <a:t>Who</a:t>
            </a:r>
            <a:r>
              <a:rPr lang="en-US" sz="2400" b="0" i="0" u="none" strike="noStrike" cap="none">
                <a:solidFill>
                  <a:schemeClr val="dk1"/>
                </a:solidFill>
                <a:latin typeface="Verdana"/>
                <a:ea typeface="Verdana"/>
                <a:cs typeface="Verdana"/>
                <a:sym typeface="Verdana"/>
              </a:rPr>
              <a:t> is this problem affecting and </a:t>
            </a:r>
            <a:endParaRPr sz="2400" b="0" i="0" u="none" strike="noStrike" cap="none">
              <a:solidFill>
                <a:schemeClr val="dk1"/>
              </a:solidFill>
              <a:latin typeface="Verdana"/>
              <a:ea typeface="Verdana"/>
              <a:cs typeface="Verdana"/>
              <a:sym typeface="Verdana"/>
            </a:endParaRPr>
          </a:p>
          <a:p>
            <a:pPr marL="457200" marR="0" lvl="0" indent="0" algn="l" rtl="0">
              <a:lnSpc>
                <a:spcPct val="100000"/>
              </a:lnSpc>
              <a:spcBef>
                <a:spcPts val="500"/>
              </a:spcBef>
              <a:spcAft>
                <a:spcPts val="0"/>
              </a:spcAft>
              <a:buClr>
                <a:srgbClr val="000000"/>
              </a:buClr>
              <a:buSzPts val="2400"/>
              <a:buFont typeface="Arial"/>
              <a:buNone/>
            </a:pPr>
            <a:r>
              <a:rPr lang="en-US" sz="2400" b="0" i="0" u="none" strike="noStrike" cap="none">
                <a:solidFill>
                  <a:schemeClr val="dk1"/>
                </a:solidFill>
                <a:latin typeface="Verdana"/>
                <a:ea typeface="Verdana"/>
                <a:cs typeface="Verdana"/>
                <a:sym typeface="Verdana"/>
              </a:rPr>
              <a:t>in what way?  </a:t>
            </a:r>
            <a:endParaRPr sz="2400" b="0" i="0" u="none" strike="noStrike" cap="none">
              <a:solidFill>
                <a:schemeClr val="dk1"/>
              </a:solidFill>
              <a:latin typeface="Verdana"/>
              <a:ea typeface="Verdana"/>
              <a:cs typeface="Verdana"/>
              <a:sym typeface="Verdana"/>
            </a:endParaRPr>
          </a:p>
          <a:p>
            <a:pPr marL="457200" marR="0" lvl="0" indent="-381000" algn="l" rtl="0">
              <a:lnSpc>
                <a:spcPct val="100000"/>
              </a:lnSpc>
              <a:spcBef>
                <a:spcPts val="500"/>
              </a:spcBef>
              <a:spcAft>
                <a:spcPts val="0"/>
              </a:spcAft>
              <a:buClr>
                <a:schemeClr val="dk1"/>
              </a:buClr>
              <a:buSzPts val="2400"/>
              <a:buFont typeface="Verdana"/>
              <a:buChar char="-"/>
            </a:pPr>
            <a:r>
              <a:rPr lang="en-US" sz="2400" b="0" i="1" u="none" strike="noStrike" cap="none">
                <a:solidFill>
                  <a:schemeClr val="dk1"/>
                </a:solidFill>
                <a:latin typeface="Verdana"/>
                <a:ea typeface="Verdana"/>
                <a:cs typeface="Verdana"/>
                <a:sym typeface="Verdana"/>
              </a:rPr>
              <a:t>When</a:t>
            </a:r>
            <a:r>
              <a:rPr lang="en-US" sz="2400" b="0" i="0" u="none" strike="noStrike" cap="none">
                <a:solidFill>
                  <a:schemeClr val="dk1"/>
                </a:solidFill>
                <a:latin typeface="Verdana"/>
                <a:ea typeface="Verdana"/>
                <a:cs typeface="Verdana"/>
                <a:sym typeface="Verdana"/>
              </a:rPr>
              <a:t> is this problem affecting them more? the least?</a:t>
            </a:r>
            <a:endParaRPr sz="2400" b="0" i="0" u="none" strike="noStrike" cap="none">
              <a:solidFill>
                <a:schemeClr val="dk1"/>
              </a:solidFill>
              <a:latin typeface="Verdana"/>
              <a:ea typeface="Verdana"/>
              <a:cs typeface="Verdana"/>
              <a:sym typeface="Verdana"/>
            </a:endParaRPr>
          </a:p>
          <a:p>
            <a:pPr marL="457200" marR="0" lvl="0" indent="-381000" algn="l" rtl="0">
              <a:lnSpc>
                <a:spcPct val="100000"/>
              </a:lnSpc>
              <a:spcBef>
                <a:spcPts val="500"/>
              </a:spcBef>
              <a:spcAft>
                <a:spcPts val="0"/>
              </a:spcAft>
              <a:buClr>
                <a:schemeClr val="dk1"/>
              </a:buClr>
              <a:buSzPts val="2400"/>
              <a:buFont typeface="Verdana"/>
              <a:buChar char="-"/>
            </a:pPr>
            <a:r>
              <a:rPr lang="en-US" sz="2400" b="0" i="1" u="none" strike="noStrike" cap="none">
                <a:solidFill>
                  <a:schemeClr val="dk1"/>
                </a:solidFill>
                <a:latin typeface="Verdana"/>
                <a:ea typeface="Verdana"/>
                <a:cs typeface="Verdana"/>
                <a:sym typeface="Verdana"/>
              </a:rPr>
              <a:t>Where</a:t>
            </a:r>
            <a:r>
              <a:rPr lang="en-US" sz="2400" b="0" i="0" u="none" strike="noStrike" cap="none">
                <a:solidFill>
                  <a:schemeClr val="dk1"/>
                </a:solidFill>
                <a:latin typeface="Verdana"/>
                <a:ea typeface="Verdana"/>
                <a:cs typeface="Verdana"/>
                <a:sym typeface="Verdana"/>
              </a:rPr>
              <a:t> do they experience this problem the most?</a:t>
            </a:r>
            <a:endParaRPr sz="2400" b="0" i="0" u="none" strike="noStrike" cap="none">
              <a:solidFill>
                <a:schemeClr val="dk1"/>
              </a:solidFill>
              <a:latin typeface="Verdana"/>
              <a:ea typeface="Verdana"/>
              <a:cs typeface="Verdana"/>
              <a:sym typeface="Verdana"/>
            </a:endParaRPr>
          </a:p>
          <a:p>
            <a:pPr marL="457200" marR="0" lvl="0" indent="-381000" algn="l" rtl="0">
              <a:lnSpc>
                <a:spcPct val="100000"/>
              </a:lnSpc>
              <a:spcBef>
                <a:spcPts val="500"/>
              </a:spcBef>
              <a:spcAft>
                <a:spcPts val="0"/>
              </a:spcAft>
              <a:buClr>
                <a:schemeClr val="dk1"/>
              </a:buClr>
              <a:buSzPts val="2400"/>
              <a:buFont typeface="Verdana"/>
              <a:buChar char="-"/>
            </a:pPr>
            <a:r>
              <a:rPr lang="en-US" sz="2400" b="0" i="1" u="none" strike="noStrike" cap="none">
                <a:solidFill>
                  <a:schemeClr val="dk1"/>
                </a:solidFill>
                <a:latin typeface="Verdana"/>
                <a:ea typeface="Verdana"/>
                <a:cs typeface="Verdana"/>
                <a:sym typeface="Verdana"/>
              </a:rPr>
              <a:t>Why</a:t>
            </a:r>
            <a:r>
              <a:rPr lang="en-US" sz="2400" b="0" i="0" u="none" strike="noStrike" cap="none">
                <a:solidFill>
                  <a:schemeClr val="dk1"/>
                </a:solidFill>
                <a:latin typeface="Verdana"/>
                <a:ea typeface="Verdana"/>
                <a:cs typeface="Verdana"/>
                <a:sym typeface="Verdana"/>
              </a:rPr>
              <a:t> do they think this problem is occuring?</a:t>
            </a:r>
            <a:endParaRPr sz="2400" b="0" i="0" u="none" strike="noStrike" cap="none">
              <a:solidFill>
                <a:schemeClr val="dk1"/>
              </a:solidFill>
              <a:latin typeface="Verdana"/>
              <a:ea typeface="Verdana"/>
              <a:cs typeface="Verdana"/>
              <a:sym typeface="Verdana"/>
            </a:endParaRPr>
          </a:p>
          <a:p>
            <a:pPr marL="0" marR="0" lvl="0" indent="0" algn="l" rtl="0">
              <a:lnSpc>
                <a:spcPct val="100000"/>
              </a:lnSpc>
              <a:spcBef>
                <a:spcPts val="500"/>
              </a:spcBef>
              <a:spcAft>
                <a:spcPts val="0"/>
              </a:spcAft>
              <a:buClr>
                <a:schemeClr val="dk1"/>
              </a:buClr>
              <a:buSzPts val="1800"/>
              <a:buFont typeface="Verdana"/>
              <a:buNone/>
            </a:pPr>
            <a:endParaRPr sz="1800" b="0" i="0" u="none" strike="noStrike" cap="none">
              <a:solidFill>
                <a:schemeClr val="dk1"/>
              </a:solidFill>
              <a:latin typeface="Verdana"/>
              <a:ea typeface="Verdana"/>
              <a:cs typeface="Verdana"/>
              <a:sym typeface="Verdana"/>
            </a:endParaRPr>
          </a:p>
        </p:txBody>
      </p:sp>
      <p:sp>
        <p:nvSpPr>
          <p:cNvPr id="555" name="Google Shape;555;g24641aa3161_0_566"/>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lt1"/>
              </a:buClr>
              <a:buSzPct val="111111"/>
              <a:buFont typeface="Verdana"/>
              <a:buNone/>
            </a:pPr>
            <a:br>
              <a:rPr lang="en-US"/>
            </a:br>
            <a:r>
              <a:rPr lang="en-US"/>
              <a:t>Important Conversations</a:t>
            </a:r>
            <a:br>
              <a:rPr lang="en-US"/>
            </a:br>
            <a:endParaRPr/>
          </a:p>
        </p:txBody>
      </p:sp>
      <p:pic>
        <p:nvPicPr>
          <p:cNvPr id="556" name="Google Shape;556;g24641aa3161_0_566">
            <a:extLst>
              <a:ext uri="{C183D7F6-B498-43B3-948B-1728B52AA6E4}">
                <adec:decorative xmlns:adec="http://schemas.microsoft.com/office/drawing/2017/decorative" val="1"/>
              </a:ext>
            </a:extLst>
          </p:cNvPr>
          <p:cNvPicPr preferRelativeResize="0"/>
          <p:nvPr/>
        </p:nvPicPr>
        <p:blipFill rotWithShape="1">
          <a:blip r:embed="rId3">
            <a:alphaModFix/>
          </a:blip>
          <a:srcRect l="30507"/>
          <a:stretch/>
        </p:blipFill>
        <p:spPr>
          <a:xfrm>
            <a:off x="6282500" y="2393125"/>
            <a:ext cx="2451274" cy="2339674"/>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g22c510ae718_0_507"/>
          <p:cNvSpPr txBox="1"/>
          <p:nvPr/>
        </p:nvSpPr>
        <p:spPr>
          <a:xfrm>
            <a:off x="457200" y="1520325"/>
            <a:ext cx="8229600" cy="5337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en-US" sz="2500" b="0" i="0" u="none" strike="noStrike" cap="none">
                <a:solidFill>
                  <a:schemeClr val="dk1"/>
                </a:solidFill>
                <a:latin typeface="Verdana"/>
                <a:ea typeface="Verdana"/>
                <a:cs typeface="Verdana"/>
                <a:sym typeface="Verdana"/>
              </a:rPr>
              <a:t>There are different tools you might use to explore the WHYs from the perspective of stakeholders.</a:t>
            </a:r>
            <a:endParaRPr sz="25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500"/>
              <a:buFont typeface="Arial"/>
              <a:buNone/>
            </a:pPr>
            <a:endParaRPr sz="2500" b="0" i="0" u="none" strike="noStrike" cap="none">
              <a:solidFill>
                <a:schemeClr val="dk1"/>
              </a:solidFill>
              <a:latin typeface="Verdana"/>
              <a:ea typeface="Verdana"/>
              <a:cs typeface="Verdana"/>
              <a:sym typeface="Verdana"/>
            </a:endParaRPr>
          </a:p>
          <a:p>
            <a:pPr marL="457200" marR="0" lvl="0" indent="-387350" algn="l" rtl="0">
              <a:lnSpc>
                <a:spcPct val="100000"/>
              </a:lnSpc>
              <a:spcBef>
                <a:spcPts val="0"/>
              </a:spcBef>
              <a:spcAft>
                <a:spcPts val="0"/>
              </a:spcAft>
              <a:buClr>
                <a:schemeClr val="dk1"/>
              </a:buClr>
              <a:buSzPts val="2500"/>
              <a:buFont typeface="Verdana"/>
              <a:buChar char="●"/>
            </a:pPr>
            <a:r>
              <a:rPr lang="en-US" sz="2500" b="0" i="0" u="none" strike="noStrike" cap="none">
                <a:solidFill>
                  <a:schemeClr val="dk1"/>
                </a:solidFill>
                <a:latin typeface="Verdana"/>
                <a:ea typeface="Verdana"/>
                <a:cs typeface="Verdana"/>
                <a:sym typeface="Verdana"/>
              </a:rPr>
              <a:t>Empathy interviews</a:t>
            </a:r>
            <a:endParaRPr sz="2500" b="0" i="0" u="none" strike="noStrike" cap="none">
              <a:solidFill>
                <a:schemeClr val="dk1"/>
              </a:solidFill>
              <a:latin typeface="Verdana"/>
              <a:ea typeface="Verdana"/>
              <a:cs typeface="Verdana"/>
              <a:sym typeface="Verdana"/>
            </a:endParaRPr>
          </a:p>
          <a:p>
            <a:pPr marL="457200" marR="0" lvl="0" indent="-387350" algn="l" rtl="0">
              <a:lnSpc>
                <a:spcPct val="100000"/>
              </a:lnSpc>
              <a:spcBef>
                <a:spcPts val="0"/>
              </a:spcBef>
              <a:spcAft>
                <a:spcPts val="0"/>
              </a:spcAft>
              <a:buClr>
                <a:schemeClr val="dk1"/>
              </a:buClr>
              <a:buSzPts val="2500"/>
              <a:buFont typeface="Verdana"/>
              <a:buChar char="●"/>
            </a:pPr>
            <a:r>
              <a:rPr lang="en-US" sz="2500" b="0" i="0" u="none" strike="noStrike" cap="none">
                <a:solidFill>
                  <a:schemeClr val="dk1"/>
                </a:solidFill>
                <a:latin typeface="Verdana"/>
                <a:ea typeface="Verdana"/>
                <a:cs typeface="Verdana"/>
                <a:sym typeface="Verdana"/>
              </a:rPr>
              <a:t>Focus groups</a:t>
            </a:r>
            <a:endParaRPr sz="2500" b="0" i="0" u="none" strike="noStrike" cap="none">
              <a:solidFill>
                <a:schemeClr val="dk1"/>
              </a:solidFill>
              <a:latin typeface="Verdana"/>
              <a:ea typeface="Verdana"/>
              <a:cs typeface="Verdana"/>
              <a:sym typeface="Verdana"/>
            </a:endParaRPr>
          </a:p>
          <a:p>
            <a:pPr marL="457200" marR="0" lvl="0" indent="-387350" algn="l" rtl="0">
              <a:lnSpc>
                <a:spcPct val="100000"/>
              </a:lnSpc>
              <a:spcBef>
                <a:spcPts val="0"/>
              </a:spcBef>
              <a:spcAft>
                <a:spcPts val="0"/>
              </a:spcAft>
              <a:buClr>
                <a:schemeClr val="dk1"/>
              </a:buClr>
              <a:buSzPts val="2500"/>
              <a:buFont typeface="Verdana"/>
              <a:buChar char="●"/>
            </a:pPr>
            <a:r>
              <a:rPr lang="en-US" sz="2500" b="0" i="0" u="none" strike="noStrike" cap="none">
                <a:solidFill>
                  <a:schemeClr val="dk1"/>
                </a:solidFill>
                <a:latin typeface="Verdana"/>
                <a:ea typeface="Verdana"/>
                <a:cs typeface="Verdana"/>
                <a:sym typeface="Verdana"/>
              </a:rPr>
              <a:t>Surveys</a:t>
            </a:r>
            <a:endParaRPr sz="25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200"/>
              <a:buFont typeface="Arial"/>
              <a:buNone/>
            </a:pPr>
            <a:endParaRPr sz="1500" b="0" i="1"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100"/>
              <a:buFont typeface="Arial"/>
              <a:buNone/>
            </a:pPr>
            <a:r>
              <a:rPr lang="en-US" sz="2400" b="0" i="1" u="none" strike="noStrike" cap="none">
                <a:solidFill>
                  <a:schemeClr val="dk1"/>
                </a:solidFill>
                <a:latin typeface="Verdana"/>
                <a:ea typeface="Verdana"/>
                <a:cs typeface="Verdana"/>
                <a:sym typeface="Verdana"/>
              </a:rPr>
              <a:t>Ex. Conducting a school climate survey for students and families to see how they feel about school.  Include what they think is working / not working.  Work with schools to figure out the best time and way to give surveys.  Get results back by mid-October and review as a team at</a:t>
            </a:r>
            <a:endParaRPr sz="2400" b="0" i="1"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100"/>
              <a:buFont typeface="Arial"/>
              <a:buNone/>
            </a:pPr>
            <a:r>
              <a:rPr lang="en-US" sz="2400" b="0" i="1" u="none" strike="noStrike" cap="none">
                <a:solidFill>
                  <a:schemeClr val="dk1"/>
                </a:solidFill>
                <a:latin typeface="Verdana"/>
                <a:ea typeface="Verdana"/>
                <a:cs typeface="Verdana"/>
                <a:sym typeface="Verdana"/>
              </a:rPr>
              <a:t>November meeting.</a:t>
            </a:r>
            <a:endParaRPr sz="2400" b="0" i="0" u="none" strike="noStrike" cap="none">
              <a:solidFill>
                <a:schemeClr val="dk1"/>
              </a:solidFill>
              <a:latin typeface="Verdana"/>
              <a:ea typeface="Verdana"/>
              <a:cs typeface="Verdana"/>
              <a:sym typeface="Verdana"/>
            </a:endParaRPr>
          </a:p>
        </p:txBody>
      </p:sp>
      <p:sp>
        <p:nvSpPr>
          <p:cNvPr id="563" name="Google Shape;563;g22c510ae718_0_507"/>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000"/>
              <a:buFont typeface="Verdana"/>
              <a:buNone/>
            </a:pPr>
            <a:r>
              <a:rPr lang="en-US"/>
              <a:t>Tools for Feedback</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g22c68c3e43a_0_1814"/>
          <p:cNvSpPr txBox="1">
            <a:spLocks noGrp="1"/>
          </p:cNvSpPr>
          <p:nvPr>
            <p:ph type="body" idx="4294967295"/>
          </p:nvPr>
        </p:nvSpPr>
        <p:spPr>
          <a:xfrm>
            <a:off x="457201" y="1600201"/>
            <a:ext cx="8229600" cy="4572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2323"/>
              <a:buNone/>
            </a:pPr>
            <a:r>
              <a:rPr lang="en-US" sz="2300"/>
              <a:t>Participants will:</a:t>
            </a:r>
            <a:endParaRPr sz="2300"/>
          </a:p>
          <a:p>
            <a:pPr marL="457200" lvl="0" indent="-374650" algn="l" rtl="0">
              <a:lnSpc>
                <a:spcPct val="100000"/>
              </a:lnSpc>
              <a:spcBef>
                <a:spcPts val="1000"/>
              </a:spcBef>
              <a:spcAft>
                <a:spcPts val="0"/>
              </a:spcAft>
              <a:buSzPts val="2300"/>
              <a:buFont typeface="Verdana"/>
              <a:buAutoNum type="arabicPeriod"/>
            </a:pPr>
            <a:r>
              <a:rPr lang="en-US" sz="2300"/>
              <a:t>Understand the data-informed decision making process at the division level</a:t>
            </a:r>
            <a:endParaRPr sz="2300"/>
          </a:p>
          <a:p>
            <a:pPr marL="457200" lvl="0" indent="-374650" algn="l" rtl="0">
              <a:lnSpc>
                <a:spcPct val="100000"/>
              </a:lnSpc>
              <a:spcBef>
                <a:spcPts val="1000"/>
              </a:spcBef>
              <a:spcAft>
                <a:spcPts val="0"/>
              </a:spcAft>
              <a:buSzPts val="2300"/>
              <a:buFont typeface="Verdana"/>
              <a:buAutoNum type="arabicPeriod"/>
            </a:pPr>
            <a:r>
              <a:rPr lang="en-US" sz="2300"/>
              <a:t>Identify valued outcomes for MTSS implementation</a:t>
            </a:r>
            <a:endParaRPr sz="2300"/>
          </a:p>
          <a:p>
            <a:pPr marL="457200" lvl="0" indent="-374650" algn="l" rtl="0">
              <a:lnSpc>
                <a:spcPct val="100000"/>
              </a:lnSpc>
              <a:spcBef>
                <a:spcPts val="1000"/>
              </a:spcBef>
              <a:spcAft>
                <a:spcPts val="0"/>
              </a:spcAft>
              <a:buSzPts val="2300"/>
              <a:buFont typeface="Verdana"/>
              <a:buAutoNum type="arabicPeriod"/>
            </a:pPr>
            <a:r>
              <a:rPr lang="en-US" sz="2300"/>
              <a:t>Analyze data to identify red flags and root causes</a:t>
            </a:r>
            <a:endParaRPr sz="2300"/>
          </a:p>
          <a:p>
            <a:pPr marL="457200" lvl="0" indent="-374650" algn="l" rtl="0">
              <a:lnSpc>
                <a:spcPct val="100000"/>
              </a:lnSpc>
              <a:spcBef>
                <a:spcPts val="1000"/>
              </a:spcBef>
              <a:spcAft>
                <a:spcPts val="0"/>
              </a:spcAft>
              <a:buSzPts val="2300"/>
              <a:buFont typeface="Verdana"/>
              <a:buAutoNum type="arabicPeriod"/>
            </a:pPr>
            <a:r>
              <a:rPr lang="en-US" sz="2300"/>
              <a:t>Define problems with precision and establish division goals</a:t>
            </a:r>
            <a:endParaRPr sz="2300"/>
          </a:p>
          <a:p>
            <a:pPr marL="457200" lvl="0" indent="-374650" algn="l" rtl="0">
              <a:lnSpc>
                <a:spcPct val="100000"/>
              </a:lnSpc>
              <a:spcBef>
                <a:spcPts val="1000"/>
              </a:spcBef>
              <a:spcAft>
                <a:spcPts val="0"/>
              </a:spcAft>
              <a:buSzPts val="2300"/>
              <a:buFont typeface="Verdana"/>
              <a:buAutoNum type="arabicPeriod"/>
            </a:pPr>
            <a:r>
              <a:rPr lang="en-US" sz="2300"/>
              <a:t>Determine practices and systems needed to achieve an identified goal</a:t>
            </a:r>
            <a:endParaRPr sz="2300"/>
          </a:p>
          <a:p>
            <a:pPr marL="457200" lvl="0" indent="-374650" algn="l" rtl="0">
              <a:lnSpc>
                <a:spcPct val="100000"/>
              </a:lnSpc>
              <a:spcBef>
                <a:spcPts val="1000"/>
              </a:spcBef>
              <a:spcAft>
                <a:spcPts val="0"/>
              </a:spcAft>
              <a:buSzPts val="2300"/>
              <a:buFont typeface="Verdana"/>
              <a:buAutoNum type="arabicPeriod"/>
            </a:pPr>
            <a:r>
              <a:rPr lang="en-US" sz="2300"/>
              <a:t>Monitor outcomes and fidelity of the implementation plan</a:t>
            </a:r>
            <a:endParaRPr sz="2300"/>
          </a:p>
          <a:p>
            <a:pPr marL="0" lvl="0" indent="0" algn="l" rtl="0">
              <a:lnSpc>
                <a:spcPct val="100000"/>
              </a:lnSpc>
              <a:spcBef>
                <a:spcPts val="1000"/>
              </a:spcBef>
              <a:spcAft>
                <a:spcPts val="0"/>
              </a:spcAft>
              <a:buSzPts val="2323"/>
              <a:buNone/>
            </a:pPr>
            <a:endParaRPr sz="3100"/>
          </a:p>
        </p:txBody>
      </p:sp>
      <p:sp>
        <p:nvSpPr>
          <p:cNvPr id="164" name="Google Shape;164;g22c68c3e43a_0_1814"/>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Learning Intentions</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g252b49ff9a8_0_5"/>
          <p:cNvSpPr txBox="1">
            <a:spLocks noGrp="1"/>
          </p:cNvSpPr>
          <p:nvPr>
            <p:ph type="title"/>
          </p:nvPr>
        </p:nvSpPr>
        <p:spPr>
          <a:xfrm>
            <a:off x="914400" y="273050"/>
            <a:ext cx="2551200" cy="1162200"/>
          </a:xfrm>
          <a:prstGeom prst="rect">
            <a:avLst/>
          </a:prstGeom>
          <a:solidFill>
            <a:schemeClr val="lt1"/>
          </a:solid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2000"/>
              <a:buNone/>
            </a:pPr>
            <a:r>
              <a:rPr lang="en-US" sz="3000"/>
              <a:t>Work Time</a:t>
            </a:r>
            <a:endParaRPr sz="3000"/>
          </a:p>
        </p:txBody>
      </p:sp>
      <p:sp>
        <p:nvSpPr>
          <p:cNvPr id="570" name="Google Shape;570;g252b49ff9a8_0_5"/>
          <p:cNvSpPr txBox="1">
            <a:spLocks noGrp="1"/>
          </p:cNvSpPr>
          <p:nvPr>
            <p:ph type="body" idx="1"/>
          </p:nvPr>
        </p:nvSpPr>
        <p:spPr>
          <a:xfrm>
            <a:off x="3575050" y="273050"/>
            <a:ext cx="5111700" cy="5674800"/>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fontScale="77500" lnSpcReduction="10000"/>
          </a:bodyPr>
          <a:lstStyle/>
          <a:p>
            <a:pPr marL="0" lvl="0" indent="0" algn="l" rtl="0">
              <a:lnSpc>
                <a:spcPct val="100000"/>
              </a:lnSpc>
              <a:spcBef>
                <a:spcPts val="360"/>
              </a:spcBef>
              <a:spcAft>
                <a:spcPts val="0"/>
              </a:spcAft>
              <a:buClr>
                <a:schemeClr val="dk1"/>
              </a:buClr>
              <a:buSzPct val="34375"/>
              <a:buFont typeface="Arial"/>
              <a:buNone/>
            </a:pPr>
            <a:r>
              <a:rPr lang="en-US" b="1"/>
              <a:t>Using your worksheet:</a:t>
            </a:r>
            <a:endParaRPr b="1"/>
          </a:p>
          <a:p>
            <a:pPr marL="0" lvl="0" indent="0" algn="l" rtl="0">
              <a:lnSpc>
                <a:spcPct val="100000"/>
              </a:lnSpc>
              <a:spcBef>
                <a:spcPts val="360"/>
              </a:spcBef>
              <a:spcAft>
                <a:spcPts val="0"/>
              </a:spcAft>
              <a:buClr>
                <a:schemeClr val="dk1"/>
              </a:buClr>
              <a:buSzPct val="34375"/>
              <a:buFont typeface="Arial"/>
              <a:buNone/>
            </a:pPr>
            <a:endParaRPr/>
          </a:p>
          <a:p>
            <a:pPr marL="0" lvl="0" indent="0" algn="l" rtl="0">
              <a:lnSpc>
                <a:spcPct val="100000"/>
              </a:lnSpc>
              <a:spcBef>
                <a:spcPts val="360"/>
              </a:spcBef>
              <a:spcAft>
                <a:spcPts val="0"/>
              </a:spcAft>
              <a:buClr>
                <a:schemeClr val="dk1"/>
              </a:buClr>
              <a:buSzPct val="34375"/>
              <a:buFont typeface="Arial"/>
              <a:buNone/>
            </a:pPr>
            <a:r>
              <a:rPr lang="en-US"/>
              <a:t>How are you currently obtaining stakeholder feedback?</a:t>
            </a:r>
            <a:endParaRPr/>
          </a:p>
          <a:p>
            <a:pPr marL="0" lvl="0" indent="0" algn="l" rtl="0">
              <a:lnSpc>
                <a:spcPct val="100000"/>
              </a:lnSpc>
              <a:spcBef>
                <a:spcPts val="1000"/>
              </a:spcBef>
              <a:spcAft>
                <a:spcPts val="0"/>
              </a:spcAft>
              <a:buClr>
                <a:schemeClr val="dk1"/>
              </a:buClr>
              <a:buSzPct val="34375"/>
              <a:buFont typeface="Arial"/>
              <a:buNone/>
            </a:pPr>
            <a:endParaRPr/>
          </a:p>
          <a:p>
            <a:pPr marL="457200" lvl="0" indent="-368617" algn="l" rtl="0">
              <a:lnSpc>
                <a:spcPct val="115000"/>
              </a:lnSpc>
              <a:spcBef>
                <a:spcPts val="1000"/>
              </a:spcBef>
              <a:spcAft>
                <a:spcPts val="0"/>
              </a:spcAft>
              <a:buSzPct val="98437"/>
              <a:buFont typeface="Verdana"/>
              <a:buChar char="•"/>
            </a:pPr>
            <a:r>
              <a:rPr lang="en-US"/>
              <a:t>Identify which stakeholder groups you need to obtain feedback from.</a:t>
            </a:r>
            <a:endParaRPr/>
          </a:p>
          <a:p>
            <a:pPr marL="914400" lvl="1" indent="-353060" algn="l" rtl="0">
              <a:lnSpc>
                <a:spcPct val="115000"/>
              </a:lnSpc>
              <a:spcBef>
                <a:spcPts val="1000"/>
              </a:spcBef>
              <a:spcAft>
                <a:spcPts val="0"/>
              </a:spcAft>
              <a:buSzPct val="100000"/>
              <a:buChar char="–"/>
            </a:pPr>
            <a:r>
              <a:rPr lang="en-US"/>
              <a:t>Who is the problem impacting?</a:t>
            </a:r>
            <a:endParaRPr/>
          </a:p>
          <a:p>
            <a:pPr marL="457200" lvl="0" indent="-368617" algn="l" rtl="0">
              <a:lnSpc>
                <a:spcPct val="115000"/>
              </a:lnSpc>
              <a:spcBef>
                <a:spcPts val="1000"/>
              </a:spcBef>
              <a:spcAft>
                <a:spcPts val="0"/>
              </a:spcAft>
              <a:buSzPct val="146938"/>
              <a:buFont typeface="Verdana"/>
              <a:buChar char="•"/>
            </a:pPr>
            <a:r>
              <a:rPr lang="en-US"/>
              <a:t>Discuss the method(s) by which feedback will be gathered.</a:t>
            </a:r>
            <a:endParaRPr sz="2800" b="1"/>
          </a:p>
          <a:p>
            <a:pPr marL="0" lvl="0" indent="0" algn="l" rtl="0">
              <a:lnSpc>
                <a:spcPct val="100000"/>
              </a:lnSpc>
              <a:spcBef>
                <a:spcPts val="1000"/>
              </a:spcBef>
              <a:spcAft>
                <a:spcPts val="0"/>
              </a:spcAft>
              <a:buSzPct val="163265"/>
              <a:buNone/>
            </a:pPr>
            <a:endParaRPr sz="2800"/>
          </a:p>
        </p:txBody>
      </p:sp>
      <p:sp>
        <p:nvSpPr>
          <p:cNvPr id="571" name="Google Shape;571;g252b49ff9a8_0_5"/>
          <p:cNvSpPr txBox="1">
            <a:spLocks noGrp="1"/>
          </p:cNvSpPr>
          <p:nvPr>
            <p:ph type="body" idx="2"/>
          </p:nvPr>
        </p:nvSpPr>
        <p:spPr>
          <a:xfrm>
            <a:off x="457200" y="1435101"/>
            <a:ext cx="3008400" cy="4512900"/>
          </a:xfrm>
          <a:prstGeom prst="rect">
            <a:avLst/>
          </a:prstGeom>
          <a:solidFill>
            <a:srgbClr val="003369">
              <a:alpha val="72549"/>
            </a:srgbClr>
          </a:solidFill>
          <a:ln>
            <a:noFill/>
          </a:ln>
        </p:spPr>
        <p:txBody>
          <a:bodyPr spcFirstLastPara="1" wrap="square" lIns="91425" tIns="45700" rIns="91425" bIns="45700" anchor="t" anchorCtr="0">
            <a:normAutofit/>
          </a:bodyPr>
          <a:lstStyle/>
          <a:p>
            <a:pPr marL="0" lvl="0" indent="0" algn="l" rtl="0">
              <a:lnSpc>
                <a:spcPct val="100000"/>
              </a:lnSpc>
              <a:spcBef>
                <a:spcPts val="480"/>
              </a:spcBef>
              <a:spcAft>
                <a:spcPts val="0"/>
              </a:spcAft>
              <a:buSzPts val="2400"/>
              <a:buNone/>
            </a:pPr>
            <a:r>
              <a:rPr lang="en-US" sz="3300"/>
              <a:t>Stakeholder Feedback</a:t>
            </a:r>
            <a:endParaRPr sz="3300"/>
          </a:p>
        </p:txBody>
      </p:sp>
      <p:pic>
        <p:nvPicPr>
          <p:cNvPr id="572" name="Google Shape;572;g252b49ff9a8_0_5">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896025" y="2845350"/>
            <a:ext cx="2130751" cy="2757776"/>
          </a:xfrm>
          <a:prstGeom prst="rect">
            <a:avLst/>
          </a:prstGeom>
          <a:noFill/>
          <a:ln w="9525" cap="flat" cmpd="sng">
            <a:solidFill>
              <a:schemeClr val="dk2"/>
            </a:solidFill>
            <a:prstDash val="solid"/>
            <a:round/>
            <a:headEnd type="none" w="sm" len="sm"/>
            <a:tailEnd type="none" w="sm" len="sm"/>
          </a:ln>
        </p:spPr>
      </p:pic>
      <p:pic>
        <p:nvPicPr>
          <p:cNvPr id="573" name="Google Shape;573;g252b49ff9a8_0_5" descr="Aesthetic 10 minute timer with relaxing music and a gentle alarm in the end. Great for rest time, focused study or work sessions. This timer can be used in a classroom.&#10;&#10;Please support the channel by liking the video and subscribing!&#10;&#10;💿 Timer features an original composition by  @PomodoroRecords  Check out the channel for more relaxing music.&#10;&#10;Looking for a different timer? Let me know in the comments what kind of design and music you'd like to see and I'll make a timer just for you! #Timer #RelaxingMusic" title="10 Minute Timer with Relaxing Music and Alarm 🎵⏰">
            <a:hlinkClick r:id="rId4"/>
          </p:cNvPr>
          <p:cNvPicPr preferRelativeResize="0"/>
          <p:nvPr/>
        </p:nvPicPr>
        <p:blipFill rotWithShape="1">
          <a:blip r:embed="rId5">
            <a:alphaModFix/>
          </a:blip>
          <a:srcRect/>
          <a:stretch/>
        </p:blipFill>
        <p:spPr>
          <a:xfrm>
            <a:off x="3868863" y="5526925"/>
            <a:ext cx="2066119" cy="1162200"/>
          </a:xfrm>
          <a:prstGeom prst="rect">
            <a:avLst/>
          </a:prstGeom>
          <a:noFill/>
          <a:ln>
            <a:noFill/>
          </a:ln>
        </p:spPr>
      </p:pic>
      <p:pic>
        <p:nvPicPr>
          <p:cNvPr id="574" name="Google Shape;574;g252b49ff9a8_0_5" descr="PBIS manual for &quot;Obtaining Stakeholder Feedback to Improve the Middle to High School Transition&quot;"/>
          <p:cNvPicPr preferRelativeResize="0"/>
          <p:nvPr/>
        </p:nvPicPr>
        <p:blipFill rotWithShape="1">
          <a:blip r:embed="rId6">
            <a:alphaModFix/>
          </a:blip>
          <a:srcRect/>
          <a:stretch/>
        </p:blipFill>
        <p:spPr>
          <a:xfrm>
            <a:off x="6777072" y="3754951"/>
            <a:ext cx="2332651" cy="3045999"/>
          </a:xfrm>
          <a:prstGeom prst="rect">
            <a:avLst/>
          </a:prstGeom>
          <a:noFill/>
          <a:ln>
            <a:noFill/>
          </a:ln>
        </p:spPr>
      </p:pic>
      <p:sp>
        <p:nvSpPr>
          <p:cNvPr id="575" name="Google Shape;575;g252b49ff9a8_0_5"/>
          <p:cNvSpPr txBox="1"/>
          <p:nvPr/>
        </p:nvSpPr>
        <p:spPr>
          <a:xfrm>
            <a:off x="87850" y="6109725"/>
            <a:ext cx="3487200" cy="555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600"/>
              <a:buFont typeface="Arial"/>
              <a:buNone/>
            </a:pPr>
            <a:r>
              <a:rPr lang="en-US" sz="2600" b="0" i="1" u="none" strike="noStrike" cap="none">
                <a:solidFill>
                  <a:srgbClr val="000000"/>
                </a:solidFill>
                <a:latin typeface="Verdana"/>
                <a:ea typeface="Verdana"/>
                <a:cs typeface="Verdana"/>
                <a:sym typeface="Verdana"/>
              </a:rPr>
              <a:t>Workbook pg. 17 </a:t>
            </a:r>
            <a:endParaRPr sz="2600" b="0" i="1" u="none" strike="noStrike" cap="none">
              <a:solidFill>
                <a:srgbClr val="000000"/>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3"/>
                                        </p:tgtEl>
                                        <p:attrNameLst>
                                          <p:attrName>style.visibility</p:attrName>
                                        </p:attrNameLst>
                                      </p:cBhvr>
                                      <p:to>
                                        <p:strVal val="visible"/>
                                      </p:to>
                                    </p:set>
                                    <p:animEffect transition="in" filter="fade">
                                      <p:cBhvr>
                                        <p:cTn id="7" dur="1000"/>
                                        <p:tgtEl>
                                          <p:spTgt spid="57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4"/>
                                        </p:tgtEl>
                                        <p:attrNameLst>
                                          <p:attrName>style.visibility</p:attrName>
                                        </p:attrNameLst>
                                      </p:cBhvr>
                                      <p:to>
                                        <p:strVal val="visible"/>
                                      </p:to>
                                    </p:set>
                                    <p:animEffect transition="in" filter="fade">
                                      <p:cBhvr>
                                        <p:cTn id="12" dur="1000"/>
                                        <p:tgtEl>
                                          <p:spTgt spid="5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g2abf9b6a783_1_7"/>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t>Division A: </a:t>
            </a:r>
            <a:endParaRPr/>
          </a:p>
          <a:p>
            <a:pPr marL="0" lvl="0" indent="0" algn="ctr" rtl="0">
              <a:lnSpc>
                <a:spcPct val="100000"/>
              </a:lnSpc>
              <a:spcBef>
                <a:spcPts val="0"/>
              </a:spcBef>
              <a:spcAft>
                <a:spcPts val="0"/>
              </a:spcAft>
              <a:buSzPts val="4000"/>
              <a:buNone/>
            </a:pPr>
            <a:r>
              <a:rPr lang="en-US"/>
              <a:t>Stakeholder Feedback</a:t>
            </a:r>
            <a:endParaRPr/>
          </a:p>
        </p:txBody>
      </p:sp>
      <p:sp>
        <p:nvSpPr>
          <p:cNvPr id="582" name="Google Shape;582;g2abf9b6a783_1_7"/>
          <p:cNvSpPr txBox="1"/>
          <p:nvPr/>
        </p:nvSpPr>
        <p:spPr>
          <a:xfrm>
            <a:off x="505925" y="1469650"/>
            <a:ext cx="8165100" cy="5115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100"/>
              <a:buFont typeface="Arial"/>
              <a:buNone/>
            </a:pPr>
            <a:r>
              <a:rPr lang="en-US" sz="3100" b="0" i="0" u="none" strike="noStrike" cap="none">
                <a:solidFill>
                  <a:schemeClr val="dk1"/>
                </a:solidFill>
                <a:latin typeface="Verdana"/>
                <a:ea typeface="Verdana"/>
                <a:cs typeface="Verdana"/>
                <a:sym typeface="Verdana"/>
              </a:rPr>
              <a:t>Families:</a:t>
            </a:r>
            <a:endParaRPr sz="3100" b="0" i="0" u="none" strike="noStrike" cap="none">
              <a:solidFill>
                <a:schemeClr val="dk1"/>
              </a:solidFill>
              <a:latin typeface="Verdana"/>
              <a:ea typeface="Verdana"/>
              <a:cs typeface="Verdana"/>
              <a:sym typeface="Verdana"/>
            </a:endParaRPr>
          </a:p>
          <a:p>
            <a:pPr marL="457200" marR="0" lvl="0" indent="-387350" algn="l" rtl="0">
              <a:lnSpc>
                <a:spcPct val="100000"/>
              </a:lnSpc>
              <a:spcBef>
                <a:spcPts val="0"/>
              </a:spcBef>
              <a:spcAft>
                <a:spcPts val="0"/>
              </a:spcAft>
              <a:buClr>
                <a:schemeClr val="dk1"/>
              </a:buClr>
              <a:buSzPts val="2500"/>
              <a:buFont typeface="Verdana"/>
              <a:buChar char="●"/>
            </a:pPr>
            <a:r>
              <a:rPr lang="en-US" sz="2500" b="0" i="0" u="none" strike="noStrike" cap="none">
                <a:solidFill>
                  <a:schemeClr val="dk1"/>
                </a:solidFill>
                <a:latin typeface="Verdana"/>
                <a:ea typeface="Verdana"/>
                <a:cs typeface="Verdana"/>
                <a:sym typeface="Verdana"/>
              </a:rPr>
              <a:t>illness</a:t>
            </a:r>
            <a:endParaRPr sz="2500" b="0" i="0" u="none" strike="noStrike" cap="none">
              <a:solidFill>
                <a:schemeClr val="dk1"/>
              </a:solidFill>
              <a:latin typeface="Verdana"/>
              <a:ea typeface="Verdana"/>
              <a:cs typeface="Verdana"/>
              <a:sym typeface="Verdana"/>
            </a:endParaRPr>
          </a:p>
          <a:p>
            <a:pPr marL="457200" marR="0" lvl="0" indent="-387350" algn="l" rtl="0">
              <a:lnSpc>
                <a:spcPct val="100000"/>
              </a:lnSpc>
              <a:spcBef>
                <a:spcPts val="0"/>
              </a:spcBef>
              <a:spcAft>
                <a:spcPts val="0"/>
              </a:spcAft>
              <a:buClr>
                <a:schemeClr val="dk1"/>
              </a:buClr>
              <a:buSzPts val="2500"/>
              <a:buFont typeface="Verdana"/>
              <a:buChar char="●"/>
            </a:pPr>
            <a:r>
              <a:rPr lang="en-US" sz="2500" b="0" i="0" u="none" strike="noStrike" cap="none">
                <a:solidFill>
                  <a:schemeClr val="dk1"/>
                </a:solidFill>
                <a:latin typeface="Verdana"/>
                <a:ea typeface="Verdana"/>
                <a:cs typeface="Verdana"/>
                <a:sym typeface="Verdana"/>
              </a:rPr>
              <a:t>housing instability</a:t>
            </a:r>
            <a:endParaRPr sz="2500" b="0" i="0" u="none" strike="noStrike" cap="none">
              <a:solidFill>
                <a:schemeClr val="dk1"/>
              </a:solidFill>
              <a:latin typeface="Verdana"/>
              <a:ea typeface="Verdana"/>
              <a:cs typeface="Verdana"/>
              <a:sym typeface="Verdana"/>
            </a:endParaRPr>
          </a:p>
          <a:p>
            <a:pPr marL="457200" marR="0" lvl="0" indent="-387350" algn="l" rtl="0">
              <a:lnSpc>
                <a:spcPct val="100000"/>
              </a:lnSpc>
              <a:spcBef>
                <a:spcPts val="0"/>
              </a:spcBef>
              <a:spcAft>
                <a:spcPts val="0"/>
              </a:spcAft>
              <a:buClr>
                <a:schemeClr val="dk1"/>
              </a:buClr>
              <a:buSzPts val="2500"/>
              <a:buFont typeface="Verdana"/>
              <a:buChar char="●"/>
            </a:pPr>
            <a:r>
              <a:rPr lang="en-US" sz="2500" b="0" i="0" u="none" strike="noStrike" cap="none">
                <a:solidFill>
                  <a:schemeClr val="dk1"/>
                </a:solidFill>
                <a:latin typeface="Verdana"/>
                <a:ea typeface="Verdana"/>
                <a:cs typeface="Verdana"/>
                <a:sym typeface="Verdana"/>
              </a:rPr>
              <a:t>economic hardships</a:t>
            </a:r>
            <a:endParaRPr sz="2500" b="0" i="0" u="none" strike="noStrike" cap="none">
              <a:solidFill>
                <a:schemeClr val="dk1"/>
              </a:solidFill>
              <a:latin typeface="Verdana"/>
              <a:ea typeface="Verdana"/>
              <a:cs typeface="Verdana"/>
              <a:sym typeface="Verdana"/>
            </a:endParaRPr>
          </a:p>
          <a:p>
            <a:pPr marL="457200" marR="0" lvl="0" indent="-387350" algn="l" rtl="0">
              <a:lnSpc>
                <a:spcPct val="100000"/>
              </a:lnSpc>
              <a:spcBef>
                <a:spcPts val="0"/>
              </a:spcBef>
              <a:spcAft>
                <a:spcPts val="0"/>
              </a:spcAft>
              <a:buClr>
                <a:schemeClr val="dk1"/>
              </a:buClr>
              <a:buSzPts val="2500"/>
              <a:buFont typeface="Verdana"/>
              <a:buChar char="●"/>
            </a:pPr>
            <a:r>
              <a:rPr lang="en-US" sz="2500" b="0" i="0" u="none" strike="noStrike" cap="none">
                <a:solidFill>
                  <a:schemeClr val="dk1"/>
                </a:solidFill>
                <a:latin typeface="Verdana"/>
                <a:ea typeface="Verdana"/>
                <a:cs typeface="Verdana"/>
                <a:sym typeface="Verdana"/>
              </a:rPr>
              <a:t>confusion about attendance policies and procedures</a:t>
            </a:r>
            <a:endParaRPr sz="25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3100"/>
              <a:buFont typeface="Arial"/>
              <a:buNone/>
            </a:pPr>
            <a:r>
              <a:rPr lang="en-US" sz="3100" b="0" i="0" u="none" strike="noStrike" cap="none">
                <a:solidFill>
                  <a:schemeClr val="dk1"/>
                </a:solidFill>
                <a:latin typeface="Verdana"/>
                <a:ea typeface="Verdana"/>
                <a:cs typeface="Verdana"/>
                <a:sym typeface="Verdana"/>
              </a:rPr>
              <a:t>Students: </a:t>
            </a:r>
            <a:r>
              <a:rPr lang="en-US" sz="3000" b="0" i="0" u="none" strike="noStrike" cap="none">
                <a:solidFill>
                  <a:schemeClr val="dk1"/>
                </a:solidFill>
                <a:latin typeface="Verdana"/>
                <a:ea typeface="Verdana"/>
                <a:cs typeface="Verdana"/>
                <a:sym typeface="Verdana"/>
              </a:rPr>
              <a:t>“</a:t>
            </a:r>
            <a:r>
              <a:rPr lang="en-US" sz="2800" b="0" i="0" u="none" strike="noStrike" cap="none">
                <a:solidFill>
                  <a:schemeClr val="dk1"/>
                </a:solidFill>
                <a:latin typeface="Verdana"/>
                <a:ea typeface="Verdana"/>
                <a:cs typeface="Verdana"/>
                <a:sym typeface="Verdana"/>
              </a:rPr>
              <a:t>Why do you come to school?”</a:t>
            </a:r>
            <a:endParaRPr sz="2800" b="0" i="0" u="none" strike="noStrike" cap="none">
              <a:solidFill>
                <a:schemeClr val="dk1"/>
              </a:solidFill>
              <a:latin typeface="Verdana"/>
              <a:ea typeface="Verdana"/>
              <a:cs typeface="Verdana"/>
              <a:sym typeface="Verdana"/>
            </a:endParaRPr>
          </a:p>
          <a:p>
            <a:pPr marL="457200" marR="0" lvl="0" indent="-387350" algn="l" rtl="0">
              <a:lnSpc>
                <a:spcPct val="100000"/>
              </a:lnSpc>
              <a:spcBef>
                <a:spcPts val="0"/>
              </a:spcBef>
              <a:spcAft>
                <a:spcPts val="0"/>
              </a:spcAft>
              <a:buClr>
                <a:schemeClr val="dk1"/>
              </a:buClr>
              <a:buSzPts val="2500"/>
              <a:buFont typeface="Verdana"/>
              <a:buChar char="●"/>
            </a:pPr>
            <a:r>
              <a:rPr lang="en-US" sz="2500" b="0" i="0" u="none" strike="noStrike" cap="none">
                <a:solidFill>
                  <a:schemeClr val="dk1"/>
                </a:solidFill>
                <a:latin typeface="Verdana"/>
                <a:ea typeface="Verdana"/>
                <a:cs typeface="Verdana"/>
                <a:sym typeface="Verdana"/>
              </a:rPr>
              <a:t>adult support</a:t>
            </a:r>
            <a:endParaRPr sz="2500" b="0" i="0" u="none" strike="noStrike" cap="none">
              <a:solidFill>
                <a:schemeClr val="dk1"/>
              </a:solidFill>
              <a:latin typeface="Verdana"/>
              <a:ea typeface="Verdana"/>
              <a:cs typeface="Verdana"/>
              <a:sym typeface="Verdana"/>
            </a:endParaRPr>
          </a:p>
          <a:p>
            <a:pPr marL="457200" marR="0" lvl="0" indent="-387350" algn="l" rtl="0">
              <a:lnSpc>
                <a:spcPct val="100000"/>
              </a:lnSpc>
              <a:spcBef>
                <a:spcPts val="0"/>
              </a:spcBef>
              <a:spcAft>
                <a:spcPts val="0"/>
              </a:spcAft>
              <a:buClr>
                <a:schemeClr val="dk1"/>
              </a:buClr>
              <a:buSzPts val="2500"/>
              <a:buFont typeface="Verdana"/>
              <a:buChar char="●"/>
            </a:pPr>
            <a:r>
              <a:rPr lang="en-US" sz="2500" b="0" i="0" u="none" strike="noStrike" cap="none">
                <a:solidFill>
                  <a:schemeClr val="dk1"/>
                </a:solidFill>
                <a:latin typeface="Verdana"/>
                <a:ea typeface="Verdana"/>
                <a:cs typeface="Verdana"/>
                <a:sym typeface="Verdana"/>
              </a:rPr>
              <a:t>belonging to a positive peer group</a:t>
            </a:r>
            <a:endParaRPr sz="2500" b="0" i="0" u="none" strike="noStrike" cap="none">
              <a:solidFill>
                <a:schemeClr val="dk1"/>
              </a:solidFill>
              <a:latin typeface="Verdana"/>
              <a:ea typeface="Verdana"/>
              <a:cs typeface="Verdana"/>
              <a:sym typeface="Verdana"/>
            </a:endParaRPr>
          </a:p>
          <a:p>
            <a:pPr marL="457200" marR="0" lvl="0" indent="-387350" algn="l" rtl="0">
              <a:lnSpc>
                <a:spcPct val="100000"/>
              </a:lnSpc>
              <a:spcBef>
                <a:spcPts val="0"/>
              </a:spcBef>
              <a:spcAft>
                <a:spcPts val="0"/>
              </a:spcAft>
              <a:buClr>
                <a:schemeClr val="dk1"/>
              </a:buClr>
              <a:buSzPts val="2500"/>
              <a:buFont typeface="Verdana"/>
              <a:buChar char="●"/>
            </a:pPr>
            <a:r>
              <a:rPr lang="en-US" sz="2500" b="0" i="0" u="none" strike="noStrike" cap="none">
                <a:solidFill>
                  <a:schemeClr val="dk1"/>
                </a:solidFill>
                <a:latin typeface="Verdana"/>
                <a:ea typeface="Verdana"/>
                <a:cs typeface="Verdana"/>
                <a:sym typeface="Verdana"/>
              </a:rPr>
              <a:t>commitment to education and future goals</a:t>
            </a:r>
            <a:endParaRPr sz="2500" b="0" i="0" u="none" strike="noStrike" cap="none">
              <a:solidFill>
                <a:schemeClr val="dk1"/>
              </a:solidFill>
              <a:latin typeface="Verdana"/>
              <a:ea typeface="Verdana"/>
              <a:cs typeface="Verdana"/>
              <a:sym typeface="Verdana"/>
            </a:endParaRPr>
          </a:p>
          <a:p>
            <a:pPr marL="457200" marR="0" lvl="0" indent="-387350" algn="l" rtl="0">
              <a:lnSpc>
                <a:spcPct val="100000"/>
              </a:lnSpc>
              <a:spcBef>
                <a:spcPts val="0"/>
              </a:spcBef>
              <a:spcAft>
                <a:spcPts val="0"/>
              </a:spcAft>
              <a:buClr>
                <a:schemeClr val="dk1"/>
              </a:buClr>
              <a:buSzPts val="2500"/>
              <a:buFont typeface="Verdana"/>
              <a:buChar char="●"/>
            </a:pPr>
            <a:r>
              <a:rPr lang="en-US" sz="2500" b="0" i="0" u="none" strike="noStrike" cap="none">
                <a:solidFill>
                  <a:schemeClr val="dk1"/>
                </a:solidFill>
                <a:latin typeface="Verdana"/>
                <a:ea typeface="Verdana"/>
                <a:cs typeface="Verdana"/>
                <a:sym typeface="Verdana"/>
              </a:rPr>
              <a:t>school environment </a:t>
            </a:r>
            <a:r>
              <a:rPr lang="en-US" sz="2200" b="0" i="0" u="none" strike="noStrike" cap="none">
                <a:solidFill>
                  <a:schemeClr val="dk1"/>
                </a:solidFill>
                <a:latin typeface="Verdana"/>
                <a:ea typeface="Verdana"/>
                <a:cs typeface="Verdana"/>
                <a:sym typeface="Verdana"/>
              </a:rPr>
              <a:t>(e.g. feel safe, </a:t>
            </a:r>
            <a:endParaRPr sz="22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200"/>
              <a:buFont typeface="Arial"/>
              <a:buNone/>
            </a:pPr>
            <a:r>
              <a:rPr lang="en-US" sz="2200" b="0" i="0" u="none" strike="noStrike" cap="none">
                <a:solidFill>
                  <a:schemeClr val="dk1"/>
                </a:solidFill>
                <a:latin typeface="Verdana"/>
                <a:ea typeface="Verdana"/>
                <a:cs typeface="Verdana"/>
                <a:sym typeface="Verdana"/>
              </a:rPr>
              <a:t>supported and engaged in class; school is fun)</a:t>
            </a:r>
            <a:endParaRPr sz="22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500"/>
              <a:buFont typeface="Arial"/>
              <a:buNone/>
            </a:pPr>
            <a:endParaRPr sz="2500" b="0" i="0" u="none" strike="noStrike" cap="none">
              <a:solidFill>
                <a:schemeClr val="dk1"/>
              </a:solidFill>
              <a:latin typeface="Verdana"/>
              <a:ea typeface="Verdana"/>
              <a:cs typeface="Verdana"/>
              <a:sym typeface="Verdana"/>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g23b8a857677_2_6"/>
          <p:cNvSpPr txBox="1">
            <a:spLocks noGrp="1"/>
          </p:cNvSpPr>
          <p:nvPr>
            <p:ph type="body" idx="1"/>
          </p:nvPr>
        </p:nvSpPr>
        <p:spPr>
          <a:xfrm>
            <a:off x="722313" y="1905001"/>
            <a:ext cx="7772400" cy="25020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dk1"/>
              </a:buClr>
              <a:buSzPts val="1100"/>
              <a:buFont typeface="Arial"/>
              <a:buNone/>
            </a:pPr>
            <a:r>
              <a:rPr lang="en-US" sz="4000" b="1">
                <a:solidFill>
                  <a:schemeClr val="dk1"/>
                </a:solidFill>
              </a:rPr>
              <a:t>Identifying the “Why”</a:t>
            </a:r>
            <a:endParaRPr/>
          </a:p>
        </p:txBody>
      </p:sp>
      <p:pic>
        <p:nvPicPr>
          <p:cNvPr id="589" name="Google Shape;589;g23b8a857677_2_6">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25075" y="4398875"/>
            <a:ext cx="7769600" cy="25020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g22c510ae718_0_1146"/>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t>Why Conduct </a:t>
            </a:r>
            <a:endParaRPr/>
          </a:p>
          <a:p>
            <a:pPr marL="0" lvl="0" indent="0" algn="ctr" rtl="0">
              <a:lnSpc>
                <a:spcPct val="100000"/>
              </a:lnSpc>
              <a:spcBef>
                <a:spcPts val="0"/>
              </a:spcBef>
              <a:spcAft>
                <a:spcPts val="0"/>
              </a:spcAft>
              <a:buSzPts val="4000"/>
              <a:buNone/>
            </a:pPr>
            <a:r>
              <a:rPr lang="en-US"/>
              <a:t>Root Cause Analysis?</a:t>
            </a:r>
            <a:endParaRPr/>
          </a:p>
        </p:txBody>
      </p:sp>
      <p:sp>
        <p:nvSpPr>
          <p:cNvPr id="596" name="Google Shape;596;g22c510ae718_0_1146"/>
          <p:cNvSpPr txBox="1"/>
          <p:nvPr/>
        </p:nvSpPr>
        <p:spPr>
          <a:xfrm>
            <a:off x="239300" y="6305400"/>
            <a:ext cx="6635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Office of School Quality, Dr. April Kaiser Edwards, VDOE</a:t>
            </a:r>
            <a:endParaRPr sz="1400" b="0" i="0" u="none" strike="noStrike" cap="none">
              <a:solidFill>
                <a:srgbClr val="000000"/>
              </a:solidFill>
              <a:latin typeface="Verdana"/>
              <a:ea typeface="Verdana"/>
              <a:cs typeface="Verdana"/>
              <a:sym typeface="Verdana"/>
            </a:endParaRPr>
          </a:p>
        </p:txBody>
      </p:sp>
      <p:sp>
        <p:nvSpPr>
          <p:cNvPr id="597" name="Google Shape;597;g22c510ae718_0_1146"/>
          <p:cNvSpPr txBox="1">
            <a:spLocks noGrp="1"/>
          </p:cNvSpPr>
          <p:nvPr>
            <p:ph type="body" idx="4294967295"/>
          </p:nvPr>
        </p:nvSpPr>
        <p:spPr>
          <a:xfrm>
            <a:off x="457201" y="1600201"/>
            <a:ext cx="8229600" cy="4572000"/>
          </a:xfrm>
          <a:prstGeom prst="rect">
            <a:avLst/>
          </a:prstGeom>
          <a:noFill/>
          <a:ln>
            <a:noFill/>
          </a:ln>
        </p:spPr>
        <p:txBody>
          <a:bodyPr spcFirstLastPara="1" wrap="square" lIns="91425" tIns="45700" rIns="91425" bIns="45700" anchor="t" anchorCtr="0">
            <a:normAutofit fontScale="92500"/>
          </a:bodyPr>
          <a:lstStyle/>
          <a:p>
            <a:pPr marL="457200" lvl="0" indent="-381000" algn="l" rtl="0">
              <a:lnSpc>
                <a:spcPct val="100000"/>
              </a:lnSpc>
              <a:spcBef>
                <a:spcPts val="0"/>
              </a:spcBef>
              <a:spcAft>
                <a:spcPts val="0"/>
              </a:spcAft>
              <a:buSzPts val="2400"/>
              <a:buFont typeface="Verdana"/>
              <a:buChar char="➢"/>
            </a:pPr>
            <a:r>
              <a:rPr lang="en-US" sz="2400"/>
              <a:t>Prevents “solutionitis”</a:t>
            </a:r>
            <a:endParaRPr sz="2400"/>
          </a:p>
          <a:p>
            <a:pPr marL="457200" lvl="0" indent="-381000" algn="l" rtl="0">
              <a:lnSpc>
                <a:spcPct val="100000"/>
              </a:lnSpc>
              <a:spcBef>
                <a:spcPts val="1000"/>
              </a:spcBef>
              <a:spcAft>
                <a:spcPts val="0"/>
              </a:spcAft>
              <a:buSzPts val="2400"/>
              <a:buFont typeface="Verdana"/>
              <a:buChar char="➢"/>
            </a:pPr>
            <a:r>
              <a:rPr lang="en-US" sz="2400"/>
              <a:t>Produces insights into the system as a whole</a:t>
            </a:r>
            <a:endParaRPr sz="2400"/>
          </a:p>
          <a:p>
            <a:pPr marL="457200" lvl="0" indent="-381000" algn="l" rtl="0">
              <a:lnSpc>
                <a:spcPct val="100000"/>
              </a:lnSpc>
              <a:spcBef>
                <a:spcPts val="1000"/>
              </a:spcBef>
              <a:spcAft>
                <a:spcPts val="0"/>
              </a:spcAft>
              <a:buSzPts val="2400"/>
              <a:buFont typeface="Verdana"/>
              <a:buChar char="➢"/>
            </a:pPr>
            <a:r>
              <a:rPr lang="en-US" sz="2400"/>
              <a:t>Prompts brutally honest discussions about why unsatisfactory outcomes occur</a:t>
            </a:r>
            <a:endParaRPr sz="2400"/>
          </a:p>
          <a:p>
            <a:pPr marL="457200" lvl="0" indent="-381000" algn="l" rtl="0">
              <a:lnSpc>
                <a:spcPct val="100000"/>
              </a:lnSpc>
              <a:spcBef>
                <a:spcPts val="1000"/>
              </a:spcBef>
              <a:spcAft>
                <a:spcPts val="0"/>
              </a:spcAft>
              <a:buSzPts val="2400"/>
              <a:buFont typeface="Verdana"/>
              <a:buChar char="➢"/>
            </a:pPr>
            <a:r>
              <a:rPr lang="en-US" sz="2400"/>
              <a:t>Prompts participants to look at problems from the user perspective</a:t>
            </a:r>
            <a:endParaRPr sz="2400"/>
          </a:p>
          <a:p>
            <a:pPr marL="457200" lvl="0" indent="-381000" algn="l" rtl="0">
              <a:lnSpc>
                <a:spcPct val="100000"/>
              </a:lnSpc>
              <a:spcBef>
                <a:spcPts val="1000"/>
              </a:spcBef>
              <a:spcAft>
                <a:spcPts val="0"/>
              </a:spcAft>
              <a:buSzPts val="2400"/>
              <a:buFont typeface="Verdana"/>
              <a:buChar char="➢"/>
            </a:pPr>
            <a:r>
              <a:rPr lang="en-US" sz="2400"/>
              <a:t>Ensures the initial problem is narrow and concrete enough to improve</a:t>
            </a:r>
            <a:endParaRPr sz="2400"/>
          </a:p>
          <a:p>
            <a:pPr marL="457200" lvl="0" indent="-381000" algn="l" rtl="0">
              <a:lnSpc>
                <a:spcPct val="100000"/>
              </a:lnSpc>
              <a:spcBef>
                <a:spcPts val="1000"/>
              </a:spcBef>
              <a:spcAft>
                <a:spcPts val="0"/>
              </a:spcAft>
              <a:buSzPts val="2400"/>
              <a:buFont typeface="Verdana"/>
              <a:buChar char="➢"/>
            </a:pPr>
            <a:r>
              <a:rPr lang="en-US" sz="2400"/>
              <a:t>Informs tactical action and solutions moving forward</a:t>
            </a:r>
            <a:endParaRPr sz="2400"/>
          </a:p>
          <a:p>
            <a:pPr marL="457200" lvl="0" indent="-381000" algn="l" rtl="0">
              <a:lnSpc>
                <a:spcPct val="100000"/>
              </a:lnSpc>
              <a:spcBef>
                <a:spcPts val="1000"/>
              </a:spcBef>
              <a:spcAft>
                <a:spcPts val="1000"/>
              </a:spcAft>
              <a:buSzPts val="2400"/>
              <a:buFont typeface="Verdana"/>
              <a:buChar char="➢"/>
            </a:pPr>
            <a:r>
              <a:rPr lang="en-US" sz="2400"/>
              <a:t>Enhances the group’s ability to develop targeted and measurable outcomes</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g2378992f52d_3_0"/>
          <p:cNvSpPr txBox="1">
            <a:spLocks noGrp="1"/>
          </p:cNvSpPr>
          <p:nvPr>
            <p:ph type="body" idx="1"/>
          </p:nvPr>
        </p:nvSpPr>
        <p:spPr>
          <a:xfrm>
            <a:off x="228600" y="1371800"/>
            <a:ext cx="8686800" cy="5313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500"/>
              <a:buNone/>
            </a:pPr>
            <a:r>
              <a:rPr lang="en-US" sz="2900" b="1">
                <a:solidFill>
                  <a:schemeClr val="dk1"/>
                </a:solidFill>
                <a:latin typeface="Verdana"/>
                <a:ea typeface="Verdana"/>
                <a:cs typeface="Verdana"/>
                <a:sym typeface="Verdana"/>
              </a:rPr>
              <a:t>Example: </a:t>
            </a:r>
            <a:endParaRPr sz="2900" b="1">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500"/>
              <a:buNone/>
            </a:pPr>
            <a:endParaRPr sz="290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500"/>
              <a:buNone/>
            </a:pPr>
            <a:r>
              <a:rPr lang="en-US" sz="2900" b="1">
                <a:solidFill>
                  <a:schemeClr val="dk1"/>
                </a:solidFill>
                <a:latin typeface="Verdana"/>
                <a:ea typeface="Verdana"/>
                <a:cs typeface="Verdana"/>
                <a:sym typeface="Verdana"/>
              </a:rPr>
              <a:t>Story:</a:t>
            </a:r>
            <a:r>
              <a:rPr lang="en-US" sz="2900">
                <a:solidFill>
                  <a:schemeClr val="dk1"/>
                </a:solidFill>
                <a:latin typeface="Verdana"/>
                <a:ea typeface="Verdana"/>
                <a:cs typeface="Verdana"/>
                <a:sym typeface="Verdana"/>
              </a:rPr>
              <a:t> Students are not coming to school because they don’t care.</a:t>
            </a:r>
            <a:endParaRPr sz="290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500"/>
              <a:buNone/>
            </a:pPr>
            <a:endParaRPr sz="290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500"/>
              <a:buNone/>
            </a:pPr>
            <a:r>
              <a:rPr lang="en-US" sz="2900" b="1">
                <a:solidFill>
                  <a:schemeClr val="dk1"/>
                </a:solidFill>
                <a:latin typeface="Verdana"/>
                <a:ea typeface="Verdana"/>
                <a:cs typeface="Verdana"/>
                <a:sym typeface="Verdana"/>
              </a:rPr>
              <a:t>Fact:</a:t>
            </a:r>
            <a:r>
              <a:rPr lang="en-US" sz="2900">
                <a:solidFill>
                  <a:schemeClr val="dk1"/>
                </a:solidFill>
                <a:latin typeface="Verdana"/>
                <a:ea typeface="Verdana"/>
                <a:cs typeface="Verdana"/>
                <a:sym typeface="Verdana"/>
              </a:rPr>
              <a:t> Data shows that some students are having difficulty getting up for school on time because they have to be at the bus stop by 6:30am.  </a:t>
            </a:r>
            <a:endParaRPr sz="2900">
              <a:solidFill>
                <a:schemeClr val="dk1"/>
              </a:solidFill>
              <a:latin typeface="Verdana"/>
              <a:ea typeface="Verdana"/>
              <a:cs typeface="Verdana"/>
              <a:sym typeface="Verdana"/>
            </a:endParaRPr>
          </a:p>
        </p:txBody>
      </p:sp>
      <p:sp>
        <p:nvSpPr>
          <p:cNvPr id="603" name="Google Shape;603;g2378992f52d_3_0"/>
          <p:cNvSpPr txBox="1">
            <a:spLocks noGrp="1"/>
          </p:cNvSpPr>
          <p:nvPr>
            <p:ph type="title"/>
          </p:nvPr>
        </p:nvSpPr>
        <p:spPr>
          <a:xfrm>
            <a:off x="228600" y="228500"/>
            <a:ext cx="8686800" cy="10524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000"/>
              <a:buFont typeface="Verdana"/>
              <a:buNone/>
            </a:pPr>
            <a:r>
              <a:rPr lang="en-US" sz="3000">
                <a:solidFill>
                  <a:srgbClr val="FFFFFF"/>
                </a:solidFill>
                <a:latin typeface="Verdana"/>
                <a:ea typeface="Verdana"/>
                <a:cs typeface="Verdana"/>
                <a:sym typeface="Verdana"/>
              </a:rPr>
              <a:t>Root Cause Helps Separate Story from Fact</a:t>
            </a:r>
            <a:endParaRPr sz="3000">
              <a:solidFill>
                <a:srgbClr val="FFFFFF"/>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g22c510ae718_0_1228"/>
          <p:cNvSpPr txBox="1">
            <a:spLocks noGrp="1"/>
          </p:cNvSpPr>
          <p:nvPr>
            <p:ph type="body" idx="4294967295"/>
          </p:nvPr>
        </p:nvSpPr>
        <p:spPr>
          <a:xfrm>
            <a:off x="457201" y="1472632"/>
            <a:ext cx="8459224" cy="1261951"/>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1800"/>
              <a:buNone/>
            </a:pPr>
            <a:r>
              <a:rPr lang="en-US" sz="2400" dirty="0"/>
              <a:t>A “fishbone” diagram, can help in brainstorming to identify possible causes of a problem and in sorting ideas into useful categories. </a:t>
            </a:r>
            <a:endParaRPr dirty="0"/>
          </a:p>
        </p:txBody>
      </p:sp>
      <p:sp>
        <p:nvSpPr>
          <p:cNvPr id="610" name="Google Shape;610;g22c510ae718_0_1228"/>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Fishbone Diagram</a:t>
            </a:r>
            <a:endParaRPr/>
          </a:p>
        </p:txBody>
      </p:sp>
      <p:sp>
        <p:nvSpPr>
          <p:cNvPr id="612" name="Google Shape;612;g22c510ae718_0_1228"/>
          <p:cNvSpPr txBox="1"/>
          <p:nvPr/>
        </p:nvSpPr>
        <p:spPr>
          <a:xfrm>
            <a:off x="227575" y="3901025"/>
            <a:ext cx="1897800" cy="1032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600"/>
              <a:buFont typeface="Arial"/>
              <a:buNone/>
            </a:pPr>
            <a:r>
              <a:rPr lang="en-US" sz="2600" b="0" i="1" u="none" strike="noStrike" cap="none">
                <a:solidFill>
                  <a:srgbClr val="000000"/>
                </a:solidFill>
                <a:latin typeface="Verdana"/>
                <a:ea typeface="Verdana"/>
                <a:cs typeface="Verdana"/>
                <a:sym typeface="Verdana"/>
              </a:rPr>
              <a:t>Workbook pg. 21 </a:t>
            </a:r>
            <a:endParaRPr sz="2600" b="0" i="1" u="none" strike="noStrike" cap="none">
              <a:solidFill>
                <a:srgbClr val="000000"/>
              </a:solidFill>
              <a:latin typeface="Verdana"/>
              <a:ea typeface="Verdana"/>
              <a:cs typeface="Verdana"/>
              <a:sym typeface="Verdana"/>
            </a:endParaRPr>
          </a:p>
        </p:txBody>
      </p:sp>
      <p:cxnSp>
        <p:nvCxnSpPr>
          <p:cNvPr id="2" name="Google Shape;680;g2b02a18e28d_0_0">
            <a:extLst>
              <a:ext uri="{FF2B5EF4-FFF2-40B4-BE49-F238E27FC236}">
                <a16:creationId xmlns:a16="http://schemas.microsoft.com/office/drawing/2014/main" id="{1FF3DB35-CDCC-2107-0D35-5936B936A4E5}"/>
              </a:ext>
              <a:ext uri="{C183D7F6-B498-43B3-948B-1728B52AA6E4}">
                <adec:decorative xmlns:adec="http://schemas.microsoft.com/office/drawing/2017/decorative" val="1"/>
              </a:ext>
            </a:extLst>
          </p:cNvPr>
          <p:cNvCxnSpPr>
            <a:cxnSpLocks/>
          </p:cNvCxnSpPr>
          <p:nvPr/>
        </p:nvCxnSpPr>
        <p:spPr>
          <a:xfrm flipH="1" flipV="1">
            <a:off x="3959750" y="4458605"/>
            <a:ext cx="3231236" cy="35405"/>
          </a:xfrm>
          <a:prstGeom prst="straightConnector1">
            <a:avLst/>
          </a:prstGeom>
          <a:noFill/>
          <a:ln w="9525" cap="flat" cmpd="sng">
            <a:solidFill>
              <a:schemeClr val="dk1"/>
            </a:solidFill>
            <a:prstDash val="solid"/>
            <a:round/>
            <a:headEnd type="none" w="sm" len="sm"/>
            <a:tailEnd type="none" w="sm" len="sm"/>
          </a:ln>
        </p:spPr>
      </p:cxnSp>
      <p:cxnSp>
        <p:nvCxnSpPr>
          <p:cNvPr id="3" name="Google Shape;682;g2b02a18e28d_0_0">
            <a:extLst>
              <a:ext uri="{FF2B5EF4-FFF2-40B4-BE49-F238E27FC236}">
                <a16:creationId xmlns:a16="http://schemas.microsoft.com/office/drawing/2014/main" id="{1344C8D2-BD3E-8D4F-F635-549D0247EFCA}"/>
              </a:ext>
              <a:ext uri="{C183D7F6-B498-43B3-948B-1728B52AA6E4}">
                <adec:decorative xmlns:adec="http://schemas.microsoft.com/office/drawing/2017/decorative" val="1"/>
              </a:ext>
            </a:extLst>
          </p:cNvPr>
          <p:cNvCxnSpPr>
            <a:cxnSpLocks/>
            <a:endCxn id="5" idx="3"/>
          </p:cNvCxnSpPr>
          <p:nvPr/>
        </p:nvCxnSpPr>
        <p:spPr>
          <a:xfrm flipH="1" flipV="1">
            <a:off x="6280269" y="3224359"/>
            <a:ext cx="893141" cy="1261950"/>
          </a:xfrm>
          <a:prstGeom prst="straightConnector1">
            <a:avLst/>
          </a:prstGeom>
          <a:noFill/>
          <a:ln w="9525" cap="flat" cmpd="sng">
            <a:solidFill>
              <a:schemeClr val="dk1"/>
            </a:solidFill>
            <a:prstDash val="solid"/>
            <a:round/>
            <a:headEnd type="none" w="sm" len="sm"/>
            <a:tailEnd type="none" w="sm" len="sm"/>
          </a:ln>
        </p:spPr>
      </p:cxnSp>
      <p:sp>
        <p:nvSpPr>
          <p:cNvPr id="4" name="Google Shape;683;g2b02a18e28d_0_0">
            <a:extLst>
              <a:ext uri="{FF2B5EF4-FFF2-40B4-BE49-F238E27FC236}">
                <a16:creationId xmlns:a16="http://schemas.microsoft.com/office/drawing/2014/main" id="{46E1CBF4-3AA7-41D0-EFBC-2F1514853AF1}"/>
              </a:ext>
            </a:extLst>
          </p:cNvPr>
          <p:cNvSpPr/>
          <p:nvPr/>
        </p:nvSpPr>
        <p:spPr>
          <a:xfrm>
            <a:off x="4828085" y="3733948"/>
            <a:ext cx="1605504" cy="431303"/>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Cause</a:t>
            </a:r>
            <a:endParaRPr sz="1400" b="0" i="0" u="none" strike="noStrike" cap="none" dirty="0">
              <a:solidFill>
                <a:srgbClr val="000000"/>
              </a:solidFill>
              <a:latin typeface="Arial"/>
              <a:ea typeface="Arial"/>
              <a:cs typeface="Arial"/>
              <a:sym typeface="Arial"/>
            </a:endParaRPr>
          </a:p>
        </p:txBody>
      </p:sp>
      <p:sp>
        <p:nvSpPr>
          <p:cNvPr id="5" name="Google Shape;684;g2b02a18e28d_0_0">
            <a:extLst>
              <a:ext uri="{FF2B5EF4-FFF2-40B4-BE49-F238E27FC236}">
                <a16:creationId xmlns:a16="http://schemas.microsoft.com/office/drawing/2014/main" id="{FB85FA1B-B874-449C-CEBF-16CBEA5ACA9D}"/>
              </a:ext>
            </a:extLst>
          </p:cNvPr>
          <p:cNvSpPr/>
          <p:nvPr/>
        </p:nvSpPr>
        <p:spPr>
          <a:xfrm>
            <a:off x="4828085" y="3008707"/>
            <a:ext cx="1452184" cy="431303"/>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400" b="0" i="0" u="none" strike="noStrike" cap="none" dirty="0">
                <a:solidFill>
                  <a:srgbClr val="000000"/>
                </a:solidFill>
                <a:latin typeface="Arial"/>
                <a:ea typeface="Arial"/>
                <a:cs typeface="Arial"/>
                <a:sym typeface="Arial"/>
              </a:rPr>
              <a:t>Cause</a:t>
            </a:r>
            <a:endParaRPr sz="1400" b="0" i="0" u="none" strike="noStrike" cap="none" dirty="0">
              <a:solidFill>
                <a:srgbClr val="000000"/>
              </a:solidFill>
              <a:latin typeface="Arial"/>
              <a:ea typeface="Arial"/>
              <a:cs typeface="Arial"/>
              <a:sym typeface="Arial"/>
            </a:endParaRPr>
          </a:p>
        </p:txBody>
      </p:sp>
      <p:sp>
        <p:nvSpPr>
          <p:cNvPr id="6" name="Google Shape;685;g2b02a18e28d_0_0">
            <a:extLst>
              <a:ext uri="{FF2B5EF4-FFF2-40B4-BE49-F238E27FC236}">
                <a16:creationId xmlns:a16="http://schemas.microsoft.com/office/drawing/2014/main" id="{D7F46E05-C604-F3AA-9FC8-4F5E662FF83A}"/>
              </a:ext>
            </a:extLst>
          </p:cNvPr>
          <p:cNvSpPr/>
          <p:nvPr/>
        </p:nvSpPr>
        <p:spPr>
          <a:xfrm>
            <a:off x="4824926" y="4796213"/>
            <a:ext cx="1645260" cy="431303"/>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400" b="0" i="0" u="none" strike="noStrike" cap="none" dirty="0">
                <a:solidFill>
                  <a:srgbClr val="000000"/>
                </a:solidFill>
                <a:latin typeface="Arial"/>
                <a:ea typeface="Arial"/>
                <a:cs typeface="Arial"/>
                <a:sym typeface="Arial"/>
              </a:rPr>
              <a:t>Cause</a:t>
            </a:r>
            <a:endParaRPr sz="1400" b="0" i="0" u="none" strike="noStrike" cap="none" dirty="0">
              <a:solidFill>
                <a:srgbClr val="000000"/>
              </a:solidFill>
              <a:latin typeface="Arial"/>
              <a:ea typeface="Arial"/>
              <a:cs typeface="Arial"/>
              <a:sym typeface="Arial"/>
            </a:endParaRPr>
          </a:p>
        </p:txBody>
      </p:sp>
      <p:cxnSp>
        <p:nvCxnSpPr>
          <p:cNvPr id="7" name="Google Shape;686;g2b02a18e28d_0_0">
            <a:extLst>
              <a:ext uri="{FF2B5EF4-FFF2-40B4-BE49-F238E27FC236}">
                <a16:creationId xmlns:a16="http://schemas.microsoft.com/office/drawing/2014/main" id="{9AAF5479-5720-90D3-388D-D0AEF56DC905}"/>
              </a:ext>
              <a:ext uri="{C183D7F6-B498-43B3-948B-1728B52AA6E4}">
                <adec:decorative xmlns:adec="http://schemas.microsoft.com/office/drawing/2017/decorative" val="1"/>
              </a:ext>
            </a:extLst>
          </p:cNvPr>
          <p:cNvCxnSpPr>
            <a:cxnSpLocks/>
            <a:stCxn id="8" idx="3"/>
            <a:endCxn id="9" idx="1"/>
          </p:cNvCxnSpPr>
          <p:nvPr/>
        </p:nvCxnSpPr>
        <p:spPr>
          <a:xfrm flipV="1">
            <a:off x="6381448" y="4477499"/>
            <a:ext cx="801587" cy="1267872"/>
          </a:xfrm>
          <a:prstGeom prst="straightConnector1">
            <a:avLst/>
          </a:prstGeom>
          <a:noFill/>
          <a:ln w="9525" cap="flat" cmpd="sng">
            <a:solidFill>
              <a:schemeClr val="dk1"/>
            </a:solidFill>
            <a:prstDash val="solid"/>
            <a:round/>
            <a:headEnd type="none" w="sm" len="sm"/>
            <a:tailEnd type="none" w="sm" len="sm"/>
          </a:ln>
        </p:spPr>
      </p:cxnSp>
      <p:sp>
        <p:nvSpPr>
          <p:cNvPr id="8" name="Google Shape;688;g2b02a18e28d_0_0">
            <a:extLst>
              <a:ext uri="{FF2B5EF4-FFF2-40B4-BE49-F238E27FC236}">
                <a16:creationId xmlns:a16="http://schemas.microsoft.com/office/drawing/2014/main" id="{ED6CC0A4-1BF3-6AB5-401E-A7C53C5BF737}"/>
              </a:ext>
            </a:extLst>
          </p:cNvPr>
          <p:cNvSpPr/>
          <p:nvPr/>
        </p:nvSpPr>
        <p:spPr>
          <a:xfrm>
            <a:off x="4824926" y="5529719"/>
            <a:ext cx="1556522" cy="431303"/>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000000"/>
                </a:solidFill>
                <a:latin typeface="Arial"/>
                <a:ea typeface="Arial"/>
                <a:cs typeface="Arial"/>
                <a:sym typeface="Arial"/>
              </a:rPr>
              <a:t>Cause</a:t>
            </a:r>
            <a:endParaRPr sz="1300" b="0" i="0" u="none" strike="noStrike" cap="none" dirty="0">
              <a:solidFill>
                <a:srgbClr val="000000"/>
              </a:solidFill>
              <a:latin typeface="Arial"/>
              <a:ea typeface="Arial"/>
              <a:cs typeface="Arial"/>
              <a:sym typeface="Arial"/>
            </a:endParaRPr>
          </a:p>
        </p:txBody>
      </p:sp>
      <p:sp>
        <p:nvSpPr>
          <p:cNvPr id="9" name="Google Shape;681;g2b02a18e28d_0_0">
            <a:extLst>
              <a:ext uri="{FF2B5EF4-FFF2-40B4-BE49-F238E27FC236}">
                <a16:creationId xmlns:a16="http://schemas.microsoft.com/office/drawing/2014/main" id="{4FDA88D7-D9D4-9B4F-9B51-B880600205C0}"/>
              </a:ext>
            </a:extLst>
          </p:cNvPr>
          <p:cNvSpPr/>
          <p:nvPr/>
        </p:nvSpPr>
        <p:spPr>
          <a:xfrm>
            <a:off x="7183035" y="3721249"/>
            <a:ext cx="1265379" cy="1512499"/>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1000"/>
              </a:spcBef>
              <a:spcAft>
                <a:spcPts val="0"/>
              </a:spcAft>
              <a:buClr>
                <a:schemeClr val="dk1"/>
              </a:buClr>
              <a:buSzPts val="1100"/>
              <a:buFont typeface="Arial"/>
              <a:buNone/>
            </a:pPr>
            <a:r>
              <a:rPr lang="en-US" sz="1800" b="0" i="0" u="none" strike="noStrike" cap="none" dirty="0">
                <a:solidFill>
                  <a:schemeClr val="dk1"/>
                </a:solidFill>
                <a:latin typeface="Verdana"/>
                <a:ea typeface="Verdana"/>
                <a:cs typeface="Verdana"/>
                <a:sym typeface="Verdana"/>
              </a:rPr>
              <a:t>Problem</a:t>
            </a:r>
            <a:endParaRPr sz="1800" b="0" i="0" u="none" strike="noStrike" cap="none" dirty="0">
              <a:solidFill>
                <a:schemeClr val="accent1"/>
              </a:solidFill>
              <a:latin typeface="Arial"/>
              <a:ea typeface="Arial"/>
              <a:cs typeface="Arial"/>
              <a:sym typeface="Arial"/>
            </a:endParaRPr>
          </a:p>
        </p:txBody>
      </p:sp>
      <p:sp>
        <p:nvSpPr>
          <p:cNvPr id="35" name="Google Shape;683;g2b02a18e28d_0_0">
            <a:extLst>
              <a:ext uri="{FF2B5EF4-FFF2-40B4-BE49-F238E27FC236}">
                <a16:creationId xmlns:a16="http://schemas.microsoft.com/office/drawing/2014/main" id="{AF07E468-826A-F340-4BC5-4BF017EEC367}"/>
              </a:ext>
            </a:extLst>
          </p:cNvPr>
          <p:cNvSpPr/>
          <p:nvPr/>
        </p:nvSpPr>
        <p:spPr>
          <a:xfrm>
            <a:off x="2615243" y="3733948"/>
            <a:ext cx="1605504" cy="431303"/>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Cause</a:t>
            </a:r>
            <a:endParaRPr sz="1400" b="0" i="0" u="none" strike="noStrike" cap="none" dirty="0">
              <a:solidFill>
                <a:srgbClr val="000000"/>
              </a:solidFill>
              <a:latin typeface="Arial"/>
              <a:ea typeface="Arial"/>
              <a:cs typeface="Arial"/>
              <a:sym typeface="Arial"/>
            </a:endParaRPr>
          </a:p>
        </p:txBody>
      </p:sp>
      <p:sp>
        <p:nvSpPr>
          <p:cNvPr id="36" name="Google Shape;684;g2b02a18e28d_0_0">
            <a:extLst>
              <a:ext uri="{FF2B5EF4-FFF2-40B4-BE49-F238E27FC236}">
                <a16:creationId xmlns:a16="http://schemas.microsoft.com/office/drawing/2014/main" id="{B3FB6B13-40E0-43D8-A843-5ED4E753448E}"/>
              </a:ext>
            </a:extLst>
          </p:cNvPr>
          <p:cNvSpPr/>
          <p:nvPr/>
        </p:nvSpPr>
        <p:spPr>
          <a:xfrm>
            <a:off x="2612257" y="3008707"/>
            <a:ext cx="1452184" cy="431303"/>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400" b="0" i="0" u="none" strike="noStrike" cap="none" dirty="0">
                <a:solidFill>
                  <a:srgbClr val="000000"/>
                </a:solidFill>
                <a:latin typeface="Arial"/>
                <a:ea typeface="Arial"/>
                <a:cs typeface="Arial"/>
                <a:sym typeface="Arial"/>
              </a:rPr>
              <a:t>Cause</a:t>
            </a:r>
            <a:endParaRPr sz="1400" b="0" i="0" u="none" strike="noStrike" cap="none" dirty="0">
              <a:solidFill>
                <a:srgbClr val="000000"/>
              </a:solidFill>
              <a:latin typeface="Arial"/>
              <a:ea typeface="Arial"/>
              <a:cs typeface="Arial"/>
              <a:sym typeface="Arial"/>
            </a:endParaRPr>
          </a:p>
        </p:txBody>
      </p:sp>
      <p:sp>
        <p:nvSpPr>
          <p:cNvPr id="37" name="Google Shape;685;g2b02a18e28d_0_0">
            <a:extLst>
              <a:ext uri="{FF2B5EF4-FFF2-40B4-BE49-F238E27FC236}">
                <a16:creationId xmlns:a16="http://schemas.microsoft.com/office/drawing/2014/main" id="{D60EF846-C407-BFA5-9F94-91197EE12DB7}"/>
              </a:ext>
            </a:extLst>
          </p:cNvPr>
          <p:cNvSpPr/>
          <p:nvPr/>
        </p:nvSpPr>
        <p:spPr>
          <a:xfrm>
            <a:off x="2615828" y="4796213"/>
            <a:ext cx="1645260" cy="431303"/>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400" b="0" i="0" u="none" strike="noStrike" cap="none" dirty="0">
                <a:solidFill>
                  <a:srgbClr val="000000"/>
                </a:solidFill>
                <a:latin typeface="Arial"/>
                <a:ea typeface="Arial"/>
                <a:cs typeface="Arial"/>
                <a:sym typeface="Arial"/>
              </a:rPr>
              <a:t>Cause</a:t>
            </a:r>
            <a:endParaRPr sz="1400" b="0" i="0" u="none" strike="noStrike" cap="none" dirty="0">
              <a:solidFill>
                <a:srgbClr val="000000"/>
              </a:solidFill>
              <a:latin typeface="Arial"/>
              <a:ea typeface="Arial"/>
              <a:cs typeface="Arial"/>
              <a:sym typeface="Arial"/>
            </a:endParaRPr>
          </a:p>
        </p:txBody>
      </p:sp>
      <p:sp>
        <p:nvSpPr>
          <p:cNvPr id="38" name="Google Shape;688;g2b02a18e28d_0_0">
            <a:extLst>
              <a:ext uri="{FF2B5EF4-FFF2-40B4-BE49-F238E27FC236}">
                <a16:creationId xmlns:a16="http://schemas.microsoft.com/office/drawing/2014/main" id="{E296CF01-0FF9-3A5E-9DE7-6C8DF1C6323B}"/>
              </a:ext>
            </a:extLst>
          </p:cNvPr>
          <p:cNvSpPr/>
          <p:nvPr/>
        </p:nvSpPr>
        <p:spPr>
          <a:xfrm>
            <a:off x="2617615" y="5529719"/>
            <a:ext cx="1556522" cy="431303"/>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000000"/>
                </a:solidFill>
                <a:latin typeface="Arial"/>
                <a:ea typeface="Arial"/>
                <a:cs typeface="Arial"/>
                <a:sym typeface="Arial"/>
              </a:rPr>
              <a:t>Cause</a:t>
            </a:r>
            <a:endParaRPr sz="1300" b="0" i="0" u="none" strike="noStrike" cap="none" dirty="0">
              <a:solidFill>
                <a:srgbClr val="000000"/>
              </a:solidFill>
              <a:latin typeface="Arial"/>
              <a:ea typeface="Arial"/>
              <a:cs typeface="Arial"/>
              <a:sym typeface="Arial"/>
            </a:endParaRPr>
          </a:p>
        </p:txBody>
      </p:sp>
      <p:cxnSp>
        <p:nvCxnSpPr>
          <p:cNvPr id="39" name="Google Shape;682;g2b02a18e28d_0_0">
            <a:extLst>
              <a:ext uri="{FF2B5EF4-FFF2-40B4-BE49-F238E27FC236}">
                <a16:creationId xmlns:a16="http://schemas.microsoft.com/office/drawing/2014/main" id="{234B05AA-EFBC-5D36-F7D8-9490D9D59952}"/>
              </a:ext>
              <a:ext uri="{C183D7F6-B498-43B3-948B-1728B52AA6E4}">
                <adec:decorative xmlns:adec="http://schemas.microsoft.com/office/drawing/2017/decorative" val="1"/>
              </a:ext>
            </a:extLst>
          </p:cNvPr>
          <p:cNvCxnSpPr>
            <a:cxnSpLocks/>
            <a:endCxn id="36" idx="3"/>
          </p:cNvCxnSpPr>
          <p:nvPr/>
        </p:nvCxnSpPr>
        <p:spPr>
          <a:xfrm flipH="1" flipV="1">
            <a:off x="4064441" y="3224359"/>
            <a:ext cx="898071" cy="1246907"/>
          </a:xfrm>
          <a:prstGeom prst="straightConnector1">
            <a:avLst/>
          </a:prstGeom>
          <a:noFill/>
          <a:ln w="9525" cap="flat" cmpd="sng">
            <a:solidFill>
              <a:schemeClr val="dk1"/>
            </a:solidFill>
            <a:prstDash val="solid"/>
            <a:round/>
            <a:headEnd type="none" w="sm" len="sm"/>
            <a:tailEnd type="none" w="sm" len="sm"/>
          </a:ln>
        </p:spPr>
      </p:cxnSp>
      <p:cxnSp>
        <p:nvCxnSpPr>
          <p:cNvPr id="40" name="Google Shape;686;g2b02a18e28d_0_0">
            <a:extLst>
              <a:ext uri="{FF2B5EF4-FFF2-40B4-BE49-F238E27FC236}">
                <a16:creationId xmlns:a16="http://schemas.microsoft.com/office/drawing/2014/main" id="{14652B89-AC19-9B14-698A-130AFFAAA458}"/>
              </a:ext>
              <a:ext uri="{C183D7F6-B498-43B3-948B-1728B52AA6E4}">
                <adec:decorative xmlns:adec="http://schemas.microsoft.com/office/drawing/2017/decorative" val="1"/>
              </a:ext>
            </a:extLst>
          </p:cNvPr>
          <p:cNvCxnSpPr>
            <a:cxnSpLocks/>
          </p:cNvCxnSpPr>
          <p:nvPr/>
        </p:nvCxnSpPr>
        <p:spPr>
          <a:xfrm flipV="1">
            <a:off x="4167287" y="4477498"/>
            <a:ext cx="787035" cy="1284384"/>
          </a:xfrm>
          <a:prstGeom prst="straightConnector1">
            <a:avLst/>
          </a:prstGeom>
          <a:noFill/>
          <a:ln w="9525" cap="flat" cmpd="sng">
            <a:solidFill>
              <a:schemeClr val="dk1"/>
            </a:solidFill>
            <a:prstDash val="solid"/>
            <a:round/>
            <a:headEnd type="none" w="sm" len="sm"/>
            <a:tailEnd type="none" w="sm" len="sm"/>
          </a:ln>
        </p:spPr>
      </p:cxn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g24c0cd4a5fb_4_0"/>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000"/>
              <a:buFont typeface="Verdana"/>
              <a:buNone/>
            </a:pPr>
            <a:r>
              <a:rPr lang="en-US"/>
              <a:t>Division A: Getting to the “Why”</a:t>
            </a:r>
            <a:endParaRPr/>
          </a:p>
        </p:txBody>
      </p:sp>
      <p:sp>
        <p:nvSpPr>
          <p:cNvPr id="618" name="Google Shape;618;g24c0cd4a5fb_4_0"/>
          <p:cNvSpPr txBox="1">
            <a:spLocks noGrp="1"/>
          </p:cNvSpPr>
          <p:nvPr>
            <p:ph type="body" idx="4294967295"/>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457200" lvl="0" indent="-431800" algn="l" rtl="0">
              <a:lnSpc>
                <a:spcPct val="100000"/>
              </a:lnSpc>
              <a:spcBef>
                <a:spcPts val="1000"/>
              </a:spcBef>
              <a:spcAft>
                <a:spcPts val="0"/>
              </a:spcAft>
              <a:buSzPts val="3200"/>
              <a:buFont typeface="Verdana"/>
              <a:buChar char="•"/>
            </a:pPr>
            <a:r>
              <a:rPr lang="en-US"/>
              <a:t>“Why is 35% of the student population at-risk of being chronically absent, particularly within secondary schools</a:t>
            </a:r>
            <a:r>
              <a:rPr lang="en-US" sz="3000"/>
              <a:t> among students being reported as economically disadvantaged</a:t>
            </a:r>
            <a:r>
              <a:rPr lang="en-US"/>
              <a:t>?”</a:t>
            </a:r>
            <a:endParaRPr/>
          </a:p>
          <a:p>
            <a:pPr marL="457200" lvl="0" indent="-431800" algn="l" rtl="0">
              <a:lnSpc>
                <a:spcPct val="100000"/>
              </a:lnSpc>
              <a:spcBef>
                <a:spcPts val="1000"/>
              </a:spcBef>
              <a:spcAft>
                <a:spcPts val="0"/>
              </a:spcAft>
              <a:buSzPts val="3200"/>
              <a:buFont typeface="Verdana"/>
              <a:buChar char="•"/>
            </a:pPr>
            <a:r>
              <a:rPr lang="en-US"/>
              <a:t>DLT fishbone of the problem</a:t>
            </a:r>
            <a:endParaRPr/>
          </a:p>
          <a:p>
            <a:pPr marL="914400" lvl="1" indent="-342900" algn="l" rtl="0">
              <a:lnSpc>
                <a:spcPct val="100000"/>
              </a:lnSpc>
              <a:spcBef>
                <a:spcPts val="1000"/>
              </a:spcBef>
              <a:spcAft>
                <a:spcPts val="0"/>
              </a:spcAft>
              <a:buSzPts val="1800"/>
              <a:buChar char="–"/>
            </a:pPr>
            <a:r>
              <a:rPr lang="en-US"/>
              <a:t>8 initial “whys”</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g2b43ead5cbc_0_461"/>
          <p:cNvSpPr txBox="1">
            <a:spLocks noGrp="1"/>
          </p:cNvSpPr>
          <p:nvPr>
            <p:ph type="title" idx="4294967295"/>
          </p:nvPr>
        </p:nvSpPr>
        <p:spPr>
          <a:xfrm>
            <a:off x="5808300" y="228600"/>
            <a:ext cx="3107100" cy="55797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000"/>
              <a:buFont typeface="Verdana"/>
              <a:buNone/>
            </a:pPr>
            <a:r>
              <a:rPr lang="en-US" sz="2700" b="1">
                <a:solidFill>
                  <a:schemeClr val="lt1"/>
                </a:solidFill>
              </a:rPr>
              <a:t>Brainstorming our “Why”:</a:t>
            </a:r>
            <a:r>
              <a:rPr lang="en-US" sz="2600">
                <a:solidFill>
                  <a:schemeClr val="lt1"/>
                </a:solidFill>
              </a:rPr>
              <a:t> </a:t>
            </a:r>
            <a:endParaRPr sz="2600">
              <a:solidFill>
                <a:schemeClr val="lt1"/>
              </a:solidFill>
            </a:endParaRPr>
          </a:p>
          <a:p>
            <a:pPr marL="0" lvl="0" indent="0" algn="ctr" rtl="0">
              <a:lnSpc>
                <a:spcPct val="100000"/>
              </a:lnSpc>
              <a:spcBef>
                <a:spcPts val="1000"/>
              </a:spcBef>
              <a:spcAft>
                <a:spcPts val="0"/>
              </a:spcAft>
              <a:buClr>
                <a:schemeClr val="lt1"/>
              </a:buClr>
              <a:buSzPts val="4000"/>
              <a:buFont typeface="Verdana"/>
              <a:buNone/>
            </a:pPr>
            <a:r>
              <a:rPr lang="en-US" sz="2400" i="1">
                <a:solidFill>
                  <a:srgbClr val="FFFFFF"/>
                </a:solidFill>
              </a:rPr>
              <a:t>“Why is 35% of the student population at-risk of being chronically absent, particularly within secondary schools </a:t>
            </a:r>
            <a:r>
              <a:rPr lang="en-US" sz="2400" i="1">
                <a:solidFill>
                  <a:schemeClr val="lt1"/>
                </a:solidFill>
              </a:rPr>
              <a:t>among students being reported as economically disadvantaged</a:t>
            </a:r>
            <a:r>
              <a:rPr lang="en-US" sz="2400" i="1">
                <a:solidFill>
                  <a:srgbClr val="FFFFFF"/>
                </a:solidFill>
              </a:rPr>
              <a:t>?”</a:t>
            </a:r>
            <a:endParaRPr sz="2400" i="1">
              <a:solidFill>
                <a:srgbClr val="FFFFFF"/>
              </a:solidFill>
            </a:endParaRPr>
          </a:p>
        </p:txBody>
      </p:sp>
      <p:sp>
        <p:nvSpPr>
          <p:cNvPr id="624" name="Google Shape;624;g2b43ead5cbc_0_461"/>
          <p:cNvSpPr txBox="1">
            <a:spLocks noGrp="1"/>
          </p:cNvSpPr>
          <p:nvPr>
            <p:ph type="body" idx="4294967295"/>
          </p:nvPr>
        </p:nvSpPr>
        <p:spPr>
          <a:xfrm>
            <a:off x="183275" y="228500"/>
            <a:ext cx="5401200" cy="6400500"/>
          </a:xfrm>
          <a:prstGeom prst="rect">
            <a:avLst/>
          </a:prstGeom>
          <a:noFill/>
          <a:ln>
            <a:noFill/>
          </a:ln>
        </p:spPr>
        <p:txBody>
          <a:bodyPr spcFirstLastPara="1" wrap="square" lIns="91425" tIns="45700" rIns="91425" bIns="45700" anchor="t" anchorCtr="0">
            <a:noAutofit/>
          </a:bodyPr>
          <a:lstStyle/>
          <a:p>
            <a:pPr marL="457200" lvl="0" indent="-333375" algn="l" rtl="0">
              <a:lnSpc>
                <a:spcPct val="100000"/>
              </a:lnSpc>
              <a:spcBef>
                <a:spcPts val="0"/>
              </a:spcBef>
              <a:spcAft>
                <a:spcPts val="0"/>
              </a:spcAft>
              <a:buSzPts val="1650"/>
              <a:buFont typeface="Verdana"/>
              <a:buChar char="•"/>
            </a:pPr>
            <a:r>
              <a:rPr lang="en-US" sz="1650"/>
              <a:t>Lack of communication with families about attendance procedures and supports and their student’s current attendance record</a:t>
            </a:r>
            <a:endParaRPr sz="1650"/>
          </a:p>
          <a:p>
            <a:pPr marL="457200" lvl="0" indent="-333375" algn="l" rtl="0">
              <a:lnSpc>
                <a:spcPct val="100000"/>
              </a:lnSpc>
              <a:spcBef>
                <a:spcPts val="1000"/>
              </a:spcBef>
              <a:spcAft>
                <a:spcPts val="0"/>
              </a:spcAft>
              <a:buSzPts val="1650"/>
              <a:buFont typeface="Verdana"/>
              <a:buChar char="•"/>
            </a:pPr>
            <a:r>
              <a:rPr lang="en-US" sz="1650"/>
              <a:t>Health concerns (short-term illness, chronic illness, and medical/dental/mental health appointments) </a:t>
            </a:r>
            <a:endParaRPr sz="1650"/>
          </a:p>
          <a:p>
            <a:pPr marL="457200" lvl="0" indent="-333375" algn="l" rtl="0">
              <a:lnSpc>
                <a:spcPct val="100000"/>
              </a:lnSpc>
              <a:spcBef>
                <a:spcPts val="1000"/>
              </a:spcBef>
              <a:spcAft>
                <a:spcPts val="0"/>
              </a:spcAft>
              <a:buSzPts val="1650"/>
              <a:buFont typeface="Verdana"/>
              <a:buChar char="•"/>
            </a:pPr>
            <a:r>
              <a:rPr lang="en-US" sz="1650"/>
              <a:t>Personal stress (depression/ sadness, stressed/upset, family emergencies)</a:t>
            </a:r>
            <a:endParaRPr sz="1650"/>
          </a:p>
          <a:p>
            <a:pPr marL="457200" lvl="0" indent="-333375" algn="l" rtl="0">
              <a:lnSpc>
                <a:spcPct val="100000"/>
              </a:lnSpc>
              <a:spcBef>
                <a:spcPts val="1000"/>
              </a:spcBef>
              <a:spcAft>
                <a:spcPts val="0"/>
              </a:spcAft>
              <a:buSzPts val="1650"/>
              <a:buFont typeface="Verdana"/>
              <a:buChar char="•"/>
            </a:pPr>
            <a:r>
              <a:rPr lang="en-US" sz="1650"/>
              <a:t>Transportation difficulties; food and housing insecurity</a:t>
            </a:r>
            <a:endParaRPr sz="1650"/>
          </a:p>
          <a:p>
            <a:pPr marL="457200" lvl="0" indent="-333375" algn="l" rtl="0">
              <a:lnSpc>
                <a:spcPct val="100000"/>
              </a:lnSpc>
              <a:spcBef>
                <a:spcPts val="1000"/>
              </a:spcBef>
              <a:spcAft>
                <a:spcPts val="0"/>
              </a:spcAft>
              <a:buSzPts val="1650"/>
              <a:buFont typeface="Verdana"/>
              <a:buChar char="•"/>
            </a:pPr>
            <a:r>
              <a:rPr lang="en-US" sz="1650"/>
              <a:t>Challenges associated with poverty: lack of health and mental health resources, affordable housing, transportation concerns, witnessing or being a victim of violence</a:t>
            </a:r>
            <a:endParaRPr sz="1650"/>
          </a:p>
          <a:p>
            <a:pPr marL="457200" lvl="0" indent="-333375" algn="l" rtl="0">
              <a:lnSpc>
                <a:spcPct val="100000"/>
              </a:lnSpc>
              <a:spcBef>
                <a:spcPts val="1000"/>
              </a:spcBef>
              <a:spcAft>
                <a:spcPts val="0"/>
              </a:spcAft>
              <a:buSzPts val="1650"/>
              <a:buFont typeface="Verdana"/>
              <a:buChar char="•"/>
            </a:pPr>
            <a:r>
              <a:rPr lang="en-US" sz="1650"/>
              <a:t>School stress (perception of difficulty with schoolwork, lack of preparedness for a class, and avoidance of a teacher, class or student)</a:t>
            </a:r>
            <a:endParaRPr sz="1650"/>
          </a:p>
          <a:p>
            <a:pPr marL="457200" lvl="0" indent="-333375" algn="l" rtl="0">
              <a:lnSpc>
                <a:spcPct val="100000"/>
              </a:lnSpc>
              <a:spcBef>
                <a:spcPts val="1000"/>
              </a:spcBef>
              <a:spcAft>
                <a:spcPts val="0"/>
              </a:spcAft>
              <a:buSzPts val="1650"/>
              <a:buFont typeface="Verdana"/>
              <a:buChar char="•"/>
            </a:pPr>
            <a:r>
              <a:rPr lang="en-US" sz="1650"/>
              <a:t>Lack of school connectedness or perception of relevance for reaching future goals</a:t>
            </a:r>
            <a:endParaRPr sz="1650"/>
          </a:p>
          <a:p>
            <a:pPr marL="457200" lvl="0" indent="-333375" algn="l" rtl="0">
              <a:lnSpc>
                <a:spcPct val="100000"/>
              </a:lnSpc>
              <a:spcBef>
                <a:spcPts val="1000"/>
              </a:spcBef>
              <a:spcAft>
                <a:spcPts val="1000"/>
              </a:spcAft>
              <a:buSzPts val="1650"/>
              <a:buFont typeface="Verdana"/>
              <a:buChar char="•"/>
            </a:pPr>
            <a:r>
              <a:rPr lang="en-US" sz="1650"/>
              <a:t>Disproportionate rates of suspension for economically disadvantaged students</a:t>
            </a:r>
            <a:endParaRPr sz="1650"/>
          </a:p>
        </p:txBody>
      </p:sp>
      <p:sp>
        <p:nvSpPr>
          <p:cNvPr id="625" name="Google Shape;625;g2b43ead5cbc_0_461"/>
          <p:cNvSpPr txBox="1"/>
          <p:nvPr/>
        </p:nvSpPr>
        <p:spPr>
          <a:xfrm>
            <a:off x="4975000" y="6269400"/>
            <a:ext cx="2428800" cy="588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1" u="none" strike="noStrike" cap="none">
                <a:solidFill>
                  <a:srgbClr val="000000"/>
                </a:solidFill>
                <a:latin typeface="Verdana"/>
                <a:ea typeface="Verdana"/>
                <a:cs typeface="Verdana"/>
                <a:sym typeface="Verdana"/>
              </a:rPr>
              <a:t>Workbook pg. 18</a:t>
            </a:r>
            <a:endParaRPr sz="2000" b="0" i="1" u="none" strike="noStrike" cap="none">
              <a:solidFill>
                <a:srgbClr val="000000"/>
              </a:solidFill>
              <a:latin typeface="Verdana"/>
              <a:ea typeface="Verdana"/>
              <a:cs typeface="Verdana"/>
              <a:sym typeface="Verdana"/>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g2a17953dd2c_0_0"/>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t>Root Cause: </a:t>
            </a:r>
            <a:endParaRPr/>
          </a:p>
          <a:p>
            <a:pPr marL="0" lvl="0" indent="0" algn="ctr" rtl="0">
              <a:lnSpc>
                <a:spcPct val="100000"/>
              </a:lnSpc>
              <a:spcBef>
                <a:spcPts val="0"/>
              </a:spcBef>
              <a:spcAft>
                <a:spcPts val="0"/>
              </a:spcAft>
              <a:buSzPts val="4000"/>
              <a:buNone/>
            </a:pPr>
            <a:r>
              <a:rPr lang="en-US"/>
              <a:t>What does the Research Say? </a:t>
            </a:r>
            <a:endParaRPr/>
          </a:p>
        </p:txBody>
      </p:sp>
      <p:pic>
        <p:nvPicPr>
          <p:cNvPr id="632" name="Google Shape;632;g2a17953dd2c_0_0"/>
          <p:cNvPicPr preferRelativeResize="0"/>
          <p:nvPr/>
        </p:nvPicPr>
        <p:blipFill rotWithShape="1">
          <a:blip r:embed="rId3">
            <a:alphaModFix/>
          </a:blip>
          <a:srcRect/>
          <a:stretch/>
        </p:blipFill>
        <p:spPr>
          <a:xfrm>
            <a:off x="152400" y="1524000"/>
            <a:ext cx="8839202" cy="4429422"/>
          </a:xfrm>
          <a:prstGeom prst="rect">
            <a:avLst/>
          </a:prstGeom>
          <a:noFill/>
          <a:ln>
            <a:noFill/>
          </a:ln>
        </p:spPr>
      </p:pic>
      <p:sp>
        <p:nvSpPr>
          <p:cNvPr id="633" name="Google Shape;633;g2a17953dd2c_0_0"/>
          <p:cNvSpPr txBox="1"/>
          <p:nvPr/>
        </p:nvSpPr>
        <p:spPr>
          <a:xfrm>
            <a:off x="123250" y="6269550"/>
            <a:ext cx="3396600" cy="588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600"/>
              <a:buFont typeface="Arial"/>
              <a:buNone/>
            </a:pPr>
            <a:r>
              <a:rPr lang="en-US" sz="2600" b="0" i="1" u="none" strike="noStrike" cap="none">
                <a:solidFill>
                  <a:srgbClr val="000000"/>
                </a:solidFill>
                <a:latin typeface="Verdana"/>
                <a:ea typeface="Verdana"/>
                <a:cs typeface="Verdana"/>
                <a:sym typeface="Verdana"/>
              </a:rPr>
              <a:t>Workbook pg. 19</a:t>
            </a:r>
            <a:endParaRPr sz="2600" b="0" i="1" u="none" strike="noStrike" cap="none">
              <a:solidFill>
                <a:srgbClr val="000000"/>
              </a:solidFill>
              <a:latin typeface="Verdana"/>
              <a:ea typeface="Verdana"/>
              <a:cs typeface="Verdana"/>
              <a:sym typeface="Verdana"/>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g2a17953dd2c_0_7"/>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000"/>
              <a:buFont typeface="Verdana"/>
              <a:buNone/>
            </a:pPr>
            <a:r>
              <a:rPr lang="en-US"/>
              <a:t>Division A:</a:t>
            </a:r>
            <a:endParaRPr/>
          </a:p>
          <a:p>
            <a:pPr marL="0" lvl="0" indent="0" algn="ctr" rtl="0">
              <a:lnSpc>
                <a:spcPct val="100000"/>
              </a:lnSpc>
              <a:spcBef>
                <a:spcPts val="0"/>
              </a:spcBef>
              <a:spcAft>
                <a:spcPts val="0"/>
              </a:spcAft>
              <a:buClr>
                <a:schemeClr val="lt1"/>
              </a:buClr>
              <a:buSzPts val="4000"/>
              <a:buFont typeface="Verdana"/>
              <a:buNone/>
            </a:pPr>
            <a:r>
              <a:rPr lang="en-US"/>
              <a:t>Making Sense of our “Why”</a:t>
            </a:r>
            <a:endParaRPr/>
          </a:p>
        </p:txBody>
      </p:sp>
      <p:sp>
        <p:nvSpPr>
          <p:cNvPr id="640" name="Google Shape;640;g2a17953dd2c_0_7"/>
          <p:cNvSpPr txBox="1"/>
          <p:nvPr/>
        </p:nvSpPr>
        <p:spPr>
          <a:xfrm>
            <a:off x="228600" y="1421725"/>
            <a:ext cx="3850200" cy="519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US" sz="2100" b="1" i="0" u="none" strike="noStrike" cap="none">
                <a:solidFill>
                  <a:schemeClr val="dk1"/>
                </a:solidFill>
                <a:latin typeface="Verdana"/>
                <a:ea typeface="Verdana"/>
                <a:cs typeface="Verdana"/>
                <a:sym typeface="Verdana"/>
              </a:rPr>
              <a:t>Barriers:</a:t>
            </a:r>
            <a:endParaRPr sz="2100" b="1" i="0" u="none" strike="noStrike" cap="none">
              <a:solidFill>
                <a:schemeClr val="dk1"/>
              </a:solidFill>
              <a:latin typeface="Verdana"/>
              <a:ea typeface="Verdana"/>
              <a:cs typeface="Verdana"/>
              <a:sym typeface="Verdana"/>
            </a:endParaRPr>
          </a:p>
          <a:p>
            <a:pPr marL="457200" marR="0" lvl="0" indent="-342900" algn="l" rtl="0">
              <a:lnSpc>
                <a:spcPct val="90000"/>
              </a:lnSpc>
              <a:spcBef>
                <a:spcPts val="0"/>
              </a:spcBef>
              <a:spcAft>
                <a:spcPts val="0"/>
              </a:spcAft>
              <a:buClr>
                <a:schemeClr val="dk1"/>
              </a:buClr>
              <a:buSzPts val="1800"/>
              <a:buFont typeface="Verdana"/>
              <a:buChar char="•"/>
            </a:pPr>
            <a:r>
              <a:rPr lang="en-US" sz="1800" b="0" i="0" u="none" strike="noStrike" cap="none">
                <a:solidFill>
                  <a:schemeClr val="dk1"/>
                </a:solidFill>
                <a:latin typeface="Verdana"/>
                <a:ea typeface="Verdana"/>
                <a:cs typeface="Verdana"/>
                <a:sym typeface="Verdana"/>
              </a:rPr>
              <a:t>Health concerns (short-term illness, chronic illness, and medical/dental/mental health appointments) </a:t>
            </a:r>
            <a:endParaRPr sz="1800" b="0" i="0" u="none" strike="noStrike" cap="none">
              <a:solidFill>
                <a:schemeClr val="dk1"/>
              </a:solidFill>
              <a:latin typeface="Verdana"/>
              <a:ea typeface="Verdana"/>
              <a:cs typeface="Verdana"/>
              <a:sym typeface="Verdana"/>
            </a:endParaRPr>
          </a:p>
          <a:p>
            <a:pPr marL="457200" marR="0" lvl="0" indent="-342900" algn="l" rtl="0">
              <a:lnSpc>
                <a:spcPct val="90000"/>
              </a:lnSpc>
              <a:spcBef>
                <a:spcPts val="1000"/>
              </a:spcBef>
              <a:spcAft>
                <a:spcPts val="0"/>
              </a:spcAft>
              <a:buClr>
                <a:schemeClr val="dk1"/>
              </a:buClr>
              <a:buSzPts val="1800"/>
              <a:buFont typeface="Verdana"/>
              <a:buChar char="•"/>
            </a:pPr>
            <a:r>
              <a:rPr lang="en-US" sz="1800" b="0" i="0" u="none" strike="noStrike" cap="none">
                <a:solidFill>
                  <a:schemeClr val="dk1"/>
                </a:solidFill>
                <a:latin typeface="Verdana"/>
                <a:ea typeface="Verdana"/>
                <a:cs typeface="Verdana"/>
                <a:sym typeface="Verdana"/>
              </a:rPr>
              <a:t>Personal stress (depression/ sadness, stressed/upset, family emergencies)</a:t>
            </a:r>
            <a:endParaRPr sz="1800" b="0" i="0" u="none" strike="noStrike" cap="none">
              <a:solidFill>
                <a:schemeClr val="dk1"/>
              </a:solidFill>
              <a:latin typeface="Verdana"/>
              <a:ea typeface="Verdana"/>
              <a:cs typeface="Verdana"/>
              <a:sym typeface="Verdana"/>
            </a:endParaRPr>
          </a:p>
          <a:p>
            <a:pPr marL="457200" marR="0" lvl="0" indent="-342900" algn="l" rtl="0">
              <a:lnSpc>
                <a:spcPct val="90000"/>
              </a:lnSpc>
              <a:spcBef>
                <a:spcPts val="1000"/>
              </a:spcBef>
              <a:spcAft>
                <a:spcPts val="0"/>
              </a:spcAft>
              <a:buClr>
                <a:schemeClr val="dk1"/>
              </a:buClr>
              <a:buSzPts val="1800"/>
              <a:buFont typeface="Verdana"/>
              <a:buChar char="•"/>
            </a:pPr>
            <a:r>
              <a:rPr lang="en-US" sz="1800" b="0" i="0" u="none" strike="noStrike" cap="none">
                <a:solidFill>
                  <a:schemeClr val="dk1"/>
                </a:solidFill>
                <a:latin typeface="Verdana"/>
                <a:ea typeface="Verdana"/>
                <a:cs typeface="Verdana"/>
                <a:sym typeface="Verdana"/>
              </a:rPr>
              <a:t>Transportation difficulties; food and housing insecurity</a:t>
            </a:r>
            <a:endParaRPr sz="1800" b="0" i="0" u="none" strike="noStrike" cap="none">
              <a:solidFill>
                <a:schemeClr val="dk1"/>
              </a:solidFill>
              <a:latin typeface="Verdana"/>
              <a:ea typeface="Verdana"/>
              <a:cs typeface="Verdana"/>
              <a:sym typeface="Verdana"/>
            </a:endParaRPr>
          </a:p>
          <a:p>
            <a:pPr marL="457200" marR="0" lvl="0" indent="-342900" algn="l" rtl="0">
              <a:lnSpc>
                <a:spcPct val="90000"/>
              </a:lnSpc>
              <a:spcBef>
                <a:spcPts val="1000"/>
              </a:spcBef>
              <a:spcAft>
                <a:spcPts val="1000"/>
              </a:spcAft>
              <a:buClr>
                <a:schemeClr val="dk1"/>
              </a:buClr>
              <a:buSzPts val="1800"/>
              <a:buFont typeface="Verdana"/>
              <a:buChar char="•"/>
            </a:pPr>
            <a:r>
              <a:rPr lang="en-US" sz="1800" b="0" i="0" u="none" strike="noStrike" cap="none">
                <a:solidFill>
                  <a:schemeClr val="dk1"/>
                </a:solidFill>
                <a:latin typeface="Verdana"/>
                <a:ea typeface="Verdana"/>
                <a:cs typeface="Verdana"/>
                <a:sym typeface="Verdana"/>
              </a:rPr>
              <a:t>Challenges associated with poverty: lack of health and mental health resources, affordable housing, transportation concerns, witnessing or being a victim of violence</a:t>
            </a:r>
            <a:endParaRPr sz="1800" b="0" i="0" u="none" strike="noStrike" cap="none">
              <a:solidFill>
                <a:schemeClr val="dk1"/>
              </a:solidFill>
              <a:latin typeface="Verdana"/>
              <a:ea typeface="Verdana"/>
              <a:cs typeface="Verdana"/>
              <a:sym typeface="Verdana"/>
            </a:endParaRPr>
          </a:p>
        </p:txBody>
      </p:sp>
      <p:sp>
        <p:nvSpPr>
          <p:cNvPr id="641" name="Google Shape;641;g2a17953dd2c_0_7"/>
          <p:cNvSpPr txBox="1"/>
          <p:nvPr/>
        </p:nvSpPr>
        <p:spPr>
          <a:xfrm>
            <a:off x="4118675" y="1421725"/>
            <a:ext cx="4796700" cy="176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US" sz="2100" b="1" i="0" u="none" strike="noStrike" cap="none">
                <a:solidFill>
                  <a:schemeClr val="dk1"/>
                </a:solidFill>
                <a:latin typeface="Verdana"/>
                <a:ea typeface="Verdana"/>
                <a:cs typeface="Verdana"/>
                <a:sym typeface="Verdana"/>
              </a:rPr>
              <a:t>Aversion:</a:t>
            </a:r>
            <a:endParaRPr sz="2100" b="1" i="0" u="none" strike="noStrike" cap="none">
              <a:solidFill>
                <a:schemeClr val="dk1"/>
              </a:solidFill>
              <a:latin typeface="Verdana"/>
              <a:ea typeface="Verdana"/>
              <a:cs typeface="Verdana"/>
              <a:sym typeface="Verdana"/>
            </a:endParaRPr>
          </a:p>
          <a:p>
            <a:pPr marL="457200" marR="0" lvl="0" indent="-342900" algn="l" rtl="0">
              <a:lnSpc>
                <a:spcPct val="90000"/>
              </a:lnSpc>
              <a:spcBef>
                <a:spcPts val="0"/>
              </a:spcBef>
              <a:spcAft>
                <a:spcPts val="0"/>
              </a:spcAft>
              <a:buClr>
                <a:schemeClr val="dk1"/>
              </a:buClr>
              <a:buSzPts val="1800"/>
              <a:buFont typeface="Verdana"/>
              <a:buChar char="•"/>
            </a:pPr>
            <a:r>
              <a:rPr lang="en-US" sz="1800" b="0" i="0" u="none" strike="noStrike" cap="none">
                <a:solidFill>
                  <a:schemeClr val="dk1"/>
                </a:solidFill>
                <a:latin typeface="Verdana"/>
                <a:ea typeface="Verdana"/>
                <a:cs typeface="Verdana"/>
                <a:sym typeface="Verdana"/>
              </a:rPr>
              <a:t>School stress (perception of difficulty with schoolwork, lack of preparedness for a class, and avoidance of a teacher, class or student)</a:t>
            </a:r>
            <a:endParaRPr sz="1800" b="0" i="0" u="none" strike="noStrike" cap="none">
              <a:solidFill>
                <a:schemeClr val="dk1"/>
              </a:solidFill>
              <a:latin typeface="Verdana"/>
              <a:ea typeface="Verdana"/>
              <a:cs typeface="Verdana"/>
              <a:sym typeface="Verdana"/>
            </a:endParaRPr>
          </a:p>
          <a:p>
            <a:pPr marL="0" marR="0" lvl="0" indent="0" algn="l" rtl="0">
              <a:lnSpc>
                <a:spcPct val="100000"/>
              </a:lnSpc>
              <a:spcBef>
                <a:spcPts val="1000"/>
              </a:spcBef>
              <a:spcAft>
                <a:spcPts val="0"/>
              </a:spcAft>
              <a:buClr>
                <a:srgbClr val="000000"/>
              </a:buClr>
              <a:buSzPts val="2100"/>
              <a:buFont typeface="Arial"/>
              <a:buNone/>
            </a:pPr>
            <a:endParaRPr sz="2100" b="0" i="0" u="none" strike="noStrike" cap="none">
              <a:solidFill>
                <a:schemeClr val="dk1"/>
              </a:solidFill>
              <a:latin typeface="Verdana"/>
              <a:ea typeface="Verdana"/>
              <a:cs typeface="Verdana"/>
              <a:sym typeface="Verdana"/>
            </a:endParaRPr>
          </a:p>
        </p:txBody>
      </p:sp>
      <p:sp>
        <p:nvSpPr>
          <p:cNvPr id="642" name="Google Shape;642;g2a17953dd2c_0_7"/>
          <p:cNvSpPr txBox="1"/>
          <p:nvPr/>
        </p:nvSpPr>
        <p:spPr>
          <a:xfrm>
            <a:off x="4118675" y="5279700"/>
            <a:ext cx="3480900" cy="1566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US" sz="2100" b="1" i="0" u="none" strike="noStrike" cap="none">
                <a:solidFill>
                  <a:schemeClr val="dk1"/>
                </a:solidFill>
                <a:latin typeface="Verdana"/>
                <a:ea typeface="Verdana"/>
                <a:cs typeface="Verdana"/>
                <a:sym typeface="Verdana"/>
              </a:rPr>
              <a:t>Misconceptions:</a:t>
            </a:r>
            <a:endParaRPr sz="2100" b="1" i="0" u="none" strike="noStrike" cap="none">
              <a:solidFill>
                <a:schemeClr val="dk1"/>
              </a:solidFill>
              <a:latin typeface="Verdana"/>
              <a:ea typeface="Verdana"/>
              <a:cs typeface="Verdana"/>
              <a:sym typeface="Verdana"/>
            </a:endParaRPr>
          </a:p>
          <a:p>
            <a:pPr marL="457200" marR="0" lvl="0" indent="-330200" algn="l" rtl="0">
              <a:lnSpc>
                <a:spcPct val="100000"/>
              </a:lnSpc>
              <a:spcBef>
                <a:spcPts val="0"/>
              </a:spcBef>
              <a:spcAft>
                <a:spcPts val="0"/>
              </a:spcAft>
              <a:buClr>
                <a:schemeClr val="dk1"/>
              </a:buClr>
              <a:buSzPts val="1600"/>
              <a:buFont typeface="Verdana"/>
              <a:buChar char="•"/>
            </a:pPr>
            <a:r>
              <a:rPr lang="en-US" sz="1450" b="0" i="0" u="none" strike="noStrike" cap="none">
                <a:solidFill>
                  <a:schemeClr val="dk1"/>
                </a:solidFill>
                <a:latin typeface="Verdana"/>
                <a:ea typeface="Verdana"/>
                <a:cs typeface="Verdana"/>
                <a:sym typeface="Verdana"/>
              </a:rPr>
              <a:t>Lack of communication with families about attendance procedures and supports and their student’s current attendance record</a:t>
            </a:r>
            <a:endParaRPr sz="1600" b="0" i="0" u="none" strike="noStrike" cap="none">
              <a:solidFill>
                <a:schemeClr val="dk1"/>
              </a:solidFill>
              <a:latin typeface="Verdana"/>
              <a:ea typeface="Verdana"/>
              <a:cs typeface="Verdana"/>
              <a:sym typeface="Verdana"/>
            </a:endParaRPr>
          </a:p>
          <a:p>
            <a:pPr marL="0" marR="0" lvl="0" indent="0" algn="l" rtl="0">
              <a:lnSpc>
                <a:spcPct val="100000"/>
              </a:lnSpc>
              <a:spcBef>
                <a:spcPts val="1000"/>
              </a:spcBef>
              <a:spcAft>
                <a:spcPts val="0"/>
              </a:spcAft>
              <a:buClr>
                <a:srgbClr val="000000"/>
              </a:buClr>
              <a:buSzPts val="2000"/>
              <a:buFont typeface="Arial"/>
              <a:buNone/>
            </a:pPr>
            <a:endParaRPr sz="2000" b="0" i="0" u="none" strike="noStrike" cap="none">
              <a:solidFill>
                <a:schemeClr val="dk1"/>
              </a:solidFill>
              <a:latin typeface="Verdana"/>
              <a:ea typeface="Verdana"/>
              <a:cs typeface="Verdana"/>
              <a:sym typeface="Verdana"/>
            </a:endParaRPr>
          </a:p>
        </p:txBody>
      </p:sp>
      <p:sp>
        <p:nvSpPr>
          <p:cNvPr id="643" name="Google Shape;643;g2a17953dd2c_0_7"/>
          <p:cNvSpPr txBox="1"/>
          <p:nvPr/>
        </p:nvSpPr>
        <p:spPr>
          <a:xfrm>
            <a:off x="4118675" y="3164450"/>
            <a:ext cx="4796700" cy="211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US" sz="2100" b="1" i="0" u="none" strike="noStrike" cap="none">
                <a:solidFill>
                  <a:schemeClr val="dk1"/>
                </a:solidFill>
                <a:latin typeface="Verdana"/>
                <a:ea typeface="Verdana"/>
                <a:cs typeface="Verdana"/>
                <a:sym typeface="Verdana"/>
              </a:rPr>
              <a:t>Disengagement:</a:t>
            </a:r>
            <a:endParaRPr sz="2100" b="1" i="0" u="none" strike="noStrike" cap="none">
              <a:solidFill>
                <a:schemeClr val="dk1"/>
              </a:solidFill>
              <a:latin typeface="Verdana"/>
              <a:ea typeface="Verdana"/>
              <a:cs typeface="Verdana"/>
              <a:sym typeface="Verdana"/>
            </a:endParaRPr>
          </a:p>
          <a:p>
            <a:pPr marL="457200" marR="0" lvl="0" indent="-342900" algn="l" rtl="0">
              <a:lnSpc>
                <a:spcPct val="90000"/>
              </a:lnSpc>
              <a:spcBef>
                <a:spcPts val="0"/>
              </a:spcBef>
              <a:spcAft>
                <a:spcPts val="0"/>
              </a:spcAft>
              <a:buClr>
                <a:schemeClr val="dk1"/>
              </a:buClr>
              <a:buSzPts val="1800"/>
              <a:buFont typeface="Verdana"/>
              <a:buChar char="•"/>
            </a:pPr>
            <a:r>
              <a:rPr lang="en-US" sz="1800" b="0" i="0" u="none" strike="noStrike" cap="none">
                <a:solidFill>
                  <a:schemeClr val="dk1"/>
                </a:solidFill>
                <a:latin typeface="Verdana"/>
                <a:ea typeface="Verdana"/>
                <a:cs typeface="Verdana"/>
                <a:sym typeface="Verdana"/>
              </a:rPr>
              <a:t>Lack of school connectedness or perception of relevance for reaching future goals</a:t>
            </a:r>
            <a:endParaRPr sz="1800" b="0" i="0" u="none" strike="noStrike" cap="none">
              <a:solidFill>
                <a:schemeClr val="dk1"/>
              </a:solidFill>
              <a:latin typeface="Verdana"/>
              <a:ea typeface="Verdana"/>
              <a:cs typeface="Verdana"/>
              <a:sym typeface="Verdana"/>
            </a:endParaRPr>
          </a:p>
          <a:p>
            <a:pPr marL="457200" marR="0" lvl="0" indent="-342900" algn="l" rtl="0">
              <a:lnSpc>
                <a:spcPct val="90000"/>
              </a:lnSpc>
              <a:spcBef>
                <a:spcPts val="1000"/>
              </a:spcBef>
              <a:spcAft>
                <a:spcPts val="0"/>
              </a:spcAft>
              <a:buClr>
                <a:schemeClr val="dk1"/>
              </a:buClr>
              <a:buSzPts val="1800"/>
              <a:buFont typeface="Verdana"/>
              <a:buChar char="•"/>
            </a:pPr>
            <a:r>
              <a:rPr lang="en-US" sz="1800" b="0" i="0" u="none" strike="noStrike" cap="none">
                <a:solidFill>
                  <a:schemeClr val="dk1"/>
                </a:solidFill>
                <a:latin typeface="Verdana"/>
                <a:ea typeface="Verdana"/>
                <a:cs typeface="Verdana"/>
                <a:sym typeface="Verdana"/>
              </a:rPr>
              <a:t>Disproportionate rates of suspension for economically disadvantaged students</a:t>
            </a:r>
            <a:endParaRPr sz="1800" b="0" i="0" u="none" strike="noStrike" cap="none">
              <a:solidFill>
                <a:schemeClr val="dk1"/>
              </a:solidFill>
              <a:latin typeface="Verdana"/>
              <a:ea typeface="Verdana"/>
              <a:cs typeface="Verdana"/>
              <a:sym typeface="Verdana"/>
            </a:endParaRPr>
          </a:p>
          <a:p>
            <a:pPr marL="0" marR="0" lvl="0" indent="0" algn="l" rtl="0">
              <a:lnSpc>
                <a:spcPct val="100000"/>
              </a:lnSpc>
              <a:spcBef>
                <a:spcPts val="1000"/>
              </a:spcBef>
              <a:spcAft>
                <a:spcPts val="0"/>
              </a:spcAft>
              <a:buClr>
                <a:srgbClr val="000000"/>
              </a:buClr>
              <a:buSzPts val="1800"/>
              <a:buFont typeface="Arial"/>
              <a:buNone/>
            </a:pPr>
            <a:endParaRPr sz="1800" b="0" i="0" u="none" strike="noStrike" cap="none">
              <a:solidFill>
                <a:schemeClr val="dk1"/>
              </a:solidFill>
              <a:latin typeface="Verdana"/>
              <a:ea typeface="Verdana"/>
              <a:cs typeface="Verdana"/>
              <a:sym typeface="Verdan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168"/>
        <p:cNvGrpSpPr/>
        <p:nvPr/>
      </p:nvGrpSpPr>
      <p:grpSpPr>
        <a:xfrm>
          <a:off x="0" y="0"/>
          <a:ext cx="0" cy="0"/>
          <a:chOff x="0" y="0"/>
          <a:chExt cx="0" cy="0"/>
        </a:xfrm>
      </p:grpSpPr>
      <p:graphicFrame>
        <p:nvGraphicFramePr>
          <p:cNvPr id="169" name="Google Shape;169;g242ecb6d63f_1_12" title="Community Norms"/>
          <p:cNvGraphicFramePr/>
          <p:nvPr/>
        </p:nvGraphicFramePr>
        <p:xfrm>
          <a:off x="228592" y="1372878"/>
          <a:ext cx="3000000" cy="3000000"/>
        </p:xfrm>
        <a:graphic>
          <a:graphicData uri="http://schemas.openxmlformats.org/drawingml/2006/table">
            <a:tbl>
              <a:tblPr firstRow="1" bandRow="1">
                <a:noFill/>
                <a:tableStyleId>{E2680D3E-142A-419E-A9C1-5E4F4A4061DE}</a:tableStyleId>
              </a:tblPr>
              <a:tblGrid>
                <a:gridCol w="2644000">
                  <a:extLst>
                    <a:ext uri="{9D8B030D-6E8A-4147-A177-3AD203B41FA5}">
                      <a16:colId xmlns:a16="http://schemas.microsoft.com/office/drawing/2014/main" val="20000"/>
                    </a:ext>
                  </a:extLst>
                </a:gridCol>
                <a:gridCol w="6042800">
                  <a:extLst>
                    <a:ext uri="{9D8B030D-6E8A-4147-A177-3AD203B41FA5}">
                      <a16:colId xmlns:a16="http://schemas.microsoft.com/office/drawing/2014/main" val="20001"/>
                    </a:ext>
                  </a:extLst>
                </a:gridCol>
              </a:tblGrid>
              <a:tr h="1261250">
                <a:tc>
                  <a:txBody>
                    <a:bodyPr/>
                    <a:lstStyle/>
                    <a:p>
                      <a:pPr marL="0" marR="0" lvl="0" indent="0" algn="ctr" rtl="0">
                        <a:lnSpc>
                          <a:spcPct val="100000"/>
                        </a:lnSpc>
                        <a:spcBef>
                          <a:spcPts val="0"/>
                        </a:spcBef>
                        <a:spcAft>
                          <a:spcPts val="0"/>
                        </a:spcAft>
                        <a:buClr>
                          <a:schemeClr val="dk1"/>
                        </a:buClr>
                        <a:buSzPts val="3000"/>
                        <a:buFont typeface="Verdana"/>
                        <a:buNone/>
                      </a:pPr>
                      <a:r>
                        <a:rPr lang="en-US" sz="2400" b="0" u="none" strike="noStrike" cap="none">
                          <a:solidFill>
                            <a:schemeClr val="dk1"/>
                          </a:solidFill>
                          <a:latin typeface="Verdana"/>
                          <a:ea typeface="Verdana"/>
                          <a:cs typeface="Verdana"/>
                          <a:sym typeface="Verdana"/>
                        </a:rPr>
                        <a:t>Be Responsible</a:t>
                      </a:r>
                      <a:endParaRPr sz="2400" u="none" strike="noStrike" cap="none"/>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2"/>
                    </a:solidFill>
                  </a:tcPr>
                </a:tc>
                <a:tc>
                  <a:txBody>
                    <a:bodyPr/>
                    <a:lstStyle/>
                    <a:p>
                      <a:pPr marL="457200" marR="0" lvl="0" indent="-381000" algn="l" rtl="0">
                        <a:lnSpc>
                          <a:spcPct val="100000"/>
                        </a:lnSpc>
                        <a:spcBef>
                          <a:spcPts val="0"/>
                        </a:spcBef>
                        <a:spcAft>
                          <a:spcPts val="0"/>
                        </a:spcAft>
                        <a:buClr>
                          <a:srgbClr val="000000"/>
                        </a:buClr>
                        <a:buSzPts val="2400"/>
                        <a:buFont typeface="Verdana"/>
                        <a:buChar char="●"/>
                      </a:pPr>
                      <a:r>
                        <a:rPr lang="en-US" sz="2400" b="0" u="none" strike="noStrike" cap="none">
                          <a:solidFill>
                            <a:schemeClr val="dk1"/>
                          </a:solidFill>
                          <a:latin typeface="Verdana"/>
                          <a:ea typeface="Verdana"/>
                          <a:cs typeface="Verdana"/>
                          <a:sym typeface="Verdana"/>
                        </a:rPr>
                        <a:t>Take care of your needs.</a:t>
                      </a:r>
                      <a:endParaRPr sz="2400" u="none" strike="noStrike" cap="none"/>
                    </a:p>
                    <a:p>
                      <a:pPr marL="457200" marR="0" lvl="0" indent="-381000" algn="l" rtl="0">
                        <a:lnSpc>
                          <a:spcPct val="100000"/>
                        </a:lnSpc>
                        <a:spcBef>
                          <a:spcPts val="0"/>
                        </a:spcBef>
                        <a:spcAft>
                          <a:spcPts val="0"/>
                        </a:spcAft>
                        <a:buClr>
                          <a:srgbClr val="000000"/>
                        </a:buClr>
                        <a:buSzPts val="2400"/>
                        <a:buFont typeface="Verdana"/>
                        <a:buChar char="●"/>
                      </a:pPr>
                      <a:r>
                        <a:rPr lang="en-US" sz="2400" b="0" u="none" strike="noStrike" cap="none">
                          <a:solidFill>
                            <a:schemeClr val="dk1"/>
                          </a:solidFill>
                          <a:latin typeface="Verdana"/>
                          <a:ea typeface="Verdana"/>
                          <a:cs typeface="Verdana"/>
                          <a:sym typeface="Verdana"/>
                        </a:rPr>
                        <a:t>Share your questions with the group.</a:t>
                      </a:r>
                      <a:endParaRPr sz="2400" u="none" strike="noStrike" cap="none"/>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2"/>
                    </a:solidFill>
                  </a:tcPr>
                </a:tc>
                <a:extLst>
                  <a:ext uri="{0D108BD9-81ED-4DB2-BD59-A6C34878D82A}">
                    <a16:rowId xmlns:a16="http://schemas.microsoft.com/office/drawing/2014/main" val="10000"/>
                  </a:ext>
                </a:extLst>
              </a:tr>
              <a:tr h="1802600">
                <a:tc>
                  <a:txBody>
                    <a:bodyPr/>
                    <a:lstStyle/>
                    <a:p>
                      <a:pPr marL="0" marR="0" lvl="0" indent="0" algn="ctr" rtl="0">
                        <a:lnSpc>
                          <a:spcPct val="100000"/>
                        </a:lnSpc>
                        <a:spcBef>
                          <a:spcPts val="0"/>
                        </a:spcBef>
                        <a:spcAft>
                          <a:spcPts val="0"/>
                        </a:spcAft>
                        <a:buClr>
                          <a:schemeClr val="dk1"/>
                        </a:buClr>
                        <a:buSzPts val="3000"/>
                        <a:buFont typeface="Verdana"/>
                        <a:buNone/>
                      </a:pPr>
                      <a:r>
                        <a:rPr lang="en-US" sz="2400" u="none" strike="noStrike" cap="none">
                          <a:latin typeface="Verdana"/>
                          <a:ea typeface="Verdana"/>
                          <a:cs typeface="Verdana"/>
                          <a:sym typeface="Verdana"/>
                        </a:rPr>
                        <a:t>Be Respectful</a:t>
                      </a:r>
                      <a:endParaRPr sz="2400" u="none" strike="noStrike" cap="none"/>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457200" marR="0" lvl="0" indent="-381000" algn="l" rtl="0">
                        <a:lnSpc>
                          <a:spcPct val="100000"/>
                        </a:lnSpc>
                        <a:spcBef>
                          <a:spcPts val="0"/>
                        </a:spcBef>
                        <a:spcAft>
                          <a:spcPts val="0"/>
                        </a:spcAft>
                        <a:buClr>
                          <a:srgbClr val="000000"/>
                        </a:buClr>
                        <a:buSzPts val="2400"/>
                        <a:buFont typeface="Arial"/>
                        <a:buChar char="●"/>
                      </a:pPr>
                      <a:r>
                        <a:rPr lang="en-US" sz="2400" u="none" strike="noStrike" cap="none"/>
                        <a:t>Respect others intentions</a:t>
                      </a:r>
                      <a:endParaRPr sz="2400" u="none" strike="noStrike" cap="none"/>
                    </a:p>
                    <a:p>
                      <a:pPr marL="457200" marR="0" lvl="0" indent="-381000" algn="l" rtl="0">
                        <a:lnSpc>
                          <a:spcPct val="100000"/>
                        </a:lnSpc>
                        <a:spcBef>
                          <a:spcPts val="0"/>
                        </a:spcBef>
                        <a:spcAft>
                          <a:spcPts val="0"/>
                        </a:spcAft>
                        <a:buClr>
                          <a:srgbClr val="000000"/>
                        </a:buClr>
                        <a:buSzPts val="2400"/>
                        <a:buFont typeface="Arial"/>
                        <a:buChar char="●"/>
                      </a:pPr>
                      <a:r>
                        <a:rPr lang="en-US" sz="2400" u="none" strike="noStrike" cap="none"/>
                        <a:t>Honor the impact of your words</a:t>
                      </a:r>
                      <a:endParaRPr sz="2400" u="none" strike="noStrike" cap="none"/>
                    </a:p>
                    <a:p>
                      <a:pPr marL="457200" marR="0" lvl="0" indent="-381000" algn="l" rtl="0">
                        <a:lnSpc>
                          <a:spcPct val="100000"/>
                        </a:lnSpc>
                        <a:spcBef>
                          <a:spcPts val="0"/>
                        </a:spcBef>
                        <a:spcAft>
                          <a:spcPts val="0"/>
                        </a:spcAft>
                        <a:buClr>
                          <a:srgbClr val="000000"/>
                        </a:buClr>
                        <a:buSzPts val="2400"/>
                        <a:buFont typeface="Verdana"/>
                        <a:buChar char="●"/>
                      </a:pPr>
                      <a:r>
                        <a:rPr lang="en-US" sz="2400" u="none" strike="noStrike" cap="none"/>
                        <a:t>Earnestly move toward completing tasks during team work time</a:t>
                      </a:r>
                      <a:endParaRPr sz="2400" u="none" strike="noStrike" cap="none"/>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1554500">
                <a:tc>
                  <a:txBody>
                    <a:bodyPr/>
                    <a:lstStyle/>
                    <a:p>
                      <a:pPr marL="0" marR="0" lvl="0" indent="0" algn="ctr" rtl="0">
                        <a:lnSpc>
                          <a:spcPct val="100000"/>
                        </a:lnSpc>
                        <a:spcBef>
                          <a:spcPts val="0"/>
                        </a:spcBef>
                        <a:spcAft>
                          <a:spcPts val="0"/>
                        </a:spcAft>
                        <a:buClr>
                          <a:schemeClr val="dk1"/>
                        </a:buClr>
                        <a:buSzPts val="3000"/>
                        <a:buFont typeface="Verdana"/>
                        <a:buNone/>
                      </a:pPr>
                      <a:r>
                        <a:rPr lang="en-US" sz="2400" u="none" strike="noStrike" cap="none">
                          <a:latin typeface="Verdana"/>
                          <a:ea typeface="Verdana"/>
                          <a:cs typeface="Verdana"/>
                          <a:sym typeface="Verdana"/>
                        </a:rPr>
                        <a:t>Be</a:t>
                      </a:r>
                      <a:endParaRPr sz="2400" u="none" strike="noStrike" cap="none"/>
                    </a:p>
                    <a:p>
                      <a:pPr marL="0" marR="0" lvl="0" indent="0" algn="ctr" rtl="0">
                        <a:lnSpc>
                          <a:spcPct val="100000"/>
                        </a:lnSpc>
                        <a:spcBef>
                          <a:spcPts val="0"/>
                        </a:spcBef>
                        <a:spcAft>
                          <a:spcPts val="0"/>
                        </a:spcAft>
                        <a:buClr>
                          <a:schemeClr val="dk1"/>
                        </a:buClr>
                        <a:buSzPts val="3000"/>
                        <a:buFont typeface="Verdana"/>
                        <a:buNone/>
                      </a:pPr>
                      <a:r>
                        <a:rPr lang="en-US" sz="2400" u="none" strike="noStrike" cap="none">
                          <a:latin typeface="Verdana"/>
                          <a:ea typeface="Verdana"/>
                          <a:cs typeface="Verdana"/>
                          <a:sym typeface="Verdana"/>
                        </a:rPr>
                        <a:t>Engaged</a:t>
                      </a:r>
                      <a:endParaRPr sz="2400" u="none" strike="noStrike" cap="none"/>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457200" marR="0" lvl="0" indent="-381000" algn="l" rtl="0">
                        <a:lnSpc>
                          <a:spcPct val="100000"/>
                        </a:lnSpc>
                        <a:spcBef>
                          <a:spcPts val="0"/>
                        </a:spcBef>
                        <a:spcAft>
                          <a:spcPts val="0"/>
                        </a:spcAft>
                        <a:buClr>
                          <a:srgbClr val="000000"/>
                        </a:buClr>
                        <a:buSzPts val="2400"/>
                        <a:buFont typeface="Verdana"/>
                        <a:buChar char="●"/>
                      </a:pPr>
                      <a:r>
                        <a:rPr lang="en-US" sz="2400" u="none" strike="noStrike" cap="none">
                          <a:latin typeface="Verdana"/>
                          <a:ea typeface="Verdana"/>
                          <a:cs typeface="Verdana"/>
                          <a:sym typeface="Verdana"/>
                        </a:rPr>
                        <a:t>Ask what you need to know to understand and contribute.</a:t>
                      </a:r>
                      <a:endParaRPr sz="2400" u="none" strike="noStrike" cap="none">
                        <a:latin typeface="Verdana"/>
                        <a:ea typeface="Verdana"/>
                        <a:cs typeface="Verdana"/>
                        <a:sym typeface="Verdana"/>
                      </a:endParaRPr>
                    </a:p>
                    <a:p>
                      <a:pPr marL="457200" marR="0" lvl="0" indent="-381000" algn="l" rtl="0">
                        <a:lnSpc>
                          <a:spcPct val="100000"/>
                        </a:lnSpc>
                        <a:spcBef>
                          <a:spcPts val="0"/>
                        </a:spcBef>
                        <a:spcAft>
                          <a:spcPts val="0"/>
                        </a:spcAft>
                        <a:buClr>
                          <a:schemeClr val="dk1"/>
                        </a:buClr>
                        <a:buSzPts val="2400"/>
                        <a:buFont typeface="Arial"/>
                        <a:buChar char="●"/>
                      </a:pPr>
                      <a:r>
                        <a:rPr lang="en-US" sz="2400" u="none" strike="noStrike" cap="none"/>
                        <a:t>Stay present</a:t>
                      </a:r>
                      <a:endParaRPr sz="2400" u="none" strike="noStrike" cap="none"/>
                    </a:p>
                    <a:p>
                      <a:pPr marL="457200" marR="0" lvl="0" indent="-381000" algn="l" rtl="0">
                        <a:lnSpc>
                          <a:spcPct val="100000"/>
                        </a:lnSpc>
                        <a:spcBef>
                          <a:spcPts val="0"/>
                        </a:spcBef>
                        <a:spcAft>
                          <a:spcPts val="0"/>
                        </a:spcAft>
                        <a:buClr>
                          <a:schemeClr val="dk1"/>
                        </a:buClr>
                        <a:buSzPts val="2400"/>
                        <a:buFont typeface="Verdana"/>
                        <a:buChar char="●"/>
                      </a:pPr>
                      <a:r>
                        <a:rPr lang="en-US" sz="2400" u="none" strike="noStrike" cap="none"/>
                        <a:t>Listen to others attentively.</a:t>
                      </a:r>
                      <a:endParaRPr sz="2400" u="none" strike="noStrike" cap="none"/>
                    </a:p>
                    <a:p>
                      <a:pPr marL="457200" marR="0" lvl="0" indent="-381000" algn="l" rtl="0">
                        <a:lnSpc>
                          <a:spcPct val="100000"/>
                        </a:lnSpc>
                        <a:spcBef>
                          <a:spcPts val="0"/>
                        </a:spcBef>
                        <a:spcAft>
                          <a:spcPts val="0"/>
                        </a:spcAft>
                        <a:buClr>
                          <a:srgbClr val="000000"/>
                        </a:buClr>
                        <a:buSzPts val="2400"/>
                        <a:buFont typeface="Verdana"/>
                        <a:buChar char="●"/>
                      </a:pPr>
                      <a:r>
                        <a:rPr lang="en-US" sz="2400" u="none" strike="noStrike" cap="none">
                          <a:latin typeface="Verdana"/>
                          <a:ea typeface="Verdana"/>
                          <a:cs typeface="Verdana"/>
                          <a:sym typeface="Verdana"/>
                        </a:rPr>
                        <a:t>Share your expertise, </a:t>
                      </a:r>
                      <a:endParaRPr sz="2400" u="none" strike="noStrike" cap="none"/>
                    </a:p>
                    <a:p>
                      <a:pPr marL="457200" marR="0" lvl="0" indent="0" algn="l" rtl="0">
                        <a:lnSpc>
                          <a:spcPct val="100000"/>
                        </a:lnSpc>
                        <a:spcBef>
                          <a:spcPts val="0"/>
                        </a:spcBef>
                        <a:spcAft>
                          <a:spcPts val="0"/>
                        </a:spcAft>
                        <a:buClr>
                          <a:schemeClr val="dk1"/>
                        </a:buClr>
                        <a:buSzPts val="2400"/>
                        <a:buFont typeface="Verdana"/>
                        <a:buNone/>
                      </a:pPr>
                      <a:r>
                        <a:rPr lang="en-US" sz="2400" u="none" strike="noStrike" cap="none">
                          <a:latin typeface="Verdana"/>
                          <a:ea typeface="Verdana"/>
                          <a:cs typeface="Verdana"/>
                          <a:sym typeface="Verdana"/>
                        </a:rPr>
                        <a:t>information and ideas.</a:t>
                      </a:r>
                      <a:endParaRPr sz="2400" u="none" strike="noStrike" cap="none"/>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70" name="Google Shape;170;g242ecb6d63f_1_12"/>
          <p:cNvSpPr txBox="1">
            <a:spLocks noGrp="1"/>
          </p:cNvSpPr>
          <p:nvPr>
            <p:ph type="title"/>
          </p:nvPr>
        </p:nvSpPr>
        <p:spPr>
          <a:xfrm>
            <a:off x="228600" y="80425"/>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800"/>
              <a:buFont typeface="Verdana"/>
              <a:buNone/>
            </a:pPr>
            <a:r>
              <a:rPr lang="en-US" sz="4800"/>
              <a:t>Community Agreements</a:t>
            </a:r>
            <a:endParaRPr sz="480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g2ab63d2c450_0_31"/>
          <p:cNvSpPr txBox="1">
            <a:spLocks noGrp="1"/>
          </p:cNvSpPr>
          <p:nvPr>
            <p:ph type="body" idx="4294967295"/>
          </p:nvPr>
        </p:nvSpPr>
        <p:spPr>
          <a:xfrm>
            <a:off x="457201" y="1600201"/>
            <a:ext cx="8229600" cy="4572000"/>
          </a:xfrm>
          <a:prstGeom prst="rect">
            <a:avLst/>
          </a:prstGeom>
          <a:noFill/>
          <a:ln>
            <a:noFill/>
          </a:ln>
        </p:spPr>
        <p:txBody>
          <a:bodyPr spcFirstLastPara="1" wrap="square" lIns="91425" tIns="45700" rIns="91425" bIns="45700" anchor="t" anchorCtr="0">
            <a:noAutofit/>
          </a:bodyPr>
          <a:lstStyle/>
          <a:p>
            <a:pPr marL="457200" lvl="0" indent="-419100" algn="l" rtl="0">
              <a:lnSpc>
                <a:spcPct val="100000"/>
              </a:lnSpc>
              <a:spcBef>
                <a:spcPts val="0"/>
              </a:spcBef>
              <a:spcAft>
                <a:spcPts val="0"/>
              </a:spcAft>
              <a:buSzPts val="3000"/>
              <a:buFont typeface="Verdana"/>
              <a:buAutoNum type="arabicPeriod"/>
            </a:pPr>
            <a:r>
              <a:rPr lang="en-US" sz="3005"/>
              <a:t>What are the overlaps between the potential root causes and family/student feedback?</a:t>
            </a:r>
            <a:endParaRPr sz="3005"/>
          </a:p>
          <a:p>
            <a:pPr marL="0" lvl="0" indent="0" algn="l" rtl="0">
              <a:lnSpc>
                <a:spcPct val="100000"/>
              </a:lnSpc>
              <a:spcBef>
                <a:spcPts val="0"/>
              </a:spcBef>
              <a:spcAft>
                <a:spcPts val="0"/>
              </a:spcAft>
              <a:buSzPts val="3200"/>
              <a:buNone/>
            </a:pPr>
            <a:endParaRPr sz="3005"/>
          </a:p>
          <a:p>
            <a:pPr marL="457200" lvl="0" indent="-419100" algn="l" rtl="0">
              <a:lnSpc>
                <a:spcPct val="100000"/>
              </a:lnSpc>
              <a:spcBef>
                <a:spcPts val="0"/>
              </a:spcBef>
              <a:spcAft>
                <a:spcPts val="0"/>
              </a:spcAft>
              <a:buSzPts val="3000"/>
              <a:buFont typeface="Verdana"/>
              <a:buAutoNum type="arabicPeriod"/>
            </a:pPr>
            <a:r>
              <a:rPr lang="en-US" sz="3005"/>
              <a:t>Which root cause/s do we have data to support?</a:t>
            </a:r>
            <a:endParaRPr sz="3005"/>
          </a:p>
          <a:p>
            <a:pPr marL="457200" lvl="0" indent="0" algn="l" rtl="0">
              <a:lnSpc>
                <a:spcPct val="100000"/>
              </a:lnSpc>
              <a:spcBef>
                <a:spcPts val="0"/>
              </a:spcBef>
              <a:spcAft>
                <a:spcPts val="0"/>
              </a:spcAft>
              <a:buSzPts val="3200"/>
              <a:buNone/>
            </a:pPr>
            <a:endParaRPr sz="3005"/>
          </a:p>
          <a:p>
            <a:pPr marL="457200" lvl="0" indent="-419100" algn="l" rtl="0">
              <a:lnSpc>
                <a:spcPct val="100000"/>
              </a:lnSpc>
              <a:spcBef>
                <a:spcPts val="0"/>
              </a:spcBef>
              <a:spcAft>
                <a:spcPts val="0"/>
              </a:spcAft>
              <a:buSzPts val="3000"/>
              <a:buFont typeface="Verdana"/>
              <a:buAutoNum type="arabicPeriod"/>
            </a:pPr>
            <a:r>
              <a:rPr lang="en-US" sz="3005"/>
              <a:t>Which root cause/s will have the greatest positive impact on our goal?</a:t>
            </a:r>
            <a:endParaRPr sz="3005"/>
          </a:p>
        </p:txBody>
      </p:sp>
      <p:sp>
        <p:nvSpPr>
          <p:cNvPr id="650" name="Google Shape;650;g2ab63d2c450_0_31"/>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t>Division A:</a:t>
            </a:r>
            <a:endParaRPr/>
          </a:p>
          <a:p>
            <a:pPr marL="0" lvl="0" indent="0" algn="ctr" rtl="0">
              <a:lnSpc>
                <a:spcPct val="100000"/>
              </a:lnSpc>
              <a:spcBef>
                <a:spcPts val="0"/>
              </a:spcBef>
              <a:spcAft>
                <a:spcPts val="0"/>
              </a:spcAft>
              <a:buSzPts val="4000"/>
              <a:buNone/>
            </a:pPr>
            <a:r>
              <a:rPr lang="en-US"/>
              <a:t>Where Will We Start?</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cxnSp>
        <p:nvCxnSpPr>
          <p:cNvPr id="656" name="Google Shape;656;g24c0cd4a5fb_12_148">
            <a:extLst>
              <a:ext uri="{C183D7F6-B498-43B3-948B-1728B52AA6E4}">
                <adec:decorative xmlns:adec="http://schemas.microsoft.com/office/drawing/2017/decorative" val="1"/>
              </a:ext>
            </a:extLst>
          </p:cNvPr>
          <p:cNvCxnSpPr>
            <a:stCxn id="657" idx="1"/>
          </p:cNvCxnSpPr>
          <p:nvPr/>
        </p:nvCxnSpPr>
        <p:spPr>
          <a:xfrm flipH="1">
            <a:off x="1217650" y="3429000"/>
            <a:ext cx="3622500" cy="8400"/>
          </a:xfrm>
          <a:prstGeom prst="straightConnector1">
            <a:avLst/>
          </a:prstGeom>
          <a:noFill/>
          <a:ln w="9525" cap="flat" cmpd="sng">
            <a:solidFill>
              <a:schemeClr val="dk1"/>
            </a:solidFill>
            <a:prstDash val="solid"/>
            <a:round/>
            <a:headEnd type="none" w="sm" len="sm"/>
            <a:tailEnd type="none" w="sm" len="sm"/>
          </a:ln>
        </p:spPr>
      </p:cxnSp>
      <p:cxnSp>
        <p:nvCxnSpPr>
          <p:cNvPr id="658" name="Google Shape;658;g24c0cd4a5fb_12_148">
            <a:extLst>
              <a:ext uri="{C183D7F6-B498-43B3-948B-1728B52AA6E4}">
                <adec:decorative xmlns:adec="http://schemas.microsoft.com/office/drawing/2017/decorative" val="1"/>
              </a:ext>
            </a:extLst>
          </p:cNvPr>
          <p:cNvCxnSpPr>
            <a:stCxn id="657" idx="1"/>
          </p:cNvCxnSpPr>
          <p:nvPr/>
        </p:nvCxnSpPr>
        <p:spPr>
          <a:xfrm rot="10800000">
            <a:off x="3163450" y="898800"/>
            <a:ext cx="1676700" cy="2530200"/>
          </a:xfrm>
          <a:prstGeom prst="straightConnector1">
            <a:avLst/>
          </a:prstGeom>
          <a:noFill/>
          <a:ln w="9525" cap="flat" cmpd="sng">
            <a:solidFill>
              <a:schemeClr val="dk1"/>
            </a:solidFill>
            <a:prstDash val="solid"/>
            <a:round/>
            <a:headEnd type="none" w="sm" len="sm"/>
            <a:tailEnd type="none" w="sm" len="sm"/>
          </a:ln>
        </p:spPr>
      </p:cxnSp>
      <p:sp>
        <p:nvSpPr>
          <p:cNvPr id="659" name="Google Shape;659;g24c0cd4a5fb_12_148"/>
          <p:cNvSpPr/>
          <p:nvPr/>
        </p:nvSpPr>
        <p:spPr>
          <a:xfrm>
            <a:off x="858500" y="1490375"/>
            <a:ext cx="2685300" cy="4053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100" b="0" i="0" u="none" strike="noStrike" cap="none">
                <a:solidFill>
                  <a:srgbClr val="000000"/>
                </a:solidFill>
                <a:latin typeface="Arial"/>
                <a:ea typeface="Arial"/>
                <a:cs typeface="Arial"/>
                <a:sym typeface="Arial"/>
              </a:rPr>
              <a:t>Only sent home once at the beginning of the year in the handbook</a:t>
            </a:r>
            <a:endParaRPr sz="1100" b="0" i="0" u="none" strike="noStrike" cap="none">
              <a:solidFill>
                <a:srgbClr val="000000"/>
              </a:solidFill>
              <a:latin typeface="Arial"/>
              <a:ea typeface="Arial"/>
              <a:cs typeface="Arial"/>
              <a:sym typeface="Arial"/>
            </a:endParaRPr>
          </a:p>
        </p:txBody>
      </p:sp>
      <p:sp>
        <p:nvSpPr>
          <p:cNvPr id="660" name="Google Shape;660;g24c0cd4a5fb_12_148"/>
          <p:cNvSpPr/>
          <p:nvPr/>
        </p:nvSpPr>
        <p:spPr>
          <a:xfrm>
            <a:off x="979199" y="1967450"/>
            <a:ext cx="2871300" cy="4053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Not prominent on the website</a:t>
            </a:r>
            <a:endParaRPr sz="1400" b="0" i="0" u="none" strike="noStrike" cap="none">
              <a:solidFill>
                <a:srgbClr val="000000"/>
              </a:solidFill>
              <a:latin typeface="Arial"/>
              <a:ea typeface="Arial"/>
              <a:cs typeface="Arial"/>
              <a:sym typeface="Arial"/>
            </a:endParaRPr>
          </a:p>
        </p:txBody>
      </p:sp>
      <p:sp>
        <p:nvSpPr>
          <p:cNvPr id="661" name="Google Shape;661;g24c0cd4a5fb_12_148"/>
          <p:cNvSpPr/>
          <p:nvPr/>
        </p:nvSpPr>
        <p:spPr>
          <a:xfrm>
            <a:off x="652400" y="982025"/>
            <a:ext cx="2597100" cy="4053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400" b="0" i="0" u="none" strike="noStrike" cap="none">
                <a:solidFill>
                  <a:srgbClr val="000000"/>
                </a:solidFill>
                <a:latin typeface="Arial"/>
                <a:ea typeface="Arial"/>
                <a:cs typeface="Arial"/>
                <a:sym typeface="Arial"/>
              </a:rPr>
              <a:t>Faculty and staff are unsure of district policy</a:t>
            </a:r>
            <a:endParaRPr sz="1400" b="0" i="0" u="none" strike="noStrike" cap="none">
              <a:solidFill>
                <a:srgbClr val="000000"/>
              </a:solidFill>
              <a:latin typeface="Arial"/>
              <a:ea typeface="Arial"/>
              <a:cs typeface="Arial"/>
              <a:sym typeface="Arial"/>
            </a:endParaRPr>
          </a:p>
        </p:txBody>
      </p:sp>
      <p:sp>
        <p:nvSpPr>
          <p:cNvPr id="662" name="Google Shape;662;g24c0cd4a5fb_12_148"/>
          <p:cNvSpPr/>
          <p:nvPr/>
        </p:nvSpPr>
        <p:spPr>
          <a:xfrm>
            <a:off x="1134576" y="4000000"/>
            <a:ext cx="3018600" cy="4053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Students have jobs and work late hours</a:t>
            </a:r>
            <a:endParaRPr sz="1400" b="0" i="0" u="none" strike="noStrike" cap="none">
              <a:solidFill>
                <a:srgbClr val="000000"/>
              </a:solidFill>
              <a:latin typeface="Arial"/>
              <a:ea typeface="Arial"/>
              <a:cs typeface="Arial"/>
              <a:sym typeface="Arial"/>
            </a:endParaRPr>
          </a:p>
        </p:txBody>
      </p:sp>
      <p:sp>
        <p:nvSpPr>
          <p:cNvPr id="663" name="Google Shape;663;g24c0cd4a5fb_12_148"/>
          <p:cNvSpPr/>
          <p:nvPr/>
        </p:nvSpPr>
        <p:spPr>
          <a:xfrm>
            <a:off x="979202" y="4543675"/>
            <a:ext cx="2942400" cy="4053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400" b="0" i="0" u="none" strike="noStrike" cap="none">
                <a:solidFill>
                  <a:srgbClr val="000000"/>
                </a:solidFill>
                <a:latin typeface="Arial"/>
                <a:ea typeface="Arial"/>
                <a:cs typeface="Arial"/>
                <a:sym typeface="Arial"/>
              </a:rPr>
              <a:t>Lack of scaffolding in instruction</a:t>
            </a:r>
            <a:endParaRPr sz="1400" b="0" i="0" u="none" strike="noStrike" cap="none">
              <a:solidFill>
                <a:srgbClr val="000000"/>
              </a:solidFill>
              <a:latin typeface="Arial"/>
              <a:ea typeface="Arial"/>
              <a:cs typeface="Arial"/>
              <a:sym typeface="Arial"/>
            </a:endParaRPr>
          </a:p>
        </p:txBody>
      </p:sp>
      <p:sp>
        <p:nvSpPr>
          <p:cNvPr id="664" name="Google Shape;664;g24c0cd4a5fb_12_148"/>
          <p:cNvSpPr/>
          <p:nvPr/>
        </p:nvSpPr>
        <p:spPr>
          <a:xfrm>
            <a:off x="1287750" y="3498825"/>
            <a:ext cx="3067500" cy="4053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400" b="0" i="0" u="none" strike="noStrike" cap="none">
                <a:solidFill>
                  <a:srgbClr val="000000"/>
                </a:solidFill>
                <a:latin typeface="Arial"/>
                <a:ea typeface="Arial"/>
                <a:cs typeface="Arial"/>
                <a:sym typeface="Arial"/>
              </a:rPr>
              <a:t>Students don’t feel like they belong/are accepted at school</a:t>
            </a:r>
            <a:endParaRPr sz="1400" b="0" i="0" u="none" strike="noStrike" cap="none">
              <a:solidFill>
                <a:srgbClr val="000000"/>
              </a:solidFill>
              <a:latin typeface="Arial"/>
              <a:ea typeface="Arial"/>
              <a:cs typeface="Arial"/>
              <a:sym typeface="Arial"/>
            </a:endParaRPr>
          </a:p>
        </p:txBody>
      </p:sp>
      <p:sp>
        <p:nvSpPr>
          <p:cNvPr id="665" name="Google Shape;665;g24c0cd4a5fb_12_148"/>
          <p:cNvSpPr txBox="1"/>
          <p:nvPr/>
        </p:nvSpPr>
        <p:spPr>
          <a:xfrm>
            <a:off x="238900" y="146125"/>
            <a:ext cx="4960800" cy="732900"/>
          </a:xfrm>
          <a:prstGeom prst="rect">
            <a:avLst/>
          </a:prstGeom>
          <a:solidFill>
            <a:srgbClr val="FCE5CD"/>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1000"/>
              </a:spcAft>
              <a:buClr>
                <a:srgbClr val="000000"/>
              </a:buClr>
              <a:buSzPts val="1550"/>
              <a:buFont typeface="Arial"/>
              <a:buNone/>
            </a:pPr>
            <a:r>
              <a:rPr lang="en-US" sz="1550" b="0" i="0" u="none" strike="noStrike" cap="none">
                <a:solidFill>
                  <a:schemeClr val="dk1"/>
                </a:solidFill>
                <a:latin typeface="Verdana"/>
                <a:ea typeface="Verdana"/>
                <a:cs typeface="Verdana"/>
                <a:sym typeface="Verdana"/>
              </a:rPr>
              <a:t>Lack of communication with families about attendance procedures and supports and their student’s current attendance record</a:t>
            </a:r>
            <a:endParaRPr sz="1450" b="0" i="0" u="none" strike="noStrike" cap="none">
              <a:solidFill>
                <a:srgbClr val="000000"/>
              </a:solidFill>
              <a:latin typeface="Arial"/>
              <a:ea typeface="Arial"/>
              <a:cs typeface="Arial"/>
              <a:sym typeface="Arial"/>
            </a:endParaRPr>
          </a:p>
        </p:txBody>
      </p:sp>
      <p:cxnSp>
        <p:nvCxnSpPr>
          <p:cNvPr id="666" name="Google Shape;666;g24c0cd4a5fb_12_148">
            <a:extLst>
              <a:ext uri="{C183D7F6-B498-43B3-948B-1728B52AA6E4}">
                <adec:decorative xmlns:adec="http://schemas.microsoft.com/office/drawing/2017/decorative" val="1"/>
              </a:ext>
            </a:extLst>
          </p:cNvPr>
          <p:cNvCxnSpPr>
            <a:endCxn id="657" idx="1"/>
          </p:cNvCxnSpPr>
          <p:nvPr/>
        </p:nvCxnSpPr>
        <p:spPr>
          <a:xfrm rot="10800000" flipH="1">
            <a:off x="3644650" y="3429000"/>
            <a:ext cx="1195500" cy="2633700"/>
          </a:xfrm>
          <a:prstGeom prst="straightConnector1">
            <a:avLst/>
          </a:prstGeom>
          <a:noFill/>
          <a:ln w="9525" cap="flat" cmpd="sng">
            <a:solidFill>
              <a:schemeClr val="dk1"/>
            </a:solidFill>
            <a:prstDash val="solid"/>
            <a:round/>
            <a:headEnd type="none" w="sm" len="sm"/>
            <a:tailEnd type="none" w="sm" len="sm"/>
          </a:ln>
        </p:spPr>
      </p:cxnSp>
      <p:sp>
        <p:nvSpPr>
          <p:cNvPr id="667" name="Google Shape;667;g24c0cd4a5fb_12_148"/>
          <p:cNvSpPr txBox="1"/>
          <p:nvPr/>
        </p:nvSpPr>
        <p:spPr>
          <a:xfrm>
            <a:off x="238900" y="6120675"/>
            <a:ext cx="6408300" cy="678300"/>
          </a:xfrm>
          <a:prstGeom prst="rect">
            <a:avLst/>
          </a:prstGeom>
          <a:solidFill>
            <a:srgbClr val="FCE5CD"/>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90000"/>
              </a:lnSpc>
              <a:spcBef>
                <a:spcPts val="0"/>
              </a:spcBef>
              <a:spcAft>
                <a:spcPts val="1000"/>
              </a:spcAft>
              <a:buClr>
                <a:srgbClr val="000000"/>
              </a:buClr>
              <a:buSzPts val="1550"/>
              <a:buFont typeface="Arial"/>
              <a:buNone/>
            </a:pPr>
            <a:r>
              <a:rPr lang="en-US" sz="1550" b="0" i="0" u="none" strike="noStrike" cap="none">
                <a:solidFill>
                  <a:schemeClr val="dk1"/>
                </a:solidFill>
                <a:latin typeface="Verdana"/>
                <a:ea typeface="Verdana"/>
                <a:cs typeface="Verdana"/>
                <a:sym typeface="Verdana"/>
              </a:rPr>
              <a:t>School stress (perception of difficulty with schoolwork, lack of preparedness for a class, and avoidance of a teacher, class or student)</a:t>
            </a:r>
            <a:endParaRPr sz="1550" b="0" i="0" u="none" strike="noStrike" cap="none">
              <a:solidFill>
                <a:srgbClr val="000000"/>
              </a:solidFill>
              <a:latin typeface="Arial"/>
              <a:ea typeface="Arial"/>
              <a:cs typeface="Arial"/>
              <a:sym typeface="Arial"/>
            </a:endParaRPr>
          </a:p>
        </p:txBody>
      </p:sp>
      <p:sp>
        <p:nvSpPr>
          <p:cNvPr id="668" name="Google Shape;668;g24c0cd4a5fb_12_148"/>
          <p:cNvSpPr/>
          <p:nvPr/>
        </p:nvSpPr>
        <p:spPr>
          <a:xfrm>
            <a:off x="1134501" y="2444525"/>
            <a:ext cx="3018600" cy="4053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200" b="0" i="0" u="none" strike="noStrike" cap="none">
                <a:solidFill>
                  <a:srgbClr val="000000"/>
                </a:solidFill>
                <a:latin typeface="Arial"/>
                <a:ea typeface="Arial"/>
                <a:cs typeface="Arial"/>
                <a:sym typeface="Arial"/>
              </a:rPr>
              <a:t>Hard to reach the families of chronically absent students</a:t>
            </a:r>
            <a:endParaRPr sz="1200" b="0" i="0" u="none" strike="noStrike" cap="none">
              <a:solidFill>
                <a:srgbClr val="000000"/>
              </a:solidFill>
              <a:latin typeface="Arial"/>
              <a:ea typeface="Arial"/>
              <a:cs typeface="Arial"/>
              <a:sym typeface="Arial"/>
            </a:endParaRPr>
          </a:p>
        </p:txBody>
      </p:sp>
      <p:sp>
        <p:nvSpPr>
          <p:cNvPr id="669" name="Google Shape;669;g24c0cd4a5fb_12_148"/>
          <p:cNvSpPr/>
          <p:nvPr/>
        </p:nvSpPr>
        <p:spPr>
          <a:xfrm>
            <a:off x="855575" y="5052025"/>
            <a:ext cx="2871300" cy="4053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300" b="0" i="0" u="none" strike="noStrike" cap="none">
                <a:solidFill>
                  <a:srgbClr val="000000"/>
                </a:solidFill>
                <a:latin typeface="Arial"/>
                <a:ea typeface="Arial"/>
                <a:cs typeface="Arial"/>
                <a:sym typeface="Arial"/>
              </a:rPr>
              <a:t>Instruction primarily focuses on “drill and kill” teaching strategies</a:t>
            </a:r>
            <a:endParaRPr sz="1300" b="0" i="0" u="none" strike="noStrike" cap="none">
              <a:solidFill>
                <a:srgbClr val="000000"/>
              </a:solidFill>
              <a:latin typeface="Arial"/>
              <a:ea typeface="Arial"/>
              <a:cs typeface="Arial"/>
              <a:sym typeface="Arial"/>
            </a:endParaRPr>
          </a:p>
        </p:txBody>
      </p:sp>
      <p:sp>
        <p:nvSpPr>
          <p:cNvPr id="670" name="Google Shape;670;g24c0cd4a5fb_12_148"/>
          <p:cNvSpPr/>
          <p:nvPr/>
        </p:nvSpPr>
        <p:spPr>
          <a:xfrm>
            <a:off x="1287750" y="2920175"/>
            <a:ext cx="3169500" cy="4053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100" b="0" i="0" u="none" strike="noStrike" cap="none">
                <a:solidFill>
                  <a:srgbClr val="000000"/>
                </a:solidFill>
                <a:latin typeface="Arial"/>
                <a:ea typeface="Arial"/>
                <a:cs typeface="Arial"/>
                <a:sym typeface="Arial"/>
              </a:rPr>
              <a:t>Faculty and staff are unsure who is responsible for reaching out to families</a:t>
            </a:r>
            <a:endParaRPr sz="1100" b="0" i="0" u="none" strike="noStrike" cap="none">
              <a:solidFill>
                <a:srgbClr val="000000"/>
              </a:solidFill>
              <a:latin typeface="Arial"/>
              <a:ea typeface="Arial"/>
              <a:cs typeface="Arial"/>
              <a:sym typeface="Arial"/>
            </a:endParaRPr>
          </a:p>
        </p:txBody>
      </p:sp>
      <p:sp>
        <p:nvSpPr>
          <p:cNvPr id="671" name="Google Shape;671;g24c0cd4a5fb_12_148"/>
          <p:cNvSpPr/>
          <p:nvPr/>
        </p:nvSpPr>
        <p:spPr>
          <a:xfrm>
            <a:off x="679400" y="5586350"/>
            <a:ext cx="2783700" cy="4053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300" b="0" i="0" u="none" strike="noStrike" cap="none">
                <a:solidFill>
                  <a:srgbClr val="000000"/>
                </a:solidFill>
                <a:latin typeface="Arial"/>
                <a:ea typeface="Arial"/>
                <a:cs typeface="Arial"/>
                <a:sym typeface="Arial"/>
              </a:rPr>
              <a:t>Increase in reported anxiety and depression among students</a:t>
            </a:r>
            <a:endParaRPr sz="1300" b="0" i="0" u="none" strike="noStrike" cap="none">
              <a:solidFill>
                <a:srgbClr val="000000"/>
              </a:solidFill>
              <a:latin typeface="Arial"/>
              <a:ea typeface="Arial"/>
              <a:cs typeface="Arial"/>
              <a:sym typeface="Arial"/>
            </a:endParaRPr>
          </a:p>
        </p:txBody>
      </p:sp>
      <p:sp>
        <p:nvSpPr>
          <p:cNvPr id="657" name="Google Shape;657;g24c0cd4a5fb_12_148"/>
          <p:cNvSpPr/>
          <p:nvPr/>
        </p:nvSpPr>
        <p:spPr>
          <a:xfrm>
            <a:off x="4840150" y="1920600"/>
            <a:ext cx="2523900" cy="3016800"/>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1000"/>
              </a:spcBef>
              <a:spcAft>
                <a:spcPts val="0"/>
              </a:spcAft>
              <a:buClr>
                <a:srgbClr val="000000"/>
              </a:buClr>
              <a:buSzPts val="1800"/>
              <a:buFont typeface="Arial"/>
              <a:buNone/>
            </a:pPr>
            <a:r>
              <a:rPr lang="en-US" sz="1800" b="0" i="0" u="none" strike="noStrike" cap="none">
                <a:solidFill>
                  <a:schemeClr val="dk1"/>
                </a:solidFill>
                <a:latin typeface="Verdana"/>
                <a:ea typeface="Verdana"/>
                <a:cs typeface="Verdana"/>
                <a:sym typeface="Verdana"/>
              </a:rPr>
              <a:t>Why is 35% of the student population at-risk of being chronically absent, particularly within secondary schools among students being reported as economically disadvantaged?</a:t>
            </a:r>
            <a:endParaRPr sz="1800" b="0" i="0" u="none" strike="noStrike" cap="none">
              <a:solidFill>
                <a:schemeClr val="accent1"/>
              </a:solidFill>
              <a:latin typeface="Arial"/>
              <a:ea typeface="Arial"/>
              <a:cs typeface="Arial"/>
              <a:sym typeface="Arial"/>
            </a:endParaRPr>
          </a:p>
        </p:txBody>
      </p:sp>
      <p:sp>
        <p:nvSpPr>
          <p:cNvPr id="672" name="Google Shape;672;g24c0cd4a5fb_12_148"/>
          <p:cNvSpPr txBox="1"/>
          <p:nvPr/>
        </p:nvSpPr>
        <p:spPr>
          <a:xfrm>
            <a:off x="4914475" y="5205025"/>
            <a:ext cx="3890400" cy="678300"/>
          </a:xfrm>
          <a:prstGeom prst="rect">
            <a:avLst/>
          </a:prstGeom>
          <a:solidFill>
            <a:srgbClr val="FCE5CD"/>
          </a:solidFill>
          <a:ln w="19050" cap="flat" cmpd="sng">
            <a:solidFill>
              <a:srgbClr val="000000"/>
            </a:solidFill>
            <a:prstDash val="dashDot"/>
            <a:round/>
            <a:headEnd type="none" w="sm" len="sm"/>
            <a:tailEnd type="none" w="sm" len="sm"/>
          </a:ln>
        </p:spPr>
        <p:txBody>
          <a:bodyPr spcFirstLastPara="1" wrap="square" lIns="121900" tIns="121900" rIns="121900" bIns="121900" anchor="ctr" anchorCtr="0">
            <a:noAutofit/>
          </a:bodyPr>
          <a:lstStyle/>
          <a:p>
            <a:pPr marL="0" marR="0" lvl="0" indent="0" algn="l" rtl="0">
              <a:lnSpc>
                <a:spcPct val="90000"/>
              </a:lnSpc>
              <a:spcBef>
                <a:spcPts val="0"/>
              </a:spcBef>
              <a:spcAft>
                <a:spcPts val="1000"/>
              </a:spcAft>
              <a:buClr>
                <a:srgbClr val="000000"/>
              </a:buClr>
              <a:buSzPts val="1800"/>
              <a:buFont typeface="Arial"/>
              <a:buNone/>
            </a:pPr>
            <a:r>
              <a:rPr lang="en-US" sz="1800" b="0" i="0" u="none" strike="noStrike" cap="none">
                <a:solidFill>
                  <a:schemeClr val="dk1"/>
                </a:solidFill>
                <a:latin typeface="Verdana"/>
                <a:ea typeface="Verdana"/>
                <a:cs typeface="Verdana"/>
                <a:sym typeface="Verdana"/>
              </a:rPr>
              <a:t>Transportation difficulties; food and housing insecurity</a:t>
            </a:r>
            <a:endParaRPr sz="1400" b="0" i="0" u="none" strike="noStrike" cap="none">
              <a:solidFill>
                <a:srgbClr val="000000"/>
              </a:solidFill>
              <a:latin typeface="Arial"/>
              <a:ea typeface="Arial"/>
              <a:cs typeface="Arial"/>
              <a:sym typeface="Arial"/>
            </a:endParaRPr>
          </a:p>
        </p:txBody>
      </p:sp>
      <p:sp>
        <p:nvSpPr>
          <p:cNvPr id="673" name="Google Shape;673;g24c0cd4a5fb_12_148"/>
          <p:cNvSpPr txBox="1"/>
          <p:nvPr/>
        </p:nvSpPr>
        <p:spPr>
          <a:xfrm>
            <a:off x="6021175" y="146125"/>
            <a:ext cx="2783700" cy="732900"/>
          </a:xfrm>
          <a:prstGeom prst="rect">
            <a:avLst/>
          </a:prstGeom>
          <a:solidFill>
            <a:srgbClr val="003369"/>
          </a:solid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rgbClr val="FFFFFF"/>
                </a:solidFill>
                <a:latin typeface="Verdana"/>
                <a:ea typeface="Verdana"/>
                <a:cs typeface="Verdana"/>
                <a:sym typeface="Verdana"/>
              </a:rPr>
              <a:t>Example:</a:t>
            </a:r>
            <a:endParaRPr sz="4000" b="0" i="0" u="none" strike="noStrike" cap="none">
              <a:solidFill>
                <a:srgbClr val="FFFFFF"/>
              </a:solidFill>
              <a:latin typeface="Verdana"/>
              <a:ea typeface="Verdana"/>
              <a:cs typeface="Verdana"/>
              <a:sym typeface="Verdana"/>
            </a:endParaRPr>
          </a:p>
        </p:txBody>
      </p:sp>
      <p:sp>
        <p:nvSpPr>
          <p:cNvPr id="674" name="Google Shape;674;g24c0cd4a5fb_12_148"/>
          <p:cNvSpPr txBox="1"/>
          <p:nvPr/>
        </p:nvSpPr>
        <p:spPr>
          <a:xfrm>
            <a:off x="7559000" y="3059900"/>
            <a:ext cx="1492200" cy="732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1" u="none" strike="noStrike" cap="none">
                <a:solidFill>
                  <a:srgbClr val="000000"/>
                </a:solidFill>
                <a:latin typeface="Verdana"/>
                <a:ea typeface="Verdana"/>
                <a:cs typeface="Verdana"/>
                <a:sym typeface="Verdana"/>
              </a:rPr>
              <a:t>Workbook pg. 20</a:t>
            </a:r>
            <a:endParaRPr sz="2000" b="0" i="1" u="none" strike="noStrike" cap="none">
              <a:solidFill>
                <a:srgbClr val="000000"/>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6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7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6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6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6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6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7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cxnSp>
        <p:nvCxnSpPr>
          <p:cNvPr id="680" name="Google Shape;680;g2b02a18e28d_0_0">
            <a:extLst>
              <a:ext uri="{C183D7F6-B498-43B3-948B-1728B52AA6E4}">
                <adec:decorative xmlns:adec="http://schemas.microsoft.com/office/drawing/2017/decorative" val="1"/>
              </a:ext>
            </a:extLst>
          </p:cNvPr>
          <p:cNvCxnSpPr>
            <a:stCxn id="681" idx="1"/>
          </p:cNvCxnSpPr>
          <p:nvPr/>
        </p:nvCxnSpPr>
        <p:spPr>
          <a:xfrm flipH="1">
            <a:off x="1217650" y="3429000"/>
            <a:ext cx="3622500" cy="8400"/>
          </a:xfrm>
          <a:prstGeom prst="straightConnector1">
            <a:avLst/>
          </a:prstGeom>
          <a:noFill/>
          <a:ln w="9525" cap="flat" cmpd="sng">
            <a:solidFill>
              <a:schemeClr val="dk1"/>
            </a:solidFill>
            <a:prstDash val="solid"/>
            <a:round/>
            <a:headEnd type="none" w="sm" len="sm"/>
            <a:tailEnd type="none" w="sm" len="sm"/>
          </a:ln>
        </p:spPr>
      </p:cxnSp>
      <p:cxnSp>
        <p:nvCxnSpPr>
          <p:cNvPr id="682" name="Google Shape;682;g2b02a18e28d_0_0">
            <a:extLst>
              <a:ext uri="{C183D7F6-B498-43B3-948B-1728B52AA6E4}">
                <adec:decorative xmlns:adec="http://schemas.microsoft.com/office/drawing/2017/decorative" val="1"/>
              </a:ext>
            </a:extLst>
          </p:cNvPr>
          <p:cNvCxnSpPr>
            <a:stCxn id="681" idx="1"/>
          </p:cNvCxnSpPr>
          <p:nvPr/>
        </p:nvCxnSpPr>
        <p:spPr>
          <a:xfrm rot="10800000">
            <a:off x="3163450" y="898800"/>
            <a:ext cx="1676700" cy="2530200"/>
          </a:xfrm>
          <a:prstGeom prst="straightConnector1">
            <a:avLst/>
          </a:prstGeom>
          <a:noFill/>
          <a:ln w="9525" cap="flat" cmpd="sng">
            <a:solidFill>
              <a:schemeClr val="dk1"/>
            </a:solidFill>
            <a:prstDash val="solid"/>
            <a:round/>
            <a:headEnd type="none" w="sm" len="sm"/>
            <a:tailEnd type="none" w="sm" len="sm"/>
          </a:ln>
        </p:spPr>
      </p:cxnSp>
      <p:sp>
        <p:nvSpPr>
          <p:cNvPr id="683" name="Google Shape;683;g2b02a18e28d_0_0"/>
          <p:cNvSpPr/>
          <p:nvPr/>
        </p:nvSpPr>
        <p:spPr>
          <a:xfrm>
            <a:off x="979199" y="1967450"/>
            <a:ext cx="2871300" cy="4053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Not prominent on the website</a:t>
            </a:r>
            <a:endParaRPr sz="1400" b="0" i="0" u="none" strike="noStrike" cap="none">
              <a:solidFill>
                <a:srgbClr val="000000"/>
              </a:solidFill>
              <a:latin typeface="Arial"/>
              <a:ea typeface="Arial"/>
              <a:cs typeface="Arial"/>
              <a:sym typeface="Arial"/>
            </a:endParaRPr>
          </a:p>
        </p:txBody>
      </p:sp>
      <p:sp>
        <p:nvSpPr>
          <p:cNvPr id="684" name="Google Shape;684;g2b02a18e28d_0_0"/>
          <p:cNvSpPr/>
          <p:nvPr/>
        </p:nvSpPr>
        <p:spPr>
          <a:xfrm>
            <a:off x="652400" y="982025"/>
            <a:ext cx="2597100" cy="4053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400" b="0" i="0" u="none" strike="noStrike" cap="none">
                <a:solidFill>
                  <a:srgbClr val="000000"/>
                </a:solidFill>
                <a:latin typeface="Arial"/>
                <a:ea typeface="Arial"/>
                <a:cs typeface="Arial"/>
                <a:sym typeface="Arial"/>
              </a:rPr>
              <a:t>Faculty and staff are unsure of district policy</a:t>
            </a:r>
            <a:endParaRPr sz="1400" b="0" i="0" u="none" strike="noStrike" cap="none">
              <a:solidFill>
                <a:srgbClr val="000000"/>
              </a:solidFill>
              <a:latin typeface="Arial"/>
              <a:ea typeface="Arial"/>
              <a:cs typeface="Arial"/>
              <a:sym typeface="Arial"/>
            </a:endParaRPr>
          </a:p>
        </p:txBody>
      </p:sp>
      <p:sp>
        <p:nvSpPr>
          <p:cNvPr id="685" name="Google Shape;685;g2b02a18e28d_0_0"/>
          <p:cNvSpPr/>
          <p:nvPr/>
        </p:nvSpPr>
        <p:spPr>
          <a:xfrm>
            <a:off x="979202" y="4543675"/>
            <a:ext cx="2942400" cy="4053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400" b="0" i="0" u="none" strike="noStrike" cap="none">
                <a:solidFill>
                  <a:srgbClr val="000000"/>
                </a:solidFill>
                <a:latin typeface="Arial"/>
                <a:ea typeface="Arial"/>
                <a:cs typeface="Arial"/>
                <a:sym typeface="Arial"/>
              </a:rPr>
              <a:t>Lack of scaffolding in instruction</a:t>
            </a:r>
            <a:endParaRPr sz="1400" b="0" i="0" u="none" strike="noStrike" cap="none">
              <a:solidFill>
                <a:srgbClr val="000000"/>
              </a:solidFill>
              <a:latin typeface="Arial"/>
              <a:ea typeface="Arial"/>
              <a:cs typeface="Arial"/>
              <a:sym typeface="Arial"/>
            </a:endParaRPr>
          </a:p>
        </p:txBody>
      </p:sp>
      <p:cxnSp>
        <p:nvCxnSpPr>
          <p:cNvPr id="686" name="Google Shape;686;g2b02a18e28d_0_0">
            <a:extLst>
              <a:ext uri="{C183D7F6-B498-43B3-948B-1728B52AA6E4}">
                <adec:decorative xmlns:adec="http://schemas.microsoft.com/office/drawing/2017/decorative" val="1"/>
              </a:ext>
            </a:extLst>
          </p:cNvPr>
          <p:cNvCxnSpPr>
            <a:endCxn id="681" idx="1"/>
          </p:cNvCxnSpPr>
          <p:nvPr/>
        </p:nvCxnSpPr>
        <p:spPr>
          <a:xfrm rot="10800000" flipH="1">
            <a:off x="3644650" y="3429000"/>
            <a:ext cx="1195500" cy="2633700"/>
          </a:xfrm>
          <a:prstGeom prst="straightConnector1">
            <a:avLst/>
          </a:prstGeom>
          <a:noFill/>
          <a:ln w="9525" cap="flat" cmpd="sng">
            <a:solidFill>
              <a:schemeClr val="dk1"/>
            </a:solidFill>
            <a:prstDash val="solid"/>
            <a:round/>
            <a:headEnd type="none" w="sm" len="sm"/>
            <a:tailEnd type="none" w="sm" len="sm"/>
          </a:ln>
        </p:spPr>
      </p:cxnSp>
      <p:sp>
        <p:nvSpPr>
          <p:cNvPr id="687" name="Google Shape;687;g2b02a18e28d_0_0"/>
          <p:cNvSpPr txBox="1"/>
          <p:nvPr/>
        </p:nvSpPr>
        <p:spPr>
          <a:xfrm>
            <a:off x="238900" y="6120675"/>
            <a:ext cx="6408300" cy="678300"/>
          </a:xfrm>
          <a:prstGeom prst="rect">
            <a:avLst/>
          </a:prstGeom>
          <a:solidFill>
            <a:srgbClr val="FCE5CD"/>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90000"/>
              </a:lnSpc>
              <a:spcBef>
                <a:spcPts val="0"/>
              </a:spcBef>
              <a:spcAft>
                <a:spcPts val="1000"/>
              </a:spcAft>
              <a:buClr>
                <a:srgbClr val="000000"/>
              </a:buClr>
              <a:buSzPts val="1550"/>
              <a:buFont typeface="Arial"/>
              <a:buNone/>
            </a:pPr>
            <a:r>
              <a:rPr lang="en-US" sz="1550" b="0" i="0" u="none" strike="noStrike" cap="none">
                <a:solidFill>
                  <a:schemeClr val="dk1"/>
                </a:solidFill>
                <a:latin typeface="Verdana"/>
                <a:ea typeface="Verdana"/>
                <a:cs typeface="Verdana"/>
                <a:sym typeface="Verdana"/>
              </a:rPr>
              <a:t>School stress (perception of difficulty with schoolwork, lack of preparedness for a class, and avoidance of a teacher, class or student)</a:t>
            </a:r>
            <a:endParaRPr sz="1550" b="0" i="0" u="none" strike="noStrike" cap="none">
              <a:solidFill>
                <a:srgbClr val="000000"/>
              </a:solidFill>
              <a:latin typeface="Arial"/>
              <a:ea typeface="Arial"/>
              <a:cs typeface="Arial"/>
              <a:sym typeface="Arial"/>
            </a:endParaRPr>
          </a:p>
        </p:txBody>
      </p:sp>
      <p:sp>
        <p:nvSpPr>
          <p:cNvPr id="688" name="Google Shape;688;g2b02a18e28d_0_0"/>
          <p:cNvSpPr/>
          <p:nvPr/>
        </p:nvSpPr>
        <p:spPr>
          <a:xfrm>
            <a:off x="679400" y="5586350"/>
            <a:ext cx="2783700" cy="4053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300" b="0" i="0" u="none" strike="noStrike" cap="none">
                <a:solidFill>
                  <a:srgbClr val="000000"/>
                </a:solidFill>
                <a:latin typeface="Arial"/>
                <a:ea typeface="Arial"/>
                <a:cs typeface="Arial"/>
                <a:sym typeface="Arial"/>
              </a:rPr>
              <a:t>Increase in reported anxiety and depression among students</a:t>
            </a:r>
            <a:endParaRPr sz="1300" b="0" i="0" u="none" strike="noStrike" cap="none">
              <a:solidFill>
                <a:srgbClr val="000000"/>
              </a:solidFill>
              <a:latin typeface="Arial"/>
              <a:ea typeface="Arial"/>
              <a:cs typeface="Arial"/>
              <a:sym typeface="Arial"/>
            </a:endParaRPr>
          </a:p>
        </p:txBody>
      </p:sp>
      <p:sp>
        <p:nvSpPr>
          <p:cNvPr id="681" name="Google Shape;681;g2b02a18e28d_0_0"/>
          <p:cNvSpPr/>
          <p:nvPr/>
        </p:nvSpPr>
        <p:spPr>
          <a:xfrm>
            <a:off x="4840150" y="1920600"/>
            <a:ext cx="2523900" cy="3016800"/>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1000"/>
              </a:spcBef>
              <a:spcAft>
                <a:spcPts val="0"/>
              </a:spcAft>
              <a:buClr>
                <a:schemeClr val="dk1"/>
              </a:buClr>
              <a:buSzPts val="1100"/>
              <a:buFont typeface="Arial"/>
              <a:buNone/>
            </a:pPr>
            <a:r>
              <a:rPr lang="en-US" sz="1800" b="0" i="0" u="none" strike="noStrike" cap="none">
                <a:solidFill>
                  <a:schemeClr val="dk1"/>
                </a:solidFill>
                <a:latin typeface="Verdana"/>
                <a:ea typeface="Verdana"/>
                <a:cs typeface="Verdana"/>
                <a:sym typeface="Verdana"/>
              </a:rPr>
              <a:t>Why is 35% of the student population at-risk of being chronically absent, particularly within secondary schools among students being reported as economically disadvantaged?</a:t>
            </a:r>
            <a:endParaRPr sz="1800" b="0" i="0" u="none" strike="noStrike" cap="none">
              <a:solidFill>
                <a:schemeClr val="accent1"/>
              </a:solidFill>
              <a:latin typeface="Arial"/>
              <a:ea typeface="Arial"/>
              <a:cs typeface="Arial"/>
              <a:sym typeface="Arial"/>
            </a:endParaRPr>
          </a:p>
        </p:txBody>
      </p:sp>
      <p:sp>
        <p:nvSpPr>
          <p:cNvPr id="689" name="Google Shape;689;g2b02a18e28d_0_0"/>
          <p:cNvSpPr txBox="1"/>
          <p:nvPr/>
        </p:nvSpPr>
        <p:spPr>
          <a:xfrm>
            <a:off x="238900" y="146125"/>
            <a:ext cx="4960800" cy="732900"/>
          </a:xfrm>
          <a:prstGeom prst="rect">
            <a:avLst/>
          </a:prstGeom>
          <a:solidFill>
            <a:srgbClr val="FCE5CD"/>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1000"/>
              </a:spcAft>
              <a:buClr>
                <a:srgbClr val="000000"/>
              </a:buClr>
              <a:buSzPts val="1550"/>
              <a:buFont typeface="Arial"/>
              <a:buNone/>
            </a:pPr>
            <a:r>
              <a:rPr lang="en-US" sz="1550" b="0" i="0" u="none" strike="noStrike" cap="none">
                <a:solidFill>
                  <a:schemeClr val="dk1"/>
                </a:solidFill>
                <a:latin typeface="Verdana"/>
                <a:ea typeface="Verdana"/>
                <a:cs typeface="Verdana"/>
                <a:sym typeface="Verdana"/>
              </a:rPr>
              <a:t>Lack of communication with families about attendance procedures and supports and their student’s current attendance record</a:t>
            </a:r>
            <a:endParaRPr sz="1450" b="0" i="0" u="none" strike="noStrike" cap="none">
              <a:solidFill>
                <a:srgbClr val="000000"/>
              </a:solidFill>
              <a:latin typeface="Arial"/>
              <a:ea typeface="Arial"/>
              <a:cs typeface="Arial"/>
              <a:sym typeface="Arial"/>
            </a:endParaRPr>
          </a:p>
        </p:txBody>
      </p:sp>
      <p:sp>
        <p:nvSpPr>
          <p:cNvPr id="690" name="Google Shape;690;g2b02a18e28d_0_0"/>
          <p:cNvSpPr txBox="1"/>
          <p:nvPr/>
        </p:nvSpPr>
        <p:spPr>
          <a:xfrm>
            <a:off x="6021175" y="146125"/>
            <a:ext cx="2783700" cy="732900"/>
          </a:xfrm>
          <a:prstGeom prst="rect">
            <a:avLst/>
          </a:prstGeom>
          <a:solidFill>
            <a:srgbClr val="003369"/>
          </a:solid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rgbClr val="FFFFFF"/>
                </a:solidFill>
                <a:latin typeface="Verdana"/>
                <a:ea typeface="Verdana"/>
                <a:cs typeface="Verdana"/>
                <a:sym typeface="Verdana"/>
              </a:rPr>
              <a:t>Example:</a:t>
            </a:r>
            <a:endParaRPr sz="4000" b="0" i="0" u="none" strike="noStrike" cap="none">
              <a:solidFill>
                <a:srgbClr val="FFFFFF"/>
              </a:solidFill>
              <a:latin typeface="Verdana"/>
              <a:ea typeface="Verdana"/>
              <a:cs typeface="Verdana"/>
              <a:sym typeface="Verdana"/>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g24c0cd4a5fb_4_5"/>
          <p:cNvSpPr txBox="1">
            <a:spLocks noGrp="1"/>
          </p:cNvSpPr>
          <p:nvPr>
            <p:ph type="body" idx="4294967295"/>
          </p:nvPr>
        </p:nvSpPr>
        <p:spPr>
          <a:xfrm>
            <a:off x="102350" y="1447800"/>
            <a:ext cx="9041700" cy="5050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200"/>
              <a:buNone/>
            </a:pPr>
            <a:r>
              <a:rPr lang="en-US" sz="2300">
                <a:solidFill>
                  <a:srgbClr val="CC0000"/>
                </a:solidFill>
              </a:rPr>
              <a:t>Lack of communication with families about attendance procedures and supports and their student’s current attendance record</a:t>
            </a:r>
            <a:endParaRPr sz="2300">
              <a:solidFill>
                <a:srgbClr val="CC0000"/>
              </a:solidFill>
            </a:endParaRPr>
          </a:p>
          <a:p>
            <a:pPr marL="457200" lvl="0" indent="-374650" algn="l" rtl="0">
              <a:lnSpc>
                <a:spcPct val="100000"/>
              </a:lnSpc>
              <a:spcBef>
                <a:spcPts val="1000"/>
              </a:spcBef>
              <a:spcAft>
                <a:spcPts val="0"/>
              </a:spcAft>
              <a:buSzPts val="2300"/>
              <a:buChar char="●"/>
            </a:pPr>
            <a:r>
              <a:rPr lang="en-US" sz="2300"/>
              <a:t>Faculty and staff are unsure of the district policy and student attendance rates…and…who is responsible for communicating with families</a:t>
            </a:r>
            <a:endParaRPr sz="2300"/>
          </a:p>
          <a:p>
            <a:pPr marL="914400" lvl="0" indent="-374650" algn="l" rtl="0">
              <a:lnSpc>
                <a:spcPct val="100000"/>
              </a:lnSpc>
              <a:spcBef>
                <a:spcPts val="1000"/>
              </a:spcBef>
              <a:spcAft>
                <a:spcPts val="0"/>
              </a:spcAft>
              <a:buClr>
                <a:srgbClr val="1C4587"/>
              </a:buClr>
              <a:buSzPts val="2300"/>
              <a:buChar char="-"/>
            </a:pPr>
            <a:r>
              <a:rPr lang="en-US" sz="2300">
                <a:solidFill>
                  <a:srgbClr val="1C4587"/>
                </a:solidFill>
              </a:rPr>
              <a:t>Feedback from families where multiple variants of the district policy (if any) were relayed to families from faculty and staff…and they were unaware of their student’s current attendance record</a:t>
            </a:r>
            <a:endParaRPr sz="2300">
              <a:solidFill>
                <a:srgbClr val="1C4587"/>
              </a:solidFill>
            </a:endParaRPr>
          </a:p>
          <a:p>
            <a:pPr marL="457200" lvl="0" indent="-374650" algn="l" rtl="0">
              <a:lnSpc>
                <a:spcPct val="100000"/>
              </a:lnSpc>
              <a:spcBef>
                <a:spcPts val="1000"/>
              </a:spcBef>
              <a:spcAft>
                <a:spcPts val="0"/>
              </a:spcAft>
              <a:buSzPts val="2300"/>
              <a:buChar char="●"/>
            </a:pPr>
            <a:r>
              <a:rPr lang="en-US" sz="2300"/>
              <a:t>Website is difficult to navigate and the policy was not prominently displayed</a:t>
            </a:r>
            <a:endParaRPr sz="2300"/>
          </a:p>
          <a:p>
            <a:pPr marL="914400" lvl="0" indent="-374650" algn="l" rtl="0">
              <a:lnSpc>
                <a:spcPct val="100000"/>
              </a:lnSpc>
              <a:spcBef>
                <a:spcPts val="1000"/>
              </a:spcBef>
              <a:spcAft>
                <a:spcPts val="1000"/>
              </a:spcAft>
              <a:buClr>
                <a:srgbClr val="1C4587"/>
              </a:buClr>
              <a:buSzPts val="2300"/>
              <a:buChar char="-"/>
            </a:pPr>
            <a:r>
              <a:rPr lang="en-US" sz="2300">
                <a:solidFill>
                  <a:srgbClr val="1C4587"/>
                </a:solidFill>
              </a:rPr>
              <a:t>Website traffic data indicated the policy page was the least visited</a:t>
            </a:r>
            <a:endParaRPr sz="2300"/>
          </a:p>
        </p:txBody>
      </p:sp>
      <p:sp>
        <p:nvSpPr>
          <p:cNvPr id="697" name="Google Shape;697;g24c0cd4a5fb_4_5"/>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00000"/>
              <a:buNone/>
            </a:pPr>
            <a:r>
              <a:rPr lang="en-US"/>
              <a:t>Division A: </a:t>
            </a:r>
            <a:endParaRPr/>
          </a:p>
          <a:p>
            <a:pPr marL="0" lvl="0" indent="0" algn="ctr" rtl="0">
              <a:lnSpc>
                <a:spcPct val="100000"/>
              </a:lnSpc>
              <a:spcBef>
                <a:spcPts val="0"/>
              </a:spcBef>
              <a:spcAft>
                <a:spcPts val="0"/>
              </a:spcAft>
              <a:buSzPct val="100000"/>
              <a:buNone/>
            </a:pPr>
            <a:r>
              <a:rPr lang="en-US"/>
              <a:t>Data to support the “why”</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g24c0cd4a5fb_4_11"/>
          <p:cNvSpPr txBox="1">
            <a:spLocks noGrp="1"/>
          </p:cNvSpPr>
          <p:nvPr>
            <p:ph type="body" idx="4294967295"/>
          </p:nvPr>
        </p:nvSpPr>
        <p:spPr>
          <a:xfrm>
            <a:off x="404425" y="1524000"/>
            <a:ext cx="8358600" cy="5334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3200"/>
              <a:buNone/>
            </a:pPr>
            <a:r>
              <a:rPr lang="en-US" sz="2500">
                <a:solidFill>
                  <a:srgbClr val="CC0000"/>
                </a:solidFill>
              </a:rPr>
              <a:t>School stress (perception of difficulty with schoolwork, lack of preparedness for a class, and avoidance of a teacher, class or student)</a:t>
            </a:r>
            <a:endParaRPr sz="2500">
              <a:solidFill>
                <a:srgbClr val="CC0000"/>
              </a:solidFill>
            </a:endParaRPr>
          </a:p>
          <a:p>
            <a:pPr marL="457200" lvl="0" indent="-387350" algn="l" rtl="0">
              <a:lnSpc>
                <a:spcPct val="90000"/>
              </a:lnSpc>
              <a:spcBef>
                <a:spcPts val="1000"/>
              </a:spcBef>
              <a:spcAft>
                <a:spcPts val="0"/>
              </a:spcAft>
              <a:buSzPts val="2500"/>
              <a:buChar char="●"/>
            </a:pPr>
            <a:r>
              <a:rPr lang="en-US" sz="2500"/>
              <a:t>“Increase in reported anxiety and depression among students.”</a:t>
            </a:r>
            <a:endParaRPr sz="2500"/>
          </a:p>
          <a:p>
            <a:pPr marL="914400" lvl="1" indent="-387351" algn="l" rtl="0">
              <a:lnSpc>
                <a:spcPct val="100000"/>
              </a:lnSpc>
              <a:spcBef>
                <a:spcPts val="1000"/>
              </a:spcBef>
              <a:spcAft>
                <a:spcPts val="0"/>
              </a:spcAft>
              <a:buClr>
                <a:srgbClr val="1C4587"/>
              </a:buClr>
              <a:buSzPts val="2500"/>
              <a:buFont typeface="Verdana"/>
              <a:buChar char="–"/>
            </a:pPr>
            <a:r>
              <a:rPr lang="en-US" sz="2500">
                <a:solidFill>
                  <a:srgbClr val="1C4587"/>
                </a:solidFill>
              </a:rPr>
              <a:t>Student safety survey indicated an increase in student anxiety and depression</a:t>
            </a:r>
            <a:endParaRPr sz="2500">
              <a:solidFill>
                <a:srgbClr val="1C4587"/>
              </a:solidFill>
            </a:endParaRPr>
          </a:p>
          <a:p>
            <a:pPr marL="457200" lvl="0" indent="-387350" algn="l" rtl="0">
              <a:lnSpc>
                <a:spcPct val="100000"/>
              </a:lnSpc>
              <a:spcBef>
                <a:spcPts val="1000"/>
              </a:spcBef>
              <a:spcAft>
                <a:spcPts val="0"/>
              </a:spcAft>
              <a:buSzPts val="2500"/>
              <a:buChar char="●"/>
            </a:pPr>
            <a:r>
              <a:rPr lang="en-US" sz="2500"/>
              <a:t>“Lack of scaffolding in instruction.”</a:t>
            </a:r>
            <a:endParaRPr sz="2500"/>
          </a:p>
          <a:p>
            <a:pPr marL="914400" lvl="1" indent="-387350" algn="l" rtl="0">
              <a:lnSpc>
                <a:spcPct val="100000"/>
              </a:lnSpc>
              <a:spcBef>
                <a:spcPts val="1000"/>
              </a:spcBef>
              <a:spcAft>
                <a:spcPts val="1000"/>
              </a:spcAft>
              <a:buClr>
                <a:srgbClr val="1C4587"/>
              </a:buClr>
              <a:buSzPts val="2500"/>
              <a:buFont typeface="Verdana"/>
              <a:buChar char="–"/>
            </a:pPr>
            <a:r>
              <a:rPr lang="en-US" sz="2500">
                <a:solidFill>
                  <a:srgbClr val="1C4587"/>
                </a:solidFill>
              </a:rPr>
              <a:t>A review of principal classroom walkthroughs showed a high percentage of teachers inadequately scaffolding concepts and content to help students develop understanding</a:t>
            </a:r>
            <a:endParaRPr sz="2500"/>
          </a:p>
        </p:txBody>
      </p:sp>
      <p:sp>
        <p:nvSpPr>
          <p:cNvPr id="704" name="Google Shape;704;g24c0cd4a5fb_4_11"/>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Division A: </a:t>
            </a:r>
            <a:endParaRPr/>
          </a:p>
          <a:p>
            <a:pPr marL="0" lvl="0" indent="0" algn="ctr" rtl="0">
              <a:lnSpc>
                <a:spcPct val="100000"/>
              </a:lnSpc>
              <a:spcBef>
                <a:spcPts val="0"/>
              </a:spcBef>
              <a:spcAft>
                <a:spcPts val="0"/>
              </a:spcAft>
              <a:buSzPct val="114285"/>
              <a:buNone/>
            </a:pPr>
            <a:r>
              <a:rPr lang="en-US" sz="3888"/>
              <a:t>Data to support the “why” (cont’d)</a:t>
            </a:r>
            <a:endParaRPr sz="3888"/>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g2b43ead5cbc_0_203"/>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sz="3200"/>
              <a:t>Independent Work Time: </a:t>
            </a:r>
            <a:endParaRPr sz="3200"/>
          </a:p>
          <a:p>
            <a:pPr marL="0" lvl="0" indent="0" algn="ctr" rtl="0">
              <a:lnSpc>
                <a:spcPct val="100000"/>
              </a:lnSpc>
              <a:spcBef>
                <a:spcPts val="0"/>
              </a:spcBef>
              <a:spcAft>
                <a:spcPts val="0"/>
              </a:spcAft>
              <a:buSzPts val="4000"/>
              <a:buNone/>
            </a:pPr>
            <a:r>
              <a:rPr lang="en-US" sz="3200"/>
              <a:t>Fishbone Step 1</a:t>
            </a:r>
            <a:endParaRPr sz="3200"/>
          </a:p>
        </p:txBody>
      </p:sp>
      <p:pic>
        <p:nvPicPr>
          <p:cNvPr id="711" name="Google Shape;711;g2b43ead5cbc_0_203"/>
          <p:cNvPicPr preferRelativeResize="0"/>
          <p:nvPr/>
        </p:nvPicPr>
        <p:blipFill rotWithShape="1">
          <a:blip r:embed="rId3">
            <a:alphaModFix/>
          </a:blip>
          <a:srcRect t="11644"/>
          <a:stretch/>
        </p:blipFill>
        <p:spPr>
          <a:xfrm>
            <a:off x="709600" y="1710275"/>
            <a:ext cx="7724800" cy="2322050"/>
          </a:xfrm>
          <a:prstGeom prst="rect">
            <a:avLst/>
          </a:prstGeom>
          <a:noFill/>
          <a:ln>
            <a:noFill/>
          </a:ln>
        </p:spPr>
      </p:pic>
      <p:sp>
        <p:nvSpPr>
          <p:cNvPr id="712" name="Google Shape;712;g2b43ead5cbc_0_203"/>
          <p:cNvSpPr txBox="1">
            <a:spLocks noGrp="1"/>
          </p:cNvSpPr>
          <p:nvPr>
            <p:ph type="body" idx="4294967295"/>
          </p:nvPr>
        </p:nvSpPr>
        <p:spPr>
          <a:xfrm>
            <a:off x="910375" y="3124200"/>
            <a:ext cx="3273900" cy="18615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1000"/>
              </a:spcAft>
              <a:buSzPts val="1800"/>
              <a:buNone/>
            </a:pPr>
            <a:r>
              <a:rPr lang="en-US" sz="2400"/>
              <a:t>What do you notice about your red flag/issue/problem? </a:t>
            </a:r>
            <a:endParaRPr sz="2400"/>
          </a:p>
        </p:txBody>
      </p:sp>
      <p:sp>
        <p:nvSpPr>
          <p:cNvPr id="713" name="Google Shape;713;g2b43ead5cbc_0_203"/>
          <p:cNvSpPr txBox="1">
            <a:spLocks noGrp="1"/>
          </p:cNvSpPr>
          <p:nvPr>
            <p:ph type="body" idx="4294967295"/>
          </p:nvPr>
        </p:nvSpPr>
        <p:spPr>
          <a:xfrm>
            <a:off x="4648200" y="3124200"/>
            <a:ext cx="3273900" cy="1861500"/>
          </a:xfrm>
          <a:prstGeom prst="rect">
            <a:avLst/>
          </a:prstGeom>
          <a:noFill/>
          <a:ln>
            <a:noFill/>
          </a:ln>
        </p:spPr>
        <p:txBody>
          <a:bodyPr spcFirstLastPara="1" wrap="square" lIns="91425" tIns="45700" rIns="91425" bIns="45700" anchor="t" anchorCtr="0">
            <a:normAutofit fontScale="92500"/>
          </a:bodyPr>
          <a:lstStyle/>
          <a:p>
            <a:pPr marL="0" lvl="0" indent="0" algn="ctr" rtl="0">
              <a:lnSpc>
                <a:spcPct val="100000"/>
              </a:lnSpc>
              <a:spcBef>
                <a:spcPts val="0"/>
              </a:spcBef>
              <a:spcAft>
                <a:spcPts val="0"/>
              </a:spcAft>
              <a:buSzPts val="1800"/>
              <a:buNone/>
            </a:pPr>
            <a:r>
              <a:rPr lang="en-US" sz="2400"/>
              <a:t>What questions do you have? </a:t>
            </a:r>
            <a:endParaRPr sz="2400"/>
          </a:p>
          <a:p>
            <a:pPr marL="0" lvl="0" indent="0" algn="ctr" rtl="0">
              <a:lnSpc>
                <a:spcPct val="100000"/>
              </a:lnSpc>
              <a:spcBef>
                <a:spcPts val="1000"/>
              </a:spcBef>
              <a:spcAft>
                <a:spcPts val="1000"/>
              </a:spcAft>
              <a:buSzPts val="1800"/>
              <a:buNone/>
            </a:pPr>
            <a:r>
              <a:rPr lang="en-US" sz="2400"/>
              <a:t>Why might the red flag/issue be happening?</a:t>
            </a:r>
            <a:endParaRPr sz="2400"/>
          </a:p>
        </p:txBody>
      </p:sp>
      <p:pic>
        <p:nvPicPr>
          <p:cNvPr id="714" name="Google Shape;714;g2b43ead5cbc_0_203">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2215231" y="4718698"/>
            <a:ext cx="2432969" cy="1861500"/>
          </a:xfrm>
          <a:prstGeom prst="rect">
            <a:avLst/>
          </a:prstGeom>
          <a:noFill/>
          <a:ln>
            <a:noFill/>
          </a:ln>
        </p:spPr>
      </p:pic>
      <p:pic>
        <p:nvPicPr>
          <p:cNvPr id="715" name="Google Shape;715;g2b43ead5cbc_0_203" descr="5 Minute Timer - Relaxing Music with Ocean Waves&#10;&#10;📜 Message from the Creator of Tick Tock Countdown Timer&#10;&#10;I am Tom C. and I specialise in the field of Mental Health for a number of years.  I want to place where people can relax, unwind, study and sleep better. &#10;&#10;My videos are ideal for studying, sleep, relaxation and exercise. My aim is to provide the highest quality relaxing content that doesn’t contain any annoying talking or commentary. Research shows this can be help with mental heath. &#10;&#10;All my timer videos are made in high quality with editing programs such as Premiere Pro 2020, Photoshop and Luma Fusion. Each video takes many hours of editing and mixing to produce the perfect timer video for my viewers. &#10;&#10;Some video and audio files are make in collaboration with other video and audio creators with all the licenses and commercial use rights.&#10;&#10;All videos, audio, effects are mixed and created by myself.&#10;&#10;⏱ Popular Timers &#10;&#10;5 Minute Timer - Calm and Relaxing Music: https://youtu.be/hso3oR8PJss&#10;10 Minute Timer - Relaxing Music: https://youtu;.be/yxu0qHbG_2c&#10;15 Minute Timer - No Music: https://youtu.be/v-vXDXrGSlI&#10;30 Minute Timer - Instrumental Relaxing Music: https://youtu.be/G4X4ZQHsTyE&#10;45 Minute Timer - Ambient Music: https://youtu.be/TKmhQprljAc&#10;1 Hour Timer - Beautiful Ocean Sunset https://youtu.be/TKmhQprljAc&#10;&#10;🎥 Editing&#10;    -  Luma Fusion&#10;    -  Premiere Pro 2020&#10;    - Adobe After Effects&#10;    - Photoshop&#10;&#10;📽Video and filming&#10;    - Sony a6000&#10;    - Fujifilm X-T3&#10;    - GoPro Hero8 &#10;    - Story Blocks&#10;    -  Pexels&#10;    -  Pixabay&#10;    - Adobe Stock&#10;    - Pond 5&#10;&#10;🎶Audio&#10;    - Story Blocks&#10;    - Youtube Audio Library&#10;&#10;🎤Microphone&#10;    - Blue Yeta&#10;    - Audio-Technica BP4025&#10;    - Zoom H2N&#10;&#10;&#10;Hashtags&#10;#Timer #Relaxation #RelaxingMusic&#10;&#10;© Copyright Tick Tock Countdown Timer 2021. All rights reserved. Any reproduction or republication of all or part of this video is prohibited. All of the video material on this channel is copyright protected. If you like my timers, please support me by buying me a coffee with the link below.&#10;&#10;https://www.buymeacoffee.com/ccproductiw" title="5 Minute Timer - Relaxing Music with Ocean Waves">
            <a:hlinkClick r:id="rId5"/>
          </p:cNvPr>
          <p:cNvPicPr preferRelativeResize="0"/>
          <p:nvPr/>
        </p:nvPicPr>
        <p:blipFill rotWithShape="1">
          <a:blip r:embed="rId6">
            <a:alphaModFix/>
          </a:blip>
          <a:srcRect/>
          <a:stretch/>
        </p:blipFill>
        <p:spPr>
          <a:xfrm>
            <a:off x="5371717" y="5278950"/>
            <a:ext cx="2032006" cy="1143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5"/>
                                        </p:tgtEl>
                                        <p:attrNameLst>
                                          <p:attrName>style.visibility</p:attrName>
                                        </p:attrNameLst>
                                      </p:cBhvr>
                                      <p:to>
                                        <p:strVal val="visible"/>
                                      </p:to>
                                    </p:set>
                                    <p:animEffect transition="in" filter="fade">
                                      <p:cBhvr>
                                        <p:cTn id="7" dur="1000"/>
                                        <p:tgtEl>
                                          <p:spTgt spid="7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721" name="Google Shape;721;g24641aa3161_0_298"/>
          <p:cNvSpPr txBox="1">
            <a:spLocks noGrp="1"/>
          </p:cNvSpPr>
          <p:nvPr>
            <p:ph type="body" idx="4294967295"/>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457200" lvl="0" indent="-393700" algn="l" rtl="0">
              <a:lnSpc>
                <a:spcPct val="100000"/>
              </a:lnSpc>
              <a:spcBef>
                <a:spcPts val="360"/>
              </a:spcBef>
              <a:spcAft>
                <a:spcPts val="0"/>
              </a:spcAft>
              <a:buSzPts val="2600"/>
              <a:buFont typeface="Verdana"/>
              <a:buAutoNum type="arabicPeriod"/>
            </a:pPr>
            <a:r>
              <a:rPr lang="en-US" sz="2600"/>
              <a:t>In your teams, share out what you noticed and wondered about your red flag/issue/problem. </a:t>
            </a:r>
            <a:endParaRPr sz="2600"/>
          </a:p>
          <a:p>
            <a:pPr marL="457200" lvl="0" indent="0" algn="l" rtl="0">
              <a:lnSpc>
                <a:spcPct val="100000"/>
              </a:lnSpc>
              <a:spcBef>
                <a:spcPts val="360"/>
              </a:spcBef>
              <a:spcAft>
                <a:spcPts val="0"/>
              </a:spcAft>
              <a:buSzPts val="3200"/>
              <a:buNone/>
            </a:pPr>
            <a:endParaRPr sz="2600"/>
          </a:p>
          <a:p>
            <a:pPr marL="457200" lvl="0" indent="-393700" algn="l" rtl="0">
              <a:lnSpc>
                <a:spcPct val="100000"/>
              </a:lnSpc>
              <a:spcBef>
                <a:spcPts val="360"/>
              </a:spcBef>
              <a:spcAft>
                <a:spcPts val="0"/>
              </a:spcAft>
              <a:buSzPts val="2600"/>
              <a:buFont typeface="Verdana"/>
              <a:buAutoNum type="arabicPeriod"/>
            </a:pPr>
            <a:r>
              <a:rPr lang="en-US" sz="2600"/>
              <a:t>How can these noticings/wonderings be grouped?</a:t>
            </a:r>
            <a:endParaRPr sz="2600"/>
          </a:p>
          <a:p>
            <a:pPr marL="0" lvl="0" indent="0" algn="ctr" rtl="0">
              <a:lnSpc>
                <a:spcPct val="100000"/>
              </a:lnSpc>
              <a:spcBef>
                <a:spcPts val="360"/>
              </a:spcBef>
              <a:spcAft>
                <a:spcPts val="0"/>
              </a:spcAft>
              <a:buSzPts val="1800"/>
              <a:buNone/>
            </a:pPr>
            <a:endParaRPr sz="2600"/>
          </a:p>
          <a:p>
            <a:pPr marL="0" lvl="0" indent="0" algn="ctr" rtl="0">
              <a:lnSpc>
                <a:spcPct val="100000"/>
              </a:lnSpc>
              <a:spcBef>
                <a:spcPts val="360"/>
              </a:spcBef>
              <a:spcAft>
                <a:spcPts val="0"/>
              </a:spcAft>
              <a:buSzPts val="1800"/>
              <a:buNone/>
            </a:pPr>
            <a:r>
              <a:rPr lang="en-US" sz="2600" i="1"/>
              <a:t>These groupings will be used to define your major categories.</a:t>
            </a:r>
            <a:endParaRPr sz="2600" i="1"/>
          </a:p>
        </p:txBody>
      </p:sp>
      <p:sp>
        <p:nvSpPr>
          <p:cNvPr id="722" name="Google Shape;722;g24641aa3161_0_298"/>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100"/>
              <a:buFont typeface="Arial"/>
              <a:buNone/>
            </a:pPr>
            <a:r>
              <a:rPr lang="en-US"/>
              <a:t>Work Time: Fishbone Step 2</a:t>
            </a:r>
            <a:endParaRPr/>
          </a:p>
        </p:txBody>
      </p:sp>
      <p:pic>
        <p:nvPicPr>
          <p:cNvPr id="723" name="Google Shape;723;g24641aa3161_0_298" descr="Aesthetic 10 minute timer with relaxing music and a gentle alarm in the end. Great for rest time, focused study or work sessions. This timer can be used in a classroom.&#10;&#10;Please support the channel by liking the video and subscribing!&#10;&#10;💿 Timer features an original composition by  @PomodoroRecords  Check out the channel for more relaxing music.&#10;&#10;Looking for a different timer? Let me know in the comments what kind of design and music you'd like to see and I'll make a timer just for you! #Timer #RelaxingMusic" title="10 Minute Timer with Relaxing Music and Alarm 🎵⏰">
            <a:hlinkClick r:id="rId3"/>
          </p:cNvPr>
          <p:cNvPicPr preferRelativeResize="0"/>
          <p:nvPr/>
        </p:nvPicPr>
        <p:blipFill rotWithShape="1">
          <a:blip r:embed="rId4">
            <a:alphaModFix/>
          </a:blip>
          <a:srcRect/>
          <a:stretch/>
        </p:blipFill>
        <p:spPr>
          <a:xfrm>
            <a:off x="361525" y="5312450"/>
            <a:ext cx="2032000" cy="1143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3"/>
                                        </p:tgtEl>
                                        <p:attrNameLst>
                                          <p:attrName>style.visibility</p:attrName>
                                        </p:attrNameLst>
                                      </p:cBhvr>
                                      <p:to>
                                        <p:strVal val="visible"/>
                                      </p:to>
                                    </p:set>
                                    <p:animEffect transition="in" filter="fade">
                                      <p:cBhvr>
                                        <p:cTn id="7" dur="1000"/>
                                        <p:tgtEl>
                                          <p:spTgt spid="7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Google Shape;729;g24641aa3161_0_432"/>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100"/>
              <a:buFont typeface="Arial"/>
              <a:buNone/>
            </a:pPr>
            <a:r>
              <a:rPr lang="en-US"/>
              <a:t>Work Time: Fishbone Step 3</a:t>
            </a:r>
            <a:endParaRPr/>
          </a:p>
        </p:txBody>
      </p:sp>
      <p:pic>
        <p:nvPicPr>
          <p:cNvPr id="730" name="Google Shape;730;g24641aa3161_0_432" descr="A diagram with an outline of a fish around it." title="Fishbone Diagram"/>
          <p:cNvPicPr preferRelativeResize="0"/>
          <p:nvPr/>
        </p:nvPicPr>
        <p:blipFill rotWithShape="1">
          <a:blip r:embed="rId3">
            <a:alphaModFix/>
          </a:blip>
          <a:srcRect/>
          <a:stretch/>
        </p:blipFill>
        <p:spPr>
          <a:xfrm>
            <a:off x="4104800" y="1571250"/>
            <a:ext cx="4810600" cy="3681300"/>
          </a:xfrm>
          <a:prstGeom prst="rect">
            <a:avLst/>
          </a:prstGeom>
          <a:noFill/>
          <a:ln>
            <a:noFill/>
          </a:ln>
        </p:spPr>
      </p:pic>
      <p:sp>
        <p:nvSpPr>
          <p:cNvPr id="731" name="Google Shape;731;g24641aa3161_0_432"/>
          <p:cNvSpPr txBox="1"/>
          <p:nvPr/>
        </p:nvSpPr>
        <p:spPr>
          <a:xfrm>
            <a:off x="228600" y="1571250"/>
            <a:ext cx="3876300" cy="5115300"/>
          </a:xfrm>
          <a:prstGeom prst="rect">
            <a:avLst/>
          </a:prstGeom>
          <a:noFill/>
          <a:ln>
            <a:noFill/>
          </a:ln>
        </p:spPr>
        <p:txBody>
          <a:bodyPr spcFirstLastPara="1" wrap="square" lIns="91425" tIns="91425" rIns="91425" bIns="91425" anchor="t" anchorCtr="0">
            <a:spAutoFit/>
          </a:bodyPr>
          <a:lstStyle/>
          <a:p>
            <a:pPr marL="457200" marR="0" lvl="0" indent="-381000" algn="l" rtl="0">
              <a:lnSpc>
                <a:spcPct val="100000"/>
              </a:lnSpc>
              <a:spcBef>
                <a:spcPts val="0"/>
              </a:spcBef>
              <a:spcAft>
                <a:spcPts val="0"/>
              </a:spcAft>
              <a:buClr>
                <a:schemeClr val="dk1"/>
              </a:buClr>
              <a:buSzPts val="2400"/>
              <a:buFont typeface="Verdana"/>
              <a:buAutoNum type="arabicPeriod"/>
            </a:pPr>
            <a:r>
              <a:rPr lang="en-US" sz="2400" b="0" i="0" u="none" strike="noStrike" cap="none">
                <a:solidFill>
                  <a:schemeClr val="dk1"/>
                </a:solidFill>
                <a:latin typeface="Verdana"/>
                <a:ea typeface="Verdana"/>
                <a:cs typeface="Verdana"/>
                <a:sym typeface="Verdana"/>
              </a:rPr>
              <a:t>Place your red flag at the “head of the fish.” </a:t>
            </a:r>
            <a:endParaRPr sz="2400" b="0" i="0" u="none" strike="noStrike" cap="none">
              <a:solidFill>
                <a:schemeClr val="dk1"/>
              </a:solidFill>
              <a:latin typeface="Verdana"/>
              <a:ea typeface="Verdana"/>
              <a:cs typeface="Verdana"/>
              <a:sym typeface="Verdana"/>
            </a:endParaRPr>
          </a:p>
          <a:p>
            <a:pPr marL="457200" marR="0" lvl="0" indent="-381000" algn="l" rtl="0">
              <a:lnSpc>
                <a:spcPct val="100000"/>
              </a:lnSpc>
              <a:spcBef>
                <a:spcPts val="0"/>
              </a:spcBef>
              <a:spcAft>
                <a:spcPts val="0"/>
              </a:spcAft>
              <a:buClr>
                <a:schemeClr val="dk1"/>
              </a:buClr>
              <a:buSzPts val="2400"/>
              <a:buFont typeface="Verdana"/>
              <a:buAutoNum type="arabicPeriod"/>
            </a:pPr>
            <a:r>
              <a:rPr lang="en-US" sz="2400" b="0" i="0" u="none" strike="noStrike" cap="none">
                <a:solidFill>
                  <a:schemeClr val="dk1"/>
                </a:solidFill>
                <a:latin typeface="Verdana"/>
                <a:ea typeface="Verdana"/>
                <a:cs typeface="Verdana"/>
                <a:sym typeface="Verdana"/>
              </a:rPr>
              <a:t>Place all of your major categories from your group time as the “ribs” of the fish. </a:t>
            </a:r>
            <a:endParaRPr sz="2400" b="0" i="0" u="none" strike="noStrike" cap="none">
              <a:solidFill>
                <a:schemeClr val="dk1"/>
              </a:solidFill>
              <a:latin typeface="Verdana"/>
              <a:ea typeface="Verdana"/>
              <a:cs typeface="Verdana"/>
              <a:sym typeface="Verdana"/>
            </a:endParaRPr>
          </a:p>
          <a:p>
            <a:pPr marL="457200" marR="0" lvl="0" indent="-381000" algn="l" rtl="0">
              <a:lnSpc>
                <a:spcPct val="100000"/>
              </a:lnSpc>
              <a:spcBef>
                <a:spcPts val="0"/>
              </a:spcBef>
              <a:spcAft>
                <a:spcPts val="0"/>
              </a:spcAft>
              <a:buClr>
                <a:schemeClr val="dk1"/>
              </a:buClr>
              <a:buSzPts val="2400"/>
              <a:buFont typeface="Verdana"/>
              <a:buAutoNum type="arabicPeriod"/>
            </a:pPr>
            <a:r>
              <a:rPr lang="en-US" sz="2400" b="0" i="0" u="none" strike="noStrike" cap="none">
                <a:solidFill>
                  <a:schemeClr val="dk1"/>
                </a:solidFill>
                <a:latin typeface="Verdana"/>
                <a:ea typeface="Verdana"/>
                <a:cs typeface="Verdana"/>
                <a:sym typeface="Verdana"/>
              </a:rPr>
              <a:t>Select one “rib” and ask “Why is this?”</a:t>
            </a:r>
            <a:endParaRPr sz="2400" b="0" i="0" u="none" strike="noStrike" cap="none">
              <a:solidFill>
                <a:schemeClr val="dk1"/>
              </a:solidFill>
              <a:latin typeface="Verdana"/>
              <a:ea typeface="Verdana"/>
              <a:cs typeface="Verdana"/>
              <a:sym typeface="Verdana"/>
            </a:endParaRPr>
          </a:p>
          <a:p>
            <a:pPr marL="0" marR="0" lvl="0" indent="0" algn="l" rtl="0">
              <a:lnSpc>
                <a:spcPct val="100000"/>
              </a:lnSpc>
              <a:spcBef>
                <a:spcPts val="1000"/>
              </a:spcBef>
              <a:spcAft>
                <a:spcPts val="1000"/>
              </a:spcAft>
              <a:buClr>
                <a:schemeClr val="dk1"/>
              </a:buClr>
              <a:buSzPts val="1100"/>
              <a:buFont typeface="Arial"/>
              <a:buNone/>
            </a:pPr>
            <a:r>
              <a:rPr lang="en-US" sz="2400" b="0" i="0" u="none" strike="noStrike" cap="none">
                <a:solidFill>
                  <a:schemeClr val="dk1"/>
                </a:solidFill>
                <a:latin typeface="Verdana"/>
                <a:ea typeface="Verdana"/>
                <a:cs typeface="Verdana"/>
                <a:sym typeface="Verdana"/>
              </a:rPr>
              <a:t>Have a recorder write down the group’s answers.</a:t>
            </a:r>
            <a:endParaRPr sz="2400" b="0" i="0" u="none" strike="noStrike" cap="none">
              <a:solidFill>
                <a:srgbClr val="000000"/>
              </a:solidFill>
              <a:latin typeface="Verdana"/>
              <a:ea typeface="Verdana"/>
              <a:cs typeface="Verdana"/>
              <a:sym typeface="Verdana"/>
            </a:endParaRPr>
          </a:p>
        </p:txBody>
      </p:sp>
      <p:pic>
        <p:nvPicPr>
          <p:cNvPr id="732" name="Google Shape;732;g24641aa3161_0_432" descr="20 minutes timer with relaxing music#20minutetimer #timer #relaxingmusic #relaxation &#10;&#10;Licensor's Username:&#10;https://pixabay.com/users/alanfrijns-16705522/&#10;&#10;Licensee:&#10;Sumonsunny&#10;&#10;Audio File Title:&#10;Dunbarton meditative ambient soundscape for learning and relaxing&#10;&#10;Audio File URL:&#10;https://pixabay.com/music/meditationspiritual-dunbarton-meditative-ambient-soundscape-for-learning-and-relaxing-95403/&#10;&#10;Audio File ID:&#10;95403&#10;&#10;Date of download:&#10;2023-06-27 14:30:55 UTC" title="20 Minutes Timer With Relaxing Music">
            <a:hlinkClick r:id="rId4"/>
          </p:cNvPr>
          <p:cNvPicPr preferRelativeResize="0"/>
          <p:nvPr/>
        </p:nvPicPr>
        <p:blipFill rotWithShape="1">
          <a:blip r:embed="rId5">
            <a:alphaModFix/>
          </a:blip>
          <a:srcRect/>
          <a:stretch/>
        </p:blipFill>
        <p:spPr>
          <a:xfrm>
            <a:off x="4634391" y="5391150"/>
            <a:ext cx="2032009" cy="1143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2"/>
                                        </p:tgtEl>
                                        <p:attrNameLst>
                                          <p:attrName>style.visibility</p:attrName>
                                        </p:attrNameLst>
                                      </p:cBhvr>
                                      <p:to>
                                        <p:strVal val="visible"/>
                                      </p:to>
                                    </p:set>
                                    <p:animEffect transition="in" filter="fade">
                                      <p:cBhvr>
                                        <p:cTn id="7" dur="1000"/>
                                        <p:tgtEl>
                                          <p:spTgt spid="7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737" name="Google Shape;737;g24c0cd4a5fb_4_17"/>
          <p:cNvSpPr txBox="1">
            <a:spLocks noGrp="1"/>
          </p:cNvSpPr>
          <p:nvPr>
            <p:ph type="body" idx="4294967295"/>
          </p:nvPr>
        </p:nvSpPr>
        <p:spPr>
          <a:xfrm>
            <a:off x="457201" y="1600201"/>
            <a:ext cx="8229600" cy="4572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360"/>
              </a:spcBef>
              <a:spcAft>
                <a:spcPts val="0"/>
              </a:spcAft>
              <a:buSzPts val="1800"/>
              <a:buNone/>
            </a:pPr>
            <a:r>
              <a:rPr lang="en-US" sz="2700" b="1"/>
              <a:t>“In 2023, 35% of the student population was at-risk of being chronically absent, particularly within secondary schools among students being reported as economically disadvantaged. This is believed to be due to a lack of communication about our absentee policy and student’s current attendance record, along with an increase in student stress.”</a:t>
            </a:r>
            <a:endParaRPr sz="2700" b="1"/>
          </a:p>
        </p:txBody>
      </p:sp>
      <p:sp>
        <p:nvSpPr>
          <p:cNvPr id="738" name="Google Shape;738;g24c0cd4a5fb_4_17"/>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Division A Precision Statement: </a:t>
            </a:r>
            <a:endParaRPr/>
          </a:p>
          <a:p>
            <a:pPr marL="0" lvl="0" indent="0" algn="ctr" rtl="0">
              <a:lnSpc>
                <a:spcPct val="100000"/>
              </a:lnSpc>
              <a:spcBef>
                <a:spcPts val="0"/>
              </a:spcBef>
              <a:spcAft>
                <a:spcPts val="0"/>
              </a:spcAft>
              <a:buSzPct val="111111"/>
              <a:buNone/>
            </a:pPr>
            <a:r>
              <a:rPr lang="en-US"/>
              <a:t>Bringing it All Together</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pic>
        <p:nvPicPr>
          <p:cNvPr id="744" name="Google Shape;744;g244f0487a68_0_323" descr="Example of VTSS DIDM decision making grid available on page 8 of the DIDM-D workbook"/>
          <p:cNvPicPr preferRelativeResize="0"/>
          <p:nvPr/>
        </p:nvPicPr>
        <p:blipFill rotWithShape="1">
          <a:blip r:embed="rId3">
            <a:alphaModFix/>
          </a:blip>
          <a:srcRect/>
          <a:stretch/>
        </p:blipFill>
        <p:spPr>
          <a:xfrm>
            <a:off x="1033599" y="1741550"/>
            <a:ext cx="7076800" cy="4544950"/>
          </a:xfrm>
          <a:prstGeom prst="rect">
            <a:avLst/>
          </a:prstGeom>
          <a:noFill/>
          <a:ln w="9525" cap="flat" cmpd="sng">
            <a:solidFill>
              <a:schemeClr val="dk2"/>
            </a:solidFill>
            <a:prstDash val="solid"/>
            <a:round/>
            <a:headEnd type="none" w="sm" len="sm"/>
            <a:tailEnd type="none" w="sm" len="sm"/>
          </a:ln>
        </p:spPr>
      </p:pic>
      <p:sp>
        <p:nvSpPr>
          <p:cNvPr id="745" name="Google Shape;745;g244f0487a68_0_323"/>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3800"/>
              <a:buNone/>
            </a:pPr>
            <a:r>
              <a:rPr lang="en-US"/>
              <a:t>Documentation: </a:t>
            </a:r>
            <a:endParaRPr/>
          </a:p>
          <a:p>
            <a:pPr marL="0" lvl="0" indent="0" algn="ctr" rtl="0">
              <a:lnSpc>
                <a:spcPct val="100000"/>
              </a:lnSpc>
              <a:spcBef>
                <a:spcPts val="0"/>
              </a:spcBef>
              <a:spcAft>
                <a:spcPts val="0"/>
              </a:spcAft>
              <a:buSzPts val="3800"/>
              <a:buNone/>
            </a:pPr>
            <a:r>
              <a:rPr lang="en-US"/>
              <a:t>Precision Statement</a:t>
            </a:r>
            <a:endParaRPr/>
          </a:p>
        </p:txBody>
      </p:sp>
      <p:sp>
        <p:nvSpPr>
          <p:cNvPr id="746" name="Google Shape;746;g244f0487a68_0_323" descr="Highlight of the Using data develop a precision statement. Who? What? When? Where? Why? on the DIDM decision making grid"/>
          <p:cNvSpPr/>
          <p:nvPr/>
        </p:nvSpPr>
        <p:spPr>
          <a:xfrm>
            <a:off x="1104400" y="3105775"/>
            <a:ext cx="6835800" cy="7590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Verdana"/>
              <a:ea typeface="Verdana"/>
              <a:cs typeface="Verdana"/>
              <a:sym typeface="Verdan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g2393469bfe4_0_6"/>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Connection Activity</a:t>
            </a:r>
            <a:endParaRPr/>
          </a:p>
        </p:txBody>
      </p:sp>
      <p:graphicFrame>
        <p:nvGraphicFramePr>
          <p:cNvPr id="177" name="Google Shape;177;g2393469bfe4_0_6"/>
          <p:cNvGraphicFramePr/>
          <p:nvPr/>
        </p:nvGraphicFramePr>
        <p:xfrm>
          <a:off x="1088325" y="1663850"/>
          <a:ext cx="6874575" cy="3505550"/>
        </p:xfrm>
        <a:graphic>
          <a:graphicData uri="http://schemas.openxmlformats.org/drawingml/2006/table">
            <a:tbl>
              <a:tblPr>
                <a:noFill/>
                <a:tableStyleId>{1DDB4D26-3D2D-4A1C-A705-1DF029F06389}</a:tableStyleId>
              </a:tblPr>
              <a:tblGrid>
                <a:gridCol w="2291525">
                  <a:extLst>
                    <a:ext uri="{9D8B030D-6E8A-4147-A177-3AD203B41FA5}">
                      <a16:colId xmlns:a16="http://schemas.microsoft.com/office/drawing/2014/main" val="20000"/>
                    </a:ext>
                  </a:extLst>
                </a:gridCol>
                <a:gridCol w="2291525">
                  <a:extLst>
                    <a:ext uri="{9D8B030D-6E8A-4147-A177-3AD203B41FA5}">
                      <a16:colId xmlns:a16="http://schemas.microsoft.com/office/drawing/2014/main" val="20001"/>
                    </a:ext>
                  </a:extLst>
                </a:gridCol>
                <a:gridCol w="2291525">
                  <a:extLst>
                    <a:ext uri="{9D8B030D-6E8A-4147-A177-3AD203B41FA5}">
                      <a16:colId xmlns:a16="http://schemas.microsoft.com/office/drawing/2014/main" val="20002"/>
                    </a:ext>
                  </a:extLst>
                </a:gridCol>
              </a:tblGrid>
              <a:tr h="175277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0"/>
                  </a:ext>
                </a:extLst>
              </a:tr>
              <a:tr h="175277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1"/>
                  </a:ext>
                </a:extLst>
              </a:tr>
            </a:tbl>
          </a:graphicData>
        </a:graphic>
      </p:graphicFrame>
      <p:sp>
        <p:nvSpPr>
          <p:cNvPr id="178" name="Google Shape;178;g2393469bfe4_0_6"/>
          <p:cNvSpPr txBox="1"/>
          <p:nvPr/>
        </p:nvSpPr>
        <p:spPr>
          <a:xfrm>
            <a:off x="228600" y="5233050"/>
            <a:ext cx="7087500" cy="1431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en-US" sz="2700" b="1" i="0" u="none" strike="noStrike" cap="none">
                <a:solidFill>
                  <a:srgbClr val="000000"/>
                </a:solidFill>
                <a:latin typeface="Verdana"/>
                <a:ea typeface="Verdana"/>
                <a:cs typeface="Verdana"/>
                <a:sym typeface="Verdana"/>
              </a:rPr>
              <a:t>In my experience, data informed decision making at the division level is like….because….</a:t>
            </a:r>
            <a:endParaRPr sz="2700" b="1" i="0" u="none" strike="noStrike" cap="none">
              <a:solidFill>
                <a:srgbClr val="000000"/>
              </a:solidFill>
              <a:latin typeface="Verdana"/>
              <a:ea typeface="Verdana"/>
              <a:cs typeface="Verdana"/>
              <a:sym typeface="Verdana"/>
            </a:endParaRPr>
          </a:p>
        </p:txBody>
      </p:sp>
      <p:pic>
        <p:nvPicPr>
          <p:cNvPr id="179" name="Google Shape;179;g2393469bfe4_0_6">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175500" y="1507700"/>
            <a:ext cx="2139200" cy="2139200"/>
          </a:xfrm>
          <a:prstGeom prst="rect">
            <a:avLst/>
          </a:prstGeom>
          <a:noFill/>
          <a:ln>
            <a:noFill/>
          </a:ln>
        </p:spPr>
      </p:pic>
      <p:pic>
        <p:nvPicPr>
          <p:cNvPr id="180" name="Google Shape;180;g2393469bfe4_0_6">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5786925" y="3493025"/>
            <a:ext cx="2053625" cy="1552150"/>
          </a:xfrm>
          <a:prstGeom prst="rect">
            <a:avLst/>
          </a:prstGeom>
          <a:noFill/>
          <a:ln>
            <a:noFill/>
          </a:ln>
        </p:spPr>
      </p:pic>
      <p:pic>
        <p:nvPicPr>
          <p:cNvPr id="181" name="Google Shape;181;g2393469bfe4_0_6">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1175500" y="3556481"/>
            <a:ext cx="2139200" cy="1425242"/>
          </a:xfrm>
          <a:prstGeom prst="rect">
            <a:avLst/>
          </a:prstGeom>
          <a:noFill/>
          <a:ln>
            <a:noFill/>
          </a:ln>
        </p:spPr>
      </p:pic>
      <p:pic>
        <p:nvPicPr>
          <p:cNvPr id="182" name="Google Shape;182;g2393469bfe4_0_6">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3573642" y="1807175"/>
            <a:ext cx="1902808" cy="1425250"/>
          </a:xfrm>
          <a:prstGeom prst="rect">
            <a:avLst/>
          </a:prstGeom>
          <a:noFill/>
          <a:ln>
            <a:noFill/>
          </a:ln>
        </p:spPr>
      </p:pic>
      <p:pic>
        <p:nvPicPr>
          <p:cNvPr id="183" name="Google Shape;183;g2393469bfe4_0_6">
            <a:extLst>
              <a:ext uri="{C183D7F6-B498-43B3-948B-1728B52AA6E4}">
                <adec:decorative xmlns:adec="http://schemas.microsoft.com/office/drawing/2017/decorative" val="1"/>
              </a:ext>
            </a:extLst>
          </p:cNvPr>
          <p:cNvPicPr preferRelativeResize="0"/>
          <p:nvPr/>
        </p:nvPicPr>
        <p:blipFill rotWithShape="1">
          <a:blip r:embed="rId7">
            <a:alphaModFix/>
          </a:blip>
          <a:srcRect/>
          <a:stretch/>
        </p:blipFill>
        <p:spPr>
          <a:xfrm>
            <a:off x="5863125" y="1825899"/>
            <a:ext cx="1902800" cy="1464424"/>
          </a:xfrm>
          <a:prstGeom prst="rect">
            <a:avLst/>
          </a:prstGeom>
          <a:noFill/>
          <a:ln>
            <a:noFill/>
          </a:ln>
        </p:spPr>
      </p:pic>
      <p:pic>
        <p:nvPicPr>
          <p:cNvPr id="184" name="Google Shape;184;g2393469bfe4_0_6">
            <a:extLst>
              <a:ext uri="{C183D7F6-B498-43B3-948B-1728B52AA6E4}">
                <adec:decorative xmlns:adec="http://schemas.microsoft.com/office/drawing/2017/decorative" val="1"/>
              </a:ext>
            </a:extLst>
          </p:cNvPr>
          <p:cNvPicPr preferRelativeResize="0"/>
          <p:nvPr/>
        </p:nvPicPr>
        <p:blipFill rotWithShape="1">
          <a:blip r:embed="rId8">
            <a:alphaModFix/>
          </a:blip>
          <a:srcRect/>
          <a:stretch/>
        </p:blipFill>
        <p:spPr>
          <a:xfrm>
            <a:off x="3627524" y="3492925"/>
            <a:ext cx="1696526" cy="155215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pic>
        <p:nvPicPr>
          <p:cNvPr id="751" name="Google Shape;751;g22a56e2d374_0_13">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flipH="1">
            <a:off x="2881000" y="2391850"/>
            <a:ext cx="3670100" cy="2762400"/>
          </a:xfrm>
          <a:prstGeom prst="rect">
            <a:avLst/>
          </a:prstGeom>
          <a:noFill/>
          <a:ln>
            <a:noFill/>
          </a:ln>
        </p:spPr>
      </p:pic>
      <p:sp>
        <p:nvSpPr>
          <p:cNvPr id="752" name="Google Shape;752;g22a56e2d374_0_13"/>
          <p:cNvSpPr txBox="1">
            <a:spLocks noGrp="1"/>
          </p:cNvSpPr>
          <p:nvPr>
            <p:ph type="body" idx="4294967295"/>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1000"/>
              </a:spcAft>
              <a:buSzPts val="1800"/>
              <a:buNone/>
            </a:pPr>
            <a:r>
              <a:rPr lang="en-US" sz="2400"/>
              <a:t>After a precision statement is developed, teams will now describe how they will know when the problem has been resolved. </a:t>
            </a:r>
            <a:endParaRPr sz="1600"/>
          </a:p>
        </p:txBody>
      </p:sp>
      <p:sp>
        <p:nvSpPr>
          <p:cNvPr id="753" name="Google Shape;753;g22a56e2d374_0_13"/>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1100"/>
              <a:buNone/>
            </a:pPr>
            <a:r>
              <a:rPr lang="en-US"/>
              <a:t>Identify a Goal for Change</a:t>
            </a:r>
            <a:endParaRPr/>
          </a:p>
        </p:txBody>
      </p:sp>
      <p:sp>
        <p:nvSpPr>
          <p:cNvPr id="754" name="Google Shape;754;g22a56e2d374_0_13"/>
          <p:cNvSpPr txBox="1"/>
          <p:nvPr/>
        </p:nvSpPr>
        <p:spPr>
          <a:xfrm>
            <a:off x="232775" y="6375800"/>
            <a:ext cx="59337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360"/>
              </a:spcBef>
              <a:spcAft>
                <a:spcPts val="0"/>
              </a:spcAft>
              <a:buClr>
                <a:schemeClr val="dk1"/>
              </a:buClr>
              <a:buSzPts val="1100"/>
              <a:buFont typeface="Arial"/>
              <a:buNone/>
            </a:pPr>
            <a:r>
              <a:rPr lang="en-US" sz="1400" b="0" i="0" u="none" strike="noStrike" cap="none">
                <a:solidFill>
                  <a:schemeClr val="dk1"/>
                </a:solidFill>
                <a:latin typeface="Verdana"/>
                <a:ea typeface="Verdana"/>
                <a:cs typeface="Verdana"/>
                <a:sym typeface="Verdana"/>
              </a:rPr>
              <a:t>(Center on PBIS, Data Based Decision Making)</a:t>
            </a:r>
            <a:endParaRPr sz="1400" b="0" i="0" u="none" strike="noStrike" cap="none">
              <a:solidFill>
                <a:srgbClr val="000000"/>
              </a:solidFill>
              <a:latin typeface="Verdana"/>
              <a:ea typeface="Verdana"/>
              <a:cs typeface="Verdana"/>
              <a:sym typeface="Verdana"/>
            </a:endParaRPr>
          </a:p>
        </p:txBody>
      </p:sp>
      <p:pic>
        <p:nvPicPr>
          <p:cNvPr id="755" name="Google Shape;755;g22a56e2d374_0_13">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flipH="1">
            <a:off x="4501600" y="3765800"/>
            <a:ext cx="3897800" cy="2762400"/>
          </a:xfrm>
          <a:prstGeom prst="rect">
            <a:avLst/>
          </a:prstGeom>
          <a:noFill/>
          <a:ln>
            <a:noFill/>
          </a:ln>
        </p:spPr>
      </p:pic>
      <p:sp>
        <p:nvSpPr>
          <p:cNvPr id="756" name="Google Shape;756;g22a56e2d374_0_13"/>
          <p:cNvSpPr txBox="1"/>
          <p:nvPr/>
        </p:nvSpPr>
        <p:spPr>
          <a:xfrm>
            <a:off x="5049975" y="4038525"/>
            <a:ext cx="3085800" cy="1293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360"/>
              </a:spcBef>
              <a:spcAft>
                <a:spcPts val="1000"/>
              </a:spcAft>
              <a:buClr>
                <a:srgbClr val="000000"/>
              </a:buClr>
              <a:buSzPts val="2400"/>
              <a:buFont typeface="Arial"/>
              <a:buNone/>
            </a:pPr>
            <a:r>
              <a:rPr lang="en-US" sz="2400" b="0" i="0" u="none" strike="noStrike" cap="none">
                <a:solidFill>
                  <a:schemeClr val="dk1"/>
                </a:solidFill>
                <a:latin typeface="Verdana"/>
                <a:ea typeface="Verdana"/>
                <a:cs typeface="Verdana"/>
                <a:sym typeface="Verdana"/>
              </a:rPr>
              <a:t>When do we expect to see the problem resolved?</a:t>
            </a:r>
            <a:endParaRPr sz="1400" b="0" i="0" u="none" strike="noStrike" cap="none">
              <a:solidFill>
                <a:srgbClr val="000000"/>
              </a:solidFill>
              <a:latin typeface="Verdana"/>
              <a:ea typeface="Verdana"/>
              <a:cs typeface="Verdana"/>
              <a:sym typeface="Verdana"/>
            </a:endParaRPr>
          </a:p>
        </p:txBody>
      </p:sp>
      <p:sp>
        <p:nvSpPr>
          <p:cNvPr id="757" name="Google Shape;757;g22a56e2d374_0_13"/>
          <p:cNvSpPr txBox="1"/>
          <p:nvPr/>
        </p:nvSpPr>
        <p:spPr>
          <a:xfrm>
            <a:off x="3063650" y="2792350"/>
            <a:ext cx="3000000" cy="1293000"/>
          </a:xfrm>
          <a:prstGeom prst="rect">
            <a:avLst/>
          </a:prstGeom>
          <a:noFill/>
          <a:ln>
            <a:noFill/>
          </a:ln>
        </p:spPr>
        <p:txBody>
          <a:bodyPr spcFirstLastPara="1" wrap="square" lIns="91425" tIns="91425" rIns="91425" bIns="91425" anchor="t" anchorCtr="0">
            <a:spAutoFit/>
          </a:bodyPr>
          <a:lstStyle/>
          <a:p>
            <a:pPr marL="457200" marR="0" lvl="0" indent="0" algn="ctr" rtl="0">
              <a:lnSpc>
                <a:spcPct val="100000"/>
              </a:lnSpc>
              <a:spcBef>
                <a:spcPts val="360"/>
              </a:spcBef>
              <a:spcAft>
                <a:spcPts val="1000"/>
              </a:spcAft>
              <a:buClr>
                <a:srgbClr val="000000"/>
              </a:buClr>
              <a:buSzPts val="2400"/>
              <a:buFont typeface="Arial"/>
              <a:buNone/>
            </a:pPr>
            <a:r>
              <a:rPr lang="en-US" sz="2400" b="0" i="0" u="none" strike="noStrike" cap="none">
                <a:solidFill>
                  <a:schemeClr val="dk1"/>
                </a:solidFill>
                <a:latin typeface="Verdana"/>
                <a:ea typeface="Verdana"/>
                <a:cs typeface="Verdana"/>
                <a:sym typeface="Verdana"/>
              </a:rPr>
              <a:t>What does success look like?</a:t>
            </a:r>
            <a:endParaRPr sz="2400" b="0" i="0" u="none" strike="noStrike" cap="none">
              <a:solidFill>
                <a:srgbClr val="000000"/>
              </a:solidFill>
              <a:latin typeface="Arial"/>
              <a:ea typeface="Arial"/>
              <a:cs typeface="Arial"/>
              <a:sym typeface="Arial"/>
            </a:endParaRPr>
          </a:p>
        </p:txBody>
      </p:sp>
      <p:pic>
        <p:nvPicPr>
          <p:cNvPr id="758" name="Google Shape;758;g22a56e2d374_0_13">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299000" y="4928000"/>
            <a:ext cx="3897800" cy="1246903"/>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4" name="Google Shape;764;g232d4a68815_0_442"/>
          <p:cNvSpPr txBox="1">
            <a:spLocks noGrp="1"/>
          </p:cNvSpPr>
          <p:nvPr>
            <p:ph type="body" idx="4294967295"/>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800"/>
              <a:buNone/>
            </a:pPr>
            <a:r>
              <a:rPr lang="en-US" sz="2400"/>
              <a:t>Goals allow you to analyze, monitor, and adjust professional practice. Goals are…</a:t>
            </a:r>
            <a:endParaRPr/>
          </a:p>
        </p:txBody>
      </p:sp>
      <p:sp>
        <p:nvSpPr>
          <p:cNvPr id="765" name="Google Shape;765;g232d4a68815_0_442"/>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00000"/>
              <a:buNone/>
            </a:pPr>
            <a:r>
              <a:rPr lang="en-US"/>
              <a:t>Characteristics of a Strong Goal</a:t>
            </a:r>
            <a:endParaRPr/>
          </a:p>
        </p:txBody>
      </p:sp>
      <p:pic>
        <p:nvPicPr>
          <p:cNvPr id="766" name="Google Shape;766;g232d4a68815_0_442" descr="A graphic with S M A R T representing Specific, Measurable, Achievable, Realistic, and Timely." title="SMART Goal"/>
          <p:cNvPicPr preferRelativeResize="0"/>
          <p:nvPr/>
        </p:nvPicPr>
        <p:blipFill rotWithShape="1">
          <a:blip r:embed="rId3">
            <a:alphaModFix/>
          </a:blip>
          <a:srcRect/>
          <a:stretch/>
        </p:blipFill>
        <p:spPr>
          <a:xfrm>
            <a:off x="1371700" y="2421150"/>
            <a:ext cx="6330150" cy="3558775"/>
          </a:xfrm>
          <a:prstGeom prst="rect">
            <a:avLst/>
          </a:prstGeom>
          <a:noFill/>
          <a:ln w="9525" cap="flat" cmpd="sng">
            <a:solidFill>
              <a:srgbClr val="CCCCCC"/>
            </a:solidFill>
            <a:prstDash val="solid"/>
            <a:round/>
            <a:headEnd type="none" w="sm" len="sm"/>
            <a:tailEnd type="none" w="sm" len="sm"/>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Google Shape;772;g1e3ce62414c_0_2"/>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SMART Goal Example</a:t>
            </a:r>
            <a:endParaRPr/>
          </a:p>
        </p:txBody>
      </p:sp>
      <p:sp>
        <p:nvSpPr>
          <p:cNvPr id="773" name="Google Shape;773;g1e3ce62414c_0_2"/>
          <p:cNvSpPr txBox="1">
            <a:spLocks noGrp="1"/>
          </p:cNvSpPr>
          <p:nvPr>
            <p:ph type="body" idx="4294967295"/>
          </p:nvPr>
        </p:nvSpPr>
        <p:spPr>
          <a:xfrm>
            <a:off x="561700" y="2390500"/>
            <a:ext cx="8229600" cy="3781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360"/>
              </a:spcBef>
              <a:spcAft>
                <a:spcPts val="0"/>
              </a:spcAft>
              <a:buSzPts val="1800"/>
              <a:buNone/>
            </a:pPr>
            <a:r>
              <a:rPr lang="en-US" sz="2600"/>
              <a:t>By </a:t>
            </a:r>
            <a:r>
              <a:rPr lang="en-US" sz="2600">
                <a:solidFill>
                  <a:srgbClr val="FF9900"/>
                </a:solidFill>
              </a:rPr>
              <a:t>December 2023</a:t>
            </a:r>
            <a:r>
              <a:rPr lang="en-US" sz="2600"/>
              <a:t>, educators will </a:t>
            </a:r>
            <a:r>
              <a:rPr lang="en-US" sz="2600">
                <a:solidFill>
                  <a:srgbClr val="FF9900"/>
                </a:solidFill>
              </a:rPr>
              <a:t>develop and implement with 85% fidelity a science instructional framework</a:t>
            </a:r>
            <a:r>
              <a:rPr lang="en-US" sz="2600"/>
              <a:t> as evidenced by classroom observations and a </a:t>
            </a:r>
            <a:r>
              <a:rPr lang="en-US" sz="2600">
                <a:solidFill>
                  <a:srgbClr val="FF9900"/>
                </a:solidFill>
              </a:rPr>
              <a:t>5% increase</a:t>
            </a:r>
            <a:r>
              <a:rPr lang="en-US" sz="2600"/>
              <a:t> between pre and post teacher benchmark scores.</a:t>
            </a:r>
            <a:endParaRPr sz="2600"/>
          </a:p>
        </p:txBody>
      </p:sp>
      <p:sp>
        <p:nvSpPr>
          <p:cNvPr id="774" name="Google Shape;774;g1e3ce62414c_0_2"/>
          <p:cNvSpPr txBox="1"/>
          <p:nvPr/>
        </p:nvSpPr>
        <p:spPr>
          <a:xfrm>
            <a:off x="457200" y="1430950"/>
            <a:ext cx="25989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Timely</a:t>
            </a:r>
            <a:endParaRPr sz="2400" b="0" i="0" u="none" strike="noStrike" cap="none">
              <a:solidFill>
                <a:srgbClr val="000000"/>
              </a:solidFill>
              <a:latin typeface="Verdana"/>
              <a:ea typeface="Verdana"/>
              <a:cs typeface="Verdana"/>
              <a:sym typeface="Verdana"/>
            </a:endParaRPr>
          </a:p>
        </p:txBody>
      </p:sp>
      <p:sp>
        <p:nvSpPr>
          <p:cNvPr id="775" name="Google Shape;775;g1e3ce62414c_0_2"/>
          <p:cNvSpPr txBox="1"/>
          <p:nvPr/>
        </p:nvSpPr>
        <p:spPr>
          <a:xfrm>
            <a:off x="6807375" y="1532025"/>
            <a:ext cx="2598900" cy="554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Specific</a:t>
            </a:r>
            <a:endParaRPr sz="2400" b="0" i="0" u="none" strike="noStrike" cap="none">
              <a:solidFill>
                <a:srgbClr val="000000"/>
              </a:solidFill>
              <a:latin typeface="Verdana"/>
              <a:ea typeface="Verdana"/>
              <a:cs typeface="Verdana"/>
              <a:sym typeface="Verdana"/>
            </a:endParaRPr>
          </a:p>
        </p:txBody>
      </p:sp>
      <p:sp>
        <p:nvSpPr>
          <p:cNvPr id="776" name="Google Shape;776;g1e3ce62414c_0_2"/>
          <p:cNvSpPr txBox="1"/>
          <p:nvPr/>
        </p:nvSpPr>
        <p:spPr>
          <a:xfrm>
            <a:off x="5025900" y="5054875"/>
            <a:ext cx="41181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Measurable &amp; Achievable</a:t>
            </a:r>
            <a:endParaRPr sz="2400" b="0" i="0" u="none" strike="noStrike" cap="none">
              <a:solidFill>
                <a:srgbClr val="000000"/>
              </a:solidFill>
              <a:latin typeface="Verdana"/>
              <a:ea typeface="Verdana"/>
              <a:cs typeface="Verdana"/>
              <a:sym typeface="Verdana"/>
            </a:endParaRPr>
          </a:p>
        </p:txBody>
      </p:sp>
      <p:sp>
        <p:nvSpPr>
          <p:cNvPr id="777" name="Google Shape;777;g1e3ce62414c_0_2"/>
          <p:cNvSpPr txBox="1"/>
          <p:nvPr/>
        </p:nvSpPr>
        <p:spPr>
          <a:xfrm>
            <a:off x="0" y="5256825"/>
            <a:ext cx="25989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Realistic</a:t>
            </a:r>
            <a:endParaRPr sz="2400" b="0" i="0" u="none" strike="noStrike" cap="none">
              <a:solidFill>
                <a:srgbClr val="000000"/>
              </a:solidFill>
              <a:latin typeface="Verdana"/>
              <a:ea typeface="Verdana"/>
              <a:cs typeface="Verdana"/>
              <a:sym typeface="Verdana"/>
            </a:endParaRPr>
          </a:p>
        </p:txBody>
      </p:sp>
      <p:cxnSp>
        <p:nvCxnSpPr>
          <p:cNvPr id="778" name="Google Shape;778;g1e3ce62414c_0_2">
            <a:extLst>
              <a:ext uri="{C183D7F6-B498-43B3-948B-1728B52AA6E4}">
                <adec:decorative xmlns:adec="http://schemas.microsoft.com/office/drawing/2017/decorative" val="1"/>
              </a:ext>
            </a:extLst>
          </p:cNvPr>
          <p:cNvCxnSpPr>
            <a:stCxn id="774" idx="2"/>
          </p:cNvCxnSpPr>
          <p:nvPr/>
        </p:nvCxnSpPr>
        <p:spPr>
          <a:xfrm>
            <a:off x="1756650" y="1985050"/>
            <a:ext cx="322500" cy="339600"/>
          </a:xfrm>
          <a:prstGeom prst="straightConnector1">
            <a:avLst/>
          </a:prstGeom>
          <a:noFill/>
          <a:ln w="38100" cap="flat" cmpd="sng">
            <a:solidFill>
              <a:schemeClr val="dk2"/>
            </a:solidFill>
            <a:prstDash val="solid"/>
            <a:round/>
            <a:headEnd type="none" w="sm" len="sm"/>
            <a:tailEnd type="triangle" w="med" len="med"/>
          </a:ln>
        </p:spPr>
      </p:cxnSp>
      <p:cxnSp>
        <p:nvCxnSpPr>
          <p:cNvPr id="779" name="Google Shape;779;g1e3ce62414c_0_2">
            <a:extLst>
              <a:ext uri="{C183D7F6-B498-43B3-948B-1728B52AA6E4}">
                <adec:decorative xmlns:adec="http://schemas.microsoft.com/office/drawing/2017/decorative" val="1"/>
              </a:ext>
            </a:extLst>
          </p:cNvPr>
          <p:cNvCxnSpPr>
            <a:stCxn id="775" idx="2"/>
          </p:cNvCxnSpPr>
          <p:nvPr/>
        </p:nvCxnSpPr>
        <p:spPr>
          <a:xfrm flipH="1">
            <a:off x="7190025" y="2086125"/>
            <a:ext cx="916800" cy="787200"/>
          </a:xfrm>
          <a:prstGeom prst="straightConnector1">
            <a:avLst/>
          </a:prstGeom>
          <a:noFill/>
          <a:ln w="38100" cap="flat" cmpd="sng">
            <a:solidFill>
              <a:schemeClr val="dk2"/>
            </a:solidFill>
            <a:prstDash val="solid"/>
            <a:round/>
            <a:headEnd type="none" w="sm" len="sm"/>
            <a:tailEnd type="triangle" w="med" len="med"/>
          </a:ln>
        </p:spPr>
      </p:cxnSp>
      <p:cxnSp>
        <p:nvCxnSpPr>
          <p:cNvPr id="780" name="Google Shape;780;g1e3ce62414c_0_2">
            <a:extLst>
              <a:ext uri="{C183D7F6-B498-43B3-948B-1728B52AA6E4}">
                <adec:decorative xmlns:adec="http://schemas.microsoft.com/office/drawing/2017/decorative" val="1"/>
              </a:ext>
            </a:extLst>
          </p:cNvPr>
          <p:cNvCxnSpPr/>
          <p:nvPr/>
        </p:nvCxnSpPr>
        <p:spPr>
          <a:xfrm rot="10800000" flipH="1">
            <a:off x="462025" y="3667200"/>
            <a:ext cx="866400" cy="1588200"/>
          </a:xfrm>
          <a:prstGeom prst="straightConnector1">
            <a:avLst/>
          </a:prstGeom>
          <a:noFill/>
          <a:ln w="38100" cap="flat" cmpd="sng">
            <a:solidFill>
              <a:schemeClr val="dk2"/>
            </a:solidFill>
            <a:prstDash val="solid"/>
            <a:round/>
            <a:headEnd type="none" w="sm" len="sm"/>
            <a:tailEnd type="triangle" w="med" len="med"/>
          </a:ln>
        </p:spPr>
      </p:cxnSp>
      <p:cxnSp>
        <p:nvCxnSpPr>
          <p:cNvPr id="781" name="Google Shape;781;g1e3ce62414c_0_2">
            <a:extLst>
              <a:ext uri="{C183D7F6-B498-43B3-948B-1728B52AA6E4}">
                <adec:decorative xmlns:adec="http://schemas.microsoft.com/office/drawing/2017/decorative" val="1"/>
              </a:ext>
            </a:extLst>
          </p:cNvPr>
          <p:cNvCxnSpPr/>
          <p:nvPr/>
        </p:nvCxnSpPr>
        <p:spPr>
          <a:xfrm rot="10800000">
            <a:off x="6872500" y="4071625"/>
            <a:ext cx="1053900" cy="1082700"/>
          </a:xfrm>
          <a:prstGeom prst="straightConnector1">
            <a:avLst/>
          </a:prstGeom>
          <a:noFill/>
          <a:ln w="38100" cap="flat" cmpd="sng">
            <a:solidFill>
              <a:schemeClr val="dk2"/>
            </a:solidFill>
            <a:prstDash val="solid"/>
            <a:round/>
            <a:headEnd type="none" w="sm" len="sm"/>
            <a:tailEnd type="triangle" w="med" len="med"/>
          </a:ln>
        </p:spPr>
      </p:cxn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sp>
        <p:nvSpPr>
          <p:cNvPr id="787" name="Google Shape;787;g24641aa3161_0_723"/>
          <p:cNvSpPr txBox="1">
            <a:spLocks noGrp="1"/>
          </p:cNvSpPr>
          <p:nvPr>
            <p:ph type="body" idx="1"/>
          </p:nvPr>
        </p:nvSpPr>
        <p:spPr>
          <a:xfrm>
            <a:off x="457201" y="1600201"/>
            <a:ext cx="8229600" cy="35814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560"/>
              </a:spcBef>
              <a:spcAft>
                <a:spcPts val="0"/>
              </a:spcAft>
              <a:buSzPts val="2800"/>
              <a:buNone/>
            </a:pPr>
            <a:r>
              <a:rPr lang="en-US"/>
              <a:t>The number of middle school students with multiple ODR’s for inappropriate dress will decrease by 30% within the first semester of the 2023-24 school year as compared to the first semester of the 2022-23 school year.</a:t>
            </a:r>
            <a:endParaRPr/>
          </a:p>
        </p:txBody>
      </p:sp>
      <p:sp>
        <p:nvSpPr>
          <p:cNvPr id="788" name="Google Shape;788;g24641aa3161_0_723"/>
          <p:cNvSpPr txBox="1">
            <a:spLocks noGrp="1"/>
          </p:cNvSpPr>
          <p:nvPr>
            <p:ph type="title"/>
          </p:nvPr>
        </p:nvSpPr>
        <p:spPr>
          <a:xfrm>
            <a:off x="2377175" y="228600"/>
            <a:ext cx="6538200" cy="11484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3800"/>
              <a:buNone/>
            </a:pPr>
            <a:r>
              <a:rPr lang="en-US"/>
              <a:t>SMART Goal Example 2</a:t>
            </a:r>
            <a:endParaRPr>
              <a:solidFill>
                <a:schemeClr val="dk1"/>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sp>
        <p:nvSpPr>
          <p:cNvPr id="794" name="Google Shape;794;g252b49ff9a8_0_19"/>
          <p:cNvSpPr txBox="1">
            <a:spLocks noGrp="1"/>
          </p:cNvSpPr>
          <p:nvPr>
            <p:ph type="body" idx="1"/>
          </p:nvPr>
        </p:nvSpPr>
        <p:spPr>
          <a:xfrm>
            <a:off x="457201" y="1600201"/>
            <a:ext cx="8229600" cy="35814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560"/>
              </a:spcBef>
              <a:spcAft>
                <a:spcPts val="0"/>
              </a:spcAft>
              <a:buSzPts val="2800"/>
              <a:buNone/>
            </a:pPr>
            <a:r>
              <a:rPr lang="en-US"/>
              <a:t>The number of middle school students with 0-1 ODR’s for inappropriate dress will increase by 30% within the first semester of the 2023-24 school year as compared to the first semester of the 2022-23 school year.</a:t>
            </a:r>
            <a:endParaRPr/>
          </a:p>
        </p:txBody>
      </p:sp>
      <p:sp>
        <p:nvSpPr>
          <p:cNvPr id="795" name="Google Shape;795;g252b49ff9a8_0_19"/>
          <p:cNvSpPr txBox="1">
            <a:spLocks noGrp="1"/>
          </p:cNvSpPr>
          <p:nvPr>
            <p:ph type="title"/>
          </p:nvPr>
        </p:nvSpPr>
        <p:spPr>
          <a:xfrm>
            <a:off x="2377175" y="228600"/>
            <a:ext cx="6538200" cy="11484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3800"/>
              <a:buNone/>
            </a:pPr>
            <a:r>
              <a:rPr lang="en-US"/>
              <a:t>SMART Goal Example 2.1</a:t>
            </a:r>
            <a:endParaRPr>
              <a:solidFill>
                <a:schemeClr val="dk1"/>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00"/>
        <p:cNvGrpSpPr/>
        <p:nvPr/>
      </p:nvGrpSpPr>
      <p:grpSpPr>
        <a:xfrm>
          <a:off x="0" y="0"/>
          <a:ext cx="0" cy="0"/>
          <a:chOff x="0" y="0"/>
          <a:chExt cx="0" cy="0"/>
        </a:xfrm>
      </p:grpSpPr>
      <p:sp>
        <p:nvSpPr>
          <p:cNvPr id="801" name="Google Shape;801;g24641aa3161_0_729"/>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t>Work Time: SMART Goal</a:t>
            </a:r>
            <a:endParaRPr/>
          </a:p>
        </p:txBody>
      </p:sp>
      <p:sp>
        <p:nvSpPr>
          <p:cNvPr id="802" name="Google Shape;802;g24641aa3161_0_729"/>
          <p:cNvSpPr txBox="1"/>
          <p:nvPr/>
        </p:nvSpPr>
        <p:spPr>
          <a:xfrm>
            <a:off x="391650" y="1557400"/>
            <a:ext cx="8360700" cy="2862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sng" strike="noStrike" cap="none">
                <a:solidFill>
                  <a:srgbClr val="000000"/>
                </a:solidFill>
                <a:latin typeface="Verdana"/>
                <a:ea typeface="Verdana"/>
                <a:cs typeface="Verdana"/>
                <a:sym typeface="Verdana"/>
              </a:rPr>
              <a:t>Division A Precision Statement:</a:t>
            </a:r>
            <a:endParaRPr sz="2400" b="0" i="0" u="sng" strike="noStrike" cap="none">
              <a:solidFill>
                <a:srgbClr val="000000"/>
              </a:solidFill>
              <a:latin typeface="Verdana"/>
              <a:ea typeface="Verdana"/>
              <a:cs typeface="Verdana"/>
              <a:sym typeface="Verdana"/>
            </a:endParaRPr>
          </a:p>
          <a:p>
            <a:pPr marL="0" marR="0" lvl="0" indent="0" algn="l" rtl="0">
              <a:lnSpc>
                <a:spcPct val="100000"/>
              </a:lnSpc>
              <a:spcBef>
                <a:spcPts val="360"/>
              </a:spcBef>
              <a:spcAft>
                <a:spcPts val="0"/>
              </a:spcAft>
              <a:buClr>
                <a:srgbClr val="000000"/>
              </a:buClr>
              <a:buSzPts val="2100"/>
              <a:buFont typeface="Arial"/>
              <a:buNone/>
            </a:pPr>
            <a:r>
              <a:rPr lang="en-US" sz="2100" b="0" i="0" u="none" strike="noStrike" cap="none">
                <a:solidFill>
                  <a:schemeClr val="dk1"/>
                </a:solidFill>
                <a:latin typeface="Verdana"/>
                <a:ea typeface="Verdana"/>
                <a:cs typeface="Verdana"/>
                <a:sym typeface="Verdana"/>
              </a:rPr>
              <a:t>“In 2023, 35% of the student population was at-risk of being chronically absent, particularly within secondary schools among students being reported as economically disadvantaged. This is believed to be due to a lack of communication about our absentee policy and student’s current attendance record, along with an increase in student stress.”</a:t>
            </a:r>
            <a:endParaRPr sz="1600" b="0" i="0" u="none" strike="noStrike" cap="none">
              <a:solidFill>
                <a:srgbClr val="000000"/>
              </a:solidFill>
              <a:latin typeface="Verdana"/>
              <a:ea typeface="Verdana"/>
              <a:cs typeface="Verdana"/>
              <a:sym typeface="Verdana"/>
            </a:endParaRPr>
          </a:p>
        </p:txBody>
      </p:sp>
      <p:sp>
        <p:nvSpPr>
          <p:cNvPr id="803" name="Google Shape;803;g24641aa3161_0_729"/>
          <p:cNvSpPr txBox="1"/>
          <p:nvPr/>
        </p:nvSpPr>
        <p:spPr>
          <a:xfrm>
            <a:off x="3491600" y="4513850"/>
            <a:ext cx="3288300" cy="1916400"/>
          </a:xfrm>
          <a:prstGeom prst="rect">
            <a:avLst/>
          </a:prstGeom>
          <a:noFill/>
          <a:ln>
            <a:noFill/>
          </a:ln>
        </p:spPr>
        <p:txBody>
          <a:bodyPr spcFirstLastPara="1" wrap="square" lIns="91425" tIns="91425" rIns="91425" bIns="91425" anchor="t" anchorCtr="0">
            <a:spAutoFit/>
          </a:bodyPr>
          <a:lstStyle/>
          <a:p>
            <a:pPr marL="457200" marR="0" lvl="0" indent="-387350" algn="l" rtl="0">
              <a:lnSpc>
                <a:spcPct val="90000"/>
              </a:lnSpc>
              <a:spcBef>
                <a:spcPts val="560"/>
              </a:spcBef>
              <a:spcAft>
                <a:spcPts val="0"/>
              </a:spcAft>
              <a:buClr>
                <a:srgbClr val="000000"/>
              </a:buClr>
              <a:buSzPts val="2500"/>
              <a:buFont typeface="Verdana"/>
              <a:buChar char="●"/>
            </a:pPr>
            <a:r>
              <a:rPr lang="en-US" sz="2500" b="0" i="0" u="none" strike="noStrike" cap="none">
                <a:solidFill>
                  <a:srgbClr val="0000FF"/>
                </a:solidFill>
                <a:latin typeface="Verdana"/>
                <a:ea typeface="Verdana"/>
                <a:cs typeface="Verdana"/>
                <a:sym typeface="Verdana"/>
              </a:rPr>
              <a:t>S</a:t>
            </a:r>
            <a:r>
              <a:rPr lang="en-US" sz="2500" b="0" i="0" u="none" strike="noStrike" cap="none">
                <a:solidFill>
                  <a:schemeClr val="dk2"/>
                </a:solidFill>
                <a:latin typeface="Verdana"/>
                <a:ea typeface="Verdana"/>
                <a:cs typeface="Verdana"/>
                <a:sym typeface="Verdana"/>
              </a:rPr>
              <a:t>pecific</a:t>
            </a:r>
            <a:endParaRPr sz="2500" b="0" i="0" u="none" strike="noStrike" cap="none">
              <a:solidFill>
                <a:schemeClr val="dk1"/>
              </a:solidFill>
              <a:latin typeface="Verdana"/>
              <a:ea typeface="Verdana"/>
              <a:cs typeface="Verdana"/>
              <a:sym typeface="Verdana"/>
            </a:endParaRPr>
          </a:p>
          <a:p>
            <a:pPr marL="457200" marR="0" lvl="0" indent="-387350" algn="l" rtl="0">
              <a:lnSpc>
                <a:spcPct val="90000"/>
              </a:lnSpc>
              <a:spcBef>
                <a:spcPts val="0"/>
              </a:spcBef>
              <a:spcAft>
                <a:spcPts val="0"/>
              </a:spcAft>
              <a:buClr>
                <a:srgbClr val="000000"/>
              </a:buClr>
              <a:buSzPts val="2500"/>
              <a:buFont typeface="Verdana"/>
              <a:buChar char="●"/>
            </a:pPr>
            <a:r>
              <a:rPr lang="en-US" sz="2500" b="0" i="0" u="none" strike="noStrike" cap="none">
                <a:solidFill>
                  <a:srgbClr val="0000FF"/>
                </a:solidFill>
                <a:latin typeface="Verdana"/>
                <a:ea typeface="Verdana"/>
                <a:cs typeface="Verdana"/>
                <a:sym typeface="Verdana"/>
              </a:rPr>
              <a:t>M</a:t>
            </a:r>
            <a:r>
              <a:rPr lang="en-US" sz="2500" b="0" i="0" u="none" strike="noStrike" cap="none">
                <a:solidFill>
                  <a:schemeClr val="dk2"/>
                </a:solidFill>
                <a:latin typeface="Verdana"/>
                <a:ea typeface="Verdana"/>
                <a:cs typeface="Verdana"/>
                <a:sym typeface="Verdana"/>
              </a:rPr>
              <a:t>easurable</a:t>
            </a:r>
            <a:endParaRPr sz="2500" b="0" i="0" u="none" strike="noStrike" cap="none">
              <a:solidFill>
                <a:schemeClr val="dk1"/>
              </a:solidFill>
              <a:latin typeface="Verdana"/>
              <a:ea typeface="Verdana"/>
              <a:cs typeface="Verdana"/>
              <a:sym typeface="Verdana"/>
            </a:endParaRPr>
          </a:p>
          <a:p>
            <a:pPr marL="457200" marR="0" lvl="0" indent="-387350" algn="l" rtl="0">
              <a:lnSpc>
                <a:spcPct val="90000"/>
              </a:lnSpc>
              <a:spcBef>
                <a:spcPts val="0"/>
              </a:spcBef>
              <a:spcAft>
                <a:spcPts val="0"/>
              </a:spcAft>
              <a:buClr>
                <a:srgbClr val="000000"/>
              </a:buClr>
              <a:buSzPts val="2500"/>
              <a:buFont typeface="Verdana"/>
              <a:buChar char="●"/>
            </a:pPr>
            <a:r>
              <a:rPr lang="en-US" sz="2500" b="0" i="0" u="none" strike="noStrike" cap="none">
                <a:solidFill>
                  <a:srgbClr val="0000FF"/>
                </a:solidFill>
                <a:latin typeface="Verdana"/>
                <a:ea typeface="Verdana"/>
                <a:cs typeface="Verdana"/>
                <a:sym typeface="Verdana"/>
              </a:rPr>
              <a:t>A</a:t>
            </a:r>
            <a:r>
              <a:rPr lang="en-US" sz="2500" b="0" i="0" u="none" strike="noStrike" cap="none">
                <a:solidFill>
                  <a:schemeClr val="dk2"/>
                </a:solidFill>
                <a:latin typeface="Verdana"/>
                <a:ea typeface="Verdana"/>
                <a:cs typeface="Verdana"/>
                <a:sym typeface="Verdana"/>
              </a:rPr>
              <a:t>chievable</a:t>
            </a:r>
            <a:endParaRPr sz="2500" b="0" i="0" u="none" strike="noStrike" cap="none">
              <a:solidFill>
                <a:schemeClr val="dk1"/>
              </a:solidFill>
              <a:latin typeface="Verdana"/>
              <a:ea typeface="Verdana"/>
              <a:cs typeface="Verdana"/>
              <a:sym typeface="Verdana"/>
            </a:endParaRPr>
          </a:p>
          <a:p>
            <a:pPr marL="457200" marR="0" lvl="0" indent="-387350" algn="l" rtl="0">
              <a:lnSpc>
                <a:spcPct val="90000"/>
              </a:lnSpc>
              <a:spcBef>
                <a:spcPts val="0"/>
              </a:spcBef>
              <a:spcAft>
                <a:spcPts val="0"/>
              </a:spcAft>
              <a:buClr>
                <a:srgbClr val="000000"/>
              </a:buClr>
              <a:buSzPts val="2500"/>
              <a:buFont typeface="Verdana"/>
              <a:buChar char="●"/>
            </a:pPr>
            <a:r>
              <a:rPr lang="en-US" sz="2500" b="0" i="0" u="none" strike="noStrike" cap="none">
                <a:solidFill>
                  <a:srgbClr val="0000FF"/>
                </a:solidFill>
                <a:latin typeface="Verdana"/>
                <a:ea typeface="Verdana"/>
                <a:cs typeface="Verdana"/>
                <a:sym typeface="Verdana"/>
              </a:rPr>
              <a:t>R</a:t>
            </a:r>
            <a:r>
              <a:rPr lang="en-US" sz="2500" b="0" i="0" u="none" strike="noStrike" cap="none">
                <a:solidFill>
                  <a:schemeClr val="dk2"/>
                </a:solidFill>
                <a:latin typeface="Verdana"/>
                <a:ea typeface="Verdana"/>
                <a:cs typeface="Verdana"/>
                <a:sym typeface="Verdana"/>
              </a:rPr>
              <a:t>ealistic</a:t>
            </a:r>
            <a:endParaRPr sz="2500" b="0" i="0" u="none" strike="noStrike" cap="none">
              <a:solidFill>
                <a:schemeClr val="dk1"/>
              </a:solidFill>
              <a:latin typeface="Verdana"/>
              <a:ea typeface="Verdana"/>
              <a:cs typeface="Verdana"/>
              <a:sym typeface="Verdana"/>
            </a:endParaRPr>
          </a:p>
          <a:p>
            <a:pPr marL="457200" marR="0" lvl="0" indent="-387350" algn="l" rtl="0">
              <a:lnSpc>
                <a:spcPct val="90000"/>
              </a:lnSpc>
              <a:spcBef>
                <a:spcPts val="0"/>
              </a:spcBef>
              <a:spcAft>
                <a:spcPts val="0"/>
              </a:spcAft>
              <a:buClr>
                <a:srgbClr val="000000"/>
              </a:buClr>
              <a:buSzPts val="2500"/>
              <a:buFont typeface="Verdana"/>
              <a:buChar char="●"/>
            </a:pPr>
            <a:r>
              <a:rPr lang="en-US" sz="2500" b="0" i="0" u="none" strike="noStrike" cap="none">
                <a:solidFill>
                  <a:srgbClr val="0000FF"/>
                </a:solidFill>
                <a:latin typeface="Verdana"/>
                <a:ea typeface="Verdana"/>
                <a:cs typeface="Verdana"/>
                <a:sym typeface="Verdana"/>
              </a:rPr>
              <a:t>T</a:t>
            </a:r>
            <a:r>
              <a:rPr lang="en-US" sz="2500" b="0" i="0" u="none" strike="noStrike" cap="none">
                <a:solidFill>
                  <a:schemeClr val="dk2"/>
                </a:solidFill>
                <a:latin typeface="Verdana"/>
                <a:ea typeface="Verdana"/>
                <a:cs typeface="Verdana"/>
                <a:sym typeface="Verdana"/>
              </a:rPr>
              <a:t>imely</a:t>
            </a:r>
            <a:endParaRPr sz="300" b="0" i="0" u="none" strike="noStrike" cap="none">
              <a:solidFill>
                <a:srgbClr val="000000"/>
              </a:solidFill>
              <a:latin typeface="Verdana"/>
              <a:ea typeface="Verdana"/>
              <a:cs typeface="Verdana"/>
              <a:sym typeface="Verdana"/>
            </a:endParaRPr>
          </a:p>
        </p:txBody>
      </p:sp>
      <p:pic>
        <p:nvPicPr>
          <p:cNvPr id="804" name="Google Shape;804;g24641aa3161_0_729">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107725" y="4513838"/>
            <a:ext cx="2072375" cy="1915375"/>
          </a:xfrm>
          <a:prstGeom prst="rect">
            <a:avLst/>
          </a:prstGeom>
          <a:noFill/>
          <a:ln w="19050" cap="flat" cmpd="sng">
            <a:solidFill>
              <a:schemeClr val="dk2"/>
            </a:solidFill>
            <a:prstDash val="solid"/>
            <a:round/>
            <a:headEnd type="none" w="sm" len="sm"/>
            <a:tailEnd type="none" w="sm" len="sm"/>
          </a:ln>
        </p:spPr>
      </p:pic>
      <p:pic>
        <p:nvPicPr>
          <p:cNvPr id="805" name="Google Shape;805;g24641aa3161_0_729" descr="This timer silently counts down to 0:00, then alerts you that time is up with a gentle beep sound." title="10 Minute Timer">
            <a:hlinkClick r:id="rId4"/>
          </p:cNvPr>
          <p:cNvPicPr preferRelativeResize="0"/>
          <p:nvPr/>
        </p:nvPicPr>
        <p:blipFill rotWithShape="1">
          <a:blip r:embed="rId5">
            <a:alphaModFix/>
          </a:blip>
          <a:srcRect/>
          <a:stretch/>
        </p:blipFill>
        <p:spPr>
          <a:xfrm>
            <a:off x="6706300" y="4695575"/>
            <a:ext cx="1827375" cy="1027899"/>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10"/>
        <p:cNvGrpSpPr/>
        <p:nvPr/>
      </p:nvGrpSpPr>
      <p:grpSpPr>
        <a:xfrm>
          <a:off x="0" y="0"/>
          <a:ext cx="0" cy="0"/>
          <a:chOff x="0" y="0"/>
          <a:chExt cx="0" cy="0"/>
        </a:xfrm>
      </p:grpSpPr>
      <p:sp>
        <p:nvSpPr>
          <p:cNvPr id="811" name="Google Shape;811;g24641aa3161_0_737"/>
          <p:cNvSpPr txBox="1"/>
          <p:nvPr/>
        </p:nvSpPr>
        <p:spPr>
          <a:xfrm>
            <a:off x="500850" y="1547950"/>
            <a:ext cx="8142300" cy="2662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2300" b="0" i="0" u="none" strike="noStrike" cap="none">
                <a:solidFill>
                  <a:schemeClr val="dk1"/>
                </a:solidFill>
                <a:latin typeface="Verdana"/>
                <a:ea typeface="Verdana"/>
                <a:cs typeface="Verdana"/>
                <a:sym typeface="Verdana"/>
              </a:rPr>
              <a:t>By June 2025 the percentage of students being reported as economically disadvantaged in secondary schools who are attending school more than 90% of the year will increase from 65% to 80%. This will be periodically checked each nine weeks across all grade levels to see if progress is on track for the end of the year.</a:t>
            </a:r>
            <a:endParaRPr sz="1400" b="0" i="0" u="none" strike="noStrike" cap="none">
              <a:solidFill>
                <a:srgbClr val="000000"/>
              </a:solidFill>
              <a:latin typeface="Verdana"/>
              <a:ea typeface="Verdana"/>
              <a:cs typeface="Verdana"/>
              <a:sym typeface="Verdana"/>
            </a:endParaRPr>
          </a:p>
        </p:txBody>
      </p:sp>
      <p:pic>
        <p:nvPicPr>
          <p:cNvPr id="812" name="Google Shape;812;g24641aa3161_0_73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6152600" y="3881850"/>
            <a:ext cx="2195850" cy="2140500"/>
          </a:xfrm>
          <a:prstGeom prst="rect">
            <a:avLst/>
          </a:prstGeom>
          <a:noFill/>
          <a:ln w="19050" cap="flat" cmpd="sng">
            <a:solidFill>
              <a:schemeClr val="dk2"/>
            </a:solidFill>
            <a:prstDash val="solid"/>
            <a:round/>
            <a:headEnd type="none" w="sm" len="sm"/>
            <a:tailEnd type="none" w="sm" len="sm"/>
          </a:ln>
        </p:spPr>
      </p:pic>
      <p:pic>
        <p:nvPicPr>
          <p:cNvPr id="813" name="Google Shape;813;g24641aa3161_0_737">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4265001" y="4481575"/>
            <a:ext cx="2072625" cy="2084175"/>
          </a:xfrm>
          <a:prstGeom prst="rect">
            <a:avLst/>
          </a:prstGeom>
          <a:noFill/>
          <a:ln w="19050" cap="flat" cmpd="sng">
            <a:solidFill>
              <a:schemeClr val="dk2"/>
            </a:solidFill>
            <a:prstDash val="solid"/>
            <a:round/>
            <a:headEnd type="none" w="sm" len="sm"/>
            <a:tailEnd type="none" w="sm" len="sm"/>
          </a:ln>
        </p:spPr>
      </p:pic>
      <p:sp>
        <p:nvSpPr>
          <p:cNvPr id="814" name="Google Shape;814;g24641aa3161_0_737"/>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t>Division A: Smart Goal</a:t>
            </a:r>
            <a:endParaRPr/>
          </a:p>
        </p:txBody>
      </p:sp>
      <p:sp>
        <p:nvSpPr>
          <p:cNvPr id="815" name="Google Shape;815;g24641aa3161_0_737"/>
          <p:cNvSpPr txBox="1"/>
          <p:nvPr/>
        </p:nvSpPr>
        <p:spPr>
          <a:xfrm>
            <a:off x="500850" y="4179575"/>
            <a:ext cx="3288300" cy="1916400"/>
          </a:xfrm>
          <a:prstGeom prst="rect">
            <a:avLst/>
          </a:prstGeom>
          <a:noFill/>
          <a:ln>
            <a:noFill/>
          </a:ln>
        </p:spPr>
        <p:txBody>
          <a:bodyPr spcFirstLastPara="1" wrap="square" lIns="91425" tIns="91425" rIns="91425" bIns="91425" anchor="t" anchorCtr="0">
            <a:spAutoFit/>
          </a:bodyPr>
          <a:lstStyle/>
          <a:p>
            <a:pPr marL="457200" marR="0" lvl="0" indent="-387350" algn="l" rtl="0">
              <a:lnSpc>
                <a:spcPct val="90000"/>
              </a:lnSpc>
              <a:spcBef>
                <a:spcPts val="560"/>
              </a:spcBef>
              <a:spcAft>
                <a:spcPts val="0"/>
              </a:spcAft>
              <a:buClr>
                <a:srgbClr val="000000"/>
              </a:buClr>
              <a:buSzPts val="2500"/>
              <a:buFont typeface="Verdana"/>
              <a:buChar char="●"/>
            </a:pPr>
            <a:r>
              <a:rPr lang="en-US" sz="2500" b="0" i="0" u="none" strike="noStrike" cap="none">
                <a:solidFill>
                  <a:srgbClr val="0000FF"/>
                </a:solidFill>
                <a:latin typeface="Verdana"/>
                <a:ea typeface="Verdana"/>
                <a:cs typeface="Verdana"/>
                <a:sym typeface="Verdana"/>
              </a:rPr>
              <a:t>S</a:t>
            </a:r>
            <a:r>
              <a:rPr lang="en-US" sz="2500" b="0" i="0" u="none" strike="noStrike" cap="none">
                <a:solidFill>
                  <a:schemeClr val="dk2"/>
                </a:solidFill>
                <a:latin typeface="Verdana"/>
                <a:ea typeface="Verdana"/>
                <a:cs typeface="Verdana"/>
                <a:sym typeface="Verdana"/>
              </a:rPr>
              <a:t>pecific</a:t>
            </a:r>
            <a:endParaRPr sz="2500" b="0" i="0" u="none" strike="noStrike" cap="none">
              <a:solidFill>
                <a:schemeClr val="dk1"/>
              </a:solidFill>
              <a:latin typeface="Verdana"/>
              <a:ea typeface="Verdana"/>
              <a:cs typeface="Verdana"/>
              <a:sym typeface="Verdana"/>
            </a:endParaRPr>
          </a:p>
          <a:p>
            <a:pPr marL="457200" marR="0" lvl="0" indent="-387350" algn="l" rtl="0">
              <a:lnSpc>
                <a:spcPct val="90000"/>
              </a:lnSpc>
              <a:spcBef>
                <a:spcPts val="0"/>
              </a:spcBef>
              <a:spcAft>
                <a:spcPts val="0"/>
              </a:spcAft>
              <a:buClr>
                <a:srgbClr val="000000"/>
              </a:buClr>
              <a:buSzPts val="2500"/>
              <a:buFont typeface="Verdana"/>
              <a:buChar char="●"/>
            </a:pPr>
            <a:r>
              <a:rPr lang="en-US" sz="2500" b="0" i="0" u="none" strike="noStrike" cap="none">
                <a:solidFill>
                  <a:srgbClr val="0000FF"/>
                </a:solidFill>
                <a:latin typeface="Verdana"/>
                <a:ea typeface="Verdana"/>
                <a:cs typeface="Verdana"/>
                <a:sym typeface="Verdana"/>
              </a:rPr>
              <a:t>M</a:t>
            </a:r>
            <a:r>
              <a:rPr lang="en-US" sz="2500" b="0" i="0" u="none" strike="noStrike" cap="none">
                <a:solidFill>
                  <a:schemeClr val="dk2"/>
                </a:solidFill>
                <a:latin typeface="Verdana"/>
                <a:ea typeface="Verdana"/>
                <a:cs typeface="Verdana"/>
                <a:sym typeface="Verdana"/>
              </a:rPr>
              <a:t>easurable</a:t>
            </a:r>
            <a:endParaRPr sz="2500" b="0" i="0" u="none" strike="noStrike" cap="none">
              <a:solidFill>
                <a:schemeClr val="dk1"/>
              </a:solidFill>
              <a:latin typeface="Verdana"/>
              <a:ea typeface="Verdana"/>
              <a:cs typeface="Verdana"/>
              <a:sym typeface="Verdana"/>
            </a:endParaRPr>
          </a:p>
          <a:p>
            <a:pPr marL="457200" marR="0" lvl="0" indent="-387350" algn="l" rtl="0">
              <a:lnSpc>
                <a:spcPct val="90000"/>
              </a:lnSpc>
              <a:spcBef>
                <a:spcPts val="0"/>
              </a:spcBef>
              <a:spcAft>
                <a:spcPts val="0"/>
              </a:spcAft>
              <a:buClr>
                <a:srgbClr val="000000"/>
              </a:buClr>
              <a:buSzPts val="2500"/>
              <a:buFont typeface="Verdana"/>
              <a:buChar char="●"/>
            </a:pPr>
            <a:r>
              <a:rPr lang="en-US" sz="2500" b="0" i="0" u="none" strike="noStrike" cap="none">
                <a:solidFill>
                  <a:srgbClr val="0000FF"/>
                </a:solidFill>
                <a:latin typeface="Verdana"/>
                <a:ea typeface="Verdana"/>
                <a:cs typeface="Verdana"/>
                <a:sym typeface="Verdana"/>
              </a:rPr>
              <a:t>A</a:t>
            </a:r>
            <a:r>
              <a:rPr lang="en-US" sz="2500" b="0" i="0" u="none" strike="noStrike" cap="none">
                <a:solidFill>
                  <a:schemeClr val="dk2"/>
                </a:solidFill>
                <a:latin typeface="Verdana"/>
                <a:ea typeface="Verdana"/>
                <a:cs typeface="Verdana"/>
                <a:sym typeface="Verdana"/>
              </a:rPr>
              <a:t>chievable</a:t>
            </a:r>
            <a:endParaRPr sz="2500" b="0" i="0" u="none" strike="noStrike" cap="none">
              <a:solidFill>
                <a:schemeClr val="dk1"/>
              </a:solidFill>
              <a:latin typeface="Verdana"/>
              <a:ea typeface="Verdana"/>
              <a:cs typeface="Verdana"/>
              <a:sym typeface="Verdana"/>
            </a:endParaRPr>
          </a:p>
          <a:p>
            <a:pPr marL="457200" marR="0" lvl="0" indent="-387350" algn="l" rtl="0">
              <a:lnSpc>
                <a:spcPct val="90000"/>
              </a:lnSpc>
              <a:spcBef>
                <a:spcPts val="0"/>
              </a:spcBef>
              <a:spcAft>
                <a:spcPts val="0"/>
              </a:spcAft>
              <a:buClr>
                <a:srgbClr val="000000"/>
              </a:buClr>
              <a:buSzPts val="2500"/>
              <a:buFont typeface="Verdana"/>
              <a:buChar char="●"/>
            </a:pPr>
            <a:r>
              <a:rPr lang="en-US" sz="2500" b="0" i="0" u="none" strike="noStrike" cap="none">
                <a:solidFill>
                  <a:srgbClr val="0000FF"/>
                </a:solidFill>
                <a:latin typeface="Verdana"/>
                <a:ea typeface="Verdana"/>
                <a:cs typeface="Verdana"/>
                <a:sym typeface="Verdana"/>
              </a:rPr>
              <a:t>R</a:t>
            </a:r>
            <a:r>
              <a:rPr lang="en-US" sz="2500" b="0" i="0" u="none" strike="noStrike" cap="none">
                <a:solidFill>
                  <a:schemeClr val="dk2"/>
                </a:solidFill>
                <a:latin typeface="Verdana"/>
                <a:ea typeface="Verdana"/>
                <a:cs typeface="Verdana"/>
                <a:sym typeface="Verdana"/>
              </a:rPr>
              <a:t>ealistic</a:t>
            </a:r>
            <a:endParaRPr sz="2500" b="0" i="0" u="none" strike="noStrike" cap="none">
              <a:solidFill>
                <a:schemeClr val="dk1"/>
              </a:solidFill>
              <a:latin typeface="Verdana"/>
              <a:ea typeface="Verdana"/>
              <a:cs typeface="Verdana"/>
              <a:sym typeface="Verdana"/>
            </a:endParaRPr>
          </a:p>
          <a:p>
            <a:pPr marL="457200" marR="0" lvl="0" indent="-387350" algn="l" rtl="0">
              <a:lnSpc>
                <a:spcPct val="90000"/>
              </a:lnSpc>
              <a:spcBef>
                <a:spcPts val="0"/>
              </a:spcBef>
              <a:spcAft>
                <a:spcPts val="0"/>
              </a:spcAft>
              <a:buClr>
                <a:srgbClr val="000000"/>
              </a:buClr>
              <a:buSzPts val="2500"/>
              <a:buFont typeface="Verdana"/>
              <a:buChar char="●"/>
            </a:pPr>
            <a:r>
              <a:rPr lang="en-US" sz="2500" b="0" i="0" u="none" strike="noStrike" cap="none">
                <a:solidFill>
                  <a:srgbClr val="0000FF"/>
                </a:solidFill>
                <a:latin typeface="Verdana"/>
                <a:ea typeface="Verdana"/>
                <a:cs typeface="Verdana"/>
                <a:sym typeface="Verdana"/>
              </a:rPr>
              <a:t>T</a:t>
            </a:r>
            <a:r>
              <a:rPr lang="en-US" sz="2500" b="0" i="0" u="none" strike="noStrike" cap="none">
                <a:solidFill>
                  <a:schemeClr val="dk2"/>
                </a:solidFill>
                <a:latin typeface="Verdana"/>
                <a:ea typeface="Verdana"/>
                <a:cs typeface="Verdana"/>
                <a:sym typeface="Verdana"/>
              </a:rPr>
              <a:t>imely</a:t>
            </a:r>
            <a:endParaRPr sz="300" b="0" i="0" u="none" strike="noStrike" cap="none">
              <a:solidFill>
                <a:srgbClr val="000000"/>
              </a:solidFill>
              <a:latin typeface="Verdana"/>
              <a:ea typeface="Verdana"/>
              <a:cs typeface="Verdana"/>
              <a:sym typeface="Verdana"/>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pic>
        <p:nvPicPr>
          <p:cNvPr id="821" name="Google Shape;821;g244f0487a68_0_330" descr="Example of VTSS DIDM decision making grid available on page 8 of the DIDM-D workbook"/>
          <p:cNvPicPr preferRelativeResize="0"/>
          <p:nvPr/>
        </p:nvPicPr>
        <p:blipFill rotWithShape="1">
          <a:blip r:embed="rId3">
            <a:alphaModFix/>
          </a:blip>
          <a:srcRect/>
          <a:stretch/>
        </p:blipFill>
        <p:spPr>
          <a:xfrm>
            <a:off x="1033599" y="1741550"/>
            <a:ext cx="7076800" cy="4544950"/>
          </a:xfrm>
          <a:prstGeom prst="rect">
            <a:avLst/>
          </a:prstGeom>
          <a:noFill/>
          <a:ln w="9525" cap="flat" cmpd="sng">
            <a:solidFill>
              <a:schemeClr val="dk2"/>
            </a:solidFill>
            <a:prstDash val="solid"/>
            <a:round/>
            <a:headEnd type="none" w="sm" len="sm"/>
            <a:tailEnd type="none" w="sm" len="sm"/>
          </a:ln>
        </p:spPr>
      </p:pic>
      <p:sp>
        <p:nvSpPr>
          <p:cNvPr id="822" name="Google Shape;822;g244f0487a68_0_330"/>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3800"/>
              <a:buNone/>
            </a:pPr>
            <a:r>
              <a:rPr lang="en-US"/>
              <a:t>Documentation: Setting a Goal</a:t>
            </a:r>
            <a:endParaRPr/>
          </a:p>
        </p:txBody>
      </p:sp>
      <p:sp>
        <p:nvSpPr>
          <p:cNvPr id="823" name="Google Shape;823;g244f0487a68_0_330" descr="Highlight of the Outcome section of the DIDM decision making grid"/>
          <p:cNvSpPr/>
          <p:nvPr/>
        </p:nvSpPr>
        <p:spPr>
          <a:xfrm>
            <a:off x="1154100" y="3634525"/>
            <a:ext cx="6835800" cy="7590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Verdana"/>
              <a:ea typeface="Verdana"/>
              <a:cs typeface="Verdana"/>
              <a:sym typeface="Verdana"/>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pic>
        <p:nvPicPr>
          <p:cNvPr id="829" name="Google Shape;829;g2507e648f95_0_34" descr="Time for a break graphic"/>
          <p:cNvPicPr preferRelativeResize="0"/>
          <p:nvPr/>
        </p:nvPicPr>
        <p:blipFill rotWithShape="1">
          <a:blip r:embed="rId3">
            <a:alphaModFix/>
          </a:blip>
          <a:srcRect/>
          <a:stretch/>
        </p:blipFill>
        <p:spPr>
          <a:xfrm>
            <a:off x="942627" y="1812900"/>
            <a:ext cx="7399473" cy="504510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sp>
        <p:nvSpPr>
          <p:cNvPr id="834" name="Google Shape;834;p24"/>
          <p:cNvSpPr txBox="1">
            <a:spLocks noGrp="1"/>
          </p:cNvSpPr>
          <p:nvPr>
            <p:ph type="ctrTitle"/>
          </p:nvPr>
        </p:nvSpPr>
        <p:spPr>
          <a:xfrm>
            <a:off x="928464" y="1600200"/>
            <a:ext cx="7240500" cy="1470000"/>
          </a:xfrm>
          <a:prstGeom prst="rect">
            <a:avLst/>
          </a:prstGeom>
          <a:solidFill>
            <a:schemeClr val="lt1">
              <a:alpha val="65490"/>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400"/>
              <a:buNone/>
            </a:pPr>
            <a:r>
              <a:rPr lang="en-US" b="1"/>
              <a:t>IMPLEMENT</a:t>
            </a:r>
            <a:br>
              <a:rPr lang="en-US" b="1"/>
            </a:br>
            <a:r>
              <a:rPr lang="en-US" sz="2800" b="1"/>
              <a:t>What are we going to do about it?</a:t>
            </a:r>
            <a:endParaRPr/>
          </a:p>
        </p:txBody>
      </p:sp>
      <p:pic>
        <p:nvPicPr>
          <p:cNvPr id="835" name="Google Shape;835;p24" descr="Cycle diagram of how to make data informed decisions. Where defining what exactly you're looking for, analyzing that specific data, making implementation choices based on that data, and evaluating the results of the data that comes from those decisions."/>
          <p:cNvPicPr preferRelativeResize="0"/>
          <p:nvPr/>
        </p:nvPicPr>
        <p:blipFill rotWithShape="1">
          <a:blip r:embed="rId3">
            <a:alphaModFix/>
          </a:blip>
          <a:srcRect/>
          <a:stretch/>
        </p:blipFill>
        <p:spPr>
          <a:xfrm>
            <a:off x="1119575" y="3457498"/>
            <a:ext cx="6722151" cy="3018750"/>
          </a:xfrm>
          <a:prstGeom prst="rect">
            <a:avLst/>
          </a:prstGeom>
          <a:noFill/>
          <a:ln>
            <a:noFill/>
          </a:ln>
        </p:spPr>
      </p:pic>
      <p:sp>
        <p:nvSpPr>
          <p:cNvPr id="836" name="Google Shape;836;p24" descr="Highlight of the Implement  section of the data informed decisions cycle diagram"/>
          <p:cNvSpPr/>
          <p:nvPr/>
        </p:nvSpPr>
        <p:spPr>
          <a:xfrm>
            <a:off x="238900" y="4187875"/>
            <a:ext cx="3931200" cy="2487300"/>
          </a:xfrm>
          <a:prstGeom prst="ellipse">
            <a:avLst/>
          </a:prstGeom>
          <a:noFill/>
          <a:ln w="381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g21a941221d0_0_135"/>
          <p:cNvSpPr txBox="1">
            <a:spLocks noGrp="1"/>
          </p:cNvSpPr>
          <p:nvPr>
            <p:ph type="ctrTitle"/>
          </p:nvPr>
        </p:nvSpPr>
        <p:spPr>
          <a:xfrm>
            <a:off x="928464" y="1600200"/>
            <a:ext cx="7240500" cy="1470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US" sz="5000">
                <a:solidFill>
                  <a:schemeClr val="lt1"/>
                </a:solidFill>
              </a:rPr>
              <a:t>Overview</a:t>
            </a:r>
            <a:endParaRPr sz="5000">
              <a:solidFill>
                <a:schemeClr val="lt1"/>
              </a:solidFill>
            </a:endParaRPr>
          </a:p>
        </p:txBody>
      </p:sp>
      <p:sp>
        <p:nvSpPr>
          <p:cNvPr id="190" name="Google Shape;190;g21a941221d0_0_135"/>
          <p:cNvSpPr txBox="1">
            <a:spLocks noGrp="1"/>
          </p:cNvSpPr>
          <p:nvPr>
            <p:ph type="subTitle" idx="1"/>
          </p:nvPr>
        </p:nvSpPr>
        <p:spPr>
          <a:xfrm>
            <a:off x="215875" y="3429000"/>
            <a:ext cx="8800800" cy="31800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3200"/>
              <a:buNone/>
            </a:pPr>
            <a:r>
              <a:rPr lang="en-US" sz="2400" b="1">
                <a:solidFill>
                  <a:schemeClr val="dk1"/>
                </a:solidFill>
              </a:rPr>
              <a:t>Division-level Data Informed Decision Making</a:t>
            </a:r>
            <a:endParaRPr sz="2400" b="1">
              <a:solidFill>
                <a:schemeClr val="dk1"/>
              </a:solidFill>
            </a:endParaRPr>
          </a:p>
          <a:p>
            <a:pPr marL="457200" lvl="0" indent="0" algn="ctr" rtl="0">
              <a:lnSpc>
                <a:spcPct val="100000"/>
              </a:lnSpc>
              <a:spcBef>
                <a:spcPts val="1000"/>
              </a:spcBef>
              <a:spcAft>
                <a:spcPts val="0"/>
              </a:spcAft>
              <a:buSzPts val="3200"/>
              <a:buNone/>
            </a:pPr>
            <a:r>
              <a:rPr lang="en-US" sz="2400">
                <a:solidFill>
                  <a:schemeClr val="dk1"/>
                </a:solidFill>
              </a:rPr>
              <a:t>Why is this process important?</a:t>
            </a:r>
            <a:endParaRPr sz="2400">
              <a:solidFill>
                <a:schemeClr val="dk1"/>
              </a:solidFill>
            </a:endParaRPr>
          </a:p>
          <a:p>
            <a:pPr marL="457200" lvl="0" indent="0" algn="ctr" rtl="0">
              <a:lnSpc>
                <a:spcPct val="100000"/>
              </a:lnSpc>
              <a:spcBef>
                <a:spcPts val="1000"/>
              </a:spcBef>
              <a:spcAft>
                <a:spcPts val="0"/>
              </a:spcAft>
              <a:buSzPts val="3200"/>
              <a:buNone/>
            </a:pPr>
            <a:r>
              <a:rPr lang="en-US" sz="2400">
                <a:solidFill>
                  <a:schemeClr val="dk1"/>
                </a:solidFill>
              </a:rPr>
              <a:t>What are critical features of this process?</a:t>
            </a:r>
            <a:endParaRPr sz="2400">
              <a:solidFill>
                <a:schemeClr val="dk1"/>
              </a:solidFill>
            </a:endParaRPr>
          </a:p>
          <a:p>
            <a:pPr marL="457200" lvl="0" indent="0" algn="ctr" rtl="0">
              <a:lnSpc>
                <a:spcPct val="100000"/>
              </a:lnSpc>
              <a:spcBef>
                <a:spcPts val="1000"/>
              </a:spcBef>
              <a:spcAft>
                <a:spcPts val="0"/>
              </a:spcAft>
              <a:buSzPts val="3200"/>
              <a:buNone/>
            </a:pPr>
            <a:r>
              <a:rPr lang="en-US" sz="2400">
                <a:solidFill>
                  <a:schemeClr val="dk1"/>
                </a:solidFill>
              </a:rPr>
              <a:t>How does it relate to school-level decision making?</a:t>
            </a:r>
            <a:endParaRPr sz="2400">
              <a:solidFill>
                <a:schemeClr val="dk1"/>
              </a:solidFill>
            </a:endParaRPr>
          </a:p>
          <a:p>
            <a:pPr marL="457200" lvl="0" indent="0" algn="ctr" rtl="0">
              <a:lnSpc>
                <a:spcPct val="100000"/>
              </a:lnSpc>
              <a:spcBef>
                <a:spcPts val="1000"/>
              </a:spcBef>
              <a:spcAft>
                <a:spcPts val="1000"/>
              </a:spcAft>
              <a:buSzPts val="3200"/>
              <a:buNone/>
            </a:pPr>
            <a:r>
              <a:rPr lang="en-US" sz="2400">
                <a:solidFill>
                  <a:schemeClr val="dk1"/>
                </a:solidFill>
              </a:rPr>
              <a:t>What valued outcomes have we developed to guide MTSS implementation?</a:t>
            </a:r>
            <a:endParaRPr sz="240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Google Shape;842;g24618287d44_0_0"/>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Developing Solutions</a:t>
            </a:r>
            <a:endParaRPr/>
          </a:p>
        </p:txBody>
      </p:sp>
      <p:pic>
        <p:nvPicPr>
          <p:cNvPr id="843" name="Google Shape;843;g24618287d44_0_0">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693338" y="1657800"/>
            <a:ext cx="7757325" cy="4330400"/>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sp>
        <p:nvSpPr>
          <p:cNvPr id="849" name="Google Shape;849;g24618287d44_0_6"/>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According to Research…</a:t>
            </a:r>
            <a:endParaRPr/>
          </a:p>
        </p:txBody>
      </p:sp>
      <p:sp>
        <p:nvSpPr>
          <p:cNvPr id="850" name="Google Shape;850;g24618287d44_0_6"/>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480"/>
              </a:spcBef>
              <a:spcAft>
                <a:spcPts val="0"/>
              </a:spcAft>
              <a:buSzPts val="2400"/>
              <a:buNone/>
            </a:pPr>
            <a:r>
              <a:rPr lang="en-US"/>
              <a:t>Define problems loosely or vaguely.</a:t>
            </a:r>
            <a:endParaRPr/>
          </a:p>
        </p:txBody>
      </p:sp>
      <p:sp>
        <p:nvSpPr>
          <p:cNvPr id="851" name="Google Shape;851;g24618287d44_0_6"/>
          <p:cNvSpPr txBox="1">
            <a:spLocks noGrp="1"/>
          </p:cNvSpPr>
          <p:nvPr>
            <p:ph type="body" idx="3"/>
          </p:nvPr>
        </p:nvSpPr>
        <p:spPr>
          <a:xfrm>
            <a:off x="5105400" y="1535113"/>
            <a:ext cx="3581400" cy="639900"/>
          </a:xfrm>
          <a:prstGeom prst="rect">
            <a:avLst/>
          </a:prstGeom>
          <a:solidFill>
            <a:srgbClr val="003369">
              <a:alpha val="72549"/>
            </a:srgbClr>
          </a:solidFill>
          <a:ln>
            <a:noFill/>
          </a:ln>
        </p:spPr>
        <p:txBody>
          <a:bodyPr spcFirstLastPara="1" wrap="square" lIns="91425" tIns="45700" rIns="91425" bIns="45700" anchor="b" anchorCtr="0">
            <a:noAutofit/>
          </a:bodyPr>
          <a:lstStyle/>
          <a:p>
            <a:pPr marL="0" lvl="0" indent="0" algn="l" rtl="0">
              <a:lnSpc>
                <a:spcPct val="80000"/>
              </a:lnSpc>
              <a:spcBef>
                <a:spcPts val="420"/>
              </a:spcBef>
              <a:spcAft>
                <a:spcPts val="0"/>
              </a:spcAft>
              <a:buSzPts val="2100"/>
              <a:buNone/>
            </a:pPr>
            <a:r>
              <a:rPr lang="en-US" sz="2300"/>
              <a:t>Effective Problem Solvers</a:t>
            </a:r>
            <a:endParaRPr sz="2300"/>
          </a:p>
        </p:txBody>
      </p:sp>
      <p:sp>
        <p:nvSpPr>
          <p:cNvPr id="852" name="Google Shape;852;g24618287d44_0_6"/>
          <p:cNvSpPr txBox="1">
            <a:spLocks noGrp="1"/>
          </p:cNvSpPr>
          <p:nvPr>
            <p:ph type="body" idx="4"/>
          </p:nvPr>
        </p:nvSpPr>
        <p:spPr>
          <a:xfrm>
            <a:off x="4648200" y="2174875"/>
            <a:ext cx="4038600" cy="39513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480"/>
              </a:spcBef>
              <a:spcAft>
                <a:spcPts val="0"/>
              </a:spcAft>
              <a:buSzPts val="2400"/>
              <a:buNone/>
            </a:pPr>
            <a:r>
              <a:rPr lang="en-US"/>
              <a:t>Define a problem in observable and measurable terms.</a:t>
            </a:r>
            <a:endParaRPr/>
          </a:p>
        </p:txBody>
      </p:sp>
      <p:sp>
        <p:nvSpPr>
          <p:cNvPr id="853" name="Google Shape;853;g24618287d44_0_6"/>
          <p:cNvSpPr txBox="1">
            <a:spLocks noGrp="1"/>
          </p:cNvSpPr>
          <p:nvPr>
            <p:ph type="body" idx="2"/>
          </p:nvPr>
        </p:nvSpPr>
        <p:spPr>
          <a:xfrm>
            <a:off x="228600" y="3429000"/>
            <a:ext cx="3970500" cy="1260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480"/>
              </a:spcBef>
              <a:spcAft>
                <a:spcPts val="0"/>
              </a:spcAft>
              <a:buSzPts val="1018"/>
              <a:buNone/>
            </a:pPr>
            <a:r>
              <a:rPr lang="en-US" sz="2420"/>
              <a:t>Don’t validate assumptions before building a plan.</a:t>
            </a:r>
            <a:endParaRPr sz="2420"/>
          </a:p>
        </p:txBody>
      </p:sp>
      <p:sp>
        <p:nvSpPr>
          <p:cNvPr id="854" name="Google Shape;854;g24618287d44_0_6"/>
          <p:cNvSpPr txBox="1">
            <a:spLocks noGrp="1"/>
          </p:cNvSpPr>
          <p:nvPr>
            <p:ph type="body" idx="2"/>
          </p:nvPr>
        </p:nvSpPr>
        <p:spPr>
          <a:xfrm>
            <a:off x="4266450" y="3546475"/>
            <a:ext cx="4535400" cy="1143000"/>
          </a:xfrm>
          <a:prstGeom prst="rect">
            <a:avLst/>
          </a:prstGeom>
          <a:noFill/>
          <a:ln>
            <a:noFill/>
          </a:ln>
        </p:spPr>
        <p:txBody>
          <a:bodyPr spcFirstLastPara="1" wrap="square" lIns="91425" tIns="45700" rIns="91425" bIns="45700" anchor="t" anchorCtr="0">
            <a:noAutofit/>
          </a:bodyPr>
          <a:lstStyle/>
          <a:p>
            <a:pPr marL="0" lvl="0" indent="0" algn="ctr" rtl="0">
              <a:lnSpc>
                <a:spcPct val="80000"/>
              </a:lnSpc>
              <a:spcBef>
                <a:spcPts val="480"/>
              </a:spcBef>
              <a:spcAft>
                <a:spcPts val="0"/>
              </a:spcAft>
              <a:buSzPts val="935"/>
              <a:buNone/>
            </a:pPr>
            <a:r>
              <a:rPr lang="en-US" sz="2440"/>
              <a:t>Collect and use multiple sources of information to validate assumptions about the problem.</a:t>
            </a:r>
            <a:endParaRPr sz="2440"/>
          </a:p>
        </p:txBody>
      </p:sp>
      <p:sp>
        <p:nvSpPr>
          <p:cNvPr id="855" name="Google Shape;855;g24618287d44_0_6"/>
          <p:cNvSpPr txBox="1">
            <a:spLocks noGrp="1"/>
          </p:cNvSpPr>
          <p:nvPr>
            <p:ph type="body" idx="2"/>
          </p:nvPr>
        </p:nvSpPr>
        <p:spPr>
          <a:xfrm>
            <a:off x="228600" y="4994275"/>
            <a:ext cx="4040100" cy="8943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480"/>
              </a:spcBef>
              <a:spcAft>
                <a:spcPts val="0"/>
              </a:spcAft>
              <a:buSzPts val="2400"/>
              <a:buNone/>
            </a:pPr>
            <a:r>
              <a:rPr lang="en-US" b="1" i="1">
                <a:solidFill>
                  <a:srgbClr val="000000"/>
                </a:solidFill>
              </a:rPr>
              <a:t>Develop generic plans.</a:t>
            </a:r>
            <a:endParaRPr b="1" i="1">
              <a:solidFill>
                <a:srgbClr val="000000"/>
              </a:solidFill>
            </a:endParaRPr>
          </a:p>
        </p:txBody>
      </p:sp>
      <p:sp>
        <p:nvSpPr>
          <p:cNvPr id="856" name="Google Shape;856;g24618287d44_0_6"/>
          <p:cNvSpPr txBox="1">
            <a:spLocks noGrp="1"/>
          </p:cNvSpPr>
          <p:nvPr>
            <p:ph type="body" idx="2"/>
          </p:nvPr>
        </p:nvSpPr>
        <p:spPr>
          <a:xfrm>
            <a:off x="4308497" y="5070475"/>
            <a:ext cx="4451400" cy="1143000"/>
          </a:xfrm>
          <a:prstGeom prst="rect">
            <a:avLst/>
          </a:prstGeom>
          <a:noFill/>
          <a:ln>
            <a:noFill/>
          </a:ln>
        </p:spPr>
        <p:txBody>
          <a:bodyPr spcFirstLastPara="1" wrap="square" lIns="91425" tIns="45700" rIns="91425" bIns="45700" anchor="t" anchorCtr="0">
            <a:noAutofit/>
          </a:bodyPr>
          <a:lstStyle/>
          <a:p>
            <a:pPr marL="0" lvl="0" indent="0" algn="ctr" rtl="0">
              <a:lnSpc>
                <a:spcPct val="80000"/>
              </a:lnSpc>
              <a:spcBef>
                <a:spcPts val="480"/>
              </a:spcBef>
              <a:spcAft>
                <a:spcPts val="0"/>
              </a:spcAft>
              <a:buSzPts val="935"/>
              <a:buNone/>
            </a:pPr>
            <a:r>
              <a:rPr lang="en-US" sz="2440" b="1" i="1">
                <a:solidFill>
                  <a:srgbClr val="000000"/>
                </a:solidFill>
              </a:rPr>
              <a:t>Create highly detailed steps to implement the intervention/plan with fidelity.</a:t>
            </a:r>
            <a:endParaRPr sz="2440" b="1" i="1">
              <a:solidFill>
                <a:srgbClr val="000000"/>
              </a:solidFill>
            </a:endParaRPr>
          </a:p>
        </p:txBody>
      </p:sp>
      <p:sp>
        <p:nvSpPr>
          <p:cNvPr id="857" name="Google Shape;857;g24618287d44_0_6"/>
          <p:cNvSpPr txBox="1"/>
          <p:nvPr/>
        </p:nvSpPr>
        <p:spPr>
          <a:xfrm>
            <a:off x="85325" y="6449600"/>
            <a:ext cx="5565600" cy="384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000000"/>
                </a:solidFill>
                <a:latin typeface="Verdana"/>
                <a:ea typeface="Verdana"/>
                <a:cs typeface="Verdana"/>
                <a:sym typeface="Verdana"/>
              </a:rPr>
              <a:t>Brian Gaunt, Ph.D., University of South Florida, May 2023</a:t>
            </a:r>
            <a:endParaRPr sz="1300" b="0" i="0" u="none" strike="noStrike" cap="none">
              <a:solidFill>
                <a:srgbClr val="000000"/>
              </a:solidFill>
              <a:latin typeface="Verdana"/>
              <a:ea typeface="Verdana"/>
              <a:cs typeface="Verdana"/>
              <a:sym typeface="Verdana"/>
            </a:endParaRPr>
          </a:p>
        </p:txBody>
      </p:sp>
      <p:sp>
        <p:nvSpPr>
          <p:cNvPr id="858" name="Google Shape;858;g24618287d44_0_6">
            <a:extLst>
              <a:ext uri="{C183D7F6-B498-43B3-948B-1728B52AA6E4}">
                <adec:decorative xmlns:adec="http://schemas.microsoft.com/office/drawing/2017/decorative" val="1"/>
              </a:ext>
            </a:extLst>
          </p:cNvPr>
          <p:cNvSpPr/>
          <p:nvPr/>
        </p:nvSpPr>
        <p:spPr>
          <a:xfrm>
            <a:off x="1959500" y="3034400"/>
            <a:ext cx="323100" cy="282000"/>
          </a:xfrm>
          <a:prstGeom prst="downArrow">
            <a:avLst>
              <a:gd name="adj1" fmla="val 50000"/>
              <a:gd name="adj2" fmla="val 50000"/>
            </a:avLst>
          </a:prstGeom>
          <a:solidFill>
            <a:srgbClr val="A61C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9" name="Google Shape;859;g24618287d44_0_6">
            <a:extLst>
              <a:ext uri="{C183D7F6-B498-43B3-948B-1728B52AA6E4}">
                <adec:decorative xmlns:adec="http://schemas.microsoft.com/office/drawing/2017/decorative" val="1"/>
              </a:ext>
            </a:extLst>
          </p:cNvPr>
          <p:cNvSpPr/>
          <p:nvPr/>
        </p:nvSpPr>
        <p:spPr>
          <a:xfrm>
            <a:off x="6353550" y="3288000"/>
            <a:ext cx="323100" cy="282000"/>
          </a:xfrm>
          <a:prstGeom prst="downArrow">
            <a:avLst>
              <a:gd name="adj1" fmla="val 50000"/>
              <a:gd name="adj2" fmla="val 50000"/>
            </a:avLst>
          </a:prstGeom>
          <a:solidFill>
            <a:srgbClr val="A61C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0" name="Google Shape;860;g24618287d44_0_6">
            <a:extLst>
              <a:ext uri="{C183D7F6-B498-43B3-948B-1728B52AA6E4}">
                <adec:decorative xmlns:adec="http://schemas.microsoft.com/office/drawing/2017/decorative" val="1"/>
              </a:ext>
            </a:extLst>
          </p:cNvPr>
          <p:cNvSpPr/>
          <p:nvPr/>
        </p:nvSpPr>
        <p:spPr>
          <a:xfrm>
            <a:off x="1959500" y="4710800"/>
            <a:ext cx="323100" cy="282000"/>
          </a:xfrm>
          <a:prstGeom prst="downArrow">
            <a:avLst>
              <a:gd name="adj1" fmla="val 50000"/>
              <a:gd name="adj2" fmla="val 50000"/>
            </a:avLst>
          </a:prstGeom>
          <a:solidFill>
            <a:srgbClr val="A61C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1" name="Google Shape;861;g24618287d44_0_6">
            <a:extLst>
              <a:ext uri="{C183D7F6-B498-43B3-948B-1728B52AA6E4}">
                <adec:decorative xmlns:adec="http://schemas.microsoft.com/office/drawing/2017/decorative" val="1"/>
              </a:ext>
            </a:extLst>
          </p:cNvPr>
          <p:cNvSpPr/>
          <p:nvPr/>
        </p:nvSpPr>
        <p:spPr>
          <a:xfrm>
            <a:off x="6353550" y="4788475"/>
            <a:ext cx="323100" cy="282000"/>
          </a:xfrm>
          <a:prstGeom prst="downArrow">
            <a:avLst>
              <a:gd name="adj1" fmla="val 50000"/>
              <a:gd name="adj2" fmla="val 50000"/>
            </a:avLst>
          </a:prstGeom>
          <a:solidFill>
            <a:srgbClr val="A61C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2" name="Google Shape;862;g24618287d44_0_6"/>
          <p:cNvSpPr txBox="1">
            <a:spLocks noGrp="1"/>
          </p:cNvSpPr>
          <p:nvPr>
            <p:ph type="body" idx="3"/>
          </p:nvPr>
        </p:nvSpPr>
        <p:spPr>
          <a:xfrm>
            <a:off x="897300" y="1534975"/>
            <a:ext cx="3371400" cy="639900"/>
          </a:xfrm>
          <a:prstGeom prst="rect">
            <a:avLst/>
          </a:prstGeom>
          <a:solidFill>
            <a:srgbClr val="003369">
              <a:alpha val="72549"/>
            </a:srgbClr>
          </a:solidFill>
          <a:ln>
            <a:noFill/>
          </a:ln>
        </p:spPr>
        <p:txBody>
          <a:bodyPr spcFirstLastPara="1" wrap="square" lIns="91425" tIns="45700" rIns="91425" bIns="45700" anchor="b" anchorCtr="0">
            <a:noAutofit/>
          </a:bodyPr>
          <a:lstStyle/>
          <a:p>
            <a:pPr marL="0" lvl="0" indent="0" algn="l" rtl="0">
              <a:lnSpc>
                <a:spcPct val="80000"/>
              </a:lnSpc>
              <a:spcBef>
                <a:spcPts val="420"/>
              </a:spcBef>
              <a:spcAft>
                <a:spcPts val="0"/>
              </a:spcAft>
              <a:buSzPts val="2100"/>
              <a:buNone/>
            </a:pPr>
            <a:r>
              <a:rPr lang="en-US" sz="2300"/>
              <a:t>Typical Problem Solvers</a:t>
            </a:r>
            <a:endParaRPr sz="23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0"/>
                                        </p:tgtEl>
                                        <p:attrNameLst>
                                          <p:attrName>style.visibility</p:attrName>
                                        </p:attrNameLst>
                                      </p:cBhvr>
                                      <p:to>
                                        <p:strVal val="visible"/>
                                      </p:to>
                                    </p:set>
                                    <p:animEffect transition="in" filter="fade">
                                      <p:cBhvr>
                                        <p:cTn id="7" dur="1000"/>
                                        <p:tgtEl>
                                          <p:spTgt spid="8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53"/>
                                        </p:tgtEl>
                                        <p:attrNameLst>
                                          <p:attrName>style.visibility</p:attrName>
                                        </p:attrNameLst>
                                      </p:cBhvr>
                                      <p:to>
                                        <p:strVal val="visible"/>
                                      </p:to>
                                    </p:set>
                                    <p:animEffect transition="in" filter="fade">
                                      <p:cBhvr>
                                        <p:cTn id="12" dur="1000"/>
                                        <p:tgtEl>
                                          <p:spTgt spid="853"/>
                                        </p:tgtEl>
                                      </p:cBhvr>
                                    </p:animEffect>
                                  </p:childTnLst>
                                </p:cTn>
                              </p:par>
                              <p:par>
                                <p:cTn id="13" presetID="10" presetClass="entr" presetSubtype="0" fill="hold" nodeType="withEffect">
                                  <p:stCondLst>
                                    <p:cond delay="0"/>
                                  </p:stCondLst>
                                  <p:childTnLst>
                                    <p:set>
                                      <p:cBhvr>
                                        <p:cTn id="14" dur="1" fill="hold">
                                          <p:stCondLst>
                                            <p:cond delay="0"/>
                                          </p:stCondLst>
                                        </p:cTn>
                                        <p:tgtEl>
                                          <p:spTgt spid="858"/>
                                        </p:tgtEl>
                                        <p:attrNameLst>
                                          <p:attrName>style.visibility</p:attrName>
                                        </p:attrNameLst>
                                      </p:cBhvr>
                                      <p:to>
                                        <p:strVal val="visible"/>
                                      </p:to>
                                    </p:set>
                                    <p:animEffect transition="in" filter="fade">
                                      <p:cBhvr>
                                        <p:cTn id="15" dur="1000"/>
                                        <p:tgtEl>
                                          <p:spTgt spid="85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55"/>
                                        </p:tgtEl>
                                        <p:attrNameLst>
                                          <p:attrName>style.visibility</p:attrName>
                                        </p:attrNameLst>
                                      </p:cBhvr>
                                      <p:to>
                                        <p:strVal val="visible"/>
                                      </p:to>
                                    </p:set>
                                    <p:animEffect transition="in" filter="fade">
                                      <p:cBhvr>
                                        <p:cTn id="20" dur="1000"/>
                                        <p:tgtEl>
                                          <p:spTgt spid="855"/>
                                        </p:tgtEl>
                                      </p:cBhvr>
                                    </p:animEffect>
                                  </p:childTnLst>
                                </p:cTn>
                              </p:par>
                              <p:par>
                                <p:cTn id="21" presetID="10" presetClass="entr" presetSubtype="0" fill="hold" nodeType="withEffect">
                                  <p:stCondLst>
                                    <p:cond delay="0"/>
                                  </p:stCondLst>
                                  <p:childTnLst>
                                    <p:set>
                                      <p:cBhvr>
                                        <p:cTn id="22" dur="1" fill="hold">
                                          <p:stCondLst>
                                            <p:cond delay="0"/>
                                          </p:stCondLst>
                                        </p:cTn>
                                        <p:tgtEl>
                                          <p:spTgt spid="860"/>
                                        </p:tgtEl>
                                        <p:attrNameLst>
                                          <p:attrName>style.visibility</p:attrName>
                                        </p:attrNameLst>
                                      </p:cBhvr>
                                      <p:to>
                                        <p:strVal val="visible"/>
                                      </p:to>
                                    </p:set>
                                    <p:animEffect transition="in" filter="fade">
                                      <p:cBhvr>
                                        <p:cTn id="23" dur="1000"/>
                                        <p:tgtEl>
                                          <p:spTgt spid="86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52"/>
                                        </p:tgtEl>
                                        <p:attrNameLst>
                                          <p:attrName>style.visibility</p:attrName>
                                        </p:attrNameLst>
                                      </p:cBhvr>
                                      <p:to>
                                        <p:strVal val="visible"/>
                                      </p:to>
                                    </p:set>
                                    <p:animEffect transition="in" filter="fade">
                                      <p:cBhvr>
                                        <p:cTn id="28" dur="1000"/>
                                        <p:tgtEl>
                                          <p:spTgt spid="85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854"/>
                                        </p:tgtEl>
                                        <p:attrNameLst>
                                          <p:attrName>style.visibility</p:attrName>
                                        </p:attrNameLst>
                                      </p:cBhvr>
                                      <p:to>
                                        <p:strVal val="visible"/>
                                      </p:to>
                                    </p:set>
                                    <p:animEffect transition="in" filter="fade">
                                      <p:cBhvr>
                                        <p:cTn id="33" dur="1000"/>
                                        <p:tgtEl>
                                          <p:spTgt spid="854"/>
                                        </p:tgtEl>
                                      </p:cBhvr>
                                    </p:animEffect>
                                  </p:childTnLst>
                                </p:cTn>
                              </p:par>
                              <p:par>
                                <p:cTn id="34" presetID="10" presetClass="entr" presetSubtype="0" fill="hold" nodeType="withEffect">
                                  <p:stCondLst>
                                    <p:cond delay="0"/>
                                  </p:stCondLst>
                                  <p:childTnLst>
                                    <p:set>
                                      <p:cBhvr>
                                        <p:cTn id="35" dur="1" fill="hold">
                                          <p:stCondLst>
                                            <p:cond delay="0"/>
                                          </p:stCondLst>
                                        </p:cTn>
                                        <p:tgtEl>
                                          <p:spTgt spid="859"/>
                                        </p:tgtEl>
                                        <p:attrNameLst>
                                          <p:attrName>style.visibility</p:attrName>
                                        </p:attrNameLst>
                                      </p:cBhvr>
                                      <p:to>
                                        <p:strVal val="visible"/>
                                      </p:to>
                                    </p:set>
                                    <p:animEffect transition="in" filter="fade">
                                      <p:cBhvr>
                                        <p:cTn id="36" dur="1000"/>
                                        <p:tgtEl>
                                          <p:spTgt spid="85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856"/>
                                        </p:tgtEl>
                                        <p:attrNameLst>
                                          <p:attrName>style.visibility</p:attrName>
                                        </p:attrNameLst>
                                      </p:cBhvr>
                                      <p:to>
                                        <p:strVal val="visible"/>
                                      </p:to>
                                    </p:set>
                                    <p:animEffect transition="in" filter="fade">
                                      <p:cBhvr>
                                        <p:cTn id="41" dur="1000"/>
                                        <p:tgtEl>
                                          <p:spTgt spid="856"/>
                                        </p:tgtEl>
                                      </p:cBhvr>
                                    </p:animEffect>
                                  </p:childTnLst>
                                </p:cTn>
                              </p:par>
                              <p:par>
                                <p:cTn id="42" presetID="10" presetClass="entr" presetSubtype="0" fill="hold" nodeType="withEffect">
                                  <p:stCondLst>
                                    <p:cond delay="0"/>
                                  </p:stCondLst>
                                  <p:childTnLst>
                                    <p:set>
                                      <p:cBhvr>
                                        <p:cTn id="43" dur="1" fill="hold">
                                          <p:stCondLst>
                                            <p:cond delay="0"/>
                                          </p:stCondLst>
                                        </p:cTn>
                                        <p:tgtEl>
                                          <p:spTgt spid="861"/>
                                        </p:tgtEl>
                                        <p:attrNameLst>
                                          <p:attrName>style.visibility</p:attrName>
                                        </p:attrNameLst>
                                      </p:cBhvr>
                                      <p:to>
                                        <p:strVal val="visible"/>
                                      </p:to>
                                    </p:set>
                                    <p:animEffect transition="in" filter="fade">
                                      <p:cBhvr>
                                        <p:cTn id="44" dur="1000"/>
                                        <p:tgtEl>
                                          <p:spTgt spid="8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867"/>
        <p:cNvGrpSpPr/>
        <p:nvPr/>
      </p:nvGrpSpPr>
      <p:grpSpPr>
        <a:xfrm>
          <a:off x="0" y="0"/>
          <a:ext cx="0" cy="0"/>
          <a:chOff x="0" y="0"/>
          <a:chExt cx="0" cy="0"/>
        </a:xfrm>
      </p:grpSpPr>
      <p:sp>
        <p:nvSpPr>
          <p:cNvPr id="868" name="Google Shape;868;g244f0487a68_0_234"/>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t>School Leadership Involvement</a:t>
            </a:r>
            <a:endParaRPr/>
          </a:p>
        </p:txBody>
      </p:sp>
      <p:sp>
        <p:nvSpPr>
          <p:cNvPr id="869" name="Google Shape;869;g244f0487a68_0_234"/>
          <p:cNvSpPr txBox="1"/>
          <p:nvPr/>
        </p:nvSpPr>
        <p:spPr>
          <a:xfrm>
            <a:off x="381000" y="1524000"/>
            <a:ext cx="8494800" cy="5193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How can we loop schools into the goal setting and solution finding?</a:t>
            </a:r>
            <a:endParaRPr sz="2400" b="0" i="0" u="none" strike="noStrike" cap="none">
              <a:solidFill>
                <a:srgbClr val="000000"/>
              </a:solidFill>
              <a:latin typeface="Verdana"/>
              <a:ea typeface="Verdana"/>
              <a:cs typeface="Verdana"/>
              <a:sym typeface="Verdana"/>
            </a:endParaRPr>
          </a:p>
          <a:p>
            <a:pPr marL="0" marR="0" lvl="0" indent="0" algn="l" rtl="0">
              <a:lnSpc>
                <a:spcPct val="100000"/>
              </a:lnSpc>
              <a:spcBef>
                <a:spcPts val="100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ASK! Engage in collaborative inquiry with your school leadership teams.</a:t>
            </a:r>
            <a:endParaRPr sz="2400" b="0" i="0" u="none" strike="noStrike" cap="none">
              <a:solidFill>
                <a:srgbClr val="000000"/>
              </a:solidFill>
              <a:latin typeface="Verdana"/>
              <a:ea typeface="Verdana"/>
              <a:cs typeface="Verdana"/>
              <a:sym typeface="Verdana"/>
            </a:endParaRPr>
          </a:p>
          <a:p>
            <a:pPr marL="742950" marR="0" lvl="1" indent="-320040" algn="l" rtl="0">
              <a:lnSpc>
                <a:spcPct val="100000"/>
              </a:lnSpc>
              <a:spcBef>
                <a:spcPts val="1000"/>
              </a:spcBef>
              <a:spcAft>
                <a:spcPts val="0"/>
              </a:spcAft>
              <a:buClr>
                <a:srgbClr val="000000"/>
              </a:buClr>
              <a:buSzPts val="2400"/>
              <a:buFont typeface="Arial"/>
              <a:buChar char="–"/>
            </a:pPr>
            <a:r>
              <a:rPr lang="en-US" sz="2400" b="0" i="0" u="none" strike="noStrike" cap="none">
                <a:solidFill>
                  <a:srgbClr val="000000"/>
                </a:solidFill>
                <a:latin typeface="Verdana"/>
                <a:ea typeface="Verdana"/>
                <a:cs typeface="Verdana"/>
                <a:sym typeface="Verdana"/>
              </a:rPr>
              <a:t>How is the school’s data part of (or not) division trends?</a:t>
            </a:r>
            <a:endParaRPr sz="2400" b="0" i="0" u="none" strike="noStrike" cap="none">
              <a:solidFill>
                <a:srgbClr val="000000"/>
              </a:solidFill>
              <a:latin typeface="Verdana"/>
              <a:ea typeface="Verdana"/>
              <a:cs typeface="Verdana"/>
              <a:sym typeface="Verdana"/>
            </a:endParaRPr>
          </a:p>
          <a:p>
            <a:pPr marL="742950" marR="0" lvl="1" indent="-320040" algn="l" rtl="0">
              <a:lnSpc>
                <a:spcPct val="100000"/>
              </a:lnSpc>
              <a:spcBef>
                <a:spcPts val="1000"/>
              </a:spcBef>
              <a:spcAft>
                <a:spcPts val="0"/>
              </a:spcAft>
              <a:buClr>
                <a:srgbClr val="000000"/>
              </a:buClr>
              <a:buSzPts val="2400"/>
              <a:buFont typeface="Arial"/>
              <a:buChar char="–"/>
            </a:pPr>
            <a:r>
              <a:rPr lang="en-US" sz="2400" b="0" i="0" u="none" strike="noStrike" cap="none">
                <a:solidFill>
                  <a:srgbClr val="000000"/>
                </a:solidFill>
                <a:latin typeface="Verdana"/>
                <a:ea typeface="Verdana"/>
                <a:cs typeface="Verdana"/>
                <a:sym typeface="Verdana"/>
              </a:rPr>
              <a:t>Did we develop a good goal?</a:t>
            </a:r>
            <a:endParaRPr sz="2400" b="0" i="0" u="none" strike="noStrike" cap="none">
              <a:solidFill>
                <a:srgbClr val="000000"/>
              </a:solidFill>
              <a:latin typeface="Verdana"/>
              <a:ea typeface="Verdana"/>
              <a:cs typeface="Verdana"/>
              <a:sym typeface="Verdana"/>
            </a:endParaRPr>
          </a:p>
          <a:p>
            <a:pPr marL="742950" marR="0" lvl="1" indent="-320040" algn="l" rtl="0">
              <a:lnSpc>
                <a:spcPct val="100000"/>
              </a:lnSpc>
              <a:spcBef>
                <a:spcPts val="1000"/>
              </a:spcBef>
              <a:spcAft>
                <a:spcPts val="0"/>
              </a:spcAft>
              <a:buClr>
                <a:srgbClr val="000000"/>
              </a:buClr>
              <a:buSzPts val="2400"/>
              <a:buFont typeface="Arial"/>
              <a:buChar char="–"/>
            </a:pPr>
            <a:r>
              <a:rPr lang="en-US" sz="2400" b="0" i="0" u="none" strike="noStrike" cap="none">
                <a:solidFill>
                  <a:srgbClr val="000000"/>
                </a:solidFill>
                <a:latin typeface="Verdana"/>
                <a:ea typeface="Verdana"/>
                <a:cs typeface="Verdana"/>
                <a:sym typeface="Verdana"/>
              </a:rPr>
              <a:t>Have we developed solutions that will seem to work? </a:t>
            </a:r>
            <a:r>
              <a:rPr lang="en-US" sz="2400" b="0" i="0" u="none" strike="noStrike" cap="none">
                <a:solidFill>
                  <a:schemeClr val="dk1"/>
                </a:solidFill>
                <a:latin typeface="Verdana"/>
                <a:ea typeface="Verdana"/>
                <a:cs typeface="Verdana"/>
                <a:sym typeface="Verdana"/>
              </a:rPr>
              <a:t>(DCA #11 - Process for addressing internal barriers.)</a:t>
            </a:r>
            <a:endParaRPr sz="2400" b="0" i="0" u="none" strike="noStrike" cap="none">
              <a:solidFill>
                <a:srgbClr val="000000"/>
              </a:solidFill>
              <a:latin typeface="Verdana"/>
              <a:ea typeface="Verdana"/>
              <a:cs typeface="Verdana"/>
              <a:sym typeface="Verdana"/>
            </a:endParaRPr>
          </a:p>
          <a:p>
            <a:pPr marL="742950" marR="0" lvl="1" indent="-320040" algn="l" rtl="0">
              <a:lnSpc>
                <a:spcPct val="100000"/>
              </a:lnSpc>
              <a:spcBef>
                <a:spcPts val="1000"/>
              </a:spcBef>
              <a:spcAft>
                <a:spcPts val="0"/>
              </a:spcAft>
              <a:buClr>
                <a:srgbClr val="000000"/>
              </a:buClr>
              <a:buSzPts val="2400"/>
              <a:buFont typeface="Arial"/>
              <a:buChar char="–"/>
            </a:pPr>
            <a:r>
              <a:rPr lang="en-US" sz="2400" b="0" i="0" u="none" strike="noStrike" cap="none">
                <a:solidFill>
                  <a:srgbClr val="000000"/>
                </a:solidFill>
                <a:latin typeface="Verdana"/>
                <a:ea typeface="Verdana"/>
                <a:cs typeface="Verdana"/>
                <a:sym typeface="Verdana"/>
              </a:rPr>
              <a:t>What supports are needed to effectively implement the solutions?</a:t>
            </a:r>
            <a:endParaRPr sz="2400" b="0" i="0" u="none" strike="noStrike" cap="none">
              <a:solidFill>
                <a:srgbClr val="000000"/>
              </a:solidFill>
              <a:latin typeface="Verdana"/>
              <a:ea typeface="Verdana"/>
              <a:cs typeface="Verdana"/>
              <a:sym typeface="Verdana"/>
            </a:endParaRPr>
          </a:p>
          <a:p>
            <a:pPr marL="342900" marR="0" lvl="0" indent="-205105" algn="l" rtl="0">
              <a:lnSpc>
                <a:spcPct val="100000"/>
              </a:lnSpc>
              <a:spcBef>
                <a:spcPts val="1000"/>
              </a:spcBef>
              <a:spcAft>
                <a:spcPts val="0"/>
              </a:spcAft>
              <a:buClr>
                <a:srgbClr val="000000"/>
              </a:buClr>
              <a:buSzPts val="2400"/>
              <a:buFont typeface="Arial"/>
              <a:buNone/>
            </a:pPr>
            <a:endParaRPr sz="2400" b="0" i="0" u="none" strike="noStrike" cap="none">
              <a:solidFill>
                <a:srgbClr val="000000"/>
              </a:solidFill>
              <a:latin typeface="Verdana"/>
              <a:ea typeface="Verdana"/>
              <a:cs typeface="Verdana"/>
              <a:sym typeface="Verdana"/>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874"/>
        <p:cNvGrpSpPr/>
        <p:nvPr/>
      </p:nvGrpSpPr>
      <p:grpSpPr>
        <a:xfrm>
          <a:off x="0" y="0"/>
          <a:ext cx="0" cy="0"/>
          <a:chOff x="0" y="0"/>
          <a:chExt cx="0" cy="0"/>
        </a:xfrm>
      </p:grpSpPr>
      <p:sp>
        <p:nvSpPr>
          <p:cNvPr id="875" name="Google Shape;875;g2b43ead5cbc_0_330"/>
          <p:cNvSpPr txBox="1">
            <a:spLocks noGrp="1"/>
          </p:cNvSpPr>
          <p:nvPr>
            <p:ph type="body" idx="4294967295"/>
          </p:nvPr>
        </p:nvSpPr>
        <p:spPr>
          <a:xfrm>
            <a:off x="381000" y="3974700"/>
            <a:ext cx="8458200" cy="2194500"/>
          </a:xfrm>
          <a:prstGeom prst="rect">
            <a:avLst/>
          </a:prstGeom>
          <a:noFill/>
          <a:ln>
            <a:noFill/>
          </a:ln>
        </p:spPr>
        <p:txBody>
          <a:bodyPr spcFirstLastPara="1" wrap="square" lIns="91425" tIns="45700" rIns="91425" bIns="45700" anchor="t" anchorCtr="0">
            <a:noAutofit/>
          </a:bodyPr>
          <a:lstStyle/>
          <a:p>
            <a:pPr marL="0" lvl="0" indent="0" algn="l" rtl="0">
              <a:lnSpc>
                <a:spcPct val="107916"/>
              </a:lnSpc>
              <a:spcBef>
                <a:spcPts val="0"/>
              </a:spcBef>
              <a:spcAft>
                <a:spcPts val="800"/>
              </a:spcAft>
              <a:buClr>
                <a:schemeClr val="dk1"/>
              </a:buClr>
              <a:buSzPts val="1100"/>
              <a:buFont typeface="Arial"/>
              <a:buNone/>
            </a:pPr>
            <a:r>
              <a:rPr lang="en-US" sz="2400"/>
              <a:t>“Authentic family or community engagement includes providing family, students, and community members with meaningful opportunities to be heard, and voice their opinions, and exercise leadership within the school system.” 	</a:t>
            </a:r>
            <a:r>
              <a:rPr lang="en-US" sz="2000"/>
              <a:t>(pbis.org, 2021)</a:t>
            </a:r>
            <a:endParaRPr sz="2000"/>
          </a:p>
        </p:txBody>
      </p:sp>
      <p:sp>
        <p:nvSpPr>
          <p:cNvPr id="876" name="Google Shape;876;g2b43ead5cbc_0_330"/>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990"/>
              <a:buNone/>
            </a:pPr>
            <a:r>
              <a:rPr lang="en-US" sz="3400"/>
              <a:t>Stakeholder Voice: </a:t>
            </a:r>
            <a:endParaRPr sz="3400"/>
          </a:p>
          <a:p>
            <a:pPr marL="0" lvl="0" indent="0" algn="ctr" rtl="0">
              <a:lnSpc>
                <a:spcPct val="100000"/>
              </a:lnSpc>
              <a:spcBef>
                <a:spcPts val="0"/>
              </a:spcBef>
              <a:spcAft>
                <a:spcPts val="0"/>
              </a:spcAft>
              <a:buSzPts val="990"/>
              <a:buNone/>
            </a:pPr>
            <a:r>
              <a:rPr lang="en-US" sz="3400"/>
              <a:t>Students and Families</a:t>
            </a:r>
            <a:endParaRPr sz="3400"/>
          </a:p>
        </p:txBody>
      </p:sp>
      <p:sp>
        <p:nvSpPr>
          <p:cNvPr id="877" name="Google Shape;877;g2b43ead5cbc_0_330"/>
          <p:cNvSpPr txBox="1"/>
          <p:nvPr/>
        </p:nvSpPr>
        <p:spPr>
          <a:xfrm>
            <a:off x="228600" y="1773025"/>
            <a:ext cx="8686800" cy="1852200"/>
          </a:xfrm>
          <a:prstGeom prst="rect">
            <a:avLst/>
          </a:prstGeom>
          <a:noFill/>
          <a:ln>
            <a:noFill/>
          </a:ln>
        </p:spPr>
        <p:txBody>
          <a:bodyPr spcFirstLastPara="1" wrap="square" lIns="91425" tIns="91425" rIns="91425" bIns="91425" anchor="t" anchorCtr="0">
            <a:spAutoFit/>
          </a:bodyPr>
          <a:lstStyle/>
          <a:p>
            <a:pPr marL="457200" marR="0" lvl="0" indent="-387350" algn="l" rtl="0">
              <a:lnSpc>
                <a:spcPct val="100000"/>
              </a:lnSpc>
              <a:spcBef>
                <a:spcPts val="360"/>
              </a:spcBef>
              <a:spcAft>
                <a:spcPts val="0"/>
              </a:spcAft>
              <a:buClr>
                <a:schemeClr val="dk1"/>
              </a:buClr>
              <a:buSzPts val="2500"/>
              <a:buFont typeface="Verdana"/>
              <a:buChar char="❖"/>
            </a:pPr>
            <a:r>
              <a:rPr lang="en-US" sz="2500" b="0" i="0" u="none" strike="noStrike" cap="none">
                <a:solidFill>
                  <a:schemeClr val="dk1"/>
                </a:solidFill>
                <a:latin typeface="Verdana"/>
                <a:ea typeface="Verdana"/>
                <a:cs typeface="Verdana"/>
                <a:sym typeface="Verdana"/>
              </a:rPr>
              <a:t>Whose perspectives do we normally include when developing solutions?</a:t>
            </a:r>
            <a:endParaRPr sz="2500" b="0" i="0" u="none" strike="noStrike" cap="none">
              <a:solidFill>
                <a:schemeClr val="dk1"/>
              </a:solidFill>
              <a:latin typeface="Verdana"/>
              <a:ea typeface="Verdana"/>
              <a:cs typeface="Verdana"/>
              <a:sym typeface="Verdana"/>
            </a:endParaRPr>
          </a:p>
          <a:p>
            <a:pPr marL="457200" marR="0" lvl="0" indent="-387350" algn="l" rtl="0">
              <a:lnSpc>
                <a:spcPct val="100000"/>
              </a:lnSpc>
              <a:spcBef>
                <a:spcPts val="1000"/>
              </a:spcBef>
              <a:spcAft>
                <a:spcPts val="0"/>
              </a:spcAft>
              <a:buClr>
                <a:schemeClr val="dk1"/>
              </a:buClr>
              <a:buSzPts val="2500"/>
              <a:buFont typeface="Verdana"/>
              <a:buChar char="❖"/>
            </a:pPr>
            <a:r>
              <a:rPr lang="en-US" sz="2500" b="0" i="0" u="none" strike="noStrike" cap="none">
                <a:solidFill>
                  <a:schemeClr val="dk1"/>
                </a:solidFill>
                <a:latin typeface="Verdana"/>
                <a:ea typeface="Verdana"/>
                <a:cs typeface="Verdana"/>
                <a:sym typeface="Verdana"/>
              </a:rPr>
              <a:t>How do we include missing perspectives into the conversation?</a:t>
            </a:r>
            <a:endParaRPr sz="2500" b="0" i="0" u="none" strike="noStrike" cap="none">
              <a:solidFill>
                <a:srgbClr val="000000"/>
              </a:solidFill>
              <a:latin typeface="Verdana"/>
              <a:ea typeface="Verdana"/>
              <a:cs typeface="Verdana"/>
              <a:sym typeface="Verdana"/>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881"/>
        <p:cNvGrpSpPr/>
        <p:nvPr/>
      </p:nvGrpSpPr>
      <p:grpSpPr>
        <a:xfrm>
          <a:off x="0" y="0"/>
          <a:ext cx="0" cy="0"/>
          <a:chOff x="0" y="0"/>
          <a:chExt cx="0" cy="0"/>
        </a:xfrm>
      </p:grpSpPr>
      <p:sp>
        <p:nvSpPr>
          <p:cNvPr id="882" name="Google Shape;882;g24618287d44_0_26"/>
          <p:cNvSpPr txBox="1">
            <a:spLocks noGrp="1"/>
          </p:cNvSpPr>
          <p:nvPr>
            <p:ph type="body" idx="4294967295"/>
          </p:nvPr>
        </p:nvSpPr>
        <p:spPr>
          <a:xfrm>
            <a:off x="457201" y="1600201"/>
            <a:ext cx="8229600" cy="4572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800"/>
              <a:buNone/>
            </a:pPr>
            <a:r>
              <a:rPr lang="en-US" sz="2400"/>
              <a:t>Team Representation:</a:t>
            </a:r>
            <a:endParaRPr sz="2400"/>
          </a:p>
          <a:p>
            <a:pPr marL="914400" lvl="1" indent="-381000" algn="l" rtl="0">
              <a:lnSpc>
                <a:spcPct val="100000"/>
              </a:lnSpc>
              <a:spcBef>
                <a:spcPts val="360"/>
              </a:spcBef>
              <a:spcAft>
                <a:spcPts val="0"/>
              </a:spcAft>
              <a:buSzPts val="2400"/>
              <a:buChar char="–"/>
            </a:pPr>
            <a:r>
              <a:rPr lang="en-US" sz="2400"/>
              <a:t>Are additional team members needed for action planning? (i.e. stakeholders impacted by the data)</a:t>
            </a:r>
            <a:endParaRPr sz="2400"/>
          </a:p>
          <a:p>
            <a:pPr marL="457200" lvl="0" indent="-228600" algn="l" rtl="0">
              <a:lnSpc>
                <a:spcPct val="100000"/>
              </a:lnSpc>
              <a:spcBef>
                <a:spcPts val="360"/>
              </a:spcBef>
              <a:spcAft>
                <a:spcPts val="0"/>
              </a:spcAft>
              <a:buSzPts val="1946"/>
              <a:buNone/>
            </a:pPr>
            <a:endParaRPr sz="2400"/>
          </a:p>
        </p:txBody>
      </p:sp>
      <p:sp>
        <p:nvSpPr>
          <p:cNvPr id="883" name="Google Shape;883;g24618287d44_0_26"/>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lt1"/>
              </a:buClr>
              <a:buSzPct val="100000"/>
              <a:buFont typeface="Verdana"/>
              <a:buNone/>
            </a:pPr>
            <a:r>
              <a:rPr lang="en-US"/>
              <a:t>Developing Solutions: </a:t>
            </a:r>
            <a:endParaRPr/>
          </a:p>
          <a:p>
            <a:pPr marL="0" lvl="0" indent="0" algn="ctr" rtl="0">
              <a:lnSpc>
                <a:spcPct val="100000"/>
              </a:lnSpc>
              <a:spcBef>
                <a:spcPts val="0"/>
              </a:spcBef>
              <a:spcAft>
                <a:spcPts val="0"/>
              </a:spcAft>
              <a:buClr>
                <a:schemeClr val="lt1"/>
              </a:buClr>
              <a:buSzPct val="100000"/>
              <a:buFont typeface="Verdana"/>
              <a:buNone/>
            </a:pPr>
            <a:r>
              <a:rPr lang="en-US"/>
              <a:t>Stakeholder Involvement</a:t>
            </a:r>
            <a:endParaRPr/>
          </a:p>
        </p:txBody>
      </p:sp>
      <p:sp>
        <p:nvSpPr>
          <p:cNvPr id="884" name="Google Shape;884;g24618287d44_0_26"/>
          <p:cNvSpPr txBox="1"/>
          <p:nvPr/>
        </p:nvSpPr>
        <p:spPr>
          <a:xfrm>
            <a:off x="385375" y="3404650"/>
            <a:ext cx="6369300" cy="3601800"/>
          </a:xfrm>
          <a:prstGeom prst="rect">
            <a:avLst/>
          </a:prstGeom>
          <a:solidFill>
            <a:srgbClr val="CFE2F3"/>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sng" strike="noStrike" cap="none">
                <a:solidFill>
                  <a:srgbClr val="000000"/>
                </a:solidFill>
                <a:latin typeface="Verdana"/>
                <a:ea typeface="Verdana"/>
                <a:cs typeface="Verdana"/>
                <a:sym typeface="Verdana"/>
              </a:rPr>
              <a:t>Division A</a:t>
            </a:r>
            <a:endParaRPr sz="24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100"/>
              <a:buFont typeface="Arial"/>
              <a:buNone/>
            </a:pPr>
            <a:r>
              <a:rPr lang="en-US" sz="2200" b="0" i="0" u="none" strike="noStrike" cap="none">
                <a:solidFill>
                  <a:schemeClr val="dk1"/>
                </a:solidFill>
                <a:latin typeface="Verdana"/>
                <a:ea typeface="Verdana"/>
                <a:cs typeface="Verdana"/>
                <a:sym typeface="Verdana"/>
              </a:rPr>
              <a:t>“By June 2025 the percentage of students being reported as economically disadvantaged in secondary schools who are attending school more than 90% of the year will increase from 65% to 80%. This will be periodically checked each nine weeks across all grade levels to see if progress is on track for the end of the year.”</a:t>
            </a:r>
            <a:endParaRPr sz="2300" b="0" i="1" u="none" strike="noStrike" cap="none">
              <a:solidFill>
                <a:srgbClr val="000000"/>
              </a:solidFill>
              <a:latin typeface="Verdana"/>
              <a:ea typeface="Verdana"/>
              <a:cs typeface="Verdana"/>
              <a:sym typeface="Verdana"/>
            </a:endParaRPr>
          </a:p>
        </p:txBody>
      </p:sp>
      <p:pic>
        <p:nvPicPr>
          <p:cNvPr id="885" name="Google Shape;885;g24618287d44_0_26" descr="Ready to get on track with this 5 Minute timer! Love it? Share it with your friends!&#10;&#10;Use it as a stream countdown,  before starting a presentation, to keep the timing of your morning routine, for various classroom activities, when you give your students a break, and for church activities.&#10;&#10;Music: Blue City Lights Filmora Licence,  Video: Filmora Pro&#10;&#10;00:00 Introduction&#10;01:00 1 minute&#10;02:00 2 minutes&#10;03:00 3 minutes&#10;04:00 4 minutes" title="5 Minute Timer">
            <a:hlinkClick r:id="rId3"/>
          </p:cNvPr>
          <p:cNvPicPr preferRelativeResize="0"/>
          <p:nvPr/>
        </p:nvPicPr>
        <p:blipFill rotWithShape="1">
          <a:blip r:embed="rId4">
            <a:alphaModFix/>
          </a:blip>
          <a:srcRect/>
          <a:stretch/>
        </p:blipFill>
        <p:spPr>
          <a:xfrm>
            <a:off x="6926075" y="3615450"/>
            <a:ext cx="2146575" cy="12074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5"/>
                                        </p:tgtEl>
                                        <p:attrNameLst>
                                          <p:attrName>style.visibility</p:attrName>
                                        </p:attrNameLst>
                                      </p:cBhvr>
                                      <p:to>
                                        <p:strVal val="visible"/>
                                      </p:to>
                                    </p:set>
                                    <p:animEffect transition="in" filter="fade">
                                      <p:cBhvr>
                                        <p:cTn id="7" dur="1000"/>
                                        <p:tgtEl>
                                          <p:spTgt spid="8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889"/>
        <p:cNvGrpSpPr/>
        <p:nvPr/>
      </p:nvGrpSpPr>
      <p:grpSpPr>
        <a:xfrm>
          <a:off x="0" y="0"/>
          <a:ext cx="0" cy="0"/>
          <a:chOff x="0" y="0"/>
          <a:chExt cx="0" cy="0"/>
        </a:xfrm>
      </p:grpSpPr>
      <p:sp>
        <p:nvSpPr>
          <p:cNvPr id="890" name="Google Shape;890;g244f0487a68_0_222"/>
          <p:cNvSpPr txBox="1">
            <a:spLocks noGrp="1"/>
          </p:cNvSpPr>
          <p:nvPr>
            <p:ph type="body" idx="4294967295"/>
          </p:nvPr>
        </p:nvSpPr>
        <p:spPr>
          <a:xfrm>
            <a:off x="457201" y="1600201"/>
            <a:ext cx="8229600" cy="4572000"/>
          </a:xfrm>
          <a:prstGeom prst="rect">
            <a:avLst/>
          </a:prstGeom>
          <a:noFill/>
          <a:ln>
            <a:noFill/>
          </a:ln>
        </p:spPr>
        <p:txBody>
          <a:bodyPr spcFirstLastPara="1" wrap="square" lIns="91425" tIns="45700" rIns="91425" bIns="45700" anchor="t" anchorCtr="0">
            <a:noAutofit/>
          </a:bodyPr>
          <a:lstStyle/>
          <a:p>
            <a:pPr marL="457200" lvl="0" indent="-406400" algn="l" rtl="0">
              <a:lnSpc>
                <a:spcPct val="100000"/>
              </a:lnSpc>
              <a:spcBef>
                <a:spcPts val="360"/>
              </a:spcBef>
              <a:spcAft>
                <a:spcPts val="0"/>
              </a:spcAft>
              <a:buSzPts val="2800"/>
              <a:buChar char="•"/>
            </a:pPr>
            <a:r>
              <a:rPr lang="en-US" sz="2800"/>
              <a:t>What </a:t>
            </a:r>
            <a:r>
              <a:rPr lang="en-US" sz="2800" b="1" i="1"/>
              <a:t>practices</a:t>
            </a:r>
            <a:r>
              <a:rPr lang="en-US" sz="2800"/>
              <a:t> need to be in place in order to address the problem?</a:t>
            </a:r>
            <a:endParaRPr sz="2800"/>
          </a:p>
          <a:p>
            <a:pPr marL="457200" lvl="0" indent="-406400" algn="l" rtl="0">
              <a:lnSpc>
                <a:spcPct val="100000"/>
              </a:lnSpc>
              <a:spcBef>
                <a:spcPts val="1500"/>
              </a:spcBef>
              <a:spcAft>
                <a:spcPts val="0"/>
              </a:spcAft>
              <a:buSzPts val="2800"/>
              <a:buChar char="•"/>
            </a:pPr>
            <a:r>
              <a:rPr lang="en-US" sz="2800"/>
              <a:t>What </a:t>
            </a:r>
            <a:r>
              <a:rPr lang="en-US" sz="2800" b="1" i="1"/>
              <a:t>systems</a:t>
            </a:r>
            <a:r>
              <a:rPr lang="en-US" sz="2800"/>
              <a:t> (i.e. PD, coaching) need to in place to support the implementation of these practices?</a:t>
            </a:r>
            <a:endParaRPr sz="2800"/>
          </a:p>
          <a:p>
            <a:pPr marL="457200" lvl="0" indent="-228600" algn="l" rtl="0">
              <a:lnSpc>
                <a:spcPct val="100000"/>
              </a:lnSpc>
              <a:spcBef>
                <a:spcPts val="360"/>
              </a:spcBef>
              <a:spcAft>
                <a:spcPts val="0"/>
              </a:spcAft>
              <a:buSzPts val="1946"/>
              <a:buNone/>
            </a:pPr>
            <a:endParaRPr sz="2800"/>
          </a:p>
        </p:txBody>
      </p:sp>
      <p:sp>
        <p:nvSpPr>
          <p:cNvPr id="891" name="Google Shape;891;g244f0487a68_0_222"/>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US" sz="4200"/>
              <a:t>Developing Solutions</a:t>
            </a:r>
            <a:endParaRPr sz="4200"/>
          </a:p>
        </p:txBody>
      </p:sp>
      <p:sp>
        <p:nvSpPr>
          <p:cNvPr id="892" name="Google Shape;892;g244f0487a68_0_222"/>
          <p:cNvSpPr txBox="1"/>
          <p:nvPr/>
        </p:nvSpPr>
        <p:spPr>
          <a:xfrm>
            <a:off x="738425" y="4843800"/>
            <a:ext cx="7872300" cy="1477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1" u="none" strike="noStrike" cap="none">
                <a:solidFill>
                  <a:srgbClr val="000000"/>
                </a:solidFill>
                <a:latin typeface="Verdana"/>
                <a:ea typeface="Verdana"/>
                <a:cs typeface="Verdana"/>
                <a:sym typeface="Verdana"/>
              </a:rPr>
              <a:t>The precision statement developed through root cause analysis can guide this planning.</a:t>
            </a:r>
            <a:endParaRPr sz="2800" b="1" i="1" u="none" strike="noStrike" cap="none">
              <a:solidFill>
                <a:srgbClr val="000000"/>
              </a:solidFill>
              <a:latin typeface="Verdana"/>
              <a:ea typeface="Verdana"/>
              <a:cs typeface="Verdana"/>
              <a:sym typeface="Verdana"/>
            </a:endParaRPr>
          </a:p>
        </p:txBody>
      </p:sp>
      <p:sp>
        <p:nvSpPr>
          <p:cNvPr id="893" name="Google Shape;893;g244f0487a68_0_222">
            <a:extLst>
              <a:ext uri="{C183D7F6-B498-43B3-948B-1728B52AA6E4}">
                <adec:decorative xmlns:adec="http://schemas.microsoft.com/office/drawing/2017/decorative" val="1"/>
              </a:ext>
            </a:extLst>
          </p:cNvPr>
          <p:cNvSpPr/>
          <p:nvPr/>
        </p:nvSpPr>
        <p:spPr>
          <a:xfrm rot="-5400000">
            <a:off x="-910475" y="3548500"/>
            <a:ext cx="2760000" cy="618000"/>
          </a:xfrm>
          <a:prstGeom prst="curvedDownArrow">
            <a:avLst>
              <a:gd name="adj1" fmla="val 25000"/>
              <a:gd name="adj2" fmla="val 50000"/>
              <a:gd name="adj3"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92"/>
                                        </p:tgtEl>
                                        <p:attrNameLst>
                                          <p:attrName>style.visibility</p:attrName>
                                        </p:attrNameLst>
                                      </p:cBhvr>
                                      <p:to>
                                        <p:strVal val="visible"/>
                                      </p:to>
                                    </p:set>
                                    <p:animEffect transition="in" filter="fade">
                                      <p:cBhvr>
                                        <p:cTn id="7" dur="1000"/>
                                        <p:tgtEl>
                                          <p:spTgt spid="892"/>
                                        </p:tgtEl>
                                      </p:cBhvr>
                                    </p:animEffect>
                                  </p:childTnLst>
                                </p:cTn>
                              </p:par>
                              <p:par>
                                <p:cTn id="8" presetID="10" presetClass="entr" presetSubtype="0" fill="hold" nodeType="withEffect">
                                  <p:stCondLst>
                                    <p:cond delay="0"/>
                                  </p:stCondLst>
                                  <p:childTnLst>
                                    <p:set>
                                      <p:cBhvr>
                                        <p:cTn id="9" dur="1" fill="hold">
                                          <p:stCondLst>
                                            <p:cond delay="0"/>
                                          </p:stCondLst>
                                        </p:cTn>
                                        <p:tgtEl>
                                          <p:spTgt spid="893"/>
                                        </p:tgtEl>
                                        <p:attrNameLst>
                                          <p:attrName>style.visibility</p:attrName>
                                        </p:attrNameLst>
                                      </p:cBhvr>
                                      <p:to>
                                        <p:strVal val="visible"/>
                                      </p:to>
                                    </p:set>
                                    <p:animEffect transition="in" filter="fade">
                                      <p:cBhvr>
                                        <p:cTn id="10" dur="1000"/>
                                        <p:tgtEl>
                                          <p:spTgt spid="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sp>
        <p:nvSpPr>
          <p:cNvPr id="899" name="Google Shape;899;g24c0cd4a5fb_12_136"/>
          <p:cNvSpPr txBox="1">
            <a:spLocks noGrp="1"/>
          </p:cNvSpPr>
          <p:nvPr>
            <p:ph type="title"/>
          </p:nvPr>
        </p:nvSpPr>
        <p:spPr>
          <a:xfrm>
            <a:off x="722313" y="4406900"/>
            <a:ext cx="7772400" cy="1362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4000"/>
              <a:buNone/>
            </a:pPr>
            <a:r>
              <a:rPr lang="en-US"/>
              <a:t>Practices</a:t>
            </a:r>
            <a:endParaRPr/>
          </a:p>
        </p:txBody>
      </p:sp>
      <p:pic>
        <p:nvPicPr>
          <p:cNvPr id="900" name="Google Shape;900;g24c0cd4a5fb_12_136" descr="Diagram demonstrating how systems, practices, and data all overlap each other and all together affect the outcome of practicing MTSS"/>
          <p:cNvPicPr preferRelativeResize="0"/>
          <p:nvPr/>
        </p:nvPicPr>
        <p:blipFill rotWithShape="1">
          <a:blip r:embed="rId3">
            <a:alphaModFix/>
          </a:blip>
          <a:srcRect/>
          <a:stretch/>
        </p:blipFill>
        <p:spPr>
          <a:xfrm>
            <a:off x="4056600" y="2148989"/>
            <a:ext cx="3926400" cy="3764598"/>
          </a:xfrm>
          <a:prstGeom prst="rect">
            <a:avLst/>
          </a:prstGeom>
          <a:noFill/>
          <a:ln>
            <a:noFill/>
          </a:ln>
        </p:spPr>
      </p:pic>
      <p:sp>
        <p:nvSpPr>
          <p:cNvPr id="901" name="Google Shape;901;g24c0cd4a5fb_12_136" descr="Arrow highlighting the Practices portion specifically"/>
          <p:cNvSpPr/>
          <p:nvPr/>
        </p:nvSpPr>
        <p:spPr>
          <a:xfrm rot="-9009637">
            <a:off x="7034608" y="4616398"/>
            <a:ext cx="1082862" cy="739112"/>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73763"/>
              </a:solidFill>
              <a:latin typeface="Arial"/>
              <a:ea typeface="Arial"/>
              <a:cs typeface="Arial"/>
              <a:sym typeface="Aria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905"/>
        <p:cNvGrpSpPr/>
        <p:nvPr/>
      </p:nvGrpSpPr>
      <p:grpSpPr>
        <a:xfrm>
          <a:off x="0" y="0"/>
          <a:ext cx="0" cy="0"/>
          <a:chOff x="0" y="0"/>
          <a:chExt cx="0" cy="0"/>
        </a:xfrm>
      </p:grpSpPr>
      <p:sp>
        <p:nvSpPr>
          <p:cNvPr id="906" name="Google Shape;906;p25"/>
          <p:cNvSpPr txBox="1">
            <a:spLocks noGrp="1"/>
          </p:cNvSpPr>
          <p:nvPr>
            <p:ph type="body" idx="4294967295"/>
          </p:nvPr>
        </p:nvSpPr>
        <p:spPr>
          <a:xfrm>
            <a:off x="457201" y="1600201"/>
            <a:ext cx="8229600" cy="4572000"/>
          </a:xfrm>
          <a:prstGeom prst="rect">
            <a:avLst/>
          </a:prstGeom>
          <a:noFill/>
          <a:ln>
            <a:noFill/>
          </a:ln>
        </p:spPr>
        <p:txBody>
          <a:bodyPr spcFirstLastPara="1" wrap="square" lIns="91425" tIns="45700" rIns="91425" bIns="45700" anchor="t" anchorCtr="0">
            <a:noAutofit/>
          </a:bodyPr>
          <a:lstStyle/>
          <a:p>
            <a:pPr marL="457200" lvl="0" indent="-381000" algn="l" rtl="0">
              <a:lnSpc>
                <a:spcPct val="100000"/>
              </a:lnSpc>
              <a:spcBef>
                <a:spcPts val="360"/>
              </a:spcBef>
              <a:spcAft>
                <a:spcPts val="0"/>
              </a:spcAft>
              <a:buSzPts val="2400"/>
              <a:buFont typeface="Verdana"/>
              <a:buAutoNum type="arabicPeriod"/>
            </a:pPr>
            <a:r>
              <a:rPr lang="en-US" sz="2400"/>
              <a:t>What is being implemented now to address the problem?</a:t>
            </a:r>
            <a:endParaRPr sz="2400"/>
          </a:p>
          <a:p>
            <a:pPr marL="457200" lvl="0" indent="-381000" algn="l" rtl="0">
              <a:lnSpc>
                <a:spcPct val="100000"/>
              </a:lnSpc>
              <a:spcBef>
                <a:spcPts val="1000"/>
              </a:spcBef>
              <a:spcAft>
                <a:spcPts val="0"/>
              </a:spcAft>
              <a:buSzPts val="2400"/>
              <a:buFont typeface="Verdana"/>
              <a:buAutoNum type="arabicPeriod"/>
            </a:pPr>
            <a:r>
              <a:rPr lang="en-US" sz="2400"/>
              <a:t>What barriers did schools face when implementing? Was there sufficient support for barrier-busting?</a:t>
            </a:r>
            <a:endParaRPr sz="2400"/>
          </a:p>
          <a:p>
            <a:pPr marL="457200" lvl="0" indent="-381000" algn="l" rtl="0">
              <a:lnSpc>
                <a:spcPct val="100000"/>
              </a:lnSpc>
              <a:spcBef>
                <a:spcPts val="1000"/>
              </a:spcBef>
              <a:spcAft>
                <a:spcPts val="0"/>
              </a:spcAft>
              <a:buSzPts val="2400"/>
              <a:buFont typeface="Verdana"/>
              <a:buAutoNum type="arabicPeriod"/>
            </a:pPr>
            <a:r>
              <a:rPr lang="en-US" sz="2400">
                <a:solidFill>
                  <a:srgbClr val="000000"/>
                </a:solidFill>
              </a:rPr>
              <a:t>Was there adequate professional learning, coaching, administrative support, performance feedback?</a:t>
            </a:r>
            <a:endParaRPr sz="2400">
              <a:solidFill>
                <a:srgbClr val="000000"/>
              </a:solidFill>
            </a:endParaRPr>
          </a:p>
          <a:p>
            <a:pPr marL="457200" lvl="0" indent="-381000" algn="l" rtl="0">
              <a:lnSpc>
                <a:spcPct val="100000"/>
              </a:lnSpc>
              <a:spcBef>
                <a:spcPts val="1000"/>
              </a:spcBef>
              <a:spcAft>
                <a:spcPts val="0"/>
              </a:spcAft>
              <a:buSzPts val="2400"/>
              <a:buFont typeface="Verdana"/>
              <a:buAutoNum type="arabicPeriod"/>
            </a:pPr>
            <a:r>
              <a:rPr lang="en-US" sz="2400"/>
              <a:t>Were the right action steps taken to ensure fidelity of implementation?</a:t>
            </a:r>
            <a:endParaRPr sz="2400"/>
          </a:p>
          <a:p>
            <a:pPr marL="457200" lvl="0" indent="-381000" algn="l" rtl="0">
              <a:lnSpc>
                <a:spcPct val="100000"/>
              </a:lnSpc>
              <a:spcBef>
                <a:spcPts val="1000"/>
              </a:spcBef>
              <a:spcAft>
                <a:spcPts val="1000"/>
              </a:spcAft>
              <a:buSzPts val="2400"/>
              <a:buFont typeface="Verdana"/>
              <a:buAutoNum type="arabicPeriod"/>
            </a:pPr>
            <a:r>
              <a:rPr lang="en-US" sz="2400"/>
              <a:t>Were the right people taking responsibility for guiding the change process?</a:t>
            </a:r>
            <a:endParaRPr sz="2400"/>
          </a:p>
        </p:txBody>
      </p:sp>
      <p:sp>
        <p:nvSpPr>
          <p:cNvPr id="907" name="Google Shape;907;p25"/>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lt1"/>
              </a:buClr>
              <a:buSzPct val="100000"/>
              <a:buFont typeface="Verdana"/>
              <a:buNone/>
            </a:pPr>
            <a:r>
              <a:rPr lang="en-US"/>
              <a:t>Identifying Practices: </a:t>
            </a:r>
            <a:endParaRPr/>
          </a:p>
          <a:p>
            <a:pPr marL="0" lvl="0" indent="0" algn="ctr" rtl="0">
              <a:lnSpc>
                <a:spcPct val="100000"/>
              </a:lnSpc>
              <a:spcBef>
                <a:spcPts val="0"/>
              </a:spcBef>
              <a:spcAft>
                <a:spcPts val="0"/>
              </a:spcAft>
              <a:buClr>
                <a:schemeClr val="lt1"/>
              </a:buClr>
              <a:buSzPct val="100000"/>
              <a:buFont typeface="Verdana"/>
              <a:buNone/>
            </a:pPr>
            <a:r>
              <a:rPr lang="en-US"/>
              <a:t>What has been done already?</a:t>
            </a:r>
            <a:endParaRPr/>
          </a:p>
        </p:txBody>
      </p:sp>
      <p:pic>
        <p:nvPicPr>
          <p:cNvPr id="908" name="Google Shape;908;p25" descr="Blue &quot;Keep Calm and Don't Get Too Excited&quot; graphic purposefully covering up the text of the steps for identifying practices."/>
          <p:cNvPicPr preferRelativeResize="0"/>
          <p:nvPr/>
        </p:nvPicPr>
        <p:blipFill rotWithShape="1">
          <a:blip r:embed="rId3">
            <a:alphaModFix/>
          </a:blip>
          <a:srcRect/>
          <a:stretch/>
        </p:blipFill>
        <p:spPr>
          <a:xfrm>
            <a:off x="2662525" y="1784912"/>
            <a:ext cx="3441950" cy="458927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908"/>
                                        </p:tgtEl>
                                      </p:cBhvr>
                                    </p:animEffect>
                                    <p:set>
                                      <p:cBhvr>
                                        <p:cTn id="7" dur="1" fill="hold">
                                          <p:stCondLst>
                                            <p:cond delay="1000"/>
                                          </p:stCondLst>
                                        </p:cTn>
                                        <p:tgtEl>
                                          <p:spTgt spid="90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06">
                                            <p:txEl>
                                              <p:pRg st="0" end="0"/>
                                            </p:txEl>
                                          </p:spTgt>
                                        </p:tgtEl>
                                        <p:attrNameLst>
                                          <p:attrName>style.visibility</p:attrName>
                                        </p:attrNameLst>
                                      </p:cBhvr>
                                      <p:to>
                                        <p:strVal val="visible"/>
                                      </p:to>
                                    </p:set>
                                    <p:animEffect transition="in" filter="fade">
                                      <p:cBhvr>
                                        <p:cTn id="12" dur="1000"/>
                                        <p:tgtEl>
                                          <p:spTgt spid="90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06">
                                            <p:txEl>
                                              <p:pRg st="1" end="1"/>
                                            </p:txEl>
                                          </p:spTgt>
                                        </p:tgtEl>
                                        <p:attrNameLst>
                                          <p:attrName>style.visibility</p:attrName>
                                        </p:attrNameLst>
                                      </p:cBhvr>
                                      <p:to>
                                        <p:strVal val="visible"/>
                                      </p:to>
                                    </p:set>
                                    <p:animEffect transition="in" filter="fade">
                                      <p:cBhvr>
                                        <p:cTn id="17" dur="1000"/>
                                        <p:tgtEl>
                                          <p:spTgt spid="90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06">
                                            <p:txEl>
                                              <p:pRg st="2" end="2"/>
                                            </p:txEl>
                                          </p:spTgt>
                                        </p:tgtEl>
                                        <p:attrNameLst>
                                          <p:attrName>style.visibility</p:attrName>
                                        </p:attrNameLst>
                                      </p:cBhvr>
                                      <p:to>
                                        <p:strVal val="visible"/>
                                      </p:to>
                                    </p:set>
                                    <p:animEffect transition="in" filter="fade">
                                      <p:cBhvr>
                                        <p:cTn id="22" dur="1000"/>
                                        <p:tgtEl>
                                          <p:spTgt spid="90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06">
                                            <p:txEl>
                                              <p:pRg st="3" end="3"/>
                                            </p:txEl>
                                          </p:spTgt>
                                        </p:tgtEl>
                                        <p:attrNameLst>
                                          <p:attrName>style.visibility</p:attrName>
                                        </p:attrNameLst>
                                      </p:cBhvr>
                                      <p:to>
                                        <p:strVal val="visible"/>
                                      </p:to>
                                    </p:set>
                                    <p:animEffect transition="in" filter="fade">
                                      <p:cBhvr>
                                        <p:cTn id="27" dur="1000"/>
                                        <p:tgtEl>
                                          <p:spTgt spid="90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06">
                                            <p:txEl>
                                              <p:pRg st="4" end="4"/>
                                            </p:txEl>
                                          </p:spTgt>
                                        </p:tgtEl>
                                        <p:attrNameLst>
                                          <p:attrName>style.visibility</p:attrName>
                                        </p:attrNameLst>
                                      </p:cBhvr>
                                      <p:to>
                                        <p:strVal val="visible"/>
                                      </p:to>
                                    </p:set>
                                    <p:animEffect transition="in" filter="fade">
                                      <p:cBhvr>
                                        <p:cTn id="32" dur="1000"/>
                                        <p:tgtEl>
                                          <p:spTgt spid="90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sp>
        <p:nvSpPr>
          <p:cNvPr id="914" name="Google Shape;914;g244f0487a68_0_71"/>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Identifying Practices: </a:t>
            </a:r>
            <a:endParaRPr/>
          </a:p>
          <a:p>
            <a:pPr marL="0" lvl="0" indent="0" algn="ctr" rtl="0">
              <a:lnSpc>
                <a:spcPct val="100000"/>
              </a:lnSpc>
              <a:spcBef>
                <a:spcPts val="0"/>
              </a:spcBef>
              <a:spcAft>
                <a:spcPts val="0"/>
              </a:spcAft>
              <a:buClr>
                <a:schemeClr val="lt1"/>
              </a:buClr>
              <a:buSzPct val="100000"/>
              <a:buFont typeface="Verdana"/>
              <a:buNone/>
            </a:pPr>
            <a:r>
              <a:rPr lang="en-US"/>
              <a:t>What still needs to be done?</a:t>
            </a:r>
            <a:endParaRPr/>
          </a:p>
        </p:txBody>
      </p:sp>
      <p:sp>
        <p:nvSpPr>
          <p:cNvPr id="915" name="Google Shape;915;g244f0487a68_0_71"/>
          <p:cNvSpPr txBox="1"/>
          <p:nvPr/>
        </p:nvSpPr>
        <p:spPr>
          <a:xfrm>
            <a:off x="228600" y="1695150"/>
            <a:ext cx="86868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200" b="0" i="0" u="none" strike="noStrike" cap="none">
                <a:solidFill>
                  <a:srgbClr val="000000"/>
                </a:solidFill>
                <a:latin typeface="Verdana"/>
                <a:ea typeface="Verdana"/>
                <a:cs typeface="Verdana"/>
                <a:sym typeface="Verdana"/>
              </a:rPr>
              <a:t>THINK: Innovation!</a:t>
            </a:r>
            <a:endParaRPr sz="32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r>
              <a:rPr lang="en-US" sz="2400" b="0" i="0" u="none" strike="noStrike" cap="none">
                <a:solidFill>
                  <a:srgbClr val="000000"/>
                </a:solidFill>
                <a:latin typeface="Verdana"/>
                <a:ea typeface="Verdana"/>
                <a:cs typeface="Verdana"/>
                <a:sym typeface="Verdana"/>
              </a:rPr>
              <a:t> What are the appropriate responses that address the needs implied in the data?</a:t>
            </a:r>
            <a:endParaRPr sz="2400" b="0" i="0" u="none" strike="noStrike" cap="none">
              <a:solidFill>
                <a:srgbClr val="000000"/>
              </a:solidFill>
              <a:latin typeface="Verdana"/>
              <a:ea typeface="Verdana"/>
              <a:cs typeface="Verdana"/>
              <a:sym typeface="Verdana"/>
            </a:endParaRPr>
          </a:p>
        </p:txBody>
      </p:sp>
      <p:sp>
        <p:nvSpPr>
          <p:cNvPr id="916" name="Google Shape;916;g244f0487a68_0_71"/>
          <p:cNvSpPr txBox="1"/>
          <p:nvPr/>
        </p:nvSpPr>
        <p:spPr>
          <a:xfrm>
            <a:off x="421600" y="3312200"/>
            <a:ext cx="8291400" cy="1403700"/>
          </a:xfrm>
          <a:prstGeom prst="rect">
            <a:avLst/>
          </a:prstGeom>
          <a:noFill/>
          <a:ln w="9525" cap="flat" cmpd="sng">
            <a:solidFill>
              <a:srgbClr val="1C4587"/>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2400"/>
              <a:buFont typeface="Arial"/>
              <a:buNone/>
            </a:pPr>
            <a:r>
              <a:rPr lang="en-US" sz="2400" b="1" i="0" u="none" strike="noStrike" cap="none">
                <a:solidFill>
                  <a:srgbClr val="000000"/>
                </a:solidFill>
                <a:latin typeface="Verdana"/>
                <a:ea typeface="Verdana"/>
                <a:cs typeface="Verdana"/>
                <a:sym typeface="Verdana"/>
              </a:rPr>
              <a:t>What do you want schools and teachers to do?</a:t>
            </a:r>
            <a:r>
              <a:rPr lang="en-US" sz="2400" b="0" i="0" u="none" strike="noStrike" cap="none">
                <a:solidFill>
                  <a:srgbClr val="000000"/>
                </a:solidFill>
                <a:latin typeface="Verdana"/>
                <a:ea typeface="Verdana"/>
                <a:cs typeface="Verdana"/>
                <a:sym typeface="Verdana"/>
              </a:rPr>
              <a:t> </a:t>
            </a:r>
            <a:endParaRPr sz="2400" b="0" i="0" u="none" strike="noStrike" cap="none">
              <a:solidFill>
                <a:srgbClr val="000000"/>
              </a:solidFill>
              <a:latin typeface="Verdana"/>
              <a:ea typeface="Verdana"/>
              <a:cs typeface="Verdana"/>
              <a:sym typeface="Verdana"/>
            </a:endParaRPr>
          </a:p>
          <a:p>
            <a:pPr marL="0" marR="0" lvl="0" indent="0" algn="ctr" rtl="0">
              <a:lnSpc>
                <a:spcPct val="115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If you don’t have key practices, you may have to utilize a formal selection process.</a:t>
            </a:r>
            <a:endParaRPr sz="2400" b="0" i="0" u="none" strike="noStrike" cap="none">
              <a:solidFill>
                <a:srgbClr val="000000"/>
              </a:solidFill>
              <a:latin typeface="Verdana"/>
              <a:ea typeface="Verdana"/>
              <a:cs typeface="Verdana"/>
              <a:sym typeface="Verdana"/>
            </a:endParaRPr>
          </a:p>
        </p:txBody>
      </p:sp>
      <p:sp>
        <p:nvSpPr>
          <p:cNvPr id="917" name="Google Shape;917;g244f0487a68_0_71"/>
          <p:cNvSpPr txBox="1"/>
          <p:nvPr/>
        </p:nvSpPr>
        <p:spPr>
          <a:xfrm>
            <a:off x="664250" y="5141950"/>
            <a:ext cx="6633300" cy="1293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1" u="none" strike="noStrike" cap="none">
                <a:solidFill>
                  <a:srgbClr val="000000"/>
                </a:solidFill>
                <a:latin typeface="Verdana"/>
                <a:ea typeface="Verdana"/>
                <a:cs typeface="Verdana"/>
                <a:sym typeface="Verdana"/>
              </a:rPr>
              <a:t>* Remember! Practices you select should be teachable, learnable, doable, and readily assessed in practice. </a:t>
            </a:r>
            <a:endParaRPr sz="2400" b="0" i="1" u="none" strike="noStrike" cap="none">
              <a:solidFill>
                <a:srgbClr val="000000"/>
              </a:solidFill>
              <a:latin typeface="Verdana"/>
              <a:ea typeface="Verdana"/>
              <a:cs typeface="Verdana"/>
              <a:sym typeface="Verdana"/>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922"/>
        <p:cNvGrpSpPr/>
        <p:nvPr/>
      </p:nvGrpSpPr>
      <p:grpSpPr>
        <a:xfrm>
          <a:off x="0" y="0"/>
          <a:ext cx="0" cy="0"/>
          <a:chOff x="0" y="0"/>
          <a:chExt cx="0" cy="0"/>
        </a:xfrm>
      </p:grpSpPr>
      <p:sp>
        <p:nvSpPr>
          <p:cNvPr id="923" name="Google Shape;923;g2ab63d2c450_0_20"/>
          <p:cNvSpPr txBox="1">
            <a:spLocks noGrp="1"/>
          </p:cNvSpPr>
          <p:nvPr>
            <p:ph type="title"/>
          </p:nvPr>
        </p:nvSpPr>
        <p:spPr>
          <a:xfrm>
            <a:off x="228600" y="228500"/>
            <a:ext cx="8686800" cy="10524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000"/>
              <a:buFont typeface="Verdana"/>
              <a:buNone/>
            </a:pPr>
            <a:r>
              <a:rPr lang="en-US" sz="3000">
                <a:solidFill>
                  <a:srgbClr val="FFFFFF"/>
                </a:solidFill>
                <a:latin typeface="Verdana"/>
                <a:ea typeface="Verdana"/>
                <a:cs typeface="Verdana"/>
                <a:sym typeface="Verdana"/>
              </a:rPr>
              <a:t>Attendance Works: </a:t>
            </a:r>
            <a:endParaRPr sz="3000">
              <a:solidFill>
                <a:srgbClr val="FFFFFF"/>
              </a:solidFill>
              <a:latin typeface="Verdana"/>
              <a:ea typeface="Verdana"/>
              <a:cs typeface="Verdana"/>
              <a:sym typeface="Verdana"/>
            </a:endParaRPr>
          </a:p>
          <a:p>
            <a:pPr marL="0" lvl="0" indent="0" algn="ctr" rtl="0">
              <a:lnSpc>
                <a:spcPct val="100000"/>
              </a:lnSpc>
              <a:spcBef>
                <a:spcPts val="0"/>
              </a:spcBef>
              <a:spcAft>
                <a:spcPts val="0"/>
              </a:spcAft>
              <a:buClr>
                <a:schemeClr val="dk1"/>
              </a:buClr>
              <a:buSzPts val="4000"/>
              <a:buFont typeface="Verdana"/>
              <a:buNone/>
            </a:pPr>
            <a:r>
              <a:rPr lang="en-US" sz="3000">
                <a:solidFill>
                  <a:srgbClr val="FFFFFF"/>
                </a:solidFill>
                <a:latin typeface="Verdana"/>
                <a:ea typeface="Verdana"/>
                <a:cs typeface="Verdana"/>
                <a:sym typeface="Verdana"/>
              </a:rPr>
              <a:t>What Does the Research Say?</a:t>
            </a:r>
            <a:endParaRPr sz="3000">
              <a:solidFill>
                <a:srgbClr val="FFFFFF"/>
              </a:solidFill>
            </a:endParaRPr>
          </a:p>
        </p:txBody>
      </p:sp>
      <p:pic>
        <p:nvPicPr>
          <p:cNvPr id="924" name="Google Shape;924;g2ab63d2c450_0_20"/>
          <p:cNvPicPr preferRelativeResize="0"/>
          <p:nvPr/>
        </p:nvPicPr>
        <p:blipFill rotWithShape="1">
          <a:blip r:embed="rId3">
            <a:alphaModFix/>
          </a:blip>
          <a:srcRect/>
          <a:stretch/>
        </p:blipFill>
        <p:spPr>
          <a:xfrm>
            <a:off x="504950" y="1433300"/>
            <a:ext cx="3753175" cy="4819576"/>
          </a:xfrm>
          <a:prstGeom prst="rect">
            <a:avLst/>
          </a:prstGeom>
          <a:noFill/>
          <a:ln>
            <a:noFill/>
          </a:ln>
        </p:spPr>
      </p:pic>
      <p:pic>
        <p:nvPicPr>
          <p:cNvPr id="925" name="Google Shape;925;g2ab63d2c450_0_20"/>
          <p:cNvPicPr preferRelativeResize="0"/>
          <p:nvPr/>
        </p:nvPicPr>
        <p:blipFill rotWithShape="1">
          <a:blip r:embed="rId4">
            <a:alphaModFix/>
          </a:blip>
          <a:srcRect/>
          <a:stretch/>
        </p:blipFill>
        <p:spPr>
          <a:xfrm>
            <a:off x="4410525" y="1433300"/>
            <a:ext cx="4022795" cy="5272300"/>
          </a:xfrm>
          <a:prstGeom prst="rect">
            <a:avLst/>
          </a:prstGeom>
          <a:noFill/>
          <a:ln w="9525" cap="flat" cmpd="sng">
            <a:solidFill>
              <a:srgbClr val="D9D9D9"/>
            </a:solidFill>
            <a:prstDash val="solid"/>
            <a:round/>
            <a:headEnd type="none" w="sm" len="sm"/>
            <a:tailEnd type="none" w="sm" len="sm"/>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
          <p:cNvSpPr txBox="1">
            <a:spLocks noGrp="1"/>
          </p:cNvSpPr>
          <p:nvPr>
            <p:ph type="body" idx="4294967295"/>
          </p:nvPr>
        </p:nvSpPr>
        <p:spPr>
          <a:xfrm>
            <a:off x="457201" y="1600201"/>
            <a:ext cx="8229600" cy="4572000"/>
          </a:xfrm>
          <a:prstGeom prst="rect">
            <a:avLst/>
          </a:prstGeom>
          <a:noFill/>
          <a:ln>
            <a:noFill/>
          </a:ln>
        </p:spPr>
        <p:txBody>
          <a:bodyPr spcFirstLastPara="1" wrap="square" lIns="91425" tIns="45700" rIns="91425" bIns="45700" anchor="t" anchorCtr="0">
            <a:normAutofit fontScale="62500" lnSpcReduction="10000"/>
          </a:bodyPr>
          <a:lstStyle/>
          <a:p>
            <a:pPr marL="0" lvl="0" indent="0" algn="ctr" rtl="0">
              <a:lnSpc>
                <a:spcPct val="115000"/>
              </a:lnSpc>
              <a:spcBef>
                <a:spcPts val="0"/>
              </a:spcBef>
              <a:spcAft>
                <a:spcPts val="0"/>
              </a:spcAft>
              <a:buClr>
                <a:schemeClr val="dk1"/>
              </a:buClr>
              <a:buSzPts val="605"/>
              <a:buFont typeface="Arial"/>
              <a:buNone/>
            </a:pPr>
            <a:r>
              <a:rPr lang="en-US" sz="4730"/>
              <a:t>MTSS is a systemic, data-driven approach that allows divisions and schools to provide evidence-</a:t>
            </a:r>
            <a:endParaRPr sz="4730"/>
          </a:p>
          <a:p>
            <a:pPr marL="0" lvl="0" indent="0" algn="ctr" rtl="0">
              <a:lnSpc>
                <a:spcPct val="115000"/>
              </a:lnSpc>
              <a:spcBef>
                <a:spcPts val="0"/>
              </a:spcBef>
              <a:spcAft>
                <a:spcPts val="0"/>
              </a:spcAft>
              <a:buClr>
                <a:schemeClr val="dk1"/>
              </a:buClr>
              <a:buSzPts val="605"/>
              <a:buFont typeface="Arial"/>
              <a:buNone/>
            </a:pPr>
            <a:r>
              <a:rPr lang="en-US" sz="4730"/>
              <a:t>based practices and interventions to meet the needs of their students. This is done through a</a:t>
            </a:r>
            <a:endParaRPr sz="4730"/>
          </a:p>
          <a:p>
            <a:pPr marL="0" lvl="0" indent="0" algn="ctr" rtl="0">
              <a:lnSpc>
                <a:spcPct val="115000"/>
              </a:lnSpc>
              <a:spcBef>
                <a:spcPts val="0"/>
              </a:spcBef>
              <a:spcAft>
                <a:spcPts val="0"/>
              </a:spcAft>
              <a:buClr>
                <a:schemeClr val="dk1"/>
              </a:buClr>
              <a:buSzPts val="605"/>
              <a:buFont typeface="Arial"/>
              <a:buNone/>
            </a:pPr>
            <a:r>
              <a:rPr lang="en-US" sz="4730"/>
              <a:t>clearly defined process that is implemented to fidelity by all stakeholders within the school</a:t>
            </a:r>
            <a:endParaRPr sz="4730"/>
          </a:p>
          <a:p>
            <a:pPr marL="0" lvl="0" indent="0" algn="ctr" rtl="0">
              <a:lnSpc>
                <a:spcPct val="115000"/>
              </a:lnSpc>
              <a:spcBef>
                <a:spcPts val="0"/>
              </a:spcBef>
              <a:spcAft>
                <a:spcPts val="0"/>
              </a:spcAft>
              <a:buClr>
                <a:schemeClr val="dk1"/>
              </a:buClr>
              <a:buSzPts val="605"/>
              <a:buFont typeface="Arial"/>
              <a:buNone/>
            </a:pPr>
            <a:r>
              <a:rPr lang="en-US" sz="4730"/>
              <a:t>and/or division.</a:t>
            </a:r>
            <a:endParaRPr sz="4730"/>
          </a:p>
          <a:p>
            <a:pPr marL="114300" lvl="0" indent="0" algn="ctr" rtl="0">
              <a:lnSpc>
                <a:spcPct val="100000"/>
              </a:lnSpc>
              <a:spcBef>
                <a:spcPts val="360"/>
              </a:spcBef>
              <a:spcAft>
                <a:spcPts val="0"/>
              </a:spcAft>
              <a:buSzPct val="56250"/>
              <a:buNone/>
            </a:pPr>
            <a:endParaRPr/>
          </a:p>
        </p:txBody>
      </p:sp>
      <p:sp>
        <p:nvSpPr>
          <p:cNvPr id="196" name="Google Shape;196;p2"/>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Verdana"/>
              <a:buNone/>
            </a:pPr>
            <a:r>
              <a:rPr lang="en-US"/>
              <a:t>What is MTSS?</a:t>
            </a:r>
            <a:endParaRPr/>
          </a:p>
        </p:txBody>
      </p:sp>
      <p:sp>
        <p:nvSpPr>
          <p:cNvPr id="197" name="Google Shape;197;p2"/>
          <p:cNvSpPr txBox="1"/>
          <p:nvPr/>
        </p:nvSpPr>
        <p:spPr>
          <a:xfrm>
            <a:off x="381000" y="6137100"/>
            <a:ext cx="6990300" cy="5541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0" i="0" u="none" strike="noStrike" cap="none">
                <a:solidFill>
                  <a:srgbClr val="1155CC"/>
                </a:solidFill>
                <a:latin typeface="Verdana"/>
                <a:ea typeface="Verdana"/>
                <a:cs typeface="Verdana"/>
                <a:sym typeface="Verdana"/>
              </a:rPr>
              <a:t>VTSS is who we are, MTSS is what we do!</a:t>
            </a:r>
            <a:endParaRPr sz="2400" b="0" i="0" u="none" strike="noStrike" cap="none">
              <a:solidFill>
                <a:srgbClr val="1155CC"/>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7"/>
                                        </p:tgtEl>
                                        <p:attrNameLst>
                                          <p:attrName>style.visibility</p:attrName>
                                        </p:attrNameLst>
                                      </p:cBhvr>
                                      <p:to>
                                        <p:strVal val="visible"/>
                                      </p:to>
                                    </p:set>
                                    <p:animEffect transition="in" filter="fade">
                                      <p:cBhvr>
                                        <p:cTn id="7" dur="1000"/>
                                        <p:tgtEl>
                                          <p:spTgt spid="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930"/>
        <p:cNvGrpSpPr/>
        <p:nvPr/>
      </p:nvGrpSpPr>
      <p:grpSpPr>
        <a:xfrm>
          <a:off x="0" y="0"/>
          <a:ext cx="0" cy="0"/>
          <a:chOff x="0" y="0"/>
          <a:chExt cx="0" cy="0"/>
        </a:xfrm>
      </p:grpSpPr>
      <p:pic>
        <p:nvPicPr>
          <p:cNvPr id="931" name="Google Shape;931;g2ab63d2c450_0_8"/>
          <p:cNvPicPr preferRelativeResize="0"/>
          <p:nvPr/>
        </p:nvPicPr>
        <p:blipFill rotWithShape="1">
          <a:blip r:embed="rId3">
            <a:alphaModFix/>
          </a:blip>
          <a:srcRect/>
          <a:stretch/>
        </p:blipFill>
        <p:spPr>
          <a:xfrm>
            <a:off x="152400" y="1554475"/>
            <a:ext cx="8839204" cy="4898680"/>
          </a:xfrm>
          <a:prstGeom prst="rect">
            <a:avLst/>
          </a:prstGeom>
          <a:noFill/>
          <a:ln w="9525" cap="flat" cmpd="sng">
            <a:solidFill>
              <a:srgbClr val="134F5C"/>
            </a:solidFill>
            <a:prstDash val="solid"/>
            <a:round/>
            <a:headEnd type="none" w="sm" len="sm"/>
            <a:tailEnd type="none" w="sm" len="sm"/>
          </a:ln>
        </p:spPr>
      </p:pic>
      <p:sp>
        <p:nvSpPr>
          <p:cNvPr id="932" name="Google Shape;932;g2ab63d2c450_0_8"/>
          <p:cNvSpPr txBox="1">
            <a:spLocks noGrp="1"/>
          </p:cNvSpPr>
          <p:nvPr>
            <p:ph type="title"/>
          </p:nvPr>
        </p:nvSpPr>
        <p:spPr>
          <a:xfrm>
            <a:off x="228600" y="228500"/>
            <a:ext cx="8686800" cy="10524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000"/>
              <a:buFont typeface="Verdana"/>
              <a:buNone/>
            </a:pPr>
            <a:r>
              <a:rPr lang="en-US" sz="3000">
                <a:solidFill>
                  <a:srgbClr val="FFFFFF"/>
                </a:solidFill>
                <a:latin typeface="Verdana"/>
                <a:ea typeface="Verdana"/>
                <a:cs typeface="Verdana"/>
                <a:sym typeface="Verdana"/>
              </a:rPr>
              <a:t>Attendance Works: </a:t>
            </a:r>
            <a:endParaRPr sz="3000">
              <a:solidFill>
                <a:srgbClr val="FFFFFF"/>
              </a:solidFill>
              <a:latin typeface="Verdana"/>
              <a:ea typeface="Verdana"/>
              <a:cs typeface="Verdana"/>
              <a:sym typeface="Verdana"/>
            </a:endParaRPr>
          </a:p>
          <a:p>
            <a:pPr marL="0" lvl="0" indent="0" algn="ctr" rtl="0">
              <a:lnSpc>
                <a:spcPct val="100000"/>
              </a:lnSpc>
              <a:spcBef>
                <a:spcPts val="0"/>
              </a:spcBef>
              <a:spcAft>
                <a:spcPts val="0"/>
              </a:spcAft>
              <a:buClr>
                <a:schemeClr val="dk1"/>
              </a:buClr>
              <a:buSzPts val="4000"/>
              <a:buFont typeface="Verdana"/>
              <a:buNone/>
            </a:pPr>
            <a:r>
              <a:rPr lang="en-US" sz="3000">
                <a:solidFill>
                  <a:srgbClr val="FFFFFF"/>
                </a:solidFill>
                <a:latin typeface="Verdana"/>
                <a:ea typeface="Verdana"/>
                <a:cs typeface="Verdana"/>
                <a:sym typeface="Verdana"/>
              </a:rPr>
              <a:t>Alignment to Root Cause</a:t>
            </a:r>
            <a:endParaRPr sz="3000">
              <a:solidFill>
                <a:srgbClr val="FFFFFF"/>
              </a:solidFill>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937"/>
        <p:cNvGrpSpPr/>
        <p:nvPr/>
      </p:nvGrpSpPr>
      <p:grpSpPr>
        <a:xfrm>
          <a:off x="0" y="0"/>
          <a:ext cx="0" cy="0"/>
          <a:chOff x="0" y="0"/>
          <a:chExt cx="0" cy="0"/>
        </a:xfrm>
      </p:grpSpPr>
      <p:sp>
        <p:nvSpPr>
          <p:cNvPr id="938" name="Google Shape;938;g244f0487a68_0_172"/>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Selection Tools: Exploring Context</a:t>
            </a:r>
            <a:endParaRPr/>
          </a:p>
        </p:txBody>
      </p:sp>
      <p:pic>
        <p:nvPicPr>
          <p:cNvPr id="939" name="Google Shape;939;g244f0487a68_0_172"/>
          <p:cNvPicPr preferRelativeResize="0"/>
          <p:nvPr/>
        </p:nvPicPr>
        <p:blipFill rotWithShape="1">
          <a:blip r:embed="rId3">
            <a:alphaModFix/>
          </a:blip>
          <a:srcRect/>
          <a:stretch/>
        </p:blipFill>
        <p:spPr>
          <a:xfrm>
            <a:off x="152400" y="1524000"/>
            <a:ext cx="5159751" cy="3768200"/>
          </a:xfrm>
          <a:prstGeom prst="rect">
            <a:avLst/>
          </a:prstGeom>
          <a:noFill/>
          <a:ln w="9525" cap="flat" cmpd="sng">
            <a:solidFill>
              <a:schemeClr val="dk2"/>
            </a:solidFill>
            <a:prstDash val="solid"/>
            <a:round/>
            <a:headEnd type="none" w="sm" len="sm"/>
            <a:tailEnd type="none" w="sm" len="sm"/>
          </a:ln>
        </p:spPr>
      </p:pic>
      <p:pic>
        <p:nvPicPr>
          <p:cNvPr id="940" name="Google Shape;940;g244f0487a68_0_172"/>
          <p:cNvPicPr preferRelativeResize="0"/>
          <p:nvPr/>
        </p:nvPicPr>
        <p:blipFill rotWithShape="1">
          <a:blip r:embed="rId4">
            <a:alphaModFix/>
          </a:blip>
          <a:srcRect/>
          <a:stretch/>
        </p:blipFill>
        <p:spPr>
          <a:xfrm>
            <a:off x="4159775" y="3175625"/>
            <a:ext cx="4901823" cy="3682377"/>
          </a:xfrm>
          <a:prstGeom prst="rect">
            <a:avLst/>
          </a:prstGeom>
          <a:noFill/>
          <a:ln w="9525" cap="flat" cmpd="sng">
            <a:solidFill>
              <a:schemeClr val="dk2"/>
            </a:solidFill>
            <a:prstDash val="solid"/>
            <a:round/>
            <a:headEnd type="none" w="sm" len="sm"/>
            <a:tailEnd type="none" w="sm" len="sm"/>
          </a:ln>
        </p:spPr>
      </p:pic>
      <p:sp>
        <p:nvSpPr>
          <p:cNvPr id="941" name="Google Shape;941;g244f0487a68_0_172"/>
          <p:cNvSpPr txBox="1"/>
          <p:nvPr/>
        </p:nvSpPr>
        <p:spPr>
          <a:xfrm>
            <a:off x="211950" y="5303275"/>
            <a:ext cx="36690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Evidence-Based Practice Selection Tool</a:t>
            </a:r>
            <a:endParaRPr sz="2400" b="0" i="0" u="none" strike="noStrike" cap="none">
              <a:solidFill>
                <a:srgbClr val="000000"/>
              </a:solidFill>
              <a:latin typeface="Verdana"/>
              <a:ea typeface="Verdana"/>
              <a:cs typeface="Verdana"/>
              <a:sym typeface="Verdana"/>
            </a:endParaRPr>
          </a:p>
        </p:txBody>
      </p:sp>
      <p:sp>
        <p:nvSpPr>
          <p:cNvPr id="942" name="Google Shape;942;g244f0487a68_0_172"/>
          <p:cNvSpPr txBox="1"/>
          <p:nvPr/>
        </p:nvSpPr>
        <p:spPr>
          <a:xfrm>
            <a:off x="5392600" y="2633225"/>
            <a:ext cx="3669000" cy="5541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Hexagon Tool</a:t>
            </a:r>
            <a:endParaRPr sz="2400" b="0" i="0" u="none" strike="noStrike" cap="none">
              <a:solidFill>
                <a:srgbClr val="000000"/>
              </a:solidFill>
              <a:latin typeface="Verdana"/>
              <a:ea typeface="Verdana"/>
              <a:cs typeface="Verdana"/>
              <a:sym typeface="Verdana"/>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947"/>
        <p:cNvGrpSpPr/>
        <p:nvPr/>
      </p:nvGrpSpPr>
      <p:grpSpPr>
        <a:xfrm>
          <a:off x="0" y="0"/>
          <a:ext cx="0" cy="0"/>
          <a:chOff x="0" y="0"/>
          <a:chExt cx="0" cy="0"/>
        </a:xfrm>
      </p:grpSpPr>
      <p:sp>
        <p:nvSpPr>
          <p:cNvPr id="948" name="Google Shape;948;g24c0cd4a5fb_12_6"/>
          <p:cNvSpPr txBox="1">
            <a:spLocks noGrp="1"/>
          </p:cNvSpPr>
          <p:nvPr>
            <p:ph type="title"/>
          </p:nvPr>
        </p:nvSpPr>
        <p:spPr>
          <a:xfrm>
            <a:off x="914400" y="273050"/>
            <a:ext cx="2551200" cy="1162200"/>
          </a:xfrm>
          <a:prstGeom prst="rect">
            <a:avLst/>
          </a:prstGeom>
          <a:solidFill>
            <a:schemeClr val="lt1"/>
          </a:solid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2000"/>
              <a:buNone/>
            </a:pPr>
            <a:r>
              <a:rPr lang="en-US"/>
              <a:t>Solution Development</a:t>
            </a:r>
            <a:endParaRPr/>
          </a:p>
        </p:txBody>
      </p:sp>
      <p:sp>
        <p:nvSpPr>
          <p:cNvPr id="949" name="Google Shape;949;g24c0cd4a5fb_12_6"/>
          <p:cNvSpPr txBox="1">
            <a:spLocks noGrp="1"/>
          </p:cNvSpPr>
          <p:nvPr>
            <p:ph type="body" idx="1"/>
          </p:nvPr>
        </p:nvSpPr>
        <p:spPr>
          <a:xfrm>
            <a:off x="3575050" y="273051"/>
            <a:ext cx="5111700" cy="5674800"/>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a:bodyPr>
          <a:lstStyle/>
          <a:p>
            <a:pPr marL="0" lvl="0" indent="0" algn="l" rtl="0">
              <a:lnSpc>
                <a:spcPct val="100000"/>
              </a:lnSpc>
              <a:spcBef>
                <a:spcPts val="640"/>
              </a:spcBef>
              <a:spcAft>
                <a:spcPts val="0"/>
              </a:spcAft>
              <a:buSzPts val="3200"/>
              <a:buNone/>
            </a:pPr>
            <a:r>
              <a:rPr lang="en-US" sz="2800"/>
              <a:t>Does your division have a process for selecting practices/programs?</a:t>
            </a:r>
            <a:endParaRPr sz="2800"/>
          </a:p>
          <a:p>
            <a:pPr marL="0" lvl="0" indent="0" algn="l" rtl="0">
              <a:lnSpc>
                <a:spcPct val="100000"/>
              </a:lnSpc>
              <a:spcBef>
                <a:spcPts val="640"/>
              </a:spcBef>
              <a:spcAft>
                <a:spcPts val="0"/>
              </a:spcAft>
              <a:buSzPts val="3200"/>
              <a:buNone/>
            </a:pPr>
            <a:endParaRPr sz="2800"/>
          </a:p>
          <a:p>
            <a:pPr marL="0" lvl="0" indent="0" algn="l" rtl="0">
              <a:lnSpc>
                <a:spcPct val="100000"/>
              </a:lnSpc>
              <a:spcBef>
                <a:spcPts val="640"/>
              </a:spcBef>
              <a:spcAft>
                <a:spcPts val="0"/>
              </a:spcAft>
              <a:buSzPts val="3200"/>
              <a:buNone/>
            </a:pPr>
            <a:r>
              <a:rPr lang="en-US" sz="2800"/>
              <a:t>Choose 1 tool and identify any questions/areas that might have been helpful in any past decision making processes.</a:t>
            </a:r>
            <a:endParaRPr sz="2800"/>
          </a:p>
        </p:txBody>
      </p:sp>
      <p:sp>
        <p:nvSpPr>
          <p:cNvPr id="950" name="Google Shape;950;g24c0cd4a5fb_12_6"/>
          <p:cNvSpPr txBox="1">
            <a:spLocks noGrp="1"/>
          </p:cNvSpPr>
          <p:nvPr>
            <p:ph type="body" idx="2"/>
          </p:nvPr>
        </p:nvSpPr>
        <p:spPr>
          <a:xfrm>
            <a:off x="457200" y="1435101"/>
            <a:ext cx="3008400" cy="4512900"/>
          </a:xfrm>
          <a:prstGeom prst="rect">
            <a:avLst/>
          </a:prstGeom>
          <a:solidFill>
            <a:srgbClr val="003369">
              <a:alpha val="72549"/>
            </a:srgbClr>
          </a:solidFill>
          <a:ln>
            <a:noFill/>
          </a:ln>
        </p:spPr>
        <p:txBody>
          <a:bodyPr spcFirstLastPara="1" wrap="square" lIns="91425" tIns="45700" rIns="91425" bIns="45700" anchor="t" anchorCtr="0">
            <a:normAutofit/>
          </a:bodyPr>
          <a:lstStyle/>
          <a:p>
            <a:pPr marL="0" lvl="0" indent="0" algn="l" rtl="0">
              <a:lnSpc>
                <a:spcPct val="100000"/>
              </a:lnSpc>
              <a:spcBef>
                <a:spcPts val="480"/>
              </a:spcBef>
              <a:spcAft>
                <a:spcPts val="0"/>
              </a:spcAft>
              <a:buSzPts val="2400"/>
              <a:buNone/>
            </a:pPr>
            <a:r>
              <a:rPr lang="en-US"/>
              <a:t>Selecting Practices</a:t>
            </a:r>
            <a:endParaRPr/>
          </a:p>
        </p:txBody>
      </p:sp>
      <p:pic>
        <p:nvPicPr>
          <p:cNvPr id="951" name="Google Shape;951;g24c0cd4a5fb_12_6"/>
          <p:cNvPicPr preferRelativeResize="0"/>
          <p:nvPr/>
        </p:nvPicPr>
        <p:blipFill rotWithShape="1">
          <a:blip r:embed="rId3">
            <a:alphaModFix/>
          </a:blip>
          <a:srcRect/>
          <a:stretch/>
        </p:blipFill>
        <p:spPr>
          <a:xfrm>
            <a:off x="134300" y="3577025"/>
            <a:ext cx="3147819" cy="2136002"/>
          </a:xfrm>
          <a:prstGeom prst="rect">
            <a:avLst/>
          </a:prstGeom>
          <a:noFill/>
          <a:ln w="9525" cap="flat" cmpd="sng">
            <a:solidFill>
              <a:schemeClr val="dk2"/>
            </a:solidFill>
            <a:prstDash val="solid"/>
            <a:round/>
            <a:headEnd type="none" w="sm" len="sm"/>
            <a:tailEnd type="none" w="sm" len="sm"/>
          </a:ln>
        </p:spPr>
      </p:pic>
      <p:pic>
        <p:nvPicPr>
          <p:cNvPr id="952" name="Google Shape;952;g24c0cd4a5fb_12_6"/>
          <p:cNvPicPr preferRelativeResize="0"/>
          <p:nvPr/>
        </p:nvPicPr>
        <p:blipFill rotWithShape="1">
          <a:blip r:embed="rId4">
            <a:alphaModFix/>
          </a:blip>
          <a:srcRect/>
          <a:stretch/>
        </p:blipFill>
        <p:spPr>
          <a:xfrm>
            <a:off x="2579086" y="4513248"/>
            <a:ext cx="2990463" cy="2087351"/>
          </a:xfrm>
          <a:prstGeom prst="rect">
            <a:avLst/>
          </a:prstGeom>
          <a:noFill/>
          <a:ln w="9525" cap="flat" cmpd="sng">
            <a:solidFill>
              <a:schemeClr val="dk2"/>
            </a:solidFill>
            <a:prstDash val="solid"/>
            <a:round/>
            <a:headEnd type="none" w="sm" len="sm"/>
            <a:tailEnd type="none" w="sm" len="sm"/>
          </a:ln>
        </p:spPr>
      </p:pic>
      <p:pic>
        <p:nvPicPr>
          <p:cNvPr id="953" name="Google Shape;953;g24c0cd4a5fb_12_6" descr="This timer silently counts down to 0:00, then alerts you that time is up with a gentle beep sound." title="10 Minute Timer">
            <a:hlinkClick r:id="rId5"/>
          </p:cNvPr>
          <p:cNvPicPr preferRelativeResize="0"/>
          <p:nvPr/>
        </p:nvPicPr>
        <p:blipFill rotWithShape="1">
          <a:blip r:embed="rId6">
            <a:alphaModFix/>
          </a:blip>
          <a:srcRect/>
          <a:stretch/>
        </p:blipFill>
        <p:spPr>
          <a:xfrm>
            <a:off x="6288075" y="4655750"/>
            <a:ext cx="1879600" cy="1057275"/>
          </a:xfrm>
          <a:prstGeom prst="rect">
            <a:avLst/>
          </a:prstGeom>
          <a:noFill/>
          <a:ln>
            <a:noFill/>
          </a:ln>
        </p:spPr>
      </p:pic>
      <p:sp>
        <p:nvSpPr>
          <p:cNvPr id="954" name="Google Shape;954;g24c0cd4a5fb_12_6"/>
          <p:cNvSpPr txBox="1"/>
          <p:nvPr/>
        </p:nvSpPr>
        <p:spPr>
          <a:xfrm>
            <a:off x="123250" y="5877625"/>
            <a:ext cx="2224500" cy="98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600"/>
              <a:buFont typeface="Arial"/>
              <a:buNone/>
            </a:pPr>
            <a:r>
              <a:rPr lang="en-US" sz="2600" b="0" i="1" u="none" strike="noStrike" cap="none">
                <a:solidFill>
                  <a:srgbClr val="000000"/>
                </a:solidFill>
                <a:latin typeface="Verdana"/>
                <a:ea typeface="Verdana"/>
                <a:cs typeface="Verdana"/>
                <a:sym typeface="Verdana"/>
              </a:rPr>
              <a:t>Workbook pgs. 22-24</a:t>
            </a:r>
            <a:endParaRPr sz="2600" b="0" i="1" u="none" strike="noStrike" cap="none">
              <a:solidFill>
                <a:srgbClr val="000000"/>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53"/>
                                        </p:tgtEl>
                                        <p:attrNameLst>
                                          <p:attrName>style.visibility</p:attrName>
                                        </p:attrNameLst>
                                      </p:cBhvr>
                                      <p:to>
                                        <p:strVal val="visible"/>
                                      </p:to>
                                    </p:set>
                                    <p:animEffect transition="in" filter="fade">
                                      <p:cBhvr>
                                        <p:cTn id="7" dur="1000"/>
                                        <p:tgtEl>
                                          <p:spTgt spid="9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sp>
        <p:nvSpPr>
          <p:cNvPr id="960" name="Google Shape;960;g24c0cd4a5fb_12_142"/>
          <p:cNvSpPr txBox="1">
            <a:spLocks noGrp="1"/>
          </p:cNvSpPr>
          <p:nvPr>
            <p:ph type="title"/>
          </p:nvPr>
        </p:nvSpPr>
        <p:spPr>
          <a:xfrm>
            <a:off x="722313" y="4406900"/>
            <a:ext cx="7772400" cy="1362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4000"/>
              <a:buNone/>
            </a:pPr>
            <a:r>
              <a:rPr lang="en-US"/>
              <a:t>Systems</a:t>
            </a:r>
            <a:endParaRPr/>
          </a:p>
        </p:txBody>
      </p:sp>
      <p:pic>
        <p:nvPicPr>
          <p:cNvPr id="961" name="Google Shape;961;g24c0cd4a5fb_12_142" descr="Diagram demonstrating how systems, practices, and data all overlap each other and all together affect the outcome of practicing MTSS"/>
          <p:cNvPicPr preferRelativeResize="0"/>
          <p:nvPr/>
        </p:nvPicPr>
        <p:blipFill rotWithShape="1">
          <a:blip r:embed="rId3">
            <a:alphaModFix/>
          </a:blip>
          <a:srcRect/>
          <a:stretch/>
        </p:blipFill>
        <p:spPr>
          <a:xfrm>
            <a:off x="4265075" y="2330139"/>
            <a:ext cx="3926400" cy="3764598"/>
          </a:xfrm>
          <a:prstGeom prst="rect">
            <a:avLst/>
          </a:prstGeom>
          <a:noFill/>
          <a:ln>
            <a:noFill/>
          </a:ln>
        </p:spPr>
      </p:pic>
      <p:sp>
        <p:nvSpPr>
          <p:cNvPr id="962" name="Google Shape;962;g24c0cd4a5fb_12_142"/>
          <p:cNvSpPr/>
          <p:nvPr/>
        </p:nvSpPr>
        <p:spPr>
          <a:xfrm rot="7447555">
            <a:off x="6116801" y="2170623"/>
            <a:ext cx="1082862" cy="739631"/>
          </a:xfrm>
          <a:prstGeom prst="rightArrow">
            <a:avLst>
              <a:gd name="adj1" fmla="val 50000"/>
              <a:gd name="adj2" fmla="val 50000"/>
            </a:avLst>
          </a:prstGeom>
          <a:solidFill>
            <a:srgbClr val="EAD1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73763"/>
              </a:solidFill>
              <a:latin typeface="Arial"/>
              <a:ea typeface="Arial"/>
              <a:cs typeface="Arial"/>
              <a:sym typeface="Arial"/>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967"/>
        <p:cNvGrpSpPr/>
        <p:nvPr/>
      </p:nvGrpSpPr>
      <p:grpSpPr>
        <a:xfrm>
          <a:off x="0" y="0"/>
          <a:ext cx="0" cy="0"/>
          <a:chOff x="0" y="0"/>
          <a:chExt cx="0" cy="0"/>
        </a:xfrm>
      </p:grpSpPr>
      <p:sp>
        <p:nvSpPr>
          <p:cNvPr id="968" name="Google Shape;968;g24bc7595c84_0_25"/>
          <p:cNvSpPr txBox="1">
            <a:spLocks noGrp="1"/>
          </p:cNvSpPr>
          <p:nvPr>
            <p:ph type="body" idx="4294967295"/>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1800"/>
              <a:buNone/>
            </a:pPr>
            <a:r>
              <a:rPr lang="en-US" sz="3000"/>
              <a:t>Include actions that provide a clear definition of expectations for schools. i.e.</a:t>
            </a:r>
            <a:endParaRPr sz="3000"/>
          </a:p>
          <a:p>
            <a:pPr marL="914400" lvl="0" indent="-419100" algn="l" rtl="0">
              <a:lnSpc>
                <a:spcPct val="100000"/>
              </a:lnSpc>
              <a:spcBef>
                <a:spcPts val="360"/>
              </a:spcBef>
              <a:spcAft>
                <a:spcPts val="0"/>
              </a:spcAft>
              <a:buSzPts val="3000"/>
              <a:buChar char="-"/>
            </a:pPr>
            <a:r>
              <a:rPr lang="en-US" sz="3000"/>
              <a:t>new/revised policies and procedures</a:t>
            </a:r>
            <a:endParaRPr sz="3000"/>
          </a:p>
          <a:p>
            <a:pPr marL="914400" lvl="0" indent="-419100" algn="l" rtl="0">
              <a:lnSpc>
                <a:spcPct val="100000"/>
              </a:lnSpc>
              <a:spcBef>
                <a:spcPts val="1000"/>
              </a:spcBef>
              <a:spcAft>
                <a:spcPts val="0"/>
              </a:spcAft>
              <a:buSzPts val="3000"/>
              <a:buChar char="-"/>
            </a:pPr>
            <a:r>
              <a:rPr lang="en-US" sz="3000"/>
              <a:t>performance feedback</a:t>
            </a:r>
            <a:endParaRPr sz="3000"/>
          </a:p>
          <a:p>
            <a:pPr marL="914400" lvl="0" indent="-419100" algn="l" rtl="0">
              <a:lnSpc>
                <a:spcPct val="100000"/>
              </a:lnSpc>
              <a:spcBef>
                <a:spcPts val="1000"/>
              </a:spcBef>
              <a:spcAft>
                <a:spcPts val="1000"/>
              </a:spcAft>
              <a:buSzPts val="3000"/>
              <a:buChar char="-"/>
            </a:pPr>
            <a:r>
              <a:rPr lang="en-US" sz="3000"/>
              <a:t>progress monitoring </a:t>
            </a:r>
            <a:endParaRPr sz="3000"/>
          </a:p>
        </p:txBody>
      </p:sp>
      <p:sp>
        <p:nvSpPr>
          <p:cNvPr id="969" name="Google Shape;969;g24bc7595c84_0_25"/>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990"/>
              <a:buNone/>
            </a:pPr>
            <a:r>
              <a:rPr lang="en-US" sz="3600"/>
              <a:t>Identifying Systems: Expectations</a:t>
            </a:r>
            <a:endParaRPr sz="3600"/>
          </a:p>
        </p:txBody>
      </p:sp>
      <p:sp>
        <p:nvSpPr>
          <p:cNvPr id="970" name="Google Shape;970;g24bc7595c84_0_25"/>
          <p:cNvSpPr txBox="1"/>
          <p:nvPr/>
        </p:nvSpPr>
        <p:spPr>
          <a:xfrm>
            <a:off x="571800" y="5448925"/>
            <a:ext cx="6141300" cy="985200"/>
          </a:xfrm>
          <a:prstGeom prst="rect">
            <a:avLst/>
          </a:prstGeom>
          <a:noFill/>
          <a:ln w="9525" cap="flat" cmpd="sng">
            <a:solidFill>
              <a:srgbClr val="000000"/>
            </a:solidFill>
            <a:prstDash val="dashDot"/>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en-US" sz="2600" b="0" i="1" u="none" strike="noStrike" cap="none">
                <a:solidFill>
                  <a:srgbClr val="000000"/>
                </a:solidFill>
                <a:latin typeface="Verdana"/>
                <a:ea typeface="Verdana"/>
                <a:cs typeface="Verdana"/>
                <a:sym typeface="Verdana"/>
              </a:rPr>
              <a:t>* Management structures and division size impact these factors.</a:t>
            </a:r>
            <a:endParaRPr sz="2600" b="0" i="1" u="none" strike="noStrike" cap="none">
              <a:solidFill>
                <a:srgbClr val="000000"/>
              </a:solidFill>
              <a:latin typeface="Verdana"/>
              <a:ea typeface="Verdana"/>
              <a:cs typeface="Verdana"/>
              <a:sym typeface="Verdana"/>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975"/>
        <p:cNvGrpSpPr/>
        <p:nvPr/>
      </p:nvGrpSpPr>
      <p:grpSpPr>
        <a:xfrm>
          <a:off x="0" y="0"/>
          <a:ext cx="0" cy="0"/>
          <a:chOff x="0" y="0"/>
          <a:chExt cx="0" cy="0"/>
        </a:xfrm>
      </p:grpSpPr>
      <p:sp>
        <p:nvSpPr>
          <p:cNvPr id="976" name="Google Shape;976;g24bc7595c84_0_18"/>
          <p:cNvSpPr txBox="1">
            <a:spLocks noGrp="1"/>
          </p:cNvSpPr>
          <p:nvPr>
            <p:ph type="body" idx="4294967295"/>
          </p:nvPr>
        </p:nvSpPr>
        <p:spPr>
          <a:xfrm>
            <a:off x="457201" y="1600201"/>
            <a:ext cx="8229600" cy="4572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800"/>
              <a:buNone/>
            </a:pPr>
            <a:r>
              <a:rPr lang="en-US" sz="3000"/>
              <a:t>Be specific about how the division plans to support school staff in implementation. i.e.</a:t>
            </a:r>
            <a:endParaRPr sz="3000"/>
          </a:p>
          <a:p>
            <a:pPr marL="1371600" lvl="0" indent="-419100" algn="l" rtl="0">
              <a:lnSpc>
                <a:spcPct val="100000"/>
              </a:lnSpc>
              <a:spcBef>
                <a:spcPts val="360"/>
              </a:spcBef>
              <a:spcAft>
                <a:spcPts val="0"/>
              </a:spcAft>
              <a:buSzPts val="3000"/>
              <a:buChar char="-"/>
            </a:pPr>
            <a:r>
              <a:rPr lang="en-US" sz="3000"/>
              <a:t>professional learning</a:t>
            </a:r>
            <a:endParaRPr sz="3000"/>
          </a:p>
          <a:p>
            <a:pPr marL="1371600" lvl="0" indent="-419100" algn="l" rtl="0">
              <a:lnSpc>
                <a:spcPct val="100000"/>
              </a:lnSpc>
              <a:spcBef>
                <a:spcPts val="1000"/>
              </a:spcBef>
              <a:spcAft>
                <a:spcPts val="0"/>
              </a:spcAft>
              <a:buSzPts val="3000"/>
              <a:buChar char="-"/>
            </a:pPr>
            <a:r>
              <a:rPr lang="en-US" sz="3000"/>
              <a:t>coaching</a:t>
            </a:r>
            <a:endParaRPr sz="3000"/>
          </a:p>
          <a:p>
            <a:pPr marL="1371600" lvl="0" indent="-419100" algn="l" rtl="0">
              <a:lnSpc>
                <a:spcPct val="100000"/>
              </a:lnSpc>
              <a:spcBef>
                <a:spcPts val="1000"/>
              </a:spcBef>
              <a:spcAft>
                <a:spcPts val="1000"/>
              </a:spcAft>
              <a:buSzPts val="3000"/>
              <a:buChar char="-"/>
            </a:pPr>
            <a:r>
              <a:rPr lang="en-US" sz="3000"/>
              <a:t>data systems</a:t>
            </a:r>
            <a:endParaRPr sz="3000"/>
          </a:p>
        </p:txBody>
      </p:sp>
      <p:sp>
        <p:nvSpPr>
          <p:cNvPr id="977" name="Google Shape;977;g24bc7595c84_0_18"/>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990"/>
              <a:buNone/>
            </a:pPr>
            <a:r>
              <a:rPr lang="en-US" sz="3600"/>
              <a:t>Identifying Systems: Support</a:t>
            </a:r>
            <a:endParaRPr sz="3600"/>
          </a:p>
        </p:txBody>
      </p:sp>
      <p:sp>
        <p:nvSpPr>
          <p:cNvPr id="978" name="Google Shape;978;g24bc7595c84_0_18"/>
          <p:cNvSpPr txBox="1"/>
          <p:nvPr/>
        </p:nvSpPr>
        <p:spPr>
          <a:xfrm>
            <a:off x="571800" y="5372725"/>
            <a:ext cx="6141300" cy="985200"/>
          </a:xfrm>
          <a:prstGeom prst="rect">
            <a:avLst/>
          </a:prstGeom>
          <a:noFill/>
          <a:ln w="9525" cap="flat" cmpd="sng">
            <a:solidFill>
              <a:srgbClr val="000000"/>
            </a:solidFill>
            <a:prstDash val="dashDot"/>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en-US" sz="2600" b="0" i="1" u="none" strike="noStrike" cap="none">
                <a:solidFill>
                  <a:srgbClr val="000000"/>
                </a:solidFill>
                <a:latin typeface="Verdana"/>
                <a:ea typeface="Verdana"/>
                <a:cs typeface="Verdana"/>
                <a:sym typeface="Verdana"/>
              </a:rPr>
              <a:t>* Management structures and division size impact these factors.</a:t>
            </a:r>
            <a:endParaRPr sz="2600" b="0" i="1" u="none" strike="noStrike" cap="none">
              <a:solidFill>
                <a:srgbClr val="000000"/>
              </a:solidFill>
              <a:latin typeface="Verdana"/>
              <a:ea typeface="Verdana"/>
              <a:cs typeface="Verdana"/>
              <a:sym typeface="Verdana"/>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983"/>
        <p:cNvGrpSpPr/>
        <p:nvPr/>
      </p:nvGrpSpPr>
      <p:grpSpPr>
        <a:xfrm>
          <a:off x="0" y="0"/>
          <a:ext cx="0" cy="0"/>
          <a:chOff x="0" y="0"/>
          <a:chExt cx="0" cy="0"/>
        </a:xfrm>
      </p:grpSpPr>
      <p:sp>
        <p:nvSpPr>
          <p:cNvPr id="984" name="Google Shape;984;g244f0487a68_0_77"/>
          <p:cNvSpPr txBox="1">
            <a:spLocks noGrp="1"/>
          </p:cNvSpPr>
          <p:nvPr>
            <p:ph type="body" idx="4294967295"/>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1800"/>
              <a:buNone/>
            </a:pPr>
            <a:r>
              <a:rPr lang="en-US" sz="30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Include communication plan. i.e.</a:t>
            </a:r>
            <a:endParaRPr sz="30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endParaRPr>
          </a:p>
          <a:p>
            <a:pPr marL="914400" lvl="0" indent="-419100" algn="l" rtl="0">
              <a:lnSpc>
                <a:spcPct val="100000"/>
              </a:lnSpc>
              <a:spcBef>
                <a:spcPts val="1000"/>
              </a:spcBef>
              <a:spcAft>
                <a:spcPts val="0"/>
              </a:spcAft>
              <a:buSzPts val="3000"/>
              <a:buChar char="-"/>
            </a:pPr>
            <a:r>
              <a:rPr lang="en-US" sz="30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Who is sharing the plan? How will that occur?</a:t>
            </a:r>
            <a:endParaRPr sz="30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endParaRPr>
          </a:p>
          <a:p>
            <a:pPr marL="914400" lvl="0" indent="-419100" algn="l" rtl="0">
              <a:lnSpc>
                <a:spcPct val="100000"/>
              </a:lnSpc>
              <a:spcBef>
                <a:spcPts val="0"/>
              </a:spcBef>
              <a:spcAft>
                <a:spcPts val="0"/>
              </a:spcAft>
              <a:buSzPts val="3000"/>
              <a:buChar char="-"/>
            </a:pPr>
            <a:r>
              <a:rPr lang="en-US" sz="30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rPr>
              <a:t>Who will report progress back to the division?</a:t>
            </a:r>
            <a:endParaRPr sz="3000"/>
          </a:p>
          <a:p>
            <a:pPr marL="914400" lvl="0" indent="-419100" algn="l" rtl="0">
              <a:lnSpc>
                <a:spcPct val="100000"/>
              </a:lnSpc>
              <a:spcBef>
                <a:spcPts val="0"/>
              </a:spcBef>
              <a:spcAft>
                <a:spcPts val="0"/>
              </a:spcAft>
              <a:buSzPts val="3000"/>
              <a:buChar char="-"/>
            </a:pPr>
            <a:r>
              <a:rPr lang="en-US" sz="30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rPr>
              <a:t>Who will share progress</a:t>
            </a:r>
            <a:r>
              <a:rPr lang="en-US" sz="3000"/>
              <a:t> with students and families?</a:t>
            </a:r>
            <a:endParaRPr sz="3000"/>
          </a:p>
        </p:txBody>
      </p:sp>
      <p:sp>
        <p:nvSpPr>
          <p:cNvPr id="985" name="Google Shape;985;g244f0487a68_0_77"/>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990"/>
              <a:buNone/>
            </a:pPr>
            <a:r>
              <a:rPr lang="en-US" sz="3300"/>
              <a:t>Identifying Systems: Communication</a:t>
            </a:r>
            <a:endParaRPr sz="3300"/>
          </a:p>
        </p:txBody>
      </p:sp>
      <p:sp>
        <p:nvSpPr>
          <p:cNvPr id="986" name="Google Shape;986;g244f0487a68_0_77"/>
          <p:cNvSpPr txBox="1"/>
          <p:nvPr/>
        </p:nvSpPr>
        <p:spPr>
          <a:xfrm>
            <a:off x="571800" y="5525125"/>
            <a:ext cx="6141300" cy="985200"/>
          </a:xfrm>
          <a:prstGeom prst="rect">
            <a:avLst/>
          </a:prstGeom>
          <a:noFill/>
          <a:ln w="9525" cap="flat" cmpd="sng">
            <a:solidFill>
              <a:srgbClr val="000000"/>
            </a:solidFill>
            <a:prstDash val="dashDot"/>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en-US" sz="2600" b="0" i="1" u="none" strike="noStrike" cap="none">
                <a:solidFill>
                  <a:srgbClr val="000000"/>
                </a:solidFill>
                <a:latin typeface="Verdana"/>
                <a:ea typeface="Verdana"/>
                <a:cs typeface="Verdana"/>
                <a:sym typeface="Verdana"/>
              </a:rPr>
              <a:t>* Management structures and division size impact these factors.</a:t>
            </a:r>
            <a:endParaRPr sz="2600" b="0" i="1" u="none" strike="noStrike" cap="none">
              <a:solidFill>
                <a:srgbClr val="000000"/>
              </a:solidFill>
              <a:latin typeface="Verdana"/>
              <a:ea typeface="Verdana"/>
              <a:cs typeface="Verdana"/>
              <a:sym typeface="Verdana"/>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991"/>
        <p:cNvGrpSpPr/>
        <p:nvPr/>
      </p:nvGrpSpPr>
      <p:grpSpPr>
        <a:xfrm>
          <a:off x="0" y="0"/>
          <a:ext cx="0" cy="0"/>
          <a:chOff x="0" y="0"/>
          <a:chExt cx="0" cy="0"/>
        </a:xfrm>
      </p:grpSpPr>
      <p:sp>
        <p:nvSpPr>
          <p:cNvPr id="992" name="Google Shape;992;g244f0487a68_0_250"/>
          <p:cNvSpPr txBox="1">
            <a:spLocks noGrp="1"/>
          </p:cNvSpPr>
          <p:nvPr>
            <p:ph type="title"/>
          </p:nvPr>
        </p:nvSpPr>
        <p:spPr>
          <a:xfrm>
            <a:off x="914400" y="273050"/>
            <a:ext cx="2551200" cy="1162200"/>
          </a:xfrm>
          <a:prstGeom prst="rect">
            <a:avLst/>
          </a:prstGeom>
          <a:solidFill>
            <a:schemeClr val="lt1"/>
          </a:solid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2000"/>
              <a:buNone/>
            </a:pPr>
            <a:r>
              <a:rPr lang="en-US" sz="2400"/>
              <a:t>Work Time</a:t>
            </a:r>
            <a:endParaRPr sz="2400"/>
          </a:p>
        </p:txBody>
      </p:sp>
      <p:sp>
        <p:nvSpPr>
          <p:cNvPr id="993" name="Google Shape;993;g244f0487a68_0_250"/>
          <p:cNvSpPr txBox="1">
            <a:spLocks noGrp="1"/>
          </p:cNvSpPr>
          <p:nvPr>
            <p:ph type="body" idx="1"/>
          </p:nvPr>
        </p:nvSpPr>
        <p:spPr>
          <a:xfrm>
            <a:off x="3575050" y="273050"/>
            <a:ext cx="5111700" cy="5751600"/>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chemeClr val="dk1"/>
              </a:buClr>
              <a:buSzPts val="1018"/>
              <a:buFont typeface="Arial"/>
              <a:buNone/>
            </a:pPr>
            <a:r>
              <a:rPr lang="en-US" sz="2300" u="sng"/>
              <a:t>Division A</a:t>
            </a:r>
            <a:endParaRPr sz="2100" b="1"/>
          </a:p>
          <a:p>
            <a:pPr marL="0" lvl="0" indent="0" algn="l" rtl="0">
              <a:lnSpc>
                <a:spcPct val="115000"/>
              </a:lnSpc>
              <a:spcBef>
                <a:spcPts val="0"/>
              </a:spcBef>
              <a:spcAft>
                <a:spcPts val="0"/>
              </a:spcAft>
              <a:buSzPts val="3200"/>
              <a:buNone/>
            </a:pPr>
            <a:r>
              <a:rPr lang="en-US" sz="2100" b="1"/>
              <a:t>Division A </a:t>
            </a:r>
            <a:r>
              <a:rPr lang="en-US" sz="2100" b="1" i="1"/>
              <a:t>tentative</a:t>
            </a:r>
            <a:r>
              <a:rPr lang="en-US" sz="2100" b="1"/>
              <a:t> Plan:</a:t>
            </a:r>
            <a:endParaRPr sz="2100" b="1"/>
          </a:p>
          <a:p>
            <a:pPr marL="457200" lvl="0" indent="-355600" algn="l" rtl="0">
              <a:lnSpc>
                <a:spcPct val="115000"/>
              </a:lnSpc>
              <a:spcBef>
                <a:spcPts val="0"/>
              </a:spcBef>
              <a:spcAft>
                <a:spcPts val="0"/>
              </a:spcAft>
              <a:buSzPts val="2000"/>
              <a:buChar char="●"/>
            </a:pPr>
            <a:r>
              <a:rPr lang="en-US" sz="2000"/>
              <a:t>Establish a text messaging system to communicate students’ absenteeism rate with families. </a:t>
            </a:r>
            <a:endParaRPr sz="2000"/>
          </a:p>
          <a:p>
            <a:pPr marL="457200" lvl="0" indent="-355600" algn="l" rtl="0">
              <a:lnSpc>
                <a:spcPct val="115000"/>
              </a:lnSpc>
              <a:spcBef>
                <a:spcPts val="1000"/>
              </a:spcBef>
              <a:spcAft>
                <a:spcPts val="0"/>
              </a:spcAft>
              <a:buSzPts val="2000"/>
              <a:buChar char="●"/>
            </a:pPr>
            <a:r>
              <a:rPr lang="en-US" sz="2000"/>
              <a:t>Revise division website to direct the community more prominently to attendance policies and current attendance campaigns. </a:t>
            </a:r>
            <a:endParaRPr sz="2000"/>
          </a:p>
          <a:p>
            <a:pPr marL="457200" lvl="0" indent="-355600" algn="l" rtl="0">
              <a:lnSpc>
                <a:spcPct val="115000"/>
              </a:lnSpc>
              <a:spcBef>
                <a:spcPts val="1000"/>
              </a:spcBef>
              <a:spcAft>
                <a:spcPts val="0"/>
              </a:spcAft>
              <a:buSzPts val="2000"/>
              <a:buChar char="●"/>
            </a:pPr>
            <a:r>
              <a:rPr lang="en-US" sz="2000"/>
              <a:t>Increase instructional coaching focus to target scaffolding within secondary classrooms.</a:t>
            </a:r>
            <a:endParaRPr sz="2000"/>
          </a:p>
          <a:p>
            <a:pPr marL="457200" lvl="0" indent="-355600" algn="l" rtl="0">
              <a:lnSpc>
                <a:spcPct val="115000"/>
              </a:lnSpc>
              <a:spcBef>
                <a:spcPts val="1000"/>
              </a:spcBef>
              <a:spcAft>
                <a:spcPts val="1000"/>
              </a:spcAft>
              <a:buSzPts val="2000"/>
              <a:buChar char="●"/>
            </a:pPr>
            <a:r>
              <a:rPr lang="en-US" sz="2000"/>
              <a:t>Partner with students to establish mentor programs for students who are identified as being high risk.</a:t>
            </a:r>
            <a:endParaRPr sz="1800" i="1"/>
          </a:p>
        </p:txBody>
      </p:sp>
      <p:sp>
        <p:nvSpPr>
          <p:cNvPr id="994" name="Google Shape;994;g244f0487a68_0_250"/>
          <p:cNvSpPr txBox="1">
            <a:spLocks noGrp="1"/>
          </p:cNvSpPr>
          <p:nvPr>
            <p:ph type="body" idx="2"/>
          </p:nvPr>
        </p:nvSpPr>
        <p:spPr>
          <a:xfrm>
            <a:off x="457200" y="1435101"/>
            <a:ext cx="3008400" cy="4512900"/>
          </a:xfrm>
          <a:prstGeom prst="rect">
            <a:avLst/>
          </a:prstGeom>
          <a:solidFill>
            <a:srgbClr val="003369">
              <a:alpha val="72549"/>
            </a:srgbClr>
          </a:solidFill>
          <a:ln>
            <a:noFill/>
          </a:ln>
        </p:spPr>
        <p:txBody>
          <a:bodyPr spcFirstLastPara="1" wrap="square" lIns="91425" tIns="45700" rIns="91425" bIns="45700" anchor="t" anchorCtr="0">
            <a:normAutofit/>
          </a:bodyPr>
          <a:lstStyle/>
          <a:p>
            <a:pPr marL="0" lvl="0" indent="0" algn="l" rtl="0">
              <a:lnSpc>
                <a:spcPct val="100000"/>
              </a:lnSpc>
              <a:spcBef>
                <a:spcPts val="480"/>
              </a:spcBef>
              <a:spcAft>
                <a:spcPts val="0"/>
              </a:spcAft>
              <a:buSzPts val="2400"/>
              <a:buNone/>
            </a:pPr>
            <a:r>
              <a:rPr lang="en-US"/>
              <a:t>Identifying Systems</a:t>
            </a:r>
            <a:endParaRPr/>
          </a:p>
        </p:txBody>
      </p:sp>
      <p:sp>
        <p:nvSpPr>
          <p:cNvPr id="995" name="Google Shape;995;g244f0487a68_0_250"/>
          <p:cNvSpPr txBox="1"/>
          <p:nvPr/>
        </p:nvSpPr>
        <p:spPr>
          <a:xfrm>
            <a:off x="663675" y="2649775"/>
            <a:ext cx="2632800" cy="3143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US" sz="2100" b="1" i="1" u="none" strike="noStrike" cap="none">
                <a:solidFill>
                  <a:srgbClr val="FFFFFF"/>
                </a:solidFill>
                <a:latin typeface="Verdana"/>
                <a:ea typeface="Verdana"/>
                <a:cs typeface="Verdana"/>
                <a:sym typeface="Verdana"/>
              </a:rPr>
              <a:t>To ensure effective implementation of these identified practices,</a:t>
            </a:r>
            <a:endParaRPr sz="2100" b="1" i="1" u="none" strike="noStrike" cap="none">
              <a:solidFill>
                <a:srgbClr val="FFFFFF"/>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100"/>
              <a:buFont typeface="Arial"/>
              <a:buNone/>
            </a:pPr>
            <a:r>
              <a:rPr lang="en-US" sz="2100" b="1" i="1" u="none" strike="noStrike" cap="none">
                <a:solidFill>
                  <a:srgbClr val="FFFFFF"/>
                </a:solidFill>
                <a:latin typeface="Verdana"/>
                <a:ea typeface="Verdana"/>
                <a:cs typeface="Verdana"/>
                <a:sym typeface="Verdana"/>
              </a:rPr>
              <a:t>what systemic supports should</a:t>
            </a:r>
            <a:endParaRPr sz="2100" b="1" i="1" u="none" strike="noStrike" cap="none">
              <a:solidFill>
                <a:srgbClr val="FFFFFF"/>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100"/>
              <a:buFont typeface="Arial"/>
              <a:buNone/>
            </a:pPr>
            <a:r>
              <a:rPr lang="en-US" sz="2100" b="1" i="1" u="none" strike="noStrike" cap="none">
                <a:solidFill>
                  <a:srgbClr val="FFFFFF"/>
                </a:solidFill>
                <a:latin typeface="Verdana"/>
                <a:ea typeface="Verdana"/>
                <a:cs typeface="Verdana"/>
                <a:sym typeface="Verdana"/>
              </a:rPr>
              <a:t>be considered?</a:t>
            </a:r>
            <a:endParaRPr sz="3500" b="0" i="0" u="none" strike="noStrike" cap="none">
              <a:solidFill>
                <a:srgbClr val="FFFFFF"/>
              </a:solidFill>
              <a:latin typeface="Verdana"/>
              <a:ea typeface="Verdana"/>
              <a:cs typeface="Verdana"/>
              <a:sym typeface="Verdana"/>
            </a:endParaRPr>
          </a:p>
        </p:txBody>
      </p:sp>
      <p:sp>
        <p:nvSpPr>
          <p:cNvPr id="996" name="Google Shape;996;g244f0487a68_0_250"/>
          <p:cNvSpPr txBox="1"/>
          <p:nvPr/>
        </p:nvSpPr>
        <p:spPr>
          <a:xfrm>
            <a:off x="123250" y="6269550"/>
            <a:ext cx="3396600" cy="588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600"/>
              <a:buFont typeface="Arial"/>
              <a:buNone/>
            </a:pPr>
            <a:r>
              <a:rPr lang="en-US" sz="2600" b="0" i="1" u="none" strike="noStrike" cap="none">
                <a:solidFill>
                  <a:srgbClr val="000000"/>
                </a:solidFill>
                <a:latin typeface="Verdana"/>
                <a:ea typeface="Verdana"/>
                <a:cs typeface="Verdana"/>
                <a:sym typeface="Verdana"/>
              </a:rPr>
              <a:t>Workbook pg. 25</a:t>
            </a:r>
            <a:endParaRPr sz="2600" b="0" i="1" u="none" strike="noStrike" cap="none">
              <a:solidFill>
                <a:srgbClr val="000000"/>
              </a:solidFill>
              <a:latin typeface="Verdana"/>
              <a:ea typeface="Verdana"/>
              <a:cs typeface="Verdana"/>
              <a:sym typeface="Verdana"/>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sp>
        <p:nvSpPr>
          <p:cNvPr id="1002" name="Google Shape;1002;g244f0487a68_0_352"/>
          <p:cNvSpPr txBox="1">
            <a:spLocks noGrp="1"/>
          </p:cNvSpPr>
          <p:nvPr>
            <p:ph type="body" idx="4294967295"/>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1800"/>
              <a:buNone/>
            </a:pPr>
            <a:r>
              <a:rPr lang="en-US"/>
              <a:t>After identifying practices and systems, consider… </a:t>
            </a:r>
            <a:endParaRPr sz="2400"/>
          </a:p>
        </p:txBody>
      </p:sp>
      <p:sp>
        <p:nvSpPr>
          <p:cNvPr id="1003" name="Google Shape;1003;g244f0487a68_0_352"/>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Evaluation Plan</a:t>
            </a:r>
            <a:endParaRPr/>
          </a:p>
        </p:txBody>
      </p:sp>
      <p:sp>
        <p:nvSpPr>
          <p:cNvPr id="1004" name="Google Shape;1004;g244f0487a68_0_352"/>
          <p:cNvSpPr txBox="1"/>
          <p:nvPr/>
        </p:nvSpPr>
        <p:spPr>
          <a:xfrm>
            <a:off x="228600" y="2705300"/>
            <a:ext cx="7180800" cy="1660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chemeClr val="dk1"/>
              </a:buClr>
              <a:buSzPts val="1100"/>
              <a:buFont typeface="Arial"/>
              <a:buNone/>
            </a:pPr>
            <a:r>
              <a:rPr lang="en-US" sz="2400" b="0" i="0" u="none" strike="noStrike" cap="none">
                <a:solidFill>
                  <a:schemeClr val="dk1"/>
                </a:solidFill>
                <a:latin typeface="Verdana"/>
                <a:ea typeface="Verdana"/>
                <a:cs typeface="Verdana"/>
                <a:sym typeface="Verdana"/>
              </a:rPr>
              <a:t>When are they expected to be implemented? </a:t>
            </a:r>
            <a:endParaRPr sz="2400" b="0" i="0" u="none" strike="noStrike" cap="none">
              <a:solidFill>
                <a:schemeClr val="dk1"/>
              </a:solidFill>
              <a:latin typeface="Verdana"/>
              <a:ea typeface="Verdana"/>
              <a:cs typeface="Verdana"/>
              <a:sym typeface="Verdana"/>
            </a:endParaRPr>
          </a:p>
          <a:p>
            <a:pPr marL="0" marR="0" lvl="0" indent="0" algn="l" rtl="0">
              <a:lnSpc>
                <a:spcPct val="115000"/>
              </a:lnSpc>
              <a:spcBef>
                <a:spcPts val="1000"/>
              </a:spcBef>
              <a:spcAft>
                <a:spcPts val="0"/>
              </a:spcAft>
              <a:buClr>
                <a:srgbClr val="000000"/>
              </a:buClr>
              <a:buSzPts val="2400"/>
              <a:buFont typeface="Arial"/>
              <a:buNone/>
            </a:pPr>
            <a:r>
              <a:rPr lang="en-US" sz="2400" b="0" i="0" u="none" strike="noStrike" cap="none">
                <a:solidFill>
                  <a:schemeClr val="dk1"/>
                </a:solidFill>
                <a:latin typeface="Verdana"/>
                <a:ea typeface="Verdana"/>
                <a:cs typeface="Verdana"/>
                <a:sym typeface="Verdana"/>
              </a:rPr>
              <a:t>How will we know it’s been done?</a:t>
            </a:r>
            <a:endParaRPr sz="2400" b="0" i="0" u="none" strike="noStrike" cap="none">
              <a:solidFill>
                <a:schemeClr val="dk1"/>
              </a:solidFill>
              <a:latin typeface="Verdana"/>
              <a:ea typeface="Verdana"/>
              <a:cs typeface="Verdana"/>
              <a:sym typeface="Verdana"/>
            </a:endParaRPr>
          </a:p>
          <a:p>
            <a:pPr marL="0" marR="0" lvl="0" indent="0" algn="l" rtl="0">
              <a:lnSpc>
                <a:spcPct val="115000"/>
              </a:lnSpc>
              <a:spcBef>
                <a:spcPts val="1000"/>
              </a:spcBef>
              <a:spcAft>
                <a:spcPts val="1000"/>
              </a:spcAft>
              <a:buClr>
                <a:schemeClr val="dk1"/>
              </a:buClr>
              <a:buSzPts val="1100"/>
              <a:buFont typeface="Arial"/>
              <a:buNone/>
            </a:pPr>
            <a:r>
              <a:rPr lang="en-US" sz="2400" b="0" i="0" u="none" strike="noStrike" cap="none">
                <a:solidFill>
                  <a:schemeClr val="dk1"/>
                </a:solidFill>
                <a:latin typeface="Verdana"/>
                <a:ea typeface="Verdana"/>
                <a:cs typeface="Verdana"/>
                <a:sym typeface="Verdana"/>
              </a:rPr>
              <a:t>Who will monitor fidelity of the plan?</a:t>
            </a:r>
            <a:endParaRPr sz="2400" b="0" i="0" u="none" strike="noStrike" cap="none">
              <a:solidFill>
                <a:schemeClr val="dk1"/>
              </a:solidFill>
              <a:latin typeface="Verdana"/>
              <a:ea typeface="Verdana"/>
              <a:cs typeface="Verdana"/>
              <a:sym typeface="Verdana"/>
            </a:endParaRPr>
          </a:p>
        </p:txBody>
      </p:sp>
      <p:sp>
        <p:nvSpPr>
          <p:cNvPr id="1005" name="Google Shape;1005;g244f0487a68_0_352"/>
          <p:cNvSpPr txBox="1"/>
          <p:nvPr/>
        </p:nvSpPr>
        <p:spPr>
          <a:xfrm>
            <a:off x="6378050" y="3429000"/>
            <a:ext cx="2419200" cy="800400"/>
          </a:xfrm>
          <a:prstGeom prst="rect">
            <a:avLst/>
          </a:prstGeom>
          <a:solidFill>
            <a:srgbClr val="D9EAD3"/>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rgbClr val="000000"/>
                </a:solidFill>
                <a:latin typeface="Oswald"/>
                <a:ea typeface="Oswald"/>
                <a:cs typeface="Oswald"/>
                <a:sym typeface="Oswald"/>
              </a:rPr>
              <a:t>Fidelity</a:t>
            </a:r>
            <a:endParaRPr sz="4000" b="0" i="0" u="none" strike="noStrike" cap="none">
              <a:solidFill>
                <a:srgbClr val="000000"/>
              </a:solidFill>
              <a:latin typeface="Oswald"/>
              <a:ea typeface="Oswald"/>
              <a:cs typeface="Oswald"/>
              <a:sym typeface="Oswald"/>
            </a:endParaRPr>
          </a:p>
        </p:txBody>
      </p:sp>
      <p:sp>
        <p:nvSpPr>
          <p:cNvPr id="1006" name="Google Shape;1006;g244f0487a68_0_352"/>
          <p:cNvSpPr txBox="1"/>
          <p:nvPr/>
        </p:nvSpPr>
        <p:spPr>
          <a:xfrm>
            <a:off x="4480100" y="5467650"/>
            <a:ext cx="2692200" cy="800400"/>
          </a:xfrm>
          <a:prstGeom prst="rect">
            <a:avLst/>
          </a:prstGeom>
          <a:solidFill>
            <a:srgbClr val="D9EAD3"/>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rgbClr val="000000"/>
                </a:solidFill>
                <a:latin typeface="Oswald"/>
                <a:ea typeface="Oswald"/>
                <a:cs typeface="Oswald"/>
                <a:sym typeface="Oswald"/>
              </a:rPr>
              <a:t>Outcomes</a:t>
            </a:r>
            <a:endParaRPr sz="4000" b="0" i="0" u="none" strike="noStrike" cap="none">
              <a:solidFill>
                <a:srgbClr val="000000"/>
              </a:solidFill>
              <a:latin typeface="Oswald"/>
              <a:ea typeface="Oswald"/>
              <a:cs typeface="Oswald"/>
              <a:sym typeface="Oswald"/>
            </a:endParaRPr>
          </a:p>
        </p:txBody>
      </p:sp>
      <p:sp>
        <p:nvSpPr>
          <p:cNvPr id="1007" name="Google Shape;1007;g244f0487a68_0_352"/>
          <p:cNvSpPr txBox="1"/>
          <p:nvPr/>
        </p:nvSpPr>
        <p:spPr>
          <a:xfrm>
            <a:off x="228600" y="4737400"/>
            <a:ext cx="7128600" cy="19569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2400"/>
              <a:buFont typeface="Arial"/>
              <a:buNone/>
            </a:pPr>
            <a:r>
              <a:rPr lang="en-US" sz="2400" b="0" i="0" u="none" strike="noStrike" cap="none">
                <a:solidFill>
                  <a:schemeClr val="dk1"/>
                </a:solidFill>
                <a:latin typeface="Verdana"/>
                <a:ea typeface="Verdana"/>
                <a:cs typeface="Verdana"/>
                <a:sym typeface="Verdana"/>
              </a:rPr>
              <a:t>When will the DLT review progress toward outcomes?</a:t>
            </a:r>
            <a:endParaRPr sz="2400" b="0" i="0" u="none" strike="noStrike" cap="none">
              <a:solidFill>
                <a:schemeClr val="dk1"/>
              </a:solidFill>
              <a:latin typeface="Verdana"/>
              <a:ea typeface="Verdana"/>
              <a:cs typeface="Verdana"/>
              <a:sym typeface="Verdana"/>
            </a:endParaRPr>
          </a:p>
          <a:p>
            <a:pPr marL="0" marR="0" lvl="0" indent="0" algn="l" rtl="0">
              <a:lnSpc>
                <a:spcPct val="115000"/>
              </a:lnSpc>
              <a:spcBef>
                <a:spcPts val="1000"/>
              </a:spcBef>
              <a:spcAft>
                <a:spcPts val="0"/>
              </a:spcAft>
              <a:buClr>
                <a:srgbClr val="000000"/>
              </a:buClr>
              <a:buSzPts val="2400"/>
              <a:buFont typeface="Arial"/>
              <a:buNone/>
            </a:pPr>
            <a:r>
              <a:rPr lang="en-US" sz="2400" b="0" i="0" u="none" strike="noStrike" cap="none">
                <a:solidFill>
                  <a:schemeClr val="dk1"/>
                </a:solidFill>
                <a:latin typeface="Verdana"/>
                <a:ea typeface="Verdana"/>
                <a:cs typeface="Verdana"/>
                <a:sym typeface="Verdana"/>
              </a:rPr>
              <a:t>Who will gather and </a:t>
            </a:r>
            <a:endParaRPr sz="2400" b="0" i="0" u="none" strike="noStrike" cap="none">
              <a:solidFill>
                <a:schemeClr val="dk1"/>
              </a:solidFill>
              <a:latin typeface="Verdana"/>
              <a:ea typeface="Verdana"/>
              <a:cs typeface="Verdana"/>
              <a:sym typeface="Verdana"/>
            </a:endParaRPr>
          </a:p>
          <a:p>
            <a:pPr marL="0" marR="0" lvl="0" indent="0" algn="l" rtl="0">
              <a:lnSpc>
                <a:spcPct val="115000"/>
              </a:lnSpc>
              <a:spcBef>
                <a:spcPts val="0"/>
              </a:spcBef>
              <a:spcAft>
                <a:spcPts val="1000"/>
              </a:spcAft>
              <a:buClr>
                <a:schemeClr val="dk1"/>
              </a:buClr>
              <a:buSzPts val="1100"/>
              <a:buFont typeface="Arial"/>
              <a:buNone/>
            </a:pPr>
            <a:r>
              <a:rPr lang="en-US" sz="2400" b="0" i="0" u="none" strike="noStrike" cap="none">
                <a:solidFill>
                  <a:schemeClr val="dk1"/>
                </a:solidFill>
                <a:latin typeface="Verdana"/>
                <a:ea typeface="Verdana"/>
                <a:cs typeface="Verdana"/>
                <a:sym typeface="Verdana"/>
              </a:rPr>
              <a:t>share outcome data?</a:t>
            </a:r>
            <a:endParaRPr sz="2400" b="0" i="0" u="none" strike="noStrike" cap="none">
              <a:solidFill>
                <a:schemeClr val="dk1"/>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05"/>
                                        </p:tgtEl>
                                        <p:attrNameLst>
                                          <p:attrName>style.visibility</p:attrName>
                                        </p:attrNameLst>
                                      </p:cBhvr>
                                      <p:to>
                                        <p:strVal val="visible"/>
                                      </p:to>
                                    </p:set>
                                    <p:animEffect transition="in" filter="fade">
                                      <p:cBhvr>
                                        <p:cTn id="7" dur="1000"/>
                                        <p:tgtEl>
                                          <p:spTgt spid="1005"/>
                                        </p:tgtEl>
                                      </p:cBhvr>
                                    </p:animEffect>
                                  </p:childTnLst>
                                </p:cTn>
                              </p:par>
                              <p:par>
                                <p:cTn id="8" presetID="10" presetClass="entr" presetSubtype="0" fill="hold" nodeType="withEffect">
                                  <p:stCondLst>
                                    <p:cond delay="0"/>
                                  </p:stCondLst>
                                  <p:childTnLst>
                                    <p:set>
                                      <p:cBhvr>
                                        <p:cTn id="9" dur="1" fill="hold">
                                          <p:stCondLst>
                                            <p:cond delay="0"/>
                                          </p:stCondLst>
                                        </p:cTn>
                                        <p:tgtEl>
                                          <p:spTgt spid="1004"/>
                                        </p:tgtEl>
                                        <p:attrNameLst>
                                          <p:attrName>style.visibility</p:attrName>
                                        </p:attrNameLst>
                                      </p:cBhvr>
                                      <p:to>
                                        <p:strVal val="visible"/>
                                      </p:to>
                                    </p:set>
                                    <p:animEffect transition="in" filter="fade">
                                      <p:cBhvr>
                                        <p:cTn id="10" dur="1000"/>
                                        <p:tgtEl>
                                          <p:spTgt spid="100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07"/>
                                        </p:tgtEl>
                                        <p:attrNameLst>
                                          <p:attrName>style.visibility</p:attrName>
                                        </p:attrNameLst>
                                      </p:cBhvr>
                                      <p:to>
                                        <p:strVal val="visible"/>
                                      </p:to>
                                    </p:set>
                                    <p:animEffect transition="in" filter="fade">
                                      <p:cBhvr>
                                        <p:cTn id="15" dur="1000"/>
                                        <p:tgtEl>
                                          <p:spTgt spid="1007"/>
                                        </p:tgtEl>
                                      </p:cBhvr>
                                    </p:animEffect>
                                  </p:childTnLst>
                                </p:cTn>
                              </p:par>
                              <p:par>
                                <p:cTn id="16" presetID="10" presetClass="entr" presetSubtype="0" fill="hold" nodeType="withEffect">
                                  <p:stCondLst>
                                    <p:cond delay="0"/>
                                  </p:stCondLst>
                                  <p:childTnLst>
                                    <p:set>
                                      <p:cBhvr>
                                        <p:cTn id="17" dur="1" fill="hold">
                                          <p:stCondLst>
                                            <p:cond delay="0"/>
                                          </p:stCondLst>
                                        </p:cTn>
                                        <p:tgtEl>
                                          <p:spTgt spid="1006"/>
                                        </p:tgtEl>
                                        <p:attrNameLst>
                                          <p:attrName>style.visibility</p:attrName>
                                        </p:attrNameLst>
                                      </p:cBhvr>
                                      <p:to>
                                        <p:strVal val="visible"/>
                                      </p:to>
                                    </p:set>
                                    <p:animEffect transition="in" filter="fade">
                                      <p:cBhvr>
                                        <p:cTn id="18" dur="1000"/>
                                        <p:tgtEl>
                                          <p:spTgt spid="10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012"/>
        <p:cNvGrpSpPr/>
        <p:nvPr/>
      </p:nvGrpSpPr>
      <p:grpSpPr>
        <a:xfrm>
          <a:off x="0" y="0"/>
          <a:ext cx="0" cy="0"/>
          <a:chOff x="0" y="0"/>
          <a:chExt cx="0" cy="0"/>
        </a:xfrm>
      </p:grpSpPr>
      <p:sp>
        <p:nvSpPr>
          <p:cNvPr id="1013" name="Google Shape;1013;g244f0487a68_0_364"/>
          <p:cNvSpPr txBox="1">
            <a:spLocks noGrp="1"/>
          </p:cNvSpPr>
          <p:nvPr>
            <p:ph type="title"/>
          </p:nvPr>
        </p:nvSpPr>
        <p:spPr>
          <a:xfrm>
            <a:off x="914400" y="273050"/>
            <a:ext cx="2551200" cy="1162200"/>
          </a:xfrm>
          <a:prstGeom prst="rect">
            <a:avLst/>
          </a:prstGeom>
          <a:solidFill>
            <a:schemeClr val="lt1"/>
          </a:solid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2000"/>
              <a:buNone/>
            </a:pPr>
            <a:r>
              <a:rPr lang="en-US" sz="2400"/>
              <a:t>Work Time</a:t>
            </a:r>
            <a:endParaRPr sz="2400"/>
          </a:p>
        </p:txBody>
      </p:sp>
      <p:sp>
        <p:nvSpPr>
          <p:cNvPr id="1014" name="Google Shape;1014;g244f0487a68_0_364"/>
          <p:cNvSpPr txBox="1">
            <a:spLocks noGrp="1"/>
          </p:cNvSpPr>
          <p:nvPr>
            <p:ph type="body" idx="2"/>
          </p:nvPr>
        </p:nvSpPr>
        <p:spPr>
          <a:xfrm>
            <a:off x="457200" y="1435101"/>
            <a:ext cx="3008400" cy="4512900"/>
          </a:xfrm>
          <a:prstGeom prst="rect">
            <a:avLst/>
          </a:prstGeom>
          <a:solidFill>
            <a:srgbClr val="003369">
              <a:alpha val="72549"/>
            </a:srgbClr>
          </a:solidFill>
          <a:ln>
            <a:noFill/>
          </a:ln>
        </p:spPr>
        <p:txBody>
          <a:bodyPr spcFirstLastPara="1" wrap="square" lIns="91425" tIns="45700" rIns="91425" bIns="45700" anchor="t" anchorCtr="0">
            <a:normAutofit/>
          </a:bodyPr>
          <a:lstStyle/>
          <a:p>
            <a:pPr marL="0" lvl="0" indent="0" algn="l" rtl="0">
              <a:lnSpc>
                <a:spcPct val="100000"/>
              </a:lnSpc>
              <a:spcBef>
                <a:spcPts val="480"/>
              </a:spcBef>
              <a:spcAft>
                <a:spcPts val="0"/>
              </a:spcAft>
              <a:buSzPts val="2400"/>
              <a:buNone/>
            </a:pPr>
            <a:r>
              <a:rPr lang="en-US"/>
              <a:t>Developing an Evaluation Plan</a:t>
            </a:r>
            <a:endParaRPr/>
          </a:p>
        </p:txBody>
      </p:sp>
      <p:sp>
        <p:nvSpPr>
          <p:cNvPr id="1015" name="Google Shape;1015;g244f0487a68_0_364"/>
          <p:cNvSpPr txBox="1">
            <a:spLocks noGrp="1"/>
          </p:cNvSpPr>
          <p:nvPr>
            <p:ph type="body" idx="1"/>
          </p:nvPr>
        </p:nvSpPr>
        <p:spPr>
          <a:xfrm>
            <a:off x="3575050" y="273050"/>
            <a:ext cx="5111700" cy="5675100"/>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chemeClr val="dk1"/>
              </a:buClr>
              <a:buSzPts val="1018"/>
              <a:buFont typeface="Arial"/>
              <a:buNone/>
            </a:pPr>
            <a:r>
              <a:rPr lang="en-US" sz="2300" u="sng"/>
              <a:t>Division A</a:t>
            </a:r>
            <a:endParaRPr sz="2100" b="1"/>
          </a:p>
          <a:p>
            <a:pPr marL="0" lvl="0" indent="0" algn="l" rtl="0">
              <a:lnSpc>
                <a:spcPct val="115000"/>
              </a:lnSpc>
              <a:spcBef>
                <a:spcPts val="0"/>
              </a:spcBef>
              <a:spcAft>
                <a:spcPts val="0"/>
              </a:spcAft>
              <a:buSzPts val="3200"/>
              <a:buNone/>
            </a:pPr>
            <a:r>
              <a:rPr lang="en-US" sz="2100" b="1"/>
              <a:t>Division A </a:t>
            </a:r>
            <a:r>
              <a:rPr lang="en-US" sz="2100" b="1" i="1"/>
              <a:t>tentative</a:t>
            </a:r>
            <a:r>
              <a:rPr lang="en-US" sz="2100" b="1"/>
              <a:t> Plan:</a:t>
            </a:r>
            <a:endParaRPr sz="2100" b="1"/>
          </a:p>
          <a:p>
            <a:pPr marL="457200" lvl="0" indent="-355600" algn="l" rtl="0">
              <a:lnSpc>
                <a:spcPct val="115000"/>
              </a:lnSpc>
              <a:spcBef>
                <a:spcPts val="0"/>
              </a:spcBef>
              <a:spcAft>
                <a:spcPts val="0"/>
              </a:spcAft>
              <a:buSzPts val="2000"/>
              <a:buChar char="●"/>
            </a:pPr>
            <a:r>
              <a:rPr lang="en-US" sz="2000"/>
              <a:t>Establish a text messaging system to communicate students’ absenteeism rate with families. </a:t>
            </a:r>
            <a:endParaRPr sz="2000"/>
          </a:p>
          <a:p>
            <a:pPr marL="457200" lvl="0" indent="-355600" algn="l" rtl="0">
              <a:lnSpc>
                <a:spcPct val="115000"/>
              </a:lnSpc>
              <a:spcBef>
                <a:spcPts val="1000"/>
              </a:spcBef>
              <a:spcAft>
                <a:spcPts val="0"/>
              </a:spcAft>
              <a:buSzPts val="2000"/>
              <a:buChar char="●"/>
            </a:pPr>
            <a:r>
              <a:rPr lang="en-US" sz="2000"/>
              <a:t>Revise division website to direct the community more prominently to attendance policies and current attendance campaigns. </a:t>
            </a:r>
            <a:endParaRPr sz="2000"/>
          </a:p>
          <a:p>
            <a:pPr marL="457200" lvl="0" indent="-355600" algn="l" rtl="0">
              <a:lnSpc>
                <a:spcPct val="115000"/>
              </a:lnSpc>
              <a:spcBef>
                <a:spcPts val="1000"/>
              </a:spcBef>
              <a:spcAft>
                <a:spcPts val="0"/>
              </a:spcAft>
              <a:buSzPts val="2000"/>
              <a:buChar char="●"/>
            </a:pPr>
            <a:r>
              <a:rPr lang="en-US" sz="2000"/>
              <a:t>Increase instructional coaching focus to target scaffolding within secondary classrooms.</a:t>
            </a:r>
            <a:endParaRPr sz="2000"/>
          </a:p>
          <a:p>
            <a:pPr marL="457200" lvl="0" indent="-355600" algn="l" rtl="0">
              <a:lnSpc>
                <a:spcPct val="115000"/>
              </a:lnSpc>
              <a:spcBef>
                <a:spcPts val="1000"/>
              </a:spcBef>
              <a:spcAft>
                <a:spcPts val="1000"/>
              </a:spcAft>
              <a:buSzPts val="2000"/>
              <a:buChar char="●"/>
            </a:pPr>
            <a:r>
              <a:rPr lang="en-US" sz="2000"/>
              <a:t>Partner with students to establish mentor programs for students who are identified as being high risk.</a:t>
            </a:r>
            <a:endParaRPr sz="1800" i="1"/>
          </a:p>
        </p:txBody>
      </p:sp>
      <p:sp>
        <p:nvSpPr>
          <p:cNvPr id="1016" name="Google Shape;1016;g244f0487a68_0_364"/>
          <p:cNvSpPr txBox="1"/>
          <p:nvPr/>
        </p:nvSpPr>
        <p:spPr>
          <a:xfrm>
            <a:off x="710775" y="2785400"/>
            <a:ext cx="2397900" cy="271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US" sz="2100" b="1" i="1" u="none" strike="noStrike" cap="none">
                <a:solidFill>
                  <a:srgbClr val="FFFFFF"/>
                </a:solidFill>
                <a:latin typeface="Verdana"/>
                <a:ea typeface="Verdana"/>
                <a:cs typeface="Verdana"/>
                <a:sym typeface="Verdana"/>
              </a:rPr>
              <a:t>What fidelity </a:t>
            </a:r>
            <a:r>
              <a:rPr lang="en-US" sz="2100" b="1" i="1" u="sng" strike="noStrike" cap="none">
                <a:solidFill>
                  <a:srgbClr val="FFFFFF"/>
                </a:solidFill>
                <a:latin typeface="Verdana"/>
                <a:ea typeface="Verdana"/>
                <a:cs typeface="Verdana"/>
                <a:sym typeface="Verdana"/>
              </a:rPr>
              <a:t>and</a:t>
            </a:r>
            <a:r>
              <a:rPr lang="en-US" sz="2100" b="1" i="1" u="none" strike="noStrike" cap="none">
                <a:solidFill>
                  <a:srgbClr val="FFFFFF"/>
                </a:solidFill>
                <a:latin typeface="Verdana"/>
                <a:ea typeface="Verdana"/>
                <a:cs typeface="Verdana"/>
                <a:sym typeface="Verdana"/>
              </a:rPr>
              <a:t> outcome data might you suggest </a:t>
            </a:r>
            <a:endParaRPr sz="2100" b="1" i="1" u="none" strike="noStrike" cap="none">
              <a:solidFill>
                <a:srgbClr val="FFFFFF"/>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3200"/>
              <a:buFont typeface="Arial"/>
              <a:buNone/>
            </a:pPr>
            <a:r>
              <a:rPr lang="en-US" sz="2100" b="1" i="1" u="none" strike="noStrike" cap="none">
                <a:solidFill>
                  <a:srgbClr val="FFFFFF"/>
                </a:solidFill>
                <a:latin typeface="Verdana"/>
                <a:ea typeface="Verdana"/>
                <a:cs typeface="Verdana"/>
                <a:sym typeface="Verdana"/>
              </a:rPr>
              <a:t>this division use?</a:t>
            </a:r>
            <a:endParaRPr sz="2100" b="0" i="0" u="none" strike="noStrike" cap="none">
              <a:solidFill>
                <a:srgbClr val="FFFFFF"/>
              </a:solidFill>
              <a:latin typeface="Verdana"/>
              <a:ea typeface="Verdana"/>
              <a:cs typeface="Verdana"/>
              <a:sym typeface="Verdana"/>
            </a:endParaRPr>
          </a:p>
        </p:txBody>
      </p:sp>
    </p:spTree>
  </p:cSld>
  <p:clrMapOvr>
    <a:masterClrMapping/>
  </p:clrMapOvr>
</p:sld>
</file>

<file path=ppt/theme/theme1.xml><?xml version="1.0" encoding="utf-8"?>
<a:theme xmlns:a="http://schemas.openxmlformats.org/drawingml/2006/main" name="Office Theme">
  <a:themeElements>
    <a:clrScheme name="Blue Warm">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152</TotalTime>
  <Words>7197</Words>
  <Application>Microsoft Office PowerPoint</Application>
  <PresentationFormat>On-screen Show (4:3)</PresentationFormat>
  <Paragraphs>992</Paragraphs>
  <Slides>117</Slides>
  <Notes>117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117</vt:i4>
      </vt:variant>
    </vt:vector>
  </HeadingPairs>
  <TitlesOfParts>
    <vt:vector size="126" baseType="lpstr">
      <vt:lpstr>Arial</vt:lpstr>
      <vt:lpstr>Noto Sans</vt:lpstr>
      <vt:lpstr>Calibri</vt:lpstr>
      <vt:lpstr>Rockwell</vt:lpstr>
      <vt:lpstr>Oswald</vt:lpstr>
      <vt:lpstr>Roboto</vt:lpstr>
      <vt:lpstr>Open Sans</vt:lpstr>
      <vt:lpstr>Verdana</vt:lpstr>
      <vt:lpstr>Office Theme</vt:lpstr>
      <vt:lpstr>Data Informed Decision Making for Division Level Teams:  Establishing a Consistent and Effective Problem Solving Process</vt:lpstr>
      <vt:lpstr>Follow VTSS</vt:lpstr>
      <vt:lpstr>Materials</vt:lpstr>
      <vt:lpstr>Agenda</vt:lpstr>
      <vt:lpstr>Learning Intentions</vt:lpstr>
      <vt:lpstr>Community Agreements</vt:lpstr>
      <vt:lpstr>Connection Activity</vt:lpstr>
      <vt:lpstr>Overview</vt:lpstr>
      <vt:lpstr>What is MTSS?</vt:lpstr>
      <vt:lpstr>Thoughts on Data-Based Decisions</vt:lpstr>
      <vt:lpstr>DCA Item 16</vt:lpstr>
      <vt:lpstr>Data Informed Decision Making</vt:lpstr>
      <vt:lpstr>Root Cause Analysis</vt:lpstr>
      <vt:lpstr>Function over Form (as long as you are documenting)</vt:lpstr>
      <vt:lpstr>Role of Data Analyst</vt:lpstr>
      <vt:lpstr>Division and School Level  Decision Making</vt:lpstr>
      <vt:lpstr>Division-level MTSS</vt:lpstr>
      <vt:lpstr>DIDM at the Division Level</vt:lpstr>
      <vt:lpstr>Division A</vt:lpstr>
      <vt:lpstr>Division A: The Beginning</vt:lpstr>
      <vt:lpstr>Division A</vt:lpstr>
      <vt:lpstr>Work Time</vt:lpstr>
      <vt:lpstr>DEFINE:  What is the Problem?</vt:lpstr>
      <vt:lpstr>Types of Problems</vt:lpstr>
      <vt:lpstr>Data: Evidence of Need What is your data story?</vt:lpstr>
      <vt:lpstr>VA School Quality Profile</vt:lpstr>
      <vt:lpstr>Work Time</vt:lpstr>
      <vt:lpstr>Got Data?</vt:lpstr>
      <vt:lpstr>Data Driven Dialogue Protocol</vt:lpstr>
      <vt:lpstr>Data Driven Dialogue Protocol</vt:lpstr>
      <vt:lpstr>Data Driven Dialogue Protocol</vt:lpstr>
      <vt:lpstr>Identifying Red Flags</vt:lpstr>
      <vt:lpstr>Data Protocols</vt:lpstr>
      <vt:lpstr>Division A Red Flags</vt:lpstr>
      <vt:lpstr>Division A</vt:lpstr>
      <vt:lpstr>Work Time</vt:lpstr>
      <vt:lpstr>Documentation:  Data/Evidence of Need</vt:lpstr>
      <vt:lpstr>Based on your data…</vt:lpstr>
      <vt:lpstr>Examples:  Problem Area of Concern</vt:lpstr>
      <vt:lpstr>Division A:  Problem Area of Concern</vt:lpstr>
      <vt:lpstr>Work Time:  Problem Area of Concern</vt:lpstr>
      <vt:lpstr>Lunch Time!</vt:lpstr>
      <vt:lpstr>Follow VTSS</vt:lpstr>
      <vt:lpstr>ANALYZE Why is it occurring?</vt:lpstr>
      <vt:lpstr>Precision Statement</vt:lpstr>
      <vt:lpstr>PowerPoint Presentation</vt:lpstr>
      <vt:lpstr>Importance of Stakeholder Engagement</vt:lpstr>
      <vt:lpstr> Important Conversations </vt:lpstr>
      <vt:lpstr>Tools for Feedback</vt:lpstr>
      <vt:lpstr>Work Time</vt:lpstr>
      <vt:lpstr>Division A:  Stakeholder Feedback</vt:lpstr>
      <vt:lpstr>PowerPoint Presentation</vt:lpstr>
      <vt:lpstr>Why Conduct  Root Cause Analysis?</vt:lpstr>
      <vt:lpstr>Root Cause Helps Separate Story from Fact</vt:lpstr>
      <vt:lpstr>Fishbone Diagram</vt:lpstr>
      <vt:lpstr>Division A: Getting to the “Why”</vt:lpstr>
      <vt:lpstr>Brainstorming our “Why”:  “Why is 35% of the student population at-risk of being chronically absent, particularly within secondary schools among students being reported as economically disadvantaged?”</vt:lpstr>
      <vt:lpstr>Root Cause:  What does the Research Say? </vt:lpstr>
      <vt:lpstr>Division A: Making Sense of our “Why”</vt:lpstr>
      <vt:lpstr>Division A: Where Will We Start?</vt:lpstr>
      <vt:lpstr>PowerPoint Presentation</vt:lpstr>
      <vt:lpstr>PowerPoint Presentation</vt:lpstr>
      <vt:lpstr>Division A:  Data to support the “why”</vt:lpstr>
      <vt:lpstr>Division A:  Data to support the “why” (cont’d)</vt:lpstr>
      <vt:lpstr>Independent Work Time:  Fishbone Step 1</vt:lpstr>
      <vt:lpstr>Work Time: Fishbone Step 2</vt:lpstr>
      <vt:lpstr>Work Time: Fishbone Step 3</vt:lpstr>
      <vt:lpstr>Division A Precision Statement:  Bringing it All Together</vt:lpstr>
      <vt:lpstr>Documentation:  Precision Statement</vt:lpstr>
      <vt:lpstr>Identify a Goal for Change</vt:lpstr>
      <vt:lpstr>Characteristics of a Strong Goal</vt:lpstr>
      <vt:lpstr>SMART Goal Example</vt:lpstr>
      <vt:lpstr>SMART Goal Example 2</vt:lpstr>
      <vt:lpstr>SMART Goal Example 2.1</vt:lpstr>
      <vt:lpstr>Work Time: SMART Goal</vt:lpstr>
      <vt:lpstr>Division A: Smart Goal</vt:lpstr>
      <vt:lpstr>Documentation: Setting a Goal</vt:lpstr>
      <vt:lpstr>PowerPoint Presentation</vt:lpstr>
      <vt:lpstr>IMPLEMENT What are we going to do about it?</vt:lpstr>
      <vt:lpstr>Developing Solutions</vt:lpstr>
      <vt:lpstr>According to Research…</vt:lpstr>
      <vt:lpstr>School Leadership Involvement</vt:lpstr>
      <vt:lpstr>Stakeholder Voice:  Students and Families</vt:lpstr>
      <vt:lpstr>Developing Solutions:  Stakeholder Involvement</vt:lpstr>
      <vt:lpstr>Developing Solutions</vt:lpstr>
      <vt:lpstr>Practices</vt:lpstr>
      <vt:lpstr>Identifying Practices:  What has been done already?</vt:lpstr>
      <vt:lpstr>Identifying Practices:  What still needs to be done?</vt:lpstr>
      <vt:lpstr>Attendance Works:  What Does the Research Say?</vt:lpstr>
      <vt:lpstr>Attendance Works:  Alignment to Root Cause</vt:lpstr>
      <vt:lpstr>Selection Tools: Exploring Context</vt:lpstr>
      <vt:lpstr>Solution Development</vt:lpstr>
      <vt:lpstr>Systems</vt:lpstr>
      <vt:lpstr>Identifying Systems: Expectations</vt:lpstr>
      <vt:lpstr>Identifying Systems: Support</vt:lpstr>
      <vt:lpstr>Identifying Systems: Communication</vt:lpstr>
      <vt:lpstr>Work Time</vt:lpstr>
      <vt:lpstr>Evaluation Plan</vt:lpstr>
      <vt:lpstr>Work Time</vt:lpstr>
      <vt:lpstr>Documentation:  Implementation Plan</vt:lpstr>
      <vt:lpstr>Keep in mind…</vt:lpstr>
      <vt:lpstr>EVALUATE Is it working?</vt:lpstr>
      <vt:lpstr>Evaluation: Fidelity &amp; Outcome Data</vt:lpstr>
      <vt:lpstr>Are we making adequate progress toward our goal?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Does the Data Say?</vt:lpstr>
      <vt:lpstr>Work Time: Evaluate</vt:lpstr>
      <vt:lpstr>Evaluate the MTSS Process</vt:lpstr>
      <vt:lpstr>Closing</vt:lpstr>
      <vt:lpstr>Exit Ticket</vt:lpstr>
      <vt:lpstr>Evaluation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Informed Decision Making for Division Level Teams:  Establishing a Consistent and Effective Problem Solving Process</dc:title>
  <dc:creator>Jacklyn N Lewis</dc:creator>
  <cp:lastModifiedBy>Ryan McElhaney</cp:lastModifiedBy>
  <cp:revision>2</cp:revision>
  <dcterms:created xsi:type="dcterms:W3CDTF">2017-04-18T16:38:12Z</dcterms:created>
  <dcterms:modified xsi:type="dcterms:W3CDTF">2024-03-11T00:01:28Z</dcterms:modified>
</cp:coreProperties>
</file>