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 id="2147483680" r:id="rId2"/>
  </p:sldMasterIdLst>
  <p:notesMasterIdLst>
    <p:notesMasterId r:id="rId10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1" r:id="rId105"/>
  </p:sldIdLst>
  <p:sldSz cx="9144000" cy="6858000" type="screen4x3"/>
  <p:notesSz cx="6858000" cy="9144000"/>
  <p:embeddedFontLst>
    <p:embeddedFont>
      <p:font typeface="Calibri" panose="020F0502020204030204" pitchFamily="34" charset="0"/>
      <p:regular r:id="rId107"/>
      <p:bold r:id="rId108"/>
      <p:italic r:id="rId109"/>
      <p:boldItalic r:id="rId110"/>
    </p:embeddedFont>
    <p:embeddedFont>
      <p:font typeface="Oswald" panose="020B0604020202020204" charset="0"/>
      <p:regular r:id="rId111"/>
      <p:bold r:id="rId112"/>
    </p:embeddedFont>
    <p:embeddedFont>
      <p:font typeface="Roboto" panose="020B0604020202020204" charset="0"/>
      <p:regular r:id="rId113"/>
      <p:bold r:id="rId114"/>
      <p:italic r:id="rId115"/>
      <p:boldItalic r:id="rId116"/>
    </p:embeddedFont>
    <p:embeddedFont>
      <p:font typeface="Rockwell" panose="02060603020205020403" pitchFamily="18" charset="0"/>
      <p:regular r:id="rId117"/>
      <p:bold r:id="rId118"/>
      <p:italic r:id="rId119"/>
      <p:boldItalic r:id="rId120"/>
    </p:embeddedFont>
    <p:embeddedFont>
      <p:font typeface="Verdana" panose="020B0604030504040204" pitchFamily="34" charset="0"/>
      <p:regular r:id="rId121"/>
      <p:bold r:id="rId122"/>
      <p:italic r:id="rId123"/>
      <p:boldItalic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5" roundtripDataSignature="AMtx7mg8IJ7W44w9hwkgmXPhpt3d8w5E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8E971F-9367-4BE0-827C-6B6337DB0B71}">
  <a:tblStyle styleId="{298E971F-9367-4BE0-827C-6B6337DB0B71}"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34BBF809-F609-49FD-8CCB-C0D30230899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4" d="100"/>
          <a:sy n="74" d="100"/>
        </p:scale>
        <p:origin x="4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1.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6.fntdata"/><Relationship Id="rId16" Type="http://schemas.openxmlformats.org/officeDocument/2006/relationships/slide" Target="slides/slide14.xml"/><Relationship Id="rId107" Type="http://schemas.openxmlformats.org/officeDocument/2006/relationships/font" Target="fonts/font1.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7.fntdata"/><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7.fntdata"/><Relationship Id="rId118" Type="http://schemas.openxmlformats.org/officeDocument/2006/relationships/font" Target="fonts/font12.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font" Target="fonts/font2.fntdata"/><Relationship Id="rId124" Type="http://schemas.openxmlformats.org/officeDocument/2006/relationships/font" Target="fonts/font18.fntdata"/><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3.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4.fntdata"/><Relationship Id="rId125" Type="http://customschemas.google.com/relationships/presentationmetadata" Target="meta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notesMaster" Target="notesMasters/notesMaster1.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Verdana"/>
            </a:endParaRPr>
          </a:p>
        </p:txBody>
      </p:sp>
      <p:sp>
        <p:nvSpPr>
          <p:cNvPr id="283" name="Google Shape;28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a:t>
            </a:fld>
            <a:endParaRPr/>
          </a:p>
        </p:txBody>
      </p:sp>
      <p:sp>
        <p:nvSpPr>
          <p:cNvPr id="284" name="Google Shape;284;p2: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b213fc81f_0_2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4b213fc81f_0_2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358" name="Google Shape;358;g24b213fc81f_0_2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2c77b9a829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g22c77b9a82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84" name="Google Shape;1284;g22c77b9a82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2e651cec34b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g2e651cec34b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93" name="Google Shape;1293;g2e651cec34b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2e1c5b59911_0_6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2e1c5b59911_0_6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1304" name="Google Shape;1304;g2e1c5b59911_0_6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e81a3f367e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e81a3f367e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g2e81a3f367e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defce72b7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defce72b7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endParaRPr/>
          </a:p>
        </p:txBody>
      </p:sp>
      <p:sp>
        <p:nvSpPr>
          <p:cNvPr id="366" name="Google Shape;366;g2defce72b7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29f5120d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529f5120d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373" name="Google Shape;373;g2529f5120d7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1d1154fa0_2_4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sym typeface="Verdana"/>
            </a:endParaRPr>
          </a:p>
        </p:txBody>
      </p:sp>
      <p:sp>
        <p:nvSpPr>
          <p:cNvPr id="391" name="Google Shape;391;g2e1d1154fa0_2_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3cf20a53e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23cf20a53e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3cf20a53eb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72b6c7e8b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1272b6c7e8b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1000"/>
              </a:spcAft>
              <a:buNone/>
            </a:pPr>
            <a:endParaRPr>
              <a:sym typeface="Verdana"/>
            </a:endParaRPr>
          </a:p>
        </p:txBody>
      </p:sp>
      <p:sp>
        <p:nvSpPr>
          <p:cNvPr id="405" name="Google Shape;405;g1272b6c7e8b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2e12d64799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12e12d64799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sym typeface="Verdana"/>
            </a:endParaRPr>
          </a:p>
        </p:txBody>
      </p:sp>
      <p:sp>
        <p:nvSpPr>
          <p:cNvPr id="415" name="Google Shape;415;g12e12d64799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e7cf9bab98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e7cf9bab98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452" name="Google Shape;452;g2e7cf9bab98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229c896d7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1229c896d7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sym typeface="Verdana"/>
            </a:endParaRPr>
          </a:p>
        </p:txBody>
      </p:sp>
      <p:sp>
        <p:nvSpPr>
          <p:cNvPr id="463" name="Google Shape;463;g1229c896d7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4175182b7f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200"/>
              <a:buFont typeface="Arial"/>
              <a:buNone/>
            </a:pPr>
            <a:endParaRPr>
              <a:sym typeface="Verdana"/>
            </a:endParaRPr>
          </a:p>
        </p:txBody>
      </p:sp>
      <p:sp>
        <p:nvSpPr>
          <p:cNvPr id="473" name="Google Shape;473;g24175182b7f_0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529f5120d7_1_2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529f5120d7_1_2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291" name="Google Shape;291;g2529f5120d7_1_2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e177c038cb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e177c038cb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487" name="Google Shape;487;g2e177c038cb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e4f150d3e2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2e4f150d3e2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96" name="Google Shape;496;g2e4f150d3e2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3cf20a53eb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3cf20a53eb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g23cf20a53eb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e1b4cce4d0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e1b4cce4d0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514" name="Google Shape;514;g2e1b4cce4d0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e1d1154fa0_2_7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sym typeface="Verdana"/>
            </a:endParaRPr>
          </a:p>
        </p:txBody>
      </p:sp>
      <p:sp>
        <p:nvSpPr>
          <p:cNvPr id="520" name="Google Shape;520;g2e1d1154fa0_2_7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e1b4cce4d0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e1b4cce4d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28" name="Google Shape;528;g2e1b4cce4d0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e1d1154fa0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e1d1154fa0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536" name="Google Shape;536;g2e1d1154fa0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e1b4cce4d0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e1b4cce4d0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2e1b4cce4d0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e1b4cce4d0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e1b4cce4d0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2e1b4cce4d0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e1b4cce4d0_0_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e1b4cce4d0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g2e1b4cce4d0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54116954b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2e54116954b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5953b195ec_0_4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25953b195ec_0_4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73" name="Google Shape;573;g25953b195ec_0_4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e1d1154fa0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e1d1154fa0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sym typeface="Verdana"/>
            </a:endParaRPr>
          </a:p>
        </p:txBody>
      </p:sp>
      <p:sp>
        <p:nvSpPr>
          <p:cNvPr id="585" name="Google Shape;585;g2e1d1154fa0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5953b195ec_0_9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25953b195ec_0_9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95" name="Google Shape;595;g25953b195ec_0_9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5953b195ec_0_1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25953b195ec_0_1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03" name="Google Shape;603;g25953b195ec_0_1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e4f150d3e2_0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e4f150d3e2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615" name="Google Shape;615;g2e4f150d3e2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defce72b7a_0_18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a:sym typeface="Verdana"/>
            </a:endParaRPr>
          </a:p>
        </p:txBody>
      </p:sp>
      <p:sp>
        <p:nvSpPr>
          <p:cNvPr id="622" name="Google Shape;622;g2defce72b7a_0_18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defce72b7a_0_20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defce72b7a_0_20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Verdana"/>
            </a:endParaRPr>
          </a:p>
        </p:txBody>
      </p:sp>
      <p:sp>
        <p:nvSpPr>
          <p:cNvPr id="629" name="Google Shape;629;g2defce72b7a_0_20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36</a:t>
            </a:fld>
            <a:endParaRPr/>
          </a:p>
        </p:txBody>
      </p:sp>
      <p:sp>
        <p:nvSpPr>
          <p:cNvPr id="630" name="Google Shape;630;g2defce72b7a_0_2062: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de62a644e9_0_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de62a644e9_0_7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Verdana"/>
            </a:endParaRPr>
          </a:p>
        </p:txBody>
      </p:sp>
      <p:sp>
        <p:nvSpPr>
          <p:cNvPr id="637" name="Google Shape;637;g2de62a644e9_0_7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37</a:t>
            </a:fld>
            <a:endParaRPr/>
          </a:p>
        </p:txBody>
      </p:sp>
      <p:sp>
        <p:nvSpPr>
          <p:cNvPr id="638" name="Google Shape;638;g2de62a644e9_0_788: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e1d1154fa0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e1d1154fa0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645" name="Google Shape;645;g2e1d1154fa0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953b195ec_0_1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5953b195ec_0_1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55" name="Google Shape;655;g25953b195ec_0_13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529f5120d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529f5120d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306" name="Google Shape;306;g2529f5120d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e1d1154fa0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e1d1154fa0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662" name="Google Shape;662;g2e1d1154fa0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e1d1154fa0_2_9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sym typeface="Verdana"/>
            </a:endParaRPr>
          </a:p>
        </p:txBody>
      </p:sp>
      <p:sp>
        <p:nvSpPr>
          <p:cNvPr id="683" name="Google Shape;683;g2e1d1154fa0_2_9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de62a644e9_0_6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de62a644e9_0_6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de62a644e9_0_6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de62a644e9_0_6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de62a644e9_0_6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de62a644e9_0_6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de62a644e9_0_6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de62a644e9_0_6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de62a644e9_0_6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2de62a644e9_0_6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717" name="Google Shape;717;g2de62a644e9_0_6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de62a644e9_0_6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2de62a644e9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sym typeface="Verdana"/>
            </a:endParaRPr>
          </a:p>
        </p:txBody>
      </p:sp>
      <p:sp>
        <p:nvSpPr>
          <p:cNvPr id="725" name="Google Shape;725;g2de62a644e9_0_6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de62a644e9_0_6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g2de62a644e9_0_6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sym typeface="Verdana"/>
            </a:endParaRPr>
          </a:p>
        </p:txBody>
      </p:sp>
      <p:sp>
        <p:nvSpPr>
          <p:cNvPr id="733" name="Google Shape;733;g2de62a644e9_0_6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de62a644e9_0_6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de62a644e9_0_6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742" name="Google Shape;742;g2de62a644e9_0_6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4b213fc8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4b213fc8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24b213fc81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de62a644e9_0_6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2de62a644e9_0_6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de62a644e9_0_6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760" name="Google Shape;760;g2de62a644e9_0_6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e1d1154fa0_2_2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e1d1154fa0_2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768" name="Google Shape;768;g2e1d1154fa0_2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de62a644e9_0_6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778" name="Google Shape;778;g2de62a644e9_0_6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de62a644e9_0_6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2de62a644e9_0_6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787" name="Google Shape;787;g2de62a644e9_0_6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e1d1154fa0_2_2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2e1d1154fa0_2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797" name="Google Shape;797;g2e1d1154fa0_2_2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e1d1154fa0_2_2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e1d1154fa0_2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807" name="Google Shape;807;g2e1d1154fa0_2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de62a644e9_0_6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2de62a644e9_0_6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819" name="Google Shape;819;g2de62a644e9_0_6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de62a644e9_0_7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2de62a644e9_0_7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826" name="Google Shape;826;g2de62a644e9_0_7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de62a644e9_0_7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2de62a644e9_0_7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328" name="Google Shape;32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e1d1154fa0_2_2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e1d1154fa0_2_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865" name="Google Shape;865;g2e1d1154fa0_2_2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e1d1154fa0_2_2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2e1d1154fa0_2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873" name="Google Shape;873;g2e1d1154fa0_2_2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de62a644e9_0_8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880" name="Google Shape;880;g2de62a644e9_0_8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e1d1154fa0_2_3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2e1d1154fa0_2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888" name="Google Shape;888;g2e1d1154fa0_2_3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e177c038cb_0_4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899" name="Google Shape;899;g2e177c038cb_0_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e1d1154fa0_2_3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2e1d1154fa0_2_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g2e1d1154fa0_2_3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e2b337f307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e2b337f307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917" name="Google Shape;917;g2e2b337f307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e4f150d3e2_0_2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2e4f150d3e2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929" name="Google Shape;929;g2e4f150d3e2_0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3cf20a53eb_0_20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23cf20a53eb_0_20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7" name="Google Shape;937;g23cf20a53eb_0_20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23cf20a53eb_0_2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969" name="Google Shape;969;g23cf20a53eb_0_2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7cf9bab98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e7cf9bab98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335" name="Google Shape;335;g2e7cf9bab98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50a39d1d87_0_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g250a39d1d87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979" name="Google Shape;979;g250a39d1d87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2e64c6a8cf9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2e64c6a8cf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sym typeface="Verdana"/>
            </a:endParaRPr>
          </a:p>
        </p:txBody>
      </p:sp>
      <p:sp>
        <p:nvSpPr>
          <p:cNvPr id="994" name="Google Shape;994;g2e64c6a8cf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71</a:t>
            </a:fld>
            <a:endParaRPr sz="12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e1c5b59911_0_8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g2e1c5b59911_0_8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07" name="Google Shape;1007;g2e1c5b59911_0_8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e1d1154fa0_2_1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24" name="Google Shape;1024;g2e1d1154fa0_2_1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24657f361f5_5_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g24657f361f5_5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032" name="Google Shape;1032;g24657f361f5_5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e2b337f307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2e2b337f307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sym typeface="Verdana"/>
            </a:endParaRPr>
          </a:p>
        </p:txBody>
      </p:sp>
      <p:sp>
        <p:nvSpPr>
          <p:cNvPr id="1039" name="Google Shape;1039;g2e2b337f307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24657f361f5_5_6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24657f361f5_5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48" name="Google Shape;1048;g24657f361f5_5_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41fb9b1e2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241fb9b1e2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55" name="Google Shape;1055;g241fb9b1e2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1e308e2544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61" name="Google Shape;1061;g1e308e2544d_0_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4657f361f5_5_6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g24657f361f5_5_6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Arial"/>
            </a:endParaRPr>
          </a:p>
        </p:txBody>
      </p:sp>
      <p:sp>
        <p:nvSpPr>
          <p:cNvPr id="1068" name="Google Shape;1068;g24657f361f5_5_6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e1c5b59911_0_2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e1c5b59911_0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342" name="Google Shape;342;g2e1c5b59911_0_2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e308e2544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1e308e254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9" name="Google Shape;1079;g1e308e2544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e1c5b59911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e1c5b59911_0_5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1088" name="Google Shape;1088;g2e1c5b59911_0_5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23cf20a53eb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g23cf20a53eb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0" name="Google Shape;1100;g23cf20a53eb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e64c6a8cf9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2e64c6a8cf9_0_2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sym typeface="Verdana"/>
            </a:endParaRPr>
          </a:p>
        </p:txBody>
      </p:sp>
      <p:sp>
        <p:nvSpPr>
          <p:cNvPr id="1109" name="Google Shape;1109;g2e64c6a8cf9_0_2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e34afc8972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g2e34afc897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sym typeface="Verdana"/>
            </a:endParaRPr>
          </a:p>
        </p:txBody>
      </p:sp>
      <p:sp>
        <p:nvSpPr>
          <p:cNvPr id="1118" name="Google Shape;1118;g2e34afc8972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2e1d1154fa0_2_1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8" name="Google Shape;1128;g2e1d1154fa0_2_1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2e64c6a8cf9_0_5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2e64c6a8cf9_0_5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1136" name="Google Shape;1136;g2e64c6a8cf9_0_5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4657f361f5_5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g24657f361f5_5_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7" name="Google Shape;1147;g24657f361f5_5_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2e34afc8972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2e34afc8972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g2e34afc8972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e34afc8972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2e34afc897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sym typeface="Verdana"/>
            </a:endParaRPr>
          </a:p>
        </p:txBody>
      </p:sp>
      <p:sp>
        <p:nvSpPr>
          <p:cNvPr id="1167" name="Google Shape;1167;g2e34afc8972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4175182b7f_0_10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4175182b7f_0_10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600"/>
              <a:buFont typeface="Arial"/>
              <a:buNone/>
            </a:pPr>
            <a:endParaRPr>
              <a:sym typeface="Verdana"/>
            </a:endParaRPr>
          </a:p>
        </p:txBody>
      </p:sp>
      <p:sp>
        <p:nvSpPr>
          <p:cNvPr id="350" name="Google Shape;350;g24175182b7f_0_10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23cf20a53eb_0_28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g23cf20a53eb_0_28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g23cf20a53eb_0_28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sym typeface="Verdana"/>
            </a:endParaRPr>
          </a:p>
        </p:txBody>
      </p:sp>
      <p:sp>
        <p:nvSpPr>
          <p:cNvPr id="1209" name="Google Shape;1209;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91</a:t>
            </a:fld>
            <a:endParaRPr/>
          </a:p>
        </p:txBody>
      </p:sp>
      <p:sp>
        <p:nvSpPr>
          <p:cNvPr id="1210" name="Google Shape;1210;p41: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1229c896d71_0_2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g1229c896d71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17" name="Google Shape;1217;g1229c896d71_0_2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2e651cec34b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2e651cec34b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g2e651cec34b_1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12e12d64799_0_6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0" name="Google Shape;1230;g12e12d64799_0_6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24175182b7f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g24175182b7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40" name="Google Shape;1240;g24175182b7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95</a:t>
            </a:fld>
            <a:endParaRPr/>
          </a:p>
        </p:txBody>
      </p:sp>
      <p:sp>
        <p:nvSpPr>
          <p:cNvPr id="1241" name="Google Shape;1241;g24175182b7f_1_0: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2e651cec34b_1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2e651cec34b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9" name="Google Shape;1249;g2e651cec34b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3d1abda0b5_4_8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23d1abda0b5_4_8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g23d1abda0b5_4_8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23d1abda0b5_4_6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2" name="Google Shape;1262;g23d1abda0b5_4_6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263" name="Google Shape;1263;g23d1abda0b5_4_6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273" name="Google Shape;1273;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99</a:t>
            </a:fld>
            <a:endParaRPr/>
          </a:p>
        </p:txBody>
      </p:sp>
      <p:sp>
        <p:nvSpPr>
          <p:cNvPr id="1274" name="Google Shape;1274;p43: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s://www.facebook.com/vtssric/" TargetMode="Externa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5"/>
        <p:cNvGrpSpPr/>
        <p:nvPr/>
      </p:nvGrpSpPr>
      <p:grpSpPr>
        <a:xfrm>
          <a:off x="0" y="0"/>
          <a:ext cx="0" cy="0"/>
          <a:chOff x="0" y="0"/>
          <a:chExt cx="0" cy="0"/>
        </a:xfrm>
      </p:grpSpPr>
      <p:sp>
        <p:nvSpPr>
          <p:cNvPr id="16" name="Google Shape;16;g2e1c5b59911_0_11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g2e1c5b59911_0_1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g2e1c5b59911_0_11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57"/>
        <p:cNvGrpSpPr/>
        <p:nvPr/>
      </p:nvGrpSpPr>
      <p:grpSpPr>
        <a:xfrm>
          <a:off x="0" y="0"/>
          <a:ext cx="0" cy="0"/>
          <a:chOff x="0" y="0"/>
          <a:chExt cx="0" cy="0"/>
        </a:xfrm>
      </p:grpSpPr>
      <p:sp>
        <p:nvSpPr>
          <p:cNvPr id="58" name="Google Shape;58;g2e1c5b59911_0_161"/>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2e1c5b59911_0_161"/>
          <p:cNvSpPr txBox="1">
            <a:spLocks noGrp="1"/>
          </p:cNvSpPr>
          <p:nvPr>
            <p:ph type="body" idx="1"/>
          </p:nvPr>
        </p:nvSpPr>
        <p:spPr>
          <a:xfrm>
            <a:off x="912813" y="1666567"/>
            <a:ext cx="3582900" cy="657600"/>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g2e1c5b59911_0_161"/>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61" name="Google Shape;61;g2e1c5b59911_0_161"/>
          <p:cNvSpPr txBox="1">
            <a:spLocks noGrp="1"/>
          </p:cNvSpPr>
          <p:nvPr>
            <p:ph type="body" idx="3"/>
          </p:nvPr>
        </p:nvSpPr>
        <p:spPr>
          <a:xfrm>
            <a:off x="5105400" y="1673500"/>
            <a:ext cx="3581400" cy="639900"/>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g2e1c5b59911_0_161"/>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63" name="Google Shape;63;g2e1c5b59911_0_161"/>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64" name="Google Shape;64;g2e1c5b59911_0_161"/>
          <p:cNvSpPr/>
          <p:nvPr/>
        </p:nvSpPr>
        <p:spPr>
          <a:xfrm>
            <a:off x="4648200" y="1666566"/>
            <a:ext cx="457200" cy="646800"/>
          </a:xfrm>
          <a:prstGeom prst="rect">
            <a:avLst/>
          </a:prstGeom>
          <a:solidFill>
            <a:srgbClr val="D8DDE5">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g2e1c5b59911_0_161"/>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pic>
        <p:nvPicPr>
          <p:cNvPr id="67" name="Google Shape;67;g2e1c5b59911_0_17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g2e1c5b59911_0_17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2e1c5b59911_0_17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g2e1c5b59911_0_172"/>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72" name="Google Shape;72;g2e1c5b59911_0_172"/>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g2e1c5b59911_0_17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74"/>
        <p:cNvGrpSpPr/>
        <p:nvPr/>
      </p:nvGrpSpPr>
      <p:grpSpPr>
        <a:xfrm>
          <a:off x="0" y="0"/>
          <a:ext cx="0" cy="0"/>
          <a:chOff x="0" y="0"/>
          <a:chExt cx="0" cy="0"/>
        </a:xfrm>
      </p:grpSpPr>
      <p:sp>
        <p:nvSpPr>
          <p:cNvPr id="75" name="Google Shape;75;g2e1c5b59911_0_17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g2e1c5b59911_0_17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77"/>
        <p:cNvGrpSpPr/>
        <p:nvPr/>
      </p:nvGrpSpPr>
      <p:grpSpPr>
        <a:xfrm>
          <a:off x="0" y="0"/>
          <a:ext cx="0" cy="0"/>
          <a:chOff x="0" y="0"/>
          <a:chExt cx="0" cy="0"/>
        </a:xfrm>
      </p:grpSpPr>
      <p:sp>
        <p:nvSpPr>
          <p:cNvPr id="78" name="Google Shape;78;g2e1c5b59911_0_181"/>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7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80"/>
        <p:cNvGrpSpPr/>
        <p:nvPr/>
      </p:nvGrpSpPr>
      <p:grpSpPr>
        <a:xfrm>
          <a:off x="0" y="0"/>
          <a:ext cx="0" cy="0"/>
          <a:chOff x="0" y="0"/>
          <a:chExt cx="0" cy="0"/>
        </a:xfrm>
      </p:grpSpPr>
      <p:sp>
        <p:nvSpPr>
          <p:cNvPr id="81" name="Google Shape;81;g2e1c5b59911_0_18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2e1c5b59911_0_184"/>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83" name="Google Shape;83;g2e1c5b59911_0_184"/>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84" name="Google Shape;84;g2e1c5b59911_0_184"/>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85"/>
        <p:cNvGrpSpPr/>
        <p:nvPr/>
      </p:nvGrpSpPr>
      <p:grpSpPr>
        <a:xfrm>
          <a:off x="0" y="0"/>
          <a:ext cx="0" cy="0"/>
          <a:chOff x="0" y="0"/>
          <a:chExt cx="0" cy="0"/>
        </a:xfrm>
      </p:grpSpPr>
      <p:sp>
        <p:nvSpPr>
          <p:cNvPr id="86" name="Google Shape;86;g2e1c5b59911_0_189"/>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2e1c5b59911_0_189"/>
          <p:cNvSpPr txBox="1">
            <a:spLocks noGrp="1"/>
          </p:cNvSpPr>
          <p:nvPr>
            <p:ph type="body" idx="1"/>
          </p:nvPr>
        </p:nvSpPr>
        <p:spPr>
          <a:xfrm>
            <a:off x="912813" y="1666567"/>
            <a:ext cx="3582900" cy="657600"/>
          </a:xfrm>
          <a:prstGeom prst="rect">
            <a:avLst/>
          </a:prstGeom>
          <a:solidFill>
            <a:srgbClr val="003369">
              <a:alpha val="74509"/>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g2e1c5b59911_0_189"/>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9" name="Google Shape;89;g2e1c5b59911_0_189"/>
          <p:cNvSpPr txBox="1">
            <a:spLocks noGrp="1"/>
          </p:cNvSpPr>
          <p:nvPr>
            <p:ph type="body" idx="3"/>
          </p:nvPr>
        </p:nvSpPr>
        <p:spPr>
          <a:xfrm>
            <a:off x="5105400" y="1673500"/>
            <a:ext cx="3581400" cy="639900"/>
          </a:xfrm>
          <a:prstGeom prst="rect">
            <a:avLst/>
          </a:prstGeom>
          <a:solidFill>
            <a:srgbClr val="003369">
              <a:alpha val="74509"/>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g2e1c5b59911_0_189"/>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1" name="Google Shape;91;g2e1c5b59911_0_189"/>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92" name="Google Shape;92;g2e1c5b59911_0_189"/>
          <p:cNvSpPr/>
          <p:nvPr/>
        </p:nvSpPr>
        <p:spPr>
          <a:xfrm>
            <a:off x="4648200" y="1666566"/>
            <a:ext cx="457200" cy="646800"/>
          </a:xfrm>
          <a:prstGeom prst="rect">
            <a:avLst/>
          </a:prstGeom>
          <a:solidFill>
            <a:srgbClr val="D8DDE5">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93"/>
        <p:cNvGrpSpPr/>
        <p:nvPr/>
      </p:nvGrpSpPr>
      <p:grpSpPr>
        <a:xfrm>
          <a:off x="0" y="0"/>
          <a:ext cx="0" cy="0"/>
          <a:chOff x="0" y="0"/>
          <a:chExt cx="0" cy="0"/>
        </a:xfrm>
      </p:grpSpPr>
      <p:sp>
        <p:nvSpPr>
          <p:cNvPr id="94" name="Google Shape;94;g2e1c5b59911_0_197"/>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2e1c5b59911_0_197"/>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6" name="Google Shape;96;g2e1c5b59911_0_197"/>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97" name="Google Shape;97;g2e1c5b59911_0_197"/>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98"/>
        <p:cNvGrpSpPr/>
        <p:nvPr/>
      </p:nvGrpSpPr>
      <p:grpSpPr>
        <a:xfrm>
          <a:off x="0" y="0"/>
          <a:ext cx="0" cy="0"/>
          <a:chOff x="0" y="0"/>
          <a:chExt cx="0" cy="0"/>
        </a:xfrm>
      </p:grpSpPr>
      <p:sp>
        <p:nvSpPr>
          <p:cNvPr id="99" name="Google Shape;99;g2e1c5b59911_0_20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2e1c5b59911_0_20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1" name="Google Shape;101;g2e1c5b59911_0_202"/>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g2e1c5b59911_0_20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9"/>
        <p:cNvGrpSpPr/>
        <p:nvPr/>
      </p:nvGrpSpPr>
      <p:grpSpPr>
        <a:xfrm>
          <a:off x="0" y="0"/>
          <a:ext cx="0" cy="0"/>
          <a:chOff x="0" y="0"/>
          <a:chExt cx="0" cy="0"/>
        </a:xfrm>
      </p:grpSpPr>
      <p:sp>
        <p:nvSpPr>
          <p:cNvPr id="20" name="Google Shape;20;g2e1c5b59911_0_12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g2e1c5b59911_0_123"/>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g2e1c5b59911_0_12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3" name="Google Shape;23;g2e1c5b59911_0_123"/>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03"/>
        <p:cNvGrpSpPr/>
        <p:nvPr/>
      </p:nvGrpSpPr>
      <p:grpSpPr>
        <a:xfrm>
          <a:off x="0" y="0"/>
          <a:ext cx="0" cy="0"/>
          <a:chOff x="0" y="0"/>
          <a:chExt cx="0" cy="0"/>
        </a:xfrm>
      </p:grpSpPr>
      <p:sp>
        <p:nvSpPr>
          <p:cNvPr id="104" name="Google Shape;104;g2e1c5b59911_0_207"/>
          <p:cNvSpPr txBox="1">
            <a:spLocks noGrp="1"/>
          </p:cNvSpPr>
          <p:nvPr>
            <p:ph type="title"/>
          </p:nvPr>
        </p:nvSpPr>
        <p:spPr>
          <a:xfrm>
            <a:off x="628650" y="202259"/>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5" name="Google Shape;105;g2e1c5b59911_0_207"/>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06" name="Google Shape;106;g2e1c5b59911_0_207"/>
          <p:cNvGrpSpPr/>
          <p:nvPr/>
        </p:nvGrpSpPr>
        <p:grpSpPr>
          <a:xfrm>
            <a:off x="2144995" y="3177707"/>
            <a:ext cx="4853867" cy="1143000"/>
            <a:chOff x="1981200" y="1826567"/>
            <a:chExt cx="4853867" cy="1143000"/>
          </a:xfrm>
        </p:grpSpPr>
        <p:pic>
          <p:nvPicPr>
            <p:cNvPr id="107" name="Google Shape;107;g2e1c5b59911_0_207">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08" name="Google Shape;108;g2e1c5b59911_0_207"/>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09" name="Google Shape;109;g2e1c5b59911_0_207"/>
          <p:cNvGrpSpPr/>
          <p:nvPr/>
        </p:nvGrpSpPr>
        <p:grpSpPr>
          <a:xfrm>
            <a:off x="2050634" y="4545484"/>
            <a:ext cx="5042717" cy="1143000"/>
            <a:chOff x="1981200" y="3426768"/>
            <a:chExt cx="5042717" cy="1143000"/>
          </a:xfrm>
        </p:grpSpPr>
        <p:pic>
          <p:nvPicPr>
            <p:cNvPr id="110" name="Google Shape;110;g2e1c5b59911_0_207">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11" name="Google Shape;111;g2e1c5b59911_0_207"/>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12" name="Google Shape;112;g2e1c5b59911_0_207"/>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13"/>
        <p:cNvGrpSpPr/>
        <p:nvPr/>
      </p:nvGrpSpPr>
      <p:grpSpPr>
        <a:xfrm>
          <a:off x="0" y="0"/>
          <a:ext cx="0" cy="0"/>
          <a:chOff x="0" y="0"/>
          <a:chExt cx="0" cy="0"/>
        </a:xfrm>
      </p:grpSpPr>
      <p:pic>
        <p:nvPicPr>
          <p:cNvPr id="114" name="Google Shape;114;g2e1c5b59911_0_21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15" name="Google Shape;115;g2e1c5b59911_0_217"/>
          <p:cNvSpPr txBox="1">
            <a:spLocks noGrp="1"/>
          </p:cNvSpPr>
          <p:nvPr>
            <p:ph type="ctrTitle"/>
          </p:nvPr>
        </p:nvSpPr>
        <p:spPr>
          <a:xfrm>
            <a:off x="953254" y="3671154"/>
            <a:ext cx="7240500" cy="1470000"/>
          </a:xfrm>
          <a:prstGeom prst="rect">
            <a:avLst/>
          </a:prstGeom>
          <a:solidFill>
            <a:schemeClr val="lt1">
              <a:alpha val="6745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g2e1c5b59911_0_217"/>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17" name="Google Shape;117;g2e1c5b59911_0_217"/>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18"/>
        <p:cNvGrpSpPr/>
        <p:nvPr/>
      </p:nvGrpSpPr>
      <p:grpSpPr>
        <a:xfrm>
          <a:off x="0" y="0"/>
          <a:ext cx="0" cy="0"/>
          <a:chOff x="0" y="0"/>
          <a:chExt cx="0" cy="0"/>
        </a:xfrm>
      </p:grpSpPr>
      <p:sp>
        <p:nvSpPr>
          <p:cNvPr id="119" name="Google Shape;119;g2e1c5b59911_0_222"/>
          <p:cNvSpPr txBox="1">
            <a:spLocks noGrp="1"/>
          </p:cNvSpPr>
          <p:nvPr>
            <p:ph type="ctrTitle"/>
          </p:nvPr>
        </p:nvSpPr>
        <p:spPr>
          <a:xfrm>
            <a:off x="928464" y="1600200"/>
            <a:ext cx="7240500" cy="1470000"/>
          </a:xfrm>
          <a:prstGeom prst="rect">
            <a:avLst/>
          </a:prstGeom>
          <a:solidFill>
            <a:schemeClr val="lt1">
              <a:alpha val="6627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g2e1c5b59911_0_222"/>
          <p:cNvSpPr txBox="1">
            <a:spLocks noGrp="1"/>
          </p:cNvSpPr>
          <p:nvPr>
            <p:ph type="subTitle" idx="1"/>
          </p:nvPr>
        </p:nvSpPr>
        <p:spPr>
          <a:xfrm>
            <a:off x="1348319" y="3429000"/>
            <a:ext cx="6400800" cy="914400"/>
          </a:xfrm>
          <a:prstGeom prst="rect">
            <a:avLst/>
          </a:prstGeom>
          <a:solidFill>
            <a:schemeClr val="lt1">
              <a:alpha val="6627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21" name="Google Shape;121;g2e1c5b59911_0_222"/>
          <p:cNvPicPr preferRelativeResize="0"/>
          <p:nvPr/>
        </p:nvPicPr>
        <p:blipFill rotWithShape="1">
          <a:blip r:embed="rId2">
            <a:alphaModFix/>
          </a:blip>
          <a:srcRect/>
          <a:stretch/>
        </p:blipFill>
        <p:spPr>
          <a:xfrm>
            <a:off x="3200400" y="0"/>
            <a:ext cx="2666999" cy="155665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
        <p:cNvGrpSpPr/>
        <p:nvPr/>
      </p:nvGrpSpPr>
      <p:grpSpPr>
        <a:xfrm>
          <a:off x="0" y="0"/>
          <a:ext cx="0" cy="0"/>
          <a:chOff x="0" y="0"/>
          <a:chExt cx="0" cy="0"/>
        </a:xfrm>
      </p:grpSpPr>
      <p:pic>
        <p:nvPicPr>
          <p:cNvPr id="123" name="Google Shape;123;g2e1c5b59911_0_226"/>
          <p:cNvPicPr preferRelativeResize="0"/>
          <p:nvPr/>
        </p:nvPicPr>
        <p:blipFill rotWithShape="1">
          <a:blip r:embed="rId2">
            <a:alphaModFix/>
          </a:blip>
          <a:srcRect l="139" t="32395" r="-129" b="12770"/>
          <a:stretch/>
        </p:blipFill>
        <p:spPr>
          <a:xfrm rot="10800000">
            <a:off x="1" y="1"/>
            <a:ext cx="9143998" cy="1554607"/>
          </a:xfrm>
          <a:prstGeom prst="rect">
            <a:avLst/>
          </a:prstGeom>
          <a:noFill/>
          <a:ln>
            <a:noFill/>
          </a:ln>
        </p:spPr>
      </p:pic>
      <p:sp>
        <p:nvSpPr>
          <p:cNvPr id="124" name="Google Shape;124;g2e1c5b59911_0_226"/>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Verdana"/>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g2e1c5b59911_0_226"/>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126" name="Google Shape;126;g2e1c5b59911_0_226"/>
          <p:cNvPicPr preferRelativeResize="0"/>
          <p:nvPr/>
        </p:nvPicPr>
        <p:blipFill rotWithShape="1">
          <a:blip r:embed="rId3">
            <a:alphaModFix/>
          </a:blip>
          <a:srcRect b="16562"/>
          <a:stretch/>
        </p:blipFill>
        <p:spPr>
          <a:xfrm>
            <a:off x="120325" y="69975"/>
            <a:ext cx="1216524" cy="6166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7"/>
        <p:cNvGrpSpPr/>
        <p:nvPr/>
      </p:nvGrpSpPr>
      <p:grpSpPr>
        <a:xfrm>
          <a:off x="0" y="0"/>
          <a:ext cx="0" cy="0"/>
          <a:chOff x="0" y="0"/>
          <a:chExt cx="0" cy="0"/>
        </a:xfrm>
      </p:grpSpPr>
      <p:sp>
        <p:nvSpPr>
          <p:cNvPr id="128" name="Google Shape;128;g2e1c5b59911_0_23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29"/>
        <p:cNvGrpSpPr/>
        <p:nvPr/>
      </p:nvGrpSpPr>
      <p:grpSpPr>
        <a:xfrm>
          <a:off x="0" y="0"/>
          <a:ext cx="0" cy="0"/>
          <a:chOff x="0" y="0"/>
          <a:chExt cx="0" cy="0"/>
        </a:xfrm>
      </p:grpSpPr>
      <p:sp>
        <p:nvSpPr>
          <p:cNvPr id="130" name="Google Shape;130;g2e1c5b59911_0_23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1" name="Google Shape;131;g2e1c5b59911_0_233"/>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2" name="Google Shape;132;g2e1c5b59911_0_233"/>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33" name="Google Shape;133;g2e1c5b59911_0_233"/>
          <p:cNvPicPr preferRelativeResize="0"/>
          <p:nvPr/>
        </p:nvPicPr>
        <p:blipFill rotWithShape="1">
          <a:blip r:embed="rId3">
            <a:alphaModFix/>
          </a:blip>
          <a:srcRect l="240" t="10364" r="-239" b="30815"/>
          <a:stretch/>
        </p:blipFill>
        <p:spPr>
          <a:xfrm>
            <a:off x="0" y="5249173"/>
            <a:ext cx="9144000" cy="168071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34"/>
        <p:cNvGrpSpPr/>
        <p:nvPr/>
      </p:nvGrpSpPr>
      <p:grpSpPr>
        <a:xfrm>
          <a:off x="0" y="0"/>
          <a:ext cx="0" cy="0"/>
          <a:chOff x="0" y="0"/>
          <a:chExt cx="0" cy="0"/>
        </a:xfrm>
      </p:grpSpPr>
      <p:pic>
        <p:nvPicPr>
          <p:cNvPr id="135" name="Google Shape;135;g2e1c5b59911_0_238"/>
          <p:cNvPicPr preferRelativeResize="0"/>
          <p:nvPr/>
        </p:nvPicPr>
        <p:blipFill rotWithShape="1">
          <a:blip r:embed="rId2">
            <a:alphaModFix/>
          </a:blip>
          <a:srcRect/>
          <a:stretch/>
        </p:blipFill>
        <p:spPr>
          <a:xfrm>
            <a:off x="0" y="1599831"/>
            <a:ext cx="9147017" cy="2763161"/>
          </a:xfrm>
          <a:prstGeom prst="rect">
            <a:avLst/>
          </a:prstGeom>
          <a:noFill/>
          <a:ln>
            <a:noFill/>
          </a:ln>
        </p:spPr>
      </p:pic>
      <p:sp>
        <p:nvSpPr>
          <p:cNvPr id="136" name="Google Shape;136;g2e1c5b59911_0_238"/>
          <p:cNvSpPr txBox="1">
            <a:spLocks noGrp="1"/>
          </p:cNvSpPr>
          <p:nvPr>
            <p:ph type="ctrTitle"/>
          </p:nvPr>
        </p:nvSpPr>
        <p:spPr>
          <a:xfrm>
            <a:off x="953254" y="3671154"/>
            <a:ext cx="7240500" cy="1470000"/>
          </a:xfrm>
          <a:prstGeom prst="rect">
            <a:avLst/>
          </a:prstGeom>
          <a:solidFill>
            <a:schemeClr val="lt1">
              <a:alpha val="6627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g2e1c5b59911_0_238"/>
          <p:cNvSpPr txBox="1">
            <a:spLocks noGrp="1"/>
          </p:cNvSpPr>
          <p:nvPr>
            <p:ph type="subTitle" idx="1"/>
          </p:nvPr>
        </p:nvSpPr>
        <p:spPr>
          <a:xfrm>
            <a:off x="1373109" y="5257800"/>
            <a:ext cx="6400800" cy="914400"/>
          </a:xfrm>
          <a:prstGeom prst="rect">
            <a:avLst/>
          </a:prstGeom>
          <a:solidFill>
            <a:schemeClr val="lt1">
              <a:alpha val="6627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8" name="Google Shape;138;g2e1c5b59911_0_238"/>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39"/>
        <p:cNvGrpSpPr/>
        <p:nvPr/>
      </p:nvGrpSpPr>
      <p:grpSpPr>
        <a:xfrm>
          <a:off x="0" y="0"/>
          <a:ext cx="0" cy="0"/>
          <a:chOff x="0" y="0"/>
          <a:chExt cx="0" cy="0"/>
        </a:xfrm>
      </p:grpSpPr>
      <p:sp>
        <p:nvSpPr>
          <p:cNvPr id="140" name="Google Shape;140;g2e1c5b59911_0_24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1" name="Google Shape;141;g2e1c5b59911_0_243"/>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42" name="Google Shape;142;g2e1c5b59911_0_243"/>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43" name="Google Shape;143;g2e1c5b59911_0_243" descr="A group of people smiling&#10;&#10;Description automatically generated with medium confidence"/>
          <p:cNvPicPr preferRelativeResize="0"/>
          <p:nvPr/>
        </p:nvPicPr>
        <p:blipFill rotWithShape="1">
          <a:blip r:embed="rId3">
            <a:alphaModFix/>
          </a:blip>
          <a:srcRect t="10897" b="7409"/>
          <a:stretch/>
        </p:blipFill>
        <p:spPr>
          <a:xfrm>
            <a:off x="0" y="5249173"/>
            <a:ext cx="9144000" cy="168071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44"/>
        <p:cNvGrpSpPr/>
        <p:nvPr/>
      </p:nvGrpSpPr>
      <p:grpSpPr>
        <a:xfrm>
          <a:off x="0" y="0"/>
          <a:ext cx="0" cy="0"/>
          <a:chOff x="0" y="0"/>
          <a:chExt cx="0" cy="0"/>
        </a:xfrm>
      </p:grpSpPr>
      <p:sp>
        <p:nvSpPr>
          <p:cNvPr id="145" name="Google Shape;145;g2e1c5b59911_0_24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46" name="Google Shape;146;g2e1c5b59911_0_248"/>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47" name="Google Shape;147;g2e1c5b59911_0_248"/>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48" name="Google Shape;148;g2e1c5b59911_0_248"/>
          <p:cNvPicPr preferRelativeResize="0"/>
          <p:nvPr/>
        </p:nvPicPr>
        <p:blipFill rotWithShape="1">
          <a:blip r:embed="rId3">
            <a:alphaModFix/>
          </a:blip>
          <a:srcRect l="130" t="54" r="-129" b="39099"/>
          <a:stretch/>
        </p:blipFill>
        <p:spPr>
          <a:xfrm>
            <a:off x="11502" y="5183038"/>
            <a:ext cx="9144000" cy="168071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9"/>
        <p:cNvGrpSpPr/>
        <p:nvPr/>
      </p:nvGrpSpPr>
      <p:grpSpPr>
        <a:xfrm>
          <a:off x="0" y="0"/>
          <a:ext cx="0" cy="0"/>
          <a:chOff x="0" y="0"/>
          <a:chExt cx="0" cy="0"/>
        </a:xfrm>
      </p:grpSpPr>
      <p:pic>
        <p:nvPicPr>
          <p:cNvPr id="150" name="Google Shape;150;g2e1c5b59911_0_253"/>
          <p:cNvPicPr preferRelativeResize="0"/>
          <p:nvPr/>
        </p:nvPicPr>
        <p:blipFill rotWithShape="1">
          <a:blip r:embed="rId2">
            <a:alphaModFix/>
          </a:blip>
          <a:srcRect/>
          <a:stretch/>
        </p:blipFill>
        <p:spPr>
          <a:xfrm>
            <a:off x="0" y="1876147"/>
            <a:ext cx="9147017" cy="2210529"/>
          </a:xfrm>
          <a:prstGeom prst="rect">
            <a:avLst/>
          </a:prstGeom>
          <a:noFill/>
          <a:ln>
            <a:noFill/>
          </a:ln>
        </p:spPr>
      </p:pic>
      <p:sp>
        <p:nvSpPr>
          <p:cNvPr id="151" name="Google Shape;151;g2e1c5b59911_0_253"/>
          <p:cNvSpPr txBox="1">
            <a:spLocks noGrp="1"/>
          </p:cNvSpPr>
          <p:nvPr>
            <p:ph type="ctrTitle"/>
          </p:nvPr>
        </p:nvSpPr>
        <p:spPr>
          <a:xfrm>
            <a:off x="953254" y="3671154"/>
            <a:ext cx="7240500" cy="1470000"/>
          </a:xfrm>
          <a:prstGeom prst="rect">
            <a:avLst/>
          </a:prstGeom>
          <a:solidFill>
            <a:schemeClr val="lt1">
              <a:alpha val="6627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e1c5b59911_0_253"/>
          <p:cNvSpPr txBox="1">
            <a:spLocks noGrp="1"/>
          </p:cNvSpPr>
          <p:nvPr>
            <p:ph type="subTitle" idx="1"/>
          </p:nvPr>
        </p:nvSpPr>
        <p:spPr>
          <a:xfrm>
            <a:off x="1373109" y="5257800"/>
            <a:ext cx="6400800" cy="914400"/>
          </a:xfrm>
          <a:prstGeom prst="rect">
            <a:avLst/>
          </a:prstGeom>
          <a:solidFill>
            <a:schemeClr val="lt1">
              <a:alpha val="6627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3" name="Google Shape;153;g2e1c5b59911_0_253"/>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24"/>
        <p:cNvGrpSpPr/>
        <p:nvPr/>
      </p:nvGrpSpPr>
      <p:grpSpPr>
        <a:xfrm>
          <a:off x="0" y="0"/>
          <a:ext cx="0" cy="0"/>
          <a:chOff x="0" y="0"/>
          <a:chExt cx="0" cy="0"/>
        </a:xfrm>
      </p:grpSpPr>
      <p:sp>
        <p:nvSpPr>
          <p:cNvPr id="25" name="Google Shape;25;g2e1c5b59911_0_12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2e1c5b59911_0_128"/>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 name="Google Shape;27;g2e1c5b59911_0_12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8" name="Google Shape;28;g2e1c5b59911_0_128"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cSld name="Section Header">
    <p:spTree>
      <p:nvGrpSpPr>
        <p:cNvPr id="1" name="Shape 154"/>
        <p:cNvGrpSpPr/>
        <p:nvPr/>
      </p:nvGrpSpPr>
      <p:grpSpPr>
        <a:xfrm>
          <a:off x="0" y="0"/>
          <a:ext cx="0" cy="0"/>
          <a:chOff x="0" y="0"/>
          <a:chExt cx="0" cy="0"/>
        </a:xfrm>
      </p:grpSpPr>
      <p:sp>
        <p:nvSpPr>
          <p:cNvPr id="155" name="Google Shape;155;g2e1c5b59911_0_25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56" name="Google Shape;156;g2e1c5b59911_0_25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rgbClr val="889DAF"/>
              </a:buClr>
              <a:buSzPts val="2000"/>
              <a:buFont typeface="Arial"/>
              <a:buNone/>
              <a:defRPr sz="2000" b="0" i="0" u="none" strike="noStrike" cap="none">
                <a:solidFill>
                  <a:srgbClr val="889DAF"/>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9DAF"/>
              </a:buClr>
              <a:buSzPts val="1800"/>
              <a:buFont typeface="Arial"/>
              <a:buNone/>
              <a:defRPr sz="1800" b="0" i="0" u="none" strike="noStrike" cap="none">
                <a:solidFill>
                  <a:srgbClr val="889DAF"/>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9DAF"/>
              </a:buClr>
              <a:buSzPts val="1600"/>
              <a:buFont typeface="Arial"/>
              <a:buNone/>
              <a:defRPr sz="1600" b="0" i="0" u="none" strike="noStrike" cap="none">
                <a:solidFill>
                  <a:srgbClr val="889DAF"/>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9DAF"/>
              </a:buClr>
              <a:buSzPts val="1400"/>
              <a:buFont typeface="Arial"/>
              <a:buNone/>
              <a:defRPr sz="1400" b="0" i="0" u="none" strike="noStrike" cap="none">
                <a:solidFill>
                  <a:srgbClr val="889DAF"/>
                </a:solidFill>
                <a:latin typeface="Calibri"/>
                <a:ea typeface="Calibri"/>
                <a:cs typeface="Calibri"/>
                <a:sym typeface="Calibri"/>
              </a:defRPr>
            </a:lvl9pPr>
          </a:lstStyle>
          <a:p>
            <a:endParaRPr/>
          </a:p>
        </p:txBody>
      </p:sp>
      <p:sp>
        <p:nvSpPr>
          <p:cNvPr id="157" name="Google Shape;157;g2e1c5b59911_0_25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9DA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g2e1c5b59911_0_25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9DA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g2e1c5b59911_0_2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9DA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0" name="Google Shape;160;g2e1c5b59911_0_258"/>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1" name="Google Shape;161;g2e1c5b59911_0_258"/>
          <p:cNvPicPr preferRelativeResize="0"/>
          <p:nvPr/>
        </p:nvPicPr>
        <p:blipFill rotWithShape="1">
          <a:blip r:embed="rId2">
            <a:alphaModFix/>
          </a:blip>
          <a:srcRect/>
          <a:stretch/>
        </p:blipFill>
        <p:spPr>
          <a:xfrm>
            <a:off x="-1" y="0"/>
            <a:ext cx="9144000" cy="2214563"/>
          </a:xfrm>
          <a:prstGeom prst="rect">
            <a:avLst/>
          </a:prstGeom>
          <a:noFill/>
          <a:ln>
            <a:noFill/>
          </a:ln>
          <a:effectLst>
            <a:reflection stA="52000" endA="300" endPos="35000" fadeDir="5400012" sy="-100000" algn="bl" rotWithShape="0"/>
          </a:effectLst>
        </p:spPr>
      </p:pic>
      <p:pic>
        <p:nvPicPr>
          <p:cNvPr id="162" name="Google Shape;162;g2e1c5b59911_0_258"/>
          <p:cNvPicPr preferRelativeResize="0"/>
          <p:nvPr/>
        </p:nvPicPr>
        <p:blipFill rotWithShape="1">
          <a:blip r:embed="rId3">
            <a:alphaModFix/>
          </a:blip>
          <a:srcRect/>
          <a:stretch/>
        </p:blipFill>
        <p:spPr>
          <a:xfrm>
            <a:off x="76200" y="47627"/>
            <a:ext cx="1547232" cy="685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1">
  <p:cSld name="4_Title and Content_1">
    <p:spTree>
      <p:nvGrpSpPr>
        <p:cNvPr id="1" name="Shape 163"/>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67"/>
        <p:cNvGrpSpPr/>
        <p:nvPr/>
      </p:nvGrpSpPr>
      <p:grpSpPr>
        <a:xfrm>
          <a:off x="0" y="0"/>
          <a:ext cx="0" cy="0"/>
          <a:chOff x="0" y="0"/>
          <a:chExt cx="0" cy="0"/>
        </a:xfrm>
      </p:grpSpPr>
      <p:pic>
        <p:nvPicPr>
          <p:cNvPr id="168" name="Google Shape;168;g2e1d1154fa0_2_1461"/>
          <p:cNvPicPr preferRelativeResize="0"/>
          <p:nvPr/>
        </p:nvPicPr>
        <p:blipFill rotWithShape="1">
          <a:blip r:embed="rId2">
            <a:alphaModFix/>
          </a:blip>
          <a:srcRect/>
          <a:stretch/>
        </p:blipFill>
        <p:spPr>
          <a:xfrm>
            <a:off x="0" y="1599831"/>
            <a:ext cx="9147019" cy="2763161"/>
          </a:xfrm>
          <a:prstGeom prst="rect">
            <a:avLst/>
          </a:prstGeom>
          <a:noFill/>
          <a:ln>
            <a:noFill/>
          </a:ln>
        </p:spPr>
      </p:pic>
      <p:sp>
        <p:nvSpPr>
          <p:cNvPr id="169" name="Google Shape;169;g2e1d1154fa0_2_1461"/>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g2e1d1154fa0_2_1461"/>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71" name="Google Shape;171;g2e1d1154fa0_2_1461"/>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g2e1d1154fa0_2_146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74" name="Google Shape;174;g2e1d1154fa0_2_1466"/>
          <p:cNvPicPr preferRelativeResize="0"/>
          <p:nvPr/>
        </p:nvPicPr>
        <p:blipFill rotWithShape="1">
          <a:blip r:embed="rId2">
            <a:alphaModFix/>
          </a:blip>
          <a:srcRect b="11684"/>
          <a:stretch/>
        </p:blipFill>
        <p:spPr>
          <a:xfrm>
            <a:off x="7392724" y="6011975"/>
            <a:ext cx="1751275" cy="8460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g2e1d1154fa0_2_14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77" name="Google Shape;177;g2e1d1154fa0_2_14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78" name="Google Shape;178;g2e1d1154fa0_2_1469"/>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79"/>
        <p:cNvGrpSpPr/>
        <p:nvPr/>
      </p:nvGrpSpPr>
      <p:grpSpPr>
        <a:xfrm>
          <a:off x="0" y="0"/>
          <a:ext cx="0" cy="0"/>
          <a:chOff x="0" y="0"/>
          <a:chExt cx="0" cy="0"/>
        </a:xfrm>
      </p:grpSpPr>
      <p:sp>
        <p:nvSpPr>
          <p:cNvPr id="180" name="Google Shape;180;g2e1d1154fa0_2_1473"/>
          <p:cNvSpPr txBox="1">
            <a:spLocks noGrp="1"/>
          </p:cNvSpPr>
          <p:nvPr>
            <p:ph type="ctrTitle"/>
          </p:nvPr>
        </p:nvSpPr>
        <p:spPr>
          <a:xfrm>
            <a:off x="928464" y="1600200"/>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g2e1d1154fa0_2_1473"/>
          <p:cNvSpPr txBox="1">
            <a:spLocks noGrp="1"/>
          </p:cNvSpPr>
          <p:nvPr>
            <p:ph type="subTitle" idx="1"/>
          </p:nvPr>
        </p:nvSpPr>
        <p:spPr>
          <a:xfrm>
            <a:off x="1348319" y="34290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2" name="Google Shape;182;g2e1d1154fa0_2_1473"/>
          <p:cNvPicPr preferRelativeResize="0"/>
          <p:nvPr/>
        </p:nvPicPr>
        <p:blipFill rotWithShape="1">
          <a:blip r:embed="rId2">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g2e1d1154fa0_2_147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800"/>
              <a:buFont typeface="Verdana"/>
              <a:buNone/>
              <a:defRPr sz="3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g2e1d1154fa0_2_1477"/>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86" name="Google Shape;186;g2e1d1154fa0_2_1477"/>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pic>
        <p:nvPicPr>
          <p:cNvPr id="187" name="Google Shape;187;g2e1d1154fa0_2_1477"/>
          <p:cNvPicPr preferRelativeResize="0"/>
          <p:nvPr/>
        </p:nvPicPr>
        <p:blipFill rotWithShape="1">
          <a:blip r:embed="rId2">
            <a:alphaModFix/>
          </a:blip>
          <a:srcRect b="11684"/>
          <a:stretch/>
        </p:blipFill>
        <p:spPr>
          <a:xfrm>
            <a:off x="269825" y="230901"/>
            <a:ext cx="2473373" cy="11948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8"/>
        <p:cNvGrpSpPr/>
        <p:nvPr/>
      </p:nvGrpSpPr>
      <p:grpSpPr>
        <a:xfrm>
          <a:off x="0" y="0"/>
          <a:ext cx="0" cy="0"/>
          <a:chOff x="0" y="0"/>
          <a:chExt cx="0" cy="0"/>
        </a:xfrm>
      </p:grpSpPr>
      <p:sp>
        <p:nvSpPr>
          <p:cNvPr id="189" name="Google Shape;189;g2e1d1154fa0_2_148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0" name="Google Shape;190;g2e1d1154fa0_2_1482"/>
          <p:cNvSpPr txBox="1">
            <a:spLocks noGrp="1"/>
          </p:cNvSpPr>
          <p:nvPr>
            <p:ph type="body" idx="1"/>
          </p:nvPr>
        </p:nvSpPr>
        <p:spPr>
          <a:xfrm>
            <a:off x="914400" y="1524000"/>
            <a:ext cx="3582900" cy="651000"/>
          </a:xfrm>
          <a:prstGeom prst="rect">
            <a:avLst/>
          </a:prstGeom>
          <a:solidFill>
            <a:srgbClr val="003369">
              <a:alpha val="72160"/>
            </a:srgbClr>
          </a:solidFill>
          <a:ln>
            <a:noFill/>
          </a:ln>
        </p:spPr>
        <p:txBody>
          <a:bodyPr spcFirstLastPara="1" wrap="square" lIns="91425" tIns="45700" rIns="91425" bIns="45700" anchor="b" anchorCtr="0">
            <a:noAutofit/>
          </a:bodyPr>
          <a:lstStyle>
            <a:lvl1pPr marL="457200" lvl="0" indent="-228600" algn="l" rtl="0">
              <a:lnSpc>
                <a:spcPct val="100000"/>
              </a:lnSpc>
              <a:spcBef>
                <a:spcPts val="420"/>
              </a:spcBef>
              <a:spcAft>
                <a:spcPts val="0"/>
              </a:spcAft>
              <a:buClr>
                <a:schemeClr val="lt1"/>
              </a:buClr>
              <a:buSzPts val="2100"/>
              <a:buNone/>
              <a:defRPr sz="2100" b="1">
                <a:solidFill>
                  <a:schemeClr val="lt1"/>
                </a:solidFill>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91" name="Google Shape;191;g2e1d1154fa0_2_148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92" name="Google Shape;192;g2e1d1154fa0_2_1482"/>
          <p:cNvSpPr txBox="1">
            <a:spLocks noGrp="1"/>
          </p:cNvSpPr>
          <p:nvPr>
            <p:ph type="body" idx="3"/>
          </p:nvPr>
        </p:nvSpPr>
        <p:spPr>
          <a:xfrm>
            <a:off x="5105400" y="1535113"/>
            <a:ext cx="3581400" cy="639900"/>
          </a:xfrm>
          <a:prstGeom prst="rect">
            <a:avLst/>
          </a:prstGeom>
          <a:solidFill>
            <a:srgbClr val="003369">
              <a:alpha val="72160"/>
            </a:srgbClr>
          </a:solidFill>
          <a:ln>
            <a:noFill/>
          </a:ln>
        </p:spPr>
        <p:txBody>
          <a:bodyPr spcFirstLastPara="1" wrap="square" lIns="91425" tIns="45700" rIns="91425" bIns="45700" anchor="b" anchorCtr="0">
            <a:normAutofit/>
          </a:bodyPr>
          <a:lstStyle>
            <a:lvl1pPr marL="457200" lvl="0" indent="-228600" algn="l" rtl="0">
              <a:lnSpc>
                <a:spcPct val="100000"/>
              </a:lnSpc>
              <a:spcBef>
                <a:spcPts val="420"/>
              </a:spcBef>
              <a:spcAft>
                <a:spcPts val="0"/>
              </a:spcAft>
              <a:buClr>
                <a:schemeClr val="lt1"/>
              </a:buClr>
              <a:buSzPts val="2100"/>
              <a:buNone/>
              <a:defRPr sz="2100" b="1">
                <a:solidFill>
                  <a:schemeClr val="lt1"/>
                </a:solidFill>
              </a:defRPr>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93" name="Google Shape;193;g2e1d1154fa0_2_1482"/>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94" name="Google Shape;194;g2e1d1154fa0_2_1482"/>
          <p:cNvSpPr/>
          <p:nvPr/>
        </p:nvSpPr>
        <p:spPr>
          <a:xfrm>
            <a:off x="457200" y="1524000"/>
            <a:ext cx="457200" cy="65160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95" name="Google Shape;195;g2e1d1154fa0_2_1482"/>
          <p:cNvSpPr/>
          <p:nvPr/>
        </p:nvSpPr>
        <p:spPr>
          <a:xfrm>
            <a:off x="4648200" y="1524000"/>
            <a:ext cx="457200" cy="651600"/>
          </a:xfrm>
          <a:prstGeom prst="rect">
            <a:avLst/>
          </a:prstGeom>
          <a:solidFill>
            <a:srgbClr val="B1BBCB">
              <a:alpha val="470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96" name="Google Shape;196;g2e1d1154fa0_2_1482"/>
          <p:cNvPicPr preferRelativeResize="0"/>
          <p:nvPr/>
        </p:nvPicPr>
        <p:blipFill rotWithShape="1">
          <a:blip r:embed="rId2">
            <a:alphaModFix/>
          </a:blip>
          <a:srcRect b="11684"/>
          <a:stretch/>
        </p:blipFill>
        <p:spPr>
          <a:xfrm>
            <a:off x="7459574" y="6017125"/>
            <a:ext cx="1620250" cy="78272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7"/>
        <p:cNvGrpSpPr/>
        <p:nvPr/>
      </p:nvGrpSpPr>
      <p:grpSpPr>
        <a:xfrm>
          <a:off x="0" y="0"/>
          <a:ext cx="0" cy="0"/>
          <a:chOff x="0" y="0"/>
          <a:chExt cx="0" cy="0"/>
        </a:xfrm>
      </p:grpSpPr>
      <p:sp>
        <p:nvSpPr>
          <p:cNvPr id="198" name="Google Shape;198;g2e1d1154fa0_2_149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Verdana"/>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g2e1d1154fa0_2_149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200" name="Google Shape;200;g2e1d1154fa0_2_1491"/>
          <p:cNvSpPr txBox="1">
            <a:spLocks noGrp="1"/>
          </p:cNvSpPr>
          <p:nvPr>
            <p:ph type="body" idx="2"/>
          </p:nvPr>
        </p:nvSpPr>
        <p:spPr>
          <a:xfrm>
            <a:off x="457200" y="1435101"/>
            <a:ext cx="3008400" cy="4512900"/>
          </a:xfrm>
          <a:prstGeom prst="rect">
            <a:avLst/>
          </a:prstGeom>
          <a:solidFill>
            <a:srgbClr val="003369">
              <a:alpha val="72160"/>
            </a:srgbClr>
          </a:solidFill>
          <a:ln>
            <a:noFill/>
          </a:ln>
        </p:spPr>
        <p:txBody>
          <a:bodyPr spcFirstLastPara="1" wrap="square" lIns="91425" tIns="45700" rIns="91425" bIns="45700" anchor="t" anchorCtr="0">
            <a:normAutofit/>
          </a:bodyPr>
          <a:lstStyle>
            <a:lvl1pPr marL="457200" lvl="0" indent="-228600" algn="l" rtl="0">
              <a:lnSpc>
                <a:spcPct val="100000"/>
              </a:lnSpc>
              <a:spcBef>
                <a:spcPts val="480"/>
              </a:spcBef>
              <a:spcAft>
                <a:spcPts val="0"/>
              </a:spcAft>
              <a:buClr>
                <a:schemeClr val="lt1"/>
              </a:buClr>
              <a:buSzPts val="2400"/>
              <a:buNone/>
              <a:defRPr sz="2400">
                <a:solidFill>
                  <a:schemeClr val="lt1"/>
                </a:solidFill>
              </a:defRPr>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201" name="Google Shape;201;g2e1d1154fa0_2_1491"/>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202" name="Google Shape;202;g2e1d1154fa0_2_1491"/>
          <p:cNvPicPr preferRelativeResize="0"/>
          <p:nvPr/>
        </p:nvPicPr>
        <p:blipFill rotWithShape="1">
          <a:blip r:embed="rId2">
            <a:alphaModFix/>
          </a:blip>
          <a:srcRect b="11684"/>
          <a:stretch/>
        </p:blipFill>
        <p:spPr>
          <a:xfrm>
            <a:off x="7392724" y="6011975"/>
            <a:ext cx="1751275" cy="84602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3"/>
        <p:cNvGrpSpPr/>
        <p:nvPr/>
      </p:nvGrpSpPr>
      <p:grpSpPr>
        <a:xfrm>
          <a:off x="0" y="0"/>
          <a:ext cx="0" cy="0"/>
          <a:chOff x="0" y="0"/>
          <a:chExt cx="0" cy="0"/>
        </a:xfrm>
      </p:grpSpPr>
      <p:pic>
        <p:nvPicPr>
          <p:cNvPr id="204" name="Google Shape;204;g2e1d1154fa0_2_1497"/>
          <p:cNvPicPr preferRelativeResize="0"/>
          <p:nvPr/>
        </p:nvPicPr>
        <p:blipFill rotWithShape="1">
          <a:blip r:embed="rId2">
            <a:alphaModFix/>
          </a:blip>
          <a:srcRect l="139" t="32395" r="-129" b="12770"/>
          <a:stretch/>
        </p:blipFill>
        <p:spPr>
          <a:xfrm rot="10800000">
            <a:off x="1" y="-1"/>
            <a:ext cx="9143998" cy="1554609"/>
          </a:xfrm>
          <a:prstGeom prst="rect">
            <a:avLst/>
          </a:prstGeom>
          <a:noFill/>
          <a:ln>
            <a:noFill/>
          </a:ln>
        </p:spPr>
      </p:pic>
      <p:sp>
        <p:nvSpPr>
          <p:cNvPr id="205" name="Google Shape;205;g2e1d1154fa0_2_149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Verdana"/>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g2e1d1154fa0_2_1497"/>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207" name="Google Shape;207;g2e1d1154fa0_2_1497"/>
          <p:cNvPicPr preferRelativeResize="0"/>
          <p:nvPr/>
        </p:nvPicPr>
        <p:blipFill rotWithShape="1">
          <a:blip r:embed="rId3">
            <a:alphaModFix/>
          </a:blip>
          <a:srcRect b="16562"/>
          <a:stretch/>
        </p:blipFill>
        <p:spPr>
          <a:xfrm>
            <a:off x="120325" y="69975"/>
            <a:ext cx="1216524" cy="6166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29"/>
        <p:cNvGrpSpPr/>
        <p:nvPr/>
      </p:nvGrpSpPr>
      <p:grpSpPr>
        <a:xfrm>
          <a:off x="0" y="0"/>
          <a:ext cx="0" cy="0"/>
          <a:chOff x="0" y="0"/>
          <a:chExt cx="0" cy="0"/>
        </a:xfrm>
      </p:grpSpPr>
      <p:sp>
        <p:nvSpPr>
          <p:cNvPr id="30" name="Google Shape;30;g2e1c5b59911_0_13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g2e1c5b59911_0_133"/>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g2e1c5b59911_0_1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3" name="Google Shape;33;g2e1c5b59911_0_13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208"/>
        <p:cNvGrpSpPr/>
        <p:nvPr/>
      </p:nvGrpSpPr>
      <p:grpSpPr>
        <a:xfrm>
          <a:off x="0" y="0"/>
          <a:ext cx="0" cy="0"/>
          <a:chOff x="0" y="0"/>
          <a:chExt cx="0" cy="0"/>
        </a:xfrm>
      </p:grpSpPr>
      <p:sp>
        <p:nvSpPr>
          <p:cNvPr id="209" name="Google Shape;209;g2e1d1154fa0_2_1502"/>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10" name="Google Shape;210;g2e1d1154fa0_2_1502"/>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rtl="0">
              <a:lnSpc>
                <a:spcPct val="100000"/>
              </a:lnSpc>
              <a:spcBef>
                <a:spcPts val="2000"/>
              </a:spcBef>
              <a:spcAft>
                <a:spcPts val="0"/>
              </a:spcAft>
              <a:buClr>
                <a:schemeClr val="accent1"/>
              </a:buClr>
              <a:buSzPts val="1500"/>
              <a:buFont typeface="Noto Sans"/>
              <a:buChar char="■"/>
              <a:defRPr sz="2000" b="0" i="0" u="none" strike="noStrike" cap="none">
                <a:solidFill>
                  <a:srgbClr val="95746A"/>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9pPr>
          </a:lstStyle>
          <a:p>
            <a:endParaRPr/>
          </a:p>
        </p:txBody>
      </p:sp>
      <p:sp>
        <p:nvSpPr>
          <p:cNvPr id="211" name="Google Shape;211;g2e1d1154fa0_2_1502"/>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212" name="Google Shape;212;g2e1d1154fa0_2_1502"/>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13"/>
        <p:cNvGrpSpPr/>
        <p:nvPr/>
      </p:nvGrpSpPr>
      <p:grpSpPr>
        <a:xfrm>
          <a:off x="0" y="0"/>
          <a:ext cx="0" cy="0"/>
          <a:chOff x="0" y="0"/>
          <a:chExt cx="0" cy="0"/>
        </a:xfrm>
      </p:grpSpPr>
      <p:sp>
        <p:nvSpPr>
          <p:cNvPr id="214" name="Google Shape;214;g2e1d1154fa0_2_150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5" name="Google Shape;215;g2e1d1154fa0_2_150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6" name="Google Shape;216;g2e1d1154fa0_2_15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17" name="Google Shape;217;g2e1d1154fa0_2_1507"/>
          <p:cNvPicPr preferRelativeResize="0"/>
          <p:nvPr/>
        </p:nvPicPr>
        <p:blipFill rotWithShape="1">
          <a:blip r:embed="rId2">
            <a:alphaModFix/>
          </a:blip>
          <a:srcRect b="11684"/>
          <a:stretch/>
        </p:blipFill>
        <p:spPr>
          <a:xfrm>
            <a:off x="7392724" y="6011975"/>
            <a:ext cx="1751275" cy="84602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18"/>
        <p:cNvGrpSpPr/>
        <p:nvPr/>
      </p:nvGrpSpPr>
      <p:grpSpPr>
        <a:xfrm>
          <a:off x="0" y="0"/>
          <a:ext cx="0" cy="0"/>
          <a:chOff x="0" y="0"/>
          <a:chExt cx="0" cy="0"/>
        </a:xfrm>
      </p:grpSpPr>
      <p:sp>
        <p:nvSpPr>
          <p:cNvPr id="219" name="Google Shape;219;g2e1d1154fa0_2_151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20"/>
        <p:cNvGrpSpPr/>
        <p:nvPr/>
      </p:nvGrpSpPr>
      <p:grpSpPr>
        <a:xfrm>
          <a:off x="0" y="0"/>
          <a:ext cx="0" cy="0"/>
          <a:chOff x="0" y="0"/>
          <a:chExt cx="0" cy="0"/>
        </a:xfrm>
      </p:grpSpPr>
      <p:sp>
        <p:nvSpPr>
          <p:cNvPr id="221" name="Google Shape;221;g2e1d1154fa0_2_1514"/>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22" name="Google Shape;222;g2e1d1154fa0_2_1514"/>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23" name="Google Shape;223;g2e1d1154fa0_2_1514"/>
          <p:cNvPicPr preferRelativeResize="0"/>
          <p:nvPr/>
        </p:nvPicPr>
        <p:blipFill rotWithShape="1">
          <a:blip r:embed="rId2">
            <a:alphaModFix/>
          </a:blip>
          <a:srcRect l="240" t="10364" r="-239" b="30811"/>
          <a:stretch/>
        </p:blipFill>
        <p:spPr>
          <a:xfrm>
            <a:off x="0" y="5249173"/>
            <a:ext cx="9144000" cy="1680713"/>
          </a:xfrm>
          <a:prstGeom prst="rect">
            <a:avLst/>
          </a:prstGeom>
          <a:noFill/>
          <a:ln>
            <a:noFill/>
          </a:ln>
        </p:spPr>
      </p:pic>
      <p:pic>
        <p:nvPicPr>
          <p:cNvPr id="224" name="Google Shape;224;g2e1d1154fa0_2_1514"/>
          <p:cNvPicPr preferRelativeResize="0"/>
          <p:nvPr/>
        </p:nvPicPr>
        <p:blipFill rotWithShape="1">
          <a:blip r:embed="rId3">
            <a:alphaModFix/>
          </a:blip>
          <a:srcRect b="11684"/>
          <a:stretch/>
        </p:blipFill>
        <p:spPr>
          <a:xfrm>
            <a:off x="0" y="228600"/>
            <a:ext cx="2377168" cy="11484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One Content">
  <p:cSld name="5_One Content">
    <p:spTree>
      <p:nvGrpSpPr>
        <p:cNvPr id="1" name="Shape 225"/>
        <p:cNvGrpSpPr/>
        <p:nvPr/>
      </p:nvGrpSpPr>
      <p:grpSpPr>
        <a:xfrm>
          <a:off x="0" y="0"/>
          <a:ext cx="0" cy="0"/>
          <a:chOff x="0" y="0"/>
          <a:chExt cx="0" cy="0"/>
        </a:xfrm>
      </p:grpSpPr>
      <p:sp>
        <p:nvSpPr>
          <p:cNvPr id="226" name="Google Shape;226;g2e1d1154fa0_2_151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lt1"/>
              </a:buClr>
              <a:buSzPts val="3800"/>
              <a:buFont typeface="Verdana"/>
              <a:buNone/>
              <a:defRPr sz="38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2e1d1154fa0_2_15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 name="Google Shape;228;g2e1d1154fa0_2_15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9" name="Google Shape;229;g2e1d1154fa0_2_15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30" name="Google Shape;230;g2e1d1154fa0_2_1519"/>
          <p:cNvPicPr preferRelativeResize="0"/>
          <p:nvPr/>
        </p:nvPicPr>
        <p:blipFill rotWithShape="1">
          <a:blip r:embed="rId2">
            <a:alphaModFix/>
          </a:blip>
          <a:srcRect t="5951" b="16045"/>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231" name="Google Shape;231;g2e1d1154fa0_2_1519"/>
          <p:cNvPicPr preferRelativeResize="0"/>
          <p:nvPr/>
        </p:nvPicPr>
        <p:blipFill rotWithShape="1">
          <a:blip r:embed="rId3">
            <a:alphaModFix/>
          </a:blip>
          <a:srcRect b="11684"/>
          <a:stretch/>
        </p:blipFill>
        <p:spPr>
          <a:xfrm>
            <a:off x="340991" y="279400"/>
            <a:ext cx="2366010" cy="1143000"/>
          </a:xfrm>
          <a:prstGeom prst="rect">
            <a:avLst/>
          </a:prstGeom>
          <a:noFill/>
          <a:ln>
            <a:noFill/>
          </a:ln>
        </p:spPr>
      </p:pic>
      <p:sp>
        <p:nvSpPr>
          <p:cNvPr id="232" name="Google Shape;232;g2e1d1154fa0_2_1519"/>
          <p:cNvSpPr txBox="1">
            <a:spLocks noGrp="1"/>
          </p:cNvSpPr>
          <p:nvPr>
            <p:ph type="body" idx="1"/>
          </p:nvPr>
        </p:nvSpPr>
        <p:spPr>
          <a:xfrm>
            <a:off x="457201" y="14859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3"/>
        <p:cNvGrpSpPr/>
        <p:nvPr/>
      </p:nvGrpSpPr>
      <p:grpSpPr>
        <a:xfrm>
          <a:off x="0" y="0"/>
          <a:ext cx="0" cy="0"/>
          <a:chOff x="0" y="0"/>
          <a:chExt cx="0" cy="0"/>
        </a:xfrm>
      </p:grpSpPr>
      <p:pic>
        <p:nvPicPr>
          <p:cNvPr id="234" name="Google Shape;234;g2e1d1154fa0_2_152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235" name="Google Shape;235;g2e1d1154fa0_2_1527"/>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6" name="Google Shape;236;g2e1d1154fa0_2_1527"/>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37" name="Google Shape;237;g2e1d1154fa0_2_1527"/>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38"/>
        <p:cNvGrpSpPr/>
        <p:nvPr/>
      </p:nvGrpSpPr>
      <p:grpSpPr>
        <a:xfrm>
          <a:off x="0" y="0"/>
          <a:ext cx="0" cy="0"/>
          <a:chOff x="0" y="0"/>
          <a:chExt cx="0" cy="0"/>
        </a:xfrm>
      </p:grpSpPr>
      <p:pic>
        <p:nvPicPr>
          <p:cNvPr id="239" name="Google Shape;239;g2e1d1154fa0_2_1532"/>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40" name="Google Shape;240;g2e1d1154fa0_2_1532"/>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g2e1d1154fa0_2_1532"/>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42" name="Google Shape;242;g2e1d1154fa0_2_1532"/>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43"/>
        <p:cNvGrpSpPr/>
        <p:nvPr/>
      </p:nvGrpSpPr>
      <p:grpSpPr>
        <a:xfrm>
          <a:off x="0" y="0"/>
          <a:ext cx="0" cy="0"/>
          <a:chOff x="0" y="0"/>
          <a:chExt cx="0" cy="0"/>
        </a:xfrm>
      </p:grpSpPr>
      <p:pic>
        <p:nvPicPr>
          <p:cNvPr id="244" name="Google Shape;244;g2e1d1154fa0_2_1537"/>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45" name="Google Shape;245;g2e1d1154fa0_2_1537"/>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g2e1d1154fa0_2_1537"/>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47" name="Google Shape;247;g2e1d1154fa0_2_1537"/>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8"/>
        <p:cNvGrpSpPr/>
        <p:nvPr/>
      </p:nvGrpSpPr>
      <p:grpSpPr>
        <a:xfrm>
          <a:off x="0" y="0"/>
          <a:ext cx="0" cy="0"/>
          <a:chOff x="0" y="0"/>
          <a:chExt cx="0" cy="0"/>
        </a:xfrm>
      </p:grpSpPr>
      <p:pic>
        <p:nvPicPr>
          <p:cNvPr id="249" name="Google Shape;249;g2e1d1154fa0_2_1542"/>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50" name="Google Shape;250;g2e1d1154fa0_2_1542"/>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g2e1d1154fa0_2_1542"/>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52" name="Google Shape;252;g2e1d1154fa0_2_1542"/>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53"/>
        <p:cNvGrpSpPr/>
        <p:nvPr/>
      </p:nvGrpSpPr>
      <p:grpSpPr>
        <a:xfrm>
          <a:off x="0" y="0"/>
          <a:ext cx="0" cy="0"/>
          <a:chOff x="0" y="0"/>
          <a:chExt cx="0" cy="0"/>
        </a:xfrm>
      </p:grpSpPr>
      <p:sp>
        <p:nvSpPr>
          <p:cNvPr id="254" name="Google Shape;254;g2e1d1154fa0_2_1547"/>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55" name="Google Shape;255;g2e1d1154fa0_2_1547"/>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56" name="Google Shape;256;g2e1d1154fa0_2_1547"/>
          <p:cNvPicPr preferRelativeResize="0"/>
          <p:nvPr/>
        </p:nvPicPr>
        <p:blipFill rotWithShape="1">
          <a:blip r:embed="rId2">
            <a:alphaModFix/>
          </a:blip>
          <a:srcRect t="11971" b="11971"/>
          <a:stretch/>
        </p:blipFill>
        <p:spPr>
          <a:xfrm>
            <a:off x="0" y="5249173"/>
            <a:ext cx="9144000" cy="1680713"/>
          </a:xfrm>
          <a:prstGeom prst="rect">
            <a:avLst/>
          </a:prstGeom>
          <a:noFill/>
          <a:ln>
            <a:noFill/>
          </a:ln>
        </p:spPr>
      </p:pic>
      <p:pic>
        <p:nvPicPr>
          <p:cNvPr id="257" name="Google Shape;257;g2e1d1154fa0_2_1547"/>
          <p:cNvPicPr preferRelativeResize="0"/>
          <p:nvPr/>
        </p:nvPicPr>
        <p:blipFill rotWithShape="1">
          <a:blip r:embed="rId3">
            <a:alphaModFix/>
          </a:blip>
          <a:srcRect b="11684"/>
          <a:stretch/>
        </p:blipFill>
        <p:spPr>
          <a:xfrm>
            <a:off x="122525" y="228600"/>
            <a:ext cx="2470948" cy="1193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34"/>
        <p:cNvGrpSpPr/>
        <p:nvPr/>
      </p:nvGrpSpPr>
      <p:grpSpPr>
        <a:xfrm>
          <a:off x="0" y="0"/>
          <a:ext cx="0" cy="0"/>
          <a:chOff x="0" y="0"/>
          <a:chExt cx="0" cy="0"/>
        </a:xfrm>
      </p:grpSpPr>
      <p:sp>
        <p:nvSpPr>
          <p:cNvPr id="35" name="Google Shape;35;g2e1c5b59911_0_13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g2e1c5b59911_0_138"/>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g2e1c5b59911_0_13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8" name="Google Shape;38;g2e1c5b59911_0_138"/>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58"/>
        <p:cNvGrpSpPr/>
        <p:nvPr/>
      </p:nvGrpSpPr>
      <p:grpSpPr>
        <a:xfrm>
          <a:off x="0" y="0"/>
          <a:ext cx="0" cy="0"/>
          <a:chOff x="0" y="0"/>
          <a:chExt cx="0" cy="0"/>
        </a:xfrm>
      </p:grpSpPr>
      <p:sp>
        <p:nvSpPr>
          <p:cNvPr id="259" name="Google Shape;259;g2e1d1154fa0_2_155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260" name="Google Shape;260;g2e1d1154fa0_2_1552"/>
          <p:cNvPicPr preferRelativeResize="0"/>
          <p:nvPr/>
        </p:nvPicPr>
        <p:blipFill rotWithShape="1">
          <a:blip r:embed="rId2">
            <a:alphaModFix/>
          </a:blip>
          <a:srcRect l="130" t="54" r="-129" b="39099"/>
          <a:stretch/>
        </p:blipFill>
        <p:spPr>
          <a:xfrm>
            <a:off x="11502" y="5183038"/>
            <a:ext cx="9144000" cy="1680713"/>
          </a:xfrm>
          <a:prstGeom prst="rect">
            <a:avLst/>
          </a:prstGeom>
          <a:noFill/>
          <a:ln>
            <a:noFill/>
          </a:ln>
        </p:spPr>
      </p:pic>
      <p:sp>
        <p:nvSpPr>
          <p:cNvPr id="261" name="Google Shape;261;g2e1d1154fa0_2_1552"/>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62" name="Google Shape;262;g2e1d1154fa0_2_1552"/>
          <p:cNvPicPr preferRelativeResize="0"/>
          <p:nvPr/>
        </p:nvPicPr>
        <p:blipFill rotWithShape="1">
          <a:blip r:embed="rId3">
            <a:alphaModFix/>
          </a:blip>
          <a:srcRect b="11684"/>
          <a:stretch/>
        </p:blipFill>
        <p:spPr>
          <a:xfrm>
            <a:off x="122525" y="228600"/>
            <a:ext cx="2470948" cy="11937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63"/>
        <p:cNvGrpSpPr/>
        <p:nvPr/>
      </p:nvGrpSpPr>
      <p:grpSpPr>
        <a:xfrm>
          <a:off x="0" y="0"/>
          <a:ext cx="0" cy="0"/>
          <a:chOff x="0" y="0"/>
          <a:chExt cx="0" cy="0"/>
        </a:xfrm>
      </p:grpSpPr>
      <p:sp>
        <p:nvSpPr>
          <p:cNvPr id="264" name="Google Shape;264;g2e1d1154fa0_2_1557"/>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Verdana"/>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5" name="Google Shape;265;g2e1d1154fa0_2_1557"/>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6" name="Google Shape;266;g2e1d1154fa0_2_155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7" name="Google Shape;267;g2e1d1154fa0_2_155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8" name="Google Shape;268;g2e1d1154fa0_2_15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g2e1d1154fa0_2_1557"/>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270" name="Google Shape;270;g2e1d1154fa0_2_1557"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271" name="Google Shape;271;g2e1d1154fa0_2_1557"/>
          <p:cNvPicPr preferRelativeResize="0"/>
          <p:nvPr/>
        </p:nvPicPr>
        <p:blipFill rotWithShape="1">
          <a:blip r:embed="rId3">
            <a:alphaModFix/>
          </a:blip>
          <a:srcRect b="16562"/>
          <a:stretch/>
        </p:blipFill>
        <p:spPr>
          <a:xfrm>
            <a:off x="120325" y="69975"/>
            <a:ext cx="1604199" cy="8131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272"/>
        <p:cNvGrpSpPr/>
        <p:nvPr/>
      </p:nvGrpSpPr>
      <p:grpSpPr>
        <a:xfrm>
          <a:off x="0" y="0"/>
          <a:ext cx="0" cy="0"/>
          <a:chOff x="0" y="0"/>
          <a:chExt cx="0" cy="0"/>
        </a:xfrm>
      </p:grpSpPr>
      <p:sp>
        <p:nvSpPr>
          <p:cNvPr id="273" name="Google Shape;273;g2e1d1154fa0_2_1566"/>
          <p:cNvSpPr txBox="1">
            <a:spLocks noGrp="1"/>
          </p:cNvSpPr>
          <p:nvPr>
            <p:ph type="body" idx="1"/>
          </p:nvPr>
        </p:nvSpPr>
        <p:spPr>
          <a:xfrm>
            <a:off x="457201" y="1600201"/>
            <a:ext cx="8229600" cy="33528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274" name="Google Shape;274;g2e1d1154fa0_2_1566"/>
          <p:cNvSpPr txBox="1">
            <a:spLocks noGrp="1"/>
          </p:cNvSpPr>
          <p:nvPr>
            <p:ph type="dt" idx="10"/>
          </p:nvPr>
        </p:nvSpPr>
        <p:spPr>
          <a:xfrm>
            <a:off x="457200" y="6356351"/>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5" name="Google Shape;275;g2e1d1154fa0_2_1566"/>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6" name="Google Shape;276;g2e1d1154fa0_2_1566"/>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77" name="Google Shape;277;g2e1d1154fa0_2_1566"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sp>
        <p:nvSpPr>
          <p:cNvPr id="278" name="Google Shape;278;g2e1d1154fa0_2_1566"/>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279" name="Google Shape;279;g2e1d1154fa0_2_1566"/>
          <p:cNvPicPr preferRelativeResize="0"/>
          <p:nvPr/>
        </p:nvPicPr>
        <p:blipFill rotWithShape="1">
          <a:blip r:embed="rId3">
            <a:alphaModFix/>
          </a:blip>
          <a:srcRect b="11684"/>
          <a:stretch/>
        </p:blipFill>
        <p:spPr>
          <a:xfrm>
            <a:off x="122525" y="228600"/>
            <a:ext cx="2470948" cy="1193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9"/>
        <p:cNvGrpSpPr/>
        <p:nvPr/>
      </p:nvGrpSpPr>
      <p:grpSpPr>
        <a:xfrm>
          <a:off x="0" y="0"/>
          <a:ext cx="0" cy="0"/>
          <a:chOff x="0" y="0"/>
          <a:chExt cx="0" cy="0"/>
        </a:xfrm>
      </p:grpSpPr>
      <p:sp>
        <p:nvSpPr>
          <p:cNvPr id="40" name="Google Shape;40;g2e1c5b59911_0_14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g2e1c5b59911_0_143"/>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 name="Google Shape;42;g2e1c5b59911_0_14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43" name="Google Shape;43;g2e1c5b59911_0_14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44"/>
        <p:cNvGrpSpPr/>
        <p:nvPr/>
      </p:nvGrpSpPr>
      <p:grpSpPr>
        <a:xfrm>
          <a:off x="0" y="0"/>
          <a:ext cx="0" cy="0"/>
          <a:chOff x="0" y="0"/>
          <a:chExt cx="0" cy="0"/>
        </a:xfrm>
      </p:grpSpPr>
      <p:pic>
        <p:nvPicPr>
          <p:cNvPr id="45" name="Google Shape;45;g2e1c5b59911_0_148"/>
          <p:cNvPicPr preferRelativeResize="0"/>
          <p:nvPr/>
        </p:nvPicPr>
        <p:blipFill rotWithShape="1">
          <a:blip r:embed="rId2">
            <a:alphaModFix/>
          </a:blip>
          <a:srcRect l="136" t="32397" r="-134" b="12769"/>
          <a:stretch/>
        </p:blipFill>
        <p:spPr>
          <a:xfrm rot="10800000">
            <a:off x="1" y="-1"/>
            <a:ext cx="9143998" cy="1554609"/>
          </a:xfrm>
          <a:prstGeom prst="rect">
            <a:avLst/>
          </a:prstGeom>
          <a:noFill/>
          <a:ln>
            <a:noFill/>
          </a:ln>
        </p:spPr>
      </p:pic>
      <p:pic>
        <p:nvPicPr>
          <p:cNvPr id="46" name="Google Shape;46;g2e1c5b59911_0_148"/>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47" name="Google Shape;47;g2e1c5b59911_0_14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48"/>
        <p:cNvGrpSpPr/>
        <p:nvPr/>
      </p:nvGrpSpPr>
      <p:grpSpPr>
        <a:xfrm>
          <a:off x="0" y="0"/>
          <a:ext cx="0" cy="0"/>
          <a:chOff x="0" y="0"/>
          <a:chExt cx="0" cy="0"/>
        </a:xfrm>
      </p:grpSpPr>
      <p:sp>
        <p:nvSpPr>
          <p:cNvPr id="49" name="Google Shape;49;g2e1c5b59911_0_15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g2e1c5b59911_0_15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51"/>
        <p:cNvGrpSpPr/>
        <p:nvPr/>
      </p:nvGrpSpPr>
      <p:grpSpPr>
        <a:xfrm>
          <a:off x="0" y="0"/>
          <a:ext cx="0" cy="0"/>
          <a:chOff x="0" y="0"/>
          <a:chExt cx="0" cy="0"/>
        </a:xfrm>
      </p:grpSpPr>
      <p:sp>
        <p:nvSpPr>
          <p:cNvPr id="52" name="Google Shape;52;g2e1c5b59911_0_15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2e1c5b59911_0_155"/>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54" name="Google Shape;54;g2e1c5b59911_0_155"/>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55" name="Google Shape;55;g2e1c5b59911_0_155"/>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56" name="Google Shape;56;g2e1c5b59911_0_155"/>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e1c5b59911_0_1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2e1c5b59911_0_1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2e1c5b59911_0_1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2e1c5b59911_0_1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2e1c5b59911_0_1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g2e1d1154fa0_2_14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6" name="Google Shape;166;g2e1d1154fa0_2_145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hyperlink" Target="http://www.youtube.com/watch?v=ZCr4MyTCAxw" TargetMode="External"/><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schoolquality.virginia.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vtss-ric.vcu.edu/events/" TargetMode="External"/><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hyperlink" Target="https://www.attendanceworks.org/chronic-absence/addressing-chronic-absence/3-tiers-of-intervention/root-causes/"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71.xml"/><Relationship Id="rId1" Type="http://schemas.openxmlformats.org/officeDocument/2006/relationships/slideLayout" Target="../slideLayouts/slideLayout31.xml"/><Relationship Id="rId4" Type="http://schemas.openxmlformats.org/officeDocument/2006/relationships/image" Target="../media/image71.jpg"/></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K3axU2b0dDk"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2"/>
          <p:cNvSpPr txBox="1"/>
          <p:nvPr/>
        </p:nvSpPr>
        <p:spPr>
          <a:xfrm>
            <a:off x="3786995" y="5684497"/>
            <a:ext cx="2087593" cy="482700"/>
          </a:xfrm>
          <a:prstGeom prst="rect">
            <a:avLst/>
          </a:prstGeom>
          <a:solidFill>
            <a:schemeClr val="lt1">
              <a:alpha val="6235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dk1"/>
                </a:solidFill>
                <a:latin typeface="Calibri"/>
                <a:ea typeface="Calibri"/>
                <a:cs typeface="Calibri"/>
                <a:sym typeface="Calibri"/>
              </a:rPr>
              <a:t>July 2024</a:t>
            </a:r>
            <a:endParaRPr sz="2800" dirty="0">
              <a:solidFill>
                <a:schemeClr val="dk1"/>
              </a:solidFill>
              <a:latin typeface="Calibri"/>
              <a:ea typeface="Calibri"/>
              <a:cs typeface="Calibri"/>
              <a:sym typeface="Calibri"/>
            </a:endParaRPr>
          </a:p>
        </p:txBody>
      </p:sp>
      <p:sp>
        <p:nvSpPr>
          <p:cNvPr id="286" name="Google Shape;286;p2"/>
          <p:cNvSpPr txBox="1">
            <a:spLocks noGrp="1"/>
          </p:cNvSpPr>
          <p:nvPr>
            <p:ph type="subTitle" idx="1"/>
          </p:nvPr>
        </p:nvSpPr>
        <p:spPr>
          <a:xfrm>
            <a:off x="708525" y="3886200"/>
            <a:ext cx="7633500" cy="1916100"/>
          </a:xfrm>
          <a:prstGeom prst="rect">
            <a:avLst/>
          </a:prstGeom>
          <a:solidFill>
            <a:schemeClr val="lt1">
              <a:alpha val="62350"/>
            </a:schemeClr>
          </a:solidFill>
          <a:ln>
            <a:noFill/>
          </a:ln>
        </p:spPr>
        <p:txBody>
          <a:bodyPr spcFirstLastPara="1" wrap="square" lIns="91425" tIns="45700" rIns="91425" bIns="45700" anchor="t" anchorCtr="0">
            <a:normAutofit/>
          </a:bodyPr>
          <a:lstStyle/>
          <a:p>
            <a:pPr marL="457200" lvl="0" indent="-431800" algn="ctr" rtl="0">
              <a:lnSpc>
                <a:spcPct val="80000"/>
              </a:lnSpc>
              <a:spcBef>
                <a:spcPts val="640"/>
              </a:spcBef>
              <a:spcAft>
                <a:spcPts val="0"/>
              </a:spcAft>
              <a:buClr>
                <a:srgbClr val="888888"/>
              </a:buClr>
              <a:buSzPts val="3200"/>
              <a:buNone/>
            </a:pPr>
            <a:r>
              <a:rPr lang="en-US" sz="4200">
                <a:solidFill>
                  <a:schemeClr val="dk1"/>
                </a:solidFill>
                <a:latin typeface="Verdana"/>
                <a:ea typeface="Verdana"/>
                <a:cs typeface="Verdana"/>
                <a:sym typeface="Verdana"/>
              </a:rPr>
              <a:t>Data-Informed</a:t>
            </a:r>
            <a:endParaRPr sz="4200">
              <a:solidFill>
                <a:schemeClr val="dk1"/>
              </a:solidFill>
              <a:latin typeface="Verdana"/>
              <a:ea typeface="Verdana"/>
              <a:cs typeface="Verdana"/>
              <a:sym typeface="Verdana"/>
            </a:endParaRPr>
          </a:p>
          <a:p>
            <a:pPr marL="457200" lvl="0" indent="-431800" algn="ctr" rtl="0">
              <a:lnSpc>
                <a:spcPct val="80000"/>
              </a:lnSpc>
              <a:spcBef>
                <a:spcPts val="640"/>
              </a:spcBef>
              <a:spcAft>
                <a:spcPts val="0"/>
              </a:spcAft>
              <a:buClr>
                <a:srgbClr val="888888"/>
              </a:buClr>
              <a:buSzPts val="3200"/>
              <a:buNone/>
            </a:pPr>
            <a:r>
              <a:rPr lang="en-US" sz="4200">
                <a:solidFill>
                  <a:schemeClr val="dk1"/>
                </a:solidFill>
                <a:latin typeface="Verdana"/>
                <a:ea typeface="Verdana"/>
                <a:cs typeface="Verdana"/>
                <a:sym typeface="Verdana"/>
              </a:rPr>
              <a:t>Decision Making</a:t>
            </a:r>
            <a:endParaRPr sz="4200">
              <a:solidFill>
                <a:schemeClr val="dk1"/>
              </a:solidFill>
              <a:latin typeface="Verdana"/>
              <a:ea typeface="Verdana"/>
              <a:cs typeface="Verdana"/>
              <a:sym typeface="Verdana"/>
            </a:endParaRPr>
          </a:p>
          <a:p>
            <a:pPr marL="457200" lvl="0" indent="-431800" algn="ctr" rtl="0">
              <a:lnSpc>
                <a:spcPct val="80000"/>
              </a:lnSpc>
              <a:spcBef>
                <a:spcPts val="640"/>
              </a:spcBef>
              <a:spcAft>
                <a:spcPts val="0"/>
              </a:spcAft>
              <a:buClr>
                <a:srgbClr val="888888"/>
              </a:buClr>
              <a:buSzPts val="3200"/>
              <a:buNone/>
            </a:pPr>
            <a:r>
              <a:rPr lang="en-US" sz="4200">
                <a:solidFill>
                  <a:schemeClr val="dk1"/>
                </a:solidFill>
                <a:latin typeface="Verdana"/>
                <a:ea typeface="Verdana"/>
                <a:cs typeface="Verdana"/>
                <a:sym typeface="Verdana"/>
              </a:rPr>
              <a:t>for Tier 1 School Teams</a:t>
            </a:r>
            <a:endParaRPr sz="4200">
              <a:solidFill>
                <a:schemeClr val="dk1"/>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4b213fc81f_0_242"/>
          <p:cNvSpPr txBox="1">
            <a:spLocks noGrp="1"/>
          </p:cNvSpPr>
          <p:nvPr>
            <p:ph type="title"/>
          </p:nvPr>
        </p:nvSpPr>
        <p:spPr>
          <a:xfrm>
            <a:off x="228600" y="88300"/>
            <a:ext cx="8686800" cy="11178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endParaRPr sz="2600"/>
          </a:p>
          <a:p>
            <a:pPr marL="0" lvl="0" indent="0" algn="ctr" rtl="0">
              <a:lnSpc>
                <a:spcPct val="100000"/>
              </a:lnSpc>
              <a:spcBef>
                <a:spcPts val="0"/>
              </a:spcBef>
              <a:spcAft>
                <a:spcPts val="0"/>
              </a:spcAft>
              <a:buSzPts val="990"/>
              <a:buNone/>
            </a:pPr>
            <a:r>
              <a:rPr lang="en-US" sz="2600"/>
              <a:t>Where do most of our decisions about supporting students occur?</a:t>
            </a:r>
            <a:endParaRPr sz="2600"/>
          </a:p>
          <a:p>
            <a:pPr marL="0" lvl="0" indent="0" algn="ctr" rtl="0">
              <a:lnSpc>
                <a:spcPct val="100000"/>
              </a:lnSpc>
              <a:spcBef>
                <a:spcPts val="0"/>
              </a:spcBef>
              <a:spcAft>
                <a:spcPts val="0"/>
              </a:spcAft>
              <a:buSzPts val="990"/>
              <a:buNone/>
            </a:pPr>
            <a:r>
              <a:rPr lang="en-US" sz="2600"/>
              <a:t> </a:t>
            </a:r>
            <a:endParaRPr sz="2600"/>
          </a:p>
        </p:txBody>
      </p:sp>
      <p:pic>
        <p:nvPicPr>
          <p:cNvPr id="361" name="Google Shape;361;g24b213fc81f_0_242" descr="picture of team"/>
          <p:cNvPicPr preferRelativeResize="0"/>
          <p:nvPr/>
        </p:nvPicPr>
        <p:blipFill rotWithShape="1">
          <a:blip r:embed="rId3">
            <a:alphaModFix/>
          </a:blip>
          <a:srcRect/>
          <a:stretch/>
        </p:blipFill>
        <p:spPr>
          <a:xfrm>
            <a:off x="3992850" y="2039200"/>
            <a:ext cx="4399000" cy="3492800"/>
          </a:xfrm>
          <a:prstGeom prst="rect">
            <a:avLst/>
          </a:prstGeom>
          <a:noFill/>
          <a:ln>
            <a:noFill/>
          </a:ln>
        </p:spPr>
      </p:pic>
      <p:pic>
        <p:nvPicPr>
          <p:cNvPr id="362" name="Google Shape;362;g24b213fc81f_0_242" descr="picture of individual"/>
          <p:cNvPicPr preferRelativeResize="0"/>
          <p:nvPr/>
        </p:nvPicPr>
        <p:blipFill rotWithShape="1">
          <a:blip r:embed="rId4">
            <a:alphaModFix/>
          </a:blip>
          <a:srcRect l="59350" t="28602" r="10311"/>
          <a:stretch/>
        </p:blipFill>
        <p:spPr>
          <a:xfrm>
            <a:off x="1056650" y="1749150"/>
            <a:ext cx="1906175" cy="43562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7" name="Google Shape;1287;g22c77b9a829_0_20"/>
          <p:cNvSpPr txBox="1"/>
          <p:nvPr/>
        </p:nvSpPr>
        <p:spPr>
          <a:xfrm>
            <a:off x="91450" y="6337450"/>
            <a:ext cx="638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Source: https://www.youtube.com/watch?v=ZCr4MyTCAxw</a:t>
            </a:r>
            <a:endParaRPr sz="1400" b="0" i="0" u="none" strike="noStrike" cap="none">
              <a:solidFill>
                <a:srgbClr val="000000"/>
              </a:solidFill>
              <a:latin typeface="Arial"/>
              <a:ea typeface="Arial"/>
              <a:cs typeface="Arial"/>
              <a:sym typeface="Arial"/>
            </a:endParaRPr>
          </a:p>
        </p:txBody>
      </p:sp>
      <p:pic>
        <p:nvPicPr>
          <p:cNvPr id="1288" name="Google Shape;1288;g22c77b9a829_0_20" descr="This video provides a glimpse at a PBIS team using TIPS to address student challenges." title="Sample TIPS Meeting for a PBIS Team">
            <a:hlinkClick r:id="rId3"/>
          </p:cNvPr>
          <p:cNvPicPr preferRelativeResize="0"/>
          <p:nvPr/>
        </p:nvPicPr>
        <p:blipFill rotWithShape="1">
          <a:blip r:embed="rId4">
            <a:alphaModFix/>
          </a:blip>
          <a:srcRect/>
          <a:stretch/>
        </p:blipFill>
        <p:spPr>
          <a:xfrm>
            <a:off x="485200" y="1555700"/>
            <a:ext cx="8173600" cy="4597650"/>
          </a:xfrm>
          <a:prstGeom prst="rect">
            <a:avLst/>
          </a:prstGeom>
          <a:noFill/>
          <a:ln>
            <a:noFill/>
          </a:ln>
        </p:spPr>
      </p:pic>
      <p:sp>
        <p:nvSpPr>
          <p:cNvPr id="1289" name="Google Shape;1289;g22c77b9a829_0_20"/>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 </a:t>
            </a:r>
            <a:endParaRPr/>
          </a:p>
        </p:txBody>
      </p:sp>
      <p:sp>
        <p:nvSpPr>
          <p:cNvPr id="1286" name="Google Shape;1286;g22c77b9a829_0_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 Action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6" name="Google Shape;1296;g2e651cec34b_1_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endParaRPr sz="2400">
              <a:latin typeface="Verdana"/>
              <a:ea typeface="Verdana"/>
              <a:cs typeface="Verdana"/>
              <a:sym typeface="Verdana"/>
            </a:endParaRPr>
          </a:p>
          <a:p>
            <a:pPr marL="0" lvl="0" indent="0" algn="l" rtl="0">
              <a:lnSpc>
                <a:spcPct val="100000"/>
              </a:lnSpc>
              <a:spcBef>
                <a:spcPts val="0"/>
              </a:spcBef>
              <a:spcAft>
                <a:spcPts val="0"/>
              </a:spcAft>
              <a:buNone/>
            </a:pPr>
            <a:r>
              <a:rPr lang="en-US" sz="2700">
                <a:latin typeface="Verdana"/>
                <a:ea typeface="Verdana"/>
                <a:cs typeface="Verdana"/>
                <a:sym typeface="Verdana"/>
              </a:rPr>
              <a:t>What are 3 features that are put in place to structure this meeting? </a:t>
            </a:r>
            <a:endParaRPr sz="2700">
              <a:latin typeface="Verdana"/>
              <a:ea typeface="Verdana"/>
              <a:cs typeface="Verdana"/>
              <a:sym typeface="Verdana"/>
            </a:endParaRPr>
          </a:p>
          <a:p>
            <a:pPr marL="0" lvl="0" indent="0" algn="l" rtl="0">
              <a:lnSpc>
                <a:spcPct val="100000"/>
              </a:lnSpc>
              <a:spcBef>
                <a:spcPts val="0"/>
              </a:spcBef>
              <a:spcAft>
                <a:spcPts val="0"/>
              </a:spcAft>
              <a:buNone/>
            </a:pPr>
            <a:endParaRPr sz="2700">
              <a:latin typeface="Verdana"/>
              <a:ea typeface="Verdana"/>
              <a:cs typeface="Verdana"/>
              <a:sym typeface="Verdana"/>
            </a:endParaRPr>
          </a:p>
          <a:p>
            <a:pPr marL="0" lvl="0" indent="0" algn="l" rtl="0">
              <a:lnSpc>
                <a:spcPct val="100000"/>
              </a:lnSpc>
              <a:spcBef>
                <a:spcPts val="0"/>
              </a:spcBef>
              <a:spcAft>
                <a:spcPts val="0"/>
              </a:spcAft>
              <a:buNone/>
            </a:pPr>
            <a:r>
              <a:rPr lang="en-US" sz="2700">
                <a:latin typeface="Verdana"/>
                <a:ea typeface="Verdana"/>
                <a:cs typeface="Verdana"/>
                <a:sym typeface="Verdana"/>
              </a:rPr>
              <a:t>What are 2 questions that you may have from this video?  </a:t>
            </a:r>
            <a:endParaRPr sz="2700">
              <a:latin typeface="Verdana"/>
              <a:ea typeface="Verdana"/>
              <a:cs typeface="Verdana"/>
              <a:sym typeface="Verdana"/>
            </a:endParaRPr>
          </a:p>
          <a:p>
            <a:pPr marL="0" lvl="0" indent="0" algn="l" rtl="0">
              <a:lnSpc>
                <a:spcPct val="100000"/>
              </a:lnSpc>
              <a:spcBef>
                <a:spcPts val="0"/>
              </a:spcBef>
              <a:spcAft>
                <a:spcPts val="0"/>
              </a:spcAft>
              <a:buNone/>
            </a:pPr>
            <a:endParaRPr sz="27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2700">
                <a:latin typeface="Verdana"/>
                <a:ea typeface="Verdana"/>
                <a:cs typeface="Verdana"/>
                <a:sym typeface="Verdana"/>
              </a:rPr>
              <a:t>What is 1 way that you can see this influencing your process in your team meetings?</a:t>
            </a:r>
            <a:endParaRPr sz="2700"/>
          </a:p>
        </p:txBody>
      </p:sp>
      <p:sp>
        <p:nvSpPr>
          <p:cNvPr id="1297" name="Google Shape;1297;g2e651cec34b_1_6"/>
          <p:cNvSpPr txBox="1">
            <a:spLocks noGrp="1"/>
          </p:cNvSpPr>
          <p:nvPr>
            <p:ph type="body" idx="2"/>
          </p:nvPr>
        </p:nvSpPr>
        <p:spPr>
          <a:xfrm>
            <a:off x="457200" y="1435101"/>
            <a:ext cx="3008400" cy="4512900"/>
          </a:xfrm>
          <a:prstGeom prst="rect">
            <a:avLst/>
          </a:prstGeom>
          <a:solidFill>
            <a:srgbClr val="003369">
              <a:alpha val="72160"/>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3300">
                <a:latin typeface="Verdana"/>
                <a:ea typeface="Verdana"/>
                <a:cs typeface="Verdana"/>
                <a:sym typeface="Verdana"/>
              </a:rPr>
              <a:t> </a:t>
            </a:r>
            <a:endParaRPr sz="3300">
              <a:latin typeface="Verdana"/>
              <a:ea typeface="Verdana"/>
              <a:cs typeface="Verdana"/>
              <a:sym typeface="Verdana"/>
            </a:endParaRPr>
          </a:p>
        </p:txBody>
      </p:sp>
      <p:sp>
        <p:nvSpPr>
          <p:cNvPr id="1295" name="Google Shape;1295;g2e651cec34b_1_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
        <p:nvSpPr>
          <p:cNvPr id="1299" name="Google Shape;1299;g2e651cec34b_1_6"/>
          <p:cNvSpPr txBox="1"/>
          <p:nvPr/>
        </p:nvSpPr>
        <p:spPr>
          <a:xfrm>
            <a:off x="1016000" y="5135100"/>
            <a:ext cx="2077500" cy="461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800">
                <a:solidFill>
                  <a:schemeClr val="lt1"/>
                </a:solidFill>
                <a:latin typeface="Verdana"/>
                <a:ea typeface="Verdana"/>
                <a:cs typeface="Verdana"/>
                <a:sym typeface="Verdana"/>
              </a:rPr>
              <a:t>w</a:t>
            </a:r>
            <a:r>
              <a:rPr lang="en-US" sz="1800" i="0" u="none" strike="noStrike" cap="none">
                <a:solidFill>
                  <a:schemeClr val="lt1"/>
                </a:solidFill>
                <a:latin typeface="Verdana"/>
                <a:ea typeface="Verdana"/>
                <a:cs typeface="Verdana"/>
                <a:sym typeface="Verdana"/>
              </a:rPr>
              <a:t>orkbook p</a:t>
            </a:r>
            <a:r>
              <a:rPr lang="en-US" sz="1800">
                <a:solidFill>
                  <a:schemeClr val="lt1"/>
                </a:solidFill>
                <a:latin typeface="Verdana"/>
                <a:ea typeface="Verdana"/>
                <a:cs typeface="Verdana"/>
                <a:sym typeface="Verdana"/>
              </a:rPr>
              <a:t>. 42</a:t>
            </a:r>
            <a:endParaRPr sz="1800" i="0" u="none" strike="noStrike" cap="none">
              <a:solidFill>
                <a:schemeClr val="lt1"/>
              </a:solidFill>
              <a:latin typeface="Verdana"/>
              <a:ea typeface="Verdana"/>
              <a:cs typeface="Verdana"/>
              <a:sym typeface="Verdana"/>
            </a:endParaRPr>
          </a:p>
        </p:txBody>
      </p:sp>
      <p:pic>
        <p:nvPicPr>
          <p:cNvPr id="1300" name="Google Shape;1300;g2e651cec34b_1_6" descr="icon for workbook"/>
          <p:cNvPicPr preferRelativeResize="0"/>
          <p:nvPr/>
        </p:nvPicPr>
        <p:blipFill>
          <a:blip r:embed="rId3">
            <a:alphaModFix/>
          </a:blip>
          <a:stretch>
            <a:fillRect/>
          </a:stretch>
        </p:blipFill>
        <p:spPr>
          <a:xfrm flipH="1">
            <a:off x="672875" y="4372850"/>
            <a:ext cx="997700" cy="7622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g2e1c5b59911_0_680"/>
          <p:cNvSpPr txBox="1">
            <a:spLocks noGrp="1"/>
          </p:cNvSpPr>
          <p:nvPr>
            <p:ph type="title"/>
          </p:nvPr>
        </p:nvSpPr>
        <p:spPr>
          <a:xfrm>
            <a:off x="3267725" y="256825"/>
            <a:ext cx="54192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Call to Action</a:t>
            </a:r>
            <a:endParaRPr/>
          </a:p>
        </p:txBody>
      </p:sp>
      <p:sp>
        <p:nvSpPr>
          <p:cNvPr id="1307" name="Google Shape;1307;g2e1c5b59911_0_680"/>
          <p:cNvSpPr txBox="1">
            <a:spLocks noGrp="1"/>
          </p:cNvSpPr>
          <p:nvPr>
            <p:ph type="body" idx="1"/>
          </p:nvPr>
        </p:nvSpPr>
        <p:spPr>
          <a:xfrm>
            <a:off x="432300" y="1659075"/>
            <a:ext cx="8279400" cy="472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400">
              <a:solidFill>
                <a:srgbClr val="000000"/>
              </a:solidFill>
              <a:latin typeface="Verdana"/>
              <a:ea typeface="Verdana"/>
              <a:cs typeface="Verdana"/>
              <a:sym typeface="Verdana"/>
            </a:endParaRPr>
          </a:p>
          <a:p>
            <a:pPr marL="114300" lvl="0" indent="0" algn="ctr" rtl="0">
              <a:lnSpc>
                <a:spcPct val="100000"/>
              </a:lnSpc>
              <a:spcBef>
                <a:spcPts val="360"/>
              </a:spcBef>
              <a:spcAft>
                <a:spcPts val="0"/>
              </a:spcAft>
              <a:buSzPts val="1800"/>
              <a:buNone/>
            </a:pPr>
            <a:r>
              <a:rPr lang="en-US" sz="2400">
                <a:solidFill>
                  <a:srgbClr val="000000"/>
                </a:solidFill>
                <a:latin typeface="Verdana"/>
                <a:ea typeface="Verdana"/>
                <a:cs typeface="Verdana"/>
                <a:sym typeface="Verdana"/>
              </a:rPr>
              <a:t>What is an immediate next step to facilitate the DIDM process in your school?</a:t>
            </a:r>
            <a:endParaRPr sz="2400">
              <a:solidFill>
                <a:srgbClr val="000000"/>
              </a:solidFill>
              <a:latin typeface="Verdana"/>
              <a:ea typeface="Verdana"/>
              <a:cs typeface="Verdana"/>
              <a:sym typeface="Verdana"/>
            </a:endParaRPr>
          </a:p>
          <a:p>
            <a:pPr marL="114300" lvl="0" indent="0" algn="ctr" rtl="0">
              <a:lnSpc>
                <a:spcPct val="100000"/>
              </a:lnSpc>
              <a:spcBef>
                <a:spcPts val="1000"/>
              </a:spcBef>
              <a:spcAft>
                <a:spcPts val="0"/>
              </a:spcAft>
              <a:buSzPts val="1800"/>
              <a:buNone/>
            </a:pPr>
            <a:endParaRPr sz="2400">
              <a:solidFill>
                <a:srgbClr val="000000"/>
              </a:solidFill>
              <a:latin typeface="Verdana"/>
              <a:ea typeface="Verdana"/>
              <a:cs typeface="Verdana"/>
              <a:sym typeface="Verdana"/>
            </a:endParaRPr>
          </a:p>
          <a:p>
            <a:pPr marL="114300" lvl="0" indent="0" algn="ctr" rtl="0">
              <a:lnSpc>
                <a:spcPct val="100000"/>
              </a:lnSpc>
              <a:spcBef>
                <a:spcPts val="1000"/>
              </a:spcBef>
              <a:spcAft>
                <a:spcPts val="0"/>
              </a:spcAft>
              <a:buSzPts val="1800"/>
              <a:buNone/>
            </a:pPr>
            <a:r>
              <a:rPr lang="en-US" sz="2400" i="1">
                <a:solidFill>
                  <a:srgbClr val="000000"/>
                </a:solidFill>
                <a:latin typeface="Verdana"/>
                <a:ea typeface="Verdana"/>
                <a:cs typeface="Verdana"/>
                <a:sym typeface="Verdana"/>
              </a:rPr>
              <a:t>Consider where you are in this process:</a:t>
            </a:r>
            <a:endParaRPr sz="2400" i="1">
              <a:solidFill>
                <a:srgbClr val="000000"/>
              </a:solidFill>
              <a:latin typeface="Verdana"/>
              <a:ea typeface="Verdana"/>
              <a:cs typeface="Verdana"/>
              <a:sym typeface="Verdana"/>
            </a:endParaRPr>
          </a:p>
          <a:p>
            <a:pPr marL="457200" lvl="0" indent="-381000" algn="ctr" rtl="0">
              <a:spcBef>
                <a:spcPts val="1000"/>
              </a:spcBef>
              <a:spcAft>
                <a:spcPts val="0"/>
              </a:spcAft>
              <a:buClr>
                <a:schemeClr val="dk1"/>
              </a:buClr>
              <a:buSzPts val="2400"/>
              <a:buFont typeface="Verdana"/>
              <a:buChar char="•"/>
            </a:pPr>
            <a:r>
              <a:rPr lang="en-US" sz="2400" i="1">
                <a:latin typeface="Verdana"/>
                <a:ea typeface="Verdana"/>
                <a:cs typeface="Verdana"/>
                <a:sym typeface="Verdana"/>
              </a:rPr>
              <a:t>Identifying data to collect?</a:t>
            </a:r>
            <a:endParaRPr sz="2400" i="1">
              <a:latin typeface="Verdana"/>
              <a:ea typeface="Verdana"/>
              <a:cs typeface="Verdana"/>
              <a:sym typeface="Verdana"/>
            </a:endParaRPr>
          </a:p>
          <a:p>
            <a:pPr marL="457200" lvl="0" indent="-381000" algn="ctr" rtl="0">
              <a:spcBef>
                <a:spcPts val="1000"/>
              </a:spcBef>
              <a:spcAft>
                <a:spcPts val="0"/>
              </a:spcAft>
              <a:buClr>
                <a:schemeClr val="dk1"/>
              </a:buClr>
              <a:buSzPts val="2400"/>
              <a:buFont typeface="Verdana"/>
              <a:buChar char="•"/>
            </a:pPr>
            <a:r>
              <a:rPr lang="en-US" sz="2400" i="1">
                <a:solidFill>
                  <a:schemeClr val="dk1"/>
                </a:solidFill>
                <a:latin typeface="Verdana"/>
                <a:ea typeface="Verdana"/>
                <a:cs typeface="Verdana"/>
                <a:sym typeface="Verdana"/>
              </a:rPr>
              <a:t>Identifying red flags?</a:t>
            </a:r>
            <a:endParaRPr sz="2400" i="1">
              <a:solidFill>
                <a:schemeClr val="dk1"/>
              </a:solidFill>
              <a:latin typeface="Verdana"/>
              <a:ea typeface="Verdana"/>
              <a:cs typeface="Verdana"/>
              <a:sym typeface="Verdana"/>
            </a:endParaRPr>
          </a:p>
          <a:p>
            <a:pPr marL="457200" lvl="0" indent="-381000" algn="ctr" rtl="0">
              <a:spcBef>
                <a:spcPts val="1000"/>
              </a:spcBef>
              <a:spcAft>
                <a:spcPts val="0"/>
              </a:spcAft>
              <a:buClr>
                <a:schemeClr val="dk1"/>
              </a:buClr>
              <a:buSzPts val="2400"/>
              <a:buFont typeface="Verdana"/>
              <a:buChar char="•"/>
            </a:pPr>
            <a:r>
              <a:rPr lang="en-US" sz="2400" i="1">
                <a:solidFill>
                  <a:schemeClr val="dk1"/>
                </a:solidFill>
                <a:latin typeface="Verdana"/>
                <a:ea typeface="Verdana"/>
                <a:cs typeface="Verdana"/>
                <a:sym typeface="Verdana"/>
              </a:rPr>
              <a:t>Working on establishing the “why?”</a:t>
            </a:r>
            <a:endParaRPr sz="2400" i="1">
              <a:solidFill>
                <a:schemeClr val="dk1"/>
              </a:solidFill>
              <a:latin typeface="Verdana"/>
              <a:ea typeface="Verdana"/>
              <a:cs typeface="Verdana"/>
              <a:sym typeface="Verdana"/>
            </a:endParaRPr>
          </a:p>
          <a:p>
            <a:pPr marL="457200" lvl="0" indent="-381000" algn="ctr" rtl="0">
              <a:spcBef>
                <a:spcPts val="1000"/>
              </a:spcBef>
              <a:spcAft>
                <a:spcPts val="1000"/>
              </a:spcAft>
              <a:buClr>
                <a:schemeClr val="dk1"/>
              </a:buClr>
              <a:buSzPts val="2400"/>
              <a:buFont typeface="Verdana"/>
              <a:buChar char="•"/>
            </a:pPr>
            <a:r>
              <a:rPr lang="en-US" sz="2400" i="1">
                <a:solidFill>
                  <a:schemeClr val="dk1"/>
                </a:solidFill>
                <a:latin typeface="Verdana"/>
                <a:ea typeface="Verdana"/>
                <a:cs typeface="Verdana"/>
                <a:sym typeface="Verdana"/>
              </a:rPr>
              <a:t>First draft of a precision </a:t>
            </a:r>
            <a:r>
              <a:rPr lang="en-US" sz="2400" i="1">
                <a:latin typeface="Verdana"/>
                <a:ea typeface="Verdana"/>
                <a:cs typeface="Verdana"/>
                <a:sym typeface="Verdana"/>
              </a:rPr>
              <a:t>s</a:t>
            </a:r>
            <a:r>
              <a:rPr lang="en-US" sz="2400" i="1">
                <a:solidFill>
                  <a:schemeClr val="dk1"/>
                </a:solidFill>
                <a:latin typeface="Verdana"/>
                <a:ea typeface="Verdana"/>
                <a:cs typeface="Verdana"/>
                <a:sym typeface="Verdana"/>
              </a:rPr>
              <a:t>tatement and goal?</a:t>
            </a:r>
            <a:endParaRPr sz="2400" i="1">
              <a:solidFill>
                <a:srgbClr val="000000"/>
              </a:solidFill>
              <a:latin typeface="Verdana"/>
              <a:ea typeface="Verdana"/>
              <a:cs typeface="Verdana"/>
              <a:sym typeface="Verdan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pic>
        <p:nvPicPr>
          <p:cNvPr id="1319" name="Google Shape;1319;g2e81a3f367e_0_12" descr="Thank you"/>
          <p:cNvPicPr preferRelativeResize="0"/>
          <p:nvPr/>
        </p:nvPicPr>
        <p:blipFill>
          <a:blip r:embed="rId3">
            <a:alphaModFix/>
          </a:blip>
          <a:stretch>
            <a:fillRect/>
          </a:stretch>
        </p:blipFill>
        <p:spPr>
          <a:xfrm>
            <a:off x="370125" y="1476825"/>
            <a:ext cx="8210425" cy="3064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defce72b7a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6282" algn="l" rtl="0">
              <a:lnSpc>
                <a:spcPct val="100000"/>
              </a:lnSpc>
              <a:spcBef>
                <a:spcPts val="1000"/>
              </a:spcBef>
              <a:spcAft>
                <a:spcPts val="0"/>
              </a:spcAft>
              <a:buSzPts val="3271"/>
              <a:buFont typeface="Verdana"/>
              <a:buChar char="•"/>
            </a:pPr>
            <a:r>
              <a:rPr lang="en-US">
                <a:latin typeface="Verdana"/>
                <a:ea typeface="Verdana"/>
                <a:cs typeface="Verdana"/>
                <a:sym typeface="Verdana"/>
              </a:rPr>
              <a:t>MTSS integrates data-informed decisions that are already happening in silos. </a:t>
            </a:r>
            <a:endParaRPr>
              <a:latin typeface="Verdana"/>
              <a:ea typeface="Verdana"/>
              <a:cs typeface="Verdana"/>
              <a:sym typeface="Verdana"/>
            </a:endParaRPr>
          </a:p>
          <a:p>
            <a:pPr marL="457200" lvl="0" indent="-436282" algn="l" rtl="0">
              <a:lnSpc>
                <a:spcPct val="100000"/>
              </a:lnSpc>
              <a:spcBef>
                <a:spcPts val="1000"/>
              </a:spcBef>
              <a:spcAft>
                <a:spcPts val="0"/>
              </a:spcAft>
              <a:buSzPts val="3271"/>
              <a:buFont typeface="Verdana"/>
              <a:buChar char="•"/>
            </a:pPr>
            <a:r>
              <a:rPr lang="en-US">
                <a:latin typeface="Verdana"/>
                <a:ea typeface="Verdana"/>
                <a:cs typeface="Verdana"/>
                <a:sym typeface="Verdana"/>
              </a:rPr>
              <a:t>MTSS provides a consistent common approach and structure for reviewing multiple data points, identifying trends, and determining root cause.</a:t>
            </a:r>
            <a:endParaRPr>
              <a:latin typeface="Verdana"/>
              <a:ea typeface="Verdana"/>
              <a:cs typeface="Verdana"/>
              <a:sym typeface="Verdana"/>
            </a:endParaRPr>
          </a:p>
          <a:p>
            <a:pPr marL="457200" lvl="0" indent="0" algn="l" rtl="0">
              <a:lnSpc>
                <a:spcPct val="100000"/>
              </a:lnSpc>
              <a:spcBef>
                <a:spcPts val="1000"/>
              </a:spcBef>
              <a:spcAft>
                <a:spcPts val="0"/>
              </a:spcAft>
              <a:buSzPts val="1800"/>
              <a:buNone/>
            </a:pPr>
            <a:endParaRPr>
              <a:latin typeface="Verdana"/>
              <a:ea typeface="Verdana"/>
              <a:cs typeface="Verdana"/>
              <a:sym typeface="Verdana"/>
            </a:endParaRPr>
          </a:p>
          <a:p>
            <a:pPr marL="457200" lvl="0" indent="0" algn="l" rtl="0">
              <a:lnSpc>
                <a:spcPct val="100000"/>
              </a:lnSpc>
              <a:spcBef>
                <a:spcPts val="360"/>
              </a:spcBef>
              <a:spcAft>
                <a:spcPts val="0"/>
              </a:spcAft>
              <a:buSzPts val="1800"/>
              <a:buNone/>
            </a:pPr>
            <a:r>
              <a:rPr lang="en-US" sz="2550">
                <a:latin typeface="Verdana"/>
                <a:ea typeface="Verdana"/>
                <a:cs typeface="Verdana"/>
                <a:sym typeface="Verdana"/>
              </a:rPr>
              <a:t>(Dana Ashley, American Educator, 2015) </a:t>
            </a:r>
            <a:endParaRPr sz="2550">
              <a:latin typeface="Verdana"/>
              <a:ea typeface="Verdana"/>
              <a:cs typeface="Verdana"/>
              <a:sym typeface="Verdana"/>
            </a:endParaRPr>
          </a:p>
        </p:txBody>
      </p:sp>
      <p:sp>
        <p:nvSpPr>
          <p:cNvPr id="369" name="Google Shape;369;g2defce72b7a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Through a MTSS Lens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2529f5120d7_1_0" descr="visual of data, systems, practices"/>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376" name="Google Shape;376;g2529f5120d7_1_0"/>
          <p:cNvSpPr txBox="1">
            <a:spLocks noGrp="1"/>
          </p:cNvSpPr>
          <p:nvPr>
            <p:ph type="title"/>
          </p:nvPr>
        </p:nvSpPr>
        <p:spPr>
          <a:xfrm>
            <a:off x="228600" y="1524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and School Level </a:t>
            </a:r>
            <a:endParaRPr/>
          </a:p>
          <a:p>
            <a:pPr marL="0" lvl="0" indent="0" algn="ctr" rtl="0">
              <a:lnSpc>
                <a:spcPct val="100000"/>
              </a:lnSpc>
              <a:spcBef>
                <a:spcPts val="0"/>
              </a:spcBef>
              <a:spcAft>
                <a:spcPts val="0"/>
              </a:spcAft>
              <a:buSzPct val="100000"/>
              <a:buNone/>
            </a:pPr>
            <a:r>
              <a:rPr lang="en-US"/>
              <a:t>Decision Making</a:t>
            </a:r>
            <a:endParaRPr/>
          </a:p>
        </p:txBody>
      </p:sp>
      <p:sp>
        <p:nvSpPr>
          <p:cNvPr id="377" name="Google Shape;377;g2529f5120d7_1_0"/>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12</a:t>
            </a:fld>
            <a:endParaRPr sz="1050" b="0" i="0" u="none" strike="noStrike" cap="none">
              <a:solidFill>
                <a:srgbClr val="000000"/>
              </a:solidFill>
              <a:latin typeface="Arial"/>
              <a:ea typeface="Arial"/>
              <a:cs typeface="Arial"/>
              <a:sym typeface="Arial"/>
            </a:endParaRPr>
          </a:p>
        </p:txBody>
      </p:sp>
      <p:sp>
        <p:nvSpPr>
          <p:cNvPr id="378" name="Google Shape;378;g2529f5120d7_1_0"/>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379" name="Google Shape;379;g2529f5120d7_1_0"/>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380" name="Google Shape;380;g2529f5120d7_1_0"/>
          <p:cNvSpPr txBox="1"/>
          <p:nvPr/>
        </p:nvSpPr>
        <p:spPr>
          <a:xfrm>
            <a:off x="6381803" y="3494663"/>
            <a:ext cx="2229900" cy="931200"/>
          </a:xfrm>
          <a:prstGeom prst="rect">
            <a:avLst/>
          </a:prstGeom>
          <a:solidFill>
            <a:srgbClr val="62A6FF">
              <a:alpha val="60780"/>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381" name="Google Shape;381;g2529f5120d7_1_0"/>
          <p:cNvSpPr txBox="1"/>
          <p:nvPr/>
        </p:nvSpPr>
        <p:spPr>
          <a:xfrm>
            <a:off x="457200" y="3386477"/>
            <a:ext cx="1905000" cy="1146600"/>
          </a:xfrm>
          <a:prstGeom prst="rect">
            <a:avLst/>
          </a:prstGeom>
          <a:solidFill>
            <a:srgbClr val="6CC08D">
              <a:alpha val="33730"/>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382" name="Google Shape;382;g2529f5120d7_1_0"/>
          <p:cNvSpPr txBox="1"/>
          <p:nvPr/>
        </p:nvSpPr>
        <p:spPr>
          <a:xfrm>
            <a:off x="3335688" y="1447804"/>
            <a:ext cx="2320200" cy="931200"/>
          </a:xfrm>
          <a:prstGeom prst="rect">
            <a:avLst/>
          </a:prstGeom>
          <a:solidFill>
            <a:srgbClr val="FF8AD8">
              <a:alpha val="33330"/>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
        <p:nvSpPr>
          <p:cNvPr id="383" name="Google Shape;383;g2529f5120d7_1_0">
            <a:extLst>
              <a:ext uri="{C183D7F6-B498-43B3-948B-1728B52AA6E4}">
                <adec:decorative xmlns:adec="http://schemas.microsoft.com/office/drawing/2017/decorative" val="1"/>
              </a:ext>
            </a:extLst>
          </p:cNvPr>
          <p:cNvSpPr/>
          <p:nvPr/>
        </p:nvSpPr>
        <p:spPr>
          <a:xfrm rot="-1751971">
            <a:off x="2752174" y="5173685"/>
            <a:ext cx="1082909" cy="739219"/>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384" name="Google Shape;384;g2529f5120d7_1_0">
            <a:extLst>
              <a:ext uri="{C183D7F6-B498-43B3-948B-1728B52AA6E4}">
                <adec:decorative xmlns:adec="http://schemas.microsoft.com/office/drawing/2017/decorative" val="1"/>
              </a:ext>
            </a:extLst>
          </p:cNvPr>
          <p:cNvSpPr/>
          <p:nvPr/>
        </p:nvSpPr>
        <p:spPr>
          <a:xfrm rot="-1751971">
            <a:off x="2348099" y="4438760"/>
            <a:ext cx="1082909" cy="739219"/>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385" name="Google Shape;385;g2529f5120d7_1_0">
            <a:extLst>
              <a:ext uri="{C183D7F6-B498-43B3-948B-1728B52AA6E4}">
                <adec:decorative xmlns:adec="http://schemas.microsoft.com/office/drawing/2017/decorative" val="1"/>
              </a:ext>
            </a:extLst>
          </p:cNvPr>
          <p:cNvSpPr/>
          <p:nvPr/>
        </p:nvSpPr>
        <p:spPr>
          <a:xfrm rot="-9889454">
            <a:off x="5392372" y="4438765"/>
            <a:ext cx="1082966" cy="73917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386" name="Google Shape;386;g2529f5120d7_1_0">
            <a:extLst>
              <a:ext uri="{C183D7F6-B498-43B3-948B-1728B52AA6E4}">
                <adec:decorative xmlns:adec="http://schemas.microsoft.com/office/drawing/2017/decorative" val="1"/>
              </a:ext>
            </a:extLst>
          </p:cNvPr>
          <p:cNvSpPr/>
          <p:nvPr/>
        </p:nvSpPr>
        <p:spPr>
          <a:xfrm rot="9495629">
            <a:off x="4934937" y="2521184"/>
            <a:ext cx="1082920" cy="739309"/>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387" name="Google Shape;387;g2529f5120d7_1_0"/>
          <p:cNvSpPr txBox="1"/>
          <p:nvPr/>
        </p:nvSpPr>
        <p:spPr>
          <a:xfrm>
            <a:off x="145150" y="6333250"/>
            <a:ext cx="3029700" cy="4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workbook p. 10</a:t>
            </a:r>
            <a:endParaRPr sz="1800">
              <a:solidFill>
                <a:schemeClr val="dk1"/>
              </a:solidFill>
              <a:latin typeface="Verdana"/>
              <a:ea typeface="Verdana"/>
              <a:cs typeface="Verdana"/>
              <a:sym typeface="Verdana"/>
            </a:endParaRPr>
          </a:p>
        </p:txBody>
      </p:sp>
      <p:pic>
        <p:nvPicPr>
          <p:cNvPr id="388" name="Google Shape;388;g2529f5120d7_1_0" descr="icon for workbook"/>
          <p:cNvPicPr preferRelativeResize="0"/>
          <p:nvPr/>
        </p:nvPicPr>
        <p:blipFill>
          <a:blip r:embed="rId4">
            <a:alphaModFix/>
          </a:blip>
          <a:stretch>
            <a:fillRect/>
          </a:stretch>
        </p:blipFill>
        <p:spPr>
          <a:xfrm flipH="1">
            <a:off x="228600" y="5641300"/>
            <a:ext cx="997700" cy="76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gtEl>
                                        <p:attrNameLst>
                                          <p:attrName>style.visibility</p:attrName>
                                        </p:attrNameLst>
                                      </p:cBhvr>
                                      <p:to>
                                        <p:strVal val="visible"/>
                                      </p:to>
                                    </p:set>
                                    <p:animEffect transition="in" filter="fade">
                                      <p:cBhvr>
                                        <p:cTn id="12" dur="1000"/>
                                        <p:tgtEl>
                                          <p:spTgt spid="384"/>
                                        </p:tgtEl>
                                      </p:cBhvr>
                                    </p:animEffect>
                                  </p:childTnLst>
                                </p:cTn>
                              </p:par>
                              <p:par>
                                <p:cTn id="13" presetID="10" presetClass="exit" presetSubtype="0" fill="hold" nodeType="withEffect">
                                  <p:stCondLst>
                                    <p:cond delay="0"/>
                                  </p:stCondLst>
                                  <p:childTnLst>
                                    <p:animEffect transition="out" filter="fade">
                                      <p:cBhvr>
                                        <p:cTn id="14" dur="1000"/>
                                        <p:tgtEl>
                                          <p:spTgt spid="383"/>
                                        </p:tgtEl>
                                      </p:cBhvr>
                                    </p:animEffect>
                                    <p:set>
                                      <p:cBhvr>
                                        <p:cTn id="15" dur="1" fill="hold">
                                          <p:stCondLst>
                                            <p:cond delay="1000"/>
                                          </p:stCondLst>
                                        </p:cTn>
                                        <p:tgtEl>
                                          <p:spTgt spid="38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5"/>
                                        </p:tgtEl>
                                        <p:attrNameLst>
                                          <p:attrName>style.visibility</p:attrName>
                                        </p:attrNameLst>
                                      </p:cBhvr>
                                      <p:to>
                                        <p:strVal val="visible"/>
                                      </p:to>
                                    </p:set>
                                    <p:animEffect transition="in" filter="fade">
                                      <p:cBhvr>
                                        <p:cTn id="20" dur="1000"/>
                                        <p:tgtEl>
                                          <p:spTgt spid="385"/>
                                        </p:tgtEl>
                                      </p:cBhvr>
                                    </p:animEffect>
                                  </p:childTnLst>
                                </p:cTn>
                              </p:par>
                              <p:par>
                                <p:cTn id="21" presetID="10" presetClass="exit" presetSubtype="0" fill="hold" nodeType="withEffect">
                                  <p:stCondLst>
                                    <p:cond delay="0"/>
                                  </p:stCondLst>
                                  <p:childTnLst>
                                    <p:animEffect transition="out" filter="fade">
                                      <p:cBhvr>
                                        <p:cTn id="22" dur="1000"/>
                                        <p:tgtEl>
                                          <p:spTgt spid="384"/>
                                        </p:tgtEl>
                                      </p:cBhvr>
                                    </p:animEffect>
                                    <p:set>
                                      <p:cBhvr>
                                        <p:cTn id="23" dur="1" fill="hold">
                                          <p:stCondLst>
                                            <p:cond delay="1000"/>
                                          </p:stCondLst>
                                        </p:cTn>
                                        <p:tgtEl>
                                          <p:spTgt spid="38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6"/>
                                        </p:tgtEl>
                                        <p:attrNameLst>
                                          <p:attrName>style.visibility</p:attrName>
                                        </p:attrNameLst>
                                      </p:cBhvr>
                                      <p:to>
                                        <p:strVal val="visible"/>
                                      </p:to>
                                    </p:set>
                                    <p:animEffect transition="in" filter="fade">
                                      <p:cBhvr>
                                        <p:cTn id="28" dur="1000"/>
                                        <p:tgtEl>
                                          <p:spTgt spid="386"/>
                                        </p:tgtEl>
                                      </p:cBhvr>
                                    </p:animEffect>
                                  </p:childTnLst>
                                </p:cTn>
                              </p:par>
                              <p:par>
                                <p:cTn id="29" presetID="10" presetClass="exit" presetSubtype="0" fill="hold" nodeType="withEffect">
                                  <p:stCondLst>
                                    <p:cond delay="0"/>
                                  </p:stCondLst>
                                  <p:childTnLst>
                                    <p:animEffect transition="out" filter="fade">
                                      <p:cBhvr>
                                        <p:cTn id="30" dur="1000"/>
                                        <p:tgtEl>
                                          <p:spTgt spid="385"/>
                                        </p:tgtEl>
                                      </p:cBhvr>
                                    </p:animEffect>
                                    <p:set>
                                      <p:cBhvr>
                                        <p:cTn id="31" dur="1" fill="hold">
                                          <p:stCondLst>
                                            <p:cond delay="1000"/>
                                          </p:stCondLst>
                                        </p:cTn>
                                        <p:tgtEl>
                                          <p:spTgt spid="3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e1d1154fa0_2_475"/>
          <p:cNvSpPr txBox="1">
            <a:spLocks noGrp="1"/>
          </p:cNvSpPr>
          <p:nvPr>
            <p:ph type="ctrTitle"/>
          </p:nvPr>
        </p:nvSpPr>
        <p:spPr>
          <a:xfrm>
            <a:off x="928464" y="1600200"/>
            <a:ext cx="7240500" cy="1470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5000">
                <a:solidFill>
                  <a:schemeClr val="lt1"/>
                </a:solidFill>
              </a:rPr>
              <a:t>Overview</a:t>
            </a:r>
            <a:endParaRPr sz="5000">
              <a:solidFill>
                <a:schemeClr val="lt1"/>
              </a:solidFill>
            </a:endParaRPr>
          </a:p>
        </p:txBody>
      </p:sp>
      <p:sp>
        <p:nvSpPr>
          <p:cNvPr id="394" name="Google Shape;394;g2e1d1154fa0_2_475"/>
          <p:cNvSpPr txBox="1">
            <a:spLocks noGrp="1"/>
          </p:cNvSpPr>
          <p:nvPr>
            <p:ph type="subTitle" idx="1"/>
          </p:nvPr>
        </p:nvSpPr>
        <p:spPr>
          <a:xfrm>
            <a:off x="215875" y="3429000"/>
            <a:ext cx="8666400" cy="3180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US" sz="2400" b="1">
                <a:solidFill>
                  <a:schemeClr val="dk1"/>
                </a:solidFill>
              </a:rPr>
              <a:t>School-level Data Informed Decision Making</a:t>
            </a:r>
            <a:endParaRPr sz="2400" b="1">
              <a:solidFill>
                <a:schemeClr val="dk1"/>
              </a:solidFill>
            </a:endParaRPr>
          </a:p>
          <a:p>
            <a:pPr marL="457200" lvl="0" indent="0" algn="ctr" rtl="0">
              <a:spcBef>
                <a:spcPts val="1000"/>
              </a:spcBef>
              <a:spcAft>
                <a:spcPts val="0"/>
              </a:spcAft>
              <a:buClr>
                <a:schemeClr val="dk1"/>
              </a:buClr>
              <a:buSzPts val="3200"/>
              <a:buFont typeface="Arial"/>
              <a:buNone/>
            </a:pPr>
            <a:r>
              <a:rPr lang="en-US" sz="2400">
                <a:solidFill>
                  <a:schemeClr val="dk1"/>
                </a:solidFill>
              </a:rPr>
              <a:t>Why is this process important?</a:t>
            </a:r>
            <a:endParaRPr sz="2400">
              <a:solidFill>
                <a:schemeClr val="dk1"/>
              </a:solidFill>
            </a:endParaRPr>
          </a:p>
          <a:p>
            <a:pPr marL="457200" lvl="0" indent="0" algn="ctr" rtl="0">
              <a:spcBef>
                <a:spcPts val="1000"/>
              </a:spcBef>
              <a:spcAft>
                <a:spcPts val="0"/>
              </a:spcAft>
              <a:buClr>
                <a:schemeClr val="dk1"/>
              </a:buClr>
              <a:buSzPts val="3200"/>
              <a:buFont typeface="Arial"/>
              <a:buNone/>
            </a:pPr>
            <a:r>
              <a:rPr lang="en-US" sz="2400">
                <a:solidFill>
                  <a:schemeClr val="dk1"/>
                </a:solidFill>
              </a:rPr>
              <a:t>What are critical features of this process?</a:t>
            </a:r>
            <a:endParaRPr sz="2400">
              <a:solidFill>
                <a:schemeClr val="dk1"/>
              </a:solidFill>
            </a:endParaRPr>
          </a:p>
          <a:p>
            <a:pPr marL="457200" lvl="0" indent="0" algn="ctr" rtl="0">
              <a:spcBef>
                <a:spcPts val="1000"/>
              </a:spcBef>
              <a:spcAft>
                <a:spcPts val="0"/>
              </a:spcAft>
              <a:buClr>
                <a:schemeClr val="dk1"/>
              </a:buClr>
              <a:buSzPts val="3200"/>
              <a:buFont typeface="Arial"/>
              <a:buNone/>
            </a:pPr>
            <a:r>
              <a:rPr lang="en-US" sz="2400">
                <a:solidFill>
                  <a:schemeClr val="dk1"/>
                </a:solidFill>
              </a:rPr>
              <a:t>How does it relate to school-level decision making?</a:t>
            </a:r>
            <a:endParaRPr sz="2400">
              <a:solidFill>
                <a:schemeClr val="dk1"/>
              </a:solidFill>
            </a:endParaRPr>
          </a:p>
          <a:p>
            <a:pPr marL="457200" lvl="0" indent="0" algn="ctr" rtl="0">
              <a:spcBef>
                <a:spcPts val="1000"/>
              </a:spcBef>
              <a:spcAft>
                <a:spcPts val="0"/>
              </a:spcAft>
              <a:buClr>
                <a:schemeClr val="dk1"/>
              </a:buClr>
              <a:buSzPts val="3200"/>
              <a:buFont typeface="Arial"/>
              <a:buNone/>
            </a:pPr>
            <a:r>
              <a:rPr lang="en-US" sz="2400">
                <a:solidFill>
                  <a:schemeClr val="dk1"/>
                </a:solidFill>
              </a:rPr>
              <a:t>Role of Tier 1 Team</a:t>
            </a:r>
            <a:endParaRPr sz="2400">
              <a:solidFill>
                <a:schemeClr val="dk1"/>
              </a:solidFil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3cf20a53eb_0_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10000"/>
          </a:bodyPr>
          <a:lstStyle/>
          <a:p>
            <a:pPr marL="114300" lvl="0" indent="0" algn="l" rtl="0">
              <a:lnSpc>
                <a:spcPct val="115000"/>
              </a:lnSpc>
              <a:spcBef>
                <a:spcPts val="360"/>
              </a:spcBef>
              <a:spcAft>
                <a:spcPts val="0"/>
              </a:spcAft>
              <a:buSzPct val="56250"/>
              <a:buNone/>
            </a:pPr>
            <a:r>
              <a:rPr lang="en-US" sz="3200">
                <a:latin typeface="Verdana"/>
                <a:ea typeface="Verdana"/>
                <a:cs typeface="Verdana"/>
                <a:sym typeface="Verdana"/>
              </a:rPr>
              <a:t>“As decision-makers, we need a deliberate process to guide us through the examination and analysis of data. Without this, we may be apt to substitute strongly held opinions for the fact-based conclusions that would be derived from a review of the actual data.”</a:t>
            </a:r>
            <a:endParaRPr sz="3200">
              <a:latin typeface="Verdana"/>
              <a:ea typeface="Verdana"/>
              <a:cs typeface="Verdana"/>
              <a:sym typeface="Verdana"/>
            </a:endParaRPr>
          </a:p>
          <a:p>
            <a:pPr marL="114300" lvl="0" indent="0" algn="l" rtl="0">
              <a:lnSpc>
                <a:spcPct val="115000"/>
              </a:lnSpc>
              <a:spcBef>
                <a:spcPts val="360"/>
              </a:spcBef>
              <a:spcAft>
                <a:spcPts val="0"/>
              </a:spcAft>
              <a:buSzPct val="64285"/>
              <a:buNone/>
            </a:pPr>
            <a:r>
              <a:rPr lang="en-US">
                <a:latin typeface="Verdana"/>
                <a:ea typeface="Verdana"/>
                <a:cs typeface="Verdana"/>
                <a:sym typeface="Verdana"/>
              </a:rPr>
              <a:t> </a:t>
            </a:r>
            <a:endParaRPr>
              <a:latin typeface="Verdana"/>
              <a:ea typeface="Verdana"/>
              <a:cs typeface="Verdana"/>
              <a:sym typeface="Verdana"/>
            </a:endParaRPr>
          </a:p>
          <a:p>
            <a:pPr marL="114300" lvl="0" indent="0" algn="l" rtl="0">
              <a:lnSpc>
                <a:spcPct val="100000"/>
              </a:lnSpc>
              <a:spcBef>
                <a:spcPts val="360"/>
              </a:spcBef>
              <a:spcAft>
                <a:spcPts val="0"/>
              </a:spcAft>
              <a:buSzPct val="64285"/>
              <a:buNone/>
            </a:pPr>
            <a:endParaRPr>
              <a:latin typeface="Verdana"/>
              <a:ea typeface="Verdana"/>
              <a:cs typeface="Verdana"/>
              <a:sym typeface="Verdana"/>
            </a:endParaRPr>
          </a:p>
          <a:p>
            <a:pPr marL="114300" lvl="0" indent="0" algn="l" rtl="0">
              <a:lnSpc>
                <a:spcPct val="100000"/>
              </a:lnSpc>
              <a:spcBef>
                <a:spcPts val="360"/>
              </a:spcBef>
              <a:spcAft>
                <a:spcPts val="0"/>
              </a:spcAft>
              <a:buSzPct val="81818"/>
              <a:buNone/>
            </a:pPr>
            <a:r>
              <a:rPr lang="en-US" sz="2200">
                <a:latin typeface="Verdana"/>
                <a:ea typeface="Verdana"/>
                <a:cs typeface="Verdana"/>
                <a:sym typeface="Verdana"/>
              </a:rPr>
              <a:t>-D.B. Reeves, The Leader’s Guide to Standards, 2022</a:t>
            </a:r>
            <a:endParaRPr>
              <a:latin typeface="Verdana"/>
              <a:ea typeface="Verdana"/>
              <a:cs typeface="Verdana"/>
              <a:sym typeface="Verdana"/>
            </a:endParaRPr>
          </a:p>
        </p:txBody>
      </p:sp>
      <p:sp>
        <p:nvSpPr>
          <p:cNvPr id="401" name="Google Shape;401;g23cf20a53eb_0_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SzPct val="111111"/>
              <a:buNone/>
            </a:pPr>
            <a:endParaRPr/>
          </a:p>
          <a:p>
            <a:pPr marL="0" lvl="0" indent="0" algn="ctr" rtl="0">
              <a:spcBef>
                <a:spcPts val="0"/>
              </a:spcBef>
              <a:spcAft>
                <a:spcPts val="0"/>
              </a:spcAft>
              <a:buClr>
                <a:schemeClr val="dk1"/>
              </a:buClr>
              <a:buSzPct val="111111"/>
              <a:buFont typeface="Arial"/>
              <a:buNone/>
            </a:pPr>
            <a:r>
              <a:rPr lang="en-US"/>
              <a:t>Thoughts on Data-Informed Decisions</a:t>
            </a:r>
            <a:endParaRPr/>
          </a:p>
          <a:p>
            <a:pPr marL="0" lvl="0" indent="0" algn="ctr" rtl="0">
              <a:lnSpc>
                <a:spcPct val="100000"/>
              </a:lnSpc>
              <a:spcBef>
                <a:spcPts val="0"/>
              </a:spcBef>
              <a:spcAft>
                <a:spcPts val="0"/>
              </a:spcAft>
              <a:buSzPct val="111111"/>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272b6c7e8b_0_3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What is Our Process? </a:t>
            </a:r>
            <a:endParaRPr/>
          </a:p>
        </p:txBody>
      </p:sp>
      <p:pic>
        <p:nvPicPr>
          <p:cNvPr id="408" name="Google Shape;408;g1272b6c7e8b_0_32" descr="visual presenting the process to address problems to develop solutions"/>
          <p:cNvPicPr preferRelativeResize="0"/>
          <p:nvPr/>
        </p:nvPicPr>
        <p:blipFill rotWithShape="1">
          <a:blip r:embed="rId3">
            <a:alphaModFix/>
          </a:blip>
          <a:srcRect/>
          <a:stretch/>
        </p:blipFill>
        <p:spPr>
          <a:xfrm>
            <a:off x="818650" y="1824075"/>
            <a:ext cx="7506676" cy="4166900"/>
          </a:xfrm>
          <a:prstGeom prst="rect">
            <a:avLst/>
          </a:prstGeom>
          <a:noFill/>
          <a:ln>
            <a:noFill/>
          </a:ln>
        </p:spPr>
      </p:pic>
      <p:sp>
        <p:nvSpPr>
          <p:cNvPr id="409" name="Google Shape;409;g1272b6c7e8b_0_32"/>
          <p:cNvSpPr txBox="1"/>
          <p:nvPr/>
        </p:nvSpPr>
        <p:spPr>
          <a:xfrm>
            <a:off x="3937000" y="2825750"/>
            <a:ext cx="11235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FFFFFF"/>
                </a:solidFill>
                <a:latin typeface="Verdana"/>
                <a:ea typeface="Verdana"/>
                <a:cs typeface="Verdana"/>
                <a:sym typeface="Verdana"/>
              </a:rPr>
              <a:t>The Process</a:t>
            </a:r>
            <a:endParaRPr sz="1500" b="1" i="0" u="none" strike="noStrike" cap="none">
              <a:solidFill>
                <a:srgbClr val="FFFFFF"/>
              </a:solidFill>
              <a:latin typeface="Verdana"/>
              <a:ea typeface="Verdana"/>
              <a:cs typeface="Verdana"/>
              <a:sym typeface="Verdana"/>
            </a:endParaRPr>
          </a:p>
        </p:txBody>
      </p:sp>
      <p:sp>
        <p:nvSpPr>
          <p:cNvPr id="410" name="Google Shape;410;g1272b6c7e8b_0_32"/>
          <p:cNvSpPr txBox="1"/>
          <p:nvPr/>
        </p:nvSpPr>
        <p:spPr>
          <a:xfrm>
            <a:off x="1412625" y="4431300"/>
            <a:ext cx="1449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FFFFFF"/>
                </a:solidFill>
                <a:latin typeface="Verdana"/>
                <a:ea typeface="Verdana"/>
                <a:cs typeface="Verdana"/>
                <a:sym typeface="Verdana"/>
              </a:rPr>
              <a:t>Problem</a:t>
            </a:r>
            <a:endParaRPr sz="1500" b="1" i="0" u="none" strike="noStrike" cap="none">
              <a:solidFill>
                <a:srgbClr val="FFFFFF"/>
              </a:solidFill>
              <a:latin typeface="Verdana"/>
              <a:ea typeface="Verdana"/>
              <a:cs typeface="Verdana"/>
              <a:sym typeface="Verdana"/>
            </a:endParaRPr>
          </a:p>
        </p:txBody>
      </p:sp>
      <p:sp>
        <p:nvSpPr>
          <p:cNvPr id="411" name="Google Shape;411;g1272b6c7e8b_0_32"/>
          <p:cNvSpPr txBox="1"/>
          <p:nvPr/>
        </p:nvSpPr>
        <p:spPr>
          <a:xfrm>
            <a:off x="5648525" y="4431300"/>
            <a:ext cx="186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FFFFFF"/>
                </a:solidFill>
                <a:latin typeface="Verdana"/>
                <a:ea typeface="Verdana"/>
                <a:cs typeface="Verdana"/>
                <a:sym typeface="Verdana"/>
              </a:rPr>
              <a:t>Solution</a:t>
            </a:r>
            <a:endParaRPr sz="1500" b="1" i="0" u="none" strike="noStrike" cap="none">
              <a:solidFill>
                <a:srgbClr val="FFFFFF"/>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2e12d64799_0_21" descr="visual of the problem solving process that will be utilized: define, analyze, implement, evaluate"/>
          <p:cNvSpPr/>
          <p:nvPr/>
        </p:nvSpPr>
        <p:spPr>
          <a:xfrm>
            <a:off x="3297500" y="2163149"/>
            <a:ext cx="2540100" cy="2540100"/>
          </a:xfrm>
          <a:prstGeom prst="donut">
            <a:avLst>
              <a:gd name="adj" fmla="val 16067"/>
            </a:avLst>
          </a:prstGeom>
          <a:solidFill>
            <a:srgbClr val="0000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8" name="Google Shape;418;g12e12d64799_0_21">
            <a:extLst>
              <a:ext uri="{C183D7F6-B498-43B3-948B-1728B52AA6E4}">
                <adec:decorative xmlns:adec="http://schemas.microsoft.com/office/drawing/2017/decorative" val="1"/>
              </a:ext>
            </a:extLst>
          </p:cNvPr>
          <p:cNvCxnSpPr/>
          <p:nvPr/>
        </p:nvCxnSpPr>
        <p:spPr>
          <a:xfrm>
            <a:off x="3025325" y="2505920"/>
            <a:ext cx="340800" cy="376500"/>
          </a:xfrm>
          <a:prstGeom prst="straightConnector1">
            <a:avLst/>
          </a:prstGeom>
          <a:noFill/>
          <a:ln w="19050" cap="flat" cmpd="sng">
            <a:solidFill>
              <a:srgbClr val="307BF3"/>
            </a:solidFill>
            <a:prstDash val="solid"/>
            <a:round/>
            <a:headEnd type="oval" w="med" len="med"/>
            <a:tailEnd type="none" w="sm" len="sm"/>
          </a:ln>
        </p:spPr>
      </p:cxnSp>
      <p:sp>
        <p:nvSpPr>
          <p:cNvPr id="419" name="Google Shape;419;g12e12d64799_0_21"/>
          <p:cNvSpPr txBox="1"/>
          <p:nvPr/>
        </p:nvSpPr>
        <p:spPr>
          <a:xfrm>
            <a:off x="6080899" y="1630200"/>
            <a:ext cx="2540100" cy="104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2400" b="1" i="0" u="none" strike="noStrike" cap="none">
                <a:solidFill>
                  <a:srgbClr val="000000"/>
                </a:solidFill>
                <a:latin typeface="Calibri"/>
                <a:ea typeface="Calibri"/>
                <a:cs typeface="Calibri"/>
                <a:sym typeface="Calibri"/>
              </a:rPr>
              <a:t>Define </a:t>
            </a:r>
            <a:r>
              <a:rPr lang="en-US" sz="2400" i="0" u="none" strike="noStrike" cap="none">
                <a:solidFill>
                  <a:srgbClr val="000000"/>
                </a:solidFill>
                <a:latin typeface="Calibri"/>
                <a:ea typeface="Calibri"/>
                <a:cs typeface="Calibri"/>
                <a:sym typeface="Calibri"/>
              </a:rPr>
              <a:t>problems with precision</a:t>
            </a:r>
            <a:endParaRPr sz="2400" i="0" u="none" strike="noStrike" cap="none">
              <a:solidFill>
                <a:srgbClr val="000000"/>
              </a:solidFill>
              <a:latin typeface="Calibri"/>
              <a:ea typeface="Calibri"/>
              <a:cs typeface="Calibri"/>
              <a:sym typeface="Calibri"/>
            </a:endParaRPr>
          </a:p>
        </p:txBody>
      </p:sp>
      <p:cxnSp>
        <p:nvCxnSpPr>
          <p:cNvPr id="420" name="Google Shape;420;g12e12d64799_0_21">
            <a:extLst>
              <a:ext uri="{C183D7F6-B498-43B3-948B-1728B52AA6E4}">
                <adec:decorative xmlns:adec="http://schemas.microsoft.com/office/drawing/2017/decorative" val="1"/>
              </a:ext>
            </a:extLst>
          </p:cNvPr>
          <p:cNvCxnSpPr/>
          <p:nvPr/>
        </p:nvCxnSpPr>
        <p:spPr>
          <a:xfrm rot="10800000" flipH="1">
            <a:off x="2925575" y="36703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421" name="Google Shape;421;g12e12d64799_0_21"/>
          <p:cNvSpPr txBox="1"/>
          <p:nvPr/>
        </p:nvSpPr>
        <p:spPr>
          <a:xfrm>
            <a:off x="1216025" y="1588213"/>
            <a:ext cx="2215800" cy="1043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400"/>
              <a:buFont typeface="Arial"/>
              <a:buNone/>
            </a:pPr>
            <a:r>
              <a:rPr lang="en-US" sz="2400" i="0" u="none" strike="noStrike" cap="none">
                <a:solidFill>
                  <a:schemeClr val="dk1"/>
                </a:solidFill>
                <a:latin typeface="Calibri"/>
                <a:ea typeface="Calibri"/>
                <a:cs typeface="Calibri"/>
                <a:sym typeface="Calibri"/>
              </a:rPr>
              <a:t>Monitor and </a:t>
            </a:r>
            <a:r>
              <a:rPr lang="en-US" sz="2400" b="1" i="0" u="none" strike="noStrike" cap="none">
                <a:solidFill>
                  <a:schemeClr val="dk1"/>
                </a:solidFill>
                <a:latin typeface="Calibri"/>
                <a:ea typeface="Calibri"/>
                <a:cs typeface="Calibri"/>
                <a:sym typeface="Calibri"/>
              </a:rPr>
              <a:t>Evaluate</a:t>
            </a:r>
            <a:r>
              <a:rPr lang="en-US" sz="2400" i="0" u="none" strike="noStrike" cap="none">
                <a:solidFill>
                  <a:schemeClr val="dk1"/>
                </a:solidFill>
                <a:latin typeface="Calibri"/>
                <a:ea typeface="Calibri"/>
                <a:cs typeface="Calibri"/>
                <a:sym typeface="Calibri"/>
              </a:rPr>
              <a:t> Results</a:t>
            </a:r>
            <a:endParaRPr sz="2400" i="0" u="none" strike="noStrike" cap="none">
              <a:solidFill>
                <a:schemeClr val="dk1"/>
              </a:solidFill>
              <a:latin typeface="Calibri"/>
              <a:ea typeface="Calibri"/>
              <a:cs typeface="Calibri"/>
              <a:sym typeface="Calibri"/>
            </a:endParaRPr>
          </a:p>
          <a:p>
            <a:pPr marL="0" marR="0" lvl="0" indent="0" algn="r" rtl="0">
              <a:lnSpc>
                <a:spcPct val="115000"/>
              </a:lnSpc>
              <a:spcBef>
                <a:spcPts val="0"/>
              </a:spcBef>
              <a:spcAft>
                <a:spcPts val="0"/>
              </a:spcAft>
              <a:buClr>
                <a:srgbClr val="000000"/>
              </a:buClr>
              <a:buSzPts val="800"/>
              <a:buFont typeface="Arial"/>
              <a:buNone/>
            </a:pPr>
            <a:endParaRPr sz="2400" i="0" u="none" strike="noStrike" cap="none">
              <a:solidFill>
                <a:srgbClr val="000000"/>
              </a:solidFill>
              <a:latin typeface="Calibri"/>
              <a:ea typeface="Calibri"/>
              <a:cs typeface="Calibri"/>
              <a:sym typeface="Calibri"/>
            </a:endParaRPr>
          </a:p>
        </p:txBody>
      </p:sp>
      <p:sp>
        <p:nvSpPr>
          <p:cNvPr id="422" name="Google Shape;422;g12e12d64799_0_21">
            <a:extLst>
              <a:ext uri="{C183D7F6-B498-43B3-948B-1728B52AA6E4}">
                <adec:decorative xmlns:adec="http://schemas.microsoft.com/office/drawing/2017/decorative" val="1"/>
              </a:ext>
            </a:extLst>
          </p:cNvPr>
          <p:cNvSpPr/>
          <p:nvPr/>
        </p:nvSpPr>
        <p:spPr>
          <a:xfrm rot="-1800585" flipH="1">
            <a:off x="3224388" y="2083402"/>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3" name="Google Shape;423;g12e12d64799_0_21">
            <a:extLst>
              <a:ext uri="{C183D7F6-B498-43B3-948B-1728B52AA6E4}">
                <adec:decorative xmlns:adec="http://schemas.microsoft.com/office/drawing/2017/decorative" val="1"/>
              </a:ext>
            </a:extLst>
          </p:cNvPr>
          <p:cNvCxnSpPr/>
          <p:nvPr/>
        </p:nvCxnSpPr>
        <p:spPr>
          <a:xfrm rot="10800000">
            <a:off x="5633050" y="39205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424" name="Google Shape;424;g12e12d64799_0_21"/>
          <p:cNvSpPr txBox="1"/>
          <p:nvPr/>
        </p:nvSpPr>
        <p:spPr>
          <a:xfrm>
            <a:off x="-240325" y="2619625"/>
            <a:ext cx="3276000" cy="2337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2400" i="0" u="none" strike="noStrike" cap="none">
                <a:solidFill>
                  <a:schemeClr val="dk1"/>
                </a:solidFill>
                <a:latin typeface="Calibri"/>
                <a:ea typeface="Calibri"/>
                <a:cs typeface="Calibri"/>
                <a:sym typeface="Calibri"/>
              </a:rPr>
              <a:t>What strategies/ practices will we select and </a:t>
            </a:r>
            <a:r>
              <a:rPr lang="en-US" sz="2400" b="1" i="0" u="none" strike="noStrike" cap="none">
                <a:solidFill>
                  <a:schemeClr val="dk1"/>
                </a:solidFill>
                <a:latin typeface="Calibri"/>
                <a:ea typeface="Calibri"/>
                <a:cs typeface="Calibri"/>
                <a:sym typeface="Calibri"/>
              </a:rPr>
              <a:t>implement</a:t>
            </a:r>
            <a:r>
              <a:rPr lang="en-US" sz="2400" i="0" u="none" strike="noStrike" cap="none">
                <a:solidFill>
                  <a:schemeClr val="dk1"/>
                </a:solidFill>
                <a:latin typeface="Calibri"/>
                <a:ea typeface="Calibri"/>
                <a:cs typeface="Calibri"/>
                <a:sym typeface="Calibri"/>
              </a:rPr>
              <a:t>? (Supporting student academic and social behavior)</a:t>
            </a:r>
            <a:endParaRPr sz="240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2400" b="1" i="0" u="none" strike="noStrike" cap="none">
              <a:solidFill>
                <a:srgbClr val="000000"/>
              </a:solidFill>
              <a:latin typeface="Calibri"/>
              <a:ea typeface="Calibri"/>
              <a:cs typeface="Calibri"/>
              <a:sym typeface="Calibri"/>
            </a:endParaRPr>
          </a:p>
        </p:txBody>
      </p:sp>
      <p:sp>
        <p:nvSpPr>
          <p:cNvPr id="425" name="Google Shape;425;g12e12d64799_0_21"/>
          <p:cNvSpPr txBox="1"/>
          <p:nvPr/>
        </p:nvSpPr>
        <p:spPr>
          <a:xfrm>
            <a:off x="6039100" y="3138750"/>
            <a:ext cx="3105000" cy="2070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2400" i="0" u="none" strike="noStrike" cap="none">
                <a:solidFill>
                  <a:srgbClr val="000000"/>
                </a:solidFill>
                <a:latin typeface="Calibri"/>
                <a:ea typeface="Calibri"/>
                <a:cs typeface="Calibri"/>
                <a:sym typeface="Calibri"/>
              </a:rPr>
              <a:t>What does the data say? </a:t>
            </a:r>
            <a:r>
              <a:rPr lang="en-US" sz="2400" b="1" i="0" u="none" strike="noStrike" cap="none">
                <a:solidFill>
                  <a:srgbClr val="000000"/>
                </a:solidFill>
                <a:latin typeface="Calibri"/>
                <a:ea typeface="Calibri"/>
                <a:cs typeface="Calibri"/>
                <a:sym typeface="Calibri"/>
              </a:rPr>
              <a:t>Analyze</a:t>
            </a:r>
            <a:r>
              <a:rPr lang="en-US" sz="2400" i="0" u="none" strike="noStrike" cap="none">
                <a:solidFill>
                  <a:srgbClr val="000000"/>
                </a:solidFill>
                <a:latin typeface="Calibri"/>
                <a:ea typeface="Calibri"/>
                <a:cs typeface="Calibri"/>
                <a:sym typeface="Calibri"/>
              </a:rPr>
              <a:t> strengths and opportunities for growth</a:t>
            </a:r>
            <a:endParaRPr sz="240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800"/>
              <a:buFont typeface="Arial"/>
              <a:buNone/>
            </a:pPr>
            <a:endParaRPr sz="24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800"/>
              <a:buFont typeface="Arial"/>
              <a:buNone/>
            </a:pPr>
            <a:endParaRPr sz="2400" b="1" i="0" u="none" strike="noStrike" cap="none">
              <a:solidFill>
                <a:srgbClr val="000000"/>
              </a:solidFill>
              <a:latin typeface="Calibri"/>
              <a:ea typeface="Calibri"/>
              <a:cs typeface="Calibri"/>
              <a:sym typeface="Calibri"/>
            </a:endParaRPr>
          </a:p>
        </p:txBody>
      </p:sp>
      <p:sp>
        <p:nvSpPr>
          <p:cNvPr id="426" name="Google Shape;426;g12e12d64799_0_21"/>
          <p:cNvSpPr txBox="1"/>
          <p:nvPr/>
        </p:nvSpPr>
        <p:spPr>
          <a:xfrm>
            <a:off x="3845784" y="30538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Data </a:t>
            </a:r>
            <a:endParaRPr sz="1900" b="0" i="0" u="none" strike="noStrike" cap="none">
              <a:solidFill>
                <a:srgbClr val="000000"/>
              </a:solidFill>
              <a:latin typeface="Arial"/>
              <a:ea typeface="Arial"/>
              <a:cs typeface="Arial"/>
              <a:sym typeface="Arial"/>
            </a:endParaRPr>
          </a:p>
        </p:txBody>
      </p:sp>
      <p:sp>
        <p:nvSpPr>
          <p:cNvPr id="427" name="Google Shape;427;g12e12d64799_0_21">
            <a:extLst>
              <a:ext uri="{C183D7F6-B498-43B3-948B-1728B52AA6E4}">
                <adec:decorative xmlns:adec="http://schemas.microsoft.com/office/drawing/2017/decorative" val="1"/>
              </a:ext>
            </a:extLst>
          </p:cNvPr>
          <p:cNvSpPr/>
          <p:nvPr/>
        </p:nvSpPr>
        <p:spPr>
          <a:xfrm rot="1800047">
            <a:off x="3219843" y="20838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12e12d64799_0_21">
            <a:extLst>
              <a:ext uri="{C183D7F6-B498-43B3-948B-1728B52AA6E4}">
                <adec:decorative xmlns:adec="http://schemas.microsoft.com/office/drawing/2017/decorative" val="1"/>
              </a:ext>
            </a:extLst>
          </p:cNvPr>
          <p:cNvSpPr/>
          <p:nvPr/>
        </p:nvSpPr>
        <p:spPr>
          <a:xfrm rot="9000757">
            <a:off x="3213964" y="20834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12e12d64799_0_21">
            <a:extLst>
              <a:ext uri="{C183D7F6-B498-43B3-948B-1728B52AA6E4}">
                <adec:decorative xmlns:adec="http://schemas.microsoft.com/office/drawing/2017/decorative" val="1"/>
              </a:ext>
            </a:extLst>
          </p:cNvPr>
          <p:cNvSpPr/>
          <p:nvPr/>
        </p:nvSpPr>
        <p:spPr>
          <a:xfrm rot="-9000757" flipH="1">
            <a:off x="3221634" y="20841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12e12d64799_0_21">
            <a:extLst>
              <a:ext uri="{C183D7F6-B498-43B3-948B-1728B52AA6E4}">
                <adec:decorative xmlns:adec="http://schemas.microsoft.com/office/drawing/2017/decorative" val="1"/>
              </a:ext>
            </a:extLst>
          </p:cNvPr>
          <p:cNvSpPr/>
          <p:nvPr/>
        </p:nvSpPr>
        <p:spPr>
          <a:xfrm rot="8100000">
            <a:off x="3166119" y="32548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12e12d64799_0_21">
            <a:extLst>
              <a:ext uri="{C183D7F6-B498-43B3-948B-1728B52AA6E4}">
                <adec:decorative xmlns:adec="http://schemas.microsoft.com/office/drawing/2017/decorative" val="1"/>
              </a:ext>
            </a:extLst>
          </p:cNvPr>
          <p:cNvSpPr/>
          <p:nvPr/>
        </p:nvSpPr>
        <p:spPr>
          <a:xfrm rot="-2700000">
            <a:off x="5598628" y="32476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12e12d64799_0_21">
            <a:extLst>
              <a:ext uri="{C183D7F6-B498-43B3-948B-1728B52AA6E4}">
                <adec:decorative xmlns:adec="http://schemas.microsoft.com/office/drawing/2017/decorative" val="1"/>
              </a:ext>
            </a:extLst>
          </p:cNvPr>
          <p:cNvSpPr/>
          <p:nvPr/>
        </p:nvSpPr>
        <p:spPr>
          <a:xfrm rot="2700000">
            <a:off x="4382023" y="44604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12e12d64799_0_21">
            <a:extLst>
              <a:ext uri="{C183D7F6-B498-43B3-948B-1728B52AA6E4}">
                <adec:decorative xmlns:adec="http://schemas.microsoft.com/office/drawing/2017/decorative" val="1"/>
              </a:ext>
            </a:extLst>
          </p:cNvPr>
          <p:cNvSpPr/>
          <p:nvPr/>
        </p:nvSpPr>
        <p:spPr>
          <a:xfrm rot="-8100000">
            <a:off x="4382715" y="20248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12e12d64799_0_21"/>
          <p:cNvSpPr txBox="1"/>
          <p:nvPr/>
        </p:nvSpPr>
        <p:spPr>
          <a:xfrm>
            <a:off x="4975675" y="5219300"/>
            <a:ext cx="25401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400" i="0" u="none" strike="noStrike" cap="none">
                <a:solidFill>
                  <a:srgbClr val="000000"/>
                </a:solidFill>
                <a:latin typeface="Calibri"/>
                <a:ea typeface="Calibri"/>
                <a:cs typeface="Calibri"/>
                <a:sym typeface="Calibri"/>
              </a:rPr>
              <a:t>Establish a SMART goal</a:t>
            </a:r>
            <a:endParaRPr sz="2400" i="0" u="none" strike="noStrike" cap="none">
              <a:solidFill>
                <a:srgbClr val="000000"/>
              </a:solidFill>
              <a:latin typeface="Calibri"/>
              <a:ea typeface="Calibri"/>
              <a:cs typeface="Calibri"/>
              <a:sym typeface="Calibri"/>
            </a:endParaRPr>
          </a:p>
        </p:txBody>
      </p:sp>
      <p:sp>
        <p:nvSpPr>
          <p:cNvPr id="435" name="Google Shape;435;g12e12d64799_0_21"/>
          <p:cNvSpPr txBox="1"/>
          <p:nvPr/>
        </p:nvSpPr>
        <p:spPr>
          <a:xfrm rot="2130">
            <a:off x="1296019" y="5034500"/>
            <a:ext cx="2904901" cy="1293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2400" i="0" u="none" strike="noStrike" cap="none">
                <a:solidFill>
                  <a:schemeClr val="dk1"/>
                </a:solidFill>
                <a:latin typeface="Calibri"/>
                <a:ea typeface="Calibri"/>
                <a:cs typeface="Calibri"/>
                <a:sym typeface="Calibri"/>
              </a:rPr>
              <a:t>What do teachers need to </a:t>
            </a:r>
            <a:r>
              <a:rPr lang="en-US" sz="2400" b="1" i="0" u="none" strike="noStrike" cap="none">
                <a:solidFill>
                  <a:schemeClr val="dk1"/>
                </a:solidFill>
                <a:latin typeface="Calibri"/>
                <a:ea typeface="Calibri"/>
                <a:cs typeface="Calibri"/>
                <a:sym typeface="Calibri"/>
              </a:rPr>
              <a:t>implement</a:t>
            </a:r>
            <a:r>
              <a:rPr lang="en-US" sz="2400" i="0" u="none" strike="noStrike" cap="none">
                <a:solidFill>
                  <a:schemeClr val="dk1"/>
                </a:solidFill>
                <a:latin typeface="Calibri"/>
                <a:ea typeface="Calibri"/>
                <a:cs typeface="Calibri"/>
                <a:sym typeface="Calibri"/>
              </a:rPr>
              <a:t>/sustain</a:t>
            </a:r>
            <a:endParaRPr sz="2400" i="0" u="none" strike="noStrike" cap="none">
              <a:solidFill>
                <a:srgbClr val="000000"/>
              </a:solidFill>
              <a:latin typeface="Calibri"/>
              <a:ea typeface="Calibri"/>
              <a:cs typeface="Calibri"/>
              <a:sym typeface="Calibri"/>
            </a:endParaRPr>
          </a:p>
        </p:txBody>
      </p:sp>
      <p:cxnSp>
        <p:nvCxnSpPr>
          <p:cNvPr id="436" name="Google Shape;436;g12e12d64799_0_21">
            <a:extLst>
              <a:ext uri="{C183D7F6-B498-43B3-948B-1728B52AA6E4}">
                <adec:decorative xmlns:adec="http://schemas.microsoft.com/office/drawing/2017/decorative" val="1"/>
              </a:ext>
            </a:extLst>
          </p:cNvPr>
          <p:cNvCxnSpPr/>
          <p:nvPr/>
        </p:nvCxnSpPr>
        <p:spPr>
          <a:xfrm rot="10800000">
            <a:off x="5233775" y="45549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437" name="Google Shape;437;g12e12d64799_0_21">
            <a:extLst>
              <a:ext uri="{C183D7F6-B498-43B3-948B-1728B52AA6E4}">
                <adec:decorative xmlns:adec="http://schemas.microsoft.com/office/drawing/2017/decorative" val="1"/>
              </a:ext>
            </a:extLst>
          </p:cNvPr>
          <p:cNvCxnSpPr/>
          <p:nvPr/>
        </p:nvCxnSpPr>
        <p:spPr>
          <a:xfrm rot="10800000" flipH="1">
            <a:off x="3258025" y="42625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438" name="Google Shape;438;g12e12d64799_0_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49851">
            <a:off x="3358575" y="1828045"/>
            <a:ext cx="2837400" cy="2865218"/>
          </a:xfrm>
          <a:prstGeom prst="rect">
            <a:avLst/>
          </a:prstGeom>
          <a:noFill/>
          <a:ln>
            <a:noFill/>
          </a:ln>
        </p:spPr>
      </p:pic>
      <p:pic>
        <p:nvPicPr>
          <p:cNvPr id="439" name="Google Shape;439;g12e12d64799_0_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31825" y="2421674"/>
            <a:ext cx="2722500" cy="2652026"/>
          </a:xfrm>
          <a:prstGeom prst="rect">
            <a:avLst/>
          </a:prstGeom>
          <a:noFill/>
          <a:ln>
            <a:noFill/>
          </a:ln>
        </p:spPr>
      </p:pic>
      <p:pic>
        <p:nvPicPr>
          <p:cNvPr id="440" name="Google Shape;440;g12e12d64799_0_2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83838" y="2121325"/>
            <a:ext cx="2828925" cy="2933700"/>
          </a:xfrm>
          <a:prstGeom prst="rect">
            <a:avLst/>
          </a:prstGeom>
          <a:noFill/>
          <a:ln>
            <a:noFill/>
          </a:ln>
        </p:spPr>
      </p:pic>
      <p:cxnSp>
        <p:nvCxnSpPr>
          <p:cNvPr id="441" name="Google Shape;441;g12e12d64799_0_21">
            <a:extLst>
              <a:ext uri="{C183D7F6-B498-43B3-948B-1728B52AA6E4}">
                <adec:decorative xmlns:adec="http://schemas.microsoft.com/office/drawing/2017/decorative" val="1"/>
              </a:ext>
            </a:extLst>
          </p:cNvPr>
          <p:cNvCxnSpPr/>
          <p:nvPr/>
        </p:nvCxnSpPr>
        <p:spPr>
          <a:xfrm flipH="1">
            <a:off x="5638100" y="22423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442" name="Google Shape;442;g12e12d64799_0_2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985700" y="1808100"/>
            <a:ext cx="2837400" cy="2809763"/>
          </a:xfrm>
          <a:prstGeom prst="rect">
            <a:avLst/>
          </a:prstGeom>
          <a:noFill/>
          <a:ln>
            <a:noFill/>
          </a:ln>
        </p:spPr>
      </p:pic>
      <p:sp>
        <p:nvSpPr>
          <p:cNvPr id="443" name="Google Shape;443;g12e12d64799_0_21"/>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Problem Solving Process Themes</a:t>
            </a:r>
            <a:endParaRPr sz="3600"/>
          </a:p>
        </p:txBody>
      </p:sp>
      <p:sp>
        <p:nvSpPr>
          <p:cNvPr id="444" name="Google Shape;444;g12e12d64799_0_21"/>
          <p:cNvSpPr txBox="1"/>
          <p:nvPr/>
        </p:nvSpPr>
        <p:spPr>
          <a:xfrm>
            <a:off x="258825" y="6404475"/>
            <a:ext cx="6271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000000"/>
                </a:solidFill>
                <a:latin typeface="Arial"/>
                <a:ea typeface="Arial"/>
                <a:cs typeface="Arial"/>
                <a:sym typeface="Arial"/>
              </a:rPr>
              <a:t>Florida Positive Behavioral Interventions &amp; Supports Project</a:t>
            </a:r>
            <a:endParaRPr sz="1600" b="0" i="0" u="none" strike="noStrike" cap="none">
              <a:solidFill>
                <a:srgbClr val="000000"/>
              </a:solidFill>
              <a:latin typeface="Arial"/>
              <a:ea typeface="Arial"/>
              <a:cs typeface="Arial"/>
              <a:sym typeface="Arial"/>
            </a:endParaRPr>
          </a:p>
        </p:txBody>
      </p:sp>
      <p:sp>
        <p:nvSpPr>
          <p:cNvPr id="445" name="Google Shape;445;g12e12d64799_0_21"/>
          <p:cNvSpPr/>
          <p:nvPr/>
        </p:nvSpPr>
        <p:spPr>
          <a:xfrm>
            <a:off x="3640400" y="2579400"/>
            <a:ext cx="1847100" cy="1689600"/>
          </a:xfrm>
          <a:prstGeom prst="ellipse">
            <a:avLst/>
          </a:prstGeom>
          <a:solidFill>
            <a:srgbClr val="AAB7E1"/>
          </a:solidFill>
          <a:ln w="9525" cap="flat" cmpd="sng">
            <a:solidFill>
              <a:srgbClr val="3A54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TIER 1 CORE TEAM</a:t>
            </a:r>
            <a:endParaRPr sz="2400" b="0" i="0" u="none" strike="noStrike" cap="none">
              <a:solidFill>
                <a:schemeClr val="dk1"/>
              </a:solidFill>
              <a:latin typeface="Verdana"/>
              <a:ea typeface="Verdana"/>
              <a:cs typeface="Verdana"/>
              <a:sym typeface="Verdana"/>
            </a:endParaRPr>
          </a:p>
        </p:txBody>
      </p:sp>
      <p:pic>
        <p:nvPicPr>
          <p:cNvPr id="446" name="Google Shape;446;g12e12d64799_0_21">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rot="-1927809">
            <a:off x="3068402" y="4338313"/>
            <a:ext cx="652045" cy="671723"/>
          </a:xfrm>
          <a:prstGeom prst="rect">
            <a:avLst/>
          </a:prstGeom>
          <a:noFill/>
          <a:ln>
            <a:noFill/>
          </a:ln>
        </p:spPr>
      </p:pic>
      <p:sp>
        <p:nvSpPr>
          <p:cNvPr id="447" name="Google Shape;447;g12e12d64799_0_21"/>
          <p:cNvSpPr txBox="1"/>
          <p:nvPr/>
        </p:nvSpPr>
        <p:spPr>
          <a:xfrm>
            <a:off x="6774600" y="6317025"/>
            <a:ext cx="2140800" cy="5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workbook p. 11</a:t>
            </a:r>
            <a:endParaRPr sz="1800">
              <a:solidFill>
                <a:schemeClr val="dk1"/>
              </a:solidFill>
              <a:latin typeface="Verdana"/>
              <a:ea typeface="Verdana"/>
              <a:cs typeface="Verdana"/>
              <a:sym typeface="Verdana"/>
            </a:endParaRPr>
          </a:p>
        </p:txBody>
      </p:sp>
      <p:pic>
        <p:nvPicPr>
          <p:cNvPr id="448" name="Google Shape;448;g12e12d64799_0_21" descr="icon for workbook"/>
          <p:cNvPicPr preferRelativeResize="0"/>
          <p:nvPr/>
        </p:nvPicPr>
        <p:blipFill>
          <a:blip r:embed="rId8">
            <a:alphaModFix/>
          </a:blip>
          <a:stretch>
            <a:fillRect/>
          </a:stretch>
        </p:blipFill>
        <p:spPr>
          <a:xfrm flipH="1">
            <a:off x="7700000" y="5382062"/>
            <a:ext cx="997700" cy="76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e7cf9bab98_0_26"/>
          <p:cNvSpPr txBox="1">
            <a:spLocks noGrp="1"/>
          </p:cNvSpPr>
          <p:nvPr>
            <p:ph type="title"/>
          </p:nvPr>
        </p:nvSpPr>
        <p:spPr>
          <a:xfrm>
            <a:off x="457200" y="250507"/>
            <a:ext cx="8229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200"/>
              <a:t>Where is your Tier 1 Team?  </a:t>
            </a:r>
            <a:br>
              <a:rPr lang="en-US" sz="3200"/>
            </a:br>
            <a:r>
              <a:rPr lang="en-US" sz="3200"/>
              <a:t>Typical vs. Effective Problem Solvers</a:t>
            </a:r>
            <a:endParaRPr/>
          </a:p>
        </p:txBody>
      </p:sp>
      <p:sp>
        <p:nvSpPr>
          <p:cNvPr id="455" name="Google Shape;455;g2e7cf9bab98_0_26"/>
          <p:cNvSpPr txBox="1">
            <a:spLocks noGrp="1"/>
          </p:cNvSpPr>
          <p:nvPr>
            <p:ph type="body" idx="1"/>
          </p:nvPr>
        </p:nvSpPr>
        <p:spPr>
          <a:xfrm>
            <a:off x="912813" y="1666567"/>
            <a:ext cx="3582900" cy="657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Font typeface="Arial"/>
              <a:buNone/>
            </a:pPr>
            <a:r>
              <a:rPr lang="en-US">
                <a:latin typeface="Verdana"/>
                <a:ea typeface="Verdana"/>
                <a:cs typeface="Verdana"/>
                <a:sym typeface="Verdana"/>
              </a:rPr>
              <a:t>Effective Problem Solvers…</a:t>
            </a:r>
            <a:endParaRPr/>
          </a:p>
        </p:txBody>
      </p:sp>
      <p:sp>
        <p:nvSpPr>
          <p:cNvPr id="456" name="Google Shape;456;g2e7cf9bab98_0_26"/>
          <p:cNvSpPr txBox="1">
            <a:spLocks noGrp="1"/>
          </p:cNvSpPr>
          <p:nvPr>
            <p:ph type="body" idx="3"/>
          </p:nvPr>
        </p:nvSpPr>
        <p:spPr>
          <a:xfrm>
            <a:off x="5105400" y="1673500"/>
            <a:ext cx="3581400" cy="639900"/>
          </a:xfrm>
          <a:prstGeom prst="rect">
            <a:avLst/>
          </a:prstGeom>
        </p:spPr>
        <p:txBody>
          <a:bodyPr spcFirstLastPara="1" wrap="square" lIns="91425" tIns="45700" rIns="91425" bIns="45700" anchor="b" anchorCtr="0">
            <a:normAutofit lnSpcReduction="10000"/>
          </a:bodyPr>
          <a:lstStyle/>
          <a:p>
            <a:pPr marL="0" lvl="0" indent="0" algn="l" rtl="0">
              <a:spcBef>
                <a:spcPts val="0"/>
              </a:spcBef>
              <a:spcAft>
                <a:spcPts val="0"/>
              </a:spcAft>
              <a:buClr>
                <a:schemeClr val="dk1"/>
              </a:buClr>
              <a:buSzPts val="2400"/>
              <a:buFont typeface="Arial"/>
              <a:buNone/>
            </a:pPr>
            <a:r>
              <a:rPr lang="en-US">
                <a:latin typeface="Verdana"/>
                <a:ea typeface="Verdana"/>
                <a:cs typeface="Verdana"/>
                <a:sym typeface="Verdana"/>
              </a:rPr>
              <a:t>Typical Problem Solvers…</a:t>
            </a:r>
            <a:endParaRPr/>
          </a:p>
        </p:txBody>
      </p:sp>
      <p:sp>
        <p:nvSpPr>
          <p:cNvPr id="457" name="Google Shape;457;g2e7cf9bab98_0_26"/>
          <p:cNvSpPr txBox="1">
            <a:spLocks noGrp="1"/>
          </p:cNvSpPr>
          <p:nvPr>
            <p:ph type="body" idx="2"/>
          </p:nvPr>
        </p:nvSpPr>
        <p:spPr>
          <a:xfrm>
            <a:off x="160225" y="2414550"/>
            <a:ext cx="4411800" cy="4186500"/>
          </a:xfrm>
          <a:prstGeom prst="rect">
            <a:avLst/>
          </a:prstGeom>
          <a:noFill/>
          <a:ln>
            <a:noFill/>
          </a:ln>
        </p:spPr>
        <p:txBody>
          <a:bodyPr spcFirstLastPara="1" wrap="square" lIns="91425" tIns="45700" rIns="91425" bIns="45700" anchor="t" anchorCtr="0">
            <a:noAutofit/>
          </a:bodyPr>
          <a:lstStyle/>
          <a:p>
            <a:pPr marL="228600" lvl="0" indent="-225425" algn="l" rtl="0">
              <a:lnSpc>
                <a:spcPct val="100000"/>
              </a:lnSpc>
              <a:spcBef>
                <a:spcPts val="0"/>
              </a:spcBef>
              <a:spcAft>
                <a:spcPts val="0"/>
              </a:spcAft>
              <a:buSzPts val="1800"/>
              <a:buFont typeface="Verdana"/>
              <a:buChar char="•"/>
            </a:pPr>
            <a:r>
              <a:rPr lang="en-US" sz="1800">
                <a:latin typeface="Verdana"/>
                <a:ea typeface="Verdana"/>
                <a:cs typeface="Verdana"/>
                <a:sym typeface="Verdana"/>
              </a:rPr>
              <a:t>Define a problem in observable and measurable terms</a:t>
            </a:r>
            <a:endParaRPr sz="2140">
              <a:latin typeface="Verdana"/>
              <a:ea typeface="Verdana"/>
              <a:cs typeface="Verdana"/>
              <a:sym typeface="Verdana"/>
            </a:endParaRPr>
          </a:p>
          <a:p>
            <a:pPr marL="228600" lvl="0" indent="-225425" algn="l" rtl="0">
              <a:lnSpc>
                <a:spcPct val="100000"/>
              </a:lnSpc>
              <a:spcBef>
                <a:spcPts val="1000"/>
              </a:spcBef>
              <a:spcAft>
                <a:spcPts val="0"/>
              </a:spcAft>
              <a:buSzPts val="1800"/>
              <a:buFont typeface="Verdana"/>
              <a:buChar char="•"/>
            </a:pPr>
            <a:r>
              <a:rPr lang="en-US" sz="1800">
                <a:latin typeface="Verdana"/>
                <a:ea typeface="Verdana"/>
                <a:cs typeface="Verdana"/>
                <a:sym typeface="Verdana"/>
              </a:rPr>
              <a:t>Collect and use multiple sources of information to validate assumptions about the problem</a:t>
            </a:r>
            <a:endParaRPr sz="2140">
              <a:latin typeface="Verdana"/>
              <a:ea typeface="Verdana"/>
              <a:cs typeface="Verdana"/>
              <a:sym typeface="Verdana"/>
            </a:endParaRPr>
          </a:p>
          <a:p>
            <a:pPr marL="228600" lvl="0" indent="-225425" algn="l" rtl="0">
              <a:lnSpc>
                <a:spcPct val="100000"/>
              </a:lnSpc>
              <a:spcBef>
                <a:spcPts val="1000"/>
              </a:spcBef>
              <a:spcAft>
                <a:spcPts val="0"/>
              </a:spcAft>
              <a:buSzPts val="1800"/>
              <a:buFont typeface="Verdana"/>
              <a:buChar char="•"/>
            </a:pPr>
            <a:r>
              <a:rPr lang="en-US" sz="1800">
                <a:latin typeface="Verdana"/>
                <a:ea typeface="Verdana"/>
                <a:cs typeface="Verdana"/>
                <a:sym typeface="Verdana"/>
              </a:rPr>
              <a:t>Create highly detailed steps to implement the intervention with fidelity including assessment procedures, decision-rules and actions to support interventionists</a:t>
            </a:r>
            <a:endParaRPr sz="2140">
              <a:latin typeface="Verdana"/>
              <a:ea typeface="Verdana"/>
              <a:cs typeface="Verdana"/>
              <a:sym typeface="Verdana"/>
            </a:endParaRPr>
          </a:p>
          <a:p>
            <a:pPr marL="228600" lvl="0" indent="-225425" algn="l" rtl="0">
              <a:lnSpc>
                <a:spcPct val="100000"/>
              </a:lnSpc>
              <a:spcBef>
                <a:spcPts val="1000"/>
              </a:spcBef>
              <a:spcAft>
                <a:spcPts val="0"/>
              </a:spcAft>
              <a:buSzPts val="1800"/>
              <a:buFont typeface="Verdana"/>
              <a:buChar char="•"/>
            </a:pPr>
            <a:r>
              <a:rPr lang="en-US" sz="1800">
                <a:latin typeface="Verdana"/>
                <a:ea typeface="Verdana"/>
                <a:cs typeface="Verdana"/>
                <a:sym typeface="Verdana"/>
              </a:rPr>
              <a:t>Use student data &amp; intervention fidelity to identify &amp; implement next steps through continuous cycles of problem solving</a:t>
            </a:r>
            <a:endParaRPr sz="2140">
              <a:latin typeface="Verdana"/>
              <a:ea typeface="Verdana"/>
              <a:cs typeface="Verdana"/>
              <a:sym typeface="Verdana"/>
            </a:endParaRPr>
          </a:p>
        </p:txBody>
      </p:sp>
      <p:sp>
        <p:nvSpPr>
          <p:cNvPr id="458" name="Google Shape;458;g2e7cf9bab98_0_26"/>
          <p:cNvSpPr txBox="1">
            <a:spLocks noGrp="1"/>
          </p:cNvSpPr>
          <p:nvPr>
            <p:ph type="body" idx="4"/>
          </p:nvPr>
        </p:nvSpPr>
        <p:spPr>
          <a:xfrm>
            <a:off x="4572025" y="2410700"/>
            <a:ext cx="4219200" cy="371550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Define problems loosely or vaguely</a:t>
            </a:r>
            <a:endParaRPr sz="1800">
              <a:latin typeface="Verdana"/>
              <a:ea typeface="Verdana"/>
              <a:cs typeface="Verdana"/>
              <a:sym typeface="Verdana"/>
            </a:endParaRPr>
          </a:p>
          <a:p>
            <a:pPr marL="228600" lvl="0" indent="-215900" algn="l" rtl="0">
              <a:lnSpc>
                <a:spcPct val="100000"/>
              </a:lnSpc>
              <a:spcBef>
                <a:spcPts val="100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Don’t validate assumptions before building a plan</a:t>
            </a:r>
            <a:endParaRPr sz="1800">
              <a:latin typeface="Verdana"/>
              <a:ea typeface="Verdana"/>
              <a:cs typeface="Verdana"/>
              <a:sym typeface="Verdana"/>
            </a:endParaRPr>
          </a:p>
          <a:p>
            <a:pPr marL="228600" lvl="0" indent="-215900" algn="l" rtl="0">
              <a:lnSpc>
                <a:spcPct val="100000"/>
              </a:lnSpc>
              <a:spcBef>
                <a:spcPts val="100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Develop generic plans</a:t>
            </a:r>
            <a:endParaRPr sz="1800">
              <a:latin typeface="Verdana"/>
              <a:ea typeface="Verdana"/>
              <a:cs typeface="Verdana"/>
              <a:sym typeface="Verdana"/>
            </a:endParaRPr>
          </a:p>
          <a:p>
            <a:pPr marL="228600" lvl="0" indent="-215900" algn="l" rtl="0">
              <a:lnSpc>
                <a:spcPct val="100000"/>
              </a:lnSpc>
              <a:spcBef>
                <a:spcPts val="1000"/>
              </a:spcBef>
              <a:spcAft>
                <a:spcPts val="0"/>
              </a:spcAft>
              <a:buClr>
                <a:schemeClr val="dk1"/>
              </a:buClr>
              <a:buSzPts val="1800"/>
              <a:buFont typeface="Verdana"/>
              <a:buChar char="•"/>
            </a:pPr>
            <a:r>
              <a:rPr lang="en-US" sz="1800">
                <a:latin typeface="Verdana"/>
                <a:ea typeface="Verdana"/>
                <a:cs typeface="Verdana"/>
                <a:sym typeface="Verdana"/>
              </a:rPr>
              <a:t>Don’t m</a:t>
            </a:r>
            <a:r>
              <a:rPr lang="en-US" sz="1800">
                <a:solidFill>
                  <a:schemeClr val="dk1"/>
                </a:solidFill>
                <a:latin typeface="Verdana"/>
                <a:ea typeface="Verdana"/>
                <a:cs typeface="Verdana"/>
                <a:sym typeface="Verdana"/>
              </a:rPr>
              <a:t>onitor fidelity of actions</a:t>
            </a:r>
            <a:endParaRPr sz="1800">
              <a:latin typeface="Verdana"/>
              <a:ea typeface="Verdana"/>
              <a:cs typeface="Verdana"/>
              <a:sym typeface="Verdana"/>
            </a:endParaRPr>
          </a:p>
          <a:p>
            <a:pPr marL="228600" lvl="0" indent="-215900" algn="l" rtl="0">
              <a:lnSpc>
                <a:spcPct val="100000"/>
              </a:lnSpc>
              <a:spcBef>
                <a:spcPts val="100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Don’t measure or evaluate impacts</a:t>
            </a:r>
            <a:endParaRPr sz="1800">
              <a:latin typeface="Verdana"/>
              <a:ea typeface="Verdana"/>
              <a:cs typeface="Verdana"/>
              <a:sym typeface="Verdana"/>
            </a:endParaRPr>
          </a:p>
          <a:p>
            <a:pPr marL="228600" lvl="0" indent="-215900" algn="l" rtl="0">
              <a:lnSpc>
                <a:spcPct val="100000"/>
              </a:lnSpc>
              <a:spcBef>
                <a:spcPts val="1000"/>
              </a:spcBef>
              <a:spcAft>
                <a:spcPts val="0"/>
              </a:spcAft>
              <a:buClr>
                <a:schemeClr val="dk1"/>
              </a:buClr>
              <a:buSzPts val="1800"/>
              <a:buFont typeface="Verdana"/>
              <a:buChar char="•"/>
            </a:pPr>
            <a:r>
              <a:rPr lang="en-US" sz="1800">
                <a:solidFill>
                  <a:schemeClr val="dk1"/>
                </a:solidFill>
                <a:latin typeface="Verdana"/>
                <a:ea typeface="Verdana"/>
                <a:cs typeface="Verdana"/>
                <a:sym typeface="Verdana"/>
              </a:rPr>
              <a:t>Typically abandon interventions without considering fidelity or </a:t>
            </a:r>
            <a:r>
              <a:rPr lang="en-US" sz="1800">
                <a:latin typeface="Verdana"/>
                <a:ea typeface="Verdana"/>
                <a:cs typeface="Verdana"/>
                <a:sym typeface="Verdana"/>
              </a:rPr>
              <a:t>feasibility</a:t>
            </a:r>
            <a:endParaRPr sz="1800">
              <a:latin typeface="Verdana"/>
              <a:ea typeface="Verdana"/>
              <a:cs typeface="Verdana"/>
              <a:sym typeface="Verdana"/>
            </a:endParaRPr>
          </a:p>
        </p:txBody>
      </p:sp>
      <p:sp>
        <p:nvSpPr>
          <p:cNvPr id="459" name="Google Shape;459;g2e7cf9bab98_0_26"/>
          <p:cNvSpPr txBox="1"/>
          <p:nvPr/>
        </p:nvSpPr>
        <p:spPr>
          <a:xfrm>
            <a:off x="6068575" y="6126200"/>
            <a:ext cx="28557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300">
                <a:latin typeface="Verdana"/>
                <a:ea typeface="Verdana"/>
                <a:cs typeface="Verdana"/>
                <a:sym typeface="Verdana"/>
              </a:rPr>
              <a:t>Brian Gaunt, Ph.D., University of South Florida, May 2023</a:t>
            </a:r>
            <a:endParaRPr sz="1300">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g1229c896d71_0_37" descr="multi-colored pyramid showing three tiers"/>
          <p:cNvPicPr preferRelativeResize="0"/>
          <p:nvPr/>
        </p:nvPicPr>
        <p:blipFill rotWithShape="1">
          <a:blip r:embed="rId3">
            <a:alphaModFix/>
          </a:blip>
          <a:srcRect/>
          <a:stretch/>
        </p:blipFill>
        <p:spPr>
          <a:xfrm>
            <a:off x="838850" y="1778800"/>
            <a:ext cx="4713150" cy="4514775"/>
          </a:xfrm>
          <a:prstGeom prst="rect">
            <a:avLst/>
          </a:prstGeom>
          <a:noFill/>
          <a:ln>
            <a:noFill/>
          </a:ln>
        </p:spPr>
      </p:pic>
      <p:sp>
        <p:nvSpPr>
          <p:cNvPr id="466" name="Google Shape;466;g1229c896d71_0_37"/>
          <p:cNvSpPr txBox="1"/>
          <p:nvPr/>
        </p:nvSpPr>
        <p:spPr>
          <a:xfrm>
            <a:off x="228600" y="3791100"/>
            <a:ext cx="2031000" cy="628500"/>
          </a:xfrm>
          <a:prstGeom prst="rect">
            <a:avLst/>
          </a:prstGeom>
          <a:solidFill>
            <a:schemeClr val="accen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0000"/>
                </a:solidFill>
                <a:latin typeface="Verdana"/>
                <a:ea typeface="Verdana"/>
                <a:cs typeface="Verdana"/>
                <a:sym typeface="Verdana"/>
              </a:rPr>
              <a:t>80 - 90%</a:t>
            </a:r>
            <a:endParaRPr sz="2400" b="1" i="0" u="none" strike="noStrike" cap="none">
              <a:solidFill>
                <a:srgbClr val="000000"/>
              </a:solidFill>
              <a:latin typeface="Verdana"/>
              <a:ea typeface="Verdana"/>
              <a:cs typeface="Verdana"/>
              <a:sym typeface="Verdana"/>
            </a:endParaRPr>
          </a:p>
        </p:txBody>
      </p:sp>
      <p:sp>
        <p:nvSpPr>
          <p:cNvPr id="467" name="Google Shape;467;g1229c896d71_0_37"/>
          <p:cNvSpPr txBox="1"/>
          <p:nvPr/>
        </p:nvSpPr>
        <p:spPr>
          <a:xfrm>
            <a:off x="941250" y="2565000"/>
            <a:ext cx="1595400" cy="568500"/>
          </a:xfrm>
          <a:prstGeom prst="rect">
            <a:avLst/>
          </a:prstGeom>
          <a:solidFill>
            <a:srgbClr val="FFF2CC"/>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5 - 15%</a:t>
            </a:r>
            <a:endParaRPr sz="2400" b="1" i="0" u="none" strike="noStrike" cap="none">
              <a:solidFill>
                <a:srgbClr val="000000"/>
              </a:solidFill>
              <a:latin typeface="Verdana"/>
              <a:ea typeface="Verdana"/>
              <a:cs typeface="Verdana"/>
              <a:sym typeface="Verdana"/>
            </a:endParaRPr>
          </a:p>
        </p:txBody>
      </p:sp>
      <p:sp>
        <p:nvSpPr>
          <p:cNvPr id="468" name="Google Shape;468;g1229c896d71_0_37"/>
          <p:cNvSpPr txBox="1"/>
          <p:nvPr/>
        </p:nvSpPr>
        <p:spPr>
          <a:xfrm>
            <a:off x="2397725" y="1643713"/>
            <a:ext cx="1595400" cy="5685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1 - 5%</a:t>
            </a:r>
            <a:endParaRPr sz="2400" b="1" i="0" u="none" strike="noStrike" cap="none">
              <a:solidFill>
                <a:srgbClr val="000000"/>
              </a:solidFill>
              <a:latin typeface="Verdana"/>
              <a:ea typeface="Verdana"/>
              <a:cs typeface="Verdana"/>
              <a:sym typeface="Verdana"/>
            </a:endParaRPr>
          </a:p>
        </p:txBody>
      </p:sp>
      <p:sp>
        <p:nvSpPr>
          <p:cNvPr id="469" name="Google Shape;469;g1229c896d71_0_37"/>
          <p:cNvSpPr txBox="1"/>
          <p:nvPr/>
        </p:nvSpPr>
        <p:spPr>
          <a:xfrm>
            <a:off x="5400675" y="1600200"/>
            <a:ext cx="3514800" cy="441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300" b="0" i="0" u="none" strike="noStrike" cap="none">
                <a:solidFill>
                  <a:srgbClr val="000000"/>
                </a:solidFill>
                <a:latin typeface="Verdana"/>
                <a:ea typeface="Verdana"/>
                <a:cs typeface="Verdana"/>
                <a:sym typeface="Verdana"/>
              </a:rPr>
              <a:t>Tier 3 for a </a:t>
            </a:r>
            <a:r>
              <a:rPr lang="en-US" sz="2300" b="0" i="1" u="none" strike="noStrike" cap="none">
                <a:solidFill>
                  <a:srgbClr val="000000"/>
                </a:solidFill>
                <a:latin typeface="Verdana"/>
                <a:ea typeface="Verdana"/>
                <a:cs typeface="Verdana"/>
                <a:sym typeface="Verdana"/>
              </a:rPr>
              <a:t>Few</a:t>
            </a:r>
            <a:r>
              <a:rPr lang="en-US" sz="2300" b="0" i="0" u="none" strike="noStrike" cap="none">
                <a:solidFill>
                  <a:srgbClr val="000000"/>
                </a:solidFill>
                <a:latin typeface="Verdana"/>
                <a:ea typeface="Verdana"/>
                <a:cs typeface="Verdana"/>
                <a:sym typeface="Verdana"/>
              </a:rPr>
              <a:t>: Intensive, Individualized</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3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3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300" b="0" i="0" u="none" strike="noStrike" cap="none">
                <a:solidFill>
                  <a:srgbClr val="000000"/>
                </a:solidFill>
                <a:latin typeface="Verdana"/>
                <a:ea typeface="Verdana"/>
                <a:cs typeface="Verdana"/>
                <a:sym typeface="Verdana"/>
              </a:rPr>
              <a:t>Tier 2 for </a:t>
            </a:r>
            <a:r>
              <a:rPr lang="en-US" sz="2300" b="0" i="1" u="none" strike="noStrike" cap="none">
                <a:solidFill>
                  <a:srgbClr val="000000"/>
                </a:solidFill>
                <a:latin typeface="Verdana"/>
                <a:ea typeface="Verdana"/>
                <a:cs typeface="Verdana"/>
                <a:sym typeface="Verdana"/>
              </a:rPr>
              <a:t>Some</a:t>
            </a:r>
            <a:r>
              <a:rPr lang="en-US" sz="2300" b="0" i="0" u="none" strike="noStrike" cap="none">
                <a:solidFill>
                  <a:srgbClr val="000000"/>
                </a:solidFill>
                <a:latin typeface="Verdana"/>
                <a:ea typeface="Verdana"/>
                <a:cs typeface="Verdana"/>
                <a:sym typeface="Verdana"/>
              </a:rPr>
              <a:t>: Targeted for Small Groups</a:t>
            </a: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3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3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300" b="1" i="0" u="none" strike="noStrike" cap="none">
                <a:solidFill>
                  <a:srgbClr val="000000"/>
                </a:solidFill>
                <a:latin typeface="Verdana"/>
                <a:ea typeface="Verdana"/>
                <a:cs typeface="Verdana"/>
                <a:sym typeface="Verdana"/>
              </a:rPr>
              <a:t>Tier I for </a:t>
            </a:r>
            <a:r>
              <a:rPr lang="en-US" sz="2300" b="1" i="1" u="none" strike="noStrike" cap="none">
                <a:solidFill>
                  <a:srgbClr val="000000"/>
                </a:solidFill>
                <a:latin typeface="Verdana"/>
                <a:ea typeface="Verdana"/>
                <a:cs typeface="Verdana"/>
                <a:sym typeface="Verdana"/>
              </a:rPr>
              <a:t>All</a:t>
            </a:r>
            <a:r>
              <a:rPr lang="en-US" sz="2300" b="1" i="0" u="none" strike="noStrike" cap="none">
                <a:solidFill>
                  <a:srgbClr val="000000"/>
                </a:solidFill>
                <a:latin typeface="Verdana"/>
                <a:ea typeface="Verdana"/>
                <a:cs typeface="Verdana"/>
                <a:sym typeface="Verdana"/>
              </a:rPr>
              <a:t>: Core/Universal</a:t>
            </a:r>
            <a:endParaRPr sz="2300" b="1" i="0" u="none" strike="noStrike" cap="none">
              <a:solidFill>
                <a:srgbClr val="000000"/>
              </a:solidFill>
              <a:latin typeface="Verdana"/>
              <a:ea typeface="Verdana"/>
              <a:cs typeface="Verdana"/>
              <a:sym typeface="Verdana"/>
            </a:endParaRPr>
          </a:p>
        </p:txBody>
      </p:sp>
      <p:sp>
        <p:nvSpPr>
          <p:cNvPr id="470" name="Google Shape;470;g1229c896d71_0_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t>How well are we serving all students?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474"/>
        <p:cNvGrpSpPr/>
        <p:nvPr/>
      </p:nvGrpSpPr>
      <p:grpSpPr>
        <a:xfrm>
          <a:off x="0" y="0"/>
          <a:ext cx="0" cy="0"/>
          <a:chOff x="0" y="0"/>
          <a:chExt cx="0" cy="0"/>
        </a:xfrm>
      </p:grpSpPr>
      <p:sp>
        <p:nvSpPr>
          <p:cNvPr id="475" name="Google Shape;475;g24175182b7f_0_256"/>
          <p:cNvSpPr txBox="1">
            <a:spLocks noGrp="1"/>
          </p:cNvSpPr>
          <p:nvPr>
            <p:ph type="title"/>
          </p:nvPr>
        </p:nvSpPr>
        <p:spPr>
          <a:xfrm>
            <a:off x="457200" y="274638"/>
            <a:ext cx="8229600" cy="1132200"/>
          </a:xfrm>
          <a:prstGeom prst="rect">
            <a:avLst/>
          </a:prstGeom>
          <a:solidFill>
            <a:srgbClr val="003369"/>
          </a:solidFill>
          <a:ln w="285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Verdana"/>
              <a:buNone/>
            </a:pPr>
            <a:r>
              <a:rPr lang="en-US"/>
              <a:t>Do We Have the Right People on our Team?  </a:t>
            </a:r>
            <a:endParaRPr sz="4000" b="0" i="0" u="none" strike="noStrike" cap="none">
              <a:solidFill>
                <a:schemeClr val="dk1"/>
              </a:solidFill>
              <a:latin typeface="Verdana"/>
              <a:ea typeface="Verdana"/>
              <a:cs typeface="Verdana"/>
              <a:sym typeface="Verdana"/>
            </a:endParaRPr>
          </a:p>
        </p:txBody>
      </p:sp>
      <p:pic>
        <p:nvPicPr>
          <p:cNvPr id="476" name="Google Shape;476;g24175182b7f_0_256" descr="picture of team"/>
          <p:cNvPicPr preferRelativeResize="0"/>
          <p:nvPr/>
        </p:nvPicPr>
        <p:blipFill rotWithShape="1">
          <a:blip r:embed="rId3">
            <a:alphaModFix/>
          </a:blip>
          <a:srcRect/>
          <a:stretch/>
        </p:blipFill>
        <p:spPr>
          <a:xfrm>
            <a:off x="1876625" y="1832002"/>
            <a:ext cx="5624300" cy="4465675"/>
          </a:xfrm>
          <a:prstGeom prst="rect">
            <a:avLst/>
          </a:prstGeom>
          <a:noFill/>
          <a:ln>
            <a:noFill/>
          </a:ln>
        </p:spPr>
      </p:pic>
      <p:sp>
        <p:nvSpPr>
          <p:cNvPr id="477" name="Google Shape;477;g24175182b7f_0_256"/>
          <p:cNvSpPr txBox="1"/>
          <p:nvPr/>
        </p:nvSpPr>
        <p:spPr>
          <a:xfrm>
            <a:off x="2152875" y="1325100"/>
            <a:ext cx="1880100" cy="50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Verdana"/>
                <a:ea typeface="Verdana"/>
                <a:cs typeface="Verdana"/>
                <a:sym typeface="Verdana"/>
              </a:rPr>
              <a:t>Teacher</a:t>
            </a:r>
            <a:endParaRPr sz="2400" b="1" i="0" u="none" strike="noStrike" cap="none">
              <a:solidFill>
                <a:srgbClr val="000000"/>
              </a:solidFill>
              <a:latin typeface="Verdana"/>
              <a:ea typeface="Verdana"/>
              <a:cs typeface="Verdana"/>
              <a:sym typeface="Verdana"/>
            </a:endParaRPr>
          </a:p>
        </p:txBody>
      </p:sp>
      <p:sp>
        <p:nvSpPr>
          <p:cNvPr id="478" name="Google Shape;478;g24175182b7f_0_256"/>
          <p:cNvSpPr txBox="1"/>
          <p:nvPr/>
        </p:nvSpPr>
        <p:spPr>
          <a:xfrm>
            <a:off x="5664750" y="1406850"/>
            <a:ext cx="1880100" cy="80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Verdana"/>
                <a:ea typeface="Verdana"/>
                <a:cs typeface="Verdana"/>
                <a:sym typeface="Verdana"/>
              </a:rPr>
              <a:t>Family Member</a:t>
            </a:r>
            <a:endParaRPr sz="2400" b="1" i="0" u="none" strike="noStrike" cap="none">
              <a:solidFill>
                <a:srgbClr val="000000"/>
              </a:solidFill>
              <a:latin typeface="Verdana"/>
              <a:ea typeface="Verdana"/>
              <a:cs typeface="Verdana"/>
              <a:sym typeface="Verdana"/>
            </a:endParaRPr>
          </a:p>
        </p:txBody>
      </p:sp>
      <p:sp>
        <p:nvSpPr>
          <p:cNvPr id="479" name="Google Shape;479;g24175182b7f_0_256"/>
          <p:cNvSpPr txBox="1"/>
          <p:nvPr/>
        </p:nvSpPr>
        <p:spPr>
          <a:xfrm>
            <a:off x="7263900" y="3299825"/>
            <a:ext cx="1880100" cy="50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500" b="1" i="0" u="none" strike="noStrike" cap="none">
                <a:solidFill>
                  <a:srgbClr val="000000"/>
                </a:solidFill>
                <a:latin typeface="Verdana"/>
                <a:ea typeface="Verdana"/>
                <a:cs typeface="Verdana"/>
                <a:sym typeface="Verdana"/>
              </a:rPr>
              <a:t>Student</a:t>
            </a:r>
            <a:endParaRPr sz="2500" b="1" i="0" u="none" strike="noStrike" cap="none">
              <a:solidFill>
                <a:srgbClr val="000000"/>
              </a:solidFill>
              <a:latin typeface="Verdana"/>
              <a:ea typeface="Verdana"/>
              <a:cs typeface="Verdana"/>
              <a:sym typeface="Verdana"/>
            </a:endParaRPr>
          </a:p>
        </p:txBody>
      </p:sp>
      <p:sp>
        <p:nvSpPr>
          <p:cNvPr id="480" name="Google Shape;480;g24175182b7f_0_256"/>
          <p:cNvSpPr txBox="1"/>
          <p:nvPr/>
        </p:nvSpPr>
        <p:spPr>
          <a:xfrm>
            <a:off x="6119550" y="6165700"/>
            <a:ext cx="2575200" cy="68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a:latin typeface="Verdana"/>
                <a:ea typeface="Verdana"/>
                <a:cs typeface="Verdana"/>
                <a:sym typeface="Verdana"/>
              </a:rPr>
              <a:t>Administrator</a:t>
            </a:r>
            <a:endParaRPr sz="2400" b="1" i="0" u="none" strike="noStrike" cap="none">
              <a:solidFill>
                <a:srgbClr val="000000"/>
              </a:solidFill>
              <a:latin typeface="Verdana"/>
              <a:ea typeface="Verdana"/>
              <a:cs typeface="Verdana"/>
              <a:sym typeface="Verdana"/>
            </a:endParaRPr>
          </a:p>
        </p:txBody>
      </p:sp>
      <p:sp>
        <p:nvSpPr>
          <p:cNvPr id="481" name="Google Shape;481;g24175182b7f_0_256"/>
          <p:cNvSpPr txBox="1"/>
          <p:nvPr/>
        </p:nvSpPr>
        <p:spPr>
          <a:xfrm>
            <a:off x="3200800" y="6324850"/>
            <a:ext cx="2125500" cy="37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Verdana"/>
                <a:ea typeface="Verdana"/>
                <a:cs typeface="Verdana"/>
                <a:sym typeface="Verdana"/>
              </a:rPr>
              <a:t>Counselor</a:t>
            </a:r>
            <a:endParaRPr sz="2400" b="1" i="0" u="none" strike="noStrike" cap="none">
              <a:solidFill>
                <a:srgbClr val="000000"/>
              </a:solidFill>
              <a:latin typeface="Verdana"/>
              <a:ea typeface="Verdana"/>
              <a:cs typeface="Verdana"/>
              <a:sym typeface="Verdana"/>
            </a:endParaRPr>
          </a:p>
        </p:txBody>
      </p:sp>
      <p:sp>
        <p:nvSpPr>
          <p:cNvPr id="482" name="Google Shape;482;g24175182b7f_0_256"/>
          <p:cNvSpPr txBox="1"/>
          <p:nvPr/>
        </p:nvSpPr>
        <p:spPr>
          <a:xfrm>
            <a:off x="1395200" y="5550550"/>
            <a:ext cx="1880100" cy="50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Verdana"/>
                <a:ea typeface="Verdana"/>
                <a:cs typeface="Verdana"/>
                <a:sym typeface="Verdana"/>
              </a:rPr>
              <a:t>Staff</a:t>
            </a:r>
            <a:endParaRPr sz="2400" b="1" i="0" u="none" strike="noStrike" cap="none">
              <a:solidFill>
                <a:srgbClr val="000000"/>
              </a:solidFill>
              <a:latin typeface="Verdana"/>
              <a:ea typeface="Verdana"/>
              <a:cs typeface="Verdana"/>
              <a:sym typeface="Verdana"/>
            </a:endParaRPr>
          </a:p>
        </p:txBody>
      </p:sp>
      <p:sp>
        <p:nvSpPr>
          <p:cNvPr id="483" name="Google Shape;483;g24175182b7f_0_256"/>
          <p:cNvSpPr txBox="1"/>
          <p:nvPr/>
        </p:nvSpPr>
        <p:spPr>
          <a:xfrm>
            <a:off x="193525" y="3101975"/>
            <a:ext cx="1880100" cy="90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a:solidFill>
                  <a:srgbClr val="000000"/>
                </a:solidFill>
                <a:latin typeface="Verdana"/>
                <a:ea typeface="Verdana"/>
                <a:cs typeface="Verdana"/>
                <a:sym typeface="Verdana"/>
              </a:rPr>
              <a:t>Anyone else?</a:t>
            </a:r>
            <a:endParaRPr sz="2400" b="1" i="0" u="none" strike="noStrike" cap="none">
              <a:solidFill>
                <a:srgbClr val="000000"/>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529f5120d7_1_289"/>
          <p:cNvSpPr txBox="1">
            <a:spLocks noGrp="1"/>
          </p:cNvSpPr>
          <p:nvPr>
            <p:ph type="body" idx="1"/>
          </p:nvPr>
        </p:nvSpPr>
        <p:spPr>
          <a:xfrm>
            <a:off x="318975" y="1600200"/>
            <a:ext cx="85962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dirty="0">
                <a:latin typeface="Verdana"/>
                <a:ea typeface="Verdana"/>
                <a:cs typeface="Verdana"/>
                <a:sym typeface="Verdana"/>
              </a:rPr>
              <a:t>Please feel free to tag us at any of our social media handles below!</a:t>
            </a:r>
            <a:endParaRPr dirty="0">
              <a:latin typeface="Verdana"/>
              <a:ea typeface="Verdana"/>
              <a:cs typeface="Verdana"/>
              <a:sym typeface="Verdana"/>
            </a:endParaRPr>
          </a:p>
        </p:txBody>
      </p:sp>
      <p:sp>
        <p:nvSpPr>
          <p:cNvPr id="294" name="Google Shape;294;g2529f5120d7_1_2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a:p>
        </p:txBody>
      </p:sp>
      <p:sp>
        <p:nvSpPr>
          <p:cNvPr id="296" name="Google Shape;296;g2529f5120d7_1_289"/>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Twitter/X - </a:t>
            </a:r>
            <a:r>
              <a:rPr lang="en-US" sz="2400" b="0" i="0" u="none" strike="noStrike" cap="none" dirty="0">
                <a:solidFill>
                  <a:srgbClr val="307BF3"/>
                </a:solidFill>
                <a:latin typeface="Verdana"/>
                <a:ea typeface="Verdana"/>
                <a:cs typeface="Verdana"/>
                <a:sym typeface="Verdana"/>
              </a:rPr>
              <a:t>VTSS_RIC</a:t>
            </a:r>
            <a:endParaRPr sz="2400" b="0" i="0" u="none" strike="noStrike" cap="none" dirty="0">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Facebook - </a:t>
            </a:r>
            <a:r>
              <a:rPr lang="en-US" sz="2400" b="0" i="0" u="none" strike="noStrike" cap="none" dirty="0">
                <a:solidFill>
                  <a:srgbClr val="307BF3"/>
                </a:solidFill>
                <a:latin typeface="Verdana"/>
                <a:ea typeface="Verdana"/>
                <a:cs typeface="Verdana"/>
                <a:sym typeface="Verdana"/>
              </a:rPr>
              <a:t>VTSSRIC</a:t>
            </a:r>
            <a:endParaRPr sz="2400" b="0" i="0" u="none" strike="noStrike" cap="none" dirty="0">
              <a:solidFill>
                <a:srgbClr val="307BF3"/>
              </a:solidFill>
              <a:latin typeface="Verdana"/>
              <a:ea typeface="Verdana"/>
              <a:cs typeface="Verdana"/>
              <a:sym typeface="Verdana"/>
            </a:endParaRPr>
          </a:p>
        </p:txBody>
      </p:sp>
      <p:pic>
        <p:nvPicPr>
          <p:cNvPr id="297" name="Google Shape;297;g2529f5120d7_1_289" descr="symbol for facebook"/>
          <p:cNvPicPr preferRelativeResize="0"/>
          <p:nvPr/>
        </p:nvPicPr>
        <p:blipFill rotWithShape="1">
          <a:blip r:embed="rId3">
            <a:alphaModFix/>
          </a:blip>
          <a:srcRect/>
          <a:stretch/>
        </p:blipFill>
        <p:spPr>
          <a:xfrm>
            <a:off x="1798675" y="4705400"/>
            <a:ext cx="1723760" cy="1292826"/>
          </a:xfrm>
          <a:prstGeom prst="rect">
            <a:avLst/>
          </a:prstGeom>
          <a:noFill/>
          <a:ln>
            <a:noFill/>
          </a:ln>
        </p:spPr>
      </p:pic>
      <p:pic>
        <p:nvPicPr>
          <p:cNvPr id="1026" name="Picture 2" descr="Twitter's New Logo: A Symbol of Change">
            <a:extLst>
              <a:ext uri="{FF2B5EF4-FFF2-40B4-BE49-F238E27FC236}">
                <a16:creationId xmlns:a16="http://schemas.microsoft.com/office/drawing/2014/main" id="{CC81B78D-6259-4E7B-A94C-438B5A1EE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328" y="3711725"/>
            <a:ext cx="1272053" cy="715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e177c038cb_0_33"/>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
        <p:nvSpPr>
          <p:cNvPr id="490" name="Google Shape;490;g2e177c038cb_0_33"/>
          <p:cNvSpPr txBox="1">
            <a:spLocks noGrp="1"/>
          </p:cNvSpPr>
          <p:nvPr>
            <p:ph type="body" idx="1"/>
          </p:nvPr>
        </p:nvSpPr>
        <p:spPr>
          <a:xfrm>
            <a:off x="3575050" y="273050"/>
            <a:ext cx="5481300" cy="65229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500" b="1"/>
              <a:t>Discuss:</a:t>
            </a:r>
            <a:endParaRPr sz="2500" b="1"/>
          </a:p>
          <a:p>
            <a:pPr marL="457200" lvl="0" indent="-368300" algn="l" rtl="0">
              <a:lnSpc>
                <a:spcPct val="100000"/>
              </a:lnSpc>
              <a:spcBef>
                <a:spcPts val="0"/>
              </a:spcBef>
              <a:spcAft>
                <a:spcPts val="0"/>
              </a:spcAft>
              <a:buSzPts val="2200"/>
              <a:buFont typeface="Verdana"/>
              <a:buChar char="●"/>
            </a:pPr>
            <a:r>
              <a:rPr lang="en-US" sz="2200">
                <a:latin typeface="Verdana"/>
                <a:ea typeface="Verdana"/>
                <a:cs typeface="Verdana"/>
                <a:sym typeface="Verdana"/>
              </a:rPr>
              <a:t>Established commitment of our Tier 1 Team (behavior, academics, and social-emotional wellness) which includes family and student voice.</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US" sz="2200">
                <a:latin typeface="Verdana"/>
                <a:ea typeface="Verdana"/>
                <a:cs typeface="Verdana"/>
                <a:sym typeface="Verdana"/>
              </a:rPr>
              <a:t>Established and teaching positive school-wide expectations</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US" sz="2200">
                <a:latin typeface="Verdana"/>
                <a:ea typeface="Verdana"/>
                <a:cs typeface="Verdana"/>
                <a:sym typeface="Verdana"/>
              </a:rPr>
              <a:t>Design systems for positive feedback and acknowledgement</a:t>
            </a:r>
            <a:endParaRPr sz="2200">
              <a:latin typeface="Verdana"/>
              <a:ea typeface="Verdana"/>
              <a:cs typeface="Verdana"/>
              <a:sym typeface="Verdana"/>
            </a:endParaRPr>
          </a:p>
          <a:p>
            <a:pPr marL="457200" lvl="0" indent="-368300" algn="l" rtl="0">
              <a:lnSpc>
                <a:spcPct val="100000"/>
              </a:lnSpc>
              <a:spcBef>
                <a:spcPts val="1000"/>
              </a:spcBef>
              <a:spcAft>
                <a:spcPts val="0"/>
              </a:spcAft>
              <a:buSzPts val="2200"/>
              <a:buFont typeface="Verdana"/>
              <a:buChar char="●"/>
            </a:pPr>
            <a:r>
              <a:rPr lang="en-US" sz="2200">
                <a:latin typeface="Verdana"/>
                <a:ea typeface="Verdana"/>
                <a:cs typeface="Verdana"/>
                <a:sym typeface="Verdana"/>
              </a:rPr>
              <a:t>Design predictable systems for responding to behaviors, academics, and social-emotional wellness needs based on the data</a:t>
            </a:r>
            <a:endParaRPr sz="2200">
              <a:latin typeface="Verdana"/>
              <a:ea typeface="Verdana"/>
              <a:cs typeface="Verdana"/>
              <a:sym typeface="Verdana"/>
            </a:endParaRPr>
          </a:p>
          <a:p>
            <a:pPr marL="457200" lvl="0" indent="-368300" algn="l" rtl="0">
              <a:lnSpc>
                <a:spcPct val="100000"/>
              </a:lnSpc>
              <a:spcBef>
                <a:spcPts val="1000"/>
              </a:spcBef>
              <a:spcAft>
                <a:spcPts val="1000"/>
              </a:spcAft>
              <a:buSzPts val="2200"/>
              <a:buFont typeface="Verdana"/>
              <a:buChar char="●"/>
            </a:pPr>
            <a:r>
              <a:rPr lang="en-US" sz="2200">
                <a:latin typeface="Verdana"/>
                <a:ea typeface="Verdana"/>
                <a:cs typeface="Verdana"/>
                <a:sym typeface="Verdana"/>
              </a:rPr>
              <a:t>Established data-informed decision making system and data collection</a:t>
            </a:r>
            <a:endParaRPr sz="2200">
              <a:latin typeface="Verdana"/>
              <a:ea typeface="Verdana"/>
              <a:cs typeface="Verdana"/>
              <a:sym typeface="Verdana"/>
            </a:endParaRPr>
          </a:p>
        </p:txBody>
      </p:sp>
      <p:sp>
        <p:nvSpPr>
          <p:cNvPr id="491" name="Google Shape;491;g2e177c038cb_0_33"/>
          <p:cNvSpPr txBox="1">
            <a:spLocks noGrp="1"/>
          </p:cNvSpPr>
          <p:nvPr>
            <p:ph type="body" idx="2"/>
          </p:nvPr>
        </p:nvSpPr>
        <p:spPr>
          <a:xfrm>
            <a:off x="457200" y="1435100"/>
            <a:ext cx="3008400" cy="4764900"/>
          </a:xfrm>
          <a:prstGeom prst="rect">
            <a:avLst/>
          </a:prstGeom>
          <a:solidFill>
            <a:srgbClr val="003369">
              <a:alpha val="73330"/>
            </a:srgbClr>
          </a:solidFill>
          <a:ln>
            <a:noFill/>
          </a:ln>
        </p:spPr>
        <p:txBody>
          <a:bodyPr spcFirstLastPara="1" wrap="square" lIns="91425" tIns="45700" rIns="91425" bIns="45700" anchor="t" anchorCtr="0">
            <a:normAutofit/>
          </a:bodyPr>
          <a:lstStyle/>
          <a:p>
            <a:pPr marL="0" lvl="0" indent="0" algn="l" rtl="0">
              <a:spcBef>
                <a:spcPts val="360"/>
              </a:spcBef>
              <a:spcAft>
                <a:spcPts val="0"/>
              </a:spcAft>
              <a:buClr>
                <a:schemeClr val="dk1"/>
              </a:buClr>
              <a:buSzPts val="1800"/>
              <a:buFont typeface="Arial"/>
              <a:buNone/>
            </a:pPr>
            <a:r>
              <a:rPr lang="en-US" b="1">
                <a:solidFill>
                  <a:srgbClr val="FFFFFF"/>
                </a:solidFill>
                <a:latin typeface="Verdana"/>
                <a:ea typeface="Verdana"/>
                <a:cs typeface="Verdana"/>
                <a:sym typeface="Verdana"/>
              </a:rPr>
              <a:t>How are you ensuring that your Tier 1 is healthy?</a:t>
            </a:r>
            <a:endParaRPr b="1">
              <a:solidFill>
                <a:srgbClr val="FFFFFF"/>
              </a:solidFill>
              <a:latin typeface="Verdana"/>
              <a:ea typeface="Verdana"/>
              <a:cs typeface="Verdana"/>
              <a:sym typeface="Verdana"/>
            </a:endParaRPr>
          </a:p>
          <a:p>
            <a:pPr marL="0" lvl="0" indent="0" algn="l" rtl="0">
              <a:spcBef>
                <a:spcPts val="360"/>
              </a:spcBef>
              <a:spcAft>
                <a:spcPts val="0"/>
              </a:spcAft>
              <a:buClr>
                <a:schemeClr val="dk1"/>
              </a:buClr>
              <a:buSzPts val="1800"/>
              <a:buFont typeface="Arial"/>
              <a:buNone/>
            </a:pPr>
            <a:endParaRPr>
              <a:solidFill>
                <a:srgbClr val="FFFFFF"/>
              </a:solidFill>
              <a:latin typeface="Verdana"/>
              <a:ea typeface="Verdana"/>
              <a:cs typeface="Verdana"/>
              <a:sym typeface="Verdana"/>
            </a:endParaRPr>
          </a:p>
          <a:p>
            <a:pPr marL="0" lvl="0" indent="0" algn="l" rtl="0">
              <a:spcBef>
                <a:spcPts val="360"/>
              </a:spcBef>
              <a:spcAft>
                <a:spcPts val="0"/>
              </a:spcAft>
              <a:buClr>
                <a:schemeClr val="dk1"/>
              </a:buClr>
              <a:buSzPts val="1800"/>
              <a:buFont typeface="Arial"/>
              <a:buNone/>
            </a:pPr>
            <a:endParaRPr>
              <a:solidFill>
                <a:srgbClr val="FFFFFF"/>
              </a:solidFill>
              <a:latin typeface="Verdana"/>
              <a:ea typeface="Verdana"/>
              <a:cs typeface="Verdana"/>
              <a:sym typeface="Verdana"/>
            </a:endParaRPr>
          </a:p>
          <a:p>
            <a:pPr marL="0" lvl="0" indent="0" algn="l" rtl="0">
              <a:spcBef>
                <a:spcPts val="360"/>
              </a:spcBef>
              <a:spcAft>
                <a:spcPts val="0"/>
              </a:spcAft>
              <a:buClr>
                <a:schemeClr val="dk1"/>
              </a:buClr>
              <a:buSzPts val="1800"/>
              <a:buFont typeface="Arial"/>
              <a:buNone/>
            </a:pPr>
            <a:endParaRPr i="1">
              <a:solidFill>
                <a:srgbClr val="FFFFFF"/>
              </a:solidFill>
              <a:latin typeface="Verdana"/>
              <a:ea typeface="Verdana"/>
              <a:cs typeface="Verdana"/>
              <a:sym typeface="Verdana"/>
            </a:endParaRPr>
          </a:p>
          <a:p>
            <a:pPr marL="0" lvl="0" indent="0" algn="l" rtl="0">
              <a:spcBef>
                <a:spcPts val="360"/>
              </a:spcBef>
              <a:spcAft>
                <a:spcPts val="0"/>
              </a:spcAft>
              <a:buClr>
                <a:schemeClr val="dk1"/>
              </a:buClr>
              <a:buSzPts val="1800"/>
              <a:buFont typeface="Arial"/>
              <a:buNone/>
            </a:pPr>
            <a:endParaRPr i="1">
              <a:solidFill>
                <a:srgbClr val="FFFFFF"/>
              </a:solidFill>
              <a:latin typeface="Verdana"/>
              <a:ea typeface="Verdana"/>
              <a:cs typeface="Verdana"/>
              <a:sym typeface="Verdana"/>
            </a:endParaRPr>
          </a:p>
          <a:p>
            <a:pPr marL="0" lvl="0" indent="0" algn="l" rtl="0">
              <a:spcBef>
                <a:spcPts val="360"/>
              </a:spcBef>
              <a:spcAft>
                <a:spcPts val="0"/>
              </a:spcAft>
              <a:buClr>
                <a:schemeClr val="dk1"/>
              </a:buClr>
              <a:buSzPts val="1800"/>
              <a:buFont typeface="Arial"/>
              <a:buNone/>
            </a:pPr>
            <a:r>
              <a:rPr lang="en-US" b="1" i="1">
                <a:solidFill>
                  <a:srgbClr val="FFFFFF"/>
                </a:solidFill>
                <a:latin typeface="Verdana"/>
                <a:ea typeface="Verdana"/>
                <a:cs typeface="Verdana"/>
                <a:sym typeface="Verdana"/>
              </a:rPr>
              <a:t>workbook p. 12  </a:t>
            </a:r>
            <a:r>
              <a:rPr lang="en-US" i="1">
                <a:solidFill>
                  <a:srgbClr val="FFFFFF"/>
                </a:solidFill>
                <a:latin typeface="Verdana"/>
                <a:ea typeface="Verdana"/>
                <a:cs typeface="Verdana"/>
                <a:sym typeface="Verdana"/>
              </a:rPr>
              <a:t>General Features of Tier 1 Standards of Practice</a:t>
            </a:r>
            <a:endParaRPr i="1">
              <a:solidFill>
                <a:srgbClr val="FFFFFF"/>
              </a:solidFill>
              <a:latin typeface="Verdana"/>
              <a:ea typeface="Verdana"/>
              <a:cs typeface="Verdana"/>
              <a:sym typeface="Verdana"/>
            </a:endParaRPr>
          </a:p>
        </p:txBody>
      </p:sp>
      <p:pic>
        <p:nvPicPr>
          <p:cNvPr id="492" name="Google Shape;492;g2e177c038cb_0_33" descr="icon for workbook"/>
          <p:cNvPicPr preferRelativeResize="0"/>
          <p:nvPr/>
        </p:nvPicPr>
        <p:blipFill>
          <a:blip r:embed="rId3">
            <a:alphaModFix/>
          </a:blip>
          <a:stretch>
            <a:fillRect/>
          </a:stretch>
        </p:blipFill>
        <p:spPr>
          <a:xfrm flipH="1">
            <a:off x="2338100" y="3505075"/>
            <a:ext cx="997700" cy="762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g2e4f150d3e2_0_7"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499" name="Google Shape;499;g2e4f150d3e2_0_7"/>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Structured Process</a:t>
            </a:r>
            <a:endParaRPr/>
          </a:p>
        </p:txBody>
      </p:sp>
      <p:pic>
        <p:nvPicPr>
          <p:cNvPr id="500" name="Google Shape;500;g2e4f150d3e2_0_7" descr="icon for workbook"/>
          <p:cNvPicPr preferRelativeResize="0"/>
          <p:nvPr/>
        </p:nvPicPr>
        <p:blipFill>
          <a:blip r:embed="rId4">
            <a:alphaModFix/>
          </a:blip>
          <a:stretch>
            <a:fillRect/>
          </a:stretch>
        </p:blipFill>
        <p:spPr>
          <a:xfrm flipH="1">
            <a:off x="7392825" y="646850"/>
            <a:ext cx="997700" cy="762250"/>
          </a:xfrm>
          <a:prstGeom prst="rect">
            <a:avLst/>
          </a:prstGeom>
          <a:noFill/>
          <a:ln>
            <a:noFill/>
          </a:ln>
        </p:spPr>
      </p:pic>
      <p:sp>
        <p:nvSpPr>
          <p:cNvPr id="501" name="Google Shape;501;g2e4f150d3e2_0_7"/>
          <p:cNvSpPr txBox="1"/>
          <p:nvPr/>
        </p:nvSpPr>
        <p:spPr>
          <a:xfrm>
            <a:off x="2277300" y="6337225"/>
            <a:ext cx="45894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 13 </a:t>
            </a:r>
            <a:endParaRPr sz="1800" b="0" i="0" u="none" strike="noStrike" cap="none">
              <a:solidFill>
                <a:srgbClr val="000000"/>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g23cf20a53eb_0_139" descr="visual of PDSA form"/>
          <p:cNvPicPr preferRelativeResize="0"/>
          <p:nvPr/>
        </p:nvPicPr>
        <p:blipFill rotWithShape="1">
          <a:blip r:embed="rId3">
            <a:alphaModFix/>
          </a:blip>
          <a:srcRect/>
          <a:stretch/>
        </p:blipFill>
        <p:spPr>
          <a:xfrm>
            <a:off x="4780200" y="1400100"/>
            <a:ext cx="4211395" cy="5381700"/>
          </a:xfrm>
          <a:prstGeom prst="rect">
            <a:avLst/>
          </a:prstGeom>
          <a:noFill/>
          <a:ln w="9525" cap="flat" cmpd="sng">
            <a:solidFill>
              <a:srgbClr val="888888"/>
            </a:solidFill>
            <a:prstDash val="solid"/>
            <a:round/>
            <a:headEnd type="none" w="sm" len="sm"/>
            <a:tailEnd type="none" w="sm" len="sm"/>
          </a:ln>
        </p:spPr>
      </p:pic>
      <p:pic>
        <p:nvPicPr>
          <p:cNvPr id="508" name="Google Shape;508;g23cf20a53eb_0_139" descr="visual of school improvement form"/>
          <p:cNvPicPr preferRelativeResize="0"/>
          <p:nvPr/>
        </p:nvPicPr>
        <p:blipFill rotWithShape="1">
          <a:blip r:embed="rId4">
            <a:alphaModFix/>
          </a:blip>
          <a:srcRect/>
          <a:stretch/>
        </p:blipFill>
        <p:spPr>
          <a:xfrm>
            <a:off x="803874" y="3838500"/>
            <a:ext cx="3722321" cy="2884550"/>
          </a:xfrm>
          <a:prstGeom prst="rect">
            <a:avLst/>
          </a:prstGeom>
          <a:noFill/>
          <a:ln w="9525" cap="flat" cmpd="sng">
            <a:solidFill>
              <a:srgbClr val="999999"/>
            </a:solidFill>
            <a:prstDash val="solid"/>
            <a:round/>
            <a:headEnd type="none" w="sm" len="sm"/>
            <a:tailEnd type="none" w="sm" len="sm"/>
          </a:ln>
        </p:spPr>
      </p:pic>
      <p:sp>
        <p:nvSpPr>
          <p:cNvPr id="509" name="Google Shape;509;g23cf20a53eb_0_13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Function over Form</a:t>
            </a:r>
            <a:endParaRPr/>
          </a:p>
          <a:p>
            <a:pPr marL="0" lvl="0" indent="0" algn="ctr" rtl="0">
              <a:lnSpc>
                <a:spcPct val="100000"/>
              </a:lnSpc>
              <a:spcBef>
                <a:spcPts val="0"/>
              </a:spcBef>
              <a:spcAft>
                <a:spcPts val="0"/>
              </a:spcAft>
              <a:buSzPct val="111111"/>
              <a:buNone/>
            </a:pPr>
            <a:r>
              <a:rPr lang="en-US"/>
              <a:t>(as long as you are documenting)</a:t>
            </a:r>
            <a:endParaRPr/>
          </a:p>
        </p:txBody>
      </p:sp>
      <p:pic>
        <p:nvPicPr>
          <p:cNvPr id="510" name="Google Shape;510;g23cf20a53eb_0_139" descr="visual of MTSS - DIDM form"/>
          <p:cNvPicPr preferRelativeResize="0"/>
          <p:nvPr/>
        </p:nvPicPr>
        <p:blipFill>
          <a:blip r:embed="rId5">
            <a:alphaModFix/>
          </a:blip>
          <a:stretch>
            <a:fillRect/>
          </a:stretch>
        </p:blipFill>
        <p:spPr>
          <a:xfrm>
            <a:off x="452450" y="1420395"/>
            <a:ext cx="3722325" cy="2529105"/>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e1b4cce4d0_0_6"/>
          <p:cNvSpPr txBox="1">
            <a:spLocks noGrp="1"/>
          </p:cNvSpPr>
          <p:nvPr>
            <p:ph type="title"/>
          </p:nvPr>
        </p:nvSpPr>
        <p:spPr>
          <a:xfrm>
            <a:off x="685800" y="1700150"/>
            <a:ext cx="7772400" cy="11817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US" sz="5266">
                <a:latin typeface="Verdana"/>
                <a:ea typeface="Verdana"/>
                <a:cs typeface="Verdana"/>
                <a:sym typeface="Verdana"/>
              </a:rPr>
              <a:t>Where to start?</a:t>
            </a:r>
            <a:endParaRPr sz="5266">
              <a:latin typeface="Verdana"/>
              <a:ea typeface="Verdana"/>
              <a:cs typeface="Verdana"/>
              <a:sym typeface="Verdana"/>
            </a:endParaRPr>
          </a:p>
          <a:p>
            <a:pPr marL="0" lvl="0" indent="0" algn="ctr" rtl="0">
              <a:spcBef>
                <a:spcPts val="0"/>
              </a:spcBef>
              <a:spcAft>
                <a:spcPts val="0"/>
              </a:spcAft>
              <a:buNone/>
            </a:pPr>
            <a:r>
              <a:rPr lang="en-US" sz="2711" b="0" i="1">
                <a:latin typeface="Verdana"/>
                <a:ea typeface="Verdana"/>
                <a:cs typeface="Verdana"/>
                <a:sym typeface="Verdana"/>
              </a:rPr>
              <a:t>Problem Identification</a:t>
            </a:r>
            <a:endParaRPr sz="2711" b="0" i="1">
              <a:latin typeface="Verdana"/>
              <a:ea typeface="Verdana"/>
              <a:cs typeface="Verdana"/>
              <a:sym typeface="Verdana"/>
            </a:endParaRPr>
          </a:p>
        </p:txBody>
      </p:sp>
      <p:pic>
        <p:nvPicPr>
          <p:cNvPr id="517" name="Google Shape;517;g2e1b4cce4d0_0_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85905" y="2958050"/>
            <a:ext cx="5909321" cy="3693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e1d1154fa0_2_718"/>
          <p:cNvSpPr txBox="1">
            <a:spLocks noGrp="1"/>
          </p:cNvSpPr>
          <p:nvPr>
            <p:ph type="ctrTitle"/>
          </p:nvPr>
        </p:nvSpPr>
        <p:spPr>
          <a:xfrm>
            <a:off x="928464" y="1600200"/>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solidFill>
                  <a:schemeClr val="dk1"/>
                </a:solidFill>
              </a:rPr>
              <a:t>DEFINE: </a:t>
            </a:r>
            <a:br>
              <a:rPr lang="en-US" b="1">
                <a:solidFill>
                  <a:schemeClr val="dk1"/>
                </a:solidFill>
              </a:rPr>
            </a:br>
            <a:r>
              <a:rPr lang="en-US" sz="3600" b="1" i="1">
                <a:solidFill>
                  <a:schemeClr val="dk1"/>
                </a:solidFill>
              </a:rPr>
              <a:t>What is the Problem?</a:t>
            </a:r>
            <a:endParaRPr sz="3600" b="1">
              <a:solidFill>
                <a:schemeClr val="dk1"/>
              </a:solidFill>
            </a:endParaRPr>
          </a:p>
        </p:txBody>
      </p:sp>
      <p:pic>
        <p:nvPicPr>
          <p:cNvPr id="523" name="Google Shape;523;g2e1d1154fa0_2_7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524" name="Google Shape;524;g2e1d1154fa0_2_718" descr="We are starting with defining the problem with precision"/>
          <p:cNvSpPr/>
          <p:nvPr/>
        </p:nvSpPr>
        <p:spPr>
          <a:xfrm>
            <a:off x="5246775" y="3194425"/>
            <a:ext cx="2424300" cy="1396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10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g2e1b4cce4d0_0_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556851" y="3582525"/>
            <a:ext cx="3488675" cy="2873649"/>
          </a:xfrm>
          <a:prstGeom prst="rect">
            <a:avLst/>
          </a:prstGeom>
          <a:noFill/>
          <a:ln>
            <a:noFill/>
          </a:ln>
        </p:spPr>
      </p:pic>
      <p:sp>
        <p:nvSpPr>
          <p:cNvPr id="531" name="Google Shape;531;g2e1b4cce4d0_0_15"/>
          <p:cNvSpPr txBox="1"/>
          <p:nvPr/>
        </p:nvSpPr>
        <p:spPr>
          <a:xfrm>
            <a:off x="528300" y="1739500"/>
            <a:ext cx="8158500" cy="405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“If I had an hour to solve a problem I’d spend 55 minutes thinking about the problem and 5 minutes thinking about solutions.” </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~Albert Einstein</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p:txBody>
      </p:sp>
      <p:sp>
        <p:nvSpPr>
          <p:cNvPr id="532" name="Google Shape;532;g2e1b4cce4d0_0_15"/>
          <p:cNvSpPr txBox="1">
            <a:spLocks noGrp="1"/>
          </p:cNvSpPr>
          <p:nvPr>
            <p:ph type="title"/>
          </p:nvPr>
        </p:nvSpPr>
        <p:spPr>
          <a:xfrm>
            <a:off x="628650" y="365125"/>
            <a:ext cx="7886700" cy="1325700"/>
          </a:xfrm>
          <a:prstGeom prst="rect">
            <a:avLst/>
          </a:prstGeom>
          <a:solidFill>
            <a:srgbClr val="00336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a:t>Can you Relate? </a:t>
            </a:r>
            <a:endParaRPr i="0" u="none" strike="noStrike" cap="none">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g2e1d1154fa0_0_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12750" y="5534275"/>
            <a:ext cx="1291650" cy="1268450"/>
          </a:xfrm>
          <a:prstGeom prst="rect">
            <a:avLst/>
          </a:prstGeom>
          <a:noFill/>
          <a:ln>
            <a:noFill/>
          </a:ln>
        </p:spPr>
      </p:pic>
      <p:sp>
        <p:nvSpPr>
          <p:cNvPr id="539" name="Google Shape;539;g2e1d1154fa0_0_17"/>
          <p:cNvSpPr txBox="1">
            <a:spLocks noGrp="1"/>
          </p:cNvSpPr>
          <p:nvPr>
            <p:ph type="title"/>
          </p:nvPr>
        </p:nvSpPr>
        <p:spPr>
          <a:xfrm>
            <a:off x="457200" y="250507"/>
            <a:ext cx="8229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Types of Problems</a:t>
            </a:r>
            <a:endParaRPr/>
          </a:p>
        </p:txBody>
      </p:sp>
      <p:sp>
        <p:nvSpPr>
          <p:cNvPr id="540" name="Google Shape;540;g2e1d1154fa0_0_17"/>
          <p:cNvSpPr txBox="1">
            <a:spLocks noGrp="1"/>
          </p:cNvSpPr>
          <p:nvPr>
            <p:ph type="body" idx="1"/>
          </p:nvPr>
        </p:nvSpPr>
        <p:spPr>
          <a:xfrm>
            <a:off x="912813" y="1666567"/>
            <a:ext cx="3582900" cy="657600"/>
          </a:xfrm>
          <a:prstGeom prst="rect">
            <a:avLst/>
          </a:prstGeom>
        </p:spPr>
        <p:txBody>
          <a:bodyPr spcFirstLastPara="1" wrap="square" lIns="91425" tIns="45700" rIns="91425" bIns="45700" anchor="b" anchorCtr="0">
            <a:noAutofit/>
          </a:bodyPr>
          <a:lstStyle/>
          <a:p>
            <a:pPr marL="0" lvl="0" indent="0" algn="l" rtl="0">
              <a:lnSpc>
                <a:spcPct val="100000"/>
              </a:lnSpc>
              <a:spcBef>
                <a:spcPts val="420"/>
              </a:spcBef>
              <a:spcAft>
                <a:spcPts val="0"/>
              </a:spcAft>
              <a:buClr>
                <a:schemeClr val="dk1"/>
              </a:buClr>
              <a:buSzPts val="2100"/>
              <a:buFont typeface="Arial"/>
              <a:buNone/>
            </a:pPr>
            <a:r>
              <a:rPr lang="en-US" sz="2400">
                <a:latin typeface="Verdana"/>
                <a:ea typeface="Verdana"/>
                <a:cs typeface="Verdana"/>
                <a:sym typeface="Verdana"/>
              </a:rPr>
              <a:t>Known/Suspected</a:t>
            </a:r>
            <a:endParaRPr sz="2400">
              <a:latin typeface="Verdana"/>
              <a:ea typeface="Verdana"/>
              <a:cs typeface="Verdana"/>
              <a:sym typeface="Verdana"/>
            </a:endParaRPr>
          </a:p>
        </p:txBody>
      </p:sp>
      <p:sp>
        <p:nvSpPr>
          <p:cNvPr id="541" name="Google Shape;541;g2e1d1154fa0_0_17"/>
          <p:cNvSpPr txBox="1">
            <a:spLocks noGrp="1"/>
          </p:cNvSpPr>
          <p:nvPr>
            <p:ph type="body" idx="3"/>
          </p:nvPr>
        </p:nvSpPr>
        <p:spPr>
          <a:xfrm>
            <a:off x="5105400" y="1673500"/>
            <a:ext cx="3581400" cy="639900"/>
          </a:xfrm>
          <a:prstGeom prst="rect">
            <a:avLst/>
          </a:prstGeom>
        </p:spPr>
        <p:txBody>
          <a:bodyPr spcFirstLastPara="1" wrap="square" lIns="91425" tIns="45700" rIns="91425" bIns="45700" anchor="b" anchorCtr="0">
            <a:normAutofit/>
          </a:bodyPr>
          <a:lstStyle/>
          <a:p>
            <a:pPr marL="0" lvl="0" indent="0" algn="l" rtl="0">
              <a:lnSpc>
                <a:spcPct val="100000"/>
              </a:lnSpc>
              <a:spcBef>
                <a:spcPts val="420"/>
              </a:spcBef>
              <a:spcAft>
                <a:spcPts val="0"/>
              </a:spcAft>
              <a:buNone/>
            </a:pPr>
            <a:r>
              <a:rPr lang="en-US" sz="2400">
                <a:latin typeface="Verdana"/>
                <a:ea typeface="Verdana"/>
                <a:cs typeface="Verdana"/>
                <a:sym typeface="Verdana"/>
              </a:rPr>
              <a:t>Unknown/Hidden</a:t>
            </a:r>
            <a:endParaRPr sz="2400">
              <a:latin typeface="Verdana"/>
              <a:ea typeface="Verdana"/>
              <a:cs typeface="Verdana"/>
              <a:sym typeface="Verdana"/>
            </a:endParaRPr>
          </a:p>
        </p:txBody>
      </p:sp>
      <p:sp>
        <p:nvSpPr>
          <p:cNvPr id="542" name="Google Shape;542;g2e1d1154fa0_0_17"/>
          <p:cNvSpPr txBox="1">
            <a:spLocks noGrp="1"/>
          </p:cNvSpPr>
          <p:nvPr>
            <p:ph type="body" idx="2"/>
          </p:nvPr>
        </p:nvSpPr>
        <p:spPr>
          <a:xfrm>
            <a:off x="457200" y="2338350"/>
            <a:ext cx="4038300" cy="4302900"/>
          </a:xfrm>
          <a:prstGeom prst="rect">
            <a:avLst/>
          </a:prstGeom>
          <a:noFill/>
          <a:ln>
            <a:noFill/>
          </a:ln>
        </p:spPr>
        <p:txBody>
          <a:bodyPr spcFirstLastPara="1" wrap="square" lIns="91425" tIns="45700" rIns="91425" bIns="45700" anchor="t" anchorCtr="0">
            <a:noAutofit/>
          </a:bodyPr>
          <a:lstStyle/>
          <a:p>
            <a:pPr marL="171450" lvl="0" indent="-171450" algn="l" rtl="0">
              <a:lnSpc>
                <a:spcPct val="80000"/>
              </a:lnSpc>
              <a:spcBef>
                <a:spcPts val="480"/>
              </a:spcBef>
              <a:spcAft>
                <a:spcPts val="0"/>
              </a:spcAft>
              <a:buSzPts val="2400"/>
              <a:buFont typeface="Verdana"/>
              <a:buChar char="•"/>
            </a:pPr>
            <a:r>
              <a:rPr lang="en-US">
                <a:latin typeface="Verdana"/>
                <a:ea typeface="Verdana"/>
                <a:cs typeface="Verdana"/>
                <a:sym typeface="Verdana"/>
              </a:rPr>
              <a:t>Begins with a concern or a question from the principal, central office, BLT</a:t>
            </a:r>
            <a:endParaRPr>
              <a:latin typeface="Verdana"/>
              <a:ea typeface="Verdana"/>
              <a:cs typeface="Verdana"/>
              <a:sym typeface="Verdana"/>
            </a:endParaRPr>
          </a:p>
          <a:p>
            <a:pPr marL="171450" lvl="0" indent="-171450" algn="l" rtl="0">
              <a:lnSpc>
                <a:spcPct val="80000"/>
              </a:lnSpc>
              <a:spcBef>
                <a:spcPts val="1000"/>
              </a:spcBef>
              <a:spcAft>
                <a:spcPts val="0"/>
              </a:spcAft>
              <a:buSzPts val="2400"/>
              <a:buFont typeface="Verdana"/>
              <a:buChar char="•"/>
            </a:pPr>
            <a:r>
              <a:rPr lang="en-US">
                <a:latin typeface="Verdana"/>
                <a:ea typeface="Verdana"/>
                <a:cs typeface="Verdana"/>
                <a:sym typeface="Verdana"/>
              </a:rPr>
              <a:t>Specific data (grade retention, attendance, SOL’s, climate surveys, ODR’s, etc.) are used to determine if an issue exists.</a:t>
            </a:r>
            <a:endParaRPr>
              <a:latin typeface="Verdana"/>
              <a:ea typeface="Verdana"/>
              <a:cs typeface="Verdana"/>
              <a:sym typeface="Verdana"/>
            </a:endParaRPr>
          </a:p>
          <a:p>
            <a:pPr marL="171450" lvl="0" indent="-171450" algn="l" rtl="0">
              <a:lnSpc>
                <a:spcPct val="80000"/>
              </a:lnSpc>
              <a:spcBef>
                <a:spcPts val="1000"/>
              </a:spcBef>
              <a:spcAft>
                <a:spcPts val="1000"/>
              </a:spcAft>
              <a:buSzPts val="2400"/>
              <a:buFont typeface="Verdana"/>
              <a:buChar char="•"/>
            </a:pPr>
            <a:r>
              <a:rPr lang="en-US" i="1">
                <a:latin typeface="Verdana"/>
                <a:ea typeface="Verdana"/>
                <a:cs typeface="Verdana"/>
                <a:sym typeface="Verdana"/>
              </a:rPr>
              <a:t>Cannot assume the concern or question accurately represents reality</a:t>
            </a:r>
            <a:endParaRPr i="1">
              <a:latin typeface="Verdana"/>
              <a:ea typeface="Verdana"/>
              <a:cs typeface="Verdana"/>
              <a:sym typeface="Verdana"/>
            </a:endParaRPr>
          </a:p>
        </p:txBody>
      </p:sp>
      <p:sp>
        <p:nvSpPr>
          <p:cNvPr id="543" name="Google Shape;543;g2e1d1154fa0_0_17"/>
          <p:cNvSpPr txBox="1">
            <a:spLocks noGrp="1"/>
          </p:cNvSpPr>
          <p:nvPr>
            <p:ph type="body" idx="4"/>
          </p:nvPr>
        </p:nvSpPr>
        <p:spPr>
          <a:xfrm>
            <a:off x="4648275" y="2334500"/>
            <a:ext cx="4038300" cy="395130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480"/>
              </a:spcBef>
              <a:spcAft>
                <a:spcPts val="0"/>
              </a:spcAft>
              <a:buSzPts val="2400"/>
              <a:buFont typeface="Verdana"/>
              <a:buChar char="•"/>
            </a:pPr>
            <a:r>
              <a:rPr lang="en-US">
                <a:latin typeface="Verdana"/>
                <a:ea typeface="Verdana"/>
                <a:cs typeface="Verdana"/>
                <a:sym typeface="Verdana"/>
              </a:rPr>
              <a:t>Recognizes areas outside of daily lived experiences</a:t>
            </a:r>
            <a:endParaRPr>
              <a:latin typeface="Verdana"/>
              <a:ea typeface="Verdana"/>
              <a:cs typeface="Verdana"/>
              <a:sym typeface="Verdana"/>
            </a:endParaRPr>
          </a:p>
          <a:p>
            <a:pPr marL="228600" lvl="0" indent="-228600" algn="l" rtl="0">
              <a:lnSpc>
                <a:spcPct val="80000"/>
              </a:lnSpc>
              <a:spcBef>
                <a:spcPts val="1000"/>
              </a:spcBef>
              <a:spcAft>
                <a:spcPts val="0"/>
              </a:spcAft>
              <a:buSzPts val="2400"/>
              <a:buFont typeface="Verdana"/>
              <a:buChar char="•"/>
            </a:pPr>
            <a:r>
              <a:rPr lang="en-US">
                <a:latin typeface="Verdana"/>
                <a:ea typeface="Verdana"/>
                <a:cs typeface="Verdana"/>
                <a:sym typeface="Verdana"/>
              </a:rPr>
              <a:t>Looks at big data and disaggregates based on grade, gender, race, SES, location, time, etc.</a:t>
            </a:r>
            <a:endParaRPr>
              <a:latin typeface="Verdana"/>
              <a:ea typeface="Verdana"/>
              <a:cs typeface="Verdana"/>
              <a:sym typeface="Verdana"/>
            </a:endParaRPr>
          </a:p>
          <a:p>
            <a:pPr marL="228600" lvl="0" indent="-228600" algn="l" rtl="0">
              <a:lnSpc>
                <a:spcPct val="80000"/>
              </a:lnSpc>
              <a:spcBef>
                <a:spcPts val="1000"/>
              </a:spcBef>
              <a:spcAft>
                <a:spcPts val="1000"/>
              </a:spcAft>
              <a:buSzPts val="2400"/>
              <a:buFont typeface="Verdana"/>
              <a:buChar char="•"/>
            </a:pPr>
            <a:r>
              <a:rPr lang="en-US">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Involves teacher, student, and family voice and concerns</a:t>
            </a:r>
            <a:endParaRPr>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e1b4cce4d0_0_43"/>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700"/>
              <a:t>Data: Evidence of Need</a:t>
            </a:r>
            <a:endParaRPr sz="3700"/>
          </a:p>
          <a:p>
            <a:pPr marL="0" lvl="0" indent="0" algn="ctr" rtl="0">
              <a:lnSpc>
                <a:spcPct val="100000"/>
              </a:lnSpc>
              <a:spcBef>
                <a:spcPts val="0"/>
              </a:spcBef>
              <a:spcAft>
                <a:spcPts val="0"/>
              </a:spcAft>
              <a:buSzPts val="4000"/>
              <a:buNone/>
            </a:pPr>
            <a:r>
              <a:rPr lang="en-US" sz="3700"/>
              <a:t>What is your data story?</a:t>
            </a:r>
            <a:endParaRPr sz="3700"/>
          </a:p>
        </p:txBody>
      </p:sp>
      <p:sp>
        <p:nvSpPr>
          <p:cNvPr id="550" name="Google Shape;550;g2e1b4cce4d0_0_43"/>
          <p:cNvSpPr txBox="1"/>
          <p:nvPr/>
        </p:nvSpPr>
        <p:spPr>
          <a:xfrm>
            <a:off x="628650" y="1697000"/>
            <a:ext cx="7886700" cy="391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Clr>
                <a:srgbClr val="000000"/>
              </a:buClr>
              <a:buSzPts val="2500"/>
              <a:buFont typeface="Arial"/>
              <a:buNone/>
            </a:pPr>
            <a:r>
              <a:rPr lang="en-US" sz="2400" b="1" i="1" u="none" strike="noStrike" cap="none">
                <a:solidFill>
                  <a:srgbClr val="FF0000"/>
                </a:solidFill>
                <a:latin typeface="Verdana"/>
                <a:ea typeface="Verdana"/>
                <a:cs typeface="Verdana"/>
                <a:sym typeface="Verdana"/>
              </a:rPr>
              <a:t>Is there a problem?</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Academics</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Behavior</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Attendance</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Social Emotional Wellness</a:t>
            </a:r>
            <a:endParaRPr sz="2400" b="0" i="1"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Community health</a:t>
            </a:r>
            <a:endParaRPr sz="2400" b="0" i="1"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Teacher retention</a:t>
            </a:r>
            <a:endParaRPr sz="2400" b="0" i="1" u="none" strike="noStrike" cap="none">
              <a:solidFill>
                <a:srgbClr val="000000"/>
              </a:solidFill>
              <a:latin typeface="Verdana"/>
              <a:ea typeface="Verdana"/>
              <a:cs typeface="Verdana"/>
              <a:sym typeface="Verdana"/>
            </a:endParaRPr>
          </a:p>
          <a:p>
            <a:pPr marL="457200" marR="0" lvl="0" indent="-381000" algn="l" rtl="0">
              <a:lnSpc>
                <a:spcPct val="100000"/>
              </a:lnSpc>
              <a:spcBef>
                <a:spcPts val="1000"/>
              </a:spcBef>
              <a:spcAft>
                <a:spcPts val="0"/>
              </a:spcAft>
              <a:buClr>
                <a:srgbClr val="000000"/>
              </a:buClr>
              <a:buSzPts val="2400"/>
              <a:buFont typeface="Verdana"/>
              <a:buChar char="●"/>
            </a:pPr>
            <a:r>
              <a:rPr lang="en-US" sz="2400" b="0" i="1" u="none" strike="noStrike" cap="none">
                <a:solidFill>
                  <a:srgbClr val="000000"/>
                </a:solidFill>
                <a:latin typeface="Verdana"/>
                <a:ea typeface="Verdana"/>
                <a:cs typeface="Verdana"/>
                <a:sym typeface="Verdana"/>
              </a:rPr>
              <a:t>Family engagement</a:t>
            </a:r>
            <a:endParaRPr sz="2400" b="0" i="1" u="none" strike="noStrike" cap="none">
              <a:solidFill>
                <a:srgbClr val="000000"/>
              </a:solidFill>
              <a:latin typeface="Verdana"/>
              <a:ea typeface="Verdana"/>
              <a:cs typeface="Verdana"/>
              <a:sym typeface="Verdana"/>
            </a:endParaRPr>
          </a:p>
        </p:txBody>
      </p:sp>
      <p:sp>
        <p:nvSpPr>
          <p:cNvPr id="551" name="Google Shape;551;g2e1b4cce4d0_0_43"/>
          <p:cNvSpPr txBox="1"/>
          <p:nvPr/>
        </p:nvSpPr>
        <p:spPr>
          <a:xfrm>
            <a:off x="170175" y="5670850"/>
            <a:ext cx="7487700" cy="85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560"/>
              </a:spcBef>
              <a:spcAft>
                <a:spcPts val="0"/>
              </a:spcAft>
              <a:buClr>
                <a:schemeClr val="dk1"/>
              </a:buClr>
              <a:buSzPts val="2500"/>
              <a:buFont typeface="Arial"/>
              <a:buNone/>
            </a:pPr>
            <a:r>
              <a:rPr lang="en-US" sz="2400" b="1" i="1" u="none" strike="noStrike" cap="none">
                <a:solidFill>
                  <a:schemeClr val="dk1"/>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What is the data that indicates that there is a problem that needs to be addressed?</a:t>
            </a:r>
            <a:endParaRPr sz="2400" b="1" i="1" u="none" strike="noStrike" cap="none">
              <a:solidFill>
                <a:srgbClr val="000000"/>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e1b4cce4d0_0_51"/>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VA School Quality Profile</a:t>
            </a:r>
            <a:endParaRPr/>
          </a:p>
        </p:txBody>
      </p:sp>
      <p:pic>
        <p:nvPicPr>
          <p:cNvPr id="558" name="Google Shape;558;g2e1b4cce4d0_0_5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54675" y="1749400"/>
            <a:ext cx="5276452" cy="3511599"/>
          </a:xfrm>
          <a:prstGeom prst="rect">
            <a:avLst/>
          </a:prstGeom>
          <a:noFill/>
          <a:ln w="9525" cap="flat" cmpd="sng">
            <a:solidFill>
              <a:schemeClr val="dk2"/>
            </a:solidFill>
            <a:prstDash val="solid"/>
            <a:round/>
            <a:headEnd type="none" w="sm" len="sm"/>
            <a:tailEnd type="none" w="sm" len="sm"/>
          </a:ln>
        </p:spPr>
      </p:pic>
      <p:sp>
        <p:nvSpPr>
          <p:cNvPr id="559" name="Google Shape;559;g2e1b4cce4d0_0_51"/>
          <p:cNvSpPr txBox="1"/>
          <p:nvPr/>
        </p:nvSpPr>
        <p:spPr>
          <a:xfrm>
            <a:off x="105325" y="1665275"/>
            <a:ext cx="33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https://schoolquality.virginia.gov/</a:t>
            </a:r>
            <a:endParaRPr sz="2000" b="0" i="0" u="none" strike="noStrike" cap="none">
              <a:solidFill>
                <a:srgbClr val="000000"/>
              </a:solidFill>
              <a:latin typeface="Verdana"/>
              <a:ea typeface="Verdana"/>
              <a:cs typeface="Verdana"/>
              <a:sym typeface="Verdana"/>
            </a:endParaRPr>
          </a:p>
        </p:txBody>
      </p:sp>
      <p:pic>
        <p:nvPicPr>
          <p:cNvPr id="560" name="Google Shape;560;g2e1b4cce4d0_0_5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08690" y="2812762"/>
            <a:ext cx="7726624" cy="523200"/>
          </a:xfrm>
          <a:prstGeom prst="rect">
            <a:avLst/>
          </a:prstGeom>
          <a:noFill/>
          <a:ln w="9525" cap="flat" cmpd="sng">
            <a:solidFill>
              <a:schemeClr val="dk2"/>
            </a:solidFill>
            <a:prstDash val="solid"/>
            <a:round/>
            <a:headEnd type="none" w="sm" len="sm"/>
            <a:tailEnd type="none" w="sm" len="sm"/>
          </a:ln>
        </p:spPr>
      </p:pic>
      <p:pic>
        <p:nvPicPr>
          <p:cNvPr id="561" name="Google Shape;561;g2e1b4cce4d0_0_5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85425" y="2283693"/>
            <a:ext cx="7973173" cy="452208"/>
          </a:xfrm>
          <a:prstGeom prst="rect">
            <a:avLst/>
          </a:prstGeom>
          <a:noFill/>
          <a:ln w="9525" cap="flat" cmpd="sng">
            <a:solidFill>
              <a:schemeClr val="dk2"/>
            </a:solidFill>
            <a:prstDash val="solid"/>
            <a:round/>
            <a:headEnd type="none" w="sm" len="sm"/>
            <a:tailEnd type="none" w="sm" len="sm"/>
          </a:ln>
        </p:spPr>
      </p:pic>
      <p:pic>
        <p:nvPicPr>
          <p:cNvPr id="562" name="Google Shape;562;g2e1b4cce4d0_0_51">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20325" y="4731075"/>
            <a:ext cx="6035825" cy="198312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g2e1b4cce4d0_0_62">
            <a:extLst>
              <a:ext uri="{C183D7F6-B498-43B3-948B-1728B52AA6E4}">
                <adec:decorative xmlns:adec="http://schemas.microsoft.com/office/drawing/2017/decorative" val="1"/>
              </a:ext>
            </a:extLst>
          </p:cNvPr>
          <p:cNvPicPr preferRelativeResize="0"/>
          <p:nvPr/>
        </p:nvPicPr>
        <p:blipFill rotWithShape="1">
          <a:blip r:embed="rId3">
            <a:alphaModFix/>
          </a:blip>
          <a:srcRect t="18380"/>
          <a:stretch/>
        </p:blipFill>
        <p:spPr>
          <a:xfrm>
            <a:off x="1019300" y="1660675"/>
            <a:ext cx="7105400" cy="4422175"/>
          </a:xfrm>
          <a:prstGeom prst="rect">
            <a:avLst/>
          </a:prstGeom>
          <a:noFill/>
          <a:ln>
            <a:noFill/>
          </a:ln>
        </p:spPr>
      </p:pic>
      <p:sp>
        <p:nvSpPr>
          <p:cNvPr id="569" name="Google Shape;569;g2e1b4cce4d0_0_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From This to That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2e54116954b_0_1" descr="informational information on how to gain access to the updated trauma learning modules"/>
          <p:cNvPicPr preferRelativeResize="0"/>
          <p:nvPr/>
        </p:nvPicPr>
        <p:blipFill>
          <a:blip r:embed="rId3">
            <a:alphaModFix/>
          </a:blip>
          <a:stretch>
            <a:fillRect/>
          </a:stretch>
        </p:blipFill>
        <p:spPr>
          <a:xfrm>
            <a:off x="152400" y="609600"/>
            <a:ext cx="8839200" cy="4972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5953b195ec_0_429"/>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
        <p:nvSpPr>
          <p:cNvPr id="576" name="Google Shape;576;g25953b195ec_0_429"/>
          <p:cNvSpPr txBox="1">
            <a:spLocks noGrp="1"/>
          </p:cNvSpPr>
          <p:nvPr>
            <p:ph type="body" idx="1"/>
          </p:nvPr>
        </p:nvSpPr>
        <p:spPr>
          <a:xfrm>
            <a:off x="3575050" y="273050"/>
            <a:ext cx="5111700" cy="56751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latin typeface="Verdana"/>
                <a:ea typeface="Verdana"/>
                <a:cs typeface="Verdana"/>
                <a:sym typeface="Verdana"/>
              </a:rPr>
              <a:t>Discuss:</a:t>
            </a:r>
            <a:endParaRPr sz="2800" b="1">
              <a:latin typeface="Verdana"/>
              <a:ea typeface="Verdana"/>
              <a:cs typeface="Verdana"/>
              <a:sym typeface="Verdana"/>
            </a:endParaRPr>
          </a:p>
          <a:p>
            <a:pPr marL="0" lvl="0" indent="0" algn="l" rtl="0">
              <a:lnSpc>
                <a:spcPct val="100000"/>
              </a:lnSpc>
              <a:spcBef>
                <a:spcPts val="640"/>
              </a:spcBef>
              <a:spcAft>
                <a:spcPts val="0"/>
              </a:spcAft>
              <a:buSzPts val="3200"/>
              <a:buNone/>
            </a:pPr>
            <a:endParaRPr sz="2800">
              <a:latin typeface="Verdana"/>
              <a:ea typeface="Verdana"/>
              <a:cs typeface="Verdana"/>
              <a:sym typeface="Verdana"/>
            </a:endParaRPr>
          </a:p>
          <a:p>
            <a:pPr marL="0" lvl="0" indent="0" algn="l" rtl="0">
              <a:lnSpc>
                <a:spcPct val="100000"/>
              </a:lnSpc>
              <a:spcBef>
                <a:spcPts val="360"/>
              </a:spcBef>
              <a:spcAft>
                <a:spcPts val="0"/>
              </a:spcAft>
              <a:buSzPts val="3200"/>
              <a:buNone/>
            </a:pPr>
            <a:r>
              <a:rPr lang="en-US">
                <a:latin typeface="Verdana"/>
                <a:ea typeface="Verdana"/>
                <a:cs typeface="Verdana"/>
                <a:sym typeface="Verdana"/>
              </a:rPr>
              <a:t>What data sources will help you monitor your school’s potential problems?</a:t>
            </a:r>
            <a:endParaRPr sz="2800">
              <a:latin typeface="Verdana"/>
              <a:ea typeface="Verdana"/>
              <a:cs typeface="Verdana"/>
              <a:sym typeface="Verdana"/>
            </a:endParaRPr>
          </a:p>
          <a:p>
            <a:pPr marL="0" lvl="0" indent="0" algn="l" rtl="0">
              <a:lnSpc>
                <a:spcPct val="100000"/>
              </a:lnSpc>
              <a:spcBef>
                <a:spcPts val="640"/>
              </a:spcBef>
              <a:spcAft>
                <a:spcPts val="0"/>
              </a:spcAft>
              <a:buSzPts val="3200"/>
              <a:buNone/>
            </a:pPr>
            <a:endParaRPr sz="2800"/>
          </a:p>
        </p:txBody>
      </p:sp>
      <p:sp>
        <p:nvSpPr>
          <p:cNvPr id="577" name="Google Shape;577;g25953b195ec_0_429"/>
          <p:cNvSpPr txBox="1">
            <a:spLocks noGrp="1"/>
          </p:cNvSpPr>
          <p:nvPr>
            <p:ph type="body" idx="2"/>
          </p:nvPr>
        </p:nvSpPr>
        <p:spPr>
          <a:xfrm>
            <a:off x="457200" y="1435101"/>
            <a:ext cx="3008400" cy="4512900"/>
          </a:xfrm>
          <a:prstGeom prst="rect">
            <a:avLst/>
          </a:prstGeom>
          <a:solidFill>
            <a:srgbClr val="003369">
              <a:alpha val="73330"/>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latin typeface="Verdana"/>
                <a:ea typeface="Verdana"/>
                <a:cs typeface="Verdana"/>
                <a:sym typeface="Verdana"/>
              </a:rPr>
              <a:t>Exploring Data</a:t>
            </a:r>
            <a:endParaRPr sz="3300">
              <a:latin typeface="Verdana"/>
              <a:ea typeface="Verdana"/>
              <a:cs typeface="Verdana"/>
              <a:sym typeface="Verdana"/>
            </a:endParaRPr>
          </a:p>
        </p:txBody>
      </p:sp>
      <p:pic>
        <p:nvPicPr>
          <p:cNvPr id="579" name="Google Shape;579;g25953b195ec_0_429">
            <a:extLst>
              <a:ext uri="{C183D7F6-B498-43B3-948B-1728B52AA6E4}">
                <adec:decorative xmlns:adec="http://schemas.microsoft.com/office/drawing/2017/decorative" val="1"/>
              </a:ext>
            </a:extLst>
          </p:cNvPr>
          <p:cNvPicPr preferRelativeResize="0"/>
          <p:nvPr/>
        </p:nvPicPr>
        <p:blipFill rotWithShape="1">
          <a:blip r:embed="rId3">
            <a:alphaModFix/>
          </a:blip>
          <a:srcRect t="20477"/>
          <a:stretch/>
        </p:blipFill>
        <p:spPr>
          <a:xfrm>
            <a:off x="4025138" y="3883675"/>
            <a:ext cx="4211525" cy="1470675"/>
          </a:xfrm>
          <a:prstGeom prst="rect">
            <a:avLst/>
          </a:prstGeom>
          <a:noFill/>
          <a:ln w="9525" cap="flat" cmpd="sng">
            <a:solidFill>
              <a:schemeClr val="dk2"/>
            </a:solidFill>
            <a:prstDash val="solid"/>
            <a:round/>
            <a:headEnd type="none" w="sm" len="sm"/>
            <a:tailEnd type="none" w="sm" len="sm"/>
          </a:ln>
        </p:spPr>
      </p:pic>
      <p:sp>
        <p:nvSpPr>
          <p:cNvPr id="580" name="Google Shape;580;g25953b195ec_0_429"/>
          <p:cNvSpPr txBox="1"/>
          <p:nvPr/>
        </p:nvSpPr>
        <p:spPr>
          <a:xfrm>
            <a:off x="135875" y="5904350"/>
            <a:ext cx="71763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400">
                <a:solidFill>
                  <a:schemeClr val="dk1"/>
                </a:solidFill>
                <a:latin typeface="Calibri"/>
                <a:ea typeface="Calibri"/>
                <a:cs typeface="Calibri"/>
                <a:sym typeface="Calibri"/>
              </a:rPr>
              <a:t>workbook p. 14 - List of potential data </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2400">
                <a:solidFill>
                  <a:schemeClr val="dk1"/>
                </a:solidFill>
                <a:latin typeface="Calibri"/>
                <a:ea typeface="Calibri"/>
                <a:cs typeface="Calibri"/>
                <a:sym typeface="Calibri"/>
              </a:rPr>
              <a:t>workbook p. 15 - Potential data sources worksheet</a:t>
            </a:r>
            <a:endParaRPr sz="2400">
              <a:solidFill>
                <a:schemeClr val="dk1"/>
              </a:solidFill>
              <a:latin typeface="Calibri"/>
              <a:ea typeface="Calibri"/>
              <a:cs typeface="Calibri"/>
              <a:sym typeface="Calibri"/>
            </a:endParaRPr>
          </a:p>
        </p:txBody>
      </p:sp>
      <p:pic>
        <p:nvPicPr>
          <p:cNvPr id="581" name="Google Shape;581;g25953b195ec_0_429" descr="icon for workbook"/>
          <p:cNvPicPr preferRelativeResize="0"/>
          <p:nvPr/>
        </p:nvPicPr>
        <p:blipFill>
          <a:blip r:embed="rId4">
            <a:alphaModFix/>
          </a:blip>
          <a:stretch>
            <a:fillRect/>
          </a:stretch>
        </p:blipFill>
        <p:spPr>
          <a:xfrm flipH="1">
            <a:off x="7464500" y="399925"/>
            <a:ext cx="997700" cy="762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e1d1154fa0_0_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is Your Data Saying?</a:t>
            </a:r>
            <a:endParaRPr/>
          </a:p>
        </p:txBody>
      </p:sp>
      <p:pic>
        <p:nvPicPr>
          <p:cNvPr id="588" name="Google Shape;588;g2e1d1154fa0_0_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7130600" y="2605175"/>
            <a:ext cx="1937200" cy="1836154"/>
          </a:xfrm>
          <a:prstGeom prst="rect">
            <a:avLst/>
          </a:prstGeom>
          <a:noFill/>
          <a:ln>
            <a:noFill/>
          </a:ln>
        </p:spPr>
      </p:pic>
      <p:sp>
        <p:nvSpPr>
          <p:cNvPr id="589" name="Google Shape;589;g2e1d1154fa0_0_5"/>
          <p:cNvSpPr/>
          <p:nvPr/>
        </p:nvSpPr>
        <p:spPr>
          <a:xfrm>
            <a:off x="228600" y="1514225"/>
            <a:ext cx="7100460" cy="1551690"/>
          </a:xfrm>
          <a:prstGeom prst="flowChartTerminator">
            <a:avLst/>
          </a:prstGeom>
          <a:gradFill>
            <a:gsLst>
              <a:gs pos="0">
                <a:srgbClr val="DCECD5"/>
              </a:gs>
              <a:gs pos="100000">
                <a:srgbClr val="92BC81"/>
              </a:gs>
            </a:gsLst>
            <a:path path="circle">
              <a:fillToRect l="50000" t="50000" r="50000" b="50000"/>
            </a:path>
            <a:tileRect/>
          </a:gradFill>
          <a:ln>
            <a:noFill/>
          </a:ln>
        </p:spPr>
        <p:txBody>
          <a:bodyPr spcFirstLastPara="1" wrap="square" lIns="91425" tIns="91425" rIns="91425" bIns="91425" anchor="ctr" anchorCtr="0">
            <a:noAutofit/>
          </a:bodyPr>
          <a:lstStyle/>
          <a:p>
            <a:pPr marL="0" lvl="1" indent="0" algn="l" rtl="0">
              <a:lnSpc>
                <a:spcPct val="90000"/>
              </a:lnSpc>
              <a:spcBef>
                <a:spcPts val="0"/>
              </a:spcBef>
              <a:spcAft>
                <a:spcPts val="0"/>
              </a:spcAft>
              <a:buClr>
                <a:schemeClr val="dk1"/>
              </a:buClr>
              <a:buSzPts val="1100"/>
              <a:buFont typeface="Arial"/>
              <a:buNone/>
            </a:pPr>
            <a:r>
              <a:rPr lang="en-US" sz="2400">
                <a:solidFill>
                  <a:srgbClr val="002C3C"/>
                </a:solidFill>
                <a:latin typeface="Verdana"/>
                <a:ea typeface="Verdana"/>
                <a:cs typeface="Verdana"/>
                <a:sym typeface="Verdana"/>
              </a:rPr>
              <a:t>Compare the data to </a:t>
            </a:r>
            <a:r>
              <a:rPr lang="en-US" sz="2400" b="1">
                <a:solidFill>
                  <a:srgbClr val="002C3C"/>
                </a:solidFill>
                <a:latin typeface="Verdana"/>
                <a:ea typeface="Verdana"/>
                <a:cs typeface="Verdana"/>
                <a:sym typeface="Verdana"/>
              </a:rPr>
              <a:t>what is typical</a:t>
            </a:r>
            <a:r>
              <a:rPr lang="en-US" sz="2400">
                <a:solidFill>
                  <a:srgbClr val="002C3C"/>
                </a:solidFill>
                <a:latin typeface="Verdana"/>
                <a:ea typeface="Verdana"/>
                <a:cs typeface="Verdana"/>
                <a:sym typeface="Verdana"/>
              </a:rPr>
              <a:t>?</a:t>
            </a:r>
            <a:endParaRPr sz="2400">
              <a:solidFill>
                <a:schemeClr val="dk1"/>
              </a:solidFill>
              <a:latin typeface="Verdana"/>
              <a:ea typeface="Verdana"/>
              <a:cs typeface="Verdana"/>
              <a:sym typeface="Verdana"/>
            </a:endParaRPr>
          </a:p>
          <a:p>
            <a:pPr marL="0" lvl="1" indent="0" algn="l" rtl="0">
              <a:lnSpc>
                <a:spcPct val="90000"/>
              </a:lnSpc>
              <a:spcBef>
                <a:spcPts val="300"/>
              </a:spcBef>
              <a:spcAft>
                <a:spcPts val="0"/>
              </a:spcAft>
              <a:buClr>
                <a:schemeClr val="dk1"/>
              </a:buClr>
              <a:buSzPts val="1100"/>
              <a:buFont typeface="Arial"/>
              <a:buNone/>
            </a:pPr>
            <a:r>
              <a:rPr lang="en-US" sz="2400">
                <a:solidFill>
                  <a:srgbClr val="002C3C"/>
                </a:solidFill>
                <a:latin typeface="Verdana"/>
                <a:ea typeface="Verdana"/>
                <a:cs typeface="Verdana"/>
                <a:sym typeface="Verdana"/>
              </a:rPr>
              <a:t>What is the mean/median? </a:t>
            </a:r>
            <a:endParaRPr sz="2400">
              <a:solidFill>
                <a:schemeClr val="dk1"/>
              </a:solidFill>
              <a:latin typeface="Verdana"/>
              <a:ea typeface="Verdana"/>
              <a:cs typeface="Verdana"/>
              <a:sym typeface="Verdana"/>
            </a:endParaRPr>
          </a:p>
          <a:p>
            <a:pPr marL="0" lvl="1" indent="0" algn="l" rtl="0">
              <a:lnSpc>
                <a:spcPct val="90000"/>
              </a:lnSpc>
              <a:spcBef>
                <a:spcPts val="300"/>
              </a:spcBef>
              <a:spcAft>
                <a:spcPts val="0"/>
              </a:spcAft>
              <a:buClr>
                <a:schemeClr val="dk1"/>
              </a:buClr>
              <a:buSzPts val="1100"/>
              <a:buFont typeface="Arial"/>
              <a:buNone/>
            </a:pPr>
            <a:r>
              <a:rPr lang="en-US" sz="2400">
                <a:solidFill>
                  <a:srgbClr val="002C3C"/>
                </a:solidFill>
                <a:latin typeface="Verdana"/>
                <a:ea typeface="Verdana"/>
                <a:cs typeface="Verdana"/>
                <a:sym typeface="Verdana"/>
              </a:rPr>
              <a:t>What should we expect?</a:t>
            </a:r>
            <a:endParaRPr>
              <a:latin typeface="Calibri"/>
              <a:ea typeface="Calibri"/>
              <a:cs typeface="Calibri"/>
              <a:sym typeface="Calibri"/>
            </a:endParaRPr>
          </a:p>
        </p:txBody>
      </p:sp>
      <p:sp>
        <p:nvSpPr>
          <p:cNvPr id="590" name="Google Shape;590;g2e1d1154fa0_0_5"/>
          <p:cNvSpPr/>
          <p:nvPr/>
        </p:nvSpPr>
        <p:spPr>
          <a:xfrm>
            <a:off x="228600" y="3220850"/>
            <a:ext cx="7100460" cy="1625130"/>
          </a:xfrm>
          <a:prstGeom prst="flowChartTerminator">
            <a:avLst/>
          </a:prstGeom>
          <a:gradFill>
            <a:gsLst>
              <a:gs pos="0">
                <a:srgbClr val="D4E5F5"/>
              </a:gs>
              <a:gs pos="100000">
                <a:srgbClr val="70A4D5"/>
              </a:gs>
            </a:gsLst>
            <a:path path="circle">
              <a:fillToRect l="50000" t="50000" r="50000" b="50000"/>
            </a:path>
            <a:tileRect/>
          </a:gradFill>
          <a:ln>
            <a:noFill/>
          </a:ln>
        </p:spPr>
        <p:txBody>
          <a:bodyPr spcFirstLastPara="1" wrap="square" lIns="91425" tIns="91425" rIns="91425" bIns="91425" anchor="ctr" anchorCtr="0">
            <a:noAutofit/>
          </a:bodyPr>
          <a:lstStyle/>
          <a:p>
            <a:pPr marL="0" lvl="1" indent="0" algn="l" rtl="0">
              <a:lnSpc>
                <a:spcPct val="80000"/>
              </a:lnSpc>
              <a:spcBef>
                <a:spcPts val="0"/>
              </a:spcBef>
              <a:spcAft>
                <a:spcPts val="0"/>
              </a:spcAft>
              <a:buNone/>
            </a:pPr>
            <a:r>
              <a:rPr lang="en-US" sz="2400">
                <a:solidFill>
                  <a:srgbClr val="002C3C"/>
                </a:solidFill>
                <a:latin typeface="Verdana"/>
                <a:ea typeface="Verdana"/>
                <a:cs typeface="Verdana"/>
                <a:sym typeface="Verdana"/>
              </a:rPr>
              <a:t>Compare the data to </a:t>
            </a:r>
            <a:r>
              <a:rPr lang="en-US" sz="2400" b="1">
                <a:solidFill>
                  <a:srgbClr val="002C3C"/>
                </a:solidFill>
                <a:latin typeface="Verdana"/>
                <a:ea typeface="Verdana"/>
                <a:cs typeface="Verdana"/>
                <a:sym typeface="Verdana"/>
              </a:rPr>
              <a:t>what is possible</a:t>
            </a:r>
            <a:r>
              <a:rPr lang="en-US" sz="2400">
                <a:solidFill>
                  <a:srgbClr val="002C3C"/>
                </a:solidFill>
                <a:latin typeface="Verdana"/>
                <a:ea typeface="Verdana"/>
                <a:cs typeface="Verdana"/>
                <a:sym typeface="Verdana"/>
              </a:rPr>
              <a:t>?</a:t>
            </a:r>
            <a:endParaRPr sz="2400">
              <a:solidFill>
                <a:schemeClr val="dk1"/>
              </a:solidFill>
              <a:latin typeface="Verdana"/>
              <a:ea typeface="Verdana"/>
              <a:cs typeface="Verdana"/>
              <a:sym typeface="Verdana"/>
            </a:endParaRPr>
          </a:p>
          <a:p>
            <a:pPr marL="0" lvl="1" indent="0" algn="l" rtl="0">
              <a:lnSpc>
                <a:spcPct val="80000"/>
              </a:lnSpc>
              <a:spcBef>
                <a:spcPts val="255"/>
              </a:spcBef>
              <a:spcAft>
                <a:spcPts val="0"/>
              </a:spcAft>
              <a:buNone/>
            </a:pPr>
            <a:r>
              <a:rPr lang="en-US" sz="2400">
                <a:solidFill>
                  <a:srgbClr val="002C3C"/>
                </a:solidFill>
                <a:latin typeface="Verdana"/>
                <a:ea typeface="Verdana"/>
                <a:cs typeface="Verdana"/>
                <a:sym typeface="Verdana"/>
              </a:rPr>
              <a:t>What does “ideal” look like?</a:t>
            </a:r>
            <a:endParaRPr sz="2400">
              <a:solidFill>
                <a:schemeClr val="dk1"/>
              </a:solidFill>
              <a:latin typeface="Verdana"/>
              <a:ea typeface="Verdana"/>
              <a:cs typeface="Verdana"/>
              <a:sym typeface="Verdana"/>
            </a:endParaRPr>
          </a:p>
          <a:p>
            <a:pPr marL="0" lvl="1" indent="0" algn="l" rtl="0">
              <a:lnSpc>
                <a:spcPct val="80000"/>
              </a:lnSpc>
              <a:spcBef>
                <a:spcPts val="255"/>
              </a:spcBef>
              <a:spcAft>
                <a:spcPts val="0"/>
              </a:spcAft>
              <a:buNone/>
            </a:pPr>
            <a:r>
              <a:rPr lang="en-US" sz="2400">
                <a:solidFill>
                  <a:srgbClr val="002C3C"/>
                </a:solidFill>
                <a:latin typeface="Verdana"/>
                <a:ea typeface="Verdana"/>
                <a:cs typeface="Verdana"/>
                <a:sym typeface="Verdana"/>
              </a:rPr>
              <a:t>What are our success criteria for ALL students?</a:t>
            </a:r>
            <a:endParaRPr sz="2400">
              <a:solidFill>
                <a:srgbClr val="002C3C"/>
              </a:solidFill>
              <a:latin typeface="Verdana"/>
              <a:ea typeface="Verdana"/>
              <a:cs typeface="Verdana"/>
              <a:sym typeface="Verdana"/>
            </a:endParaRPr>
          </a:p>
        </p:txBody>
      </p:sp>
      <p:sp>
        <p:nvSpPr>
          <p:cNvPr id="591" name="Google Shape;591;g2e1d1154fa0_0_5"/>
          <p:cNvSpPr/>
          <p:nvPr/>
        </p:nvSpPr>
        <p:spPr>
          <a:xfrm>
            <a:off x="228600" y="5014075"/>
            <a:ext cx="7100460" cy="1625130"/>
          </a:xfrm>
          <a:prstGeom prst="flowChartTerminator">
            <a:avLst/>
          </a:prstGeom>
          <a:gradFill>
            <a:gsLst>
              <a:gs pos="0">
                <a:srgbClr val="FFF6DB"/>
              </a:gs>
              <a:gs pos="100000">
                <a:srgbClr val="FAD15C"/>
              </a:gs>
            </a:gsLst>
            <a:path path="circle">
              <a:fillToRect l="50000" t="50000" r="50000" b="50000"/>
            </a:path>
            <a:tileRect/>
          </a:gradFill>
          <a:ln>
            <a:noFill/>
          </a:ln>
        </p:spPr>
        <p:txBody>
          <a:bodyPr spcFirstLastPara="1" wrap="square" lIns="91425" tIns="91425" rIns="91425" bIns="91425" anchor="ctr" anchorCtr="0">
            <a:noAutofit/>
          </a:bodyPr>
          <a:lstStyle/>
          <a:p>
            <a:pPr marL="0" lvl="1" indent="0" algn="l" rtl="0">
              <a:lnSpc>
                <a:spcPct val="90000"/>
              </a:lnSpc>
              <a:spcBef>
                <a:spcPts val="0"/>
              </a:spcBef>
              <a:spcAft>
                <a:spcPts val="0"/>
              </a:spcAft>
              <a:buNone/>
            </a:pPr>
            <a:r>
              <a:rPr lang="en-US" sz="2400">
                <a:solidFill>
                  <a:schemeClr val="dk1"/>
                </a:solidFill>
                <a:latin typeface="Verdana"/>
                <a:ea typeface="Verdana"/>
                <a:cs typeface="Verdana"/>
                <a:sym typeface="Verdana"/>
              </a:rPr>
              <a:t>Compare the data to </a:t>
            </a:r>
            <a:r>
              <a:rPr lang="en-US" sz="2400" b="1">
                <a:solidFill>
                  <a:schemeClr val="dk1"/>
                </a:solidFill>
                <a:latin typeface="Verdana"/>
                <a:ea typeface="Verdana"/>
                <a:cs typeface="Verdana"/>
                <a:sym typeface="Verdana"/>
              </a:rPr>
              <a:t>what is needed</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p>
            <a:pPr marL="0" lvl="1" indent="0" algn="l" rtl="0">
              <a:lnSpc>
                <a:spcPct val="90000"/>
              </a:lnSpc>
              <a:spcBef>
                <a:spcPts val="300"/>
              </a:spcBef>
              <a:spcAft>
                <a:spcPts val="0"/>
              </a:spcAft>
              <a:buNone/>
            </a:pPr>
            <a:r>
              <a:rPr lang="en-US" sz="2400">
                <a:solidFill>
                  <a:schemeClr val="dk1"/>
                </a:solidFill>
                <a:latin typeface="Verdana"/>
                <a:ea typeface="Verdana"/>
                <a:cs typeface="Verdana"/>
                <a:sym typeface="Verdana"/>
              </a:rPr>
              <a:t>What is the goal?</a:t>
            </a:r>
            <a:endParaRPr sz="2400">
              <a:solidFill>
                <a:schemeClr val="dk1"/>
              </a:solidFill>
              <a:latin typeface="Verdana"/>
              <a:ea typeface="Verdana"/>
              <a:cs typeface="Verdana"/>
              <a:sym typeface="Verdana"/>
            </a:endParaRPr>
          </a:p>
          <a:p>
            <a:pPr marL="0" lvl="1" indent="0" algn="l" rtl="0">
              <a:lnSpc>
                <a:spcPct val="90000"/>
              </a:lnSpc>
              <a:spcBef>
                <a:spcPts val="300"/>
              </a:spcBef>
              <a:spcAft>
                <a:spcPts val="0"/>
              </a:spcAft>
              <a:buNone/>
            </a:pPr>
            <a:r>
              <a:rPr lang="en-US" sz="2400">
                <a:solidFill>
                  <a:schemeClr val="dk1"/>
                </a:solidFill>
                <a:latin typeface="Verdana"/>
                <a:ea typeface="Verdana"/>
                <a:cs typeface="Verdana"/>
                <a:sym typeface="Verdana"/>
              </a:rPr>
              <a:t>What is the standard?</a:t>
            </a:r>
            <a:endParaRPr sz="2400">
              <a:solidFill>
                <a:srgbClr val="002C3C"/>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25953b195ec_0_9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598" name="Google Shape;598;g25953b195ec_0_958"/>
          <p:cNvSpPr txBox="1">
            <a:spLocks noGrp="1"/>
          </p:cNvSpPr>
          <p:nvPr>
            <p:ph type="body" idx="1"/>
          </p:nvPr>
        </p:nvSpPr>
        <p:spPr>
          <a:xfrm>
            <a:off x="381000" y="1524000"/>
            <a:ext cx="8370600" cy="51411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In what general area(s) are our outcomes not meeting our shared expectations?</a:t>
            </a:r>
            <a:endParaRPr sz="2400">
              <a:latin typeface="Verdana"/>
              <a:ea typeface="Verdana"/>
              <a:cs typeface="Verdana"/>
              <a:sym typeface="Verdana"/>
            </a:endParaRPr>
          </a:p>
          <a:p>
            <a:pPr marL="914400" lvl="1"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What trends have we observed in our school related to identified </a:t>
            </a:r>
            <a:r>
              <a:rPr lang="en-US" sz="2400" b="1">
                <a:latin typeface="Verdana"/>
                <a:ea typeface="Verdana"/>
                <a:cs typeface="Verdana"/>
                <a:sym typeface="Verdana"/>
              </a:rPr>
              <a:t>problem areas</a:t>
            </a:r>
            <a:r>
              <a:rPr lang="en-US" sz="2400">
                <a:latin typeface="Verdana"/>
                <a:ea typeface="Verdana"/>
                <a:cs typeface="Verdana"/>
                <a:sym typeface="Verdana"/>
              </a:rPr>
              <a:t>?</a:t>
            </a:r>
            <a:endParaRPr sz="2400">
              <a:latin typeface="Verdana"/>
              <a:ea typeface="Verdana"/>
              <a:cs typeface="Verdana"/>
              <a:sym typeface="Verdana"/>
            </a:endParaRPr>
          </a:p>
          <a:p>
            <a:pPr marL="914400" lvl="1"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Are </a:t>
            </a:r>
            <a:r>
              <a:rPr lang="en-US" sz="2400" b="1">
                <a:latin typeface="Verdana"/>
                <a:ea typeface="Verdana"/>
                <a:cs typeface="Verdana"/>
                <a:sym typeface="Verdana"/>
              </a:rPr>
              <a:t>groups of students</a:t>
            </a:r>
            <a:r>
              <a:rPr lang="en-US" sz="2400">
                <a:latin typeface="Verdana"/>
                <a:ea typeface="Verdana"/>
                <a:cs typeface="Verdana"/>
                <a:sym typeface="Verdana"/>
              </a:rPr>
              <a:t> disproportionately represented in the data?</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Do data suggest we have a strong tier 1 across academic, behavior, social emotional wellness?</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Which unmet needs have we uncovered?</a:t>
            </a:r>
            <a:endParaRPr sz="2400">
              <a:latin typeface="Verdana"/>
              <a:ea typeface="Verdana"/>
              <a:cs typeface="Verdana"/>
              <a:sym typeface="Verdana"/>
            </a:endParaRPr>
          </a:p>
          <a:p>
            <a:pPr marL="914400" lvl="1"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Which are the most pressing to address now?</a:t>
            </a:r>
            <a:endParaRPr sz="2400">
              <a:latin typeface="Verdana"/>
              <a:ea typeface="Verdana"/>
              <a:cs typeface="Verdana"/>
              <a:sym typeface="Verdana"/>
            </a:endParaRPr>
          </a:p>
        </p:txBody>
      </p:sp>
      <p:pic>
        <p:nvPicPr>
          <p:cNvPr id="599" name="Google Shape;599;g25953b195ec_0_95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772400" y="228600"/>
            <a:ext cx="1143001" cy="1142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5953b195ec_0_120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
        <p:nvSpPr>
          <p:cNvPr id="606" name="Google Shape;606;g25953b195ec_0_1204" descr="Team activity to identify red flags - visual of worksheet in the workbook"/>
          <p:cNvSpPr txBox="1">
            <a:spLocks noGrp="1"/>
          </p:cNvSpPr>
          <p:nvPr>
            <p:ph type="body" idx="1"/>
          </p:nvPr>
        </p:nvSpPr>
        <p:spPr>
          <a:xfrm>
            <a:off x="3575050" y="273050"/>
            <a:ext cx="5448000" cy="6526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3200"/>
              <a:buNone/>
            </a:pPr>
            <a:endParaRPr sz="2800"/>
          </a:p>
          <a:p>
            <a:pPr marL="0" lvl="0" indent="0" algn="l" rtl="0">
              <a:lnSpc>
                <a:spcPct val="100000"/>
              </a:lnSpc>
              <a:spcBef>
                <a:spcPts val="640"/>
              </a:spcBef>
              <a:spcAft>
                <a:spcPts val="0"/>
              </a:spcAft>
              <a:buSzPts val="3200"/>
              <a:buNone/>
            </a:pPr>
            <a:endParaRPr sz="2800"/>
          </a:p>
        </p:txBody>
      </p:sp>
      <p:sp>
        <p:nvSpPr>
          <p:cNvPr id="607" name="Google Shape;607;g25953b195ec_0_1204"/>
          <p:cNvSpPr txBox="1">
            <a:spLocks noGrp="1"/>
          </p:cNvSpPr>
          <p:nvPr>
            <p:ph type="body" idx="2"/>
          </p:nvPr>
        </p:nvSpPr>
        <p:spPr>
          <a:xfrm>
            <a:off x="457200" y="1435101"/>
            <a:ext cx="3008400" cy="4512900"/>
          </a:xfrm>
          <a:prstGeom prst="rect">
            <a:avLst/>
          </a:prstGeom>
          <a:solidFill>
            <a:srgbClr val="003369">
              <a:alpha val="72160"/>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3300">
                <a:latin typeface="Verdana"/>
                <a:ea typeface="Verdana"/>
                <a:cs typeface="Verdana"/>
                <a:sym typeface="Verdana"/>
              </a:rPr>
              <a:t>Identifying </a:t>
            </a:r>
            <a:endParaRPr sz="3300">
              <a:latin typeface="Verdana"/>
              <a:ea typeface="Verdana"/>
              <a:cs typeface="Verdana"/>
              <a:sym typeface="Verdana"/>
            </a:endParaRPr>
          </a:p>
          <a:p>
            <a:pPr marL="0" lvl="0" indent="0" algn="l" rtl="0">
              <a:lnSpc>
                <a:spcPct val="100000"/>
              </a:lnSpc>
              <a:spcBef>
                <a:spcPts val="0"/>
              </a:spcBef>
              <a:spcAft>
                <a:spcPts val="0"/>
              </a:spcAft>
              <a:buSzPts val="2400"/>
              <a:buNone/>
            </a:pPr>
            <a:r>
              <a:rPr lang="en-US" sz="3300">
                <a:latin typeface="Verdana"/>
                <a:ea typeface="Verdana"/>
                <a:cs typeface="Verdana"/>
                <a:sym typeface="Verdana"/>
              </a:rPr>
              <a:t>Red Flag/s</a:t>
            </a:r>
            <a:endParaRPr sz="3300">
              <a:latin typeface="Verdana"/>
              <a:ea typeface="Verdana"/>
              <a:cs typeface="Verdana"/>
              <a:sym typeface="Verdana"/>
            </a:endParaRPr>
          </a:p>
        </p:txBody>
      </p:sp>
      <p:sp>
        <p:nvSpPr>
          <p:cNvPr id="609" name="Google Shape;609;g25953b195ec_0_1204"/>
          <p:cNvSpPr txBox="1"/>
          <p:nvPr/>
        </p:nvSpPr>
        <p:spPr>
          <a:xfrm>
            <a:off x="135875" y="6056750"/>
            <a:ext cx="3329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400">
                <a:latin typeface="Calibri"/>
                <a:ea typeface="Calibri"/>
                <a:cs typeface="Calibri"/>
                <a:sym typeface="Calibri"/>
              </a:rPr>
              <a:t>workbook p.16</a:t>
            </a:r>
            <a:endParaRPr sz="2400" i="0" u="none" strike="noStrike" cap="none">
              <a:solidFill>
                <a:srgbClr val="000000"/>
              </a:solidFill>
              <a:latin typeface="Calibri"/>
              <a:ea typeface="Calibri"/>
              <a:cs typeface="Calibri"/>
              <a:sym typeface="Calibri"/>
            </a:endParaRPr>
          </a:p>
        </p:txBody>
      </p:sp>
      <p:pic>
        <p:nvPicPr>
          <p:cNvPr id="610" name="Google Shape;610;g25953b195ec_0_120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88250" y="363250"/>
            <a:ext cx="4804825" cy="6360399"/>
          </a:xfrm>
          <a:prstGeom prst="rect">
            <a:avLst/>
          </a:prstGeom>
          <a:noFill/>
          <a:ln>
            <a:noFill/>
          </a:ln>
        </p:spPr>
      </p:pic>
      <p:pic>
        <p:nvPicPr>
          <p:cNvPr id="611" name="Google Shape;611;g25953b195ec_0_1204" descr="icon of workbook"/>
          <p:cNvPicPr preferRelativeResize="0"/>
          <p:nvPr/>
        </p:nvPicPr>
        <p:blipFill>
          <a:blip r:embed="rId4">
            <a:alphaModFix/>
          </a:blip>
          <a:stretch>
            <a:fillRect/>
          </a:stretch>
        </p:blipFill>
        <p:spPr>
          <a:xfrm flipH="1">
            <a:off x="7821925" y="473025"/>
            <a:ext cx="997700" cy="762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g2e4f150d3e2_0_135"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618" name="Google Shape;618;g2e4f150d3e2_0_135"/>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What Does our Data Say - </a:t>
            </a:r>
            <a:endParaRPr/>
          </a:p>
          <a:p>
            <a:pPr marL="0" lvl="0" indent="0" algn="ctr" rtl="0">
              <a:lnSpc>
                <a:spcPct val="100000"/>
              </a:lnSpc>
              <a:spcBef>
                <a:spcPts val="0"/>
              </a:spcBef>
              <a:spcAft>
                <a:spcPts val="0"/>
              </a:spcAft>
              <a:buSzPts val="3800"/>
              <a:buNone/>
            </a:pPr>
            <a:r>
              <a:rPr lang="en-US"/>
              <a:t>Evidence of Need</a:t>
            </a:r>
            <a:endParaRPr/>
          </a:p>
        </p:txBody>
      </p:sp>
      <p:sp>
        <p:nvSpPr>
          <p:cNvPr id="619" name="Google Shape;619;g2e4f150d3e2_0_135" descr="Highlight to focus on the Data/Evidence of Need portion of DIDM deicison making template"/>
          <p:cNvSpPr/>
          <p:nvPr/>
        </p:nvSpPr>
        <p:spPr>
          <a:xfrm>
            <a:off x="1104400" y="2598025"/>
            <a:ext cx="6758100" cy="1023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g2defce72b7a_0_188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76400" y="1752600"/>
            <a:ext cx="5930900" cy="4183980"/>
          </a:xfrm>
          <a:prstGeom prst="rect">
            <a:avLst/>
          </a:prstGeom>
          <a:noFill/>
          <a:ln>
            <a:noFill/>
          </a:ln>
        </p:spPr>
      </p:pic>
      <p:sp>
        <p:nvSpPr>
          <p:cNvPr id="625" name="Google Shape;625;g2defce72b7a_0_1885"/>
          <p:cNvSpPr txBox="1">
            <a:spLocks noGrp="1"/>
          </p:cNvSpPr>
          <p:nvPr>
            <p:ph type="title"/>
          </p:nvPr>
        </p:nvSpPr>
        <p:spPr>
          <a:xfrm>
            <a:off x="628650" y="365125"/>
            <a:ext cx="7886700" cy="1325700"/>
          </a:xfrm>
          <a:prstGeom prst="rect">
            <a:avLst/>
          </a:prstGeom>
          <a:solidFill>
            <a:srgbClr val="00336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r>
              <a:rPr lang="en-US"/>
              <a:t>Moving from </a:t>
            </a:r>
            <a:endParaRPr/>
          </a:p>
          <a:p>
            <a:pPr marL="0" marR="0" lvl="0" indent="0" algn="ctr" rtl="0">
              <a:lnSpc>
                <a:spcPct val="100000"/>
              </a:lnSpc>
              <a:spcBef>
                <a:spcPts val="0"/>
              </a:spcBef>
              <a:spcAft>
                <a:spcPts val="0"/>
              </a:spcAft>
              <a:buClr>
                <a:schemeClr val="lt1"/>
              </a:buClr>
              <a:buSzPts val="4400"/>
              <a:buFont typeface="Calibri"/>
              <a:buNone/>
            </a:pPr>
            <a:r>
              <a:rPr lang="en-US"/>
              <a:t>General to Precise</a:t>
            </a:r>
            <a:endParaRPr sz="4000" i="0" u="none" strike="noStrike" cap="none">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defce72b7a_0_20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4000"/>
              <a:buFont typeface="Verdana"/>
              <a:buNone/>
            </a:pPr>
            <a:r>
              <a:rPr lang="en-US"/>
              <a:t>Based on Your Data…</a:t>
            </a:r>
            <a:endParaRPr/>
          </a:p>
        </p:txBody>
      </p:sp>
      <p:sp>
        <p:nvSpPr>
          <p:cNvPr id="633" name="Google Shape;633;g2defce72b7a_0_206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None/>
            </a:pPr>
            <a:r>
              <a:rPr lang="en-US" sz="3200">
                <a:latin typeface="Verdana"/>
                <a:ea typeface="Verdana"/>
                <a:cs typeface="Verdana"/>
                <a:sym typeface="Verdana"/>
              </a:rPr>
              <a:t>Precisely define the problem by identifying </a:t>
            </a:r>
            <a:r>
              <a:rPr lang="en-US" sz="3200" b="1">
                <a:solidFill>
                  <a:srgbClr val="FF9900"/>
                </a:solidFill>
                <a:latin typeface="Verdana"/>
                <a:ea typeface="Verdana"/>
                <a:cs typeface="Verdana"/>
                <a:sym typeface="Verdana"/>
              </a:rPr>
              <a:t>who</a:t>
            </a:r>
            <a:r>
              <a:rPr lang="en-US" sz="3200">
                <a:latin typeface="Verdana"/>
                <a:ea typeface="Verdana"/>
                <a:cs typeface="Verdana"/>
                <a:sym typeface="Verdana"/>
              </a:rPr>
              <a:t>, </a:t>
            </a:r>
            <a:r>
              <a:rPr lang="en-US" sz="3200" b="1">
                <a:solidFill>
                  <a:srgbClr val="FF9900"/>
                </a:solidFill>
                <a:latin typeface="Verdana"/>
                <a:ea typeface="Verdana"/>
                <a:cs typeface="Verdana"/>
                <a:sym typeface="Verdana"/>
              </a:rPr>
              <a:t>what</a:t>
            </a:r>
            <a:r>
              <a:rPr lang="en-US" sz="3200">
                <a:latin typeface="Verdana"/>
                <a:ea typeface="Verdana"/>
                <a:cs typeface="Verdana"/>
                <a:sym typeface="Verdana"/>
              </a:rPr>
              <a:t>, </a:t>
            </a:r>
            <a:r>
              <a:rPr lang="en-US" sz="3200" b="1">
                <a:solidFill>
                  <a:srgbClr val="FF9900"/>
                </a:solidFill>
                <a:latin typeface="Verdana"/>
                <a:ea typeface="Verdana"/>
                <a:cs typeface="Verdana"/>
                <a:sym typeface="Verdana"/>
              </a:rPr>
              <a:t>when</a:t>
            </a:r>
            <a:r>
              <a:rPr lang="en-US" sz="3200">
                <a:latin typeface="Verdana"/>
                <a:ea typeface="Verdana"/>
                <a:cs typeface="Verdana"/>
                <a:sym typeface="Verdana"/>
              </a:rPr>
              <a:t>, </a:t>
            </a:r>
            <a:r>
              <a:rPr lang="en-US" sz="3200" b="1">
                <a:solidFill>
                  <a:srgbClr val="FF9900"/>
                </a:solidFill>
                <a:latin typeface="Verdana"/>
                <a:ea typeface="Verdana"/>
                <a:cs typeface="Verdana"/>
                <a:sym typeface="Verdana"/>
              </a:rPr>
              <a:t>where</a:t>
            </a:r>
            <a:r>
              <a:rPr lang="en-US" sz="3200">
                <a:latin typeface="Verdana"/>
                <a:ea typeface="Verdana"/>
                <a:cs typeface="Verdana"/>
                <a:sym typeface="Verdana"/>
              </a:rPr>
              <a:t>, and </a:t>
            </a:r>
            <a:r>
              <a:rPr lang="en-US" sz="3200" u="sng">
                <a:latin typeface="Verdana"/>
                <a:ea typeface="Verdana"/>
                <a:cs typeface="Verdana"/>
                <a:sym typeface="Verdana"/>
              </a:rPr>
              <a:t>why</a:t>
            </a:r>
            <a:r>
              <a:rPr lang="en-US" sz="3200">
                <a:latin typeface="Verdana"/>
                <a:ea typeface="Verdana"/>
                <a:cs typeface="Verdana"/>
                <a:sym typeface="Verdana"/>
              </a:rPr>
              <a:t>.</a:t>
            </a:r>
            <a:endParaRPr sz="3200">
              <a:latin typeface="Verdana"/>
              <a:ea typeface="Verdana"/>
              <a:cs typeface="Verdana"/>
              <a:sym typeface="Verdana"/>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latin typeface="Verdana"/>
                <a:ea typeface="Verdana"/>
                <a:cs typeface="Verdana"/>
                <a:sym typeface="Verdana"/>
              </a:rPr>
              <a:t>What</a:t>
            </a:r>
            <a:r>
              <a:rPr lang="en-US" sz="2900">
                <a:latin typeface="Verdana"/>
                <a:ea typeface="Verdana"/>
                <a:cs typeface="Verdana"/>
                <a:sym typeface="Verdana"/>
              </a:rPr>
              <a:t> is the problem? </a:t>
            </a:r>
            <a:endParaRPr sz="2900">
              <a:latin typeface="Verdana"/>
              <a:ea typeface="Verdana"/>
              <a:cs typeface="Verdana"/>
              <a:sym typeface="Verdana"/>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latin typeface="Verdana"/>
                <a:ea typeface="Verdana"/>
                <a:cs typeface="Verdana"/>
                <a:sym typeface="Verdana"/>
              </a:rPr>
              <a:t>Who</a:t>
            </a:r>
            <a:r>
              <a:rPr lang="en-US" sz="2900">
                <a:latin typeface="Verdana"/>
                <a:ea typeface="Verdana"/>
                <a:cs typeface="Verdana"/>
                <a:sym typeface="Verdana"/>
              </a:rPr>
              <a:t> is having the problem? </a:t>
            </a:r>
            <a:endParaRPr sz="2900">
              <a:latin typeface="Verdana"/>
              <a:ea typeface="Verdana"/>
              <a:cs typeface="Verdana"/>
              <a:sym typeface="Verdana"/>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latin typeface="Verdana"/>
                <a:ea typeface="Verdana"/>
                <a:cs typeface="Verdana"/>
                <a:sym typeface="Verdana"/>
              </a:rPr>
              <a:t>When</a:t>
            </a:r>
            <a:r>
              <a:rPr lang="en-US" sz="2900">
                <a:latin typeface="Verdana"/>
                <a:ea typeface="Verdana"/>
                <a:cs typeface="Verdana"/>
                <a:sym typeface="Verdana"/>
              </a:rPr>
              <a:t> is the problem occurring?</a:t>
            </a:r>
            <a:endParaRPr sz="2900">
              <a:latin typeface="Verdana"/>
              <a:ea typeface="Verdana"/>
              <a:cs typeface="Verdana"/>
              <a:sym typeface="Verdana"/>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latin typeface="Verdana"/>
                <a:ea typeface="Verdana"/>
                <a:cs typeface="Verdana"/>
                <a:sym typeface="Verdana"/>
              </a:rPr>
              <a:t>Where</a:t>
            </a:r>
            <a:r>
              <a:rPr lang="en-US" sz="2900">
                <a:latin typeface="Verdana"/>
                <a:ea typeface="Verdana"/>
                <a:cs typeface="Verdana"/>
                <a:sym typeface="Verdana"/>
              </a:rPr>
              <a:t> is the problem occurring?</a:t>
            </a:r>
            <a:endParaRPr sz="2900">
              <a:latin typeface="Verdana"/>
              <a:ea typeface="Verdana"/>
              <a:cs typeface="Verdana"/>
              <a:sym typeface="Verdana"/>
            </a:endParaRPr>
          </a:p>
          <a:p>
            <a:pPr marL="914400" lvl="0" indent="-381000" algn="l" rtl="0">
              <a:lnSpc>
                <a:spcPct val="100000"/>
              </a:lnSpc>
              <a:spcBef>
                <a:spcPts val="1000"/>
              </a:spcBef>
              <a:spcAft>
                <a:spcPts val="0"/>
              </a:spcAft>
              <a:buSzPts val="2400"/>
              <a:buFont typeface="Verdana"/>
              <a:buChar char="❖"/>
            </a:pPr>
            <a:r>
              <a:rPr lang="en-US" sz="2900" i="1">
                <a:latin typeface="Verdana"/>
                <a:ea typeface="Verdana"/>
                <a:cs typeface="Verdana"/>
                <a:sym typeface="Verdana"/>
              </a:rPr>
              <a:t>Why is the problem occurring?</a:t>
            </a:r>
            <a:endParaRPr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2de62a644e9_0_7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4000"/>
              <a:t>Using Data to </a:t>
            </a:r>
            <a:r>
              <a:rPr lang="en-US"/>
              <a:t>Create</a:t>
            </a:r>
            <a:r>
              <a:rPr lang="en-US" sz="4000"/>
              <a:t> </a:t>
            </a:r>
            <a:endParaRPr sz="4000"/>
          </a:p>
          <a:p>
            <a:pPr marL="0" lvl="0" indent="0" algn="ctr" rtl="0">
              <a:lnSpc>
                <a:spcPct val="100000"/>
              </a:lnSpc>
              <a:spcBef>
                <a:spcPts val="0"/>
              </a:spcBef>
              <a:spcAft>
                <a:spcPts val="0"/>
              </a:spcAft>
              <a:buSzPct val="111111"/>
              <a:buNone/>
            </a:pPr>
            <a:r>
              <a:rPr lang="en-US" sz="4000"/>
              <a:t>Problem Statements</a:t>
            </a:r>
            <a:endParaRPr/>
          </a:p>
        </p:txBody>
      </p:sp>
      <p:sp>
        <p:nvSpPr>
          <p:cNvPr id="641" name="Google Shape;641;g2de62a644e9_0_788"/>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US" sz="2400" b="1">
                <a:latin typeface="Verdana"/>
                <a:ea typeface="Verdana"/>
                <a:cs typeface="Verdana"/>
                <a:sym typeface="Verdana"/>
              </a:rPr>
              <a:t>The statement of a problem is important for team-based problem solving. </a:t>
            </a:r>
            <a:endParaRPr sz="2400" b="1">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Everyone must be working on the same problem with the same assumptions.</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Problems often are framed in a “Primary” or “General” form. That form creates concern, but is not useful for problem-solving.  </a:t>
            </a:r>
            <a:endParaRPr sz="2400">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Frame primary problems based on initial review of data.</a:t>
            </a:r>
            <a:endParaRPr sz="2400">
              <a:latin typeface="Verdana"/>
              <a:ea typeface="Verdana"/>
              <a:cs typeface="Verdana"/>
              <a:sym typeface="Verdana"/>
            </a:endParaRPr>
          </a:p>
          <a:p>
            <a:pPr marL="457200" lvl="0" indent="-381000" algn="l" rtl="0">
              <a:lnSpc>
                <a:spcPct val="100000"/>
              </a:lnSpc>
              <a:spcBef>
                <a:spcPts val="1000"/>
              </a:spcBef>
              <a:spcAft>
                <a:spcPts val="1000"/>
              </a:spcAft>
              <a:buSzPts val="2400"/>
              <a:buFont typeface="Verdana"/>
              <a:buChar char="•"/>
            </a:pPr>
            <a:r>
              <a:rPr lang="en-US" sz="2400">
                <a:latin typeface="Verdana"/>
                <a:ea typeface="Verdana"/>
                <a:cs typeface="Verdana"/>
                <a:sym typeface="Verdana"/>
              </a:rPr>
              <a:t>Use more detailed review of data to build  “Solvable Problem Statements.”</a:t>
            </a:r>
            <a:endParaRPr sz="2400">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e1d1154fa0_0_31"/>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44"/>
              <a:buFont typeface="Verdana"/>
              <a:buNone/>
            </a:pPr>
            <a:r>
              <a:rPr lang="en-US"/>
              <a:t>Primary vs. Precision Statements</a:t>
            </a:r>
            <a:endParaRPr/>
          </a:p>
        </p:txBody>
      </p:sp>
      <p:sp>
        <p:nvSpPr>
          <p:cNvPr id="648" name="Google Shape;648;g2e1d1154fa0_0_31"/>
          <p:cNvSpPr txBox="1">
            <a:spLocks noGrp="1"/>
          </p:cNvSpPr>
          <p:nvPr>
            <p:ph type="body" idx="1"/>
          </p:nvPr>
        </p:nvSpPr>
        <p:spPr>
          <a:xfrm>
            <a:off x="895200" y="1676402"/>
            <a:ext cx="3600600" cy="651300"/>
          </a:xfrm>
          <a:prstGeom prst="rect">
            <a:avLst/>
          </a:prstGeom>
          <a:solidFill>
            <a:srgbClr val="003369">
              <a:alpha val="74510"/>
            </a:srgbClr>
          </a:solid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1"/>
              </a:buClr>
              <a:buSzPts val="3818"/>
              <a:buNone/>
            </a:pPr>
            <a:r>
              <a:rPr lang="en-US" sz="2400">
                <a:latin typeface="Verdana"/>
                <a:ea typeface="Verdana"/>
                <a:cs typeface="Verdana"/>
                <a:sym typeface="Verdana"/>
              </a:rPr>
              <a:t>Primary / General Statements</a:t>
            </a:r>
            <a:endParaRPr sz="2400">
              <a:latin typeface="Verdana"/>
              <a:ea typeface="Verdana"/>
              <a:cs typeface="Verdana"/>
              <a:sym typeface="Verdana"/>
            </a:endParaRPr>
          </a:p>
        </p:txBody>
      </p:sp>
      <p:sp>
        <p:nvSpPr>
          <p:cNvPr id="649" name="Google Shape;649;g2e1d1154fa0_0_31"/>
          <p:cNvSpPr txBox="1">
            <a:spLocks noGrp="1"/>
          </p:cNvSpPr>
          <p:nvPr>
            <p:ph type="body" idx="2"/>
          </p:nvPr>
        </p:nvSpPr>
        <p:spPr>
          <a:xfrm>
            <a:off x="381000" y="2491199"/>
            <a:ext cx="4114800" cy="4287300"/>
          </a:xfrm>
          <a:prstGeom prst="rect">
            <a:avLst/>
          </a:prstGeom>
          <a:noFill/>
          <a:ln>
            <a:noFill/>
          </a:ln>
        </p:spPr>
        <p:txBody>
          <a:bodyPr spcFirstLastPara="1" wrap="square" lIns="91425" tIns="45700" rIns="91425" bIns="45700" anchor="t" anchorCtr="0">
            <a:noAutofit/>
          </a:bodyPr>
          <a:lstStyle/>
          <a:p>
            <a:pPr marL="457200" lvl="0" indent="-380997" algn="l" rtl="0">
              <a:lnSpc>
                <a:spcPct val="80000"/>
              </a:lnSpc>
              <a:spcBef>
                <a:spcPts val="480"/>
              </a:spcBef>
              <a:spcAft>
                <a:spcPts val="0"/>
              </a:spcAft>
              <a:buSzPts val="2400"/>
              <a:buFont typeface="Verdana"/>
              <a:buChar char="•"/>
            </a:pPr>
            <a:r>
              <a:rPr lang="en-US">
                <a:latin typeface="Verdana"/>
                <a:ea typeface="Verdana"/>
                <a:cs typeface="Verdana"/>
                <a:sym typeface="Verdana"/>
              </a:rPr>
              <a:t>Too many referrals</a:t>
            </a:r>
            <a:endParaRPr>
              <a:latin typeface="Verdana"/>
              <a:ea typeface="Verdana"/>
              <a:cs typeface="Verdana"/>
              <a:sym typeface="Verdana"/>
            </a:endParaRPr>
          </a:p>
          <a:p>
            <a:pPr marL="457200" lvl="0" indent="-380997" algn="l" rtl="0">
              <a:lnSpc>
                <a:spcPct val="80000"/>
              </a:lnSpc>
              <a:spcBef>
                <a:spcPts val="1680"/>
              </a:spcBef>
              <a:spcAft>
                <a:spcPts val="0"/>
              </a:spcAft>
              <a:buSzPts val="2400"/>
              <a:buFont typeface="Verdana"/>
              <a:buChar char="•"/>
            </a:pPr>
            <a:r>
              <a:rPr lang="en-US">
                <a:latin typeface="Verdana"/>
                <a:ea typeface="Verdana"/>
                <a:cs typeface="Verdana"/>
                <a:sym typeface="Verdana"/>
              </a:rPr>
              <a:t>September has more suspensions than last year</a:t>
            </a:r>
            <a:endParaRPr>
              <a:latin typeface="Verdana"/>
              <a:ea typeface="Verdana"/>
              <a:cs typeface="Verdana"/>
              <a:sym typeface="Verdana"/>
            </a:endParaRPr>
          </a:p>
          <a:p>
            <a:pPr marL="457200" lvl="0" indent="-380997" algn="l" rtl="0">
              <a:lnSpc>
                <a:spcPct val="80000"/>
              </a:lnSpc>
              <a:spcBef>
                <a:spcPts val="1680"/>
              </a:spcBef>
              <a:spcAft>
                <a:spcPts val="0"/>
              </a:spcAft>
              <a:buSzPts val="2400"/>
              <a:buFont typeface="Verdana"/>
              <a:buChar char="•"/>
            </a:pPr>
            <a:r>
              <a:rPr lang="en-US">
                <a:latin typeface="Verdana"/>
                <a:ea typeface="Verdana"/>
                <a:cs typeface="Verdana"/>
                <a:sym typeface="Verdana"/>
              </a:rPr>
              <a:t>Math SOL pass rates are decreasing</a:t>
            </a:r>
            <a:endParaRPr>
              <a:latin typeface="Verdana"/>
              <a:ea typeface="Verdana"/>
              <a:cs typeface="Verdana"/>
              <a:sym typeface="Verdana"/>
            </a:endParaRPr>
          </a:p>
          <a:p>
            <a:pPr marL="457200" lvl="0" indent="-380997" algn="l" rtl="0">
              <a:lnSpc>
                <a:spcPct val="80000"/>
              </a:lnSpc>
              <a:spcBef>
                <a:spcPts val="1680"/>
              </a:spcBef>
              <a:spcAft>
                <a:spcPts val="0"/>
              </a:spcAft>
              <a:buSzPts val="2400"/>
              <a:buFont typeface="Verdana"/>
              <a:buChar char="•"/>
            </a:pPr>
            <a:r>
              <a:rPr lang="en-US">
                <a:latin typeface="Verdana"/>
                <a:ea typeface="Verdana"/>
                <a:cs typeface="Verdana"/>
                <a:sym typeface="Verdana"/>
              </a:rPr>
              <a:t>The cafeteria is out of control</a:t>
            </a:r>
            <a:endParaRPr>
              <a:latin typeface="Verdana"/>
              <a:ea typeface="Verdana"/>
              <a:cs typeface="Verdana"/>
              <a:sym typeface="Verdana"/>
            </a:endParaRPr>
          </a:p>
          <a:p>
            <a:pPr marL="457200" lvl="0" indent="-380997" algn="l" rtl="0">
              <a:lnSpc>
                <a:spcPct val="80000"/>
              </a:lnSpc>
              <a:spcBef>
                <a:spcPts val="1680"/>
              </a:spcBef>
              <a:spcAft>
                <a:spcPts val="0"/>
              </a:spcAft>
              <a:buClr>
                <a:schemeClr val="dk1"/>
              </a:buClr>
              <a:buSzPts val="2400"/>
              <a:buFont typeface="Verdana"/>
              <a:buChar char="•"/>
            </a:pPr>
            <a:r>
              <a:rPr lang="en-US">
                <a:latin typeface="Verdana"/>
                <a:ea typeface="Verdana"/>
                <a:cs typeface="Verdana"/>
                <a:sym typeface="Verdana"/>
              </a:rPr>
              <a:t>Student disrespect is out of control</a:t>
            </a:r>
            <a:endParaRPr>
              <a:latin typeface="Verdana"/>
              <a:ea typeface="Verdana"/>
              <a:cs typeface="Verdana"/>
              <a:sym typeface="Verdana"/>
            </a:endParaRPr>
          </a:p>
        </p:txBody>
      </p:sp>
      <p:sp>
        <p:nvSpPr>
          <p:cNvPr id="650" name="Google Shape;650;g2e1d1154fa0_0_31"/>
          <p:cNvSpPr txBox="1">
            <a:spLocks noGrp="1"/>
          </p:cNvSpPr>
          <p:nvPr>
            <p:ph type="body" idx="3"/>
          </p:nvPr>
        </p:nvSpPr>
        <p:spPr>
          <a:xfrm>
            <a:off x="5114925" y="1676400"/>
            <a:ext cx="3648000" cy="651300"/>
          </a:xfrm>
          <a:prstGeom prst="rect">
            <a:avLst/>
          </a:prstGeom>
          <a:solidFill>
            <a:srgbClr val="003369">
              <a:alpha val="74510"/>
            </a:srgbClr>
          </a:solid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1"/>
              </a:buClr>
              <a:buSzPts val="3818"/>
              <a:buNone/>
            </a:pPr>
            <a:r>
              <a:rPr lang="en-US" sz="2400">
                <a:latin typeface="Verdana"/>
                <a:ea typeface="Verdana"/>
                <a:cs typeface="Verdana"/>
                <a:sym typeface="Verdana"/>
              </a:rPr>
              <a:t>Precision Statement</a:t>
            </a:r>
            <a:endParaRPr sz="2400">
              <a:latin typeface="Verdana"/>
              <a:ea typeface="Verdana"/>
              <a:cs typeface="Verdana"/>
              <a:sym typeface="Verdana"/>
            </a:endParaRPr>
          </a:p>
        </p:txBody>
      </p:sp>
      <p:sp>
        <p:nvSpPr>
          <p:cNvPr id="651" name="Google Shape;651;g2e1d1154fa0_0_31"/>
          <p:cNvSpPr txBox="1">
            <a:spLocks noGrp="1"/>
          </p:cNvSpPr>
          <p:nvPr>
            <p:ph type="body" idx="4"/>
          </p:nvPr>
        </p:nvSpPr>
        <p:spPr>
          <a:xfrm>
            <a:off x="4676600" y="2403475"/>
            <a:ext cx="4219500" cy="415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None/>
            </a:pPr>
            <a:r>
              <a:rPr lang="en-US">
                <a:latin typeface="Verdana"/>
                <a:ea typeface="Verdana"/>
                <a:cs typeface="Verdana"/>
                <a:sym typeface="Verdana"/>
              </a:rPr>
              <a:t>There are more ODRs for aggression on the playground than last year. These are most likely to occur during first recess, with a large number of students, </a:t>
            </a:r>
            <a:r>
              <a:rPr lang="en-US">
                <a:solidFill>
                  <a:srgbClr val="0000FF"/>
                </a:solidFill>
                <a:latin typeface="Verdana"/>
                <a:ea typeface="Verdana"/>
                <a:cs typeface="Verdana"/>
                <a:sym typeface="Verdana"/>
              </a:rPr>
              <a:t>and the aggression is related to getting access to the new playground equipment.</a:t>
            </a:r>
            <a:endParaRPr>
              <a:solidFill>
                <a:srgbClr val="0000FF"/>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5953b195ec_0_135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Examples</a:t>
            </a:r>
            <a:endParaRPr/>
          </a:p>
        </p:txBody>
      </p:sp>
      <p:sp>
        <p:nvSpPr>
          <p:cNvPr id="658" name="Google Shape;658;g25953b195ec_0_1357"/>
          <p:cNvSpPr txBox="1">
            <a:spLocks noGrp="1"/>
          </p:cNvSpPr>
          <p:nvPr>
            <p:ph type="body" idx="1"/>
          </p:nvPr>
        </p:nvSpPr>
        <p:spPr>
          <a:xfrm>
            <a:off x="228600" y="1524000"/>
            <a:ext cx="8686800" cy="517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latin typeface="Verdana"/>
                <a:ea typeface="Verdana"/>
                <a:cs typeface="Verdana"/>
                <a:sym typeface="Verdana"/>
              </a:rPr>
              <a:t>Example: 47% of eighth grade students in 2023 failed to pass the reading SOL, with 61% of ELL students failing the SOL. </a:t>
            </a:r>
            <a:endParaRPr sz="2400">
              <a:latin typeface="Verdana"/>
              <a:ea typeface="Verdana"/>
              <a:cs typeface="Verdana"/>
              <a:sym typeface="Verdana"/>
            </a:endParaRPr>
          </a:p>
          <a:p>
            <a:pPr marL="0" lvl="0" indent="0" algn="l" rtl="0">
              <a:lnSpc>
                <a:spcPct val="100000"/>
              </a:lnSpc>
              <a:spcBef>
                <a:spcPts val="360"/>
              </a:spcBef>
              <a:spcAft>
                <a:spcPts val="0"/>
              </a:spcAft>
              <a:buSzPts val="1800"/>
              <a:buNone/>
            </a:pPr>
            <a:endParaRPr sz="1400">
              <a:latin typeface="Verdana"/>
              <a:ea typeface="Verdana"/>
              <a:cs typeface="Verdana"/>
              <a:sym typeface="Verdana"/>
            </a:endParaRPr>
          </a:p>
          <a:p>
            <a:pPr marL="0" lvl="0" indent="0" algn="l" rtl="0">
              <a:lnSpc>
                <a:spcPct val="100000"/>
              </a:lnSpc>
              <a:spcBef>
                <a:spcPts val="360"/>
              </a:spcBef>
              <a:spcAft>
                <a:spcPts val="0"/>
              </a:spcAft>
              <a:buSzPts val="1800"/>
              <a:buNone/>
            </a:pPr>
            <a:r>
              <a:rPr lang="en-US" sz="2400">
                <a:latin typeface="Verdana"/>
                <a:ea typeface="Verdana"/>
                <a:cs typeface="Verdana"/>
                <a:sym typeface="Verdana"/>
              </a:rPr>
              <a:t>Example: During the 2022-23 school year 31% of ninth grade females received multiple office discipline referrals for dress code violations, as defined in the student handbook.</a:t>
            </a:r>
            <a:endParaRPr sz="2400">
              <a:latin typeface="Verdana"/>
              <a:ea typeface="Verdana"/>
              <a:cs typeface="Verdana"/>
              <a:sym typeface="Verdana"/>
            </a:endParaRPr>
          </a:p>
          <a:p>
            <a:pPr marL="0" lvl="0" indent="0" algn="l" rtl="0">
              <a:lnSpc>
                <a:spcPct val="100000"/>
              </a:lnSpc>
              <a:spcBef>
                <a:spcPts val="360"/>
              </a:spcBef>
              <a:spcAft>
                <a:spcPts val="0"/>
              </a:spcAft>
              <a:buSzPts val="1800"/>
              <a:buNone/>
            </a:pPr>
            <a:endParaRPr sz="1400">
              <a:latin typeface="Verdana"/>
              <a:ea typeface="Verdana"/>
              <a:cs typeface="Verdana"/>
              <a:sym typeface="Verdana"/>
            </a:endParaRPr>
          </a:p>
          <a:p>
            <a:pPr marL="0" lvl="0" indent="0" algn="l" rtl="0">
              <a:lnSpc>
                <a:spcPct val="100000"/>
              </a:lnSpc>
              <a:spcBef>
                <a:spcPts val="360"/>
              </a:spcBef>
              <a:spcAft>
                <a:spcPts val="0"/>
              </a:spcAft>
              <a:buClr>
                <a:schemeClr val="dk1"/>
              </a:buClr>
              <a:buSzPts val="1800"/>
              <a:buFont typeface="Arial"/>
              <a:buNone/>
            </a:pPr>
            <a:r>
              <a:rPr lang="en-US" sz="2400" b="1" i="1">
                <a:latin typeface="Verdana"/>
                <a:ea typeface="Verdana"/>
                <a:cs typeface="Verdana"/>
                <a:sym typeface="Verdana"/>
              </a:rPr>
              <a:t>Anywhere School:</a:t>
            </a:r>
            <a:r>
              <a:rPr lang="en-US" sz="2400">
                <a:latin typeface="Verdana"/>
                <a:ea typeface="Verdana"/>
                <a:cs typeface="Verdana"/>
                <a:sym typeface="Verdana"/>
              </a:rPr>
              <a:t> In 2023, 35% of the student population was at-risk of being chronically absent, particularly among 7th and 8th grade students being reported as economically disadvantaged. </a:t>
            </a:r>
            <a:endParaRPr sz="2400">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xEl>
                                              <p:pRg st="0" end="0"/>
                                            </p:txEl>
                                          </p:spTgt>
                                        </p:tgtEl>
                                        <p:attrNameLst>
                                          <p:attrName>style.visibility</p:attrName>
                                        </p:attrNameLst>
                                      </p:cBhvr>
                                      <p:to>
                                        <p:strVal val="visible"/>
                                      </p:to>
                                    </p:set>
                                    <p:animEffect transition="in" filter="fade">
                                      <p:cBhvr>
                                        <p:cTn id="7" dur="1000"/>
                                        <p:tgtEl>
                                          <p:spTgt spid="6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8">
                                            <p:txEl>
                                              <p:pRg st="1" end="1"/>
                                            </p:txEl>
                                          </p:spTgt>
                                        </p:tgtEl>
                                        <p:attrNameLst>
                                          <p:attrName>style.visibility</p:attrName>
                                        </p:attrNameLst>
                                      </p:cBhvr>
                                      <p:to>
                                        <p:strVal val="visible"/>
                                      </p:to>
                                    </p:set>
                                    <p:animEffect transition="in" filter="fade">
                                      <p:cBhvr>
                                        <p:cTn id="12" dur="1000"/>
                                        <p:tgtEl>
                                          <p:spTgt spid="6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8">
                                            <p:txEl>
                                              <p:pRg st="2" end="2"/>
                                            </p:txEl>
                                          </p:spTgt>
                                        </p:tgtEl>
                                        <p:attrNameLst>
                                          <p:attrName>style.visibility</p:attrName>
                                        </p:attrNameLst>
                                      </p:cBhvr>
                                      <p:to>
                                        <p:strVal val="visible"/>
                                      </p:to>
                                    </p:set>
                                    <p:animEffect transition="in" filter="fade">
                                      <p:cBhvr>
                                        <p:cTn id="17" dur="1000"/>
                                        <p:tgtEl>
                                          <p:spTgt spid="6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8">
                                            <p:txEl>
                                              <p:pRg st="3" end="3"/>
                                            </p:txEl>
                                          </p:spTgt>
                                        </p:tgtEl>
                                        <p:attrNameLst>
                                          <p:attrName>style.visibility</p:attrName>
                                        </p:attrNameLst>
                                      </p:cBhvr>
                                      <p:to>
                                        <p:strVal val="visible"/>
                                      </p:to>
                                    </p:set>
                                    <p:animEffect transition="in" filter="fade">
                                      <p:cBhvr>
                                        <p:cTn id="22" dur="1000"/>
                                        <p:tgtEl>
                                          <p:spTgt spid="6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8">
                                            <p:txEl>
                                              <p:pRg st="4" end="4"/>
                                            </p:txEl>
                                          </p:spTgt>
                                        </p:tgtEl>
                                        <p:attrNameLst>
                                          <p:attrName>style.visibility</p:attrName>
                                        </p:attrNameLst>
                                      </p:cBhvr>
                                      <p:to>
                                        <p:strVal val="visible"/>
                                      </p:to>
                                    </p:set>
                                    <p:animEffect transition="in" filter="fade">
                                      <p:cBhvr>
                                        <p:cTn id="27" dur="1000"/>
                                        <p:tgtEl>
                                          <p:spTgt spid="6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529f5120d7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Materials</a:t>
            </a:r>
            <a:endParaRPr/>
          </a:p>
        </p:txBody>
      </p:sp>
      <p:sp>
        <p:nvSpPr>
          <p:cNvPr id="309" name="Google Shape;309;g2529f5120d7_0_0"/>
          <p:cNvSpPr txBox="1"/>
          <p:nvPr/>
        </p:nvSpPr>
        <p:spPr>
          <a:xfrm>
            <a:off x="98400" y="3935850"/>
            <a:ext cx="512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Verdana"/>
                <a:ea typeface="Verdana"/>
                <a:cs typeface="Verdana"/>
                <a:sym typeface="Verdana"/>
                <a:hlinkClick r:id="rId3"/>
              </a:rPr>
              <a:t>https://vtss-ric.vcu.edu/events/</a:t>
            </a:r>
            <a:endParaRPr sz="2400" b="0" i="0" u="none" strike="noStrike" cap="none">
              <a:solidFill>
                <a:srgbClr val="000000"/>
              </a:solidFill>
              <a:latin typeface="Verdana"/>
              <a:ea typeface="Verdana"/>
              <a:cs typeface="Verdana"/>
              <a:sym typeface="Verdana"/>
            </a:endParaRPr>
          </a:p>
        </p:txBody>
      </p:sp>
      <p:pic>
        <p:nvPicPr>
          <p:cNvPr id="310" name="Google Shape;310;g2529f5120d7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28600" y="1624450"/>
            <a:ext cx="4091855" cy="2311412"/>
          </a:xfrm>
          <a:prstGeom prst="rect">
            <a:avLst/>
          </a:prstGeom>
          <a:noFill/>
          <a:ln>
            <a:noFill/>
          </a:ln>
        </p:spPr>
      </p:pic>
      <p:pic>
        <p:nvPicPr>
          <p:cNvPr id="311" name="Google Shape;311;g2529f5120d7_0_0" descr="icon representing the workbook"/>
          <p:cNvPicPr preferRelativeResize="0"/>
          <p:nvPr/>
        </p:nvPicPr>
        <p:blipFill>
          <a:blip r:embed="rId5">
            <a:alphaModFix/>
          </a:blip>
          <a:stretch>
            <a:fillRect/>
          </a:stretch>
        </p:blipFill>
        <p:spPr>
          <a:xfrm flipH="1">
            <a:off x="7532325" y="418975"/>
            <a:ext cx="997700" cy="762250"/>
          </a:xfrm>
          <a:prstGeom prst="rect">
            <a:avLst/>
          </a:prstGeom>
          <a:noFill/>
          <a:ln>
            <a:noFill/>
          </a:ln>
        </p:spPr>
      </p:pic>
      <p:pic>
        <p:nvPicPr>
          <p:cNvPr id="312" name="Google Shape;312;g2529f5120d7_0_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507475" y="1479775"/>
            <a:ext cx="2933900" cy="3146050"/>
          </a:xfrm>
          <a:prstGeom prst="rect">
            <a:avLst/>
          </a:prstGeom>
          <a:noFill/>
          <a:ln>
            <a:noFill/>
          </a:ln>
        </p:spPr>
      </p:pic>
      <p:pic>
        <p:nvPicPr>
          <p:cNvPr id="313" name="Google Shape;313;g2529f5120d7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flipH="1">
            <a:off x="421375" y="418975"/>
            <a:ext cx="997700" cy="762249"/>
          </a:xfrm>
          <a:prstGeom prst="rect">
            <a:avLst/>
          </a:prstGeom>
          <a:noFill/>
          <a:ln>
            <a:noFill/>
          </a:ln>
        </p:spPr>
      </p:pic>
      <p:pic>
        <p:nvPicPr>
          <p:cNvPr id="314" name="Google Shape;314;g2529f5120d7_0_0">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15400" y="4489950"/>
            <a:ext cx="3036681" cy="2063250"/>
          </a:xfrm>
          <a:prstGeom prst="rect">
            <a:avLst/>
          </a:prstGeom>
          <a:noFill/>
          <a:ln>
            <a:noFill/>
          </a:ln>
        </p:spPr>
      </p:pic>
      <p:sp>
        <p:nvSpPr>
          <p:cNvPr id="315" name="Google Shape;315;g2529f5120d7_0_0"/>
          <p:cNvSpPr txBox="1"/>
          <p:nvPr/>
        </p:nvSpPr>
        <p:spPr>
          <a:xfrm>
            <a:off x="6200425" y="3935850"/>
            <a:ext cx="15480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workbook</a:t>
            </a:r>
            <a:endParaRPr sz="2400">
              <a:solidFill>
                <a:schemeClr val="dk1"/>
              </a:solidFill>
              <a:latin typeface="Calibri"/>
              <a:ea typeface="Calibri"/>
              <a:cs typeface="Calibri"/>
              <a:sym typeface="Calibri"/>
            </a:endParaRPr>
          </a:p>
        </p:txBody>
      </p:sp>
      <p:pic>
        <p:nvPicPr>
          <p:cNvPr id="316" name="Google Shape;316;g2529f5120d7_0_0">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980548" y="4733999"/>
            <a:ext cx="1429450" cy="1895349"/>
          </a:xfrm>
          <a:prstGeom prst="rect">
            <a:avLst/>
          </a:prstGeom>
          <a:noFill/>
          <a:ln w="9525" cap="flat" cmpd="sng">
            <a:solidFill>
              <a:schemeClr val="dk2"/>
            </a:solidFill>
            <a:prstDash val="solid"/>
            <a:round/>
            <a:headEnd type="none" w="sm" len="sm"/>
            <a:tailEnd type="none" w="sm" len="sm"/>
          </a:ln>
        </p:spPr>
      </p:pic>
      <p:sp>
        <p:nvSpPr>
          <p:cNvPr id="317" name="Google Shape;317;g2529f5120d7_0_0"/>
          <p:cNvSpPr txBox="1"/>
          <p:nvPr/>
        </p:nvSpPr>
        <p:spPr>
          <a:xfrm>
            <a:off x="3805175" y="4977125"/>
            <a:ext cx="2009400" cy="13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←DIDM form</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Notetaker →</a:t>
            </a:r>
            <a:endParaRPr sz="24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73" name="Google Shape;673;g2e1d1154fa0_0_55"/>
          <p:cNvSpPr txBox="1"/>
          <p:nvPr/>
        </p:nvSpPr>
        <p:spPr>
          <a:xfrm>
            <a:off x="6036225" y="6336500"/>
            <a:ext cx="3040200" cy="461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1800">
                <a:latin typeface="Verdana"/>
                <a:ea typeface="Verdana"/>
                <a:cs typeface="Verdana"/>
                <a:sym typeface="Verdana"/>
              </a:rPr>
              <a:t>workbook p. 17</a:t>
            </a:r>
            <a:endParaRPr sz="1800" i="0" u="none" strike="noStrike" cap="none">
              <a:solidFill>
                <a:srgbClr val="000000"/>
              </a:solidFill>
              <a:latin typeface="Verdana"/>
              <a:ea typeface="Verdana"/>
              <a:cs typeface="Verdana"/>
              <a:sym typeface="Verdana"/>
            </a:endParaRPr>
          </a:p>
        </p:txBody>
      </p:sp>
      <p:pic>
        <p:nvPicPr>
          <p:cNvPr id="672" name="Google Shape;672;g2e1d1154fa0_0_55" descr="icon for workbook"/>
          <p:cNvPicPr preferRelativeResize="0"/>
          <p:nvPr/>
        </p:nvPicPr>
        <p:blipFill>
          <a:blip r:embed="rId3">
            <a:alphaModFix/>
          </a:blip>
          <a:stretch>
            <a:fillRect/>
          </a:stretch>
        </p:blipFill>
        <p:spPr>
          <a:xfrm flipH="1">
            <a:off x="7826075" y="326700"/>
            <a:ext cx="860725" cy="657600"/>
          </a:xfrm>
          <a:prstGeom prst="rect">
            <a:avLst/>
          </a:prstGeom>
          <a:noFill/>
          <a:ln>
            <a:noFill/>
          </a:ln>
        </p:spPr>
      </p:pic>
      <p:sp>
        <p:nvSpPr>
          <p:cNvPr id="669" name="Google Shape;669;g2e1d1154fa0_0_55"/>
          <p:cNvSpPr txBox="1">
            <a:spLocks noGrp="1"/>
          </p:cNvSpPr>
          <p:nvPr>
            <p:ph type="body" idx="4"/>
          </p:nvPr>
        </p:nvSpPr>
        <p:spPr>
          <a:xfrm>
            <a:off x="4495725" y="2313400"/>
            <a:ext cx="4580700" cy="40548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dirty="0">
                <a:latin typeface="Verdana"/>
                <a:ea typeface="Verdana"/>
                <a:cs typeface="Verdana"/>
                <a:sym typeface="Verdana"/>
              </a:rPr>
              <a:t>How precise can you get?</a:t>
            </a:r>
            <a:endParaRPr dirty="0">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dirty="0">
                <a:latin typeface="Verdana"/>
                <a:ea typeface="Verdana"/>
                <a:cs typeface="Verdana"/>
                <a:sym typeface="Verdana"/>
              </a:rPr>
              <a:t>Don’t get lost in the weeds, but be clear about the problem.</a:t>
            </a:r>
            <a:endParaRPr dirty="0">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dirty="0">
                <a:latin typeface="Verdana"/>
                <a:ea typeface="Verdana"/>
                <a:cs typeface="Verdana"/>
                <a:sym typeface="Verdana"/>
              </a:rPr>
              <a:t>Are all assumptions challenged or verified by data?</a:t>
            </a:r>
            <a:endParaRPr dirty="0">
              <a:latin typeface="Verdana"/>
              <a:ea typeface="Verdana"/>
              <a:cs typeface="Verdana"/>
              <a:sym typeface="Verdana"/>
            </a:endParaRPr>
          </a:p>
          <a:p>
            <a:pPr marL="457200" lvl="0" indent="-381000" algn="l" rtl="0">
              <a:lnSpc>
                <a:spcPct val="100000"/>
              </a:lnSpc>
              <a:spcBef>
                <a:spcPts val="1000"/>
              </a:spcBef>
              <a:spcAft>
                <a:spcPts val="1000"/>
              </a:spcAft>
              <a:buSzPts val="2400"/>
              <a:buFont typeface="Verdana"/>
              <a:buChar char="•"/>
            </a:pPr>
            <a:r>
              <a:rPr lang="en-US" dirty="0">
                <a:latin typeface="Verdana"/>
                <a:ea typeface="Verdana"/>
                <a:cs typeface="Verdana"/>
                <a:sym typeface="Verdana"/>
              </a:rPr>
              <a:t>What do you need to finish your problem statement?</a:t>
            </a:r>
            <a:endParaRPr dirty="0">
              <a:latin typeface="Verdana"/>
              <a:ea typeface="Verdana"/>
              <a:cs typeface="Verdana"/>
              <a:sym typeface="Verdana"/>
            </a:endParaRPr>
          </a:p>
        </p:txBody>
      </p:sp>
      <p:sp>
        <p:nvSpPr>
          <p:cNvPr id="666" name="Google Shape;666;g2e1d1154fa0_0_55"/>
          <p:cNvSpPr txBox="1">
            <a:spLocks noGrp="1"/>
          </p:cNvSpPr>
          <p:nvPr>
            <p:ph type="body" idx="3"/>
          </p:nvPr>
        </p:nvSpPr>
        <p:spPr>
          <a:xfrm>
            <a:off x="5105400" y="1673500"/>
            <a:ext cx="3581400" cy="639900"/>
          </a:xfrm>
          <a:prstGeom prst="rect">
            <a:avLst/>
          </a:prstGeom>
        </p:spPr>
        <p:txBody>
          <a:bodyPr spcFirstLastPara="1" wrap="square" lIns="91425" tIns="45700" rIns="91425" bIns="45700" anchor="b" anchorCtr="0">
            <a:normAutofit fontScale="92500" lnSpcReduction="10000"/>
          </a:bodyPr>
          <a:lstStyle/>
          <a:p>
            <a:pPr marL="0" lvl="0" indent="0" algn="l" rtl="0">
              <a:lnSpc>
                <a:spcPct val="80000"/>
              </a:lnSpc>
              <a:spcBef>
                <a:spcPts val="420"/>
              </a:spcBef>
              <a:spcAft>
                <a:spcPts val="0"/>
              </a:spcAft>
              <a:buNone/>
            </a:pPr>
            <a:r>
              <a:rPr lang="en-US" sz="2400">
                <a:latin typeface="Verdana"/>
                <a:ea typeface="Verdana"/>
                <a:cs typeface="Verdana"/>
                <a:sym typeface="Verdana"/>
              </a:rPr>
              <a:t>Where Are Your Gaps?</a:t>
            </a:r>
            <a:endParaRPr sz="2400">
              <a:latin typeface="Verdana"/>
              <a:ea typeface="Verdana"/>
              <a:cs typeface="Verdana"/>
              <a:sym typeface="Verdana"/>
            </a:endParaRPr>
          </a:p>
        </p:txBody>
      </p:sp>
      <p:sp>
        <p:nvSpPr>
          <p:cNvPr id="668" name="Google Shape;668;g2e1d1154fa0_0_55"/>
          <p:cNvSpPr txBox="1">
            <a:spLocks noGrp="1"/>
          </p:cNvSpPr>
          <p:nvPr>
            <p:ph type="body" idx="2"/>
          </p:nvPr>
        </p:nvSpPr>
        <p:spPr>
          <a:xfrm>
            <a:off x="455662" y="2414527"/>
            <a:ext cx="4114800" cy="2501700"/>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00000"/>
              </a:lnSpc>
              <a:spcBef>
                <a:spcPts val="480"/>
              </a:spcBef>
              <a:spcAft>
                <a:spcPts val="0"/>
              </a:spcAft>
              <a:buClr>
                <a:schemeClr val="dk1"/>
              </a:buClr>
              <a:buSzPts val="2400"/>
              <a:buNone/>
            </a:pPr>
            <a:r>
              <a:rPr lang="en-US" dirty="0">
                <a:latin typeface="Verdana"/>
                <a:ea typeface="Verdana"/>
                <a:cs typeface="Verdana"/>
                <a:sym typeface="Verdana"/>
              </a:rPr>
              <a:t>What</a:t>
            </a:r>
            <a:endParaRPr dirty="0">
              <a:latin typeface="Verdana"/>
              <a:ea typeface="Verdana"/>
              <a:cs typeface="Verdana"/>
              <a:sym typeface="Verdana"/>
            </a:endParaRPr>
          </a:p>
          <a:p>
            <a:pPr marL="457200" lvl="0" indent="-228600" algn="l" rtl="0">
              <a:lnSpc>
                <a:spcPct val="100000"/>
              </a:lnSpc>
              <a:spcBef>
                <a:spcPts val="1000"/>
              </a:spcBef>
              <a:spcAft>
                <a:spcPts val="0"/>
              </a:spcAft>
              <a:buClr>
                <a:schemeClr val="dk1"/>
              </a:buClr>
              <a:buSzPts val="2400"/>
              <a:buNone/>
            </a:pPr>
            <a:r>
              <a:rPr lang="en-US" dirty="0">
                <a:latin typeface="Verdana"/>
                <a:ea typeface="Verdana"/>
                <a:cs typeface="Verdana"/>
                <a:sym typeface="Verdana"/>
              </a:rPr>
              <a:t>Who</a:t>
            </a:r>
            <a:endParaRPr dirty="0">
              <a:latin typeface="Verdana"/>
              <a:ea typeface="Verdana"/>
              <a:cs typeface="Verdana"/>
              <a:sym typeface="Verdana"/>
            </a:endParaRPr>
          </a:p>
          <a:p>
            <a:pPr marL="457200" lvl="0" indent="-228600" algn="l" rtl="0">
              <a:lnSpc>
                <a:spcPct val="100000"/>
              </a:lnSpc>
              <a:spcBef>
                <a:spcPts val="1000"/>
              </a:spcBef>
              <a:spcAft>
                <a:spcPts val="0"/>
              </a:spcAft>
              <a:buClr>
                <a:schemeClr val="dk1"/>
              </a:buClr>
              <a:buSzPts val="2400"/>
              <a:buNone/>
            </a:pPr>
            <a:r>
              <a:rPr lang="en-US" dirty="0">
                <a:latin typeface="Verdana"/>
                <a:ea typeface="Verdana"/>
                <a:cs typeface="Verdana"/>
                <a:sym typeface="Verdana"/>
              </a:rPr>
              <a:t>When</a:t>
            </a:r>
            <a:endParaRPr dirty="0">
              <a:latin typeface="Verdana"/>
              <a:ea typeface="Verdana"/>
              <a:cs typeface="Verdana"/>
              <a:sym typeface="Verdana"/>
            </a:endParaRPr>
          </a:p>
          <a:p>
            <a:pPr marL="457200" lvl="0" indent="-228600" algn="l" rtl="0">
              <a:lnSpc>
                <a:spcPct val="100000"/>
              </a:lnSpc>
              <a:spcBef>
                <a:spcPts val="1000"/>
              </a:spcBef>
              <a:spcAft>
                <a:spcPts val="0"/>
              </a:spcAft>
              <a:buClr>
                <a:schemeClr val="dk1"/>
              </a:buClr>
              <a:buSzPts val="2400"/>
              <a:buNone/>
            </a:pPr>
            <a:r>
              <a:rPr lang="en-US" dirty="0">
                <a:latin typeface="Verdana"/>
                <a:ea typeface="Verdana"/>
                <a:cs typeface="Verdana"/>
                <a:sym typeface="Verdana"/>
              </a:rPr>
              <a:t>Where</a:t>
            </a:r>
            <a:endParaRPr dirty="0">
              <a:latin typeface="Verdana"/>
              <a:ea typeface="Verdana"/>
              <a:cs typeface="Verdana"/>
              <a:sym typeface="Verdana"/>
            </a:endParaRPr>
          </a:p>
          <a:p>
            <a:pPr marL="457200" lvl="0" indent="-228600" algn="l" rtl="0">
              <a:lnSpc>
                <a:spcPct val="100000"/>
              </a:lnSpc>
              <a:spcBef>
                <a:spcPts val="1000"/>
              </a:spcBef>
              <a:spcAft>
                <a:spcPts val="1000"/>
              </a:spcAft>
              <a:buClr>
                <a:schemeClr val="dk1"/>
              </a:buClr>
              <a:buSzPts val="2400"/>
              <a:buNone/>
            </a:pPr>
            <a:r>
              <a:rPr lang="en-US" dirty="0">
                <a:latin typeface="Verdana"/>
                <a:ea typeface="Verdana"/>
                <a:cs typeface="Verdana"/>
                <a:sym typeface="Verdana"/>
              </a:rPr>
              <a:t>(We’ll get to the “Why”)</a:t>
            </a:r>
            <a:endParaRPr dirty="0">
              <a:latin typeface="Verdana"/>
              <a:ea typeface="Verdana"/>
              <a:cs typeface="Verdana"/>
              <a:sym typeface="Verdana"/>
            </a:endParaRPr>
          </a:p>
        </p:txBody>
      </p:sp>
      <p:sp>
        <p:nvSpPr>
          <p:cNvPr id="665" name="Google Shape;665;g2e1d1154fa0_0_55"/>
          <p:cNvSpPr txBox="1">
            <a:spLocks noGrp="1"/>
          </p:cNvSpPr>
          <p:nvPr>
            <p:ph type="body" idx="1"/>
          </p:nvPr>
        </p:nvSpPr>
        <p:spPr>
          <a:xfrm>
            <a:off x="912813" y="1666567"/>
            <a:ext cx="3582900" cy="657600"/>
          </a:xfrm>
          <a:prstGeom prst="rect">
            <a:avLst/>
          </a:prstGeom>
        </p:spPr>
        <p:txBody>
          <a:bodyPr spcFirstLastPara="1" wrap="square" lIns="91425" tIns="45700" rIns="91425" bIns="45700" anchor="ctr" anchorCtr="0">
            <a:noAutofit/>
          </a:bodyPr>
          <a:lstStyle/>
          <a:p>
            <a:pPr marL="0" lvl="0" indent="0" algn="l" rtl="0">
              <a:lnSpc>
                <a:spcPct val="100000"/>
              </a:lnSpc>
              <a:spcBef>
                <a:spcPts val="420"/>
              </a:spcBef>
              <a:spcAft>
                <a:spcPts val="0"/>
              </a:spcAft>
              <a:buNone/>
            </a:pPr>
            <a:r>
              <a:rPr lang="en-US" sz="2400" dirty="0">
                <a:latin typeface="Verdana"/>
                <a:ea typeface="Verdana"/>
                <a:cs typeface="Verdana"/>
                <a:sym typeface="Verdana"/>
              </a:rPr>
              <a:t>Write a Problem Statement</a:t>
            </a:r>
            <a:endParaRPr sz="2400" dirty="0">
              <a:latin typeface="Verdana"/>
              <a:ea typeface="Verdana"/>
              <a:cs typeface="Verdana"/>
              <a:sym typeface="Verdana"/>
            </a:endParaRPr>
          </a:p>
        </p:txBody>
      </p:sp>
      <p:sp>
        <p:nvSpPr>
          <p:cNvPr id="664" name="Google Shape;664;g2e1d1154fa0_0_55"/>
          <p:cNvSpPr txBox="1">
            <a:spLocks noGrp="1"/>
          </p:cNvSpPr>
          <p:nvPr>
            <p:ph type="title"/>
          </p:nvPr>
        </p:nvSpPr>
        <p:spPr>
          <a:xfrm>
            <a:off x="457200" y="250507"/>
            <a:ext cx="8229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667" name="Google Shape;667;g2e1d1154fa0_0_55"/>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Work Time: </a:t>
            </a:r>
            <a:endParaRPr/>
          </a:p>
          <a:p>
            <a:pPr marL="0" lvl="0" indent="0" algn="ctr" rtl="0">
              <a:lnSpc>
                <a:spcPct val="100000"/>
              </a:lnSpc>
              <a:spcBef>
                <a:spcPts val="0"/>
              </a:spcBef>
              <a:spcAft>
                <a:spcPts val="0"/>
              </a:spcAft>
              <a:buClr>
                <a:schemeClr val="lt1"/>
              </a:buClr>
              <a:buSzPct val="100000"/>
              <a:buFont typeface="Verdana"/>
              <a:buNone/>
            </a:pPr>
            <a:r>
              <a:rPr lang="en-US"/>
              <a:t>Developing a Problem Statement</a:t>
            </a:r>
            <a:endParaRPr/>
          </a:p>
        </p:txBody>
      </p:sp>
      <p:pic>
        <p:nvPicPr>
          <p:cNvPr id="671" name="Google Shape;671;g2e1d1154fa0_0_5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2825" y="4828967"/>
            <a:ext cx="3200474" cy="172398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e1d1154fa0_2_962"/>
          <p:cNvSpPr txBox="1">
            <a:spLocks noGrp="1"/>
          </p:cNvSpPr>
          <p:nvPr>
            <p:ph type="ctrTitle"/>
          </p:nvPr>
        </p:nvSpPr>
        <p:spPr>
          <a:xfrm>
            <a:off x="928464" y="1600200"/>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ANALYZE</a:t>
            </a:r>
            <a:br>
              <a:rPr lang="en-US" b="1"/>
            </a:br>
            <a:r>
              <a:rPr lang="en-US" sz="3600" b="1"/>
              <a:t>Why is it occurring?</a:t>
            </a:r>
            <a:endParaRPr b="1"/>
          </a:p>
        </p:txBody>
      </p:sp>
      <p:pic>
        <p:nvPicPr>
          <p:cNvPr id="686" name="Google Shape;686;g2e1d1154fa0_2_962" descr="visual of problem solving proces"/>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687" name="Google Shape;687;g2e1d1154fa0_2_962" descr="Our next section is analyze. we will look at what the data says and establish a smart goal"/>
          <p:cNvSpPr/>
          <p:nvPr/>
        </p:nvSpPr>
        <p:spPr>
          <a:xfrm>
            <a:off x="5322975" y="4642225"/>
            <a:ext cx="2649600" cy="1396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2de62a644e9_0_610"/>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Precision Statement</a:t>
            </a:r>
            <a:endParaRPr/>
          </a:p>
        </p:txBody>
      </p:sp>
      <p:sp>
        <p:nvSpPr>
          <p:cNvPr id="693" name="Google Shape;693;g2de62a644e9_0_610"/>
          <p:cNvSpPr txBox="1">
            <a:spLocks noGrp="1"/>
          </p:cNvSpPr>
          <p:nvPr>
            <p:ph type="body" idx="4294967295"/>
          </p:nvPr>
        </p:nvSpPr>
        <p:spPr>
          <a:xfrm>
            <a:off x="457199" y="1879123"/>
            <a:ext cx="8229600" cy="433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sz="3000">
                <a:latin typeface="Verdana"/>
                <a:ea typeface="Verdana"/>
                <a:cs typeface="Verdana"/>
                <a:sym typeface="Verdana"/>
              </a:rPr>
              <a:t>Now we precisely define the problem by identifying </a:t>
            </a:r>
            <a:r>
              <a:rPr lang="en-US" sz="3000">
                <a:solidFill>
                  <a:srgbClr val="FF9900"/>
                </a:solidFill>
                <a:latin typeface="Verdana"/>
                <a:ea typeface="Verdana"/>
                <a:cs typeface="Verdana"/>
                <a:sym typeface="Verdana"/>
              </a:rPr>
              <a:t>who</a:t>
            </a:r>
            <a:r>
              <a:rPr lang="en-US" sz="3000">
                <a:latin typeface="Verdana"/>
                <a:ea typeface="Verdana"/>
                <a:cs typeface="Verdana"/>
                <a:sym typeface="Verdana"/>
              </a:rPr>
              <a:t>, </a:t>
            </a:r>
            <a:r>
              <a:rPr lang="en-US" sz="3000">
                <a:solidFill>
                  <a:srgbClr val="FF9900"/>
                </a:solidFill>
                <a:latin typeface="Verdana"/>
                <a:ea typeface="Verdana"/>
                <a:cs typeface="Verdana"/>
                <a:sym typeface="Verdana"/>
              </a:rPr>
              <a:t>what</a:t>
            </a:r>
            <a:r>
              <a:rPr lang="en-US" sz="3000">
                <a:latin typeface="Verdana"/>
                <a:ea typeface="Verdana"/>
                <a:cs typeface="Verdana"/>
                <a:sym typeface="Verdana"/>
              </a:rPr>
              <a:t>, </a:t>
            </a:r>
            <a:r>
              <a:rPr lang="en-US" sz="3000">
                <a:solidFill>
                  <a:srgbClr val="FF9900"/>
                </a:solidFill>
                <a:latin typeface="Verdana"/>
                <a:ea typeface="Verdana"/>
                <a:cs typeface="Verdana"/>
                <a:sym typeface="Verdana"/>
              </a:rPr>
              <a:t>when</a:t>
            </a:r>
            <a:r>
              <a:rPr lang="en-US" sz="3000">
                <a:latin typeface="Verdana"/>
                <a:ea typeface="Verdana"/>
                <a:cs typeface="Verdana"/>
                <a:sym typeface="Verdana"/>
              </a:rPr>
              <a:t>, </a:t>
            </a:r>
            <a:r>
              <a:rPr lang="en-US" sz="3000">
                <a:solidFill>
                  <a:srgbClr val="FF9900"/>
                </a:solidFill>
                <a:latin typeface="Verdana"/>
                <a:ea typeface="Verdana"/>
                <a:cs typeface="Verdana"/>
                <a:sym typeface="Verdana"/>
              </a:rPr>
              <a:t>where</a:t>
            </a:r>
            <a:r>
              <a:rPr lang="en-US" sz="3000">
                <a:latin typeface="Verdana"/>
                <a:ea typeface="Verdana"/>
                <a:cs typeface="Verdana"/>
                <a:sym typeface="Verdana"/>
              </a:rPr>
              <a:t>, </a:t>
            </a:r>
            <a:r>
              <a:rPr lang="en-US" sz="3000" b="1" u="sng">
                <a:latin typeface="Verdana"/>
                <a:ea typeface="Verdana"/>
                <a:cs typeface="Verdana"/>
                <a:sym typeface="Verdana"/>
              </a:rPr>
              <a:t>and</a:t>
            </a:r>
            <a:r>
              <a:rPr lang="en-US" sz="3000" b="1">
                <a:latin typeface="Verdana"/>
                <a:ea typeface="Verdana"/>
                <a:cs typeface="Verdana"/>
                <a:sym typeface="Verdana"/>
              </a:rPr>
              <a:t> </a:t>
            </a:r>
            <a:r>
              <a:rPr lang="en-US" sz="3000" b="1">
                <a:solidFill>
                  <a:srgbClr val="BA5942"/>
                </a:solidFill>
                <a:latin typeface="Verdana"/>
                <a:ea typeface="Verdana"/>
                <a:cs typeface="Verdana"/>
                <a:sym typeface="Verdana"/>
              </a:rPr>
              <a:t>why</a:t>
            </a:r>
            <a:r>
              <a:rPr lang="en-US" sz="3000">
                <a:latin typeface="Verdana"/>
                <a:ea typeface="Verdana"/>
                <a:cs typeface="Verdana"/>
                <a:sym typeface="Verdana"/>
              </a:rPr>
              <a:t>.</a:t>
            </a:r>
            <a:endParaRPr sz="3000">
              <a:latin typeface="Verdana"/>
              <a:ea typeface="Verdana"/>
              <a:cs typeface="Verdana"/>
              <a:sym typeface="Verdana"/>
            </a:endParaRPr>
          </a:p>
          <a:p>
            <a:pPr marL="914400" lvl="0" indent="-419100" algn="l" rtl="0">
              <a:lnSpc>
                <a:spcPct val="100000"/>
              </a:lnSpc>
              <a:spcBef>
                <a:spcPts val="1000"/>
              </a:spcBef>
              <a:spcAft>
                <a:spcPts val="0"/>
              </a:spcAft>
              <a:buSzPts val="3000"/>
              <a:buFont typeface="Verdana"/>
              <a:buChar char="❖"/>
            </a:pPr>
            <a:r>
              <a:rPr lang="en-US" sz="3000" i="1">
                <a:solidFill>
                  <a:srgbClr val="FF9900"/>
                </a:solidFill>
                <a:latin typeface="Verdana"/>
                <a:ea typeface="Verdana"/>
                <a:cs typeface="Verdana"/>
                <a:sym typeface="Verdana"/>
              </a:rPr>
              <a:t>What</a:t>
            </a:r>
            <a:r>
              <a:rPr lang="en-US" sz="3000">
                <a:latin typeface="Verdana"/>
                <a:ea typeface="Verdana"/>
                <a:cs typeface="Verdana"/>
                <a:sym typeface="Verdana"/>
              </a:rPr>
              <a:t> is the problem? </a:t>
            </a:r>
            <a:endParaRPr sz="3000">
              <a:latin typeface="Verdana"/>
              <a:ea typeface="Verdana"/>
              <a:cs typeface="Verdana"/>
              <a:sym typeface="Verdana"/>
            </a:endParaRPr>
          </a:p>
          <a:p>
            <a:pPr marL="914400" lvl="0" indent="-419100" algn="l" rtl="0">
              <a:lnSpc>
                <a:spcPct val="100000"/>
              </a:lnSpc>
              <a:spcBef>
                <a:spcPts val="1000"/>
              </a:spcBef>
              <a:spcAft>
                <a:spcPts val="0"/>
              </a:spcAft>
              <a:buSzPts val="3000"/>
              <a:buFont typeface="Verdana"/>
              <a:buChar char="❖"/>
            </a:pPr>
            <a:r>
              <a:rPr lang="en-US" sz="3000" i="1">
                <a:solidFill>
                  <a:srgbClr val="FF9900"/>
                </a:solidFill>
                <a:latin typeface="Verdana"/>
                <a:ea typeface="Verdana"/>
                <a:cs typeface="Verdana"/>
                <a:sym typeface="Verdana"/>
              </a:rPr>
              <a:t>Who</a:t>
            </a:r>
            <a:r>
              <a:rPr lang="en-US" sz="3000">
                <a:latin typeface="Verdana"/>
                <a:ea typeface="Verdana"/>
                <a:cs typeface="Verdana"/>
                <a:sym typeface="Verdana"/>
              </a:rPr>
              <a:t> is having the problem? </a:t>
            </a:r>
            <a:endParaRPr sz="3000">
              <a:latin typeface="Verdana"/>
              <a:ea typeface="Verdana"/>
              <a:cs typeface="Verdana"/>
              <a:sym typeface="Verdana"/>
            </a:endParaRPr>
          </a:p>
          <a:p>
            <a:pPr marL="914400" lvl="0" indent="-419100" algn="l" rtl="0">
              <a:lnSpc>
                <a:spcPct val="100000"/>
              </a:lnSpc>
              <a:spcBef>
                <a:spcPts val="1000"/>
              </a:spcBef>
              <a:spcAft>
                <a:spcPts val="0"/>
              </a:spcAft>
              <a:buSzPts val="3000"/>
              <a:buFont typeface="Verdana"/>
              <a:buChar char="❖"/>
            </a:pPr>
            <a:r>
              <a:rPr lang="en-US" sz="3000" i="1">
                <a:solidFill>
                  <a:srgbClr val="FF9900"/>
                </a:solidFill>
                <a:latin typeface="Verdana"/>
                <a:ea typeface="Verdana"/>
                <a:cs typeface="Verdana"/>
                <a:sym typeface="Verdana"/>
              </a:rPr>
              <a:t>When</a:t>
            </a:r>
            <a:r>
              <a:rPr lang="en-US" sz="3000">
                <a:latin typeface="Verdana"/>
                <a:ea typeface="Verdana"/>
                <a:cs typeface="Verdana"/>
                <a:sym typeface="Verdana"/>
              </a:rPr>
              <a:t> is the problem occurring?</a:t>
            </a:r>
            <a:endParaRPr sz="3000">
              <a:latin typeface="Verdana"/>
              <a:ea typeface="Verdana"/>
              <a:cs typeface="Verdana"/>
              <a:sym typeface="Verdana"/>
            </a:endParaRPr>
          </a:p>
          <a:p>
            <a:pPr marL="914400" lvl="0" indent="-419100" algn="l" rtl="0">
              <a:lnSpc>
                <a:spcPct val="100000"/>
              </a:lnSpc>
              <a:spcBef>
                <a:spcPts val="1000"/>
              </a:spcBef>
              <a:spcAft>
                <a:spcPts val="0"/>
              </a:spcAft>
              <a:buSzPts val="3000"/>
              <a:buFont typeface="Verdana"/>
              <a:buChar char="❖"/>
            </a:pPr>
            <a:r>
              <a:rPr lang="en-US" sz="3000" i="1">
                <a:solidFill>
                  <a:srgbClr val="FF9900"/>
                </a:solidFill>
                <a:latin typeface="Verdana"/>
                <a:ea typeface="Verdana"/>
                <a:cs typeface="Verdana"/>
                <a:sym typeface="Verdana"/>
              </a:rPr>
              <a:t>Where</a:t>
            </a:r>
            <a:r>
              <a:rPr lang="en-US" sz="3000">
                <a:latin typeface="Verdana"/>
                <a:ea typeface="Verdana"/>
                <a:cs typeface="Verdana"/>
                <a:sym typeface="Verdana"/>
              </a:rPr>
              <a:t> is the problem occurring?</a:t>
            </a:r>
            <a:endParaRPr sz="3000">
              <a:latin typeface="Verdana"/>
              <a:ea typeface="Verdana"/>
              <a:cs typeface="Verdana"/>
              <a:sym typeface="Verdana"/>
            </a:endParaRPr>
          </a:p>
          <a:p>
            <a:pPr marL="914400" lvl="0" indent="-419100" algn="l" rtl="0">
              <a:lnSpc>
                <a:spcPct val="100000"/>
              </a:lnSpc>
              <a:spcBef>
                <a:spcPts val="1000"/>
              </a:spcBef>
              <a:spcAft>
                <a:spcPts val="1000"/>
              </a:spcAft>
              <a:buSzPts val="3000"/>
              <a:buFont typeface="Verdana"/>
              <a:buChar char="❖"/>
            </a:pPr>
            <a:r>
              <a:rPr lang="en-US" sz="3000" b="1" i="1">
                <a:solidFill>
                  <a:srgbClr val="BA5942"/>
                </a:solidFill>
                <a:latin typeface="Verdana"/>
                <a:ea typeface="Verdana"/>
                <a:cs typeface="Verdana"/>
                <a:sym typeface="Verdana"/>
              </a:rPr>
              <a:t>Why</a:t>
            </a:r>
            <a:r>
              <a:rPr lang="en-US" sz="3000">
                <a:latin typeface="Verdana"/>
                <a:ea typeface="Verdana"/>
                <a:cs typeface="Verdana"/>
                <a:sym typeface="Verdana"/>
              </a:rPr>
              <a:t> is the problem occurring?</a:t>
            </a:r>
            <a:endParaRPr sz="3000">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2de62a644e9_0_62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2323"/>
              <a:buNone/>
            </a:pPr>
            <a:r>
              <a:rPr lang="en-US" sz="2500">
                <a:latin typeface="Verdana"/>
                <a:ea typeface="Verdana"/>
                <a:cs typeface="Verdana"/>
                <a:sym typeface="Verdana"/>
              </a:rPr>
              <a:t>There’s no single way to conduct a root cause analysis, but it usually comprises of three steps:</a:t>
            </a:r>
            <a:endParaRPr sz="2500">
              <a:latin typeface="Verdana"/>
              <a:ea typeface="Verdana"/>
              <a:cs typeface="Verdana"/>
              <a:sym typeface="Verdana"/>
            </a:endParaRPr>
          </a:p>
          <a:p>
            <a:pPr marL="0" lvl="0" indent="0" algn="l" rtl="0">
              <a:lnSpc>
                <a:spcPct val="100000"/>
              </a:lnSpc>
              <a:spcBef>
                <a:spcPts val="360"/>
              </a:spcBef>
              <a:spcAft>
                <a:spcPts val="0"/>
              </a:spcAft>
              <a:buSzPts val="2323"/>
              <a:buNone/>
            </a:pPr>
            <a:endParaRPr sz="2500">
              <a:latin typeface="Verdana"/>
              <a:ea typeface="Verdana"/>
              <a:cs typeface="Verdana"/>
              <a:sym typeface="Verdana"/>
            </a:endParaRPr>
          </a:p>
          <a:p>
            <a:pPr marL="457200" lvl="0" indent="-387388" algn="l" rtl="0">
              <a:lnSpc>
                <a:spcPct val="100000"/>
              </a:lnSpc>
              <a:spcBef>
                <a:spcPts val="360"/>
              </a:spcBef>
              <a:spcAft>
                <a:spcPts val="0"/>
              </a:spcAft>
              <a:buSzPts val="2500"/>
              <a:buFont typeface="Verdana"/>
              <a:buAutoNum type="arabicPeriod"/>
            </a:pPr>
            <a:r>
              <a:rPr lang="en-US" sz="2500">
                <a:latin typeface="Verdana"/>
                <a:ea typeface="Verdana"/>
                <a:cs typeface="Verdana"/>
                <a:sym typeface="Verdana"/>
              </a:rPr>
              <a:t>Identify a problem</a:t>
            </a:r>
            <a:endParaRPr sz="2500">
              <a:latin typeface="Verdana"/>
              <a:ea typeface="Verdana"/>
              <a:cs typeface="Verdana"/>
              <a:sym typeface="Verdana"/>
            </a:endParaRPr>
          </a:p>
          <a:p>
            <a:pPr marL="457200" lvl="0" indent="-387388" algn="l" rtl="0">
              <a:lnSpc>
                <a:spcPct val="100000"/>
              </a:lnSpc>
              <a:spcBef>
                <a:spcPts val="1000"/>
              </a:spcBef>
              <a:spcAft>
                <a:spcPts val="0"/>
              </a:spcAft>
              <a:buSzPts val="2500"/>
              <a:buFont typeface="Verdana"/>
              <a:buAutoNum type="arabicPeriod"/>
            </a:pPr>
            <a:r>
              <a:rPr lang="en-US" sz="2500">
                <a:latin typeface="Verdana"/>
                <a:ea typeface="Verdana"/>
                <a:cs typeface="Verdana"/>
                <a:sym typeface="Verdana"/>
              </a:rPr>
              <a:t>Identify the cause(s) of a problem</a:t>
            </a:r>
            <a:endParaRPr sz="2500">
              <a:latin typeface="Verdana"/>
              <a:ea typeface="Verdana"/>
              <a:cs typeface="Verdana"/>
              <a:sym typeface="Verdana"/>
            </a:endParaRPr>
          </a:p>
          <a:p>
            <a:pPr marL="457200" lvl="0" indent="-387388" algn="l" rtl="0">
              <a:lnSpc>
                <a:spcPct val="100000"/>
              </a:lnSpc>
              <a:spcBef>
                <a:spcPts val="1000"/>
              </a:spcBef>
              <a:spcAft>
                <a:spcPts val="0"/>
              </a:spcAft>
              <a:buSzPts val="2500"/>
              <a:buFont typeface="Verdana"/>
              <a:buAutoNum type="arabicPeriod"/>
            </a:pPr>
            <a:r>
              <a:rPr lang="en-US" sz="2500">
                <a:latin typeface="Verdana"/>
                <a:ea typeface="Verdana"/>
                <a:cs typeface="Verdana"/>
                <a:sym typeface="Verdana"/>
              </a:rPr>
              <a:t>Identifying strategies to address the problem.</a:t>
            </a:r>
            <a:endParaRPr sz="2500">
              <a:latin typeface="Verdana"/>
              <a:ea typeface="Verdana"/>
              <a:cs typeface="Verdana"/>
              <a:sym typeface="Verdana"/>
            </a:endParaRPr>
          </a:p>
          <a:p>
            <a:pPr marL="0" lvl="0" indent="0" algn="l" rtl="0">
              <a:lnSpc>
                <a:spcPct val="100000"/>
              </a:lnSpc>
              <a:spcBef>
                <a:spcPts val="1000"/>
              </a:spcBef>
              <a:spcAft>
                <a:spcPts val="0"/>
              </a:spcAft>
              <a:buSzPts val="2323"/>
              <a:buNone/>
            </a:pPr>
            <a:endParaRPr sz="2500">
              <a:latin typeface="Verdana"/>
              <a:ea typeface="Verdana"/>
              <a:cs typeface="Verdana"/>
              <a:sym typeface="Verdana"/>
            </a:endParaRPr>
          </a:p>
          <a:p>
            <a:pPr marL="0" lvl="0" indent="0" algn="l" rtl="0">
              <a:lnSpc>
                <a:spcPct val="100000"/>
              </a:lnSpc>
              <a:spcBef>
                <a:spcPts val="360"/>
              </a:spcBef>
              <a:spcAft>
                <a:spcPts val="0"/>
              </a:spcAft>
              <a:buSzPts val="2323"/>
              <a:buNone/>
            </a:pPr>
            <a:r>
              <a:rPr lang="en-US" sz="2500">
                <a:latin typeface="Verdana"/>
                <a:ea typeface="Verdana"/>
                <a:cs typeface="Verdana"/>
                <a:sym typeface="Verdana"/>
              </a:rPr>
              <a:t>There are many publicly available tools to use for this process. Today we will use the fishbone.</a:t>
            </a:r>
            <a:endParaRPr sz="2500">
              <a:latin typeface="Verdana"/>
              <a:ea typeface="Verdana"/>
              <a:cs typeface="Verdana"/>
              <a:sym typeface="Verdana"/>
            </a:endParaRPr>
          </a:p>
        </p:txBody>
      </p:sp>
      <p:sp>
        <p:nvSpPr>
          <p:cNvPr id="699" name="Google Shape;699;g2de62a644e9_0_627"/>
          <p:cNvSpPr txBox="1">
            <a:spLocks noGrp="1"/>
          </p:cNvSpPr>
          <p:nvPr>
            <p:ph type="title" idx="4294967295"/>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rgbClr val="FFFFFF"/>
                </a:solidFill>
                <a:latin typeface="Verdana"/>
                <a:ea typeface="Verdana"/>
                <a:cs typeface="Verdana"/>
                <a:sym typeface="Verdana"/>
              </a:rPr>
              <a:t>Root Cause Analysis</a:t>
            </a:r>
            <a:endParaRPr>
              <a:solidFill>
                <a:srgbClr val="FFFFFF"/>
              </a:solidFill>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2de62a644e9_0_615"/>
          <p:cNvSpPr txBox="1">
            <a:spLocks noGrp="1"/>
          </p:cNvSpPr>
          <p:nvPr>
            <p:ph type="title"/>
          </p:nvPr>
        </p:nvSpPr>
        <p:spPr>
          <a:xfrm>
            <a:off x="228600" y="228600"/>
            <a:ext cx="8686800" cy="1278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Why Conduct Root Cause Analysis?</a:t>
            </a:r>
            <a:endParaRPr/>
          </a:p>
        </p:txBody>
      </p:sp>
      <p:sp>
        <p:nvSpPr>
          <p:cNvPr id="705" name="Google Shape;705;g2de62a644e9_0_615"/>
          <p:cNvSpPr txBox="1"/>
          <p:nvPr/>
        </p:nvSpPr>
        <p:spPr>
          <a:xfrm>
            <a:off x="239300" y="6305400"/>
            <a:ext cx="6635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Office of School Quality, Dr. April Kaiser Edwards, VDOE</a:t>
            </a:r>
            <a:endParaRPr sz="1400" b="0" i="0" u="none" strike="noStrike" cap="none">
              <a:solidFill>
                <a:srgbClr val="000000"/>
              </a:solidFill>
              <a:latin typeface="Verdana"/>
              <a:ea typeface="Verdana"/>
              <a:cs typeface="Verdana"/>
              <a:sym typeface="Verdana"/>
            </a:endParaRPr>
          </a:p>
        </p:txBody>
      </p:sp>
      <p:sp>
        <p:nvSpPr>
          <p:cNvPr id="706" name="Google Shape;706;g2de62a644e9_0_615"/>
          <p:cNvSpPr txBox="1">
            <a:spLocks noGrp="1"/>
          </p:cNvSpPr>
          <p:nvPr>
            <p:ph type="body" idx="4294967295"/>
          </p:nvPr>
        </p:nvSpPr>
        <p:spPr>
          <a:xfrm>
            <a:off x="228600" y="1659525"/>
            <a:ext cx="8686800" cy="4645800"/>
          </a:xfrm>
          <a:prstGeom prst="rect">
            <a:avLst/>
          </a:prstGeom>
          <a:noFill/>
          <a:ln>
            <a:noFill/>
          </a:ln>
        </p:spPr>
        <p:txBody>
          <a:bodyPr spcFirstLastPara="1" wrap="square" lIns="91425" tIns="45700" rIns="91425" bIns="45700" anchor="t" anchorCtr="0">
            <a:noAutofit/>
          </a:bodyPr>
          <a:lstStyle/>
          <a:p>
            <a:pPr marL="457200" lvl="0" indent="-381000" algn="l" rtl="0">
              <a:lnSpc>
                <a:spcPct val="80000"/>
              </a:lnSpc>
              <a:spcBef>
                <a:spcPts val="0"/>
              </a:spcBef>
              <a:spcAft>
                <a:spcPts val="0"/>
              </a:spcAft>
              <a:buSzPts val="2400"/>
              <a:buFont typeface="Verdana"/>
              <a:buAutoNum type="arabicPeriod"/>
            </a:pPr>
            <a:r>
              <a:rPr lang="en-US" sz="2400">
                <a:latin typeface="Verdana"/>
                <a:ea typeface="Verdana"/>
                <a:cs typeface="Verdana"/>
                <a:sym typeface="Verdana"/>
              </a:rPr>
              <a:t>Prevents “solutionitis”</a:t>
            </a:r>
            <a:endParaRPr sz="2400">
              <a:latin typeface="Verdana"/>
              <a:ea typeface="Verdana"/>
              <a:cs typeface="Verdana"/>
              <a:sym typeface="Verdana"/>
            </a:endParaRPr>
          </a:p>
          <a:p>
            <a:pPr marL="457200" lvl="0" indent="-381000" algn="l" rtl="0">
              <a:lnSpc>
                <a:spcPct val="80000"/>
              </a:lnSpc>
              <a:spcBef>
                <a:spcPts val="1000"/>
              </a:spcBef>
              <a:spcAft>
                <a:spcPts val="0"/>
              </a:spcAft>
              <a:buSzPts val="2400"/>
              <a:buFont typeface="Verdana"/>
              <a:buAutoNum type="arabicPeriod"/>
            </a:pPr>
            <a:r>
              <a:rPr lang="en-US" sz="2400">
                <a:latin typeface="Verdana"/>
                <a:ea typeface="Verdana"/>
                <a:cs typeface="Verdana"/>
                <a:sym typeface="Verdana"/>
              </a:rPr>
              <a:t>Produces insights into the system as a whole</a:t>
            </a:r>
            <a:endParaRPr sz="2400">
              <a:latin typeface="Verdana"/>
              <a:ea typeface="Verdana"/>
              <a:cs typeface="Verdana"/>
              <a:sym typeface="Verdana"/>
            </a:endParaRPr>
          </a:p>
          <a:p>
            <a:pPr marL="457200" lvl="0" indent="-381000" algn="l" rtl="0">
              <a:lnSpc>
                <a:spcPct val="80000"/>
              </a:lnSpc>
              <a:spcBef>
                <a:spcPts val="1000"/>
              </a:spcBef>
              <a:spcAft>
                <a:spcPts val="0"/>
              </a:spcAft>
              <a:buSzPts val="2400"/>
              <a:buFont typeface="Verdana"/>
              <a:buAutoNum type="arabicPeriod"/>
            </a:pPr>
            <a:r>
              <a:rPr lang="en-US" sz="2400">
                <a:latin typeface="Verdana"/>
                <a:ea typeface="Verdana"/>
                <a:cs typeface="Verdana"/>
                <a:sym typeface="Verdana"/>
              </a:rPr>
              <a:t>Prompts brutally honest discussions about why unsatisfactory outcomes occur</a:t>
            </a:r>
            <a:endParaRPr sz="2400">
              <a:latin typeface="Verdana"/>
              <a:ea typeface="Verdana"/>
              <a:cs typeface="Verdana"/>
              <a:sym typeface="Verdana"/>
            </a:endParaRPr>
          </a:p>
          <a:p>
            <a:pPr marL="457200" lvl="0" indent="-381000" algn="l" rtl="0">
              <a:lnSpc>
                <a:spcPct val="80000"/>
              </a:lnSpc>
              <a:spcBef>
                <a:spcPts val="1000"/>
              </a:spcBef>
              <a:spcAft>
                <a:spcPts val="0"/>
              </a:spcAft>
              <a:buSzPts val="2400"/>
              <a:buFont typeface="Verdana"/>
              <a:buAutoNum type="arabicPeriod"/>
            </a:pPr>
            <a:r>
              <a:rPr lang="en-US" sz="2400">
                <a:latin typeface="Verdana"/>
                <a:ea typeface="Verdana"/>
                <a:cs typeface="Verdana"/>
                <a:sym typeface="Verdana"/>
              </a:rPr>
              <a:t>Prompts participants to look at problems from the student’s perspective</a:t>
            </a:r>
            <a:endParaRPr sz="2400">
              <a:latin typeface="Verdana"/>
              <a:ea typeface="Verdana"/>
              <a:cs typeface="Verdana"/>
              <a:sym typeface="Verdana"/>
            </a:endParaRPr>
          </a:p>
          <a:p>
            <a:pPr marL="457200" lvl="0" indent="-381000" algn="l" rtl="0">
              <a:lnSpc>
                <a:spcPct val="80000"/>
              </a:lnSpc>
              <a:spcBef>
                <a:spcPts val="1000"/>
              </a:spcBef>
              <a:spcAft>
                <a:spcPts val="0"/>
              </a:spcAft>
              <a:buSzPts val="2400"/>
              <a:buFont typeface="Verdana"/>
              <a:buAutoNum type="arabicPeriod"/>
            </a:pPr>
            <a:r>
              <a:rPr lang="en-US" sz="2400">
                <a:latin typeface="Verdana"/>
                <a:ea typeface="Verdana"/>
                <a:cs typeface="Verdana"/>
                <a:sym typeface="Verdana"/>
              </a:rPr>
              <a:t>Ensures the initial problem is narrow and concrete enough to improve</a:t>
            </a:r>
            <a:endParaRPr sz="2400">
              <a:latin typeface="Verdana"/>
              <a:ea typeface="Verdana"/>
              <a:cs typeface="Verdana"/>
              <a:sym typeface="Verdana"/>
            </a:endParaRPr>
          </a:p>
          <a:p>
            <a:pPr marL="457200" lvl="0" indent="-381000" algn="l" rtl="0">
              <a:lnSpc>
                <a:spcPct val="80000"/>
              </a:lnSpc>
              <a:spcBef>
                <a:spcPts val="1000"/>
              </a:spcBef>
              <a:spcAft>
                <a:spcPts val="0"/>
              </a:spcAft>
              <a:buSzPts val="2400"/>
              <a:buFont typeface="Verdana"/>
              <a:buAutoNum type="arabicPeriod"/>
            </a:pPr>
            <a:r>
              <a:rPr lang="en-US" sz="2400">
                <a:latin typeface="Verdana"/>
                <a:ea typeface="Verdana"/>
                <a:cs typeface="Verdana"/>
                <a:sym typeface="Verdana"/>
              </a:rPr>
              <a:t>Informs tactical action and solutions moving forward</a:t>
            </a:r>
            <a:endParaRPr sz="2400">
              <a:latin typeface="Verdana"/>
              <a:ea typeface="Verdana"/>
              <a:cs typeface="Verdana"/>
              <a:sym typeface="Verdana"/>
            </a:endParaRPr>
          </a:p>
          <a:p>
            <a:pPr marL="457200" lvl="0" indent="-381000" algn="l" rtl="0">
              <a:lnSpc>
                <a:spcPct val="80000"/>
              </a:lnSpc>
              <a:spcBef>
                <a:spcPts val="1000"/>
              </a:spcBef>
              <a:spcAft>
                <a:spcPts val="1000"/>
              </a:spcAft>
              <a:buSzPts val="2400"/>
              <a:buFont typeface="Verdana"/>
              <a:buAutoNum type="arabicPeriod"/>
            </a:pPr>
            <a:r>
              <a:rPr lang="en-US" sz="2400">
                <a:latin typeface="Verdana"/>
                <a:ea typeface="Verdana"/>
                <a:cs typeface="Verdana"/>
                <a:sym typeface="Verdana"/>
              </a:rPr>
              <a:t>Enhances the group’s ability to develop targeted and measurable outcomes</a:t>
            </a:r>
            <a:endParaRPr sz="2400">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de62a644e9_0_621"/>
          <p:cNvSpPr txBox="1">
            <a:spLocks noGrp="1"/>
          </p:cNvSpPr>
          <p:nvPr>
            <p:ph type="body" idx="4294967295"/>
          </p:nvPr>
        </p:nvSpPr>
        <p:spPr>
          <a:xfrm>
            <a:off x="228600" y="1371800"/>
            <a:ext cx="8686800" cy="197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Example: </a:t>
            </a:r>
            <a:endParaRPr sz="2900" b="1">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 </a:t>
            </a:r>
            <a:endParaRPr sz="2900">
              <a:solidFill>
                <a:schemeClr val="dk1"/>
              </a:solidFill>
              <a:latin typeface="Verdana"/>
              <a:ea typeface="Verdana"/>
              <a:cs typeface="Verdana"/>
              <a:sym typeface="Verdana"/>
            </a:endParaRPr>
          </a:p>
        </p:txBody>
      </p:sp>
      <p:sp>
        <p:nvSpPr>
          <p:cNvPr id="712" name="Google Shape;712;g2de62a644e9_0_621"/>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200">
                <a:solidFill>
                  <a:srgbClr val="FFFFFF"/>
                </a:solidFill>
                <a:latin typeface="Verdana"/>
                <a:ea typeface="Verdana"/>
                <a:cs typeface="Verdana"/>
                <a:sym typeface="Verdana"/>
              </a:rPr>
              <a:t>Root Cause Helps </a:t>
            </a:r>
            <a:endParaRPr sz="32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200">
                <a:solidFill>
                  <a:srgbClr val="FFFFFF"/>
                </a:solidFill>
                <a:latin typeface="Verdana"/>
                <a:ea typeface="Verdana"/>
                <a:cs typeface="Verdana"/>
                <a:sym typeface="Verdana"/>
              </a:rPr>
              <a:t>Separate Story from Fact</a:t>
            </a:r>
            <a:endParaRPr sz="3200">
              <a:solidFill>
                <a:srgbClr val="FFFFFF"/>
              </a:solidFill>
            </a:endParaRPr>
          </a:p>
        </p:txBody>
      </p:sp>
      <p:sp>
        <p:nvSpPr>
          <p:cNvPr id="713" name="Google Shape;713;g2de62a644e9_0_621"/>
          <p:cNvSpPr txBox="1"/>
          <p:nvPr/>
        </p:nvSpPr>
        <p:spPr>
          <a:xfrm>
            <a:off x="228700" y="3686750"/>
            <a:ext cx="8686800" cy="18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900" b="1" i="0" u="none" strike="noStrike" cap="none">
                <a:solidFill>
                  <a:schemeClr val="dk1"/>
                </a:solidFill>
                <a:latin typeface="Verdana"/>
                <a:ea typeface="Verdana"/>
                <a:cs typeface="Verdana"/>
                <a:sym typeface="Verdana"/>
              </a:rPr>
              <a:t>Fact:</a:t>
            </a:r>
            <a:r>
              <a:rPr lang="en-US" sz="2900" b="0" i="0" u="none" strike="noStrike" cap="none">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2de62a644e9_0_632"/>
          <p:cNvSpPr txBox="1">
            <a:spLocks noGrp="1"/>
          </p:cNvSpPr>
          <p:nvPr>
            <p:ph type="body" idx="4294967295"/>
          </p:nvPr>
        </p:nvSpPr>
        <p:spPr>
          <a:xfrm>
            <a:off x="153150" y="1792500"/>
            <a:ext cx="8883000" cy="2688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1100"/>
              <a:buFont typeface="Arial"/>
              <a:buNone/>
            </a:pPr>
            <a:r>
              <a:rPr lang="en-US" sz="2400">
                <a:solidFill>
                  <a:srgbClr val="000000"/>
                </a:solidFill>
                <a:latin typeface="Verdana"/>
                <a:ea typeface="Verdana"/>
                <a:cs typeface="Verdana"/>
                <a:sym typeface="Verdana"/>
              </a:rPr>
              <a:t>“When schools and districts can learn from and meaningfully engage the expertise of the students, families, and communities who have been marginalized by our systems, we can begin to work together toward building more responsive and just schools.”</a:t>
            </a:r>
            <a:endParaRPr sz="2400">
              <a:solidFill>
                <a:srgbClr val="000000"/>
              </a:solidFill>
              <a:latin typeface="Verdana"/>
              <a:ea typeface="Verdana"/>
              <a:cs typeface="Verdana"/>
              <a:sym typeface="Verdana"/>
            </a:endParaRPr>
          </a:p>
          <a:p>
            <a:pPr marL="4572000" lvl="0" indent="457200" algn="l" rtl="0">
              <a:lnSpc>
                <a:spcPct val="100000"/>
              </a:lnSpc>
              <a:spcBef>
                <a:spcPts val="1000"/>
              </a:spcBef>
              <a:spcAft>
                <a:spcPts val="0"/>
              </a:spcAft>
              <a:buClr>
                <a:schemeClr val="dk1"/>
              </a:buClr>
              <a:buSzPts val="1100"/>
              <a:buFont typeface="Arial"/>
              <a:buNone/>
            </a:pPr>
            <a:r>
              <a:rPr lang="en-US" sz="1800">
                <a:solidFill>
                  <a:srgbClr val="000000"/>
                </a:solidFill>
                <a:latin typeface="Verdana"/>
                <a:ea typeface="Verdana"/>
                <a:cs typeface="Verdana"/>
                <a:sym typeface="Verdana"/>
              </a:rPr>
              <a:t>Ishimaru &amp; Takahashi (2017)</a:t>
            </a:r>
            <a:endParaRPr sz="1800">
              <a:solidFill>
                <a:srgbClr val="000000"/>
              </a:solidFill>
              <a:latin typeface="Verdana"/>
              <a:ea typeface="Verdana"/>
              <a:cs typeface="Verdana"/>
              <a:sym typeface="Verdana"/>
            </a:endParaRPr>
          </a:p>
        </p:txBody>
      </p:sp>
      <p:sp>
        <p:nvSpPr>
          <p:cNvPr id="720" name="Google Shape;720;g2de62a644e9_0_632"/>
          <p:cNvSpPr txBox="1">
            <a:spLocks noGrp="1"/>
          </p:cNvSpPr>
          <p:nvPr>
            <p:ph type="title"/>
          </p:nvPr>
        </p:nvSpPr>
        <p:spPr>
          <a:xfrm>
            <a:off x="628650" y="365125"/>
            <a:ext cx="7886700" cy="1325700"/>
          </a:xfrm>
          <a:prstGeom prst="rect">
            <a:avLst/>
          </a:prstGeom>
          <a:solidFill>
            <a:srgbClr val="073763"/>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938"/>
              <a:buNone/>
            </a:pPr>
            <a:r>
              <a:rPr lang="en-US"/>
              <a:t>Importance of Stakeholder Engagement</a:t>
            </a:r>
            <a:endParaRPr/>
          </a:p>
        </p:txBody>
      </p:sp>
      <p:pic>
        <p:nvPicPr>
          <p:cNvPr id="721" name="Google Shape;721;g2de62a644e9_0_6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4651425"/>
            <a:ext cx="9144000" cy="22065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2de62a644e9_0_638"/>
          <p:cNvSpPr txBox="1"/>
          <p:nvPr/>
        </p:nvSpPr>
        <p:spPr>
          <a:xfrm>
            <a:off x="228600" y="1306275"/>
            <a:ext cx="8771700" cy="5551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2100"/>
              <a:buFont typeface="Verdana"/>
              <a:buNone/>
            </a:pPr>
            <a:r>
              <a:rPr lang="en-US" sz="2400" b="1" i="0" u="none" strike="noStrike" cap="none">
                <a:solidFill>
                  <a:schemeClr val="dk1"/>
                </a:solidFill>
                <a:latin typeface="Verdana"/>
                <a:ea typeface="Verdana"/>
                <a:cs typeface="Verdana"/>
                <a:sym typeface="Verdana"/>
              </a:rPr>
              <a:t>To truly understand the problem/challenge we have to gain insight from those affected by the problem/challenge.</a:t>
            </a:r>
            <a:endParaRPr sz="2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2100"/>
              <a:buFont typeface="Verdana"/>
              <a:buNone/>
            </a:pPr>
            <a:r>
              <a:rPr lang="en-US" sz="2400" b="0" i="0" u="none" strike="noStrike" cap="none">
                <a:solidFill>
                  <a:schemeClr val="dk1"/>
                </a:solidFill>
                <a:latin typeface="Verdana"/>
                <a:ea typeface="Verdana"/>
                <a:cs typeface="Verdana"/>
                <a:sym typeface="Verdana"/>
              </a:rPr>
              <a:t>They can help us understand:</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What</a:t>
            </a:r>
            <a:r>
              <a:rPr lang="en-US" sz="2400" b="0" i="0" u="none" strike="noStrike" cap="none">
                <a:solidFill>
                  <a:schemeClr val="dk1"/>
                </a:solidFill>
                <a:latin typeface="Verdana"/>
                <a:ea typeface="Verdana"/>
                <a:cs typeface="Verdana"/>
                <a:sym typeface="Verdana"/>
              </a:rPr>
              <a:t> does this problem </a:t>
            </a: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look/sound/feel like for them?</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Who</a:t>
            </a:r>
            <a:r>
              <a:rPr lang="en-US" sz="2400" b="0" i="0" u="none" strike="noStrike" cap="none">
                <a:solidFill>
                  <a:schemeClr val="dk1"/>
                </a:solidFill>
                <a:latin typeface="Verdana"/>
                <a:ea typeface="Verdana"/>
                <a:cs typeface="Verdana"/>
                <a:sym typeface="Verdana"/>
              </a:rPr>
              <a:t> is this problem affecting and </a:t>
            </a: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 what way?  </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When</a:t>
            </a:r>
            <a:r>
              <a:rPr lang="en-US" sz="2400" b="0" i="0" u="none" strike="noStrike" cap="none">
                <a:solidFill>
                  <a:schemeClr val="dk1"/>
                </a:solidFill>
                <a:latin typeface="Verdana"/>
                <a:ea typeface="Verdana"/>
                <a:cs typeface="Verdana"/>
                <a:sym typeface="Verdana"/>
              </a:rPr>
              <a:t> is this problem affecting them more? the least?</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Where</a:t>
            </a:r>
            <a:r>
              <a:rPr lang="en-US" sz="2400" b="0" i="0" u="none" strike="noStrike" cap="none">
                <a:solidFill>
                  <a:schemeClr val="dk1"/>
                </a:solidFill>
                <a:latin typeface="Verdana"/>
                <a:ea typeface="Verdana"/>
                <a:cs typeface="Verdana"/>
                <a:sym typeface="Verdana"/>
              </a:rPr>
              <a:t> do they experience this problem the most?</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Why</a:t>
            </a:r>
            <a:r>
              <a:rPr lang="en-US" sz="2400" b="0" i="0" u="none" strike="noStrike" cap="none">
                <a:solidFill>
                  <a:schemeClr val="dk1"/>
                </a:solidFill>
                <a:latin typeface="Verdana"/>
                <a:ea typeface="Verdana"/>
                <a:cs typeface="Verdana"/>
                <a:sym typeface="Verdana"/>
              </a:rPr>
              <a:t> do they think this problem is occuring?</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50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728" name="Google Shape;728;g2de62a644e9_0_6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id="729" name="Google Shape;729;g2de62a644e9_0_638">
            <a:extLst>
              <a:ext uri="{C183D7F6-B498-43B3-948B-1728B52AA6E4}">
                <adec:decorative xmlns:adec="http://schemas.microsoft.com/office/drawing/2017/decorative" val="1"/>
              </a:ext>
            </a:extLst>
          </p:cNvPr>
          <p:cNvPicPr preferRelativeResize="0"/>
          <p:nvPr/>
        </p:nvPicPr>
        <p:blipFill rotWithShape="1">
          <a:blip r:embed="rId3">
            <a:alphaModFix/>
          </a:blip>
          <a:srcRect l="30507"/>
          <a:stretch/>
        </p:blipFill>
        <p:spPr>
          <a:xfrm>
            <a:off x="6282500" y="2393125"/>
            <a:ext cx="2451274" cy="23396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2de62a644e9_0_645"/>
          <p:cNvSpPr txBox="1"/>
          <p:nvPr/>
        </p:nvSpPr>
        <p:spPr>
          <a:xfrm>
            <a:off x="628650" y="1825125"/>
            <a:ext cx="7886700" cy="459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400" b="0" i="0" u="none" strike="noStrike" cap="none">
                <a:solidFill>
                  <a:schemeClr val="dk1"/>
                </a:solidFill>
                <a:latin typeface="Verdana"/>
                <a:ea typeface="Verdana"/>
                <a:cs typeface="Verdana"/>
                <a:sym typeface="Verdana"/>
              </a:rPr>
              <a:t>There are different </a:t>
            </a:r>
            <a:r>
              <a:rPr lang="en-US" sz="2400">
                <a:solidFill>
                  <a:schemeClr val="dk1"/>
                </a:solidFill>
                <a:latin typeface="Verdana"/>
                <a:ea typeface="Verdana"/>
                <a:cs typeface="Verdana"/>
                <a:sym typeface="Verdana"/>
              </a:rPr>
              <a:t>tools</a:t>
            </a:r>
            <a:r>
              <a:rPr lang="en-US" sz="2400" b="0" i="0" u="none" strike="noStrike" cap="none">
                <a:solidFill>
                  <a:schemeClr val="dk1"/>
                </a:solidFill>
                <a:latin typeface="Verdana"/>
                <a:ea typeface="Verdana"/>
                <a:cs typeface="Verdana"/>
                <a:sym typeface="Verdana"/>
              </a:rPr>
              <a:t> you might use to explore the WHYs from the perspective of </a:t>
            </a:r>
            <a:r>
              <a:rPr lang="en-US" sz="2400">
                <a:solidFill>
                  <a:schemeClr val="dk1"/>
                </a:solidFill>
                <a:latin typeface="Verdana"/>
                <a:ea typeface="Verdana"/>
                <a:cs typeface="Verdana"/>
                <a:sym typeface="Verdana"/>
              </a:rPr>
              <a:t>students and families</a:t>
            </a:r>
            <a:r>
              <a:rPr lang="en-US" sz="2400" b="0" i="0" u="none" strike="noStrike" cap="none">
                <a:solidFill>
                  <a:schemeClr val="dk1"/>
                </a:solidFill>
                <a:latin typeface="Verdana"/>
                <a:ea typeface="Verdana"/>
                <a:cs typeface="Verdana"/>
                <a:sym typeface="Verdana"/>
              </a:rPr>
              <a:t>.</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US" sz="2400">
                <a:solidFill>
                  <a:schemeClr val="dk1"/>
                </a:solidFill>
                <a:latin typeface="Verdana"/>
                <a:ea typeface="Verdana"/>
                <a:cs typeface="Verdana"/>
                <a:sym typeface="Verdana"/>
              </a:rPr>
              <a:t>(e.g. e</a:t>
            </a:r>
            <a:r>
              <a:rPr lang="en-US" sz="2400" b="0" i="0" u="none" strike="noStrike" cap="none">
                <a:solidFill>
                  <a:schemeClr val="dk1"/>
                </a:solidFill>
                <a:latin typeface="Verdana"/>
                <a:ea typeface="Verdana"/>
                <a:cs typeface="Verdana"/>
                <a:sym typeface="Verdana"/>
              </a:rPr>
              <a:t>mpathy interviews</a:t>
            </a:r>
            <a:r>
              <a:rPr lang="en-US" sz="2400">
                <a:solidFill>
                  <a:schemeClr val="dk1"/>
                </a:solidFill>
                <a:latin typeface="Verdana"/>
                <a:ea typeface="Verdana"/>
                <a:cs typeface="Verdana"/>
                <a:sym typeface="Verdana"/>
              </a:rPr>
              <a:t>, f</a:t>
            </a:r>
            <a:r>
              <a:rPr lang="en-US" sz="2400" b="0" i="0" u="none" strike="noStrike" cap="none">
                <a:solidFill>
                  <a:schemeClr val="dk1"/>
                </a:solidFill>
                <a:latin typeface="Verdana"/>
                <a:ea typeface="Verdana"/>
                <a:cs typeface="Verdana"/>
                <a:sym typeface="Verdana"/>
              </a:rPr>
              <a:t>ocus groups</a:t>
            </a:r>
            <a:r>
              <a:rPr lang="en-US" sz="2400">
                <a:solidFill>
                  <a:schemeClr val="dk1"/>
                </a:solidFill>
                <a:latin typeface="Verdana"/>
                <a:ea typeface="Verdana"/>
                <a:cs typeface="Verdana"/>
                <a:sym typeface="Verdana"/>
              </a:rPr>
              <a:t>, s</a:t>
            </a:r>
            <a:r>
              <a:rPr lang="en-US" sz="2400" b="0" i="0" u="none" strike="noStrike" cap="none">
                <a:solidFill>
                  <a:schemeClr val="dk1"/>
                </a:solidFill>
                <a:latin typeface="Verdana"/>
                <a:ea typeface="Verdana"/>
                <a:cs typeface="Verdana"/>
                <a:sym typeface="Verdana"/>
              </a:rPr>
              <a:t>urveys)</a:t>
            </a:r>
            <a:endParaRPr sz="24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2400" b="0" i="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400" b="0" i="1" u="none" strike="noStrike" cap="none">
                <a:solidFill>
                  <a:schemeClr val="dk1"/>
                </a:solidFill>
                <a:latin typeface="Verdana"/>
                <a:ea typeface="Verdana"/>
                <a:cs typeface="Verdana"/>
                <a:sym typeface="Verdana"/>
              </a:rPr>
              <a:t>Ex. Conducting a school climate survey for students and families to see how they feel about school.  Include what they think is working / not working. Get results back by mid-October and review as a team at</a:t>
            </a:r>
            <a:r>
              <a:rPr lang="en-US" sz="2400" i="1">
                <a:solidFill>
                  <a:schemeClr val="dk1"/>
                </a:solidFill>
                <a:latin typeface="Verdana"/>
                <a:ea typeface="Verdana"/>
                <a:cs typeface="Verdana"/>
                <a:sym typeface="Verdana"/>
              </a:rPr>
              <a:t> the </a:t>
            </a:r>
            <a:r>
              <a:rPr lang="en-US" sz="2400" b="0" i="1" u="none" strike="noStrike" cap="none">
                <a:solidFill>
                  <a:schemeClr val="dk1"/>
                </a:solidFill>
                <a:latin typeface="Verdana"/>
                <a:ea typeface="Verdana"/>
                <a:cs typeface="Verdana"/>
                <a:sym typeface="Verdana"/>
              </a:rPr>
              <a:t>November meeting.</a:t>
            </a:r>
            <a:endParaRPr sz="2400" b="0" i="0" u="none" strike="noStrike" cap="none">
              <a:solidFill>
                <a:schemeClr val="dk1"/>
              </a:solidFill>
              <a:latin typeface="Verdana"/>
              <a:ea typeface="Verdana"/>
              <a:cs typeface="Verdana"/>
              <a:sym typeface="Verdana"/>
            </a:endParaRPr>
          </a:p>
        </p:txBody>
      </p:sp>
      <p:sp>
        <p:nvSpPr>
          <p:cNvPr id="736" name="Google Shape;736;g2de62a644e9_0_645"/>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Tools for Feedback</a:t>
            </a:r>
            <a:endParaRPr/>
          </a:p>
        </p:txBody>
      </p:sp>
      <p:pic>
        <p:nvPicPr>
          <p:cNvPr id="737" name="Google Shape;737;g2de62a644e9_0_645" descr="icon for workbook"/>
          <p:cNvPicPr preferRelativeResize="0"/>
          <p:nvPr/>
        </p:nvPicPr>
        <p:blipFill>
          <a:blip r:embed="rId3">
            <a:alphaModFix/>
          </a:blip>
          <a:stretch>
            <a:fillRect/>
          </a:stretch>
        </p:blipFill>
        <p:spPr>
          <a:xfrm flipH="1">
            <a:off x="7356675" y="646850"/>
            <a:ext cx="997700" cy="762250"/>
          </a:xfrm>
          <a:prstGeom prst="rect">
            <a:avLst/>
          </a:prstGeom>
          <a:noFill/>
          <a:ln>
            <a:noFill/>
          </a:ln>
        </p:spPr>
      </p:pic>
      <p:sp>
        <p:nvSpPr>
          <p:cNvPr id="738" name="Google Shape;738;g2de62a644e9_0_645"/>
          <p:cNvSpPr txBox="1"/>
          <p:nvPr/>
        </p:nvSpPr>
        <p:spPr>
          <a:xfrm>
            <a:off x="5261425" y="5866425"/>
            <a:ext cx="1920900" cy="446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1700">
                <a:latin typeface="Verdana"/>
                <a:ea typeface="Verdana"/>
                <a:cs typeface="Verdana"/>
                <a:sym typeface="Verdana"/>
              </a:rPr>
              <a:t>workbook p. 18</a:t>
            </a:r>
            <a:endParaRPr sz="1700" i="0" u="none" strike="noStrike" cap="none">
              <a:solidFill>
                <a:srgbClr val="000000"/>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de62a644e9_0_65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55555"/>
              <a:buNone/>
            </a:pPr>
            <a:r>
              <a:rPr lang="en-US" sz="3600">
                <a:latin typeface="Verdana"/>
                <a:ea typeface="Verdana"/>
                <a:cs typeface="Verdana"/>
                <a:sym typeface="Verdana"/>
              </a:rPr>
              <a:t>Work Time</a:t>
            </a:r>
            <a:endParaRPr sz="3600">
              <a:latin typeface="Verdana"/>
              <a:ea typeface="Verdana"/>
              <a:cs typeface="Verdana"/>
              <a:sym typeface="Verdana"/>
            </a:endParaRPr>
          </a:p>
        </p:txBody>
      </p:sp>
      <p:sp>
        <p:nvSpPr>
          <p:cNvPr id="745" name="Google Shape;745;g2de62a644e9_0_651"/>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100"/>
              <a:buFont typeface="Arial"/>
              <a:buNone/>
            </a:pPr>
            <a:r>
              <a:rPr lang="en-US" sz="2400">
                <a:latin typeface="Verdana"/>
                <a:ea typeface="Verdana"/>
                <a:cs typeface="Verdana"/>
                <a:sym typeface="Verdana"/>
              </a:rPr>
              <a:t>How are you currently obtaining student and family feedback?</a:t>
            </a:r>
            <a:endParaRPr sz="2400">
              <a:latin typeface="Verdana"/>
              <a:ea typeface="Verdana"/>
              <a:cs typeface="Verdana"/>
              <a:sym typeface="Verdana"/>
            </a:endParaRPr>
          </a:p>
          <a:p>
            <a:pPr marL="0" lvl="0" indent="0" algn="l" rtl="0">
              <a:lnSpc>
                <a:spcPct val="100000"/>
              </a:lnSpc>
              <a:spcBef>
                <a:spcPts val="1000"/>
              </a:spcBef>
              <a:spcAft>
                <a:spcPts val="0"/>
              </a:spcAft>
              <a:buClr>
                <a:schemeClr val="dk1"/>
              </a:buClr>
              <a:buSzPts val="1100"/>
              <a:buFont typeface="Arial"/>
              <a:buNone/>
            </a:pPr>
            <a:endParaRPr sz="2400">
              <a:latin typeface="Verdana"/>
              <a:ea typeface="Verdana"/>
              <a:cs typeface="Verdana"/>
              <a:sym typeface="Verdana"/>
            </a:endParaRPr>
          </a:p>
          <a:p>
            <a:pPr marL="457200" lvl="0" indent="-381000" algn="l" rtl="0">
              <a:lnSpc>
                <a:spcPct val="100000"/>
              </a:lnSpc>
              <a:spcBef>
                <a:spcPts val="0"/>
              </a:spcBef>
              <a:spcAft>
                <a:spcPts val="0"/>
              </a:spcAft>
              <a:buSzPts val="2400"/>
              <a:buFont typeface="Verdana"/>
              <a:buChar char="•"/>
            </a:pPr>
            <a:r>
              <a:rPr lang="en-US" sz="2400">
                <a:latin typeface="Verdana"/>
                <a:ea typeface="Verdana"/>
                <a:cs typeface="Verdana"/>
                <a:sym typeface="Verdana"/>
              </a:rPr>
              <a:t>Identify which stakeholder groups you need to obtain feedback from.</a:t>
            </a:r>
            <a:endParaRPr sz="2400">
              <a:latin typeface="Verdana"/>
              <a:ea typeface="Verdana"/>
              <a:cs typeface="Verdana"/>
              <a:sym typeface="Verdana"/>
            </a:endParaRPr>
          </a:p>
          <a:p>
            <a:pPr marL="914400" lvl="1"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Who is the problem impacting?</a:t>
            </a:r>
            <a:endParaRPr sz="2400">
              <a:latin typeface="Verdana"/>
              <a:ea typeface="Verdana"/>
              <a:cs typeface="Verdana"/>
              <a:sym typeface="Verdana"/>
            </a:endParaRPr>
          </a:p>
          <a:p>
            <a:pPr marL="457200" lvl="0" indent="-333239" algn="l" rtl="0">
              <a:lnSpc>
                <a:spcPct val="100000"/>
              </a:lnSpc>
              <a:spcBef>
                <a:spcPts val="1000"/>
              </a:spcBef>
              <a:spcAft>
                <a:spcPts val="0"/>
              </a:spcAft>
              <a:buSzPts val="2400"/>
              <a:buFont typeface="Verdana"/>
              <a:buChar char="•"/>
            </a:pPr>
            <a:r>
              <a:rPr lang="en-US" sz="2400">
                <a:latin typeface="Verdana"/>
                <a:ea typeface="Verdana"/>
                <a:cs typeface="Verdana"/>
                <a:sym typeface="Verdana"/>
              </a:rPr>
              <a:t>Discuss the method(s) by which feedback will be gathered.</a:t>
            </a:r>
            <a:endParaRPr sz="2400">
              <a:latin typeface="Verdana"/>
              <a:ea typeface="Verdana"/>
              <a:cs typeface="Verdana"/>
              <a:sym typeface="Verdana"/>
            </a:endParaRPr>
          </a:p>
        </p:txBody>
      </p:sp>
      <p:sp>
        <p:nvSpPr>
          <p:cNvPr id="746" name="Google Shape;746;g2de62a644e9_0_651"/>
          <p:cNvSpPr txBox="1">
            <a:spLocks noGrp="1"/>
          </p:cNvSpPr>
          <p:nvPr>
            <p:ph type="body" idx="2"/>
          </p:nvPr>
        </p:nvSpPr>
        <p:spPr>
          <a:xfrm>
            <a:off x="457200" y="1435101"/>
            <a:ext cx="3008400" cy="4512900"/>
          </a:xfrm>
          <a:prstGeom prst="rect">
            <a:avLst/>
          </a:prstGeom>
          <a:solidFill>
            <a:srgbClr val="003369">
              <a:alpha val="72550"/>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000">
                <a:latin typeface="Verdana"/>
                <a:ea typeface="Verdana"/>
                <a:cs typeface="Verdana"/>
                <a:sym typeface="Verdana"/>
              </a:rPr>
              <a:t>Stakeholder Feedback</a:t>
            </a:r>
            <a:endParaRPr sz="3000">
              <a:latin typeface="Verdana"/>
              <a:ea typeface="Verdana"/>
              <a:cs typeface="Verdana"/>
              <a:sym typeface="Verdana"/>
            </a:endParaRPr>
          </a:p>
        </p:txBody>
      </p:sp>
      <p:pic>
        <p:nvPicPr>
          <p:cNvPr id="747" name="Google Shape;747;g2de62a644e9_0_65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86000" y="2981378"/>
            <a:ext cx="2066100" cy="26979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
                                        </p:tgtEl>
                                        <p:attrNameLst>
                                          <p:attrName>style.visibility</p:attrName>
                                        </p:attrNameLst>
                                      </p:cBhvr>
                                      <p:to>
                                        <p:strVal val="visible"/>
                                      </p:to>
                                    </p:set>
                                    <p:animEffect transition="in" filter="fade">
                                      <p:cBhvr>
                                        <p:cTn id="7" dur="10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4b213fc81f_0_0"/>
          <p:cNvSpPr txBox="1">
            <a:spLocks noGrp="1"/>
          </p:cNvSpPr>
          <p:nvPr>
            <p:ph type="body" idx="1"/>
          </p:nvPr>
        </p:nvSpPr>
        <p:spPr>
          <a:xfrm>
            <a:off x="228600" y="1600200"/>
            <a:ext cx="8686800" cy="4981800"/>
          </a:xfrm>
          <a:prstGeom prst="rect">
            <a:avLst/>
          </a:prstGeom>
          <a:noFill/>
          <a:ln>
            <a:noFill/>
          </a:ln>
        </p:spPr>
        <p:txBody>
          <a:bodyPr spcFirstLastPara="1" wrap="square" lIns="91425" tIns="45700" rIns="91425" bIns="45700" anchor="t" anchorCtr="0">
            <a:normAutofit/>
          </a:bodyPr>
          <a:lstStyle/>
          <a:p>
            <a:pPr marL="457200" lvl="0" indent="-377825" algn="l" rtl="0">
              <a:lnSpc>
                <a:spcPct val="115000"/>
              </a:lnSpc>
              <a:spcBef>
                <a:spcPts val="400"/>
              </a:spcBef>
              <a:spcAft>
                <a:spcPts val="0"/>
              </a:spcAft>
              <a:buSzPts val="2350"/>
              <a:buChar char="●"/>
            </a:pPr>
            <a:r>
              <a:rPr lang="en-US" sz="2400">
                <a:latin typeface="Verdana"/>
                <a:ea typeface="Verdana"/>
                <a:cs typeface="Verdana"/>
                <a:sym typeface="Verdana"/>
              </a:rPr>
              <a:t>9:00 – 9:30 - Welcome and Overview</a:t>
            </a:r>
            <a:endParaRPr sz="2400">
              <a:latin typeface="Verdana"/>
              <a:ea typeface="Verdana"/>
              <a:cs typeface="Verdana"/>
              <a:sym typeface="Verdana"/>
            </a:endParaRPr>
          </a:p>
          <a:p>
            <a:pPr marL="457200" lvl="0" indent="-377825" algn="l" rtl="0">
              <a:lnSpc>
                <a:spcPct val="115000"/>
              </a:lnSpc>
              <a:spcBef>
                <a:spcPts val="1000"/>
              </a:spcBef>
              <a:spcAft>
                <a:spcPts val="0"/>
              </a:spcAft>
              <a:buSzPts val="2350"/>
              <a:buChar char="●"/>
            </a:pPr>
            <a:r>
              <a:rPr lang="en-US" sz="2400">
                <a:latin typeface="Verdana"/>
                <a:ea typeface="Verdana"/>
                <a:cs typeface="Verdana"/>
                <a:sym typeface="Verdana"/>
              </a:rPr>
              <a:t>9:30 – 10:30 - Define</a:t>
            </a:r>
            <a:endParaRPr sz="2400">
              <a:latin typeface="Verdana"/>
              <a:ea typeface="Verdana"/>
              <a:cs typeface="Verdana"/>
              <a:sym typeface="Verdana"/>
            </a:endParaRPr>
          </a:p>
          <a:p>
            <a:pPr marL="457200" lvl="0" indent="-381000" algn="l" rtl="0">
              <a:lnSpc>
                <a:spcPct val="115000"/>
              </a:lnSpc>
              <a:spcBef>
                <a:spcPts val="1000"/>
              </a:spcBef>
              <a:spcAft>
                <a:spcPts val="0"/>
              </a:spcAft>
              <a:buSzPts val="2400"/>
              <a:buFont typeface="Verdana"/>
              <a:buChar char="●"/>
            </a:pPr>
            <a:r>
              <a:rPr lang="en-US" sz="2400" i="1">
                <a:latin typeface="Verdana"/>
                <a:ea typeface="Verdana"/>
                <a:cs typeface="Verdana"/>
                <a:sym typeface="Verdana"/>
              </a:rPr>
              <a:t>10:30 – 10:40 - Break</a:t>
            </a:r>
            <a:endParaRPr sz="2400">
              <a:latin typeface="Verdana"/>
              <a:ea typeface="Verdana"/>
              <a:cs typeface="Verdana"/>
              <a:sym typeface="Verdana"/>
            </a:endParaRPr>
          </a:p>
          <a:p>
            <a:pPr marL="457200" lvl="0" indent="-377825" algn="l" rtl="0">
              <a:lnSpc>
                <a:spcPct val="115000"/>
              </a:lnSpc>
              <a:spcBef>
                <a:spcPts val="1000"/>
              </a:spcBef>
              <a:spcAft>
                <a:spcPts val="0"/>
              </a:spcAft>
              <a:buSzPts val="2350"/>
              <a:buFont typeface="Verdana"/>
              <a:buChar char="●"/>
            </a:pPr>
            <a:r>
              <a:rPr lang="en-US" sz="2400">
                <a:latin typeface="Verdana"/>
                <a:ea typeface="Verdana"/>
                <a:cs typeface="Verdana"/>
                <a:sym typeface="Verdana"/>
              </a:rPr>
              <a:t>10:40 - 12:00 - Analyze</a:t>
            </a:r>
            <a:endParaRPr sz="2400">
              <a:latin typeface="Verdana"/>
              <a:ea typeface="Verdana"/>
              <a:cs typeface="Verdana"/>
              <a:sym typeface="Verdana"/>
            </a:endParaRPr>
          </a:p>
          <a:p>
            <a:pPr marL="457200" lvl="0" indent="-377825" algn="l" rtl="0">
              <a:lnSpc>
                <a:spcPct val="115000"/>
              </a:lnSpc>
              <a:spcBef>
                <a:spcPts val="1000"/>
              </a:spcBef>
              <a:spcAft>
                <a:spcPts val="0"/>
              </a:spcAft>
              <a:buSzPts val="2350"/>
              <a:buChar char="●"/>
            </a:pPr>
            <a:r>
              <a:rPr lang="en-US" sz="2400">
                <a:latin typeface="Verdana"/>
                <a:ea typeface="Verdana"/>
                <a:cs typeface="Verdana"/>
                <a:sym typeface="Verdana"/>
              </a:rPr>
              <a:t>12:00 – 1:00 - Lunch</a:t>
            </a:r>
            <a:endParaRPr sz="2400" i="1">
              <a:latin typeface="Verdana"/>
              <a:ea typeface="Verdana"/>
              <a:cs typeface="Verdana"/>
              <a:sym typeface="Verdana"/>
            </a:endParaRPr>
          </a:p>
          <a:p>
            <a:pPr marL="457200" lvl="0" indent="-377825" algn="l" rtl="0">
              <a:lnSpc>
                <a:spcPct val="115000"/>
              </a:lnSpc>
              <a:spcBef>
                <a:spcPts val="1000"/>
              </a:spcBef>
              <a:spcAft>
                <a:spcPts val="0"/>
              </a:spcAft>
              <a:buSzPts val="2350"/>
              <a:buChar char="●"/>
            </a:pPr>
            <a:r>
              <a:rPr lang="en-US" sz="2400">
                <a:latin typeface="Verdana"/>
                <a:ea typeface="Verdana"/>
                <a:cs typeface="Verdana"/>
                <a:sym typeface="Verdana"/>
              </a:rPr>
              <a:t>1:00 – 2:00 - Implement</a:t>
            </a:r>
            <a:endParaRPr sz="2400">
              <a:latin typeface="Verdana"/>
              <a:ea typeface="Verdana"/>
              <a:cs typeface="Verdana"/>
              <a:sym typeface="Verdana"/>
            </a:endParaRPr>
          </a:p>
          <a:p>
            <a:pPr marL="457200" lvl="0" indent="-377825" algn="l" rtl="0">
              <a:lnSpc>
                <a:spcPct val="115000"/>
              </a:lnSpc>
              <a:spcBef>
                <a:spcPts val="1000"/>
              </a:spcBef>
              <a:spcAft>
                <a:spcPts val="0"/>
              </a:spcAft>
              <a:buSzPts val="2350"/>
              <a:buChar char="●"/>
            </a:pPr>
            <a:r>
              <a:rPr lang="en-US" sz="2400">
                <a:latin typeface="Verdana"/>
                <a:ea typeface="Verdana"/>
                <a:cs typeface="Verdana"/>
                <a:sym typeface="Verdana"/>
              </a:rPr>
              <a:t>2:00 – 2:30 - Evaluate</a:t>
            </a:r>
            <a:endParaRPr sz="2400">
              <a:latin typeface="Verdana"/>
              <a:ea typeface="Verdana"/>
              <a:cs typeface="Verdana"/>
              <a:sym typeface="Verdana"/>
            </a:endParaRPr>
          </a:p>
          <a:p>
            <a:pPr marL="457200" lvl="0" indent="-377825" algn="l" rtl="0">
              <a:lnSpc>
                <a:spcPct val="115000"/>
              </a:lnSpc>
              <a:spcBef>
                <a:spcPts val="1000"/>
              </a:spcBef>
              <a:spcAft>
                <a:spcPts val="1000"/>
              </a:spcAft>
              <a:buSzPts val="2350"/>
              <a:buChar char="●"/>
            </a:pPr>
            <a:r>
              <a:rPr lang="en-US" sz="2400">
                <a:latin typeface="Verdana"/>
                <a:ea typeface="Verdana"/>
                <a:cs typeface="Verdana"/>
                <a:sym typeface="Verdana"/>
              </a:rPr>
              <a:t>2:30 – </a:t>
            </a:r>
            <a:r>
              <a:rPr lang="en-US" sz="240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3</a:t>
            </a:r>
            <a:r>
              <a:rPr lang="en-US" sz="2400">
                <a:latin typeface="Verdana"/>
                <a:ea typeface="Verdana"/>
                <a:cs typeface="Verdana"/>
                <a:sym typeface="Verdana"/>
              </a:rPr>
              <a:t>:00 - Building a Culture of Data Literacy</a:t>
            </a:r>
            <a:endParaRPr sz="2851" b="1" u="sng"/>
          </a:p>
        </p:txBody>
      </p:sp>
      <p:sp>
        <p:nvSpPr>
          <p:cNvPr id="324" name="Google Shape;324;g24b213fc81f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Agenda</a:t>
            </a:r>
            <a:endParaRPr/>
          </a:p>
        </p:txBody>
      </p:sp>
      <p:pic>
        <p:nvPicPr>
          <p:cNvPr id="325" name="Google Shape;325;g24b213fc81f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66045" y="2266674"/>
            <a:ext cx="2301199" cy="305122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2de62a644e9_0_659"/>
          <p:cNvSpPr txBox="1">
            <a:spLocks noGrp="1"/>
          </p:cNvSpPr>
          <p:nvPr>
            <p:ph type="body" idx="4294967295"/>
          </p:nvPr>
        </p:nvSpPr>
        <p:spPr>
          <a:xfrm>
            <a:off x="454450" y="1371600"/>
            <a:ext cx="8262600" cy="108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latin typeface="Verdana"/>
                <a:ea typeface="Verdana"/>
                <a:cs typeface="Verdana"/>
                <a:sym typeface="Verdana"/>
              </a:rPr>
              <a:t>A “fishbone” diagram, can help brainstorm possible causes of a problem and sort ideas into useful categories. </a:t>
            </a:r>
            <a:endParaRPr sz="2400">
              <a:latin typeface="Verdana"/>
              <a:ea typeface="Verdana"/>
              <a:cs typeface="Verdana"/>
              <a:sym typeface="Verdana"/>
            </a:endParaRPr>
          </a:p>
        </p:txBody>
      </p:sp>
      <p:sp>
        <p:nvSpPr>
          <p:cNvPr id="754" name="Google Shape;754;g2de62a644e9_0_659"/>
          <p:cNvSpPr txBox="1">
            <a:spLocks noGrp="1"/>
          </p:cNvSpPr>
          <p:nvPr>
            <p:ph type="title" idx="4294967295"/>
          </p:nvPr>
        </p:nvSpPr>
        <p:spPr>
          <a:xfrm>
            <a:off x="454450" y="228600"/>
            <a:ext cx="82626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4600">
                <a:solidFill>
                  <a:srgbClr val="FFFFFF"/>
                </a:solidFill>
                <a:latin typeface="Verdana"/>
                <a:ea typeface="Verdana"/>
                <a:cs typeface="Verdana"/>
                <a:sym typeface="Verdana"/>
              </a:rPr>
              <a:t>Fishbone Diagram</a:t>
            </a:r>
            <a:endParaRPr sz="4600">
              <a:solidFill>
                <a:srgbClr val="FFFFFF"/>
              </a:solidFill>
              <a:latin typeface="Verdana"/>
              <a:ea typeface="Verdana"/>
              <a:cs typeface="Verdana"/>
              <a:sym typeface="Verdana"/>
            </a:endParaRPr>
          </a:p>
        </p:txBody>
      </p:sp>
      <p:sp>
        <p:nvSpPr>
          <p:cNvPr id="755" name="Google Shape;755;g2de62a644e9_0_659"/>
          <p:cNvSpPr txBox="1"/>
          <p:nvPr/>
        </p:nvSpPr>
        <p:spPr>
          <a:xfrm>
            <a:off x="0" y="6265100"/>
            <a:ext cx="30279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Verdana"/>
                <a:ea typeface="Verdana"/>
                <a:cs typeface="Verdana"/>
                <a:sym typeface="Verdana"/>
              </a:rPr>
              <a:t>workbook p. 19</a:t>
            </a:r>
            <a:endParaRPr sz="1800">
              <a:latin typeface="Verdana"/>
              <a:ea typeface="Verdana"/>
              <a:cs typeface="Verdana"/>
              <a:sym typeface="Verdana"/>
            </a:endParaRPr>
          </a:p>
        </p:txBody>
      </p:sp>
      <p:pic>
        <p:nvPicPr>
          <p:cNvPr id="756" name="Google Shape;756;g2de62a644e9_0_659" descr="icon for workbook"/>
          <p:cNvPicPr preferRelativeResize="0"/>
          <p:nvPr/>
        </p:nvPicPr>
        <p:blipFill>
          <a:blip r:embed="rId3">
            <a:alphaModFix/>
          </a:blip>
          <a:stretch>
            <a:fillRect/>
          </a:stretch>
        </p:blipFill>
        <p:spPr>
          <a:xfrm flipH="1">
            <a:off x="7560100" y="419125"/>
            <a:ext cx="997700" cy="762250"/>
          </a:xfrm>
          <a:prstGeom prst="rect">
            <a:avLst/>
          </a:prstGeom>
          <a:noFill/>
          <a:ln>
            <a:noFill/>
          </a:ln>
        </p:spPr>
      </p:pic>
      <p:pic>
        <p:nvPicPr>
          <p:cNvPr id="757" name="Google Shape;757;g2de62a644e9_0_659" descr="picture of a fishbone diagram"/>
          <p:cNvPicPr preferRelativeResize="0"/>
          <p:nvPr/>
        </p:nvPicPr>
        <p:blipFill>
          <a:blip r:embed="rId4">
            <a:alphaModFix/>
          </a:blip>
          <a:stretch>
            <a:fillRect/>
          </a:stretch>
        </p:blipFill>
        <p:spPr>
          <a:xfrm>
            <a:off x="1699275" y="2565675"/>
            <a:ext cx="5745450" cy="376771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2de62a644e9_0_665"/>
          <p:cNvSpPr txBox="1">
            <a:spLocks noGrp="1"/>
          </p:cNvSpPr>
          <p:nvPr>
            <p:ph type="body" idx="4294967295"/>
          </p:nvPr>
        </p:nvSpPr>
        <p:spPr>
          <a:xfrm>
            <a:off x="6318750" y="1576225"/>
            <a:ext cx="2488500" cy="4327800"/>
          </a:xfrm>
          <a:prstGeom prst="rect">
            <a:avLst/>
          </a:prstGeom>
          <a:solidFill>
            <a:srgbClr val="AAB7E1">
              <a:alpha val="3734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rmAutofit fontScale="92500"/>
          </a:bodyPr>
          <a:lstStyle/>
          <a:p>
            <a:pPr marL="0" lvl="0" indent="0" algn="ctr" rtl="0">
              <a:lnSpc>
                <a:spcPct val="100000"/>
              </a:lnSpc>
              <a:spcBef>
                <a:spcPts val="0"/>
              </a:spcBef>
              <a:spcAft>
                <a:spcPts val="0"/>
              </a:spcAft>
              <a:buNone/>
            </a:pPr>
            <a:r>
              <a:rPr lang="en-US" sz="2500"/>
              <a:t>“Why is 35% of the student population at-risk of being chronically absent, particularly among 7th and 8th grade students who are reported as economically disadvantaged?”</a:t>
            </a:r>
            <a:endParaRPr sz="2500"/>
          </a:p>
        </p:txBody>
      </p:sp>
      <p:sp>
        <p:nvSpPr>
          <p:cNvPr id="763" name="Google Shape;763;g2de62a644e9_0_665"/>
          <p:cNvSpPr txBox="1">
            <a:spLocks noGrp="1"/>
          </p:cNvSpPr>
          <p:nvPr>
            <p:ph type="title"/>
          </p:nvPr>
        </p:nvSpPr>
        <p:spPr>
          <a:xfrm>
            <a:off x="440675" y="200125"/>
            <a:ext cx="82626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3500"/>
              <a:t>Anywhere School: Getting to the “Why” (Fishbone Protocol)</a:t>
            </a:r>
            <a:endParaRPr sz="3500">
              <a:solidFill>
                <a:srgbClr val="FFFFFF"/>
              </a:solidFill>
            </a:endParaRPr>
          </a:p>
        </p:txBody>
      </p:sp>
      <p:sp>
        <p:nvSpPr>
          <p:cNvPr id="764" name="Google Shape;764;g2de62a644e9_0_665"/>
          <p:cNvSpPr txBox="1"/>
          <p:nvPr/>
        </p:nvSpPr>
        <p:spPr>
          <a:xfrm>
            <a:off x="323850" y="1386025"/>
            <a:ext cx="6216300" cy="524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2400" b="1" i="0" u="none" strike="noStrike" cap="none">
                <a:solidFill>
                  <a:schemeClr val="dk1"/>
                </a:solidFill>
                <a:latin typeface="Calibri"/>
                <a:ea typeface="Calibri"/>
                <a:cs typeface="Calibri"/>
                <a:sym typeface="Calibri"/>
              </a:rPr>
              <a:t>Families:</a:t>
            </a:r>
            <a:endParaRPr sz="2400" b="1"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illness</a:t>
            </a:r>
            <a:endParaRPr sz="240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housing instability</a:t>
            </a:r>
            <a:endParaRPr sz="240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economic hardships</a:t>
            </a:r>
            <a:endParaRPr sz="240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Verdana"/>
              <a:buChar char="●"/>
            </a:pPr>
            <a:r>
              <a:rPr lang="en-US" sz="2400" i="0" u="none" strike="noStrike" cap="none">
                <a:solidFill>
                  <a:schemeClr val="dk1"/>
                </a:solidFill>
                <a:latin typeface="Calibri"/>
                <a:ea typeface="Calibri"/>
                <a:cs typeface="Calibri"/>
                <a:sym typeface="Calibri"/>
              </a:rPr>
              <a:t>confusion about attendance policies and procedures </a:t>
            </a:r>
            <a:r>
              <a:rPr lang="en-US" sz="2400" b="1" i="0" u="sng" strike="noStrike" cap="none">
                <a:solidFill>
                  <a:schemeClr val="dk1"/>
                </a:solidFill>
                <a:latin typeface="Calibri"/>
                <a:ea typeface="Calibri"/>
                <a:cs typeface="Calibri"/>
                <a:sym typeface="Calibri"/>
              </a:rPr>
              <a:t>and</a:t>
            </a:r>
            <a:r>
              <a:rPr lang="en-US" sz="2400" i="0" u="none" strike="noStrike" cap="none">
                <a:solidFill>
                  <a:schemeClr val="dk1"/>
                </a:solidFill>
                <a:latin typeface="Calibri"/>
                <a:ea typeface="Calibri"/>
                <a:cs typeface="Calibri"/>
                <a:sym typeface="Calibri"/>
              </a:rPr>
              <a:t> lack of awareness about their student</a:t>
            </a:r>
            <a:r>
              <a:rPr lang="en-US" sz="2400">
                <a:solidFill>
                  <a:schemeClr val="dk1"/>
                </a:solidFill>
                <a:latin typeface="Calibri"/>
                <a:ea typeface="Calibri"/>
                <a:cs typeface="Calibri"/>
                <a:sym typeface="Calibri"/>
              </a:rPr>
              <a:t>’s</a:t>
            </a:r>
            <a:r>
              <a:rPr lang="en-US" sz="2400" i="0" u="none" strike="noStrike" cap="none">
                <a:solidFill>
                  <a:schemeClr val="dk1"/>
                </a:solidFill>
                <a:latin typeface="Calibri"/>
                <a:ea typeface="Calibri"/>
                <a:cs typeface="Calibri"/>
                <a:sym typeface="Calibri"/>
              </a:rPr>
              <a:t> attendance record</a:t>
            </a: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16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100"/>
              <a:buFont typeface="Arial"/>
              <a:buNone/>
            </a:pPr>
            <a:r>
              <a:rPr lang="en-US" sz="2400" b="1" i="0" u="none" strike="noStrike" cap="none">
                <a:solidFill>
                  <a:schemeClr val="dk1"/>
                </a:solidFill>
                <a:latin typeface="Calibri"/>
                <a:ea typeface="Calibri"/>
                <a:cs typeface="Calibri"/>
                <a:sym typeface="Calibri"/>
              </a:rPr>
              <a:t>Students: “Why do you come to school?”</a:t>
            </a:r>
            <a:endParaRPr sz="2400" b="1"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adult support</a:t>
            </a:r>
            <a:endParaRPr sz="240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belonging to a positive peer group</a:t>
            </a:r>
            <a:endParaRPr sz="240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commitment to education and future goals</a:t>
            </a:r>
            <a:endParaRPr sz="240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US" sz="2400" i="0" u="none" strike="noStrike" cap="none">
                <a:solidFill>
                  <a:schemeClr val="dk1"/>
                </a:solidFill>
                <a:latin typeface="Calibri"/>
                <a:ea typeface="Calibri"/>
                <a:cs typeface="Calibri"/>
                <a:sym typeface="Calibri"/>
              </a:rPr>
              <a:t>school environment (e.g. feel safe, </a:t>
            </a:r>
            <a:endParaRPr sz="24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400" i="0" u="none" strike="noStrike" cap="none">
                <a:solidFill>
                  <a:schemeClr val="dk1"/>
                </a:solidFill>
                <a:latin typeface="Calibri"/>
                <a:ea typeface="Calibri"/>
                <a:cs typeface="Calibri"/>
                <a:sym typeface="Calibri"/>
              </a:rPr>
              <a:t>supported and engaged in class; school is fun)</a:t>
            </a:r>
            <a:endParaRPr sz="2400" i="0" u="none" strike="noStrike" cap="non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2e1d1154fa0_2_245"/>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200">
                <a:latin typeface="Verdana"/>
                <a:ea typeface="Verdana"/>
                <a:cs typeface="Verdana"/>
                <a:sym typeface="Verdana"/>
              </a:rPr>
              <a:t>Work Time</a:t>
            </a:r>
            <a:endParaRPr sz="3200">
              <a:latin typeface="Verdana"/>
              <a:ea typeface="Verdana"/>
              <a:cs typeface="Verdana"/>
              <a:sym typeface="Verdana"/>
            </a:endParaRPr>
          </a:p>
        </p:txBody>
      </p:sp>
      <p:sp>
        <p:nvSpPr>
          <p:cNvPr id="771" name="Google Shape;771;g2e1d1154fa0_2_245"/>
          <p:cNvSpPr txBox="1">
            <a:spLocks noGrp="1"/>
          </p:cNvSpPr>
          <p:nvPr>
            <p:ph type="body" idx="1"/>
          </p:nvPr>
        </p:nvSpPr>
        <p:spPr>
          <a:xfrm>
            <a:off x="3575050" y="273051"/>
            <a:ext cx="5111700" cy="56748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3000">
                <a:solidFill>
                  <a:srgbClr val="000000"/>
                </a:solidFill>
                <a:latin typeface="Verdana"/>
                <a:ea typeface="Verdana"/>
                <a:cs typeface="Verdana"/>
                <a:sym typeface="Verdana"/>
              </a:rPr>
              <a:t>What root causes do you predict Anywhere School might identify?</a:t>
            </a:r>
            <a:endParaRPr sz="3000">
              <a:solidFill>
                <a:srgbClr val="000000"/>
              </a:solidFill>
              <a:latin typeface="Verdana"/>
              <a:ea typeface="Verdana"/>
              <a:cs typeface="Verdana"/>
              <a:sym typeface="Verdana"/>
            </a:endParaRPr>
          </a:p>
          <a:p>
            <a:pPr marL="0" lvl="0" indent="0" algn="l" rtl="0">
              <a:lnSpc>
                <a:spcPct val="100000"/>
              </a:lnSpc>
              <a:spcBef>
                <a:spcPts val="1000"/>
              </a:spcBef>
              <a:spcAft>
                <a:spcPts val="0"/>
              </a:spcAft>
              <a:buNone/>
            </a:pPr>
            <a:endParaRPr sz="3000">
              <a:solidFill>
                <a:srgbClr val="000000"/>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sz="3000">
                <a:latin typeface="Verdana"/>
                <a:ea typeface="Verdana"/>
                <a:cs typeface="Verdana"/>
                <a:sym typeface="Verdana"/>
              </a:rPr>
              <a:t>What additional data might this school need to better identify potential root causes?</a:t>
            </a:r>
            <a:endParaRPr sz="3000">
              <a:solidFill>
                <a:srgbClr val="000000"/>
              </a:solidFill>
              <a:latin typeface="Verdana"/>
              <a:ea typeface="Verdana"/>
              <a:cs typeface="Verdana"/>
              <a:sym typeface="Verdana"/>
            </a:endParaRPr>
          </a:p>
        </p:txBody>
      </p:sp>
      <p:sp>
        <p:nvSpPr>
          <p:cNvPr id="772" name="Google Shape;772;g2e1d1154fa0_2_245"/>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900">
                <a:latin typeface="Verdana"/>
                <a:ea typeface="Verdana"/>
                <a:cs typeface="Verdana"/>
                <a:sym typeface="Verdana"/>
              </a:rPr>
              <a:t>Identifying root causes</a:t>
            </a:r>
            <a:endParaRPr sz="2900">
              <a:latin typeface="Verdana"/>
              <a:ea typeface="Verdana"/>
              <a:cs typeface="Verdana"/>
              <a:sym typeface="Verdana"/>
            </a:endParaRPr>
          </a:p>
        </p:txBody>
      </p:sp>
      <p:pic>
        <p:nvPicPr>
          <p:cNvPr id="773" name="Google Shape;773;g2e1d1154fa0_2_24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13300" y="3777725"/>
            <a:ext cx="2021675" cy="2021675"/>
          </a:xfrm>
          <a:prstGeom prst="rect">
            <a:avLst/>
          </a:prstGeom>
          <a:noFill/>
          <a:ln>
            <a:noFill/>
          </a:ln>
        </p:spPr>
      </p:pic>
      <p:pic>
        <p:nvPicPr>
          <p:cNvPr id="774" name="Google Shape;774;g2e1d1154fa0_2_24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45983" y="2972700"/>
            <a:ext cx="1947900" cy="2551200"/>
          </a:xfrm>
          <a:prstGeom prst="roundRect">
            <a:avLst>
              <a:gd name="adj" fmla="val 16667"/>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2de62a644e9_0_676"/>
          <p:cNvSpPr txBox="1">
            <a:spLocks noGrp="1"/>
          </p:cNvSpPr>
          <p:nvPr>
            <p:ph type="title" idx="4294967295"/>
          </p:nvPr>
        </p:nvSpPr>
        <p:spPr>
          <a:xfrm>
            <a:off x="5808300" y="228600"/>
            <a:ext cx="3107100" cy="5579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endParaRPr sz="2300" b="1">
              <a:solidFill>
                <a:schemeClr val="lt1"/>
              </a:solidFill>
            </a:endParaRPr>
          </a:p>
          <a:p>
            <a:pPr marL="0" lvl="0" indent="0" algn="ctr" rtl="0">
              <a:lnSpc>
                <a:spcPct val="100000"/>
              </a:lnSpc>
              <a:spcBef>
                <a:spcPts val="0"/>
              </a:spcBef>
              <a:spcAft>
                <a:spcPts val="0"/>
              </a:spcAft>
              <a:buClr>
                <a:schemeClr val="lt1"/>
              </a:buClr>
              <a:buSzPts val="4000"/>
              <a:buFont typeface="Verdana"/>
              <a:buNone/>
            </a:pPr>
            <a:r>
              <a:rPr lang="en-US" sz="2400" b="1">
                <a:solidFill>
                  <a:schemeClr val="lt1"/>
                </a:solidFill>
                <a:latin typeface="Verdana"/>
                <a:ea typeface="Verdana"/>
                <a:cs typeface="Verdana"/>
                <a:sym typeface="Verdana"/>
              </a:rPr>
              <a:t>Brainstorming </a:t>
            </a:r>
            <a:endParaRPr sz="2400" b="1">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lt1"/>
              </a:buClr>
              <a:buSzPts val="4000"/>
              <a:buFont typeface="Verdana"/>
              <a:buNone/>
            </a:pPr>
            <a:r>
              <a:rPr lang="en-US" sz="2400" b="1">
                <a:solidFill>
                  <a:schemeClr val="lt1"/>
                </a:solidFill>
                <a:latin typeface="Verdana"/>
                <a:ea typeface="Verdana"/>
                <a:cs typeface="Verdana"/>
                <a:sym typeface="Verdana"/>
              </a:rPr>
              <a:t>our “Why”:</a:t>
            </a:r>
            <a:r>
              <a:rPr lang="en-US" sz="2400">
                <a:solidFill>
                  <a:schemeClr val="lt1"/>
                </a:solidFill>
                <a:latin typeface="Verdana"/>
                <a:ea typeface="Verdana"/>
                <a:cs typeface="Verdana"/>
                <a:sym typeface="Verdana"/>
              </a:rPr>
              <a:t> </a:t>
            </a:r>
            <a:endParaRPr sz="2400">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lt1"/>
              </a:buClr>
              <a:buSzPts val="4000"/>
              <a:buFont typeface="Verdana"/>
              <a:buNone/>
            </a:pPr>
            <a:endParaRPr sz="1500">
              <a:solidFill>
                <a:schemeClr val="lt1"/>
              </a:solidFill>
              <a:latin typeface="Verdana"/>
              <a:ea typeface="Verdana"/>
              <a:cs typeface="Verdana"/>
              <a:sym typeface="Verdana"/>
            </a:endParaRPr>
          </a:p>
          <a:p>
            <a:pPr marL="0" lvl="0" indent="0" algn="ctr" rtl="0">
              <a:lnSpc>
                <a:spcPct val="100000"/>
              </a:lnSpc>
              <a:spcBef>
                <a:spcPts val="0"/>
              </a:spcBef>
              <a:spcAft>
                <a:spcPts val="0"/>
              </a:spcAft>
              <a:buClr>
                <a:schemeClr val="lt1"/>
              </a:buClr>
              <a:buSzPts val="4000"/>
              <a:buFont typeface="Verdana"/>
              <a:buNone/>
            </a:pPr>
            <a:r>
              <a:rPr lang="en-US" sz="2400">
                <a:solidFill>
                  <a:schemeClr val="lt1"/>
                </a:solidFill>
                <a:latin typeface="Verdana"/>
                <a:ea typeface="Verdana"/>
                <a:cs typeface="Verdana"/>
                <a:sym typeface="Verdana"/>
              </a:rPr>
              <a:t>“Why is 35% of the student population at-risk of being chronically absent, particularly among 7th and 8th grade students who are reported as economically disadvantaged?”</a:t>
            </a:r>
            <a:endParaRPr sz="2400" i="1">
              <a:solidFill>
                <a:schemeClr val="lt1"/>
              </a:solidFill>
              <a:latin typeface="Verdana"/>
              <a:ea typeface="Verdana"/>
              <a:cs typeface="Verdana"/>
              <a:sym typeface="Verdana"/>
            </a:endParaRPr>
          </a:p>
        </p:txBody>
      </p:sp>
      <p:sp>
        <p:nvSpPr>
          <p:cNvPr id="781" name="Google Shape;781;g2de62a644e9_0_676"/>
          <p:cNvSpPr txBox="1">
            <a:spLocks noGrp="1"/>
          </p:cNvSpPr>
          <p:nvPr>
            <p:ph type="body" idx="4294967295"/>
          </p:nvPr>
        </p:nvSpPr>
        <p:spPr>
          <a:xfrm>
            <a:off x="183275" y="152300"/>
            <a:ext cx="5545500" cy="6400500"/>
          </a:xfrm>
          <a:prstGeom prst="rect">
            <a:avLst/>
          </a:prstGeom>
          <a:noFill/>
          <a:ln>
            <a:noFill/>
          </a:ln>
        </p:spPr>
        <p:txBody>
          <a:bodyPr spcFirstLastPara="1" wrap="square" lIns="91425" tIns="45700" rIns="91425" bIns="45700" anchor="t" anchorCtr="0">
            <a:noAutofit/>
          </a:bodyPr>
          <a:lstStyle/>
          <a:p>
            <a:pPr marL="457200" lvl="0" indent="-336550" algn="l" rtl="0">
              <a:lnSpc>
                <a:spcPct val="100000"/>
              </a:lnSpc>
              <a:spcBef>
                <a:spcPts val="0"/>
              </a:spcBef>
              <a:spcAft>
                <a:spcPts val="0"/>
              </a:spcAft>
              <a:buSzPts val="1700"/>
              <a:buFont typeface="Verdana"/>
              <a:buAutoNum type="arabicPeriod"/>
            </a:pPr>
            <a:r>
              <a:rPr lang="en-US" sz="1700">
                <a:latin typeface="Verdana"/>
                <a:ea typeface="Verdana"/>
                <a:cs typeface="Verdana"/>
                <a:sym typeface="Verdana"/>
              </a:rPr>
              <a:t>Lack of communication with families about attendance procedures and supports and their student’s current attendance record</a:t>
            </a:r>
            <a:endParaRPr sz="1700">
              <a:latin typeface="Verdana"/>
              <a:ea typeface="Verdana"/>
              <a:cs typeface="Verdana"/>
              <a:sym typeface="Verdana"/>
            </a:endParaRPr>
          </a:p>
          <a:p>
            <a:pPr marL="457200" lvl="0" indent="-336550" algn="l" rtl="0">
              <a:lnSpc>
                <a:spcPct val="100000"/>
              </a:lnSpc>
              <a:spcBef>
                <a:spcPts val="1000"/>
              </a:spcBef>
              <a:spcAft>
                <a:spcPts val="0"/>
              </a:spcAft>
              <a:buSzPts val="1700"/>
              <a:buFont typeface="Verdana"/>
              <a:buAutoNum type="arabicPeriod"/>
            </a:pPr>
            <a:r>
              <a:rPr lang="en-US" sz="1700">
                <a:latin typeface="Verdana"/>
                <a:ea typeface="Verdana"/>
                <a:cs typeface="Verdana"/>
                <a:sym typeface="Verdana"/>
              </a:rPr>
              <a:t>Health concerns (short-term illness, chronic illness, and medical/dental/mental health appointments) </a:t>
            </a:r>
            <a:endParaRPr sz="1700">
              <a:latin typeface="Verdana"/>
              <a:ea typeface="Verdana"/>
              <a:cs typeface="Verdana"/>
              <a:sym typeface="Verdana"/>
            </a:endParaRPr>
          </a:p>
          <a:p>
            <a:pPr marL="457200" lvl="0" indent="-336550" algn="l" rtl="0">
              <a:lnSpc>
                <a:spcPct val="100000"/>
              </a:lnSpc>
              <a:spcBef>
                <a:spcPts val="1000"/>
              </a:spcBef>
              <a:spcAft>
                <a:spcPts val="0"/>
              </a:spcAft>
              <a:buSzPts val="1700"/>
              <a:buFont typeface="Verdana"/>
              <a:buAutoNum type="arabicPeriod"/>
            </a:pPr>
            <a:r>
              <a:rPr lang="en-US" sz="1700">
                <a:latin typeface="Verdana"/>
                <a:ea typeface="Verdana"/>
                <a:cs typeface="Verdana"/>
                <a:sym typeface="Verdana"/>
              </a:rPr>
              <a:t>Personal stress (depression/sadness, stressed/upset, family emergencies)</a:t>
            </a:r>
            <a:endParaRPr sz="1700">
              <a:latin typeface="Verdana"/>
              <a:ea typeface="Verdana"/>
              <a:cs typeface="Verdana"/>
              <a:sym typeface="Verdana"/>
            </a:endParaRPr>
          </a:p>
          <a:p>
            <a:pPr marL="457200" lvl="0" indent="-336550" algn="l" rtl="0">
              <a:lnSpc>
                <a:spcPct val="100000"/>
              </a:lnSpc>
              <a:spcBef>
                <a:spcPts val="1000"/>
              </a:spcBef>
              <a:spcAft>
                <a:spcPts val="0"/>
              </a:spcAft>
              <a:buSzPts val="1700"/>
              <a:buFont typeface="Verdana"/>
              <a:buAutoNum type="arabicPeriod"/>
            </a:pPr>
            <a:r>
              <a:rPr lang="en-US" sz="1700">
                <a:latin typeface="Verdana"/>
                <a:ea typeface="Verdana"/>
                <a:cs typeface="Verdana"/>
                <a:sym typeface="Verdana"/>
              </a:rPr>
              <a:t>Transportation difficulties; food and housing insecurity</a:t>
            </a:r>
            <a:endParaRPr sz="1700">
              <a:latin typeface="Verdana"/>
              <a:ea typeface="Verdana"/>
              <a:cs typeface="Verdana"/>
              <a:sym typeface="Verdana"/>
            </a:endParaRPr>
          </a:p>
          <a:p>
            <a:pPr marL="457200" lvl="0" indent="-336550" algn="l" rtl="0">
              <a:lnSpc>
                <a:spcPct val="100000"/>
              </a:lnSpc>
              <a:spcBef>
                <a:spcPts val="1000"/>
              </a:spcBef>
              <a:spcAft>
                <a:spcPts val="0"/>
              </a:spcAft>
              <a:buSzPts val="1700"/>
              <a:buFont typeface="Verdana"/>
              <a:buAutoNum type="arabicPeriod"/>
            </a:pPr>
            <a:r>
              <a:rPr lang="en-US" sz="1700">
                <a:latin typeface="Verdana"/>
                <a:ea typeface="Verdana"/>
                <a:cs typeface="Verdana"/>
                <a:sym typeface="Verdana"/>
              </a:rPr>
              <a:t>Challenges associated with poverty: lack of health and mental health resources, affordable housing, transportation concerns, witnessing or being a victim of violence</a:t>
            </a:r>
            <a:endParaRPr sz="1700">
              <a:latin typeface="Verdana"/>
              <a:ea typeface="Verdana"/>
              <a:cs typeface="Verdana"/>
              <a:sym typeface="Verdana"/>
            </a:endParaRPr>
          </a:p>
          <a:p>
            <a:pPr marL="457200" lvl="0" indent="-336550" algn="l" rtl="0">
              <a:lnSpc>
                <a:spcPct val="100000"/>
              </a:lnSpc>
              <a:spcBef>
                <a:spcPts val="1000"/>
              </a:spcBef>
              <a:spcAft>
                <a:spcPts val="0"/>
              </a:spcAft>
              <a:buSzPts val="1700"/>
              <a:buFont typeface="Verdana"/>
              <a:buAutoNum type="arabicPeriod"/>
            </a:pPr>
            <a:r>
              <a:rPr lang="en-US" sz="1700">
                <a:latin typeface="Verdana"/>
                <a:ea typeface="Verdana"/>
                <a:cs typeface="Verdana"/>
                <a:sym typeface="Verdana"/>
              </a:rPr>
              <a:t>School stress (perception of difficulty with schoolwork, lack of preparedness for a class, and avoidance of a teacher, class or student)</a:t>
            </a:r>
            <a:endParaRPr sz="1700">
              <a:latin typeface="Verdana"/>
              <a:ea typeface="Verdana"/>
              <a:cs typeface="Verdana"/>
              <a:sym typeface="Verdana"/>
            </a:endParaRPr>
          </a:p>
          <a:p>
            <a:pPr marL="457200" lvl="0" indent="-336550" algn="l" rtl="0">
              <a:lnSpc>
                <a:spcPct val="100000"/>
              </a:lnSpc>
              <a:spcBef>
                <a:spcPts val="1000"/>
              </a:spcBef>
              <a:spcAft>
                <a:spcPts val="0"/>
              </a:spcAft>
              <a:buSzPts val="1700"/>
              <a:buFont typeface="Verdana"/>
              <a:buAutoNum type="arabicPeriod"/>
            </a:pPr>
            <a:r>
              <a:rPr lang="en-US" sz="1700">
                <a:latin typeface="Verdana"/>
                <a:ea typeface="Verdana"/>
                <a:cs typeface="Verdana"/>
                <a:sym typeface="Verdana"/>
              </a:rPr>
              <a:t>Lack of school connectedness or perception of relevance for reaching future goals</a:t>
            </a:r>
            <a:endParaRPr sz="1700">
              <a:latin typeface="Verdana"/>
              <a:ea typeface="Verdana"/>
              <a:cs typeface="Verdana"/>
              <a:sym typeface="Verdana"/>
            </a:endParaRPr>
          </a:p>
          <a:p>
            <a:pPr marL="457200" lvl="0" indent="-336550" algn="l" rtl="0">
              <a:lnSpc>
                <a:spcPct val="100000"/>
              </a:lnSpc>
              <a:spcBef>
                <a:spcPts val="1000"/>
              </a:spcBef>
              <a:spcAft>
                <a:spcPts val="1000"/>
              </a:spcAft>
              <a:buSzPts val="1700"/>
              <a:buFont typeface="Verdana"/>
              <a:buAutoNum type="arabicPeriod"/>
            </a:pPr>
            <a:r>
              <a:rPr lang="en-US" sz="1700">
                <a:latin typeface="Verdana"/>
                <a:ea typeface="Verdana"/>
                <a:cs typeface="Verdana"/>
                <a:sym typeface="Verdana"/>
              </a:rPr>
              <a:t>Disproportionate rates of suspension for economically disadvantaged students</a:t>
            </a:r>
            <a:endParaRPr sz="1700">
              <a:latin typeface="Verdana"/>
              <a:ea typeface="Verdana"/>
              <a:cs typeface="Verdana"/>
              <a:sym typeface="Verdana"/>
            </a:endParaRPr>
          </a:p>
        </p:txBody>
      </p:sp>
      <p:pic>
        <p:nvPicPr>
          <p:cNvPr id="782" name="Google Shape;782;g2de62a644e9_0_676" descr="icon for workbook"/>
          <p:cNvPicPr preferRelativeResize="0"/>
          <p:nvPr/>
        </p:nvPicPr>
        <p:blipFill>
          <a:blip r:embed="rId3">
            <a:alphaModFix/>
          </a:blip>
          <a:stretch>
            <a:fillRect/>
          </a:stretch>
        </p:blipFill>
        <p:spPr>
          <a:xfrm flipH="1">
            <a:off x="8015175" y="0"/>
            <a:ext cx="900225" cy="687775"/>
          </a:xfrm>
          <a:prstGeom prst="rect">
            <a:avLst/>
          </a:prstGeom>
          <a:noFill/>
          <a:ln>
            <a:noFill/>
          </a:ln>
        </p:spPr>
      </p:pic>
      <p:sp>
        <p:nvSpPr>
          <p:cNvPr id="783" name="Google Shape;783;g2de62a644e9_0_676"/>
          <p:cNvSpPr txBox="1"/>
          <p:nvPr/>
        </p:nvSpPr>
        <p:spPr>
          <a:xfrm>
            <a:off x="5297725" y="6365400"/>
            <a:ext cx="2426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a:latin typeface="Verdana"/>
                <a:ea typeface="Verdana"/>
                <a:cs typeface="Verdana"/>
                <a:sym typeface="Verdana"/>
              </a:rPr>
              <a:t>workbook p. 20</a:t>
            </a:r>
            <a:endParaRPr sz="2000" i="0" u="none" strike="noStrike" cap="none">
              <a:solidFill>
                <a:srgbClr val="000000"/>
              </a:solidFill>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g2de62a644e9_0_681" descr="picture from attendance works of research around root causes related to attendance."/>
          <p:cNvPicPr preferRelativeResize="0"/>
          <p:nvPr/>
        </p:nvPicPr>
        <p:blipFill rotWithShape="1">
          <a:blip r:embed="rId3">
            <a:alphaModFix/>
          </a:blip>
          <a:srcRect/>
          <a:stretch/>
        </p:blipFill>
        <p:spPr>
          <a:xfrm>
            <a:off x="152400" y="1600200"/>
            <a:ext cx="8839202" cy="4429422"/>
          </a:xfrm>
          <a:prstGeom prst="rect">
            <a:avLst/>
          </a:prstGeom>
          <a:noFill/>
          <a:ln>
            <a:noFill/>
          </a:ln>
        </p:spPr>
      </p:pic>
      <p:sp>
        <p:nvSpPr>
          <p:cNvPr id="790" name="Google Shape;790;g2de62a644e9_0_681"/>
          <p:cNvSpPr txBox="1"/>
          <p:nvPr/>
        </p:nvSpPr>
        <p:spPr>
          <a:xfrm>
            <a:off x="655625" y="5833125"/>
            <a:ext cx="6612600" cy="738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800" b="0" i="0" u="sng" strike="noStrike" cap="none">
                <a:solidFill>
                  <a:schemeClr val="hlink"/>
                </a:solidFill>
                <a:latin typeface="Arial"/>
                <a:ea typeface="Arial"/>
                <a:cs typeface="Arial"/>
                <a:sym typeface="Arial"/>
                <a:hlinkClick r:id="rId4"/>
              </a:rPr>
              <a:t>https://www.attendanceworks.org/chronic-absence/addressing-chronic-absence/3-tiers-of-intervention/root-causes/</a:t>
            </a:r>
            <a:endParaRPr sz="1800" b="0" i="0" u="none" strike="noStrike" cap="none">
              <a:solidFill>
                <a:srgbClr val="0000FF"/>
              </a:solidFill>
              <a:latin typeface="Arial"/>
              <a:ea typeface="Arial"/>
              <a:cs typeface="Arial"/>
              <a:sym typeface="Arial"/>
            </a:endParaRPr>
          </a:p>
        </p:txBody>
      </p:sp>
      <p:sp>
        <p:nvSpPr>
          <p:cNvPr id="791" name="Google Shape;791;g2de62a644e9_0_681"/>
          <p:cNvSpPr txBox="1">
            <a:spLocks noGrp="1"/>
          </p:cNvSpPr>
          <p:nvPr>
            <p:ph type="title"/>
          </p:nvPr>
        </p:nvSpPr>
        <p:spPr>
          <a:xfrm>
            <a:off x="457200" y="315963"/>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Arial"/>
              <a:buNone/>
            </a:pPr>
            <a:r>
              <a:rPr lang="en-US" sz="3200"/>
              <a:t>Root Cause: </a:t>
            </a:r>
            <a:endParaRPr sz="3200"/>
          </a:p>
          <a:p>
            <a:pPr marL="0" lvl="0" indent="0" algn="ctr" rtl="0">
              <a:lnSpc>
                <a:spcPct val="100000"/>
              </a:lnSpc>
              <a:spcBef>
                <a:spcPts val="0"/>
              </a:spcBef>
              <a:spcAft>
                <a:spcPts val="0"/>
              </a:spcAft>
              <a:buNone/>
            </a:pPr>
            <a:r>
              <a:rPr lang="en-US" sz="3200"/>
              <a:t>What does the Research Say? </a:t>
            </a:r>
            <a:endParaRPr sz="2400"/>
          </a:p>
        </p:txBody>
      </p:sp>
      <p:pic>
        <p:nvPicPr>
          <p:cNvPr id="792" name="Google Shape;792;g2de62a644e9_0_681" descr="icon for workbook"/>
          <p:cNvPicPr preferRelativeResize="0"/>
          <p:nvPr/>
        </p:nvPicPr>
        <p:blipFill>
          <a:blip r:embed="rId5">
            <a:alphaModFix/>
          </a:blip>
          <a:stretch>
            <a:fillRect/>
          </a:stretch>
        </p:blipFill>
        <p:spPr>
          <a:xfrm flipH="1">
            <a:off x="7585650" y="315975"/>
            <a:ext cx="997700" cy="762250"/>
          </a:xfrm>
          <a:prstGeom prst="rect">
            <a:avLst/>
          </a:prstGeom>
          <a:noFill/>
          <a:ln>
            <a:noFill/>
          </a:ln>
        </p:spPr>
      </p:pic>
      <p:sp>
        <p:nvSpPr>
          <p:cNvPr id="793" name="Google Shape;793;g2de62a644e9_0_681"/>
          <p:cNvSpPr txBox="1"/>
          <p:nvPr/>
        </p:nvSpPr>
        <p:spPr>
          <a:xfrm>
            <a:off x="71350" y="6467725"/>
            <a:ext cx="3408900" cy="2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workbook p.21</a:t>
            </a:r>
            <a:endParaRPr sz="1800">
              <a:solidFill>
                <a:schemeClr val="dk1"/>
              </a:solidFill>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g2e1d1154fa0_2_25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000"/>
              <a:buFont typeface="Verdana"/>
              <a:buNone/>
            </a:pPr>
            <a:r>
              <a:rPr lang="en-US" sz="360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a:t>
            </a:r>
            <a:r>
              <a:rPr lang="en-US" sz="3600">
                <a:latin typeface="Verdana"/>
                <a:ea typeface="Verdana"/>
                <a:cs typeface="Verdana"/>
                <a:sym typeface="Verdana"/>
              </a:rPr>
              <a:t>nywhere School:</a:t>
            </a:r>
            <a:endParaRPr sz="3600">
              <a:latin typeface="Verdana"/>
              <a:ea typeface="Verdana"/>
              <a:cs typeface="Verdana"/>
              <a:sym typeface="Verdana"/>
            </a:endParaRPr>
          </a:p>
          <a:p>
            <a:pPr marL="0" lvl="0" indent="0" algn="ctr" rtl="0">
              <a:spcBef>
                <a:spcPts val="0"/>
              </a:spcBef>
              <a:spcAft>
                <a:spcPts val="0"/>
              </a:spcAft>
              <a:buNone/>
            </a:pPr>
            <a:r>
              <a:rPr lang="en-US" sz="3600">
                <a:latin typeface="Verdana"/>
                <a:ea typeface="Verdana"/>
                <a:cs typeface="Verdana"/>
                <a:sym typeface="Verdana"/>
              </a:rPr>
              <a:t>Making Sense of our “Why”</a:t>
            </a:r>
            <a:endParaRPr sz="3600"/>
          </a:p>
        </p:txBody>
      </p:sp>
      <p:sp>
        <p:nvSpPr>
          <p:cNvPr id="800" name="Google Shape;800;g2e1d1154fa0_2_255"/>
          <p:cNvSpPr txBox="1"/>
          <p:nvPr/>
        </p:nvSpPr>
        <p:spPr>
          <a:xfrm>
            <a:off x="228600" y="1421725"/>
            <a:ext cx="3850200" cy="51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Barriers:</a:t>
            </a:r>
            <a:endParaRPr sz="2100" b="1" i="0" u="none" strike="noStrike" cap="none">
              <a:solidFill>
                <a:schemeClr val="dk1"/>
              </a:solidFill>
              <a:latin typeface="Verdana"/>
              <a:ea typeface="Verdana"/>
              <a:cs typeface="Verdana"/>
              <a:sym typeface="Verdana"/>
            </a:endParaRPr>
          </a:p>
          <a:p>
            <a:pPr marL="457200" marR="0" lvl="0" indent="-342900" algn="l" rtl="0">
              <a:lnSpc>
                <a:spcPct val="9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Health concerns (short-term illness, chronic illness, and medical/dental/mental health appointments) </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Personal stress (depression/ sadness, stressed/upset, family emergencies)</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Transportation difficulties; food and housing insecurity</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100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Challenges associated with poverty: lack of health and mental health resources, affordable housing, transportation concerns, witnessing or being a victim of violence</a:t>
            </a:r>
            <a:endParaRPr sz="1800" b="0" i="0" u="none" strike="noStrike" cap="none">
              <a:solidFill>
                <a:schemeClr val="dk1"/>
              </a:solidFill>
              <a:latin typeface="Verdana"/>
              <a:ea typeface="Verdana"/>
              <a:cs typeface="Verdana"/>
              <a:sym typeface="Verdana"/>
            </a:endParaRPr>
          </a:p>
        </p:txBody>
      </p:sp>
      <p:sp>
        <p:nvSpPr>
          <p:cNvPr id="801" name="Google Shape;801;g2e1d1154fa0_2_255"/>
          <p:cNvSpPr txBox="1"/>
          <p:nvPr/>
        </p:nvSpPr>
        <p:spPr>
          <a:xfrm>
            <a:off x="4118675" y="1421725"/>
            <a:ext cx="4796700" cy="17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Aversion:</a:t>
            </a:r>
            <a:endParaRPr sz="2100" b="1" i="0" u="none" strike="noStrike" cap="none">
              <a:solidFill>
                <a:schemeClr val="dk1"/>
              </a:solidFill>
              <a:latin typeface="Verdana"/>
              <a:ea typeface="Verdana"/>
              <a:cs typeface="Verdana"/>
              <a:sym typeface="Verdana"/>
            </a:endParaRPr>
          </a:p>
          <a:p>
            <a:pPr marL="457200" marR="0" lvl="0" indent="-342900" algn="l" rtl="0">
              <a:lnSpc>
                <a:spcPct val="9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100"/>
              <a:buFont typeface="Arial"/>
              <a:buNone/>
            </a:pPr>
            <a:endParaRPr sz="2100" b="0" i="0" u="none" strike="noStrike" cap="none">
              <a:solidFill>
                <a:schemeClr val="dk1"/>
              </a:solidFill>
              <a:latin typeface="Verdana"/>
              <a:ea typeface="Verdana"/>
              <a:cs typeface="Verdana"/>
              <a:sym typeface="Verdana"/>
            </a:endParaRPr>
          </a:p>
        </p:txBody>
      </p:sp>
      <p:sp>
        <p:nvSpPr>
          <p:cNvPr id="802" name="Google Shape;802;g2e1d1154fa0_2_255"/>
          <p:cNvSpPr txBox="1"/>
          <p:nvPr/>
        </p:nvSpPr>
        <p:spPr>
          <a:xfrm>
            <a:off x="4118675" y="5279700"/>
            <a:ext cx="4949100" cy="15663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Misconceptions:</a:t>
            </a:r>
            <a:endParaRPr sz="2100" b="1" i="0" u="none" strike="noStrike" cap="none">
              <a:solidFill>
                <a:schemeClr val="dk1"/>
              </a:solidFill>
              <a:latin typeface="Verdana"/>
              <a:ea typeface="Verdana"/>
              <a:cs typeface="Verdana"/>
              <a:sym typeface="Verdana"/>
            </a:endParaRPr>
          </a:p>
          <a:p>
            <a:pPr marL="457200" marR="0" lvl="0" indent="-342900" algn="l" rtl="0">
              <a:lnSpc>
                <a:spcPct val="10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Verdana"/>
              <a:ea typeface="Verdana"/>
              <a:cs typeface="Verdana"/>
              <a:sym typeface="Verdana"/>
            </a:endParaRPr>
          </a:p>
        </p:txBody>
      </p:sp>
      <p:sp>
        <p:nvSpPr>
          <p:cNvPr id="803" name="Google Shape;803;g2e1d1154fa0_2_255"/>
          <p:cNvSpPr txBox="1"/>
          <p:nvPr/>
        </p:nvSpPr>
        <p:spPr>
          <a:xfrm>
            <a:off x="4118675" y="3164450"/>
            <a:ext cx="4796700" cy="21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Disengagement:</a:t>
            </a:r>
            <a:endParaRPr sz="2100" b="1" i="0" u="none" strike="noStrike" cap="none">
              <a:solidFill>
                <a:schemeClr val="dk1"/>
              </a:solidFill>
              <a:latin typeface="Verdana"/>
              <a:ea typeface="Verdana"/>
              <a:cs typeface="Verdana"/>
              <a:sym typeface="Verdana"/>
            </a:endParaRPr>
          </a:p>
          <a:p>
            <a:pPr marL="457200" marR="0" lvl="0" indent="-342900" algn="l" rtl="0">
              <a:lnSpc>
                <a:spcPct val="9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Lack of school connectedness or perception of relevance for reaching future goals</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Disproportionate rates of suspension for economically disadvantaged students</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2e1d1154fa0_2_269"/>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a:latin typeface="Verdana"/>
                <a:ea typeface="Verdana"/>
                <a:cs typeface="Verdana"/>
                <a:sym typeface="Verdana"/>
              </a:rPr>
              <a:t>Narrowing our Focus</a:t>
            </a:r>
            <a:endParaRPr sz="3000">
              <a:latin typeface="Verdana"/>
              <a:ea typeface="Verdana"/>
              <a:cs typeface="Verdana"/>
              <a:sym typeface="Verdana"/>
            </a:endParaRPr>
          </a:p>
        </p:txBody>
      </p:sp>
      <p:sp>
        <p:nvSpPr>
          <p:cNvPr id="810" name="Google Shape;810;g2e1d1154fa0_2_269"/>
          <p:cNvSpPr txBox="1">
            <a:spLocks noGrp="1"/>
          </p:cNvSpPr>
          <p:nvPr>
            <p:ph type="body" idx="1"/>
          </p:nvPr>
        </p:nvSpPr>
        <p:spPr>
          <a:xfrm>
            <a:off x="3575050" y="273051"/>
            <a:ext cx="5111700" cy="5674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a:latin typeface="Verdana"/>
                <a:ea typeface="Verdana"/>
                <a:cs typeface="Verdana"/>
                <a:sym typeface="Verdana"/>
              </a:rPr>
              <a:t>Imagine you are on the Anywhere School leadership team. </a:t>
            </a:r>
            <a:endParaRPr sz="3000">
              <a:latin typeface="Verdana"/>
              <a:ea typeface="Verdana"/>
              <a:cs typeface="Verdana"/>
              <a:sym typeface="Verdana"/>
            </a:endParaRPr>
          </a:p>
          <a:p>
            <a:pPr marL="0" lvl="0" indent="0" algn="l" rtl="0">
              <a:spcBef>
                <a:spcPts val="1000"/>
              </a:spcBef>
              <a:spcAft>
                <a:spcPts val="0"/>
              </a:spcAft>
              <a:buNone/>
            </a:pPr>
            <a:endParaRPr sz="3000">
              <a:latin typeface="Verdana"/>
              <a:ea typeface="Verdana"/>
              <a:cs typeface="Verdana"/>
              <a:sym typeface="Verdana"/>
            </a:endParaRPr>
          </a:p>
          <a:p>
            <a:pPr marL="0" lvl="0" indent="0" algn="l" rtl="0">
              <a:spcBef>
                <a:spcPts val="1000"/>
              </a:spcBef>
              <a:spcAft>
                <a:spcPts val="0"/>
              </a:spcAft>
              <a:buNone/>
            </a:pPr>
            <a:r>
              <a:rPr lang="en-US" sz="3000">
                <a:latin typeface="Verdana"/>
                <a:ea typeface="Verdana"/>
                <a:cs typeface="Verdana"/>
                <a:sym typeface="Verdana"/>
              </a:rPr>
              <a:t>What questions might you ask to assist the team to narrow down their focus to 1-2 root causes?</a:t>
            </a:r>
            <a:endParaRPr sz="3000">
              <a:latin typeface="Verdana"/>
              <a:ea typeface="Verdana"/>
              <a:cs typeface="Verdana"/>
              <a:sym typeface="Verdana"/>
            </a:endParaRPr>
          </a:p>
        </p:txBody>
      </p:sp>
      <p:sp>
        <p:nvSpPr>
          <p:cNvPr id="811" name="Google Shape;811;g2e1d1154fa0_2_269"/>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200">
                <a:latin typeface="Verdana"/>
                <a:ea typeface="Verdana"/>
                <a:cs typeface="Verdana"/>
                <a:sym typeface="Verdana"/>
              </a:rPr>
              <a:t>Identifying the “Why”</a:t>
            </a:r>
            <a:endParaRPr sz="3200">
              <a:latin typeface="Verdana"/>
              <a:ea typeface="Verdana"/>
              <a:cs typeface="Verdana"/>
              <a:sym typeface="Verdana"/>
            </a:endParaRPr>
          </a:p>
        </p:txBody>
      </p:sp>
      <p:pic>
        <p:nvPicPr>
          <p:cNvPr id="812" name="Google Shape;812;g2e1d1154fa0_2_269" descr="icon for workbook"/>
          <p:cNvPicPr preferRelativeResize="0"/>
          <p:nvPr/>
        </p:nvPicPr>
        <p:blipFill>
          <a:blip r:embed="rId3">
            <a:alphaModFix/>
          </a:blip>
          <a:stretch>
            <a:fillRect/>
          </a:stretch>
        </p:blipFill>
        <p:spPr>
          <a:xfrm flipH="1">
            <a:off x="2391700" y="2349500"/>
            <a:ext cx="997700" cy="762250"/>
          </a:xfrm>
          <a:prstGeom prst="rect">
            <a:avLst/>
          </a:prstGeom>
          <a:noFill/>
          <a:ln>
            <a:noFill/>
          </a:ln>
        </p:spPr>
      </p:pic>
      <p:sp>
        <p:nvSpPr>
          <p:cNvPr id="813" name="Google Shape;813;g2e1d1154fa0_2_269"/>
          <p:cNvSpPr txBox="1"/>
          <p:nvPr/>
        </p:nvSpPr>
        <p:spPr>
          <a:xfrm>
            <a:off x="3660275" y="4384825"/>
            <a:ext cx="50265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a:latin typeface="Verdana"/>
                <a:ea typeface="Verdana"/>
                <a:cs typeface="Verdana"/>
                <a:sym typeface="Verdana"/>
              </a:rPr>
              <a:t>See w</a:t>
            </a:r>
            <a:r>
              <a:rPr lang="en-US" sz="2000" i="0" u="none" strike="noStrike" cap="none">
                <a:solidFill>
                  <a:srgbClr val="000000"/>
                </a:solidFill>
                <a:latin typeface="Verdana"/>
                <a:ea typeface="Verdana"/>
                <a:cs typeface="Verdana"/>
                <a:sym typeface="Verdana"/>
              </a:rPr>
              <a:t>orkbook </a:t>
            </a:r>
            <a:r>
              <a:rPr lang="en-US" sz="2000">
                <a:latin typeface="Verdana"/>
                <a:ea typeface="Verdana"/>
                <a:cs typeface="Verdana"/>
                <a:sym typeface="Verdana"/>
              </a:rPr>
              <a:t>page 20</a:t>
            </a:r>
            <a:r>
              <a:rPr lang="en-US" sz="2000" i="0" u="none" strike="noStrike" cap="none">
                <a:solidFill>
                  <a:srgbClr val="000000"/>
                </a:solidFill>
                <a:latin typeface="Verdana"/>
                <a:ea typeface="Verdana"/>
                <a:cs typeface="Verdana"/>
                <a:sym typeface="Verdana"/>
              </a:rPr>
              <a:t> for</a:t>
            </a:r>
            <a:r>
              <a:rPr lang="en-US" sz="2000">
                <a:latin typeface="Verdana"/>
                <a:ea typeface="Verdana"/>
                <a:cs typeface="Verdana"/>
                <a:sym typeface="Verdana"/>
              </a:rPr>
              <a:t> </a:t>
            </a:r>
            <a:endParaRPr sz="2000">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000" i="0" u="none" strike="noStrike" cap="none">
                <a:solidFill>
                  <a:srgbClr val="000000"/>
                </a:solidFill>
                <a:latin typeface="Verdana"/>
                <a:ea typeface="Verdana"/>
                <a:cs typeface="Verdana"/>
                <a:sym typeface="Verdana"/>
              </a:rPr>
              <a:t>Anywhere School</a:t>
            </a:r>
            <a:r>
              <a:rPr lang="en-US" sz="2000">
                <a:latin typeface="Verdana"/>
                <a:ea typeface="Verdana"/>
                <a:cs typeface="Verdana"/>
                <a:sym typeface="Verdana"/>
              </a:rPr>
              <a:t>’s </a:t>
            </a:r>
            <a:r>
              <a:rPr lang="en-US" sz="2000" i="0" u="none" strike="noStrike" cap="none">
                <a:solidFill>
                  <a:srgbClr val="000000"/>
                </a:solidFill>
                <a:latin typeface="Verdana"/>
                <a:ea typeface="Verdana"/>
                <a:cs typeface="Verdana"/>
                <a:sym typeface="Verdana"/>
              </a:rPr>
              <a:t>list of root</a:t>
            </a:r>
            <a:r>
              <a:rPr lang="en-US" sz="2000">
                <a:latin typeface="Verdana"/>
                <a:ea typeface="Verdana"/>
                <a:cs typeface="Verdana"/>
                <a:sym typeface="Verdana"/>
              </a:rPr>
              <a:t> </a:t>
            </a:r>
            <a:r>
              <a:rPr lang="en-US" sz="2000" i="0" u="none" strike="noStrike" cap="none">
                <a:solidFill>
                  <a:srgbClr val="000000"/>
                </a:solidFill>
                <a:latin typeface="Verdana"/>
                <a:ea typeface="Verdana"/>
                <a:cs typeface="Verdana"/>
                <a:sym typeface="Verdana"/>
              </a:rPr>
              <a:t>causes</a:t>
            </a:r>
            <a:endParaRPr sz="2000" i="0" u="none" strike="noStrike" cap="none">
              <a:solidFill>
                <a:srgbClr val="000000"/>
              </a:solidFill>
              <a:latin typeface="Verdana"/>
              <a:ea typeface="Verdana"/>
              <a:cs typeface="Verdana"/>
              <a:sym typeface="Verdana"/>
            </a:endParaRPr>
          </a:p>
        </p:txBody>
      </p:sp>
      <p:pic>
        <p:nvPicPr>
          <p:cNvPr id="814" name="Google Shape;814;g2e1d1154fa0_2_26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217149" y="3484325"/>
            <a:ext cx="1652400" cy="2163900"/>
          </a:xfrm>
          <a:prstGeom prst="roundRect">
            <a:avLst>
              <a:gd name="adj" fmla="val 16667"/>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2de62a644e9_0_697"/>
          <p:cNvSpPr txBox="1">
            <a:spLocks noGrp="1"/>
          </p:cNvSpPr>
          <p:nvPr>
            <p:ph type="body" idx="4294967295"/>
          </p:nvPr>
        </p:nvSpPr>
        <p:spPr>
          <a:xfrm>
            <a:off x="628650" y="1858175"/>
            <a:ext cx="7886700" cy="4206300"/>
          </a:xfrm>
          <a:prstGeom prst="rect">
            <a:avLst/>
          </a:prstGeom>
          <a:noFill/>
          <a:ln>
            <a:noFill/>
          </a:ln>
        </p:spPr>
        <p:txBody>
          <a:bodyPr spcFirstLastPara="1" wrap="square" lIns="91425" tIns="45700" rIns="91425" bIns="45700" anchor="t" anchorCtr="0">
            <a:noAutofit/>
          </a:bodyPr>
          <a:lstStyle/>
          <a:p>
            <a:pPr marL="457200" lvl="0" indent="-406717" algn="l" rtl="0">
              <a:lnSpc>
                <a:spcPct val="100000"/>
              </a:lnSpc>
              <a:spcBef>
                <a:spcPts val="0"/>
              </a:spcBef>
              <a:spcAft>
                <a:spcPts val="0"/>
              </a:spcAft>
              <a:buSzPts val="2805"/>
              <a:buFont typeface="Verdana"/>
              <a:buChar char="•"/>
            </a:pPr>
            <a:r>
              <a:rPr lang="en-US" sz="2805">
                <a:latin typeface="Verdana"/>
                <a:ea typeface="Verdana"/>
                <a:cs typeface="Verdana"/>
                <a:sym typeface="Verdana"/>
              </a:rPr>
              <a:t>What are the overlaps between the potential root causes and family/ student feedback?</a:t>
            </a:r>
            <a:endParaRPr sz="2805">
              <a:latin typeface="Verdana"/>
              <a:ea typeface="Verdana"/>
              <a:cs typeface="Verdana"/>
              <a:sym typeface="Verdana"/>
            </a:endParaRPr>
          </a:p>
          <a:p>
            <a:pPr marL="457200" lvl="0" indent="0" algn="l" rtl="0">
              <a:lnSpc>
                <a:spcPct val="100000"/>
              </a:lnSpc>
              <a:spcBef>
                <a:spcPts val="0"/>
              </a:spcBef>
              <a:spcAft>
                <a:spcPts val="0"/>
              </a:spcAft>
              <a:buNone/>
            </a:pPr>
            <a:endParaRPr sz="2805">
              <a:latin typeface="Verdana"/>
              <a:ea typeface="Verdana"/>
              <a:cs typeface="Verdana"/>
              <a:sym typeface="Verdana"/>
            </a:endParaRPr>
          </a:p>
          <a:p>
            <a:pPr marL="457200" lvl="0" indent="-406717" algn="l" rtl="0">
              <a:lnSpc>
                <a:spcPct val="100000"/>
              </a:lnSpc>
              <a:spcBef>
                <a:spcPts val="0"/>
              </a:spcBef>
              <a:spcAft>
                <a:spcPts val="0"/>
              </a:spcAft>
              <a:buSzPts val="2805"/>
              <a:buFont typeface="Verdana"/>
              <a:buChar char="•"/>
            </a:pPr>
            <a:r>
              <a:rPr lang="en-US" sz="2805">
                <a:latin typeface="Verdana"/>
                <a:ea typeface="Verdana"/>
                <a:cs typeface="Verdana"/>
                <a:sym typeface="Verdana"/>
              </a:rPr>
              <a:t>Which root cause/s do we have data to support?</a:t>
            </a:r>
            <a:endParaRPr sz="2805">
              <a:latin typeface="Verdana"/>
              <a:ea typeface="Verdana"/>
              <a:cs typeface="Verdana"/>
              <a:sym typeface="Verdana"/>
            </a:endParaRPr>
          </a:p>
          <a:p>
            <a:pPr marL="457200" lvl="0" indent="0" algn="l" rtl="0">
              <a:lnSpc>
                <a:spcPct val="100000"/>
              </a:lnSpc>
              <a:spcBef>
                <a:spcPts val="0"/>
              </a:spcBef>
              <a:spcAft>
                <a:spcPts val="0"/>
              </a:spcAft>
              <a:buNone/>
            </a:pPr>
            <a:endParaRPr sz="2805">
              <a:latin typeface="Verdana"/>
              <a:ea typeface="Verdana"/>
              <a:cs typeface="Verdana"/>
              <a:sym typeface="Verdana"/>
            </a:endParaRPr>
          </a:p>
          <a:p>
            <a:pPr marL="457200" lvl="0" indent="-406717" algn="l" rtl="0">
              <a:lnSpc>
                <a:spcPct val="100000"/>
              </a:lnSpc>
              <a:spcBef>
                <a:spcPts val="0"/>
              </a:spcBef>
              <a:spcAft>
                <a:spcPts val="0"/>
              </a:spcAft>
              <a:buSzPts val="2805"/>
              <a:buFont typeface="Verdana"/>
              <a:buChar char="•"/>
            </a:pPr>
            <a:r>
              <a:rPr lang="en-US" sz="2805">
                <a:latin typeface="Verdana"/>
                <a:ea typeface="Verdana"/>
                <a:cs typeface="Verdana"/>
                <a:sym typeface="Verdana"/>
              </a:rPr>
              <a:t>Which root cause/s will have the greatest positive impact on our goal?</a:t>
            </a:r>
            <a:endParaRPr sz="2805">
              <a:latin typeface="Verdana"/>
              <a:ea typeface="Verdana"/>
              <a:cs typeface="Verdana"/>
              <a:sym typeface="Verdana"/>
            </a:endParaRPr>
          </a:p>
        </p:txBody>
      </p:sp>
      <p:sp>
        <p:nvSpPr>
          <p:cNvPr id="822" name="Google Shape;822;g2de62a644e9_0_697"/>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Anywhere School:</a:t>
            </a:r>
            <a:endParaRPr/>
          </a:p>
          <a:p>
            <a:pPr marL="0" lvl="0" indent="0" algn="ctr" rtl="0">
              <a:lnSpc>
                <a:spcPct val="100000"/>
              </a:lnSpc>
              <a:spcBef>
                <a:spcPts val="0"/>
              </a:spcBef>
              <a:spcAft>
                <a:spcPts val="0"/>
              </a:spcAft>
              <a:buSzPts val="4000"/>
              <a:buNone/>
            </a:pPr>
            <a:r>
              <a:rPr lang="en-US"/>
              <a:t>Where Will We Start?</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cxnSp>
        <p:nvCxnSpPr>
          <p:cNvPr id="828" name="Google Shape;828;g2de62a644e9_0_703">
            <a:extLst>
              <a:ext uri="{C183D7F6-B498-43B3-948B-1728B52AA6E4}">
                <adec:decorative xmlns:adec="http://schemas.microsoft.com/office/drawing/2017/decorative" val="1"/>
              </a:ext>
            </a:extLst>
          </p:cNvPr>
          <p:cNvCxnSpPr>
            <a:stCxn id="829"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830" name="Google Shape;830;g2de62a644e9_0_703">
            <a:extLst>
              <a:ext uri="{C183D7F6-B498-43B3-948B-1728B52AA6E4}">
                <adec:decorative xmlns:adec="http://schemas.microsoft.com/office/drawing/2017/decorative" val="1"/>
              </a:ext>
            </a:extLst>
          </p:cNvPr>
          <p:cNvCxnSpPr>
            <a:stCxn id="829"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831" name="Google Shape;831;g2de62a644e9_0_703"/>
          <p:cNvSpPr/>
          <p:nvPr/>
        </p:nvSpPr>
        <p:spPr>
          <a:xfrm>
            <a:off x="858500" y="1490375"/>
            <a:ext cx="2685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Only sent home once at the beginning of the year in the handbook</a:t>
            </a:r>
            <a:endParaRPr sz="1100" b="0" i="0" u="none" strike="noStrike" cap="none">
              <a:solidFill>
                <a:srgbClr val="000000"/>
              </a:solidFill>
              <a:latin typeface="Arial"/>
              <a:ea typeface="Arial"/>
              <a:cs typeface="Arial"/>
              <a:sym typeface="Arial"/>
            </a:endParaRPr>
          </a:p>
        </p:txBody>
      </p:sp>
      <p:sp>
        <p:nvSpPr>
          <p:cNvPr id="832" name="Google Shape;832;g2de62a644e9_0_703"/>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833" name="Google Shape;833;g2de62a644e9_0_703"/>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834" name="Google Shape;834;g2de62a644e9_0_703"/>
          <p:cNvSpPr/>
          <p:nvPr/>
        </p:nvSpPr>
        <p:spPr>
          <a:xfrm>
            <a:off x="1134576" y="4000000"/>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Students have jobs and work late hours</a:t>
            </a:r>
            <a:endParaRPr sz="1400" b="0" i="0" u="none" strike="noStrike" cap="none">
              <a:solidFill>
                <a:srgbClr val="000000"/>
              </a:solidFill>
              <a:latin typeface="Arial"/>
              <a:ea typeface="Arial"/>
              <a:cs typeface="Arial"/>
              <a:sym typeface="Arial"/>
            </a:endParaRPr>
          </a:p>
        </p:txBody>
      </p:sp>
      <p:sp>
        <p:nvSpPr>
          <p:cNvPr id="835" name="Google Shape;835;g2de62a644e9_0_703"/>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sp>
        <p:nvSpPr>
          <p:cNvPr id="836" name="Google Shape;836;g2de62a644e9_0_703"/>
          <p:cNvSpPr/>
          <p:nvPr/>
        </p:nvSpPr>
        <p:spPr>
          <a:xfrm>
            <a:off x="1287750" y="3498825"/>
            <a:ext cx="3067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Students don’t feel like they belong/are accepted at school</a:t>
            </a:r>
            <a:endParaRPr sz="1400" b="0" i="0" u="none" strike="noStrike" cap="none">
              <a:solidFill>
                <a:srgbClr val="000000"/>
              </a:solidFill>
              <a:latin typeface="Arial"/>
              <a:ea typeface="Arial"/>
              <a:cs typeface="Arial"/>
              <a:sym typeface="Arial"/>
            </a:endParaRPr>
          </a:p>
        </p:txBody>
      </p:sp>
      <p:sp>
        <p:nvSpPr>
          <p:cNvPr id="837" name="Google Shape;837;g2de62a644e9_0_703"/>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cxnSp>
        <p:nvCxnSpPr>
          <p:cNvPr id="838" name="Google Shape;838;g2de62a644e9_0_703" descr="fishbone diagram of root causes identified for our example Anywhere School"/>
          <p:cNvCxnSpPr>
            <a:endCxn id="829"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839" name="Google Shape;839;g2de62a644e9_0_703"/>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840" name="Google Shape;840;g2de62a644e9_0_703"/>
          <p:cNvSpPr/>
          <p:nvPr/>
        </p:nvSpPr>
        <p:spPr>
          <a:xfrm>
            <a:off x="1134501" y="2444525"/>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200" b="0" i="0" u="none" strike="noStrike" cap="none">
                <a:solidFill>
                  <a:srgbClr val="000000"/>
                </a:solidFill>
                <a:latin typeface="Arial"/>
                <a:ea typeface="Arial"/>
                <a:cs typeface="Arial"/>
                <a:sym typeface="Arial"/>
              </a:rPr>
              <a:t>Hard to reach the families of chronically absent students</a:t>
            </a:r>
            <a:endParaRPr sz="1200" b="0" i="0" u="none" strike="noStrike" cap="none">
              <a:solidFill>
                <a:srgbClr val="000000"/>
              </a:solidFill>
              <a:latin typeface="Arial"/>
              <a:ea typeface="Arial"/>
              <a:cs typeface="Arial"/>
              <a:sym typeface="Arial"/>
            </a:endParaRPr>
          </a:p>
        </p:txBody>
      </p:sp>
      <p:sp>
        <p:nvSpPr>
          <p:cNvPr id="841" name="Google Shape;841;g2de62a644e9_0_703"/>
          <p:cNvSpPr/>
          <p:nvPr/>
        </p:nvSpPr>
        <p:spPr>
          <a:xfrm>
            <a:off x="855575" y="5052025"/>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Instruction primarily focuses on “drill and kill” teaching strategies</a:t>
            </a:r>
            <a:endParaRPr sz="1300" b="0" i="0" u="none" strike="noStrike" cap="none">
              <a:solidFill>
                <a:srgbClr val="000000"/>
              </a:solidFill>
              <a:latin typeface="Arial"/>
              <a:ea typeface="Arial"/>
              <a:cs typeface="Arial"/>
              <a:sym typeface="Arial"/>
            </a:endParaRPr>
          </a:p>
        </p:txBody>
      </p:sp>
      <p:sp>
        <p:nvSpPr>
          <p:cNvPr id="842" name="Google Shape;842;g2de62a644e9_0_703"/>
          <p:cNvSpPr/>
          <p:nvPr/>
        </p:nvSpPr>
        <p:spPr>
          <a:xfrm>
            <a:off x="1287750" y="2920175"/>
            <a:ext cx="3169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Faculty and staff are unsure who is responsible for reaching out to families</a:t>
            </a:r>
            <a:endParaRPr sz="1100" b="0" i="0" u="none" strike="noStrike" cap="none">
              <a:solidFill>
                <a:srgbClr val="000000"/>
              </a:solidFill>
              <a:latin typeface="Arial"/>
              <a:ea typeface="Arial"/>
              <a:cs typeface="Arial"/>
              <a:sym typeface="Arial"/>
            </a:endParaRPr>
          </a:p>
        </p:txBody>
      </p:sp>
      <p:sp>
        <p:nvSpPr>
          <p:cNvPr id="843" name="Google Shape;843;g2de62a644e9_0_703"/>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829" name="Google Shape;829;g2de62a644e9_0_703"/>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Why is 35% of the student population at-risk of being chronically absent, particularly among 7th and 8th grade students being reported as economically disadvantaged?</a:t>
            </a:r>
            <a:endParaRPr sz="1800" b="0" i="0" u="none" strike="noStrike" cap="none">
              <a:solidFill>
                <a:schemeClr val="accent1"/>
              </a:solidFill>
              <a:latin typeface="Arial"/>
              <a:ea typeface="Arial"/>
              <a:cs typeface="Arial"/>
              <a:sym typeface="Arial"/>
            </a:endParaRPr>
          </a:p>
        </p:txBody>
      </p:sp>
      <p:sp>
        <p:nvSpPr>
          <p:cNvPr id="845" name="Google Shape;845;g2de62a644e9_0_703"/>
          <p:cNvSpPr txBox="1"/>
          <p:nvPr/>
        </p:nvSpPr>
        <p:spPr>
          <a:xfrm>
            <a:off x="6749150" y="5133325"/>
            <a:ext cx="21933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000">
                <a:latin typeface="Verdana"/>
                <a:ea typeface="Verdana"/>
                <a:cs typeface="Verdana"/>
                <a:sym typeface="Verdana"/>
              </a:rPr>
              <a:t>workbook p. 22</a:t>
            </a:r>
            <a:endParaRPr sz="2000" i="0" u="none" strike="noStrike" cap="none">
              <a:solidFill>
                <a:srgbClr val="000000"/>
              </a:solidFill>
              <a:latin typeface="Verdana"/>
              <a:ea typeface="Verdana"/>
              <a:cs typeface="Verdana"/>
              <a:sym typeface="Verdana"/>
            </a:endParaRPr>
          </a:p>
        </p:txBody>
      </p:sp>
      <p:pic>
        <p:nvPicPr>
          <p:cNvPr id="846" name="Google Shape;846;g2de62a644e9_0_703" descr="icon for workbook"/>
          <p:cNvPicPr preferRelativeResize="0"/>
          <p:nvPr/>
        </p:nvPicPr>
        <p:blipFill>
          <a:blip r:embed="rId3">
            <a:alphaModFix/>
          </a:blip>
          <a:stretch>
            <a:fillRect/>
          </a:stretch>
        </p:blipFill>
        <p:spPr>
          <a:xfrm flipH="1">
            <a:off x="7794000" y="4365200"/>
            <a:ext cx="997700" cy="762250"/>
          </a:xfrm>
          <a:prstGeom prst="rect">
            <a:avLst/>
          </a:prstGeom>
          <a:noFill/>
          <a:ln>
            <a:noFill/>
          </a:ln>
        </p:spPr>
      </p:pic>
      <p:sp>
        <p:nvSpPr>
          <p:cNvPr id="844" name="Google Shape;844;g2de62a644e9_0_703"/>
          <p:cNvSpPr txBox="1"/>
          <p:nvPr/>
        </p:nvSpPr>
        <p:spPr>
          <a:xfrm>
            <a:off x="5773100" y="422025"/>
            <a:ext cx="3018600" cy="9654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400">
                <a:solidFill>
                  <a:srgbClr val="FFFFFF"/>
                </a:solidFill>
                <a:latin typeface="Verdana"/>
                <a:ea typeface="Verdana"/>
                <a:cs typeface="Verdana"/>
                <a:sym typeface="Verdana"/>
              </a:rPr>
              <a:t>Anywhere School</a:t>
            </a:r>
            <a:endParaRPr sz="2400">
              <a:solidFill>
                <a:srgbClr val="FFFFFF"/>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200"/>
              <a:buFont typeface="Arial"/>
              <a:buNone/>
            </a:pPr>
            <a:r>
              <a:rPr lang="en-US" sz="2400">
                <a:solidFill>
                  <a:srgbClr val="FFFFFF"/>
                </a:solidFill>
                <a:latin typeface="Verdana"/>
                <a:ea typeface="Verdana"/>
                <a:cs typeface="Verdana"/>
                <a:sym typeface="Verdana"/>
              </a:rPr>
              <a:t>Fishbone </a:t>
            </a:r>
            <a:r>
              <a:rPr lang="en-US" sz="2400" b="0" i="0" u="none" strike="noStrike" cap="none">
                <a:solidFill>
                  <a:srgbClr val="FFFFFF"/>
                </a:solidFill>
                <a:latin typeface="Verdana"/>
                <a:ea typeface="Verdana"/>
                <a:cs typeface="Verdana"/>
                <a:sym typeface="Verdana"/>
              </a:rPr>
              <a:t>Exampl</a:t>
            </a:r>
            <a:r>
              <a:rPr lang="en-US" sz="2400">
                <a:solidFill>
                  <a:srgbClr val="FFFFFF"/>
                </a:solidFill>
                <a:latin typeface="Verdana"/>
                <a:ea typeface="Verdana"/>
                <a:cs typeface="Verdana"/>
                <a:sym typeface="Verdana"/>
              </a:rPr>
              <a:t>e</a:t>
            </a:r>
            <a:endParaRPr sz="2400" b="0" i="0" u="none" strike="noStrike" cap="none">
              <a:solidFill>
                <a:srgbClr val="FFFFFF"/>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cxnSp>
        <p:nvCxnSpPr>
          <p:cNvPr id="851" name="Google Shape;851;g2de62a644e9_0_724">
            <a:extLst>
              <a:ext uri="{C183D7F6-B498-43B3-948B-1728B52AA6E4}">
                <adec:decorative xmlns:adec="http://schemas.microsoft.com/office/drawing/2017/decorative" val="1"/>
              </a:ext>
            </a:extLst>
          </p:cNvPr>
          <p:cNvCxnSpPr>
            <a:stCxn id="852"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853" name="Google Shape;853;g2de62a644e9_0_724">
            <a:extLst>
              <a:ext uri="{C183D7F6-B498-43B3-948B-1728B52AA6E4}">
                <adec:decorative xmlns:adec="http://schemas.microsoft.com/office/drawing/2017/decorative" val="1"/>
              </a:ext>
            </a:extLst>
          </p:cNvPr>
          <p:cNvCxnSpPr>
            <a:stCxn id="852"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854" name="Google Shape;854;g2de62a644e9_0_724"/>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855" name="Google Shape;855;g2de62a644e9_0_724"/>
          <p:cNvSpPr/>
          <p:nvPr/>
        </p:nvSpPr>
        <p:spPr>
          <a:xfrm>
            <a:off x="11316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cxnSp>
        <p:nvCxnSpPr>
          <p:cNvPr id="856" name="Google Shape;856;g2de62a644e9_0_724">
            <a:extLst>
              <a:ext uri="{C183D7F6-B498-43B3-948B-1728B52AA6E4}">
                <adec:decorative xmlns:adec="http://schemas.microsoft.com/office/drawing/2017/decorative" val="1"/>
              </a:ext>
            </a:extLst>
          </p:cNvPr>
          <p:cNvCxnSpPr>
            <a:endCxn id="852"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858" name="Google Shape;858;g2de62a644e9_0_724"/>
          <p:cNvSpPr/>
          <p:nvPr/>
        </p:nvSpPr>
        <p:spPr>
          <a:xfrm>
            <a:off x="8318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861" name="Google Shape;861;g2de62a644e9_0_724"/>
          <p:cNvSpPr/>
          <p:nvPr/>
        </p:nvSpPr>
        <p:spPr>
          <a:xfrm>
            <a:off x="1287750" y="2920175"/>
            <a:ext cx="3169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Faculty and staff are unsure who is responsible for reaching out to families</a:t>
            </a:r>
            <a:endParaRPr sz="1100" b="0" i="0" u="none" strike="noStrike" cap="none">
              <a:solidFill>
                <a:srgbClr val="000000"/>
              </a:solidFill>
              <a:latin typeface="Arial"/>
              <a:ea typeface="Arial"/>
              <a:cs typeface="Arial"/>
              <a:sym typeface="Arial"/>
            </a:endParaRPr>
          </a:p>
        </p:txBody>
      </p:sp>
      <p:sp>
        <p:nvSpPr>
          <p:cNvPr id="857" name="Google Shape;857;g2de62a644e9_0_724"/>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859" name="Google Shape;859;g2de62a644e9_0_724"/>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sp>
        <p:nvSpPr>
          <p:cNvPr id="852" name="Google Shape;852;g2de62a644e9_0_724"/>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1000"/>
              </a:spcBef>
              <a:spcAft>
                <a:spcPts val="0"/>
              </a:spcAft>
              <a:buClr>
                <a:schemeClr val="dk1"/>
              </a:buClr>
              <a:buSzPts val="1800"/>
              <a:buFont typeface="Arial"/>
              <a:buNone/>
            </a:pPr>
            <a:r>
              <a:rPr lang="en-US" sz="1800">
                <a:solidFill>
                  <a:schemeClr val="dk1"/>
                </a:solidFill>
                <a:latin typeface="Verdana"/>
                <a:ea typeface="Verdana"/>
                <a:cs typeface="Verdana"/>
                <a:sym typeface="Verdana"/>
              </a:rPr>
              <a:t>Why is 35% of the student population at-risk of being chronically absent, particularly among 7th and 8th grade students being reported as economically disadvantaged?</a:t>
            </a:r>
            <a:endParaRPr sz="1800" b="0" i="0" u="none" strike="noStrike" cap="none">
              <a:solidFill>
                <a:schemeClr val="accent1"/>
              </a:solidFill>
              <a:latin typeface="Arial"/>
              <a:ea typeface="Arial"/>
              <a:cs typeface="Arial"/>
              <a:sym typeface="Arial"/>
            </a:endParaRPr>
          </a:p>
        </p:txBody>
      </p:sp>
      <p:sp>
        <p:nvSpPr>
          <p:cNvPr id="860" name="Google Shape;860;g2de62a644e9_0_724"/>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graphicFrame>
        <p:nvGraphicFramePr>
          <p:cNvPr id="330" name="Google Shape;330;p8" title="Community Norms"/>
          <p:cNvGraphicFramePr/>
          <p:nvPr/>
        </p:nvGraphicFramePr>
        <p:xfrm>
          <a:off x="228592" y="1223428"/>
          <a:ext cx="8686800" cy="5349860"/>
        </p:xfrm>
        <a:graphic>
          <a:graphicData uri="http://schemas.openxmlformats.org/drawingml/2006/table">
            <a:tbl>
              <a:tblPr firstRow="1" bandRow="1">
                <a:noFill/>
                <a:tableStyleId>{298E971F-9367-4BE0-827C-6B6337DB0B71}</a:tableStyleId>
              </a:tblPr>
              <a:tblGrid>
                <a:gridCol w="2644000">
                  <a:extLst>
                    <a:ext uri="{9D8B030D-6E8A-4147-A177-3AD203B41FA5}">
                      <a16:colId xmlns:a16="http://schemas.microsoft.com/office/drawing/2014/main" val="20000"/>
                    </a:ext>
                  </a:extLst>
                </a:gridCol>
                <a:gridCol w="6042800">
                  <a:extLst>
                    <a:ext uri="{9D8B030D-6E8A-4147-A177-3AD203B41FA5}">
                      <a16:colId xmlns:a16="http://schemas.microsoft.com/office/drawing/2014/main" val="20001"/>
                    </a:ext>
                  </a:extLst>
                </a:gridCol>
              </a:tblGrid>
              <a:tr h="1261250">
                <a:tc>
                  <a:txBody>
                    <a:bodyPr/>
                    <a:lstStyle/>
                    <a:p>
                      <a:pPr marL="0" marR="0" lvl="0" indent="0" algn="ctr" rtl="0">
                        <a:lnSpc>
                          <a:spcPct val="100000"/>
                        </a:lnSpc>
                        <a:spcBef>
                          <a:spcPts val="0"/>
                        </a:spcBef>
                        <a:spcAft>
                          <a:spcPts val="0"/>
                        </a:spcAft>
                        <a:buClr>
                          <a:schemeClr val="dk1"/>
                        </a:buClr>
                        <a:buSzPts val="3000"/>
                        <a:buFont typeface="Verdana"/>
                        <a:buNone/>
                      </a:pPr>
                      <a:r>
                        <a:rPr lang="en-US" sz="2400" b="0" u="none" strike="noStrike" cap="none">
                          <a:solidFill>
                            <a:schemeClr val="dk1"/>
                          </a:solidFill>
                          <a:latin typeface="Verdana"/>
                          <a:ea typeface="Verdana"/>
                          <a:cs typeface="Verdana"/>
                          <a:sym typeface="Verdana"/>
                        </a:rPr>
                        <a:t>Be Responsible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Take care of your needs.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Share your questions with the group.</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8026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 Respectful</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Respect others intentions</a:t>
                      </a:r>
                      <a:endParaRPr sz="2400" u="none" strike="noStrike" cap="none"/>
                    </a:p>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Honor the impact of your words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t>Earnestly move toward completing tasks during team work time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45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a:t>
                      </a:r>
                      <a:endParaRPr sz="2400" u="none" strike="noStrike" cap="none"/>
                    </a:p>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Engaged</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Ask what you need to know to understand and contribute.</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Arial"/>
                        <a:buChar char="●"/>
                      </a:pPr>
                      <a:r>
                        <a:rPr lang="en-US" sz="2400" u="none" strike="noStrike" cap="none" dirty="0"/>
                        <a:t>Stay present</a:t>
                      </a:r>
                      <a:endParaRPr sz="2400" u="none" strike="noStrike" cap="none" dirty="0"/>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dirty="0"/>
                        <a:t>Listen to others attentively.</a:t>
                      </a:r>
                      <a:endParaRPr sz="2400" u="none" strike="noStrike" cap="none" dirty="0"/>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Share your expertise, </a:t>
                      </a:r>
                      <a:endParaRPr sz="2400" u="none" strike="noStrike" cap="none" dirty="0"/>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dirty="0">
                          <a:latin typeface="Verdana"/>
                          <a:ea typeface="Verdana"/>
                          <a:cs typeface="Verdana"/>
                          <a:sym typeface="Verdana"/>
                        </a:rPr>
                        <a:t>information and ideas.</a:t>
                      </a:r>
                      <a:endParaRPr sz="2400" u="none" strike="noStrike" cap="none" dirty="0"/>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31" name="Google Shape;331;p8"/>
          <p:cNvSpPr txBox="1">
            <a:spLocks noGrp="1"/>
          </p:cNvSpPr>
          <p:nvPr>
            <p:ph type="title"/>
          </p:nvPr>
        </p:nvSpPr>
        <p:spPr>
          <a:xfrm>
            <a:off x="228600" y="126475"/>
            <a:ext cx="8686800" cy="9948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200"/>
              <a:t>Community Agreements</a:t>
            </a:r>
            <a:endParaRPr sz="42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2e1d1154fa0_2_27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en-US"/>
              <a:t>Anywhere School: </a:t>
            </a:r>
            <a:endParaRPr/>
          </a:p>
          <a:p>
            <a:pPr marL="0" lvl="0" indent="0" algn="ctr" rtl="0">
              <a:lnSpc>
                <a:spcPct val="100000"/>
              </a:lnSpc>
              <a:spcBef>
                <a:spcPts val="0"/>
              </a:spcBef>
              <a:spcAft>
                <a:spcPts val="0"/>
              </a:spcAft>
              <a:buNone/>
            </a:pPr>
            <a:r>
              <a:rPr lang="en-US"/>
              <a:t>Data to support the “why”</a:t>
            </a:r>
            <a:endParaRPr/>
          </a:p>
        </p:txBody>
      </p:sp>
      <p:sp>
        <p:nvSpPr>
          <p:cNvPr id="868" name="Google Shape;868;g2e1d1154fa0_2_278"/>
          <p:cNvSpPr txBox="1">
            <a:spLocks noGrp="1"/>
          </p:cNvSpPr>
          <p:nvPr>
            <p:ph type="body" idx="4294967295"/>
          </p:nvPr>
        </p:nvSpPr>
        <p:spPr>
          <a:xfrm>
            <a:off x="457250" y="2647250"/>
            <a:ext cx="8229600" cy="41346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Faculty and staff are unsure of the district policy and student attendance rates…and…who is responsible for communicating with families</a:t>
            </a:r>
            <a:endParaRPr sz="2400">
              <a:latin typeface="Verdana"/>
              <a:ea typeface="Verdana"/>
              <a:cs typeface="Verdana"/>
              <a:sym typeface="Verdana"/>
            </a:endParaRPr>
          </a:p>
          <a:p>
            <a:pPr marL="914400" lvl="0" indent="-381000" algn="l" rtl="0">
              <a:lnSpc>
                <a:spcPct val="100000"/>
              </a:lnSpc>
              <a:spcBef>
                <a:spcPts val="0"/>
              </a:spcBef>
              <a:spcAft>
                <a:spcPts val="0"/>
              </a:spcAft>
              <a:buClr>
                <a:srgbClr val="0000FF"/>
              </a:buClr>
              <a:buSzPts val="2400"/>
              <a:buFont typeface="Verdana"/>
              <a:buChar char="-"/>
            </a:pPr>
            <a:r>
              <a:rPr lang="en-US" sz="2400">
                <a:solidFill>
                  <a:srgbClr val="0000FF"/>
                </a:solidFill>
                <a:latin typeface="Verdana"/>
                <a:ea typeface="Verdana"/>
                <a:cs typeface="Verdana"/>
                <a:sym typeface="Verdana"/>
              </a:rPr>
              <a:t>Feedback from families where multiple variants of the district policy (if any) were relayed to families from faculty and staff…and they were unaware of their student’s current attendance record</a:t>
            </a:r>
            <a:endParaRPr sz="2400">
              <a:solidFill>
                <a:srgbClr val="0000FF"/>
              </a:solidFill>
              <a:latin typeface="Verdana"/>
              <a:ea typeface="Verdana"/>
              <a:cs typeface="Verdana"/>
              <a:sym typeface="Verdana"/>
            </a:endParaRPr>
          </a:p>
          <a:p>
            <a:pPr marL="914400" lvl="0" indent="-381000" algn="l" rtl="0">
              <a:lnSpc>
                <a:spcPct val="100000"/>
              </a:lnSpc>
              <a:spcBef>
                <a:spcPts val="0"/>
              </a:spcBef>
              <a:spcAft>
                <a:spcPts val="0"/>
              </a:spcAft>
              <a:buClr>
                <a:srgbClr val="0000FF"/>
              </a:buClr>
              <a:buSzPts val="2400"/>
              <a:buFont typeface="Verdana"/>
              <a:buChar char="-"/>
            </a:pPr>
            <a:r>
              <a:rPr lang="en-US" sz="2400">
                <a:solidFill>
                  <a:srgbClr val="0000FF"/>
                </a:solidFill>
                <a:latin typeface="Verdana"/>
                <a:ea typeface="Verdana"/>
                <a:cs typeface="Verdana"/>
                <a:sym typeface="Verdana"/>
              </a:rPr>
              <a:t>Staff surveys indicated 75% of staff were unclear about who was responsible for communicating with families</a:t>
            </a:r>
            <a:endParaRPr sz="2400">
              <a:solidFill>
                <a:srgbClr val="0000FF"/>
              </a:solidFill>
              <a:latin typeface="Verdana"/>
              <a:ea typeface="Verdana"/>
              <a:cs typeface="Verdana"/>
              <a:sym typeface="Verdana"/>
            </a:endParaRPr>
          </a:p>
        </p:txBody>
      </p:sp>
      <p:sp>
        <p:nvSpPr>
          <p:cNvPr id="869" name="Google Shape;869;g2e1d1154fa0_2_278"/>
          <p:cNvSpPr txBox="1"/>
          <p:nvPr/>
        </p:nvSpPr>
        <p:spPr>
          <a:xfrm>
            <a:off x="457200" y="1509300"/>
            <a:ext cx="8229600" cy="11430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2350"/>
              <a:buFont typeface="Arial"/>
              <a:buNone/>
            </a:pPr>
            <a:r>
              <a:rPr lang="en-US" sz="235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225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2e1d1154fa0_2_28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Arial"/>
              <a:buNone/>
            </a:pPr>
            <a:r>
              <a:rPr lang="en-US"/>
              <a:t>Anywhere School: </a:t>
            </a:r>
            <a:endParaRPr/>
          </a:p>
          <a:p>
            <a:pPr marL="0" lvl="0" indent="0" algn="ctr" rtl="0">
              <a:lnSpc>
                <a:spcPct val="100000"/>
              </a:lnSpc>
              <a:spcBef>
                <a:spcPts val="0"/>
              </a:spcBef>
              <a:spcAft>
                <a:spcPts val="0"/>
              </a:spcAft>
              <a:buNone/>
            </a:pPr>
            <a:r>
              <a:rPr lang="en-US" sz="3888"/>
              <a:t>Data to support the “why” (cont’d)</a:t>
            </a:r>
            <a:endParaRPr/>
          </a:p>
        </p:txBody>
      </p:sp>
      <p:sp>
        <p:nvSpPr>
          <p:cNvPr id="876" name="Google Shape;876;g2e1d1154fa0_2_286"/>
          <p:cNvSpPr txBox="1">
            <a:spLocks noGrp="1"/>
          </p:cNvSpPr>
          <p:nvPr>
            <p:ph type="body" idx="4294967295"/>
          </p:nvPr>
        </p:nvSpPr>
        <p:spPr>
          <a:xfrm>
            <a:off x="495750" y="2743200"/>
            <a:ext cx="8138700" cy="37293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SzPts val="2400"/>
              <a:buFont typeface="Verdana"/>
              <a:buChar char="●"/>
            </a:pPr>
            <a:r>
              <a:rPr lang="en-US" sz="2400">
                <a:latin typeface="Verdana"/>
                <a:ea typeface="Verdana"/>
                <a:cs typeface="Verdana"/>
                <a:sym typeface="Verdana"/>
              </a:rPr>
              <a:t>“Increase in reported anxiety and depression among students.”</a:t>
            </a:r>
            <a:endParaRPr sz="2400">
              <a:latin typeface="Verdana"/>
              <a:ea typeface="Verdana"/>
              <a:cs typeface="Verdana"/>
              <a:sym typeface="Verdana"/>
            </a:endParaRPr>
          </a:p>
          <a:p>
            <a:pPr marL="914400" lvl="1" indent="-381001" algn="l" rtl="0">
              <a:lnSpc>
                <a:spcPct val="100000"/>
              </a:lnSpc>
              <a:spcBef>
                <a:spcPts val="500"/>
              </a:spcBef>
              <a:spcAft>
                <a:spcPts val="0"/>
              </a:spcAft>
              <a:buClr>
                <a:srgbClr val="0000FF"/>
              </a:buClr>
              <a:buSzPts val="2400"/>
              <a:buFont typeface="Verdana"/>
              <a:buChar char="–"/>
            </a:pPr>
            <a:r>
              <a:rPr lang="en-US">
                <a:solidFill>
                  <a:srgbClr val="0000FF"/>
                </a:solidFill>
                <a:latin typeface="Verdana"/>
                <a:ea typeface="Verdana"/>
                <a:cs typeface="Verdana"/>
                <a:sym typeface="Verdana"/>
              </a:rPr>
              <a:t>Student safety survey indicated an increase in student anxiety and depression</a:t>
            </a:r>
            <a:endParaRPr>
              <a:solidFill>
                <a:srgbClr val="0000FF"/>
              </a:solidFill>
              <a:latin typeface="Verdana"/>
              <a:ea typeface="Verdana"/>
              <a:cs typeface="Verdana"/>
              <a:sym typeface="Verdana"/>
            </a:endParaRPr>
          </a:p>
          <a:p>
            <a:pPr marL="457200" lvl="0" indent="-381000" algn="l" rtl="0">
              <a:lnSpc>
                <a:spcPct val="100000"/>
              </a:lnSpc>
              <a:spcBef>
                <a:spcPts val="1000"/>
              </a:spcBef>
              <a:spcAft>
                <a:spcPts val="0"/>
              </a:spcAft>
              <a:buSzPts val="2400"/>
              <a:buFont typeface="Verdana"/>
              <a:buChar char="●"/>
            </a:pPr>
            <a:r>
              <a:rPr lang="en-US" sz="2400">
                <a:latin typeface="Verdana"/>
                <a:ea typeface="Verdana"/>
                <a:cs typeface="Verdana"/>
                <a:sym typeface="Verdana"/>
              </a:rPr>
              <a:t>“Lack of scaffolding in instruction.”</a:t>
            </a:r>
            <a:endParaRPr sz="2400">
              <a:latin typeface="Verdana"/>
              <a:ea typeface="Verdana"/>
              <a:cs typeface="Verdana"/>
              <a:sym typeface="Verdana"/>
            </a:endParaRPr>
          </a:p>
          <a:p>
            <a:pPr marL="914400" lvl="1" indent="-381000" algn="l" rtl="0">
              <a:lnSpc>
                <a:spcPct val="100000"/>
              </a:lnSpc>
              <a:spcBef>
                <a:spcPts val="500"/>
              </a:spcBef>
              <a:spcAft>
                <a:spcPts val="1000"/>
              </a:spcAft>
              <a:buClr>
                <a:srgbClr val="0000FF"/>
              </a:buClr>
              <a:buSzPts val="2400"/>
              <a:buFont typeface="Verdana"/>
              <a:buChar char="–"/>
            </a:pPr>
            <a:r>
              <a:rPr lang="en-US">
                <a:solidFill>
                  <a:srgbClr val="0000FF"/>
                </a:solidFill>
                <a:latin typeface="Verdana"/>
                <a:ea typeface="Verdana"/>
                <a:cs typeface="Verdana"/>
                <a:sym typeface="Verdana"/>
              </a:rPr>
              <a:t>A review of administrator classroom walkthroughs showed a high percentage of teachers inadequately scaffolding concepts and content to help students develop understanding</a:t>
            </a:r>
            <a:endParaRPr>
              <a:solidFill>
                <a:srgbClr val="0000FF"/>
              </a:solidFill>
              <a:latin typeface="Verdana"/>
              <a:ea typeface="Verdana"/>
              <a:cs typeface="Verdana"/>
              <a:sym typeface="Verdana"/>
            </a:endParaRPr>
          </a:p>
        </p:txBody>
      </p:sp>
      <p:sp>
        <p:nvSpPr>
          <p:cNvPr id="877" name="Google Shape;877;g2e1d1154fa0_2_286"/>
          <p:cNvSpPr txBox="1"/>
          <p:nvPr/>
        </p:nvSpPr>
        <p:spPr>
          <a:xfrm>
            <a:off x="495750" y="1524000"/>
            <a:ext cx="8138700" cy="11430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2350"/>
              <a:buFont typeface="Arial"/>
              <a:buNone/>
            </a:pPr>
            <a:r>
              <a:rPr lang="en-US" sz="240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2de62a644e9_0_824"/>
          <p:cNvSpPr txBox="1">
            <a:spLocks noGrp="1"/>
          </p:cNvSpPr>
          <p:nvPr>
            <p:ph type="body" idx="4294967295"/>
          </p:nvPr>
        </p:nvSpPr>
        <p:spPr>
          <a:xfrm>
            <a:off x="628650" y="1828800"/>
            <a:ext cx="7886700" cy="1736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360"/>
              </a:spcBef>
              <a:spcAft>
                <a:spcPts val="0"/>
              </a:spcAft>
              <a:buSzPts val="1800"/>
              <a:buNone/>
            </a:pPr>
            <a:r>
              <a:rPr lang="en-US" sz="2400">
                <a:latin typeface="Verdana"/>
                <a:ea typeface="Verdana"/>
                <a:cs typeface="Verdana"/>
                <a:sym typeface="Verdana"/>
              </a:rPr>
              <a:t>“In 2023, 35% of the student population was at-risk of being chronically absent, particularly among 7th and 8th grade students being reported as economically disadvantaged. </a:t>
            </a:r>
            <a:endParaRPr sz="2400">
              <a:latin typeface="Verdana"/>
              <a:ea typeface="Verdana"/>
              <a:cs typeface="Verdana"/>
              <a:sym typeface="Verdana"/>
            </a:endParaRPr>
          </a:p>
        </p:txBody>
      </p:sp>
      <p:sp>
        <p:nvSpPr>
          <p:cNvPr id="883" name="Google Shape;883;g2de62a644e9_0_824"/>
          <p:cNvSpPr txBox="1"/>
          <p:nvPr/>
        </p:nvSpPr>
        <p:spPr>
          <a:xfrm>
            <a:off x="651750" y="3461925"/>
            <a:ext cx="7840500" cy="2019900"/>
          </a:xfrm>
          <a:prstGeom prst="rect">
            <a:avLst/>
          </a:prstGeom>
          <a:noFill/>
          <a:ln>
            <a:noFill/>
          </a:ln>
        </p:spPr>
        <p:txBody>
          <a:bodyPr spcFirstLastPara="1" wrap="square" lIns="91425" tIns="91425" rIns="91425" bIns="91425" anchor="ctr" anchorCtr="0">
            <a:noAutofit/>
          </a:bodyPr>
          <a:lstStyle/>
          <a:p>
            <a:pPr marL="0" lvl="0" indent="0" algn="ctr" rtl="0">
              <a:spcBef>
                <a:spcPts val="360"/>
              </a:spcBef>
              <a:spcAft>
                <a:spcPts val="0"/>
              </a:spcAft>
              <a:buNone/>
            </a:pPr>
            <a:r>
              <a:rPr lang="en-US" sz="2400">
                <a:solidFill>
                  <a:schemeClr val="dk1"/>
                </a:solidFill>
                <a:latin typeface="Verdana"/>
                <a:ea typeface="Verdana"/>
                <a:cs typeface="Verdana"/>
                <a:sym typeface="Verdana"/>
              </a:rPr>
              <a:t>This is believed to be due to a lack of communication about our absentee policy and procedures, student’s current attendance record, and attendance supports along with an increase in student stress.”</a:t>
            </a:r>
            <a:endParaRPr sz="2400">
              <a:solidFill>
                <a:schemeClr val="dk1"/>
              </a:solidFill>
              <a:latin typeface="Verdana"/>
              <a:ea typeface="Verdana"/>
              <a:cs typeface="Verdana"/>
              <a:sym typeface="Verdana"/>
            </a:endParaRPr>
          </a:p>
        </p:txBody>
      </p:sp>
      <p:sp>
        <p:nvSpPr>
          <p:cNvPr id="884" name="Google Shape;884;g2de62a644e9_0_824"/>
          <p:cNvSpPr txBox="1">
            <a:spLocks noGrp="1"/>
          </p:cNvSpPr>
          <p:nvPr>
            <p:ph type="title"/>
          </p:nvPr>
        </p:nvSpPr>
        <p:spPr>
          <a:xfrm>
            <a:off x="228600" y="317025"/>
            <a:ext cx="86868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000"/>
              <a:t>Anywhere School Precision Statement: </a:t>
            </a:r>
            <a:endParaRPr sz="3000"/>
          </a:p>
          <a:p>
            <a:pPr marL="0" lvl="0" indent="0" algn="ctr" rtl="0">
              <a:lnSpc>
                <a:spcPct val="100000"/>
              </a:lnSpc>
              <a:spcBef>
                <a:spcPts val="0"/>
              </a:spcBef>
              <a:spcAft>
                <a:spcPts val="0"/>
              </a:spcAft>
              <a:buNone/>
            </a:pPr>
            <a:r>
              <a:rPr lang="en-US" sz="3000"/>
              <a:t>Bringing it All Together</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3"/>
                                        </p:tgtEl>
                                        <p:attrNameLst>
                                          <p:attrName>style.visibility</p:attrName>
                                        </p:attrNameLst>
                                      </p:cBhvr>
                                      <p:to>
                                        <p:strVal val="visible"/>
                                      </p:to>
                                    </p:set>
                                    <p:animEffect transition="in" filter="fade">
                                      <p:cBhvr>
                                        <p:cTn id="7" dur="1000"/>
                                        <p:tgtEl>
                                          <p:spTgt spid="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2e1d1154fa0_2_306"/>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sz="2850">
                <a:latin typeface="Verdana"/>
                <a:ea typeface="Verdana"/>
                <a:cs typeface="Verdana"/>
                <a:sym typeface="Verdana"/>
              </a:rPr>
              <a:t>Work Time: Step 1</a:t>
            </a:r>
            <a:endParaRPr sz="2850">
              <a:latin typeface="Verdana"/>
              <a:ea typeface="Verdana"/>
              <a:cs typeface="Verdana"/>
              <a:sym typeface="Verdana"/>
            </a:endParaRPr>
          </a:p>
        </p:txBody>
      </p:sp>
      <p:sp>
        <p:nvSpPr>
          <p:cNvPr id="891" name="Google Shape;891;g2e1d1154fa0_2_306"/>
          <p:cNvSpPr txBox="1">
            <a:spLocks noGrp="1"/>
          </p:cNvSpPr>
          <p:nvPr>
            <p:ph type="body" idx="1"/>
          </p:nvPr>
        </p:nvSpPr>
        <p:spPr>
          <a:xfrm>
            <a:off x="3575050" y="273051"/>
            <a:ext cx="5111700" cy="56748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Calibri"/>
              <a:buAutoNum type="arabicPeriod"/>
            </a:pPr>
            <a:r>
              <a:rPr lang="en-US" sz="2800">
                <a:latin typeface="Verdana"/>
                <a:ea typeface="Verdana"/>
                <a:cs typeface="Verdana"/>
                <a:sym typeface="Verdana"/>
              </a:rPr>
              <a:t>Revisit your problem statement. </a:t>
            </a:r>
            <a:r>
              <a:rPr lang="en-US" sz="2800" i="1">
                <a:latin typeface="Verdana"/>
                <a:ea typeface="Verdana"/>
                <a:cs typeface="Verdana"/>
                <a:sym typeface="Verdana"/>
              </a:rPr>
              <a:t>Individually</a:t>
            </a:r>
            <a:r>
              <a:rPr lang="en-US" sz="2800">
                <a:latin typeface="Verdana"/>
                <a:ea typeface="Verdana"/>
                <a:cs typeface="Verdana"/>
                <a:sym typeface="Verdana"/>
              </a:rPr>
              <a:t> brainstorm as many possible contributing factors of the problem that you can. </a:t>
            </a:r>
            <a:r>
              <a:rPr lang="en-US" sz="2800" i="1">
                <a:solidFill>
                  <a:srgbClr val="FF0000"/>
                </a:solidFill>
                <a:latin typeface="Verdana"/>
                <a:ea typeface="Verdana"/>
                <a:cs typeface="Verdana"/>
                <a:sym typeface="Verdana"/>
              </a:rPr>
              <a:t>Use data to justify your claims!</a:t>
            </a:r>
            <a:endParaRPr sz="2800">
              <a:latin typeface="Verdana"/>
              <a:ea typeface="Verdana"/>
              <a:cs typeface="Verdana"/>
              <a:sym typeface="Verdana"/>
            </a:endParaRPr>
          </a:p>
        </p:txBody>
      </p:sp>
      <p:sp>
        <p:nvSpPr>
          <p:cNvPr id="892" name="Google Shape;892;g2e1d1154fa0_2_306"/>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700">
                <a:latin typeface="Verdana"/>
                <a:ea typeface="Verdana"/>
                <a:cs typeface="Verdana"/>
                <a:sym typeface="Verdana"/>
              </a:rPr>
              <a:t>Developing a Precision Statement</a:t>
            </a:r>
            <a:endParaRPr sz="2700">
              <a:solidFill>
                <a:srgbClr val="FFFFFF"/>
              </a:solidFill>
              <a:latin typeface="Verdana"/>
              <a:ea typeface="Verdana"/>
              <a:cs typeface="Verdana"/>
              <a:sym typeface="Verdana"/>
            </a:endParaRPr>
          </a:p>
        </p:txBody>
      </p:sp>
      <p:pic>
        <p:nvPicPr>
          <p:cNvPr id="894" name="Google Shape;894;g2e1d1154fa0_2_30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3474" y="3639975"/>
            <a:ext cx="2776275" cy="2121275"/>
          </a:xfrm>
          <a:prstGeom prst="rect">
            <a:avLst/>
          </a:prstGeom>
          <a:noFill/>
          <a:ln>
            <a:noFill/>
          </a:ln>
        </p:spPr>
      </p:pic>
      <p:sp>
        <p:nvSpPr>
          <p:cNvPr id="895" name="Google Shape;895;g2e1d1154fa0_2_306"/>
          <p:cNvSpPr txBox="1"/>
          <p:nvPr/>
        </p:nvSpPr>
        <p:spPr>
          <a:xfrm>
            <a:off x="1330800" y="6192625"/>
            <a:ext cx="4420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800">
                <a:latin typeface="Verdana"/>
                <a:ea typeface="Verdana"/>
                <a:cs typeface="Verdana"/>
                <a:sym typeface="Verdana"/>
              </a:rPr>
              <a:t>workbook p.</a:t>
            </a:r>
            <a:r>
              <a:rPr lang="en-US" sz="1800" i="0" u="none" strike="noStrike" cap="none">
                <a:solidFill>
                  <a:srgbClr val="000000"/>
                </a:solidFill>
                <a:latin typeface="Verdana"/>
                <a:ea typeface="Verdana"/>
                <a:cs typeface="Verdana"/>
                <a:sym typeface="Verdana"/>
              </a:rPr>
              <a:t> 23 - Ecological Factors</a:t>
            </a:r>
            <a:endParaRPr sz="1800" i="0" u="none" strike="noStrike" cap="none">
              <a:solidFill>
                <a:srgbClr val="000000"/>
              </a:solidFill>
              <a:latin typeface="Verdana"/>
              <a:ea typeface="Verdana"/>
              <a:cs typeface="Verdana"/>
              <a:sym typeface="Verdana"/>
            </a:endParaRPr>
          </a:p>
        </p:txBody>
      </p:sp>
      <p:pic>
        <p:nvPicPr>
          <p:cNvPr id="896" name="Google Shape;896;g2e1d1154fa0_2_306" descr="icon for workbook"/>
          <p:cNvPicPr preferRelativeResize="0"/>
          <p:nvPr/>
        </p:nvPicPr>
        <p:blipFill>
          <a:blip r:embed="rId4">
            <a:alphaModFix/>
          </a:blip>
          <a:stretch>
            <a:fillRect/>
          </a:stretch>
        </p:blipFill>
        <p:spPr>
          <a:xfrm flipH="1">
            <a:off x="145525" y="6042350"/>
            <a:ext cx="997700" cy="762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900"/>
        <p:cNvGrpSpPr/>
        <p:nvPr/>
      </p:nvGrpSpPr>
      <p:grpSpPr>
        <a:xfrm>
          <a:off x="0" y="0"/>
          <a:ext cx="0" cy="0"/>
          <a:chOff x="0" y="0"/>
          <a:chExt cx="0" cy="0"/>
        </a:xfrm>
      </p:grpSpPr>
      <p:sp>
        <p:nvSpPr>
          <p:cNvPr id="901" name="Google Shape;901;g2e177c038cb_0_474"/>
          <p:cNvSpPr txBox="1"/>
          <p:nvPr/>
        </p:nvSpPr>
        <p:spPr>
          <a:xfrm>
            <a:off x="57150" y="6303900"/>
            <a:ext cx="7335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latin typeface="Calibri"/>
                <a:ea typeface="Calibri"/>
                <a:cs typeface="Calibri"/>
                <a:sym typeface="Calibri"/>
              </a:rPr>
              <a:t>workbook p. 23</a:t>
            </a:r>
            <a:endParaRPr sz="2400" i="0" u="none" strike="noStrike" cap="none">
              <a:solidFill>
                <a:srgbClr val="000000"/>
              </a:solidFill>
              <a:latin typeface="Calibri"/>
              <a:ea typeface="Calibri"/>
              <a:cs typeface="Calibri"/>
              <a:sym typeface="Calibri"/>
            </a:endParaRPr>
          </a:p>
        </p:txBody>
      </p:sp>
      <p:graphicFrame>
        <p:nvGraphicFramePr>
          <p:cNvPr id="902" name="Google Shape;902;g2e177c038cb_0_474" title="Ecological Factors"/>
          <p:cNvGraphicFramePr/>
          <p:nvPr/>
        </p:nvGraphicFramePr>
        <p:xfrm>
          <a:off x="244696" y="1489163"/>
          <a:ext cx="8654625" cy="4842200"/>
        </p:xfrm>
        <a:graphic>
          <a:graphicData uri="http://schemas.openxmlformats.org/drawingml/2006/table">
            <a:tbl>
              <a:tblPr firstRow="1" bandRow="1">
                <a:noFill/>
                <a:tableStyleId>{298E971F-9367-4BE0-827C-6B6337DB0B71}</a:tableStyleId>
              </a:tblPr>
              <a:tblGrid>
                <a:gridCol w="1226375">
                  <a:extLst>
                    <a:ext uri="{9D8B030D-6E8A-4147-A177-3AD203B41FA5}">
                      <a16:colId xmlns:a16="http://schemas.microsoft.com/office/drawing/2014/main" val="20000"/>
                    </a:ext>
                  </a:extLst>
                </a:gridCol>
                <a:gridCol w="7428250">
                  <a:extLst>
                    <a:ext uri="{9D8B030D-6E8A-4147-A177-3AD203B41FA5}">
                      <a16:colId xmlns:a16="http://schemas.microsoft.com/office/drawing/2014/main" val="20001"/>
                    </a:ext>
                  </a:extLst>
                </a:gridCol>
              </a:tblGrid>
              <a:tr h="544450">
                <a:tc>
                  <a:txBody>
                    <a:bodyPr/>
                    <a:lstStyle/>
                    <a:p>
                      <a:pPr marL="0" marR="0" lvl="0" indent="0" algn="ctr" rtl="0">
                        <a:lnSpc>
                          <a:spcPct val="100000"/>
                        </a:lnSpc>
                        <a:spcBef>
                          <a:spcPts val="0"/>
                        </a:spcBef>
                        <a:spcAft>
                          <a:spcPts val="0"/>
                        </a:spcAft>
                        <a:buClr>
                          <a:srgbClr val="000000"/>
                        </a:buClr>
                        <a:buSzPts val="1350"/>
                        <a:buFont typeface="Arial"/>
                        <a:buNone/>
                      </a:pPr>
                      <a:r>
                        <a:rPr lang="en-US" sz="1450" u="none" strike="noStrike" cap="none">
                          <a:solidFill>
                            <a:srgbClr val="FFFFFF"/>
                          </a:solidFill>
                        </a:rPr>
                        <a:t>Ecological Factor</a:t>
                      </a:r>
                      <a:endParaRPr sz="1450" u="none" strike="noStrike" cap="none">
                        <a:solidFill>
                          <a:srgbClr val="FFFFFF"/>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350"/>
                        <a:buFont typeface="Arial"/>
                        <a:buNone/>
                      </a:pPr>
                      <a:r>
                        <a:rPr lang="en-US" sz="2400" u="none" strike="noStrike" cap="none">
                          <a:solidFill>
                            <a:srgbClr val="FFFFFF"/>
                          </a:solidFill>
                        </a:rPr>
                        <a:t>Examples</a:t>
                      </a:r>
                      <a:endParaRPr sz="2400" u="none" strike="noStrike" cap="none">
                        <a:solidFill>
                          <a:srgbClr val="FFFFFF"/>
                        </a:solidFill>
                      </a:endParaRPr>
                    </a:p>
                  </a:txBody>
                  <a:tcPr marL="91450" marR="91450" marT="45725" marB="45725"/>
                </a:tc>
                <a:extLst>
                  <a:ext uri="{0D108BD9-81ED-4DB2-BD59-A6C34878D82A}">
                    <a16:rowId xmlns:a16="http://schemas.microsoft.com/office/drawing/2014/main" val="10000"/>
                  </a:ext>
                </a:extLst>
              </a:tr>
              <a:tr h="8120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School Climate</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Collaborative decision making; order &amp; discipline; parent involvement; staff dedication to student learning (e.g., beliefs); physical structure; established procedural routines; recognition for positive behavior; school pride &amp; student involvement, continuous improvement culture, etc.</a:t>
                      </a:r>
                      <a:endParaRPr sz="1200" u="none" strike="noStrike" cap="none"/>
                    </a:p>
                  </a:txBody>
                  <a:tcPr marL="91450" marR="91450" marT="45725" marB="45725"/>
                </a:tc>
                <a:extLst>
                  <a:ext uri="{0D108BD9-81ED-4DB2-BD59-A6C34878D82A}">
                    <a16:rowId xmlns:a16="http://schemas.microsoft.com/office/drawing/2014/main" val="10001"/>
                  </a:ext>
                </a:extLst>
              </a:tr>
              <a:tr h="7972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Relationships</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i="1" u="sng" strike="noStrike" cap="none"/>
                        <a:t>Teacher-student</a:t>
                      </a:r>
                      <a:r>
                        <a:rPr lang="en-US" sz="1200" u="none" strike="noStrike" cap="none"/>
                        <a:t> relationships – expectations; mentoring, encouragement</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i="1" u="sng" strike="noStrike" cap="none">
                          <a:solidFill>
                            <a:schemeClr val="dk1"/>
                          </a:solidFill>
                          <a:latin typeface="Verdana"/>
                          <a:ea typeface="Verdana"/>
                          <a:cs typeface="Verdana"/>
                          <a:sym typeface="Verdana"/>
                        </a:rPr>
                        <a:t>Family-child</a:t>
                      </a:r>
                      <a:r>
                        <a:rPr lang="en-US" sz="1200" u="none" strike="noStrike" cap="none"/>
                        <a:t> relationships – parenting style &amp; involvement in child’s education</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i="1" u="sng" strike="noStrike" cap="none">
                          <a:solidFill>
                            <a:schemeClr val="dk1"/>
                          </a:solidFill>
                          <a:latin typeface="Verdana"/>
                          <a:ea typeface="Verdana"/>
                          <a:cs typeface="Verdana"/>
                          <a:sym typeface="Verdana"/>
                        </a:rPr>
                        <a:t>Peer</a:t>
                      </a:r>
                      <a:r>
                        <a:rPr lang="en-US" sz="1200" u="none" strike="noStrike" cap="none"/>
                        <a:t> relationships – interpersonal skill development; support group network</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t>Each – opportunities for positive or negative social reinforcement</a:t>
                      </a:r>
                      <a:endParaRPr sz="1200" u="none" strike="noStrike" cap="none"/>
                    </a:p>
                  </a:txBody>
                  <a:tcPr marL="91450" marR="91450" marT="45725" marB="45725"/>
                </a:tc>
                <a:extLst>
                  <a:ext uri="{0D108BD9-81ED-4DB2-BD59-A6C34878D82A}">
                    <a16:rowId xmlns:a16="http://schemas.microsoft.com/office/drawing/2014/main" val="10002"/>
                  </a:ext>
                </a:extLst>
              </a:tr>
              <a:tr h="4433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Instruction</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Instructional planning, management, delivery, and evaluation practices; opportunities for feedback (positive or negative reinforcement; extinction; DRO, etc.); hierarchy of skills focus</a:t>
                      </a:r>
                      <a:endParaRPr sz="1200" u="none" strike="noStrike" cap="none"/>
                    </a:p>
                  </a:txBody>
                  <a:tcPr marL="91450" marR="91450" marT="45725" marB="45725"/>
                </a:tc>
                <a:extLst>
                  <a:ext uri="{0D108BD9-81ED-4DB2-BD59-A6C34878D82A}">
                    <a16:rowId xmlns:a16="http://schemas.microsoft.com/office/drawing/2014/main" val="10003"/>
                  </a:ext>
                </a:extLst>
              </a:tr>
              <a:tr h="4433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Curriculum</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Match of content with student skills and culture; opportunities for deep vs. surface learning. Alignment with education standards for promotion/graduation</a:t>
                      </a:r>
                      <a:endParaRPr sz="1200" u="none" strike="noStrike" cap="none"/>
                    </a:p>
                  </a:txBody>
                  <a:tcPr marL="91450" marR="91450" marT="45725" marB="45725"/>
                </a:tc>
                <a:extLst>
                  <a:ext uri="{0D108BD9-81ED-4DB2-BD59-A6C34878D82A}">
                    <a16:rowId xmlns:a16="http://schemas.microsoft.com/office/drawing/2014/main" val="10004"/>
                  </a:ext>
                </a:extLst>
              </a:tr>
              <a:tr h="6203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Instructional Environment</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management and arrangement; predictable classroom routines; home-school collaboration &amp; congruence of performance expectations; enriched and engaging activities, recognition for positive behavior/ acad performance</a:t>
                      </a:r>
                      <a:endParaRPr sz="1200" u="none" strike="noStrike" cap="none"/>
                    </a:p>
                  </a:txBody>
                  <a:tcPr marL="91450" marR="91450" marT="45725" marB="45725"/>
                </a:tc>
                <a:extLst>
                  <a:ext uri="{0D108BD9-81ED-4DB2-BD59-A6C34878D82A}">
                    <a16:rowId xmlns:a16="http://schemas.microsoft.com/office/drawing/2014/main" val="10005"/>
                  </a:ext>
                </a:extLst>
              </a:tr>
              <a:tr h="4433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Learner</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Skills or abilities, physical (e.g., vision impaired) and neurological  factors (e.g., ADHD; TBI), developmental history, nutritional experiences, motivation (attention or escape/avoid)</a:t>
                      </a:r>
                      <a:endParaRPr sz="1200" u="none" strike="noStrike" cap="none"/>
                    </a:p>
                  </a:txBody>
                  <a:tcPr marL="91450" marR="91450" marT="45725" marB="45725"/>
                </a:tc>
                <a:extLst>
                  <a:ext uri="{0D108BD9-81ED-4DB2-BD59-A6C34878D82A}">
                    <a16:rowId xmlns:a16="http://schemas.microsoft.com/office/drawing/2014/main" val="10006"/>
                  </a:ext>
                </a:extLst>
              </a:tr>
              <a:tr h="5741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School Organization</a:t>
                      </a:r>
                      <a:endParaRPr sz="1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t>Efficiency of resource allocation to provide supports matched to needs; supports for fidelity of instruction/interventions; scheduling systems, teaming and student grouping structures, education service delivery methods (e.g., tiered system of supports)</a:t>
                      </a:r>
                      <a:endParaRPr sz="12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903" name="Google Shape;903;g2e177c038cb_0_474"/>
          <p:cNvSpPr txBox="1">
            <a:spLocks noGrp="1"/>
          </p:cNvSpPr>
          <p:nvPr>
            <p:ph type="title"/>
          </p:nvPr>
        </p:nvSpPr>
        <p:spPr>
          <a:xfrm>
            <a:off x="228600" y="207550"/>
            <a:ext cx="8686800" cy="1143000"/>
          </a:xfrm>
          <a:prstGeom prst="rect">
            <a:avLst/>
          </a:prstGeom>
        </p:spPr>
        <p:txBody>
          <a:bodyPr spcFirstLastPara="1" wrap="square" lIns="91425" tIns="45700" rIns="91425" bIns="45700" anchor="ctr" anchorCtr="0">
            <a:normAutofit/>
          </a:bodyPr>
          <a:lstStyle/>
          <a:p>
            <a:pPr marL="0" lvl="0" indent="0" algn="ctr" rtl="0">
              <a:lnSpc>
                <a:spcPct val="100000"/>
              </a:lnSpc>
              <a:spcBef>
                <a:spcPts val="0"/>
              </a:spcBef>
              <a:spcAft>
                <a:spcPts val="0"/>
              </a:spcAft>
              <a:buNone/>
            </a:pPr>
            <a:r>
              <a:rPr lang="en-US" sz="3400"/>
              <a:t>Things to Consider: </a:t>
            </a:r>
            <a:endParaRPr sz="3400"/>
          </a:p>
          <a:p>
            <a:pPr marL="0" lvl="0" indent="0" algn="ctr" rtl="0">
              <a:lnSpc>
                <a:spcPct val="100000"/>
              </a:lnSpc>
              <a:spcBef>
                <a:spcPts val="0"/>
              </a:spcBef>
              <a:spcAft>
                <a:spcPts val="0"/>
              </a:spcAft>
              <a:buNone/>
            </a:pPr>
            <a:r>
              <a:rPr lang="en-US" sz="3400"/>
              <a:t>Ecological Factors</a:t>
            </a:r>
            <a:endParaRPr sz="4400">
              <a:latin typeface="Calibri"/>
              <a:ea typeface="Calibri"/>
              <a:cs typeface="Calibri"/>
              <a:sym typeface="Calibri"/>
            </a:endParaRPr>
          </a:p>
        </p:txBody>
      </p:sp>
      <p:pic>
        <p:nvPicPr>
          <p:cNvPr id="904" name="Google Shape;904;g2e177c038cb_0_474" descr="icon for workbook"/>
          <p:cNvPicPr preferRelativeResize="0"/>
          <p:nvPr/>
        </p:nvPicPr>
        <p:blipFill>
          <a:blip r:embed="rId3">
            <a:alphaModFix/>
          </a:blip>
          <a:stretch>
            <a:fillRect/>
          </a:stretch>
        </p:blipFill>
        <p:spPr>
          <a:xfrm flipH="1">
            <a:off x="7722475" y="339825"/>
            <a:ext cx="997700" cy="7622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2e1d1154fa0_2_322"/>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sz="2850">
                <a:latin typeface="Verdana"/>
                <a:ea typeface="Verdana"/>
                <a:cs typeface="Verdana"/>
                <a:sym typeface="Verdana"/>
              </a:rPr>
              <a:t>Work Time: Step 2</a:t>
            </a:r>
            <a:endParaRPr sz="2850">
              <a:latin typeface="Verdana"/>
              <a:ea typeface="Verdana"/>
              <a:cs typeface="Verdana"/>
              <a:sym typeface="Verdana"/>
            </a:endParaRPr>
          </a:p>
        </p:txBody>
      </p:sp>
      <p:sp>
        <p:nvSpPr>
          <p:cNvPr id="911" name="Google Shape;911;g2e1d1154fa0_2_322"/>
          <p:cNvSpPr txBox="1">
            <a:spLocks noGrp="1"/>
          </p:cNvSpPr>
          <p:nvPr>
            <p:ph type="body" idx="1"/>
          </p:nvPr>
        </p:nvSpPr>
        <p:spPr>
          <a:xfrm>
            <a:off x="3575050" y="273050"/>
            <a:ext cx="5111700" cy="5783100"/>
          </a:xfrm>
          <a:prstGeom prst="rect">
            <a:avLst/>
          </a:prstGeom>
        </p:spPr>
        <p:txBody>
          <a:bodyPr spcFirstLastPara="1" wrap="square" lIns="91425" tIns="45700" rIns="91425" bIns="45700" anchor="t" anchorCtr="0">
            <a:normAutofit lnSpcReduction="10000"/>
          </a:bodyPr>
          <a:lstStyle/>
          <a:p>
            <a:pPr marL="457200" lvl="0" indent="-400050" algn="l" rtl="0">
              <a:lnSpc>
                <a:spcPct val="100000"/>
              </a:lnSpc>
              <a:spcBef>
                <a:spcPts val="360"/>
              </a:spcBef>
              <a:spcAft>
                <a:spcPts val="0"/>
              </a:spcAft>
              <a:buSzPts val="2700"/>
              <a:buFont typeface="Calibri"/>
              <a:buAutoNum type="arabicPeriod"/>
            </a:pPr>
            <a:r>
              <a:rPr lang="en-US" sz="2700">
                <a:latin typeface="Verdana"/>
                <a:ea typeface="Verdana"/>
                <a:cs typeface="Verdana"/>
                <a:sym typeface="Verdana"/>
              </a:rPr>
              <a:t>Revisit your problem statement. Individually brainstorm as many possible contributing factors of the problem that you can. </a:t>
            </a:r>
            <a:r>
              <a:rPr lang="en-US" sz="2700" i="1">
                <a:solidFill>
                  <a:srgbClr val="FF0000"/>
                </a:solidFill>
                <a:latin typeface="Verdana"/>
                <a:ea typeface="Verdana"/>
                <a:cs typeface="Verdana"/>
                <a:sym typeface="Verdana"/>
              </a:rPr>
              <a:t>Use data to justify your claims!</a:t>
            </a:r>
            <a:endParaRPr sz="2700" i="1">
              <a:solidFill>
                <a:srgbClr val="FF0000"/>
              </a:solidFill>
              <a:latin typeface="Verdana"/>
              <a:ea typeface="Verdana"/>
              <a:cs typeface="Verdana"/>
              <a:sym typeface="Verdana"/>
            </a:endParaRPr>
          </a:p>
          <a:p>
            <a:pPr marL="457200" lvl="0" indent="-400050" algn="l" rtl="0">
              <a:lnSpc>
                <a:spcPct val="100000"/>
              </a:lnSpc>
              <a:spcBef>
                <a:spcPts val="1000"/>
              </a:spcBef>
              <a:spcAft>
                <a:spcPts val="0"/>
              </a:spcAft>
              <a:buClr>
                <a:srgbClr val="0000FF"/>
              </a:buClr>
              <a:buSzPts val="2700"/>
              <a:buFont typeface="Calibri"/>
              <a:buAutoNum type="arabicPeriod"/>
            </a:pPr>
            <a:r>
              <a:rPr lang="en-US" sz="2700">
                <a:solidFill>
                  <a:srgbClr val="0000FF"/>
                </a:solidFill>
                <a:latin typeface="Verdana"/>
                <a:ea typeface="Verdana"/>
                <a:cs typeface="Verdana"/>
                <a:sym typeface="Verdana"/>
              </a:rPr>
              <a:t>Categorize/cluster the </a:t>
            </a:r>
            <a:r>
              <a:rPr lang="en-US" sz="2700" b="1" i="1">
                <a:solidFill>
                  <a:srgbClr val="0000FF"/>
                </a:solidFill>
                <a:latin typeface="Verdana"/>
                <a:ea typeface="Verdana"/>
                <a:cs typeface="Verdana"/>
                <a:sym typeface="Verdana"/>
              </a:rPr>
              <a:t>possible</a:t>
            </a:r>
            <a:r>
              <a:rPr lang="en-US" sz="2700">
                <a:solidFill>
                  <a:srgbClr val="0000FF"/>
                </a:solidFill>
                <a:latin typeface="Verdana"/>
                <a:ea typeface="Verdana"/>
                <a:cs typeface="Verdana"/>
                <a:sym typeface="Verdana"/>
              </a:rPr>
              <a:t> root causes by common themes.</a:t>
            </a:r>
            <a:endParaRPr sz="2700">
              <a:solidFill>
                <a:srgbClr val="0000FF"/>
              </a:solidFill>
              <a:latin typeface="Verdana"/>
              <a:ea typeface="Verdana"/>
              <a:cs typeface="Verdana"/>
              <a:sym typeface="Verdana"/>
            </a:endParaRPr>
          </a:p>
          <a:p>
            <a:pPr marL="0" lvl="0" indent="0" algn="l" rtl="0">
              <a:lnSpc>
                <a:spcPct val="100000"/>
              </a:lnSpc>
              <a:spcBef>
                <a:spcPts val="0"/>
              </a:spcBef>
              <a:spcAft>
                <a:spcPts val="0"/>
              </a:spcAft>
              <a:buNone/>
            </a:pPr>
            <a:endParaRPr sz="2700" i="1">
              <a:solidFill>
                <a:srgbClr val="0000FF"/>
              </a:solidFill>
              <a:latin typeface="Verdana"/>
              <a:ea typeface="Verdana"/>
              <a:cs typeface="Verdana"/>
              <a:sym typeface="Verdana"/>
            </a:endParaRPr>
          </a:p>
          <a:p>
            <a:pPr marL="0" lvl="0" indent="0" algn="l" rtl="0">
              <a:lnSpc>
                <a:spcPct val="100000"/>
              </a:lnSpc>
              <a:spcBef>
                <a:spcPts val="1000"/>
              </a:spcBef>
              <a:spcAft>
                <a:spcPts val="1000"/>
              </a:spcAft>
              <a:buNone/>
            </a:pPr>
            <a:r>
              <a:rPr lang="en-US" sz="2700" i="1">
                <a:solidFill>
                  <a:srgbClr val="0000FF"/>
                </a:solidFill>
                <a:latin typeface="Verdana"/>
                <a:ea typeface="Verdana"/>
                <a:cs typeface="Verdana"/>
                <a:sym typeface="Verdana"/>
              </a:rPr>
              <a:t>* Consider what additional information may be needed.</a:t>
            </a:r>
            <a:endParaRPr sz="2700" i="1">
              <a:solidFill>
                <a:srgbClr val="0000FF"/>
              </a:solidFill>
              <a:latin typeface="Verdana"/>
              <a:ea typeface="Verdana"/>
              <a:cs typeface="Verdana"/>
              <a:sym typeface="Verdana"/>
            </a:endParaRPr>
          </a:p>
        </p:txBody>
      </p:sp>
      <p:sp>
        <p:nvSpPr>
          <p:cNvPr id="912" name="Google Shape;912;g2e1d1154fa0_2_322"/>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700">
                <a:latin typeface="Verdana"/>
                <a:ea typeface="Verdana"/>
                <a:cs typeface="Verdana"/>
                <a:sym typeface="Verdana"/>
              </a:rPr>
              <a:t>Developing a Precision Statement (cont’d)</a:t>
            </a:r>
            <a:endParaRPr sz="2700">
              <a:solidFill>
                <a:srgbClr val="FFFFFF"/>
              </a:solidFill>
              <a:latin typeface="Verdana"/>
              <a:ea typeface="Verdana"/>
              <a:cs typeface="Verdana"/>
              <a:sym typeface="Verdan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2e2b337f307_0_25" descr="guidelines for developing a precision problem statement, which is in the workbook"/>
          <p:cNvSpPr/>
          <p:nvPr/>
        </p:nvSpPr>
        <p:spPr>
          <a:xfrm>
            <a:off x="3679600" y="158250"/>
            <a:ext cx="5130300" cy="5781300"/>
          </a:xfrm>
          <a:prstGeom prst="rect">
            <a:avLst/>
          </a:prstGeom>
          <a:solidFill>
            <a:srgbClr val="FFFFFF"/>
          </a:solidFill>
          <a:ln w="3810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20" name="Google Shape;920;g2e2b337f307_0_25"/>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990"/>
              <a:buFont typeface="Arial"/>
              <a:buNone/>
            </a:pPr>
            <a:r>
              <a:rPr lang="en-US" sz="2850">
                <a:latin typeface="Verdana"/>
                <a:ea typeface="Verdana"/>
                <a:cs typeface="Verdana"/>
                <a:sym typeface="Verdana"/>
              </a:rPr>
              <a:t>Work Time: Step 3</a:t>
            </a:r>
            <a:endParaRPr sz="1500">
              <a:latin typeface="Verdana"/>
              <a:ea typeface="Verdana"/>
              <a:cs typeface="Verdana"/>
              <a:sym typeface="Verdana"/>
            </a:endParaRPr>
          </a:p>
        </p:txBody>
      </p:sp>
      <p:sp>
        <p:nvSpPr>
          <p:cNvPr id="921" name="Google Shape;921;g2e2b337f307_0_25"/>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2700">
                <a:latin typeface="Verdana"/>
                <a:ea typeface="Verdana"/>
                <a:cs typeface="Verdana"/>
                <a:sym typeface="Verdana"/>
              </a:rPr>
              <a:t>Developing a Precision Statement (cont’d)</a:t>
            </a:r>
            <a:endParaRPr>
              <a:latin typeface="Verdana"/>
              <a:ea typeface="Verdana"/>
              <a:cs typeface="Verdana"/>
              <a:sym typeface="Verdana"/>
            </a:endParaRPr>
          </a:p>
        </p:txBody>
      </p:sp>
      <p:pic>
        <p:nvPicPr>
          <p:cNvPr id="922" name="Google Shape;922;g2e2b337f307_0_2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43851" y="287225"/>
            <a:ext cx="4201775" cy="5523351"/>
          </a:xfrm>
          <a:prstGeom prst="rect">
            <a:avLst/>
          </a:prstGeom>
          <a:noFill/>
          <a:ln w="9525" cap="flat" cmpd="sng">
            <a:solidFill>
              <a:schemeClr val="dk2"/>
            </a:solidFill>
            <a:prstDash val="solid"/>
            <a:round/>
            <a:headEnd type="none" w="sm" len="sm"/>
            <a:tailEnd type="none" w="sm" len="sm"/>
          </a:ln>
        </p:spPr>
      </p:pic>
      <p:sp>
        <p:nvSpPr>
          <p:cNvPr id="923" name="Google Shape;923;g2e2b337f307_0_25"/>
          <p:cNvSpPr txBox="1"/>
          <p:nvPr/>
        </p:nvSpPr>
        <p:spPr>
          <a:xfrm>
            <a:off x="4717150" y="6151100"/>
            <a:ext cx="23679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2000">
                <a:latin typeface="Verdana"/>
                <a:ea typeface="Verdana"/>
                <a:cs typeface="Verdana"/>
                <a:sym typeface="Verdana"/>
              </a:rPr>
              <a:t>workbook p. 24</a:t>
            </a:r>
            <a:endParaRPr sz="2000" i="0" u="none" strike="noStrike" cap="none">
              <a:solidFill>
                <a:srgbClr val="000000"/>
              </a:solidFill>
              <a:latin typeface="Verdana"/>
              <a:ea typeface="Verdana"/>
              <a:cs typeface="Verdana"/>
              <a:sym typeface="Verdana"/>
            </a:endParaRPr>
          </a:p>
        </p:txBody>
      </p:sp>
      <p:pic>
        <p:nvPicPr>
          <p:cNvPr id="924" name="Google Shape;924;g2e2b337f307_0_25" descr="icon for workbook"/>
          <p:cNvPicPr preferRelativeResize="0"/>
          <p:nvPr/>
        </p:nvPicPr>
        <p:blipFill>
          <a:blip r:embed="rId4">
            <a:alphaModFix/>
          </a:blip>
          <a:stretch>
            <a:fillRect/>
          </a:stretch>
        </p:blipFill>
        <p:spPr>
          <a:xfrm flipH="1">
            <a:off x="2155600" y="2895700"/>
            <a:ext cx="997700" cy="7622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g2e4f150d3e2_0_260"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932" name="Google Shape;932;g2e4f150d3e2_0_260"/>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a:t>
            </a:r>
            <a:endParaRPr/>
          </a:p>
          <a:p>
            <a:pPr marL="0" lvl="0" indent="0" algn="ctr" rtl="0">
              <a:lnSpc>
                <a:spcPct val="100000"/>
              </a:lnSpc>
              <a:spcBef>
                <a:spcPts val="0"/>
              </a:spcBef>
              <a:spcAft>
                <a:spcPts val="0"/>
              </a:spcAft>
              <a:buSzPts val="3800"/>
              <a:buNone/>
            </a:pPr>
            <a:r>
              <a:rPr lang="en-US"/>
              <a:t>Precision Statement</a:t>
            </a:r>
            <a:endParaRPr/>
          </a:p>
        </p:txBody>
      </p:sp>
      <p:sp>
        <p:nvSpPr>
          <p:cNvPr id="933" name="Google Shape;933;g2e4f150d3e2_0_260" descr="Highlight to focus on the Data/Evidence of Need portion of DIDM deicison making template"/>
          <p:cNvSpPr/>
          <p:nvPr/>
        </p:nvSpPr>
        <p:spPr>
          <a:xfrm>
            <a:off x="1104400" y="3019450"/>
            <a:ext cx="6758100" cy="1023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23cf20a53eb_0_2020"/>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Establish a Goal</a:t>
            </a:r>
            <a:endParaRPr/>
          </a:p>
        </p:txBody>
      </p:sp>
      <p:sp>
        <p:nvSpPr>
          <p:cNvPr id="940" name="Google Shape;940;g23cf20a53eb_0_2020" descr="Analyze section - developing a smart goal"/>
          <p:cNvSpPr/>
          <p:nvPr/>
        </p:nvSpPr>
        <p:spPr>
          <a:xfrm>
            <a:off x="3297500" y="2467949"/>
            <a:ext cx="2540100" cy="2540100"/>
          </a:xfrm>
          <a:prstGeom prst="donut">
            <a:avLst>
              <a:gd name="adj" fmla="val 16067"/>
            </a:avLst>
          </a:prstGeom>
          <a:solidFill>
            <a:srgbClr val="0000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41" name="Google Shape;941;g23cf20a53eb_0_2020">
            <a:extLst>
              <a:ext uri="{C183D7F6-B498-43B3-948B-1728B52AA6E4}">
                <adec:decorative xmlns:adec="http://schemas.microsoft.com/office/drawing/2017/decorative" val="1"/>
              </a:ext>
            </a:extLst>
          </p:cNvPr>
          <p:cNvCxnSpPr/>
          <p:nvPr/>
        </p:nvCxnSpPr>
        <p:spPr>
          <a:xfrm>
            <a:off x="3025325" y="2810720"/>
            <a:ext cx="340800" cy="376500"/>
          </a:xfrm>
          <a:prstGeom prst="straightConnector1">
            <a:avLst/>
          </a:prstGeom>
          <a:noFill/>
          <a:ln w="19050" cap="flat" cmpd="sng">
            <a:solidFill>
              <a:srgbClr val="307BF3"/>
            </a:solidFill>
            <a:prstDash val="solid"/>
            <a:round/>
            <a:headEnd type="oval" w="med" len="med"/>
            <a:tailEnd type="none" w="sm" len="sm"/>
          </a:ln>
        </p:spPr>
      </p:cxnSp>
      <p:cxnSp>
        <p:nvCxnSpPr>
          <p:cNvPr id="942" name="Google Shape;942;g23cf20a53eb_0_2020">
            <a:extLst>
              <a:ext uri="{C183D7F6-B498-43B3-948B-1728B52AA6E4}">
                <adec:decorative xmlns:adec="http://schemas.microsoft.com/office/drawing/2017/decorative" val="1"/>
              </a:ext>
            </a:extLst>
          </p:cNvPr>
          <p:cNvCxnSpPr/>
          <p:nvPr/>
        </p:nvCxnSpPr>
        <p:spPr>
          <a:xfrm rot="10800000" flipH="1">
            <a:off x="2925575" y="39751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943" name="Google Shape;943;g23cf20a53eb_0_2020"/>
          <p:cNvSpPr txBox="1"/>
          <p:nvPr/>
        </p:nvSpPr>
        <p:spPr>
          <a:xfrm>
            <a:off x="838525" y="1966900"/>
            <a:ext cx="2215800" cy="1043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400"/>
              <a:buFont typeface="Arial"/>
              <a:buNone/>
            </a:pPr>
            <a:r>
              <a:rPr lang="en-US" sz="1700" b="0" i="0" u="none" strike="noStrike" cap="none">
                <a:solidFill>
                  <a:schemeClr val="dk1"/>
                </a:solidFill>
                <a:latin typeface="Verdana"/>
                <a:ea typeface="Verdana"/>
                <a:cs typeface="Verdana"/>
                <a:sym typeface="Verdana"/>
              </a:rPr>
              <a:t>Monitor and </a:t>
            </a:r>
            <a:r>
              <a:rPr lang="en-US" sz="1700" b="1" i="0" u="none" strike="noStrike" cap="none">
                <a:solidFill>
                  <a:schemeClr val="dk1"/>
                </a:solidFill>
                <a:latin typeface="Verdana"/>
                <a:ea typeface="Verdana"/>
                <a:cs typeface="Verdana"/>
                <a:sym typeface="Verdana"/>
              </a:rPr>
              <a:t>Evaluate</a:t>
            </a:r>
            <a:r>
              <a:rPr lang="en-US" sz="1700" b="0" i="0" u="none" strike="noStrike" cap="none">
                <a:solidFill>
                  <a:schemeClr val="dk1"/>
                </a:solidFill>
                <a:latin typeface="Verdana"/>
                <a:ea typeface="Verdana"/>
                <a:cs typeface="Verdana"/>
                <a:sym typeface="Verdana"/>
              </a:rPr>
              <a:t> Results</a:t>
            </a:r>
            <a:endParaRPr sz="1700" b="0" i="0" u="none" strike="noStrike" cap="none">
              <a:solidFill>
                <a:schemeClr val="dk1"/>
              </a:solidFill>
              <a:latin typeface="Verdana"/>
              <a:ea typeface="Verdana"/>
              <a:cs typeface="Verdana"/>
              <a:sym typeface="Verdana"/>
            </a:endParaRPr>
          </a:p>
          <a:p>
            <a:pPr marL="0" marR="0" lvl="0" indent="0" algn="r" rtl="0">
              <a:lnSpc>
                <a:spcPct val="115000"/>
              </a:lnSpc>
              <a:spcBef>
                <a:spcPts val="0"/>
              </a:spcBef>
              <a:spcAft>
                <a:spcPts val="0"/>
              </a:spcAft>
              <a:buClr>
                <a:srgbClr val="000000"/>
              </a:buClr>
              <a:buSzPts val="800"/>
              <a:buFont typeface="Arial"/>
              <a:buNone/>
            </a:pPr>
            <a:endParaRPr sz="1400" b="0" i="0" u="none" strike="noStrike" cap="none">
              <a:solidFill>
                <a:srgbClr val="000000"/>
              </a:solidFill>
              <a:latin typeface="Roboto"/>
              <a:ea typeface="Roboto"/>
              <a:cs typeface="Roboto"/>
              <a:sym typeface="Roboto"/>
            </a:endParaRPr>
          </a:p>
        </p:txBody>
      </p:sp>
      <p:sp>
        <p:nvSpPr>
          <p:cNvPr id="944" name="Google Shape;944;g23cf20a53eb_0_2020">
            <a:extLst>
              <a:ext uri="{C183D7F6-B498-43B3-948B-1728B52AA6E4}">
                <adec:decorative xmlns:adec="http://schemas.microsoft.com/office/drawing/2017/decorative" val="1"/>
              </a:ext>
            </a:extLst>
          </p:cNvPr>
          <p:cNvSpPr/>
          <p:nvPr/>
        </p:nvSpPr>
        <p:spPr>
          <a:xfrm rot="-1800585" flipH="1">
            <a:off x="3224383" y="2388205"/>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45" name="Google Shape;945;g23cf20a53eb_0_2020">
            <a:extLst>
              <a:ext uri="{C183D7F6-B498-43B3-948B-1728B52AA6E4}">
                <adec:decorative xmlns:adec="http://schemas.microsoft.com/office/drawing/2017/decorative" val="1"/>
              </a:ext>
            </a:extLst>
          </p:cNvPr>
          <p:cNvCxnSpPr/>
          <p:nvPr/>
        </p:nvCxnSpPr>
        <p:spPr>
          <a:xfrm rot="10800000">
            <a:off x="5633050" y="42253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946" name="Google Shape;946;g23cf20a53eb_0_2020"/>
          <p:cNvSpPr txBox="1"/>
          <p:nvPr/>
        </p:nvSpPr>
        <p:spPr>
          <a:xfrm>
            <a:off x="106200" y="3300800"/>
            <a:ext cx="2837400" cy="1497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600" b="0" i="0" u="none" strike="noStrike" cap="none">
                <a:solidFill>
                  <a:schemeClr val="dk1"/>
                </a:solidFill>
                <a:latin typeface="Verdana"/>
                <a:ea typeface="Verdana"/>
                <a:cs typeface="Verdana"/>
                <a:sym typeface="Verdana"/>
              </a:rPr>
              <a:t>What strategies/practices will we select and </a:t>
            </a:r>
            <a:r>
              <a:rPr lang="en-US" sz="1600" b="1" i="0" u="none" strike="noStrike" cap="none">
                <a:solidFill>
                  <a:schemeClr val="dk1"/>
                </a:solidFill>
                <a:latin typeface="Verdana"/>
                <a:ea typeface="Verdana"/>
                <a:cs typeface="Verdana"/>
                <a:sym typeface="Verdana"/>
              </a:rPr>
              <a:t>implement</a:t>
            </a:r>
            <a:r>
              <a:rPr lang="en-US" sz="1600" b="0" i="0" u="none" strike="noStrike" cap="none">
                <a:solidFill>
                  <a:schemeClr val="dk1"/>
                </a:solidFill>
                <a:latin typeface="Verdana"/>
                <a:ea typeface="Verdana"/>
                <a:cs typeface="Verdana"/>
                <a:sym typeface="Verdana"/>
              </a:rPr>
              <a:t>? (Supporting student academic and social behavior)</a:t>
            </a:r>
            <a:endParaRPr sz="16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endParaRPr sz="1600" b="1" i="0" u="none" strike="noStrike" cap="none">
              <a:solidFill>
                <a:srgbClr val="000000"/>
              </a:solidFill>
              <a:latin typeface="Roboto"/>
              <a:ea typeface="Roboto"/>
              <a:cs typeface="Roboto"/>
              <a:sym typeface="Roboto"/>
            </a:endParaRPr>
          </a:p>
        </p:txBody>
      </p:sp>
      <p:sp>
        <p:nvSpPr>
          <p:cNvPr id="947" name="Google Shape;947;g23cf20a53eb_0_2020"/>
          <p:cNvSpPr txBox="1"/>
          <p:nvPr/>
        </p:nvSpPr>
        <p:spPr>
          <a:xfrm>
            <a:off x="6080900" y="4117900"/>
            <a:ext cx="28374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600" b="0" i="0" u="none" strike="noStrike" cap="none">
                <a:solidFill>
                  <a:srgbClr val="000000"/>
                </a:solidFill>
                <a:latin typeface="Verdana"/>
                <a:ea typeface="Verdana"/>
                <a:cs typeface="Verdana"/>
                <a:sym typeface="Verdana"/>
              </a:rPr>
              <a:t>What does the data say? </a:t>
            </a:r>
            <a:r>
              <a:rPr lang="en-US" sz="1600" b="1" i="0" u="none" strike="noStrike" cap="none">
                <a:solidFill>
                  <a:srgbClr val="000000"/>
                </a:solidFill>
                <a:latin typeface="Verdana"/>
                <a:ea typeface="Verdana"/>
                <a:cs typeface="Verdana"/>
                <a:sym typeface="Verdana"/>
              </a:rPr>
              <a:t>Analyze</a:t>
            </a:r>
            <a:r>
              <a:rPr lang="en-US" sz="1600" b="0" i="0" u="none" strike="noStrike" cap="none">
                <a:solidFill>
                  <a:srgbClr val="000000"/>
                </a:solidFill>
                <a:latin typeface="Verdana"/>
                <a:ea typeface="Verdana"/>
                <a:cs typeface="Verdana"/>
                <a:sym typeface="Verdana"/>
              </a:rPr>
              <a:t> strengths and opportunities for growth</a:t>
            </a:r>
            <a:endParaRPr sz="16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800"/>
              <a:buFont typeface="Arial"/>
              <a:buNone/>
            </a:pPr>
            <a:endParaRPr sz="13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1300" b="1" i="0" u="none" strike="noStrike" cap="none">
              <a:solidFill>
                <a:srgbClr val="000000"/>
              </a:solidFill>
              <a:latin typeface="Roboto"/>
              <a:ea typeface="Roboto"/>
              <a:cs typeface="Roboto"/>
              <a:sym typeface="Roboto"/>
            </a:endParaRPr>
          </a:p>
        </p:txBody>
      </p:sp>
      <p:sp>
        <p:nvSpPr>
          <p:cNvPr id="948" name="Google Shape;948;g23cf20a53eb_0_2020"/>
          <p:cNvSpPr txBox="1"/>
          <p:nvPr/>
        </p:nvSpPr>
        <p:spPr>
          <a:xfrm>
            <a:off x="3845784" y="33586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Data </a:t>
            </a:r>
            <a:endParaRPr sz="1900" b="0" i="0" u="none" strike="noStrike" cap="none">
              <a:solidFill>
                <a:srgbClr val="000000"/>
              </a:solidFill>
              <a:latin typeface="Arial"/>
              <a:ea typeface="Arial"/>
              <a:cs typeface="Arial"/>
              <a:sym typeface="Arial"/>
            </a:endParaRPr>
          </a:p>
        </p:txBody>
      </p:sp>
      <p:sp>
        <p:nvSpPr>
          <p:cNvPr id="949" name="Google Shape;949;g23cf20a53eb_0_2020">
            <a:extLst>
              <a:ext uri="{C183D7F6-B498-43B3-948B-1728B52AA6E4}">
                <adec:decorative xmlns:adec="http://schemas.microsoft.com/office/drawing/2017/decorative" val="1"/>
              </a:ext>
            </a:extLst>
          </p:cNvPr>
          <p:cNvSpPr/>
          <p:nvPr/>
        </p:nvSpPr>
        <p:spPr>
          <a:xfrm rot="1800047">
            <a:off x="3219843" y="23886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g23cf20a53eb_0_2020">
            <a:extLst>
              <a:ext uri="{C183D7F6-B498-43B3-948B-1728B52AA6E4}">
                <adec:decorative xmlns:adec="http://schemas.microsoft.com/office/drawing/2017/decorative" val="1"/>
              </a:ext>
            </a:extLst>
          </p:cNvPr>
          <p:cNvSpPr/>
          <p:nvPr/>
        </p:nvSpPr>
        <p:spPr>
          <a:xfrm rot="9000757">
            <a:off x="3213964" y="23882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23cf20a53eb_0_2020">
            <a:extLst>
              <a:ext uri="{C183D7F6-B498-43B3-948B-1728B52AA6E4}">
                <adec:decorative xmlns:adec="http://schemas.microsoft.com/office/drawing/2017/decorative" val="1"/>
              </a:ext>
            </a:extLst>
          </p:cNvPr>
          <p:cNvSpPr/>
          <p:nvPr/>
        </p:nvSpPr>
        <p:spPr>
          <a:xfrm rot="-9000757" flipH="1">
            <a:off x="3221634" y="23889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g23cf20a53eb_0_2020">
            <a:extLst>
              <a:ext uri="{C183D7F6-B498-43B3-948B-1728B52AA6E4}">
                <adec:decorative xmlns:adec="http://schemas.microsoft.com/office/drawing/2017/decorative" val="1"/>
              </a:ext>
            </a:extLst>
          </p:cNvPr>
          <p:cNvSpPr/>
          <p:nvPr/>
        </p:nvSpPr>
        <p:spPr>
          <a:xfrm rot="8100000">
            <a:off x="3166119" y="35596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23cf20a53eb_0_2020">
            <a:extLst>
              <a:ext uri="{C183D7F6-B498-43B3-948B-1728B52AA6E4}">
                <adec:decorative xmlns:adec="http://schemas.microsoft.com/office/drawing/2017/decorative" val="1"/>
              </a:ext>
            </a:extLst>
          </p:cNvPr>
          <p:cNvSpPr/>
          <p:nvPr/>
        </p:nvSpPr>
        <p:spPr>
          <a:xfrm rot="-2700000">
            <a:off x="5598628" y="35524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23cf20a53eb_0_2020">
            <a:extLst>
              <a:ext uri="{C183D7F6-B498-43B3-948B-1728B52AA6E4}">
                <adec:decorative xmlns:adec="http://schemas.microsoft.com/office/drawing/2017/decorative" val="1"/>
              </a:ext>
            </a:extLst>
          </p:cNvPr>
          <p:cNvSpPr/>
          <p:nvPr/>
        </p:nvSpPr>
        <p:spPr>
          <a:xfrm rot="2700000">
            <a:off x="4382023" y="47652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23cf20a53eb_0_2020">
            <a:extLst>
              <a:ext uri="{C183D7F6-B498-43B3-948B-1728B52AA6E4}">
                <adec:decorative xmlns:adec="http://schemas.microsoft.com/office/drawing/2017/decorative" val="1"/>
              </a:ext>
            </a:extLst>
          </p:cNvPr>
          <p:cNvSpPr/>
          <p:nvPr/>
        </p:nvSpPr>
        <p:spPr>
          <a:xfrm rot="-8100000">
            <a:off x="4382715" y="23296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23cf20a53eb_0_2020"/>
          <p:cNvSpPr txBox="1"/>
          <p:nvPr/>
        </p:nvSpPr>
        <p:spPr>
          <a:xfrm>
            <a:off x="4910825" y="5359825"/>
            <a:ext cx="2540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700" b="0" i="0" u="none" strike="noStrike" cap="none">
                <a:solidFill>
                  <a:srgbClr val="000000"/>
                </a:solidFill>
                <a:latin typeface="Verdana"/>
                <a:ea typeface="Verdana"/>
                <a:cs typeface="Verdana"/>
                <a:sym typeface="Verdana"/>
              </a:rPr>
              <a:t>Establish a SMART goal</a:t>
            </a:r>
            <a:endParaRPr sz="1700" b="0" i="0" u="none" strike="noStrike" cap="none">
              <a:solidFill>
                <a:srgbClr val="000000"/>
              </a:solidFill>
              <a:latin typeface="Verdana"/>
              <a:ea typeface="Verdana"/>
              <a:cs typeface="Verdana"/>
              <a:sym typeface="Verdana"/>
            </a:endParaRPr>
          </a:p>
        </p:txBody>
      </p:sp>
      <p:sp>
        <p:nvSpPr>
          <p:cNvPr id="957" name="Google Shape;957;g23cf20a53eb_0_2020"/>
          <p:cNvSpPr txBox="1"/>
          <p:nvPr/>
        </p:nvSpPr>
        <p:spPr>
          <a:xfrm rot="2130">
            <a:off x="389419" y="4795900"/>
            <a:ext cx="2904901" cy="708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700" b="0" i="0" u="none" strike="noStrike" cap="none">
                <a:solidFill>
                  <a:schemeClr val="dk1"/>
                </a:solidFill>
                <a:latin typeface="Verdana"/>
                <a:ea typeface="Verdana"/>
                <a:cs typeface="Verdana"/>
                <a:sym typeface="Verdana"/>
              </a:rPr>
              <a:t>What do teachers need to </a:t>
            </a:r>
            <a:r>
              <a:rPr lang="en-US" sz="1700" b="1" i="0" u="none" strike="noStrike" cap="none">
                <a:solidFill>
                  <a:schemeClr val="dk1"/>
                </a:solidFill>
                <a:latin typeface="Verdana"/>
                <a:ea typeface="Verdana"/>
                <a:cs typeface="Verdana"/>
                <a:sym typeface="Verdana"/>
              </a:rPr>
              <a:t>implement</a:t>
            </a:r>
            <a:r>
              <a:rPr lang="en-US" sz="1700" b="0" i="0" u="none" strike="noStrike" cap="none">
                <a:solidFill>
                  <a:schemeClr val="dk1"/>
                </a:solidFill>
                <a:latin typeface="Verdana"/>
                <a:ea typeface="Verdana"/>
                <a:cs typeface="Verdana"/>
                <a:sym typeface="Verdana"/>
              </a:rPr>
              <a:t>/sustain</a:t>
            </a:r>
            <a:endParaRPr sz="1700" b="0" i="0" u="none" strike="noStrike" cap="none">
              <a:solidFill>
                <a:srgbClr val="000000"/>
              </a:solidFill>
              <a:latin typeface="Arial"/>
              <a:ea typeface="Arial"/>
              <a:cs typeface="Arial"/>
              <a:sym typeface="Arial"/>
            </a:endParaRPr>
          </a:p>
        </p:txBody>
      </p:sp>
      <p:cxnSp>
        <p:nvCxnSpPr>
          <p:cNvPr id="958" name="Google Shape;958;g23cf20a53eb_0_2020">
            <a:extLst>
              <a:ext uri="{C183D7F6-B498-43B3-948B-1728B52AA6E4}">
                <adec:decorative xmlns:adec="http://schemas.microsoft.com/office/drawing/2017/decorative" val="1"/>
              </a:ext>
            </a:extLst>
          </p:cNvPr>
          <p:cNvCxnSpPr/>
          <p:nvPr/>
        </p:nvCxnSpPr>
        <p:spPr>
          <a:xfrm rot="10800000">
            <a:off x="5233775" y="48597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959" name="Google Shape;959;g23cf20a53eb_0_2020">
            <a:extLst>
              <a:ext uri="{C183D7F6-B498-43B3-948B-1728B52AA6E4}">
                <adec:decorative xmlns:adec="http://schemas.microsoft.com/office/drawing/2017/decorative" val="1"/>
              </a:ext>
            </a:extLst>
          </p:cNvPr>
          <p:cNvCxnSpPr/>
          <p:nvPr/>
        </p:nvCxnSpPr>
        <p:spPr>
          <a:xfrm rot="10800000" flipH="1">
            <a:off x="3258025" y="45673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960" name="Google Shape;960;g23cf20a53eb_0_20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49851">
            <a:off x="3358575" y="2132845"/>
            <a:ext cx="2837400" cy="2865218"/>
          </a:xfrm>
          <a:prstGeom prst="rect">
            <a:avLst/>
          </a:prstGeom>
          <a:noFill/>
          <a:ln>
            <a:noFill/>
          </a:ln>
        </p:spPr>
      </p:pic>
      <p:pic>
        <p:nvPicPr>
          <p:cNvPr id="961" name="Google Shape;961;g23cf20a53eb_0_20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31825" y="2726474"/>
            <a:ext cx="2722500" cy="2652026"/>
          </a:xfrm>
          <a:prstGeom prst="rect">
            <a:avLst/>
          </a:prstGeom>
          <a:noFill/>
          <a:ln>
            <a:noFill/>
          </a:ln>
        </p:spPr>
      </p:pic>
      <p:pic>
        <p:nvPicPr>
          <p:cNvPr id="962" name="Google Shape;962;g23cf20a53eb_0_202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83838" y="2426125"/>
            <a:ext cx="2828925" cy="2933700"/>
          </a:xfrm>
          <a:prstGeom prst="rect">
            <a:avLst/>
          </a:prstGeom>
          <a:noFill/>
          <a:ln>
            <a:noFill/>
          </a:ln>
        </p:spPr>
      </p:pic>
      <p:cxnSp>
        <p:nvCxnSpPr>
          <p:cNvPr id="963" name="Google Shape;963;g23cf20a53eb_0_2020">
            <a:extLst>
              <a:ext uri="{C183D7F6-B498-43B3-948B-1728B52AA6E4}">
                <adec:decorative xmlns:adec="http://schemas.microsoft.com/office/drawing/2017/decorative" val="1"/>
              </a:ext>
            </a:extLst>
          </p:cNvPr>
          <p:cNvCxnSpPr/>
          <p:nvPr/>
        </p:nvCxnSpPr>
        <p:spPr>
          <a:xfrm flipH="1">
            <a:off x="5638100" y="25471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964" name="Google Shape;964;g23cf20a53eb_0_202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985700" y="2112900"/>
            <a:ext cx="2837400" cy="2809763"/>
          </a:xfrm>
          <a:prstGeom prst="rect">
            <a:avLst/>
          </a:prstGeom>
          <a:noFill/>
          <a:ln>
            <a:noFill/>
          </a:ln>
        </p:spPr>
      </p:pic>
      <p:sp>
        <p:nvSpPr>
          <p:cNvPr id="965" name="Google Shape;965;g23cf20a53eb_0_2020"/>
          <p:cNvSpPr txBox="1"/>
          <p:nvPr/>
        </p:nvSpPr>
        <p:spPr>
          <a:xfrm>
            <a:off x="6080903" y="1858797"/>
            <a:ext cx="2139600" cy="104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600"/>
              <a:buFont typeface="Arial"/>
              <a:buNone/>
            </a:pPr>
            <a:endParaRPr sz="11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n-US" sz="1600" b="1" i="0" u="none" strike="noStrike" cap="none">
                <a:solidFill>
                  <a:srgbClr val="000000"/>
                </a:solidFill>
                <a:latin typeface="Verdana"/>
                <a:ea typeface="Verdana"/>
                <a:cs typeface="Verdana"/>
                <a:sym typeface="Verdana"/>
              </a:rPr>
              <a:t>Define </a:t>
            </a:r>
            <a:r>
              <a:rPr lang="en-US" sz="1600" b="0" i="0" u="none" strike="noStrike" cap="none">
                <a:solidFill>
                  <a:srgbClr val="000000"/>
                </a:solidFill>
                <a:latin typeface="Verdana"/>
                <a:ea typeface="Verdana"/>
                <a:cs typeface="Verdana"/>
                <a:sym typeface="Verdana"/>
              </a:rPr>
              <a:t>problems with precision</a:t>
            </a:r>
            <a:endParaRPr sz="1600" b="0" i="0" u="none" strike="noStrike" cap="none">
              <a:solidFill>
                <a:srgbClr val="000000"/>
              </a:solidFill>
              <a:latin typeface="Verdana"/>
              <a:ea typeface="Verdana"/>
              <a:cs typeface="Verdana"/>
              <a:sym typeface="Verdana"/>
            </a:endParaRPr>
          </a:p>
        </p:txBody>
      </p:sp>
      <p:sp>
        <p:nvSpPr>
          <p:cNvPr id="966" name="Google Shape;966;g23cf20a53eb_0_2020">
            <a:extLst>
              <a:ext uri="{C183D7F6-B498-43B3-948B-1728B52AA6E4}">
                <adec:decorative xmlns:adec="http://schemas.microsoft.com/office/drawing/2017/decorative" val="1"/>
              </a:ext>
            </a:extLst>
          </p:cNvPr>
          <p:cNvSpPr/>
          <p:nvPr/>
        </p:nvSpPr>
        <p:spPr>
          <a:xfrm>
            <a:off x="4698200" y="5136250"/>
            <a:ext cx="2540100" cy="12423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3cf20a53eb_0_2111"/>
          <p:cNvSpPr txBox="1">
            <a:spLocks noGrp="1"/>
          </p:cNvSpPr>
          <p:nvPr>
            <p:ph type="body" idx="1"/>
          </p:nvPr>
        </p:nvSpPr>
        <p:spPr>
          <a:xfrm>
            <a:off x="457200" y="1600201"/>
            <a:ext cx="8229600" cy="817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SzPts val="1800"/>
              <a:buNone/>
            </a:pPr>
            <a:r>
              <a:rPr lang="en-US" sz="2400" i="0" u="none" strike="noStrike" cap="none">
                <a:solidFill>
                  <a:schemeClr val="dk2"/>
                </a:solidFill>
                <a:latin typeface="Verdana"/>
                <a:ea typeface="Verdana"/>
                <a:cs typeface="Verdana"/>
                <a:sym typeface="Verdana"/>
              </a:rPr>
              <a:t>Goals allow you to analyze, monitor, and adjust professional practice. Goals </a:t>
            </a:r>
            <a:r>
              <a:rPr lang="en-US" sz="2400">
                <a:solidFill>
                  <a:schemeClr val="dk2"/>
                </a:solidFill>
                <a:latin typeface="Verdana"/>
                <a:ea typeface="Verdana"/>
                <a:cs typeface="Verdana"/>
                <a:sym typeface="Verdana"/>
              </a:rPr>
              <a:t>are:</a:t>
            </a:r>
            <a:endParaRPr sz="2400" i="0" u="none" strike="noStrike" cap="none">
              <a:solidFill>
                <a:schemeClr val="dk1"/>
              </a:solidFill>
              <a:latin typeface="Verdana"/>
              <a:ea typeface="Verdana"/>
              <a:cs typeface="Verdana"/>
              <a:sym typeface="Verdana"/>
            </a:endParaRPr>
          </a:p>
          <a:p>
            <a:pPr marL="0" marR="0" lvl="0" indent="0" algn="l" rtl="0">
              <a:lnSpc>
                <a:spcPct val="90000"/>
              </a:lnSpc>
              <a:spcBef>
                <a:spcPts val="640"/>
              </a:spcBef>
              <a:spcAft>
                <a:spcPts val="0"/>
              </a:spcAft>
              <a:buSzPts val="1800"/>
              <a:buNone/>
            </a:pPr>
            <a:endParaRPr sz="2400">
              <a:solidFill>
                <a:schemeClr val="dk2"/>
              </a:solidFill>
            </a:endParaRPr>
          </a:p>
          <a:p>
            <a:pPr marL="0" marR="0" lvl="0" indent="0" algn="l" rtl="0">
              <a:lnSpc>
                <a:spcPct val="90000"/>
              </a:lnSpc>
              <a:spcBef>
                <a:spcPts val="560"/>
              </a:spcBef>
              <a:spcAft>
                <a:spcPts val="0"/>
              </a:spcAft>
              <a:buSzPts val="1800"/>
              <a:buNone/>
            </a:pPr>
            <a:endParaRPr sz="2400" b="0" i="0" u="none" strike="noStrike" cap="none">
              <a:solidFill>
                <a:schemeClr val="dk1"/>
              </a:solidFill>
              <a:latin typeface="Verdana"/>
              <a:ea typeface="Verdana"/>
              <a:cs typeface="Verdana"/>
              <a:sym typeface="Verdana"/>
            </a:endParaRPr>
          </a:p>
        </p:txBody>
      </p:sp>
      <p:sp>
        <p:nvSpPr>
          <p:cNvPr id="972" name="Google Shape;972;g23cf20a53eb_0_21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5"/>
              </a:buClr>
              <a:buSzPts val="2850"/>
              <a:buFont typeface="Verdana"/>
              <a:buNone/>
            </a:pPr>
            <a:r>
              <a:rPr lang="en-US" sz="3600"/>
              <a:t>Characteristics of a Strong Goal</a:t>
            </a:r>
            <a:endParaRPr sz="4000" i="0" u="none" strike="noStrike" cap="none"/>
          </a:p>
        </p:txBody>
      </p:sp>
      <p:pic>
        <p:nvPicPr>
          <p:cNvPr id="973" name="Google Shape;973;g23cf20a53eb_0_2111" descr="A graphic with S M A R T representing Specific, Measurable, Achievable, Realistic, and Timely." title="SMART Goal"/>
          <p:cNvPicPr preferRelativeResize="0"/>
          <p:nvPr/>
        </p:nvPicPr>
        <p:blipFill rotWithShape="1">
          <a:blip r:embed="rId3">
            <a:alphaModFix/>
          </a:blip>
          <a:srcRect/>
          <a:stretch/>
        </p:blipFill>
        <p:spPr>
          <a:xfrm>
            <a:off x="1371700" y="2421150"/>
            <a:ext cx="6330150" cy="3558775"/>
          </a:xfrm>
          <a:prstGeom prst="rect">
            <a:avLst/>
          </a:prstGeom>
          <a:noFill/>
          <a:ln w="9525" cap="flat" cmpd="sng">
            <a:solidFill>
              <a:srgbClr val="CCCCCC"/>
            </a:solidFill>
            <a:prstDash val="solid"/>
            <a:round/>
            <a:headEnd type="none" w="sm" len="sm"/>
            <a:tailEnd type="none" w="sm" len="sm"/>
          </a:ln>
        </p:spPr>
      </p:pic>
      <p:sp>
        <p:nvSpPr>
          <p:cNvPr id="974" name="Google Shape;974;g23cf20a53eb_0_2111"/>
          <p:cNvSpPr txBox="1"/>
          <p:nvPr/>
        </p:nvSpPr>
        <p:spPr>
          <a:xfrm>
            <a:off x="2681250" y="6154400"/>
            <a:ext cx="37815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 25</a:t>
            </a:r>
            <a:endParaRPr sz="1800" b="0" i="0" u="none" strike="noStrike" cap="none">
              <a:solidFill>
                <a:srgbClr val="000000"/>
              </a:solidFill>
              <a:latin typeface="Verdana"/>
              <a:ea typeface="Verdana"/>
              <a:cs typeface="Verdana"/>
              <a:sym typeface="Verdana"/>
            </a:endParaRPr>
          </a:p>
        </p:txBody>
      </p:sp>
      <p:pic>
        <p:nvPicPr>
          <p:cNvPr id="975" name="Google Shape;975;g23cf20a53eb_0_2111" descr="icon for workbook"/>
          <p:cNvPicPr preferRelativeResize="0"/>
          <p:nvPr/>
        </p:nvPicPr>
        <p:blipFill>
          <a:blip r:embed="rId4">
            <a:alphaModFix/>
          </a:blip>
          <a:stretch>
            <a:fillRect/>
          </a:stretch>
        </p:blipFill>
        <p:spPr>
          <a:xfrm flipH="1">
            <a:off x="2524325" y="6154400"/>
            <a:ext cx="909025" cy="69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e7cf9bab98_0_18"/>
          <p:cNvSpPr txBox="1">
            <a:spLocks noGrp="1"/>
          </p:cNvSpPr>
          <p:nvPr>
            <p:ph type="title"/>
          </p:nvPr>
        </p:nvSpPr>
        <p:spPr>
          <a:xfrm>
            <a:off x="2743200" y="256814"/>
            <a:ext cx="5943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300"/>
              <a:t>Our Purpose for Today</a:t>
            </a:r>
            <a:endParaRPr/>
          </a:p>
        </p:txBody>
      </p:sp>
      <p:graphicFrame>
        <p:nvGraphicFramePr>
          <p:cNvPr id="338" name="Google Shape;338;g2e7cf9bab98_0_18"/>
          <p:cNvGraphicFramePr/>
          <p:nvPr/>
        </p:nvGraphicFramePr>
        <p:xfrm>
          <a:off x="60925" y="1530663"/>
          <a:ext cx="8929275" cy="5344100"/>
        </p:xfrm>
        <a:graphic>
          <a:graphicData uri="http://schemas.openxmlformats.org/drawingml/2006/table">
            <a:tbl>
              <a:tblPr>
                <a:noFill/>
                <a:tableStyleId>{34BBF809-F609-49FD-8CCB-C0D302308995}</a:tableStyleId>
              </a:tblPr>
              <a:tblGrid>
                <a:gridCol w="2634525">
                  <a:extLst>
                    <a:ext uri="{9D8B030D-6E8A-4147-A177-3AD203B41FA5}">
                      <a16:colId xmlns:a16="http://schemas.microsoft.com/office/drawing/2014/main" val="20000"/>
                    </a:ext>
                  </a:extLst>
                </a:gridCol>
                <a:gridCol w="3814525">
                  <a:extLst>
                    <a:ext uri="{9D8B030D-6E8A-4147-A177-3AD203B41FA5}">
                      <a16:colId xmlns:a16="http://schemas.microsoft.com/office/drawing/2014/main" val="20001"/>
                    </a:ext>
                  </a:extLst>
                </a:gridCol>
                <a:gridCol w="2480225">
                  <a:extLst>
                    <a:ext uri="{9D8B030D-6E8A-4147-A177-3AD203B41FA5}">
                      <a16:colId xmlns:a16="http://schemas.microsoft.com/office/drawing/2014/main" val="20002"/>
                    </a:ext>
                  </a:extLst>
                </a:gridCol>
              </a:tblGrid>
              <a:tr h="259550">
                <a:tc>
                  <a:txBody>
                    <a:bodyPr/>
                    <a:lstStyle/>
                    <a:p>
                      <a:pPr marL="0" lvl="0" indent="0" algn="ctr" rtl="0">
                        <a:spcBef>
                          <a:spcPts val="0"/>
                        </a:spcBef>
                        <a:spcAft>
                          <a:spcPts val="0"/>
                        </a:spcAft>
                        <a:buNone/>
                      </a:pPr>
                      <a:r>
                        <a:rPr lang="en-US" sz="2000" b="1">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What</a:t>
                      </a:r>
                      <a:endParaRPr sz="2000" b="1">
                        <a:latin typeface="Verdana"/>
                        <a:ea typeface="Verdana"/>
                        <a:cs typeface="Verdana"/>
                        <a:sym typeface="Verdana"/>
                      </a:endParaRPr>
                    </a:p>
                  </a:txBody>
                  <a:tcPr marL="91425" marR="91425" marT="91425" marB="91425">
                    <a:solidFill>
                      <a:srgbClr val="E5E5E5"/>
                    </a:solidFill>
                  </a:tcPr>
                </a:tc>
                <a:tc>
                  <a:txBody>
                    <a:bodyPr/>
                    <a:lstStyle/>
                    <a:p>
                      <a:pPr marL="0" lvl="0" indent="0" algn="ctr" rtl="0">
                        <a:spcBef>
                          <a:spcPts val="0"/>
                        </a:spcBef>
                        <a:spcAft>
                          <a:spcPts val="0"/>
                        </a:spcAft>
                        <a:buNone/>
                      </a:pPr>
                      <a:r>
                        <a:rPr lang="en-US" sz="2000" b="1" dirty="0">
                          <a:latin typeface="Verdana"/>
                          <a:ea typeface="Verdana"/>
                          <a:cs typeface="Verdana"/>
                          <a:sym typeface="Verdana"/>
                        </a:rPr>
                        <a:t>How</a:t>
                      </a:r>
                      <a:endParaRPr sz="2000" b="1" dirty="0">
                        <a:latin typeface="Verdana"/>
                        <a:ea typeface="Verdana"/>
                        <a:cs typeface="Verdana"/>
                        <a:sym typeface="Verdana"/>
                      </a:endParaRPr>
                    </a:p>
                  </a:txBody>
                  <a:tcPr marL="91425" marR="91425" marT="91425" marB="91425">
                    <a:solidFill>
                      <a:srgbClr val="E5E5E5"/>
                    </a:solidFill>
                  </a:tcPr>
                </a:tc>
                <a:tc>
                  <a:txBody>
                    <a:bodyPr/>
                    <a:lstStyle/>
                    <a:p>
                      <a:pPr marL="0" lvl="0" indent="0" algn="ctr" rtl="0">
                        <a:spcBef>
                          <a:spcPts val="0"/>
                        </a:spcBef>
                        <a:spcAft>
                          <a:spcPts val="0"/>
                        </a:spcAft>
                        <a:buNone/>
                      </a:pPr>
                      <a:r>
                        <a:rPr lang="en-US" sz="2000" b="1">
                          <a:latin typeface="Verdana"/>
                          <a:ea typeface="Verdana"/>
                          <a:cs typeface="Verdana"/>
                          <a:sym typeface="Verdana"/>
                        </a:rPr>
                        <a:t>Why</a:t>
                      </a:r>
                      <a:endParaRPr sz="2000" b="1">
                        <a:latin typeface="Verdana"/>
                        <a:ea typeface="Verdana"/>
                        <a:cs typeface="Verdana"/>
                        <a:sym typeface="Verdana"/>
                      </a:endParaRPr>
                    </a:p>
                  </a:txBody>
                  <a:tcPr marL="91425" marR="91425" marT="91425" marB="91425">
                    <a:solidFill>
                      <a:srgbClr val="E5E5E5"/>
                    </a:solidFill>
                  </a:tcPr>
                </a:tc>
                <a:extLst>
                  <a:ext uri="{0D108BD9-81ED-4DB2-BD59-A6C34878D82A}">
                    <a16:rowId xmlns:a16="http://schemas.microsoft.com/office/drawing/2014/main" val="10000"/>
                  </a:ext>
                </a:extLst>
              </a:tr>
              <a:tr h="4702325">
                <a:tc>
                  <a:txBody>
                    <a:bodyPr/>
                    <a:lstStyle/>
                    <a:p>
                      <a:pPr marL="0" lvl="0" indent="0" algn="l" rtl="0">
                        <a:spcBef>
                          <a:spcPts val="360"/>
                        </a:spcBef>
                        <a:spcAft>
                          <a:spcPts val="0"/>
                        </a:spcAft>
                        <a:buClr>
                          <a:schemeClr val="dk1"/>
                        </a:buClr>
                        <a:buSzPts val="1800"/>
                        <a:buFont typeface="Arial"/>
                        <a:buNone/>
                      </a:pPr>
                      <a:r>
                        <a:rPr lang="en-US" sz="2000">
                          <a:latin typeface="Calibri"/>
                          <a:ea typeface="Calibri"/>
                          <a:cs typeface="Calibri"/>
                          <a:sym typeface="Calibri"/>
                        </a:rPr>
                        <a:t>The purpose of our professional learning is to equip participants with the knowledge and skills necessary to implement a structured problem-solving process within the school setting, leveraging data to drive decision making and improve outcomes for students. </a:t>
                      </a:r>
                      <a:endParaRPr sz="2000">
                        <a:latin typeface="Calibri"/>
                        <a:ea typeface="Calibri"/>
                        <a:cs typeface="Calibri"/>
                        <a:sym typeface="Calibri"/>
                      </a:endParaRPr>
                    </a:p>
                  </a:txBody>
                  <a:tcPr marL="91425" marR="91425" marT="91425" marB="91425"/>
                </a:tc>
                <a:tc>
                  <a:txBody>
                    <a:bodyPr/>
                    <a:lstStyle/>
                    <a:p>
                      <a:pPr marL="457200" lvl="0" indent="-355600" algn="l" rtl="0">
                        <a:spcBef>
                          <a:spcPts val="360"/>
                        </a:spcBef>
                        <a:spcAft>
                          <a:spcPts val="0"/>
                        </a:spcAft>
                        <a:buClr>
                          <a:srgbClr val="000000"/>
                        </a:buClr>
                        <a:buSzPts val="2000"/>
                        <a:buFont typeface="Calibri"/>
                        <a:buChar char="•"/>
                      </a:pPr>
                      <a:r>
                        <a:rPr lang="en-US" sz="2000">
                          <a:latin typeface="Calibri"/>
                          <a:ea typeface="Calibri"/>
                          <a:cs typeface="Calibri"/>
                          <a:sym typeface="Calibri"/>
                        </a:rPr>
                        <a:t>Understand the components and steps of a structured problem solving process and the role of data within it</a:t>
                      </a:r>
                      <a:endParaRPr sz="2000">
                        <a:latin typeface="Calibri"/>
                        <a:ea typeface="Calibri"/>
                        <a:cs typeface="Calibri"/>
                        <a:sym typeface="Calibri"/>
                      </a:endParaRPr>
                    </a:p>
                    <a:p>
                      <a:pPr marL="457200" lvl="0" indent="-355600" algn="l" rtl="0">
                        <a:spcBef>
                          <a:spcPts val="360"/>
                        </a:spcBef>
                        <a:spcAft>
                          <a:spcPts val="0"/>
                        </a:spcAft>
                        <a:buClr>
                          <a:srgbClr val="000000"/>
                        </a:buClr>
                        <a:buSzPts val="2000"/>
                        <a:buFont typeface="Calibri"/>
                        <a:buChar char="•"/>
                      </a:pPr>
                      <a:r>
                        <a:rPr lang="en-US" sz="2000">
                          <a:latin typeface="Calibri"/>
                          <a:ea typeface="Calibri"/>
                          <a:cs typeface="Calibri"/>
                          <a:sym typeface="Calibri"/>
                        </a:rPr>
                        <a:t>Establish role of school team in the problem solving process</a:t>
                      </a:r>
                      <a:endParaRPr sz="2000">
                        <a:latin typeface="Calibri"/>
                        <a:ea typeface="Calibri"/>
                        <a:cs typeface="Calibri"/>
                        <a:sym typeface="Calibri"/>
                      </a:endParaRPr>
                    </a:p>
                    <a:p>
                      <a:pPr marL="457200" lvl="0" indent="-355600" algn="l" rtl="0">
                        <a:spcBef>
                          <a:spcPts val="360"/>
                        </a:spcBef>
                        <a:spcAft>
                          <a:spcPts val="0"/>
                        </a:spcAft>
                        <a:buClr>
                          <a:srgbClr val="000000"/>
                        </a:buClr>
                        <a:buSzPts val="2000"/>
                        <a:buFont typeface="Calibri"/>
                        <a:buChar char="•"/>
                      </a:pPr>
                      <a:r>
                        <a:rPr lang="en-US" sz="2000">
                          <a:latin typeface="Calibri"/>
                          <a:ea typeface="Calibri"/>
                          <a:cs typeface="Calibri"/>
                          <a:sym typeface="Calibri"/>
                        </a:rPr>
                        <a:t>Analyze data effectively to identify red flags and initiate root cause analysis </a:t>
                      </a:r>
                      <a:endParaRPr sz="2000">
                        <a:latin typeface="Calibri"/>
                        <a:ea typeface="Calibri"/>
                        <a:cs typeface="Calibri"/>
                        <a:sym typeface="Calibri"/>
                      </a:endParaRPr>
                    </a:p>
                    <a:p>
                      <a:pPr marL="457200" lvl="0" indent="-355600" algn="l" rtl="0">
                        <a:spcBef>
                          <a:spcPts val="0"/>
                        </a:spcBef>
                        <a:spcAft>
                          <a:spcPts val="0"/>
                        </a:spcAft>
                        <a:buClr>
                          <a:srgbClr val="000000"/>
                        </a:buClr>
                        <a:buSzPts val="2000"/>
                        <a:buFont typeface="Calibri"/>
                        <a:buChar char="•"/>
                      </a:pPr>
                      <a:r>
                        <a:rPr lang="en-US" sz="2000">
                          <a:latin typeface="Calibri"/>
                          <a:ea typeface="Calibri"/>
                          <a:cs typeface="Calibri"/>
                          <a:sym typeface="Calibri"/>
                        </a:rPr>
                        <a:t>Clearly define problems with precision </a:t>
                      </a:r>
                      <a:endParaRPr sz="2000">
                        <a:latin typeface="Calibri"/>
                        <a:ea typeface="Calibri"/>
                        <a:cs typeface="Calibri"/>
                        <a:sym typeface="Calibri"/>
                      </a:endParaRPr>
                    </a:p>
                    <a:p>
                      <a:pPr marL="457200" lvl="0" indent="-355600" algn="l" rtl="0">
                        <a:spcBef>
                          <a:spcPts val="0"/>
                        </a:spcBef>
                        <a:spcAft>
                          <a:spcPts val="0"/>
                        </a:spcAft>
                        <a:buClr>
                          <a:srgbClr val="000000"/>
                        </a:buClr>
                        <a:buSzPts val="2000"/>
                        <a:buFont typeface="Calibri"/>
                        <a:buChar char="•"/>
                      </a:pPr>
                      <a:r>
                        <a:rPr lang="en-US" sz="2000">
                          <a:latin typeface="Calibri"/>
                          <a:ea typeface="Calibri"/>
                          <a:cs typeface="Calibri"/>
                          <a:sym typeface="Calibri"/>
                        </a:rPr>
                        <a:t>Establish clear goals</a:t>
                      </a:r>
                      <a:endParaRPr sz="2000">
                        <a:latin typeface="Calibri"/>
                        <a:ea typeface="Calibri"/>
                        <a:cs typeface="Calibri"/>
                        <a:sym typeface="Calibri"/>
                      </a:endParaRPr>
                    </a:p>
                    <a:p>
                      <a:pPr marL="457200" lvl="0" indent="-355600" algn="l" rtl="0">
                        <a:spcBef>
                          <a:spcPts val="0"/>
                        </a:spcBef>
                        <a:spcAft>
                          <a:spcPts val="0"/>
                        </a:spcAft>
                        <a:buClr>
                          <a:srgbClr val="000000"/>
                        </a:buClr>
                        <a:buSzPts val="2000"/>
                        <a:buFont typeface="Calibri"/>
                        <a:buChar char="•"/>
                      </a:pPr>
                      <a:r>
                        <a:rPr lang="en-US" sz="2000">
                          <a:latin typeface="Calibri"/>
                          <a:ea typeface="Calibri"/>
                          <a:cs typeface="Calibri"/>
                          <a:sym typeface="Calibri"/>
                        </a:rPr>
                        <a:t>Develop actionable plans for intervention and improvement</a:t>
                      </a:r>
                      <a:endParaRPr sz="2000">
                        <a:latin typeface="Calibri"/>
                        <a:ea typeface="Calibri"/>
                        <a:cs typeface="Calibri"/>
                        <a:sym typeface="Calibri"/>
                      </a:endParaRPr>
                    </a:p>
                  </a:txBody>
                  <a:tcPr marL="91425" marR="91425" marT="91425" marB="91425"/>
                </a:tc>
                <a:tc>
                  <a:txBody>
                    <a:bodyPr/>
                    <a:lstStyle/>
                    <a:p>
                      <a:pPr marL="0" lvl="0" indent="0" algn="l" rtl="0">
                        <a:lnSpc>
                          <a:spcPct val="115000"/>
                        </a:lnSpc>
                        <a:spcBef>
                          <a:spcPts val="1200"/>
                        </a:spcBef>
                        <a:spcAft>
                          <a:spcPts val="0"/>
                        </a:spcAft>
                        <a:buNone/>
                      </a:pPr>
                      <a:r>
                        <a:rPr lang="en-US" sz="2000" dirty="0">
                          <a:latin typeface="Calibri"/>
                          <a:ea typeface="Calibri"/>
                          <a:cs typeface="Calibri"/>
                          <a:sym typeface="Calibri"/>
                        </a:rPr>
                        <a:t>Empower teams to address challenges proactively, optimize resource allocation, foster collaboration among partners, and ultimately enhance the academic, social, and emotional outcomes of </a:t>
                      </a:r>
                      <a:r>
                        <a:rPr lang="en-US" sz="2000"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students. </a:t>
                      </a:r>
                      <a:endParaRPr sz="2000" dirty="0">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endParaRPr sz="2000"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250a39d1d87_0_1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SMART Goal Example</a:t>
            </a:r>
            <a:endParaRPr/>
          </a:p>
        </p:txBody>
      </p:sp>
      <p:sp>
        <p:nvSpPr>
          <p:cNvPr id="982" name="Google Shape;982;g250a39d1d87_0_123"/>
          <p:cNvSpPr txBox="1">
            <a:spLocks noGrp="1"/>
          </p:cNvSpPr>
          <p:nvPr>
            <p:ph type="body" idx="1"/>
          </p:nvPr>
        </p:nvSpPr>
        <p:spPr>
          <a:xfrm>
            <a:off x="1342725" y="2246550"/>
            <a:ext cx="6858000" cy="344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SzPts val="1800"/>
              <a:buNone/>
            </a:pPr>
            <a:r>
              <a:rPr lang="en-US" sz="2600">
                <a:latin typeface="Verdana"/>
                <a:ea typeface="Verdana"/>
                <a:cs typeface="Verdana"/>
                <a:sym typeface="Verdana"/>
              </a:rPr>
              <a:t>By </a:t>
            </a:r>
            <a:r>
              <a:rPr lang="en-US" sz="2600">
                <a:solidFill>
                  <a:srgbClr val="FF9900"/>
                </a:solidFill>
                <a:latin typeface="Verdana"/>
                <a:ea typeface="Verdana"/>
                <a:cs typeface="Verdana"/>
                <a:sym typeface="Verdana"/>
              </a:rPr>
              <a:t>December 2023</a:t>
            </a:r>
            <a:r>
              <a:rPr lang="en-US" sz="2600">
                <a:latin typeface="Verdana"/>
                <a:ea typeface="Verdana"/>
                <a:cs typeface="Verdana"/>
                <a:sym typeface="Verdana"/>
              </a:rPr>
              <a:t>, educators will </a:t>
            </a:r>
            <a:r>
              <a:rPr lang="en-US" sz="2600">
                <a:solidFill>
                  <a:srgbClr val="FF9900"/>
                </a:solidFill>
                <a:latin typeface="Verdana"/>
                <a:ea typeface="Verdana"/>
                <a:cs typeface="Verdana"/>
                <a:sym typeface="Verdana"/>
              </a:rPr>
              <a:t>develop and implement with 85% fidelity a science instructional framework</a:t>
            </a:r>
            <a:r>
              <a:rPr lang="en-US" sz="2600">
                <a:latin typeface="Verdana"/>
                <a:ea typeface="Verdana"/>
                <a:cs typeface="Verdana"/>
                <a:sym typeface="Verdana"/>
              </a:rPr>
              <a:t> as evidenced by classroom observations and a </a:t>
            </a:r>
            <a:r>
              <a:rPr lang="en-US" sz="2600">
                <a:solidFill>
                  <a:srgbClr val="FF9900"/>
                </a:solidFill>
                <a:latin typeface="Verdana"/>
                <a:ea typeface="Verdana"/>
                <a:cs typeface="Verdana"/>
                <a:sym typeface="Verdana"/>
              </a:rPr>
              <a:t>5% increase</a:t>
            </a:r>
            <a:r>
              <a:rPr lang="en-US" sz="2600">
                <a:latin typeface="Verdana"/>
                <a:ea typeface="Verdana"/>
                <a:cs typeface="Verdana"/>
                <a:sym typeface="Verdana"/>
              </a:rPr>
              <a:t> between pre and post teacher benchmark scores.</a:t>
            </a:r>
            <a:endParaRPr sz="2600">
              <a:latin typeface="Verdana"/>
              <a:ea typeface="Verdana"/>
              <a:cs typeface="Verdana"/>
              <a:sym typeface="Verdana"/>
            </a:endParaRPr>
          </a:p>
        </p:txBody>
      </p:sp>
      <p:sp>
        <p:nvSpPr>
          <p:cNvPr id="983" name="Google Shape;983;g250a39d1d87_0_123"/>
          <p:cNvSpPr txBox="1"/>
          <p:nvPr/>
        </p:nvSpPr>
        <p:spPr>
          <a:xfrm>
            <a:off x="457200" y="1430950"/>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Timely</a:t>
            </a:r>
            <a:endParaRPr sz="2400" b="0" i="0" u="none" strike="noStrike" cap="none">
              <a:solidFill>
                <a:srgbClr val="000000"/>
              </a:solidFill>
              <a:latin typeface="Verdana"/>
              <a:ea typeface="Verdana"/>
              <a:cs typeface="Verdana"/>
              <a:sym typeface="Verdana"/>
            </a:endParaRPr>
          </a:p>
        </p:txBody>
      </p:sp>
      <p:sp>
        <p:nvSpPr>
          <p:cNvPr id="984" name="Google Shape;984;g250a39d1d87_0_123"/>
          <p:cNvSpPr txBox="1"/>
          <p:nvPr/>
        </p:nvSpPr>
        <p:spPr>
          <a:xfrm>
            <a:off x="6807375" y="1532025"/>
            <a:ext cx="2598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Specific</a:t>
            </a:r>
            <a:endParaRPr sz="2400" b="0" i="0" u="none" strike="noStrike" cap="none">
              <a:solidFill>
                <a:srgbClr val="000000"/>
              </a:solidFill>
              <a:latin typeface="Verdana"/>
              <a:ea typeface="Verdana"/>
              <a:cs typeface="Verdana"/>
              <a:sym typeface="Verdana"/>
            </a:endParaRPr>
          </a:p>
        </p:txBody>
      </p:sp>
      <p:sp>
        <p:nvSpPr>
          <p:cNvPr id="985" name="Google Shape;985;g250a39d1d87_0_123"/>
          <p:cNvSpPr txBox="1"/>
          <p:nvPr/>
        </p:nvSpPr>
        <p:spPr>
          <a:xfrm>
            <a:off x="5025900" y="5054875"/>
            <a:ext cx="4118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Measurable &amp; Achievable</a:t>
            </a:r>
            <a:endParaRPr sz="2400" b="0" i="0" u="none" strike="noStrike" cap="none">
              <a:solidFill>
                <a:srgbClr val="000000"/>
              </a:solidFill>
              <a:latin typeface="Verdana"/>
              <a:ea typeface="Verdana"/>
              <a:cs typeface="Verdana"/>
              <a:sym typeface="Verdana"/>
            </a:endParaRPr>
          </a:p>
        </p:txBody>
      </p:sp>
      <p:sp>
        <p:nvSpPr>
          <p:cNvPr id="986" name="Google Shape;986;g250a39d1d87_0_123"/>
          <p:cNvSpPr txBox="1"/>
          <p:nvPr/>
        </p:nvSpPr>
        <p:spPr>
          <a:xfrm>
            <a:off x="0" y="5256825"/>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Realistic</a:t>
            </a:r>
            <a:endParaRPr sz="2400" b="0" i="0" u="none" strike="noStrike" cap="none">
              <a:solidFill>
                <a:srgbClr val="000000"/>
              </a:solidFill>
              <a:latin typeface="Verdana"/>
              <a:ea typeface="Verdana"/>
              <a:cs typeface="Verdana"/>
              <a:sym typeface="Verdana"/>
            </a:endParaRPr>
          </a:p>
        </p:txBody>
      </p:sp>
      <p:cxnSp>
        <p:nvCxnSpPr>
          <p:cNvPr id="987" name="Google Shape;987;g250a39d1d87_0_123">
            <a:extLst>
              <a:ext uri="{C183D7F6-B498-43B3-948B-1728B52AA6E4}">
                <adec:decorative xmlns:adec="http://schemas.microsoft.com/office/drawing/2017/decorative" val="1"/>
              </a:ext>
            </a:extLst>
          </p:cNvPr>
          <p:cNvCxnSpPr>
            <a:stCxn id="983" idx="2"/>
          </p:cNvCxnSpPr>
          <p:nvPr/>
        </p:nvCxnSpPr>
        <p:spPr>
          <a:xfrm>
            <a:off x="1756650" y="1985050"/>
            <a:ext cx="322500" cy="339600"/>
          </a:xfrm>
          <a:prstGeom prst="straightConnector1">
            <a:avLst/>
          </a:prstGeom>
          <a:noFill/>
          <a:ln w="38100" cap="flat" cmpd="sng">
            <a:solidFill>
              <a:schemeClr val="dk2"/>
            </a:solidFill>
            <a:prstDash val="solid"/>
            <a:round/>
            <a:headEnd type="none" w="sm" len="sm"/>
            <a:tailEnd type="triangle" w="med" len="med"/>
          </a:ln>
        </p:spPr>
      </p:cxnSp>
      <p:cxnSp>
        <p:nvCxnSpPr>
          <p:cNvPr id="988" name="Google Shape;988;g250a39d1d87_0_123">
            <a:extLst>
              <a:ext uri="{C183D7F6-B498-43B3-948B-1728B52AA6E4}">
                <adec:decorative xmlns:adec="http://schemas.microsoft.com/office/drawing/2017/decorative" val="1"/>
              </a:ext>
            </a:extLst>
          </p:cNvPr>
          <p:cNvCxnSpPr>
            <a:stCxn id="984" idx="2"/>
          </p:cNvCxnSpPr>
          <p:nvPr/>
        </p:nvCxnSpPr>
        <p:spPr>
          <a:xfrm flipH="1">
            <a:off x="7190025" y="2086125"/>
            <a:ext cx="916800" cy="787200"/>
          </a:xfrm>
          <a:prstGeom prst="straightConnector1">
            <a:avLst/>
          </a:prstGeom>
          <a:noFill/>
          <a:ln w="38100" cap="flat" cmpd="sng">
            <a:solidFill>
              <a:schemeClr val="dk2"/>
            </a:solidFill>
            <a:prstDash val="solid"/>
            <a:round/>
            <a:headEnd type="none" w="sm" len="sm"/>
            <a:tailEnd type="triangle" w="med" len="med"/>
          </a:ln>
        </p:spPr>
      </p:cxnSp>
      <p:cxnSp>
        <p:nvCxnSpPr>
          <p:cNvPr id="989" name="Google Shape;989;g250a39d1d87_0_123">
            <a:extLst>
              <a:ext uri="{C183D7F6-B498-43B3-948B-1728B52AA6E4}">
                <adec:decorative xmlns:adec="http://schemas.microsoft.com/office/drawing/2017/decorative" val="1"/>
              </a:ext>
            </a:extLst>
          </p:cNvPr>
          <p:cNvCxnSpPr>
            <a:endCxn id="982" idx="1"/>
          </p:cNvCxnSpPr>
          <p:nvPr/>
        </p:nvCxnSpPr>
        <p:spPr>
          <a:xfrm rot="10800000" flipH="1">
            <a:off x="461925" y="3971100"/>
            <a:ext cx="880800" cy="1284300"/>
          </a:xfrm>
          <a:prstGeom prst="straightConnector1">
            <a:avLst/>
          </a:prstGeom>
          <a:noFill/>
          <a:ln w="38100" cap="flat" cmpd="sng">
            <a:solidFill>
              <a:schemeClr val="dk2"/>
            </a:solidFill>
            <a:prstDash val="solid"/>
            <a:round/>
            <a:headEnd type="none" w="sm" len="sm"/>
            <a:tailEnd type="triangle" w="med" len="med"/>
          </a:ln>
        </p:spPr>
      </p:cxnSp>
      <p:cxnSp>
        <p:nvCxnSpPr>
          <p:cNvPr id="990" name="Google Shape;990;g250a39d1d87_0_123">
            <a:extLst>
              <a:ext uri="{C183D7F6-B498-43B3-948B-1728B52AA6E4}">
                <adec:decorative xmlns:adec="http://schemas.microsoft.com/office/drawing/2017/decorative" val="1"/>
              </a:ext>
            </a:extLst>
          </p:cNvPr>
          <p:cNvCxnSpPr/>
          <p:nvPr/>
        </p:nvCxnSpPr>
        <p:spPr>
          <a:xfrm rot="10800000">
            <a:off x="6872500" y="4071625"/>
            <a:ext cx="1053900" cy="10827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1003" name="Google Shape;1003;g2e64c6a8cf9_0_1" descr="This timer counts down silently until it reaches 0:00, then a police siren sounds to alert you that time is up." title="5 Minute Timer">
            <a:hlinkClick r:id="rId3"/>
          </p:cNvPr>
          <p:cNvPicPr preferRelativeResize="0"/>
          <p:nvPr/>
        </p:nvPicPr>
        <p:blipFill>
          <a:blip r:embed="rId4">
            <a:alphaModFix/>
          </a:blip>
          <a:stretch>
            <a:fillRect/>
          </a:stretch>
        </p:blipFill>
        <p:spPr>
          <a:xfrm>
            <a:off x="3628200" y="3548819"/>
            <a:ext cx="1679700" cy="944831"/>
          </a:xfrm>
          <a:prstGeom prst="rect">
            <a:avLst/>
          </a:prstGeom>
          <a:noFill/>
          <a:ln>
            <a:noFill/>
          </a:ln>
        </p:spPr>
      </p:pic>
      <p:sp>
        <p:nvSpPr>
          <p:cNvPr id="997" name="Google Shape;997;g2e64c6a8cf9_0_1"/>
          <p:cNvSpPr/>
          <p:nvPr/>
        </p:nvSpPr>
        <p:spPr>
          <a:xfrm>
            <a:off x="4724400" y="4191000"/>
            <a:ext cx="4168800" cy="25452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Referrals for tardiness among ninth graders will reduce by 50% by our March meeting and will continue to decrease across the next 3 months until there are no more than 2 per month for 3 months.</a:t>
            </a:r>
            <a:endParaRPr sz="1400" b="0" i="0" u="none" strike="noStrike" cap="none">
              <a:solidFill>
                <a:srgbClr val="000000"/>
              </a:solidFill>
              <a:latin typeface="Verdana"/>
              <a:ea typeface="Verdana"/>
              <a:cs typeface="Verdana"/>
              <a:sym typeface="Verdana"/>
            </a:endParaRPr>
          </a:p>
        </p:txBody>
      </p:sp>
      <p:sp>
        <p:nvSpPr>
          <p:cNvPr id="999" name="Google Shape;999;g2e64c6a8cf9_0_1"/>
          <p:cNvSpPr/>
          <p:nvPr/>
        </p:nvSpPr>
        <p:spPr>
          <a:xfrm>
            <a:off x="152400" y="4114800"/>
            <a:ext cx="4267200" cy="26214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Reading assessment data for students in literacy intervention group performance will move from High to Low Risk status by the Winter benchmark and will be at this level or move to “No Risk” levels by the Spring benchmark.</a:t>
            </a:r>
            <a:endParaRPr sz="1400" b="0" i="0" u="none" strike="noStrike" cap="none">
              <a:solidFill>
                <a:srgbClr val="000000"/>
              </a:solidFill>
              <a:latin typeface="Verdana"/>
              <a:ea typeface="Verdana"/>
              <a:cs typeface="Verdana"/>
              <a:sym typeface="Verdana"/>
            </a:endParaRPr>
          </a:p>
        </p:txBody>
      </p:sp>
      <p:sp>
        <p:nvSpPr>
          <p:cNvPr id="998" name="Google Shape;998;g2e64c6a8cf9_0_1"/>
          <p:cNvSpPr/>
          <p:nvPr/>
        </p:nvSpPr>
        <p:spPr>
          <a:xfrm>
            <a:off x="4704300" y="1914600"/>
            <a:ext cx="4168800" cy="21336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Referral rates for aggression on the playground will reduce to one or fewer each week (.20 per day) among 5</a:t>
            </a:r>
            <a:r>
              <a:rPr lang="en-US" sz="1800" b="0" i="0" u="none" strike="noStrike" cap="none" baseline="30000">
                <a:solidFill>
                  <a:srgbClr val="FFFFFF"/>
                </a:solidFill>
                <a:latin typeface="Verdana"/>
                <a:ea typeface="Verdana"/>
                <a:cs typeface="Verdana"/>
                <a:sym typeface="Verdana"/>
              </a:rPr>
              <a:t>th</a:t>
            </a:r>
            <a:r>
              <a:rPr lang="en-US" sz="1800" b="0" i="0" u="none" strike="noStrike" cap="none">
                <a:solidFill>
                  <a:srgbClr val="FFFFFF"/>
                </a:solidFill>
                <a:latin typeface="Verdana"/>
                <a:ea typeface="Verdana"/>
                <a:cs typeface="Verdana"/>
                <a:sym typeface="Verdana"/>
              </a:rPr>
              <a:t> grade students and will stay at this level for the rest of the school yea</a:t>
            </a:r>
            <a:r>
              <a:rPr lang="en-US" sz="1800" b="0" i="0" u="none" strike="noStrike" cap="none">
                <a:solidFill>
                  <a:srgbClr val="FFFFFF"/>
                </a:solidFill>
                <a:latin typeface="Calibri"/>
                <a:ea typeface="Calibri"/>
                <a:cs typeface="Calibri"/>
                <a:sym typeface="Calibri"/>
              </a:rPr>
              <a:t>r.</a:t>
            </a:r>
            <a:endParaRPr sz="1400" b="0" i="0" u="none" strike="noStrike" cap="none">
              <a:solidFill>
                <a:srgbClr val="000000"/>
              </a:solidFill>
              <a:latin typeface="Arial"/>
              <a:ea typeface="Arial"/>
              <a:cs typeface="Arial"/>
              <a:sym typeface="Arial"/>
            </a:endParaRPr>
          </a:p>
        </p:txBody>
      </p:sp>
      <p:sp>
        <p:nvSpPr>
          <p:cNvPr id="996" name="Google Shape;996;g2e64c6a8cf9_0_1"/>
          <p:cNvSpPr/>
          <p:nvPr/>
        </p:nvSpPr>
        <p:spPr>
          <a:xfrm>
            <a:off x="76200" y="1914600"/>
            <a:ext cx="4340100" cy="2090400"/>
          </a:xfrm>
          <a:prstGeom prst="roundRect">
            <a:avLst>
              <a:gd name="adj" fmla="val 16667"/>
            </a:avLst>
          </a:prstGeom>
          <a:solidFill>
            <a:srgbClr val="002C3C"/>
          </a:solidFill>
          <a:ln w="9525" cap="flat" cmpd="sng">
            <a:solidFill>
              <a:srgbClr val="002C3C"/>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Verdana"/>
                <a:ea typeface="Verdana"/>
                <a:cs typeface="Verdana"/>
                <a:sym typeface="Verdana"/>
              </a:rPr>
              <a:t>Office Discipline Referrals rates for disrespect will be at or below the national median for our school size by April of this school year and will remain at or below this level for the remainder of the school year.</a:t>
            </a:r>
            <a:endParaRPr sz="1400" b="0" i="0" u="none" strike="noStrike" cap="none">
              <a:solidFill>
                <a:srgbClr val="000000"/>
              </a:solidFill>
              <a:latin typeface="Verdana"/>
              <a:ea typeface="Verdana"/>
              <a:cs typeface="Verdana"/>
              <a:sym typeface="Verdana"/>
            </a:endParaRPr>
          </a:p>
        </p:txBody>
      </p:sp>
      <p:sp>
        <p:nvSpPr>
          <p:cNvPr id="1002" name="Google Shape;1002;g2e64c6a8cf9_0_1"/>
          <p:cNvSpPr/>
          <p:nvPr/>
        </p:nvSpPr>
        <p:spPr>
          <a:xfrm>
            <a:off x="6192600" y="631348"/>
            <a:ext cx="2700600" cy="651900"/>
          </a:xfrm>
          <a:prstGeom prst="roundRect">
            <a:avLst>
              <a:gd name="adj" fmla="val 16667"/>
            </a:avLst>
          </a:prstGeom>
          <a:solidFill>
            <a:srgbClr val="2AABE1"/>
          </a:solidFill>
          <a:ln w="9525" cap="flat" cmpd="sng">
            <a:solidFill>
              <a:srgbClr val="002C3C"/>
            </a:solidFill>
            <a:prstDash val="solid"/>
            <a:round/>
            <a:headEnd type="none" w="sm" len="sm"/>
            <a:tailEnd type="none" w="sm" len="sm"/>
          </a:ln>
          <a:effectLst>
            <a:outerShdw blurRad="40000" dist="23000" dir="5400000" rotWithShape="0">
              <a:srgbClr val="000000">
                <a:alpha val="313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Verdana"/>
                <a:ea typeface="Verdana"/>
                <a:cs typeface="Verdana"/>
                <a:sym typeface="Verdana"/>
              </a:rPr>
              <a:t>By when?</a:t>
            </a:r>
            <a:endParaRPr sz="1400" b="0" i="0" u="none" strike="noStrike" cap="none">
              <a:solidFill>
                <a:srgbClr val="000000"/>
              </a:solidFill>
              <a:latin typeface="Verdana"/>
              <a:ea typeface="Verdana"/>
              <a:cs typeface="Verdana"/>
              <a:sym typeface="Verdana"/>
            </a:endParaRPr>
          </a:p>
        </p:txBody>
      </p:sp>
      <p:sp>
        <p:nvSpPr>
          <p:cNvPr id="1001" name="Google Shape;1001;g2e64c6a8cf9_0_1"/>
          <p:cNvSpPr/>
          <p:nvPr/>
        </p:nvSpPr>
        <p:spPr>
          <a:xfrm>
            <a:off x="327225" y="631410"/>
            <a:ext cx="2700600" cy="651900"/>
          </a:xfrm>
          <a:prstGeom prst="roundRect">
            <a:avLst>
              <a:gd name="adj" fmla="val 16667"/>
            </a:avLst>
          </a:prstGeom>
          <a:solidFill>
            <a:schemeClr val="accent5"/>
          </a:solidFill>
          <a:ln w="9525" cap="flat" cmpd="sng">
            <a:solidFill>
              <a:srgbClr val="002C3C"/>
            </a:solidFill>
            <a:prstDash val="solid"/>
            <a:round/>
            <a:headEnd type="none" w="sm" len="sm"/>
            <a:tailEnd type="none" w="sm" len="sm"/>
          </a:ln>
          <a:effectLst>
            <a:outerShdw blurRad="40000" dist="23000" dir="5400000" rotWithShape="0">
              <a:srgbClr val="000000">
                <a:alpha val="313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Verdana"/>
                <a:ea typeface="Verdana"/>
                <a:cs typeface="Verdana"/>
                <a:sym typeface="Verdana"/>
              </a:rPr>
              <a:t>What?</a:t>
            </a:r>
            <a:endParaRPr sz="1400" b="0" i="0" u="none" strike="noStrike" cap="none">
              <a:solidFill>
                <a:srgbClr val="000000"/>
              </a:solidFill>
              <a:latin typeface="Verdana"/>
              <a:ea typeface="Verdana"/>
              <a:cs typeface="Verdana"/>
              <a:sym typeface="Verdana"/>
            </a:endParaRPr>
          </a:p>
        </p:txBody>
      </p:sp>
      <p:sp>
        <p:nvSpPr>
          <p:cNvPr id="1000" name="Google Shape;1000;g2e64c6a8cf9_0_1"/>
          <p:cNvSpPr/>
          <p:nvPr/>
        </p:nvSpPr>
        <p:spPr>
          <a:xfrm>
            <a:off x="3200676" y="0"/>
            <a:ext cx="2700600" cy="1914600"/>
          </a:xfrm>
          <a:prstGeom prst="star8">
            <a:avLst>
              <a:gd name="adj" fmla="val 37500"/>
            </a:avLst>
          </a:prstGeom>
          <a:solidFill>
            <a:srgbClr val="2AABE1"/>
          </a:solidFill>
          <a:ln w="9525" cap="flat" cmpd="sng">
            <a:solidFill>
              <a:srgbClr val="002C3C"/>
            </a:solidFill>
            <a:prstDash val="solid"/>
            <a:round/>
            <a:headEnd type="none" w="sm" len="sm"/>
            <a:tailEnd type="none" w="sm" len="sm"/>
          </a:ln>
          <a:effectLst>
            <a:outerShdw blurRad="63500" dist="25400" dir="5400000" sx="101000" sy="101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Verdana"/>
                <a:ea typeface="Verdana"/>
                <a:cs typeface="Verdana"/>
                <a:sym typeface="Verdana"/>
              </a:rPr>
              <a:t>Goa</a:t>
            </a:r>
            <a:r>
              <a:rPr lang="en-US" sz="3200" b="0" i="0" u="none" strike="noStrike" cap="none">
                <a:solidFill>
                  <a:schemeClr val="lt1"/>
                </a:solidFill>
                <a:latin typeface="Calibri"/>
                <a:ea typeface="Calibri"/>
                <a:cs typeface="Calibri"/>
                <a:sym typeface="Calibri"/>
              </a:rPr>
              <a:t>l</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6"/>
                                        </p:tgtEl>
                                        <p:attrNameLst>
                                          <p:attrName>style.visibility</p:attrName>
                                        </p:attrNameLst>
                                      </p:cBhvr>
                                      <p:to>
                                        <p:strVal val="visible"/>
                                      </p:to>
                                    </p:set>
                                    <p:animEffect transition="in" filter="fade">
                                      <p:cBhvr>
                                        <p:cTn id="7" dur="500"/>
                                        <p:tgtEl>
                                          <p:spTgt spid="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7"/>
                                        </p:tgtEl>
                                        <p:attrNameLst>
                                          <p:attrName>style.visibility</p:attrName>
                                        </p:attrNameLst>
                                      </p:cBhvr>
                                      <p:to>
                                        <p:strVal val="visible"/>
                                      </p:to>
                                    </p:set>
                                    <p:animEffect transition="in" filter="fade">
                                      <p:cBhvr>
                                        <p:cTn id="12" dur="500"/>
                                        <p:tgtEl>
                                          <p:spTgt spid="9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8"/>
                                        </p:tgtEl>
                                        <p:attrNameLst>
                                          <p:attrName>style.visibility</p:attrName>
                                        </p:attrNameLst>
                                      </p:cBhvr>
                                      <p:to>
                                        <p:strVal val="visible"/>
                                      </p:to>
                                    </p:set>
                                    <p:animEffect transition="in" filter="fade">
                                      <p:cBhvr>
                                        <p:cTn id="17" dur="500"/>
                                        <p:tgtEl>
                                          <p:spTgt spid="9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9"/>
                                        </p:tgtEl>
                                        <p:attrNameLst>
                                          <p:attrName>style.visibility</p:attrName>
                                        </p:attrNameLst>
                                      </p:cBhvr>
                                      <p:to>
                                        <p:strVal val="visible"/>
                                      </p:to>
                                    </p:set>
                                    <p:animEffect transition="in" filter="fade">
                                      <p:cBhvr>
                                        <p:cTn id="22" dur="500"/>
                                        <p:tgtEl>
                                          <p:spTgt spid="9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3"/>
                                        </p:tgtEl>
                                        <p:attrNameLst>
                                          <p:attrName>style.visibility</p:attrName>
                                        </p:attrNameLst>
                                      </p:cBhvr>
                                      <p:to>
                                        <p:strVal val="visible"/>
                                      </p:to>
                                    </p:set>
                                    <p:animEffect transition="in" filter="fade">
                                      <p:cBhvr>
                                        <p:cTn id="27" dur="1000"/>
                                        <p:tgtEl>
                                          <p:spTgt spid="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2e1c5b59911_0_80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
        <p:nvSpPr>
          <p:cNvPr id="1010" name="Google Shape;1010;g2e1c5b59911_0_804"/>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360"/>
              </a:spcBef>
              <a:spcAft>
                <a:spcPts val="0"/>
              </a:spcAft>
              <a:buClr>
                <a:schemeClr val="dk1"/>
              </a:buClr>
              <a:buSzPts val="1800"/>
              <a:buFont typeface="Arial"/>
              <a:buNone/>
            </a:pPr>
            <a:endParaRPr sz="2800">
              <a:latin typeface="Verdana"/>
              <a:ea typeface="Verdana"/>
              <a:cs typeface="Verdana"/>
              <a:sym typeface="Verdana"/>
            </a:endParaRPr>
          </a:p>
          <a:p>
            <a:pPr marL="0" lvl="0" indent="0" algn="l" rtl="0">
              <a:lnSpc>
                <a:spcPct val="100000"/>
              </a:lnSpc>
              <a:spcBef>
                <a:spcPts val="360"/>
              </a:spcBef>
              <a:spcAft>
                <a:spcPts val="0"/>
              </a:spcAft>
              <a:buClr>
                <a:schemeClr val="dk1"/>
              </a:buClr>
              <a:buSzPts val="1800"/>
              <a:buFont typeface="Arial"/>
              <a:buNone/>
            </a:pPr>
            <a:r>
              <a:rPr lang="en-US" sz="2800">
                <a:latin typeface="Verdana"/>
                <a:ea typeface="Verdana"/>
                <a:cs typeface="Verdana"/>
                <a:sym typeface="Verdana"/>
              </a:rPr>
              <a:t>Based on your precision statement, identify a preliminary goal. </a:t>
            </a:r>
            <a:endParaRPr/>
          </a:p>
        </p:txBody>
      </p:sp>
      <p:sp>
        <p:nvSpPr>
          <p:cNvPr id="1011" name="Google Shape;1011;g2e1c5b59911_0_804"/>
          <p:cNvSpPr txBox="1">
            <a:spLocks noGrp="1"/>
          </p:cNvSpPr>
          <p:nvPr>
            <p:ph type="body" idx="2"/>
          </p:nvPr>
        </p:nvSpPr>
        <p:spPr>
          <a:xfrm>
            <a:off x="457200" y="1435101"/>
            <a:ext cx="3008400" cy="4512900"/>
          </a:xfrm>
          <a:prstGeom prst="rect">
            <a:avLst/>
          </a:prstGeom>
          <a:solidFill>
            <a:srgbClr val="003369">
              <a:alpha val="72160"/>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3300">
                <a:latin typeface="Verdana"/>
                <a:ea typeface="Verdana"/>
                <a:cs typeface="Verdana"/>
                <a:sym typeface="Verdana"/>
              </a:rPr>
              <a:t> </a:t>
            </a:r>
            <a:r>
              <a:rPr lang="en-US" sz="330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Start a Goal</a:t>
            </a:r>
            <a:endParaRPr sz="3300">
              <a:latin typeface="Verdana"/>
              <a:ea typeface="Verdana"/>
              <a:cs typeface="Verdana"/>
              <a:sym typeface="Verdana"/>
            </a:endParaRPr>
          </a:p>
        </p:txBody>
      </p:sp>
      <p:pic>
        <p:nvPicPr>
          <p:cNvPr id="1013" name="Google Shape;1013;g2e1c5b59911_0_80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44431" y="2366038"/>
            <a:ext cx="4411981" cy="2997687"/>
          </a:xfrm>
          <a:prstGeom prst="rect">
            <a:avLst/>
          </a:prstGeom>
          <a:noFill/>
          <a:ln>
            <a:noFill/>
          </a:ln>
        </p:spPr>
      </p:pic>
      <p:sp>
        <p:nvSpPr>
          <p:cNvPr id="1014" name="Google Shape;1014;g2e1c5b59911_0_804" descr="Highlight to focus on the Data/Evidence of Need portion of DIDM deicison making template"/>
          <p:cNvSpPr/>
          <p:nvPr/>
        </p:nvSpPr>
        <p:spPr>
          <a:xfrm>
            <a:off x="3744425" y="3608750"/>
            <a:ext cx="4551600" cy="601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7" name="Google Shape;1027;g2e1d1154fa0_2_1206" descr="DIDM model"/>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1028" name="Google Shape;1028;g2e1d1154fa0_2_1206" descr="Implement section will focus on strategies/practices and systems needed to implement"/>
          <p:cNvSpPr/>
          <p:nvPr/>
        </p:nvSpPr>
        <p:spPr>
          <a:xfrm>
            <a:off x="238900" y="4187875"/>
            <a:ext cx="3931200" cy="24873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2e1d1154fa0_2_1206"/>
          <p:cNvSpPr txBox="1">
            <a:spLocks noGrp="1"/>
          </p:cNvSpPr>
          <p:nvPr>
            <p:ph type="ctrTitle"/>
          </p:nvPr>
        </p:nvSpPr>
        <p:spPr>
          <a:xfrm>
            <a:off x="928464" y="1600200"/>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IMPLEMENT</a:t>
            </a:r>
            <a:br>
              <a:rPr lang="en-US" b="1"/>
            </a:br>
            <a:r>
              <a:rPr lang="en-US" sz="2800" b="1"/>
              <a:t>What are we going to do about it?</a:t>
            </a:r>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1035" name="Google Shape;1035;g24657f361f5_5_195" descr="Get tickets at: http://bit.ly/2XGfH5y&#10;&#10;Fathom Events and CBS will present 5 uncut, full-length colorized episodes on Lucille Ball’s Birthday, August 6, plus REDHEAD TALES – a  newly produced and never-before-seen featurette on the colorization of I Love Lucy, and an exclusive mini poster!&#10;&#10;Job Switching: After Ricky and Fred get upset about the girls' spending, Lucy and Ethel go to work in a candy factory while the boys do the housework." title="I Love Lucy: A Colorized Celebration - &quot;Job Switching&quot; clip">
            <a:hlinkClick r:id="rId3"/>
          </p:cNvPr>
          <p:cNvPicPr preferRelativeResize="0"/>
          <p:nvPr/>
        </p:nvPicPr>
        <p:blipFill rotWithShape="1">
          <a:blip r:embed="rId4">
            <a:alphaModFix/>
          </a:blip>
          <a:srcRect/>
          <a:stretch/>
        </p:blipFill>
        <p:spPr>
          <a:xfrm>
            <a:off x="705725" y="1681325"/>
            <a:ext cx="7602225" cy="4276250"/>
          </a:xfrm>
          <a:prstGeom prst="rect">
            <a:avLst/>
          </a:prstGeom>
          <a:noFill/>
          <a:ln>
            <a:noFill/>
          </a:ln>
        </p:spPr>
      </p:pic>
      <p:sp>
        <p:nvSpPr>
          <p:cNvPr id="1034" name="Google Shape;1034;g24657f361f5_5_19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Do you See Here?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1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2" name="Google Shape;1042;g2e2b337f307_0_8"/>
          <p:cNvSpPr txBox="1">
            <a:spLocks noGrp="1"/>
          </p:cNvSpPr>
          <p:nvPr>
            <p:ph type="body" idx="1"/>
          </p:nvPr>
        </p:nvSpPr>
        <p:spPr>
          <a:xfrm>
            <a:off x="3575050" y="273051"/>
            <a:ext cx="5111700" cy="5674800"/>
          </a:xfrm>
          <a:prstGeom prst="rect">
            <a:avLst/>
          </a:prstGeom>
        </p:spPr>
        <p:txBody>
          <a:bodyPr spcFirstLastPara="1" wrap="square" lIns="91425" tIns="45700" rIns="91425" bIns="45700" anchor="t" anchorCtr="0">
            <a:normAutofit fontScale="92500" lnSpcReduction="20000"/>
          </a:bodyPr>
          <a:lstStyle/>
          <a:p>
            <a:pPr marL="457200" lvl="0" indent="-369570" algn="l" rtl="0">
              <a:lnSpc>
                <a:spcPct val="100000"/>
              </a:lnSpc>
              <a:spcBef>
                <a:spcPts val="0"/>
              </a:spcBef>
              <a:spcAft>
                <a:spcPts val="0"/>
              </a:spcAft>
              <a:buSzPct val="100000"/>
              <a:buFont typeface="Verdana"/>
              <a:buChar char="•"/>
            </a:pPr>
            <a:r>
              <a:rPr lang="en-US" sz="2400" dirty="0">
                <a:latin typeface="Verdana"/>
                <a:ea typeface="Verdana"/>
                <a:cs typeface="Verdana"/>
                <a:sym typeface="Verdana"/>
              </a:rPr>
              <a:t>How was it approached? </a:t>
            </a:r>
            <a:endParaRPr sz="2400" dirty="0">
              <a:latin typeface="Verdana"/>
              <a:ea typeface="Verdana"/>
              <a:cs typeface="Verdana"/>
              <a:sym typeface="Verdana"/>
            </a:endParaRPr>
          </a:p>
          <a:p>
            <a:pPr marL="457200" lvl="0" indent="-369570" algn="l" rtl="0">
              <a:lnSpc>
                <a:spcPct val="100000"/>
              </a:lnSpc>
              <a:spcBef>
                <a:spcPts val="1000"/>
              </a:spcBef>
              <a:spcAft>
                <a:spcPts val="0"/>
              </a:spcAft>
              <a:buSzPct val="100000"/>
              <a:buFont typeface="Verdana"/>
              <a:buChar char="•"/>
            </a:pPr>
            <a:r>
              <a:rPr lang="en-US" sz="2400" dirty="0">
                <a:latin typeface="Verdana"/>
                <a:ea typeface="Verdana"/>
                <a:cs typeface="Verdana"/>
                <a:sym typeface="Verdana"/>
              </a:rPr>
              <a:t>What was strong? </a:t>
            </a:r>
            <a:endParaRPr sz="2400" dirty="0">
              <a:latin typeface="Verdana"/>
              <a:ea typeface="Verdana"/>
              <a:cs typeface="Verdana"/>
              <a:sym typeface="Verdana"/>
            </a:endParaRPr>
          </a:p>
          <a:p>
            <a:pPr marL="457200" lvl="0" indent="-369570" algn="l" rtl="0">
              <a:lnSpc>
                <a:spcPct val="100000"/>
              </a:lnSpc>
              <a:spcBef>
                <a:spcPts val="1000"/>
              </a:spcBef>
              <a:spcAft>
                <a:spcPts val="0"/>
              </a:spcAft>
              <a:buSzPct val="100000"/>
              <a:buFont typeface="Verdana"/>
              <a:buChar char="•"/>
            </a:pPr>
            <a:r>
              <a:rPr lang="en-US" sz="2400" dirty="0">
                <a:latin typeface="Verdana"/>
                <a:ea typeface="Verdana"/>
                <a:cs typeface="Verdana"/>
                <a:sym typeface="Verdana"/>
              </a:rPr>
              <a:t>What were some of the barriers? </a:t>
            </a:r>
            <a:endParaRPr sz="2400" dirty="0">
              <a:latin typeface="Verdana"/>
              <a:ea typeface="Verdana"/>
              <a:cs typeface="Verdana"/>
              <a:sym typeface="Verdana"/>
            </a:endParaRPr>
          </a:p>
          <a:p>
            <a:pPr marL="457200" lvl="0" indent="-369570" algn="l" rtl="0">
              <a:lnSpc>
                <a:spcPct val="100000"/>
              </a:lnSpc>
              <a:spcBef>
                <a:spcPts val="1000"/>
              </a:spcBef>
              <a:spcAft>
                <a:spcPts val="0"/>
              </a:spcAft>
              <a:buSzPct val="100000"/>
              <a:buFont typeface="Verdana"/>
              <a:buChar char="•"/>
            </a:pPr>
            <a:r>
              <a:rPr lang="en-US" sz="2400" dirty="0">
                <a:latin typeface="Verdana"/>
                <a:ea typeface="Verdana"/>
                <a:cs typeface="Verdana"/>
                <a:sym typeface="Verdana"/>
              </a:rPr>
              <a:t>Did we have the right team members? </a:t>
            </a:r>
            <a:endParaRPr sz="2400" dirty="0">
              <a:latin typeface="Verdana"/>
              <a:ea typeface="Verdana"/>
              <a:cs typeface="Verdana"/>
              <a:sym typeface="Verdana"/>
            </a:endParaRPr>
          </a:p>
          <a:p>
            <a:pPr marL="457200" lvl="0" indent="-369570" algn="l" rtl="0">
              <a:lnSpc>
                <a:spcPct val="100000"/>
              </a:lnSpc>
              <a:spcBef>
                <a:spcPts val="1000"/>
              </a:spcBef>
              <a:spcAft>
                <a:spcPts val="0"/>
              </a:spcAft>
              <a:buSzPct val="100000"/>
              <a:buFont typeface="Verdana"/>
              <a:buChar char="•"/>
            </a:pPr>
            <a:r>
              <a:rPr lang="en-US" sz="2400" dirty="0">
                <a:latin typeface="Verdana"/>
                <a:ea typeface="Verdana"/>
                <a:cs typeface="Verdana"/>
                <a:sym typeface="Verdana"/>
              </a:rPr>
              <a:t>Did we review what we already had to address our concern? </a:t>
            </a:r>
            <a:endParaRPr sz="2400" dirty="0">
              <a:latin typeface="Verdana"/>
              <a:ea typeface="Verdana"/>
              <a:cs typeface="Verdana"/>
              <a:sym typeface="Verdana"/>
            </a:endParaRPr>
          </a:p>
          <a:p>
            <a:pPr marL="457200" lvl="0" indent="-369570" algn="l" rtl="0">
              <a:lnSpc>
                <a:spcPct val="100000"/>
              </a:lnSpc>
              <a:spcBef>
                <a:spcPts val="1000"/>
              </a:spcBef>
              <a:spcAft>
                <a:spcPts val="0"/>
              </a:spcAft>
              <a:buSzPct val="100000"/>
              <a:buFont typeface="Verdana"/>
              <a:buChar char="•"/>
            </a:pPr>
            <a:r>
              <a:rPr lang="en-US" sz="2400" dirty="0">
                <a:latin typeface="Verdana"/>
                <a:ea typeface="Verdana"/>
                <a:cs typeface="Verdana"/>
                <a:sym typeface="Verdana"/>
              </a:rPr>
              <a:t>Did our teachers have what they needed to implement the intervention? </a:t>
            </a:r>
            <a:endParaRPr sz="2400" dirty="0">
              <a:latin typeface="Verdana"/>
              <a:ea typeface="Verdana"/>
              <a:cs typeface="Verdana"/>
              <a:sym typeface="Verdana"/>
            </a:endParaRPr>
          </a:p>
          <a:p>
            <a:pPr marL="457200" lvl="0" indent="-369570" algn="l" rtl="0">
              <a:lnSpc>
                <a:spcPct val="100000"/>
              </a:lnSpc>
              <a:spcBef>
                <a:spcPts val="1000"/>
              </a:spcBef>
              <a:spcAft>
                <a:spcPts val="1000"/>
              </a:spcAft>
              <a:buSzPct val="100000"/>
              <a:buFont typeface="Verdana"/>
              <a:buChar char="•"/>
            </a:pPr>
            <a:r>
              <a:rPr lang="en-US" sz="2400" dirty="0">
                <a:latin typeface="Verdana"/>
                <a:ea typeface="Verdana"/>
                <a:cs typeface="Verdana"/>
                <a:sym typeface="Verdana"/>
              </a:rPr>
              <a:t>Was anything missing from the system (PD, coaching, measurable objectives, defined skills, </a:t>
            </a:r>
            <a:r>
              <a:rPr lang="en-US" sz="2400" dirty="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resources</a:t>
            </a:r>
            <a:r>
              <a:rPr lang="en-US" sz="2400" dirty="0">
                <a:latin typeface="Verdana"/>
                <a:ea typeface="Verdana"/>
                <a:cs typeface="Verdana"/>
                <a:sym typeface="Verdana"/>
              </a:rPr>
              <a:t>, student and family voice) to support implementation? </a:t>
            </a:r>
            <a:endParaRPr sz="2400" dirty="0">
              <a:latin typeface="Verdana"/>
              <a:ea typeface="Verdana"/>
              <a:cs typeface="Verdana"/>
              <a:sym typeface="Verdana"/>
            </a:endParaRPr>
          </a:p>
        </p:txBody>
      </p:sp>
      <p:sp>
        <p:nvSpPr>
          <p:cNvPr id="1043" name="Google Shape;1043;g2e2b337f307_0_8"/>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lnSpc>
                <a:spcPct val="100000"/>
              </a:lnSpc>
              <a:spcBef>
                <a:spcPts val="360"/>
              </a:spcBef>
              <a:spcAft>
                <a:spcPts val="0"/>
              </a:spcAft>
              <a:buNone/>
            </a:pPr>
            <a:r>
              <a:rPr lang="en-US" sz="2900" dirty="0">
                <a:solidFill>
                  <a:srgbClr val="FFFFFF"/>
                </a:solidFill>
                <a:latin typeface="Verdana"/>
                <a:ea typeface="Verdana"/>
                <a:cs typeface="Verdana"/>
                <a:sym typeface="Verdana"/>
              </a:rPr>
              <a:t>Think of an intervention you have been involved in….</a:t>
            </a:r>
            <a:endParaRPr dirty="0">
              <a:latin typeface="Verdana"/>
              <a:ea typeface="Verdana"/>
              <a:cs typeface="Verdana"/>
              <a:sym typeface="Verdana"/>
            </a:endParaRPr>
          </a:p>
        </p:txBody>
      </p:sp>
      <p:sp>
        <p:nvSpPr>
          <p:cNvPr id="1041" name="Google Shape;1041;g2e2b337f307_0_8"/>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a:latin typeface="Verdana"/>
                <a:ea typeface="Verdana"/>
                <a:cs typeface="Verdana"/>
                <a:sym typeface="Verdana"/>
              </a:rPr>
              <a:t>Team Time Reflection</a:t>
            </a:r>
            <a:endParaRPr>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1" name="Google Shape;1051;g24657f361f5_5_60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98275" y="1714500"/>
            <a:ext cx="7347450" cy="3863350"/>
          </a:xfrm>
          <a:prstGeom prst="rect">
            <a:avLst/>
          </a:prstGeom>
          <a:noFill/>
          <a:ln w="28575" cap="flat" cmpd="sng">
            <a:solidFill>
              <a:schemeClr val="dk2"/>
            </a:solidFill>
            <a:prstDash val="solid"/>
            <a:round/>
            <a:headEnd type="none" w="sm" len="sm"/>
            <a:tailEnd type="none" w="sm" len="sm"/>
          </a:ln>
        </p:spPr>
      </p:pic>
      <p:sp>
        <p:nvSpPr>
          <p:cNvPr id="1050" name="Google Shape;1050;g24657f361f5_5_60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1010"/>
              <a:buNone/>
            </a:pPr>
            <a:endParaRPr sz="4400"/>
          </a:p>
          <a:p>
            <a:pPr marL="0" lvl="0" indent="0" algn="ctr" rtl="0">
              <a:lnSpc>
                <a:spcPct val="100000"/>
              </a:lnSpc>
              <a:spcBef>
                <a:spcPts val="0"/>
              </a:spcBef>
              <a:spcAft>
                <a:spcPts val="0"/>
              </a:spcAft>
              <a:buClr>
                <a:schemeClr val="dk1"/>
              </a:buClr>
              <a:buSzPts val="990"/>
              <a:buFont typeface="Arial"/>
              <a:buNone/>
            </a:pPr>
            <a:r>
              <a:rPr lang="en-US" sz="4400"/>
              <a:t>What was Strong?  </a:t>
            </a:r>
            <a:endParaRPr sz="4400"/>
          </a:p>
          <a:p>
            <a:pPr marL="0" lvl="0" indent="0" algn="ctr" rtl="0">
              <a:lnSpc>
                <a:spcPct val="100000"/>
              </a:lnSpc>
              <a:spcBef>
                <a:spcPts val="0"/>
              </a:spcBef>
              <a:spcAft>
                <a:spcPts val="0"/>
              </a:spcAft>
              <a:buSzPct val="111111"/>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241fb9b1e2d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30200" algn="l" rtl="0">
              <a:lnSpc>
                <a:spcPct val="100000"/>
              </a:lnSpc>
              <a:spcBef>
                <a:spcPts val="360"/>
              </a:spcBef>
              <a:spcAft>
                <a:spcPts val="0"/>
              </a:spcAft>
              <a:buSzPts val="1600"/>
              <a:buFont typeface="Verdana"/>
              <a:buChar char="●"/>
            </a:pPr>
            <a:r>
              <a:rPr lang="en-US" sz="2600">
                <a:latin typeface="Verdana"/>
                <a:ea typeface="Verdana"/>
                <a:cs typeface="Verdana"/>
                <a:sym typeface="Verdana"/>
              </a:rPr>
              <a:t>The instruction and interventions are evidence-based and linked. </a:t>
            </a:r>
            <a:endParaRPr sz="2600">
              <a:latin typeface="Verdana"/>
              <a:ea typeface="Verdana"/>
              <a:cs typeface="Verdana"/>
              <a:sym typeface="Verdana"/>
            </a:endParaRPr>
          </a:p>
          <a:p>
            <a:pPr marL="457200" lvl="0" indent="-330200" algn="l" rtl="0">
              <a:lnSpc>
                <a:spcPct val="100000"/>
              </a:lnSpc>
              <a:spcBef>
                <a:spcPts val="1000"/>
              </a:spcBef>
              <a:spcAft>
                <a:spcPts val="0"/>
              </a:spcAft>
              <a:buSzPts val="1600"/>
              <a:buFont typeface="Verdana"/>
              <a:buChar char="●"/>
            </a:pPr>
            <a:r>
              <a:rPr lang="en-US" sz="2600">
                <a:latin typeface="Verdana"/>
                <a:ea typeface="Verdana"/>
                <a:cs typeface="Verdana"/>
                <a:sym typeface="Verdana"/>
              </a:rPr>
              <a:t>We have the capacity to implement the plan in a timely manner and delivered in the way it is intended by people who are qualified.</a:t>
            </a:r>
            <a:endParaRPr sz="2600">
              <a:latin typeface="Verdana"/>
              <a:ea typeface="Verdana"/>
              <a:cs typeface="Verdana"/>
              <a:sym typeface="Verdana"/>
            </a:endParaRPr>
          </a:p>
          <a:p>
            <a:pPr marL="457200" lvl="0" indent="-330200" algn="l" rtl="0">
              <a:lnSpc>
                <a:spcPct val="100000"/>
              </a:lnSpc>
              <a:spcBef>
                <a:spcPts val="1000"/>
              </a:spcBef>
              <a:spcAft>
                <a:spcPts val="0"/>
              </a:spcAft>
              <a:buSzPts val="1600"/>
              <a:buFont typeface="Verdana"/>
              <a:buChar char="●"/>
            </a:pPr>
            <a:r>
              <a:rPr lang="en-US" sz="2600">
                <a:latin typeface="Verdana"/>
                <a:ea typeface="Verdana"/>
                <a:cs typeface="Verdana"/>
                <a:sym typeface="Verdana"/>
              </a:rPr>
              <a:t>The individuals implementing the plan have the support needed to implement the plan.</a:t>
            </a:r>
            <a:endParaRPr sz="2600">
              <a:latin typeface="Verdana"/>
              <a:ea typeface="Verdana"/>
              <a:cs typeface="Verdana"/>
              <a:sym typeface="Verdana"/>
            </a:endParaRPr>
          </a:p>
          <a:p>
            <a:pPr marL="457200" lvl="0" indent="-330200" algn="l" rtl="0">
              <a:lnSpc>
                <a:spcPct val="100000"/>
              </a:lnSpc>
              <a:spcBef>
                <a:spcPts val="1000"/>
              </a:spcBef>
              <a:spcAft>
                <a:spcPts val="1000"/>
              </a:spcAft>
              <a:buSzPts val="1600"/>
              <a:buFont typeface="Verdana"/>
              <a:buChar char="●"/>
            </a:pPr>
            <a:r>
              <a:rPr lang="en-US" sz="2600">
                <a:latin typeface="Verdana"/>
                <a:ea typeface="Verdana"/>
                <a:cs typeface="Verdana"/>
                <a:sym typeface="Verdana"/>
              </a:rPr>
              <a:t>There is a plan for monitoring implementation fidelity.</a:t>
            </a:r>
            <a:endParaRPr sz="2600">
              <a:latin typeface="Verdana"/>
              <a:ea typeface="Verdana"/>
              <a:cs typeface="Verdana"/>
              <a:sym typeface="Verdana"/>
            </a:endParaRPr>
          </a:p>
        </p:txBody>
      </p:sp>
      <p:sp>
        <p:nvSpPr>
          <p:cNvPr id="1058" name="Google Shape;1058;g241fb9b1e2d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How do we ensure a strong plan?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1e308e2544d_0_124"/>
          <p:cNvSpPr txBox="1">
            <a:spLocks noGrp="1"/>
          </p:cNvSpPr>
          <p:nvPr>
            <p:ph type="body" idx="1"/>
          </p:nvPr>
        </p:nvSpPr>
        <p:spPr>
          <a:xfrm>
            <a:off x="457200" y="1600199"/>
            <a:ext cx="8229600" cy="3137400"/>
          </a:xfrm>
          <a:prstGeom prst="rect">
            <a:avLst/>
          </a:prstGeom>
          <a:noFill/>
          <a:ln>
            <a:noFill/>
          </a:ln>
        </p:spPr>
        <p:txBody>
          <a:bodyPr spcFirstLastPara="1" wrap="square" lIns="91425" tIns="45700" rIns="91425" bIns="45700" anchor="t" anchorCtr="0">
            <a:noAutofit/>
          </a:bodyPr>
          <a:lstStyle/>
          <a:p>
            <a:pPr marL="457200" lvl="0" indent="-412750" algn="l" rtl="0">
              <a:lnSpc>
                <a:spcPct val="100000"/>
              </a:lnSpc>
              <a:spcBef>
                <a:spcPts val="360"/>
              </a:spcBef>
              <a:spcAft>
                <a:spcPts val="0"/>
              </a:spcAft>
              <a:buSzPts val="2900"/>
              <a:buFont typeface="Verdana"/>
              <a:buAutoNum type="arabicPeriod"/>
            </a:pPr>
            <a:r>
              <a:rPr lang="en-US" sz="2900">
                <a:latin typeface="Verdana"/>
                <a:ea typeface="Verdana"/>
                <a:cs typeface="Verdana"/>
                <a:sym typeface="Verdana"/>
              </a:rPr>
              <a:t>What practices need to be in place in order to address the problem?</a:t>
            </a:r>
            <a:endParaRPr sz="2900">
              <a:latin typeface="Verdana"/>
              <a:ea typeface="Verdana"/>
              <a:cs typeface="Verdana"/>
              <a:sym typeface="Verdana"/>
            </a:endParaRPr>
          </a:p>
          <a:p>
            <a:pPr marL="457200" lvl="0" indent="0" algn="l" rtl="0">
              <a:lnSpc>
                <a:spcPct val="100000"/>
              </a:lnSpc>
              <a:spcBef>
                <a:spcPts val="360"/>
              </a:spcBef>
              <a:spcAft>
                <a:spcPts val="0"/>
              </a:spcAft>
              <a:buNone/>
            </a:pPr>
            <a:endParaRPr sz="2900">
              <a:latin typeface="Verdana"/>
              <a:ea typeface="Verdana"/>
              <a:cs typeface="Verdana"/>
              <a:sym typeface="Verdana"/>
            </a:endParaRPr>
          </a:p>
          <a:p>
            <a:pPr marL="457200" lvl="0" indent="-412750" algn="l" rtl="0">
              <a:lnSpc>
                <a:spcPct val="100000"/>
              </a:lnSpc>
              <a:spcBef>
                <a:spcPts val="360"/>
              </a:spcBef>
              <a:spcAft>
                <a:spcPts val="0"/>
              </a:spcAft>
              <a:buSzPts val="2900"/>
              <a:buFont typeface="Verdana"/>
              <a:buAutoNum type="arabicPeriod"/>
            </a:pPr>
            <a:r>
              <a:rPr lang="en-US" sz="2900">
                <a:latin typeface="Verdana"/>
                <a:ea typeface="Verdana"/>
                <a:cs typeface="Verdana"/>
                <a:sym typeface="Verdana"/>
              </a:rPr>
              <a:t>What systems (i.e. PD, coaching) need to be in place to support the implementation of these practices?</a:t>
            </a:r>
            <a:endParaRPr sz="2900">
              <a:latin typeface="Verdana"/>
              <a:ea typeface="Verdana"/>
              <a:cs typeface="Verdana"/>
              <a:sym typeface="Verdana"/>
            </a:endParaRPr>
          </a:p>
          <a:p>
            <a:pPr marL="457200" lvl="0" indent="-228600" algn="l" rtl="0">
              <a:lnSpc>
                <a:spcPct val="100000"/>
              </a:lnSpc>
              <a:spcBef>
                <a:spcPts val="360"/>
              </a:spcBef>
              <a:spcAft>
                <a:spcPts val="0"/>
              </a:spcAft>
              <a:buSzPts val="1946"/>
              <a:buNone/>
            </a:pPr>
            <a:endParaRPr sz="2900">
              <a:latin typeface="Verdana"/>
              <a:ea typeface="Verdana"/>
              <a:cs typeface="Verdana"/>
              <a:sym typeface="Verdana"/>
            </a:endParaRPr>
          </a:p>
        </p:txBody>
      </p:sp>
      <p:sp>
        <p:nvSpPr>
          <p:cNvPr id="1064" name="Google Shape;1064;g1e308e2544d_0_1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200"/>
              <a:t>Developing Solutions</a:t>
            </a:r>
            <a:endParaRPr sz="42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5" name="Google Shape;1075;g24657f361f5_5_602" descr="icon for workbook"/>
          <p:cNvPicPr preferRelativeResize="0"/>
          <p:nvPr/>
        </p:nvPicPr>
        <p:blipFill>
          <a:blip r:embed="rId3">
            <a:alphaModFix/>
          </a:blip>
          <a:stretch>
            <a:fillRect/>
          </a:stretch>
        </p:blipFill>
        <p:spPr>
          <a:xfrm flipH="1">
            <a:off x="7886075" y="2072100"/>
            <a:ext cx="997700" cy="762250"/>
          </a:xfrm>
          <a:prstGeom prst="rect">
            <a:avLst/>
          </a:prstGeom>
          <a:noFill/>
          <a:ln>
            <a:noFill/>
          </a:ln>
        </p:spPr>
      </p:pic>
      <p:pic>
        <p:nvPicPr>
          <p:cNvPr id="1071" name="Google Shape;1071;g24657f361f5_5_602" title="VTSS Resource Map - contact VTSS Systems Coach if more information is needed"/>
          <p:cNvPicPr preferRelativeResize="0"/>
          <p:nvPr/>
        </p:nvPicPr>
        <p:blipFill rotWithShape="1">
          <a:blip r:embed="rId4">
            <a:alphaModFix/>
          </a:blip>
          <a:srcRect/>
          <a:stretch/>
        </p:blipFill>
        <p:spPr>
          <a:xfrm>
            <a:off x="1510950" y="2430075"/>
            <a:ext cx="6122100" cy="3957299"/>
          </a:xfrm>
          <a:prstGeom prst="rect">
            <a:avLst/>
          </a:prstGeom>
          <a:solidFill>
            <a:srgbClr val="FFFFFF"/>
          </a:solidFill>
          <a:ln w="38100" cap="flat" cmpd="sng">
            <a:solidFill>
              <a:srgbClr val="2AABE1"/>
            </a:solidFill>
            <a:prstDash val="dash"/>
            <a:round/>
            <a:headEnd type="none" w="sm" len="sm"/>
            <a:tailEnd type="none" w="sm" len="sm"/>
          </a:ln>
        </p:spPr>
      </p:pic>
      <p:sp>
        <p:nvSpPr>
          <p:cNvPr id="1073" name="Google Shape;1073;g24657f361f5_5_602"/>
          <p:cNvSpPr txBox="1"/>
          <p:nvPr/>
        </p:nvSpPr>
        <p:spPr>
          <a:xfrm>
            <a:off x="251125" y="6387375"/>
            <a:ext cx="7948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a:t>
            </a:r>
            <a:r>
              <a:rPr lang="en-US" sz="1800" i="0" u="none" strike="noStrike" cap="none">
                <a:solidFill>
                  <a:srgbClr val="000000"/>
                </a:solidFill>
                <a:latin typeface="Verdana"/>
                <a:ea typeface="Verdana"/>
                <a:cs typeface="Verdana"/>
                <a:sym typeface="Verdana"/>
              </a:rPr>
              <a:t>orkbook </a:t>
            </a:r>
            <a:r>
              <a:rPr lang="en-US" sz="1800">
                <a:latin typeface="Verdana"/>
                <a:ea typeface="Verdana"/>
                <a:cs typeface="Verdana"/>
                <a:sym typeface="Verdana"/>
              </a:rPr>
              <a:t>p.</a:t>
            </a:r>
            <a:r>
              <a:rPr lang="en-US" sz="1800" i="0" u="none" strike="noStrike" cap="none">
                <a:solidFill>
                  <a:srgbClr val="000000"/>
                </a:solidFill>
                <a:latin typeface="Verdana"/>
                <a:ea typeface="Verdana"/>
                <a:cs typeface="Verdana"/>
                <a:sym typeface="Verdana"/>
              </a:rPr>
              <a:t> 2</a:t>
            </a:r>
            <a:r>
              <a:rPr lang="en-US" sz="1800">
                <a:latin typeface="Verdana"/>
                <a:ea typeface="Verdana"/>
                <a:cs typeface="Verdana"/>
                <a:sym typeface="Verdana"/>
              </a:rPr>
              <a:t>6</a:t>
            </a:r>
            <a:endParaRPr sz="1800" i="0" u="none" strike="noStrike" cap="none">
              <a:solidFill>
                <a:srgbClr val="000000"/>
              </a:solidFill>
              <a:latin typeface="Verdana"/>
              <a:ea typeface="Verdana"/>
              <a:cs typeface="Verdana"/>
              <a:sym typeface="Verdana"/>
            </a:endParaRPr>
          </a:p>
        </p:txBody>
      </p:sp>
      <p:sp>
        <p:nvSpPr>
          <p:cNvPr id="1072" name="Google Shape;1072;g24657f361f5_5_602"/>
          <p:cNvSpPr txBox="1"/>
          <p:nvPr/>
        </p:nvSpPr>
        <p:spPr>
          <a:xfrm>
            <a:off x="2028750" y="1599863"/>
            <a:ext cx="50865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191919"/>
                </a:solidFill>
                <a:latin typeface="Verdana"/>
                <a:ea typeface="Verdana"/>
                <a:cs typeface="Verdana"/>
                <a:sym typeface="Verdana"/>
              </a:rPr>
              <a:t>Resource Mapping</a:t>
            </a:r>
            <a:endParaRPr sz="1400" b="0" i="0" u="none" strike="noStrike" cap="none">
              <a:solidFill>
                <a:srgbClr val="191919"/>
              </a:solidFill>
              <a:latin typeface="Arial"/>
              <a:ea typeface="Arial"/>
              <a:cs typeface="Arial"/>
              <a:sym typeface="Arial"/>
            </a:endParaRPr>
          </a:p>
        </p:txBody>
      </p:sp>
      <p:sp>
        <p:nvSpPr>
          <p:cNvPr id="1070" name="Google Shape;1070;g24657f361f5_5_60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600"/>
              <a:t>Let’s Start with Looking at What you </a:t>
            </a:r>
            <a:r>
              <a:rPr lang="en-US" sz="3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Have</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e1c5b59911_0_272"/>
          <p:cNvSpPr txBox="1">
            <a:spLocks noGrp="1"/>
          </p:cNvSpPr>
          <p:nvPr>
            <p:ph type="body" idx="1"/>
          </p:nvPr>
        </p:nvSpPr>
        <p:spPr>
          <a:xfrm>
            <a:off x="228600" y="1548800"/>
            <a:ext cx="8606400" cy="49614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Font typeface="Verdana"/>
              <a:buChar char="●"/>
            </a:pPr>
            <a:r>
              <a:rPr lang="en-US">
                <a:latin typeface="Verdana"/>
                <a:ea typeface="Verdana"/>
                <a:cs typeface="Verdana"/>
                <a:sym typeface="Verdana"/>
              </a:rPr>
              <a:t>All people engage in some type of problem-solving approach. </a:t>
            </a:r>
            <a:endParaRPr>
              <a:latin typeface="Verdana"/>
              <a:ea typeface="Verdana"/>
              <a:cs typeface="Verdana"/>
              <a:sym typeface="Verdana"/>
            </a:endParaRPr>
          </a:p>
          <a:p>
            <a:pPr marL="457200" lvl="0" indent="-342900" algn="l" rtl="0">
              <a:spcBef>
                <a:spcPts val="1000"/>
              </a:spcBef>
              <a:spcAft>
                <a:spcPts val="0"/>
              </a:spcAft>
              <a:buSzPts val="1800"/>
              <a:buFont typeface="Verdana"/>
              <a:buChar char="●"/>
            </a:pPr>
            <a:r>
              <a:rPr lang="en-US">
                <a:latin typeface="Verdana"/>
                <a:ea typeface="Verdana"/>
                <a:cs typeface="Verdana"/>
                <a:sym typeface="Verdana"/>
              </a:rPr>
              <a:t>Different people solve problems in different ways, many times using different approaches and vocabulary. </a:t>
            </a:r>
            <a:endParaRPr>
              <a:latin typeface="Verdana"/>
              <a:ea typeface="Verdana"/>
              <a:cs typeface="Verdana"/>
              <a:sym typeface="Verdana"/>
            </a:endParaRPr>
          </a:p>
          <a:p>
            <a:pPr marL="457200" lvl="0" indent="-342900" algn="l" rtl="0">
              <a:spcBef>
                <a:spcPts val="1000"/>
              </a:spcBef>
              <a:spcAft>
                <a:spcPts val="0"/>
              </a:spcAft>
              <a:buSzPts val="1800"/>
              <a:buFont typeface="Verdana"/>
              <a:buChar char="●"/>
            </a:pPr>
            <a:r>
              <a:rPr lang="en-US">
                <a:latin typeface="Verdana"/>
                <a:ea typeface="Verdana"/>
                <a:cs typeface="Verdana"/>
                <a:sym typeface="Verdana"/>
              </a:rPr>
              <a:t>Not all data is equal in value. </a:t>
            </a:r>
            <a:endParaRPr>
              <a:latin typeface="Verdana"/>
              <a:ea typeface="Verdana"/>
              <a:cs typeface="Verdana"/>
              <a:sym typeface="Verdana"/>
            </a:endParaRPr>
          </a:p>
          <a:p>
            <a:pPr marL="457200" lvl="0" indent="-342900" algn="l" rtl="0">
              <a:spcBef>
                <a:spcPts val="1000"/>
              </a:spcBef>
              <a:spcAft>
                <a:spcPts val="1000"/>
              </a:spcAft>
              <a:buSzPts val="1800"/>
              <a:buFont typeface="Verdana"/>
              <a:buChar char="●"/>
            </a:pPr>
            <a:r>
              <a:rPr lang="en-US">
                <a:latin typeface="Verdana"/>
                <a:ea typeface="Verdana"/>
                <a:cs typeface="Verdana"/>
                <a:sym typeface="Verdana"/>
              </a:rPr>
              <a:t>Different people have different              trust or comfort with analyzing data.</a:t>
            </a:r>
            <a:endParaRPr>
              <a:latin typeface="Verdana"/>
              <a:ea typeface="Verdana"/>
              <a:cs typeface="Verdana"/>
              <a:sym typeface="Verdana"/>
            </a:endParaRPr>
          </a:p>
        </p:txBody>
      </p:sp>
      <p:sp>
        <p:nvSpPr>
          <p:cNvPr id="345" name="Google Shape;345;g2e1c5b59911_0_27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Before we Begin…</a:t>
            </a:r>
            <a:endParaRPr/>
          </a:p>
        </p:txBody>
      </p:sp>
      <p:pic>
        <p:nvPicPr>
          <p:cNvPr id="346" name="Google Shape;346;g2e1c5b59911_0_2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49625" y="2920575"/>
            <a:ext cx="1765775" cy="17657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4" name="Google Shape;1084;g1e308e2544d_0_0"/>
          <p:cNvSpPr txBox="1"/>
          <p:nvPr/>
        </p:nvSpPr>
        <p:spPr>
          <a:xfrm>
            <a:off x="664250" y="5370550"/>
            <a:ext cx="70110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 Remember! Practices you select should be teachable, learnable, doable, and readily assessed in practice. </a:t>
            </a:r>
            <a:endParaRPr sz="2400" b="0" i="1" u="none" strike="noStrike" cap="none">
              <a:solidFill>
                <a:srgbClr val="000000"/>
              </a:solidFill>
              <a:latin typeface="Verdana"/>
              <a:ea typeface="Verdana"/>
              <a:cs typeface="Verdana"/>
              <a:sym typeface="Verdana"/>
            </a:endParaRPr>
          </a:p>
        </p:txBody>
      </p:sp>
      <p:sp>
        <p:nvSpPr>
          <p:cNvPr id="1083" name="Google Shape;1083;g1e308e2544d_0_0"/>
          <p:cNvSpPr txBox="1"/>
          <p:nvPr/>
        </p:nvSpPr>
        <p:spPr>
          <a:xfrm>
            <a:off x="421600" y="3007400"/>
            <a:ext cx="8291400" cy="2031900"/>
          </a:xfrm>
          <a:prstGeom prst="rect">
            <a:avLst/>
          </a:prstGeom>
          <a:noFill/>
          <a:ln w="9525" cap="flat" cmpd="sng">
            <a:solidFill>
              <a:srgbClr val="1C4587"/>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What do you want teachers to do?</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By when? How will you know it’s been done?</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Refer to your resource maps!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If you don’t have key practices, you may have to utilize a formal selection process.</a:t>
            </a:r>
            <a:endParaRPr sz="2400" b="0" i="0" u="none" strike="noStrike" cap="none">
              <a:solidFill>
                <a:srgbClr val="000000"/>
              </a:solidFill>
              <a:latin typeface="Verdana"/>
              <a:ea typeface="Verdana"/>
              <a:cs typeface="Verdana"/>
              <a:sym typeface="Verdana"/>
            </a:endParaRPr>
          </a:p>
        </p:txBody>
      </p:sp>
      <p:sp>
        <p:nvSpPr>
          <p:cNvPr id="1082" name="Google Shape;1082;g1e308e2544d_0_0"/>
          <p:cNvSpPr txBox="1"/>
          <p:nvPr/>
        </p:nvSpPr>
        <p:spPr>
          <a:xfrm>
            <a:off x="228600" y="1542750"/>
            <a:ext cx="8686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0" i="0" u="none" strike="noStrike" cap="none">
                <a:solidFill>
                  <a:srgbClr val="000000"/>
                </a:solidFill>
                <a:latin typeface="Verdana"/>
                <a:ea typeface="Verdana"/>
                <a:cs typeface="Verdana"/>
                <a:sym typeface="Verdana"/>
              </a:rPr>
              <a:t>THINK: Innovation!</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000000"/>
                </a:solidFill>
                <a:latin typeface="Verdana"/>
                <a:ea typeface="Verdana"/>
                <a:cs typeface="Verdana"/>
                <a:sym typeface="Verdana"/>
              </a:rPr>
              <a:t> What are the appropriate responses that address the needs implied in the data?</a:t>
            </a:r>
            <a:endParaRPr sz="2400" b="0" i="0" u="none" strike="noStrike" cap="none">
              <a:solidFill>
                <a:srgbClr val="000000"/>
              </a:solidFill>
              <a:latin typeface="Verdana"/>
              <a:ea typeface="Verdana"/>
              <a:cs typeface="Verdana"/>
              <a:sym typeface="Verdana"/>
            </a:endParaRPr>
          </a:p>
        </p:txBody>
      </p:sp>
      <p:sp>
        <p:nvSpPr>
          <p:cNvPr id="1081" name="Google Shape;1081;g1e308e2544d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What still needs to be done?</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6" name="Google Shape;1096;g2e1c5b59911_0_556"/>
          <p:cNvSpPr txBox="1"/>
          <p:nvPr/>
        </p:nvSpPr>
        <p:spPr>
          <a:xfrm>
            <a:off x="152400" y="6325050"/>
            <a:ext cx="3891600" cy="3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Verdana"/>
                <a:ea typeface="Verdana"/>
                <a:cs typeface="Verdana"/>
                <a:sym typeface="Verdana"/>
              </a:rPr>
              <a:t>workbook pp. 27-29</a:t>
            </a:r>
            <a:endParaRPr sz="2000">
              <a:solidFill>
                <a:schemeClr val="dk1"/>
              </a:solidFill>
              <a:latin typeface="Verdana"/>
              <a:ea typeface="Verdana"/>
              <a:cs typeface="Verdana"/>
              <a:sym typeface="Verdana"/>
            </a:endParaRPr>
          </a:p>
        </p:txBody>
      </p:sp>
      <p:sp>
        <p:nvSpPr>
          <p:cNvPr id="1090" name="Google Shape;1090;g2e1c5b59911_0_55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Selection Tools: </a:t>
            </a:r>
            <a:endParaRPr/>
          </a:p>
          <a:p>
            <a:pPr marL="0" lvl="0" indent="0" algn="ctr" rtl="0">
              <a:spcBef>
                <a:spcPts val="0"/>
              </a:spcBef>
              <a:spcAft>
                <a:spcPts val="0"/>
              </a:spcAft>
              <a:buNone/>
            </a:pPr>
            <a:r>
              <a:rPr lang="en-US"/>
              <a:t>Exploring Context</a:t>
            </a:r>
            <a:endParaRPr/>
          </a:p>
        </p:txBody>
      </p:sp>
      <p:pic>
        <p:nvPicPr>
          <p:cNvPr id="1091" name="Google Shape;1091;g2e1c5b59911_0_556" descr="visual of evidence-based practice selection tool"/>
          <p:cNvPicPr preferRelativeResize="0"/>
          <p:nvPr/>
        </p:nvPicPr>
        <p:blipFill>
          <a:blip r:embed="rId3">
            <a:alphaModFix/>
          </a:blip>
          <a:stretch>
            <a:fillRect/>
          </a:stretch>
        </p:blipFill>
        <p:spPr>
          <a:xfrm>
            <a:off x="152400" y="1524000"/>
            <a:ext cx="5159751" cy="3768200"/>
          </a:xfrm>
          <a:prstGeom prst="rect">
            <a:avLst/>
          </a:prstGeom>
          <a:noFill/>
          <a:ln w="9525" cap="flat" cmpd="sng">
            <a:solidFill>
              <a:schemeClr val="dk2"/>
            </a:solidFill>
            <a:prstDash val="solid"/>
            <a:round/>
            <a:headEnd type="none" w="sm" len="sm"/>
            <a:tailEnd type="none" w="sm" len="sm"/>
          </a:ln>
        </p:spPr>
      </p:pic>
      <p:pic>
        <p:nvPicPr>
          <p:cNvPr id="1092" name="Google Shape;1092;g2e1c5b59911_0_556" descr="visual of hexagon tool"/>
          <p:cNvPicPr preferRelativeResize="0"/>
          <p:nvPr/>
        </p:nvPicPr>
        <p:blipFill>
          <a:blip r:embed="rId4">
            <a:alphaModFix/>
          </a:blip>
          <a:stretch>
            <a:fillRect/>
          </a:stretch>
        </p:blipFill>
        <p:spPr>
          <a:xfrm>
            <a:off x="4159775" y="3175625"/>
            <a:ext cx="4901823" cy="3682377"/>
          </a:xfrm>
          <a:prstGeom prst="rect">
            <a:avLst/>
          </a:prstGeom>
          <a:noFill/>
          <a:ln w="9525" cap="flat" cmpd="sng">
            <a:solidFill>
              <a:schemeClr val="dk2"/>
            </a:solidFill>
            <a:prstDash val="solid"/>
            <a:round/>
            <a:headEnd type="none" w="sm" len="sm"/>
            <a:tailEnd type="none" w="sm" len="sm"/>
          </a:ln>
        </p:spPr>
      </p:pic>
      <p:sp>
        <p:nvSpPr>
          <p:cNvPr id="1094" name="Google Shape;1094;g2e1c5b59911_0_556"/>
          <p:cNvSpPr txBox="1"/>
          <p:nvPr/>
        </p:nvSpPr>
        <p:spPr>
          <a:xfrm>
            <a:off x="5392600" y="2633225"/>
            <a:ext cx="36690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400">
                <a:latin typeface="Verdana"/>
                <a:ea typeface="Verdana"/>
                <a:cs typeface="Verdana"/>
                <a:sym typeface="Verdana"/>
              </a:rPr>
              <a:t>Hexagon Tool</a:t>
            </a:r>
            <a:endParaRPr sz="2400">
              <a:latin typeface="Verdana"/>
              <a:ea typeface="Verdana"/>
              <a:cs typeface="Verdana"/>
              <a:sym typeface="Verdana"/>
            </a:endParaRPr>
          </a:p>
        </p:txBody>
      </p:sp>
      <p:sp>
        <p:nvSpPr>
          <p:cNvPr id="1093" name="Google Shape;1093;g2e1c5b59911_0_556"/>
          <p:cNvSpPr txBox="1"/>
          <p:nvPr/>
        </p:nvSpPr>
        <p:spPr>
          <a:xfrm>
            <a:off x="211950" y="5303275"/>
            <a:ext cx="3669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Verdana"/>
                <a:ea typeface="Verdana"/>
                <a:cs typeface="Verdana"/>
                <a:sym typeface="Verdana"/>
              </a:rPr>
              <a:t>Evidence-Based Practice Selection Tool</a:t>
            </a:r>
            <a:endParaRPr sz="2400">
              <a:latin typeface="Verdana"/>
              <a:ea typeface="Verdana"/>
              <a:cs typeface="Verdana"/>
              <a:sym typeface="Verdana"/>
            </a:endParaRPr>
          </a:p>
        </p:txBody>
      </p:sp>
      <p:pic>
        <p:nvPicPr>
          <p:cNvPr id="1095" name="Google Shape;1095;g2e1c5b59911_0_556" descr="icon for workbook"/>
          <p:cNvPicPr preferRelativeResize="0"/>
          <p:nvPr/>
        </p:nvPicPr>
        <p:blipFill>
          <a:blip r:embed="rId5">
            <a:alphaModFix/>
          </a:blip>
          <a:stretch>
            <a:fillRect/>
          </a:stretch>
        </p:blipFill>
        <p:spPr>
          <a:xfrm flipH="1">
            <a:off x="7779875" y="327250"/>
            <a:ext cx="997700" cy="7622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3" name="Google Shape;1103;g23cf20a53eb_1_0"/>
          <p:cNvSpPr txBox="1"/>
          <p:nvPr/>
        </p:nvSpPr>
        <p:spPr>
          <a:xfrm>
            <a:off x="797050" y="6385250"/>
            <a:ext cx="2323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 30</a:t>
            </a:r>
            <a:endParaRPr sz="1800" i="0" u="none" strike="noStrike" cap="none">
              <a:solidFill>
                <a:srgbClr val="000000"/>
              </a:solidFill>
              <a:latin typeface="Verdana"/>
              <a:ea typeface="Verdana"/>
              <a:cs typeface="Verdana"/>
              <a:sym typeface="Verdana"/>
            </a:endParaRPr>
          </a:p>
        </p:txBody>
      </p:sp>
      <p:graphicFrame>
        <p:nvGraphicFramePr>
          <p:cNvPr id="1105" name="Google Shape;1105;g23cf20a53eb_1_0"/>
          <p:cNvGraphicFramePr/>
          <p:nvPr>
            <p:extLst>
              <p:ext uri="{D42A27DB-BD31-4B8C-83A1-F6EECF244321}">
                <p14:modId xmlns:p14="http://schemas.microsoft.com/office/powerpoint/2010/main" val="3448681975"/>
              </p:ext>
            </p:extLst>
          </p:nvPr>
        </p:nvGraphicFramePr>
        <p:xfrm>
          <a:off x="228600" y="1505050"/>
          <a:ext cx="8686800" cy="4937550"/>
        </p:xfrm>
        <a:graphic>
          <a:graphicData uri="http://schemas.openxmlformats.org/drawingml/2006/table">
            <a:tbl>
              <a:tblPr>
                <a:noFill/>
                <a:tableStyleId>{34BBF809-F609-49FD-8CCB-C0D302308995}</a:tableStyleId>
              </a:tblPr>
              <a:tblGrid>
                <a:gridCol w="2989200">
                  <a:extLst>
                    <a:ext uri="{9D8B030D-6E8A-4147-A177-3AD203B41FA5}">
                      <a16:colId xmlns:a16="http://schemas.microsoft.com/office/drawing/2014/main" val="20000"/>
                    </a:ext>
                  </a:extLst>
                </a:gridCol>
                <a:gridCol w="5697600">
                  <a:extLst>
                    <a:ext uri="{9D8B030D-6E8A-4147-A177-3AD203B41FA5}">
                      <a16:colId xmlns:a16="http://schemas.microsoft.com/office/drawing/2014/main" val="20001"/>
                    </a:ext>
                  </a:extLst>
                </a:gridCol>
              </a:tblGrid>
              <a:tr h="333100">
                <a:tc>
                  <a:txBody>
                    <a:bodyPr/>
                    <a:lstStyle/>
                    <a:p>
                      <a:pPr marL="0" lvl="0" indent="0" algn="ctr" rtl="0">
                        <a:spcBef>
                          <a:spcPts val="0"/>
                        </a:spcBef>
                        <a:spcAft>
                          <a:spcPts val="0"/>
                        </a:spcAft>
                        <a:buNone/>
                      </a:pPr>
                      <a:r>
                        <a:rPr lang="en-US" sz="1600">
                          <a:latin typeface="Verdana"/>
                          <a:ea typeface="Verdana"/>
                          <a:cs typeface="Verdana"/>
                          <a:sym typeface="Verdana"/>
                        </a:rPr>
                        <a:t>Solution Component</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1600">
                          <a:latin typeface="Verdana"/>
                          <a:ea typeface="Verdana"/>
                          <a:cs typeface="Verdana"/>
                          <a:sym typeface="Verdana"/>
                        </a:rPr>
                        <a:t>Action Steps</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28350">
                <a:tc>
                  <a:txBody>
                    <a:bodyPr/>
                    <a:lstStyle/>
                    <a:p>
                      <a:pPr marL="0" lvl="0" indent="0" algn="l" rtl="0">
                        <a:spcBef>
                          <a:spcPts val="0"/>
                        </a:spcBef>
                        <a:spcAft>
                          <a:spcPts val="0"/>
                        </a:spcAft>
                        <a:buNone/>
                      </a:pPr>
                      <a:r>
                        <a:rPr lang="en-US" sz="1600">
                          <a:latin typeface="Verdana"/>
                          <a:ea typeface="Verdana"/>
                          <a:cs typeface="Verdana"/>
                          <a:sym typeface="Verdana"/>
                        </a:rPr>
                        <a:t>Prevention</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Verdana"/>
                          <a:ea typeface="Verdana"/>
                          <a:cs typeface="Verdana"/>
                          <a:sym typeface="Verdana"/>
                        </a:rPr>
                        <a:t>Increase active supervision. Administration and Grade levels establish a supervision rotation.</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28350">
                <a:tc>
                  <a:txBody>
                    <a:bodyPr/>
                    <a:lstStyle/>
                    <a:p>
                      <a:pPr marL="0" lvl="0" indent="0" algn="l" rtl="0">
                        <a:spcBef>
                          <a:spcPts val="0"/>
                        </a:spcBef>
                        <a:spcAft>
                          <a:spcPts val="0"/>
                        </a:spcAft>
                        <a:buNone/>
                      </a:pPr>
                      <a:r>
                        <a:rPr lang="en-US" sz="1600">
                          <a:latin typeface="Verdana"/>
                          <a:ea typeface="Verdana"/>
                          <a:cs typeface="Verdana"/>
                          <a:sym typeface="Verdana"/>
                        </a:rPr>
                        <a:t>Teaching</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Verdana"/>
                          <a:ea typeface="Verdana"/>
                          <a:cs typeface="Verdana"/>
                          <a:sym typeface="Verdana"/>
                        </a:rPr>
                        <a:t>Teach behavioral expectations in the indoor and outdoor common areas. </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18900">
                <a:tc>
                  <a:txBody>
                    <a:bodyPr/>
                    <a:lstStyle/>
                    <a:p>
                      <a:pPr marL="0" lvl="0" indent="0" algn="l" rtl="0">
                        <a:spcBef>
                          <a:spcPts val="0"/>
                        </a:spcBef>
                        <a:spcAft>
                          <a:spcPts val="0"/>
                        </a:spcAft>
                        <a:buNone/>
                      </a:pPr>
                      <a:r>
                        <a:rPr lang="en-US" sz="1600">
                          <a:latin typeface="Verdana"/>
                          <a:ea typeface="Verdana"/>
                          <a:cs typeface="Verdana"/>
                          <a:sym typeface="Verdana"/>
                        </a:rPr>
                        <a:t>Recognition</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Verdana"/>
                          <a:ea typeface="Verdana"/>
                          <a:cs typeface="Verdana"/>
                          <a:sym typeface="Verdana"/>
                        </a:rPr>
                        <a:t>Increase recognition for appropriate behavior. Provide feedback tickets that can be used for spirit wear. Spirit rally and dance for the grade level with fewest referrals.</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28350">
                <a:tc>
                  <a:txBody>
                    <a:bodyPr/>
                    <a:lstStyle/>
                    <a:p>
                      <a:pPr marL="0" lvl="0" indent="0" algn="l" rtl="0">
                        <a:spcBef>
                          <a:spcPts val="0"/>
                        </a:spcBef>
                        <a:spcAft>
                          <a:spcPts val="0"/>
                        </a:spcAft>
                        <a:buNone/>
                      </a:pPr>
                      <a:r>
                        <a:rPr lang="en-US" sz="1600">
                          <a:latin typeface="Verdana"/>
                          <a:ea typeface="Verdana"/>
                          <a:cs typeface="Verdana"/>
                          <a:sym typeface="Verdana"/>
                        </a:rPr>
                        <a:t>Extinction</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Verdana"/>
                          <a:ea typeface="Verdana"/>
                          <a:cs typeface="Verdana"/>
                          <a:sym typeface="Verdana"/>
                        </a:rPr>
                        <a:t>Post weekly grade level data. Encourage all students to work for the spirit day and dance. </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23625">
                <a:tc>
                  <a:txBody>
                    <a:bodyPr/>
                    <a:lstStyle/>
                    <a:p>
                      <a:pPr marL="0" lvl="0" indent="0" algn="l" rtl="0">
                        <a:spcBef>
                          <a:spcPts val="0"/>
                        </a:spcBef>
                        <a:spcAft>
                          <a:spcPts val="0"/>
                        </a:spcAft>
                        <a:buNone/>
                      </a:pPr>
                      <a:r>
                        <a:rPr lang="en-US" sz="1600">
                          <a:latin typeface="Verdana"/>
                          <a:ea typeface="Verdana"/>
                          <a:cs typeface="Verdana"/>
                          <a:sym typeface="Verdana"/>
                        </a:rPr>
                        <a:t>Corrective Consequences</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a:latin typeface="Verdana"/>
                          <a:ea typeface="Verdana"/>
                          <a:cs typeface="Verdana"/>
                          <a:sym typeface="Verdana"/>
                        </a:rPr>
                        <a:t>Active supervision and continued early consequences, prompt, redirect, reteach, provide choices</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33100">
                <a:tc>
                  <a:txBody>
                    <a:bodyPr/>
                    <a:lstStyle/>
                    <a:p>
                      <a:pPr marL="0" lvl="0" indent="0" algn="l" rtl="0">
                        <a:spcBef>
                          <a:spcPts val="0"/>
                        </a:spcBef>
                        <a:spcAft>
                          <a:spcPts val="0"/>
                        </a:spcAft>
                        <a:buNone/>
                      </a:pPr>
                      <a:r>
                        <a:rPr lang="en-US" sz="1600">
                          <a:latin typeface="Verdana"/>
                          <a:ea typeface="Verdana"/>
                          <a:cs typeface="Verdana"/>
                          <a:sym typeface="Verdana"/>
                        </a:rPr>
                        <a:t>Data Collection</a:t>
                      </a:r>
                      <a:endParaRPr sz="160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latin typeface="Verdana"/>
                          <a:ea typeface="Verdana"/>
                          <a:cs typeface="Verdana"/>
                          <a:sym typeface="Verdana"/>
                        </a:rPr>
                        <a:t>Use weekly data to evaluate change</a:t>
                      </a:r>
                      <a:endParaRPr sz="1600" dirty="0">
                        <a:latin typeface="Verdana"/>
                        <a:ea typeface="Verdana"/>
                        <a:cs typeface="Verdana"/>
                        <a:sym typeface="Verdana"/>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102" name="Google Shape;1102;g23cf20a53eb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Solution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Development</a:t>
            </a:r>
            <a:endParaRPr/>
          </a:p>
        </p:txBody>
      </p:sp>
      <p:pic>
        <p:nvPicPr>
          <p:cNvPr id="1104" name="Google Shape;1104;g23cf20a53eb_1_0" descr="icon for workbook"/>
          <p:cNvPicPr preferRelativeResize="0"/>
          <p:nvPr/>
        </p:nvPicPr>
        <p:blipFill>
          <a:blip r:embed="rId3">
            <a:alphaModFix/>
          </a:blip>
          <a:stretch>
            <a:fillRect/>
          </a:stretch>
        </p:blipFill>
        <p:spPr>
          <a:xfrm flipH="1">
            <a:off x="7763150" y="609350"/>
            <a:ext cx="997700" cy="7622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4" name="Google Shape;1114;g2e64c6a8cf9_0_234"/>
          <p:cNvSpPr txBox="1"/>
          <p:nvPr/>
        </p:nvSpPr>
        <p:spPr>
          <a:xfrm>
            <a:off x="326575" y="6501175"/>
            <a:ext cx="4390500" cy="2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Verdana"/>
                <a:ea typeface="Verdana"/>
                <a:cs typeface="Verdana"/>
                <a:sym typeface="Verdana"/>
              </a:rPr>
              <a:t>workbook p. 31</a:t>
            </a:r>
            <a:endParaRPr sz="1800">
              <a:solidFill>
                <a:schemeClr val="dk1"/>
              </a:solidFill>
              <a:latin typeface="Verdana"/>
              <a:ea typeface="Verdana"/>
              <a:cs typeface="Verdana"/>
              <a:sym typeface="Verdana"/>
            </a:endParaRPr>
          </a:p>
        </p:txBody>
      </p:sp>
      <p:graphicFrame>
        <p:nvGraphicFramePr>
          <p:cNvPr id="1112" name="Google Shape;1112;g2e64c6a8cf9_0_234"/>
          <p:cNvGraphicFramePr/>
          <p:nvPr/>
        </p:nvGraphicFramePr>
        <p:xfrm>
          <a:off x="228600" y="1520800"/>
          <a:ext cx="8637150" cy="5083105"/>
        </p:xfrm>
        <a:graphic>
          <a:graphicData uri="http://schemas.openxmlformats.org/drawingml/2006/table">
            <a:tbl>
              <a:tblPr>
                <a:noFill/>
                <a:tableStyleId>{34BBF809-F609-49FD-8CCB-C0D302308995}</a:tableStyleId>
              </a:tblPr>
              <a:tblGrid>
                <a:gridCol w="1227175">
                  <a:extLst>
                    <a:ext uri="{9D8B030D-6E8A-4147-A177-3AD203B41FA5}">
                      <a16:colId xmlns:a16="http://schemas.microsoft.com/office/drawing/2014/main" val="20000"/>
                    </a:ext>
                  </a:extLst>
                </a:gridCol>
                <a:gridCol w="1651875">
                  <a:extLst>
                    <a:ext uri="{9D8B030D-6E8A-4147-A177-3AD203B41FA5}">
                      <a16:colId xmlns:a16="http://schemas.microsoft.com/office/drawing/2014/main" val="20001"/>
                    </a:ext>
                  </a:extLst>
                </a:gridCol>
                <a:gridCol w="1214800">
                  <a:extLst>
                    <a:ext uri="{9D8B030D-6E8A-4147-A177-3AD203B41FA5}">
                      <a16:colId xmlns:a16="http://schemas.microsoft.com/office/drawing/2014/main" val="20002"/>
                    </a:ext>
                  </a:extLst>
                </a:gridCol>
                <a:gridCol w="1055300">
                  <a:extLst>
                    <a:ext uri="{9D8B030D-6E8A-4147-A177-3AD203B41FA5}">
                      <a16:colId xmlns:a16="http://schemas.microsoft.com/office/drawing/2014/main" val="20003"/>
                    </a:ext>
                  </a:extLst>
                </a:gridCol>
                <a:gridCol w="1707750">
                  <a:extLst>
                    <a:ext uri="{9D8B030D-6E8A-4147-A177-3AD203B41FA5}">
                      <a16:colId xmlns:a16="http://schemas.microsoft.com/office/drawing/2014/main" val="20004"/>
                    </a:ext>
                  </a:extLst>
                </a:gridCol>
                <a:gridCol w="1780250">
                  <a:extLst>
                    <a:ext uri="{9D8B030D-6E8A-4147-A177-3AD203B41FA5}">
                      <a16:colId xmlns:a16="http://schemas.microsoft.com/office/drawing/2014/main" val="20005"/>
                    </a:ext>
                  </a:extLst>
                </a:gridCol>
              </a:tblGrid>
              <a:tr h="496075">
                <a:tc>
                  <a:txBody>
                    <a:bodyPr/>
                    <a:lstStyle/>
                    <a:p>
                      <a:pPr marL="0" lvl="0" indent="0" algn="ctr" rtl="0">
                        <a:spcBef>
                          <a:spcPts val="0"/>
                        </a:spcBef>
                        <a:spcAft>
                          <a:spcPts val="0"/>
                        </a:spcAft>
                        <a:buNone/>
                      </a:pPr>
                      <a:r>
                        <a:rPr lang="en-US" sz="800" b="1">
                          <a:solidFill>
                            <a:srgbClr val="3A54A5"/>
                          </a:solidFill>
                          <a:latin typeface="Verdana"/>
                          <a:ea typeface="Verdana"/>
                          <a:cs typeface="Verdana"/>
                          <a:sym typeface="Verdana"/>
                        </a:rPr>
                        <a:t>Solution components</a:t>
                      </a:r>
                      <a:endParaRPr sz="8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800" b="1">
                          <a:solidFill>
                            <a:srgbClr val="3A54A5"/>
                          </a:solidFill>
                          <a:latin typeface="Verdana"/>
                          <a:ea typeface="Verdana"/>
                          <a:cs typeface="Verdana"/>
                          <a:sym typeface="Verdana"/>
                        </a:rPr>
                        <a:t>What are the action steps? </a:t>
                      </a:r>
                      <a:endParaRPr sz="8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800" b="1">
                          <a:solidFill>
                            <a:srgbClr val="3A54A5"/>
                          </a:solidFill>
                          <a:latin typeface="Verdana"/>
                          <a:ea typeface="Verdana"/>
                          <a:cs typeface="Verdana"/>
                          <a:sym typeface="Verdana"/>
                        </a:rPr>
                        <a:t>Who is responsible? </a:t>
                      </a:r>
                      <a:endParaRPr sz="8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800" b="1">
                          <a:solidFill>
                            <a:srgbClr val="3A54A5"/>
                          </a:solidFill>
                          <a:latin typeface="Verdana"/>
                          <a:ea typeface="Verdana"/>
                          <a:cs typeface="Verdana"/>
                          <a:sym typeface="Verdana"/>
                        </a:rPr>
                        <a:t>By When? </a:t>
                      </a:r>
                      <a:endParaRPr sz="8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800" b="1">
                          <a:solidFill>
                            <a:srgbClr val="3A54A5"/>
                          </a:solidFill>
                          <a:latin typeface="Verdana"/>
                          <a:ea typeface="Verdana"/>
                          <a:cs typeface="Verdana"/>
                          <a:sym typeface="Verdana"/>
                        </a:rPr>
                        <a:t>How will fidelity be measured? </a:t>
                      </a:r>
                      <a:endParaRPr sz="8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800" b="1">
                          <a:solidFill>
                            <a:srgbClr val="3A54A5"/>
                          </a:solidFill>
                          <a:latin typeface="Verdana"/>
                          <a:ea typeface="Verdana"/>
                          <a:cs typeface="Verdana"/>
                          <a:sym typeface="Verdana"/>
                        </a:rPr>
                        <a:t>What systems need to be put in place? </a:t>
                      </a:r>
                      <a:endParaRPr sz="800" b="1">
                        <a:solidFill>
                          <a:srgbClr val="3A54A5"/>
                        </a:solidFill>
                        <a:latin typeface="Verdana"/>
                        <a:ea typeface="Verdana"/>
                        <a:cs typeface="Verdana"/>
                        <a:sym typeface="Verdana"/>
                      </a:endParaRPr>
                    </a:p>
                  </a:txBody>
                  <a:tcPr marL="91425" marR="91425" marT="91425" marB="91425">
                    <a:solidFill>
                      <a:srgbClr val="D9E2F3"/>
                    </a:solidFill>
                  </a:tcPr>
                </a:tc>
                <a:extLst>
                  <a:ext uri="{0D108BD9-81ED-4DB2-BD59-A6C34878D82A}">
                    <a16:rowId xmlns:a16="http://schemas.microsoft.com/office/drawing/2014/main" val="10000"/>
                  </a:ext>
                </a:extLst>
              </a:tr>
              <a:tr h="777600">
                <a:tc>
                  <a:txBody>
                    <a:bodyPr/>
                    <a:lstStyle/>
                    <a:p>
                      <a:pPr marL="0" lvl="0" indent="0" algn="l" rtl="0">
                        <a:spcBef>
                          <a:spcPts val="0"/>
                        </a:spcBef>
                        <a:spcAft>
                          <a:spcPts val="0"/>
                        </a:spcAft>
                        <a:buNone/>
                      </a:pPr>
                      <a:r>
                        <a:rPr lang="en-US" sz="700" b="1">
                          <a:solidFill>
                            <a:srgbClr val="3A54A5"/>
                          </a:solidFill>
                          <a:latin typeface="Verdana"/>
                          <a:ea typeface="Verdana"/>
                          <a:cs typeface="Verdana"/>
                          <a:sym typeface="Verdana"/>
                        </a:rPr>
                        <a:t>Prevention</a:t>
                      </a:r>
                      <a:endParaRPr sz="700" b="1">
                        <a:solidFill>
                          <a:srgbClr val="3A54A5"/>
                        </a:solidFill>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Increase active supervision</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Principals</a:t>
                      </a:r>
                      <a:endParaRPr sz="700">
                        <a:latin typeface="Verdana"/>
                        <a:ea typeface="Verdana"/>
                        <a:cs typeface="Verdana"/>
                        <a:sym typeface="Verdana"/>
                      </a:endParaRPr>
                    </a:p>
                    <a:p>
                      <a:pPr marL="0" lvl="0" indent="0" algn="l" rtl="0">
                        <a:spcBef>
                          <a:spcPts val="0"/>
                        </a:spcBef>
                        <a:spcAft>
                          <a:spcPts val="0"/>
                        </a:spcAft>
                        <a:buNone/>
                      </a:pPr>
                      <a:r>
                        <a:rPr lang="en-US" sz="700">
                          <a:latin typeface="Verdana"/>
                          <a:ea typeface="Verdana"/>
                          <a:cs typeface="Verdana"/>
                          <a:sym typeface="Verdana"/>
                        </a:rPr>
                        <a:t>All staff</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Ongoing</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Staff visible in the indoor/outdoor common areas</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Reminder to staff about the expectation to be visible in the common areas (inside/outside) - email and faculty meeting. Follow-up with staff who are not meeting expectation.</a:t>
                      </a:r>
                      <a:endParaRPr sz="700">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1180800">
                <a:tc>
                  <a:txBody>
                    <a:bodyPr/>
                    <a:lstStyle/>
                    <a:p>
                      <a:pPr marL="0" lvl="0" indent="0" algn="l" rtl="0">
                        <a:spcBef>
                          <a:spcPts val="0"/>
                        </a:spcBef>
                        <a:spcAft>
                          <a:spcPts val="0"/>
                        </a:spcAft>
                        <a:buNone/>
                      </a:pPr>
                      <a:r>
                        <a:rPr lang="en-US" sz="700" b="1">
                          <a:solidFill>
                            <a:srgbClr val="3A54A5"/>
                          </a:solidFill>
                          <a:latin typeface="Verdana"/>
                          <a:ea typeface="Verdana"/>
                          <a:cs typeface="Verdana"/>
                          <a:sym typeface="Verdana"/>
                        </a:rPr>
                        <a:t>Teaching</a:t>
                      </a:r>
                      <a:endParaRPr sz="700" b="1">
                        <a:solidFill>
                          <a:srgbClr val="3A54A5"/>
                        </a:solidFill>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Teach behavioral expectations for the commons and hallways. </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Teachers will teach commons &amp; hallways expectations to their HR classes</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January 15</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Sheet posted next to PBIS bulletin board in faculty lounge for people to sign and indicate they did it. </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Incentives will be for the grade level which can have 10 students tell the principal the expectations first: </a:t>
                      </a:r>
                      <a:endParaRPr sz="700">
                        <a:latin typeface="Verdana"/>
                        <a:ea typeface="Verdana"/>
                        <a:cs typeface="Verdana"/>
                        <a:sym typeface="Verdana"/>
                      </a:endParaRPr>
                    </a:p>
                    <a:p>
                      <a:pPr marL="457200" lvl="0" indent="-273050" algn="l" rtl="0">
                        <a:spcBef>
                          <a:spcPts val="0"/>
                        </a:spcBef>
                        <a:spcAft>
                          <a:spcPts val="0"/>
                        </a:spcAft>
                        <a:buSzPts val="700"/>
                        <a:buFont typeface="Verdana"/>
                        <a:buChar char="●"/>
                      </a:pPr>
                      <a:r>
                        <a:rPr lang="en-US" sz="700">
                          <a:latin typeface="Verdana"/>
                          <a:ea typeface="Verdana"/>
                          <a:cs typeface="Verdana"/>
                          <a:sym typeface="Verdana"/>
                        </a:rPr>
                        <a:t>set up plan for principal to gather information from students</a:t>
                      </a:r>
                      <a:endParaRPr sz="700">
                        <a:latin typeface="Verdana"/>
                        <a:ea typeface="Verdana"/>
                        <a:cs typeface="Verdana"/>
                        <a:sym typeface="Verdana"/>
                      </a:endParaRPr>
                    </a:p>
                    <a:p>
                      <a:pPr marL="0" lvl="0" indent="0" algn="l" rtl="0">
                        <a:spcBef>
                          <a:spcPts val="0"/>
                        </a:spcBef>
                        <a:spcAft>
                          <a:spcPts val="0"/>
                        </a:spcAft>
                        <a:buNone/>
                      </a:pPr>
                      <a:r>
                        <a:rPr lang="en-US" sz="700">
                          <a:latin typeface="Verdana"/>
                          <a:ea typeface="Verdana"/>
                          <a:cs typeface="Verdana"/>
                          <a:sym typeface="Verdana"/>
                        </a:rPr>
                        <a:t>Remind teachers where to find lesson plans; provide support to new teachers. </a:t>
                      </a:r>
                      <a:endParaRPr sz="700">
                        <a:latin typeface="Verdana"/>
                        <a:ea typeface="Verdana"/>
                        <a:cs typeface="Verdana"/>
                        <a:sym typeface="Verdana"/>
                      </a:endParaRPr>
                    </a:p>
                  </a:txBody>
                  <a:tcPr marL="91425" marR="91425" marT="91425" marB="91425">
                    <a:solidFill>
                      <a:srgbClr val="F2F2F2"/>
                    </a:solidFill>
                  </a:tcPr>
                </a:tc>
                <a:extLst>
                  <a:ext uri="{0D108BD9-81ED-4DB2-BD59-A6C34878D82A}">
                    <a16:rowId xmlns:a16="http://schemas.microsoft.com/office/drawing/2014/main" val="10002"/>
                  </a:ext>
                </a:extLst>
              </a:tr>
              <a:tr h="475175">
                <a:tc>
                  <a:txBody>
                    <a:bodyPr/>
                    <a:lstStyle/>
                    <a:p>
                      <a:pPr marL="0" lvl="0" indent="0" algn="l" rtl="0">
                        <a:spcBef>
                          <a:spcPts val="0"/>
                        </a:spcBef>
                        <a:spcAft>
                          <a:spcPts val="0"/>
                        </a:spcAft>
                        <a:buNone/>
                      </a:pPr>
                      <a:r>
                        <a:rPr lang="en-US" sz="700" b="1">
                          <a:solidFill>
                            <a:srgbClr val="3A54A5"/>
                          </a:solidFill>
                          <a:latin typeface="Verdana"/>
                          <a:ea typeface="Verdana"/>
                          <a:cs typeface="Verdana"/>
                          <a:sym typeface="Verdana"/>
                        </a:rPr>
                        <a:t>Recognition</a:t>
                      </a:r>
                      <a:endParaRPr sz="700" b="1">
                        <a:solidFill>
                          <a:srgbClr val="3A54A5"/>
                        </a:solidFill>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Spirit rally and dance recognition tickets for school store.</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PBIS team will coordinate</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Rally by January 31st. Tickets by January 10th </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Spirit rally and dance tickets used at the spirit store </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endParaRPr sz="700">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475175">
                <a:tc>
                  <a:txBody>
                    <a:bodyPr/>
                    <a:lstStyle/>
                    <a:p>
                      <a:pPr marL="0" lvl="0" indent="0" algn="l" rtl="0">
                        <a:spcBef>
                          <a:spcPts val="0"/>
                        </a:spcBef>
                        <a:spcAft>
                          <a:spcPts val="0"/>
                        </a:spcAft>
                        <a:buNone/>
                      </a:pPr>
                      <a:r>
                        <a:rPr lang="en-US" sz="700" b="1">
                          <a:solidFill>
                            <a:srgbClr val="3A54A5"/>
                          </a:solidFill>
                          <a:latin typeface="Verdana"/>
                          <a:ea typeface="Verdana"/>
                          <a:cs typeface="Verdana"/>
                          <a:sym typeface="Verdana"/>
                        </a:rPr>
                        <a:t>Extinction</a:t>
                      </a:r>
                      <a:endParaRPr sz="700" b="1">
                        <a:solidFill>
                          <a:srgbClr val="3A54A5"/>
                        </a:solidFill>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Post weekly data. Encourage all students to work for the spirit rally.</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All staff</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Ongoing</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Weekly data posted in commons &amp; hallway</a:t>
                      </a:r>
                      <a:endParaRPr sz="700">
                        <a:latin typeface="Verdana"/>
                        <a:ea typeface="Verdana"/>
                        <a:cs typeface="Verdana"/>
                        <a:sym typeface="Verdana"/>
                      </a:endParaRPr>
                    </a:p>
                  </a:txBody>
                  <a:tcPr marL="91425" marR="91425" marT="91425" marB="91425">
                    <a:solidFill>
                      <a:srgbClr val="F2F2F2"/>
                    </a:solidFill>
                  </a:tcPr>
                </a:tc>
                <a:tc>
                  <a:txBody>
                    <a:bodyPr/>
                    <a:lstStyle/>
                    <a:p>
                      <a:pPr marL="0" lvl="0" indent="0" algn="l" rtl="0">
                        <a:spcBef>
                          <a:spcPts val="0"/>
                        </a:spcBef>
                        <a:spcAft>
                          <a:spcPts val="0"/>
                        </a:spcAft>
                        <a:buNone/>
                      </a:pPr>
                      <a:r>
                        <a:rPr lang="en-US" sz="700">
                          <a:latin typeface="Verdana"/>
                          <a:ea typeface="Verdana"/>
                          <a:cs typeface="Verdana"/>
                          <a:sym typeface="Verdana"/>
                        </a:rPr>
                        <a:t>Data analyst will complete data and make poster with information. </a:t>
                      </a:r>
                      <a:endParaRPr sz="700">
                        <a:latin typeface="Verdana"/>
                        <a:ea typeface="Verdana"/>
                        <a:cs typeface="Verdana"/>
                        <a:sym typeface="Verdana"/>
                      </a:endParaRPr>
                    </a:p>
                  </a:txBody>
                  <a:tcPr marL="91425" marR="91425" marT="91425" marB="91425">
                    <a:solidFill>
                      <a:srgbClr val="F2F2F2"/>
                    </a:solidFill>
                  </a:tcPr>
                </a:tc>
                <a:extLst>
                  <a:ext uri="{0D108BD9-81ED-4DB2-BD59-A6C34878D82A}">
                    <a16:rowId xmlns:a16="http://schemas.microsoft.com/office/drawing/2014/main" val="10004"/>
                  </a:ext>
                </a:extLst>
              </a:tr>
              <a:tr h="475175">
                <a:tc>
                  <a:txBody>
                    <a:bodyPr/>
                    <a:lstStyle/>
                    <a:p>
                      <a:pPr marL="0" lvl="0" indent="0" algn="l" rtl="0">
                        <a:spcBef>
                          <a:spcPts val="0"/>
                        </a:spcBef>
                        <a:spcAft>
                          <a:spcPts val="0"/>
                        </a:spcAft>
                        <a:buNone/>
                      </a:pPr>
                      <a:r>
                        <a:rPr lang="en-US" sz="700" b="1">
                          <a:solidFill>
                            <a:srgbClr val="3A54A5"/>
                          </a:solidFill>
                          <a:latin typeface="Verdana"/>
                          <a:ea typeface="Verdana"/>
                          <a:cs typeface="Verdana"/>
                          <a:sym typeface="Verdana"/>
                        </a:rPr>
                        <a:t>Corrective Consequence</a:t>
                      </a:r>
                      <a:endParaRPr sz="700" b="1">
                        <a:solidFill>
                          <a:srgbClr val="3A54A5"/>
                        </a:solidFill>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Active supervision and continued early consequences (minor/major, ODR)</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All staff</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Ongoing</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Staff visible in hallways</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endParaRPr sz="700">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r h="495375">
                <a:tc>
                  <a:txBody>
                    <a:bodyPr/>
                    <a:lstStyle/>
                    <a:p>
                      <a:pPr marL="0" lvl="0" indent="0" algn="l" rtl="0">
                        <a:spcBef>
                          <a:spcPts val="0"/>
                        </a:spcBef>
                        <a:spcAft>
                          <a:spcPts val="0"/>
                        </a:spcAft>
                        <a:buNone/>
                      </a:pPr>
                      <a:endParaRPr sz="700">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700" b="1">
                          <a:solidFill>
                            <a:srgbClr val="3A54A5"/>
                          </a:solidFill>
                          <a:latin typeface="Verdana"/>
                          <a:ea typeface="Verdana"/>
                          <a:cs typeface="Verdana"/>
                          <a:sym typeface="Verdana"/>
                        </a:rPr>
                        <a:t>What data will we look at? </a:t>
                      </a:r>
                      <a:endParaRPr sz="7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700" b="1">
                          <a:solidFill>
                            <a:srgbClr val="3A54A5"/>
                          </a:solidFill>
                          <a:latin typeface="Verdana"/>
                          <a:ea typeface="Verdana"/>
                          <a:cs typeface="Verdana"/>
                          <a:sym typeface="Verdana"/>
                        </a:rPr>
                        <a:t>Who is responsible for gathering the data?</a:t>
                      </a:r>
                      <a:endParaRPr sz="7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700" b="1">
                          <a:solidFill>
                            <a:srgbClr val="3A54A5"/>
                          </a:solidFill>
                          <a:latin typeface="Verdana"/>
                          <a:ea typeface="Verdana"/>
                          <a:cs typeface="Verdana"/>
                          <a:sym typeface="Verdana"/>
                        </a:rPr>
                        <a:t>When/How often will data be gathered? </a:t>
                      </a:r>
                      <a:endParaRPr sz="7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700" b="1">
                          <a:solidFill>
                            <a:srgbClr val="3A54A5"/>
                          </a:solidFill>
                          <a:latin typeface="Verdana"/>
                          <a:ea typeface="Verdana"/>
                          <a:cs typeface="Verdana"/>
                          <a:sym typeface="Verdana"/>
                        </a:rPr>
                        <a:t>Were will data be shared? </a:t>
                      </a:r>
                      <a:endParaRPr sz="700" b="1">
                        <a:solidFill>
                          <a:srgbClr val="3A54A5"/>
                        </a:solidFill>
                        <a:latin typeface="Verdana"/>
                        <a:ea typeface="Verdana"/>
                        <a:cs typeface="Verdana"/>
                        <a:sym typeface="Verdana"/>
                      </a:endParaRPr>
                    </a:p>
                  </a:txBody>
                  <a:tcPr marL="91425" marR="91425" marT="91425" marB="91425">
                    <a:solidFill>
                      <a:srgbClr val="D9E2F3"/>
                    </a:solidFill>
                  </a:tcPr>
                </a:tc>
                <a:tc>
                  <a:txBody>
                    <a:bodyPr/>
                    <a:lstStyle/>
                    <a:p>
                      <a:pPr marL="0" lvl="0" indent="0" algn="ctr" rtl="0">
                        <a:spcBef>
                          <a:spcPts val="0"/>
                        </a:spcBef>
                        <a:spcAft>
                          <a:spcPts val="0"/>
                        </a:spcAft>
                        <a:buNone/>
                      </a:pPr>
                      <a:r>
                        <a:rPr lang="en-US" sz="700" b="1">
                          <a:solidFill>
                            <a:srgbClr val="3A54A5"/>
                          </a:solidFill>
                          <a:latin typeface="Verdana"/>
                          <a:ea typeface="Verdana"/>
                          <a:cs typeface="Verdana"/>
                          <a:sym typeface="Verdana"/>
                        </a:rPr>
                        <a:t>Who will see the data? </a:t>
                      </a:r>
                      <a:endParaRPr sz="700" b="1">
                        <a:solidFill>
                          <a:srgbClr val="3A54A5"/>
                        </a:solidFill>
                        <a:latin typeface="Verdana"/>
                        <a:ea typeface="Verdana"/>
                        <a:cs typeface="Verdana"/>
                        <a:sym typeface="Verdana"/>
                      </a:endParaRPr>
                    </a:p>
                  </a:txBody>
                  <a:tcPr marL="91425" marR="91425" marT="91425" marB="91425">
                    <a:solidFill>
                      <a:srgbClr val="D9E2F3"/>
                    </a:solidFill>
                  </a:tcPr>
                </a:tc>
                <a:extLst>
                  <a:ext uri="{0D108BD9-81ED-4DB2-BD59-A6C34878D82A}">
                    <a16:rowId xmlns:a16="http://schemas.microsoft.com/office/drawing/2014/main" val="10006"/>
                  </a:ext>
                </a:extLst>
              </a:tr>
              <a:tr h="432925">
                <a:tc>
                  <a:txBody>
                    <a:bodyPr/>
                    <a:lstStyle/>
                    <a:p>
                      <a:pPr marL="0" lvl="0" indent="0" algn="l" rtl="0">
                        <a:spcBef>
                          <a:spcPts val="0"/>
                        </a:spcBef>
                        <a:spcAft>
                          <a:spcPts val="0"/>
                        </a:spcAft>
                        <a:buNone/>
                      </a:pPr>
                      <a:r>
                        <a:rPr lang="en-US" sz="700" b="1">
                          <a:solidFill>
                            <a:srgbClr val="3A54A5"/>
                          </a:solidFill>
                          <a:latin typeface="Verdana"/>
                          <a:ea typeface="Verdana"/>
                          <a:cs typeface="Verdana"/>
                          <a:sym typeface="Verdana"/>
                        </a:rPr>
                        <a:t>Data Collection</a:t>
                      </a:r>
                      <a:endParaRPr sz="700" b="1">
                        <a:solidFill>
                          <a:srgbClr val="3A54A5"/>
                        </a:solidFill>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ODR record</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SWIS Data Entry person &amp; principal</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Weekly</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a:latin typeface="Verdana"/>
                          <a:ea typeface="Verdana"/>
                          <a:cs typeface="Verdana"/>
                          <a:sym typeface="Verdana"/>
                        </a:rPr>
                        <a:t>Emailed to staff and posted in hallways &amp; common areas for students</a:t>
                      </a:r>
                      <a:endParaRPr sz="700">
                        <a:latin typeface="Verdana"/>
                        <a:ea typeface="Verdana"/>
                        <a:cs typeface="Verdana"/>
                        <a:sym typeface="Verdana"/>
                      </a:endParaRPr>
                    </a:p>
                  </a:txBody>
                  <a:tcPr marL="91425" marR="91425" marT="91425" marB="91425"/>
                </a:tc>
                <a:tc>
                  <a:txBody>
                    <a:bodyPr/>
                    <a:lstStyle/>
                    <a:p>
                      <a:pPr marL="0" lvl="0" indent="0" algn="l" rtl="0">
                        <a:spcBef>
                          <a:spcPts val="0"/>
                        </a:spcBef>
                        <a:spcAft>
                          <a:spcPts val="0"/>
                        </a:spcAft>
                        <a:buNone/>
                      </a:pPr>
                      <a:r>
                        <a:rPr lang="en-US" sz="700" dirty="0">
                          <a:latin typeface="Verdana"/>
                          <a:ea typeface="Verdana"/>
                          <a:cs typeface="Verdana"/>
                          <a:sym typeface="Verdana"/>
                        </a:rPr>
                        <a:t>All staff and students</a:t>
                      </a:r>
                      <a:endParaRPr sz="700"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7"/>
                  </a:ext>
                </a:extLst>
              </a:tr>
            </a:tbl>
          </a:graphicData>
        </a:graphic>
      </p:graphicFrame>
      <p:sp>
        <p:nvSpPr>
          <p:cNvPr id="1111" name="Google Shape;1111;g2e64c6a8cf9_0_234"/>
          <p:cNvSpPr txBox="1">
            <a:spLocks noGrp="1"/>
          </p:cNvSpPr>
          <p:nvPr>
            <p:ph type="title"/>
          </p:nvPr>
        </p:nvSpPr>
        <p:spPr>
          <a:xfrm>
            <a:off x="628650" y="365125"/>
            <a:ext cx="7886700" cy="101030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Action Steps and Fidelity</a:t>
            </a:r>
            <a:endParaRPr/>
          </a:p>
        </p:txBody>
      </p:sp>
      <p:pic>
        <p:nvPicPr>
          <p:cNvPr id="1113" name="Google Shape;1113;g2e64c6a8cf9_0_234" descr="icon for workbook"/>
          <p:cNvPicPr preferRelativeResize="0"/>
          <p:nvPr/>
        </p:nvPicPr>
        <p:blipFill>
          <a:blip r:embed="rId3">
            <a:alphaModFix/>
          </a:blip>
          <a:stretch>
            <a:fillRect/>
          </a:stretch>
        </p:blipFill>
        <p:spPr>
          <a:xfrm flipH="1">
            <a:off x="7868050" y="365125"/>
            <a:ext cx="997700" cy="7622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5" name="Google Shape;1125;g2e34afc8972_0_11"/>
          <p:cNvSpPr txBox="1"/>
          <p:nvPr/>
        </p:nvSpPr>
        <p:spPr>
          <a:xfrm>
            <a:off x="135875" y="5948000"/>
            <a:ext cx="71763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 32 - Blank Action Steps template</a:t>
            </a:r>
            <a:endParaRPr sz="1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pp. 33 - 36 - Elementary &amp; Secondary Sample Root Cause Analysis/Tiered Support Plan</a:t>
            </a:r>
            <a:endParaRPr sz="1800" i="0" u="none" strike="noStrike" cap="none">
              <a:solidFill>
                <a:srgbClr val="000000"/>
              </a:solidFill>
              <a:latin typeface="Verdana"/>
              <a:ea typeface="Verdana"/>
              <a:cs typeface="Verdana"/>
              <a:sym typeface="Verdana"/>
            </a:endParaRPr>
          </a:p>
        </p:txBody>
      </p:sp>
      <p:sp>
        <p:nvSpPr>
          <p:cNvPr id="1121" name="Google Shape;1121;g2e34afc8972_0_11"/>
          <p:cNvSpPr txBox="1">
            <a:spLocks noGrp="1"/>
          </p:cNvSpPr>
          <p:nvPr>
            <p:ph type="body" idx="1"/>
          </p:nvPr>
        </p:nvSpPr>
        <p:spPr>
          <a:xfrm>
            <a:off x="3575050" y="273051"/>
            <a:ext cx="5111700" cy="5674800"/>
          </a:xfrm>
          <a:prstGeom prst="rect">
            <a:avLst/>
          </a:prstGeom>
          <a:solidFill>
            <a:schemeClr val="lt1"/>
          </a:solidFill>
          <a:ln w="38100" cap="flat" cmpd="sng">
            <a:solidFill>
              <a:schemeClr val="dk1"/>
            </a:solidFill>
            <a:prstDash val="dash"/>
            <a:round/>
            <a:headEnd type="none" w="sm" len="sm"/>
            <a:tailEnd type="none" w="sm" len="sm"/>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None/>
            </a:pPr>
            <a:endParaRPr sz="2400">
              <a:latin typeface="Verdana"/>
              <a:ea typeface="Verdana"/>
              <a:cs typeface="Verdana"/>
              <a:sym typeface="Verdana"/>
            </a:endParaRPr>
          </a:p>
          <a:p>
            <a:pPr marL="0" lvl="0" indent="0" algn="l" rtl="0">
              <a:lnSpc>
                <a:spcPct val="100000"/>
              </a:lnSpc>
              <a:spcBef>
                <a:spcPts val="0"/>
              </a:spcBef>
              <a:spcAft>
                <a:spcPts val="0"/>
              </a:spcAft>
              <a:buNone/>
            </a:pPr>
            <a:endParaRPr sz="2400">
              <a:latin typeface="Verdana"/>
              <a:ea typeface="Verdana"/>
              <a:cs typeface="Verdana"/>
              <a:sym typeface="Verdana"/>
            </a:endParaRPr>
          </a:p>
          <a:p>
            <a:pPr marL="457200" lvl="0" indent="-419100" algn="l" rtl="0">
              <a:lnSpc>
                <a:spcPct val="100000"/>
              </a:lnSpc>
              <a:spcBef>
                <a:spcPts val="0"/>
              </a:spcBef>
              <a:spcAft>
                <a:spcPts val="0"/>
              </a:spcAft>
              <a:buSzPts val="3000"/>
              <a:buFont typeface="Verdana"/>
              <a:buChar char="•"/>
            </a:pPr>
            <a:r>
              <a:rPr lang="en-US" sz="2400">
                <a:latin typeface="Verdana"/>
                <a:ea typeface="Verdana"/>
                <a:cs typeface="Verdana"/>
                <a:sym typeface="Verdana"/>
              </a:rPr>
              <a:t>What key practices </a:t>
            </a:r>
            <a:endParaRPr sz="2400">
              <a:latin typeface="Verdana"/>
              <a:ea typeface="Verdana"/>
              <a:cs typeface="Verdana"/>
              <a:sym typeface="Verdana"/>
            </a:endParaRPr>
          </a:p>
          <a:p>
            <a:pPr marL="457200" lvl="0" indent="0" algn="l" rtl="0">
              <a:lnSpc>
                <a:spcPct val="100000"/>
              </a:lnSpc>
              <a:spcBef>
                <a:spcPts val="0"/>
              </a:spcBef>
              <a:spcAft>
                <a:spcPts val="0"/>
              </a:spcAft>
              <a:buNone/>
            </a:pPr>
            <a:r>
              <a:rPr lang="en-US" sz="2400">
                <a:latin typeface="Verdana"/>
                <a:ea typeface="Verdana"/>
                <a:cs typeface="Verdana"/>
                <a:sym typeface="Verdana"/>
              </a:rPr>
              <a:t>will your school commit to implementing with fidelity? Name and define them.</a:t>
            </a:r>
            <a:endParaRPr sz="2400">
              <a:latin typeface="Verdana"/>
              <a:ea typeface="Verdana"/>
              <a:cs typeface="Verdana"/>
              <a:sym typeface="Verdana"/>
            </a:endParaRPr>
          </a:p>
          <a:p>
            <a:pPr marL="0" lvl="0" indent="0" algn="l" rtl="0">
              <a:lnSpc>
                <a:spcPct val="100000"/>
              </a:lnSpc>
              <a:spcBef>
                <a:spcPts val="0"/>
              </a:spcBef>
              <a:spcAft>
                <a:spcPts val="0"/>
              </a:spcAft>
              <a:buNone/>
            </a:pPr>
            <a:endParaRPr sz="2400">
              <a:latin typeface="Verdana"/>
              <a:ea typeface="Verdana"/>
              <a:cs typeface="Verdana"/>
              <a:sym typeface="Verdana"/>
            </a:endParaRPr>
          </a:p>
          <a:p>
            <a:pPr marL="0" lvl="0" indent="0" algn="l" rtl="0">
              <a:lnSpc>
                <a:spcPct val="100000"/>
              </a:lnSpc>
              <a:spcBef>
                <a:spcPts val="0"/>
              </a:spcBef>
              <a:spcAft>
                <a:spcPts val="0"/>
              </a:spcAft>
              <a:buNone/>
            </a:pPr>
            <a:endParaRPr sz="2400">
              <a:latin typeface="Verdana"/>
              <a:ea typeface="Verdana"/>
              <a:cs typeface="Verdana"/>
              <a:sym typeface="Verdana"/>
            </a:endParaRPr>
          </a:p>
          <a:p>
            <a:pPr marL="457200" lvl="0" indent="-419100" algn="l" rtl="0">
              <a:lnSpc>
                <a:spcPct val="100000"/>
              </a:lnSpc>
              <a:spcBef>
                <a:spcPts val="0"/>
              </a:spcBef>
              <a:spcAft>
                <a:spcPts val="0"/>
              </a:spcAft>
              <a:buSzPts val="3000"/>
              <a:buFont typeface="Verdana"/>
              <a:buChar char="•"/>
            </a:pPr>
            <a:r>
              <a:rPr lang="en-US" sz="2400">
                <a:latin typeface="Verdana"/>
                <a:ea typeface="Verdana"/>
                <a:cs typeface="Verdana"/>
                <a:sym typeface="Verdana"/>
              </a:rPr>
              <a:t>How will the team support the </a:t>
            </a:r>
            <a:r>
              <a:rPr lang="en-US" sz="240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school in</a:t>
            </a:r>
            <a:r>
              <a:rPr lang="en-US" sz="2400">
                <a:latin typeface="Verdana"/>
                <a:ea typeface="Verdana"/>
                <a:cs typeface="Verdana"/>
                <a:sym typeface="Verdana"/>
              </a:rPr>
              <a:t> the implementation of new practices? </a:t>
            </a:r>
            <a:endParaRPr sz="2400">
              <a:latin typeface="Verdana"/>
              <a:ea typeface="Verdana"/>
              <a:cs typeface="Verdana"/>
              <a:sym typeface="Verdana"/>
            </a:endParaRPr>
          </a:p>
          <a:p>
            <a:pPr marL="0" lvl="0" indent="0" algn="l" rtl="0">
              <a:lnSpc>
                <a:spcPct val="100000"/>
              </a:lnSpc>
              <a:spcBef>
                <a:spcPts val="640"/>
              </a:spcBef>
              <a:spcAft>
                <a:spcPts val="0"/>
              </a:spcAft>
              <a:buSzPts val="3200"/>
              <a:buNone/>
            </a:pPr>
            <a:endParaRPr sz="2800"/>
          </a:p>
        </p:txBody>
      </p:sp>
      <p:pic>
        <p:nvPicPr>
          <p:cNvPr id="1124" name="Google Shape;1124;g2e34afc8972_0_11" descr="icon for workbook"/>
          <p:cNvPicPr preferRelativeResize="0"/>
          <p:nvPr/>
        </p:nvPicPr>
        <p:blipFill>
          <a:blip r:embed="rId3">
            <a:alphaModFix/>
          </a:blip>
          <a:stretch>
            <a:fillRect/>
          </a:stretch>
        </p:blipFill>
        <p:spPr>
          <a:xfrm flipH="1">
            <a:off x="7450050" y="549225"/>
            <a:ext cx="997700" cy="762250"/>
          </a:xfrm>
          <a:prstGeom prst="rect">
            <a:avLst/>
          </a:prstGeom>
          <a:noFill/>
          <a:ln>
            <a:noFill/>
          </a:ln>
        </p:spPr>
      </p:pic>
      <p:sp>
        <p:nvSpPr>
          <p:cNvPr id="1122" name="Google Shape;1122;g2e34afc8972_0_11"/>
          <p:cNvSpPr txBox="1">
            <a:spLocks noGrp="1"/>
          </p:cNvSpPr>
          <p:nvPr>
            <p:ph type="body" idx="2"/>
          </p:nvPr>
        </p:nvSpPr>
        <p:spPr>
          <a:xfrm>
            <a:off x="457200" y="1435101"/>
            <a:ext cx="3008400" cy="4512900"/>
          </a:xfrm>
          <a:prstGeom prst="rect">
            <a:avLst/>
          </a:prstGeom>
          <a:solidFill>
            <a:srgbClr val="003369">
              <a:alpha val="72160"/>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3300">
                <a:latin typeface="Verdana"/>
                <a:ea typeface="Verdana"/>
                <a:cs typeface="Verdana"/>
                <a:sym typeface="Verdana"/>
              </a:rPr>
              <a:t>Identifying </a:t>
            </a:r>
            <a:endParaRPr sz="3300">
              <a:latin typeface="Verdana"/>
              <a:ea typeface="Verdana"/>
              <a:cs typeface="Verdana"/>
              <a:sym typeface="Verdana"/>
            </a:endParaRPr>
          </a:p>
          <a:p>
            <a:pPr marL="0" lvl="0" indent="0" algn="l" rtl="0">
              <a:lnSpc>
                <a:spcPct val="100000"/>
              </a:lnSpc>
              <a:spcBef>
                <a:spcPts val="0"/>
              </a:spcBef>
              <a:spcAft>
                <a:spcPts val="0"/>
              </a:spcAft>
              <a:buSzPts val="2400"/>
              <a:buNone/>
            </a:pPr>
            <a:r>
              <a:rPr lang="en-US" sz="3300">
                <a:latin typeface="Verdana"/>
                <a:ea typeface="Verdana"/>
                <a:cs typeface="Verdana"/>
                <a:sym typeface="Verdana"/>
              </a:rPr>
              <a:t>Practices &amp; Systems</a:t>
            </a:r>
            <a:endParaRPr sz="3300">
              <a:latin typeface="Verdana"/>
              <a:ea typeface="Verdana"/>
              <a:cs typeface="Verdana"/>
              <a:sym typeface="Verdana"/>
            </a:endParaRPr>
          </a:p>
        </p:txBody>
      </p:sp>
      <p:sp>
        <p:nvSpPr>
          <p:cNvPr id="1120" name="Google Shape;1120;g2e34afc8972_0_11"/>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1" name="Google Shape;1131;g2e1d1154fa0_2_1451" descr="visual of DIDM process"/>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1132" name="Google Shape;1132;g2e1d1154fa0_2_1451" descr="Evaluate section will look at monitoring and evaluating results"/>
          <p:cNvSpPr/>
          <p:nvPr/>
        </p:nvSpPr>
        <p:spPr>
          <a:xfrm>
            <a:off x="1504950" y="3343275"/>
            <a:ext cx="2319000" cy="1028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g2e1d1154fa0_2_1451"/>
          <p:cNvSpPr txBox="1">
            <a:spLocks noGrp="1"/>
          </p:cNvSpPr>
          <p:nvPr>
            <p:ph type="ctrTitle"/>
          </p:nvPr>
        </p:nvSpPr>
        <p:spPr>
          <a:xfrm>
            <a:off x="928464" y="1600200"/>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EVALUATE</a:t>
            </a:r>
            <a:br>
              <a:rPr lang="en-US" b="1"/>
            </a:br>
            <a:r>
              <a:rPr lang="en-US" sz="2800" b="1"/>
              <a:t>Is it working?</a:t>
            </a:r>
            <a:endParaRP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42" name="Google Shape;1142;g2e64c6a8cf9_0_595"/>
          <p:cNvSpPr txBox="1"/>
          <p:nvPr/>
        </p:nvSpPr>
        <p:spPr>
          <a:xfrm>
            <a:off x="4480100" y="5467650"/>
            <a:ext cx="2692200" cy="8004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a:latin typeface="Oswald"/>
                <a:ea typeface="Oswald"/>
                <a:cs typeface="Oswald"/>
                <a:sym typeface="Oswald"/>
              </a:rPr>
              <a:t>Outcomes</a:t>
            </a:r>
            <a:endParaRPr sz="4000">
              <a:latin typeface="Oswald"/>
              <a:ea typeface="Oswald"/>
              <a:cs typeface="Oswald"/>
              <a:sym typeface="Oswald"/>
            </a:endParaRPr>
          </a:p>
        </p:txBody>
      </p:sp>
      <p:sp>
        <p:nvSpPr>
          <p:cNvPr id="1143" name="Google Shape;1143;g2e64c6a8cf9_0_595"/>
          <p:cNvSpPr txBox="1"/>
          <p:nvPr/>
        </p:nvSpPr>
        <p:spPr>
          <a:xfrm>
            <a:off x="228600" y="4737400"/>
            <a:ext cx="7128600" cy="195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a:solidFill>
                  <a:schemeClr val="dk1"/>
                </a:solidFill>
                <a:latin typeface="Verdana"/>
                <a:ea typeface="Verdana"/>
                <a:cs typeface="Verdana"/>
                <a:sym typeface="Verdana"/>
              </a:rPr>
              <a:t>When will the team review progress toward outcomes?</a:t>
            </a:r>
            <a:endParaRPr sz="2400">
              <a:solidFill>
                <a:schemeClr val="dk1"/>
              </a:solidFill>
              <a:latin typeface="Verdana"/>
              <a:ea typeface="Verdana"/>
              <a:cs typeface="Verdana"/>
              <a:sym typeface="Verdana"/>
            </a:endParaRPr>
          </a:p>
          <a:p>
            <a:pPr marL="0" lvl="0" indent="0" algn="l" rtl="0">
              <a:lnSpc>
                <a:spcPct val="115000"/>
              </a:lnSpc>
              <a:spcBef>
                <a:spcPts val="1000"/>
              </a:spcBef>
              <a:spcAft>
                <a:spcPts val="0"/>
              </a:spcAft>
              <a:buNone/>
            </a:pPr>
            <a:r>
              <a:rPr lang="en-US" sz="2400">
                <a:solidFill>
                  <a:schemeClr val="dk1"/>
                </a:solidFill>
                <a:latin typeface="Verdana"/>
                <a:ea typeface="Verdana"/>
                <a:cs typeface="Verdana"/>
                <a:sym typeface="Verdana"/>
              </a:rPr>
              <a:t>Who will gather and </a:t>
            </a:r>
            <a:endParaRPr sz="2400">
              <a:solidFill>
                <a:schemeClr val="dk1"/>
              </a:solidFill>
              <a:latin typeface="Verdana"/>
              <a:ea typeface="Verdana"/>
              <a:cs typeface="Verdana"/>
              <a:sym typeface="Verdana"/>
            </a:endParaRPr>
          </a:p>
          <a:p>
            <a:pPr marL="0" lvl="0" indent="0" algn="l" rtl="0">
              <a:lnSpc>
                <a:spcPct val="115000"/>
              </a:lnSpc>
              <a:spcBef>
                <a:spcPts val="0"/>
              </a:spcBef>
              <a:spcAft>
                <a:spcPts val="1000"/>
              </a:spcAft>
              <a:buClr>
                <a:schemeClr val="dk1"/>
              </a:buClr>
              <a:buSzPts val="1100"/>
              <a:buFont typeface="Arial"/>
              <a:buNone/>
            </a:pPr>
            <a:r>
              <a:rPr lang="en-US" sz="2400">
                <a:solidFill>
                  <a:schemeClr val="dk1"/>
                </a:solidFill>
                <a:latin typeface="Verdana"/>
                <a:ea typeface="Verdana"/>
                <a:cs typeface="Verdana"/>
                <a:sym typeface="Verdana"/>
              </a:rPr>
              <a:t>share outcome data?</a:t>
            </a:r>
            <a:endParaRPr sz="2400">
              <a:solidFill>
                <a:schemeClr val="dk1"/>
              </a:solidFill>
              <a:latin typeface="Verdana"/>
              <a:ea typeface="Verdana"/>
              <a:cs typeface="Verdana"/>
              <a:sym typeface="Verdana"/>
            </a:endParaRPr>
          </a:p>
        </p:txBody>
      </p:sp>
      <p:sp>
        <p:nvSpPr>
          <p:cNvPr id="1141" name="Google Shape;1141;g2e64c6a8cf9_0_595"/>
          <p:cNvSpPr txBox="1"/>
          <p:nvPr/>
        </p:nvSpPr>
        <p:spPr>
          <a:xfrm>
            <a:off x="6378050" y="3429000"/>
            <a:ext cx="2419200" cy="800400"/>
          </a:xfrm>
          <a:prstGeom prst="rect">
            <a:avLst/>
          </a:prstGeom>
          <a:solidFill>
            <a:srgbClr val="D9EAD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a:latin typeface="Oswald"/>
                <a:ea typeface="Oswald"/>
                <a:cs typeface="Oswald"/>
                <a:sym typeface="Oswald"/>
              </a:rPr>
              <a:t>Fidelity</a:t>
            </a:r>
            <a:endParaRPr sz="4000">
              <a:latin typeface="Oswald"/>
              <a:ea typeface="Oswald"/>
              <a:cs typeface="Oswald"/>
              <a:sym typeface="Oswald"/>
            </a:endParaRPr>
          </a:p>
        </p:txBody>
      </p:sp>
      <p:sp>
        <p:nvSpPr>
          <p:cNvPr id="1140" name="Google Shape;1140;g2e64c6a8cf9_0_595"/>
          <p:cNvSpPr txBox="1"/>
          <p:nvPr/>
        </p:nvSpPr>
        <p:spPr>
          <a:xfrm>
            <a:off x="228600" y="2705300"/>
            <a:ext cx="7180800" cy="166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When are they expected to be implemented? </a:t>
            </a:r>
            <a:endParaRPr sz="2400">
              <a:solidFill>
                <a:schemeClr val="dk1"/>
              </a:solidFill>
              <a:latin typeface="Verdana"/>
              <a:ea typeface="Verdana"/>
              <a:cs typeface="Verdana"/>
              <a:sym typeface="Verdana"/>
            </a:endParaRPr>
          </a:p>
          <a:p>
            <a:pPr marL="0" lvl="0" indent="0" algn="l" rtl="0">
              <a:lnSpc>
                <a:spcPct val="115000"/>
              </a:lnSpc>
              <a:spcBef>
                <a:spcPts val="1000"/>
              </a:spcBef>
              <a:spcAft>
                <a:spcPts val="0"/>
              </a:spcAft>
              <a:buNone/>
            </a:pPr>
            <a:r>
              <a:rPr lang="en-US" sz="2400">
                <a:solidFill>
                  <a:schemeClr val="dk1"/>
                </a:solidFill>
                <a:latin typeface="Verdana"/>
                <a:ea typeface="Verdana"/>
                <a:cs typeface="Verdana"/>
                <a:sym typeface="Verdana"/>
              </a:rPr>
              <a:t>How will we know it’s been done?</a:t>
            </a:r>
            <a:endParaRPr sz="2400">
              <a:solidFill>
                <a:schemeClr val="dk1"/>
              </a:solidFill>
              <a:latin typeface="Verdana"/>
              <a:ea typeface="Verdana"/>
              <a:cs typeface="Verdana"/>
              <a:sym typeface="Verdana"/>
            </a:endParaRPr>
          </a:p>
          <a:p>
            <a:pPr marL="0" lvl="0" indent="0" algn="l" rtl="0">
              <a:lnSpc>
                <a:spcPct val="115000"/>
              </a:lnSpc>
              <a:spcBef>
                <a:spcPts val="1000"/>
              </a:spcBef>
              <a:spcAft>
                <a:spcPts val="1000"/>
              </a:spcAft>
              <a:buClr>
                <a:schemeClr val="dk1"/>
              </a:buClr>
              <a:buSzPts val="1100"/>
              <a:buFont typeface="Arial"/>
              <a:buNone/>
            </a:pPr>
            <a:r>
              <a:rPr lang="en-US" sz="2400">
                <a:solidFill>
                  <a:schemeClr val="dk1"/>
                </a:solidFill>
                <a:latin typeface="Verdana"/>
                <a:ea typeface="Verdana"/>
                <a:cs typeface="Verdana"/>
                <a:sym typeface="Verdana"/>
              </a:rPr>
              <a:t>Who will monitor fidelity of the plan?</a:t>
            </a:r>
            <a:endParaRPr sz="2400">
              <a:solidFill>
                <a:schemeClr val="dk1"/>
              </a:solidFill>
              <a:latin typeface="Verdana"/>
              <a:ea typeface="Verdana"/>
              <a:cs typeface="Verdana"/>
              <a:sym typeface="Verdana"/>
            </a:endParaRPr>
          </a:p>
        </p:txBody>
      </p:sp>
      <p:sp>
        <p:nvSpPr>
          <p:cNvPr id="1138" name="Google Shape;1138;g2e64c6a8cf9_0_595"/>
          <p:cNvSpPr txBox="1">
            <a:spLocks noGrp="1"/>
          </p:cNvSpPr>
          <p:nvPr>
            <p:ph type="body" idx="1"/>
          </p:nvPr>
        </p:nvSpPr>
        <p:spPr>
          <a:xfrm>
            <a:off x="228600" y="1600200"/>
            <a:ext cx="8458200" cy="122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latin typeface="Verdana"/>
                <a:ea typeface="Verdana"/>
                <a:cs typeface="Verdana"/>
                <a:sym typeface="Verdana"/>
              </a:rPr>
              <a:t>After identifying practices and systems, consider… </a:t>
            </a:r>
            <a:endParaRPr sz="2400">
              <a:latin typeface="Verdana"/>
              <a:ea typeface="Verdana"/>
              <a:cs typeface="Verdana"/>
              <a:sym typeface="Verdana"/>
            </a:endParaRPr>
          </a:p>
        </p:txBody>
      </p:sp>
      <p:sp>
        <p:nvSpPr>
          <p:cNvPr id="1139" name="Google Shape;1139;g2e64c6a8cf9_0_59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Evaluation Plan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1"/>
                                        </p:tgtEl>
                                        <p:attrNameLst>
                                          <p:attrName>style.visibility</p:attrName>
                                        </p:attrNameLst>
                                      </p:cBhvr>
                                      <p:to>
                                        <p:strVal val="visible"/>
                                      </p:to>
                                    </p:set>
                                    <p:animEffect transition="in" filter="fade">
                                      <p:cBhvr>
                                        <p:cTn id="7" dur="1000"/>
                                        <p:tgtEl>
                                          <p:spTgt spid="1141"/>
                                        </p:tgtEl>
                                      </p:cBhvr>
                                    </p:animEffect>
                                  </p:childTnLst>
                                </p:cTn>
                              </p:par>
                              <p:par>
                                <p:cTn id="8" presetID="10" presetClass="entr" presetSubtype="0" fill="hold" nodeType="withEffect">
                                  <p:stCondLst>
                                    <p:cond delay="0"/>
                                  </p:stCondLst>
                                  <p:childTnLst>
                                    <p:set>
                                      <p:cBhvr>
                                        <p:cTn id="9" dur="1" fill="hold">
                                          <p:stCondLst>
                                            <p:cond delay="0"/>
                                          </p:stCondLst>
                                        </p:cTn>
                                        <p:tgtEl>
                                          <p:spTgt spid="1140"/>
                                        </p:tgtEl>
                                        <p:attrNameLst>
                                          <p:attrName>style.visibility</p:attrName>
                                        </p:attrNameLst>
                                      </p:cBhvr>
                                      <p:to>
                                        <p:strVal val="visible"/>
                                      </p:to>
                                    </p:set>
                                    <p:animEffect transition="in" filter="fade">
                                      <p:cBhvr>
                                        <p:cTn id="10" dur="1000"/>
                                        <p:tgtEl>
                                          <p:spTgt spid="11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3"/>
                                        </p:tgtEl>
                                        <p:attrNameLst>
                                          <p:attrName>style.visibility</p:attrName>
                                        </p:attrNameLst>
                                      </p:cBhvr>
                                      <p:to>
                                        <p:strVal val="visible"/>
                                      </p:to>
                                    </p:set>
                                    <p:animEffect transition="in" filter="fade">
                                      <p:cBhvr>
                                        <p:cTn id="15" dur="1000"/>
                                        <p:tgtEl>
                                          <p:spTgt spid="1143"/>
                                        </p:tgtEl>
                                      </p:cBhvr>
                                    </p:animEffect>
                                  </p:childTnLst>
                                </p:cTn>
                              </p:par>
                              <p:par>
                                <p:cTn id="16" presetID="10" presetClass="entr" presetSubtype="0" fill="hold" nodeType="withEffect">
                                  <p:stCondLst>
                                    <p:cond delay="0"/>
                                  </p:stCondLst>
                                  <p:childTnLst>
                                    <p:set>
                                      <p:cBhvr>
                                        <p:cTn id="17" dur="1" fill="hold">
                                          <p:stCondLst>
                                            <p:cond delay="0"/>
                                          </p:stCondLst>
                                        </p:cTn>
                                        <p:tgtEl>
                                          <p:spTgt spid="1142"/>
                                        </p:tgtEl>
                                        <p:attrNameLst>
                                          <p:attrName>style.visibility</p:attrName>
                                        </p:attrNameLst>
                                      </p:cBhvr>
                                      <p:to>
                                        <p:strVal val="visible"/>
                                      </p:to>
                                    </p:set>
                                    <p:animEffect transition="in" filter="fade">
                                      <p:cBhvr>
                                        <p:cTn id="18" dur="1000"/>
                                        <p:tgtEl>
                                          <p:spTgt spid="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55" name="Google Shape;1155;g24657f361f5_5_202"/>
          <p:cNvSpPr txBox="1"/>
          <p:nvPr/>
        </p:nvSpPr>
        <p:spPr>
          <a:xfrm>
            <a:off x="7620025" y="5071250"/>
            <a:ext cx="14583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O’Donnell (2008)</a:t>
            </a:r>
            <a:endParaRPr sz="14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NIRN &amp; AIR</a:t>
            </a:r>
            <a:endParaRPr sz="400" b="0" i="0" u="none" strike="noStrike" cap="none">
              <a:solidFill>
                <a:srgbClr val="000000"/>
              </a:solidFill>
              <a:latin typeface="Arial"/>
              <a:ea typeface="Arial"/>
              <a:cs typeface="Arial"/>
              <a:sym typeface="Arial"/>
            </a:endParaRPr>
          </a:p>
        </p:txBody>
      </p:sp>
      <p:pic>
        <p:nvPicPr>
          <p:cNvPr id="1154" name="Google Shape;1154;g24657f361f5_5_2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279762" y="4131756"/>
            <a:ext cx="2292225" cy="2061694"/>
          </a:xfrm>
          <a:prstGeom prst="rect">
            <a:avLst/>
          </a:prstGeom>
          <a:noFill/>
          <a:ln>
            <a:noFill/>
          </a:ln>
        </p:spPr>
      </p:pic>
      <p:pic>
        <p:nvPicPr>
          <p:cNvPr id="1153" name="Google Shape;1153;g24657f361f5_5_20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13738" y="3807625"/>
            <a:ext cx="2292225" cy="2164090"/>
          </a:xfrm>
          <a:prstGeom prst="rect">
            <a:avLst/>
          </a:prstGeom>
          <a:noFill/>
          <a:ln>
            <a:noFill/>
          </a:ln>
        </p:spPr>
      </p:pic>
      <p:pic>
        <p:nvPicPr>
          <p:cNvPr id="1152" name="Google Shape;1152;g24657f361f5_5_20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392313" y="1795300"/>
            <a:ext cx="2092025" cy="2012583"/>
          </a:xfrm>
          <a:prstGeom prst="rect">
            <a:avLst/>
          </a:prstGeom>
          <a:noFill/>
          <a:ln>
            <a:noFill/>
          </a:ln>
        </p:spPr>
      </p:pic>
      <p:pic>
        <p:nvPicPr>
          <p:cNvPr id="1151" name="Google Shape;1151;g24657f361f5_5_202">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464887" y="1795551"/>
            <a:ext cx="2092020" cy="2012075"/>
          </a:xfrm>
          <a:prstGeom prst="rect">
            <a:avLst/>
          </a:prstGeom>
          <a:noFill/>
          <a:ln>
            <a:noFill/>
          </a:ln>
        </p:spPr>
      </p:pic>
      <p:pic>
        <p:nvPicPr>
          <p:cNvPr id="1150" name="Google Shape;1150;g24657f361f5_5_202">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59662" y="2044700"/>
            <a:ext cx="1969825" cy="1888225"/>
          </a:xfrm>
          <a:prstGeom prst="rect">
            <a:avLst/>
          </a:prstGeom>
          <a:noFill/>
          <a:ln>
            <a:noFill/>
          </a:ln>
        </p:spPr>
      </p:pic>
      <p:sp>
        <p:nvSpPr>
          <p:cNvPr id="1149" name="Google Shape;1149;g24657f361f5_5_202"/>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Did we implement our solutions with fidelity?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3" name="Google Shape;1163;g2e34afc8972_0_32"/>
          <p:cNvSpPr txBox="1"/>
          <p:nvPr/>
        </p:nvSpPr>
        <p:spPr>
          <a:xfrm>
            <a:off x="322950" y="6180425"/>
            <a:ext cx="6003000" cy="5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Untangling Data-Based Decision Making © 2024 Marzano Resources • MarzanoResources.com Visit MarzanoResources.com/reproducibles to download this page.</a:t>
            </a:r>
            <a:endParaRPr sz="1200">
              <a:solidFill>
                <a:schemeClr val="dk1"/>
              </a:solidFill>
              <a:latin typeface="Calibri"/>
              <a:ea typeface="Calibri"/>
              <a:cs typeface="Calibri"/>
              <a:sym typeface="Calibri"/>
            </a:endParaRPr>
          </a:p>
        </p:txBody>
      </p:sp>
      <p:pic>
        <p:nvPicPr>
          <p:cNvPr id="1162" name="Google Shape;1162;g2e34afc8972_0_32" descr="diagram of evaluation process"/>
          <p:cNvPicPr preferRelativeResize="0"/>
          <p:nvPr/>
        </p:nvPicPr>
        <p:blipFill>
          <a:blip r:embed="rId3">
            <a:alphaModFix/>
          </a:blip>
          <a:stretch>
            <a:fillRect/>
          </a:stretch>
        </p:blipFill>
        <p:spPr>
          <a:xfrm>
            <a:off x="0" y="1444425"/>
            <a:ext cx="9144000" cy="4526205"/>
          </a:xfrm>
          <a:prstGeom prst="rect">
            <a:avLst/>
          </a:prstGeom>
          <a:noFill/>
          <a:ln>
            <a:noFill/>
          </a:ln>
        </p:spPr>
      </p:pic>
      <p:sp>
        <p:nvSpPr>
          <p:cNvPr id="1161" name="Google Shape;1161;g2e34afc8972_0_3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Evaluation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70" name="Google Shape;1170;g2e34afc8972_0_22"/>
          <p:cNvSpPr txBox="1">
            <a:spLocks noGrp="1"/>
          </p:cNvSpPr>
          <p:nvPr>
            <p:ph type="body" idx="1"/>
          </p:nvPr>
        </p:nvSpPr>
        <p:spPr>
          <a:xfrm>
            <a:off x="3575050" y="273051"/>
            <a:ext cx="5111700" cy="5674800"/>
          </a:xfrm>
          <a:prstGeom prst="rect">
            <a:avLst/>
          </a:prstGeom>
          <a:solidFill>
            <a:schemeClr val="lt1"/>
          </a:solidFill>
          <a:ln w="38100" cap="flat" cmpd="sng">
            <a:solidFill>
              <a:schemeClr val="dk1"/>
            </a:solidFill>
            <a:prstDash val="dash"/>
            <a:round/>
            <a:headEnd type="none" w="sm" len="sm"/>
            <a:tailEnd type="none" w="sm" len="sm"/>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None/>
            </a:pPr>
            <a:endParaRPr sz="2400">
              <a:latin typeface="Verdana"/>
              <a:ea typeface="Verdana"/>
              <a:cs typeface="Verdana"/>
              <a:sym typeface="Verdana"/>
            </a:endParaRPr>
          </a:p>
          <a:p>
            <a:pPr marL="0" lvl="0" indent="0" algn="l" rtl="0">
              <a:lnSpc>
                <a:spcPct val="100000"/>
              </a:lnSpc>
              <a:spcBef>
                <a:spcPts val="0"/>
              </a:spcBef>
              <a:spcAft>
                <a:spcPts val="0"/>
              </a:spcAft>
              <a:buNone/>
            </a:pPr>
            <a:endParaRPr sz="2400">
              <a:latin typeface="Verdana"/>
              <a:ea typeface="Verdana"/>
              <a:cs typeface="Verdana"/>
              <a:sym typeface="Verdana"/>
            </a:endParaRPr>
          </a:p>
          <a:p>
            <a:pPr marL="457200" lvl="0" indent="-393700" algn="l" rtl="0">
              <a:lnSpc>
                <a:spcPct val="100000"/>
              </a:lnSpc>
              <a:spcBef>
                <a:spcPts val="0"/>
              </a:spcBef>
              <a:spcAft>
                <a:spcPts val="0"/>
              </a:spcAft>
              <a:buSzPts val="2600"/>
              <a:buFont typeface="Verdana"/>
              <a:buChar char="•"/>
            </a:pPr>
            <a:r>
              <a:rPr lang="en-US" sz="2600">
                <a:latin typeface="Verdana"/>
                <a:ea typeface="Verdana"/>
                <a:cs typeface="Verdana"/>
                <a:sym typeface="Verdana"/>
              </a:rPr>
              <a:t>How will you evaluate</a:t>
            </a:r>
            <a:endParaRPr sz="2600">
              <a:latin typeface="Verdana"/>
              <a:ea typeface="Verdana"/>
              <a:cs typeface="Verdana"/>
              <a:sym typeface="Verdana"/>
            </a:endParaRPr>
          </a:p>
          <a:p>
            <a:pPr marL="457200" lvl="0" indent="0" algn="l" rtl="0">
              <a:lnSpc>
                <a:spcPct val="100000"/>
              </a:lnSpc>
              <a:spcBef>
                <a:spcPts val="0"/>
              </a:spcBef>
              <a:spcAft>
                <a:spcPts val="0"/>
              </a:spcAft>
              <a:buNone/>
            </a:pPr>
            <a:r>
              <a:rPr lang="en-US" sz="2600">
                <a:latin typeface="Verdana"/>
                <a:ea typeface="Verdana"/>
                <a:cs typeface="Verdana"/>
                <a:sym typeface="Verdana"/>
              </a:rPr>
              <a:t>fidelity and monitor progress towards your goal?</a:t>
            </a:r>
            <a:endParaRPr sz="2600">
              <a:latin typeface="Verdana"/>
              <a:ea typeface="Verdana"/>
              <a:cs typeface="Verdana"/>
              <a:sym typeface="Verdana"/>
            </a:endParaRPr>
          </a:p>
          <a:p>
            <a:pPr marL="457200" lvl="0" indent="0" algn="l" rtl="0">
              <a:lnSpc>
                <a:spcPct val="100000"/>
              </a:lnSpc>
              <a:spcBef>
                <a:spcPts val="0"/>
              </a:spcBef>
              <a:spcAft>
                <a:spcPts val="0"/>
              </a:spcAft>
              <a:buNone/>
            </a:pPr>
            <a:endParaRPr sz="2600">
              <a:latin typeface="Verdana"/>
              <a:ea typeface="Verdana"/>
              <a:cs typeface="Verdana"/>
              <a:sym typeface="Verdana"/>
            </a:endParaRPr>
          </a:p>
          <a:p>
            <a:pPr marL="457200" lvl="0" indent="-393700" algn="l" rtl="0">
              <a:lnSpc>
                <a:spcPct val="100000"/>
              </a:lnSpc>
              <a:spcBef>
                <a:spcPts val="0"/>
              </a:spcBef>
              <a:spcAft>
                <a:spcPts val="0"/>
              </a:spcAft>
              <a:buSzPts val="2600"/>
              <a:buFont typeface="Verdana"/>
              <a:buChar char="●"/>
            </a:pPr>
            <a:r>
              <a:rPr lang="en-US" sz="2600" b="1" i="1">
                <a:latin typeface="Verdana"/>
                <a:ea typeface="Verdana"/>
                <a:cs typeface="Verdana"/>
                <a:sym typeface="Verdana"/>
              </a:rPr>
              <a:t>What fidelity </a:t>
            </a:r>
            <a:r>
              <a:rPr lang="en-US" sz="2600" b="1" i="1" u="sng">
                <a:latin typeface="Verdana"/>
                <a:ea typeface="Verdana"/>
                <a:cs typeface="Verdana"/>
                <a:sym typeface="Verdana"/>
              </a:rPr>
              <a:t>and</a:t>
            </a:r>
            <a:r>
              <a:rPr lang="en-US" sz="2600" b="1" i="1">
                <a:latin typeface="Verdana"/>
                <a:ea typeface="Verdana"/>
                <a:cs typeface="Verdana"/>
                <a:sym typeface="Verdana"/>
              </a:rPr>
              <a:t> outcome data might you want to collect?</a:t>
            </a:r>
            <a:endParaRPr sz="2600">
              <a:latin typeface="Verdana"/>
              <a:ea typeface="Verdana"/>
              <a:cs typeface="Verdana"/>
              <a:sym typeface="Verdana"/>
            </a:endParaRPr>
          </a:p>
          <a:p>
            <a:pPr marL="0" lvl="0" indent="0" algn="l" rtl="0">
              <a:lnSpc>
                <a:spcPct val="100000"/>
              </a:lnSpc>
              <a:spcBef>
                <a:spcPts val="640"/>
              </a:spcBef>
              <a:spcAft>
                <a:spcPts val="0"/>
              </a:spcAft>
              <a:buSzPts val="3200"/>
              <a:buNone/>
            </a:pPr>
            <a:endParaRPr sz="2600">
              <a:latin typeface="Verdana"/>
              <a:ea typeface="Verdana"/>
              <a:cs typeface="Verdana"/>
              <a:sym typeface="Verdana"/>
            </a:endParaRPr>
          </a:p>
        </p:txBody>
      </p:sp>
      <p:sp>
        <p:nvSpPr>
          <p:cNvPr id="1171" name="Google Shape;1171;g2e34afc8972_0_22"/>
          <p:cNvSpPr txBox="1">
            <a:spLocks noGrp="1"/>
          </p:cNvSpPr>
          <p:nvPr>
            <p:ph type="body" idx="2"/>
          </p:nvPr>
        </p:nvSpPr>
        <p:spPr>
          <a:xfrm>
            <a:off x="457200" y="1435101"/>
            <a:ext cx="3008400" cy="4512900"/>
          </a:xfrm>
          <a:prstGeom prst="rect">
            <a:avLst/>
          </a:prstGeom>
          <a:solidFill>
            <a:srgbClr val="003369">
              <a:alpha val="72160"/>
            </a:srgbClr>
          </a:solid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3300">
                <a:latin typeface="Verdana"/>
                <a:ea typeface="Verdana"/>
                <a:cs typeface="Verdana"/>
                <a:sym typeface="Verdana"/>
              </a:rPr>
              <a:t>Evaluation</a:t>
            </a:r>
            <a:endParaRPr sz="3300">
              <a:latin typeface="Verdana"/>
              <a:ea typeface="Verdana"/>
              <a:cs typeface="Verdana"/>
              <a:sym typeface="Verdana"/>
            </a:endParaRPr>
          </a:p>
        </p:txBody>
      </p:sp>
      <p:sp>
        <p:nvSpPr>
          <p:cNvPr id="1169" name="Google Shape;1169;g2e34afc8972_0_2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latin typeface="Verdana"/>
                <a:ea typeface="Verdana"/>
                <a:cs typeface="Verdana"/>
                <a:sym typeface="Verdana"/>
              </a:rPr>
              <a:t>Work Time</a:t>
            </a:r>
            <a:endParaRPr sz="3000">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g24175182b7f_0_1034" descr="pictures of trees for participants to choose from when answering the question &quot;what is data-informed decision making like at the school level&quot;."/>
          <p:cNvPicPr preferRelativeResize="0"/>
          <p:nvPr/>
        </p:nvPicPr>
        <p:blipFill rotWithShape="1">
          <a:blip r:embed="rId3">
            <a:alphaModFix/>
          </a:blip>
          <a:srcRect l="12178" t="4862" r="8994" b="1627"/>
          <a:stretch/>
        </p:blipFill>
        <p:spPr>
          <a:xfrm>
            <a:off x="111200" y="2103350"/>
            <a:ext cx="8950825" cy="4754650"/>
          </a:xfrm>
          <a:prstGeom prst="rect">
            <a:avLst/>
          </a:prstGeom>
          <a:noFill/>
          <a:ln>
            <a:noFill/>
          </a:ln>
        </p:spPr>
      </p:pic>
      <p:sp>
        <p:nvSpPr>
          <p:cNvPr id="353" name="Google Shape;353;g24175182b7f_0_1034"/>
          <p:cNvSpPr txBox="1"/>
          <p:nvPr/>
        </p:nvSpPr>
        <p:spPr>
          <a:xfrm>
            <a:off x="233925" y="1124450"/>
            <a:ext cx="8828100" cy="97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600"/>
              <a:buFont typeface="Arial"/>
              <a:buNone/>
            </a:pPr>
            <a:r>
              <a:rPr lang="en-US" sz="2400" b="0" i="0" u="none" strike="noStrike" cap="none">
                <a:solidFill>
                  <a:schemeClr val="dk1"/>
                </a:solidFill>
                <a:latin typeface="Verdana"/>
                <a:ea typeface="Verdana"/>
                <a:cs typeface="Verdana"/>
                <a:sym typeface="Verdana"/>
              </a:rPr>
              <a:t>In your experience data informed decision making at the school level is like…because…</a:t>
            </a:r>
            <a:endParaRPr sz="1200" b="0" i="0" u="none" strike="noStrike" cap="none">
              <a:solidFill>
                <a:srgbClr val="000000"/>
              </a:solidFill>
              <a:latin typeface="Verdana"/>
              <a:ea typeface="Verdana"/>
              <a:cs typeface="Verdana"/>
              <a:sym typeface="Verdana"/>
            </a:endParaRPr>
          </a:p>
        </p:txBody>
      </p:sp>
      <p:sp>
        <p:nvSpPr>
          <p:cNvPr id="354" name="Google Shape;354;g24175182b7f_0_1034"/>
          <p:cNvSpPr txBox="1">
            <a:spLocks noGrp="1"/>
          </p:cNvSpPr>
          <p:nvPr>
            <p:ph type="title"/>
          </p:nvPr>
        </p:nvSpPr>
        <p:spPr>
          <a:xfrm>
            <a:off x="304575" y="80325"/>
            <a:ext cx="8686800" cy="982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Connection Activity</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g23cf20a53eb_0_2848"/>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Continuous Process</a:t>
            </a:r>
            <a:endParaRPr/>
          </a:p>
        </p:txBody>
      </p:sp>
      <p:sp>
        <p:nvSpPr>
          <p:cNvPr id="1179" name="Google Shape;1179;g23cf20a53eb_0_2848" descr="visual of DIDM process"/>
          <p:cNvSpPr/>
          <p:nvPr/>
        </p:nvSpPr>
        <p:spPr>
          <a:xfrm>
            <a:off x="3297500" y="2467949"/>
            <a:ext cx="2540100" cy="2540100"/>
          </a:xfrm>
          <a:prstGeom prst="donut">
            <a:avLst>
              <a:gd name="adj" fmla="val 16067"/>
            </a:avLst>
          </a:prstGeom>
          <a:solidFill>
            <a:srgbClr val="000000">
              <a:alpha val="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80" name="Google Shape;1180;g23cf20a53eb_0_2848">
            <a:extLst>
              <a:ext uri="{C183D7F6-B498-43B3-948B-1728B52AA6E4}">
                <adec:decorative xmlns:adec="http://schemas.microsoft.com/office/drawing/2017/decorative" val="1"/>
              </a:ext>
            </a:extLst>
          </p:cNvPr>
          <p:cNvCxnSpPr/>
          <p:nvPr/>
        </p:nvCxnSpPr>
        <p:spPr>
          <a:xfrm>
            <a:off x="3025325" y="2810720"/>
            <a:ext cx="340800" cy="376500"/>
          </a:xfrm>
          <a:prstGeom prst="straightConnector1">
            <a:avLst/>
          </a:prstGeom>
          <a:noFill/>
          <a:ln w="19050" cap="flat" cmpd="sng">
            <a:solidFill>
              <a:srgbClr val="307BF3"/>
            </a:solidFill>
            <a:prstDash val="solid"/>
            <a:round/>
            <a:headEnd type="oval" w="med" len="med"/>
            <a:tailEnd type="none" w="sm" len="sm"/>
          </a:ln>
        </p:spPr>
      </p:cxnSp>
      <p:cxnSp>
        <p:nvCxnSpPr>
          <p:cNvPr id="1181" name="Google Shape;1181;g23cf20a53eb_0_2848">
            <a:extLst>
              <a:ext uri="{C183D7F6-B498-43B3-948B-1728B52AA6E4}">
                <adec:decorative xmlns:adec="http://schemas.microsoft.com/office/drawing/2017/decorative" val="1"/>
              </a:ext>
            </a:extLst>
          </p:cNvPr>
          <p:cNvCxnSpPr/>
          <p:nvPr/>
        </p:nvCxnSpPr>
        <p:spPr>
          <a:xfrm rot="10800000" flipH="1">
            <a:off x="2925575" y="39751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1182" name="Google Shape;1182;g23cf20a53eb_0_2848"/>
          <p:cNvSpPr txBox="1"/>
          <p:nvPr/>
        </p:nvSpPr>
        <p:spPr>
          <a:xfrm>
            <a:off x="838525" y="1966900"/>
            <a:ext cx="2215800" cy="1043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400"/>
              <a:buFont typeface="Arial"/>
              <a:buNone/>
            </a:pPr>
            <a:r>
              <a:rPr lang="en-US" sz="1700" b="0" i="0" u="none" strike="noStrike" cap="none">
                <a:solidFill>
                  <a:schemeClr val="dk1"/>
                </a:solidFill>
                <a:latin typeface="Verdana"/>
                <a:ea typeface="Verdana"/>
                <a:cs typeface="Verdana"/>
                <a:sym typeface="Verdana"/>
              </a:rPr>
              <a:t>Monitor and </a:t>
            </a:r>
            <a:r>
              <a:rPr lang="en-US" sz="1700" b="1" i="0" u="none" strike="noStrike" cap="none">
                <a:solidFill>
                  <a:schemeClr val="dk1"/>
                </a:solidFill>
                <a:latin typeface="Verdana"/>
                <a:ea typeface="Verdana"/>
                <a:cs typeface="Verdana"/>
                <a:sym typeface="Verdana"/>
              </a:rPr>
              <a:t>Evaluate</a:t>
            </a:r>
            <a:r>
              <a:rPr lang="en-US" sz="1700" b="0" i="0" u="none" strike="noStrike" cap="none">
                <a:solidFill>
                  <a:schemeClr val="dk1"/>
                </a:solidFill>
                <a:latin typeface="Verdana"/>
                <a:ea typeface="Verdana"/>
                <a:cs typeface="Verdana"/>
                <a:sym typeface="Verdana"/>
              </a:rPr>
              <a:t> Results</a:t>
            </a:r>
            <a:endParaRPr sz="1700" b="0" i="0" u="none" strike="noStrike" cap="none">
              <a:solidFill>
                <a:schemeClr val="dk1"/>
              </a:solidFill>
              <a:latin typeface="Verdana"/>
              <a:ea typeface="Verdana"/>
              <a:cs typeface="Verdana"/>
              <a:sym typeface="Verdana"/>
            </a:endParaRPr>
          </a:p>
          <a:p>
            <a:pPr marL="0" marR="0" lvl="0" indent="0" algn="r" rtl="0">
              <a:lnSpc>
                <a:spcPct val="115000"/>
              </a:lnSpc>
              <a:spcBef>
                <a:spcPts val="0"/>
              </a:spcBef>
              <a:spcAft>
                <a:spcPts val="0"/>
              </a:spcAft>
              <a:buClr>
                <a:srgbClr val="000000"/>
              </a:buClr>
              <a:buSzPts val="800"/>
              <a:buFont typeface="Arial"/>
              <a:buNone/>
            </a:pPr>
            <a:endParaRPr sz="1400" b="0" i="0" u="none" strike="noStrike" cap="none">
              <a:solidFill>
                <a:srgbClr val="000000"/>
              </a:solidFill>
              <a:latin typeface="Roboto"/>
              <a:ea typeface="Roboto"/>
              <a:cs typeface="Roboto"/>
              <a:sym typeface="Roboto"/>
            </a:endParaRPr>
          </a:p>
        </p:txBody>
      </p:sp>
      <p:sp>
        <p:nvSpPr>
          <p:cNvPr id="1183" name="Google Shape;1183;g23cf20a53eb_0_2848">
            <a:extLst>
              <a:ext uri="{C183D7F6-B498-43B3-948B-1728B52AA6E4}">
                <adec:decorative xmlns:adec="http://schemas.microsoft.com/office/drawing/2017/decorative" val="1"/>
              </a:ext>
            </a:extLst>
          </p:cNvPr>
          <p:cNvSpPr/>
          <p:nvPr/>
        </p:nvSpPr>
        <p:spPr>
          <a:xfrm rot="-1800585" flipH="1">
            <a:off x="3224383" y="2388205"/>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84" name="Google Shape;1184;g23cf20a53eb_0_2848">
            <a:extLst>
              <a:ext uri="{C183D7F6-B498-43B3-948B-1728B52AA6E4}">
                <adec:decorative xmlns:adec="http://schemas.microsoft.com/office/drawing/2017/decorative" val="1"/>
              </a:ext>
            </a:extLst>
          </p:cNvPr>
          <p:cNvCxnSpPr/>
          <p:nvPr/>
        </p:nvCxnSpPr>
        <p:spPr>
          <a:xfrm rot="10800000">
            <a:off x="5633050" y="42253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1185" name="Google Shape;1185;g23cf20a53eb_0_2848"/>
          <p:cNvSpPr txBox="1"/>
          <p:nvPr/>
        </p:nvSpPr>
        <p:spPr>
          <a:xfrm>
            <a:off x="106200" y="3300800"/>
            <a:ext cx="2837400" cy="1497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600" b="0" i="0" u="none" strike="noStrike" cap="none">
                <a:solidFill>
                  <a:schemeClr val="dk1"/>
                </a:solidFill>
                <a:latin typeface="Verdana"/>
                <a:ea typeface="Verdana"/>
                <a:cs typeface="Verdana"/>
                <a:sym typeface="Verdana"/>
              </a:rPr>
              <a:t>What strategies/practices will we select and </a:t>
            </a:r>
            <a:r>
              <a:rPr lang="en-US" sz="1600" b="1" i="0" u="none" strike="noStrike" cap="none">
                <a:solidFill>
                  <a:schemeClr val="dk1"/>
                </a:solidFill>
                <a:latin typeface="Verdana"/>
                <a:ea typeface="Verdana"/>
                <a:cs typeface="Verdana"/>
                <a:sym typeface="Verdana"/>
              </a:rPr>
              <a:t>implement</a:t>
            </a:r>
            <a:r>
              <a:rPr lang="en-US" sz="1600" b="0" i="0" u="none" strike="noStrike" cap="none">
                <a:solidFill>
                  <a:schemeClr val="dk1"/>
                </a:solidFill>
                <a:latin typeface="Verdana"/>
                <a:ea typeface="Verdana"/>
                <a:cs typeface="Verdana"/>
                <a:sym typeface="Verdana"/>
              </a:rPr>
              <a:t>? (Supporting student academic and social behavior)</a:t>
            </a:r>
            <a:endParaRPr sz="16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endParaRPr sz="1600" b="1" i="0" u="none" strike="noStrike" cap="none">
              <a:solidFill>
                <a:srgbClr val="000000"/>
              </a:solidFill>
              <a:latin typeface="Roboto"/>
              <a:ea typeface="Roboto"/>
              <a:cs typeface="Roboto"/>
              <a:sym typeface="Roboto"/>
            </a:endParaRPr>
          </a:p>
        </p:txBody>
      </p:sp>
      <p:sp>
        <p:nvSpPr>
          <p:cNvPr id="1186" name="Google Shape;1186;g23cf20a53eb_0_2848"/>
          <p:cNvSpPr txBox="1"/>
          <p:nvPr/>
        </p:nvSpPr>
        <p:spPr>
          <a:xfrm>
            <a:off x="6183600" y="4047275"/>
            <a:ext cx="25401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600" b="0" i="0" u="none" strike="noStrike" cap="none">
                <a:solidFill>
                  <a:srgbClr val="000000"/>
                </a:solidFill>
                <a:latin typeface="Verdana"/>
                <a:ea typeface="Verdana"/>
                <a:cs typeface="Verdana"/>
                <a:sym typeface="Verdana"/>
              </a:rPr>
              <a:t>What does the data say? </a:t>
            </a:r>
            <a:r>
              <a:rPr lang="en-US" sz="1600" b="1" i="0" u="none" strike="noStrike" cap="none">
                <a:solidFill>
                  <a:srgbClr val="000000"/>
                </a:solidFill>
                <a:latin typeface="Verdana"/>
                <a:ea typeface="Verdana"/>
                <a:cs typeface="Verdana"/>
                <a:sym typeface="Verdana"/>
              </a:rPr>
              <a:t>Analyze</a:t>
            </a:r>
            <a:r>
              <a:rPr lang="en-US" sz="1600" b="0" i="0" u="none" strike="noStrike" cap="none">
                <a:solidFill>
                  <a:srgbClr val="000000"/>
                </a:solidFill>
                <a:latin typeface="Verdana"/>
                <a:ea typeface="Verdana"/>
                <a:cs typeface="Verdana"/>
                <a:sym typeface="Verdana"/>
              </a:rPr>
              <a:t> strengths and opportunities for growth</a:t>
            </a:r>
            <a:endParaRPr sz="16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800"/>
              <a:buFont typeface="Arial"/>
              <a:buNone/>
            </a:pPr>
            <a:endParaRPr sz="13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1300" b="1" i="0" u="none" strike="noStrike" cap="none">
              <a:solidFill>
                <a:srgbClr val="000000"/>
              </a:solidFill>
              <a:latin typeface="Roboto"/>
              <a:ea typeface="Roboto"/>
              <a:cs typeface="Roboto"/>
              <a:sym typeface="Roboto"/>
            </a:endParaRPr>
          </a:p>
        </p:txBody>
      </p:sp>
      <p:sp>
        <p:nvSpPr>
          <p:cNvPr id="1187" name="Google Shape;1187;g23cf20a53eb_0_2848"/>
          <p:cNvSpPr txBox="1"/>
          <p:nvPr/>
        </p:nvSpPr>
        <p:spPr>
          <a:xfrm>
            <a:off x="3845784" y="33586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Data </a:t>
            </a:r>
            <a:endParaRPr sz="1900" b="0" i="0" u="none" strike="noStrike" cap="none">
              <a:solidFill>
                <a:srgbClr val="000000"/>
              </a:solidFill>
              <a:latin typeface="Arial"/>
              <a:ea typeface="Arial"/>
              <a:cs typeface="Arial"/>
              <a:sym typeface="Arial"/>
            </a:endParaRPr>
          </a:p>
        </p:txBody>
      </p:sp>
      <p:sp>
        <p:nvSpPr>
          <p:cNvPr id="1188" name="Google Shape;1188;g23cf20a53eb_0_2848">
            <a:extLst>
              <a:ext uri="{C183D7F6-B498-43B3-948B-1728B52AA6E4}">
                <adec:decorative xmlns:adec="http://schemas.microsoft.com/office/drawing/2017/decorative" val="1"/>
              </a:ext>
            </a:extLst>
          </p:cNvPr>
          <p:cNvSpPr/>
          <p:nvPr/>
        </p:nvSpPr>
        <p:spPr>
          <a:xfrm rot="1800047">
            <a:off x="3219843" y="23886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g23cf20a53eb_0_2848">
            <a:extLst>
              <a:ext uri="{C183D7F6-B498-43B3-948B-1728B52AA6E4}">
                <adec:decorative xmlns:adec="http://schemas.microsoft.com/office/drawing/2017/decorative" val="1"/>
              </a:ext>
            </a:extLst>
          </p:cNvPr>
          <p:cNvSpPr/>
          <p:nvPr/>
        </p:nvSpPr>
        <p:spPr>
          <a:xfrm rot="9000757">
            <a:off x="3213964" y="23882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g23cf20a53eb_0_2848">
            <a:extLst>
              <a:ext uri="{C183D7F6-B498-43B3-948B-1728B52AA6E4}">
                <adec:decorative xmlns:adec="http://schemas.microsoft.com/office/drawing/2017/decorative" val="1"/>
              </a:ext>
            </a:extLst>
          </p:cNvPr>
          <p:cNvSpPr/>
          <p:nvPr/>
        </p:nvSpPr>
        <p:spPr>
          <a:xfrm rot="-9000757" flipH="1">
            <a:off x="3221634" y="23889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g23cf20a53eb_0_2848">
            <a:extLst>
              <a:ext uri="{C183D7F6-B498-43B3-948B-1728B52AA6E4}">
                <adec:decorative xmlns:adec="http://schemas.microsoft.com/office/drawing/2017/decorative" val="1"/>
              </a:ext>
            </a:extLst>
          </p:cNvPr>
          <p:cNvSpPr/>
          <p:nvPr/>
        </p:nvSpPr>
        <p:spPr>
          <a:xfrm rot="8100000">
            <a:off x="3166119" y="35596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g23cf20a53eb_0_2848">
            <a:extLst>
              <a:ext uri="{C183D7F6-B498-43B3-948B-1728B52AA6E4}">
                <adec:decorative xmlns:adec="http://schemas.microsoft.com/office/drawing/2017/decorative" val="1"/>
              </a:ext>
            </a:extLst>
          </p:cNvPr>
          <p:cNvSpPr/>
          <p:nvPr/>
        </p:nvSpPr>
        <p:spPr>
          <a:xfrm rot="-2700000">
            <a:off x="5598628" y="35524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g23cf20a53eb_0_2848">
            <a:extLst>
              <a:ext uri="{C183D7F6-B498-43B3-948B-1728B52AA6E4}">
                <adec:decorative xmlns:adec="http://schemas.microsoft.com/office/drawing/2017/decorative" val="1"/>
              </a:ext>
            </a:extLst>
          </p:cNvPr>
          <p:cNvSpPr/>
          <p:nvPr/>
        </p:nvSpPr>
        <p:spPr>
          <a:xfrm rot="2700000">
            <a:off x="4382023" y="47652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g23cf20a53eb_0_2848">
            <a:extLst>
              <a:ext uri="{C183D7F6-B498-43B3-948B-1728B52AA6E4}">
                <adec:decorative xmlns:adec="http://schemas.microsoft.com/office/drawing/2017/decorative" val="1"/>
              </a:ext>
            </a:extLst>
          </p:cNvPr>
          <p:cNvSpPr/>
          <p:nvPr/>
        </p:nvSpPr>
        <p:spPr>
          <a:xfrm rot="-8100000">
            <a:off x="4382715" y="23296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g23cf20a53eb_0_2848"/>
          <p:cNvSpPr txBox="1"/>
          <p:nvPr/>
        </p:nvSpPr>
        <p:spPr>
          <a:xfrm>
            <a:off x="4821100" y="5511300"/>
            <a:ext cx="2540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700" b="0" i="0" u="none" strike="noStrike" cap="none">
                <a:solidFill>
                  <a:srgbClr val="000000"/>
                </a:solidFill>
                <a:latin typeface="Verdana"/>
                <a:ea typeface="Verdana"/>
                <a:cs typeface="Verdana"/>
                <a:sym typeface="Verdana"/>
              </a:rPr>
              <a:t>Establish a SMART goal</a:t>
            </a:r>
            <a:endParaRPr sz="1700" b="0" i="0" u="none" strike="noStrike" cap="none">
              <a:solidFill>
                <a:srgbClr val="000000"/>
              </a:solidFill>
              <a:latin typeface="Verdana"/>
              <a:ea typeface="Verdana"/>
              <a:cs typeface="Verdana"/>
              <a:sym typeface="Verdana"/>
            </a:endParaRPr>
          </a:p>
        </p:txBody>
      </p:sp>
      <p:sp>
        <p:nvSpPr>
          <p:cNvPr id="1196" name="Google Shape;1196;g23cf20a53eb_0_2848"/>
          <p:cNvSpPr txBox="1"/>
          <p:nvPr/>
        </p:nvSpPr>
        <p:spPr>
          <a:xfrm rot="2130">
            <a:off x="389419" y="4795900"/>
            <a:ext cx="2904901" cy="708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700" b="0" i="0" u="none" strike="noStrike" cap="none">
                <a:solidFill>
                  <a:schemeClr val="dk1"/>
                </a:solidFill>
                <a:latin typeface="Verdana"/>
                <a:ea typeface="Verdana"/>
                <a:cs typeface="Verdana"/>
                <a:sym typeface="Verdana"/>
              </a:rPr>
              <a:t>What do teachers need to </a:t>
            </a:r>
            <a:r>
              <a:rPr lang="en-US" sz="1700" b="1" i="0" u="none" strike="noStrike" cap="none">
                <a:solidFill>
                  <a:schemeClr val="dk1"/>
                </a:solidFill>
                <a:latin typeface="Verdana"/>
                <a:ea typeface="Verdana"/>
                <a:cs typeface="Verdana"/>
                <a:sym typeface="Verdana"/>
              </a:rPr>
              <a:t>implement</a:t>
            </a:r>
            <a:r>
              <a:rPr lang="en-US" sz="1700" b="0" i="0" u="none" strike="noStrike" cap="none">
                <a:solidFill>
                  <a:schemeClr val="dk1"/>
                </a:solidFill>
                <a:latin typeface="Verdana"/>
                <a:ea typeface="Verdana"/>
                <a:cs typeface="Verdana"/>
                <a:sym typeface="Verdana"/>
              </a:rPr>
              <a:t>/sustain</a:t>
            </a:r>
            <a:endParaRPr sz="1700" b="0" i="0" u="none" strike="noStrike" cap="none">
              <a:solidFill>
                <a:srgbClr val="000000"/>
              </a:solidFill>
              <a:latin typeface="Arial"/>
              <a:ea typeface="Arial"/>
              <a:cs typeface="Arial"/>
              <a:sym typeface="Arial"/>
            </a:endParaRPr>
          </a:p>
        </p:txBody>
      </p:sp>
      <p:cxnSp>
        <p:nvCxnSpPr>
          <p:cNvPr id="1197" name="Google Shape;1197;g23cf20a53eb_0_2848">
            <a:extLst>
              <a:ext uri="{C183D7F6-B498-43B3-948B-1728B52AA6E4}">
                <adec:decorative xmlns:adec="http://schemas.microsoft.com/office/drawing/2017/decorative" val="1"/>
              </a:ext>
            </a:extLst>
          </p:cNvPr>
          <p:cNvCxnSpPr/>
          <p:nvPr/>
        </p:nvCxnSpPr>
        <p:spPr>
          <a:xfrm rot="10800000">
            <a:off x="5233775" y="48597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1198" name="Google Shape;1198;g23cf20a53eb_0_2848">
            <a:extLst>
              <a:ext uri="{C183D7F6-B498-43B3-948B-1728B52AA6E4}">
                <adec:decorative xmlns:adec="http://schemas.microsoft.com/office/drawing/2017/decorative" val="1"/>
              </a:ext>
            </a:extLst>
          </p:cNvPr>
          <p:cNvCxnSpPr/>
          <p:nvPr/>
        </p:nvCxnSpPr>
        <p:spPr>
          <a:xfrm rot="10800000" flipH="1">
            <a:off x="3258025" y="45673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1199" name="Google Shape;1199;g23cf20a53eb_0_28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49851">
            <a:off x="3358575" y="2132845"/>
            <a:ext cx="2837400" cy="2865218"/>
          </a:xfrm>
          <a:prstGeom prst="rect">
            <a:avLst/>
          </a:prstGeom>
          <a:noFill/>
          <a:ln>
            <a:noFill/>
          </a:ln>
        </p:spPr>
      </p:pic>
      <p:pic>
        <p:nvPicPr>
          <p:cNvPr id="1200" name="Google Shape;1200;g23cf20a53eb_0_28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31825" y="2726474"/>
            <a:ext cx="2722500" cy="2652026"/>
          </a:xfrm>
          <a:prstGeom prst="rect">
            <a:avLst/>
          </a:prstGeom>
          <a:noFill/>
          <a:ln>
            <a:noFill/>
          </a:ln>
        </p:spPr>
      </p:pic>
      <p:pic>
        <p:nvPicPr>
          <p:cNvPr id="1201" name="Google Shape;1201;g23cf20a53eb_0_284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925563" y="2577600"/>
            <a:ext cx="2828925" cy="2933700"/>
          </a:xfrm>
          <a:prstGeom prst="rect">
            <a:avLst/>
          </a:prstGeom>
          <a:noFill/>
          <a:ln>
            <a:noFill/>
          </a:ln>
        </p:spPr>
      </p:pic>
      <p:cxnSp>
        <p:nvCxnSpPr>
          <p:cNvPr id="1202" name="Google Shape;1202;g23cf20a53eb_0_2848">
            <a:extLst>
              <a:ext uri="{C183D7F6-B498-43B3-948B-1728B52AA6E4}">
                <adec:decorative xmlns:adec="http://schemas.microsoft.com/office/drawing/2017/decorative" val="1"/>
              </a:ext>
            </a:extLst>
          </p:cNvPr>
          <p:cNvCxnSpPr/>
          <p:nvPr/>
        </p:nvCxnSpPr>
        <p:spPr>
          <a:xfrm flipH="1">
            <a:off x="5638100" y="25471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1203" name="Google Shape;1203;g23cf20a53eb_0_284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985700" y="2112900"/>
            <a:ext cx="2837400" cy="2809763"/>
          </a:xfrm>
          <a:prstGeom prst="rect">
            <a:avLst/>
          </a:prstGeom>
          <a:noFill/>
          <a:ln>
            <a:noFill/>
          </a:ln>
        </p:spPr>
      </p:pic>
      <p:sp>
        <p:nvSpPr>
          <p:cNvPr id="1204" name="Google Shape;1204;g23cf20a53eb_0_2848" descr="Define"/>
          <p:cNvSpPr/>
          <p:nvPr/>
        </p:nvSpPr>
        <p:spPr>
          <a:xfrm>
            <a:off x="5929400" y="1858788"/>
            <a:ext cx="2291100" cy="10434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g23cf20a53eb_0_2848"/>
          <p:cNvSpPr txBox="1"/>
          <p:nvPr/>
        </p:nvSpPr>
        <p:spPr>
          <a:xfrm>
            <a:off x="6154328" y="1895997"/>
            <a:ext cx="2139600" cy="104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600"/>
              <a:buFont typeface="Arial"/>
              <a:buNone/>
            </a:pPr>
            <a:endParaRPr sz="1100" b="0"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r>
              <a:rPr lang="en-US" sz="1600" b="1" i="0" u="none" strike="noStrike" cap="none">
                <a:solidFill>
                  <a:srgbClr val="000000"/>
                </a:solidFill>
                <a:latin typeface="Verdana"/>
                <a:ea typeface="Verdana"/>
                <a:cs typeface="Verdana"/>
                <a:sym typeface="Verdana"/>
              </a:rPr>
              <a:t>Define </a:t>
            </a:r>
            <a:r>
              <a:rPr lang="en-US" sz="1600" b="0" i="0" u="none" strike="noStrike" cap="none">
                <a:solidFill>
                  <a:srgbClr val="000000"/>
                </a:solidFill>
                <a:latin typeface="Verdana"/>
                <a:ea typeface="Verdana"/>
                <a:cs typeface="Verdana"/>
                <a:sym typeface="Verdana"/>
              </a:rPr>
              <a:t>problems with precision</a:t>
            </a:r>
            <a:endParaRPr sz="1600" b="0" i="0" u="none" strike="noStrike" cap="none">
              <a:solidFill>
                <a:srgbClr val="000000"/>
              </a:solidFill>
              <a:latin typeface="Verdana"/>
              <a:ea typeface="Verdana"/>
              <a:cs typeface="Verdana"/>
              <a:sym typeface="Verdan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3" name="Google Shape;1213;p41"/>
          <p:cNvSpPr txBox="1"/>
          <p:nvPr/>
        </p:nvSpPr>
        <p:spPr>
          <a:xfrm>
            <a:off x="1228300" y="5447725"/>
            <a:ext cx="6175500" cy="538800"/>
          </a:xfrm>
          <a:prstGeom prst="rect">
            <a:avLst/>
          </a:prstGeom>
          <a:solidFill>
            <a:schemeClr val="lt1">
              <a:alpha val="61180"/>
            </a:schemeClr>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Verdana"/>
                <a:ea typeface="Verdana"/>
                <a:cs typeface="Verdana"/>
                <a:sym typeface="Verdana"/>
              </a:rPr>
              <a:t>Making it Routine - Wrap up</a:t>
            </a:r>
            <a:endParaRPr sz="2300" b="0" i="0" u="none" strike="noStrike" cap="none">
              <a:solidFill>
                <a:srgbClr val="000000"/>
              </a:solidFill>
              <a:latin typeface="Verdana"/>
              <a:ea typeface="Verdana"/>
              <a:cs typeface="Verdana"/>
              <a:sym typeface="Verdana"/>
            </a:endParaRPr>
          </a:p>
        </p:txBody>
      </p:sp>
      <p:sp>
        <p:nvSpPr>
          <p:cNvPr id="1212" name="Google Shape;1212;p41"/>
          <p:cNvSpPr txBox="1">
            <a:spLocks noGrp="1"/>
          </p:cNvSpPr>
          <p:nvPr>
            <p:ph type="ctrTitle"/>
          </p:nvPr>
        </p:nvSpPr>
        <p:spPr>
          <a:xfrm>
            <a:off x="953254" y="3671154"/>
            <a:ext cx="7240500" cy="1470000"/>
          </a:xfrm>
          <a:prstGeom prst="rect">
            <a:avLst/>
          </a:prstGeom>
          <a:solidFill>
            <a:schemeClr val="lt1">
              <a:alpha val="6118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400"/>
              <a:buFont typeface="Verdana"/>
              <a:buNone/>
            </a:pPr>
            <a:r>
              <a:rPr lang="en-US"/>
              <a:t>Building a Culture of Data Literacy</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g1229c896d71_0_282"/>
          <p:cNvSpPr txBox="1">
            <a:spLocks noGrp="1"/>
          </p:cNvSpPr>
          <p:nvPr>
            <p:ph type="title"/>
          </p:nvPr>
        </p:nvSpPr>
        <p:spPr>
          <a:xfrm>
            <a:off x="319575" y="20585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Literacy Helps us…</a:t>
            </a:r>
            <a:endParaRPr/>
          </a:p>
        </p:txBody>
      </p:sp>
      <p:sp>
        <p:nvSpPr>
          <p:cNvPr id="1220" name="Google Shape;1220;g1229c896d71_0_28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Font typeface="Verdana"/>
              <a:buChar char="●"/>
            </a:pPr>
            <a:r>
              <a:rPr lang="en-US">
                <a:latin typeface="Verdana"/>
                <a:ea typeface="Verdana"/>
                <a:cs typeface="Verdana"/>
                <a:sym typeface="Verdana"/>
              </a:rPr>
              <a:t>Explore which data is needed to deeply understand the problems driving poor systemic results</a:t>
            </a:r>
            <a:endParaRPr>
              <a:latin typeface="Verdana"/>
              <a:ea typeface="Verdana"/>
              <a:cs typeface="Verdana"/>
              <a:sym typeface="Verdana"/>
            </a:endParaRPr>
          </a:p>
          <a:p>
            <a:pPr marL="457200" lvl="0" indent="-342900" algn="l" rtl="0">
              <a:lnSpc>
                <a:spcPct val="100000"/>
              </a:lnSpc>
              <a:spcBef>
                <a:spcPts val="1000"/>
              </a:spcBef>
              <a:spcAft>
                <a:spcPts val="0"/>
              </a:spcAft>
              <a:buSzPts val="1800"/>
              <a:buFont typeface="Verdana"/>
              <a:buChar char="●"/>
            </a:pPr>
            <a:r>
              <a:rPr lang="en-US">
                <a:latin typeface="Verdana"/>
                <a:ea typeface="Verdana"/>
                <a:cs typeface="Verdana"/>
                <a:sym typeface="Verdana"/>
              </a:rPr>
              <a:t>Enables access to the necessary data</a:t>
            </a:r>
            <a:endParaRPr>
              <a:latin typeface="Verdana"/>
              <a:ea typeface="Verdana"/>
              <a:cs typeface="Verdana"/>
              <a:sym typeface="Verdana"/>
            </a:endParaRPr>
          </a:p>
          <a:p>
            <a:pPr marL="457200" lvl="0" indent="-342900" algn="l" rtl="0">
              <a:lnSpc>
                <a:spcPct val="100000"/>
              </a:lnSpc>
              <a:spcBef>
                <a:spcPts val="1000"/>
              </a:spcBef>
              <a:spcAft>
                <a:spcPts val="0"/>
              </a:spcAft>
              <a:buSzPts val="1800"/>
              <a:buFont typeface="Verdana"/>
              <a:buChar char="●"/>
            </a:pPr>
            <a:r>
              <a:rPr lang="en-US">
                <a:latin typeface="Verdana"/>
                <a:ea typeface="Verdana"/>
                <a:cs typeface="Verdana"/>
                <a:sym typeface="Verdana"/>
              </a:rPr>
              <a:t>Helps us to analyze, interpret use and report data to promote goals</a:t>
            </a:r>
            <a:endParaRPr>
              <a:latin typeface="Verdana"/>
              <a:ea typeface="Verdana"/>
              <a:cs typeface="Verdana"/>
              <a:sym typeface="Verdana"/>
            </a:endParaRPr>
          </a:p>
          <a:p>
            <a:pPr marL="457200" lvl="0" indent="-342900" algn="l" rtl="0">
              <a:lnSpc>
                <a:spcPct val="100000"/>
              </a:lnSpc>
              <a:spcBef>
                <a:spcPts val="1000"/>
              </a:spcBef>
              <a:spcAft>
                <a:spcPts val="1000"/>
              </a:spcAft>
              <a:buSzPts val="1800"/>
              <a:buFont typeface="Verdana"/>
              <a:buChar char="●"/>
            </a:pPr>
            <a:r>
              <a:rPr lang="en-US">
                <a:latin typeface="Verdana"/>
                <a:ea typeface="Verdana"/>
                <a:cs typeface="Verdana"/>
                <a:sym typeface="Verdana"/>
              </a:rPr>
              <a:t>Reflect on data access and analysis for continuous improvement</a:t>
            </a:r>
            <a:endParaRPr>
              <a:latin typeface="Verdana"/>
              <a:ea typeface="Verdana"/>
              <a:cs typeface="Verdana"/>
              <a:sym typeface="Verdana"/>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g2e651cec34b_1_19"/>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800100" lvl="0" indent="-317500" algn="l" rtl="0">
              <a:lnSpc>
                <a:spcPct val="115000"/>
              </a:lnSpc>
              <a:spcBef>
                <a:spcPts val="0"/>
              </a:spcBef>
              <a:spcAft>
                <a:spcPts val="0"/>
              </a:spcAft>
              <a:buSzPts val="2800"/>
              <a:buFont typeface="Verdana"/>
              <a:buAutoNum type="arabicPeriod"/>
            </a:pPr>
            <a:r>
              <a:rPr lang="en-US">
                <a:latin typeface="Verdana"/>
                <a:ea typeface="Verdana"/>
                <a:cs typeface="Verdana"/>
                <a:sym typeface="Verdana"/>
              </a:rPr>
              <a:t>Teams study data at the school-wide level</a:t>
            </a:r>
            <a:endParaRPr>
              <a:latin typeface="Verdana"/>
              <a:ea typeface="Verdana"/>
              <a:cs typeface="Verdana"/>
              <a:sym typeface="Verdana"/>
            </a:endParaRPr>
          </a:p>
          <a:p>
            <a:pPr marL="800100" lvl="0" indent="-317500" algn="l" rtl="0">
              <a:lnSpc>
                <a:spcPct val="115000"/>
              </a:lnSpc>
              <a:spcBef>
                <a:spcPts val="640"/>
              </a:spcBef>
              <a:spcAft>
                <a:spcPts val="0"/>
              </a:spcAft>
              <a:buSzPts val="2800"/>
              <a:buFont typeface="Verdana"/>
              <a:buAutoNum type="arabicPeriod"/>
            </a:pPr>
            <a:r>
              <a:rPr lang="en-US">
                <a:latin typeface="Verdana"/>
                <a:ea typeface="Verdana"/>
                <a:cs typeface="Verdana"/>
                <a:sym typeface="Verdana"/>
              </a:rPr>
              <a:t>Define specific problems </a:t>
            </a:r>
            <a:endParaRPr>
              <a:latin typeface="Verdana"/>
              <a:ea typeface="Verdana"/>
              <a:cs typeface="Verdana"/>
              <a:sym typeface="Verdana"/>
            </a:endParaRPr>
          </a:p>
          <a:p>
            <a:pPr marL="800100" lvl="0" indent="-317500" algn="l" rtl="0">
              <a:lnSpc>
                <a:spcPct val="115000"/>
              </a:lnSpc>
              <a:spcBef>
                <a:spcPts val="640"/>
              </a:spcBef>
              <a:spcAft>
                <a:spcPts val="0"/>
              </a:spcAft>
              <a:buSzPts val="2800"/>
              <a:buFont typeface="Verdana"/>
              <a:buAutoNum type="arabicPeriod"/>
            </a:pPr>
            <a:r>
              <a:rPr lang="en-US">
                <a:latin typeface="Verdana"/>
                <a:ea typeface="Verdana"/>
                <a:cs typeface="Verdana"/>
                <a:sym typeface="Verdana"/>
              </a:rPr>
              <a:t>Leverage evidence-based practices as solutions to problems</a:t>
            </a:r>
            <a:endParaRPr>
              <a:latin typeface="Verdana"/>
              <a:ea typeface="Verdana"/>
              <a:cs typeface="Verdana"/>
              <a:sym typeface="Verdana"/>
            </a:endParaRPr>
          </a:p>
          <a:p>
            <a:pPr marL="800100" lvl="0" indent="-317500" algn="l" rtl="0">
              <a:lnSpc>
                <a:spcPct val="115000"/>
              </a:lnSpc>
              <a:spcBef>
                <a:spcPts val="640"/>
              </a:spcBef>
              <a:spcAft>
                <a:spcPts val="0"/>
              </a:spcAft>
              <a:buSzPts val="2800"/>
              <a:buFont typeface="Verdana"/>
              <a:buAutoNum type="arabicPeriod"/>
            </a:pPr>
            <a:r>
              <a:rPr lang="en-US">
                <a:latin typeface="Verdana"/>
                <a:ea typeface="Verdana"/>
                <a:cs typeface="Verdana"/>
                <a:sym typeface="Verdana"/>
              </a:rPr>
              <a:t>Focus on systems change </a:t>
            </a:r>
            <a:endParaRPr>
              <a:latin typeface="Verdana"/>
              <a:ea typeface="Verdana"/>
              <a:cs typeface="Verdana"/>
              <a:sym typeface="Verdana"/>
            </a:endParaRPr>
          </a:p>
          <a:p>
            <a:pPr marL="0" lvl="0" indent="0" algn="l" rtl="0">
              <a:spcBef>
                <a:spcPts val="1000"/>
              </a:spcBef>
              <a:spcAft>
                <a:spcPts val="0"/>
              </a:spcAft>
              <a:buNone/>
            </a:pPr>
            <a:endParaRPr/>
          </a:p>
        </p:txBody>
      </p:sp>
      <p:sp>
        <p:nvSpPr>
          <p:cNvPr id="1227" name="Google Shape;1227;g2e651cec34b_1_1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Data Literacy Looks Like</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pic>
        <p:nvPicPr>
          <p:cNvPr id="1234" name="Google Shape;1234;g12e12d64799_0_619" descr="picture of sample agenda"/>
          <p:cNvPicPr preferRelativeResize="0"/>
          <p:nvPr/>
        </p:nvPicPr>
        <p:blipFill rotWithShape="1">
          <a:blip r:embed="rId3">
            <a:alphaModFix/>
          </a:blip>
          <a:srcRect/>
          <a:stretch/>
        </p:blipFill>
        <p:spPr>
          <a:xfrm>
            <a:off x="4380525" y="2011875"/>
            <a:ext cx="4534874" cy="3405788"/>
          </a:xfrm>
          <a:prstGeom prst="rect">
            <a:avLst/>
          </a:prstGeom>
          <a:noFill/>
          <a:ln w="9525" cap="flat" cmpd="sng">
            <a:solidFill>
              <a:schemeClr val="dk2"/>
            </a:solidFill>
            <a:prstDash val="solid"/>
            <a:round/>
            <a:headEnd type="none" w="sm" len="sm"/>
            <a:tailEnd type="none" w="sm" len="sm"/>
          </a:ln>
        </p:spPr>
      </p:pic>
      <p:pic>
        <p:nvPicPr>
          <p:cNvPr id="1232" name="Google Shape;1232;g12e12d64799_0_619" title="Meeting Agenda example - contact VTSS Systems Coach if more information is needed"/>
          <p:cNvPicPr preferRelativeResize="0"/>
          <p:nvPr/>
        </p:nvPicPr>
        <p:blipFill rotWithShape="1">
          <a:blip r:embed="rId4">
            <a:alphaModFix/>
          </a:blip>
          <a:srcRect/>
          <a:stretch/>
        </p:blipFill>
        <p:spPr>
          <a:xfrm>
            <a:off x="228600" y="1524275"/>
            <a:ext cx="3949100" cy="4381000"/>
          </a:xfrm>
          <a:prstGeom prst="rect">
            <a:avLst/>
          </a:prstGeom>
          <a:noFill/>
          <a:ln w="9525" cap="flat" cmpd="sng">
            <a:solidFill>
              <a:srgbClr val="000000"/>
            </a:solidFill>
            <a:prstDash val="solid"/>
            <a:round/>
            <a:headEnd type="none" w="sm" len="sm"/>
            <a:tailEnd type="none" w="sm" len="sm"/>
          </a:ln>
        </p:spPr>
      </p:pic>
      <p:sp>
        <p:nvSpPr>
          <p:cNvPr id="1233" name="Google Shape;1233;g12e12d64799_0_6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C3C"/>
              </a:buClr>
              <a:buSzPts val="3000"/>
              <a:buFont typeface="Verdana"/>
              <a:buNone/>
            </a:pPr>
            <a:r>
              <a:rPr lang="en-US" i="0" u="none" strike="noStrike" cap="none"/>
              <a:t>Efficient Agenda</a:t>
            </a:r>
            <a:endParaRPr i="0" u="none" strike="noStrike" cap="none"/>
          </a:p>
        </p:txBody>
      </p:sp>
      <p:sp>
        <p:nvSpPr>
          <p:cNvPr id="1235" name="Google Shape;1235;g12e12d64799_0_619"/>
          <p:cNvSpPr txBox="1"/>
          <p:nvPr/>
        </p:nvSpPr>
        <p:spPr>
          <a:xfrm>
            <a:off x="228600" y="6176675"/>
            <a:ext cx="7948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pp. 38-40</a:t>
            </a:r>
            <a:endParaRPr sz="1800" i="0" u="none" strike="noStrike" cap="none">
              <a:solidFill>
                <a:srgbClr val="000000"/>
              </a:solidFill>
              <a:latin typeface="Verdana"/>
              <a:ea typeface="Verdana"/>
              <a:cs typeface="Verdana"/>
              <a:sym typeface="Verdana"/>
            </a:endParaRPr>
          </a:p>
        </p:txBody>
      </p:sp>
      <p:pic>
        <p:nvPicPr>
          <p:cNvPr id="1236" name="Google Shape;1236;g12e12d64799_0_619" descr="icon for workbook">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flipH="1">
            <a:off x="7689100" y="326700"/>
            <a:ext cx="997700" cy="7622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5" name="Google Shape;1245;g24175182b7f_1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91424" y="2074349"/>
            <a:ext cx="1523971" cy="1143000"/>
          </a:xfrm>
          <a:prstGeom prst="rect">
            <a:avLst/>
          </a:prstGeom>
          <a:noFill/>
          <a:ln>
            <a:noFill/>
          </a:ln>
        </p:spPr>
      </p:pic>
      <p:sp>
        <p:nvSpPr>
          <p:cNvPr id="1244" name="Google Shape;1244;g24175182b7f_1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360"/>
              </a:spcBef>
              <a:spcAft>
                <a:spcPts val="0"/>
              </a:spcAft>
              <a:buSzPts val="1800"/>
              <a:buFont typeface="Arial"/>
              <a:buChar char="➢"/>
            </a:pPr>
            <a:r>
              <a:rPr lang="en-US" sz="3200">
                <a:latin typeface="Verdana"/>
                <a:ea typeface="Verdana"/>
                <a:cs typeface="Verdana"/>
                <a:sym typeface="Verdana"/>
              </a:rPr>
              <a:t>Identify the</a:t>
            </a:r>
            <a:r>
              <a:rPr lang="en-US" sz="3200" b="1">
                <a:latin typeface="Verdana"/>
                <a:ea typeface="Verdana"/>
                <a:cs typeface="Verdana"/>
                <a:sym typeface="Verdana"/>
              </a:rPr>
              <a:t> </a:t>
            </a:r>
            <a:r>
              <a:rPr lang="en-US" sz="3200" b="1">
                <a:solidFill>
                  <a:srgbClr val="0070C0"/>
                </a:solidFill>
                <a:latin typeface="Verdana"/>
                <a:ea typeface="Verdana"/>
                <a:cs typeface="Verdana"/>
                <a:sym typeface="Verdana"/>
              </a:rPr>
              <a:t>RIGHT</a:t>
            </a:r>
            <a:r>
              <a:rPr lang="en-US" sz="3200" b="1">
                <a:latin typeface="Verdana"/>
                <a:ea typeface="Verdana"/>
                <a:cs typeface="Verdana"/>
                <a:sym typeface="Verdana"/>
              </a:rPr>
              <a:t> </a:t>
            </a:r>
            <a:r>
              <a:rPr lang="en-US" sz="3200">
                <a:latin typeface="Verdana"/>
                <a:ea typeface="Verdana"/>
                <a:cs typeface="Verdana"/>
                <a:sym typeface="Verdana"/>
              </a:rPr>
              <a:t>data, in the right format</a:t>
            </a:r>
            <a:endParaRPr sz="3200">
              <a:latin typeface="Verdana"/>
              <a:ea typeface="Verdana"/>
              <a:cs typeface="Verdana"/>
              <a:sym typeface="Verdana"/>
            </a:endParaRPr>
          </a:p>
          <a:p>
            <a:pPr marL="457200" lvl="0" indent="0" algn="l" rtl="0">
              <a:lnSpc>
                <a:spcPct val="100000"/>
              </a:lnSpc>
              <a:spcBef>
                <a:spcPts val="360"/>
              </a:spcBef>
              <a:spcAft>
                <a:spcPts val="0"/>
              </a:spcAft>
              <a:buSzPts val="1800"/>
              <a:buNone/>
            </a:pPr>
            <a:endParaRPr>
              <a:latin typeface="Verdana"/>
              <a:ea typeface="Verdana"/>
              <a:cs typeface="Verdana"/>
              <a:sym typeface="Verdana"/>
            </a:endParaRPr>
          </a:p>
          <a:p>
            <a:pPr marL="514350" lvl="0" indent="-514350" algn="l" rtl="0">
              <a:lnSpc>
                <a:spcPct val="100000"/>
              </a:lnSpc>
              <a:spcBef>
                <a:spcPts val="360"/>
              </a:spcBef>
              <a:spcAft>
                <a:spcPts val="0"/>
              </a:spcAft>
              <a:buSzPts val="1800"/>
              <a:buFont typeface="Arial"/>
              <a:buChar char="➢"/>
            </a:pPr>
            <a:r>
              <a:rPr lang="en-US" sz="3200">
                <a:latin typeface="Verdana"/>
                <a:ea typeface="Verdana"/>
                <a:cs typeface="Verdana"/>
                <a:sym typeface="Verdana"/>
              </a:rPr>
              <a:t>Identify the</a:t>
            </a:r>
            <a:r>
              <a:rPr lang="en-US" sz="3200" b="1">
                <a:latin typeface="Verdana"/>
                <a:ea typeface="Verdana"/>
                <a:cs typeface="Verdana"/>
                <a:sym typeface="Verdana"/>
              </a:rPr>
              <a:t> </a:t>
            </a:r>
            <a:r>
              <a:rPr lang="en-US" sz="3200" b="1">
                <a:solidFill>
                  <a:srgbClr val="0070C0"/>
                </a:solidFill>
                <a:latin typeface="Verdana"/>
                <a:ea typeface="Verdana"/>
                <a:cs typeface="Verdana"/>
                <a:sym typeface="Verdana"/>
              </a:rPr>
              <a:t>RIGHT</a:t>
            </a:r>
            <a:r>
              <a:rPr lang="en-US" sz="3200" b="1">
                <a:solidFill>
                  <a:schemeClr val="accent1"/>
                </a:solidFill>
                <a:latin typeface="Verdana"/>
                <a:ea typeface="Verdana"/>
                <a:cs typeface="Verdana"/>
                <a:sym typeface="Verdana"/>
              </a:rPr>
              <a:t> </a:t>
            </a:r>
            <a:r>
              <a:rPr lang="en-US" sz="3200">
                <a:latin typeface="Verdana"/>
                <a:ea typeface="Verdana"/>
                <a:cs typeface="Verdana"/>
                <a:sym typeface="Verdana"/>
              </a:rPr>
              <a:t>people who:</a:t>
            </a:r>
            <a:endParaRPr>
              <a:latin typeface="Verdana"/>
              <a:ea typeface="Verdana"/>
              <a:cs typeface="Verdana"/>
              <a:sym typeface="Verdana"/>
            </a:endParaRPr>
          </a:p>
          <a:p>
            <a:pPr marL="914400" lvl="1" indent="-368300" algn="l" rtl="0">
              <a:lnSpc>
                <a:spcPct val="100000"/>
              </a:lnSpc>
              <a:spcBef>
                <a:spcPts val="0"/>
              </a:spcBef>
              <a:spcAft>
                <a:spcPts val="0"/>
              </a:spcAft>
              <a:buSzPts val="2200"/>
              <a:buChar char="○"/>
            </a:pPr>
            <a:r>
              <a:rPr lang="en-US" sz="2200">
                <a:latin typeface="Verdana"/>
                <a:ea typeface="Verdana"/>
                <a:cs typeface="Verdana"/>
                <a:sym typeface="Verdana"/>
              </a:rPr>
              <a:t>Meet consistently (</a:t>
            </a:r>
            <a:r>
              <a:rPr lang="en-US" sz="2200" b="1">
                <a:solidFill>
                  <a:srgbClr val="0070C0"/>
                </a:solidFill>
                <a:latin typeface="Verdana"/>
                <a:ea typeface="Verdana"/>
                <a:cs typeface="Verdana"/>
                <a:sym typeface="Verdana"/>
              </a:rPr>
              <a:t>RIGHT</a:t>
            </a:r>
            <a:r>
              <a:rPr lang="en-US" sz="2200">
                <a:solidFill>
                  <a:schemeClr val="accent1"/>
                </a:solidFill>
                <a:latin typeface="Verdana"/>
                <a:ea typeface="Verdana"/>
                <a:cs typeface="Verdana"/>
                <a:sym typeface="Verdana"/>
              </a:rPr>
              <a:t> </a:t>
            </a:r>
            <a:r>
              <a:rPr lang="en-US" sz="2200">
                <a:latin typeface="Verdana"/>
                <a:ea typeface="Verdana"/>
                <a:cs typeface="Verdana"/>
                <a:sym typeface="Verdana"/>
              </a:rPr>
              <a:t>time)</a:t>
            </a:r>
            <a:endParaRPr sz="2200">
              <a:latin typeface="Verdana"/>
              <a:ea typeface="Verdana"/>
              <a:cs typeface="Verdana"/>
              <a:sym typeface="Verdana"/>
            </a:endParaRPr>
          </a:p>
          <a:p>
            <a:pPr marL="914400" lvl="1" indent="-368300" algn="l" rtl="0">
              <a:lnSpc>
                <a:spcPct val="100000"/>
              </a:lnSpc>
              <a:spcBef>
                <a:spcPts val="1000"/>
              </a:spcBef>
              <a:spcAft>
                <a:spcPts val="0"/>
              </a:spcAft>
              <a:buSzPts val="2200"/>
              <a:buFont typeface="Verdana"/>
              <a:buChar char="○"/>
            </a:pPr>
            <a:r>
              <a:rPr lang="en-US" sz="2200">
                <a:latin typeface="Verdana"/>
                <a:ea typeface="Verdana"/>
                <a:cs typeface="Verdana"/>
                <a:sym typeface="Verdana"/>
              </a:rPr>
              <a:t>Start meetings with data</a:t>
            </a:r>
            <a:endParaRPr sz="2200">
              <a:latin typeface="Verdana"/>
              <a:ea typeface="Verdana"/>
              <a:cs typeface="Verdana"/>
              <a:sym typeface="Verdana"/>
            </a:endParaRPr>
          </a:p>
          <a:p>
            <a:pPr marL="914400" lvl="1" indent="-368300" algn="l" rtl="0">
              <a:lnSpc>
                <a:spcPct val="100000"/>
              </a:lnSpc>
              <a:spcBef>
                <a:spcPts val="1000"/>
              </a:spcBef>
              <a:spcAft>
                <a:spcPts val="0"/>
              </a:spcAft>
              <a:buSzPts val="2200"/>
              <a:buFont typeface="Verdana"/>
              <a:buChar char="○"/>
            </a:pPr>
            <a:r>
              <a:rPr lang="en-US" sz="2200">
                <a:latin typeface="Verdana"/>
                <a:ea typeface="Verdana"/>
                <a:cs typeface="Verdana"/>
                <a:sym typeface="Verdana"/>
              </a:rPr>
              <a:t>Strategically use data to develop solutions and action plans</a:t>
            </a:r>
            <a:endParaRPr sz="2200">
              <a:latin typeface="Verdana"/>
              <a:ea typeface="Verdana"/>
              <a:cs typeface="Verdana"/>
              <a:sym typeface="Verdana"/>
            </a:endParaRPr>
          </a:p>
          <a:p>
            <a:pPr marL="914400" lvl="1" indent="-368300" algn="l" rtl="0">
              <a:lnSpc>
                <a:spcPct val="100000"/>
              </a:lnSpc>
              <a:spcBef>
                <a:spcPts val="1000"/>
              </a:spcBef>
              <a:spcAft>
                <a:spcPts val="0"/>
              </a:spcAft>
              <a:buSzPts val="2200"/>
              <a:buFont typeface="Verdana"/>
              <a:buChar char="○"/>
            </a:pPr>
            <a:r>
              <a:rPr lang="en-US" sz="2200">
                <a:latin typeface="Verdana"/>
                <a:ea typeface="Verdana"/>
                <a:cs typeface="Verdana"/>
                <a:sym typeface="Verdana"/>
              </a:rPr>
              <a:t>Implement and monitor action plans (fidelity &amp; </a:t>
            </a:r>
            <a:r>
              <a:rPr lang="en-US" sz="2200">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outcomes</a:t>
            </a:r>
            <a:r>
              <a:rPr lang="en-US" sz="2200">
                <a:latin typeface="Verdana"/>
                <a:ea typeface="Verdana"/>
                <a:cs typeface="Verdana"/>
                <a:sym typeface="Verdana"/>
              </a:rPr>
              <a:t>)</a:t>
            </a:r>
            <a:endParaRPr sz="2200">
              <a:latin typeface="Verdana"/>
              <a:ea typeface="Verdana"/>
              <a:cs typeface="Verdana"/>
              <a:sym typeface="Verdana"/>
            </a:endParaRPr>
          </a:p>
          <a:p>
            <a:pPr marL="914400" lvl="1" indent="-368300" algn="l" rtl="0">
              <a:lnSpc>
                <a:spcPct val="100000"/>
              </a:lnSpc>
              <a:spcBef>
                <a:spcPts val="1000"/>
              </a:spcBef>
              <a:spcAft>
                <a:spcPts val="1000"/>
              </a:spcAft>
              <a:buSzPts val="2200"/>
              <a:buChar char="○"/>
            </a:pPr>
            <a:r>
              <a:rPr lang="en-US" sz="2200">
                <a:latin typeface="Verdana"/>
                <a:ea typeface="Verdana"/>
                <a:cs typeface="Verdana"/>
                <a:sym typeface="Verdana"/>
              </a:rPr>
              <a:t>Have access to student and family voice</a:t>
            </a:r>
            <a:r>
              <a:rPr lang="en-US" sz="2200"/>
              <a:t>s</a:t>
            </a:r>
            <a:endParaRPr sz="2200"/>
          </a:p>
        </p:txBody>
      </p:sp>
      <p:sp>
        <p:nvSpPr>
          <p:cNvPr id="1243" name="Google Shape;1243;g24175182b7f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4000"/>
              <a:buFont typeface="Verdana"/>
              <a:buNone/>
            </a:pPr>
            <a:r>
              <a:rPr lang="en-US"/>
              <a:t>Right Data / Right People</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pic>
        <p:nvPicPr>
          <p:cNvPr id="1252" name="Google Shape;1252;g2e651cec34b_1_25" descr="Our data is going to tell us where to focus. We are focusing on Tier I (universal) prevention systems, and we want practices and systems that will be effective for at least 80% of students in the school. "/>
          <p:cNvPicPr preferRelativeResize="0"/>
          <p:nvPr/>
        </p:nvPicPr>
        <p:blipFill rotWithShape="1">
          <a:blip r:embed="rId3">
            <a:alphaModFix/>
          </a:blip>
          <a:srcRect/>
          <a:stretch/>
        </p:blipFill>
        <p:spPr>
          <a:xfrm>
            <a:off x="304800" y="1690825"/>
            <a:ext cx="8534400" cy="4945075"/>
          </a:xfrm>
          <a:prstGeom prst="rect">
            <a:avLst/>
          </a:prstGeom>
          <a:noFill/>
          <a:ln>
            <a:noFill/>
          </a:ln>
        </p:spPr>
      </p:pic>
      <p:sp>
        <p:nvSpPr>
          <p:cNvPr id="1251" name="Google Shape;1251;g2e651cec34b_1_25"/>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Systems vs. Individual</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259" name="Google Shape;1259;g23d1abda0b5_4_86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82063" y="1619050"/>
            <a:ext cx="6179875" cy="4436850"/>
          </a:xfrm>
          <a:prstGeom prst="rect">
            <a:avLst/>
          </a:prstGeom>
          <a:noFill/>
          <a:ln>
            <a:noFill/>
          </a:ln>
        </p:spPr>
      </p:pic>
      <p:sp>
        <p:nvSpPr>
          <p:cNvPr id="1258" name="Google Shape;1258;g23d1abda0b5_4_8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Sharing</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23d1abda0b5_4_627"/>
          <p:cNvSpPr txBox="1">
            <a:spLocks noGrp="1"/>
          </p:cNvSpPr>
          <p:nvPr>
            <p:ph type="body" idx="1"/>
          </p:nvPr>
        </p:nvSpPr>
        <p:spPr>
          <a:xfrm>
            <a:off x="3236912" y="1371600"/>
            <a:ext cx="5678400" cy="51387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Font typeface="Verdana"/>
              <a:buChar char="•"/>
            </a:pPr>
            <a:r>
              <a:rPr lang="en-US" sz="2500">
                <a:latin typeface="Verdana"/>
                <a:ea typeface="Verdana"/>
                <a:cs typeface="Verdana"/>
                <a:sym typeface="Verdana"/>
              </a:rPr>
              <a:t>School A:  This school has subgroups that report the data to the school VTSS team, i.e. academic,behavior. </a:t>
            </a:r>
            <a:endParaRPr>
              <a:latin typeface="Verdana"/>
              <a:ea typeface="Verdana"/>
              <a:cs typeface="Verdana"/>
              <a:sym typeface="Verdana"/>
            </a:endParaRPr>
          </a:p>
          <a:p>
            <a:pPr marL="457200" lvl="0" indent="-228600" algn="l" rtl="0">
              <a:lnSpc>
                <a:spcPct val="100000"/>
              </a:lnSpc>
              <a:spcBef>
                <a:spcPts val="360"/>
              </a:spcBef>
              <a:spcAft>
                <a:spcPts val="0"/>
              </a:spcAft>
              <a:buSzPts val="1800"/>
              <a:buNone/>
            </a:pPr>
            <a:endParaRPr sz="2500">
              <a:latin typeface="Verdana"/>
              <a:ea typeface="Verdana"/>
              <a:cs typeface="Verdana"/>
              <a:sym typeface="Verdana"/>
            </a:endParaRPr>
          </a:p>
          <a:p>
            <a:pPr marL="457200" lvl="0" indent="-342900" algn="l" rtl="0">
              <a:lnSpc>
                <a:spcPct val="100000"/>
              </a:lnSpc>
              <a:spcBef>
                <a:spcPts val="360"/>
              </a:spcBef>
              <a:spcAft>
                <a:spcPts val="0"/>
              </a:spcAft>
              <a:buSzPts val="1800"/>
              <a:buFont typeface="Verdana"/>
              <a:buChar char="•"/>
            </a:pPr>
            <a:r>
              <a:rPr lang="en-US" sz="2500">
                <a:latin typeface="Verdana"/>
                <a:ea typeface="Verdana"/>
                <a:cs typeface="Verdana"/>
                <a:sym typeface="Verdana"/>
              </a:rPr>
              <a:t>School B: The data is organized by school leadership.</a:t>
            </a:r>
            <a:endParaRPr>
              <a:latin typeface="Verdana"/>
              <a:ea typeface="Verdana"/>
              <a:cs typeface="Verdana"/>
              <a:sym typeface="Verdana"/>
            </a:endParaRPr>
          </a:p>
          <a:p>
            <a:pPr marL="457200" lvl="0" indent="-228600" algn="l" rtl="0">
              <a:lnSpc>
                <a:spcPct val="100000"/>
              </a:lnSpc>
              <a:spcBef>
                <a:spcPts val="360"/>
              </a:spcBef>
              <a:spcAft>
                <a:spcPts val="0"/>
              </a:spcAft>
              <a:buSzPts val="1800"/>
              <a:buNone/>
            </a:pPr>
            <a:endParaRPr sz="2500">
              <a:latin typeface="Verdana"/>
              <a:ea typeface="Verdana"/>
              <a:cs typeface="Verdana"/>
              <a:sym typeface="Verdana"/>
            </a:endParaRPr>
          </a:p>
          <a:p>
            <a:pPr marL="457200" lvl="0" indent="-342900" algn="l" rtl="0">
              <a:lnSpc>
                <a:spcPct val="100000"/>
              </a:lnSpc>
              <a:spcBef>
                <a:spcPts val="360"/>
              </a:spcBef>
              <a:spcAft>
                <a:spcPts val="0"/>
              </a:spcAft>
              <a:buSzPts val="1800"/>
              <a:buFont typeface="Verdana"/>
              <a:buChar char="•"/>
            </a:pPr>
            <a:r>
              <a:rPr lang="en-US" sz="2500">
                <a:latin typeface="Verdana"/>
                <a:ea typeface="Verdana"/>
                <a:cs typeface="Verdana"/>
                <a:sym typeface="Verdana"/>
              </a:rPr>
              <a:t>School C: A sophisticated data systems exists.  The data analyst is the “driver” in the meeting.</a:t>
            </a:r>
            <a:endParaRPr>
              <a:latin typeface="Verdana"/>
              <a:ea typeface="Verdana"/>
              <a:cs typeface="Verdana"/>
              <a:sym typeface="Verdana"/>
            </a:endParaRPr>
          </a:p>
        </p:txBody>
      </p:sp>
      <p:sp>
        <p:nvSpPr>
          <p:cNvPr id="1267" name="Google Shape;1267;g23d1abda0b5_4_627"/>
          <p:cNvSpPr txBox="1">
            <a:spLocks noGrp="1"/>
          </p:cNvSpPr>
          <p:nvPr>
            <p:ph type="body" idx="4294967295"/>
          </p:nvPr>
        </p:nvSpPr>
        <p:spPr>
          <a:xfrm>
            <a:off x="228600" y="1395770"/>
            <a:ext cx="3008400" cy="5233500"/>
          </a:xfrm>
          <a:prstGeom prst="rect">
            <a:avLst/>
          </a:prstGeom>
          <a:solidFill>
            <a:srgbClr val="CFE2F3"/>
          </a:solid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sz="2000">
                <a:solidFill>
                  <a:srgbClr val="000000"/>
                </a:solidFill>
                <a:latin typeface="Verdana"/>
                <a:ea typeface="Verdana"/>
                <a:cs typeface="Verdana"/>
                <a:sym typeface="Verdana"/>
              </a:rPr>
              <a:t>The role of the data analyst(s) can vary depending on the platform, size of school, etc.  </a:t>
            </a:r>
            <a:endParaRPr sz="2000">
              <a:solidFill>
                <a:srgbClr val="000000"/>
              </a:solidFill>
              <a:latin typeface="Verdana"/>
              <a:ea typeface="Verdana"/>
              <a:cs typeface="Verdana"/>
              <a:sym typeface="Verdana"/>
            </a:endParaRPr>
          </a:p>
          <a:p>
            <a:pPr marL="0" lvl="0" indent="0" algn="l" rtl="0">
              <a:lnSpc>
                <a:spcPct val="100000"/>
              </a:lnSpc>
              <a:spcBef>
                <a:spcPts val="480"/>
              </a:spcBef>
              <a:spcAft>
                <a:spcPts val="0"/>
              </a:spcAft>
              <a:buSzPts val="2400"/>
              <a:buNone/>
            </a:pPr>
            <a:r>
              <a:rPr lang="en-US" sz="2000" b="1">
                <a:solidFill>
                  <a:srgbClr val="000000"/>
                </a:solidFill>
                <a:latin typeface="Verdana"/>
                <a:ea typeface="Verdana"/>
                <a:cs typeface="Verdana"/>
                <a:sym typeface="Verdana"/>
              </a:rPr>
              <a:t>HOWEVER</a:t>
            </a:r>
            <a:r>
              <a:rPr lang="en-US" sz="2000">
                <a:solidFill>
                  <a:srgbClr val="000000"/>
                </a:solidFill>
                <a:latin typeface="Verdana"/>
                <a:ea typeface="Verdana"/>
                <a:cs typeface="Verdana"/>
                <a:sym typeface="Verdana"/>
              </a:rPr>
              <a:t>: Be sure that you are always coming back to monitor the goals you set in your data informed decision making process and that someone is responsible for having it available.</a:t>
            </a:r>
            <a:endParaRPr sz="2000">
              <a:solidFill>
                <a:srgbClr val="000000"/>
              </a:solidFill>
              <a:latin typeface="Verdana"/>
              <a:ea typeface="Verdana"/>
              <a:cs typeface="Verdana"/>
              <a:sym typeface="Verdana"/>
            </a:endParaRPr>
          </a:p>
        </p:txBody>
      </p:sp>
      <p:sp>
        <p:nvSpPr>
          <p:cNvPr id="1266" name="Google Shape;1266;g23d1abda0b5_4_6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Analyst</a:t>
            </a:r>
            <a:endParaRPr/>
          </a:p>
        </p:txBody>
      </p:sp>
      <p:sp>
        <p:nvSpPr>
          <p:cNvPr id="1268" name="Google Shape;1268;g23d1abda0b5_4_627"/>
          <p:cNvSpPr txBox="1"/>
          <p:nvPr/>
        </p:nvSpPr>
        <p:spPr>
          <a:xfrm>
            <a:off x="5328350" y="6294575"/>
            <a:ext cx="2019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workbook p. 41</a:t>
            </a:r>
            <a:endParaRPr sz="1800" i="0" u="none" strike="noStrike" cap="none">
              <a:solidFill>
                <a:srgbClr val="000000"/>
              </a:solidFill>
              <a:latin typeface="Verdana"/>
              <a:ea typeface="Verdana"/>
              <a:cs typeface="Verdana"/>
              <a:sym typeface="Verdana"/>
            </a:endParaRPr>
          </a:p>
        </p:txBody>
      </p:sp>
      <p:pic>
        <p:nvPicPr>
          <p:cNvPr id="1269" name="Google Shape;1269;g23d1abda0b5_4_627" descr="icon for workbook"/>
          <p:cNvPicPr preferRelativeResize="0"/>
          <p:nvPr/>
        </p:nvPicPr>
        <p:blipFill>
          <a:blip r:embed="rId3">
            <a:alphaModFix/>
          </a:blip>
          <a:stretch>
            <a:fillRect/>
          </a:stretch>
        </p:blipFill>
        <p:spPr>
          <a:xfrm flipH="1">
            <a:off x="7689100" y="326700"/>
            <a:ext cx="997700" cy="7622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43"/>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4000"/>
              <a:buFont typeface="Verdana"/>
              <a:buNone/>
            </a:pPr>
            <a:r>
              <a:rPr lang="en-US"/>
              <a:t>Role of Data Analyst and Team</a:t>
            </a:r>
            <a:endParaRPr/>
          </a:p>
        </p:txBody>
      </p:sp>
      <p:sp>
        <p:nvSpPr>
          <p:cNvPr id="1277" name="Google Shape;1277;p43"/>
          <p:cNvSpPr txBox="1">
            <a:spLocks noGrp="1"/>
          </p:cNvSpPr>
          <p:nvPr>
            <p:ph type="body" idx="1"/>
          </p:nvPr>
        </p:nvSpPr>
        <p:spPr>
          <a:xfrm>
            <a:off x="912813" y="1666567"/>
            <a:ext cx="3582900" cy="6576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r>
              <a:rPr lang="en-US" sz="2800">
                <a:latin typeface="Verdana"/>
                <a:ea typeface="Verdana"/>
                <a:cs typeface="Verdana"/>
                <a:sym typeface="Verdana"/>
              </a:rPr>
              <a:t>Data Analyst</a:t>
            </a:r>
            <a:endParaRPr sz="2800">
              <a:latin typeface="Verdana"/>
              <a:ea typeface="Verdana"/>
              <a:cs typeface="Verdana"/>
              <a:sym typeface="Verdana"/>
            </a:endParaRPr>
          </a:p>
        </p:txBody>
      </p:sp>
      <p:sp>
        <p:nvSpPr>
          <p:cNvPr id="1278" name="Google Shape;1278;p43"/>
          <p:cNvSpPr txBox="1">
            <a:spLocks noGrp="1"/>
          </p:cNvSpPr>
          <p:nvPr>
            <p:ph type="body" idx="2"/>
          </p:nvPr>
        </p:nvSpPr>
        <p:spPr>
          <a:xfrm>
            <a:off x="465826" y="2451651"/>
            <a:ext cx="4040100" cy="36744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Font typeface="Verdana"/>
              <a:buChar char="•"/>
            </a:pPr>
            <a:r>
              <a:rPr lang="en-US" sz="2800">
                <a:latin typeface="Verdana"/>
                <a:ea typeface="Verdana"/>
                <a:cs typeface="Verdana"/>
                <a:sym typeface="Verdana"/>
              </a:rPr>
              <a:t>Identify Red Flags</a:t>
            </a:r>
            <a:endParaRPr sz="2800">
              <a:latin typeface="Verdana"/>
              <a:ea typeface="Verdana"/>
              <a:cs typeface="Verdana"/>
              <a:sym typeface="Verdana"/>
            </a:endParaRPr>
          </a:p>
          <a:p>
            <a:pPr marL="457200" lvl="0" indent="-406400" algn="l" rtl="0">
              <a:lnSpc>
                <a:spcPct val="100000"/>
              </a:lnSpc>
              <a:spcBef>
                <a:spcPts val="1000"/>
              </a:spcBef>
              <a:spcAft>
                <a:spcPts val="0"/>
              </a:spcAft>
              <a:buSzPts val="2800"/>
              <a:buFont typeface="Verdana"/>
              <a:buChar char="•"/>
            </a:pPr>
            <a:r>
              <a:rPr lang="en-US" sz="2800">
                <a:latin typeface="Verdana"/>
                <a:ea typeface="Verdana"/>
                <a:cs typeface="Verdana"/>
                <a:sym typeface="Verdana"/>
              </a:rPr>
              <a:t>Drill Down to Precision</a:t>
            </a:r>
            <a:endParaRPr sz="2800">
              <a:latin typeface="Verdana"/>
              <a:ea typeface="Verdana"/>
              <a:cs typeface="Verdana"/>
              <a:sym typeface="Verdana"/>
            </a:endParaRPr>
          </a:p>
          <a:p>
            <a:pPr marL="457200" lvl="0" indent="-406400" algn="l" rtl="0">
              <a:lnSpc>
                <a:spcPct val="100000"/>
              </a:lnSpc>
              <a:spcBef>
                <a:spcPts val="1000"/>
              </a:spcBef>
              <a:spcAft>
                <a:spcPts val="1000"/>
              </a:spcAft>
              <a:buSzPts val="2800"/>
              <a:buFont typeface="Verdana"/>
              <a:buChar char="•"/>
            </a:pPr>
            <a:r>
              <a:rPr lang="en-US" sz="2800">
                <a:latin typeface="Verdana"/>
                <a:ea typeface="Verdana"/>
                <a:cs typeface="Verdana"/>
                <a:sym typeface="Verdana"/>
              </a:rPr>
              <a:t>Summarize (precise statement &amp; supporting graphs)</a:t>
            </a:r>
            <a:endParaRPr sz="2800">
              <a:latin typeface="Verdana"/>
              <a:ea typeface="Verdana"/>
              <a:cs typeface="Verdana"/>
              <a:sym typeface="Verdana"/>
            </a:endParaRPr>
          </a:p>
        </p:txBody>
      </p:sp>
      <p:sp>
        <p:nvSpPr>
          <p:cNvPr id="1279" name="Google Shape;1279;p43"/>
          <p:cNvSpPr txBox="1">
            <a:spLocks noGrp="1"/>
          </p:cNvSpPr>
          <p:nvPr>
            <p:ph type="body" idx="3"/>
          </p:nvPr>
        </p:nvSpPr>
        <p:spPr>
          <a:xfrm>
            <a:off x="5105400" y="1673500"/>
            <a:ext cx="3581400" cy="6399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sz="2800">
                <a:latin typeface="Verdana"/>
                <a:ea typeface="Verdana"/>
                <a:cs typeface="Verdana"/>
                <a:sym typeface="Verdana"/>
              </a:rPr>
              <a:t>Tier 1 Team</a:t>
            </a:r>
            <a:endParaRPr sz="2800">
              <a:latin typeface="Verdana"/>
              <a:ea typeface="Verdana"/>
              <a:cs typeface="Verdana"/>
              <a:sym typeface="Verdana"/>
            </a:endParaRPr>
          </a:p>
        </p:txBody>
      </p:sp>
      <p:sp>
        <p:nvSpPr>
          <p:cNvPr id="1280" name="Google Shape;1280;p43"/>
          <p:cNvSpPr txBox="1">
            <a:spLocks noGrp="1"/>
          </p:cNvSpPr>
          <p:nvPr>
            <p:ph type="body" idx="4"/>
          </p:nvPr>
        </p:nvSpPr>
        <p:spPr>
          <a:xfrm>
            <a:off x="4648200" y="2451649"/>
            <a:ext cx="4038600" cy="3674400"/>
          </a:xfrm>
          <a:prstGeom prst="rect">
            <a:avLst/>
          </a:prstGeom>
        </p:spPr>
        <p:txBody>
          <a:bodyPr spcFirstLastPara="1" wrap="square" lIns="91425" tIns="45700" rIns="91425" bIns="45700" anchor="t" anchorCtr="0">
            <a:normAutofit/>
          </a:bodyPr>
          <a:lstStyle/>
          <a:p>
            <a:pPr marL="457200" lvl="0" indent="-406400" algn="l" rtl="0">
              <a:lnSpc>
                <a:spcPct val="100000"/>
              </a:lnSpc>
              <a:spcBef>
                <a:spcPts val="1000"/>
              </a:spcBef>
              <a:spcAft>
                <a:spcPts val="0"/>
              </a:spcAft>
              <a:buSzPts val="2800"/>
              <a:buFont typeface="Verdana"/>
              <a:buChar char="•"/>
            </a:pPr>
            <a:r>
              <a:rPr lang="en-US" sz="2800">
                <a:latin typeface="Verdana"/>
                <a:ea typeface="Verdana"/>
                <a:cs typeface="Verdana"/>
                <a:sym typeface="Verdana"/>
              </a:rPr>
              <a:t>Prioritize problems</a:t>
            </a:r>
            <a:endParaRPr sz="2800">
              <a:latin typeface="Verdana"/>
              <a:ea typeface="Verdana"/>
              <a:cs typeface="Verdana"/>
              <a:sym typeface="Verdana"/>
            </a:endParaRPr>
          </a:p>
          <a:p>
            <a:pPr marL="457200" lvl="0" indent="-406400" algn="l" rtl="0">
              <a:lnSpc>
                <a:spcPct val="100000"/>
              </a:lnSpc>
              <a:spcBef>
                <a:spcPts val="1000"/>
              </a:spcBef>
              <a:spcAft>
                <a:spcPts val="0"/>
              </a:spcAft>
              <a:buSzPts val="2800"/>
              <a:buFont typeface="Verdana"/>
              <a:buChar char="•"/>
            </a:pPr>
            <a:r>
              <a:rPr lang="en-US" sz="2800">
                <a:latin typeface="Verdana"/>
                <a:ea typeface="Verdana"/>
                <a:cs typeface="Verdana"/>
                <a:sym typeface="Verdana"/>
              </a:rPr>
              <a:t>Develop goal</a:t>
            </a:r>
            <a:endParaRPr sz="2800">
              <a:latin typeface="Verdana"/>
              <a:ea typeface="Verdana"/>
              <a:cs typeface="Verdana"/>
              <a:sym typeface="Verdana"/>
            </a:endParaRPr>
          </a:p>
          <a:p>
            <a:pPr marL="457200" lvl="0" indent="-406400" algn="l" rtl="0">
              <a:lnSpc>
                <a:spcPct val="100000"/>
              </a:lnSpc>
              <a:spcBef>
                <a:spcPts val="1000"/>
              </a:spcBef>
              <a:spcAft>
                <a:spcPts val="1000"/>
              </a:spcAft>
              <a:buSzPts val="2800"/>
              <a:buFont typeface="Verdana"/>
              <a:buChar char="•"/>
            </a:pPr>
            <a:r>
              <a:rPr lang="en-US" sz="2800">
                <a:latin typeface="Verdana"/>
                <a:ea typeface="Verdana"/>
                <a:cs typeface="Verdana"/>
                <a:sym typeface="Verdana"/>
              </a:rPr>
              <a:t>Develop solutions &amp; action plan</a:t>
            </a:r>
            <a:endParaRPr sz="2800">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5621</Words>
  <Application>Microsoft Office PowerPoint</Application>
  <PresentationFormat>On-screen Show (4:3)</PresentationFormat>
  <Paragraphs>787</Paragraphs>
  <Slides>103</Slides>
  <Notes>103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103</vt:i4>
      </vt:variant>
    </vt:vector>
  </HeadingPairs>
  <TitlesOfParts>
    <vt:vector size="112" baseType="lpstr">
      <vt:lpstr>Roboto</vt:lpstr>
      <vt:lpstr>Noto Sans</vt:lpstr>
      <vt:lpstr>Oswald</vt:lpstr>
      <vt:lpstr>Rockwell</vt:lpstr>
      <vt:lpstr>Calibri</vt:lpstr>
      <vt:lpstr>Verdana</vt:lpstr>
      <vt:lpstr>Arial</vt:lpstr>
      <vt:lpstr>Content Slides</vt:lpstr>
      <vt:lpstr>Office Theme</vt:lpstr>
      <vt:lpstr>PowerPoint Presentation</vt:lpstr>
      <vt:lpstr>Follow VTSS</vt:lpstr>
      <vt:lpstr>PowerPoint Presentation</vt:lpstr>
      <vt:lpstr>Materials</vt:lpstr>
      <vt:lpstr>Agenda</vt:lpstr>
      <vt:lpstr>Community Agreements</vt:lpstr>
      <vt:lpstr>Our Purpose for Today</vt:lpstr>
      <vt:lpstr>Before we Begin…</vt:lpstr>
      <vt:lpstr>Connection Activity</vt:lpstr>
      <vt:lpstr> Where do most of our decisions about supporting students occur?  </vt:lpstr>
      <vt:lpstr>Data Through a MTSS Lens</vt:lpstr>
      <vt:lpstr>Division and School Level  Decision Making</vt:lpstr>
      <vt:lpstr>Overview</vt:lpstr>
      <vt:lpstr> Thoughts on Data-Informed Decisions </vt:lpstr>
      <vt:lpstr>What is Our Process? </vt:lpstr>
      <vt:lpstr>Problem Solving Process Themes</vt:lpstr>
      <vt:lpstr>Where is your Tier 1 Team?   Typical vs. Effective Problem Solvers</vt:lpstr>
      <vt:lpstr>How well are we serving all students? </vt:lpstr>
      <vt:lpstr>Do We Have the Right People on our Team?  </vt:lpstr>
      <vt:lpstr>Work Time</vt:lpstr>
      <vt:lpstr>Structured Process</vt:lpstr>
      <vt:lpstr>Function over Form (as long as you are documenting)</vt:lpstr>
      <vt:lpstr>Where to start? Problem Identification</vt:lpstr>
      <vt:lpstr>DEFINE:  What is the Problem?</vt:lpstr>
      <vt:lpstr>Can you Relate? </vt:lpstr>
      <vt:lpstr>Types of Problems</vt:lpstr>
      <vt:lpstr>Data: Evidence of Need What is your data story?</vt:lpstr>
      <vt:lpstr>VA School Quality Profile</vt:lpstr>
      <vt:lpstr>From This to That</vt:lpstr>
      <vt:lpstr>Work Time</vt:lpstr>
      <vt:lpstr>What is Your Data Saying?</vt:lpstr>
      <vt:lpstr>Identifying Red Flags</vt:lpstr>
      <vt:lpstr>Work Time</vt:lpstr>
      <vt:lpstr>What Does our Data Say -  Evidence of Need</vt:lpstr>
      <vt:lpstr>Moving from  General to Precise</vt:lpstr>
      <vt:lpstr>Based on Your Data…</vt:lpstr>
      <vt:lpstr>Using Data to Create  Problem Statements</vt:lpstr>
      <vt:lpstr>Primary vs. Precision Statements</vt:lpstr>
      <vt:lpstr>Examples</vt:lpstr>
      <vt:lpstr>PowerPoint Presentation</vt:lpstr>
      <vt:lpstr>ANALYZE Why is it occurring?</vt:lpstr>
      <vt:lpstr>Precision Statement</vt:lpstr>
      <vt:lpstr>Root Cause Analysis</vt:lpstr>
      <vt:lpstr>Why Conduct Root Cause Analysis?</vt:lpstr>
      <vt:lpstr>Root Cause Helps  Separate Story from Fact</vt:lpstr>
      <vt:lpstr>Importance of Stakeholder Engagement</vt:lpstr>
      <vt:lpstr> Important Conversations </vt:lpstr>
      <vt:lpstr>Tools for Feedback</vt:lpstr>
      <vt:lpstr>Work Time</vt:lpstr>
      <vt:lpstr>Fishbone Diagram</vt:lpstr>
      <vt:lpstr>Anywhere School: Getting to the “Why” (Fishbone Protocol)</vt:lpstr>
      <vt:lpstr>Work Time</vt:lpstr>
      <vt:lpstr> Brainstorming  our “Why”:   “Why is 35% of the student population at-risk of being chronically absent, particularly among 7th and 8th grade students who are reported as economically disadvantaged?”</vt:lpstr>
      <vt:lpstr>Root Cause:  What does the Research Say? </vt:lpstr>
      <vt:lpstr>Anywhere School: Making Sense of our “Why”</vt:lpstr>
      <vt:lpstr>Narrowing our Focus</vt:lpstr>
      <vt:lpstr>Anywhere School: Where Will We Start?</vt:lpstr>
      <vt:lpstr>PowerPoint Presentation</vt:lpstr>
      <vt:lpstr>PowerPoint Presentation</vt:lpstr>
      <vt:lpstr>Anywhere School:  Data to support the “why”</vt:lpstr>
      <vt:lpstr>Anywhere School:  Data to support the “why” (cont’d)</vt:lpstr>
      <vt:lpstr>Anywhere School Precision Statement:  Bringing it All Together</vt:lpstr>
      <vt:lpstr>Work Time: Step 1</vt:lpstr>
      <vt:lpstr>Things to Consider:  Ecological Factors</vt:lpstr>
      <vt:lpstr>Work Time: Step 2</vt:lpstr>
      <vt:lpstr>Work Time: Step 3</vt:lpstr>
      <vt:lpstr>Documentation: Precision Statement</vt:lpstr>
      <vt:lpstr>Establish a Goal</vt:lpstr>
      <vt:lpstr>Characteristics of a Strong Goal</vt:lpstr>
      <vt:lpstr>SMART Goal Example</vt:lpstr>
      <vt:lpstr>PowerPoint Presentation</vt:lpstr>
      <vt:lpstr>Work Time</vt:lpstr>
      <vt:lpstr>IMPLEMENT What are we going to do about it?</vt:lpstr>
      <vt:lpstr>What Do you See Here? </vt:lpstr>
      <vt:lpstr>Team Time Reflection</vt:lpstr>
      <vt:lpstr> What was Strong?   </vt:lpstr>
      <vt:lpstr>How do we ensure a strong plan? </vt:lpstr>
      <vt:lpstr>Developing Solutions</vt:lpstr>
      <vt:lpstr>Let’s Start with Looking at What you Have</vt:lpstr>
      <vt:lpstr>What still needs to be done?</vt:lpstr>
      <vt:lpstr>Selection Tools:  Exploring Context</vt:lpstr>
      <vt:lpstr>Solution Development</vt:lpstr>
      <vt:lpstr>Action Steps and Fidelity</vt:lpstr>
      <vt:lpstr>Work Time</vt:lpstr>
      <vt:lpstr>EVALUATE Is it working?</vt:lpstr>
      <vt:lpstr>Evaluation Plan</vt:lpstr>
      <vt:lpstr>Did we implement our solutions with fidelity? </vt:lpstr>
      <vt:lpstr>Evaluation</vt:lpstr>
      <vt:lpstr>Work Time</vt:lpstr>
      <vt:lpstr>Continuous Process</vt:lpstr>
      <vt:lpstr>Building a Culture of Data Literacy</vt:lpstr>
      <vt:lpstr>Data Literacy Helps us…</vt:lpstr>
      <vt:lpstr>What Data Literacy Looks Like</vt:lpstr>
      <vt:lpstr>Efficient Agenda</vt:lpstr>
      <vt:lpstr>Right Data / Right People</vt:lpstr>
      <vt:lpstr>Systems vs. Individual</vt:lpstr>
      <vt:lpstr>Data Sharing</vt:lpstr>
      <vt:lpstr>Data Analyst</vt:lpstr>
      <vt:lpstr>Role of Data Analyst and Team</vt:lpstr>
      <vt:lpstr>In Action</vt:lpstr>
      <vt:lpstr>Work Time</vt:lpstr>
      <vt:lpstr>Call to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2024-06-27T14:07:13Z</dcterms:modified>
</cp:coreProperties>
</file>