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</p:sldIdLst>
  <p:sldSz cy="6858000" cx="9144000"/>
  <p:notesSz cx="6858000" cy="9144000"/>
  <p:embeddedFontLst>
    <p:embeddedFont>
      <p:font typeface="Roboto"/>
      <p:regular r:id="rId107"/>
      <p:bold r:id="rId108"/>
      <p:italic r:id="rId109"/>
      <p:boldItalic r:id="rId110"/>
    </p:embeddedFont>
    <p:embeddedFont>
      <p:font typeface="Oswald"/>
      <p:regular r:id="rId111"/>
      <p:bold r:id="rId1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113" roundtripDataSignature="AMtx7mgq+Z+XZ8dtFh/W0/xqCBrZxrio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84C52B1-2035-4800-BE63-B39C2E46CB49}">
  <a:tblStyle styleId="{084C52B1-2035-4800-BE63-B39C2E46CB4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Roboto-regular.fntdata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font" Target="fonts/Roboto-italic.fntdata"/><Relationship Id="rId108" Type="http://schemas.openxmlformats.org/officeDocument/2006/relationships/font" Target="fonts/Roboto-bold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10" Type="http://schemas.openxmlformats.org/officeDocument/2006/relationships/font" Target="fonts/Roboto-boldItalic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13" Type="http://customschemas.google.com/relationships/presentationmetadata" Target="metadata"/><Relationship Id="rId112" Type="http://schemas.openxmlformats.org/officeDocument/2006/relationships/font" Target="fonts/Oswald-bold.fntdata"/><Relationship Id="rId111" Type="http://schemas.openxmlformats.org/officeDocument/2006/relationships/font" Target="fonts/Oswald-regular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2" name="Google Shape;362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4" name="Google Shape;394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1" name="Google Shape;441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2" name="Google Shape;452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0" name="Google Shape;47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4" name="Google Shape;494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8" name="Google Shape;508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6" name="Google Shape;516;p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7" name="Google Shape;527;p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6" name="Google Shape;536;p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7" name="Google Shape;547;p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4" name="Google Shape;554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7" name="Google Shape;567;p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7" name="Google Shape;577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4abe2bff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44abe2bf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Take a minute to pull up your materials for the day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g344abe2bff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5" name="Google Shape;585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7" name="Google Shape;597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4" name="Google Shape;604;p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2" name="Google Shape;612;p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3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p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p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0" name="Google Shape;630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7" name="Google Shape;637;p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1" name="Google Shape;65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5" name="Google Shape;685;p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3" name="Google Shape;693;p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1" name="Google Shape;701;p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0" name="Google Shape;710;p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0" name="Google Shape;730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p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8" name="Google Shape;738;p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8" name="Google Shape;748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7" name="Google Shape;757;p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p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7" name="Google Shape;767;p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p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6" name="Google Shape;776;p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8" name="Google Shape;788;p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5" name="Google Shape;795;p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p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4" name="Google Shape;834;p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2" name="Google Shape;842;p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9" name="Google Shape;849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6" name="Google Shape;856;p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7" name="Google Shape;857;p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p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0" name="Google Shape;870;p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9" name="Google Shape;879;p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0" name="Google Shape;880;p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p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3" name="Google Shape;893;p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5" name="Google Shape;925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4" name="Google Shape;934;p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5" name="Google Shape;935;p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0" name="Google Shape;950;p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9" name="Google Shape;959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7" name="Google Shape;967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p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5" name="Google Shape;975;p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1" name="Google Shape;981;p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2" name="Google Shape;982;p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1" name="Google Shape;991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7" name="Google Shape;997;p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8" name="Google Shape;998;p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9" name="Google Shape;1009;p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0" name="Google Shape;1010;p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0" name="Google Shape;1020;p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8" name="Google Shape;1028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9" name="Google Shape;1029;p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9" name="Google Shape;103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0" name="Google Shape;1040;p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1" name="Google Shape;1051;p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2" name="Google Shape;1052;p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8" name="Google Shape;1058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5" name="Google Shape;106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6" name="Google Shape;1066;p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6" name="Google Shape;1076;p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7" name="Google Shape;1077;p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5" name="Google Shape;108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6" name="Google Shape;1086;p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5" name="Google Shape;1095;p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6" name="Google Shape;1096;p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8" name="Google Shape;1128;p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9" name="Google Shape;1129;p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82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6" name="Google Shape;1136;p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7" name="Google Shape;1137;p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3" name="Google Shape;1143;p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4" name="Google Shape;1144;p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0" name="Google Shape;1150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9" name="Google Shape;1159;p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0" name="Google Shape;1160;p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86:notes"/>
          <p:cNvSpPr txBox="1"/>
          <p:nvPr>
            <p:ph idx="10" type="dt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8" name="Google Shape;1168;p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9" name="Google Shape;1169;p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5" name="Google Shape;1175;p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6" name="Google Shape;1176;p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2" name="Google Shape;1182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3" name="Google Shape;1183;p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1" name="Google Shape;1201;p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2" name="Google Shape;1202;p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9" name="Google Shape;1209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0" name="Google Shape;1210;p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0" name="Google Shape;1220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1" name="Google Shape;1221;p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8" name="Google Shape;1228;p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9" name="Google Shape;1229;p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9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5" name="Google Shape;1235;p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6" name="Google Shape;1236;p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1" name="Google Shape;1241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7" name="Google Shape;1247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3" name="Google Shape;1253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9" name="Google Shape;1259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hyperlink" Target="https://twitter.com/Vtss_ric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twitter.com/Vtss_ric" TargetMode="External"/><Relationship Id="rId6" Type="http://schemas.openxmlformats.org/officeDocument/2006/relationships/hyperlink" Target="https://www.facebook.com/vtssric/" TargetMode="External"/><Relationship Id="rId7" Type="http://schemas.openxmlformats.org/officeDocument/2006/relationships/image" Target="../media/image20.png"/><Relationship Id="rId8" Type="http://schemas.openxmlformats.org/officeDocument/2006/relationships/hyperlink" Target="https://www.facebook.com/vtssric/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6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27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27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27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7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7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27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27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2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27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Relationship Id="rId3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Relationship Id="rId3" Type="http://schemas.openxmlformats.org/officeDocument/2006/relationships/image" Target="../media/image2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Smiling kids" id="12" name="Google Shape;12;p101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56656"/>
            <a:ext cx="9147018" cy="2849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01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6274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01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6274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5" name="Google Shape;1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0" y="104910"/>
            <a:ext cx="2667000" cy="134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NL">
  <p:cSld name="Content with Caption NL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2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2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112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" name="Google Shape;55;p112"/>
          <p:cNvSpPr/>
          <p:nvPr/>
        </p:nvSpPr>
        <p:spPr>
          <a:xfrm>
            <a:off x="457200" y="273362"/>
            <a:ext cx="457200" cy="1161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and Content NL">
  <p:cSld name="Header and Content NL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4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1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 1">
  <p:cSld name="4_Title and Content 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2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6"/>
          <p:cNvSpPr txBox="1"/>
          <p:nvPr>
            <p:ph type="title"/>
          </p:nvPr>
        </p:nvSpPr>
        <p:spPr>
          <a:xfrm>
            <a:off x="457200" y="250507"/>
            <a:ext cx="82296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6"/>
          <p:cNvSpPr txBox="1"/>
          <p:nvPr>
            <p:ph idx="1" type="body"/>
          </p:nvPr>
        </p:nvSpPr>
        <p:spPr>
          <a:xfrm>
            <a:off x="912813" y="1666567"/>
            <a:ext cx="3582900" cy="6576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16"/>
          <p:cNvSpPr txBox="1"/>
          <p:nvPr>
            <p:ph idx="2" type="body"/>
          </p:nvPr>
        </p:nvSpPr>
        <p:spPr>
          <a:xfrm>
            <a:off x="465826" y="2451651"/>
            <a:ext cx="40401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116"/>
          <p:cNvSpPr txBox="1"/>
          <p:nvPr>
            <p:ph idx="3" type="body"/>
          </p:nvPr>
        </p:nvSpPr>
        <p:spPr>
          <a:xfrm>
            <a:off x="5105400" y="1673500"/>
            <a:ext cx="3581400" cy="639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16"/>
          <p:cNvSpPr txBox="1"/>
          <p:nvPr>
            <p:ph idx="4" type="body"/>
          </p:nvPr>
        </p:nvSpPr>
        <p:spPr>
          <a:xfrm>
            <a:off x="4648200" y="2451649"/>
            <a:ext cx="40386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116"/>
          <p:cNvSpPr/>
          <p:nvPr/>
        </p:nvSpPr>
        <p:spPr>
          <a:xfrm>
            <a:off x="457200" y="1672590"/>
            <a:ext cx="457200" cy="651600"/>
          </a:xfrm>
          <a:prstGeom prst="rect">
            <a:avLst/>
          </a:prstGeom>
          <a:solidFill>
            <a:srgbClr val="D8DD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16"/>
          <p:cNvSpPr/>
          <p:nvPr/>
        </p:nvSpPr>
        <p:spPr>
          <a:xfrm>
            <a:off x="4648200" y="1666566"/>
            <a:ext cx="457200" cy="646800"/>
          </a:xfrm>
          <a:prstGeom prst="rect">
            <a:avLst/>
          </a:prstGeom>
          <a:solidFill>
            <a:srgbClr val="D8DDE5">
              <a:alpha val="4823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5947878"/>
            <a:ext cx="1559301" cy="910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1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7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Verdana"/>
              <a:buNone/>
              <a:defRPr sz="3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7"/>
          <p:cNvSpPr txBox="1"/>
          <p:nvPr>
            <p:ph idx="1" type="body"/>
          </p:nvPr>
        </p:nvSpPr>
        <p:spPr>
          <a:xfrm>
            <a:off x="457200" y="1600201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4" name="Google Shape;74;p117"/>
          <p:cNvSpPr txBox="1"/>
          <p:nvPr>
            <p:ph idx="2" type="body"/>
          </p:nvPr>
        </p:nvSpPr>
        <p:spPr>
          <a:xfrm>
            <a:off x="4597399" y="1600200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id="75" name="Google Shape;7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26" y="154896"/>
            <a:ext cx="2667000" cy="134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7600" y="5947878"/>
            <a:ext cx="1559301" cy="910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Footer 1">
  <p:cSld name="Content w/Footer 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8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8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0" name="Google Shape;8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94617"/>
            <a:ext cx="1700129" cy="85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8"/>
          <p:cNvPicPr preferRelativeResize="0"/>
          <p:nvPr/>
        </p:nvPicPr>
        <p:blipFill rotWithShape="1">
          <a:blip r:embed="rId3">
            <a:alphaModFix/>
          </a:blip>
          <a:srcRect b="30816" l="236" r="-235" t="10364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Footer 2">
  <p:cSld name="Content w/Footer 2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9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19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5" name="Google Shape;8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94617"/>
            <a:ext cx="1700129" cy="858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miling&#10;&#10;Description automatically generated with medium confidence" id="86" name="Google Shape;86;p119"/>
          <p:cNvPicPr preferRelativeResize="0"/>
          <p:nvPr/>
        </p:nvPicPr>
        <p:blipFill rotWithShape="1">
          <a:blip r:embed="rId3">
            <a:alphaModFix/>
          </a:blip>
          <a:srcRect b="7406" l="0" r="0" t="10901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Footer 3">
  <p:cSld name="Content w/Footer 3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0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20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" name="Google Shape;90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94617"/>
            <a:ext cx="1700129" cy="85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0"/>
          <p:cNvPicPr preferRelativeResize="0"/>
          <p:nvPr/>
        </p:nvPicPr>
        <p:blipFill rotWithShape="1">
          <a:blip r:embed="rId3">
            <a:alphaModFix/>
          </a:blip>
          <a:srcRect b="11970" l="0" r="0" t="11971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Footer 4">
  <p:cSld name="Content w/Footer 4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1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21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5" name="Google Shape;95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94617"/>
            <a:ext cx="1700129" cy="85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1"/>
          <p:cNvPicPr preferRelativeResize="0"/>
          <p:nvPr/>
        </p:nvPicPr>
        <p:blipFill rotWithShape="1">
          <a:blip r:embed="rId3">
            <a:alphaModFix/>
          </a:blip>
          <a:srcRect b="39102" l="126" r="-125" t="52"/>
          <a:stretch/>
        </p:blipFill>
        <p:spPr>
          <a:xfrm>
            <a:off x="11502" y="5183038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2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0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2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22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0" name="Google Shape;10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94617"/>
            <a:ext cx="1700129" cy="85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22"/>
          <p:cNvPicPr preferRelativeResize="0"/>
          <p:nvPr/>
        </p:nvPicPr>
        <p:blipFill rotWithShape="1">
          <a:blip r:embed="rId3">
            <a:alphaModFix/>
          </a:blip>
          <a:srcRect b="11970" l="0" r="0" t="11971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ometric Header">
  <p:cSld name="Geometric 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23"/>
          <p:cNvPicPr preferRelativeResize="0"/>
          <p:nvPr/>
        </p:nvPicPr>
        <p:blipFill rotWithShape="1">
          <a:blip r:embed="rId2">
            <a:alphaModFix/>
          </a:blip>
          <a:srcRect b="12769" l="136" r="-131" t="32397"/>
          <a:stretch/>
        </p:blipFill>
        <p:spPr>
          <a:xfrm rot="10800000">
            <a:off x="1" y="-1"/>
            <a:ext cx="9143998" cy="155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48669"/>
            <a:ext cx="1050987" cy="53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3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L">
  <p:cSld name="Blank NL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5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25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0" name="Google Shape;110;p125"/>
          <p:cNvSpPr/>
          <p:nvPr/>
        </p:nvSpPr>
        <p:spPr>
          <a:xfrm>
            <a:off x="457200" y="273362"/>
            <a:ext cx="457200" cy="1161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eader Only">
  <p:cSld name="1_Header 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6"/>
          <p:cNvSpPr txBox="1"/>
          <p:nvPr>
            <p:ph type="title"/>
          </p:nvPr>
        </p:nvSpPr>
        <p:spPr>
          <a:xfrm>
            <a:off x="628650" y="202259"/>
            <a:ext cx="78867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4" name="Google Shape;114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26"/>
          <p:cNvGrpSpPr/>
          <p:nvPr/>
        </p:nvGrpSpPr>
        <p:grpSpPr>
          <a:xfrm>
            <a:off x="2144995" y="3177707"/>
            <a:ext cx="4853867" cy="1143000"/>
            <a:chOff x="1981200" y="1826567"/>
            <a:chExt cx="4853867" cy="1143000"/>
          </a:xfrm>
        </p:grpSpPr>
        <p:pic>
          <p:nvPicPr>
            <p:cNvPr id="116" name="Google Shape;116;p126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1200" y="1826567"/>
              <a:ext cx="11430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26"/>
            <p:cNvSpPr txBox="1"/>
            <p:nvPr/>
          </p:nvSpPr>
          <p:spPr>
            <a:xfrm>
              <a:off x="3544367" y="2167234"/>
              <a:ext cx="3290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erdana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Twitter – </a:t>
              </a:r>
              <a:r>
                <a:rPr b="0" i="0" lang="en-US" sz="2400" u="sng" cap="none" strike="noStrike">
                  <a:solidFill>
                    <a:schemeClr val="hlink"/>
                  </a:solidFill>
                  <a:latin typeface="Verdana"/>
                  <a:ea typeface="Verdana"/>
                  <a:cs typeface="Verdana"/>
                  <a:sym typeface="Verdana"/>
                  <a:hlinkClick r:id="rId5"/>
                </a:rPr>
                <a:t>VTSS_RIC</a:t>
              </a:r>
              <a:endPara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18" name="Google Shape;118;p126"/>
          <p:cNvGrpSpPr/>
          <p:nvPr/>
        </p:nvGrpSpPr>
        <p:grpSpPr>
          <a:xfrm>
            <a:off x="2050634" y="4545484"/>
            <a:ext cx="5042717" cy="1143000"/>
            <a:chOff x="1981200" y="3426768"/>
            <a:chExt cx="5042717" cy="1143000"/>
          </a:xfrm>
        </p:grpSpPr>
        <p:pic>
          <p:nvPicPr>
            <p:cNvPr id="119" name="Google Shape;119;p126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81200" y="3426768"/>
              <a:ext cx="11430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26"/>
            <p:cNvSpPr txBox="1"/>
            <p:nvPr/>
          </p:nvSpPr>
          <p:spPr>
            <a:xfrm>
              <a:off x="3547217" y="3767437"/>
              <a:ext cx="347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erdana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Facebook – </a:t>
              </a:r>
              <a:r>
                <a:rPr b="0" i="0" lang="en-US" sz="2400" u="sng" cap="none" strike="noStrike">
                  <a:solidFill>
                    <a:schemeClr val="hlink"/>
                  </a:solidFill>
                  <a:latin typeface="Verdana"/>
                  <a:ea typeface="Verdana"/>
                  <a:cs typeface="Verdana"/>
                  <a:sym typeface="Verdana"/>
                  <a:hlinkClick r:id="rId8"/>
                </a:rPr>
                <a:t>VTSSRIC</a:t>
              </a:r>
              <a:endPara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1" name="Google Shape;121;p126"/>
          <p:cNvSpPr txBox="1"/>
          <p:nvPr/>
        </p:nvSpPr>
        <p:spPr>
          <a:xfrm>
            <a:off x="1066800" y="1752600"/>
            <a:ext cx="6781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Thank you for attending and please feel free to tag us at any of our social media handles below!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7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5098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127"/>
              </a:buClr>
              <a:buSzPts val="5400"/>
              <a:buFont typeface="Verdana"/>
              <a:buNone/>
              <a:defRPr sz="5400">
                <a:solidFill>
                  <a:srgbClr val="02112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27"/>
          <p:cNvSpPr txBox="1"/>
          <p:nvPr>
            <p:ph idx="1" type="subTitle"/>
          </p:nvPr>
        </p:nvSpPr>
        <p:spPr>
          <a:xfrm>
            <a:off x="1348319" y="3429000"/>
            <a:ext cx="6400800" cy="914400"/>
          </a:xfrm>
          <a:prstGeom prst="rect">
            <a:avLst/>
          </a:prstGeom>
          <a:solidFill>
            <a:schemeClr val="lt1">
              <a:alpha val="6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5" name="Google Shape;125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0400" y="0"/>
            <a:ext cx="2666999" cy="155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8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28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9" name="Google Shape;129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29041"/>
            <a:ext cx="1700129" cy="98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28"/>
          <p:cNvPicPr preferRelativeResize="0"/>
          <p:nvPr/>
        </p:nvPicPr>
        <p:blipFill rotWithShape="1">
          <a:blip r:embed="rId3">
            <a:alphaModFix/>
          </a:blip>
          <a:srcRect b="30813" l="240" r="-239" t="10364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99831"/>
            <a:ext cx="9147017" cy="2763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9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5098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29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35" name="Google Shape;135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1" y="2040"/>
            <a:ext cx="2666998" cy="155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>
  <p:cSld name="8_Title and Conte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0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30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9" name="Google Shape;139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29041"/>
            <a:ext cx="1700129" cy="9897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miling&#10;&#10;Description automatically generated with medium confidence" id="140" name="Google Shape;140;p130"/>
          <p:cNvPicPr preferRelativeResize="0"/>
          <p:nvPr/>
        </p:nvPicPr>
        <p:blipFill rotWithShape="1">
          <a:blip r:embed="rId3">
            <a:alphaModFix/>
          </a:blip>
          <a:srcRect b="7406" l="0" r="0" t="10897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1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31"/>
          <p:cNvSpPr txBox="1"/>
          <p:nvPr>
            <p:ph type="title"/>
          </p:nvPr>
        </p:nvSpPr>
        <p:spPr>
          <a:xfrm>
            <a:off x="2057400" y="228600"/>
            <a:ext cx="6858000" cy="990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4" name="Google Shape;144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165" y="229041"/>
            <a:ext cx="1700129" cy="98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1"/>
          <p:cNvPicPr preferRelativeResize="0"/>
          <p:nvPr/>
        </p:nvPicPr>
        <p:blipFill rotWithShape="1">
          <a:blip r:embed="rId3">
            <a:alphaModFix/>
          </a:blip>
          <a:srcRect b="39099" l="130" r="-129" t="54"/>
          <a:stretch/>
        </p:blipFill>
        <p:spPr>
          <a:xfrm>
            <a:off x="11502" y="5183038"/>
            <a:ext cx="9144000" cy="168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NL">
  <p:cSld name="Comparison NL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3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Verdana"/>
              <a:buNone/>
              <a:defRPr sz="3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3"/>
          <p:cNvSpPr txBox="1"/>
          <p:nvPr>
            <p:ph idx="1" type="body"/>
          </p:nvPr>
        </p:nvSpPr>
        <p:spPr>
          <a:xfrm>
            <a:off x="457200" y="1600201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" name="Google Shape;23;p103"/>
          <p:cNvSpPr txBox="1"/>
          <p:nvPr>
            <p:ph idx="2" type="body"/>
          </p:nvPr>
        </p:nvSpPr>
        <p:spPr>
          <a:xfrm>
            <a:off x="4597399" y="1600200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id="24" name="Google Shape;2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426" y="154896"/>
            <a:ext cx="2667000" cy="134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76147"/>
            <a:ext cx="9147017" cy="22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2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5098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32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509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50" name="Google Shape;150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0" y="2040"/>
            <a:ext cx="266700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3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3" name="Google Shape;153;p133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DA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9DA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9DA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9DA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1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1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1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9D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133"/>
          <p:cNvSpPr/>
          <p:nvPr/>
        </p:nvSpPr>
        <p:spPr>
          <a:xfrm>
            <a:off x="-1" y="2214563"/>
            <a:ext cx="9144000" cy="681000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0" cy="2214563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35000" fadeDir="5400012" kx="0" rotWithShape="0" algn="bl" stA="52000" stPos="0" sy="-100000" ky="0"/>
          </a:effectLst>
        </p:spPr>
      </p:pic>
      <p:pic>
        <p:nvPicPr>
          <p:cNvPr id="159" name="Google Shape;159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7627"/>
            <a:ext cx="1547232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6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127"/>
              </a:buClr>
              <a:buSzPts val="5400"/>
              <a:buFont typeface="Verdana"/>
              <a:buNone/>
              <a:defRPr sz="5400">
                <a:solidFill>
                  <a:srgbClr val="02112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06"/>
          <p:cNvSpPr txBox="1"/>
          <p:nvPr>
            <p:ph idx="1" type="subTitle"/>
          </p:nvPr>
        </p:nvSpPr>
        <p:spPr>
          <a:xfrm>
            <a:off x="1348319" y="34290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66" name="Google Shape;166;p106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99831"/>
            <a:ext cx="9147019" cy="2763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34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34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71" name="Google Shape;171;p134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4" name="Google Shape;174;p135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7392724" y="6011975"/>
            <a:ext cx="1751275" cy="8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6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13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8" name="Google Shape;178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3800" y="6033861"/>
            <a:ext cx="1464053" cy="85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7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Verdana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37"/>
          <p:cNvSpPr txBox="1"/>
          <p:nvPr>
            <p:ph idx="1" type="body"/>
          </p:nvPr>
        </p:nvSpPr>
        <p:spPr>
          <a:xfrm>
            <a:off x="457200" y="1600201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2" name="Google Shape;182;p137"/>
          <p:cNvSpPr txBox="1"/>
          <p:nvPr>
            <p:ph idx="2" type="body"/>
          </p:nvPr>
        </p:nvSpPr>
        <p:spPr>
          <a:xfrm>
            <a:off x="4597399" y="1600200"/>
            <a:ext cx="4038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id="183" name="Google Shape;183;p137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269825" y="230901"/>
            <a:ext cx="2473373" cy="11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38"/>
          <p:cNvSpPr txBox="1"/>
          <p:nvPr>
            <p:ph idx="1" type="body"/>
          </p:nvPr>
        </p:nvSpPr>
        <p:spPr>
          <a:xfrm>
            <a:off x="914400" y="1524000"/>
            <a:ext cx="3582900" cy="6510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7" name="Google Shape;187;p13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8" name="Google Shape;188;p138"/>
          <p:cNvSpPr txBox="1"/>
          <p:nvPr>
            <p:ph idx="3" type="body"/>
          </p:nvPr>
        </p:nvSpPr>
        <p:spPr>
          <a:xfrm>
            <a:off x="5105400" y="1535113"/>
            <a:ext cx="3581400" cy="639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138"/>
          <p:cNvSpPr txBox="1"/>
          <p:nvPr>
            <p:ph idx="4" type="body"/>
          </p:nvPr>
        </p:nvSpPr>
        <p:spPr>
          <a:xfrm>
            <a:off x="4648200" y="2174875"/>
            <a:ext cx="4038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0" name="Google Shape;190;p138"/>
          <p:cNvSpPr/>
          <p:nvPr/>
        </p:nvSpPr>
        <p:spPr>
          <a:xfrm>
            <a:off x="457200" y="1524000"/>
            <a:ext cx="457200" cy="651600"/>
          </a:xfrm>
          <a:prstGeom prst="rect">
            <a:avLst/>
          </a:prstGeom>
          <a:solidFill>
            <a:srgbClr val="B1B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138"/>
          <p:cNvSpPr/>
          <p:nvPr/>
        </p:nvSpPr>
        <p:spPr>
          <a:xfrm>
            <a:off x="4648200" y="1524000"/>
            <a:ext cx="457200" cy="651600"/>
          </a:xfrm>
          <a:prstGeom prst="rect">
            <a:avLst/>
          </a:prstGeom>
          <a:solidFill>
            <a:srgbClr val="B1BBCB">
              <a:alpha val="4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2" name="Google Shape;192;p138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7459574" y="6017125"/>
            <a:ext cx="1620250" cy="78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9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39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6" name="Google Shape;196;p139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7" name="Google Shape;197;p139"/>
          <p:cNvSpPr/>
          <p:nvPr/>
        </p:nvSpPr>
        <p:spPr>
          <a:xfrm>
            <a:off x="457200" y="273362"/>
            <a:ext cx="457200" cy="1161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8" name="Google Shape;198;p139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7392724" y="6011975"/>
            <a:ext cx="1751275" cy="8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0"/>
          <p:cNvPicPr preferRelativeResize="0"/>
          <p:nvPr/>
        </p:nvPicPr>
        <p:blipFill rotWithShape="1">
          <a:blip r:embed="rId2">
            <a:alphaModFix/>
          </a:blip>
          <a:srcRect b="12769" l="139" r="-129" t="32395"/>
          <a:stretch/>
        </p:blipFill>
        <p:spPr>
          <a:xfrm rot="10800000">
            <a:off x="1" y="-1"/>
            <a:ext cx="9143998" cy="155460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40"/>
          <p:cNvSpPr txBox="1"/>
          <p:nvPr>
            <p:ph idx="1" type="body"/>
          </p:nvPr>
        </p:nvSpPr>
        <p:spPr>
          <a:xfrm>
            <a:off x="722313" y="1905001"/>
            <a:ext cx="77724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03" name="Google Shape;203;p140"/>
          <p:cNvPicPr preferRelativeResize="0"/>
          <p:nvPr/>
        </p:nvPicPr>
        <p:blipFill rotWithShape="1">
          <a:blip r:embed="rId3">
            <a:alphaModFix/>
          </a:blip>
          <a:srcRect b="16561" l="0" r="0" t="0"/>
          <a:stretch/>
        </p:blipFill>
        <p:spPr>
          <a:xfrm>
            <a:off x="120325" y="69975"/>
            <a:ext cx="1216524" cy="6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" name="Google Shape;27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1"/>
          <p:cNvSpPr txBox="1"/>
          <p:nvPr>
            <p:ph type="title"/>
          </p:nvPr>
        </p:nvSpPr>
        <p:spPr>
          <a:xfrm>
            <a:off x="498474" y="484094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ckwell"/>
              <a:buNone/>
              <a:defRPr b="0" i="0" sz="36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6" name="Google Shape;206;p141"/>
          <p:cNvSpPr txBox="1"/>
          <p:nvPr>
            <p:ph idx="1" type="body"/>
          </p:nvPr>
        </p:nvSpPr>
        <p:spPr>
          <a:xfrm>
            <a:off x="498474" y="1981200"/>
            <a:ext cx="75564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■"/>
              <a:defRPr b="0" i="0" sz="20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14325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6B186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325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6B186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325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325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6B186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325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325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6B186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325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"/>
              <a:buChar char="■"/>
              <a:defRPr b="0" i="0" sz="18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207" name="Google Shape;207;p141"/>
          <p:cNvSpPr txBox="1"/>
          <p:nvPr>
            <p:ph idx="10" type="dt"/>
          </p:nvPr>
        </p:nvSpPr>
        <p:spPr>
          <a:xfrm>
            <a:off x="6795247" y="642358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746A"/>
              </a:buClr>
              <a:buSzPts val="1400"/>
              <a:buFont typeface="Rockwell"/>
              <a:buNone/>
              <a:defRPr b="0" i="0" sz="11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208" name="Google Shape;208;p141"/>
          <p:cNvSpPr txBox="1"/>
          <p:nvPr>
            <p:ph idx="11" type="ftr"/>
          </p:nvPr>
        </p:nvSpPr>
        <p:spPr>
          <a:xfrm>
            <a:off x="201706" y="6423585"/>
            <a:ext cx="612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746A"/>
              </a:buClr>
              <a:buSzPts val="1400"/>
              <a:buFont typeface="Rockwell"/>
              <a:buNone/>
              <a:defRPr b="0" i="0" sz="1100" u="none" cap="none" strike="noStrike">
                <a:solidFill>
                  <a:srgbClr val="95746A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1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1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3" name="Google Shape;213;p142"/>
          <p:cNvPicPr preferRelativeResize="0"/>
          <p:nvPr/>
        </p:nvPicPr>
        <p:blipFill rotWithShape="1">
          <a:blip r:embed="rId2">
            <a:alphaModFix/>
          </a:blip>
          <a:srcRect b="11683" l="0" r="0" t="0"/>
          <a:stretch/>
        </p:blipFill>
        <p:spPr>
          <a:xfrm>
            <a:off x="7392724" y="6011975"/>
            <a:ext cx="1751275" cy="8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4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144"/>
          <p:cNvSpPr txBox="1"/>
          <p:nvPr>
            <p:ph type="title"/>
          </p:nvPr>
        </p:nvSpPr>
        <p:spPr>
          <a:xfrm>
            <a:off x="2377175" y="228600"/>
            <a:ext cx="6538200" cy="11484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9" name="Google Shape;219;p144"/>
          <p:cNvPicPr preferRelativeResize="0"/>
          <p:nvPr/>
        </p:nvPicPr>
        <p:blipFill rotWithShape="1">
          <a:blip r:embed="rId2">
            <a:alphaModFix/>
          </a:blip>
          <a:srcRect b="30811" l="240" r="-239" t="10364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44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0" y="228600"/>
            <a:ext cx="2377168" cy="114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One Content">
  <p:cSld name="5_One Conten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5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Verdana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14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14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p145"/>
          <p:cNvPicPr preferRelativeResize="0"/>
          <p:nvPr/>
        </p:nvPicPr>
        <p:blipFill rotWithShape="1">
          <a:blip r:embed="rId2">
            <a:alphaModFix/>
          </a:blip>
          <a:srcRect b="16044" l="0" r="0" t="5951"/>
          <a:stretch/>
        </p:blipFill>
        <p:spPr>
          <a:xfrm>
            <a:off x="0" y="5130800"/>
            <a:ext cx="9144000" cy="17272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227" name="Google Shape;227;p145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40991" y="279400"/>
            <a:ext cx="236601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5"/>
          <p:cNvSpPr txBox="1"/>
          <p:nvPr>
            <p:ph idx="1" type="body"/>
          </p:nvPr>
        </p:nvSpPr>
        <p:spPr>
          <a:xfrm>
            <a:off x="457201" y="14859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Smiling kids" id="230" name="Google Shape;230;p146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56656"/>
            <a:ext cx="9147018" cy="284951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46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46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33" name="Google Shape;233;p146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76147"/>
            <a:ext cx="9147019" cy="22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7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47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38" name="Google Shape;238;p147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76147"/>
            <a:ext cx="9147019" cy="22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8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48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43" name="Google Shape;243;p148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76147"/>
            <a:ext cx="9147019" cy="22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9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49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248" name="Google Shape;248;p149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3120700" y="80225"/>
            <a:ext cx="2905625" cy="140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0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150"/>
          <p:cNvSpPr txBox="1"/>
          <p:nvPr>
            <p:ph type="title"/>
          </p:nvPr>
        </p:nvSpPr>
        <p:spPr>
          <a:xfrm>
            <a:off x="2593475" y="228600"/>
            <a:ext cx="6321900" cy="1193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2" name="Google Shape;252;p150"/>
          <p:cNvPicPr preferRelativeResize="0"/>
          <p:nvPr/>
        </p:nvPicPr>
        <p:blipFill rotWithShape="1">
          <a:blip r:embed="rId2">
            <a:alphaModFix/>
          </a:blip>
          <a:srcRect b="11970" l="0" r="0" t="11971"/>
          <a:stretch/>
        </p:blipFill>
        <p:spPr>
          <a:xfrm>
            <a:off x="0" y="5249173"/>
            <a:ext cx="9144000" cy="168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0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122525" y="228600"/>
            <a:ext cx="2470948" cy="1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Only NL">
  <p:cSld name="Header Only NL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7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1"/>
          <p:cNvSpPr txBox="1"/>
          <p:nvPr>
            <p:ph idx="1" type="body"/>
          </p:nvPr>
        </p:nvSpPr>
        <p:spPr>
          <a:xfrm>
            <a:off x="457201" y="1600201"/>
            <a:ext cx="8229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6" name="Google Shape;256;p151"/>
          <p:cNvPicPr preferRelativeResize="0"/>
          <p:nvPr/>
        </p:nvPicPr>
        <p:blipFill rotWithShape="1">
          <a:blip r:embed="rId2">
            <a:alphaModFix/>
          </a:blip>
          <a:srcRect b="39099" l="130" r="-129" t="54"/>
          <a:stretch/>
        </p:blipFill>
        <p:spPr>
          <a:xfrm>
            <a:off x="11502" y="5183038"/>
            <a:ext cx="9144000" cy="16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1"/>
          <p:cNvSpPr txBox="1"/>
          <p:nvPr>
            <p:ph type="title"/>
          </p:nvPr>
        </p:nvSpPr>
        <p:spPr>
          <a:xfrm>
            <a:off x="2593475" y="228600"/>
            <a:ext cx="6321900" cy="1193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8" name="Google Shape;258;p151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122525" y="228600"/>
            <a:ext cx="2470948" cy="1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52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2" name="Google Shape;262;p15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15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1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152"/>
          <p:cNvSpPr/>
          <p:nvPr/>
        </p:nvSpPr>
        <p:spPr>
          <a:xfrm>
            <a:off x="-1" y="2214563"/>
            <a:ext cx="9144000" cy="681000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Decorative image of smiling teenagers at a library" id="266" name="Google Shape;266;p152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0" cy="2214562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35000" fadeDir="5400012" kx="0" rotWithShape="0" algn="bl" stA="52000" stPos="0" sy="-100000" ky="0"/>
          </a:effectLst>
        </p:spPr>
      </p:pic>
      <p:pic>
        <p:nvPicPr>
          <p:cNvPr id="267" name="Google Shape;267;p152"/>
          <p:cNvPicPr preferRelativeResize="0"/>
          <p:nvPr/>
        </p:nvPicPr>
        <p:blipFill rotWithShape="1">
          <a:blip r:embed="rId3">
            <a:alphaModFix/>
          </a:blip>
          <a:srcRect b="16561" l="0" r="0" t="0"/>
          <a:stretch/>
        </p:blipFill>
        <p:spPr>
          <a:xfrm>
            <a:off x="120325" y="69975"/>
            <a:ext cx="1604199" cy="8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ne Content">
  <p:cSld name="2_One Conten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3"/>
          <p:cNvSpPr txBox="1"/>
          <p:nvPr>
            <p:ph idx="1" type="body"/>
          </p:nvPr>
        </p:nvSpPr>
        <p:spPr>
          <a:xfrm>
            <a:off x="457201" y="1600201"/>
            <a:ext cx="8229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70" name="Google Shape;270;p153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153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153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Decorative image of college students/professionals around a table" id="273" name="Google Shape;273;p153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21433"/>
          <a:stretch/>
        </p:blipFill>
        <p:spPr>
          <a:xfrm>
            <a:off x="1" y="5118100"/>
            <a:ext cx="9144000" cy="17399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274" name="Google Shape;274;p153"/>
          <p:cNvSpPr txBox="1"/>
          <p:nvPr>
            <p:ph type="title"/>
          </p:nvPr>
        </p:nvSpPr>
        <p:spPr>
          <a:xfrm>
            <a:off x="2593475" y="228600"/>
            <a:ext cx="6321900" cy="1193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5" name="Google Shape;275;p153"/>
          <p:cNvPicPr preferRelativeResize="0"/>
          <p:nvPr/>
        </p:nvPicPr>
        <p:blipFill rotWithShape="1">
          <a:blip r:embed="rId3">
            <a:alphaModFix/>
          </a:blip>
          <a:srcRect b="11683" l="0" r="0" t="0"/>
          <a:stretch/>
        </p:blipFill>
        <p:spPr>
          <a:xfrm>
            <a:off x="122525" y="228600"/>
            <a:ext cx="2470948" cy="1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2 NL">
  <p:cSld name="Comparison 2 N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8"/>
          <p:cNvSpPr txBox="1"/>
          <p:nvPr>
            <p:ph type="title"/>
          </p:nvPr>
        </p:nvSpPr>
        <p:spPr>
          <a:xfrm>
            <a:off x="457200" y="250507"/>
            <a:ext cx="82296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8"/>
          <p:cNvSpPr txBox="1"/>
          <p:nvPr>
            <p:ph idx="1" type="body"/>
          </p:nvPr>
        </p:nvSpPr>
        <p:spPr>
          <a:xfrm>
            <a:off x="912813" y="1666567"/>
            <a:ext cx="3582900" cy="6576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108"/>
          <p:cNvSpPr txBox="1"/>
          <p:nvPr>
            <p:ph idx="2" type="body"/>
          </p:nvPr>
        </p:nvSpPr>
        <p:spPr>
          <a:xfrm>
            <a:off x="465826" y="2451651"/>
            <a:ext cx="40401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4" name="Google Shape;34;p108"/>
          <p:cNvSpPr txBox="1"/>
          <p:nvPr>
            <p:ph idx="3" type="body"/>
          </p:nvPr>
        </p:nvSpPr>
        <p:spPr>
          <a:xfrm>
            <a:off x="5105400" y="1673500"/>
            <a:ext cx="3581400" cy="639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108"/>
          <p:cNvSpPr txBox="1"/>
          <p:nvPr>
            <p:ph idx="4" type="body"/>
          </p:nvPr>
        </p:nvSpPr>
        <p:spPr>
          <a:xfrm>
            <a:off x="4648200" y="2451649"/>
            <a:ext cx="40386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6" name="Google Shape;36;p108"/>
          <p:cNvSpPr/>
          <p:nvPr/>
        </p:nvSpPr>
        <p:spPr>
          <a:xfrm>
            <a:off x="457200" y="1672590"/>
            <a:ext cx="457200" cy="651600"/>
          </a:xfrm>
          <a:prstGeom prst="rect">
            <a:avLst/>
          </a:prstGeom>
          <a:solidFill>
            <a:srgbClr val="D8DD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08"/>
          <p:cNvSpPr/>
          <p:nvPr/>
        </p:nvSpPr>
        <p:spPr>
          <a:xfrm>
            <a:off x="4648200" y="1666566"/>
            <a:ext cx="457200" cy="646800"/>
          </a:xfrm>
          <a:prstGeom prst="rect">
            <a:avLst/>
          </a:prstGeom>
          <a:solidFill>
            <a:srgbClr val="D8DDE5">
              <a:alpha val="4823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9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9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1" name="Google Shape;41;p109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2" name="Google Shape;42;p109"/>
          <p:cNvSpPr/>
          <p:nvPr/>
        </p:nvSpPr>
        <p:spPr>
          <a:xfrm>
            <a:off x="457200" y="273362"/>
            <a:ext cx="457200" cy="1161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0"/>
          <p:cNvPicPr preferRelativeResize="0"/>
          <p:nvPr/>
        </p:nvPicPr>
        <p:blipFill rotWithShape="1">
          <a:blip r:embed="rId2">
            <a:alphaModFix/>
          </a:blip>
          <a:srcRect b="12769" l="139" r="-129" t="32395"/>
          <a:stretch/>
        </p:blipFill>
        <p:spPr>
          <a:xfrm rot="10800000">
            <a:off x="1" y="1"/>
            <a:ext cx="9143998" cy="155460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0"/>
          <p:cNvSpPr txBox="1"/>
          <p:nvPr>
            <p:ph idx="1" type="body"/>
          </p:nvPr>
        </p:nvSpPr>
        <p:spPr>
          <a:xfrm>
            <a:off x="722313" y="1905001"/>
            <a:ext cx="77724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48" name="Google Shape;48;p110"/>
          <p:cNvPicPr preferRelativeResize="0"/>
          <p:nvPr/>
        </p:nvPicPr>
        <p:blipFill rotWithShape="1">
          <a:blip r:embed="rId3">
            <a:alphaModFix/>
          </a:blip>
          <a:srcRect b="16561" l="0" r="0" t="0"/>
          <a:stretch/>
        </p:blipFill>
        <p:spPr>
          <a:xfrm>
            <a:off x="120325" y="69975"/>
            <a:ext cx="1216524" cy="6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6009215"/>
            <a:ext cx="1559301" cy="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1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0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0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10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64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Relationship Id="rId4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hyperlink" Target="https://schoolquality.virginia.gov/" TargetMode="External"/><Relationship Id="rId5" Type="http://schemas.openxmlformats.org/officeDocument/2006/relationships/image" Target="../media/image90.png"/><Relationship Id="rId6" Type="http://schemas.openxmlformats.org/officeDocument/2006/relationships/image" Target="../media/image67.png"/><Relationship Id="rId7" Type="http://schemas.openxmlformats.org/officeDocument/2006/relationships/image" Target="../media/image6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61.png"/><Relationship Id="rId6" Type="http://schemas.openxmlformats.org/officeDocument/2006/relationships/image" Target="../media/image31.png"/><Relationship Id="rId7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vtss-ric.vcu.edu/implementers/didm-s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45.png"/><Relationship Id="rId6" Type="http://schemas.openxmlformats.org/officeDocument/2006/relationships/image" Target="../media/image42.png"/><Relationship Id="rId7" Type="http://schemas.openxmlformats.org/officeDocument/2006/relationships/image" Target="../media/image5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80.png"/><Relationship Id="rId6" Type="http://schemas.openxmlformats.org/officeDocument/2006/relationships/image" Target="../media/image31.png"/><Relationship Id="rId7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81.png"/><Relationship Id="rId6" Type="http://schemas.openxmlformats.org/officeDocument/2006/relationships/image" Target="../media/image31.png"/><Relationship Id="rId7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4.png"/><Relationship Id="rId4" Type="http://schemas.openxmlformats.org/officeDocument/2006/relationships/hyperlink" Target="http://www.youtube.com/watch?v=Pm2BvdiZUXA" TargetMode="External"/><Relationship Id="rId5" Type="http://schemas.openxmlformats.org/officeDocument/2006/relationships/image" Target="../media/image65.jpg"/><Relationship Id="rId6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Relationship Id="rId4" Type="http://schemas.openxmlformats.org/officeDocument/2006/relationships/image" Target="../media/image8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png"/><Relationship Id="rId4" Type="http://schemas.openxmlformats.org/officeDocument/2006/relationships/image" Target="../media/image77.png"/><Relationship Id="rId5" Type="http://schemas.openxmlformats.org/officeDocument/2006/relationships/hyperlink" Target="http://www.youtube.com/watch?v=_W0bSen8Qjg" TargetMode="External"/><Relationship Id="rId6" Type="http://schemas.openxmlformats.org/officeDocument/2006/relationships/image" Target="../media/image9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Relationship Id="rId4" Type="http://schemas.openxmlformats.org/officeDocument/2006/relationships/image" Target="../media/image8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6.png"/><Relationship Id="rId4" Type="http://schemas.openxmlformats.org/officeDocument/2006/relationships/image" Target="../media/image3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Relationship Id="rId4" Type="http://schemas.openxmlformats.org/officeDocument/2006/relationships/image" Target="../media/image77.png"/><Relationship Id="rId5" Type="http://schemas.openxmlformats.org/officeDocument/2006/relationships/hyperlink" Target="http://www.youtube.com/watch?v=_W0bSen8Qjg" TargetMode="External"/><Relationship Id="rId6" Type="http://schemas.openxmlformats.org/officeDocument/2006/relationships/image" Target="../media/image9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youtube.com/watch?v=_W0bSen8Qjg" TargetMode="External"/><Relationship Id="rId4" Type="http://schemas.openxmlformats.org/officeDocument/2006/relationships/image" Target="../media/image91.jpg"/><Relationship Id="rId5" Type="http://schemas.openxmlformats.org/officeDocument/2006/relationships/image" Target="../media/image96.png"/><Relationship Id="rId6" Type="http://schemas.openxmlformats.org/officeDocument/2006/relationships/image" Target="../media/image31.png"/><Relationship Id="rId7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2.png"/><Relationship Id="rId4" Type="http://schemas.openxmlformats.org/officeDocument/2006/relationships/image" Target="../media/image31.png"/><Relationship Id="rId5" Type="http://schemas.openxmlformats.org/officeDocument/2006/relationships/hyperlink" Target="http://www.youtube.com/watch?v=Pm2BvdiZUXA" TargetMode="External"/><Relationship Id="rId6" Type="http://schemas.openxmlformats.org/officeDocument/2006/relationships/image" Target="../media/image65.jpg"/><Relationship Id="rId7" Type="http://schemas.openxmlformats.org/officeDocument/2006/relationships/image" Target="../media/image5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2.png"/><Relationship Id="rId4" Type="http://schemas.openxmlformats.org/officeDocument/2006/relationships/image" Target="../media/image3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5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://www.youtube.com/watch?v=K3axU2b0dDk" TargetMode="External"/><Relationship Id="rId4" Type="http://schemas.openxmlformats.org/officeDocument/2006/relationships/image" Target="../media/image9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://www.youtube.com/watch?v=H0UqXvYKI3w" TargetMode="External"/><Relationship Id="rId4" Type="http://schemas.openxmlformats.org/officeDocument/2006/relationships/image" Target="../media/image87.jpg"/><Relationship Id="rId5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1.png"/><Relationship Id="rId4" Type="http://schemas.openxmlformats.org/officeDocument/2006/relationships/image" Target="../media/image51.png"/><Relationship Id="rId5" Type="http://schemas.openxmlformats.org/officeDocument/2006/relationships/hyperlink" Target="http://www.youtube.com/watch?v=4ASKMcdCc3g" TargetMode="External"/><Relationship Id="rId6" Type="http://schemas.openxmlformats.org/officeDocument/2006/relationships/image" Target="../media/image97.png"/><Relationship Id="rId7" Type="http://schemas.openxmlformats.org/officeDocument/2006/relationships/hyperlink" Target="http://www.youtube.com/watch?v=4ASKMcdCc3g" TargetMode="External"/><Relationship Id="rId8" Type="http://schemas.openxmlformats.org/officeDocument/2006/relationships/image" Target="../media/image8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1.png"/><Relationship Id="rId4" Type="http://schemas.openxmlformats.org/officeDocument/2006/relationships/image" Target="../media/image10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1.png"/><Relationship Id="rId4" Type="http://schemas.openxmlformats.org/officeDocument/2006/relationships/image" Target="../media/image10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5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5.png"/><Relationship Id="rId4" Type="http://schemas.openxmlformats.org/officeDocument/2006/relationships/image" Target="../media/image93.png"/><Relationship Id="rId5" Type="http://schemas.openxmlformats.org/officeDocument/2006/relationships/image" Target="../media/image3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4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5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6.png"/><Relationship Id="rId4" Type="http://schemas.openxmlformats.org/officeDocument/2006/relationships/image" Target="../media/image102.png"/><Relationship Id="rId5" Type="http://schemas.openxmlformats.org/officeDocument/2006/relationships/image" Target="../media/image3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3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www.youtube.com/watch?v=ZCr4MyTCAxw" TargetMode="External"/><Relationship Id="rId4" Type="http://schemas.openxmlformats.org/officeDocument/2006/relationships/hyperlink" Target="http://www.youtube.com/watch?v=ZCr4MyTCAxw" TargetMode="External"/><Relationship Id="rId5" Type="http://schemas.openxmlformats.org/officeDocument/2006/relationships/image" Target="../media/image9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hyperlink" Target="http://www.youtube.com/watch?v=Pm2BvdiZUXA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3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hyperlink" Target="https://www.attendanceworks.org/chronic-absence/addressing-chronic-absence/3-tiers-of-intervention/root-causes/" TargetMode="External"/><Relationship Id="rId4" Type="http://schemas.openxmlformats.org/officeDocument/2006/relationships/hyperlink" Target="https://files.pbisapps.org/pub/pdf/SWIS-User-Manual.pdf" TargetMode="External"/><Relationship Id="rId5" Type="http://schemas.openxmlformats.org/officeDocument/2006/relationships/hyperlink" Target="https://files.pbisapps.org/pub/pdf/SWIS-User-Manual.pdf" TargetMode="External"/><Relationship Id="rId6" Type="http://schemas.openxmlformats.org/officeDocument/2006/relationships/hyperlink" Target="https://files.pbisapps.org/pub/pdf/EC-SWIS-Users-Manual.pdf?utm_source=chatgpt.com" TargetMode="Externa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hyperlink" Target="https://flpbis.cbcs.usf.edu/foundations/problem-solving.html" TargetMode="External"/><Relationship Id="rId4" Type="http://schemas.openxmlformats.org/officeDocument/2006/relationships/hyperlink" Target="https://www.goodreads.com/author/show/9810.Albert_Einstein" TargetMode="External"/><Relationship Id="rId5" Type="http://schemas.openxmlformats.org/officeDocument/2006/relationships/hyperlink" Target="https://www.goodreads.com/author/quotes/9810.Albert_Einstein" TargetMode="External"/><Relationship Id="rId6" Type="http://schemas.openxmlformats.org/officeDocument/2006/relationships/hyperlink" Target="https://www.goodreads.com/quotes/60780" TargetMode="Externa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://www.pbis.org" TargetMode="Externa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www.youtube.com/@tips2grant216" TargetMode="External"/><Relationship Id="rId4" Type="http://schemas.openxmlformats.org/officeDocument/2006/relationships/hyperlink" Target="https://www.youtube.com/watch?v=ZCr4MyTCAxw" TargetMode="External"/><Relationship Id="rId5" Type="http://schemas.openxmlformats.org/officeDocument/2006/relationships/hyperlink" Target="https://oese.ed.gov/resources/oese-technical-assistance-centers/state-support-network/resources/approaches-root-cause-analysi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"/>
          <p:cNvSpPr txBox="1"/>
          <p:nvPr>
            <p:ph idx="1" type="subTitle"/>
          </p:nvPr>
        </p:nvSpPr>
        <p:spPr>
          <a:xfrm>
            <a:off x="708525" y="3886200"/>
            <a:ext cx="7633500" cy="1916100"/>
          </a:xfrm>
          <a:prstGeom prst="rect">
            <a:avLst/>
          </a:prstGeom>
          <a:solidFill>
            <a:schemeClr val="lt1">
              <a:alpha val="61176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4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Data-Informed</a:t>
            </a:r>
            <a:endParaRPr sz="4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4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Decision Making</a:t>
            </a:r>
            <a:endParaRPr sz="4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31800" lvl="0" marL="45720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4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 Tier 1 School Teams</a:t>
            </a:r>
            <a:endParaRPr sz="4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p1"/>
          <p:cNvSpPr txBox="1"/>
          <p:nvPr/>
        </p:nvSpPr>
        <p:spPr>
          <a:xfrm>
            <a:off x="3472575" y="6022600"/>
            <a:ext cx="2105400" cy="482700"/>
          </a:xfrm>
          <a:prstGeom prst="rect">
            <a:avLst/>
          </a:prstGeom>
          <a:solidFill>
            <a:schemeClr val="lt1">
              <a:alpha val="61176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31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July 2025</a:t>
            </a:r>
            <a:endParaRPr b="0" i="0" sz="3100" u="none" cap="none" strike="noStrike">
              <a:solidFill>
                <a:srgbClr val="002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75" y="2834375"/>
            <a:ext cx="3029700" cy="290486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0"/>
          <p:cNvSpPr txBox="1"/>
          <p:nvPr>
            <p:ph type="title"/>
          </p:nvPr>
        </p:nvSpPr>
        <p:spPr>
          <a:xfrm>
            <a:off x="228600" y="1524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Division and School Level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Decision Making</a:t>
            </a:r>
            <a:endParaRPr/>
          </a:p>
        </p:txBody>
      </p:sp>
      <p:sp>
        <p:nvSpPr>
          <p:cNvPr id="366" name="Google Shape;366;p10"/>
          <p:cNvSpPr txBox="1"/>
          <p:nvPr/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0"/>
          <p:cNvSpPr txBox="1"/>
          <p:nvPr/>
        </p:nvSpPr>
        <p:spPr>
          <a:xfrm>
            <a:off x="6506150" y="1447799"/>
            <a:ext cx="22860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2400" u="none" cap="none" strike="noStrike">
                <a:solidFill>
                  <a:srgbClr val="0944A1"/>
                </a:solidFill>
                <a:latin typeface="Calibri"/>
                <a:ea typeface="Calibri"/>
                <a:cs typeface="Calibri"/>
                <a:sym typeface="Calibri"/>
              </a:rPr>
              <a:t> Differentiate and ensure outcomes are reflective of all students</a:t>
            </a:r>
            <a:endParaRPr b="0" i="1" sz="2400" u="none" cap="none" strike="noStrike">
              <a:solidFill>
                <a:srgbClr val="0944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0"/>
          <p:cNvSpPr txBox="1"/>
          <p:nvPr/>
        </p:nvSpPr>
        <p:spPr>
          <a:xfrm>
            <a:off x="1964550" y="5815450"/>
            <a:ext cx="4757700" cy="808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&amp; benefit are central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Reflects learning opportunities for all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0"/>
          <p:cNvSpPr txBox="1"/>
          <p:nvPr/>
        </p:nvSpPr>
        <p:spPr>
          <a:xfrm>
            <a:off x="6381800" y="3494675"/>
            <a:ext cx="2533500" cy="1916400"/>
          </a:xfrm>
          <a:prstGeom prst="rect">
            <a:avLst/>
          </a:prstGeom>
          <a:solidFill>
            <a:srgbClr val="62A6FF">
              <a:alpha val="60000"/>
            </a:srgbClr>
          </a:solidFill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Prioritize efficient and effective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practices 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(evidence, culture, context)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0"/>
          <p:cNvSpPr txBox="1"/>
          <p:nvPr/>
        </p:nvSpPr>
        <p:spPr>
          <a:xfrm>
            <a:off x="331600" y="2414351"/>
            <a:ext cx="1905000" cy="3024600"/>
          </a:xfrm>
          <a:prstGeom prst="rect">
            <a:avLst/>
          </a:prstGeom>
          <a:solidFill>
            <a:srgbClr val="6CC08D">
              <a:alpha val="32941"/>
            </a:srgbClr>
          </a:solidFill>
          <a:ln cap="flat" cmpd="sng" w="38100">
            <a:solidFill>
              <a:srgbClr val="6CC0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informs decisions about screening, progress monitoring, fidelity, and outcomes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0"/>
          <p:cNvSpPr txBox="1"/>
          <p:nvPr/>
        </p:nvSpPr>
        <p:spPr>
          <a:xfrm>
            <a:off x="2398350" y="1447800"/>
            <a:ext cx="3927900" cy="1546800"/>
          </a:xfrm>
          <a:prstGeom prst="rect">
            <a:avLst/>
          </a:prstGeom>
          <a:solidFill>
            <a:srgbClr val="FF8AD8">
              <a:alpha val="32156"/>
            </a:srgbClr>
          </a:solidFill>
          <a:ln cap="flat" cmpd="sng" w="38100">
            <a:solidFill>
              <a:srgbClr val="FF4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Invest in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Systems!!!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(Leadership teams, support professional learning and coaching)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0"/>
          <p:cNvSpPr/>
          <p:nvPr/>
        </p:nvSpPr>
        <p:spPr>
          <a:xfrm rot="-1057535">
            <a:off x="2860801" y="5144336"/>
            <a:ext cx="819365" cy="73909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0"/>
          <p:cNvSpPr/>
          <p:nvPr/>
        </p:nvSpPr>
        <p:spPr>
          <a:xfrm rot="421029">
            <a:off x="2364256" y="3908451"/>
            <a:ext cx="810370" cy="7393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0"/>
          <p:cNvSpPr/>
          <p:nvPr/>
        </p:nvSpPr>
        <p:spPr>
          <a:xfrm rot="-9889068">
            <a:off x="5396605" y="4407962"/>
            <a:ext cx="847686" cy="73917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0"/>
          <p:cNvSpPr/>
          <p:nvPr/>
        </p:nvSpPr>
        <p:spPr>
          <a:xfrm rot="8100000">
            <a:off x="4899312" y="2738496"/>
            <a:ext cx="806526" cy="7394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0"/>
          <p:cNvSpPr txBox="1"/>
          <p:nvPr/>
        </p:nvSpPr>
        <p:spPr>
          <a:xfrm>
            <a:off x="145150" y="6333250"/>
            <a:ext cx="30297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p. 1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1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7" name="Google Shape;3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28600" y="5641300"/>
            <a:ext cx="997700" cy="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-US" sz="4800">
                <a:solidFill>
                  <a:schemeClr val="lt1"/>
                </a:solidFill>
              </a:rPr>
              <a:t>Overview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383" name="Google Shape;383;p11"/>
          <p:cNvSpPr txBox="1"/>
          <p:nvPr>
            <p:ph idx="1" type="subTitle"/>
          </p:nvPr>
        </p:nvSpPr>
        <p:spPr>
          <a:xfrm>
            <a:off x="215525" y="3287100"/>
            <a:ext cx="8666400" cy="3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</a:rPr>
              <a:t>School-level Data Informed Decision Making</a:t>
            </a:r>
            <a:endParaRPr b="1" sz="26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Why is this process important?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What are critical features of this process?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How does it relate to school-level decision making?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Role of Tier 1 Team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"/>
          <p:cNvSpPr txBox="1"/>
          <p:nvPr>
            <p:ph idx="1" type="body"/>
          </p:nvPr>
        </p:nvSpPr>
        <p:spPr>
          <a:xfrm>
            <a:off x="457200" y="1576550"/>
            <a:ext cx="8229600" cy="51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“As decision-makers, we need a deliberate process to guide us through the examination and analysis of data. Without this, we may be apt to substitute strongly held opinions for the fact-based conclusions that would be derived from a review of the actual data (p. 125).”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Reeves, D. B. (2022). </a:t>
            </a:r>
            <a:r>
              <a:rPr i="1" lang="en-US" sz="2400">
                <a:latin typeface="Verdana"/>
                <a:ea typeface="Verdana"/>
                <a:cs typeface="Verdana"/>
                <a:sym typeface="Verdana"/>
              </a:rPr>
              <a:t>The Leader’s Guide to Standards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0" name="Google Shape;390;p1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US"/>
              <a:t>Thoughts on Data-Informed Decisions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What is our process?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397" name="Google Shape;3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663" y="1734350"/>
            <a:ext cx="7506676" cy="41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3"/>
          <p:cNvSpPr txBox="1"/>
          <p:nvPr/>
        </p:nvSpPr>
        <p:spPr>
          <a:xfrm>
            <a:off x="3937013" y="2736025"/>
            <a:ext cx="112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Process</a:t>
            </a:r>
            <a:endParaRPr b="1" i="0" sz="15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9" name="Google Shape;399;p13"/>
          <p:cNvSpPr txBox="1"/>
          <p:nvPr/>
        </p:nvSpPr>
        <p:spPr>
          <a:xfrm>
            <a:off x="1412638" y="4341575"/>
            <a:ext cx="1449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Problem</a:t>
            </a:r>
            <a:endParaRPr b="1" i="0" sz="15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0" name="Google Shape;400;p13"/>
          <p:cNvSpPr txBox="1"/>
          <p:nvPr/>
        </p:nvSpPr>
        <p:spPr>
          <a:xfrm>
            <a:off x="5648538" y="4341575"/>
            <a:ext cx="186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Solution</a:t>
            </a:r>
            <a:endParaRPr b="1" i="0" sz="15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4"/>
          <p:cNvSpPr/>
          <p:nvPr/>
        </p:nvSpPr>
        <p:spPr>
          <a:xfrm>
            <a:off x="3297500" y="2163149"/>
            <a:ext cx="2540100" cy="2540100"/>
          </a:xfrm>
          <a:prstGeom prst="donut">
            <a:avLst>
              <a:gd fmla="val 16067" name="adj"/>
            </a:avLst>
          </a:prstGeom>
          <a:solidFill>
            <a:srgbClr val="000000">
              <a:alpha val="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14"/>
          <p:cNvCxnSpPr/>
          <p:nvPr/>
        </p:nvCxnSpPr>
        <p:spPr>
          <a:xfrm>
            <a:off x="3025325" y="2505920"/>
            <a:ext cx="340800" cy="3765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408" name="Google Shape;408;p14"/>
          <p:cNvSpPr txBox="1"/>
          <p:nvPr/>
        </p:nvSpPr>
        <p:spPr>
          <a:xfrm>
            <a:off x="6080899" y="1630200"/>
            <a:ext cx="25401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Define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problems with precision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14"/>
          <p:cNvCxnSpPr/>
          <p:nvPr/>
        </p:nvCxnSpPr>
        <p:spPr>
          <a:xfrm flipH="1" rot="10800000">
            <a:off x="2925575" y="3670350"/>
            <a:ext cx="367500" cy="1386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410" name="Google Shape;410;p14"/>
          <p:cNvSpPr txBox="1"/>
          <p:nvPr/>
        </p:nvSpPr>
        <p:spPr>
          <a:xfrm>
            <a:off x="94650" y="1706400"/>
            <a:ext cx="29595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 and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Results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4"/>
          <p:cNvSpPr/>
          <p:nvPr/>
        </p:nvSpPr>
        <p:spPr>
          <a:xfrm flipH="1" rot="-1800585">
            <a:off x="3224388" y="2083402"/>
            <a:ext cx="2688407" cy="2690826"/>
          </a:xfrm>
          <a:prstGeom prst="blockArc">
            <a:avLst>
              <a:gd fmla="val 14348563" name="adj1"/>
              <a:gd fmla="val 19872341" name="adj2"/>
              <a:gd fmla="val 9100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2" name="Google Shape;412;p14"/>
          <p:cNvCxnSpPr/>
          <p:nvPr/>
        </p:nvCxnSpPr>
        <p:spPr>
          <a:xfrm rot="10800000">
            <a:off x="5633050" y="3920507"/>
            <a:ext cx="354900" cy="35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413" name="Google Shape;413;p14"/>
          <p:cNvSpPr txBox="1"/>
          <p:nvPr/>
        </p:nvSpPr>
        <p:spPr>
          <a:xfrm>
            <a:off x="-145375" y="2673588"/>
            <a:ext cx="31050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strategies/ practices will we select and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 (Supporting student academic and social behavior)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4"/>
          <p:cNvSpPr txBox="1"/>
          <p:nvPr/>
        </p:nvSpPr>
        <p:spPr>
          <a:xfrm>
            <a:off x="6039100" y="3138750"/>
            <a:ext cx="3105000" cy="20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does the data say?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strengths and opportunities for growth.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4"/>
          <p:cNvSpPr txBox="1"/>
          <p:nvPr/>
        </p:nvSpPr>
        <p:spPr>
          <a:xfrm>
            <a:off x="3845784" y="3053868"/>
            <a:ext cx="14448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4"/>
          <p:cNvSpPr/>
          <p:nvPr/>
        </p:nvSpPr>
        <p:spPr>
          <a:xfrm rot="1800047">
            <a:off x="3219843" y="2083842"/>
            <a:ext cx="2690936" cy="2690936"/>
          </a:xfrm>
          <a:prstGeom prst="blockArc">
            <a:avLst>
              <a:gd fmla="val 14545937" name="adj1"/>
              <a:gd fmla="val 19902139" name="adj2"/>
              <a:gd fmla="val 911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4"/>
          <p:cNvSpPr/>
          <p:nvPr/>
        </p:nvSpPr>
        <p:spPr>
          <a:xfrm rot="9000757">
            <a:off x="3213964" y="2083427"/>
            <a:ext cx="2690226" cy="2690226"/>
          </a:xfrm>
          <a:prstGeom prst="blockArc">
            <a:avLst>
              <a:gd fmla="val 18041678" name="adj1"/>
              <a:gd fmla="val 1798478" name="adj2"/>
              <a:gd fmla="val 959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4"/>
          <p:cNvSpPr/>
          <p:nvPr/>
        </p:nvSpPr>
        <p:spPr>
          <a:xfrm flipH="1" rot="-9000757">
            <a:off x="3221634" y="2084177"/>
            <a:ext cx="2690226" cy="2690226"/>
          </a:xfrm>
          <a:prstGeom prst="blockArc">
            <a:avLst>
              <a:gd fmla="val 17967225" name="adj1"/>
              <a:gd fmla="val 1529547" name="adj2"/>
              <a:gd fmla="val 9279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4"/>
          <p:cNvSpPr/>
          <p:nvPr/>
        </p:nvSpPr>
        <p:spPr>
          <a:xfrm rot="8100000">
            <a:off x="3166119" y="3254857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4"/>
          <p:cNvSpPr/>
          <p:nvPr/>
        </p:nvSpPr>
        <p:spPr>
          <a:xfrm rot="-2700000">
            <a:off x="5598628" y="3247696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4"/>
          <p:cNvSpPr/>
          <p:nvPr/>
        </p:nvSpPr>
        <p:spPr>
          <a:xfrm rot="2700000">
            <a:off x="4382023" y="4460469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4"/>
          <p:cNvSpPr/>
          <p:nvPr/>
        </p:nvSpPr>
        <p:spPr>
          <a:xfrm rot="-8100000">
            <a:off x="4382715" y="2024801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4"/>
          <p:cNvSpPr txBox="1"/>
          <p:nvPr/>
        </p:nvSpPr>
        <p:spPr>
          <a:xfrm>
            <a:off x="4975675" y="5219300"/>
            <a:ext cx="254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Establish a SMART goal.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4"/>
          <p:cNvSpPr txBox="1"/>
          <p:nvPr/>
        </p:nvSpPr>
        <p:spPr>
          <a:xfrm rot="2248">
            <a:off x="990050" y="5034450"/>
            <a:ext cx="3211201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teachers need to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/sustain?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5" name="Google Shape;425;p14"/>
          <p:cNvCxnSpPr/>
          <p:nvPr/>
        </p:nvCxnSpPr>
        <p:spPr>
          <a:xfrm rot="10800000">
            <a:off x="5233775" y="4554925"/>
            <a:ext cx="160200" cy="50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426" name="Google Shape;426;p14"/>
          <p:cNvCxnSpPr/>
          <p:nvPr/>
        </p:nvCxnSpPr>
        <p:spPr>
          <a:xfrm flipH="1" rot="10800000">
            <a:off x="3258025" y="4262525"/>
            <a:ext cx="457500" cy="3063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427" name="Google Shape;4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9851">
            <a:off x="3358575" y="1828045"/>
            <a:ext cx="2837400" cy="28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1825" y="2421674"/>
            <a:ext cx="2722500" cy="26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3838" y="2121325"/>
            <a:ext cx="2828925" cy="293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4"/>
          <p:cNvCxnSpPr/>
          <p:nvPr/>
        </p:nvCxnSpPr>
        <p:spPr>
          <a:xfrm flipH="1">
            <a:off x="5638100" y="2242325"/>
            <a:ext cx="442800" cy="3681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431" name="Google Shape;43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5700" y="1808100"/>
            <a:ext cx="2837400" cy="28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4"/>
          <p:cNvSpPr txBox="1"/>
          <p:nvPr/>
        </p:nvSpPr>
        <p:spPr>
          <a:xfrm>
            <a:off x="143450" y="6059400"/>
            <a:ext cx="7720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Florida Positive Behavioral Interventions &amp; Supports Project (2016)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3640400" y="2579400"/>
            <a:ext cx="1847100" cy="1689600"/>
          </a:xfrm>
          <a:prstGeom prst="ellipse">
            <a:avLst/>
          </a:prstGeom>
          <a:solidFill>
            <a:srgbClr val="AAB7E1"/>
          </a:solidFill>
          <a:ln cap="flat" cmpd="sng" w="9525">
            <a:solidFill>
              <a:srgbClr val="3A54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TIER 1 CORE TEAM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4" name="Google Shape;434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927809">
            <a:off x="3068402" y="4338313"/>
            <a:ext cx="652045" cy="67172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4"/>
          <p:cNvSpPr txBox="1"/>
          <p:nvPr/>
        </p:nvSpPr>
        <p:spPr>
          <a:xfrm>
            <a:off x="7116600" y="4753725"/>
            <a:ext cx="20274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orkbook p.1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963850" y="5745387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Problem Solving Process Themes</a:t>
            </a:r>
            <a:endParaRPr sz="3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5"/>
          <p:cNvSpPr txBox="1"/>
          <p:nvPr>
            <p:ph type="title"/>
          </p:nvPr>
        </p:nvSpPr>
        <p:spPr>
          <a:xfrm>
            <a:off x="457200" y="250507"/>
            <a:ext cx="8229600" cy="13257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Where is your Tier 1 Team?  </a:t>
            </a:r>
            <a:br>
              <a:rPr lang="en-US" sz="3200"/>
            </a:br>
            <a:r>
              <a:rPr lang="en-US" sz="3200"/>
              <a:t>Typical vs. Effective Problem Solvers</a:t>
            </a:r>
            <a:endParaRPr/>
          </a:p>
        </p:txBody>
      </p:sp>
      <p:sp>
        <p:nvSpPr>
          <p:cNvPr id="444" name="Google Shape;444;p15"/>
          <p:cNvSpPr txBox="1"/>
          <p:nvPr>
            <p:ph idx="1" type="body"/>
          </p:nvPr>
        </p:nvSpPr>
        <p:spPr>
          <a:xfrm>
            <a:off x="912825" y="1666576"/>
            <a:ext cx="3582900" cy="741000"/>
          </a:xfrm>
          <a:prstGeom prst="rect">
            <a:avLst/>
          </a:prstGeom>
          <a:solidFill>
            <a:srgbClr val="003369">
              <a:alpha val="73725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Effective Problem Solving</a:t>
            </a:r>
            <a:endParaRPr sz="2400"/>
          </a:p>
        </p:txBody>
      </p:sp>
      <p:sp>
        <p:nvSpPr>
          <p:cNvPr id="445" name="Google Shape;445;p15"/>
          <p:cNvSpPr txBox="1"/>
          <p:nvPr>
            <p:ph idx="3" type="body"/>
          </p:nvPr>
        </p:nvSpPr>
        <p:spPr>
          <a:xfrm>
            <a:off x="5105400" y="1673500"/>
            <a:ext cx="3581400" cy="741000"/>
          </a:xfrm>
          <a:prstGeom prst="rect">
            <a:avLst/>
          </a:prstGeom>
          <a:solidFill>
            <a:srgbClr val="003369">
              <a:alpha val="73725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Typical Problem Solving</a:t>
            </a:r>
            <a:endParaRPr sz="2400"/>
          </a:p>
        </p:txBody>
      </p:sp>
      <p:sp>
        <p:nvSpPr>
          <p:cNvPr id="446" name="Google Shape;446;p15"/>
          <p:cNvSpPr txBox="1"/>
          <p:nvPr>
            <p:ph idx="2" type="body"/>
          </p:nvPr>
        </p:nvSpPr>
        <p:spPr>
          <a:xfrm>
            <a:off x="160225" y="2490750"/>
            <a:ext cx="44118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Observable and measurable terms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Multiple sources of data to validate assumptions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Highly detailed steps to implement the intervention with fidelity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Use student &amp; intervention fidelity data to identify next steps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7" name="Google Shape;447;p15"/>
          <p:cNvSpPr txBox="1"/>
          <p:nvPr>
            <p:ph idx="4" type="body"/>
          </p:nvPr>
        </p:nvSpPr>
        <p:spPr>
          <a:xfrm>
            <a:off x="4572025" y="2486900"/>
            <a:ext cx="44118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Define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vaguely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Assumptions not 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validated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eneric plans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idelity of actions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and/or outcomes 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not monitored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bandon interventions without considering fidelity or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feasibility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8" name="Google Shape;448;p15"/>
          <p:cNvSpPr txBox="1"/>
          <p:nvPr/>
        </p:nvSpPr>
        <p:spPr>
          <a:xfrm>
            <a:off x="6319500" y="6380100"/>
            <a:ext cx="282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Gaunt, B.(2023)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lti-colored pyramid showing three tiers" id="454" name="Google Shape;4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850" y="1778800"/>
            <a:ext cx="4713150" cy="451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6"/>
          <p:cNvSpPr txBox="1"/>
          <p:nvPr/>
        </p:nvSpPr>
        <p:spPr>
          <a:xfrm>
            <a:off x="228600" y="3791100"/>
            <a:ext cx="2031000" cy="6285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80 - 90%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6" name="Google Shape;456;p16"/>
          <p:cNvSpPr txBox="1"/>
          <p:nvPr/>
        </p:nvSpPr>
        <p:spPr>
          <a:xfrm>
            <a:off x="941250" y="2565000"/>
            <a:ext cx="1595400" cy="568500"/>
          </a:xfrm>
          <a:prstGeom prst="rect">
            <a:avLst/>
          </a:prstGeom>
          <a:solidFill>
            <a:srgbClr val="FFF2CC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5 - 15%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Google Shape;457;p16"/>
          <p:cNvSpPr txBox="1"/>
          <p:nvPr/>
        </p:nvSpPr>
        <p:spPr>
          <a:xfrm>
            <a:off x="2397725" y="1643713"/>
            <a:ext cx="1595400" cy="568500"/>
          </a:xfrm>
          <a:prstGeom prst="rect">
            <a:avLst/>
          </a:prstGeom>
          <a:solidFill>
            <a:srgbClr val="E06666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1 - 5%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16"/>
          <p:cNvSpPr txBox="1"/>
          <p:nvPr/>
        </p:nvSpPr>
        <p:spPr>
          <a:xfrm>
            <a:off x="5400675" y="1600200"/>
            <a:ext cx="3514800" cy="4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Tier 3 for a </a:t>
            </a:r>
            <a:r>
              <a:rPr b="0" i="1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Few</a:t>
            </a:r>
            <a:r>
              <a:rPr b="0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Intensive, Individualized</a:t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Tier 2 for </a:t>
            </a:r>
            <a:r>
              <a:rPr b="0" i="1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Some</a:t>
            </a:r>
            <a:r>
              <a:rPr b="0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Targeted for Small Groups</a:t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Tier I for </a:t>
            </a:r>
            <a:r>
              <a:rPr b="1" i="1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</a:t>
            </a:r>
            <a:r>
              <a:rPr b="1" i="0" lang="en-US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 Core/Universal</a:t>
            </a:r>
            <a:endParaRPr b="1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Google Shape;459;p1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</a:pPr>
            <a:r>
              <a:rPr lang="en-US" sz="3800"/>
              <a:t>How well are we serving all students? </a:t>
            </a:r>
            <a:endParaRPr sz="3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7"/>
          <p:cNvSpPr txBox="1"/>
          <p:nvPr>
            <p:ph type="title"/>
          </p:nvPr>
        </p:nvSpPr>
        <p:spPr>
          <a:xfrm>
            <a:off x="228600" y="88300"/>
            <a:ext cx="8686800" cy="11178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400"/>
              <a:t>Where do most of our decisions about supporting students occur?</a:t>
            </a:r>
            <a:endParaRPr sz="3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00"/>
              <a:t> </a:t>
            </a:r>
            <a:endParaRPr sz="2600"/>
          </a:p>
        </p:txBody>
      </p:sp>
      <p:pic>
        <p:nvPicPr>
          <p:cNvPr id="466" name="Google Shape;46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850" y="2039200"/>
            <a:ext cx="4399000" cy="34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7"/>
          <p:cNvPicPr preferRelativeResize="0"/>
          <p:nvPr/>
        </p:nvPicPr>
        <p:blipFill rotWithShape="1">
          <a:blip r:embed="rId4">
            <a:alphaModFix/>
          </a:blip>
          <a:srcRect b="0" l="59349" r="10311" t="28600"/>
          <a:stretch/>
        </p:blipFill>
        <p:spPr>
          <a:xfrm>
            <a:off x="1056650" y="1749150"/>
            <a:ext cx="1906175" cy="43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8"/>
          <p:cNvSpPr txBox="1"/>
          <p:nvPr>
            <p:ph type="title"/>
          </p:nvPr>
        </p:nvSpPr>
        <p:spPr>
          <a:xfrm>
            <a:off x="457200" y="274638"/>
            <a:ext cx="8229600" cy="1132200"/>
          </a:xfrm>
          <a:prstGeom prst="rect">
            <a:avLst/>
          </a:prstGeom>
          <a:solidFill>
            <a:srgbClr val="003369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sz="3700"/>
              <a:t>Do we have the right people on our team?  </a:t>
            </a:r>
            <a:endParaRPr b="0" i="0" sz="3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6625" y="1832002"/>
            <a:ext cx="5624300" cy="44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8"/>
          <p:cNvSpPr txBox="1"/>
          <p:nvPr/>
        </p:nvSpPr>
        <p:spPr>
          <a:xfrm>
            <a:off x="2152875" y="1325100"/>
            <a:ext cx="18801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Teacher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Google Shape;475;p18"/>
          <p:cNvSpPr txBox="1"/>
          <p:nvPr/>
        </p:nvSpPr>
        <p:spPr>
          <a:xfrm>
            <a:off x="5664750" y="1406850"/>
            <a:ext cx="18801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Family Member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Google Shape;476;p18"/>
          <p:cNvSpPr txBox="1"/>
          <p:nvPr/>
        </p:nvSpPr>
        <p:spPr>
          <a:xfrm>
            <a:off x="7263900" y="3299825"/>
            <a:ext cx="18801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Student</a:t>
            </a:r>
            <a:endParaRPr b="1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7" name="Google Shape;477;p18"/>
          <p:cNvSpPr txBox="1"/>
          <p:nvPr/>
        </p:nvSpPr>
        <p:spPr>
          <a:xfrm>
            <a:off x="6119550" y="6165700"/>
            <a:ext cx="25752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Administrator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8" name="Google Shape;478;p18"/>
          <p:cNvSpPr txBox="1"/>
          <p:nvPr/>
        </p:nvSpPr>
        <p:spPr>
          <a:xfrm>
            <a:off x="3200800" y="6324850"/>
            <a:ext cx="21255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Counselor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18"/>
          <p:cNvSpPr txBox="1"/>
          <p:nvPr/>
        </p:nvSpPr>
        <p:spPr>
          <a:xfrm>
            <a:off x="1395200" y="5550550"/>
            <a:ext cx="18801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Staff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p18"/>
          <p:cNvSpPr txBox="1"/>
          <p:nvPr/>
        </p:nvSpPr>
        <p:spPr>
          <a:xfrm>
            <a:off x="193525" y="3101975"/>
            <a:ext cx="18801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Anyone else?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19"/>
          <p:cNvSpPr txBox="1"/>
          <p:nvPr>
            <p:ph idx="1" type="body"/>
          </p:nvPr>
        </p:nvSpPr>
        <p:spPr>
          <a:xfrm>
            <a:off x="3575050" y="273050"/>
            <a:ext cx="5481300" cy="652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rPr lang="en-US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General Features of Tier 1 Standards of Practice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➢"/>
            </a:pPr>
            <a:r>
              <a:rPr lang="en-US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Instruction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➢"/>
            </a:pPr>
            <a:r>
              <a:rPr lang="en-US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Curriculum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3000"/>
              <a:buFont typeface="Verdana"/>
              <a:buChar char="➢"/>
            </a:pPr>
            <a:r>
              <a:rPr lang="en-US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Environment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19"/>
          <p:cNvSpPr txBox="1"/>
          <p:nvPr>
            <p:ph idx="2" type="body"/>
          </p:nvPr>
        </p:nvSpPr>
        <p:spPr>
          <a:xfrm>
            <a:off x="457200" y="1435100"/>
            <a:ext cx="3008400" cy="4764900"/>
          </a:xfrm>
          <a:prstGeom prst="rect">
            <a:avLst/>
          </a:prstGeom>
          <a:solidFill>
            <a:srgbClr val="003369">
              <a:alpha val="7215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9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How are you ensuring that your Tier 1 is healthy?</a:t>
            </a:r>
            <a:endParaRPr sz="29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Workbook p. 12  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9" name="Google Shape;48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086125" y="452497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490" name="Google Shape;49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3100" y="599545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"/>
          <p:cNvSpPr txBox="1"/>
          <p:nvPr>
            <p:ph idx="1" type="body"/>
          </p:nvPr>
        </p:nvSpPr>
        <p:spPr>
          <a:xfrm>
            <a:off x="318975" y="1600200"/>
            <a:ext cx="859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Please feel free to tag us at any of our social media handles below!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Follow VTSS</a:t>
            </a:r>
            <a:endParaRPr/>
          </a:p>
        </p:txBody>
      </p:sp>
      <p:pic>
        <p:nvPicPr>
          <p:cNvPr id="291" name="Google Shape;2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9050" y="34483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"/>
          <p:cNvSpPr txBox="1"/>
          <p:nvPr/>
        </p:nvSpPr>
        <p:spPr>
          <a:xfrm>
            <a:off x="3842225" y="3711725"/>
            <a:ext cx="4175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Twitter - </a:t>
            </a:r>
            <a:r>
              <a:rPr b="0" i="0" lang="en-US" sz="2400" u="none" cap="none" strike="noStrike">
                <a:solidFill>
                  <a:srgbClr val="307BF3"/>
                </a:solidFill>
                <a:latin typeface="Verdana"/>
                <a:ea typeface="Verdana"/>
                <a:cs typeface="Verdana"/>
                <a:sym typeface="Verdana"/>
              </a:rPr>
              <a:t>VTSS_RIC</a:t>
            </a:r>
            <a:endParaRPr b="0" i="0" sz="2400" u="none" cap="none" strike="noStrike">
              <a:solidFill>
                <a:srgbClr val="307BF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Facebook - </a:t>
            </a:r>
            <a:r>
              <a:rPr b="0" i="0" lang="en-US" sz="2400" u="none" cap="none" strike="noStrike">
                <a:solidFill>
                  <a:srgbClr val="307BF3"/>
                </a:solidFill>
                <a:latin typeface="Verdana"/>
                <a:ea typeface="Verdana"/>
                <a:cs typeface="Verdana"/>
                <a:sym typeface="Verdana"/>
              </a:rPr>
              <a:t>VTSSRIC</a:t>
            </a:r>
            <a:endParaRPr b="0" i="0" sz="2400" u="none" cap="none" strike="noStrike">
              <a:solidFill>
                <a:srgbClr val="307BF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3" name="Google Shape;29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8675" y="4705400"/>
            <a:ext cx="1723760" cy="129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 txBox="1"/>
          <p:nvPr>
            <p:ph type="title"/>
          </p:nvPr>
        </p:nvSpPr>
        <p:spPr>
          <a:xfrm>
            <a:off x="685800" y="1700150"/>
            <a:ext cx="7772400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102"/>
              <a:buNone/>
            </a:pPr>
            <a:r>
              <a:rPr lang="en-US" sz="4932">
                <a:latin typeface="Verdana"/>
                <a:ea typeface="Verdana"/>
                <a:cs typeface="Verdana"/>
                <a:sym typeface="Verdana"/>
              </a:rPr>
              <a:t>Where to start?</a:t>
            </a:r>
            <a:endParaRPr sz="4932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1583"/>
              <a:buNone/>
            </a:pPr>
            <a:r>
              <a:rPr b="0" i="1" lang="en-US" sz="3377">
                <a:latin typeface="Verdana"/>
                <a:ea typeface="Verdana"/>
                <a:cs typeface="Verdana"/>
                <a:sym typeface="Verdana"/>
              </a:rPr>
              <a:t>Problem Identification</a:t>
            </a:r>
            <a:endParaRPr b="0" i="1" sz="3377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7" name="Google Shape;49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5905" y="2958050"/>
            <a:ext cx="5909321" cy="36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 sz="4400">
                <a:solidFill>
                  <a:schemeClr val="dk1"/>
                </a:solidFill>
              </a:rPr>
              <a:t>DEFINE: </a:t>
            </a:r>
            <a:br>
              <a:rPr b="1" lang="en-US">
                <a:solidFill>
                  <a:schemeClr val="dk1"/>
                </a:solidFill>
              </a:rPr>
            </a:br>
            <a:r>
              <a:rPr b="1" i="1" lang="en-US" sz="3600">
                <a:solidFill>
                  <a:schemeClr val="dk1"/>
                </a:solidFill>
              </a:rPr>
              <a:t>What is the Problem?</a:t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503" name="Google Shape;5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575" y="3457498"/>
            <a:ext cx="6722151" cy="30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1"/>
          <p:cNvSpPr/>
          <p:nvPr/>
        </p:nvSpPr>
        <p:spPr>
          <a:xfrm>
            <a:off x="5246775" y="3194425"/>
            <a:ext cx="2424300" cy="13968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8251" y="3741600"/>
            <a:ext cx="3488675" cy="2873649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2"/>
          <p:cNvSpPr txBox="1"/>
          <p:nvPr/>
        </p:nvSpPr>
        <p:spPr>
          <a:xfrm>
            <a:off x="628650" y="1690825"/>
            <a:ext cx="7886700" cy="40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“If I had an hour to solve a problem I’d spend 55 minutes thinking about the problem and 5 minutes thinking about solutions.” 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~Albert Einstein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2" name="Google Shape;512;p2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Can you relate?</a:t>
            </a: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8875" y="4691850"/>
            <a:ext cx="1291650" cy="126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3"/>
          <p:cNvSpPr txBox="1"/>
          <p:nvPr>
            <p:ph idx="1" type="body"/>
          </p:nvPr>
        </p:nvSpPr>
        <p:spPr>
          <a:xfrm>
            <a:off x="912813" y="1666567"/>
            <a:ext cx="3582900" cy="6576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Known/Suspected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Google Shape;520;p23"/>
          <p:cNvSpPr txBox="1"/>
          <p:nvPr>
            <p:ph idx="3" type="body"/>
          </p:nvPr>
        </p:nvSpPr>
        <p:spPr>
          <a:xfrm>
            <a:off x="5105400" y="1673500"/>
            <a:ext cx="3581400" cy="639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Unknown/Hidden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Google Shape;521;p23"/>
          <p:cNvSpPr txBox="1"/>
          <p:nvPr>
            <p:ph idx="2" type="body"/>
          </p:nvPr>
        </p:nvSpPr>
        <p:spPr>
          <a:xfrm>
            <a:off x="457200" y="2338350"/>
            <a:ext cx="4038300" cy="4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Concern or a question from the principal, central office, BLT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Specific data (grade retention, attendance, SOLs, climate surveys, ODR’s, etc.)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i="1"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en-US">
                <a:latin typeface="Verdana"/>
                <a:ea typeface="Verdana"/>
                <a:cs typeface="Verdana"/>
                <a:sym typeface="Verdana"/>
              </a:rPr>
              <a:t>Cannot assume the concern or question accurately represents reality</a:t>
            </a:r>
            <a:endParaRPr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2" name="Google Shape;522;p23"/>
          <p:cNvSpPr txBox="1"/>
          <p:nvPr>
            <p:ph idx="4" type="body"/>
          </p:nvPr>
        </p:nvSpPr>
        <p:spPr>
          <a:xfrm>
            <a:off x="4724475" y="2334500"/>
            <a:ext cx="4110300" cy="4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Recognizes areas outside of daily lived experiences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Looks at big data and discusses how we can find out more about who is not experiencing success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Involves teacher, student, and family voice and concerns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2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Types of Problems</a:t>
            </a:r>
            <a:endParaRPr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4"/>
          <p:cNvSpPr/>
          <p:nvPr/>
        </p:nvSpPr>
        <p:spPr>
          <a:xfrm>
            <a:off x="5544475" y="1638300"/>
            <a:ext cx="3370800" cy="3111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4"/>
          <p:cNvSpPr txBox="1"/>
          <p:nvPr/>
        </p:nvSpPr>
        <p:spPr>
          <a:xfrm>
            <a:off x="628650" y="1925600"/>
            <a:ext cx="7886700" cy="3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1" lang="en-US" sz="26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Is there a problem?</a:t>
            </a: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Academics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Behavior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Attendance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1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Social Emotional Wellness</a:t>
            </a:r>
            <a:endParaRPr b="0" i="1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1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Community health</a:t>
            </a:r>
            <a:endParaRPr b="0" i="1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1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Teacher retention</a:t>
            </a:r>
            <a:endParaRPr b="0" i="1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●"/>
            </a:pPr>
            <a:r>
              <a:rPr b="0" i="1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Family engagement</a:t>
            </a:r>
            <a:endParaRPr b="0" i="1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1" name="Google Shape;531;p24"/>
          <p:cNvSpPr txBox="1"/>
          <p:nvPr/>
        </p:nvSpPr>
        <p:spPr>
          <a:xfrm>
            <a:off x="5762275" y="2148075"/>
            <a:ext cx="2932800" cy="23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1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is the data that indicates that there is a problem that needs to be addressed?</a:t>
            </a:r>
            <a:endParaRPr b="0" i="1" sz="2400" u="none" cap="none" strike="noStrike">
              <a:solidFill>
                <a:srgbClr val="002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p2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3600"/>
              <a:t>Data: Evidence of Need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3600"/>
              <a:t>What is your data story?</a:t>
            </a:r>
            <a:endParaRPr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4675" y="1749400"/>
            <a:ext cx="5276452" cy="3511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9" name="Google Shape;539;p25"/>
          <p:cNvSpPr txBox="1"/>
          <p:nvPr/>
        </p:nvSpPr>
        <p:spPr>
          <a:xfrm>
            <a:off x="0" y="1665275"/>
            <a:ext cx="3494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900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https://schoolquality.virginia.gov/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690" y="2812762"/>
            <a:ext cx="7726624" cy="523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5425" y="2283693"/>
            <a:ext cx="7973173" cy="45220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0325" y="4731075"/>
            <a:ext cx="6035825" cy="1983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3" name="Google Shape;543;p2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VA School Quality Profile</a:t>
            </a:r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 b="0" l="0" r="0" t="18379"/>
          <a:stretch/>
        </p:blipFill>
        <p:spPr>
          <a:xfrm>
            <a:off x="1019300" y="1660675"/>
            <a:ext cx="7105400" cy="44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From This to That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Google Shape;557;p27"/>
          <p:cNvSpPr txBox="1"/>
          <p:nvPr>
            <p:ph idx="1" type="body"/>
          </p:nvPr>
        </p:nvSpPr>
        <p:spPr>
          <a:xfrm>
            <a:off x="3575050" y="273050"/>
            <a:ext cx="5111700" cy="5675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b="1" lang="en-US" sz="3000">
                <a:latin typeface="Verdana"/>
                <a:ea typeface="Verdana"/>
                <a:cs typeface="Verdana"/>
                <a:sym typeface="Verdana"/>
              </a:rPr>
              <a:t>Discuss: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What data sources will help you monitor your school’s potential problems?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/>
          </a:p>
        </p:txBody>
      </p:sp>
      <p:sp>
        <p:nvSpPr>
          <p:cNvPr id="558" name="Google Shape;558;p27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2156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Exploring Data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559" name="Google Shape;559;p27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88" y="4693225"/>
            <a:ext cx="1827375" cy="10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7"/>
          <p:cNvPicPr preferRelativeResize="0"/>
          <p:nvPr/>
        </p:nvPicPr>
        <p:blipFill rotWithShape="1">
          <a:blip r:embed="rId5">
            <a:alphaModFix/>
          </a:blip>
          <a:srcRect b="0" l="0" r="0" t="20477"/>
          <a:stretch/>
        </p:blipFill>
        <p:spPr>
          <a:xfrm>
            <a:off x="3760027" y="3429000"/>
            <a:ext cx="4926724" cy="1720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1" name="Google Shape;561;p27"/>
          <p:cNvSpPr txBox="1"/>
          <p:nvPr/>
        </p:nvSpPr>
        <p:spPr>
          <a:xfrm>
            <a:off x="135875" y="5904350"/>
            <a:ext cx="717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p.1</a:t>
            </a:r>
            <a:r>
              <a:rPr lang="en-US" sz="2100"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b="0" i="0" lang="en-US" sz="2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List of potential data 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p.1</a:t>
            </a:r>
            <a:r>
              <a:rPr lang="en-US" sz="2100"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b="0" i="0" lang="en-US" sz="2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Potential data sources worksheet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2" name="Google Shape;56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464500" y="39992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563" name="Google Shape;56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78850" y="385955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What is your data saying?</a:t>
            </a:r>
            <a:endParaRPr/>
          </a:p>
        </p:txBody>
      </p:sp>
      <p:pic>
        <p:nvPicPr>
          <p:cNvPr id="570" name="Google Shape;5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06800" y="2728900"/>
            <a:ext cx="1937200" cy="183615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8"/>
          <p:cNvSpPr/>
          <p:nvPr/>
        </p:nvSpPr>
        <p:spPr>
          <a:xfrm>
            <a:off x="228600" y="1514225"/>
            <a:ext cx="7100460" cy="1551690"/>
          </a:xfrm>
          <a:prstGeom prst="flowChartTerminator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Compare the data to </a:t>
            </a:r>
            <a:r>
              <a:rPr b="1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is typical</a:t>
            </a: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is the mean/median?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should we expect?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2" name="Google Shape;572;p28"/>
          <p:cNvSpPr/>
          <p:nvPr/>
        </p:nvSpPr>
        <p:spPr>
          <a:xfrm>
            <a:off x="228600" y="3220850"/>
            <a:ext cx="7100460" cy="1625130"/>
          </a:xfrm>
          <a:prstGeom prst="flowChartTerminator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Compare the data to </a:t>
            </a:r>
            <a:r>
              <a:rPr b="1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is possible</a:t>
            </a: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80000"/>
              </a:lnSpc>
              <a:spcBef>
                <a:spcPts val="25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does “ideal” look like?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80000"/>
              </a:lnSpc>
              <a:spcBef>
                <a:spcPts val="25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2C3C"/>
                </a:solidFill>
                <a:latin typeface="Verdana"/>
                <a:ea typeface="Verdana"/>
                <a:cs typeface="Verdana"/>
                <a:sym typeface="Verdana"/>
              </a:rPr>
              <a:t>What are our success criteria for ALL students?</a:t>
            </a:r>
            <a:endParaRPr b="0" i="0" sz="2400" u="none" cap="none" strike="noStrike">
              <a:solidFill>
                <a:srgbClr val="002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3" name="Google Shape;573;p28"/>
          <p:cNvSpPr/>
          <p:nvPr/>
        </p:nvSpPr>
        <p:spPr>
          <a:xfrm>
            <a:off x="228600" y="5014075"/>
            <a:ext cx="7100460" cy="1625130"/>
          </a:xfrm>
          <a:prstGeom prst="flowChartTerminator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Compare the data to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needed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the goal?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the standard?</a:t>
            </a:r>
            <a:endParaRPr b="0" i="0" sz="2400" u="none" cap="none" strike="noStrike">
              <a:solidFill>
                <a:srgbClr val="002C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Identifying Red Flags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0" name="Google Shape;580;p29"/>
          <p:cNvSpPr txBox="1"/>
          <p:nvPr>
            <p:ph idx="1" type="body"/>
          </p:nvPr>
        </p:nvSpPr>
        <p:spPr>
          <a:xfrm>
            <a:off x="381000" y="1524000"/>
            <a:ext cx="83706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●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In what general area(s) are our outcomes not meeting our shared expectations?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What trends have we observed in our school related to identified </a:t>
            </a:r>
            <a:r>
              <a:rPr lang="en-US" sz="2600">
                <a:solidFill>
                  <a:srgbClr val="0944A1"/>
                </a:solidFill>
                <a:latin typeface="Verdana"/>
                <a:ea typeface="Verdana"/>
                <a:cs typeface="Verdana"/>
                <a:sym typeface="Verdana"/>
              </a:rPr>
              <a:t>problem areas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Who is not experiencing success based on what is represented in the data?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●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Do data suggest we have a strong tier 1 across academic, behavior, social emotional wellness?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●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Which unmet needs have we uncovered?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Which are the most pressing to address now?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1" name="Google Shape;5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2400" y="228600"/>
            <a:ext cx="1143001" cy="114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44abe2bffa_0_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Materials</a:t>
            </a:r>
            <a:endParaRPr/>
          </a:p>
        </p:txBody>
      </p:sp>
      <p:sp>
        <p:nvSpPr>
          <p:cNvPr id="300" name="Google Shape;300;g344abe2bffa_0_0"/>
          <p:cNvSpPr txBox="1"/>
          <p:nvPr/>
        </p:nvSpPr>
        <p:spPr>
          <a:xfrm>
            <a:off x="128325" y="2065500"/>
            <a:ext cx="5124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1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https://vtss-ric.vcu.edu/implementers/didm-s/</a:t>
            </a:r>
            <a:r>
              <a:rPr lang="en-US" sz="3100"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3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1" name="Google Shape;301;g344abe2bff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532325" y="41897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4abe2bff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7475" y="1740475"/>
            <a:ext cx="2933900" cy="3146050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3" name="Google Shape;303;g344abe2bff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21375" y="418975"/>
            <a:ext cx="997700" cy="7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44abe2bffa_0_0"/>
          <p:cNvSpPr txBox="1"/>
          <p:nvPr/>
        </p:nvSpPr>
        <p:spPr>
          <a:xfrm>
            <a:off x="6200425" y="3935850"/>
            <a:ext cx="15480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Workbook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344abe2bff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3375" y="4088900"/>
            <a:ext cx="1968899" cy="2610626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6" name="Google Shape;306;g344abe2bffa_0_0"/>
          <p:cNvSpPr txBox="1"/>
          <p:nvPr/>
        </p:nvSpPr>
        <p:spPr>
          <a:xfrm>
            <a:off x="296950" y="4694300"/>
            <a:ext cx="25092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Notetaker →</a:t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Sun image - Free stock photo - Public Domain photo - CC0 ..." id="307" name="Google Shape;307;g344abe2bffa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64150" y="5320425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0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8" name="Google Shape;588;p30"/>
          <p:cNvSpPr txBox="1"/>
          <p:nvPr>
            <p:ph idx="1" type="body"/>
          </p:nvPr>
        </p:nvSpPr>
        <p:spPr>
          <a:xfrm>
            <a:off x="3575050" y="273050"/>
            <a:ext cx="5448000" cy="6526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/>
          </a:p>
        </p:txBody>
      </p:sp>
      <p:sp>
        <p:nvSpPr>
          <p:cNvPr id="589" name="Google Shape;589;p30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Identifying 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Red Flag/s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590" name="Google Shape;590;p30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88" y="4294775"/>
            <a:ext cx="1827375" cy="102789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 txBox="1"/>
          <p:nvPr/>
        </p:nvSpPr>
        <p:spPr>
          <a:xfrm>
            <a:off x="135875" y="6056750"/>
            <a:ext cx="332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p.1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7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2" name="Google Shape;59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8250" y="363250"/>
            <a:ext cx="4804825" cy="63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821925" y="47302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594" name="Google Shape;59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3575" y="3420775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1752600"/>
            <a:ext cx="5930900" cy="41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Moving From General to Precise</a:t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</a:pPr>
            <a:r>
              <a:rPr lang="en-US"/>
              <a:t>Based on your data…</a:t>
            </a:r>
            <a:endParaRPr/>
          </a:p>
        </p:txBody>
      </p:sp>
      <p:sp>
        <p:nvSpPr>
          <p:cNvPr id="608" name="Google Shape;608;p32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Precisely define the problem by identifying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who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and why.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problem?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Who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having the problem?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 occurring?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 occurring?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latin typeface="Verdana"/>
                <a:ea typeface="Verdana"/>
                <a:cs typeface="Verdana"/>
                <a:sym typeface="Verdana"/>
              </a:rPr>
              <a:t>Why is the problem occurring?</a:t>
            </a:r>
            <a:endParaRPr sz="3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/>
              <a:t>Using Data to </a:t>
            </a:r>
            <a:r>
              <a:rPr lang="en-US"/>
              <a:t>Create</a:t>
            </a:r>
            <a:r>
              <a:rPr lang="en-US" sz="4000"/>
              <a:t>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4000"/>
              <a:t>Problem Statements</a:t>
            </a:r>
            <a:endParaRPr/>
          </a:p>
        </p:txBody>
      </p:sp>
      <p:sp>
        <p:nvSpPr>
          <p:cNvPr id="616" name="Google Shape;616;p33"/>
          <p:cNvSpPr txBox="1"/>
          <p:nvPr>
            <p:ph idx="1" type="body"/>
          </p:nvPr>
        </p:nvSpPr>
        <p:spPr>
          <a:xfrm>
            <a:off x="228600" y="1371600"/>
            <a:ext cx="8686800" cy="52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00">
                <a:solidFill>
                  <a:srgbClr val="0944A1"/>
                </a:solidFill>
                <a:latin typeface="Verdana"/>
                <a:ea typeface="Verdana"/>
                <a:cs typeface="Verdana"/>
                <a:sym typeface="Verdana"/>
              </a:rPr>
              <a:t>The statement of a problem is important for team-based problem solving. </a:t>
            </a:r>
            <a:endParaRPr sz="2600">
              <a:solidFill>
                <a:srgbClr val="0944A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Everyone must be working on the same problem with the same assumptions.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Problems often are framed in a “Primary” or “General” form. That form creates concern, but is not useful for problem-solving.  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Shift the framing of “primary” problems based on initial review of data.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Use more detailed review of data to build “Solvable Problem Statements.”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4"/>
          <p:cNvSpPr txBox="1"/>
          <p:nvPr>
            <p:ph idx="1" type="body"/>
          </p:nvPr>
        </p:nvSpPr>
        <p:spPr>
          <a:xfrm>
            <a:off x="895200" y="1676402"/>
            <a:ext cx="3600600" cy="651300"/>
          </a:xfrm>
          <a:prstGeom prst="rect">
            <a:avLst/>
          </a:prstGeom>
          <a:solidFill>
            <a:srgbClr val="003369">
              <a:alpha val="7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18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Primary / General Statements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3" name="Google Shape;623;p34"/>
          <p:cNvSpPr txBox="1"/>
          <p:nvPr>
            <p:ph idx="2" type="body"/>
          </p:nvPr>
        </p:nvSpPr>
        <p:spPr>
          <a:xfrm>
            <a:off x="381000" y="2491199"/>
            <a:ext cx="4114800" cy="4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0997" lvl="0" marL="4572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Too many referrals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0997" lvl="0" marL="457200" rtl="0" algn="l">
              <a:lnSpc>
                <a:spcPct val="80000"/>
              </a:lnSpc>
              <a:spcBef>
                <a:spcPts val="16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September has more suspensions than last year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0997" lvl="0" marL="457200" rtl="0" algn="l">
              <a:lnSpc>
                <a:spcPct val="80000"/>
              </a:lnSpc>
              <a:spcBef>
                <a:spcPts val="16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Math SOL pass rates are decreasing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0997" lvl="0" marL="457200" rtl="0" algn="l">
              <a:lnSpc>
                <a:spcPct val="80000"/>
              </a:lnSpc>
              <a:spcBef>
                <a:spcPts val="16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Student disrespect is out of control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0997" lvl="0" marL="457200" rtl="0" algn="l">
              <a:lnSpc>
                <a:spcPct val="80000"/>
              </a:lnSpc>
              <a:spcBef>
                <a:spcPts val="16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Recess has been wild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4" name="Google Shape;624;p34"/>
          <p:cNvSpPr txBox="1"/>
          <p:nvPr>
            <p:ph idx="3" type="body"/>
          </p:nvPr>
        </p:nvSpPr>
        <p:spPr>
          <a:xfrm>
            <a:off x="5114925" y="1676400"/>
            <a:ext cx="3648000" cy="651300"/>
          </a:xfrm>
          <a:prstGeom prst="rect">
            <a:avLst/>
          </a:prstGeom>
          <a:solidFill>
            <a:srgbClr val="003369">
              <a:alpha val="7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18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Precision Statement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5" name="Google Shape;625;p34"/>
          <p:cNvSpPr txBox="1"/>
          <p:nvPr>
            <p:ph idx="4" type="body"/>
          </p:nvPr>
        </p:nvSpPr>
        <p:spPr>
          <a:xfrm>
            <a:off x="4676600" y="2403475"/>
            <a:ext cx="4219500" cy="4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There are more ODRs for aggression on the playground than last year. These are most likely to occur during first recess, with a large number of students, </a:t>
            </a:r>
            <a:r>
              <a:rPr lang="en-US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and the aggression is related to getting access to the new playground equipment.</a:t>
            </a:r>
            <a:endParaRPr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6" name="Google Shape;626;p3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Primary vs Precision Statements</a:t>
            </a:r>
            <a:endParaRPr sz="3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44"/>
              <a:buNone/>
            </a:pPr>
            <a:r>
              <a:rPr lang="en-US"/>
              <a:t>Examples</a:t>
            </a:r>
            <a:endParaRPr/>
          </a:p>
        </p:txBody>
      </p:sp>
      <p:sp>
        <p:nvSpPr>
          <p:cNvPr id="633" name="Google Shape;633;p35"/>
          <p:cNvSpPr txBox="1"/>
          <p:nvPr>
            <p:ph idx="1" type="body"/>
          </p:nvPr>
        </p:nvSpPr>
        <p:spPr>
          <a:xfrm>
            <a:off x="228600" y="1524000"/>
            <a:ext cx="8686800" cy="5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Example 1: 47% of eighth grade students in 2024 failed to pass the reading SOL.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Example 2: During the 2023-24 school year, 31% of ninth grade females received multiple office discipline referrals for dress code violations, as defined in the student handbook.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2600">
                <a:latin typeface="Verdana"/>
                <a:ea typeface="Verdana"/>
                <a:cs typeface="Verdana"/>
                <a:sym typeface="Verdana"/>
              </a:rPr>
              <a:t>Anywhere School: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In 2024, 35% of the student population was at-risk of being chronically absent, particularly among 7th and 8th grade students  being reported as economically disadvantaged.</a:t>
            </a: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3600"/>
              <a:t>Work Time: 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3600"/>
              <a:t>Developing a Problem Statement</a:t>
            </a:r>
            <a:endParaRPr sz="3600"/>
          </a:p>
        </p:txBody>
      </p:sp>
      <p:sp>
        <p:nvSpPr>
          <p:cNvPr id="640" name="Google Shape;640;p36"/>
          <p:cNvSpPr txBox="1"/>
          <p:nvPr>
            <p:ph idx="1" type="body"/>
          </p:nvPr>
        </p:nvSpPr>
        <p:spPr>
          <a:xfrm>
            <a:off x="912813" y="1666567"/>
            <a:ext cx="3582900" cy="6576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Write a Problem Statement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36"/>
          <p:cNvSpPr txBox="1"/>
          <p:nvPr>
            <p:ph idx="3" type="body"/>
          </p:nvPr>
        </p:nvSpPr>
        <p:spPr>
          <a:xfrm>
            <a:off x="5105400" y="1673500"/>
            <a:ext cx="3581400" cy="639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SzPct val="94594"/>
              <a:buNone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Where Are Your Gaps?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36"/>
          <p:cNvSpPr txBox="1"/>
          <p:nvPr>
            <p:ph idx="2" type="body"/>
          </p:nvPr>
        </p:nvSpPr>
        <p:spPr>
          <a:xfrm>
            <a:off x="457200" y="2327275"/>
            <a:ext cx="4114800" cy="25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What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Who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When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Where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(We’ll get to the “Why”)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3" name="Google Shape;643;p36"/>
          <p:cNvSpPr txBox="1"/>
          <p:nvPr>
            <p:ph idx="4" type="body"/>
          </p:nvPr>
        </p:nvSpPr>
        <p:spPr>
          <a:xfrm>
            <a:off x="4495725" y="2313400"/>
            <a:ext cx="4580700" cy="4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How precise can you get?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Don’t get lost in the weeds, but be clear about the problem.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Are all assumptions challenged or verified by data?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What do you need to finish your problem statement?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644" name="Google Shape;644;p36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3475" y="2515950"/>
            <a:ext cx="1622250" cy="9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2825" y="4828967"/>
            <a:ext cx="3200474" cy="17239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6" name="Google Shape;64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54675" y="228600"/>
            <a:ext cx="860725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36"/>
          <p:cNvSpPr txBox="1"/>
          <p:nvPr/>
        </p:nvSpPr>
        <p:spPr>
          <a:xfrm>
            <a:off x="6036225" y="6336500"/>
            <a:ext cx="304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1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8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Cartoon Sun image - Free stock photo - Public Domain photo - CC0 ..." id="648" name="Google Shape;64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025" y="599545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7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 sz="4400"/>
              <a:t>ANALYZE</a:t>
            </a:r>
            <a:br>
              <a:rPr b="1" lang="en-US"/>
            </a:br>
            <a:r>
              <a:rPr b="1" lang="en-US" sz="3400"/>
              <a:t>Why is it occurring?</a:t>
            </a:r>
            <a:endParaRPr b="1" sz="5200"/>
          </a:p>
        </p:txBody>
      </p:sp>
      <p:pic>
        <p:nvPicPr>
          <p:cNvPr id="654" name="Google Shape;6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575" y="3457498"/>
            <a:ext cx="6722151" cy="30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7"/>
          <p:cNvSpPr/>
          <p:nvPr/>
        </p:nvSpPr>
        <p:spPr>
          <a:xfrm>
            <a:off x="5322975" y="4642225"/>
            <a:ext cx="2649600" cy="13968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8"/>
          <p:cNvSpPr txBox="1"/>
          <p:nvPr>
            <p:ph idx="4294967295" type="body"/>
          </p:nvPr>
        </p:nvSpPr>
        <p:spPr>
          <a:xfrm>
            <a:off x="457199" y="1773073"/>
            <a:ext cx="8229600" cy="4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Now we precisely define the problem by identifying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who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1" lang="en-US" sz="3000" u="sng"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b="1" lang="en-US" sz="30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-US" sz="3000">
                <a:solidFill>
                  <a:srgbClr val="BA5942"/>
                </a:solidFill>
                <a:latin typeface="Verdana"/>
                <a:ea typeface="Verdana"/>
                <a:cs typeface="Verdana"/>
                <a:sym typeface="Verdana"/>
              </a:rPr>
              <a:t>why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.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problem?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Who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having the problem?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 occurring?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Verdana"/>
              <a:buChar char="❖"/>
            </a:pPr>
            <a:r>
              <a:rPr i="1" lang="en-US" sz="3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 occurring?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000"/>
              <a:buFont typeface="Verdana"/>
              <a:buChar char="❖"/>
            </a:pPr>
            <a:r>
              <a:rPr b="1" i="1" lang="en-US" sz="3000">
                <a:solidFill>
                  <a:srgbClr val="BA5942"/>
                </a:solidFill>
                <a:latin typeface="Verdana"/>
                <a:ea typeface="Verdana"/>
                <a:cs typeface="Verdana"/>
                <a:sym typeface="Verdana"/>
              </a:rPr>
              <a:t>Why</a:t>
            </a: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is the problem occurring?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3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Precision Statement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9"/>
          <p:cNvSpPr txBox="1"/>
          <p:nvPr>
            <p:ph idx="4294967295" type="body"/>
          </p:nvPr>
        </p:nvSpPr>
        <p:spPr>
          <a:xfrm>
            <a:off x="457200" y="1458800"/>
            <a:ext cx="8229600" cy="51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23"/>
              <a:buNone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here’s no single way to conduct a root cause analysis, but it usually comprises of three steps: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23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88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AutoNum type="arabicPeriod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Identify a problem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88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AutoNum type="arabicPeriod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Identify the cause(s) of a problem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88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AutoNum type="arabicPeriod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Identifying strategies to address the problem.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23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23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There are many publicly available tools to use for this process. 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7" name="Google Shape;667;p39"/>
          <p:cNvSpPr txBox="1"/>
          <p:nvPr>
            <p:ph idx="4294967295" type="title"/>
          </p:nvPr>
        </p:nvSpPr>
        <p:spPr>
          <a:xfrm>
            <a:off x="228600" y="228600"/>
            <a:ext cx="8686800" cy="1143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Root Cause Analysis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"/>
          <p:cNvSpPr txBox="1"/>
          <p:nvPr>
            <p:ph idx="1" type="body"/>
          </p:nvPr>
        </p:nvSpPr>
        <p:spPr>
          <a:xfrm>
            <a:off x="528525" y="1663500"/>
            <a:ext cx="8056800" cy="47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6875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650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Welcome and Overview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9687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Define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i="1" lang="en-US" sz="2700">
                <a:latin typeface="Verdana"/>
                <a:ea typeface="Verdana"/>
                <a:cs typeface="Verdana"/>
                <a:sym typeface="Verdana"/>
              </a:rPr>
              <a:t>Break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9687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Font typeface="Verdana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Analyze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i="1" lang="en-US" sz="2700">
                <a:latin typeface="Verdana"/>
                <a:ea typeface="Verdana"/>
                <a:cs typeface="Verdana"/>
                <a:sym typeface="Verdana"/>
              </a:rPr>
              <a:t>Lunch</a:t>
            </a:r>
            <a:endParaRPr i="1" sz="2700">
              <a:latin typeface="Verdana"/>
              <a:ea typeface="Verdana"/>
              <a:cs typeface="Verdana"/>
              <a:sym typeface="Verdana"/>
            </a:endParaRPr>
          </a:p>
          <a:p>
            <a:pPr indent="-39687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Implement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9687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50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Evaluate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96875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650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Building a Culture of Data Literacy</a:t>
            </a:r>
            <a:endParaRPr b="1" sz="3151" u="sng"/>
          </a:p>
        </p:txBody>
      </p:sp>
      <p:sp>
        <p:nvSpPr>
          <p:cNvPr id="314" name="Google Shape;314;p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Agenda</a:t>
            </a:r>
            <a:endParaRPr/>
          </a:p>
        </p:txBody>
      </p:sp>
      <p:pic>
        <p:nvPicPr>
          <p:cNvPr id="315" name="Google Shape;3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1751" y="1663488"/>
            <a:ext cx="2915825" cy="3866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6" name="Google Shape;3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2202" y="2780326"/>
            <a:ext cx="1947975" cy="19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0"/>
          <p:cNvSpPr txBox="1"/>
          <p:nvPr>
            <p:ph type="title"/>
          </p:nvPr>
        </p:nvSpPr>
        <p:spPr>
          <a:xfrm>
            <a:off x="228600" y="228600"/>
            <a:ext cx="8686800" cy="12786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Why conduct root cause analysis?</a:t>
            </a:r>
            <a:endParaRPr/>
          </a:p>
        </p:txBody>
      </p:sp>
      <p:sp>
        <p:nvSpPr>
          <p:cNvPr id="673" name="Google Shape;673;p40"/>
          <p:cNvSpPr txBox="1"/>
          <p:nvPr/>
        </p:nvSpPr>
        <p:spPr>
          <a:xfrm>
            <a:off x="696500" y="6076800"/>
            <a:ext cx="66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Dr. Edwards, VDOE (2023)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4" name="Google Shape;674;p40"/>
          <p:cNvSpPr txBox="1"/>
          <p:nvPr>
            <p:ph idx="4294967295" type="body"/>
          </p:nvPr>
        </p:nvSpPr>
        <p:spPr>
          <a:xfrm>
            <a:off x="304800" y="1888125"/>
            <a:ext cx="85776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Prevents “solutionitis”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Produces insights into the system as a whole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Prompts honest discussions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Invites the student and family perspective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Defines problems in narrow, concrete terms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Informs practical and </a:t>
            </a:r>
            <a:r>
              <a:rPr i="1" lang="en-US" sz="2500">
                <a:latin typeface="Verdana"/>
                <a:ea typeface="Verdana"/>
                <a:cs typeface="Verdana"/>
                <a:sym typeface="Verdana"/>
              </a:rPr>
              <a:t>strategic</a:t>
            </a: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 action and solutions 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500"/>
              <a:buFont typeface="Verdana"/>
              <a:buAutoNum type="arabicPeriod"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Assists with targeting measurable outcomes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1"/>
          <p:cNvSpPr txBox="1"/>
          <p:nvPr>
            <p:ph idx="4294967295" type="body"/>
          </p:nvPr>
        </p:nvSpPr>
        <p:spPr>
          <a:xfrm>
            <a:off x="228600" y="1371800"/>
            <a:ext cx="8686800" cy="19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Example: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Story: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Students are not coming to school because they don’t care.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0" name="Google Shape;680;p41"/>
          <p:cNvSpPr txBox="1"/>
          <p:nvPr>
            <p:ph type="title"/>
          </p:nvPr>
        </p:nvSpPr>
        <p:spPr>
          <a:xfrm>
            <a:off x="228600" y="228500"/>
            <a:ext cx="8686800" cy="10524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sz="3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Root Cause Helps </a:t>
            </a:r>
            <a:endParaRPr sz="3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-US" sz="3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Separate Story from Fact</a:t>
            </a:r>
            <a:endParaRPr sz="3500">
              <a:solidFill>
                <a:srgbClr val="FFFFFF"/>
              </a:solidFill>
            </a:endParaRPr>
          </a:p>
        </p:txBody>
      </p:sp>
      <p:sp>
        <p:nvSpPr>
          <p:cNvPr id="681" name="Google Shape;681;p41"/>
          <p:cNvSpPr txBox="1"/>
          <p:nvPr/>
        </p:nvSpPr>
        <p:spPr>
          <a:xfrm>
            <a:off x="228700" y="3686750"/>
            <a:ext cx="8686800" cy="18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Fact:</a:t>
            </a:r>
            <a:r>
              <a:rPr b="0" i="0" lang="en-US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Data shows that some students are having difficulty getting up for school on time because they have to be at the bus stop by 6:30am. 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2"/>
          <p:cNvSpPr txBox="1"/>
          <p:nvPr>
            <p:ph idx="4294967295" type="body"/>
          </p:nvPr>
        </p:nvSpPr>
        <p:spPr>
          <a:xfrm>
            <a:off x="628650" y="1690825"/>
            <a:ext cx="7886700" cy="30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“When schools and districts can learn from and meaningfully engage the expertise of the students, families, and communities…we can begin to work together toward building more responsive and just schools.”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Ishimaru &amp; Takahashi (2017)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p42"/>
          <p:cNvSpPr txBox="1"/>
          <p:nvPr>
            <p:ph type="title"/>
          </p:nvPr>
        </p:nvSpPr>
        <p:spPr>
          <a:xfrm>
            <a:off x="390600" y="317625"/>
            <a:ext cx="8362800" cy="1139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3450"/>
              <a:buNone/>
            </a:pPr>
            <a:r>
              <a:rPr lang="en-US"/>
              <a:t>Importance of Partner Engagement</a:t>
            </a:r>
            <a:endParaRPr/>
          </a:p>
        </p:txBody>
      </p:sp>
      <p:pic>
        <p:nvPicPr>
          <p:cNvPr id="689" name="Google Shape;68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425"/>
            <a:ext cx="9144000" cy="22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3"/>
          <p:cNvSpPr txBox="1"/>
          <p:nvPr/>
        </p:nvSpPr>
        <p:spPr>
          <a:xfrm>
            <a:off x="228600" y="1306275"/>
            <a:ext cx="8771700" cy="55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To truly understand the problem/challenge we have to gain insight from those affected by the problem/challenge.</a:t>
            </a:r>
            <a:endParaRPr b="0" i="0" sz="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They can help us understand: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-"/>
            </a:pPr>
            <a:r>
              <a:rPr b="0" i="1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does this problem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look/sound/feel like for them?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-"/>
            </a:pPr>
            <a:r>
              <a:rPr b="0" i="1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Who</a:t>
            </a: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this problem affecting and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what way? 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-"/>
            </a:pPr>
            <a:r>
              <a:rPr b="0" i="1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is this problem affecting them more? the least?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-"/>
            </a:pPr>
            <a:r>
              <a:rPr b="0" i="1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Where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do they experience this problem the most?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-"/>
            </a:pPr>
            <a:r>
              <a:rPr b="0" i="1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Why</a:t>
            </a:r>
            <a:r>
              <a:rPr b="0" i="0" lang="en-US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do they think this problem is occuring?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6" name="Google Shape;696;p4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br>
              <a:rPr lang="en-US" sz="4000"/>
            </a:br>
            <a:r>
              <a:rPr lang="en-US" sz="4000"/>
              <a:t>Important Conversations</a:t>
            </a:r>
            <a:br>
              <a:rPr lang="en-US" sz="4000"/>
            </a:br>
            <a:endParaRPr sz="4000"/>
          </a:p>
        </p:txBody>
      </p:sp>
      <p:pic>
        <p:nvPicPr>
          <p:cNvPr id="697" name="Google Shape;697;p43"/>
          <p:cNvPicPr preferRelativeResize="0"/>
          <p:nvPr/>
        </p:nvPicPr>
        <p:blipFill rotWithShape="1">
          <a:blip r:embed="rId3">
            <a:alphaModFix/>
          </a:blip>
          <a:srcRect b="0" l="30507" r="0" t="0"/>
          <a:stretch/>
        </p:blipFill>
        <p:spPr>
          <a:xfrm>
            <a:off x="6522175" y="2251725"/>
            <a:ext cx="2287174" cy="21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br>
              <a:rPr lang="en-US" sz="4000"/>
            </a:br>
            <a:r>
              <a:rPr lang="en-US"/>
              <a:t>Tools for Feedback</a:t>
            </a:r>
            <a:br>
              <a:rPr lang="en-US" sz="4000"/>
            </a:br>
            <a:endParaRPr sz="4000"/>
          </a:p>
        </p:txBody>
      </p:sp>
      <p:sp>
        <p:nvSpPr>
          <p:cNvPr id="704" name="Google Shape;704;p44"/>
          <p:cNvSpPr txBox="1"/>
          <p:nvPr/>
        </p:nvSpPr>
        <p:spPr>
          <a:xfrm>
            <a:off x="318150" y="1475625"/>
            <a:ext cx="8484300" cy="45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There are different tools you might use to explore the WHYs from the perspective of students and families.(e.g. empathy interviews, focus groups, student advisory committees, surveys)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1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Ex. Conducting a school climate survey for students and families to see how they feel about school.  Include what they think is working / not working. Get results back by mid-October and review as a team at the November meeting.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5" name="Google Shape;70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338975" y="418975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4"/>
          <p:cNvSpPr txBox="1"/>
          <p:nvPr/>
        </p:nvSpPr>
        <p:spPr>
          <a:xfrm>
            <a:off x="110875" y="6303900"/>
            <a:ext cx="293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1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9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5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3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3" name="Google Shape;713;p45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Identify which partner groups you need to obtain feedback from. (Who is the problem impacting?)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5228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Discuss the method(s) by which feedback will be gathered. (What methods currently exist?)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Google Shape;714;p45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764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Stakeholder Feedback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5" name="Google Shape;7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050" y="3429003"/>
            <a:ext cx="2066100" cy="2697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silently counts down to 0:00, then alerts you that time is up with a gentle beep sound." id="716" name="Google Shape;716;p45" title="10 Minute Timer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6773" y="4963800"/>
            <a:ext cx="1592575" cy="8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45"/>
          <p:cNvSpPr txBox="1"/>
          <p:nvPr/>
        </p:nvSpPr>
        <p:spPr>
          <a:xfrm>
            <a:off x="203425" y="6189625"/>
            <a:ext cx="69453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(Neseet al., 2021)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rtoon Sun image - Free stock photo - Public Domain photo - CC0 ..." id="718" name="Google Shape;71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8225" y="5147025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6"/>
          <p:cNvSpPr txBox="1"/>
          <p:nvPr>
            <p:ph idx="4294967295"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Fishbone Diagrams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4" name="Google Shape;724;p46"/>
          <p:cNvSpPr txBox="1"/>
          <p:nvPr>
            <p:ph idx="4294967295" type="body"/>
          </p:nvPr>
        </p:nvSpPr>
        <p:spPr>
          <a:xfrm>
            <a:off x="454450" y="1371600"/>
            <a:ext cx="82626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500">
                <a:latin typeface="Verdana"/>
                <a:ea typeface="Verdana"/>
                <a:cs typeface="Verdana"/>
                <a:sym typeface="Verdana"/>
              </a:rPr>
              <a:t>A “fishbone” diagram, can help brainstorm possible causes of a problem and sort ideas into useful categories. 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5" name="Google Shape;725;p46"/>
          <p:cNvSpPr txBox="1"/>
          <p:nvPr/>
        </p:nvSpPr>
        <p:spPr>
          <a:xfrm>
            <a:off x="76200" y="6333400"/>
            <a:ext cx="30279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20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6" name="Google Shape;72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917700" y="41897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9275" y="2565675"/>
            <a:ext cx="5745450" cy="376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7"/>
          <p:cNvSpPr txBox="1"/>
          <p:nvPr>
            <p:ph idx="4294967295" type="body"/>
          </p:nvPr>
        </p:nvSpPr>
        <p:spPr>
          <a:xfrm>
            <a:off x="316675" y="4934925"/>
            <a:ext cx="6921600" cy="1583700"/>
          </a:xfrm>
          <a:prstGeom prst="rect">
            <a:avLst/>
          </a:prstGeom>
          <a:solidFill>
            <a:srgbClr val="AAB7E1">
              <a:alpha val="36470"/>
            </a:srgbClr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12">
                <a:latin typeface="Verdana"/>
                <a:ea typeface="Verdana"/>
                <a:cs typeface="Verdana"/>
                <a:sym typeface="Verdana"/>
              </a:rPr>
              <a:t>“Why is 35% of the student population at-risk of being chronically absent, particularly among 7th and 8th grade students?”</a:t>
            </a:r>
            <a:endParaRPr sz="2412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3" name="Google Shape;733;p47"/>
          <p:cNvSpPr txBox="1"/>
          <p:nvPr>
            <p:ph type="title"/>
          </p:nvPr>
        </p:nvSpPr>
        <p:spPr>
          <a:xfrm>
            <a:off x="440675" y="200125"/>
            <a:ext cx="8262600" cy="11433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-US" sz="3500"/>
              <a:t>Anywhere School: Getting to the “Why” (Fishbone Protocol)</a:t>
            </a:r>
            <a:endParaRPr sz="3500">
              <a:solidFill>
                <a:srgbClr val="FFFFFF"/>
              </a:solidFill>
            </a:endParaRPr>
          </a:p>
        </p:txBody>
      </p:sp>
      <p:sp>
        <p:nvSpPr>
          <p:cNvPr id="734" name="Google Shape;734;p47"/>
          <p:cNvSpPr txBox="1"/>
          <p:nvPr/>
        </p:nvSpPr>
        <p:spPr>
          <a:xfrm>
            <a:off x="440675" y="1343425"/>
            <a:ext cx="8262600" cy="3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Families: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Illness, housing instability, economic hardships, clarity re: attendance policies, procedures, records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Students: “Why do you come to school?”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Adult support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Belonging to a positive peer group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Commitment to education/goals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School environment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8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2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1" name="Google Shape;741;p48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root causes do you predict Anywhere School might identify?</a:t>
            </a:r>
            <a:endParaRPr sz="2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What additional data might this school need to better identify potential root causes?</a:t>
            </a:r>
            <a:endParaRPr sz="2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Google Shape;742;p48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100">
                <a:latin typeface="Verdana"/>
                <a:ea typeface="Verdana"/>
                <a:cs typeface="Verdana"/>
                <a:sym typeface="Verdana"/>
              </a:rPr>
              <a:t>Identifying root causes</a:t>
            </a:r>
            <a:endParaRPr sz="31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3" name="Google Shape;74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3300" y="3777725"/>
            <a:ext cx="2021675" cy="20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5983" y="2972700"/>
            <a:ext cx="1947900" cy="2551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745" name="Google Shape;745;p48" title="5 Minute Timer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5400" y="4564375"/>
            <a:ext cx="2195600" cy="12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9"/>
          <p:cNvSpPr txBox="1"/>
          <p:nvPr>
            <p:ph idx="4294967295" type="title"/>
          </p:nvPr>
        </p:nvSpPr>
        <p:spPr>
          <a:xfrm>
            <a:off x="390775" y="375125"/>
            <a:ext cx="3107100" cy="5985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b="1"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Brainstorming </a:t>
            </a:r>
            <a:endParaRPr b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b="1"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our “Why”:</a:t>
            </a:r>
            <a:r>
              <a:rPr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t/>
            </a:r>
            <a:endParaRPr sz="1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“Why is 35% of the student population at-risk of being chronically absent, particularly among 7th and 8th grade students?”</a:t>
            </a:r>
            <a:endParaRPr i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1" name="Google Shape;75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99825" y="128200"/>
            <a:ext cx="900225" cy="6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49"/>
          <p:cNvSpPr txBox="1"/>
          <p:nvPr/>
        </p:nvSpPr>
        <p:spPr>
          <a:xfrm>
            <a:off x="3896750" y="5866025"/>
            <a:ext cx="333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2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1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4">
            <a:alphaModFix/>
          </a:blip>
          <a:srcRect b="3571" l="32508" r="32623" t="28486"/>
          <a:stretch/>
        </p:blipFill>
        <p:spPr>
          <a:xfrm>
            <a:off x="3820550" y="1017175"/>
            <a:ext cx="4599899" cy="47238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" name="Google Shape;321;p5" title="Community Norms"/>
          <p:cNvGraphicFramePr/>
          <p:nvPr/>
        </p:nvGraphicFramePr>
        <p:xfrm>
          <a:off x="228592" y="12234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{084C52B1-2035-4800-BE63-B39C2E46CB49}</a:tableStyleId>
              </a:tblPr>
              <a:tblGrid>
                <a:gridCol w="2644000"/>
                <a:gridCol w="6042800"/>
              </a:tblGrid>
              <a:tr h="126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Verdana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 Responsible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Take care of your needs.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Share your questions with the group.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802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Verdana"/>
                        <a:buNone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 Respectful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Respect others intentions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Honor the impact of your words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Earnestly move toward completing tasks during team work time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5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Verdana"/>
                        <a:buNone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Verdana"/>
                        <a:buNone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Engaged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Ask what you need to know to understand and contribute.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Stay present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Listen to others attentively.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-3810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Verdana"/>
                        <a:buChar char="●"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Share your expertise, 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Verdana"/>
                        <a:buNone/>
                      </a:pPr>
                      <a:r>
                        <a:rPr lang="en-US" sz="24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information and ideas.</a:t>
                      </a:r>
                      <a:endParaRPr sz="24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2" name="Google Shape;322;p5"/>
          <p:cNvSpPr txBox="1"/>
          <p:nvPr>
            <p:ph type="title"/>
          </p:nvPr>
        </p:nvSpPr>
        <p:spPr>
          <a:xfrm>
            <a:off x="228600" y="126475"/>
            <a:ext cx="8686800" cy="9948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rPr lang="en-US"/>
              <a:t>Community Agreements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00200"/>
            <a:ext cx="8839202" cy="442942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0" name="Google Shape;760;p50"/>
          <p:cNvSpPr txBox="1"/>
          <p:nvPr>
            <p:ph type="title"/>
          </p:nvPr>
        </p:nvSpPr>
        <p:spPr>
          <a:xfrm>
            <a:off x="457200" y="315963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400"/>
              <a:t>Root Cause: </a:t>
            </a:r>
            <a:endParaRPr sz="3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400"/>
              <a:t>What does the Research Say?</a:t>
            </a:r>
            <a:r>
              <a:rPr lang="en-US" sz="3200"/>
              <a:t> </a:t>
            </a:r>
            <a:endParaRPr sz="2400"/>
          </a:p>
        </p:txBody>
      </p:sp>
      <p:pic>
        <p:nvPicPr>
          <p:cNvPr id="761" name="Google Shape;76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689100" y="315975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50"/>
          <p:cNvSpPr txBox="1"/>
          <p:nvPr/>
        </p:nvSpPr>
        <p:spPr>
          <a:xfrm>
            <a:off x="223750" y="6128750"/>
            <a:ext cx="34089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2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3" name="Google Shape;763;p50"/>
          <p:cNvSpPr txBox="1"/>
          <p:nvPr/>
        </p:nvSpPr>
        <p:spPr>
          <a:xfrm>
            <a:off x="3092500" y="6076775"/>
            <a:ext cx="42141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Works (2025)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Anywhere School: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Making Sense of our “Why”</a:t>
            </a:r>
            <a:endParaRPr sz="3600"/>
          </a:p>
        </p:txBody>
      </p:sp>
      <p:sp>
        <p:nvSpPr>
          <p:cNvPr id="770" name="Google Shape;770;p51"/>
          <p:cNvSpPr txBox="1"/>
          <p:nvPr/>
        </p:nvSpPr>
        <p:spPr>
          <a:xfrm>
            <a:off x="381000" y="1421725"/>
            <a:ext cx="4258500" cy="5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Barriers: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Health concerns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Personal stress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Transportation difficulties; food and housing insecurity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access to mental health resources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Violence in the home/community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Aversion:</a:t>
            </a:r>
            <a:endParaRPr b="1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School stress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1" name="Google Shape;771;p51"/>
          <p:cNvSpPr txBox="1"/>
          <p:nvPr/>
        </p:nvSpPr>
        <p:spPr>
          <a:xfrm>
            <a:off x="4118675" y="1421725"/>
            <a:ext cx="47967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2" name="Google Shape;772;p51"/>
          <p:cNvSpPr txBox="1"/>
          <p:nvPr/>
        </p:nvSpPr>
        <p:spPr>
          <a:xfrm>
            <a:off x="4563425" y="1421725"/>
            <a:ext cx="4428000" cy="53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Disengagement: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school connectedness or perception of personal relevance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Increased rates of suspension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Misconceptions:</a:t>
            </a:r>
            <a:endParaRPr b="1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Lack of communication with families about attendance procedures, supports and students’ attendance record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2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Narrowing our Focus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9" name="Google Shape;779;p52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Imagine you are on the Anywhere School leadership team. 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What question(s) might you ask to assist the team to narrow down their focus to 1-2 root causes?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0" name="Google Shape;780;p52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latin typeface="Verdana"/>
                <a:ea typeface="Verdana"/>
                <a:cs typeface="Verdana"/>
                <a:sym typeface="Verdana"/>
              </a:rPr>
              <a:t>Identifying the “Why”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1" name="Google Shape;78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391700" y="2349500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52"/>
          <p:cNvSpPr txBox="1"/>
          <p:nvPr/>
        </p:nvSpPr>
        <p:spPr>
          <a:xfrm>
            <a:off x="4187375" y="4355225"/>
            <a:ext cx="4343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See Workbook p.2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Anywhere School’s list of root causes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3" name="Google Shape;78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149" y="3484325"/>
            <a:ext cx="1652400" cy="216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This timer counts down silently until it reaches 0:00, then a police siren sounds to alert you that time is up." id="784" name="Google Shape;784;p52" title="5 Minute Timer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7800" y="5478775"/>
            <a:ext cx="2195600" cy="12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3"/>
          <p:cNvSpPr txBox="1"/>
          <p:nvPr>
            <p:ph idx="4294967295" type="body"/>
          </p:nvPr>
        </p:nvSpPr>
        <p:spPr>
          <a:xfrm>
            <a:off x="628650" y="1858175"/>
            <a:ext cx="78867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306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5"/>
              <a:buFont typeface="Verdana"/>
              <a:buChar char="•"/>
            </a:pPr>
            <a:r>
              <a:rPr lang="en-US" sz="2905">
                <a:latin typeface="Verdana"/>
                <a:ea typeface="Verdana"/>
                <a:cs typeface="Verdana"/>
                <a:sym typeface="Verdana"/>
              </a:rPr>
              <a:t>What are the overlaps between the potential root causes and family/ student feedback?</a:t>
            </a:r>
            <a:endParaRPr sz="2905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5">
              <a:latin typeface="Verdana"/>
              <a:ea typeface="Verdana"/>
              <a:cs typeface="Verdana"/>
              <a:sym typeface="Verdana"/>
            </a:endParaRPr>
          </a:p>
          <a:p>
            <a:pPr indent="-41306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5"/>
              <a:buFont typeface="Verdana"/>
              <a:buChar char="•"/>
            </a:pPr>
            <a:r>
              <a:rPr lang="en-US" sz="2905">
                <a:latin typeface="Verdana"/>
                <a:ea typeface="Verdana"/>
                <a:cs typeface="Verdana"/>
                <a:sym typeface="Verdana"/>
              </a:rPr>
              <a:t>Which root cause/s do we have data to support?</a:t>
            </a:r>
            <a:endParaRPr sz="2905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5">
              <a:latin typeface="Verdana"/>
              <a:ea typeface="Verdana"/>
              <a:cs typeface="Verdana"/>
              <a:sym typeface="Verdana"/>
            </a:endParaRPr>
          </a:p>
          <a:p>
            <a:pPr indent="-41306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5"/>
              <a:buFont typeface="Verdana"/>
              <a:buChar char="•"/>
            </a:pPr>
            <a:r>
              <a:rPr lang="en-US" sz="2905">
                <a:latin typeface="Verdana"/>
                <a:ea typeface="Verdana"/>
                <a:cs typeface="Verdana"/>
                <a:sym typeface="Verdana"/>
              </a:rPr>
              <a:t>Which root cause/s will have the greatest positive impact on our goal?</a:t>
            </a:r>
            <a:endParaRPr sz="2905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1" name="Google Shape;791;p5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40"/>
              <a:t>Anywhere School:</a:t>
            </a:r>
            <a:endParaRPr sz="364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40"/>
              <a:t>Where will we start?</a:t>
            </a:r>
            <a:endParaRPr sz="364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7" name="Google Shape;797;p54"/>
          <p:cNvCxnSpPr>
            <a:stCxn id="798" idx="1"/>
          </p:cNvCxnSpPr>
          <p:nvPr/>
        </p:nvCxnSpPr>
        <p:spPr>
          <a:xfrm flipH="1">
            <a:off x="1217650" y="3389850"/>
            <a:ext cx="3622500" cy="8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p54"/>
          <p:cNvCxnSpPr>
            <a:stCxn id="798" idx="1"/>
          </p:cNvCxnSpPr>
          <p:nvPr/>
        </p:nvCxnSpPr>
        <p:spPr>
          <a:xfrm rot="10800000">
            <a:off x="3163450" y="859650"/>
            <a:ext cx="1676700" cy="253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0" name="Google Shape;800;p54"/>
          <p:cNvSpPr/>
          <p:nvPr/>
        </p:nvSpPr>
        <p:spPr>
          <a:xfrm>
            <a:off x="858500" y="1490375"/>
            <a:ext cx="26853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sent home once at the beginning of the year in the handbook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4"/>
          <p:cNvSpPr/>
          <p:nvPr/>
        </p:nvSpPr>
        <p:spPr>
          <a:xfrm>
            <a:off x="979199" y="1967450"/>
            <a:ext cx="28713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prominent on the website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4"/>
          <p:cNvSpPr/>
          <p:nvPr/>
        </p:nvSpPr>
        <p:spPr>
          <a:xfrm>
            <a:off x="652400" y="982025"/>
            <a:ext cx="25971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and staff are unsure of district policy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54"/>
          <p:cNvSpPr/>
          <p:nvPr/>
        </p:nvSpPr>
        <p:spPr>
          <a:xfrm>
            <a:off x="1134576" y="4000000"/>
            <a:ext cx="30186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have jobs and work late hours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4"/>
          <p:cNvSpPr/>
          <p:nvPr/>
        </p:nvSpPr>
        <p:spPr>
          <a:xfrm>
            <a:off x="979202" y="4543675"/>
            <a:ext cx="29424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scaffolding in instruction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54"/>
          <p:cNvSpPr/>
          <p:nvPr/>
        </p:nvSpPr>
        <p:spPr>
          <a:xfrm>
            <a:off x="1287750" y="3498825"/>
            <a:ext cx="30675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don’t feel like they belong/are accepted at school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54"/>
          <p:cNvSpPr txBox="1"/>
          <p:nvPr/>
        </p:nvSpPr>
        <p:spPr>
          <a:xfrm>
            <a:off x="238900" y="146125"/>
            <a:ext cx="4960800" cy="7329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b="0" i="0" lang="en-US" sz="15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communication with families about attendance procedures and supports and their student’s current attendance record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7" name="Google Shape;807;p54"/>
          <p:cNvCxnSpPr>
            <a:endCxn id="798" idx="1"/>
          </p:cNvCxnSpPr>
          <p:nvPr/>
        </p:nvCxnSpPr>
        <p:spPr>
          <a:xfrm flipH="1" rot="10800000">
            <a:off x="3644650" y="3389850"/>
            <a:ext cx="1195500" cy="263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8" name="Google Shape;808;p54"/>
          <p:cNvSpPr txBox="1"/>
          <p:nvPr/>
        </p:nvSpPr>
        <p:spPr>
          <a:xfrm>
            <a:off x="238900" y="6120675"/>
            <a:ext cx="6408300" cy="678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b="0" i="0" lang="en-US" sz="15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School stress (perception of difficulty with schoolwork, lack of preparedness for a class, and avoidance of a teacher, class or student)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54"/>
          <p:cNvSpPr/>
          <p:nvPr/>
        </p:nvSpPr>
        <p:spPr>
          <a:xfrm>
            <a:off x="1134501" y="2444525"/>
            <a:ext cx="30186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 to reach the families of chronically absent students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855575" y="5052025"/>
            <a:ext cx="28713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Instruction primarily focuses on “drill and kill” teaching strategies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54"/>
          <p:cNvSpPr/>
          <p:nvPr/>
        </p:nvSpPr>
        <p:spPr>
          <a:xfrm>
            <a:off x="1287750" y="2920175"/>
            <a:ext cx="31695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and staff are unsure who is responsible for reaching out to families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54"/>
          <p:cNvSpPr/>
          <p:nvPr/>
        </p:nvSpPr>
        <p:spPr>
          <a:xfrm>
            <a:off x="679400" y="5586350"/>
            <a:ext cx="27837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 reported anxiety and depression among students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54"/>
          <p:cNvSpPr/>
          <p:nvPr/>
        </p:nvSpPr>
        <p:spPr>
          <a:xfrm>
            <a:off x="4840150" y="2073000"/>
            <a:ext cx="2942400" cy="2633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Why is 35% of the student population at-risk of being chronically absent, particularly among 7th and 8th grade students?</a:t>
            </a:r>
            <a:endParaRPr b="0" i="0" sz="20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54"/>
          <p:cNvSpPr txBox="1"/>
          <p:nvPr/>
        </p:nvSpPr>
        <p:spPr>
          <a:xfrm>
            <a:off x="5773100" y="422025"/>
            <a:ext cx="3018600" cy="9654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Anywhere School</a:t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Fishbone Example</a:t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4" name="Google Shape;814;p54"/>
          <p:cNvSpPr txBox="1"/>
          <p:nvPr/>
        </p:nvSpPr>
        <p:spPr>
          <a:xfrm>
            <a:off x="6176250" y="5251988"/>
            <a:ext cx="268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3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5" name="Google Shape;81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63850" y="4447275"/>
            <a:ext cx="997700" cy="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0" name="Google Shape;820;p55"/>
          <p:cNvCxnSpPr>
            <a:stCxn id="821" idx="1"/>
          </p:cNvCxnSpPr>
          <p:nvPr/>
        </p:nvCxnSpPr>
        <p:spPr>
          <a:xfrm flipH="1">
            <a:off x="1217650" y="3417825"/>
            <a:ext cx="3622500" cy="8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2" name="Google Shape;822;p55"/>
          <p:cNvCxnSpPr>
            <a:stCxn id="821" idx="1"/>
          </p:cNvCxnSpPr>
          <p:nvPr/>
        </p:nvCxnSpPr>
        <p:spPr>
          <a:xfrm rot="10800000">
            <a:off x="3163450" y="887625"/>
            <a:ext cx="1676700" cy="253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3" name="Google Shape;823;p55"/>
          <p:cNvSpPr/>
          <p:nvPr/>
        </p:nvSpPr>
        <p:spPr>
          <a:xfrm>
            <a:off x="652400" y="982025"/>
            <a:ext cx="25971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and staff are unsure of district policy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55"/>
          <p:cNvSpPr/>
          <p:nvPr/>
        </p:nvSpPr>
        <p:spPr>
          <a:xfrm>
            <a:off x="1131602" y="4543675"/>
            <a:ext cx="29424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scaffolding in instruction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5" name="Google Shape;825;p55"/>
          <p:cNvCxnSpPr>
            <a:endCxn id="821" idx="1"/>
          </p:cNvCxnSpPr>
          <p:nvPr/>
        </p:nvCxnSpPr>
        <p:spPr>
          <a:xfrm flipH="1" rot="10800000">
            <a:off x="3644650" y="3417825"/>
            <a:ext cx="1195500" cy="263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Google Shape;826;p55"/>
          <p:cNvSpPr txBox="1"/>
          <p:nvPr/>
        </p:nvSpPr>
        <p:spPr>
          <a:xfrm>
            <a:off x="238900" y="6120675"/>
            <a:ext cx="6408300" cy="678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b="0" i="0" lang="en-US" sz="15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School stress (perception of difficulty with schoolwork, lack of preparedness for a class, and avoidance of a teacher, class or student)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55"/>
          <p:cNvSpPr/>
          <p:nvPr/>
        </p:nvSpPr>
        <p:spPr>
          <a:xfrm>
            <a:off x="831800" y="5586350"/>
            <a:ext cx="27837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 reported anxiety and depression among students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55"/>
          <p:cNvSpPr/>
          <p:nvPr/>
        </p:nvSpPr>
        <p:spPr>
          <a:xfrm>
            <a:off x="4840150" y="2042175"/>
            <a:ext cx="2783700" cy="2751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Why is 35% of the student population at-risk of being chronically absent, particularly among 7th and 8th grade students?</a:t>
            </a:r>
            <a:endParaRPr b="0" i="0" sz="20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55"/>
          <p:cNvSpPr txBox="1"/>
          <p:nvPr/>
        </p:nvSpPr>
        <p:spPr>
          <a:xfrm>
            <a:off x="238900" y="146125"/>
            <a:ext cx="4960800" cy="7329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b="0" i="0" lang="en-US" sz="15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communication with families about attendance procedures and supports and their student’s current attendance record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55"/>
          <p:cNvSpPr txBox="1"/>
          <p:nvPr/>
        </p:nvSpPr>
        <p:spPr>
          <a:xfrm>
            <a:off x="5950475" y="340550"/>
            <a:ext cx="2783700" cy="7329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Example:</a:t>
            </a:r>
            <a:endParaRPr b="0" i="0" sz="36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0" name="Google Shape;830;p55"/>
          <p:cNvSpPr/>
          <p:nvPr/>
        </p:nvSpPr>
        <p:spPr>
          <a:xfrm>
            <a:off x="1287750" y="2920175"/>
            <a:ext cx="3169500" cy="405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and staff are unsure who is responsible for reaching out to families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Anywhere School: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Data to support the “why”</a:t>
            </a:r>
            <a:endParaRPr/>
          </a:p>
        </p:txBody>
      </p:sp>
      <p:sp>
        <p:nvSpPr>
          <p:cNvPr id="837" name="Google Shape;837;p56"/>
          <p:cNvSpPr txBox="1"/>
          <p:nvPr>
            <p:ph idx="4294967295" type="body"/>
          </p:nvPr>
        </p:nvSpPr>
        <p:spPr>
          <a:xfrm>
            <a:off x="457250" y="2647250"/>
            <a:ext cx="8229600" cy="4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Faculty and staff are unsure of the district policy and student attendance rates…and…who is responsible for communicating with families.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Verdana"/>
              <a:buChar char="-"/>
            </a:pPr>
            <a:r>
              <a:rPr lang="en-US" sz="24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Feedback from families where multiple variants of the district policy (if any) were relayed to families from faculty and staff…and they were unaware of their student’s current attendance record.</a:t>
            </a:r>
            <a:endParaRPr sz="24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Verdana"/>
              <a:buChar char="-"/>
            </a:pPr>
            <a:r>
              <a:rPr lang="en-US" sz="24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Staff surveys indicated 75% of staff were unclear about who was responsible for communicating with families.</a:t>
            </a:r>
            <a:endParaRPr sz="24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8" name="Google Shape;838;p56"/>
          <p:cNvSpPr txBox="1"/>
          <p:nvPr/>
        </p:nvSpPr>
        <p:spPr>
          <a:xfrm>
            <a:off x="457200" y="1509300"/>
            <a:ext cx="8229600" cy="11430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35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communication with families about attendance procedures and supports and their student’s current attendance record.</a:t>
            </a:r>
            <a:endParaRPr b="0" i="0" sz="2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US"/>
              <a:t>Anywhere School: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311"/>
              <a:buNone/>
            </a:pPr>
            <a:r>
              <a:rPr lang="en-US" sz="3888"/>
              <a:t>Data to support the “why” (cont’d)</a:t>
            </a:r>
            <a:endParaRPr/>
          </a:p>
        </p:txBody>
      </p:sp>
      <p:sp>
        <p:nvSpPr>
          <p:cNvPr id="845" name="Google Shape;845;p57"/>
          <p:cNvSpPr txBox="1"/>
          <p:nvPr>
            <p:ph idx="4294967295" type="body"/>
          </p:nvPr>
        </p:nvSpPr>
        <p:spPr>
          <a:xfrm>
            <a:off x="495750" y="2743200"/>
            <a:ext cx="8138700" cy="3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“Increase in reported anxiety and depression among students.”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1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Verdana"/>
              <a:buChar char="–"/>
            </a:pPr>
            <a:r>
              <a:rPr lang="en-US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Student safety survey indicated an increase in student anxiety and depression.</a:t>
            </a:r>
            <a:endParaRPr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Verdana"/>
              <a:buChar char="●"/>
            </a:pP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“Lack of scaffolding in instruction.”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rgbClr val="0000FF"/>
              </a:buClr>
              <a:buSzPts val="2400"/>
              <a:buFont typeface="Verdana"/>
              <a:buChar char="–"/>
            </a:pPr>
            <a:r>
              <a:rPr lang="en-US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A review of administrator classroom walkthroughs showed a high percentage of teachers inadequately scaffolding concepts and content to help students develop understanding.</a:t>
            </a:r>
            <a:endParaRPr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6" name="Google Shape;846;p57"/>
          <p:cNvSpPr txBox="1"/>
          <p:nvPr/>
        </p:nvSpPr>
        <p:spPr>
          <a:xfrm>
            <a:off x="495750" y="1524000"/>
            <a:ext cx="8138700" cy="11430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School stress (perception of difficulty with schoolwork, lack of preparedness for a class, and avoidance of a teacher, class or student).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8"/>
          <p:cNvSpPr txBox="1"/>
          <p:nvPr>
            <p:ph idx="4294967295" type="body"/>
          </p:nvPr>
        </p:nvSpPr>
        <p:spPr>
          <a:xfrm>
            <a:off x="628650" y="1828800"/>
            <a:ext cx="78867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In 2024, 35% of the student population was at-risk of being chronically absent, particularly among 7th and 8th grade students. 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2" name="Google Shape;852;p58"/>
          <p:cNvSpPr txBox="1"/>
          <p:nvPr/>
        </p:nvSpPr>
        <p:spPr>
          <a:xfrm>
            <a:off x="651750" y="3882125"/>
            <a:ext cx="7840500" cy="20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is believed to be due to a lack of communication about our absentee policy and procedures, student’s current attendance record, and attendance supports along with an increase in student stress.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3" name="Google Shape;853;p58"/>
          <p:cNvSpPr txBox="1"/>
          <p:nvPr>
            <p:ph type="title"/>
          </p:nvPr>
        </p:nvSpPr>
        <p:spPr>
          <a:xfrm>
            <a:off x="228600" y="317025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Anywhere School Precision Statement: 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Bringing it All Together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9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50">
                <a:latin typeface="Verdana"/>
                <a:ea typeface="Verdana"/>
                <a:cs typeface="Verdana"/>
                <a:sym typeface="Verdana"/>
              </a:rPr>
              <a:t>Work Time: Step 1</a:t>
            </a:r>
            <a:endParaRPr sz="285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0" name="Google Shape;860;p59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Revisit your problem statement. </a:t>
            </a:r>
            <a:r>
              <a:rPr i="1" lang="en-US" sz="2900">
                <a:latin typeface="Verdana"/>
                <a:ea typeface="Verdana"/>
                <a:cs typeface="Verdana"/>
                <a:sym typeface="Verdana"/>
              </a:rPr>
              <a:t>Individually</a:t>
            </a: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 brainstorm as many possible contributing factors of the problem that you can. </a:t>
            </a:r>
            <a:r>
              <a:rPr i="1" lang="en-US" sz="29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Use data to justify your claims!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1" name="Google Shape;861;p59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Developing a Precision Statement</a:t>
            </a:r>
            <a:endParaRPr sz="3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counts down silently until it reaches 0:00, then a police siren sounds to alert you that time is up." id="862" name="Google Shape;862;p59" title="5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4467" y="4119513"/>
            <a:ext cx="2066134" cy="11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474" y="3639975"/>
            <a:ext cx="2776275" cy="2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9"/>
          <p:cNvSpPr txBox="1"/>
          <p:nvPr/>
        </p:nvSpPr>
        <p:spPr>
          <a:xfrm>
            <a:off x="3761800" y="3930800"/>
            <a:ext cx="2551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p.24 Ecological Factors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5" name="Google Shape;865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207725" y="4897000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866" name="Google Shape;866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98950" y="609440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600"/>
              <a:t>Learning Intentions</a:t>
            </a:r>
            <a:endParaRPr sz="4100"/>
          </a:p>
        </p:txBody>
      </p:sp>
      <p:sp>
        <p:nvSpPr>
          <p:cNvPr id="329" name="Google Shape;329;p6"/>
          <p:cNvSpPr txBox="1"/>
          <p:nvPr/>
        </p:nvSpPr>
        <p:spPr>
          <a:xfrm>
            <a:off x="295825" y="1631575"/>
            <a:ext cx="8391000" cy="5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Understand the components of a structured problem solving process. 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the role of the school team in the problem solving process.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Clearly define problems with precision.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Analyze data effectively to identify red flags and initiate root cause analysis.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clear goals.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Practice developing actionable plans and a process for evaluation.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0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50">
                <a:latin typeface="Verdana"/>
                <a:ea typeface="Verdana"/>
                <a:cs typeface="Verdana"/>
                <a:sym typeface="Verdana"/>
              </a:rPr>
              <a:t>Work Time: Step 2</a:t>
            </a:r>
            <a:endParaRPr sz="285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3" name="Google Shape;873;p60"/>
          <p:cNvSpPr txBox="1"/>
          <p:nvPr>
            <p:ph idx="1" type="body"/>
          </p:nvPr>
        </p:nvSpPr>
        <p:spPr>
          <a:xfrm>
            <a:off x="3575050" y="273050"/>
            <a:ext cx="5111700" cy="5783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700"/>
              <a:buFont typeface="Calibri"/>
              <a:buAutoNum type="arabicPeriod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Revisit your problem statement. Individually brainstorm as many possible contributing factors of the problem that you can. </a:t>
            </a:r>
            <a:r>
              <a:rPr i="1" lang="en-US" sz="27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Use data to justify your claims!</a:t>
            </a:r>
            <a:endParaRPr i="1" sz="27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700"/>
              <a:buFont typeface="Calibri"/>
              <a:buAutoNum type="arabicPeriod"/>
            </a:pPr>
            <a:r>
              <a:rPr lang="en-US" sz="27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Categorize/cluster the </a:t>
            </a:r>
            <a:r>
              <a:rPr b="1" i="1" lang="en-US" sz="27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possible</a:t>
            </a:r>
            <a:r>
              <a:rPr lang="en-US" sz="27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root causes by common themes.</a:t>
            </a:r>
            <a:endParaRPr sz="27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i="1" sz="27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200"/>
              <a:buNone/>
            </a:pPr>
            <a:r>
              <a:rPr i="1" lang="en-US" sz="2700">
                <a:latin typeface="Verdana"/>
                <a:ea typeface="Verdana"/>
                <a:cs typeface="Verdana"/>
                <a:sym typeface="Verdana"/>
              </a:rPr>
              <a:t>* Consider what additional information may be needed.</a:t>
            </a:r>
            <a:endParaRPr i="1"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4" name="Google Shape;874;p60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Developing a Precision Statement (cont’d)</a:t>
            </a:r>
            <a:endParaRPr sz="3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875" name="Google Shape;875;p60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3400" y="4552800"/>
            <a:ext cx="1769750" cy="995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876" name="Google Shape;876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35875" y="612270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61"/>
          <p:cNvSpPr/>
          <p:nvPr/>
        </p:nvSpPr>
        <p:spPr>
          <a:xfrm>
            <a:off x="3679600" y="158250"/>
            <a:ext cx="5130300" cy="57813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61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850">
                <a:latin typeface="Verdana"/>
                <a:ea typeface="Verdana"/>
                <a:cs typeface="Verdana"/>
                <a:sym typeface="Verdana"/>
              </a:rPr>
              <a:t>Work Time: Step 3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4" name="Google Shape;884;p61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Developing a Precision Statement (cont’d)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5" name="Google Shape;88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3851" y="287225"/>
            <a:ext cx="4201775" cy="55233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6" name="Google Shape;886;p61"/>
          <p:cNvSpPr txBox="1"/>
          <p:nvPr/>
        </p:nvSpPr>
        <p:spPr>
          <a:xfrm>
            <a:off x="4143850" y="6151100"/>
            <a:ext cx="294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5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7" name="Google Shape;887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155600" y="2895700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silently counts down to 0:00, then alerts you that time is up with a gentle beep sound." id="888" name="Google Shape;888;p61" title="10 Minute Timer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3400" y="4552800"/>
            <a:ext cx="1769750" cy="995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889" name="Google Shape;889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1450" y="6102925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2"/>
          <p:cNvSpPr/>
          <p:nvPr/>
        </p:nvSpPr>
        <p:spPr>
          <a:xfrm>
            <a:off x="4317200" y="5136250"/>
            <a:ext cx="2540100" cy="12423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6" name="Google Shape;896;p62"/>
          <p:cNvSpPr/>
          <p:nvPr/>
        </p:nvSpPr>
        <p:spPr>
          <a:xfrm>
            <a:off x="3145100" y="2239349"/>
            <a:ext cx="2540100" cy="2540100"/>
          </a:xfrm>
          <a:prstGeom prst="donut">
            <a:avLst>
              <a:gd fmla="val 16067" name="adj"/>
            </a:avLst>
          </a:prstGeom>
          <a:solidFill>
            <a:srgbClr val="000000">
              <a:alpha val="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7" name="Google Shape;897;p62"/>
          <p:cNvCxnSpPr/>
          <p:nvPr/>
        </p:nvCxnSpPr>
        <p:spPr>
          <a:xfrm>
            <a:off x="2872925" y="2582120"/>
            <a:ext cx="340800" cy="3765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898" name="Google Shape;898;p62"/>
          <p:cNvCxnSpPr/>
          <p:nvPr/>
        </p:nvCxnSpPr>
        <p:spPr>
          <a:xfrm flipH="1" rot="10800000">
            <a:off x="2773175" y="3746550"/>
            <a:ext cx="367500" cy="1386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899" name="Google Shape;899;p62"/>
          <p:cNvSpPr txBox="1"/>
          <p:nvPr/>
        </p:nvSpPr>
        <p:spPr>
          <a:xfrm>
            <a:off x="94650" y="1739950"/>
            <a:ext cx="29595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Monitor and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Evaluate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Results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0" name="Google Shape;900;p62"/>
          <p:cNvSpPr/>
          <p:nvPr/>
        </p:nvSpPr>
        <p:spPr>
          <a:xfrm flipH="1" rot="-1800585">
            <a:off x="3071978" y="2159608"/>
            <a:ext cx="2688407" cy="2690826"/>
          </a:xfrm>
          <a:prstGeom prst="blockArc">
            <a:avLst>
              <a:gd fmla="val 14348563" name="adj1"/>
              <a:gd fmla="val 19872341" name="adj2"/>
              <a:gd fmla="val 9100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Google Shape;901;p62"/>
          <p:cNvCxnSpPr/>
          <p:nvPr/>
        </p:nvCxnSpPr>
        <p:spPr>
          <a:xfrm rot="10800000">
            <a:off x="5480650" y="3996707"/>
            <a:ext cx="354900" cy="35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02" name="Google Shape;902;p62"/>
          <p:cNvSpPr txBox="1"/>
          <p:nvPr/>
        </p:nvSpPr>
        <p:spPr>
          <a:xfrm>
            <a:off x="-68650" y="3121750"/>
            <a:ext cx="28374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practices will we select &amp;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3" name="Google Shape;903;p62"/>
          <p:cNvSpPr txBox="1"/>
          <p:nvPr/>
        </p:nvSpPr>
        <p:spPr>
          <a:xfrm>
            <a:off x="5884625" y="3009525"/>
            <a:ext cx="31071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does the data say?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Analyze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strengths &amp; opportunities for growth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4" name="Google Shape;904;p62"/>
          <p:cNvSpPr txBox="1"/>
          <p:nvPr/>
        </p:nvSpPr>
        <p:spPr>
          <a:xfrm>
            <a:off x="3693384" y="3130068"/>
            <a:ext cx="14448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62"/>
          <p:cNvSpPr/>
          <p:nvPr/>
        </p:nvSpPr>
        <p:spPr>
          <a:xfrm rot="1800047">
            <a:off x="3067443" y="2160042"/>
            <a:ext cx="2690936" cy="2690936"/>
          </a:xfrm>
          <a:prstGeom prst="blockArc">
            <a:avLst>
              <a:gd fmla="val 14545937" name="adj1"/>
              <a:gd fmla="val 19902139" name="adj2"/>
              <a:gd fmla="val 911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62"/>
          <p:cNvSpPr/>
          <p:nvPr/>
        </p:nvSpPr>
        <p:spPr>
          <a:xfrm rot="9000757">
            <a:off x="3061564" y="2159627"/>
            <a:ext cx="2690226" cy="2690226"/>
          </a:xfrm>
          <a:prstGeom prst="blockArc">
            <a:avLst>
              <a:gd fmla="val 18041678" name="adj1"/>
              <a:gd fmla="val 1798478" name="adj2"/>
              <a:gd fmla="val 959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62"/>
          <p:cNvSpPr/>
          <p:nvPr/>
        </p:nvSpPr>
        <p:spPr>
          <a:xfrm flipH="1" rot="-9000757">
            <a:off x="3069234" y="2160377"/>
            <a:ext cx="2690226" cy="2690226"/>
          </a:xfrm>
          <a:prstGeom prst="blockArc">
            <a:avLst>
              <a:gd fmla="val 17967225" name="adj1"/>
              <a:gd fmla="val 1529547" name="adj2"/>
              <a:gd fmla="val 9279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62"/>
          <p:cNvSpPr/>
          <p:nvPr/>
        </p:nvSpPr>
        <p:spPr>
          <a:xfrm rot="8100000">
            <a:off x="3013719" y="3331057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62"/>
          <p:cNvSpPr/>
          <p:nvPr/>
        </p:nvSpPr>
        <p:spPr>
          <a:xfrm rot="-2700000">
            <a:off x="5446228" y="3323896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62"/>
          <p:cNvSpPr/>
          <p:nvPr/>
        </p:nvSpPr>
        <p:spPr>
          <a:xfrm rot="2700000">
            <a:off x="4229623" y="4536669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62"/>
          <p:cNvSpPr/>
          <p:nvPr/>
        </p:nvSpPr>
        <p:spPr>
          <a:xfrm rot="-8100000">
            <a:off x="4230315" y="2101001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2"/>
          <p:cNvSpPr txBox="1"/>
          <p:nvPr/>
        </p:nvSpPr>
        <p:spPr>
          <a:xfrm>
            <a:off x="4668000" y="5211475"/>
            <a:ext cx="254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a SMART goal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3" name="Google Shape;913;p62"/>
          <p:cNvSpPr txBox="1"/>
          <p:nvPr/>
        </p:nvSpPr>
        <p:spPr>
          <a:xfrm rot="2158">
            <a:off x="324151" y="5055125"/>
            <a:ext cx="3345001" cy="1293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 teachers need to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/sustain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14" name="Google Shape;914;p62"/>
          <p:cNvCxnSpPr/>
          <p:nvPr/>
        </p:nvCxnSpPr>
        <p:spPr>
          <a:xfrm rot="10800000">
            <a:off x="5081375" y="4631125"/>
            <a:ext cx="160200" cy="50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915" name="Google Shape;915;p62"/>
          <p:cNvCxnSpPr/>
          <p:nvPr/>
        </p:nvCxnSpPr>
        <p:spPr>
          <a:xfrm flipH="1" rot="10800000">
            <a:off x="3105625" y="4338725"/>
            <a:ext cx="457500" cy="3063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916" name="Google Shape;91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9851">
            <a:off x="3206175" y="1904245"/>
            <a:ext cx="2837400" cy="28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9425" y="2497874"/>
            <a:ext cx="2722500" cy="26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1438" y="2197525"/>
            <a:ext cx="2828925" cy="293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9" name="Google Shape;919;p62"/>
          <p:cNvCxnSpPr/>
          <p:nvPr/>
        </p:nvCxnSpPr>
        <p:spPr>
          <a:xfrm flipH="1">
            <a:off x="5485700" y="2318525"/>
            <a:ext cx="442800" cy="3681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920" name="Google Shape;920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3300" y="1884300"/>
            <a:ext cx="2837400" cy="28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62"/>
          <p:cNvSpPr txBox="1"/>
          <p:nvPr/>
        </p:nvSpPr>
        <p:spPr>
          <a:xfrm>
            <a:off x="5928499" y="1630200"/>
            <a:ext cx="29064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Define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problems with precision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2" name="Google Shape;922;p6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50"/>
              <a:buFont typeface="Verdana"/>
              <a:buNone/>
            </a:pPr>
            <a:r>
              <a:rPr lang="en-US"/>
              <a:t>Establish a Goal</a:t>
            </a:r>
            <a:endParaRPr i="0" u="none" cap="none" strike="noStrike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63"/>
          <p:cNvSpPr txBox="1"/>
          <p:nvPr>
            <p:ph idx="1" type="body"/>
          </p:nvPr>
        </p:nvSpPr>
        <p:spPr>
          <a:xfrm>
            <a:off x="457200" y="1449376"/>
            <a:ext cx="8229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0" lang="en-US" sz="2700" u="none" cap="none" strike="noStrike">
                <a:latin typeface="Verdana"/>
                <a:ea typeface="Verdana"/>
                <a:cs typeface="Verdana"/>
                <a:sym typeface="Verdana"/>
              </a:rPr>
              <a:t>Goals allow you to analyze, monitor, and adjust professional practice. Goals </a:t>
            </a: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are:</a:t>
            </a:r>
            <a:endParaRPr i="0" sz="2700" u="none" cap="none" strike="noStrike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8" name="Google Shape;928;p6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50"/>
              <a:buFont typeface="Verdana"/>
              <a:buNone/>
            </a:pPr>
            <a:r>
              <a:rPr lang="en-US"/>
              <a:t>Characteristics of a Strong Goal</a:t>
            </a:r>
            <a:endParaRPr i="0" u="none" cap="none" strike="noStrike"/>
          </a:p>
        </p:txBody>
      </p:sp>
      <p:pic>
        <p:nvPicPr>
          <p:cNvPr descr="A graphic with S M A R T representing Specific, Measurable, Achievable, Realistic, and Timely." id="929" name="Google Shape;929;p63" title="SMART Goal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700" y="2344950"/>
            <a:ext cx="6330150" cy="35587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0" name="Google Shape;930;p63"/>
          <p:cNvSpPr txBox="1"/>
          <p:nvPr/>
        </p:nvSpPr>
        <p:spPr>
          <a:xfrm>
            <a:off x="909025" y="6179150"/>
            <a:ext cx="304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6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1" name="Google Shape;93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0" y="6078200"/>
            <a:ext cx="909025" cy="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SMART Goal Example</a:t>
            </a:r>
            <a:endParaRPr/>
          </a:p>
        </p:txBody>
      </p:sp>
      <p:sp>
        <p:nvSpPr>
          <p:cNvPr id="938" name="Google Shape;938;p64"/>
          <p:cNvSpPr txBox="1"/>
          <p:nvPr>
            <p:ph idx="1" type="body"/>
          </p:nvPr>
        </p:nvSpPr>
        <p:spPr>
          <a:xfrm>
            <a:off x="1342725" y="2246550"/>
            <a:ext cx="68580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By </a:t>
            </a:r>
            <a:r>
              <a:rPr lang="en-US" sz="26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December 2024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, educators will </a:t>
            </a:r>
            <a:r>
              <a:rPr lang="en-US" sz="26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develop and implement with 85% fidelity a science instructional framework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 as evidenced by classroom observations and a </a:t>
            </a:r>
            <a:r>
              <a:rPr lang="en-US" sz="26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5% increase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 between pre and post teacher benchmark scores.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9" name="Google Shape;939;p64"/>
          <p:cNvSpPr txBox="1"/>
          <p:nvPr/>
        </p:nvSpPr>
        <p:spPr>
          <a:xfrm>
            <a:off x="457200" y="1430950"/>
            <a:ext cx="2598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Timely</a:t>
            </a:r>
            <a:endParaRPr b="0" i="0" sz="2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0" name="Google Shape;940;p64"/>
          <p:cNvSpPr txBox="1"/>
          <p:nvPr/>
        </p:nvSpPr>
        <p:spPr>
          <a:xfrm>
            <a:off x="6807375" y="1532025"/>
            <a:ext cx="2598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Specific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1" name="Google Shape;941;p64"/>
          <p:cNvSpPr txBox="1"/>
          <p:nvPr/>
        </p:nvSpPr>
        <p:spPr>
          <a:xfrm>
            <a:off x="4901450" y="5154325"/>
            <a:ext cx="4377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Measurable &amp; Achievable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2" name="Google Shape;942;p64"/>
          <p:cNvSpPr txBox="1"/>
          <p:nvPr/>
        </p:nvSpPr>
        <p:spPr>
          <a:xfrm>
            <a:off x="0" y="5256825"/>
            <a:ext cx="2598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Realistic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43" name="Google Shape;943;p64"/>
          <p:cNvCxnSpPr>
            <a:stCxn id="939" idx="2"/>
          </p:cNvCxnSpPr>
          <p:nvPr/>
        </p:nvCxnSpPr>
        <p:spPr>
          <a:xfrm>
            <a:off x="1756650" y="2015950"/>
            <a:ext cx="322500" cy="33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4" name="Google Shape;944;p64"/>
          <p:cNvCxnSpPr>
            <a:stCxn id="940" idx="2"/>
          </p:cNvCxnSpPr>
          <p:nvPr/>
        </p:nvCxnSpPr>
        <p:spPr>
          <a:xfrm flipH="1">
            <a:off x="7190025" y="2117025"/>
            <a:ext cx="916800" cy="787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5" name="Google Shape;945;p64"/>
          <p:cNvCxnSpPr>
            <a:endCxn id="938" idx="1"/>
          </p:cNvCxnSpPr>
          <p:nvPr/>
        </p:nvCxnSpPr>
        <p:spPr>
          <a:xfrm flipH="1" rot="10800000">
            <a:off x="461925" y="3971100"/>
            <a:ext cx="880800" cy="128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6" name="Google Shape;946;p64"/>
          <p:cNvCxnSpPr/>
          <p:nvPr/>
        </p:nvCxnSpPr>
        <p:spPr>
          <a:xfrm rot="10800000">
            <a:off x="6872500" y="4071625"/>
            <a:ext cx="1053900" cy="1082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5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3" name="Google Shape;953;p65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3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3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/>
              <a:t>Revisit your draft precision statement. Practice developing a SMART goal based on that statement. </a:t>
            </a:r>
            <a:endParaRPr sz="3500"/>
          </a:p>
        </p:txBody>
      </p:sp>
      <p:sp>
        <p:nvSpPr>
          <p:cNvPr id="954" name="Google Shape;954;p65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 Start a Goal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955" name="Google Shape;955;p65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288" y="2915063"/>
            <a:ext cx="1827375" cy="1027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956" name="Google Shape;956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8175" y="506220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66"/>
          <p:cNvSpPr txBox="1"/>
          <p:nvPr>
            <p:ph idx="4294967295" type="body"/>
          </p:nvPr>
        </p:nvSpPr>
        <p:spPr>
          <a:xfrm>
            <a:off x="462950" y="1600400"/>
            <a:ext cx="7886700" cy="28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Precision statement:</a:t>
            </a:r>
            <a:r>
              <a:rPr lang="en-US" sz="2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In 2024, 35% of the student population was at-risk of being chronically absent, particularly among 7th and 8th grade students being reported as economically disadvantaged. This is believed to be due to a lack of communication about our absentee policy and procedures, student’s current attendance record, and attendance supports along with an increase in student stress.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2" name="Google Shape;962;p66"/>
          <p:cNvSpPr txBox="1"/>
          <p:nvPr/>
        </p:nvSpPr>
        <p:spPr>
          <a:xfrm>
            <a:off x="486050" y="3532850"/>
            <a:ext cx="7840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3" name="Google Shape;963;p66"/>
          <p:cNvSpPr txBox="1"/>
          <p:nvPr>
            <p:ph type="title"/>
          </p:nvPr>
        </p:nvSpPr>
        <p:spPr>
          <a:xfrm>
            <a:off x="228600" y="317025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Anywhere School Precision Statement 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200"/>
              <a:t>&amp; Goal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66"/>
          <p:cNvSpPr txBox="1"/>
          <p:nvPr/>
        </p:nvSpPr>
        <p:spPr>
          <a:xfrm>
            <a:off x="486050" y="4236050"/>
            <a:ext cx="7302600" cy="23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Goal: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en-US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By June 2025, the percentage of 7th and 8th grade students who are attending school more than 90% of the year will increase from 65% to 80%. This will be checked every nine weeks to see if progress is on track for the end of the year.</a:t>
            </a:r>
            <a:endParaRPr b="0" i="0" sz="2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67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 sz="4400"/>
              <a:t>IMPLEMENT</a:t>
            </a:r>
            <a:br>
              <a:rPr b="1" lang="en-US"/>
            </a:br>
            <a:r>
              <a:rPr b="1" lang="en-US" sz="2800"/>
              <a:t>What are we going to do about it?</a:t>
            </a:r>
            <a:endParaRPr/>
          </a:p>
        </p:txBody>
      </p:sp>
      <p:pic>
        <p:nvPicPr>
          <p:cNvPr id="970" name="Google Shape;97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575" y="3457498"/>
            <a:ext cx="6722151" cy="30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67"/>
          <p:cNvSpPr/>
          <p:nvPr/>
        </p:nvSpPr>
        <p:spPr>
          <a:xfrm>
            <a:off x="238900" y="4187875"/>
            <a:ext cx="3931200" cy="24873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6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What do you see here? </a:t>
            </a:r>
            <a:endParaRPr/>
          </a:p>
        </p:txBody>
      </p:sp>
      <p:pic>
        <p:nvPicPr>
          <p:cNvPr descr="Get tickets at: http://bit.ly/2XGfH5y&#10;&#10;Fathom Events and CBS will present 5 uncut, full-length colorized episodes on Lucille Ball’s Birthday, August 6, plus REDHEAD TALES – a  newly produced and never-before-seen featurette on the colorization of I Love Lucy, and an exclusive mini poster!&#10;&#10;Job Switching: After Ricky and Fred get upset about the girls' spending, Lucy and Ethel go to work in a candy factory while the boys do the housework." id="978" name="Google Shape;978;p68" title="I Love Lucy: A Colorized Celebration - &quot;Job Switching&quot; clip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725" y="1681325"/>
            <a:ext cx="7602225" cy="42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9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Team Time Reflection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5" name="Google Shape;985;p69"/>
          <p:cNvSpPr txBox="1"/>
          <p:nvPr>
            <p:ph idx="1" type="body"/>
          </p:nvPr>
        </p:nvSpPr>
        <p:spPr>
          <a:xfrm>
            <a:off x="3575050" y="176750"/>
            <a:ext cx="5111700" cy="59820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How was the intervention selected?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How was the plan for implementation developed? 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Did staff have what they needed to implement the intervention? </a:t>
            </a:r>
            <a:endParaRPr sz="3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6" name="Google Shape;986;p69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Think of an intervention you have been involved in….</a:t>
            </a:r>
            <a:endParaRPr sz="25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counts down silently until it reaches 0:00, then a police siren sounds to alert you that time is up." id="987" name="Google Shape;987;p69" title="8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419" y="4694475"/>
            <a:ext cx="1601955" cy="90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988" name="Google Shape;988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9575" y="529755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2625" y="1981850"/>
            <a:ext cx="2972775" cy="297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"/>
          <p:cNvSpPr txBox="1"/>
          <p:nvPr>
            <p:ph idx="1" type="body"/>
          </p:nvPr>
        </p:nvSpPr>
        <p:spPr>
          <a:xfrm>
            <a:off x="228600" y="1524000"/>
            <a:ext cx="8213700" cy="5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All people engage in some type of problem-solving approach.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Different people solve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problems in different ways,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many times using different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approaches and vocabulary.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Not all data is equal in value.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Different people have different              trust or comfort with analyzing data.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Google Shape;337;p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Before we begin…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0"/>
          <p:cNvSpPr txBox="1"/>
          <p:nvPr>
            <p:ph idx="1" type="body"/>
          </p:nvPr>
        </p:nvSpPr>
        <p:spPr>
          <a:xfrm>
            <a:off x="457200" y="1600199"/>
            <a:ext cx="8229600" cy="31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000"/>
              <a:buFont typeface="Verdana"/>
              <a:buAutoNum type="arabicPeriod"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What practices need to be in place in order to address the problem?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000"/>
              <a:buFont typeface="Verdana"/>
              <a:buAutoNum type="arabicPeriod"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What systems (i.e. PD, coaching) need to be in place to support the implementation of these practices?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4" name="Google Shape;994;p7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n-US"/>
              <a:t>Developing Solutions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1"/>
          <p:cNvSpPr txBox="1"/>
          <p:nvPr/>
        </p:nvSpPr>
        <p:spPr>
          <a:xfrm>
            <a:off x="2028750" y="1472763"/>
            <a:ext cx="508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3500" u="none" cap="none" strike="noStrike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rPr>
              <a:t>Resource Mapping</a:t>
            </a:r>
            <a:endParaRPr b="0" i="0" sz="9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71"/>
          <p:cNvSpPr txBox="1"/>
          <p:nvPr/>
        </p:nvSpPr>
        <p:spPr>
          <a:xfrm>
            <a:off x="251125" y="6158775"/>
            <a:ext cx="7948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7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02" name="Google Shape;100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86075" y="2072100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7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262"/>
              <a:buFont typeface="Arial"/>
              <a:buNone/>
            </a:pPr>
            <a:r>
              <a:rPr lang="en-US" sz="3800"/>
              <a:t>What do we currently have in place to address this need?</a:t>
            </a:r>
            <a:endParaRPr/>
          </a:p>
        </p:txBody>
      </p:sp>
      <p:pic>
        <p:nvPicPr>
          <p:cNvPr descr="Cartoon Sun image - Free stock photo - Public Domain photo - CC0 ..." id="1004" name="Google Shape;100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9700" y="5014750"/>
            <a:ext cx="650450" cy="6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7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0692" r="14112" t="26959"/>
          <a:stretch/>
        </p:blipFill>
        <p:spPr>
          <a:xfrm>
            <a:off x="1211725" y="2196075"/>
            <a:ext cx="6720549" cy="344094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his timer counts down silently until it reaches 0:00, then a police siren sounds to alert you that time is up." id="1006" name="Google Shape;1006;p71" title="10 Minute Timer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07300" y="5839375"/>
            <a:ext cx="1666925" cy="9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7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099"/>
              <a:buNone/>
            </a:pPr>
            <a:r>
              <a:rPr lang="en-US"/>
              <a:t>What is still needed?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099"/>
              <a:buNone/>
            </a:pPr>
            <a:r>
              <a:rPr lang="en-US"/>
              <a:t>Solution Development</a:t>
            </a:r>
            <a:endParaRPr/>
          </a:p>
        </p:txBody>
      </p:sp>
      <p:sp>
        <p:nvSpPr>
          <p:cNvPr id="1013" name="Google Shape;1013;p72"/>
          <p:cNvSpPr txBox="1"/>
          <p:nvPr/>
        </p:nvSpPr>
        <p:spPr>
          <a:xfrm>
            <a:off x="4750650" y="1674375"/>
            <a:ext cx="332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p.3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1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4" name="Google Shape;101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346525" y="182712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72" title="Screenshot 2025-05-06 at 2.56.21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275" y="1524000"/>
            <a:ext cx="3989065" cy="5181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6" name="Google Shape;1016;p72"/>
          <p:cNvSpPr txBox="1"/>
          <p:nvPr/>
        </p:nvSpPr>
        <p:spPr>
          <a:xfrm>
            <a:off x="4750650" y="5864550"/>
            <a:ext cx="2700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PBISApps (2020)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7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44"/>
              <a:buNone/>
            </a:pPr>
            <a:r>
              <a:rPr lang="en-US"/>
              <a:t>Example Action Plan</a:t>
            </a:r>
            <a:endParaRPr/>
          </a:p>
        </p:txBody>
      </p:sp>
      <p:pic>
        <p:nvPicPr>
          <p:cNvPr id="1023" name="Google Shape;102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868050" y="365125"/>
            <a:ext cx="997700" cy="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73" title="Screenshot 2025-05-06 at 2.59.04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488" y="1578149"/>
            <a:ext cx="7015032" cy="484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5" name="Google Shape;1025;p73"/>
          <p:cNvSpPr txBox="1"/>
          <p:nvPr/>
        </p:nvSpPr>
        <p:spPr>
          <a:xfrm>
            <a:off x="181500" y="6331100"/>
            <a:ext cx="43905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3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2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74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2" name="Google Shape;1032;p74"/>
          <p:cNvSpPr txBox="1"/>
          <p:nvPr>
            <p:ph idx="1" type="body"/>
          </p:nvPr>
        </p:nvSpPr>
        <p:spPr>
          <a:xfrm>
            <a:off x="3595100" y="147800"/>
            <a:ext cx="5111700" cy="5800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Refer to the General Features of Tier 1 Standards of Practice document…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•"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Consider your established goal. What key practice(s) 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would your school consider implementing or improving with fidelity?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OR 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•"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Consider our example. How will the team support the school in the implementation of the new practice(s)?</a:t>
            </a:r>
            <a:endParaRPr sz="2700"/>
          </a:p>
        </p:txBody>
      </p:sp>
      <p:sp>
        <p:nvSpPr>
          <p:cNvPr id="1033" name="Google Shape;1033;p74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Identifying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Practices &amp; Systems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1034" name="Google Shape;1034;p74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88" y="4294775"/>
            <a:ext cx="1827375" cy="1027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1035" name="Google Shape;1035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4900" y="2893700"/>
            <a:ext cx="650450" cy="6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74"/>
          <p:cNvSpPr txBox="1"/>
          <p:nvPr/>
        </p:nvSpPr>
        <p:spPr>
          <a:xfrm>
            <a:off x="215750" y="60733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Workbook p. 12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7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Selection Tools: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Exploring Context</a:t>
            </a:r>
            <a:endParaRPr/>
          </a:p>
        </p:txBody>
      </p:sp>
      <p:pic>
        <p:nvPicPr>
          <p:cNvPr id="1043" name="Google Shape;104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5159751" cy="3768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4" name="Google Shape;104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775" y="3175625"/>
            <a:ext cx="4901823" cy="36823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5" name="Google Shape;1045;p75"/>
          <p:cNvSpPr txBox="1"/>
          <p:nvPr/>
        </p:nvSpPr>
        <p:spPr>
          <a:xfrm>
            <a:off x="211950" y="5303275"/>
            <a:ext cx="3947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Evidence-Based Practice Selection Tool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6" name="Google Shape;1046;p75"/>
          <p:cNvSpPr txBox="1"/>
          <p:nvPr/>
        </p:nvSpPr>
        <p:spPr>
          <a:xfrm>
            <a:off x="5392600" y="2633225"/>
            <a:ext cx="366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Hexagon Tool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47" name="Google Shape;104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779875" y="327250"/>
            <a:ext cx="997700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75"/>
          <p:cNvSpPr txBox="1"/>
          <p:nvPr/>
        </p:nvSpPr>
        <p:spPr>
          <a:xfrm>
            <a:off x="5592125" y="1700425"/>
            <a:ext cx="33234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pp.2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8-30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457201" y="1476476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The instruction and interventions are evidence-based and linked. 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We have the capacity to implement the plan in a timely manner and delivered in the way it is intended by people who are qualified.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Verdana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The individuals implementing the plan have the support needed to implement the plan.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700"/>
              <a:buFont typeface="Verdana"/>
              <a:buChar char="●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There is a plan for monitoring implementation fidelity.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5" name="Google Shape;1055;p7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900"/>
              <a:t>What is included in an effective implementation plan? </a:t>
            </a:r>
            <a:endParaRPr sz="39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77"/>
          <p:cNvSpPr txBox="1"/>
          <p:nvPr>
            <p:ph type="ctrTitle"/>
          </p:nvPr>
        </p:nvSpPr>
        <p:spPr>
          <a:xfrm>
            <a:off x="928464" y="1600200"/>
            <a:ext cx="7240500" cy="1470000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rgbClr val="0033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b="1" lang="en-US" sz="4400"/>
              <a:t>EVALUATE</a:t>
            </a:r>
            <a:br>
              <a:rPr b="1" lang="en-US" sz="4400"/>
            </a:br>
            <a:r>
              <a:rPr b="1" lang="en-US" sz="2800"/>
              <a:t>Is it working?</a:t>
            </a:r>
            <a:endParaRPr/>
          </a:p>
        </p:txBody>
      </p:sp>
      <p:pic>
        <p:nvPicPr>
          <p:cNvPr id="1061" name="Google Shape;106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575" y="3457498"/>
            <a:ext cx="6722151" cy="30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77"/>
          <p:cNvSpPr/>
          <p:nvPr/>
        </p:nvSpPr>
        <p:spPr>
          <a:xfrm>
            <a:off x="1504950" y="3343275"/>
            <a:ext cx="2319000" cy="10287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78"/>
          <p:cNvSpPr txBox="1"/>
          <p:nvPr/>
        </p:nvSpPr>
        <p:spPr>
          <a:xfrm>
            <a:off x="228600" y="4737400"/>
            <a:ext cx="71286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When will the team review progress toward outcomes?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Who will gather and 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share outcome data?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9" name="Google Shape;1069;p78"/>
          <p:cNvSpPr txBox="1"/>
          <p:nvPr>
            <p:ph idx="1" type="body"/>
          </p:nvPr>
        </p:nvSpPr>
        <p:spPr>
          <a:xfrm>
            <a:off x="228600" y="1425550"/>
            <a:ext cx="84582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After identifying practices and systems, consider… 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0" name="Google Shape;1070;p7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Evaluation Plan</a:t>
            </a:r>
            <a:endParaRPr/>
          </a:p>
        </p:txBody>
      </p:sp>
      <p:sp>
        <p:nvSpPr>
          <p:cNvPr id="1071" name="Google Shape;1071;p78"/>
          <p:cNvSpPr txBox="1"/>
          <p:nvPr/>
        </p:nvSpPr>
        <p:spPr>
          <a:xfrm>
            <a:off x="202500" y="2369450"/>
            <a:ext cx="7180800" cy="21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When are they expected to be implemented? 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 will we know it’s been done?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Who will monitor fidelity of the plan?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2" name="Google Shape;1072;p78"/>
          <p:cNvSpPr txBox="1"/>
          <p:nvPr/>
        </p:nvSpPr>
        <p:spPr>
          <a:xfrm>
            <a:off x="5900825" y="2512875"/>
            <a:ext cx="2419200" cy="8004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Fidelity</a:t>
            </a:r>
            <a:endParaRPr b="0" i="0" sz="40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73" name="Google Shape;1073;p78"/>
          <p:cNvSpPr txBox="1"/>
          <p:nvPr/>
        </p:nvSpPr>
        <p:spPr>
          <a:xfrm>
            <a:off x="4020525" y="5418400"/>
            <a:ext cx="2692200" cy="8004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Outcomes</a:t>
            </a:r>
            <a:endParaRPr b="0" i="0" sz="40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7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Evaluation</a:t>
            </a:r>
            <a:endParaRPr/>
          </a:p>
        </p:txBody>
      </p:sp>
      <p:pic>
        <p:nvPicPr>
          <p:cNvPr id="1080" name="Google Shape;108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56000"/>
            <a:ext cx="9144000" cy="4526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79"/>
          <p:cNvSpPr txBox="1"/>
          <p:nvPr/>
        </p:nvSpPr>
        <p:spPr>
          <a:xfrm>
            <a:off x="0" y="6142625"/>
            <a:ext cx="77772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Collins, A., Harlacher, J. &amp; Potter, J. (2024). </a:t>
            </a:r>
            <a:r>
              <a:rPr b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Untangling data-based decision making.</a:t>
            </a:r>
            <a:endParaRPr b="0" i="1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79"/>
          <p:cNvSpPr txBox="1"/>
          <p:nvPr/>
        </p:nvSpPr>
        <p:spPr>
          <a:xfrm>
            <a:off x="0" y="5766425"/>
            <a:ext cx="2300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Workbook p. 4</a:t>
            </a: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5550"/>
            <a:ext cx="29718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"/>
          <p:cNvSpPr txBox="1"/>
          <p:nvPr/>
        </p:nvSpPr>
        <p:spPr>
          <a:xfrm>
            <a:off x="233925" y="1124450"/>
            <a:ext cx="88281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your experience data informed decision making at the school level is like…because…</a:t>
            </a:r>
            <a:endParaRPr b="0" i="0" sz="1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p8"/>
          <p:cNvSpPr txBox="1"/>
          <p:nvPr>
            <p:ph type="title"/>
          </p:nvPr>
        </p:nvSpPr>
        <p:spPr>
          <a:xfrm>
            <a:off x="304575" y="80325"/>
            <a:ext cx="8686800" cy="9825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300"/>
              <a:t>Connection Activity: </a:t>
            </a:r>
            <a:r>
              <a:rPr i="1" lang="en-US" sz="3300"/>
              <a:t>Let’s Go Camping!</a:t>
            </a:r>
            <a:endParaRPr i="1" sz="3300"/>
          </a:p>
        </p:txBody>
      </p:sp>
      <p:pic>
        <p:nvPicPr>
          <p:cNvPr id="346" name="Google Shape;346;p8" title="Screenshot 2025-05-02 at 3.47.28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2434" y="4599188"/>
            <a:ext cx="1733326" cy="20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03348" y="2441450"/>
            <a:ext cx="2054257" cy="14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8604" y="2167617"/>
            <a:ext cx="2522775" cy="25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4288" y="4554038"/>
            <a:ext cx="2143200" cy="214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0" name="Google Shape;350;p8" title="Screenshot 2025-05-02 at 3.54.33 PM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1800" y="4137815"/>
            <a:ext cx="2600626" cy="2260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80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9" name="Google Shape;1089;p80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How will you evaluate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fidelity and monitor progress towards your goal?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i="1" lang="en-US" sz="2800">
                <a:solidFill>
                  <a:srgbClr val="0944A1"/>
                </a:solidFill>
                <a:latin typeface="Verdana"/>
                <a:ea typeface="Verdana"/>
                <a:cs typeface="Verdana"/>
                <a:sym typeface="Verdana"/>
              </a:rPr>
              <a:t>What fidelity </a:t>
            </a:r>
            <a:r>
              <a:rPr i="1" lang="en-US" sz="2800" u="sng">
                <a:solidFill>
                  <a:srgbClr val="0944A1"/>
                </a:solidFill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i="1" lang="en-US" sz="2800">
                <a:solidFill>
                  <a:srgbClr val="0944A1"/>
                </a:solidFill>
                <a:latin typeface="Verdana"/>
                <a:ea typeface="Verdana"/>
                <a:cs typeface="Verdana"/>
                <a:sym typeface="Verdana"/>
              </a:rPr>
              <a:t> outcome data might you want to collect?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0" name="Google Shape;1090;p80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Evaluation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1091" name="Google Shape;1091;p80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388" y="4294775"/>
            <a:ext cx="1827375" cy="1027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Sun image - Free stock photo - Public Domain photo - CC0 ..." id="1092" name="Google Shape;1092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2000" y="5034875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81"/>
          <p:cNvSpPr/>
          <p:nvPr/>
        </p:nvSpPr>
        <p:spPr>
          <a:xfrm>
            <a:off x="5835550" y="1431300"/>
            <a:ext cx="3107100" cy="12423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9" name="Google Shape;1099;p81"/>
          <p:cNvSpPr/>
          <p:nvPr/>
        </p:nvSpPr>
        <p:spPr>
          <a:xfrm>
            <a:off x="3145100" y="2239349"/>
            <a:ext cx="2540100" cy="2540100"/>
          </a:xfrm>
          <a:prstGeom prst="donut">
            <a:avLst>
              <a:gd fmla="val 16067" name="adj"/>
            </a:avLst>
          </a:prstGeom>
          <a:solidFill>
            <a:srgbClr val="000000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0" name="Google Shape;1100;p81"/>
          <p:cNvCxnSpPr/>
          <p:nvPr/>
        </p:nvCxnSpPr>
        <p:spPr>
          <a:xfrm>
            <a:off x="2872925" y="2582120"/>
            <a:ext cx="340800" cy="3765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101" name="Google Shape;1101;p81"/>
          <p:cNvCxnSpPr/>
          <p:nvPr/>
        </p:nvCxnSpPr>
        <p:spPr>
          <a:xfrm flipH="1" rot="10800000">
            <a:off x="2773175" y="3746550"/>
            <a:ext cx="367500" cy="1386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102" name="Google Shape;1102;p81"/>
          <p:cNvSpPr txBox="1"/>
          <p:nvPr/>
        </p:nvSpPr>
        <p:spPr>
          <a:xfrm>
            <a:off x="94650" y="1739950"/>
            <a:ext cx="29595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Monitor and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Evaluate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Results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3" name="Google Shape;1103;p81"/>
          <p:cNvSpPr/>
          <p:nvPr/>
        </p:nvSpPr>
        <p:spPr>
          <a:xfrm flipH="1" rot="-1800585">
            <a:off x="3071978" y="2159608"/>
            <a:ext cx="2688407" cy="2690826"/>
          </a:xfrm>
          <a:prstGeom prst="blockArc">
            <a:avLst>
              <a:gd fmla="val 14348563" name="adj1"/>
              <a:gd fmla="val 19872341" name="adj2"/>
              <a:gd fmla="val 9100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4" name="Google Shape;1104;p81"/>
          <p:cNvCxnSpPr/>
          <p:nvPr/>
        </p:nvCxnSpPr>
        <p:spPr>
          <a:xfrm rot="10800000">
            <a:off x="5480650" y="3996707"/>
            <a:ext cx="354900" cy="35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105" name="Google Shape;1105;p81"/>
          <p:cNvSpPr txBox="1"/>
          <p:nvPr/>
        </p:nvSpPr>
        <p:spPr>
          <a:xfrm>
            <a:off x="-68650" y="3121750"/>
            <a:ext cx="28374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practices will we select &amp;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6" name="Google Shape;1106;p81"/>
          <p:cNvSpPr txBox="1"/>
          <p:nvPr/>
        </p:nvSpPr>
        <p:spPr>
          <a:xfrm>
            <a:off x="5884625" y="3009525"/>
            <a:ext cx="31071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does the data say?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Analyze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strengths &amp; opportunities for growth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7" name="Google Shape;1107;p81"/>
          <p:cNvSpPr txBox="1"/>
          <p:nvPr/>
        </p:nvSpPr>
        <p:spPr>
          <a:xfrm>
            <a:off x="3693384" y="3130068"/>
            <a:ext cx="14448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81"/>
          <p:cNvSpPr/>
          <p:nvPr/>
        </p:nvSpPr>
        <p:spPr>
          <a:xfrm rot="1800047">
            <a:off x="3067443" y="2160042"/>
            <a:ext cx="2690936" cy="2690936"/>
          </a:xfrm>
          <a:prstGeom prst="blockArc">
            <a:avLst>
              <a:gd fmla="val 14545937" name="adj1"/>
              <a:gd fmla="val 19902139" name="adj2"/>
              <a:gd fmla="val 911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81"/>
          <p:cNvSpPr/>
          <p:nvPr/>
        </p:nvSpPr>
        <p:spPr>
          <a:xfrm rot="9000757">
            <a:off x="3061564" y="2159627"/>
            <a:ext cx="2690226" cy="2690226"/>
          </a:xfrm>
          <a:prstGeom prst="blockArc">
            <a:avLst>
              <a:gd fmla="val 18041678" name="adj1"/>
              <a:gd fmla="val 1798478" name="adj2"/>
              <a:gd fmla="val 9595" name="adj3"/>
            </a:avLst>
          </a:prstGeom>
          <a:solidFill>
            <a:srgbClr val="0944A1"/>
          </a:solidFill>
          <a:ln>
            <a:noFill/>
          </a:ln>
          <a:effectLst>
            <a:outerShdw blurRad="71438" rotWithShape="0" algn="bl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81"/>
          <p:cNvSpPr/>
          <p:nvPr/>
        </p:nvSpPr>
        <p:spPr>
          <a:xfrm flipH="1" rot="-9000757">
            <a:off x="3069234" y="2160377"/>
            <a:ext cx="2690226" cy="2690226"/>
          </a:xfrm>
          <a:prstGeom prst="blockArc">
            <a:avLst>
              <a:gd fmla="val 17967225" name="adj1"/>
              <a:gd fmla="val 1529547" name="adj2"/>
              <a:gd fmla="val 9279" name="adj3"/>
            </a:avLst>
          </a:prstGeom>
          <a:solidFill>
            <a:srgbClr val="307BF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81"/>
          <p:cNvSpPr/>
          <p:nvPr/>
        </p:nvSpPr>
        <p:spPr>
          <a:xfrm rot="8100000">
            <a:off x="3013719" y="3331057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81"/>
          <p:cNvSpPr/>
          <p:nvPr/>
        </p:nvSpPr>
        <p:spPr>
          <a:xfrm rot="-2700000">
            <a:off x="5446228" y="3323896"/>
            <a:ext cx="363170" cy="363170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81"/>
          <p:cNvSpPr/>
          <p:nvPr/>
        </p:nvSpPr>
        <p:spPr>
          <a:xfrm rot="2700000">
            <a:off x="4229623" y="4536669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81"/>
          <p:cNvSpPr/>
          <p:nvPr/>
        </p:nvSpPr>
        <p:spPr>
          <a:xfrm rot="-8100000">
            <a:off x="4230315" y="2101001"/>
            <a:ext cx="363170" cy="363170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81"/>
          <p:cNvSpPr txBox="1"/>
          <p:nvPr/>
        </p:nvSpPr>
        <p:spPr>
          <a:xfrm>
            <a:off x="4668000" y="5211475"/>
            <a:ext cx="254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a SMART goal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6" name="Google Shape;1116;p81"/>
          <p:cNvSpPr txBox="1"/>
          <p:nvPr/>
        </p:nvSpPr>
        <p:spPr>
          <a:xfrm rot="2158">
            <a:off x="324151" y="5055125"/>
            <a:ext cx="3345001" cy="1293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 teachers need to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implement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/sustain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117" name="Google Shape;1117;p81"/>
          <p:cNvCxnSpPr/>
          <p:nvPr/>
        </p:nvCxnSpPr>
        <p:spPr>
          <a:xfrm rot="10800000">
            <a:off x="5081375" y="4631125"/>
            <a:ext cx="160200" cy="500100"/>
          </a:xfrm>
          <a:prstGeom prst="straightConnector1">
            <a:avLst/>
          </a:prstGeom>
          <a:noFill/>
          <a:ln cap="flat" cmpd="sng" w="19050">
            <a:solidFill>
              <a:srgbClr val="307BF3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1118" name="Google Shape;1118;p81"/>
          <p:cNvCxnSpPr/>
          <p:nvPr/>
        </p:nvCxnSpPr>
        <p:spPr>
          <a:xfrm flipH="1" rot="10800000">
            <a:off x="3105625" y="4338725"/>
            <a:ext cx="457500" cy="3063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1119" name="Google Shape;111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9851">
            <a:off x="3206175" y="1904245"/>
            <a:ext cx="2837400" cy="28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9425" y="2497874"/>
            <a:ext cx="2722500" cy="26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1438" y="2197525"/>
            <a:ext cx="2828925" cy="293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2" name="Google Shape;1122;p81"/>
          <p:cNvCxnSpPr/>
          <p:nvPr/>
        </p:nvCxnSpPr>
        <p:spPr>
          <a:xfrm flipH="1">
            <a:off x="5485700" y="2318525"/>
            <a:ext cx="442800" cy="368100"/>
          </a:xfrm>
          <a:prstGeom prst="straightConnector1">
            <a:avLst/>
          </a:prstGeom>
          <a:noFill/>
          <a:ln cap="flat" cmpd="sng" w="19050">
            <a:solidFill>
              <a:srgbClr val="0944A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1123" name="Google Shape;1123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3300" y="1884300"/>
            <a:ext cx="2837400" cy="2809763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81"/>
          <p:cNvSpPr txBox="1"/>
          <p:nvPr/>
        </p:nvSpPr>
        <p:spPr>
          <a:xfrm>
            <a:off x="5928499" y="1630200"/>
            <a:ext cx="29064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Define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problems with precision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5" name="Google Shape;1125;p8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50"/>
              <a:buFont typeface="Verdana"/>
              <a:buNone/>
            </a:pPr>
            <a:r>
              <a:rPr lang="en-US"/>
              <a:t>Continuous Process</a:t>
            </a:r>
            <a:endParaRPr i="0" u="none" cap="none" strike="noStrike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82"/>
          <p:cNvSpPr txBox="1"/>
          <p:nvPr>
            <p:ph type="ctrTitle"/>
          </p:nvPr>
        </p:nvSpPr>
        <p:spPr>
          <a:xfrm>
            <a:off x="953254" y="3671154"/>
            <a:ext cx="7240500" cy="1470000"/>
          </a:xfrm>
          <a:prstGeom prst="rect">
            <a:avLst/>
          </a:prstGeom>
          <a:solidFill>
            <a:schemeClr val="lt1">
              <a:alpha val="60392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</a:pPr>
            <a:r>
              <a:rPr lang="en-US" sz="4400"/>
              <a:t>Building a Culture of Data Literacy</a:t>
            </a:r>
            <a:endParaRPr sz="4400"/>
          </a:p>
        </p:txBody>
      </p:sp>
      <p:sp>
        <p:nvSpPr>
          <p:cNvPr id="1133" name="Google Shape;1133;p82"/>
          <p:cNvSpPr txBox="1"/>
          <p:nvPr/>
        </p:nvSpPr>
        <p:spPr>
          <a:xfrm>
            <a:off x="1228300" y="5447725"/>
            <a:ext cx="6175500" cy="600300"/>
          </a:xfrm>
          <a:prstGeom prst="rect">
            <a:avLst/>
          </a:prstGeom>
          <a:solidFill>
            <a:schemeClr val="lt1">
              <a:alpha val="60392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Making it Routine - Wrap up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3"/>
          <p:cNvSpPr txBox="1"/>
          <p:nvPr>
            <p:ph type="title"/>
          </p:nvPr>
        </p:nvSpPr>
        <p:spPr>
          <a:xfrm>
            <a:off x="319575" y="20585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Data literacy helps us…</a:t>
            </a:r>
            <a:endParaRPr/>
          </a:p>
        </p:txBody>
      </p:sp>
      <p:sp>
        <p:nvSpPr>
          <p:cNvPr id="1140" name="Google Shape;1140;p83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Explore which data is needed to deeply understand the problems driving poor systemic results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Enables access to the necessary data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Helps us to analyze, interpret use and report data to promote goals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Reflect on data access and analysis for continuous improvement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84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3850" lvl="0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900"/>
              <a:buFont typeface="Verdana"/>
              <a:buAutoNum type="arabicPeriod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Teams study data at the school-wide level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8001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900"/>
              <a:buFont typeface="Verdana"/>
              <a:buAutoNum type="arabicPeriod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Define specific problems 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8001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900"/>
              <a:buFont typeface="Verdana"/>
              <a:buAutoNum type="arabicPeriod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Leverage evidence-based practices as solutions to problems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-323850" lvl="0" marL="8001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900"/>
              <a:buFont typeface="Verdana"/>
              <a:buAutoNum type="arabicPeriod"/>
            </a:pPr>
            <a:r>
              <a:rPr lang="en-US" sz="2900">
                <a:latin typeface="Verdana"/>
                <a:ea typeface="Verdana"/>
                <a:cs typeface="Verdana"/>
                <a:sym typeface="Verdana"/>
              </a:rPr>
              <a:t>Focus on systems change </a:t>
            </a:r>
            <a:endParaRPr sz="29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7" name="Google Shape;1147;p8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What Data Literacy Looks Like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85" title="Meeting Agenda example - contact VTSS Systems Coach if more information is needed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24275"/>
            <a:ext cx="3949100" cy="438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3" name="Google Shape;1153;p8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3C"/>
              </a:buClr>
              <a:buSzPts val="3000"/>
              <a:buFont typeface="Verdana"/>
              <a:buNone/>
            </a:pPr>
            <a:r>
              <a:rPr i="0" lang="en-US" u="none" cap="none" strike="noStrike"/>
              <a:t>Efficient Agenda</a:t>
            </a:r>
            <a:endParaRPr i="0" u="none" cap="none" strike="noStrike"/>
          </a:p>
        </p:txBody>
      </p:sp>
      <p:pic>
        <p:nvPicPr>
          <p:cNvPr id="1154" name="Google Shape;115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0525" y="2011875"/>
            <a:ext cx="4534874" cy="340578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5" name="Google Shape;1155;p85"/>
          <p:cNvSpPr txBox="1"/>
          <p:nvPr/>
        </p:nvSpPr>
        <p:spPr>
          <a:xfrm>
            <a:off x="228600" y="6176675"/>
            <a:ext cx="7948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pp. 38-4</a:t>
            </a:r>
            <a:r>
              <a:rPr lang="en-US" sz="2400">
                <a:latin typeface="Verdana"/>
                <a:ea typeface="Verdana"/>
                <a:cs typeface="Verdana"/>
                <a:sym typeface="Verdana"/>
              </a:rPr>
              <a:t>1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6" name="Google Shape;1156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725825" y="418975"/>
            <a:ext cx="997700" cy="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8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</a:pPr>
            <a:r>
              <a:rPr lang="en-US"/>
              <a:t>Right Data/Right People</a:t>
            </a:r>
            <a:endParaRPr/>
          </a:p>
        </p:txBody>
      </p:sp>
      <p:sp>
        <p:nvSpPr>
          <p:cNvPr id="1164" name="Google Shape;1164;p86"/>
          <p:cNvSpPr txBox="1"/>
          <p:nvPr>
            <p:ph idx="1" type="body"/>
          </p:nvPr>
        </p:nvSpPr>
        <p:spPr>
          <a:xfrm>
            <a:off x="515650" y="1600200"/>
            <a:ext cx="8134200" cy="50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Identify the</a:t>
            </a:r>
            <a:r>
              <a:rPr b="1" lang="en-US" sz="26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-US" sz="26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RIGHT</a:t>
            </a:r>
            <a:r>
              <a:rPr b="1" lang="en-US" sz="26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data, in the right format.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➢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Identify the</a:t>
            </a:r>
            <a:r>
              <a:rPr b="1" lang="en-US" sz="26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-US" sz="26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RIGHT</a:t>
            </a:r>
            <a:r>
              <a:rPr b="1" lang="en-US" sz="2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people who: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Meet consistently (</a:t>
            </a:r>
            <a:r>
              <a:rPr b="1" lang="en-US" sz="26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RIGHT</a:t>
            </a:r>
            <a:r>
              <a:rPr lang="en-US" sz="2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time)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Start meetings with data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Strategically use data to develop solutions and action plans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Implement and monitor action plans (fidelity &amp; outcomes)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indent="-393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>
                <a:latin typeface="Verdana"/>
                <a:ea typeface="Verdana"/>
                <a:cs typeface="Verdana"/>
                <a:sym typeface="Verdana"/>
              </a:rPr>
              <a:t>Have access to student and family voices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http://www.delhisocialmedia.com/wp-content/uploads/2013/08/Online-strategy-marketing-India.jpg" id="1165" name="Google Shape;116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999" y="2285999"/>
            <a:ext cx="1523971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ur data is going to tell us where to focus. We are focusing on Tier I (universal) prevention systems, and we want practices and systems that will be effective for at least 80% of students in the school. " id="1171" name="Google Shape;117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690825"/>
            <a:ext cx="8534400" cy="49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8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Systems vs Individual</a:t>
            </a:r>
            <a:endParaRPr sz="36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8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Data Sharing</a:t>
            </a:r>
            <a:endParaRPr/>
          </a:p>
        </p:txBody>
      </p:sp>
      <p:pic>
        <p:nvPicPr>
          <p:cNvPr id="1179" name="Google Shape;1179;p88"/>
          <p:cNvPicPr preferRelativeResize="0"/>
          <p:nvPr/>
        </p:nvPicPr>
        <p:blipFill rotWithShape="1">
          <a:blip r:embed="rId3">
            <a:alphaModFix/>
          </a:blip>
          <a:srcRect b="6862" l="0" r="0" t="0"/>
          <a:stretch/>
        </p:blipFill>
        <p:spPr>
          <a:xfrm>
            <a:off x="1482063" y="1753100"/>
            <a:ext cx="6179875" cy="41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89"/>
          <p:cNvSpPr txBox="1"/>
          <p:nvPr>
            <p:ph idx="1" type="body"/>
          </p:nvPr>
        </p:nvSpPr>
        <p:spPr>
          <a:xfrm>
            <a:off x="274644" y="1521150"/>
            <a:ext cx="8594700" cy="51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School A: This school has subcommittees  that report the data to the school VTSS team, i.e. academic data, behavior data.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School B: The data is organized by school leadership.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School C: A sophisticated data system exists. The data analyst is the “driver” in the meeting.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6" name="Google Shape;1186;p8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Data Analyst</a:t>
            </a:r>
            <a:endParaRPr/>
          </a:p>
        </p:txBody>
      </p:sp>
      <p:sp>
        <p:nvSpPr>
          <p:cNvPr id="1187" name="Google Shape;1187;p89"/>
          <p:cNvSpPr txBox="1"/>
          <p:nvPr/>
        </p:nvSpPr>
        <p:spPr>
          <a:xfrm>
            <a:off x="0" y="6258575"/>
            <a:ext cx="277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Workbook p. 4</a:t>
            </a: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2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8" name="Google Shape;118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689100" y="326700"/>
            <a:ext cx="997700" cy="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"/>
          <p:cNvSpPr txBox="1"/>
          <p:nvPr>
            <p:ph idx="1" type="body"/>
          </p:nvPr>
        </p:nvSpPr>
        <p:spPr>
          <a:xfrm>
            <a:off x="457200" y="1481975"/>
            <a:ext cx="8229600" cy="3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898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471"/>
              <a:buFont typeface="Verdana"/>
              <a:buChar char="•"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MTSS integrates data-informed decisions that are already happening in silos.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-448981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471"/>
              <a:buFont typeface="Verdana"/>
              <a:buChar char="•"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MTSS provides a consistent common approach and structure for reviewing multiple data points, identifying trends, and determining root cause.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5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7" name="Google Shape;357;p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Data Through a MTSS Lens</a:t>
            </a:r>
            <a:endParaRPr/>
          </a:p>
        </p:txBody>
      </p:sp>
      <p:sp>
        <p:nvSpPr>
          <p:cNvPr id="358" name="Google Shape;358;p9"/>
          <p:cNvSpPr txBox="1"/>
          <p:nvPr/>
        </p:nvSpPr>
        <p:spPr>
          <a:xfrm>
            <a:off x="145625" y="6065975"/>
            <a:ext cx="7366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26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(Dana Ashley, American Educator, 2015) 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90"/>
          <p:cNvSpPr txBox="1"/>
          <p:nvPr>
            <p:ph idx="1" type="body"/>
          </p:nvPr>
        </p:nvSpPr>
        <p:spPr>
          <a:xfrm>
            <a:off x="912813" y="1666567"/>
            <a:ext cx="3582900" cy="6576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Data Analyst</a:t>
            </a:r>
            <a:endParaRPr/>
          </a:p>
        </p:txBody>
      </p:sp>
      <p:sp>
        <p:nvSpPr>
          <p:cNvPr id="1194" name="Google Shape;1194;p90"/>
          <p:cNvSpPr txBox="1"/>
          <p:nvPr>
            <p:ph idx="2" type="body"/>
          </p:nvPr>
        </p:nvSpPr>
        <p:spPr>
          <a:xfrm>
            <a:off x="465826" y="2451651"/>
            <a:ext cx="40401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Identify red flags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Drill down to precision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Summarize (i.e., precise statement &amp; supporting graphs)</a:t>
            </a:r>
            <a:endParaRPr sz="2300"/>
          </a:p>
        </p:txBody>
      </p:sp>
      <p:sp>
        <p:nvSpPr>
          <p:cNvPr id="1195" name="Google Shape;1195;p90"/>
          <p:cNvSpPr txBox="1"/>
          <p:nvPr>
            <p:ph idx="3" type="body"/>
          </p:nvPr>
        </p:nvSpPr>
        <p:spPr>
          <a:xfrm>
            <a:off x="5105400" y="1673500"/>
            <a:ext cx="3581400" cy="639900"/>
          </a:xfrm>
          <a:prstGeom prst="rect">
            <a:avLst/>
          </a:prstGeom>
          <a:solidFill>
            <a:srgbClr val="003369">
              <a:alpha val="73333"/>
            </a:srgb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-US" sz="2800">
                <a:latin typeface="Verdana"/>
                <a:ea typeface="Verdana"/>
                <a:cs typeface="Verdana"/>
                <a:sym typeface="Verdana"/>
              </a:rPr>
              <a:t>Tier 1 Team</a:t>
            </a:r>
            <a:endParaRPr/>
          </a:p>
        </p:txBody>
      </p:sp>
      <p:sp>
        <p:nvSpPr>
          <p:cNvPr id="1196" name="Google Shape;1196;p90"/>
          <p:cNvSpPr txBox="1"/>
          <p:nvPr>
            <p:ph idx="4" type="body"/>
          </p:nvPr>
        </p:nvSpPr>
        <p:spPr>
          <a:xfrm>
            <a:off x="4648200" y="2451649"/>
            <a:ext cx="4038600" cy="3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Prioritize problems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Develop goal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700"/>
              <a:buFont typeface="Verdana"/>
              <a:buChar char="•"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Develop solutions and action plan</a:t>
            </a:r>
            <a:endParaRPr sz="2300"/>
          </a:p>
        </p:txBody>
      </p:sp>
      <p:pic>
        <p:nvPicPr>
          <p:cNvPr id="1197" name="Google Shape;119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3605" y="6200400"/>
            <a:ext cx="1260394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9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Role of Data Analyst and the Team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91"/>
          <p:cNvSpPr txBox="1"/>
          <p:nvPr/>
        </p:nvSpPr>
        <p:spPr>
          <a:xfrm>
            <a:off x="0" y="6305750"/>
            <a:ext cx="71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Source: </a:t>
            </a:r>
            <a:r>
              <a:rPr b="0" i="0" lang="en-US" sz="1800" u="sng" cap="none" strike="noStrike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https://www.youtube.com/watch?v=ZCr4MyTCAxw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video provides a glimpse at a PBIS team using TIPS to address student challenges." id="1205" name="Google Shape;1205;p91" title="Sample TIPS Meeting for a PBIS Team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200" y="1555700"/>
            <a:ext cx="8173600" cy="45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9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In Action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92"/>
          <p:cNvSpPr txBox="1"/>
          <p:nvPr>
            <p:ph type="title"/>
          </p:nvPr>
        </p:nvSpPr>
        <p:spPr>
          <a:xfrm>
            <a:off x="914400" y="273050"/>
            <a:ext cx="2551200" cy="11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000">
                <a:latin typeface="Verdana"/>
                <a:ea typeface="Verdana"/>
                <a:cs typeface="Verdana"/>
                <a:sym typeface="Verdana"/>
              </a:rPr>
              <a:t>Work Time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3" name="Google Shape;1213;p92"/>
          <p:cNvSpPr txBox="1"/>
          <p:nvPr>
            <p:ph idx="1" type="body"/>
          </p:nvPr>
        </p:nvSpPr>
        <p:spPr>
          <a:xfrm>
            <a:off x="3575050" y="273051"/>
            <a:ext cx="5111700" cy="5674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336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What features are put in place to structure this meeting? 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What questions may you have from this video?  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700">
                <a:latin typeface="Verdana"/>
                <a:ea typeface="Verdana"/>
                <a:cs typeface="Verdana"/>
                <a:sym typeface="Verdana"/>
              </a:rPr>
              <a:t>How can you see this influencing your process in your team meetings?</a:t>
            </a:r>
            <a:endParaRPr sz="2700"/>
          </a:p>
        </p:txBody>
      </p:sp>
      <p:sp>
        <p:nvSpPr>
          <p:cNvPr id="1214" name="Google Shape;1214;p92"/>
          <p:cNvSpPr txBox="1"/>
          <p:nvPr>
            <p:ph idx="2" type="body"/>
          </p:nvPr>
        </p:nvSpPr>
        <p:spPr>
          <a:xfrm>
            <a:off x="457200" y="1435101"/>
            <a:ext cx="3008400" cy="4512900"/>
          </a:xfrm>
          <a:prstGeom prst="rect">
            <a:avLst/>
          </a:prstGeom>
          <a:solidFill>
            <a:srgbClr val="003369">
              <a:alpha val="7137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3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his timer silently counts down to 0:00, then alerts you that time is up with a gentle beep sound." id="1215" name="Google Shape;1215;p92" title="10 Minute Time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288" y="2915063"/>
            <a:ext cx="1827375" cy="102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92"/>
          <p:cNvSpPr txBox="1"/>
          <p:nvPr/>
        </p:nvSpPr>
        <p:spPr>
          <a:xfrm>
            <a:off x="457203" y="5347200"/>
            <a:ext cx="265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7" name="Google Shape;1217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72875" y="4372850"/>
            <a:ext cx="997700" cy="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93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4000"/>
              <a:t>Call to Action</a:t>
            </a:r>
            <a:endParaRPr sz="4000"/>
          </a:p>
        </p:txBody>
      </p:sp>
      <p:sp>
        <p:nvSpPr>
          <p:cNvPr id="1224" name="Google Shape;1224;p93"/>
          <p:cNvSpPr txBox="1"/>
          <p:nvPr>
            <p:ph idx="1" type="body"/>
          </p:nvPr>
        </p:nvSpPr>
        <p:spPr>
          <a:xfrm>
            <a:off x="457200" y="1600200"/>
            <a:ext cx="80301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an immediate next step to facilitate the DIDM process in your school?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143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i="1" lang="en-US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Consider where you are in this process:</a:t>
            </a:r>
            <a:endParaRPr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</a:pPr>
            <a:r>
              <a:rPr i="1" lang="en-US">
                <a:latin typeface="Verdana"/>
                <a:ea typeface="Verdana"/>
                <a:cs typeface="Verdana"/>
                <a:sym typeface="Verdana"/>
              </a:rPr>
              <a:t>Identifying data to collect?</a:t>
            </a:r>
            <a:endParaRPr i="1"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</a:pPr>
            <a:r>
              <a:rPr i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Identifying red flags?</a:t>
            </a:r>
            <a:endParaRPr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</a:pPr>
            <a:r>
              <a:rPr i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Working on establishing the “why?”</a:t>
            </a:r>
            <a:endParaRPr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Verdana"/>
              <a:buChar char="•"/>
            </a:pPr>
            <a:r>
              <a:rPr i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First draft of a precision </a:t>
            </a:r>
            <a:r>
              <a:rPr i="1" lang="en-US"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i="1"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tatement and goal?</a:t>
            </a:r>
            <a:endParaRPr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Cartoon Sun image - Free stock photo - Public Domain photo - CC0 ..." id="1225" name="Google Shape;122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875" y="5950300"/>
            <a:ext cx="650450" cy="6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94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600"/>
              <a:t>Learning Intentions</a:t>
            </a:r>
            <a:endParaRPr sz="4100"/>
          </a:p>
        </p:txBody>
      </p:sp>
      <p:sp>
        <p:nvSpPr>
          <p:cNvPr id="1232" name="Google Shape;1232;p94"/>
          <p:cNvSpPr txBox="1"/>
          <p:nvPr/>
        </p:nvSpPr>
        <p:spPr>
          <a:xfrm>
            <a:off x="295825" y="1631575"/>
            <a:ext cx="8391000" cy="5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Understand the components of a structured problem solving process. 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the role of the school team in the problem solving process.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Clearly define problems with precision.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Analyze data effectively to identify red flags and initiate root cause analysis.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Establish clear goals.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-US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Practice developing actionable plans and a process for evaluation.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125" y="1476825"/>
            <a:ext cx="8210425" cy="30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96"/>
          <p:cNvSpPr txBox="1"/>
          <p:nvPr>
            <p:ph idx="1" type="body"/>
          </p:nvPr>
        </p:nvSpPr>
        <p:spPr>
          <a:xfrm>
            <a:off x="318325" y="1371600"/>
            <a:ext cx="8686800" cy="53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Ashley, D. M. (2015–2016, Winter). It’s about relationships: Creating positive school climates. </a:t>
            </a:r>
            <a:r>
              <a:rPr i="1" lang="en-US" sz="2200">
                <a:latin typeface="Verdana"/>
                <a:ea typeface="Verdana"/>
                <a:cs typeface="Verdana"/>
                <a:sym typeface="Verdana"/>
              </a:rPr>
              <a:t>American Educator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i="1" lang="en-US" sz="2200">
                <a:latin typeface="Verdana"/>
                <a:ea typeface="Verdana"/>
                <a:cs typeface="Verdana"/>
                <a:sym typeface="Verdana"/>
              </a:rPr>
              <a:t>39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(4), 13–16.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Attendance Works. (2025, April 29). </a:t>
            </a:r>
            <a:r>
              <a:rPr i="1" lang="en-US" sz="2200">
                <a:latin typeface="Verdana"/>
                <a:ea typeface="Verdana"/>
                <a:cs typeface="Verdana"/>
                <a:sym typeface="Verdana"/>
              </a:rPr>
              <a:t>Root causes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2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https://www.attendanceworks.org/chronic-absence/addressing-chronic-absence/3-tiers-of-intervention/root-causes/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Educational and Community Supports. (2020). </a:t>
            </a:r>
            <a:r>
              <a:rPr i="1" lang="en-US" sz="2200">
                <a:latin typeface="Verdana"/>
                <a:ea typeface="Verdana"/>
                <a:cs typeface="Verdana"/>
                <a:sym typeface="Verdana"/>
              </a:rPr>
              <a:t>SWIS user manual</a:t>
            </a: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. PBISApps.</a:t>
            </a:r>
            <a:r>
              <a:rPr lang="en-US" sz="2200">
                <a:solidFill>
                  <a:schemeClr val="hlink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/>
              </a:rPr>
              <a:t> </a:t>
            </a:r>
            <a:r>
              <a:rPr lang="en-US" sz="2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https://files.pbisapps.org/pub/pdf/SWIS-User-Manual.pdf</a:t>
            </a:r>
            <a:r>
              <a:rPr lang="en-US" sz="2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UVM People &amp; Planet+4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latin typeface="Verdana"/>
                <a:ea typeface="Verdana"/>
                <a:cs typeface="Verdana"/>
                <a:sym typeface="Verdana"/>
              </a:rPr>
              <a:t>Edwards, A. (2023). Root cause analysis. [Presentation]. Office of School Quality, VDOE.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2400">
              <a:solidFill>
                <a:srgbClr val="1155CC"/>
              </a:solidFill>
            </a:endParaRPr>
          </a:p>
        </p:txBody>
      </p:sp>
      <p:sp>
        <p:nvSpPr>
          <p:cNvPr id="1244" name="Google Shape;1244;p9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References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97"/>
          <p:cNvSpPr txBox="1"/>
          <p:nvPr>
            <p:ph idx="1" type="body"/>
          </p:nvPr>
        </p:nvSpPr>
        <p:spPr>
          <a:xfrm>
            <a:off x="302250" y="1371600"/>
            <a:ext cx="8539500" cy="47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17">
                <a:latin typeface="Verdana"/>
                <a:ea typeface="Verdana"/>
                <a:cs typeface="Verdana"/>
                <a:sym typeface="Verdana"/>
              </a:rPr>
              <a:t>Florida PBIS Project. (2016). </a:t>
            </a:r>
            <a:r>
              <a:rPr i="1" lang="en-US" sz="2417">
                <a:latin typeface="Verdana"/>
                <a:ea typeface="Verdana"/>
                <a:cs typeface="Verdana"/>
                <a:sym typeface="Verdana"/>
              </a:rPr>
              <a:t>Problem-solving process</a:t>
            </a:r>
            <a:r>
              <a:rPr lang="en-US" sz="2417"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2417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https://flpbis.cbcs.usf.edu/foundations/problem-solving.html</a:t>
            </a:r>
            <a:endParaRPr sz="2417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17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17">
                <a:latin typeface="Verdana"/>
                <a:ea typeface="Verdana"/>
                <a:cs typeface="Verdana"/>
                <a:sym typeface="Verdana"/>
              </a:rPr>
              <a:t>Gaunt, B. (2023). </a:t>
            </a:r>
            <a:r>
              <a:rPr i="1" lang="en-US" sz="2417">
                <a:latin typeface="Verdana"/>
                <a:ea typeface="Verdana"/>
                <a:cs typeface="Verdana"/>
                <a:sym typeface="Verdana"/>
              </a:rPr>
              <a:t>Data-based decision making</a:t>
            </a:r>
            <a:r>
              <a:rPr lang="en-US" sz="2417">
                <a:latin typeface="Verdana"/>
                <a:ea typeface="Verdana"/>
                <a:cs typeface="Verdana"/>
                <a:sym typeface="Verdana"/>
              </a:rPr>
              <a:t>. [Presentation]. </a:t>
            </a:r>
            <a:endParaRPr sz="2417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17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17">
                <a:latin typeface="Verdana"/>
                <a:ea typeface="Verdana"/>
                <a:cs typeface="Verdana"/>
                <a:sym typeface="Verdana"/>
              </a:rPr>
              <a:t>Goodreads. (2025, May 6). </a:t>
            </a:r>
            <a:endParaRPr i="1" sz="2417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4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/>
              </a:rPr>
              <a:t>Albert Einstein</a:t>
            </a:r>
            <a:r>
              <a:rPr i="1" lang="en-US" sz="24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i="1" lang="en-US" sz="24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/>
              </a:rPr>
              <a:t>Quotes</a:t>
            </a:r>
            <a:r>
              <a:rPr i="1" lang="en-US" sz="24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&gt;Quotable Quote</a:t>
            </a:r>
            <a:r>
              <a:rPr lang="en-US" sz="24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. Goodreads. </a:t>
            </a:r>
            <a:r>
              <a:rPr lang="en-US" sz="2417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https://www.goodreads.com/quotes/60780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0" name="Google Shape;1250;p9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References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98"/>
          <p:cNvSpPr txBox="1"/>
          <p:nvPr>
            <p:ph idx="1" type="body"/>
          </p:nvPr>
        </p:nvSpPr>
        <p:spPr>
          <a:xfrm>
            <a:off x="228600" y="1371600"/>
            <a:ext cx="8686800" cy="50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17">
                <a:latin typeface="Verdana"/>
                <a:ea typeface="Verdana"/>
                <a:cs typeface="Verdana"/>
                <a:sym typeface="Verdana"/>
              </a:rPr>
              <a:t>Harlacher, J. E. L., Potter, J., &amp; Collins, A. (2024). </a:t>
            </a:r>
            <a:r>
              <a:rPr i="1" lang="en-US" sz="2217">
                <a:latin typeface="Verdana"/>
                <a:ea typeface="Verdana"/>
                <a:cs typeface="Verdana"/>
                <a:sym typeface="Verdana"/>
              </a:rPr>
              <a:t>Untangling data-based decision making: A problem-solving model to enhance MTSS</a:t>
            </a:r>
            <a:r>
              <a:rPr lang="en-US" sz="2217">
                <a:latin typeface="Verdana"/>
                <a:ea typeface="Verdana"/>
                <a:cs typeface="Verdana"/>
                <a:sym typeface="Verdana"/>
              </a:rPr>
              <a:t>. Marzano Resources.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Ishimaru, A., and Takahashi, S. (2017). Disrupting racialized institutional scripts: Toward parent–teacher transformative agency for educational justice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. Peabody Journal of Education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 92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(3)(343-362).</a:t>
            </a:r>
            <a:endParaRPr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Nese, R. N. T., Santiago-Rosario, M. R., Triplett, D., &amp; Austin, S. C. (May, 2021). 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Obtaining stakeholder feedback to improve the middle to high school transition. 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Center on PBIS, University of Oregon.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i="1" lang="en-US" sz="23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www.pbis.org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.</a:t>
            </a:r>
            <a:endParaRPr i="1"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56" name="Google Shape;1256;p9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References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99"/>
          <p:cNvSpPr txBox="1"/>
          <p:nvPr>
            <p:ph idx="1" type="body"/>
          </p:nvPr>
        </p:nvSpPr>
        <p:spPr>
          <a:xfrm>
            <a:off x="228600" y="1371600"/>
            <a:ext cx="8686800" cy="6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Reeves, D. B. (2002). 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The Leader’s Guide to Standards: A Blueprint for Educational Equity and Excellence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. Jossey-Bass. Chapter 7, page 125.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/>
              </a:rPr>
              <a:t>TIPS2 Grant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. (2015, May 15). </a:t>
            </a:r>
            <a:r>
              <a:rPr i="1" lang="en-US" sz="23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Sample TIPS Meeting for a PBIS Team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 [Video]. YouTube. </a:t>
            </a:r>
            <a:r>
              <a:rPr lang="en-US" sz="23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https://www.youtube.com/watch?v=ZCr4MyTCAxw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US Department of Education. (2020, September 15). </a:t>
            </a:r>
            <a:r>
              <a:rPr i="1" lang="en-US" sz="2300">
                <a:latin typeface="Verdana"/>
                <a:ea typeface="Verdana"/>
                <a:cs typeface="Verdana"/>
                <a:sym typeface="Verdana"/>
              </a:rPr>
              <a:t>Approaches to root cause analysis</a:t>
            </a:r>
            <a:r>
              <a:rPr lang="en-US" sz="2300">
                <a:latin typeface="Verdana"/>
                <a:ea typeface="Verdana"/>
                <a:cs typeface="Verdana"/>
                <a:sym typeface="Verdana"/>
              </a:rPr>
              <a:t>. Office of Elementary and Secondary Education. Retrieved April 11, 2023, from </a:t>
            </a:r>
            <a:r>
              <a:rPr lang="en-US" sz="2300" u="sng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https://oese.ed.gov/resources/oese-technical-assistance-centers/state-support-network/resources/approaches-root-cause-analysis/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62" name="Google Shape;1262;p9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References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onten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