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0" r:id="rId1"/>
    <p:sldMasterId id="2147483701" r:id="rId2"/>
  </p:sldMasterIdLst>
  <p:notesMasterIdLst>
    <p:notesMasterId r:id="rId10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Lst>
  <p:sldSz cx="9144000" cy="6858000" type="screen4x3"/>
  <p:notesSz cx="6858000" cy="9144000"/>
  <p:embeddedFontLst>
    <p:embeddedFont>
      <p:font typeface="Noto Sans" panose="020B0502040504020204" pitchFamily="34" charset="0"/>
      <p:regular r:id="rId104"/>
      <p:bold r:id="rId105"/>
      <p:italic r:id="rId106"/>
      <p:boldItalic r:id="rId107"/>
    </p:embeddedFont>
    <p:embeddedFont>
      <p:font typeface="Oswald" panose="00000500000000000000" pitchFamily="2" charset="0"/>
      <p:regular r:id="rId108"/>
      <p:bold r:id="rId109"/>
    </p:embeddedFont>
    <p:embeddedFont>
      <p:font typeface="Roboto" panose="02000000000000000000" pitchFamily="2" charset="0"/>
      <p:regular r:id="rId110"/>
      <p:bold r:id="rId111"/>
      <p:italic r:id="rId112"/>
      <p:boldItalic r:id="rId113"/>
    </p:embeddedFont>
    <p:embeddedFont>
      <p:font typeface="Rockwell" panose="02060603020205020403" pitchFamily="18" charset="0"/>
      <p:regular r:id="rId114"/>
      <p:bold r:id="rId115"/>
      <p:italic r:id="rId116"/>
      <p:boldItalic r:id="rId117"/>
    </p:embeddedFont>
    <p:embeddedFont>
      <p:font typeface="Verdana" panose="020B0604030504040204" pitchFamily="34" charset="0"/>
      <p:regular r:id="rId118"/>
      <p:bold r:id="rId119"/>
      <p:italic r:id="rId120"/>
      <p:boldItalic r:id="rId1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A4A3A4"/>
          </p15:clr>
        </p15:guide>
        <p15:guide id="2" orient="horz" pos="216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B5D63D-EDBF-408D-A412-9E64682C1EC9}">
  <a:tblStyle styleId="{61B5D63D-EDBF-408D-A412-9E64682C1EC9}"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00" autoAdjust="0"/>
  </p:normalViewPr>
  <p:slideViewPr>
    <p:cSldViewPr snapToGrid="0">
      <p:cViewPr varScale="1">
        <p:scale>
          <a:sx n="105" d="100"/>
          <a:sy n="105" d="100"/>
        </p:scale>
        <p:origin x="1733" y="67"/>
      </p:cViewPr>
      <p:guideLst>
        <p:guide pos="2880"/>
        <p:guide orient="horz" pos="216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14.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font" Target="fonts/font9.fntdata"/><Relationship Id="rId16" Type="http://schemas.openxmlformats.org/officeDocument/2006/relationships/slide" Target="slides/slide14.xml"/><Relationship Id="rId107" Type="http://schemas.openxmlformats.org/officeDocument/2006/relationships/font" Target="fonts/font4.fntdata"/><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font" Target="fonts/font10.fntdata"/><Relationship Id="rId118" Type="http://schemas.openxmlformats.org/officeDocument/2006/relationships/font" Target="fonts/font15.fntdata"/><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notesMaster" Target="notesMasters/notesMaster1.xml"/><Relationship Id="rId108" Type="http://schemas.openxmlformats.org/officeDocument/2006/relationships/font" Target="fonts/font5.fntdata"/><Relationship Id="rId124" Type="http://schemas.openxmlformats.org/officeDocument/2006/relationships/theme" Target="theme/theme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font" Target="fonts/font11.fntdata"/><Relationship Id="rId119" Type="http://schemas.openxmlformats.org/officeDocument/2006/relationships/font" Target="fonts/font16.fntdata"/><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font" Target="fonts/font6.fntdata"/><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font" Target="fonts/font1.fntdata"/><Relationship Id="rId120" Type="http://schemas.openxmlformats.org/officeDocument/2006/relationships/font" Target="fonts/font17.fntdata"/><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font" Target="fonts/font7.fntdata"/><Relationship Id="rId115" Type="http://schemas.openxmlformats.org/officeDocument/2006/relationships/font" Target="fonts/font12.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font" Target="fonts/font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18.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font" Target="fonts/font8.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
        <p:nvSpPr>
          <p:cNvPr id="280" name="Google Shape;280;p1: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4"/>
        <p:cNvGrpSpPr/>
        <p:nvPr/>
      </p:nvGrpSpPr>
      <p:grpSpPr>
        <a:xfrm>
          <a:off x="0" y="0"/>
          <a:ext cx="0" cy="0"/>
          <a:chOff x="0" y="0"/>
          <a:chExt cx="0" cy="0"/>
        </a:xfrm>
      </p:grpSpPr>
      <p:sp>
        <p:nvSpPr>
          <p:cNvPr id="1265" name="Google Shape;1265;p10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6" name="Google Shape;1266;p1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1" name="Google Shape;431;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2" name="Google Shape;432;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400" b="0" i="0" u="none" strike="noStrike" cap="none">
                <a:solidFill>
                  <a:srgbClr val="000000"/>
                </a:solidFill>
                <a:latin typeface="Arial"/>
                <a:ea typeface="Arial"/>
                <a:cs typeface="Arial"/>
                <a:sym typeface="Arial"/>
              </a:rPr>
              <a:t>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1" name="Google Shape;461;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5" name="Google Shape;485;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9" name="Google Shape;499;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0" name="Google Shape;500;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7" name="Google Shape;507;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8" name="Google Shape;518;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9" name="Google Shape;519;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7" name="Google Shape;527;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8" name="Google Shape;528;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8" name="Google Shape;538;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p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8" name="Google Shape;558;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9" name="Google Shape;559;p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7" name="Google Shape;577;p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6" name="Google Shape;596;p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31</a:t>
            </a:fld>
            <a:endParaRPr sz="1400" b="0" i="0" u="none" strike="noStrike" cap="none">
              <a:solidFill>
                <a:srgbClr val="000000"/>
              </a:solidFill>
              <a:latin typeface="Arial"/>
              <a:ea typeface="Arial"/>
              <a:cs typeface="Arial"/>
              <a:sym typeface="Arial"/>
            </a:endParaRPr>
          </a:p>
        </p:txBody>
      </p:sp>
      <p:sp>
        <p:nvSpPr>
          <p:cNvPr id="597" name="Google Shape;597;p32: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32</a:t>
            </a:fld>
            <a:endParaRPr sz="1400" b="0" i="0" u="none" strike="noStrike" cap="none">
              <a:solidFill>
                <a:srgbClr val="000000"/>
              </a:solidFill>
              <a:latin typeface="Arial"/>
              <a:ea typeface="Arial"/>
              <a:cs typeface="Arial"/>
              <a:sym typeface="Arial"/>
            </a:endParaRPr>
          </a:p>
        </p:txBody>
      </p:sp>
      <p:sp>
        <p:nvSpPr>
          <p:cNvPr id="605" name="Google Shape;605;p33: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3d848eb648d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3d848eb64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1" name="Google Shape;621;p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p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2" name="Google Shape;632;p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8" name="Google Shape;638;p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3" name="Google Shape;653;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3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0" name="Google Shape;660;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4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6" name="Google Shape;666;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4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2" name="Google Shape;672;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9" name="Google Shape;679;p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0" name="Google Shape;680;p4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400" b="0" i="0" u="none" strike="noStrike" cap="none">
                <a:solidFill>
                  <a:srgbClr val="000000"/>
                </a:solidFill>
                <a:latin typeface="Arial"/>
                <a:ea typeface="Arial"/>
                <a:cs typeface="Arial"/>
                <a:sym typeface="Arial"/>
              </a:rPr>
              <a:t>41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7" name="Google Shape;687;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8" name="Google Shape;688;p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5" name="Google Shape;695;p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6" name="Google Shape;696;p4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42: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4" name="Google Shape;704;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1" name="Google Shape;711;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2" name="Google Shape;712;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4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4" name="Google Shape;724;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0" name="Google Shape;740;p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1" name="Google Shape;741;p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48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0" name="Google Shape;750;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6" name="Google Shape;316;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8" name="Google Shape;758;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9" name="Google Shape;759;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8" name="Google Shape;768;p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p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7" name="Google Shape;777;p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8" name="Google Shape;778;p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9" name="Google Shape;789;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5" name="Google Shape;795;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6" name="Google Shape;796;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39a8c7e4e83_0_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7" name="Google Shape;817;g39a8c7e4e83_0_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8" name="Google Shape;818;g39a8c7e4e83_0_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5" name="Google Shape;835;p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6" name="Google Shape;836;p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3" name="Google Shape;843;p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4" name="Google Shape;844;p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1" name="Google Shape;851;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8" name="Google Shape;858;p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9" name="Google Shape;859;p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3" name="Google Shape;323;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1" name="Google Shape;871;p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2" name="Google Shape;872;p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1" name="Google Shape;881;p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2" name="Google Shape;882;p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4" name="Google Shape;894;p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5" name="Google Shape;895;p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7" name="Google Shape;927;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6" name="Google Shape;936;p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7" name="Google Shape;937;p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1" name="Google Shape;951;p6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2" name="Google Shape;952;p6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g3368fe8ce7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1" name="Google Shape;961;g3368fe8ce7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8" name="Google Shape;968;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5" name="Google Shape;975;p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6" name="Google Shape;976;p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p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2" name="Google Shape;982;p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3" name="Google Shape;983;p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p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2" name="Google Shape;992;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p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9" name="Google Shape;999;p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8" name="Google Shape;1008;p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9" name="Google Shape;1009;p7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7" name="Google Shape;1017;p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8" name="Google Shape;1018;p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4" name="Google Shape;1024;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5" name="Google Shape;1025;p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74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5" name="Google Shape;1035;p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6" name="Google Shape;1036;p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6" name="Google Shape;1046;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7" name="Google Shape;1047;p7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p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8" name="Google Shape;1058;p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p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5" name="Google Shape;1065;p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6" name="Google Shape;1066;p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p8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6" name="Google Shape;1076;p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7" name="Google Shape;1077;p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p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5" name="Google Shape;1085;p8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6" name="Google Shape;1086;p8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5" name="Google Shape;1095;p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6" name="Google Shape;1096;p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p8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8" name="Google Shape;1128;p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9" name="Google Shape;1129;p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82</a:t>
            </a:fld>
            <a:endParaRPr sz="1400" b="0" i="0" u="none" strike="noStrike" cap="none">
              <a:solidFill>
                <a:srgbClr val="000000"/>
              </a:solidFill>
              <a:latin typeface="Arial"/>
              <a:ea typeface="Arial"/>
              <a:cs typeface="Arial"/>
              <a:sym typeface="Arial"/>
            </a:endParaRPr>
          </a:p>
        </p:txBody>
      </p:sp>
      <p:sp>
        <p:nvSpPr>
          <p:cNvPr id="1130" name="Google Shape;1130;p84: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p8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6" name="Google Shape;1136;p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7" name="Google Shape;1137;p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p8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3" name="Google Shape;1143;p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4" name="Google Shape;1144;p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p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0" name="Google Shape;1150;p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8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9" name="Google Shape;1159;p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0" name="Google Shape;1160;p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86</a:t>
            </a:fld>
            <a:endParaRPr sz="1400" b="0" i="0" u="none" strike="noStrike" cap="none">
              <a:solidFill>
                <a:srgbClr val="000000"/>
              </a:solidFill>
              <a:latin typeface="Arial"/>
              <a:ea typeface="Arial"/>
              <a:cs typeface="Arial"/>
              <a:sym typeface="Arial"/>
            </a:endParaRPr>
          </a:p>
        </p:txBody>
      </p:sp>
      <p:sp>
        <p:nvSpPr>
          <p:cNvPr id="1161" name="Google Shape;1161;p88: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8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8" name="Google Shape;1168;p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9" name="Google Shape;1169;p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p9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5" name="Google Shape;1175;p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6" name="Google Shape;1176;p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p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2" name="Google Shape;1182;p9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3" name="Google Shape;1183;p9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p9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1" name="Google Shape;1191;p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p9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1" name="Google Shape;1201;p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2" name="Google Shape;1202;p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9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9" name="Google Shape;1209;p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0" name="Google Shape;1210;p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g336be342a26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0" name="Google Shape;1220;g336be342a2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1" name="Google Shape;1221;g336be342a2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p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7" name="Google Shape;1227;p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8" name="Google Shape;1228;p9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p9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5" name="Google Shape;1235;p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6" name="Google Shape;1236;p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p9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2" name="Google Shape;1242;p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3" name="Google Shape;1243;p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p9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8" name="Google Shape;1248;p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p9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4" name="Google Shape;1254;p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p10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0" name="Google Shape;1260;p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s://twitter.com/Vtss_ric"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hyperlink" Target="https://www.facebook.com/vtssric/" TargetMode="External"/><Relationship Id="rId4"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type="title">
  <p:cSld name="TITLE">
    <p:spTree>
      <p:nvGrpSpPr>
        <p:cNvPr id="1" name="Shape 11"/>
        <p:cNvGrpSpPr/>
        <p:nvPr/>
      </p:nvGrpSpPr>
      <p:grpSpPr>
        <a:xfrm>
          <a:off x="0" y="0"/>
          <a:ext cx="0" cy="0"/>
          <a:chOff x="0" y="0"/>
          <a:chExt cx="0" cy="0"/>
        </a:xfrm>
      </p:grpSpPr>
      <p:pic>
        <p:nvPicPr>
          <p:cNvPr id="12" name="Google Shape;12;p2" descr="Decorative Image of Smiling kids" title="Decorative image"/>
          <p:cNvPicPr preferRelativeResize="0"/>
          <p:nvPr/>
        </p:nvPicPr>
        <p:blipFill rotWithShape="1">
          <a:blip r:embed="rId2">
            <a:alphaModFix/>
          </a:blip>
          <a:srcRect/>
          <a:stretch/>
        </p:blipFill>
        <p:spPr>
          <a:xfrm>
            <a:off x="0" y="1556656"/>
            <a:ext cx="9147018" cy="2849511"/>
          </a:xfrm>
          <a:prstGeom prst="rect">
            <a:avLst/>
          </a:prstGeom>
          <a:noFill/>
          <a:ln>
            <a:noFill/>
          </a:ln>
        </p:spPr>
      </p:pic>
      <p:sp>
        <p:nvSpPr>
          <p:cNvPr id="13" name="Google Shape;13;p2"/>
          <p:cNvSpPr txBox="1">
            <a:spLocks noGrp="1"/>
          </p:cNvSpPr>
          <p:nvPr>
            <p:ph type="ctrTitle"/>
          </p:nvPr>
        </p:nvSpPr>
        <p:spPr>
          <a:xfrm>
            <a:off x="953254" y="3671154"/>
            <a:ext cx="7240500" cy="1470000"/>
          </a:xfrm>
          <a:prstGeom prst="rect">
            <a:avLst/>
          </a:prstGeom>
          <a:solidFill>
            <a:schemeClr val="lt1">
              <a:alpha val="66666"/>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
          <p:cNvSpPr txBox="1">
            <a:spLocks noGrp="1"/>
          </p:cNvSpPr>
          <p:nvPr>
            <p:ph type="subTitle" idx="1"/>
          </p:nvPr>
        </p:nvSpPr>
        <p:spPr>
          <a:xfrm>
            <a:off x="1373109" y="5257800"/>
            <a:ext cx="6400800" cy="914400"/>
          </a:xfrm>
          <a:prstGeom prst="rect">
            <a:avLst/>
          </a:prstGeom>
          <a:solidFill>
            <a:schemeClr val="lt1">
              <a:alpha val="66666"/>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5" name="Google Shape;15;p2"/>
          <p:cNvPicPr preferRelativeResize="0"/>
          <p:nvPr/>
        </p:nvPicPr>
        <p:blipFill rotWithShape="1">
          <a:blip r:embed="rId3">
            <a:alphaModFix/>
          </a:blip>
          <a:srcRect/>
          <a:stretch/>
        </p:blipFill>
        <p:spPr>
          <a:xfrm>
            <a:off x="3200400" y="104910"/>
            <a:ext cx="2667000" cy="134683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NL">
  <p:cSld name="Content with Caption NL">
    <p:spTree>
      <p:nvGrpSpPr>
        <p:cNvPr id="1" name="Shape 51"/>
        <p:cNvGrpSpPr/>
        <p:nvPr/>
      </p:nvGrpSpPr>
      <p:grpSpPr>
        <a:xfrm>
          <a:off x="0" y="0"/>
          <a:ext cx="0" cy="0"/>
          <a:chOff x="0" y="0"/>
          <a:chExt cx="0" cy="0"/>
        </a:xfrm>
      </p:grpSpPr>
      <p:sp>
        <p:nvSpPr>
          <p:cNvPr id="52" name="Google Shape;52;p11"/>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4" name="Google Shape;54;p11"/>
          <p:cNvSpPr txBox="1">
            <a:spLocks noGrp="1"/>
          </p:cNvSpPr>
          <p:nvPr>
            <p:ph type="body" idx="2"/>
          </p:nvPr>
        </p:nvSpPr>
        <p:spPr>
          <a:xfrm>
            <a:off x="457200" y="1435101"/>
            <a:ext cx="3008400" cy="4512900"/>
          </a:xfrm>
          <a:prstGeom prst="rect">
            <a:avLst/>
          </a:prstGeom>
          <a:solidFill>
            <a:srgbClr val="003369">
              <a:alpha val="73725"/>
            </a:srgbClr>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55" name="Google Shape;55;p11"/>
          <p:cNvSpPr/>
          <p:nvPr/>
        </p:nvSpPr>
        <p:spPr>
          <a:xfrm>
            <a:off x="457200" y="273362"/>
            <a:ext cx="457200" cy="11613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6"/>
        <p:cNvGrpSpPr/>
        <p:nvPr/>
      </p:nvGrpSpPr>
      <p:grpSpPr>
        <a:xfrm>
          <a:off x="0" y="0"/>
          <a:ext cx="0" cy="0"/>
          <a:chOff x="0" y="0"/>
          <a:chExt cx="0" cy="0"/>
        </a:xfrm>
      </p:grpSpPr>
      <p:sp>
        <p:nvSpPr>
          <p:cNvPr id="57" name="Google Shape;57;p12"/>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eader and Content NL">
  <p:cSld name="Header and Content NL">
    <p:spTree>
      <p:nvGrpSpPr>
        <p:cNvPr id="1" name="Shape 58"/>
        <p:cNvGrpSpPr/>
        <p:nvPr/>
      </p:nvGrpSpPr>
      <p:grpSpPr>
        <a:xfrm>
          <a:off x="0" y="0"/>
          <a:ext cx="0" cy="0"/>
          <a:chOff x="0" y="0"/>
          <a:chExt cx="0" cy="0"/>
        </a:xfrm>
      </p:grpSpPr>
      <p:sp>
        <p:nvSpPr>
          <p:cNvPr id="59" name="Google Shape;59;p13"/>
          <p:cNvSpPr txBox="1">
            <a:spLocks noGrp="1"/>
          </p:cNvSpPr>
          <p:nvPr>
            <p:ph type="body" idx="1"/>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3"/>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_Title and Content 1">
  <p:cSld name="4_Title and Content 1">
    <p:spTree>
      <p:nvGrpSpPr>
        <p:cNvPr id="1" name="Shape 61"/>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2" type="twoTxTwoObj">
  <p:cSld name="TWO_OBJECTS_WITH_TEXT">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457200" y="250507"/>
            <a:ext cx="8229600" cy="13257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5"/>
          <p:cNvSpPr txBox="1">
            <a:spLocks noGrp="1"/>
          </p:cNvSpPr>
          <p:nvPr>
            <p:ph type="body" idx="1"/>
          </p:nvPr>
        </p:nvSpPr>
        <p:spPr>
          <a:xfrm>
            <a:off x="912813" y="1666567"/>
            <a:ext cx="3582900" cy="657600"/>
          </a:xfrm>
          <a:prstGeom prst="rect">
            <a:avLst/>
          </a:prstGeom>
          <a:solidFill>
            <a:srgbClr val="003369">
              <a:alpha val="73725"/>
            </a:srgbClr>
          </a:solid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15"/>
          <p:cNvSpPr txBox="1">
            <a:spLocks noGrp="1"/>
          </p:cNvSpPr>
          <p:nvPr>
            <p:ph type="body" idx="2"/>
          </p:nvPr>
        </p:nvSpPr>
        <p:spPr>
          <a:xfrm>
            <a:off x="465826" y="2451651"/>
            <a:ext cx="4040100" cy="3674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66" name="Google Shape;66;p15"/>
          <p:cNvSpPr txBox="1">
            <a:spLocks noGrp="1"/>
          </p:cNvSpPr>
          <p:nvPr>
            <p:ph type="body" idx="3"/>
          </p:nvPr>
        </p:nvSpPr>
        <p:spPr>
          <a:xfrm>
            <a:off x="5105400" y="1673500"/>
            <a:ext cx="3581400" cy="639900"/>
          </a:xfrm>
          <a:prstGeom prst="rect">
            <a:avLst/>
          </a:prstGeom>
          <a:solidFill>
            <a:srgbClr val="003369">
              <a:alpha val="73725"/>
            </a:srgbClr>
          </a:solid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 name="Google Shape;67;p15"/>
          <p:cNvSpPr txBox="1">
            <a:spLocks noGrp="1"/>
          </p:cNvSpPr>
          <p:nvPr>
            <p:ph type="body" idx="4"/>
          </p:nvPr>
        </p:nvSpPr>
        <p:spPr>
          <a:xfrm>
            <a:off x="4648200" y="2451649"/>
            <a:ext cx="4038600" cy="3674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68" name="Google Shape;68;p15"/>
          <p:cNvSpPr/>
          <p:nvPr/>
        </p:nvSpPr>
        <p:spPr>
          <a:xfrm>
            <a:off x="457200" y="1672590"/>
            <a:ext cx="457200" cy="651600"/>
          </a:xfrm>
          <a:prstGeom prst="rect">
            <a:avLst/>
          </a:prstGeom>
          <a:solidFill>
            <a:srgbClr val="D8DD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 </a:t>
            </a:r>
            <a:endParaRPr sz="1800" b="0" i="0" u="none" strike="noStrike" cap="none">
              <a:solidFill>
                <a:schemeClr val="lt1"/>
              </a:solidFill>
              <a:latin typeface="Calibri"/>
              <a:ea typeface="Calibri"/>
              <a:cs typeface="Calibri"/>
              <a:sym typeface="Calibri"/>
            </a:endParaRPr>
          </a:p>
        </p:txBody>
      </p:sp>
      <p:sp>
        <p:nvSpPr>
          <p:cNvPr id="69" name="Google Shape;69;p15"/>
          <p:cNvSpPr/>
          <p:nvPr/>
        </p:nvSpPr>
        <p:spPr>
          <a:xfrm>
            <a:off x="4648200" y="1666566"/>
            <a:ext cx="457200" cy="646800"/>
          </a:xfrm>
          <a:prstGeom prst="rect">
            <a:avLst/>
          </a:prstGeom>
          <a:solidFill>
            <a:srgbClr val="D8DDE5">
              <a:alpha val="4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0" name="Google Shape;70;p15"/>
          <p:cNvPicPr preferRelativeResize="0"/>
          <p:nvPr/>
        </p:nvPicPr>
        <p:blipFill rotWithShape="1">
          <a:blip r:embed="rId2">
            <a:alphaModFix/>
          </a:blip>
          <a:srcRect/>
          <a:stretch/>
        </p:blipFill>
        <p:spPr>
          <a:xfrm>
            <a:off x="7467600" y="5947878"/>
            <a:ext cx="1559301" cy="91012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1" type="twoObj">
  <p:cSld name="TWO_OBJECTS">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3800"/>
              <a:buFont typeface="Verdana"/>
              <a:buNone/>
              <a:defRPr sz="38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6"/>
          <p:cNvSpPr txBox="1">
            <a:spLocks noGrp="1"/>
          </p:cNvSpPr>
          <p:nvPr>
            <p:ph type="body" idx="1"/>
          </p:nvPr>
        </p:nvSpPr>
        <p:spPr>
          <a:xfrm>
            <a:off x="457200" y="1600201"/>
            <a:ext cx="4038600" cy="3352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74" name="Google Shape;74;p16"/>
          <p:cNvSpPr txBox="1">
            <a:spLocks noGrp="1"/>
          </p:cNvSpPr>
          <p:nvPr>
            <p:ph type="body" idx="2"/>
          </p:nvPr>
        </p:nvSpPr>
        <p:spPr>
          <a:xfrm>
            <a:off x="4597399" y="1600200"/>
            <a:ext cx="4038600" cy="3352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pic>
        <p:nvPicPr>
          <p:cNvPr id="75" name="Google Shape;75;p16"/>
          <p:cNvPicPr preferRelativeResize="0"/>
          <p:nvPr/>
        </p:nvPicPr>
        <p:blipFill rotWithShape="1">
          <a:blip r:embed="rId2">
            <a:alphaModFix/>
          </a:blip>
          <a:srcRect/>
          <a:stretch/>
        </p:blipFill>
        <p:spPr>
          <a:xfrm>
            <a:off x="48426" y="154896"/>
            <a:ext cx="2667000" cy="1346835"/>
          </a:xfrm>
          <a:prstGeom prst="rect">
            <a:avLst/>
          </a:prstGeom>
          <a:noFill/>
          <a:ln>
            <a:noFill/>
          </a:ln>
        </p:spPr>
      </p:pic>
      <p:pic>
        <p:nvPicPr>
          <p:cNvPr id="76" name="Google Shape;76;p16"/>
          <p:cNvPicPr preferRelativeResize="0"/>
          <p:nvPr/>
        </p:nvPicPr>
        <p:blipFill rotWithShape="1">
          <a:blip r:embed="rId3">
            <a:alphaModFix/>
          </a:blip>
          <a:srcRect/>
          <a:stretch/>
        </p:blipFill>
        <p:spPr>
          <a:xfrm>
            <a:off x="7467600" y="5947878"/>
            <a:ext cx="1559301" cy="91012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Footer 1">
  <p:cSld name="Content w/Footer 1">
    <p:spTree>
      <p:nvGrpSpPr>
        <p:cNvPr id="1" name="Shape 77"/>
        <p:cNvGrpSpPr/>
        <p:nvPr/>
      </p:nvGrpSpPr>
      <p:grpSpPr>
        <a:xfrm>
          <a:off x="0" y="0"/>
          <a:ext cx="0" cy="0"/>
          <a:chOff x="0" y="0"/>
          <a:chExt cx="0" cy="0"/>
        </a:xfrm>
      </p:grpSpPr>
      <p:sp>
        <p:nvSpPr>
          <p:cNvPr id="78" name="Google Shape;78;p17"/>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title"/>
          </p:nvPr>
        </p:nvSpPr>
        <p:spPr>
          <a:xfrm>
            <a:off x="2057400" y="228600"/>
            <a:ext cx="6858000" cy="990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0" name="Google Shape;80;p17"/>
          <p:cNvPicPr preferRelativeResize="0"/>
          <p:nvPr/>
        </p:nvPicPr>
        <p:blipFill rotWithShape="1">
          <a:blip r:embed="rId2">
            <a:alphaModFix/>
          </a:blip>
          <a:srcRect/>
          <a:stretch/>
        </p:blipFill>
        <p:spPr>
          <a:xfrm>
            <a:off x="94165" y="294617"/>
            <a:ext cx="1700129" cy="858565"/>
          </a:xfrm>
          <a:prstGeom prst="rect">
            <a:avLst/>
          </a:prstGeom>
          <a:noFill/>
          <a:ln>
            <a:noFill/>
          </a:ln>
        </p:spPr>
      </p:pic>
      <p:pic>
        <p:nvPicPr>
          <p:cNvPr id="81" name="Google Shape;81;p17"/>
          <p:cNvPicPr preferRelativeResize="0"/>
          <p:nvPr/>
        </p:nvPicPr>
        <p:blipFill rotWithShape="1">
          <a:blip r:embed="rId3">
            <a:alphaModFix/>
          </a:blip>
          <a:srcRect l="236" t="10364" r="-235" b="30816"/>
          <a:stretch/>
        </p:blipFill>
        <p:spPr>
          <a:xfrm>
            <a:off x="0" y="5249173"/>
            <a:ext cx="9144000" cy="168071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Footer 2">
  <p:cSld name="Content w/Footer 2">
    <p:spTree>
      <p:nvGrpSpPr>
        <p:cNvPr id="1" name="Shape 82"/>
        <p:cNvGrpSpPr/>
        <p:nvPr/>
      </p:nvGrpSpPr>
      <p:grpSpPr>
        <a:xfrm>
          <a:off x="0" y="0"/>
          <a:ext cx="0" cy="0"/>
          <a:chOff x="0" y="0"/>
          <a:chExt cx="0" cy="0"/>
        </a:xfrm>
      </p:grpSpPr>
      <p:sp>
        <p:nvSpPr>
          <p:cNvPr id="83" name="Google Shape;83;p18"/>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18"/>
          <p:cNvSpPr txBox="1">
            <a:spLocks noGrp="1"/>
          </p:cNvSpPr>
          <p:nvPr>
            <p:ph type="title"/>
          </p:nvPr>
        </p:nvSpPr>
        <p:spPr>
          <a:xfrm>
            <a:off x="2057400" y="228600"/>
            <a:ext cx="6858000" cy="990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5" name="Google Shape;85;p18"/>
          <p:cNvPicPr preferRelativeResize="0"/>
          <p:nvPr/>
        </p:nvPicPr>
        <p:blipFill rotWithShape="1">
          <a:blip r:embed="rId2">
            <a:alphaModFix/>
          </a:blip>
          <a:srcRect/>
          <a:stretch/>
        </p:blipFill>
        <p:spPr>
          <a:xfrm>
            <a:off x="94165" y="294617"/>
            <a:ext cx="1700129" cy="858565"/>
          </a:xfrm>
          <a:prstGeom prst="rect">
            <a:avLst/>
          </a:prstGeom>
          <a:noFill/>
          <a:ln>
            <a:noFill/>
          </a:ln>
        </p:spPr>
      </p:pic>
      <p:pic>
        <p:nvPicPr>
          <p:cNvPr id="86" name="Google Shape;86;p18" descr="A group of people smiling&#10;&#10;Description automatically generated with medium confidence"/>
          <p:cNvPicPr preferRelativeResize="0"/>
          <p:nvPr/>
        </p:nvPicPr>
        <p:blipFill rotWithShape="1">
          <a:blip r:embed="rId3">
            <a:alphaModFix/>
          </a:blip>
          <a:srcRect t="10901" b="7406"/>
          <a:stretch/>
        </p:blipFill>
        <p:spPr>
          <a:xfrm>
            <a:off x="0" y="5249173"/>
            <a:ext cx="9144000" cy="168071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Footer 3">
  <p:cSld name="Content w/Footer 3">
    <p:spTree>
      <p:nvGrpSpPr>
        <p:cNvPr id="1" name="Shape 87"/>
        <p:cNvGrpSpPr/>
        <p:nvPr/>
      </p:nvGrpSpPr>
      <p:grpSpPr>
        <a:xfrm>
          <a:off x="0" y="0"/>
          <a:ext cx="0" cy="0"/>
          <a:chOff x="0" y="0"/>
          <a:chExt cx="0" cy="0"/>
        </a:xfrm>
      </p:grpSpPr>
      <p:sp>
        <p:nvSpPr>
          <p:cNvPr id="88" name="Google Shape;88;p19"/>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9"/>
          <p:cNvSpPr txBox="1">
            <a:spLocks noGrp="1"/>
          </p:cNvSpPr>
          <p:nvPr>
            <p:ph type="title"/>
          </p:nvPr>
        </p:nvSpPr>
        <p:spPr>
          <a:xfrm>
            <a:off x="2057400" y="228600"/>
            <a:ext cx="6858000" cy="990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0" name="Google Shape;90;p19"/>
          <p:cNvPicPr preferRelativeResize="0"/>
          <p:nvPr/>
        </p:nvPicPr>
        <p:blipFill rotWithShape="1">
          <a:blip r:embed="rId2">
            <a:alphaModFix/>
          </a:blip>
          <a:srcRect/>
          <a:stretch/>
        </p:blipFill>
        <p:spPr>
          <a:xfrm>
            <a:off x="94165" y="294617"/>
            <a:ext cx="1700129" cy="858565"/>
          </a:xfrm>
          <a:prstGeom prst="rect">
            <a:avLst/>
          </a:prstGeom>
          <a:noFill/>
          <a:ln>
            <a:noFill/>
          </a:ln>
        </p:spPr>
      </p:pic>
      <p:pic>
        <p:nvPicPr>
          <p:cNvPr id="91" name="Google Shape;91;p19"/>
          <p:cNvPicPr preferRelativeResize="0"/>
          <p:nvPr/>
        </p:nvPicPr>
        <p:blipFill rotWithShape="1">
          <a:blip r:embed="rId3">
            <a:alphaModFix/>
          </a:blip>
          <a:srcRect t="11971" b="11970"/>
          <a:stretch/>
        </p:blipFill>
        <p:spPr>
          <a:xfrm>
            <a:off x="0" y="5249173"/>
            <a:ext cx="9144000" cy="168071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Footer 4">
  <p:cSld name="Content w/Footer 4">
    <p:spTree>
      <p:nvGrpSpPr>
        <p:cNvPr id="1" name="Shape 92"/>
        <p:cNvGrpSpPr/>
        <p:nvPr/>
      </p:nvGrpSpPr>
      <p:grpSpPr>
        <a:xfrm>
          <a:off x="0" y="0"/>
          <a:ext cx="0" cy="0"/>
          <a:chOff x="0" y="0"/>
          <a:chExt cx="0" cy="0"/>
        </a:xfrm>
      </p:grpSpPr>
      <p:sp>
        <p:nvSpPr>
          <p:cNvPr id="93" name="Google Shape;93;p20"/>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20"/>
          <p:cNvSpPr txBox="1">
            <a:spLocks noGrp="1"/>
          </p:cNvSpPr>
          <p:nvPr>
            <p:ph type="title"/>
          </p:nvPr>
        </p:nvSpPr>
        <p:spPr>
          <a:xfrm>
            <a:off x="2057400" y="228600"/>
            <a:ext cx="6858000" cy="990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5" name="Google Shape;95;p20"/>
          <p:cNvPicPr preferRelativeResize="0"/>
          <p:nvPr/>
        </p:nvPicPr>
        <p:blipFill rotWithShape="1">
          <a:blip r:embed="rId2">
            <a:alphaModFix/>
          </a:blip>
          <a:srcRect/>
          <a:stretch/>
        </p:blipFill>
        <p:spPr>
          <a:xfrm>
            <a:off x="94165" y="294617"/>
            <a:ext cx="1700129" cy="858565"/>
          </a:xfrm>
          <a:prstGeom prst="rect">
            <a:avLst/>
          </a:prstGeom>
          <a:noFill/>
          <a:ln>
            <a:noFill/>
          </a:ln>
        </p:spPr>
      </p:pic>
      <p:pic>
        <p:nvPicPr>
          <p:cNvPr id="96" name="Google Shape;96;p20"/>
          <p:cNvPicPr preferRelativeResize="0"/>
          <p:nvPr/>
        </p:nvPicPr>
        <p:blipFill rotWithShape="1">
          <a:blip r:embed="rId3">
            <a:alphaModFix/>
          </a:blip>
          <a:srcRect l="126" t="52" r="-125" b="39102"/>
          <a:stretch/>
        </p:blipFill>
        <p:spPr>
          <a:xfrm>
            <a:off x="11502" y="5183038"/>
            <a:ext cx="9144000" cy="168071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Header and Content" type="obj">
  <p:cSld name="OBJECT">
    <p:spTree>
      <p:nvGrpSpPr>
        <p:cNvPr id="1" name="Shape 16"/>
        <p:cNvGrpSpPr/>
        <p:nvPr/>
      </p:nvGrpSpPr>
      <p:grpSpPr>
        <a:xfrm>
          <a:off x="0" y="0"/>
          <a:ext cx="0" cy="0"/>
          <a:chOff x="0" y="0"/>
          <a:chExt cx="0" cy="0"/>
        </a:xfrm>
      </p:grpSpPr>
      <p:sp>
        <p:nvSpPr>
          <p:cNvPr id="17" name="Google Shape;17;p3"/>
          <p:cNvSpPr txBox="1">
            <a:spLocks noGrp="1"/>
          </p:cNvSpPr>
          <p:nvPr>
            <p:ph type="body" idx="1"/>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3"/>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9" name="Google Shape;19;p3"/>
          <p:cNvPicPr preferRelativeResize="0"/>
          <p:nvPr/>
        </p:nvPicPr>
        <p:blipFill rotWithShape="1">
          <a:blip r:embed="rId2">
            <a:alphaModFix/>
          </a:blip>
          <a:srcRect/>
          <a:stretch/>
        </p:blipFill>
        <p:spPr>
          <a:xfrm>
            <a:off x="7467600" y="6009215"/>
            <a:ext cx="1559301" cy="78744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97"/>
        <p:cNvGrpSpPr/>
        <p:nvPr/>
      </p:nvGrpSpPr>
      <p:grpSpPr>
        <a:xfrm>
          <a:off x="0" y="0"/>
          <a:ext cx="0" cy="0"/>
          <a:chOff x="0" y="0"/>
          <a:chExt cx="0" cy="0"/>
        </a:xfrm>
      </p:grpSpPr>
      <p:sp>
        <p:nvSpPr>
          <p:cNvPr id="98" name="Google Shape;98;p21"/>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21"/>
          <p:cNvSpPr txBox="1">
            <a:spLocks noGrp="1"/>
          </p:cNvSpPr>
          <p:nvPr>
            <p:ph type="title"/>
          </p:nvPr>
        </p:nvSpPr>
        <p:spPr>
          <a:xfrm>
            <a:off x="2057400" y="228600"/>
            <a:ext cx="6858000" cy="990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00" name="Google Shape;100;p21"/>
          <p:cNvPicPr preferRelativeResize="0"/>
          <p:nvPr/>
        </p:nvPicPr>
        <p:blipFill rotWithShape="1">
          <a:blip r:embed="rId2">
            <a:alphaModFix/>
          </a:blip>
          <a:srcRect/>
          <a:stretch/>
        </p:blipFill>
        <p:spPr>
          <a:xfrm>
            <a:off x="94165" y="294617"/>
            <a:ext cx="1700129" cy="858565"/>
          </a:xfrm>
          <a:prstGeom prst="rect">
            <a:avLst/>
          </a:prstGeom>
          <a:noFill/>
          <a:ln>
            <a:noFill/>
          </a:ln>
        </p:spPr>
      </p:pic>
      <p:pic>
        <p:nvPicPr>
          <p:cNvPr id="101" name="Google Shape;101;p21"/>
          <p:cNvPicPr preferRelativeResize="0"/>
          <p:nvPr/>
        </p:nvPicPr>
        <p:blipFill rotWithShape="1">
          <a:blip r:embed="rId3">
            <a:alphaModFix/>
          </a:blip>
          <a:srcRect t="11971" b="11970"/>
          <a:stretch/>
        </p:blipFill>
        <p:spPr>
          <a:xfrm>
            <a:off x="0" y="5249173"/>
            <a:ext cx="9144000" cy="168071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Geometric Header">
  <p:cSld name="Geometric Header">
    <p:spTree>
      <p:nvGrpSpPr>
        <p:cNvPr id="1" name="Shape 102"/>
        <p:cNvGrpSpPr/>
        <p:nvPr/>
      </p:nvGrpSpPr>
      <p:grpSpPr>
        <a:xfrm>
          <a:off x="0" y="0"/>
          <a:ext cx="0" cy="0"/>
          <a:chOff x="0" y="0"/>
          <a:chExt cx="0" cy="0"/>
        </a:xfrm>
      </p:grpSpPr>
      <p:pic>
        <p:nvPicPr>
          <p:cNvPr id="103" name="Google Shape;103;p22"/>
          <p:cNvPicPr preferRelativeResize="0"/>
          <p:nvPr/>
        </p:nvPicPr>
        <p:blipFill rotWithShape="1">
          <a:blip r:embed="rId2">
            <a:alphaModFix/>
          </a:blip>
          <a:srcRect l="136" t="32397" r="-133" b="12769"/>
          <a:stretch/>
        </p:blipFill>
        <p:spPr>
          <a:xfrm rot="10800000">
            <a:off x="1" y="-1"/>
            <a:ext cx="9143998" cy="1554609"/>
          </a:xfrm>
          <a:prstGeom prst="rect">
            <a:avLst/>
          </a:prstGeom>
          <a:noFill/>
          <a:ln>
            <a:noFill/>
          </a:ln>
        </p:spPr>
      </p:pic>
      <p:pic>
        <p:nvPicPr>
          <p:cNvPr id="104" name="Google Shape;104;p22"/>
          <p:cNvPicPr preferRelativeResize="0"/>
          <p:nvPr/>
        </p:nvPicPr>
        <p:blipFill rotWithShape="1">
          <a:blip r:embed="rId3">
            <a:alphaModFix/>
          </a:blip>
          <a:srcRect/>
          <a:stretch/>
        </p:blipFill>
        <p:spPr>
          <a:xfrm>
            <a:off x="76200" y="148669"/>
            <a:ext cx="1050987" cy="530748"/>
          </a:xfrm>
          <a:prstGeom prst="rect">
            <a:avLst/>
          </a:prstGeom>
          <a:noFill/>
          <a:ln>
            <a:noFill/>
          </a:ln>
        </p:spPr>
      </p:pic>
      <p:sp>
        <p:nvSpPr>
          <p:cNvPr id="105" name="Google Shape;105;p22"/>
          <p:cNvSpPr txBox="1">
            <a:spLocks noGrp="1"/>
          </p:cNvSpPr>
          <p:nvPr>
            <p:ph type="body" idx="1"/>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NL">
  <p:cSld name="Blank NL">
    <p:bg>
      <p:bgPr>
        <a:solidFill>
          <a:schemeClr val="lt1"/>
        </a:solidFill>
        <a:effectLst/>
      </p:bgPr>
    </p:bg>
    <p:spTree>
      <p:nvGrpSpPr>
        <p:cNvPr id="1" name="Shape 106"/>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07"/>
        <p:cNvGrpSpPr/>
        <p:nvPr/>
      </p:nvGrpSpPr>
      <p:grpSpPr>
        <a:xfrm>
          <a:off x="0" y="0"/>
          <a:ext cx="0" cy="0"/>
          <a:chOff x="0" y="0"/>
          <a:chExt cx="0" cy="0"/>
        </a:xfrm>
      </p:grpSpPr>
      <p:sp>
        <p:nvSpPr>
          <p:cNvPr id="108" name="Google Shape;108;p24"/>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24"/>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0" name="Google Shape;110;p24"/>
          <p:cNvSpPr/>
          <p:nvPr/>
        </p:nvSpPr>
        <p:spPr>
          <a:xfrm>
            <a:off x="457200" y="273362"/>
            <a:ext cx="457200" cy="11613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1" name="Google Shape;111;p24"/>
          <p:cNvPicPr preferRelativeResize="0"/>
          <p:nvPr/>
        </p:nvPicPr>
        <p:blipFill rotWithShape="1">
          <a:blip r:embed="rId2">
            <a:alphaModFix/>
          </a:blip>
          <a:srcRect/>
          <a:stretch/>
        </p:blipFill>
        <p:spPr>
          <a:xfrm>
            <a:off x="7467600" y="6009215"/>
            <a:ext cx="1559301" cy="787447"/>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Header Only">
  <p:cSld name="1_Header Only">
    <p:spTree>
      <p:nvGrpSpPr>
        <p:cNvPr id="1" name="Shape 112"/>
        <p:cNvGrpSpPr/>
        <p:nvPr/>
      </p:nvGrpSpPr>
      <p:grpSpPr>
        <a:xfrm>
          <a:off x="0" y="0"/>
          <a:ext cx="0" cy="0"/>
          <a:chOff x="0" y="0"/>
          <a:chExt cx="0" cy="0"/>
        </a:xfrm>
      </p:grpSpPr>
      <p:sp>
        <p:nvSpPr>
          <p:cNvPr id="113" name="Google Shape;113;p25"/>
          <p:cNvSpPr txBox="1">
            <a:spLocks noGrp="1"/>
          </p:cNvSpPr>
          <p:nvPr>
            <p:ph type="title"/>
          </p:nvPr>
        </p:nvSpPr>
        <p:spPr>
          <a:xfrm>
            <a:off x="628650" y="202259"/>
            <a:ext cx="7886700" cy="13257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14" name="Google Shape;114;p25"/>
          <p:cNvPicPr preferRelativeResize="0"/>
          <p:nvPr/>
        </p:nvPicPr>
        <p:blipFill rotWithShape="1">
          <a:blip r:embed="rId2">
            <a:alphaModFix/>
          </a:blip>
          <a:srcRect/>
          <a:stretch/>
        </p:blipFill>
        <p:spPr>
          <a:xfrm>
            <a:off x="7467600" y="6009215"/>
            <a:ext cx="1559301" cy="787447"/>
          </a:xfrm>
          <a:prstGeom prst="rect">
            <a:avLst/>
          </a:prstGeom>
          <a:noFill/>
          <a:ln>
            <a:noFill/>
          </a:ln>
        </p:spPr>
      </p:pic>
      <p:grpSp>
        <p:nvGrpSpPr>
          <p:cNvPr id="115" name="Google Shape;115;p25"/>
          <p:cNvGrpSpPr/>
          <p:nvPr/>
        </p:nvGrpSpPr>
        <p:grpSpPr>
          <a:xfrm>
            <a:off x="2144995" y="3177707"/>
            <a:ext cx="4853867" cy="1143000"/>
            <a:chOff x="1981200" y="1826567"/>
            <a:chExt cx="4853867" cy="1143000"/>
          </a:xfrm>
        </p:grpSpPr>
        <p:pic>
          <p:nvPicPr>
            <p:cNvPr id="116" name="Google Shape;116;p25">
              <a:hlinkClick r:id="rId3"/>
            </p:cNvPr>
            <p:cNvPicPr preferRelativeResize="0"/>
            <p:nvPr/>
          </p:nvPicPr>
          <p:blipFill rotWithShape="1">
            <a:blip r:embed="rId4">
              <a:alphaModFix/>
            </a:blip>
            <a:srcRect/>
            <a:stretch/>
          </p:blipFill>
          <p:spPr>
            <a:xfrm>
              <a:off x="1981200" y="1826567"/>
              <a:ext cx="1143000" cy="1143000"/>
            </a:xfrm>
            <a:prstGeom prst="rect">
              <a:avLst/>
            </a:prstGeom>
            <a:noFill/>
            <a:ln>
              <a:noFill/>
            </a:ln>
          </p:spPr>
        </p:pic>
        <p:sp>
          <p:nvSpPr>
            <p:cNvPr id="117" name="Google Shape;117;p25"/>
            <p:cNvSpPr txBox="1"/>
            <p:nvPr/>
          </p:nvSpPr>
          <p:spPr>
            <a:xfrm>
              <a:off x="3544367" y="2167234"/>
              <a:ext cx="3290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400"/>
                <a:buFont typeface="Verdana"/>
                <a:buNone/>
              </a:pPr>
              <a:r>
                <a:rPr lang="en-US" sz="2400" b="0" i="0" u="none" strike="noStrike" cap="none">
                  <a:solidFill>
                    <a:schemeClr val="dk1"/>
                  </a:solidFill>
                  <a:latin typeface="Verdana"/>
                  <a:ea typeface="Verdana"/>
                  <a:cs typeface="Verdana"/>
                  <a:sym typeface="Verdana"/>
                </a:rPr>
                <a:t>Twitter – </a:t>
              </a:r>
              <a:r>
                <a:rPr lang="en-US" sz="2400" b="0" i="0" u="sng" strike="noStrike" cap="none">
                  <a:solidFill>
                    <a:schemeClr val="hlink"/>
                  </a:solidFill>
                  <a:latin typeface="Verdana"/>
                  <a:ea typeface="Verdana"/>
                  <a:cs typeface="Verdana"/>
                  <a:sym typeface="Verdana"/>
                  <a:hlinkClick r:id="rId3"/>
                </a:rPr>
                <a:t>VTSS_RIC</a:t>
              </a:r>
              <a:endParaRPr sz="2400" b="0" i="0" u="none" strike="noStrike" cap="none">
                <a:solidFill>
                  <a:schemeClr val="dk1"/>
                </a:solidFill>
                <a:latin typeface="Verdana"/>
                <a:ea typeface="Verdana"/>
                <a:cs typeface="Verdana"/>
                <a:sym typeface="Verdana"/>
              </a:endParaRPr>
            </a:p>
          </p:txBody>
        </p:sp>
      </p:grpSp>
      <p:grpSp>
        <p:nvGrpSpPr>
          <p:cNvPr id="118" name="Google Shape;118;p25"/>
          <p:cNvGrpSpPr/>
          <p:nvPr/>
        </p:nvGrpSpPr>
        <p:grpSpPr>
          <a:xfrm>
            <a:off x="2050634" y="4545484"/>
            <a:ext cx="5042717" cy="1143000"/>
            <a:chOff x="1981200" y="3426768"/>
            <a:chExt cx="5042717" cy="1143000"/>
          </a:xfrm>
        </p:grpSpPr>
        <p:pic>
          <p:nvPicPr>
            <p:cNvPr id="119" name="Google Shape;119;p25">
              <a:hlinkClick r:id="rId5"/>
            </p:cNvPr>
            <p:cNvPicPr preferRelativeResize="0"/>
            <p:nvPr/>
          </p:nvPicPr>
          <p:blipFill rotWithShape="1">
            <a:blip r:embed="rId6">
              <a:alphaModFix/>
            </a:blip>
            <a:srcRect/>
            <a:stretch/>
          </p:blipFill>
          <p:spPr>
            <a:xfrm>
              <a:off x="1981200" y="3426768"/>
              <a:ext cx="1143000" cy="1143000"/>
            </a:xfrm>
            <a:prstGeom prst="rect">
              <a:avLst/>
            </a:prstGeom>
            <a:noFill/>
            <a:ln>
              <a:noFill/>
            </a:ln>
          </p:spPr>
        </p:pic>
        <p:sp>
          <p:nvSpPr>
            <p:cNvPr id="120" name="Google Shape;120;p25"/>
            <p:cNvSpPr txBox="1"/>
            <p:nvPr/>
          </p:nvSpPr>
          <p:spPr>
            <a:xfrm>
              <a:off x="3547217" y="3767437"/>
              <a:ext cx="34767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Verdana"/>
                <a:buNone/>
              </a:pPr>
              <a:r>
                <a:rPr lang="en-US" sz="2400" b="0" i="0" u="none" strike="noStrike" cap="none">
                  <a:solidFill>
                    <a:schemeClr val="dk1"/>
                  </a:solidFill>
                  <a:latin typeface="Verdana"/>
                  <a:ea typeface="Verdana"/>
                  <a:cs typeface="Verdana"/>
                  <a:sym typeface="Verdana"/>
                </a:rPr>
                <a:t>Facebook – </a:t>
              </a:r>
              <a:r>
                <a:rPr lang="en-US" sz="2400" b="0" i="0" u="sng" strike="noStrike" cap="none">
                  <a:solidFill>
                    <a:schemeClr val="hlink"/>
                  </a:solidFill>
                  <a:latin typeface="Verdana"/>
                  <a:ea typeface="Verdana"/>
                  <a:cs typeface="Verdana"/>
                  <a:sym typeface="Verdana"/>
                  <a:hlinkClick r:id="rId5"/>
                </a:rPr>
                <a:t>VTSSRIC</a:t>
              </a:r>
              <a:endParaRPr sz="2400" b="0" i="0" u="none" strike="noStrike" cap="none">
                <a:solidFill>
                  <a:schemeClr val="dk1"/>
                </a:solidFill>
                <a:latin typeface="Verdana"/>
                <a:ea typeface="Verdana"/>
                <a:cs typeface="Verdana"/>
                <a:sym typeface="Verdana"/>
              </a:endParaRPr>
            </a:p>
          </p:txBody>
        </p:sp>
      </p:grpSp>
      <p:sp>
        <p:nvSpPr>
          <p:cNvPr id="121" name="Google Shape;121;p25"/>
          <p:cNvSpPr txBox="1"/>
          <p:nvPr/>
        </p:nvSpPr>
        <p:spPr>
          <a:xfrm>
            <a:off x="1066800" y="1752600"/>
            <a:ext cx="67818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Verdana"/>
                <a:ea typeface="Verdana"/>
                <a:cs typeface="Verdana"/>
                <a:sym typeface="Verdana"/>
              </a:rPr>
              <a:t>Thank you for attending and please feel free to tag us at any of our social media handles below!</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122"/>
        <p:cNvGrpSpPr/>
        <p:nvPr/>
      </p:nvGrpSpPr>
      <p:grpSpPr>
        <a:xfrm>
          <a:off x="0" y="0"/>
          <a:ext cx="0" cy="0"/>
          <a:chOff x="0" y="0"/>
          <a:chExt cx="0" cy="0"/>
        </a:xfrm>
      </p:grpSpPr>
      <p:sp>
        <p:nvSpPr>
          <p:cNvPr id="123" name="Google Shape;123;p26"/>
          <p:cNvSpPr txBox="1">
            <a:spLocks noGrp="1"/>
          </p:cNvSpPr>
          <p:nvPr>
            <p:ph type="ctrTitle"/>
          </p:nvPr>
        </p:nvSpPr>
        <p:spPr>
          <a:xfrm>
            <a:off x="928464" y="1600200"/>
            <a:ext cx="7240500" cy="1470000"/>
          </a:xfrm>
          <a:prstGeom prst="rect">
            <a:avLst/>
          </a:prstGeom>
          <a:solidFill>
            <a:schemeClr val="lt1">
              <a:alpha val="65490"/>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rgbClr val="021127"/>
              </a:buClr>
              <a:buSzPts val="5400"/>
              <a:buFont typeface="Verdana"/>
              <a:buNone/>
              <a:defRPr sz="5400">
                <a:solidFill>
                  <a:srgbClr val="021127"/>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6"/>
          <p:cNvSpPr txBox="1">
            <a:spLocks noGrp="1"/>
          </p:cNvSpPr>
          <p:nvPr>
            <p:ph type="subTitle" idx="1"/>
          </p:nvPr>
        </p:nvSpPr>
        <p:spPr>
          <a:xfrm>
            <a:off x="1348319" y="3429000"/>
            <a:ext cx="6400800" cy="914400"/>
          </a:xfrm>
          <a:prstGeom prst="rect">
            <a:avLst/>
          </a:prstGeom>
          <a:solidFill>
            <a:schemeClr val="lt1">
              <a:alpha val="65490"/>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latin typeface="Verdana"/>
                <a:ea typeface="Verdana"/>
                <a:cs typeface="Verdana"/>
                <a:sym typeface="Verdana"/>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25" name="Google Shape;125;p26"/>
          <p:cNvPicPr preferRelativeResize="0"/>
          <p:nvPr/>
        </p:nvPicPr>
        <p:blipFill rotWithShape="1">
          <a:blip r:embed="rId2">
            <a:alphaModFix/>
          </a:blip>
          <a:srcRect/>
          <a:stretch/>
        </p:blipFill>
        <p:spPr>
          <a:xfrm>
            <a:off x="3200400" y="0"/>
            <a:ext cx="2666999" cy="155665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26"/>
        <p:cNvGrpSpPr/>
        <p:nvPr/>
      </p:nvGrpSpPr>
      <p:grpSpPr>
        <a:xfrm>
          <a:off x="0" y="0"/>
          <a:ext cx="0" cy="0"/>
          <a:chOff x="0" y="0"/>
          <a:chExt cx="0" cy="0"/>
        </a:xfrm>
      </p:grpSpPr>
      <p:sp>
        <p:nvSpPr>
          <p:cNvPr id="127" name="Google Shape;127;p27"/>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8" name="Google Shape;128;p27"/>
          <p:cNvSpPr txBox="1">
            <a:spLocks noGrp="1"/>
          </p:cNvSpPr>
          <p:nvPr>
            <p:ph type="title"/>
          </p:nvPr>
        </p:nvSpPr>
        <p:spPr>
          <a:xfrm>
            <a:off x="2057400" y="228600"/>
            <a:ext cx="6858000" cy="990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29" name="Google Shape;129;p27"/>
          <p:cNvPicPr preferRelativeResize="0"/>
          <p:nvPr/>
        </p:nvPicPr>
        <p:blipFill rotWithShape="1">
          <a:blip r:embed="rId2">
            <a:alphaModFix/>
          </a:blip>
          <a:srcRect/>
          <a:stretch/>
        </p:blipFill>
        <p:spPr>
          <a:xfrm>
            <a:off x="94165" y="229041"/>
            <a:ext cx="1700129" cy="989718"/>
          </a:xfrm>
          <a:prstGeom prst="rect">
            <a:avLst/>
          </a:prstGeom>
          <a:noFill/>
          <a:ln>
            <a:noFill/>
          </a:ln>
        </p:spPr>
      </p:pic>
      <p:pic>
        <p:nvPicPr>
          <p:cNvPr id="130" name="Google Shape;130;p27"/>
          <p:cNvPicPr preferRelativeResize="0"/>
          <p:nvPr/>
        </p:nvPicPr>
        <p:blipFill rotWithShape="1">
          <a:blip r:embed="rId3">
            <a:alphaModFix/>
          </a:blip>
          <a:srcRect l="240" t="10364" r="-239" b="30814"/>
          <a:stretch/>
        </p:blipFill>
        <p:spPr>
          <a:xfrm>
            <a:off x="0" y="5249173"/>
            <a:ext cx="9144000" cy="1680713"/>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31"/>
        <p:cNvGrpSpPr/>
        <p:nvPr/>
      </p:nvGrpSpPr>
      <p:grpSpPr>
        <a:xfrm>
          <a:off x="0" y="0"/>
          <a:ext cx="0" cy="0"/>
          <a:chOff x="0" y="0"/>
          <a:chExt cx="0" cy="0"/>
        </a:xfrm>
      </p:grpSpPr>
      <p:pic>
        <p:nvPicPr>
          <p:cNvPr id="132" name="Google Shape;132;p28"/>
          <p:cNvPicPr preferRelativeResize="0"/>
          <p:nvPr/>
        </p:nvPicPr>
        <p:blipFill rotWithShape="1">
          <a:blip r:embed="rId2">
            <a:alphaModFix/>
          </a:blip>
          <a:srcRect/>
          <a:stretch/>
        </p:blipFill>
        <p:spPr>
          <a:xfrm>
            <a:off x="0" y="1599831"/>
            <a:ext cx="9147017" cy="2763161"/>
          </a:xfrm>
          <a:prstGeom prst="rect">
            <a:avLst/>
          </a:prstGeom>
          <a:noFill/>
          <a:ln>
            <a:noFill/>
          </a:ln>
        </p:spPr>
      </p:pic>
      <p:sp>
        <p:nvSpPr>
          <p:cNvPr id="133" name="Google Shape;133;p28"/>
          <p:cNvSpPr txBox="1">
            <a:spLocks noGrp="1"/>
          </p:cNvSpPr>
          <p:nvPr>
            <p:ph type="ctrTitle"/>
          </p:nvPr>
        </p:nvSpPr>
        <p:spPr>
          <a:xfrm>
            <a:off x="953254" y="3671154"/>
            <a:ext cx="7240500" cy="1470000"/>
          </a:xfrm>
          <a:prstGeom prst="rect">
            <a:avLst/>
          </a:prstGeom>
          <a:solidFill>
            <a:schemeClr val="lt1">
              <a:alpha val="65490"/>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28"/>
          <p:cNvSpPr txBox="1">
            <a:spLocks noGrp="1"/>
          </p:cNvSpPr>
          <p:nvPr>
            <p:ph type="subTitle" idx="1"/>
          </p:nvPr>
        </p:nvSpPr>
        <p:spPr>
          <a:xfrm>
            <a:off x="1373109" y="5257800"/>
            <a:ext cx="6400800" cy="914400"/>
          </a:xfrm>
          <a:prstGeom prst="rect">
            <a:avLst/>
          </a:prstGeom>
          <a:solidFill>
            <a:schemeClr val="lt1">
              <a:alpha val="65490"/>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35" name="Google Shape;135;p28"/>
          <p:cNvPicPr preferRelativeResize="0"/>
          <p:nvPr/>
        </p:nvPicPr>
        <p:blipFill rotWithShape="1">
          <a:blip r:embed="rId3">
            <a:alphaModFix/>
          </a:blip>
          <a:srcRect/>
          <a:stretch/>
        </p:blipFill>
        <p:spPr>
          <a:xfrm>
            <a:off x="3200401" y="2040"/>
            <a:ext cx="2666998" cy="1552574"/>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136"/>
        <p:cNvGrpSpPr/>
        <p:nvPr/>
      </p:nvGrpSpPr>
      <p:grpSpPr>
        <a:xfrm>
          <a:off x="0" y="0"/>
          <a:ext cx="0" cy="0"/>
          <a:chOff x="0" y="0"/>
          <a:chExt cx="0" cy="0"/>
        </a:xfrm>
      </p:grpSpPr>
      <p:sp>
        <p:nvSpPr>
          <p:cNvPr id="137" name="Google Shape;137;p29"/>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8" name="Google Shape;138;p29"/>
          <p:cNvSpPr txBox="1">
            <a:spLocks noGrp="1"/>
          </p:cNvSpPr>
          <p:nvPr>
            <p:ph type="title"/>
          </p:nvPr>
        </p:nvSpPr>
        <p:spPr>
          <a:xfrm>
            <a:off x="2057400" y="228600"/>
            <a:ext cx="6858000" cy="990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39" name="Google Shape;139;p29"/>
          <p:cNvPicPr preferRelativeResize="0"/>
          <p:nvPr/>
        </p:nvPicPr>
        <p:blipFill rotWithShape="1">
          <a:blip r:embed="rId2">
            <a:alphaModFix/>
          </a:blip>
          <a:srcRect/>
          <a:stretch/>
        </p:blipFill>
        <p:spPr>
          <a:xfrm>
            <a:off x="94165" y="229041"/>
            <a:ext cx="1700129" cy="989718"/>
          </a:xfrm>
          <a:prstGeom prst="rect">
            <a:avLst/>
          </a:prstGeom>
          <a:noFill/>
          <a:ln>
            <a:noFill/>
          </a:ln>
        </p:spPr>
      </p:pic>
      <p:pic>
        <p:nvPicPr>
          <p:cNvPr id="140" name="Google Shape;140;p29" descr="A group of people smiling&#10;&#10;Description automatically generated with medium confidence"/>
          <p:cNvPicPr preferRelativeResize="0"/>
          <p:nvPr/>
        </p:nvPicPr>
        <p:blipFill rotWithShape="1">
          <a:blip r:embed="rId3">
            <a:alphaModFix/>
          </a:blip>
          <a:srcRect t="10897" b="7408"/>
          <a:stretch/>
        </p:blipFill>
        <p:spPr>
          <a:xfrm>
            <a:off x="0" y="5249173"/>
            <a:ext cx="9144000" cy="1680713"/>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141"/>
        <p:cNvGrpSpPr/>
        <p:nvPr/>
      </p:nvGrpSpPr>
      <p:grpSpPr>
        <a:xfrm>
          <a:off x="0" y="0"/>
          <a:ext cx="0" cy="0"/>
          <a:chOff x="0" y="0"/>
          <a:chExt cx="0" cy="0"/>
        </a:xfrm>
      </p:grpSpPr>
      <p:sp>
        <p:nvSpPr>
          <p:cNvPr id="142" name="Google Shape;142;p30"/>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3" name="Google Shape;143;p30"/>
          <p:cNvSpPr txBox="1">
            <a:spLocks noGrp="1"/>
          </p:cNvSpPr>
          <p:nvPr>
            <p:ph type="title"/>
          </p:nvPr>
        </p:nvSpPr>
        <p:spPr>
          <a:xfrm>
            <a:off x="2057400" y="228600"/>
            <a:ext cx="6858000" cy="990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44" name="Google Shape;144;p30"/>
          <p:cNvPicPr preferRelativeResize="0"/>
          <p:nvPr/>
        </p:nvPicPr>
        <p:blipFill rotWithShape="1">
          <a:blip r:embed="rId2">
            <a:alphaModFix/>
          </a:blip>
          <a:srcRect/>
          <a:stretch/>
        </p:blipFill>
        <p:spPr>
          <a:xfrm>
            <a:off x="94165" y="229041"/>
            <a:ext cx="1700129" cy="989718"/>
          </a:xfrm>
          <a:prstGeom prst="rect">
            <a:avLst/>
          </a:prstGeom>
          <a:noFill/>
          <a:ln>
            <a:noFill/>
          </a:ln>
        </p:spPr>
      </p:pic>
      <p:pic>
        <p:nvPicPr>
          <p:cNvPr id="145" name="Google Shape;145;p30"/>
          <p:cNvPicPr preferRelativeResize="0"/>
          <p:nvPr/>
        </p:nvPicPr>
        <p:blipFill rotWithShape="1">
          <a:blip r:embed="rId3">
            <a:alphaModFix/>
          </a:blip>
          <a:srcRect l="130" t="54" r="-129" b="39099"/>
          <a:stretch/>
        </p:blipFill>
        <p:spPr>
          <a:xfrm>
            <a:off x="11502" y="5183038"/>
            <a:ext cx="9144000" cy="168071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NL">
  <p:cSld name="Comparison NL">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3800"/>
              <a:buFont typeface="Verdana"/>
              <a:buNone/>
              <a:defRPr sz="38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4"/>
          <p:cNvSpPr txBox="1">
            <a:spLocks noGrp="1"/>
          </p:cNvSpPr>
          <p:nvPr>
            <p:ph type="body" idx="1"/>
          </p:nvPr>
        </p:nvSpPr>
        <p:spPr>
          <a:xfrm>
            <a:off x="457200" y="1600201"/>
            <a:ext cx="4038600" cy="3352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23" name="Google Shape;23;p4"/>
          <p:cNvSpPr txBox="1">
            <a:spLocks noGrp="1"/>
          </p:cNvSpPr>
          <p:nvPr>
            <p:ph type="body" idx="2"/>
          </p:nvPr>
        </p:nvSpPr>
        <p:spPr>
          <a:xfrm>
            <a:off x="4597399" y="1600200"/>
            <a:ext cx="4038600" cy="3352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pic>
        <p:nvPicPr>
          <p:cNvPr id="24" name="Google Shape;24;p4"/>
          <p:cNvPicPr preferRelativeResize="0"/>
          <p:nvPr/>
        </p:nvPicPr>
        <p:blipFill rotWithShape="1">
          <a:blip r:embed="rId2">
            <a:alphaModFix/>
          </a:blip>
          <a:srcRect/>
          <a:stretch/>
        </p:blipFill>
        <p:spPr>
          <a:xfrm>
            <a:off x="48426" y="154896"/>
            <a:ext cx="2667000" cy="134683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46"/>
        <p:cNvGrpSpPr/>
        <p:nvPr/>
      </p:nvGrpSpPr>
      <p:grpSpPr>
        <a:xfrm>
          <a:off x="0" y="0"/>
          <a:ext cx="0" cy="0"/>
          <a:chOff x="0" y="0"/>
          <a:chExt cx="0" cy="0"/>
        </a:xfrm>
      </p:grpSpPr>
      <p:pic>
        <p:nvPicPr>
          <p:cNvPr id="147" name="Google Shape;147;p31"/>
          <p:cNvPicPr preferRelativeResize="0"/>
          <p:nvPr/>
        </p:nvPicPr>
        <p:blipFill rotWithShape="1">
          <a:blip r:embed="rId2">
            <a:alphaModFix/>
          </a:blip>
          <a:srcRect/>
          <a:stretch/>
        </p:blipFill>
        <p:spPr>
          <a:xfrm>
            <a:off x="0" y="1876147"/>
            <a:ext cx="9147017" cy="2210529"/>
          </a:xfrm>
          <a:prstGeom prst="rect">
            <a:avLst/>
          </a:prstGeom>
          <a:noFill/>
          <a:ln>
            <a:noFill/>
          </a:ln>
        </p:spPr>
      </p:pic>
      <p:sp>
        <p:nvSpPr>
          <p:cNvPr id="148" name="Google Shape;148;p31"/>
          <p:cNvSpPr txBox="1">
            <a:spLocks noGrp="1"/>
          </p:cNvSpPr>
          <p:nvPr>
            <p:ph type="ctrTitle"/>
          </p:nvPr>
        </p:nvSpPr>
        <p:spPr>
          <a:xfrm>
            <a:off x="953254" y="3671154"/>
            <a:ext cx="7240500" cy="1470000"/>
          </a:xfrm>
          <a:prstGeom prst="rect">
            <a:avLst/>
          </a:prstGeom>
          <a:solidFill>
            <a:schemeClr val="lt1">
              <a:alpha val="65490"/>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31"/>
          <p:cNvSpPr txBox="1">
            <a:spLocks noGrp="1"/>
          </p:cNvSpPr>
          <p:nvPr>
            <p:ph type="subTitle" idx="1"/>
          </p:nvPr>
        </p:nvSpPr>
        <p:spPr>
          <a:xfrm>
            <a:off x="1373109" y="5257800"/>
            <a:ext cx="6400800" cy="914400"/>
          </a:xfrm>
          <a:prstGeom prst="rect">
            <a:avLst/>
          </a:prstGeom>
          <a:solidFill>
            <a:schemeClr val="lt1">
              <a:alpha val="65490"/>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50" name="Google Shape;150;p31"/>
          <p:cNvPicPr preferRelativeResize="0"/>
          <p:nvPr/>
        </p:nvPicPr>
        <p:blipFill rotWithShape="1">
          <a:blip r:embed="rId3">
            <a:alphaModFix/>
          </a:blip>
          <a:srcRect/>
          <a:stretch/>
        </p:blipFill>
        <p:spPr>
          <a:xfrm>
            <a:off x="3200400" y="2040"/>
            <a:ext cx="2667000" cy="155257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51"/>
        <p:cNvGrpSpPr/>
        <p:nvPr/>
      </p:nvGrpSpPr>
      <p:grpSpPr>
        <a:xfrm>
          <a:off x="0" y="0"/>
          <a:ext cx="0" cy="0"/>
          <a:chOff x="0" y="0"/>
          <a:chExt cx="0" cy="0"/>
        </a:xfrm>
      </p:grpSpPr>
      <p:sp>
        <p:nvSpPr>
          <p:cNvPr id="152" name="Google Shape;152;p32"/>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chemeClr val="dk1"/>
              </a:buClr>
              <a:buSzPts val="4000"/>
              <a:buFont typeface="Calibri"/>
              <a:buNone/>
              <a:defRPr sz="4000" b="1"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153" name="Google Shape;153;p32"/>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Autofit/>
          </a:bodyPr>
          <a:lstStyle>
            <a:lvl1pPr marL="457200" marR="0" lvl="0" indent="-228600" algn="l">
              <a:lnSpc>
                <a:spcPct val="100000"/>
              </a:lnSpc>
              <a:spcBef>
                <a:spcPts val="400"/>
              </a:spcBef>
              <a:spcAft>
                <a:spcPts val="0"/>
              </a:spcAft>
              <a:buClr>
                <a:srgbClr val="889DAF"/>
              </a:buClr>
              <a:buSzPts val="2000"/>
              <a:buFont typeface="Arial"/>
              <a:buNone/>
              <a:defRPr sz="2000" b="0" i="0" u="none" strike="noStrike" cap="none">
                <a:solidFill>
                  <a:srgbClr val="889DAF"/>
                </a:solidFill>
                <a:latin typeface="Calibri"/>
                <a:ea typeface="Calibri"/>
                <a:cs typeface="Calibri"/>
                <a:sym typeface="Calibri"/>
              </a:defRPr>
            </a:lvl1pPr>
            <a:lvl2pPr marL="914400" marR="0" lvl="1" indent="-228600" algn="l">
              <a:lnSpc>
                <a:spcPct val="100000"/>
              </a:lnSpc>
              <a:spcBef>
                <a:spcPts val="360"/>
              </a:spcBef>
              <a:spcAft>
                <a:spcPts val="0"/>
              </a:spcAft>
              <a:buClr>
                <a:srgbClr val="889DAF"/>
              </a:buClr>
              <a:buSzPts val="1800"/>
              <a:buFont typeface="Arial"/>
              <a:buNone/>
              <a:defRPr sz="1800" b="0" i="0" u="none" strike="noStrike" cap="none">
                <a:solidFill>
                  <a:srgbClr val="889DAF"/>
                </a:solidFill>
                <a:latin typeface="Calibri"/>
                <a:ea typeface="Calibri"/>
                <a:cs typeface="Calibri"/>
                <a:sym typeface="Calibri"/>
              </a:defRPr>
            </a:lvl2pPr>
            <a:lvl3pPr marL="1371600" marR="0" lvl="2" indent="-228600" algn="l">
              <a:lnSpc>
                <a:spcPct val="100000"/>
              </a:lnSpc>
              <a:spcBef>
                <a:spcPts val="320"/>
              </a:spcBef>
              <a:spcAft>
                <a:spcPts val="0"/>
              </a:spcAft>
              <a:buClr>
                <a:srgbClr val="889DAF"/>
              </a:buClr>
              <a:buSzPts val="1600"/>
              <a:buFont typeface="Arial"/>
              <a:buNone/>
              <a:defRPr sz="1600" b="0" i="0" u="none" strike="noStrike" cap="none">
                <a:solidFill>
                  <a:srgbClr val="889DAF"/>
                </a:solidFill>
                <a:latin typeface="Calibri"/>
                <a:ea typeface="Calibri"/>
                <a:cs typeface="Calibri"/>
                <a:sym typeface="Calibri"/>
              </a:defRPr>
            </a:lvl3pPr>
            <a:lvl4pPr marL="1828800" marR="0" lvl="3" indent="-228600" algn="l">
              <a:lnSpc>
                <a:spcPct val="100000"/>
              </a:lnSpc>
              <a:spcBef>
                <a:spcPts val="280"/>
              </a:spcBef>
              <a:spcAft>
                <a:spcPts val="0"/>
              </a:spcAft>
              <a:buClr>
                <a:srgbClr val="889DAF"/>
              </a:buClr>
              <a:buSzPts val="1400"/>
              <a:buFont typeface="Arial"/>
              <a:buNone/>
              <a:defRPr sz="1400" b="0" i="0" u="none" strike="noStrike" cap="none">
                <a:solidFill>
                  <a:srgbClr val="889DAF"/>
                </a:solidFill>
                <a:latin typeface="Calibri"/>
                <a:ea typeface="Calibri"/>
                <a:cs typeface="Calibri"/>
                <a:sym typeface="Calibri"/>
              </a:defRPr>
            </a:lvl4pPr>
            <a:lvl5pPr marL="2286000" marR="0" lvl="4" indent="-228600" algn="l">
              <a:lnSpc>
                <a:spcPct val="100000"/>
              </a:lnSpc>
              <a:spcBef>
                <a:spcPts val="280"/>
              </a:spcBef>
              <a:spcAft>
                <a:spcPts val="0"/>
              </a:spcAft>
              <a:buClr>
                <a:srgbClr val="889DAF"/>
              </a:buClr>
              <a:buSzPts val="1400"/>
              <a:buFont typeface="Arial"/>
              <a:buNone/>
              <a:defRPr sz="1400" b="0" i="0" u="none" strike="noStrike" cap="none">
                <a:solidFill>
                  <a:srgbClr val="889DAF"/>
                </a:solidFill>
                <a:latin typeface="Calibri"/>
                <a:ea typeface="Calibri"/>
                <a:cs typeface="Calibri"/>
                <a:sym typeface="Calibri"/>
              </a:defRPr>
            </a:lvl5pPr>
            <a:lvl6pPr marL="2743200" marR="0" lvl="5" indent="-228600" algn="l">
              <a:lnSpc>
                <a:spcPct val="100000"/>
              </a:lnSpc>
              <a:spcBef>
                <a:spcPts val="280"/>
              </a:spcBef>
              <a:spcAft>
                <a:spcPts val="0"/>
              </a:spcAft>
              <a:buClr>
                <a:srgbClr val="889DAF"/>
              </a:buClr>
              <a:buSzPts val="1400"/>
              <a:buFont typeface="Arial"/>
              <a:buNone/>
              <a:defRPr sz="1400" b="0" i="0" u="none" strike="noStrike" cap="none">
                <a:solidFill>
                  <a:srgbClr val="889DAF"/>
                </a:solidFill>
                <a:latin typeface="Calibri"/>
                <a:ea typeface="Calibri"/>
                <a:cs typeface="Calibri"/>
                <a:sym typeface="Calibri"/>
              </a:defRPr>
            </a:lvl6pPr>
            <a:lvl7pPr marL="3200400" marR="0" lvl="6" indent="-228600" algn="l">
              <a:lnSpc>
                <a:spcPct val="100000"/>
              </a:lnSpc>
              <a:spcBef>
                <a:spcPts val="280"/>
              </a:spcBef>
              <a:spcAft>
                <a:spcPts val="0"/>
              </a:spcAft>
              <a:buClr>
                <a:srgbClr val="889DAF"/>
              </a:buClr>
              <a:buSzPts val="1400"/>
              <a:buFont typeface="Arial"/>
              <a:buNone/>
              <a:defRPr sz="1400" b="0" i="0" u="none" strike="noStrike" cap="none">
                <a:solidFill>
                  <a:srgbClr val="889DAF"/>
                </a:solidFill>
                <a:latin typeface="Calibri"/>
                <a:ea typeface="Calibri"/>
                <a:cs typeface="Calibri"/>
                <a:sym typeface="Calibri"/>
              </a:defRPr>
            </a:lvl7pPr>
            <a:lvl8pPr marL="3657600" marR="0" lvl="7" indent="-228600" algn="l">
              <a:lnSpc>
                <a:spcPct val="100000"/>
              </a:lnSpc>
              <a:spcBef>
                <a:spcPts val="280"/>
              </a:spcBef>
              <a:spcAft>
                <a:spcPts val="0"/>
              </a:spcAft>
              <a:buClr>
                <a:srgbClr val="889DAF"/>
              </a:buClr>
              <a:buSzPts val="1400"/>
              <a:buFont typeface="Arial"/>
              <a:buNone/>
              <a:defRPr sz="1400" b="0" i="0" u="none" strike="noStrike" cap="none">
                <a:solidFill>
                  <a:srgbClr val="889DAF"/>
                </a:solidFill>
                <a:latin typeface="Calibri"/>
                <a:ea typeface="Calibri"/>
                <a:cs typeface="Calibri"/>
                <a:sym typeface="Calibri"/>
              </a:defRPr>
            </a:lvl8pPr>
            <a:lvl9pPr marL="4114800" marR="0" lvl="8" indent="-228600" algn="l">
              <a:lnSpc>
                <a:spcPct val="100000"/>
              </a:lnSpc>
              <a:spcBef>
                <a:spcPts val="280"/>
              </a:spcBef>
              <a:spcAft>
                <a:spcPts val="0"/>
              </a:spcAft>
              <a:buClr>
                <a:srgbClr val="889DAF"/>
              </a:buClr>
              <a:buSzPts val="1400"/>
              <a:buFont typeface="Arial"/>
              <a:buNone/>
              <a:defRPr sz="1400" b="0" i="0" u="none" strike="noStrike" cap="none">
                <a:solidFill>
                  <a:srgbClr val="889DAF"/>
                </a:solidFill>
                <a:latin typeface="Calibri"/>
                <a:ea typeface="Calibri"/>
                <a:cs typeface="Calibri"/>
                <a:sym typeface="Calibri"/>
              </a:defRPr>
            </a:lvl9pPr>
          </a:lstStyle>
          <a:p>
            <a:endParaRPr/>
          </a:p>
        </p:txBody>
      </p:sp>
      <p:sp>
        <p:nvSpPr>
          <p:cNvPr id="154" name="Google Shape;154;p32"/>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9DAF"/>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5" name="Google Shape;155;p32"/>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9DAF"/>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6" name="Google Shape;156;p3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9DA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9DA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9DA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9DA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9DA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9DA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9DA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9DA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9DA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32"/>
          <p:cNvSpPr/>
          <p:nvPr/>
        </p:nvSpPr>
        <p:spPr>
          <a:xfrm>
            <a:off x="-1" y="2214563"/>
            <a:ext cx="9144000" cy="681000"/>
          </a:xfrm>
          <a:prstGeom prst="rect">
            <a:avLst/>
          </a:prstGeom>
          <a:gradFill>
            <a:gsLst>
              <a:gs pos="0">
                <a:schemeClr val="accent5"/>
              </a:gs>
              <a:gs pos="75000">
                <a:srgbClr val="7DCCED"/>
              </a:gs>
              <a:gs pos="100000">
                <a:schemeClr val="lt1"/>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32"/>
          <p:cNvPicPr preferRelativeResize="0"/>
          <p:nvPr/>
        </p:nvPicPr>
        <p:blipFill rotWithShape="1">
          <a:blip r:embed="rId2">
            <a:alphaModFix/>
          </a:blip>
          <a:srcRect/>
          <a:stretch/>
        </p:blipFill>
        <p:spPr>
          <a:xfrm>
            <a:off x="-1" y="0"/>
            <a:ext cx="9144000" cy="2214563"/>
          </a:xfrm>
          <a:prstGeom prst="rect">
            <a:avLst/>
          </a:prstGeom>
          <a:noFill/>
          <a:ln>
            <a:noFill/>
          </a:ln>
          <a:effectLst>
            <a:reflection stA="52000" endA="300" endPos="35000" fadeDir="5400012" sy="-100000" algn="bl" rotWithShape="0"/>
          </a:effectLst>
        </p:spPr>
      </p:pic>
      <p:pic>
        <p:nvPicPr>
          <p:cNvPr id="159" name="Google Shape;159;p32"/>
          <p:cNvPicPr preferRelativeResize="0"/>
          <p:nvPr/>
        </p:nvPicPr>
        <p:blipFill rotWithShape="1">
          <a:blip r:embed="rId3">
            <a:alphaModFix/>
          </a:blip>
          <a:srcRect/>
          <a:stretch/>
        </p:blipFill>
        <p:spPr>
          <a:xfrm>
            <a:off x="76200" y="47627"/>
            <a:ext cx="1547232" cy="6858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163"/>
        <p:cNvGrpSpPr/>
        <p:nvPr/>
      </p:nvGrpSpPr>
      <p:grpSpPr>
        <a:xfrm>
          <a:off x="0" y="0"/>
          <a:ext cx="0" cy="0"/>
          <a:chOff x="0" y="0"/>
          <a:chExt cx="0" cy="0"/>
        </a:xfrm>
      </p:grpSpPr>
      <p:sp>
        <p:nvSpPr>
          <p:cNvPr id="164" name="Google Shape;164;p34"/>
          <p:cNvSpPr txBox="1">
            <a:spLocks noGrp="1"/>
          </p:cNvSpPr>
          <p:nvPr>
            <p:ph type="ctrTitle"/>
          </p:nvPr>
        </p:nvSpPr>
        <p:spPr>
          <a:xfrm>
            <a:off x="928464" y="1600200"/>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rgbClr val="021127"/>
              </a:buClr>
              <a:buSzPts val="5400"/>
              <a:buFont typeface="Verdana"/>
              <a:buNone/>
              <a:defRPr sz="5400">
                <a:solidFill>
                  <a:srgbClr val="021127"/>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34"/>
          <p:cNvSpPr txBox="1">
            <a:spLocks noGrp="1"/>
          </p:cNvSpPr>
          <p:nvPr>
            <p:ph type="subTitle" idx="1"/>
          </p:nvPr>
        </p:nvSpPr>
        <p:spPr>
          <a:xfrm>
            <a:off x="1348319" y="3429000"/>
            <a:ext cx="6400800" cy="914400"/>
          </a:xfrm>
          <a:prstGeom prst="rect">
            <a:avLst/>
          </a:prstGeom>
          <a:solidFill>
            <a:schemeClr val="lt1">
              <a:alpha val="64705"/>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latin typeface="Verdana"/>
                <a:ea typeface="Verdana"/>
                <a:cs typeface="Verdana"/>
                <a:sym typeface="Verdana"/>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66" name="Google Shape;166;p34"/>
          <p:cNvPicPr preferRelativeResize="0"/>
          <p:nvPr/>
        </p:nvPicPr>
        <p:blipFill rotWithShape="1">
          <a:blip r:embed="rId2">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67"/>
        <p:cNvGrpSpPr/>
        <p:nvPr/>
      </p:nvGrpSpPr>
      <p:grpSpPr>
        <a:xfrm>
          <a:off x="0" y="0"/>
          <a:ext cx="0" cy="0"/>
          <a:chOff x="0" y="0"/>
          <a:chExt cx="0" cy="0"/>
        </a:xfrm>
      </p:grpSpPr>
      <p:pic>
        <p:nvPicPr>
          <p:cNvPr id="168" name="Google Shape;168;p35"/>
          <p:cNvPicPr preferRelativeResize="0"/>
          <p:nvPr/>
        </p:nvPicPr>
        <p:blipFill rotWithShape="1">
          <a:blip r:embed="rId2">
            <a:alphaModFix/>
          </a:blip>
          <a:srcRect/>
          <a:stretch/>
        </p:blipFill>
        <p:spPr>
          <a:xfrm>
            <a:off x="0" y="1599831"/>
            <a:ext cx="9147019" cy="2763161"/>
          </a:xfrm>
          <a:prstGeom prst="rect">
            <a:avLst/>
          </a:prstGeom>
          <a:noFill/>
          <a:ln>
            <a:noFill/>
          </a:ln>
        </p:spPr>
      </p:pic>
      <p:sp>
        <p:nvSpPr>
          <p:cNvPr id="169" name="Google Shape;169;p35"/>
          <p:cNvSpPr txBox="1">
            <a:spLocks noGrp="1"/>
          </p:cNvSpPr>
          <p:nvPr>
            <p:ph type="ctrTitle"/>
          </p:nvPr>
        </p:nvSpPr>
        <p:spPr>
          <a:xfrm>
            <a:off x="953254" y="3671154"/>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35"/>
          <p:cNvSpPr txBox="1">
            <a:spLocks noGrp="1"/>
          </p:cNvSpPr>
          <p:nvPr>
            <p:ph type="subTitle" idx="1"/>
          </p:nvPr>
        </p:nvSpPr>
        <p:spPr>
          <a:xfrm>
            <a:off x="1373109" y="5257800"/>
            <a:ext cx="6400800" cy="914400"/>
          </a:xfrm>
          <a:prstGeom prst="rect">
            <a:avLst/>
          </a:prstGeom>
          <a:solidFill>
            <a:schemeClr val="lt1">
              <a:alpha val="64705"/>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71" name="Google Shape;171;p35"/>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2"/>
        <p:cNvGrpSpPr/>
        <p:nvPr/>
      </p:nvGrpSpPr>
      <p:grpSpPr>
        <a:xfrm>
          <a:off x="0" y="0"/>
          <a:ext cx="0" cy="0"/>
          <a:chOff x="0" y="0"/>
          <a:chExt cx="0" cy="0"/>
        </a:xfrm>
      </p:grpSpPr>
      <p:sp>
        <p:nvSpPr>
          <p:cNvPr id="173" name="Google Shape;173;p36"/>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74" name="Google Shape;174;p36"/>
          <p:cNvPicPr preferRelativeResize="0"/>
          <p:nvPr/>
        </p:nvPicPr>
        <p:blipFill rotWithShape="1">
          <a:blip r:embed="rId2">
            <a:alphaModFix/>
          </a:blip>
          <a:srcRect b="11683"/>
          <a:stretch/>
        </p:blipFill>
        <p:spPr>
          <a:xfrm>
            <a:off x="7392724" y="6011975"/>
            <a:ext cx="1751275" cy="846024"/>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5"/>
        <p:cNvGrpSpPr/>
        <p:nvPr/>
      </p:nvGrpSpPr>
      <p:grpSpPr>
        <a:xfrm>
          <a:off x="0" y="0"/>
          <a:ext cx="0" cy="0"/>
          <a:chOff x="0" y="0"/>
          <a:chExt cx="0" cy="0"/>
        </a:xfrm>
      </p:grpSpPr>
      <p:sp>
        <p:nvSpPr>
          <p:cNvPr id="176" name="Google Shape;176;p37"/>
          <p:cNvSpPr txBox="1">
            <a:spLocks noGrp="1"/>
          </p:cNvSpPr>
          <p:nvPr>
            <p:ph type="body" idx="1"/>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7" name="Google Shape;177;p37"/>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78" name="Google Shape;178;p37"/>
          <p:cNvPicPr preferRelativeResize="0"/>
          <p:nvPr/>
        </p:nvPicPr>
        <p:blipFill rotWithShape="1">
          <a:blip r:embed="rId2">
            <a:alphaModFix/>
          </a:blip>
          <a:srcRect/>
          <a:stretch/>
        </p:blipFill>
        <p:spPr>
          <a:xfrm>
            <a:off x="7543800" y="6033861"/>
            <a:ext cx="1464053" cy="854528"/>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9"/>
        <p:cNvGrpSpPr/>
        <p:nvPr/>
      </p:nvGrpSpPr>
      <p:grpSpPr>
        <a:xfrm>
          <a:off x="0" y="0"/>
          <a:ext cx="0" cy="0"/>
          <a:chOff x="0" y="0"/>
          <a:chExt cx="0" cy="0"/>
        </a:xfrm>
      </p:grpSpPr>
      <p:sp>
        <p:nvSpPr>
          <p:cNvPr id="180" name="Google Shape;180;p38"/>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800"/>
              <a:buFont typeface="Verdana"/>
              <a:buNone/>
              <a:defRPr sz="3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38"/>
          <p:cNvSpPr txBox="1">
            <a:spLocks noGrp="1"/>
          </p:cNvSpPr>
          <p:nvPr>
            <p:ph type="body" idx="1"/>
          </p:nvPr>
        </p:nvSpPr>
        <p:spPr>
          <a:xfrm>
            <a:off x="457200" y="1600201"/>
            <a:ext cx="4038600" cy="33528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82" name="Google Shape;182;p38"/>
          <p:cNvSpPr txBox="1">
            <a:spLocks noGrp="1"/>
          </p:cNvSpPr>
          <p:nvPr>
            <p:ph type="body" idx="2"/>
          </p:nvPr>
        </p:nvSpPr>
        <p:spPr>
          <a:xfrm>
            <a:off x="4597399" y="1600200"/>
            <a:ext cx="4038600" cy="33528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pic>
        <p:nvPicPr>
          <p:cNvPr id="183" name="Google Shape;183;p38"/>
          <p:cNvPicPr preferRelativeResize="0"/>
          <p:nvPr/>
        </p:nvPicPr>
        <p:blipFill rotWithShape="1">
          <a:blip r:embed="rId2">
            <a:alphaModFix/>
          </a:blip>
          <a:srcRect b="11683"/>
          <a:stretch/>
        </p:blipFill>
        <p:spPr>
          <a:xfrm>
            <a:off x="269825" y="230901"/>
            <a:ext cx="2473373" cy="11948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84"/>
        <p:cNvGrpSpPr/>
        <p:nvPr/>
      </p:nvGrpSpPr>
      <p:grpSpPr>
        <a:xfrm>
          <a:off x="0" y="0"/>
          <a:ext cx="0" cy="0"/>
          <a:chOff x="0" y="0"/>
          <a:chExt cx="0" cy="0"/>
        </a:xfrm>
      </p:grpSpPr>
      <p:sp>
        <p:nvSpPr>
          <p:cNvPr id="185" name="Google Shape;185;p39"/>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39"/>
          <p:cNvSpPr txBox="1">
            <a:spLocks noGrp="1"/>
          </p:cNvSpPr>
          <p:nvPr>
            <p:ph type="body" idx="1"/>
          </p:nvPr>
        </p:nvSpPr>
        <p:spPr>
          <a:xfrm>
            <a:off x="914400" y="1524000"/>
            <a:ext cx="3582900" cy="651000"/>
          </a:xfrm>
          <a:prstGeom prst="rect">
            <a:avLst/>
          </a:prstGeom>
          <a:solidFill>
            <a:srgbClr val="003369">
              <a:alpha val="71764"/>
            </a:srgbClr>
          </a:solidFill>
          <a:ln>
            <a:noFill/>
          </a:ln>
        </p:spPr>
        <p:txBody>
          <a:bodyPr spcFirstLastPara="1" wrap="square" lIns="91425" tIns="45700" rIns="91425" bIns="45700" anchor="b" anchorCtr="0">
            <a:noAutofit/>
          </a:bodyPr>
          <a:lstStyle>
            <a:lvl1pPr marL="457200" lvl="0" indent="-228600" algn="l">
              <a:lnSpc>
                <a:spcPct val="100000"/>
              </a:lnSpc>
              <a:spcBef>
                <a:spcPts val="420"/>
              </a:spcBef>
              <a:spcAft>
                <a:spcPts val="0"/>
              </a:spcAft>
              <a:buClr>
                <a:schemeClr val="lt1"/>
              </a:buClr>
              <a:buSzPts val="2100"/>
              <a:buNone/>
              <a:defRPr sz="2100" b="1">
                <a:solidFill>
                  <a:schemeClr val="lt1"/>
                </a:solidFill>
              </a:defRPr>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87" name="Google Shape;187;p39"/>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88" name="Google Shape;188;p39"/>
          <p:cNvSpPr txBox="1">
            <a:spLocks noGrp="1"/>
          </p:cNvSpPr>
          <p:nvPr>
            <p:ph type="body" idx="3"/>
          </p:nvPr>
        </p:nvSpPr>
        <p:spPr>
          <a:xfrm>
            <a:off x="5105400" y="1535113"/>
            <a:ext cx="3581400" cy="639900"/>
          </a:xfrm>
          <a:prstGeom prst="rect">
            <a:avLst/>
          </a:prstGeom>
          <a:solidFill>
            <a:srgbClr val="003369">
              <a:alpha val="71764"/>
            </a:srgbClr>
          </a:solidFill>
          <a:ln>
            <a:noFill/>
          </a:ln>
        </p:spPr>
        <p:txBody>
          <a:bodyPr spcFirstLastPara="1" wrap="square" lIns="91425" tIns="45700" rIns="91425" bIns="45700" anchor="b" anchorCtr="0">
            <a:normAutofit/>
          </a:bodyPr>
          <a:lstStyle>
            <a:lvl1pPr marL="457200" lvl="0" indent="-228600" algn="l">
              <a:lnSpc>
                <a:spcPct val="100000"/>
              </a:lnSpc>
              <a:spcBef>
                <a:spcPts val="420"/>
              </a:spcBef>
              <a:spcAft>
                <a:spcPts val="0"/>
              </a:spcAft>
              <a:buClr>
                <a:schemeClr val="lt1"/>
              </a:buClr>
              <a:buSzPts val="2100"/>
              <a:buNone/>
              <a:defRPr sz="2100" b="1">
                <a:solidFill>
                  <a:schemeClr val="lt1"/>
                </a:solidFill>
              </a:defRPr>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89" name="Google Shape;189;p39"/>
          <p:cNvSpPr txBox="1">
            <a:spLocks noGrp="1"/>
          </p:cNvSpPr>
          <p:nvPr>
            <p:ph type="body" idx="4"/>
          </p:nvPr>
        </p:nvSpPr>
        <p:spPr>
          <a:xfrm>
            <a:off x="4648200" y="2174875"/>
            <a:ext cx="40386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90" name="Google Shape;190;p39"/>
          <p:cNvSpPr/>
          <p:nvPr/>
        </p:nvSpPr>
        <p:spPr>
          <a:xfrm>
            <a:off x="457200" y="1524000"/>
            <a:ext cx="457200" cy="651600"/>
          </a:xfrm>
          <a:prstGeom prst="rect">
            <a:avLst/>
          </a:prstGeom>
          <a:solidFill>
            <a:srgbClr val="B1BB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Verdana"/>
              <a:ea typeface="Verdana"/>
              <a:cs typeface="Verdana"/>
              <a:sym typeface="Verdana"/>
            </a:endParaRPr>
          </a:p>
        </p:txBody>
      </p:sp>
      <p:sp>
        <p:nvSpPr>
          <p:cNvPr id="191" name="Google Shape;191;p39"/>
          <p:cNvSpPr/>
          <p:nvPr/>
        </p:nvSpPr>
        <p:spPr>
          <a:xfrm>
            <a:off x="4648200" y="1524000"/>
            <a:ext cx="457200" cy="651600"/>
          </a:xfrm>
          <a:prstGeom prst="rect">
            <a:avLst/>
          </a:prstGeom>
          <a:solidFill>
            <a:srgbClr val="B1BBCB">
              <a:alpha val="4666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Verdana"/>
              <a:ea typeface="Verdana"/>
              <a:cs typeface="Verdana"/>
              <a:sym typeface="Verdana"/>
            </a:endParaRPr>
          </a:p>
        </p:txBody>
      </p:sp>
      <p:pic>
        <p:nvPicPr>
          <p:cNvPr id="192" name="Google Shape;192;p39"/>
          <p:cNvPicPr preferRelativeResize="0"/>
          <p:nvPr/>
        </p:nvPicPr>
        <p:blipFill rotWithShape="1">
          <a:blip r:embed="rId2">
            <a:alphaModFix/>
          </a:blip>
          <a:srcRect b="11683"/>
          <a:stretch/>
        </p:blipFill>
        <p:spPr>
          <a:xfrm>
            <a:off x="7459574" y="6017125"/>
            <a:ext cx="1620250" cy="782726"/>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3"/>
        <p:cNvGrpSpPr/>
        <p:nvPr/>
      </p:nvGrpSpPr>
      <p:grpSpPr>
        <a:xfrm>
          <a:off x="0" y="0"/>
          <a:ext cx="0" cy="0"/>
          <a:chOff x="0" y="0"/>
          <a:chExt cx="0" cy="0"/>
        </a:xfrm>
      </p:grpSpPr>
      <p:sp>
        <p:nvSpPr>
          <p:cNvPr id="194" name="Google Shape;194;p40"/>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Verdana"/>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40"/>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96" name="Google Shape;196;p40"/>
          <p:cNvSpPr txBox="1">
            <a:spLocks noGrp="1"/>
          </p:cNvSpPr>
          <p:nvPr>
            <p:ph type="body" idx="2"/>
          </p:nvPr>
        </p:nvSpPr>
        <p:spPr>
          <a:xfrm>
            <a:off x="457200" y="1435101"/>
            <a:ext cx="3008400" cy="4512900"/>
          </a:xfrm>
          <a:prstGeom prst="rect">
            <a:avLst/>
          </a:prstGeom>
          <a:solidFill>
            <a:srgbClr val="003369">
              <a:alpha val="71764"/>
            </a:srgbClr>
          </a:solidFill>
          <a:ln>
            <a:noFill/>
          </a:ln>
        </p:spPr>
        <p:txBody>
          <a:bodyPr spcFirstLastPara="1" wrap="square" lIns="91425" tIns="45700" rIns="91425" bIns="45700" anchor="t" anchorCtr="0">
            <a:normAutofit/>
          </a:bodyPr>
          <a:lstStyle>
            <a:lvl1pPr marL="457200" lvl="0" indent="-228600" algn="l">
              <a:lnSpc>
                <a:spcPct val="100000"/>
              </a:lnSpc>
              <a:spcBef>
                <a:spcPts val="480"/>
              </a:spcBef>
              <a:spcAft>
                <a:spcPts val="0"/>
              </a:spcAft>
              <a:buClr>
                <a:schemeClr val="lt1"/>
              </a:buClr>
              <a:buSzPts val="2400"/>
              <a:buNone/>
              <a:defRPr sz="2400">
                <a:solidFill>
                  <a:schemeClr val="lt1"/>
                </a:solidFill>
              </a:defRPr>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97" name="Google Shape;197;p40"/>
          <p:cNvSpPr/>
          <p:nvPr/>
        </p:nvSpPr>
        <p:spPr>
          <a:xfrm>
            <a:off x="457200" y="273362"/>
            <a:ext cx="457200" cy="11613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Verdana"/>
              <a:ea typeface="Verdana"/>
              <a:cs typeface="Verdana"/>
              <a:sym typeface="Verdana"/>
            </a:endParaRPr>
          </a:p>
        </p:txBody>
      </p:sp>
      <p:pic>
        <p:nvPicPr>
          <p:cNvPr id="198" name="Google Shape;198;p40"/>
          <p:cNvPicPr preferRelativeResize="0"/>
          <p:nvPr/>
        </p:nvPicPr>
        <p:blipFill rotWithShape="1">
          <a:blip r:embed="rId2">
            <a:alphaModFix/>
          </a:blip>
          <a:srcRect b="11683"/>
          <a:stretch/>
        </p:blipFill>
        <p:spPr>
          <a:xfrm>
            <a:off x="7392724" y="6011975"/>
            <a:ext cx="1751275" cy="846024"/>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9"/>
        <p:cNvGrpSpPr/>
        <p:nvPr/>
      </p:nvGrpSpPr>
      <p:grpSpPr>
        <a:xfrm>
          <a:off x="0" y="0"/>
          <a:ext cx="0" cy="0"/>
          <a:chOff x="0" y="0"/>
          <a:chExt cx="0" cy="0"/>
        </a:xfrm>
      </p:grpSpPr>
      <p:pic>
        <p:nvPicPr>
          <p:cNvPr id="200" name="Google Shape;200;p41"/>
          <p:cNvPicPr preferRelativeResize="0"/>
          <p:nvPr/>
        </p:nvPicPr>
        <p:blipFill rotWithShape="1">
          <a:blip r:embed="rId2">
            <a:alphaModFix/>
          </a:blip>
          <a:srcRect l="139" t="32395" r="-129" b="12769"/>
          <a:stretch/>
        </p:blipFill>
        <p:spPr>
          <a:xfrm rot="10800000">
            <a:off x="1" y="-1"/>
            <a:ext cx="9143998" cy="1554609"/>
          </a:xfrm>
          <a:prstGeom prst="rect">
            <a:avLst/>
          </a:prstGeom>
          <a:noFill/>
          <a:ln>
            <a:noFill/>
          </a:ln>
        </p:spPr>
      </p:pic>
      <p:sp>
        <p:nvSpPr>
          <p:cNvPr id="201" name="Google Shape;201;p41"/>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Verdana"/>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41"/>
          <p:cNvSpPr txBox="1">
            <a:spLocks noGrp="1"/>
          </p:cNvSpPr>
          <p:nvPr>
            <p:ph type="body" idx="1"/>
          </p:nvPr>
        </p:nvSpPr>
        <p:spPr>
          <a:xfrm>
            <a:off x="722313" y="1905001"/>
            <a:ext cx="7772400" cy="25020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pic>
        <p:nvPicPr>
          <p:cNvPr id="203" name="Google Shape;203;p41"/>
          <p:cNvPicPr preferRelativeResize="0"/>
          <p:nvPr/>
        </p:nvPicPr>
        <p:blipFill rotWithShape="1">
          <a:blip r:embed="rId3">
            <a:alphaModFix/>
          </a:blip>
          <a:srcRect b="16561"/>
          <a:stretch/>
        </p:blipFill>
        <p:spPr>
          <a:xfrm>
            <a:off x="120325" y="69975"/>
            <a:ext cx="1216524" cy="6166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Header Only" type="titleOnly">
  <p:cSld name="TITLE_ONLY">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628650" y="365125"/>
            <a:ext cx="7886700" cy="13257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7" name="Google Shape;27;p5"/>
          <p:cNvPicPr preferRelativeResize="0"/>
          <p:nvPr/>
        </p:nvPicPr>
        <p:blipFill rotWithShape="1">
          <a:blip r:embed="rId2">
            <a:alphaModFix/>
          </a:blip>
          <a:srcRect/>
          <a:stretch/>
        </p:blipFill>
        <p:spPr>
          <a:xfrm>
            <a:off x="7467600" y="6009215"/>
            <a:ext cx="1559301" cy="787447"/>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204"/>
        <p:cNvGrpSpPr/>
        <p:nvPr/>
      </p:nvGrpSpPr>
      <p:grpSpPr>
        <a:xfrm>
          <a:off x="0" y="0"/>
          <a:ext cx="0" cy="0"/>
          <a:chOff x="0" y="0"/>
          <a:chExt cx="0" cy="0"/>
        </a:xfrm>
      </p:grpSpPr>
      <p:sp>
        <p:nvSpPr>
          <p:cNvPr id="205" name="Google Shape;205;p42"/>
          <p:cNvSpPr txBox="1">
            <a:spLocks noGrp="1"/>
          </p:cNvSpPr>
          <p:nvPr>
            <p:ph type="title"/>
          </p:nvPr>
        </p:nvSpPr>
        <p:spPr>
          <a:xfrm>
            <a:off x="498474" y="484094"/>
            <a:ext cx="7556400" cy="11160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1"/>
              </a:buClr>
              <a:buSzPts val="1400"/>
              <a:buFont typeface="Rockwell"/>
              <a:buNone/>
              <a:defRPr sz="3600" b="0" i="0" u="none" strike="noStrike" cap="none">
                <a:solidFill>
                  <a:schemeClr val="accent1"/>
                </a:solidFill>
                <a:latin typeface="Rockwell"/>
                <a:ea typeface="Rockwell"/>
                <a:cs typeface="Rockwell"/>
                <a:sym typeface="Rockwel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206" name="Google Shape;206;p42"/>
          <p:cNvSpPr txBox="1">
            <a:spLocks noGrp="1"/>
          </p:cNvSpPr>
          <p:nvPr>
            <p:ph type="body" idx="1"/>
          </p:nvPr>
        </p:nvSpPr>
        <p:spPr>
          <a:xfrm>
            <a:off x="498474" y="1981200"/>
            <a:ext cx="7556400" cy="4145100"/>
          </a:xfrm>
          <a:prstGeom prst="rect">
            <a:avLst/>
          </a:prstGeom>
          <a:noFill/>
          <a:ln>
            <a:noFill/>
          </a:ln>
        </p:spPr>
        <p:txBody>
          <a:bodyPr spcFirstLastPara="1" wrap="square" lIns="91425" tIns="91425" rIns="91425" bIns="91425" anchor="t" anchorCtr="0">
            <a:noAutofit/>
          </a:bodyPr>
          <a:lstStyle>
            <a:lvl1pPr marL="457200" marR="0" lvl="0" indent="-323850" algn="l">
              <a:lnSpc>
                <a:spcPct val="100000"/>
              </a:lnSpc>
              <a:spcBef>
                <a:spcPts val="2000"/>
              </a:spcBef>
              <a:spcAft>
                <a:spcPts val="0"/>
              </a:spcAft>
              <a:buClr>
                <a:schemeClr val="accent1"/>
              </a:buClr>
              <a:buSzPts val="1500"/>
              <a:buFont typeface="Noto Sans"/>
              <a:buChar char="■"/>
              <a:defRPr sz="2000" b="0" i="0" u="none" strike="noStrike" cap="none">
                <a:solidFill>
                  <a:srgbClr val="95746A"/>
                </a:solidFill>
                <a:latin typeface="Rockwell"/>
                <a:ea typeface="Rockwell"/>
                <a:cs typeface="Rockwell"/>
                <a:sym typeface="Rockwell"/>
              </a:defRPr>
            </a:lvl1pPr>
            <a:lvl2pPr marL="914400" marR="0" lvl="1" indent="-314325" algn="l">
              <a:lnSpc>
                <a:spcPct val="100000"/>
              </a:lnSpc>
              <a:spcBef>
                <a:spcPts val="600"/>
              </a:spcBef>
              <a:spcAft>
                <a:spcPts val="0"/>
              </a:spcAft>
              <a:buClr>
                <a:srgbClr val="F6B186"/>
              </a:buClr>
              <a:buSzPts val="1350"/>
              <a:buFont typeface="Noto Sans"/>
              <a:buChar char="■"/>
              <a:defRPr sz="1800" b="0" i="0" u="none" strike="noStrike" cap="none">
                <a:solidFill>
                  <a:srgbClr val="95746A"/>
                </a:solidFill>
                <a:latin typeface="Rockwell"/>
                <a:ea typeface="Rockwell"/>
                <a:cs typeface="Rockwell"/>
                <a:sym typeface="Rockwell"/>
              </a:defRPr>
            </a:lvl2pPr>
            <a:lvl3pPr marL="1371600" marR="0" lvl="2" indent="-314325" algn="l">
              <a:lnSpc>
                <a:spcPct val="100000"/>
              </a:lnSpc>
              <a:spcBef>
                <a:spcPts val="600"/>
              </a:spcBef>
              <a:spcAft>
                <a:spcPts val="0"/>
              </a:spcAft>
              <a:buClr>
                <a:schemeClr val="accent1"/>
              </a:buClr>
              <a:buSzPts val="1350"/>
              <a:buFont typeface="Noto Sans"/>
              <a:buChar char="■"/>
              <a:defRPr sz="1800" b="0" i="0" u="none" strike="noStrike" cap="none">
                <a:solidFill>
                  <a:srgbClr val="95746A"/>
                </a:solidFill>
                <a:latin typeface="Rockwell"/>
                <a:ea typeface="Rockwell"/>
                <a:cs typeface="Rockwell"/>
                <a:sym typeface="Rockwell"/>
              </a:defRPr>
            </a:lvl3pPr>
            <a:lvl4pPr marL="1828800" marR="0" lvl="3" indent="-314325" algn="l">
              <a:lnSpc>
                <a:spcPct val="100000"/>
              </a:lnSpc>
              <a:spcBef>
                <a:spcPts val="600"/>
              </a:spcBef>
              <a:spcAft>
                <a:spcPts val="0"/>
              </a:spcAft>
              <a:buClr>
                <a:srgbClr val="F6B186"/>
              </a:buClr>
              <a:buSzPts val="1350"/>
              <a:buFont typeface="Noto Sans"/>
              <a:buChar char="■"/>
              <a:defRPr sz="1800" b="0" i="0" u="none" strike="noStrike" cap="none">
                <a:solidFill>
                  <a:srgbClr val="95746A"/>
                </a:solidFill>
                <a:latin typeface="Rockwell"/>
                <a:ea typeface="Rockwell"/>
                <a:cs typeface="Rockwell"/>
                <a:sym typeface="Rockwell"/>
              </a:defRPr>
            </a:lvl4pPr>
            <a:lvl5pPr marL="2286000" marR="0" lvl="4" indent="-314325" algn="l">
              <a:lnSpc>
                <a:spcPct val="100000"/>
              </a:lnSpc>
              <a:spcBef>
                <a:spcPts val="600"/>
              </a:spcBef>
              <a:spcAft>
                <a:spcPts val="0"/>
              </a:spcAft>
              <a:buClr>
                <a:schemeClr val="accent1"/>
              </a:buClr>
              <a:buSzPts val="1350"/>
              <a:buFont typeface="Noto Sans"/>
              <a:buChar char="■"/>
              <a:defRPr sz="1800" b="0" i="0" u="none" strike="noStrike" cap="none">
                <a:solidFill>
                  <a:srgbClr val="95746A"/>
                </a:solidFill>
                <a:latin typeface="Rockwell"/>
                <a:ea typeface="Rockwell"/>
                <a:cs typeface="Rockwell"/>
                <a:sym typeface="Rockwell"/>
              </a:defRPr>
            </a:lvl5pPr>
            <a:lvl6pPr marL="2743200" marR="0" lvl="5" indent="-314325" algn="l">
              <a:lnSpc>
                <a:spcPct val="100000"/>
              </a:lnSpc>
              <a:spcBef>
                <a:spcPts val="360"/>
              </a:spcBef>
              <a:spcAft>
                <a:spcPts val="0"/>
              </a:spcAft>
              <a:buClr>
                <a:srgbClr val="F6B186"/>
              </a:buClr>
              <a:buSzPts val="1350"/>
              <a:buFont typeface="Noto Sans"/>
              <a:buChar char="■"/>
              <a:defRPr sz="1800" b="0" i="0" u="none" strike="noStrike" cap="none">
                <a:solidFill>
                  <a:srgbClr val="95746A"/>
                </a:solidFill>
                <a:latin typeface="Rockwell"/>
                <a:ea typeface="Rockwell"/>
                <a:cs typeface="Rockwell"/>
                <a:sym typeface="Rockwell"/>
              </a:defRPr>
            </a:lvl6pPr>
            <a:lvl7pPr marL="3200400" marR="0" lvl="6" indent="-314325" algn="l">
              <a:lnSpc>
                <a:spcPct val="100000"/>
              </a:lnSpc>
              <a:spcBef>
                <a:spcPts val="360"/>
              </a:spcBef>
              <a:spcAft>
                <a:spcPts val="0"/>
              </a:spcAft>
              <a:buClr>
                <a:schemeClr val="accent1"/>
              </a:buClr>
              <a:buSzPts val="1350"/>
              <a:buFont typeface="Noto Sans"/>
              <a:buChar char="■"/>
              <a:defRPr sz="1800" b="0" i="0" u="none" strike="noStrike" cap="none">
                <a:solidFill>
                  <a:srgbClr val="95746A"/>
                </a:solidFill>
                <a:latin typeface="Rockwell"/>
                <a:ea typeface="Rockwell"/>
                <a:cs typeface="Rockwell"/>
                <a:sym typeface="Rockwell"/>
              </a:defRPr>
            </a:lvl7pPr>
            <a:lvl8pPr marL="3657600" marR="0" lvl="7" indent="-314325" algn="l">
              <a:lnSpc>
                <a:spcPct val="100000"/>
              </a:lnSpc>
              <a:spcBef>
                <a:spcPts val="360"/>
              </a:spcBef>
              <a:spcAft>
                <a:spcPts val="0"/>
              </a:spcAft>
              <a:buClr>
                <a:srgbClr val="F6B186"/>
              </a:buClr>
              <a:buSzPts val="1350"/>
              <a:buFont typeface="Noto Sans"/>
              <a:buChar char="■"/>
              <a:defRPr sz="1800" b="0" i="0" u="none" strike="noStrike" cap="none">
                <a:solidFill>
                  <a:srgbClr val="95746A"/>
                </a:solidFill>
                <a:latin typeface="Rockwell"/>
                <a:ea typeface="Rockwell"/>
                <a:cs typeface="Rockwell"/>
                <a:sym typeface="Rockwell"/>
              </a:defRPr>
            </a:lvl8pPr>
            <a:lvl9pPr marL="4114800" marR="0" lvl="8" indent="-314325" algn="l">
              <a:lnSpc>
                <a:spcPct val="100000"/>
              </a:lnSpc>
              <a:spcBef>
                <a:spcPts val="360"/>
              </a:spcBef>
              <a:spcAft>
                <a:spcPts val="0"/>
              </a:spcAft>
              <a:buClr>
                <a:schemeClr val="accent1"/>
              </a:buClr>
              <a:buSzPts val="1350"/>
              <a:buFont typeface="Noto Sans"/>
              <a:buChar char="■"/>
              <a:defRPr sz="1800" b="0" i="0" u="none" strike="noStrike" cap="none">
                <a:solidFill>
                  <a:srgbClr val="95746A"/>
                </a:solidFill>
                <a:latin typeface="Rockwell"/>
                <a:ea typeface="Rockwell"/>
                <a:cs typeface="Rockwell"/>
                <a:sym typeface="Rockwell"/>
              </a:defRPr>
            </a:lvl9pPr>
          </a:lstStyle>
          <a:p>
            <a:endParaRPr/>
          </a:p>
        </p:txBody>
      </p:sp>
      <p:sp>
        <p:nvSpPr>
          <p:cNvPr id="207" name="Google Shape;207;p42"/>
          <p:cNvSpPr txBox="1">
            <a:spLocks noGrp="1"/>
          </p:cNvSpPr>
          <p:nvPr>
            <p:ph type="dt" idx="10"/>
          </p:nvPr>
        </p:nvSpPr>
        <p:spPr>
          <a:xfrm>
            <a:off x="6795247" y="6423585"/>
            <a:ext cx="2133600" cy="365100"/>
          </a:xfrm>
          <a:prstGeom prst="rect">
            <a:avLst/>
          </a:prstGeom>
          <a:noFill/>
          <a:ln>
            <a:noFill/>
          </a:ln>
        </p:spPr>
        <p:txBody>
          <a:bodyPr spcFirstLastPara="1" wrap="square" lIns="91425" tIns="91425" rIns="91425" bIns="91425" anchor="ctr" anchorCtr="0">
            <a:noAutofit/>
          </a:bodyPr>
          <a:lstStyle>
            <a:lvl1pPr marR="0" lvl="0" algn="r" rtl="0">
              <a:lnSpc>
                <a:spcPct val="100000"/>
              </a:lnSpc>
              <a:spcBef>
                <a:spcPts val="0"/>
              </a:spcBef>
              <a:spcAft>
                <a:spcPts val="0"/>
              </a:spcAft>
              <a:buClr>
                <a:srgbClr val="95746A"/>
              </a:buClr>
              <a:buSzPts val="1400"/>
              <a:buFont typeface="Rockwell"/>
              <a:buNone/>
              <a:defRPr sz="1100" b="0" i="0" u="none" strike="noStrike" cap="none">
                <a:solidFill>
                  <a:srgbClr val="95746A"/>
                </a:solidFill>
                <a:latin typeface="Rockwell"/>
                <a:ea typeface="Rockwell"/>
                <a:cs typeface="Rockwell"/>
                <a:sym typeface="Rockwell"/>
              </a:defRPr>
            </a:lvl1pPr>
            <a:lvl2pPr marR="0" lvl="1"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2pPr>
            <a:lvl3pPr marR="0" lvl="2"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3pPr>
            <a:lvl4pPr marR="0" lvl="3"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4pPr>
            <a:lvl5pPr marR="0" lvl="4"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5pPr>
            <a:lvl6pPr marR="0" lvl="5"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6pPr>
            <a:lvl7pPr marR="0" lvl="6"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7pPr>
            <a:lvl8pPr marR="0" lvl="7"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8pPr>
            <a:lvl9pPr marR="0" lvl="8"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9pPr>
          </a:lstStyle>
          <a:p>
            <a:endParaRPr/>
          </a:p>
        </p:txBody>
      </p:sp>
      <p:sp>
        <p:nvSpPr>
          <p:cNvPr id="208" name="Google Shape;208;p42"/>
          <p:cNvSpPr txBox="1">
            <a:spLocks noGrp="1"/>
          </p:cNvSpPr>
          <p:nvPr>
            <p:ph type="ftr" idx="11"/>
          </p:nvPr>
        </p:nvSpPr>
        <p:spPr>
          <a:xfrm>
            <a:off x="201706" y="6423585"/>
            <a:ext cx="6123000" cy="3651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95746A"/>
              </a:buClr>
              <a:buSzPts val="1400"/>
              <a:buFont typeface="Rockwell"/>
              <a:buNone/>
              <a:defRPr sz="1100" b="0" i="0" u="none" strike="noStrike" cap="none">
                <a:solidFill>
                  <a:srgbClr val="95746A"/>
                </a:solidFill>
                <a:latin typeface="Rockwell"/>
                <a:ea typeface="Rockwell"/>
                <a:cs typeface="Rockwell"/>
                <a:sym typeface="Rockwell"/>
              </a:defRPr>
            </a:lvl1pPr>
            <a:lvl2pPr marR="0" lvl="1"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2pPr>
            <a:lvl3pPr marR="0" lvl="2"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3pPr>
            <a:lvl4pPr marR="0" lvl="3"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4pPr>
            <a:lvl5pPr marR="0" lvl="4"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5pPr>
            <a:lvl6pPr marR="0" lvl="5"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6pPr>
            <a:lvl7pPr marR="0" lvl="6"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7pPr>
            <a:lvl8pPr marR="0" lvl="7"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8pPr>
            <a:lvl9pPr marR="0" lvl="8"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09"/>
        <p:cNvGrpSpPr/>
        <p:nvPr/>
      </p:nvGrpSpPr>
      <p:grpSpPr>
        <a:xfrm>
          <a:off x="0" y="0"/>
          <a:ext cx="0" cy="0"/>
          <a:chOff x="0" y="0"/>
          <a:chExt cx="0" cy="0"/>
        </a:xfrm>
      </p:grpSpPr>
      <p:sp>
        <p:nvSpPr>
          <p:cNvPr id="210" name="Google Shape;210;p4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11" name="Google Shape;211;p4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12" name="Google Shape;212;p4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pic>
        <p:nvPicPr>
          <p:cNvPr id="213" name="Google Shape;213;p43"/>
          <p:cNvPicPr preferRelativeResize="0"/>
          <p:nvPr/>
        </p:nvPicPr>
        <p:blipFill rotWithShape="1">
          <a:blip r:embed="rId2">
            <a:alphaModFix/>
          </a:blip>
          <a:srcRect b="11683"/>
          <a:stretch/>
        </p:blipFill>
        <p:spPr>
          <a:xfrm>
            <a:off x="7392724" y="6011975"/>
            <a:ext cx="1751275" cy="846024"/>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4"/>
        <p:cNvGrpSpPr/>
        <p:nvPr/>
      </p:nvGrpSpPr>
      <p:grpSpPr>
        <a:xfrm>
          <a:off x="0" y="0"/>
          <a:ext cx="0" cy="0"/>
          <a:chOff x="0" y="0"/>
          <a:chExt cx="0" cy="0"/>
        </a:xfrm>
      </p:grpSpPr>
      <p:sp>
        <p:nvSpPr>
          <p:cNvPr id="215" name="Google Shape;215;p44"/>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216"/>
        <p:cNvGrpSpPr/>
        <p:nvPr/>
      </p:nvGrpSpPr>
      <p:grpSpPr>
        <a:xfrm>
          <a:off x="0" y="0"/>
          <a:ext cx="0" cy="0"/>
          <a:chOff x="0" y="0"/>
          <a:chExt cx="0" cy="0"/>
        </a:xfrm>
      </p:grpSpPr>
      <p:sp>
        <p:nvSpPr>
          <p:cNvPr id="217" name="Google Shape;217;p45"/>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18" name="Google Shape;218;p45"/>
          <p:cNvSpPr txBox="1">
            <a:spLocks noGrp="1"/>
          </p:cNvSpPr>
          <p:nvPr>
            <p:ph type="title"/>
          </p:nvPr>
        </p:nvSpPr>
        <p:spPr>
          <a:xfrm>
            <a:off x="2377175" y="228600"/>
            <a:ext cx="6538200" cy="11484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19" name="Google Shape;219;p45"/>
          <p:cNvPicPr preferRelativeResize="0"/>
          <p:nvPr/>
        </p:nvPicPr>
        <p:blipFill rotWithShape="1">
          <a:blip r:embed="rId2">
            <a:alphaModFix/>
          </a:blip>
          <a:srcRect l="240" t="10364" r="-239" b="30811"/>
          <a:stretch/>
        </p:blipFill>
        <p:spPr>
          <a:xfrm>
            <a:off x="0" y="5249173"/>
            <a:ext cx="9144000" cy="1680713"/>
          </a:xfrm>
          <a:prstGeom prst="rect">
            <a:avLst/>
          </a:prstGeom>
          <a:noFill/>
          <a:ln>
            <a:noFill/>
          </a:ln>
        </p:spPr>
      </p:pic>
      <p:pic>
        <p:nvPicPr>
          <p:cNvPr id="220" name="Google Shape;220;p45"/>
          <p:cNvPicPr preferRelativeResize="0"/>
          <p:nvPr/>
        </p:nvPicPr>
        <p:blipFill rotWithShape="1">
          <a:blip r:embed="rId3">
            <a:alphaModFix/>
          </a:blip>
          <a:srcRect b="11683"/>
          <a:stretch/>
        </p:blipFill>
        <p:spPr>
          <a:xfrm>
            <a:off x="0" y="228600"/>
            <a:ext cx="2377168" cy="1148401"/>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5_One Content">
  <p:cSld name="5_One Content">
    <p:spTree>
      <p:nvGrpSpPr>
        <p:cNvPr id="1" name="Shape 221"/>
        <p:cNvGrpSpPr/>
        <p:nvPr/>
      </p:nvGrpSpPr>
      <p:grpSpPr>
        <a:xfrm>
          <a:off x="0" y="0"/>
          <a:ext cx="0" cy="0"/>
          <a:chOff x="0" y="0"/>
          <a:chExt cx="0" cy="0"/>
        </a:xfrm>
      </p:grpSpPr>
      <p:sp>
        <p:nvSpPr>
          <p:cNvPr id="222" name="Google Shape;222;p46"/>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800"/>
              <a:buFont typeface="Verdana"/>
              <a:buNone/>
              <a:defRPr sz="3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4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4" name="Google Shape;224;p4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5" name="Google Shape;225;p4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pic>
        <p:nvPicPr>
          <p:cNvPr id="226" name="Google Shape;226;p46"/>
          <p:cNvPicPr preferRelativeResize="0"/>
          <p:nvPr/>
        </p:nvPicPr>
        <p:blipFill rotWithShape="1">
          <a:blip r:embed="rId2">
            <a:alphaModFix/>
          </a:blip>
          <a:srcRect t="5951" b="16044"/>
          <a:stretch/>
        </p:blipFill>
        <p:spPr>
          <a:xfrm>
            <a:off x="0" y="5130800"/>
            <a:ext cx="9144000" cy="1727200"/>
          </a:xfrm>
          <a:prstGeom prst="rect">
            <a:avLst/>
          </a:prstGeom>
          <a:noFill/>
          <a:ln w="38100" cap="flat" cmpd="sng">
            <a:solidFill>
              <a:schemeClr val="accent5"/>
            </a:solidFill>
            <a:prstDash val="dash"/>
            <a:round/>
            <a:headEnd type="none" w="sm" len="sm"/>
            <a:tailEnd type="none" w="sm" len="sm"/>
          </a:ln>
        </p:spPr>
      </p:pic>
      <p:pic>
        <p:nvPicPr>
          <p:cNvPr id="227" name="Google Shape;227;p46"/>
          <p:cNvPicPr preferRelativeResize="0"/>
          <p:nvPr/>
        </p:nvPicPr>
        <p:blipFill rotWithShape="1">
          <a:blip r:embed="rId3">
            <a:alphaModFix/>
          </a:blip>
          <a:srcRect b="11683"/>
          <a:stretch/>
        </p:blipFill>
        <p:spPr>
          <a:xfrm>
            <a:off x="340991" y="279400"/>
            <a:ext cx="2366010" cy="1143000"/>
          </a:xfrm>
          <a:prstGeom prst="rect">
            <a:avLst/>
          </a:prstGeom>
          <a:noFill/>
          <a:ln>
            <a:noFill/>
          </a:ln>
        </p:spPr>
      </p:pic>
      <p:sp>
        <p:nvSpPr>
          <p:cNvPr id="228" name="Google Shape;228;p46"/>
          <p:cNvSpPr txBox="1">
            <a:spLocks noGrp="1"/>
          </p:cNvSpPr>
          <p:nvPr>
            <p:ph type="body" idx="1"/>
          </p:nvPr>
        </p:nvSpPr>
        <p:spPr>
          <a:xfrm>
            <a:off x="457201" y="14859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9"/>
        <p:cNvGrpSpPr/>
        <p:nvPr/>
      </p:nvGrpSpPr>
      <p:grpSpPr>
        <a:xfrm>
          <a:off x="0" y="0"/>
          <a:ext cx="0" cy="0"/>
          <a:chOff x="0" y="0"/>
          <a:chExt cx="0" cy="0"/>
        </a:xfrm>
      </p:grpSpPr>
      <p:pic>
        <p:nvPicPr>
          <p:cNvPr id="230" name="Google Shape;230;p47" descr="Decorative Image of Smiling kids" title="Decorative image"/>
          <p:cNvPicPr preferRelativeResize="0"/>
          <p:nvPr/>
        </p:nvPicPr>
        <p:blipFill rotWithShape="1">
          <a:blip r:embed="rId2">
            <a:alphaModFix/>
          </a:blip>
          <a:srcRect/>
          <a:stretch/>
        </p:blipFill>
        <p:spPr>
          <a:xfrm>
            <a:off x="0" y="1556656"/>
            <a:ext cx="9147018" cy="2849511"/>
          </a:xfrm>
          <a:prstGeom prst="rect">
            <a:avLst/>
          </a:prstGeom>
          <a:noFill/>
          <a:ln>
            <a:noFill/>
          </a:ln>
        </p:spPr>
      </p:pic>
      <p:sp>
        <p:nvSpPr>
          <p:cNvPr id="231" name="Google Shape;231;p47"/>
          <p:cNvSpPr txBox="1">
            <a:spLocks noGrp="1"/>
          </p:cNvSpPr>
          <p:nvPr>
            <p:ph type="ctrTitle"/>
          </p:nvPr>
        </p:nvSpPr>
        <p:spPr>
          <a:xfrm>
            <a:off x="953254" y="3671154"/>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47"/>
          <p:cNvSpPr txBox="1">
            <a:spLocks noGrp="1"/>
          </p:cNvSpPr>
          <p:nvPr>
            <p:ph type="subTitle" idx="1"/>
          </p:nvPr>
        </p:nvSpPr>
        <p:spPr>
          <a:xfrm>
            <a:off x="1373109" y="5257800"/>
            <a:ext cx="6400800" cy="914400"/>
          </a:xfrm>
          <a:prstGeom prst="rect">
            <a:avLst/>
          </a:prstGeom>
          <a:solidFill>
            <a:schemeClr val="lt1">
              <a:alpha val="64705"/>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233" name="Google Shape;233;p47"/>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34"/>
        <p:cNvGrpSpPr/>
        <p:nvPr/>
      </p:nvGrpSpPr>
      <p:grpSpPr>
        <a:xfrm>
          <a:off x="0" y="0"/>
          <a:ext cx="0" cy="0"/>
          <a:chOff x="0" y="0"/>
          <a:chExt cx="0" cy="0"/>
        </a:xfrm>
      </p:grpSpPr>
      <p:pic>
        <p:nvPicPr>
          <p:cNvPr id="235" name="Google Shape;235;p48"/>
          <p:cNvPicPr preferRelativeResize="0"/>
          <p:nvPr/>
        </p:nvPicPr>
        <p:blipFill rotWithShape="1">
          <a:blip r:embed="rId2">
            <a:alphaModFix/>
          </a:blip>
          <a:srcRect/>
          <a:stretch/>
        </p:blipFill>
        <p:spPr>
          <a:xfrm>
            <a:off x="0" y="1876147"/>
            <a:ext cx="9147019" cy="2210529"/>
          </a:xfrm>
          <a:prstGeom prst="rect">
            <a:avLst/>
          </a:prstGeom>
          <a:noFill/>
          <a:ln>
            <a:noFill/>
          </a:ln>
        </p:spPr>
      </p:pic>
      <p:sp>
        <p:nvSpPr>
          <p:cNvPr id="236" name="Google Shape;236;p48"/>
          <p:cNvSpPr txBox="1">
            <a:spLocks noGrp="1"/>
          </p:cNvSpPr>
          <p:nvPr>
            <p:ph type="ctrTitle"/>
          </p:nvPr>
        </p:nvSpPr>
        <p:spPr>
          <a:xfrm>
            <a:off x="953254" y="3671154"/>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p48"/>
          <p:cNvSpPr txBox="1">
            <a:spLocks noGrp="1"/>
          </p:cNvSpPr>
          <p:nvPr>
            <p:ph type="subTitle" idx="1"/>
          </p:nvPr>
        </p:nvSpPr>
        <p:spPr>
          <a:xfrm>
            <a:off x="1373109" y="5257800"/>
            <a:ext cx="6400800" cy="914400"/>
          </a:xfrm>
          <a:prstGeom prst="rect">
            <a:avLst/>
          </a:prstGeom>
          <a:solidFill>
            <a:schemeClr val="lt1">
              <a:alpha val="64705"/>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238" name="Google Shape;238;p48"/>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39"/>
        <p:cNvGrpSpPr/>
        <p:nvPr/>
      </p:nvGrpSpPr>
      <p:grpSpPr>
        <a:xfrm>
          <a:off x="0" y="0"/>
          <a:ext cx="0" cy="0"/>
          <a:chOff x="0" y="0"/>
          <a:chExt cx="0" cy="0"/>
        </a:xfrm>
      </p:grpSpPr>
      <p:pic>
        <p:nvPicPr>
          <p:cNvPr id="240" name="Google Shape;240;p49"/>
          <p:cNvPicPr preferRelativeResize="0"/>
          <p:nvPr/>
        </p:nvPicPr>
        <p:blipFill rotWithShape="1">
          <a:blip r:embed="rId2">
            <a:alphaModFix/>
          </a:blip>
          <a:srcRect/>
          <a:stretch/>
        </p:blipFill>
        <p:spPr>
          <a:xfrm>
            <a:off x="0" y="1876147"/>
            <a:ext cx="9147019" cy="2210529"/>
          </a:xfrm>
          <a:prstGeom prst="rect">
            <a:avLst/>
          </a:prstGeom>
          <a:noFill/>
          <a:ln>
            <a:noFill/>
          </a:ln>
        </p:spPr>
      </p:pic>
      <p:sp>
        <p:nvSpPr>
          <p:cNvPr id="241" name="Google Shape;241;p49"/>
          <p:cNvSpPr txBox="1">
            <a:spLocks noGrp="1"/>
          </p:cNvSpPr>
          <p:nvPr>
            <p:ph type="ctrTitle"/>
          </p:nvPr>
        </p:nvSpPr>
        <p:spPr>
          <a:xfrm>
            <a:off x="953254" y="3671154"/>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49"/>
          <p:cNvSpPr txBox="1">
            <a:spLocks noGrp="1"/>
          </p:cNvSpPr>
          <p:nvPr>
            <p:ph type="subTitle" idx="1"/>
          </p:nvPr>
        </p:nvSpPr>
        <p:spPr>
          <a:xfrm>
            <a:off x="1373109" y="5257800"/>
            <a:ext cx="6400800" cy="914400"/>
          </a:xfrm>
          <a:prstGeom prst="rect">
            <a:avLst/>
          </a:prstGeom>
          <a:solidFill>
            <a:schemeClr val="lt1">
              <a:alpha val="64705"/>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243" name="Google Shape;243;p49"/>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44"/>
        <p:cNvGrpSpPr/>
        <p:nvPr/>
      </p:nvGrpSpPr>
      <p:grpSpPr>
        <a:xfrm>
          <a:off x="0" y="0"/>
          <a:ext cx="0" cy="0"/>
          <a:chOff x="0" y="0"/>
          <a:chExt cx="0" cy="0"/>
        </a:xfrm>
      </p:grpSpPr>
      <p:pic>
        <p:nvPicPr>
          <p:cNvPr id="245" name="Google Shape;245;p50"/>
          <p:cNvPicPr preferRelativeResize="0"/>
          <p:nvPr/>
        </p:nvPicPr>
        <p:blipFill rotWithShape="1">
          <a:blip r:embed="rId2">
            <a:alphaModFix/>
          </a:blip>
          <a:srcRect/>
          <a:stretch/>
        </p:blipFill>
        <p:spPr>
          <a:xfrm>
            <a:off x="0" y="1876147"/>
            <a:ext cx="9147019" cy="2210529"/>
          </a:xfrm>
          <a:prstGeom prst="rect">
            <a:avLst/>
          </a:prstGeom>
          <a:noFill/>
          <a:ln>
            <a:noFill/>
          </a:ln>
        </p:spPr>
      </p:pic>
      <p:sp>
        <p:nvSpPr>
          <p:cNvPr id="246" name="Google Shape;246;p50"/>
          <p:cNvSpPr txBox="1">
            <a:spLocks noGrp="1"/>
          </p:cNvSpPr>
          <p:nvPr>
            <p:ph type="ctrTitle"/>
          </p:nvPr>
        </p:nvSpPr>
        <p:spPr>
          <a:xfrm>
            <a:off x="953254" y="3671154"/>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p50"/>
          <p:cNvSpPr txBox="1">
            <a:spLocks noGrp="1"/>
          </p:cNvSpPr>
          <p:nvPr>
            <p:ph type="subTitle" idx="1"/>
          </p:nvPr>
        </p:nvSpPr>
        <p:spPr>
          <a:xfrm>
            <a:off x="1373109" y="5257800"/>
            <a:ext cx="6400800" cy="914400"/>
          </a:xfrm>
          <a:prstGeom prst="rect">
            <a:avLst/>
          </a:prstGeom>
          <a:solidFill>
            <a:schemeClr val="lt1">
              <a:alpha val="64705"/>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248" name="Google Shape;248;p50"/>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249"/>
        <p:cNvGrpSpPr/>
        <p:nvPr/>
      </p:nvGrpSpPr>
      <p:grpSpPr>
        <a:xfrm>
          <a:off x="0" y="0"/>
          <a:ext cx="0" cy="0"/>
          <a:chOff x="0" y="0"/>
          <a:chExt cx="0" cy="0"/>
        </a:xfrm>
      </p:grpSpPr>
      <p:sp>
        <p:nvSpPr>
          <p:cNvPr id="250" name="Google Shape;250;p51"/>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51" name="Google Shape;251;p51"/>
          <p:cNvSpPr txBox="1">
            <a:spLocks noGrp="1"/>
          </p:cNvSpPr>
          <p:nvPr>
            <p:ph type="title"/>
          </p:nvPr>
        </p:nvSpPr>
        <p:spPr>
          <a:xfrm>
            <a:off x="2593475" y="228600"/>
            <a:ext cx="6321900" cy="11937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52" name="Google Shape;252;p51"/>
          <p:cNvPicPr preferRelativeResize="0"/>
          <p:nvPr/>
        </p:nvPicPr>
        <p:blipFill rotWithShape="1">
          <a:blip r:embed="rId2">
            <a:alphaModFix/>
          </a:blip>
          <a:srcRect t="11971" b="11970"/>
          <a:stretch/>
        </p:blipFill>
        <p:spPr>
          <a:xfrm>
            <a:off x="0" y="5249173"/>
            <a:ext cx="9144000" cy="1680713"/>
          </a:xfrm>
          <a:prstGeom prst="rect">
            <a:avLst/>
          </a:prstGeom>
          <a:noFill/>
          <a:ln>
            <a:noFill/>
          </a:ln>
        </p:spPr>
      </p:pic>
      <p:pic>
        <p:nvPicPr>
          <p:cNvPr id="253" name="Google Shape;253;p51"/>
          <p:cNvPicPr preferRelativeResize="0"/>
          <p:nvPr/>
        </p:nvPicPr>
        <p:blipFill rotWithShape="1">
          <a:blip r:embed="rId3">
            <a:alphaModFix/>
          </a:blip>
          <a:srcRect b="11683"/>
          <a:stretch/>
        </p:blipFill>
        <p:spPr>
          <a:xfrm>
            <a:off x="122525" y="228600"/>
            <a:ext cx="2470948" cy="11937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Header Only NL">
  <p:cSld name="Header Only NL">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628650" y="365125"/>
            <a:ext cx="7886700" cy="13257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254"/>
        <p:cNvGrpSpPr/>
        <p:nvPr/>
      </p:nvGrpSpPr>
      <p:grpSpPr>
        <a:xfrm>
          <a:off x="0" y="0"/>
          <a:ext cx="0" cy="0"/>
          <a:chOff x="0" y="0"/>
          <a:chExt cx="0" cy="0"/>
        </a:xfrm>
      </p:grpSpPr>
      <p:sp>
        <p:nvSpPr>
          <p:cNvPr id="255" name="Google Shape;255;p52"/>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56" name="Google Shape;256;p52"/>
          <p:cNvPicPr preferRelativeResize="0"/>
          <p:nvPr/>
        </p:nvPicPr>
        <p:blipFill rotWithShape="1">
          <a:blip r:embed="rId2">
            <a:alphaModFix/>
          </a:blip>
          <a:srcRect l="130" t="54" r="-129" b="39099"/>
          <a:stretch/>
        </p:blipFill>
        <p:spPr>
          <a:xfrm>
            <a:off x="11502" y="5183038"/>
            <a:ext cx="9144000" cy="1680713"/>
          </a:xfrm>
          <a:prstGeom prst="rect">
            <a:avLst/>
          </a:prstGeom>
          <a:noFill/>
          <a:ln>
            <a:noFill/>
          </a:ln>
        </p:spPr>
      </p:pic>
      <p:sp>
        <p:nvSpPr>
          <p:cNvPr id="257" name="Google Shape;257;p52"/>
          <p:cNvSpPr txBox="1">
            <a:spLocks noGrp="1"/>
          </p:cNvSpPr>
          <p:nvPr>
            <p:ph type="title"/>
          </p:nvPr>
        </p:nvSpPr>
        <p:spPr>
          <a:xfrm>
            <a:off x="2593475" y="228600"/>
            <a:ext cx="6321900" cy="11937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58" name="Google Shape;258;p52"/>
          <p:cNvPicPr preferRelativeResize="0"/>
          <p:nvPr/>
        </p:nvPicPr>
        <p:blipFill rotWithShape="1">
          <a:blip r:embed="rId3">
            <a:alphaModFix/>
          </a:blip>
          <a:srcRect b="11683"/>
          <a:stretch/>
        </p:blipFill>
        <p:spPr>
          <a:xfrm>
            <a:off x="122525" y="228600"/>
            <a:ext cx="2470948" cy="11937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259"/>
        <p:cNvGrpSpPr/>
        <p:nvPr/>
      </p:nvGrpSpPr>
      <p:grpSpPr>
        <a:xfrm>
          <a:off x="0" y="0"/>
          <a:ext cx="0" cy="0"/>
          <a:chOff x="0" y="0"/>
          <a:chExt cx="0" cy="0"/>
        </a:xfrm>
      </p:grpSpPr>
      <p:sp>
        <p:nvSpPr>
          <p:cNvPr id="260" name="Google Shape;260;p53"/>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Verdana"/>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1" name="Google Shape;261;p53"/>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2" name="Google Shape;262;p5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63" name="Google Shape;263;p5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64" name="Google Shape;264;p5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
        <p:nvSpPr>
          <p:cNvPr id="265" name="Google Shape;265;p53"/>
          <p:cNvSpPr/>
          <p:nvPr/>
        </p:nvSpPr>
        <p:spPr>
          <a:xfrm>
            <a:off x="-1" y="2214563"/>
            <a:ext cx="9144000" cy="681000"/>
          </a:xfrm>
          <a:prstGeom prst="rect">
            <a:avLst/>
          </a:prstGeom>
          <a:gradFill>
            <a:gsLst>
              <a:gs pos="0">
                <a:schemeClr val="accent5"/>
              </a:gs>
              <a:gs pos="75000">
                <a:srgbClr val="7DCCED"/>
              </a:gs>
              <a:gs pos="100000">
                <a:schemeClr val="lt1"/>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Verdana"/>
              <a:ea typeface="Verdana"/>
              <a:cs typeface="Verdana"/>
              <a:sym typeface="Verdana"/>
            </a:endParaRPr>
          </a:p>
        </p:txBody>
      </p:sp>
      <p:pic>
        <p:nvPicPr>
          <p:cNvPr id="266" name="Google Shape;266;p53" descr="Decorative image of smiling teenagers at a library" title="Decorative image"/>
          <p:cNvPicPr preferRelativeResize="0"/>
          <p:nvPr/>
        </p:nvPicPr>
        <p:blipFill rotWithShape="1">
          <a:blip r:embed="rId2">
            <a:alphaModFix/>
          </a:blip>
          <a:srcRect/>
          <a:stretch/>
        </p:blipFill>
        <p:spPr>
          <a:xfrm>
            <a:off x="-1" y="0"/>
            <a:ext cx="9144000" cy="2214562"/>
          </a:xfrm>
          <a:prstGeom prst="rect">
            <a:avLst/>
          </a:prstGeom>
          <a:noFill/>
          <a:ln>
            <a:noFill/>
          </a:ln>
          <a:effectLst>
            <a:reflection stA="52000" endA="300" endPos="35000" fadeDir="5400012" sy="-100000" algn="bl" rotWithShape="0"/>
          </a:effectLst>
        </p:spPr>
      </p:pic>
      <p:pic>
        <p:nvPicPr>
          <p:cNvPr id="267" name="Google Shape;267;p53"/>
          <p:cNvPicPr preferRelativeResize="0"/>
          <p:nvPr/>
        </p:nvPicPr>
        <p:blipFill rotWithShape="1">
          <a:blip r:embed="rId3">
            <a:alphaModFix/>
          </a:blip>
          <a:srcRect b="16561"/>
          <a:stretch/>
        </p:blipFill>
        <p:spPr>
          <a:xfrm>
            <a:off x="120325" y="69975"/>
            <a:ext cx="1604199" cy="81312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2_One Content">
  <p:cSld name="2_One Content">
    <p:spTree>
      <p:nvGrpSpPr>
        <p:cNvPr id="1" name="Shape 268"/>
        <p:cNvGrpSpPr/>
        <p:nvPr/>
      </p:nvGrpSpPr>
      <p:grpSpPr>
        <a:xfrm>
          <a:off x="0" y="0"/>
          <a:ext cx="0" cy="0"/>
          <a:chOff x="0" y="0"/>
          <a:chExt cx="0" cy="0"/>
        </a:xfrm>
      </p:grpSpPr>
      <p:sp>
        <p:nvSpPr>
          <p:cNvPr id="269" name="Google Shape;269;p54"/>
          <p:cNvSpPr txBox="1">
            <a:spLocks noGrp="1"/>
          </p:cNvSpPr>
          <p:nvPr>
            <p:ph type="body" idx="1"/>
          </p:nvPr>
        </p:nvSpPr>
        <p:spPr>
          <a:xfrm>
            <a:off x="457201" y="1600201"/>
            <a:ext cx="8229600" cy="33528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70" name="Google Shape;270;p54"/>
          <p:cNvSpPr txBox="1">
            <a:spLocks noGrp="1"/>
          </p:cNvSpPr>
          <p:nvPr>
            <p:ph type="dt" idx="10"/>
          </p:nvPr>
        </p:nvSpPr>
        <p:spPr>
          <a:xfrm>
            <a:off x="457200" y="6356351"/>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1" name="Google Shape;271;p54"/>
          <p:cNvSpPr txBox="1">
            <a:spLocks noGrp="1"/>
          </p:cNvSpPr>
          <p:nvPr>
            <p:ph type="ftr" idx="11"/>
          </p:nvPr>
        </p:nvSpPr>
        <p:spPr>
          <a:xfrm>
            <a:off x="3124200" y="6356351"/>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2" name="Google Shape;272;p54"/>
          <p:cNvSpPr txBox="1">
            <a:spLocks noGrp="1"/>
          </p:cNvSpPr>
          <p:nvPr>
            <p:ph type="sldNum" idx="12"/>
          </p:nvPr>
        </p:nvSpPr>
        <p:spPr>
          <a:xfrm>
            <a:off x="6553200" y="6356351"/>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pic>
        <p:nvPicPr>
          <p:cNvPr id="273" name="Google Shape;273;p54" descr="Decorative image of college students/professionals around a table" title="Decorative image"/>
          <p:cNvPicPr preferRelativeResize="0"/>
          <p:nvPr/>
        </p:nvPicPr>
        <p:blipFill rotWithShape="1">
          <a:blip r:embed="rId2">
            <a:alphaModFix/>
          </a:blip>
          <a:srcRect t="21433"/>
          <a:stretch/>
        </p:blipFill>
        <p:spPr>
          <a:xfrm>
            <a:off x="1" y="5118100"/>
            <a:ext cx="9144000" cy="1739900"/>
          </a:xfrm>
          <a:prstGeom prst="rect">
            <a:avLst/>
          </a:prstGeom>
          <a:noFill/>
          <a:ln w="38100" cap="flat" cmpd="sng">
            <a:solidFill>
              <a:schemeClr val="accent5"/>
            </a:solidFill>
            <a:prstDash val="dash"/>
            <a:round/>
            <a:headEnd type="none" w="sm" len="sm"/>
            <a:tailEnd type="none" w="sm" len="sm"/>
          </a:ln>
        </p:spPr>
      </p:pic>
      <p:sp>
        <p:nvSpPr>
          <p:cNvPr id="274" name="Google Shape;274;p54"/>
          <p:cNvSpPr txBox="1">
            <a:spLocks noGrp="1"/>
          </p:cNvSpPr>
          <p:nvPr>
            <p:ph type="title"/>
          </p:nvPr>
        </p:nvSpPr>
        <p:spPr>
          <a:xfrm>
            <a:off x="2593475" y="228600"/>
            <a:ext cx="6321900" cy="11937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75" name="Google Shape;275;p54"/>
          <p:cNvPicPr preferRelativeResize="0"/>
          <p:nvPr/>
        </p:nvPicPr>
        <p:blipFill rotWithShape="1">
          <a:blip r:embed="rId3">
            <a:alphaModFix/>
          </a:blip>
          <a:srcRect b="11683"/>
          <a:stretch/>
        </p:blipFill>
        <p:spPr>
          <a:xfrm>
            <a:off x="122525" y="228600"/>
            <a:ext cx="2470948" cy="11937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2 NL">
  <p:cSld name="Comparison 2 NL">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457200" y="250507"/>
            <a:ext cx="8229600" cy="13257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7"/>
          <p:cNvSpPr txBox="1">
            <a:spLocks noGrp="1"/>
          </p:cNvSpPr>
          <p:nvPr>
            <p:ph type="body" idx="1"/>
          </p:nvPr>
        </p:nvSpPr>
        <p:spPr>
          <a:xfrm>
            <a:off x="912813" y="1666567"/>
            <a:ext cx="3582900" cy="657600"/>
          </a:xfrm>
          <a:prstGeom prst="rect">
            <a:avLst/>
          </a:prstGeom>
          <a:solidFill>
            <a:srgbClr val="003369">
              <a:alpha val="73725"/>
            </a:srgbClr>
          </a:solid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7"/>
          <p:cNvSpPr txBox="1">
            <a:spLocks noGrp="1"/>
          </p:cNvSpPr>
          <p:nvPr>
            <p:ph type="body" idx="2"/>
          </p:nvPr>
        </p:nvSpPr>
        <p:spPr>
          <a:xfrm>
            <a:off x="465826" y="2451651"/>
            <a:ext cx="4040100" cy="3674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34" name="Google Shape;34;p7"/>
          <p:cNvSpPr txBox="1">
            <a:spLocks noGrp="1"/>
          </p:cNvSpPr>
          <p:nvPr>
            <p:ph type="body" idx="3"/>
          </p:nvPr>
        </p:nvSpPr>
        <p:spPr>
          <a:xfrm>
            <a:off x="5105400" y="1673500"/>
            <a:ext cx="3581400" cy="639900"/>
          </a:xfrm>
          <a:prstGeom prst="rect">
            <a:avLst/>
          </a:prstGeom>
          <a:solidFill>
            <a:srgbClr val="003369">
              <a:alpha val="73725"/>
            </a:srgbClr>
          </a:solid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7"/>
          <p:cNvSpPr txBox="1">
            <a:spLocks noGrp="1"/>
          </p:cNvSpPr>
          <p:nvPr>
            <p:ph type="body" idx="4"/>
          </p:nvPr>
        </p:nvSpPr>
        <p:spPr>
          <a:xfrm>
            <a:off x="4648200" y="2451649"/>
            <a:ext cx="4038600" cy="3674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36" name="Google Shape;36;p7"/>
          <p:cNvSpPr/>
          <p:nvPr/>
        </p:nvSpPr>
        <p:spPr>
          <a:xfrm>
            <a:off x="457200" y="1672590"/>
            <a:ext cx="457200" cy="651600"/>
          </a:xfrm>
          <a:prstGeom prst="rect">
            <a:avLst/>
          </a:prstGeom>
          <a:solidFill>
            <a:srgbClr val="D8DD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 </a:t>
            </a:r>
            <a:endParaRPr sz="1800" b="0" i="0" u="none" strike="noStrike" cap="none">
              <a:solidFill>
                <a:schemeClr val="lt1"/>
              </a:solidFill>
              <a:latin typeface="Calibri"/>
              <a:ea typeface="Calibri"/>
              <a:cs typeface="Calibri"/>
              <a:sym typeface="Calibri"/>
            </a:endParaRPr>
          </a:p>
        </p:txBody>
      </p:sp>
      <p:sp>
        <p:nvSpPr>
          <p:cNvPr id="37" name="Google Shape;37;p7"/>
          <p:cNvSpPr/>
          <p:nvPr/>
        </p:nvSpPr>
        <p:spPr>
          <a:xfrm>
            <a:off x="4648200" y="1666566"/>
            <a:ext cx="457200" cy="646800"/>
          </a:xfrm>
          <a:prstGeom prst="rect">
            <a:avLst/>
          </a:prstGeom>
          <a:solidFill>
            <a:srgbClr val="D8DDE5">
              <a:alpha val="4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8"/>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1" name="Google Shape;41;p8"/>
          <p:cNvSpPr txBox="1">
            <a:spLocks noGrp="1"/>
          </p:cNvSpPr>
          <p:nvPr>
            <p:ph type="body" idx="2"/>
          </p:nvPr>
        </p:nvSpPr>
        <p:spPr>
          <a:xfrm>
            <a:off x="457200" y="1435101"/>
            <a:ext cx="3008400" cy="4512900"/>
          </a:xfrm>
          <a:prstGeom prst="rect">
            <a:avLst/>
          </a:prstGeom>
          <a:solidFill>
            <a:srgbClr val="003369">
              <a:alpha val="73725"/>
            </a:srgbClr>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42" name="Google Shape;42;p8"/>
          <p:cNvSpPr/>
          <p:nvPr/>
        </p:nvSpPr>
        <p:spPr>
          <a:xfrm>
            <a:off x="457200" y="273362"/>
            <a:ext cx="457200" cy="11613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3" name="Google Shape;43;p8"/>
          <p:cNvPicPr preferRelativeResize="0"/>
          <p:nvPr/>
        </p:nvPicPr>
        <p:blipFill rotWithShape="1">
          <a:blip r:embed="rId2">
            <a:alphaModFix/>
          </a:blip>
          <a:srcRect/>
          <a:stretch/>
        </p:blipFill>
        <p:spPr>
          <a:xfrm>
            <a:off x="7467600" y="6009215"/>
            <a:ext cx="1559301" cy="78744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blip>
          <a:srcRect l="139" t="32395" r="-129" b="12769"/>
          <a:stretch/>
        </p:blipFill>
        <p:spPr>
          <a:xfrm rot="10800000">
            <a:off x="1" y="1"/>
            <a:ext cx="9143998" cy="1554607"/>
          </a:xfrm>
          <a:prstGeom prst="rect">
            <a:avLst/>
          </a:prstGeom>
          <a:noFill/>
          <a:ln>
            <a:noFill/>
          </a:ln>
        </p:spPr>
      </p:pic>
      <p:sp>
        <p:nvSpPr>
          <p:cNvPr id="46" name="Google Shape;46;p9"/>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Verdana"/>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9"/>
          <p:cNvSpPr txBox="1">
            <a:spLocks noGrp="1"/>
          </p:cNvSpPr>
          <p:nvPr>
            <p:ph type="body" idx="1"/>
          </p:nvPr>
        </p:nvSpPr>
        <p:spPr>
          <a:xfrm>
            <a:off x="722313" y="1905001"/>
            <a:ext cx="7772400" cy="25020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pic>
        <p:nvPicPr>
          <p:cNvPr id="48" name="Google Shape;48;p9"/>
          <p:cNvPicPr preferRelativeResize="0"/>
          <p:nvPr/>
        </p:nvPicPr>
        <p:blipFill rotWithShape="1">
          <a:blip r:embed="rId3">
            <a:alphaModFix/>
          </a:blip>
          <a:srcRect b="16561"/>
          <a:stretch/>
        </p:blipFill>
        <p:spPr>
          <a:xfrm>
            <a:off x="120325" y="69975"/>
            <a:ext cx="1216524" cy="6166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49"/>
        <p:cNvGrpSpPr/>
        <p:nvPr/>
      </p:nvGrpSpPr>
      <p:grpSpPr>
        <a:xfrm>
          <a:off x="0" y="0"/>
          <a:ext cx="0" cy="0"/>
          <a:chOff x="0" y="0"/>
          <a:chExt cx="0" cy="0"/>
        </a:xfrm>
      </p:grpSpPr>
      <p:pic>
        <p:nvPicPr>
          <p:cNvPr id="50" name="Google Shape;50;p10"/>
          <p:cNvPicPr preferRelativeResize="0"/>
          <p:nvPr/>
        </p:nvPicPr>
        <p:blipFill rotWithShape="1">
          <a:blip r:embed="rId2">
            <a:alphaModFix/>
          </a:blip>
          <a:srcRect/>
          <a:stretch/>
        </p:blipFill>
        <p:spPr>
          <a:xfrm>
            <a:off x="7467600" y="6009215"/>
            <a:ext cx="1559301" cy="78744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sp>
        <p:nvSpPr>
          <p:cNvPr id="161" name="Google Shape;161;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000"/>
              <a:buFont typeface="Verdana"/>
              <a:buNone/>
              <a:defRPr sz="4000" b="0"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2" name="Google Shape;162;p33"/>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Verdana"/>
                <a:ea typeface="Verdana"/>
                <a:cs typeface="Verdana"/>
                <a:sym typeface="Verdana"/>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Verdana"/>
                <a:ea typeface="Verdana"/>
                <a:cs typeface="Verdana"/>
                <a:sym typeface="Verdana"/>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endParaRPr/>
          </a:p>
        </p:txBody>
      </p:sp>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00.xml.rels><?xml version="1.0" encoding="UTF-8" standalone="yes"?>
<Relationships xmlns="http://schemas.openxmlformats.org/package/2006/relationships"><Relationship Id="rId3" Type="http://schemas.openxmlformats.org/officeDocument/2006/relationships/hyperlink" Target="https://www.youtube.com/@tips2grant216" TargetMode="External"/><Relationship Id="rId2" Type="http://schemas.openxmlformats.org/officeDocument/2006/relationships/notesSlide" Target="../notesSlides/notesSlide100.xml"/><Relationship Id="rId1" Type="http://schemas.openxmlformats.org/officeDocument/2006/relationships/slideLayout" Target="../slideLayouts/slideLayout2.xml"/><Relationship Id="rId5" Type="http://schemas.openxmlformats.org/officeDocument/2006/relationships/hyperlink" Target="https://oese.ed.gov/resources/oese-technical-assistance-centers/state-support-network/resources/approaches-root-cause-analysis/" TargetMode="External"/><Relationship Id="rId4" Type="http://schemas.openxmlformats.org/officeDocument/2006/relationships/hyperlink" Target="https://www.youtube.com/watch?v=ZCr4MyTCAxw"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5.jpg"/><Relationship Id="rId5" Type="http://schemas.openxmlformats.org/officeDocument/2006/relationships/hyperlink" Target="http://www.youtube.com/watch?v=wsoWM5Uu8qM" TargetMode="Externa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vtss-ric.vcu.edu/implementers/didm-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schoolquality.virginia.gov/"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www.youtube.com/watch?v=Pm2BvdiZUXA" TargetMode="External"/><Relationship Id="rId7"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56.png"/><Relationship Id="rId4" Type="http://schemas.openxmlformats.org/officeDocument/2006/relationships/image" Target="../media/image55.jp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0.jp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hyperlink" Target="http://www.youtube.com/watch?v=L9UhsoSQw1s" TargetMode="External"/><Relationship Id="rId5" Type="http://schemas.openxmlformats.org/officeDocument/2006/relationships/image" Target="../media/image4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0.jp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hyperlink" Target="http://www.youtube.com/watch?v=L9UhsoSQw1s" TargetMode="External"/><Relationship Id="rId5" Type="http://schemas.openxmlformats.org/officeDocument/2006/relationships/image" Target="../media/image44.png"/><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45.jpg"/><Relationship Id="rId5" Type="http://schemas.openxmlformats.org/officeDocument/2006/relationships/hyperlink" Target="http://www.youtube.com/watch?v=wsoWM5Uu8qM" TargetMode="External"/><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8.xml"/><Relationship Id="rId1" Type="http://schemas.openxmlformats.org/officeDocument/2006/relationships/slideLayout" Target="../slideLayouts/slideLayout10.xml"/><Relationship Id="rId4" Type="http://schemas.openxmlformats.org/officeDocument/2006/relationships/image" Target="../media/image72.png"/></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9.xml"/><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2.xml"/><Relationship Id="rId1" Type="http://schemas.openxmlformats.org/officeDocument/2006/relationships/slideLayout" Target="../slideLayouts/slideLayout10.xml"/><Relationship Id="rId4" Type="http://schemas.openxmlformats.org/officeDocument/2006/relationships/image" Target="../media/image72.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45.jpg"/><Relationship Id="rId2" Type="http://schemas.openxmlformats.org/officeDocument/2006/relationships/notesSlide" Target="../notesSlides/notesSlide59.xml"/><Relationship Id="rId1" Type="http://schemas.openxmlformats.org/officeDocument/2006/relationships/slideLayout" Target="../slideLayouts/slideLayout10.xml"/><Relationship Id="rId6" Type="http://schemas.openxmlformats.org/officeDocument/2006/relationships/hyperlink" Target="http://www.youtube.com/watch?v=wsoWM5Uu8qM" TargetMode="External"/><Relationship Id="rId5" Type="http://schemas.openxmlformats.org/officeDocument/2006/relationships/image" Target="../media/image4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0.xml"/><Relationship Id="rId1" Type="http://schemas.openxmlformats.org/officeDocument/2006/relationships/slideLayout" Target="../slideLayouts/slideLayout10.xml"/><Relationship Id="rId5" Type="http://schemas.openxmlformats.org/officeDocument/2006/relationships/image" Target="../media/image60.jpg"/><Relationship Id="rId4" Type="http://schemas.openxmlformats.org/officeDocument/2006/relationships/hyperlink" Target="http://www.youtube.com/watch?v=L9UhsoSQw1s"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60.jp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hyperlink" Target="http://www.youtube.com/watch?v=L9UhsoSQw1s" TargetMode="External"/><Relationship Id="rId5" Type="http://schemas.openxmlformats.org/officeDocument/2006/relationships/image" Target="../media/image44.png"/><Relationship Id="rId4" Type="http://schemas.openxmlformats.org/officeDocument/2006/relationships/image" Target="../media/image23.pn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6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60.jpg"/><Relationship Id="rId4" Type="http://schemas.openxmlformats.org/officeDocument/2006/relationships/hyperlink" Target="http://www.youtube.com/watch?v=L9UhsoSQw1s"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7.xml"/><Relationship Id="rId1" Type="http://schemas.openxmlformats.org/officeDocument/2006/relationships/slideLayout" Target="../slideLayouts/slideLayout32.xml"/></Relationships>
</file>

<file path=ppt/slides/_rels/slide68.xml.rels><?xml version="1.0" encoding="UTF-8" standalone="yes"?>
<Relationships xmlns="http://schemas.openxmlformats.org/package/2006/relationships"><Relationship Id="rId3" Type="http://schemas.openxmlformats.org/officeDocument/2006/relationships/hyperlink" Target="http://www.youtube.com/watch?v=K3axU2b0dDk"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78.jpg"/></Relationships>
</file>

<file path=ppt/slides/_rels/slide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7.xml"/><Relationship Id="rId5" Type="http://schemas.openxmlformats.org/officeDocument/2006/relationships/image" Target="../media/image79.jpg"/><Relationship Id="rId4" Type="http://schemas.openxmlformats.org/officeDocument/2006/relationships/hyperlink" Target="http://www.youtube.com/watch?v=y6zg8AM111Q"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7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2.xml"/><Relationship Id="rId1" Type="http://schemas.openxmlformats.org/officeDocument/2006/relationships/slideLayout" Target="../slideLayouts/slideLayout5.xml"/><Relationship Id="rId4" Type="http://schemas.openxmlformats.org/officeDocument/2006/relationships/image" Target="../media/image81.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4.xml"/><Relationship Id="rId1" Type="http://schemas.openxmlformats.org/officeDocument/2006/relationships/slideLayout" Target="../slideLayouts/slideLayout7.xml"/><Relationship Id="rId5" Type="http://schemas.openxmlformats.org/officeDocument/2006/relationships/image" Target="../media/image60.jpg"/><Relationship Id="rId4" Type="http://schemas.openxmlformats.org/officeDocument/2006/relationships/hyperlink" Target="http://www.youtube.com/watch?v=L9UhsoSQw1s"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5.xml"/><Relationship Id="rId1" Type="http://schemas.openxmlformats.org/officeDocument/2006/relationships/slideLayout" Target="../slideLayouts/slideLayout4.xml"/><Relationship Id="rId6" Type="http://schemas.openxmlformats.org/officeDocument/2006/relationships/image" Target="../media/image82.png"/><Relationship Id="rId5" Type="http://schemas.openxmlformats.org/officeDocument/2006/relationships/hyperlink" Target="http://www.youtube.com/watch?v=4ASKMcdCc3g" TargetMode="External"/><Relationship Id="rId4" Type="http://schemas.openxmlformats.org/officeDocument/2006/relationships/image" Target="../media/image44.png"/></Relationships>
</file>

<file path=ppt/slides/_rels/slide7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84.png"/></Relationships>
</file>

<file path=ppt/slides/_rels/slide7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7.xml"/><Relationship Id="rId1" Type="http://schemas.openxmlformats.org/officeDocument/2006/relationships/slideLayout" Target="../slideLayouts/slideLayout3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0.xml"/><Relationship Id="rId1" Type="http://schemas.openxmlformats.org/officeDocument/2006/relationships/slideLayout" Target="../slideLayouts/slideLayout7.xml"/><Relationship Id="rId5" Type="http://schemas.openxmlformats.org/officeDocument/2006/relationships/image" Target="../media/image86.jpg"/><Relationship Id="rId4" Type="http://schemas.openxmlformats.org/officeDocument/2006/relationships/hyperlink" Target="http://www.youtube.com/watch?v=d1nsQZu_RZc"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1.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88.png"/></Relationships>
</file>

<file path=ppt/slides/_rels/slide86.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hyperlink" Target="https://www.youtube.com/watch?v=ZCr4MyTCAxw" TargetMode="External"/><Relationship Id="rId2" Type="http://schemas.openxmlformats.org/officeDocument/2006/relationships/notesSlide" Target="../notesSlides/notesSlide91.xml"/><Relationship Id="rId1" Type="http://schemas.openxmlformats.org/officeDocument/2006/relationships/slideLayout" Target="../slideLayouts/slideLayout2.xml"/><Relationship Id="rId5" Type="http://schemas.openxmlformats.org/officeDocument/2006/relationships/image" Target="../media/image93.jpg"/><Relationship Id="rId4" Type="http://schemas.openxmlformats.org/officeDocument/2006/relationships/hyperlink" Target="http://www.youtube.com/watch?v=ZCr4MyTCAxw"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2.xml"/><Relationship Id="rId1" Type="http://schemas.openxmlformats.org/officeDocument/2006/relationships/slideLayout" Target="../slideLayouts/slideLayout7.xml"/><Relationship Id="rId5" Type="http://schemas.openxmlformats.org/officeDocument/2006/relationships/image" Target="../media/image60.jpg"/><Relationship Id="rId4" Type="http://schemas.openxmlformats.org/officeDocument/2006/relationships/hyperlink" Target="http://www.youtube.com/watch?v=L9UhsoSQw1s" TargetMode="Externa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hyperlink" Target="https://www.attendanceworks.org/chronic-absence/addressing-chronic-absence/3-tiers-of-intervention/root-causes/" TargetMode="External"/><Relationship Id="rId2" Type="http://schemas.openxmlformats.org/officeDocument/2006/relationships/notesSlide" Target="../notesSlides/notesSlide97.xml"/><Relationship Id="rId1" Type="http://schemas.openxmlformats.org/officeDocument/2006/relationships/slideLayout" Target="../slideLayouts/slideLayout2.xml"/><Relationship Id="rId5" Type="http://schemas.openxmlformats.org/officeDocument/2006/relationships/hyperlink" Target="https://files.pbisapps.org/pub/pdf/EC-SWIS-Users-Manual.pdf?utm_source=chatgpt.com" TargetMode="External"/><Relationship Id="rId4" Type="http://schemas.openxmlformats.org/officeDocument/2006/relationships/hyperlink" Target="https://files.pbisapps.org/pub/pdf/SWIS-User-Manual.pdf" TargetMode="External"/></Relationships>
</file>

<file path=ppt/slides/_rels/slide98.xml.rels><?xml version="1.0" encoding="UTF-8" standalone="yes"?>
<Relationships xmlns="http://schemas.openxmlformats.org/package/2006/relationships"><Relationship Id="rId3" Type="http://schemas.openxmlformats.org/officeDocument/2006/relationships/hyperlink" Target="https://flpbis.cbcs.usf.edu/foundations/problem-solving.html" TargetMode="External"/><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hyperlink" Target="https://www.goodreads.com/quotes/60780" TargetMode="External"/><Relationship Id="rId5" Type="http://schemas.openxmlformats.org/officeDocument/2006/relationships/hyperlink" Target="https://www.goodreads.com/author/quotes/9810.Albert_Einstein" TargetMode="External"/><Relationship Id="rId4" Type="http://schemas.openxmlformats.org/officeDocument/2006/relationships/hyperlink" Target="https://www.goodreads.com/author/show/9810.Albert_Einstein" TargetMode="External"/></Relationships>
</file>

<file path=ppt/slides/_rels/slide99.xml.rels><?xml version="1.0" encoding="UTF-8" standalone="yes"?>
<Relationships xmlns="http://schemas.openxmlformats.org/package/2006/relationships"><Relationship Id="rId3" Type="http://schemas.openxmlformats.org/officeDocument/2006/relationships/hyperlink" Target="http://www.pbis.org" TargetMode="External"/><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55"/>
          <p:cNvSpPr txBox="1">
            <a:spLocks noGrp="1"/>
          </p:cNvSpPr>
          <p:nvPr>
            <p:ph type="subTitle" idx="1"/>
          </p:nvPr>
        </p:nvSpPr>
        <p:spPr>
          <a:xfrm>
            <a:off x="708525" y="3886200"/>
            <a:ext cx="7633500" cy="1916100"/>
          </a:xfrm>
          <a:prstGeom prst="rect">
            <a:avLst/>
          </a:prstGeom>
          <a:solidFill>
            <a:schemeClr val="lt1">
              <a:alpha val="61568"/>
            </a:schemeClr>
          </a:solidFill>
          <a:ln>
            <a:noFill/>
          </a:ln>
        </p:spPr>
        <p:txBody>
          <a:bodyPr spcFirstLastPara="1" wrap="square" lIns="91425" tIns="45700" rIns="91425" bIns="45700" anchor="t" anchorCtr="0">
            <a:normAutofit/>
          </a:bodyPr>
          <a:lstStyle/>
          <a:p>
            <a:pPr marL="457200" lvl="0" indent="-431800" algn="ctr" rtl="0">
              <a:lnSpc>
                <a:spcPct val="80000"/>
              </a:lnSpc>
              <a:spcBef>
                <a:spcPts val="640"/>
              </a:spcBef>
              <a:spcAft>
                <a:spcPts val="0"/>
              </a:spcAft>
              <a:buClr>
                <a:srgbClr val="888888"/>
              </a:buClr>
              <a:buSzPts val="3200"/>
              <a:buNone/>
            </a:pPr>
            <a:r>
              <a:rPr lang="en-US" sz="4100">
                <a:solidFill>
                  <a:schemeClr val="dk1"/>
                </a:solidFill>
                <a:latin typeface="Verdana"/>
                <a:ea typeface="Verdana"/>
                <a:cs typeface="Verdana"/>
                <a:sym typeface="Verdana"/>
              </a:rPr>
              <a:t>Data-Informed</a:t>
            </a:r>
            <a:endParaRPr sz="4100">
              <a:solidFill>
                <a:schemeClr val="dk1"/>
              </a:solidFill>
              <a:latin typeface="Verdana"/>
              <a:ea typeface="Verdana"/>
              <a:cs typeface="Verdana"/>
              <a:sym typeface="Verdana"/>
            </a:endParaRPr>
          </a:p>
          <a:p>
            <a:pPr marL="457200" lvl="0" indent="-431800" algn="ctr" rtl="0">
              <a:lnSpc>
                <a:spcPct val="80000"/>
              </a:lnSpc>
              <a:spcBef>
                <a:spcPts val="640"/>
              </a:spcBef>
              <a:spcAft>
                <a:spcPts val="0"/>
              </a:spcAft>
              <a:buClr>
                <a:srgbClr val="888888"/>
              </a:buClr>
              <a:buSzPts val="3200"/>
              <a:buNone/>
            </a:pPr>
            <a:r>
              <a:rPr lang="en-US" sz="4100">
                <a:solidFill>
                  <a:schemeClr val="dk1"/>
                </a:solidFill>
                <a:latin typeface="Verdana"/>
                <a:ea typeface="Verdana"/>
                <a:cs typeface="Verdana"/>
                <a:sym typeface="Verdana"/>
              </a:rPr>
              <a:t>Decision Making</a:t>
            </a:r>
            <a:endParaRPr sz="4100">
              <a:solidFill>
                <a:schemeClr val="dk1"/>
              </a:solidFill>
              <a:latin typeface="Verdana"/>
              <a:ea typeface="Verdana"/>
              <a:cs typeface="Verdana"/>
              <a:sym typeface="Verdana"/>
            </a:endParaRPr>
          </a:p>
          <a:p>
            <a:pPr marL="457200" lvl="0" indent="-431800" algn="ctr" rtl="0">
              <a:lnSpc>
                <a:spcPct val="80000"/>
              </a:lnSpc>
              <a:spcBef>
                <a:spcPts val="640"/>
              </a:spcBef>
              <a:spcAft>
                <a:spcPts val="0"/>
              </a:spcAft>
              <a:buClr>
                <a:srgbClr val="888888"/>
              </a:buClr>
              <a:buSzPts val="3200"/>
              <a:buNone/>
            </a:pPr>
            <a:r>
              <a:rPr lang="en-US" sz="4100">
                <a:solidFill>
                  <a:schemeClr val="dk1"/>
                </a:solidFill>
                <a:latin typeface="Verdana"/>
                <a:ea typeface="Verdana"/>
                <a:cs typeface="Verdana"/>
                <a:sym typeface="Verdana"/>
              </a:rPr>
              <a:t>for Tier 1 School Teams</a:t>
            </a:r>
            <a:endParaRPr sz="4100">
              <a:solidFill>
                <a:schemeClr val="dk1"/>
              </a:solidFill>
              <a:latin typeface="Verdana"/>
              <a:ea typeface="Verdana"/>
              <a:cs typeface="Verdana"/>
              <a:sym typeface="Verdana"/>
            </a:endParaRPr>
          </a:p>
        </p:txBody>
      </p:sp>
      <p:sp>
        <p:nvSpPr>
          <p:cNvPr id="283" name="Google Shape;283;p55"/>
          <p:cNvSpPr txBox="1"/>
          <p:nvPr/>
        </p:nvSpPr>
        <p:spPr>
          <a:xfrm>
            <a:off x="3472575" y="6022600"/>
            <a:ext cx="2105400" cy="482700"/>
          </a:xfrm>
          <a:prstGeom prst="rect">
            <a:avLst/>
          </a:prstGeom>
          <a:solidFill>
            <a:schemeClr val="lt1">
              <a:alpha val="61568"/>
            </a:scheme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3100" b="0" i="0" u="none" strike="noStrike" cap="none">
                <a:solidFill>
                  <a:srgbClr val="002C3C"/>
                </a:solidFill>
                <a:latin typeface="Verdana"/>
                <a:ea typeface="Verdana"/>
                <a:cs typeface="Verdana"/>
                <a:sym typeface="Verdana"/>
              </a:rPr>
              <a:t>July 202</a:t>
            </a:r>
            <a:r>
              <a:rPr lang="en-US" sz="3100">
                <a:solidFill>
                  <a:srgbClr val="002C3C"/>
                </a:solidFill>
                <a:latin typeface="Verdana"/>
                <a:ea typeface="Verdana"/>
                <a:cs typeface="Verdana"/>
                <a:sym typeface="Verdana"/>
              </a:rPr>
              <a:t>6</a:t>
            </a:r>
            <a:endParaRPr sz="3100" b="0" i="0" u="none" strike="noStrike" cap="none">
              <a:solidFill>
                <a:srgbClr val="002C3C"/>
              </a:solidFill>
              <a:latin typeface="Verdana"/>
              <a:ea typeface="Verdana"/>
              <a:cs typeface="Verdana"/>
              <a:sym typeface="Verdana"/>
            </a:endParaRPr>
          </a:p>
        </p:txBody>
      </p:sp>
      <p:sp>
        <p:nvSpPr>
          <p:cNvPr id="2" name="Title 1" hidden="1">
            <a:extLst>
              <a:ext uri="{FF2B5EF4-FFF2-40B4-BE49-F238E27FC236}">
                <a16:creationId xmlns:a16="http://schemas.microsoft.com/office/drawing/2014/main" id="{B9E3BC58-4BD2-FF1A-EE22-E12B8DAFE0A3}"/>
              </a:ext>
            </a:extLst>
          </p:cNvPr>
          <p:cNvSpPr>
            <a:spLocks noGrp="1"/>
          </p:cNvSpPr>
          <p:nvPr>
            <p:ph type="ctrTitle"/>
          </p:nvPr>
        </p:nvSpPr>
        <p:spPr/>
        <p:txBody>
          <a:bodyPr/>
          <a:lstStyle/>
          <a:p>
            <a:r>
              <a:rPr lang="en-US" dirty="0"/>
              <a:t>Intro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64"/>
          <p:cNvSpPr txBox="1">
            <a:spLocks noGrp="1"/>
          </p:cNvSpPr>
          <p:nvPr>
            <p:ph type="ctrTitle"/>
          </p:nvPr>
        </p:nvSpPr>
        <p:spPr>
          <a:xfrm>
            <a:off x="928464" y="1600200"/>
            <a:ext cx="7240500" cy="1470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US" sz="4800">
                <a:solidFill>
                  <a:schemeClr val="lt1"/>
                </a:solidFill>
              </a:rPr>
              <a:t>Overview</a:t>
            </a:r>
            <a:endParaRPr sz="4800">
              <a:solidFill>
                <a:schemeClr val="lt1"/>
              </a:solidFill>
            </a:endParaRPr>
          </a:p>
        </p:txBody>
      </p:sp>
      <p:sp>
        <p:nvSpPr>
          <p:cNvPr id="374" name="Google Shape;374;p64"/>
          <p:cNvSpPr txBox="1">
            <a:spLocks noGrp="1"/>
          </p:cNvSpPr>
          <p:nvPr>
            <p:ph type="subTitle" idx="1"/>
          </p:nvPr>
        </p:nvSpPr>
        <p:spPr>
          <a:xfrm>
            <a:off x="215525" y="3287100"/>
            <a:ext cx="8666400" cy="31800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3200"/>
              <a:buFont typeface="Arial"/>
              <a:buNone/>
            </a:pPr>
            <a:r>
              <a:rPr lang="en-US" sz="2600" b="1">
                <a:solidFill>
                  <a:schemeClr val="dk1"/>
                </a:solidFill>
              </a:rPr>
              <a:t>School-level Data Informed Decision Making</a:t>
            </a:r>
            <a:endParaRPr sz="2600" b="1">
              <a:solidFill>
                <a:schemeClr val="dk1"/>
              </a:solidFill>
            </a:endParaRPr>
          </a:p>
          <a:p>
            <a:pPr marL="457200" lvl="0" indent="0" algn="ctr" rtl="0">
              <a:lnSpc>
                <a:spcPct val="100000"/>
              </a:lnSpc>
              <a:spcBef>
                <a:spcPts val="0"/>
              </a:spcBef>
              <a:spcAft>
                <a:spcPts val="0"/>
              </a:spcAft>
              <a:buClr>
                <a:schemeClr val="dk1"/>
              </a:buClr>
              <a:buSzPts val="3200"/>
              <a:buFont typeface="Arial"/>
              <a:buNone/>
            </a:pPr>
            <a:endParaRPr sz="2800">
              <a:solidFill>
                <a:schemeClr val="dk1"/>
              </a:solidFill>
            </a:endParaRPr>
          </a:p>
          <a:p>
            <a:pPr marL="457200" lvl="0" indent="0" algn="ctr" rtl="0">
              <a:lnSpc>
                <a:spcPct val="100000"/>
              </a:lnSpc>
              <a:spcBef>
                <a:spcPts val="0"/>
              </a:spcBef>
              <a:spcAft>
                <a:spcPts val="0"/>
              </a:spcAft>
              <a:buClr>
                <a:schemeClr val="dk1"/>
              </a:buClr>
              <a:buSzPts val="3200"/>
              <a:buFont typeface="Arial"/>
              <a:buNone/>
            </a:pPr>
            <a:r>
              <a:rPr lang="en-US" sz="2800">
                <a:solidFill>
                  <a:schemeClr val="dk1"/>
                </a:solidFill>
              </a:rPr>
              <a:t>Why is this process important?</a:t>
            </a:r>
            <a:endParaRPr sz="2800">
              <a:solidFill>
                <a:schemeClr val="dk1"/>
              </a:solidFill>
            </a:endParaRPr>
          </a:p>
          <a:p>
            <a:pPr marL="457200" lvl="0" indent="0" algn="ctr" rtl="0">
              <a:lnSpc>
                <a:spcPct val="100000"/>
              </a:lnSpc>
              <a:spcBef>
                <a:spcPts val="0"/>
              </a:spcBef>
              <a:spcAft>
                <a:spcPts val="0"/>
              </a:spcAft>
              <a:buClr>
                <a:schemeClr val="dk1"/>
              </a:buClr>
              <a:buSzPts val="3200"/>
              <a:buFont typeface="Arial"/>
              <a:buNone/>
            </a:pPr>
            <a:r>
              <a:rPr lang="en-US" sz="2800">
                <a:solidFill>
                  <a:schemeClr val="dk1"/>
                </a:solidFill>
              </a:rPr>
              <a:t>What are critical features of this process?</a:t>
            </a:r>
            <a:endParaRPr sz="2800">
              <a:solidFill>
                <a:schemeClr val="dk1"/>
              </a:solidFill>
            </a:endParaRPr>
          </a:p>
          <a:p>
            <a:pPr marL="457200" lvl="0" indent="0" algn="ctr" rtl="0">
              <a:lnSpc>
                <a:spcPct val="100000"/>
              </a:lnSpc>
              <a:spcBef>
                <a:spcPts val="0"/>
              </a:spcBef>
              <a:spcAft>
                <a:spcPts val="0"/>
              </a:spcAft>
              <a:buClr>
                <a:schemeClr val="dk1"/>
              </a:buClr>
              <a:buSzPts val="3200"/>
              <a:buFont typeface="Arial"/>
              <a:buNone/>
            </a:pPr>
            <a:r>
              <a:rPr lang="en-US" sz="2800">
                <a:solidFill>
                  <a:schemeClr val="dk1"/>
                </a:solidFill>
              </a:rPr>
              <a:t>How does it relate to school-level decision making?</a:t>
            </a:r>
            <a:endParaRPr sz="2800">
              <a:solidFill>
                <a:schemeClr val="dk1"/>
              </a:solidFill>
            </a:endParaRPr>
          </a:p>
          <a:p>
            <a:pPr marL="457200" lvl="0" indent="0" algn="ctr" rtl="0">
              <a:lnSpc>
                <a:spcPct val="100000"/>
              </a:lnSpc>
              <a:spcBef>
                <a:spcPts val="0"/>
              </a:spcBef>
              <a:spcAft>
                <a:spcPts val="0"/>
              </a:spcAft>
              <a:buClr>
                <a:schemeClr val="dk1"/>
              </a:buClr>
              <a:buSzPts val="3200"/>
              <a:buFont typeface="Arial"/>
              <a:buNone/>
            </a:pPr>
            <a:r>
              <a:rPr lang="en-US" sz="2800">
                <a:solidFill>
                  <a:schemeClr val="dk1"/>
                </a:solidFill>
              </a:rPr>
              <a:t>Role of Tier 1 Team</a:t>
            </a:r>
            <a:endParaRPr sz="2800">
              <a:solidFill>
                <a:schemeClr val="dk1"/>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267"/>
        <p:cNvGrpSpPr/>
        <p:nvPr/>
      </p:nvGrpSpPr>
      <p:grpSpPr>
        <a:xfrm>
          <a:off x="0" y="0"/>
          <a:ext cx="0" cy="0"/>
          <a:chOff x="0" y="0"/>
          <a:chExt cx="0" cy="0"/>
        </a:xfrm>
      </p:grpSpPr>
      <p:sp>
        <p:nvSpPr>
          <p:cNvPr id="1268" name="Google Shape;1268;p154"/>
          <p:cNvSpPr txBox="1">
            <a:spLocks noGrp="1"/>
          </p:cNvSpPr>
          <p:nvPr>
            <p:ph type="body" idx="1"/>
          </p:nvPr>
        </p:nvSpPr>
        <p:spPr>
          <a:xfrm>
            <a:off x="228600" y="1371600"/>
            <a:ext cx="8686800" cy="6281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en-US" sz="2300">
                <a:latin typeface="Verdana"/>
                <a:ea typeface="Verdana"/>
                <a:cs typeface="Verdana"/>
                <a:sym typeface="Verdana"/>
              </a:rPr>
              <a:t>Reeves, D. B. (2002). </a:t>
            </a:r>
            <a:r>
              <a:rPr lang="en-US" sz="2300" i="1">
                <a:latin typeface="Verdana"/>
                <a:ea typeface="Verdana"/>
                <a:cs typeface="Verdana"/>
                <a:sym typeface="Verdana"/>
              </a:rPr>
              <a:t>The Leader’s Guide to Standards: A Blueprint for Educational Equity and Excellence</a:t>
            </a:r>
            <a:r>
              <a:rPr lang="en-US" sz="2300">
                <a:latin typeface="Verdana"/>
                <a:ea typeface="Verdana"/>
                <a:cs typeface="Verdana"/>
                <a:sym typeface="Verdana"/>
              </a:rPr>
              <a:t>. Jossey-Bass. Chapter 7, page 125.</a:t>
            </a:r>
            <a:endParaRPr>
              <a:latin typeface="Verdana"/>
              <a:ea typeface="Verdana"/>
              <a:cs typeface="Verdana"/>
              <a:sym typeface="Verdana"/>
            </a:endParaRPr>
          </a:p>
          <a:p>
            <a:pPr marL="0" lvl="0" indent="0" algn="l" rtl="0">
              <a:lnSpc>
                <a:spcPct val="100000"/>
              </a:lnSpc>
              <a:spcBef>
                <a:spcPts val="0"/>
              </a:spcBef>
              <a:spcAft>
                <a:spcPts val="0"/>
              </a:spcAft>
              <a:buSzPts val="1800"/>
              <a:buNone/>
            </a:pPr>
            <a:endParaRPr>
              <a:latin typeface="Verdana"/>
              <a:ea typeface="Verdana"/>
              <a:cs typeface="Verdana"/>
              <a:sym typeface="Verdana"/>
            </a:endParaRPr>
          </a:p>
          <a:p>
            <a:pPr marL="0" lvl="0" indent="0" algn="l" rtl="0">
              <a:lnSpc>
                <a:spcPct val="100000"/>
              </a:lnSpc>
              <a:spcBef>
                <a:spcPts val="0"/>
              </a:spcBef>
              <a:spcAft>
                <a:spcPts val="0"/>
              </a:spcAft>
              <a:buSzPts val="1800"/>
              <a:buNone/>
            </a:pPr>
            <a:r>
              <a:rPr lang="en-US" sz="2300">
                <a:solidFill>
                  <a:schemeClr val="hlink"/>
                </a:solidFill>
                <a:highlight>
                  <a:srgbClr val="FFFFFF"/>
                </a:highlight>
                <a:uFill>
                  <a:noFill/>
                </a:uFill>
                <a:latin typeface="Verdana"/>
                <a:ea typeface="Verdana"/>
                <a:cs typeface="Verdana"/>
                <a:sym typeface="Verdana"/>
                <a:hlinkClick r:id="rId3"/>
              </a:rPr>
              <a:t>TIPS2 Grant</a:t>
            </a:r>
            <a:r>
              <a:rPr lang="en-US" sz="2300">
                <a:latin typeface="Verdana"/>
                <a:ea typeface="Verdana"/>
                <a:cs typeface="Verdana"/>
                <a:sym typeface="Verdana"/>
              </a:rPr>
              <a:t>. (2015, May 15). </a:t>
            </a:r>
            <a:r>
              <a:rPr lang="en-US" sz="2300" i="1">
                <a:highlight>
                  <a:srgbClr val="FFFFFF"/>
                </a:highlight>
                <a:latin typeface="Verdana"/>
                <a:ea typeface="Verdana"/>
                <a:cs typeface="Verdana"/>
                <a:sym typeface="Verdana"/>
              </a:rPr>
              <a:t>Sample TIPS Meeting for a PBIS Team</a:t>
            </a:r>
            <a:r>
              <a:rPr lang="en-US" sz="2300">
                <a:latin typeface="Verdana"/>
                <a:ea typeface="Verdana"/>
                <a:cs typeface="Verdana"/>
                <a:sym typeface="Verdana"/>
              </a:rPr>
              <a:t> [Video]. YouTube. </a:t>
            </a:r>
            <a:r>
              <a:rPr lang="en-US" sz="2300" u="sng">
                <a:solidFill>
                  <a:schemeClr val="hlink"/>
                </a:solidFill>
                <a:latin typeface="Verdana"/>
                <a:ea typeface="Verdana"/>
                <a:cs typeface="Verdana"/>
                <a:sym typeface="Verdana"/>
                <a:hlinkClick r:id="rId4"/>
              </a:rPr>
              <a:t>https://www.youtube.com/watch?v=ZCr4MyTCAxw</a:t>
            </a:r>
            <a:endParaRPr sz="2700">
              <a:latin typeface="Verdana"/>
              <a:ea typeface="Verdana"/>
              <a:cs typeface="Verdana"/>
              <a:sym typeface="Verdana"/>
            </a:endParaRPr>
          </a:p>
          <a:p>
            <a:pPr marL="0" lvl="0" indent="0" algn="l" rtl="0">
              <a:lnSpc>
                <a:spcPct val="100000"/>
              </a:lnSpc>
              <a:spcBef>
                <a:spcPts val="0"/>
              </a:spcBef>
              <a:spcAft>
                <a:spcPts val="0"/>
              </a:spcAft>
              <a:buSzPts val="1800"/>
              <a:buNone/>
            </a:pPr>
            <a:endParaRPr sz="2700">
              <a:latin typeface="Verdana"/>
              <a:ea typeface="Verdana"/>
              <a:cs typeface="Verdana"/>
              <a:sym typeface="Verdana"/>
            </a:endParaRPr>
          </a:p>
          <a:p>
            <a:pPr marL="0" lvl="0" indent="0" algn="l" rtl="0">
              <a:lnSpc>
                <a:spcPct val="100000"/>
              </a:lnSpc>
              <a:spcBef>
                <a:spcPts val="0"/>
              </a:spcBef>
              <a:spcAft>
                <a:spcPts val="0"/>
              </a:spcAft>
              <a:buSzPts val="1800"/>
              <a:buNone/>
            </a:pPr>
            <a:r>
              <a:rPr lang="en-US" sz="2300">
                <a:latin typeface="Verdana"/>
                <a:ea typeface="Verdana"/>
                <a:cs typeface="Verdana"/>
                <a:sym typeface="Verdana"/>
              </a:rPr>
              <a:t>US Department of Education. (2020, September 15). </a:t>
            </a:r>
            <a:r>
              <a:rPr lang="en-US" sz="2300" i="1">
                <a:latin typeface="Verdana"/>
                <a:ea typeface="Verdana"/>
                <a:cs typeface="Verdana"/>
                <a:sym typeface="Verdana"/>
              </a:rPr>
              <a:t>Approaches to root cause analysis</a:t>
            </a:r>
            <a:r>
              <a:rPr lang="en-US" sz="2300">
                <a:latin typeface="Verdana"/>
                <a:ea typeface="Verdana"/>
                <a:cs typeface="Verdana"/>
                <a:sym typeface="Verdana"/>
              </a:rPr>
              <a:t>. Office of Elementary and Secondary Education. Retrieved April 11, 2023, from </a:t>
            </a:r>
            <a:r>
              <a:rPr lang="en-US" sz="2300" u="sng">
                <a:solidFill>
                  <a:srgbClr val="1155CC"/>
                </a:solidFill>
                <a:latin typeface="Verdana"/>
                <a:ea typeface="Verdana"/>
                <a:cs typeface="Verdana"/>
                <a:sym typeface="Verdana"/>
                <a:hlinkClick r:id="rId5">
                  <a:extLst>
                    <a:ext uri="{A12FA001-AC4F-418D-AE19-62706E023703}">
                      <ahyp:hlinkClr xmlns:ahyp="http://schemas.microsoft.com/office/drawing/2018/hyperlinkcolor" val="tx"/>
                    </a:ext>
                  </a:extLst>
                </a:hlinkClick>
              </a:rPr>
              <a:t>https://oese.ed.gov/resources/oese-technical-assistance-centers/state-support-network/resources/approaches-root-cause-analysis/</a:t>
            </a:r>
            <a:endParaRPr>
              <a:latin typeface="Verdana"/>
              <a:ea typeface="Verdana"/>
              <a:cs typeface="Verdana"/>
              <a:sym typeface="Verdana"/>
            </a:endParaRPr>
          </a:p>
        </p:txBody>
      </p:sp>
      <p:sp>
        <p:nvSpPr>
          <p:cNvPr id="1269" name="Google Shape;1269;p154"/>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a:t>References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65"/>
          <p:cNvSpPr txBox="1">
            <a:spLocks noGrp="1"/>
          </p:cNvSpPr>
          <p:nvPr>
            <p:ph type="body" idx="1"/>
          </p:nvPr>
        </p:nvSpPr>
        <p:spPr>
          <a:xfrm>
            <a:off x="457200" y="1576550"/>
            <a:ext cx="8229600" cy="5138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1800"/>
              <a:buNone/>
            </a:pPr>
            <a:r>
              <a:rPr lang="en-US" sz="2900">
                <a:latin typeface="Verdana"/>
                <a:ea typeface="Verdana"/>
                <a:cs typeface="Verdana"/>
                <a:sym typeface="Verdana"/>
              </a:rPr>
              <a:t>“As decision-makers, we need a deliberate process to guide us through the examination and analysis of data. Without this, we may be apt to substitute strongly held opinions for the fact-based conclusions that would be derived from a review of the actual data (p. 125).”</a:t>
            </a:r>
            <a:endParaRPr sz="2900">
              <a:latin typeface="Verdana"/>
              <a:ea typeface="Verdana"/>
              <a:cs typeface="Verdana"/>
              <a:sym typeface="Verdana"/>
            </a:endParaRPr>
          </a:p>
          <a:p>
            <a:pPr marL="0" lvl="0" indent="0" algn="l" rtl="0">
              <a:lnSpc>
                <a:spcPct val="100000"/>
              </a:lnSpc>
              <a:spcBef>
                <a:spcPts val="0"/>
              </a:spcBef>
              <a:spcAft>
                <a:spcPts val="0"/>
              </a:spcAft>
              <a:buSzPts val="1800"/>
              <a:buNone/>
            </a:pPr>
            <a:endParaRPr sz="2400">
              <a:latin typeface="Verdana"/>
              <a:ea typeface="Verdana"/>
              <a:cs typeface="Verdana"/>
              <a:sym typeface="Verdana"/>
            </a:endParaRPr>
          </a:p>
          <a:p>
            <a:pPr marL="0" lvl="0" indent="0" algn="l" rtl="0">
              <a:lnSpc>
                <a:spcPct val="100000"/>
              </a:lnSpc>
              <a:spcBef>
                <a:spcPts val="0"/>
              </a:spcBef>
              <a:spcAft>
                <a:spcPts val="0"/>
              </a:spcAft>
              <a:buSzPts val="1800"/>
              <a:buNone/>
            </a:pPr>
            <a:endParaRPr sz="2400">
              <a:latin typeface="Verdana"/>
              <a:ea typeface="Verdana"/>
              <a:cs typeface="Verdana"/>
              <a:sym typeface="Verdana"/>
            </a:endParaRPr>
          </a:p>
          <a:p>
            <a:pPr marL="0" lvl="0" indent="0" algn="l" rtl="0">
              <a:lnSpc>
                <a:spcPct val="100000"/>
              </a:lnSpc>
              <a:spcBef>
                <a:spcPts val="360"/>
              </a:spcBef>
              <a:spcAft>
                <a:spcPts val="0"/>
              </a:spcAft>
              <a:buSzPts val="1800"/>
              <a:buNone/>
            </a:pPr>
            <a:r>
              <a:rPr lang="en-US" sz="2400">
                <a:latin typeface="Verdana"/>
                <a:ea typeface="Verdana"/>
                <a:cs typeface="Verdana"/>
                <a:sym typeface="Verdana"/>
              </a:rPr>
              <a:t>Reeves, D. B. (2022). </a:t>
            </a:r>
            <a:r>
              <a:rPr lang="en-US" sz="2400" i="1">
                <a:latin typeface="Verdana"/>
                <a:ea typeface="Verdana"/>
                <a:cs typeface="Verdana"/>
                <a:sym typeface="Verdana"/>
              </a:rPr>
              <a:t>The Leader’s Guide to Standards</a:t>
            </a:r>
            <a:r>
              <a:rPr lang="en-US" sz="2400">
                <a:latin typeface="Verdana"/>
                <a:ea typeface="Verdana"/>
                <a:cs typeface="Verdana"/>
                <a:sym typeface="Verdana"/>
              </a:rPr>
              <a:t>.</a:t>
            </a:r>
            <a:endParaRPr sz="2400">
              <a:latin typeface="Verdana"/>
              <a:ea typeface="Verdana"/>
              <a:cs typeface="Verdana"/>
              <a:sym typeface="Verdana"/>
            </a:endParaRPr>
          </a:p>
        </p:txBody>
      </p:sp>
      <p:sp>
        <p:nvSpPr>
          <p:cNvPr id="381" name="Google Shape;381;p65"/>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111111"/>
              <a:buNone/>
            </a:pPr>
            <a:endParaRPr/>
          </a:p>
          <a:p>
            <a:pPr marL="0" lvl="0" indent="0" algn="ctr" rtl="0">
              <a:lnSpc>
                <a:spcPct val="90000"/>
              </a:lnSpc>
              <a:spcBef>
                <a:spcPts val="0"/>
              </a:spcBef>
              <a:spcAft>
                <a:spcPts val="0"/>
              </a:spcAft>
              <a:buClr>
                <a:schemeClr val="dk1"/>
              </a:buClr>
              <a:buSzPct val="111111"/>
              <a:buFont typeface="Arial"/>
              <a:buNone/>
            </a:pPr>
            <a:r>
              <a:rPr lang="en-US"/>
              <a:t>Thoughts on Data-Informed Decisions</a:t>
            </a:r>
            <a:endParaRPr/>
          </a:p>
          <a:p>
            <a:pPr marL="0" lvl="0" indent="0" algn="ctr" rtl="0">
              <a:lnSpc>
                <a:spcPct val="100000"/>
              </a:lnSpc>
              <a:spcBef>
                <a:spcPts val="0"/>
              </a:spcBef>
              <a:spcAft>
                <a:spcPts val="0"/>
              </a:spcAft>
              <a:buSzPct val="111111"/>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66"/>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111111"/>
              <a:buNone/>
            </a:pPr>
            <a:endParaRPr/>
          </a:p>
          <a:p>
            <a:pPr marL="0" lvl="0" indent="0" algn="ctr" rtl="0">
              <a:lnSpc>
                <a:spcPct val="100000"/>
              </a:lnSpc>
              <a:spcBef>
                <a:spcPts val="0"/>
              </a:spcBef>
              <a:spcAft>
                <a:spcPts val="0"/>
              </a:spcAft>
              <a:buClr>
                <a:schemeClr val="dk1"/>
              </a:buClr>
              <a:buSzPct val="100000"/>
              <a:buFont typeface="Arial"/>
              <a:buNone/>
            </a:pPr>
            <a:r>
              <a:rPr lang="en-US"/>
              <a:t>What is our process?</a:t>
            </a:r>
            <a:endParaRPr/>
          </a:p>
          <a:p>
            <a:pPr marL="0" lvl="0" indent="0" algn="ctr" rtl="0">
              <a:lnSpc>
                <a:spcPct val="100000"/>
              </a:lnSpc>
              <a:spcBef>
                <a:spcPts val="0"/>
              </a:spcBef>
              <a:spcAft>
                <a:spcPts val="0"/>
              </a:spcAft>
              <a:buSzPct val="111111"/>
              <a:buNone/>
            </a:pPr>
            <a:endParaRPr/>
          </a:p>
        </p:txBody>
      </p:sp>
      <p:pic>
        <p:nvPicPr>
          <p:cNvPr id="388" name="Google Shape;388;p66"/>
          <p:cNvPicPr preferRelativeResize="0"/>
          <p:nvPr/>
        </p:nvPicPr>
        <p:blipFill rotWithShape="1">
          <a:blip r:embed="rId3">
            <a:alphaModFix/>
          </a:blip>
          <a:srcRect/>
          <a:stretch/>
        </p:blipFill>
        <p:spPr>
          <a:xfrm>
            <a:off x="818663" y="1734350"/>
            <a:ext cx="7506676" cy="4166900"/>
          </a:xfrm>
          <a:prstGeom prst="rect">
            <a:avLst/>
          </a:prstGeom>
          <a:noFill/>
          <a:ln>
            <a:noFill/>
          </a:ln>
        </p:spPr>
      </p:pic>
      <p:sp>
        <p:nvSpPr>
          <p:cNvPr id="389" name="Google Shape;389;p66"/>
          <p:cNvSpPr txBox="1"/>
          <p:nvPr/>
        </p:nvSpPr>
        <p:spPr>
          <a:xfrm>
            <a:off x="3937013" y="2736025"/>
            <a:ext cx="1123500" cy="646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Verdana"/>
                <a:ea typeface="Verdana"/>
                <a:cs typeface="Verdana"/>
                <a:sym typeface="Verdana"/>
              </a:rPr>
              <a:t>The Process</a:t>
            </a:r>
            <a:endParaRPr sz="1500" b="1" i="0" u="none" strike="noStrike" cap="none">
              <a:solidFill>
                <a:srgbClr val="FFFFFF"/>
              </a:solidFill>
              <a:latin typeface="Verdana"/>
              <a:ea typeface="Verdana"/>
              <a:cs typeface="Verdana"/>
              <a:sym typeface="Verdana"/>
            </a:endParaRPr>
          </a:p>
        </p:txBody>
      </p:sp>
      <p:sp>
        <p:nvSpPr>
          <p:cNvPr id="390" name="Google Shape;390;p66"/>
          <p:cNvSpPr txBox="1"/>
          <p:nvPr/>
        </p:nvSpPr>
        <p:spPr>
          <a:xfrm>
            <a:off x="1412638" y="4341575"/>
            <a:ext cx="14499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Verdana"/>
                <a:ea typeface="Verdana"/>
                <a:cs typeface="Verdana"/>
                <a:sym typeface="Verdana"/>
              </a:rPr>
              <a:t>Problem</a:t>
            </a:r>
            <a:endParaRPr sz="1500" b="1" i="0" u="none" strike="noStrike" cap="none">
              <a:solidFill>
                <a:srgbClr val="FFFFFF"/>
              </a:solidFill>
              <a:latin typeface="Verdana"/>
              <a:ea typeface="Verdana"/>
              <a:cs typeface="Verdana"/>
              <a:sym typeface="Verdana"/>
            </a:endParaRPr>
          </a:p>
        </p:txBody>
      </p:sp>
      <p:sp>
        <p:nvSpPr>
          <p:cNvPr id="391" name="Google Shape;391;p66"/>
          <p:cNvSpPr txBox="1"/>
          <p:nvPr/>
        </p:nvSpPr>
        <p:spPr>
          <a:xfrm>
            <a:off x="5648538" y="4341575"/>
            <a:ext cx="18600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Verdana"/>
                <a:ea typeface="Verdana"/>
                <a:cs typeface="Verdana"/>
                <a:sym typeface="Verdana"/>
              </a:rPr>
              <a:t>Solution</a:t>
            </a:r>
            <a:endParaRPr sz="1500" b="1" i="0" u="none" strike="noStrike" cap="none">
              <a:solidFill>
                <a:srgbClr val="FFFFFF"/>
              </a:solidFill>
              <a:latin typeface="Verdana"/>
              <a:ea typeface="Verdana"/>
              <a:cs typeface="Verdana"/>
              <a:sym typeface="Verdan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67"/>
          <p:cNvSpPr/>
          <p:nvPr/>
        </p:nvSpPr>
        <p:spPr>
          <a:xfrm>
            <a:off x="3297500" y="2163149"/>
            <a:ext cx="2540100" cy="2540100"/>
          </a:xfrm>
          <a:prstGeom prst="donut">
            <a:avLst>
              <a:gd name="adj" fmla="val 16067"/>
            </a:avLst>
          </a:prstGeom>
          <a:solidFill>
            <a:srgbClr val="000000">
              <a:alpha val="784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98" name="Google Shape;398;p67"/>
          <p:cNvCxnSpPr/>
          <p:nvPr/>
        </p:nvCxnSpPr>
        <p:spPr>
          <a:xfrm>
            <a:off x="3025325" y="2505920"/>
            <a:ext cx="340800" cy="376500"/>
          </a:xfrm>
          <a:prstGeom prst="straightConnector1">
            <a:avLst/>
          </a:prstGeom>
          <a:noFill/>
          <a:ln w="19050" cap="flat" cmpd="sng">
            <a:solidFill>
              <a:srgbClr val="307BF3"/>
            </a:solidFill>
            <a:prstDash val="solid"/>
            <a:round/>
            <a:headEnd type="oval" w="med" len="med"/>
            <a:tailEnd type="none" w="sm" len="sm"/>
          </a:ln>
        </p:spPr>
      </p:cxnSp>
      <p:sp>
        <p:nvSpPr>
          <p:cNvPr id="399" name="Google Shape;399;p67"/>
          <p:cNvSpPr txBox="1"/>
          <p:nvPr/>
        </p:nvSpPr>
        <p:spPr>
          <a:xfrm>
            <a:off x="6080899" y="1630200"/>
            <a:ext cx="2540100" cy="104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2400" b="1" i="0" u="none" strike="noStrike" cap="none">
                <a:solidFill>
                  <a:srgbClr val="000000"/>
                </a:solidFill>
                <a:latin typeface="Calibri"/>
                <a:ea typeface="Calibri"/>
                <a:cs typeface="Calibri"/>
                <a:sym typeface="Calibri"/>
              </a:rPr>
              <a:t>Define </a:t>
            </a:r>
            <a:r>
              <a:rPr lang="en-US" sz="2400" b="0" i="0" u="none" strike="noStrike" cap="none">
                <a:solidFill>
                  <a:srgbClr val="000000"/>
                </a:solidFill>
                <a:latin typeface="Calibri"/>
                <a:ea typeface="Calibri"/>
                <a:cs typeface="Calibri"/>
                <a:sym typeface="Calibri"/>
              </a:rPr>
              <a:t>problems with precision</a:t>
            </a:r>
            <a:endParaRPr sz="2400" b="0" i="0" u="none" strike="noStrike" cap="none">
              <a:solidFill>
                <a:srgbClr val="000000"/>
              </a:solidFill>
              <a:latin typeface="Calibri"/>
              <a:ea typeface="Calibri"/>
              <a:cs typeface="Calibri"/>
              <a:sym typeface="Calibri"/>
            </a:endParaRPr>
          </a:p>
        </p:txBody>
      </p:sp>
      <p:cxnSp>
        <p:nvCxnSpPr>
          <p:cNvPr id="400" name="Google Shape;400;p67"/>
          <p:cNvCxnSpPr/>
          <p:nvPr/>
        </p:nvCxnSpPr>
        <p:spPr>
          <a:xfrm rot="10800000" flipH="1">
            <a:off x="2925575" y="3670350"/>
            <a:ext cx="367500" cy="138600"/>
          </a:xfrm>
          <a:prstGeom prst="straightConnector1">
            <a:avLst/>
          </a:prstGeom>
          <a:noFill/>
          <a:ln w="19050" cap="flat" cmpd="sng">
            <a:solidFill>
              <a:srgbClr val="0944A1"/>
            </a:solidFill>
            <a:prstDash val="solid"/>
            <a:round/>
            <a:headEnd type="oval" w="med" len="med"/>
            <a:tailEnd type="none" w="sm" len="sm"/>
          </a:ln>
        </p:spPr>
      </p:cxnSp>
      <p:sp>
        <p:nvSpPr>
          <p:cNvPr id="401" name="Google Shape;401;p67"/>
          <p:cNvSpPr txBox="1"/>
          <p:nvPr/>
        </p:nvSpPr>
        <p:spPr>
          <a:xfrm>
            <a:off x="94650" y="1706400"/>
            <a:ext cx="2959500" cy="1043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Calibri"/>
                <a:ea typeface="Calibri"/>
                <a:cs typeface="Calibri"/>
                <a:sym typeface="Calibri"/>
              </a:rPr>
              <a:t>Monitor and </a:t>
            </a:r>
            <a:r>
              <a:rPr lang="en-US" sz="2400" b="1" i="0" u="none" strike="noStrike" cap="none">
                <a:solidFill>
                  <a:srgbClr val="000000"/>
                </a:solidFill>
                <a:latin typeface="Calibri"/>
                <a:ea typeface="Calibri"/>
                <a:cs typeface="Calibri"/>
                <a:sym typeface="Calibri"/>
              </a:rPr>
              <a:t>Evaluate</a:t>
            </a:r>
            <a:r>
              <a:rPr lang="en-US" sz="2400" b="0" i="0" u="none" strike="noStrike" cap="none">
                <a:solidFill>
                  <a:srgbClr val="000000"/>
                </a:solidFill>
                <a:latin typeface="Calibri"/>
                <a:ea typeface="Calibri"/>
                <a:cs typeface="Calibri"/>
                <a:sym typeface="Calibri"/>
              </a:rPr>
              <a:t> Results</a:t>
            </a:r>
            <a:endParaRPr sz="2400" b="0" i="0" u="none" strike="noStrike" cap="none">
              <a:solidFill>
                <a:srgbClr val="000000"/>
              </a:solidFill>
              <a:latin typeface="Calibri"/>
              <a:ea typeface="Calibri"/>
              <a:cs typeface="Calibri"/>
              <a:sym typeface="Calibri"/>
            </a:endParaRPr>
          </a:p>
          <a:p>
            <a:pPr marL="0" marR="0" lvl="0" indent="0" algn="r" rtl="0">
              <a:lnSpc>
                <a:spcPct val="115000"/>
              </a:lnSpc>
              <a:spcBef>
                <a:spcPts val="0"/>
              </a:spcBef>
              <a:spcAft>
                <a:spcPts val="0"/>
              </a:spcAft>
              <a:buClr>
                <a:srgbClr val="000000"/>
              </a:buClr>
              <a:buSzPts val="800"/>
              <a:buFont typeface="Arial"/>
              <a:buNone/>
            </a:pPr>
            <a:endParaRPr sz="2400" b="0" i="0" u="none" strike="noStrike" cap="none">
              <a:solidFill>
                <a:srgbClr val="000000"/>
              </a:solidFill>
              <a:latin typeface="Calibri"/>
              <a:ea typeface="Calibri"/>
              <a:cs typeface="Calibri"/>
              <a:sym typeface="Calibri"/>
            </a:endParaRPr>
          </a:p>
        </p:txBody>
      </p:sp>
      <p:sp>
        <p:nvSpPr>
          <p:cNvPr id="402" name="Google Shape;402;p67"/>
          <p:cNvSpPr/>
          <p:nvPr/>
        </p:nvSpPr>
        <p:spPr>
          <a:xfrm rot="-1800585" flipH="1">
            <a:off x="3224388" y="2083402"/>
            <a:ext cx="2688407" cy="2690826"/>
          </a:xfrm>
          <a:prstGeom prst="blockArc">
            <a:avLst>
              <a:gd name="adj1" fmla="val 14348563"/>
              <a:gd name="adj2" fmla="val 19872341"/>
              <a:gd name="adj3" fmla="val 9100"/>
            </a:avLst>
          </a:prstGeom>
          <a:solidFill>
            <a:srgbClr val="307BF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03" name="Google Shape;403;p67"/>
          <p:cNvCxnSpPr/>
          <p:nvPr/>
        </p:nvCxnSpPr>
        <p:spPr>
          <a:xfrm rot="10800000">
            <a:off x="5633050" y="3920507"/>
            <a:ext cx="354900" cy="350100"/>
          </a:xfrm>
          <a:prstGeom prst="straightConnector1">
            <a:avLst/>
          </a:prstGeom>
          <a:noFill/>
          <a:ln w="19050" cap="flat" cmpd="sng">
            <a:solidFill>
              <a:srgbClr val="307BF3"/>
            </a:solidFill>
            <a:prstDash val="solid"/>
            <a:round/>
            <a:headEnd type="oval" w="med" len="med"/>
            <a:tailEnd type="none" w="sm" len="sm"/>
          </a:ln>
        </p:spPr>
      </p:cxnSp>
      <p:sp>
        <p:nvSpPr>
          <p:cNvPr id="404" name="Google Shape;404;p67"/>
          <p:cNvSpPr txBox="1"/>
          <p:nvPr/>
        </p:nvSpPr>
        <p:spPr>
          <a:xfrm>
            <a:off x="-145375" y="2673588"/>
            <a:ext cx="3105000" cy="233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Calibri"/>
                <a:ea typeface="Calibri"/>
                <a:cs typeface="Calibri"/>
                <a:sym typeface="Calibri"/>
              </a:rPr>
              <a:t>What strategies/ practices will we select and </a:t>
            </a:r>
            <a:r>
              <a:rPr lang="en-US" sz="2400" b="1" i="0" u="none" strike="noStrike" cap="none">
                <a:solidFill>
                  <a:srgbClr val="000000"/>
                </a:solidFill>
                <a:latin typeface="Calibri"/>
                <a:ea typeface="Calibri"/>
                <a:cs typeface="Calibri"/>
                <a:sym typeface="Calibri"/>
              </a:rPr>
              <a:t>implement</a:t>
            </a:r>
            <a:r>
              <a:rPr lang="en-US" sz="2400" b="0" i="0" u="none" strike="noStrike" cap="none">
                <a:solidFill>
                  <a:srgbClr val="000000"/>
                </a:solidFill>
                <a:latin typeface="Calibri"/>
                <a:ea typeface="Calibri"/>
                <a:cs typeface="Calibri"/>
                <a:sym typeface="Calibri"/>
              </a:rPr>
              <a:t>? (Supporting student academic and social behavior)</a:t>
            </a:r>
            <a:endParaRPr sz="2400" b="0"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endParaRPr sz="2400" b="1" i="0" u="none" strike="noStrike" cap="none">
              <a:solidFill>
                <a:srgbClr val="000000"/>
              </a:solidFill>
              <a:latin typeface="Calibri"/>
              <a:ea typeface="Calibri"/>
              <a:cs typeface="Calibri"/>
              <a:sym typeface="Calibri"/>
            </a:endParaRPr>
          </a:p>
        </p:txBody>
      </p:sp>
      <p:sp>
        <p:nvSpPr>
          <p:cNvPr id="405" name="Google Shape;405;p67"/>
          <p:cNvSpPr txBox="1"/>
          <p:nvPr/>
        </p:nvSpPr>
        <p:spPr>
          <a:xfrm>
            <a:off x="6039100" y="3138750"/>
            <a:ext cx="3105000" cy="207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Calibri"/>
                <a:ea typeface="Calibri"/>
                <a:cs typeface="Calibri"/>
                <a:sym typeface="Calibri"/>
              </a:rPr>
              <a:t>What does the data say? </a:t>
            </a:r>
            <a:r>
              <a:rPr lang="en-US" sz="2400" b="1" i="0" u="none" strike="noStrike" cap="none">
                <a:solidFill>
                  <a:srgbClr val="000000"/>
                </a:solidFill>
                <a:latin typeface="Calibri"/>
                <a:ea typeface="Calibri"/>
                <a:cs typeface="Calibri"/>
                <a:sym typeface="Calibri"/>
              </a:rPr>
              <a:t>Analyze</a:t>
            </a:r>
            <a:r>
              <a:rPr lang="en-US" sz="2400" b="0" i="0" u="none" strike="noStrike" cap="none">
                <a:solidFill>
                  <a:srgbClr val="000000"/>
                </a:solidFill>
                <a:latin typeface="Calibri"/>
                <a:ea typeface="Calibri"/>
                <a:cs typeface="Calibri"/>
                <a:sym typeface="Calibri"/>
              </a:rPr>
              <a:t> strengths and opportunities for growth.</a:t>
            </a:r>
            <a:endParaRPr sz="2400" b="0"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800"/>
              <a:buFont typeface="Arial"/>
              <a:buNone/>
            </a:pPr>
            <a:endParaRPr sz="2400" b="1"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800"/>
              <a:buFont typeface="Arial"/>
              <a:buNone/>
            </a:pPr>
            <a:endParaRPr sz="2400" b="1" i="0" u="none" strike="noStrike" cap="none">
              <a:solidFill>
                <a:srgbClr val="000000"/>
              </a:solidFill>
              <a:latin typeface="Calibri"/>
              <a:ea typeface="Calibri"/>
              <a:cs typeface="Calibri"/>
              <a:sym typeface="Calibri"/>
            </a:endParaRPr>
          </a:p>
        </p:txBody>
      </p:sp>
      <p:sp>
        <p:nvSpPr>
          <p:cNvPr id="406" name="Google Shape;406;p67"/>
          <p:cNvSpPr txBox="1"/>
          <p:nvPr/>
        </p:nvSpPr>
        <p:spPr>
          <a:xfrm>
            <a:off x="3845784" y="3053868"/>
            <a:ext cx="1444800" cy="8043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1900"/>
              <a:buFont typeface="Arial"/>
              <a:buNone/>
            </a:pPr>
            <a:r>
              <a:rPr lang="en-US" sz="1900" b="1" i="0" u="none" strike="noStrike" cap="none">
                <a:solidFill>
                  <a:srgbClr val="000000"/>
                </a:solidFill>
                <a:latin typeface="Roboto"/>
                <a:ea typeface="Roboto"/>
                <a:cs typeface="Roboto"/>
                <a:sym typeface="Roboto"/>
              </a:rPr>
              <a:t>Data </a:t>
            </a:r>
            <a:endParaRPr sz="1900" b="0" i="0" u="none" strike="noStrike" cap="none">
              <a:solidFill>
                <a:srgbClr val="000000"/>
              </a:solidFill>
              <a:latin typeface="Arial"/>
              <a:ea typeface="Arial"/>
              <a:cs typeface="Arial"/>
              <a:sym typeface="Arial"/>
            </a:endParaRPr>
          </a:p>
        </p:txBody>
      </p:sp>
      <p:sp>
        <p:nvSpPr>
          <p:cNvPr id="407" name="Google Shape;407;p67"/>
          <p:cNvSpPr/>
          <p:nvPr/>
        </p:nvSpPr>
        <p:spPr>
          <a:xfrm rot="1800047">
            <a:off x="3219843" y="2083842"/>
            <a:ext cx="2690936" cy="2690936"/>
          </a:xfrm>
          <a:prstGeom prst="blockArc">
            <a:avLst>
              <a:gd name="adj1" fmla="val 14545937"/>
              <a:gd name="adj2" fmla="val 19902139"/>
              <a:gd name="adj3" fmla="val 9115"/>
            </a:avLst>
          </a:prstGeom>
          <a:solidFill>
            <a:srgbClr val="0944A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67"/>
          <p:cNvSpPr/>
          <p:nvPr/>
        </p:nvSpPr>
        <p:spPr>
          <a:xfrm rot="9000757">
            <a:off x="3213964" y="2083427"/>
            <a:ext cx="2690226" cy="2690226"/>
          </a:xfrm>
          <a:prstGeom prst="blockArc">
            <a:avLst>
              <a:gd name="adj1" fmla="val 18041678"/>
              <a:gd name="adj2" fmla="val 1798478"/>
              <a:gd name="adj3" fmla="val 9595"/>
            </a:avLst>
          </a:prstGeom>
          <a:solidFill>
            <a:srgbClr val="0944A1"/>
          </a:solidFill>
          <a:ln>
            <a:noFill/>
          </a:ln>
          <a:effectLst>
            <a:outerShdw blurRad="71438" dist="9525"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67"/>
          <p:cNvSpPr/>
          <p:nvPr/>
        </p:nvSpPr>
        <p:spPr>
          <a:xfrm rot="-9000757" flipH="1">
            <a:off x="3221634" y="2084177"/>
            <a:ext cx="2690226" cy="2690226"/>
          </a:xfrm>
          <a:prstGeom prst="blockArc">
            <a:avLst>
              <a:gd name="adj1" fmla="val 17967225"/>
              <a:gd name="adj2" fmla="val 1529547"/>
              <a:gd name="adj3" fmla="val 9279"/>
            </a:avLst>
          </a:prstGeom>
          <a:solidFill>
            <a:srgbClr val="307BF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67"/>
          <p:cNvSpPr/>
          <p:nvPr/>
        </p:nvSpPr>
        <p:spPr>
          <a:xfrm rot="8100000">
            <a:off x="3166119" y="3254857"/>
            <a:ext cx="363170" cy="363170"/>
          </a:xfrm>
          <a:prstGeom prst="rtTriangle">
            <a:avLst/>
          </a:prstGeom>
          <a:solidFill>
            <a:srgbClr val="0944A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67"/>
          <p:cNvSpPr/>
          <p:nvPr/>
        </p:nvSpPr>
        <p:spPr>
          <a:xfrm rot="-2700000">
            <a:off x="5598628" y="3247696"/>
            <a:ext cx="363170" cy="363170"/>
          </a:xfrm>
          <a:prstGeom prst="rtTriangle">
            <a:avLst/>
          </a:prstGeom>
          <a:solidFill>
            <a:srgbClr val="0944A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67"/>
          <p:cNvSpPr/>
          <p:nvPr/>
        </p:nvSpPr>
        <p:spPr>
          <a:xfrm rot="2700000">
            <a:off x="4382023" y="4460469"/>
            <a:ext cx="363170" cy="363170"/>
          </a:xfrm>
          <a:prstGeom prst="rtTriangle">
            <a:avLst/>
          </a:prstGeom>
          <a:solidFill>
            <a:srgbClr val="307B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67"/>
          <p:cNvSpPr/>
          <p:nvPr/>
        </p:nvSpPr>
        <p:spPr>
          <a:xfrm rot="-8100000">
            <a:off x="4382715" y="2024801"/>
            <a:ext cx="363170" cy="363170"/>
          </a:xfrm>
          <a:prstGeom prst="rtTriangle">
            <a:avLst/>
          </a:prstGeom>
          <a:solidFill>
            <a:srgbClr val="307B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67"/>
          <p:cNvSpPr txBox="1"/>
          <p:nvPr/>
        </p:nvSpPr>
        <p:spPr>
          <a:xfrm>
            <a:off x="4975675" y="5219300"/>
            <a:ext cx="25401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Calibri"/>
                <a:ea typeface="Calibri"/>
                <a:cs typeface="Calibri"/>
                <a:sym typeface="Calibri"/>
              </a:rPr>
              <a:t>Establish a SMART goal.</a:t>
            </a:r>
            <a:endParaRPr sz="2400" b="0" i="0" u="none" strike="noStrike" cap="none">
              <a:solidFill>
                <a:srgbClr val="000000"/>
              </a:solidFill>
              <a:latin typeface="Calibri"/>
              <a:ea typeface="Calibri"/>
              <a:cs typeface="Calibri"/>
              <a:sym typeface="Calibri"/>
            </a:endParaRPr>
          </a:p>
        </p:txBody>
      </p:sp>
      <p:sp>
        <p:nvSpPr>
          <p:cNvPr id="415" name="Google Shape;415;p67"/>
          <p:cNvSpPr txBox="1"/>
          <p:nvPr/>
        </p:nvSpPr>
        <p:spPr>
          <a:xfrm rot="2248">
            <a:off x="990050" y="5034450"/>
            <a:ext cx="3211201" cy="9234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Calibri"/>
                <a:ea typeface="Calibri"/>
                <a:cs typeface="Calibri"/>
                <a:sym typeface="Calibri"/>
              </a:rPr>
              <a:t>What do teachers need to </a:t>
            </a:r>
            <a:r>
              <a:rPr lang="en-US" sz="2400" b="1" i="0" u="none" strike="noStrike" cap="none">
                <a:solidFill>
                  <a:srgbClr val="000000"/>
                </a:solidFill>
                <a:latin typeface="Calibri"/>
                <a:ea typeface="Calibri"/>
                <a:cs typeface="Calibri"/>
                <a:sym typeface="Calibri"/>
              </a:rPr>
              <a:t>implement</a:t>
            </a:r>
            <a:r>
              <a:rPr lang="en-US" sz="2400" b="0" i="0" u="none" strike="noStrike" cap="none">
                <a:solidFill>
                  <a:srgbClr val="000000"/>
                </a:solidFill>
                <a:latin typeface="Calibri"/>
                <a:ea typeface="Calibri"/>
                <a:cs typeface="Calibri"/>
                <a:sym typeface="Calibri"/>
              </a:rPr>
              <a:t>/sustain?</a:t>
            </a:r>
            <a:endParaRPr sz="2400" b="0" i="0" u="none" strike="noStrike" cap="none">
              <a:solidFill>
                <a:srgbClr val="000000"/>
              </a:solidFill>
              <a:latin typeface="Calibri"/>
              <a:ea typeface="Calibri"/>
              <a:cs typeface="Calibri"/>
              <a:sym typeface="Calibri"/>
            </a:endParaRPr>
          </a:p>
        </p:txBody>
      </p:sp>
      <p:cxnSp>
        <p:nvCxnSpPr>
          <p:cNvPr id="416" name="Google Shape;416;p67"/>
          <p:cNvCxnSpPr/>
          <p:nvPr/>
        </p:nvCxnSpPr>
        <p:spPr>
          <a:xfrm rot="10800000">
            <a:off x="5233775" y="4554925"/>
            <a:ext cx="160200" cy="500100"/>
          </a:xfrm>
          <a:prstGeom prst="straightConnector1">
            <a:avLst/>
          </a:prstGeom>
          <a:noFill/>
          <a:ln w="19050" cap="flat" cmpd="sng">
            <a:solidFill>
              <a:srgbClr val="307BF3"/>
            </a:solidFill>
            <a:prstDash val="solid"/>
            <a:round/>
            <a:headEnd type="oval" w="med" len="med"/>
            <a:tailEnd type="none" w="sm" len="sm"/>
          </a:ln>
        </p:spPr>
      </p:cxnSp>
      <p:cxnSp>
        <p:nvCxnSpPr>
          <p:cNvPr id="417" name="Google Shape;417;p67"/>
          <p:cNvCxnSpPr/>
          <p:nvPr/>
        </p:nvCxnSpPr>
        <p:spPr>
          <a:xfrm rot="10800000" flipH="1">
            <a:off x="3258025" y="4262525"/>
            <a:ext cx="457500" cy="306300"/>
          </a:xfrm>
          <a:prstGeom prst="straightConnector1">
            <a:avLst/>
          </a:prstGeom>
          <a:noFill/>
          <a:ln w="19050" cap="flat" cmpd="sng">
            <a:solidFill>
              <a:srgbClr val="0944A1"/>
            </a:solidFill>
            <a:prstDash val="solid"/>
            <a:round/>
            <a:headEnd type="oval" w="med" len="med"/>
            <a:tailEnd type="none" w="sm" len="sm"/>
          </a:ln>
        </p:spPr>
      </p:cxnSp>
      <p:pic>
        <p:nvPicPr>
          <p:cNvPr id="418" name="Google Shape;418;p67"/>
          <p:cNvPicPr preferRelativeResize="0"/>
          <p:nvPr/>
        </p:nvPicPr>
        <p:blipFill rotWithShape="1">
          <a:blip r:embed="rId3">
            <a:alphaModFix/>
          </a:blip>
          <a:srcRect/>
          <a:stretch/>
        </p:blipFill>
        <p:spPr>
          <a:xfrm rot="-149851">
            <a:off x="3358575" y="1828045"/>
            <a:ext cx="2837400" cy="2865218"/>
          </a:xfrm>
          <a:prstGeom prst="rect">
            <a:avLst/>
          </a:prstGeom>
          <a:noFill/>
          <a:ln>
            <a:noFill/>
          </a:ln>
        </p:spPr>
      </p:pic>
      <p:pic>
        <p:nvPicPr>
          <p:cNvPr id="419" name="Google Shape;419;p67"/>
          <p:cNvPicPr preferRelativeResize="0"/>
          <p:nvPr/>
        </p:nvPicPr>
        <p:blipFill rotWithShape="1">
          <a:blip r:embed="rId4">
            <a:alphaModFix/>
          </a:blip>
          <a:srcRect/>
          <a:stretch/>
        </p:blipFill>
        <p:spPr>
          <a:xfrm>
            <a:off x="3431825" y="2421674"/>
            <a:ext cx="2722500" cy="2652026"/>
          </a:xfrm>
          <a:prstGeom prst="rect">
            <a:avLst/>
          </a:prstGeom>
          <a:noFill/>
          <a:ln>
            <a:noFill/>
          </a:ln>
        </p:spPr>
      </p:pic>
      <p:pic>
        <p:nvPicPr>
          <p:cNvPr id="420" name="Google Shape;420;p67"/>
          <p:cNvPicPr preferRelativeResize="0"/>
          <p:nvPr/>
        </p:nvPicPr>
        <p:blipFill rotWithShape="1">
          <a:blip r:embed="rId5">
            <a:alphaModFix/>
          </a:blip>
          <a:srcRect/>
          <a:stretch/>
        </p:blipFill>
        <p:spPr>
          <a:xfrm>
            <a:off x="2883838" y="2121325"/>
            <a:ext cx="2828925" cy="2933700"/>
          </a:xfrm>
          <a:prstGeom prst="rect">
            <a:avLst/>
          </a:prstGeom>
          <a:noFill/>
          <a:ln>
            <a:noFill/>
          </a:ln>
        </p:spPr>
      </p:pic>
      <p:cxnSp>
        <p:nvCxnSpPr>
          <p:cNvPr id="421" name="Google Shape;421;p67"/>
          <p:cNvCxnSpPr/>
          <p:nvPr/>
        </p:nvCxnSpPr>
        <p:spPr>
          <a:xfrm flipH="1">
            <a:off x="5638100" y="2242325"/>
            <a:ext cx="442800" cy="368100"/>
          </a:xfrm>
          <a:prstGeom prst="straightConnector1">
            <a:avLst/>
          </a:prstGeom>
          <a:noFill/>
          <a:ln w="19050" cap="flat" cmpd="sng">
            <a:solidFill>
              <a:srgbClr val="0944A1"/>
            </a:solidFill>
            <a:prstDash val="solid"/>
            <a:round/>
            <a:headEnd type="oval" w="med" len="med"/>
            <a:tailEnd type="none" w="sm" len="sm"/>
          </a:ln>
        </p:spPr>
      </p:cxnSp>
      <p:pic>
        <p:nvPicPr>
          <p:cNvPr id="422" name="Google Shape;422;p67"/>
          <p:cNvPicPr preferRelativeResize="0"/>
          <p:nvPr/>
        </p:nvPicPr>
        <p:blipFill rotWithShape="1">
          <a:blip r:embed="rId6">
            <a:alphaModFix/>
          </a:blip>
          <a:srcRect/>
          <a:stretch/>
        </p:blipFill>
        <p:spPr>
          <a:xfrm>
            <a:off x="2985700" y="1808100"/>
            <a:ext cx="2837400" cy="2809763"/>
          </a:xfrm>
          <a:prstGeom prst="rect">
            <a:avLst/>
          </a:prstGeom>
          <a:noFill/>
          <a:ln>
            <a:noFill/>
          </a:ln>
        </p:spPr>
      </p:pic>
      <p:sp>
        <p:nvSpPr>
          <p:cNvPr id="423" name="Google Shape;423;p67"/>
          <p:cNvSpPr txBox="1"/>
          <p:nvPr/>
        </p:nvSpPr>
        <p:spPr>
          <a:xfrm>
            <a:off x="143450" y="6059400"/>
            <a:ext cx="77202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Calibri"/>
                <a:ea typeface="Calibri"/>
                <a:cs typeface="Calibri"/>
                <a:sym typeface="Calibri"/>
              </a:rPr>
              <a:t>Florida Positive Behavioral Interventions &amp; Supports Project (2016)</a:t>
            </a:r>
            <a:endParaRPr sz="2400" b="0" i="0" u="none" strike="noStrike" cap="none">
              <a:solidFill>
                <a:srgbClr val="000000"/>
              </a:solidFill>
              <a:latin typeface="Calibri"/>
              <a:ea typeface="Calibri"/>
              <a:cs typeface="Calibri"/>
              <a:sym typeface="Calibri"/>
            </a:endParaRPr>
          </a:p>
        </p:txBody>
      </p:sp>
      <p:sp>
        <p:nvSpPr>
          <p:cNvPr id="424" name="Google Shape;424;p67"/>
          <p:cNvSpPr/>
          <p:nvPr/>
        </p:nvSpPr>
        <p:spPr>
          <a:xfrm>
            <a:off x="3640400" y="2579400"/>
            <a:ext cx="1847100" cy="1689600"/>
          </a:xfrm>
          <a:prstGeom prst="ellipse">
            <a:avLst/>
          </a:prstGeom>
          <a:solidFill>
            <a:srgbClr val="AAB7E1"/>
          </a:solidFill>
          <a:ln w="9525" cap="flat" cmpd="sng">
            <a:solidFill>
              <a:srgbClr val="3A54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TIER 1 CORE TEAM</a:t>
            </a:r>
            <a:endParaRPr sz="2400" b="0" i="0" u="none" strike="noStrike" cap="none">
              <a:solidFill>
                <a:srgbClr val="000000"/>
              </a:solidFill>
              <a:latin typeface="Verdana"/>
              <a:ea typeface="Verdana"/>
              <a:cs typeface="Verdana"/>
              <a:sym typeface="Verdana"/>
            </a:endParaRPr>
          </a:p>
        </p:txBody>
      </p:sp>
      <p:pic>
        <p:nvPicPr>
          <p:cNvPr id="425" name="Google Shape;425;p67"/>
          <p:cNvPicPr preferRelativeResize="0"/>
          <p:nvPr/>
        </p:nvPicPr>
        <p:blipFill rotWithShape="1">
          <a:blip r:embed="rId7">
            <a:alphaModFix/>
          </a:blip>
          <a:srcRect/>
          <a:stretch/>
        </p:blipFill>
        <p:spPr>
          <a:xfrm rot="-1927809">
            <a:off x="3068402" y="4338313"/>
            <a:ext cx="652045" cy="671723"/>
          </a:xfrm>
          <a:prstGeom prst="rect">
            <a:avLst/>
          </a:prstGeom>
          <a:noFill/>
          <a:ln>
            <a:noFill/>
          </a:ln>
        </p:spPr>
      </p:pic>
      <p:sp>
        <p:nvSpPr>
          <p:cNvPr id="426" name="Google Shape;426;p67"/>
          <p:cNvSpPr txBox="1"/>
          <p:nvPr/>
        </p:nvSpPr>
        <p:spPr>
          <a:xfrm>
            <a:off x="6934150" y="4753725"/>
            <a:ext cx="2027400" cy="923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n-US" sz="2400" b="1">
                <a:latin typeface="Calibri"/>
                <a:ea typeface="Calibri"/>
                <a:cs typeface="Calibri"/>
                <a:sym typeface="Calibri"/>
              </a:rPr>
              <a:t>W</a:t>
            </a:r>
            <a:r>
              <a:rPr lang="en-US" sz="2400" b="1" i="0" u="none" strike="noStrike" cap="none">
                <a:solidFill>
                  <a:srgbClr val="000000"/>
                </a:solidFill>
                <a:latin typeface="Calibri"/>
                <a:ea typeface="Calibri"/>
                <a:cs typeface="Calibri"/>
                <a:sym typeface="Calibri"/>
              </a:rPr>
              <a:t>orkbook p.1</a:t>
            </a:r>
            <a:r>
              <a:rPr lang="en-US" sz="2400" b="1">
                <a:latin typeface="Calibri"/>
                <a:ea typeface="Calibri"/>
                <a:cs typeface="Calibri"/>
                <a:sym typeface="Calibri"/>
              </a:rPr>
              <a:t>1</a:t>
            </a:r>
            <a:endParaRPr sz="2400" b="1" i="0" u="none" strike="noStrike" cap="none">
              <a:solidFill>
                <a:srgbClr val="000000"/>
              </a:solidFill>
              <a:latin typeface="Calibri"/>
              <a:ea typeface="Calibri"/>
              <a:cs typeface="Calibri"/>
              <a:sym typeface="Calibri"/>
            </a:endParaRPr>
          </a:p>
        </p:txBody>
      </p:sp>
      <p:pic>
        <p:nvPicPr>
          <p:cNvPr id="427" name="Google Shape;427;p67"/>
          <p:cNvPicPr preferRelativeResize="0"/>
          <p:nvPr/>
        </p:nvPicPr>
        <p:blipFill rotWithShape="1">
          <a:blip r:embed="rId8">
            <a:alphaModFix/>
          </a:blip>
          <a:srcRect/>
          <a:stretch/>
        </p:blipFill>
        <p:spPr>
          <a:xfrm flipH="1">
            <a:off x="7963850" y="5745387"/>
            <a:ext cx="997700" cy="762250"/>
          </a:xfrm>
          <a:prstGeom prst="rect">
            <a:avLst/>
          </a:prstGeom>
          <a:noFill/>
          <a:ln>
            <a:noFill/>
          </a:ln>
        </p:spPr>
      </p:pic>
      <p:sp>
        <p:nvSpPr>
          <p:cNvPr id="428" name="Google Shape;428;p67"/>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sz="3600"/>
              <a:t>A Problem Solving Process</a:t>
            </a:r>
            <a:endParaRPr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68"/>
          <p:cNvSpPr txBox="1">
            <a:spLocks noGrp="1"/>
          </p:cNvSpPr>
          <p:nvPr>
            <p:ph type="title"/>
          </p:nvPr>
        </p:nvSpPr>
        <p:spPr>
          <a:xfrm>
            <a:off x="457200" y="250507"/>
            <a:ext cx="8229600" cy="13257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sz="3200"/>
              <a:t>Where is your Tier 1 Team?  </a:t>
            </a:r>
            <a:br>
              <a:rPr lang="en-US" sz="3200"/>
            </a:br>
            <a:r>
              <a:rPr lang="en-US" sz="3200"/>
              <a:t>Typical vs. Effective Problem Solvers</a:t>
            </a:r>
            <a:endParaRPr/>
          </a:p>
        </p:txBody>
      </p:sp>
      <p:sp>
        <p:nvSpPr>
          <p:cNvPr id="435" name="Google Shape;435;p68"/>
          <p:cNvSpPr txBox="1">
            <a:spLocks noGrp="1"/>
          </p:cNvSpPr>
          <p:nvPr>
            <p:ph type="body" idx="1"/>
          </p:nvPr>
        </p:nvSpPr>
        <p:spPr>
          <a:xfrm>
            <a:off x="912825" y="1666576"/>
            <a:ext cx="3582900" cy="741000"/>
          </a:xfrm>
          <a:prstGeom prst="rect">
            <a:avLst/>
          </a:prstGeom>
          <a:solidFill>
            <a:srgbClr val="003369">
              <a:alpha val="74117"/>
            </a:srgbClr>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2400"/>
              <a:buFont typeface="Arial"/>
              <a:buNone/>
            </a:pPr>
            <a:r>
              <a:rPr lang="en-US" sz="2400">
                <a:latin typeface="Verdana"/>
                <a:ea typeface="Verdana"/>
                <a:cs typeface="Verdana"/>
                <a:sym typeface="Verdana"/>
              </a:rPr>
              <a:t>Effective Problem Solving</a:t>
            </a:r>
            <a:endParaRPr sz="2400"/>
          </a:p>
        </p:txBody>
      </p:sp>
      <p:sp>
        <p:nvSpPr>
          <p:cNvPr id="436" name="Google Shape;436;p68"/>
          <p:cNvSpPr txBox="1">
            <a:spLocks noGrp="1"/>
          </p:cNvSpPr>
          <p:nvPr>
            <p:ph type="body" idx="3"/>
          </p:nvPr>
        </p:nvSpPr>
        <p:spPr>
          <a:xfrm>
            <a:off x="5105400" y="1673500"/>
            <a:ext cx="3581400" cy="741000"/>
          </a:xfrm>
          <a:prstGeom prst="rect">
            <a:avLst/>
          </a:prstGeom>
          <a:solidFill>
            <a:srgbClr val="003369">
              <a:alpha val="74117"/>
            </a:srgbClr>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2400"/>
              <a:buFont typeface="Arial"/>
              <a:buNone/>
            </a:pPr>
            <a:r>
              <a:rPr lang="en-US" sz="2400">
                <a:latin typeface="Verdana"/>
                <a:ea typeface="Verdana"/>
                <a:cs typeface="Verdana"/>
                <a:sym typeface="Verdana"/>
              </a:rPr>
              <a:t>Typical Problem Solving</a:t>
            </a:r>
            <a:endParaRPr sz="2400"/>
          </a:p>
        </p:txBody>
      </p:sp>
      <p:sp>
        <p:nvSpPr>
          <p:cNvPr id="437" name="Google Shape;437;p68"/>
          <p:cNvSpPr txBox="1">
            <a:spLocks noGrp="1"/>
          </p:cNvSpPr>
          <p:nvPr>
            <p:ph type="body" idx="2"/>
          </p:nvPr>
        </p:nvSpPr>
        <p:spPr>
          <a:xfrm>
            <a:off x="160225" y="2490750"/>
            <a:ext cx="4411800" cy="41865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Font typeface="Verdana"/>
              <a:buChar char="•"/>
            </a:pPr>
            <a:r>
              <a:rPr lang="en-US">
                <a:latin typeface="Verdana"/>
                <a:ea typeface="Verdana"/>
                <a:cs typeface="Verdana"/>
                <a:sym typeface="Verdana"/>
              </a:rPr>
              <a:t>Observable and measurable terms</a:t>
            </a:r>
            <a:endParaRPr>
              <a:latin typeface="Verdana"/>
              <a:ea typeface="Verdana"/>
              <a:cs typeface="Verdana"/>
              <a:sym typeface="Verdana"/>
            </a:endParaRPr>
          </a:p>
          <a:p>
            <a:pPr marL="228600" lvl="0" indent="-228600" algn="l" rtl="0">
              <a:lnSpc>
                <a:spcPct val="100000"/>
              </a:lnSpc>
              <a:spcBef>
                <a:spcPts val="1000"/>
              </a:spcBef>
              <a:spcAft>
                <a:spcPts val="0"/>
              </a:spcAft>
              <a:buSzPts val="2400"/>
              <a:buFont typeface="Verdana"/>
              <a:buChar char="•"/>
            </a:pPr>
            <a:r>
              <a:rPr lang="en-US">
                <a:latin typeface="Verdana"/>
                <a:ea typeface="Verdana"/>
                <a:cs typeface="Verdana"/>
                <a:sym typeface="Verdana"/>
              </a:rPr>
              <a:t>Multiple sources of data to validate assumptions</a:t>
            </a:r>
            <a:endParaRPr>
              <a:latin typeface="Verdana"/>
              <a:ea typeface="Verdana"/>
              <a:cs typeface="Verdana"/>
              <a:sym typeface="Verdana"/>
            </a:endParaRPr>
          </a:p>
          <a:p>
            <a:pPr marL="228600" lvl="0" indent="-228600" algn="l" rtl="0">
              <a:lnSpc>
                <a:spcPct val="100000"/>
              </a:lnSpc>
              <a:spcBef>
                <a:spcPts val="1000"/>
              </a:spcBef>
              <a:spcAft>
                <a:spcPts val="0"/>
              </a:spcAft>
              <a:buSzPts val="2400"/>
              <a:buFont typeface="Verdana"/>
              <a:buChar char="•"/>
            </a:pPr>
            <a:r>
              <a:rPr lang="en-US">
                <a:latin typeface="Verdana"/>
                <a:ea typeface="Verdana"/>
                <a:cs typeface="Verdana"/>
                <a:sym typeface="Verdana"/>
              </a:rPr>
              <a:t>Highly detailed steps to implement the intervention with fidelity</a:t>
            </a:r>
            <a:endParaRPr>
              <a:latin typeface="Verdana"/>
              <a:ea typeface="Verdana"/>
              <a:cs typeface="Verdana"/>
              <a:sym typeface="Verdana"/>
            </a:endParaRPr>
          </a:p>
          <a:p>
            <a:pPr marL="228600" lvl="0" indent="-228600" algn="l" rtl="0">
              <a:lnSpc>
                <a:spcPct val="100000"/>
              </a:lnSpc>
              <a:spcBef>
                <a:spcPts val="1000"/>
              </a:spcBef>
              <a:spcAft>
                <a:spcPts val="0"/>
              </a:spcAft>
              <a:buSzPts val="2400"/>
              <a:buFont typeface="Verdana"/>
              <a:buChar char="•"/>
            </a:pPr>
            <a:r>
              <a:rPr lang="en-US">
                <a:latin typeface="Verdana"/>
                <a:ea typeface="Verdana"/>
                <a:cs typeface="Verdana"/>
                <a:sym typeface="Verdana"/>
              </a:rPr>
              <a:t>Use student &amp; intervention fidelity data to identify next steps</a:t>
            </a:r>
            <a:endParaRPr>
              <a:latin typeface="Verdana"/>
              <a:ea typeface="Verdana"/>
              <a:cs typeface="Verdana"/>
              <a:sym typeface="Verdana"/>
            </a:endParaRPr>
          </a:p>
        </p:txBody>
      </p:sp>
      <p:sp>
        <p:nvSpPr>
          <p:cNvPr id="438" name="Google Shape;438;p68"/>
          <p:cNvSpPr txBox="1">
            <a:spLocks noGrp="1"/>
          </p:cNvSpPr>
          <p:nvPr>
            <p:ph type="body" idx="4"/>
          </p:nvPr>
        </p:nvSpPr>
        <p:spPr>
          <a:xfrm>
            <a:off x="4572025" y="2486900"/>
            <a:ext cx="4411800" cy="39246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400"/>
              <a:buFont typeface="Verdana"/>
              <a:buChar char="•"/>
            </a:pPr>
            <a:r>
              <a:rPr lang="en-US">
                <a:solidFill>
                  <a:schemeClr val="dk1"/>
                </a:solidFill>
                <a:latin typeface="Verdana"/>
                <a:ea typeface="Verdana"/>
                <a:cs typeface="Verdana"/>
                <a:sym typeface="Verdana"/>
              </a:rPr>
              <a:t>Define</a:t>
            </a:r>
            <a:r>
              <a:rPr lang="en-US">
                <a:latin typeface="Verdana"/>
                <a:ea typeface="Verdana"/>
                <a:cs typeface="Verdana"/>
                <a:sym typeface="Verdana"/>
              </a:rPr>
              <a:t>d</a:t>
            </a:r>
            <a:r>
              <a:rPr lang="en-US">
                <a:solidFill>
                  <a:schemeClr val="dk1"/>
                </a:solidFill>
                <a:latin typeface="Verdana"/>
                <a:ea typeface="Verdana"/>
                <a:cs typeface="Verdana"/>
                <a:sym typeface="Verdana"/>
              </a:rPr>
              <a:t> vaguely</a:t>
            </a:r>
            <a:endParaRPr>
              <a:latin typeface="Verdana"/>
              <a:ea typeface="Verdana"/>
              <a:cs typeface="Verdana"/>
              <a:sym typeface="Verdana"/>
            </a:endParaRPr>
          </a:p>
          <a:p>
            <a:pPr marL="228600" lvl="0" indent="-228600" algn="l" rtl="0">
              <a:lnSpc>
                <a:spcPct val="100000"/>
              </a:lnSpc>
              <a:spcBef>
                <a:spcPts val="1000"/>
              </a:spcBef>
              <a:spcAft>
                <a:spcPts val="0"/>
              </a:spcAft>
              <a:buClr>
                <a:schemeClr val="dk1"/>
              </a:buClr>
              <a:buSzPts val="2400"/>
              <a:buFont typeface="Verdana"/>
              <a:buChar char="•"/>
            </a:pPr>
            <a:r>
              <a:rPr lang="en-US">
                <a:latin typeface="Verdana"/>
                <a:ea typeface="Verdana"/>
                <a:cs typeface="Verdana"/>
                <a:sym typeface="Verdana"/>
              </a:rPr>
              <a:t>Assumptions not </a:t>
            </a:r>
            <a:r>
              <a:rPr lang="en-US">
                <a:solidFill>
                  <a:schemeClr val="dk1"/>
                </a:solidFill>
                <a:latin typeface="Verdana"/>
                <a:ea typeface="Verdana"/>
                <a:cs typeface="Verdana"/>
                <a:sym typeface="Verdana"/>
              </a:rPr>
              <a:t>validated</a:t>
            </a:r>
            <a:endParaRPr>
              <a:latin typeface="Verdana"/>
              <a:ea typeface="Verdana"/>
              <a:cs typeface="Verdana"/>
              <a:sym typeface="Verdana"/>
            </a:endParaRPr>
          </a:p>
          <a:p>
            <a:pPr marL="228600" lvl="0" indent="-228600" algn="l" rtl="0">
              <a:lnSpc>
                <a:spcPct val="100000"/>
              </a:lnSpc>
              <a:spcBef>
                <a:spcPts val="1000"/>
              </a:spcBef>
              <a:spcAft>
                <a:spcPts val="0"/>
              </a:spcAft>
              <a:buClr>
                <a:schemeClr val="dk1"/>
              </a:buClr>
              <a:buSzPts val="2400"/>
              <a:buFont typeface="Verdana"/>
              <a:buChar char="•"/>
            </a:pPr>
            <a:r>
              <a:rPr lang="en-US">
                <a:latin typeface="Verdana"/>
                <a:ea typeface="Verdana"/>
                <a:cs typeface="Verdana"/>
                <a:sym typeface="Verdana"/>
              </a:rPr>
              <a:t>G</a:t>
            </a:r>
            <a:r>
              <a:rPr lang="en-US">
                <a:solidFill>
                  <a:schemeClr val="dk1"/>
                </a:solidFill>
                <a:latin typeface="Verdana"/>
                <a:ea typeface="Verdana"/>
                <a:cs typeface="Verdana"/>
                <a:sym typeface="Verdana"/>
              </a:rPr>
              <a:t>eneric plans</a:t>
            </a:r>
            <a:endParaRPr>
              <a:latin typeface="Verdana"/>
              <a:ea typeface="Verdana"/>
              <a:cs typeface="Verdana"/>
              <a:sym typeface="Verdana"/>
            </a:endParaRPr>
          </a:p>
          <a:p>
            <a:pPr marL="228600" lvl="0" indent="-228600" algn="l" rtl="0">
              <a:lnSpc>
                <a:spcPct val="100000"/>
              </a:lnSpc>
              <a:spcBef>
                <a:spcPts val="1000"/>
              </a:spcBef>
              <a:spcAft>
                <a:spcPts val="0"/>
              </a:spcAft>
              <a:buClr>
                <a:schemeClr val="dk1"/>
              </a:buClr>
              <a:buSzPts val="2400"/>
              <a:buFont typeface="Verdana"/>
              <a:buChar char="•"/>
            </a:pPr>
            <a:r>
              <a:rPr lang="en-US">
                <a:latin typeface="Verdana"/>
                <a:ea typeface="Verdana"/>
                <a:cs typeface="Verdana"/>
                <a:sym typeface="Verdana"/>
              </a:rPr>
              <a:t>F</a:t>
            </a:r>
            <a:r>
              <a:rPr lang="en-US">
                <a:solidFill>
                  <a:schemeClr val="dk1"/>
                </a:solidFill>
                <a:latin typeface="Verdana"/>
                <a:ea typeface="Verdana"/>
                <a:cs typeface="Verdana"/>
                <a:sym typeface="Verdana"/>
              </a:rPr>
              <a:t>idelity of actions </a:t>
            </a:r>
            <a:r>
              <a:rPr lang="en-US">
                <a:latin typeface="Verdana"/>
                <a:ea typeface="Verdana"/>
                <a:cs typeface="Verdana"/>
                <a:sym typeface="Verdana"/>
              </a:rPr>
              <a:t>and/or outcomes </a:t>
            </a:r>
            <a:r>
              <a:rPr lang="en-US">
                <a:solidFill>
                  <a:schemeClr val="dk1"/>
                </a:solidFill>
                <a:latin typeface="Verdana"/>
                <a:ea typeface="Verdana"/>
                <a:cs typeface="Verdana"/>
                <a:sym typeface="Verdana"/>
              </a:rPr>
              <a:t>not monitored</a:t>
            </a:r>
            <a:endParaRPr>
              <a:latin typeface="Verdana"/>
              <a:ea typeface="Verdana"/>
              <a:cs typeface="Verdana"/>
              <a:sym typeface="Verdana"/>
            </a:endParaRPr>
          </a:p>
          <a:p>
            <a:pPr marL="228600" lvl="0" indent="-228600" algn="l" rtl="0">
              <a:lnSpc>
                <a:spcPct val="100000"/>
              </a:lnSpc>
              <a:spcBef>
                <a:spcPts val="1000"/>
              </a:spcBef>
              <a:spcAft>
                <a:spcPts val="0"/>
              </a:spcAft>
              <a:buClr>
                <a:schemeClr val="dk1"/>
              </a:buClr>
              <a:buSzPts val="2400"/>
              <a:buFont typeface="Verdana"/>
              <a:buChar char="•"/>
            </a:pPr>
            <a:r>
              <a:rPr lang="en-US">
                <a:latin typeface="Verdana"/>
                <a:ea typeface="Verdana"/>
                <a:cs typeface="Verdana"/>
                <a:sym typeface="Verdana"/>
              </a:rPr>
              <a:t>A</a:t>
            </a:r>
            <a:r>
              <a:rPr lang="en-US">
                <a:solidFill>
                  <a:schemeClr val="dk1"/>
                </a:solidFill>
                <a:latin typeface="Verdana"/>
                <a:ea typeface="Verdana"/>
                <a:cs typeface="Verdana"/>
                <a:sym typeface="Verdana"/>
              </a:rPr>
              <a:t>bandon interventions without considering fidelity or </a:t>
            </a:r>
            <a:r>
              <a:rPr lang="en-US">
                <a:latin typeface="Verdana"/>
                <a:ea typeface="Verdana"/>
                <a:cs typeface="Verdana"/>
                <a:sym typeface="Verdana"/>
              </a:rPr>
              <a:t>feasibility</a:t>
            </a:r>
            <a:endParaRPr>
              <a:latin typeface="Verdana"/>
              <a:ea typeface="Verdana"/>
              <a:cs typeface="Verdana"/>
              <a:sym typeface="Verdana"/>
            </a:endParaRPr>
          </a:p>
        </p:txBody>
      </p:sp>
      <p:sp>
        <p:nvSpPr>
          <p:cNvPr id="439" name="Google Shape;439;p68"/>
          <p:cNvSpPr txBox="1"/>
          <p:nvPr/>
        </p:nvSpPr>
        <p:spPr>
          <a:xfrm>
            <a:off x="6319500" y="6380100"/>
            <a:ext cx="28245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US" sz="2400" b="0" i="0" u="none" strike="noStrike" cap="none">
                <a:solidFill>
                  <a:srgbClr val="000000"/>
                </a:solidFill>
                <a:latin typeface="Verdana"/>
                <a:ea typeface="Verdana"/>
                <a:cs typeface="Verdana"/>
                <a:sym typeface="Verdana"/>
              </a:rPr>
              <a:t>Gaunt, B. (2023)</a:t>
            </a:r>
            <a:endParaRPr sz="2400" b="0" i="0" u="none" strike="noStrike" cap="none">
              <a:solidFill>
                <a:srgbClr val="000000"/>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445" name="Google Shape;445;p69" descr="multi-colored pyramid showing three tiers"/>
          <p:cNvPicPr preferRelativeResize="0"/>
          <p:nvPr/>
        </p:nvPicPr>
        <p:blipFill rotWithShape="1">
          <a:blip r:embed="rId3">
            <a:alphaModFix/>
          </a:blip>
          <a:srcRect/>
          <a:stretch/>
        </p:blipFill>
        <p:spPr>
          <a:xfrm>
            <a:off x="838850" y="1778800"/>
            <a:ext cx="4713150" cy="4514775"/>
          </a:xfrm>
          <a:prstGeom prst="rect">
            <a:avLst/>
          </a:prstGeom>
          <a:noFill/>
          <a:ln>
            <a:noFill/>
          </a:ln>
        </p:spPr>
      </p:pic>
      <p:sp>
        <p:nvSpPr>
          <p:cNvPr id="446" name="Google Shape;446;p69"/>
          <p:cNvSpPr txBox="1"/>
          <p:nvPr/>
        </p:nvSpPr>
        <p:spPr>
          <a:xfrm>
            <a:off x="228600" y="3791100"/>
            <a:ext cx="2031000" cy="6285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rgbClr val="000000"/>
                </a:solidFill>
                <a:latin typeface="Verdana"/>
                <a:ea typeface="Verdana"/>
                <a:cs typeface="Verdana"/>
                <a:sym typeface="Verdana"/>
              </a:rPr>
              <a:t>80 - 90%</a:t>
            </a:r>
            <a:endParaRPr sz="2400" b="1" i="0" u="none" strike="noStrike" cap="none">
              <a:solidFill>
                <a:srgbClr val="000000"/>
              </a:solidFill>
              <a:latin typeface="Verdana"/>
              <a:ea typeface="Verdana"/>
              <a:cs typeface="Verdana"/>
              <a:sym typeface="Verdana"/>
            </a:endParaRPr>
          </a:p>
        </p:txBody>
      </p:sp>
      <p:sp>
        <p:nvSpPr>
          <p:cNvPr id="447" name="Google Shape;447;p69"/>
          <p:cNvSpPr txBox="1"/>
          <p:nvPr/>
        </p:nvSpPr>
        <p:spPr>
          <a:xfrm>
            <a:off x="941250" y="2565000"/>
            <a:ext cx="1595400" cy="568500"/>
          </a:xfrm>
          <a:prstGeom prst="rect">
            <a:avLst/>
          </a:prstGeom>
          <a:solidFill>
            <a:srgbClr val="FFF2CC"/>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400" b="1" i="0" u="none" strike="noStrike" cap="none">
                <a:solidFill>
                  <a:srgbClr val="000000"/>
                </a:solidFill>
                <a:latin typeface="Verdana"/>
                <a:ea typeface="Verdana"/>
                <a:cs typeface="Verdana"/>
                <a:sym typeface="Verdana"/>
              </a:rPr>
              <a:t>5 - 15%</a:t>
            </a:r>
            <a:endParaRPr sz="2400" b="1" i="0" u="none" strike="noStrike" cap="none">
              <a:solidFill>
                <a:srgbClr val="000000"/>
              </a:solidFill>
              <a:latin typeface="Verdana"/>
              <a:ea typeface="Verdana"/>
              <a:cs typeface="Verdana"/>
              <a:sym typeface="Verdana"/>
            </a:endParaRPr>
          </a:p>
        </p:txBody>
      </p:sp>
      <p:sp>
        <p:nvSpPr>
          <p:cNvPr id="448" name="Google Shape;448;p69"/>
          <p:cNvSpPr txBox="1"/>
          <p:nvPr/>
        </p:nvSpPr>
        <p:spPr>
          <a:xfrm>
            <a:off x="2397725" y="1643713"/>
            <a:ext cx="1595400" cy="568500"/>
          </a:xfrm>
          <a:prstGeom prst="rect">
            <a:avLst/>
          </a:prstGeom>
          <a:solidFill>
            <a:srgbClr val="E06666"/>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400" b="1" i="0" u="none" strike="noStrike" cap="none">
                <a:solidFill>
                  <a:srgbClr val="000000"/>
                </a:solidFill>
                <a:latin typeface="Verdana"/>
                <a:ea typeface="Verdana"/>
                <a:cs typeface="Verdana"/>
                <a:sym typeface="Verdana"/>
              </a:rPr>
              <a:t>1 - 5%</a:t>
            </a:r>
            <a:endParaRPr sz="2400" b="1" i="0" u="none" strike="noStrike" cap="none">
              <a:solidFill>
                <a:srgbClr val="000000"/>
              </a:solidFill>
              <a:latin typeface="Verdana"/>
              <a:ea typeface="Verdana"/>
              <a:cs typeface="Verdana"/>
              <a:sym typeface="Verdana"/>
            </a:endParaRPr>
          </a:p>
        </p:txBody>
      </p:sp>
      <p:sp>
        <p:nvSpPr>
          <p:cNvPr id="449" name="Google Shape;449;p69"/>
          <p:cNvSpPr txBox="1"/>
          <p:nvPr/>
        </p:nvSpPr>
        <p:spPr>
          <a:xfrm>
            <a:off x="5400675" y="1600200"/>
            <a:ext cx="3514800" cy="4418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US" sz="2300" b="0" i="0" u="none" strike="noStrike" cap="none">
                <a:solidFill>
                  <a:srgbClr val="000000"/>
                </a:solidFill>
                <a:latin typeface="Verdana"/>
                <a:ea typeface="Verdana"/>
                <a:cs typeface="Verdana"/>
                <a:sym typeface="Verdana"/>
              </a:rPr>
              <a:t>Tier 3 for a </a:t>
            </a:r>
            <a:r>
              <a:rPr lang="en-US" sz="2300" b="0" i="1" u="none" strike="noStrike" cap="none">
                <a:solidFill>
                  <a:srgbClr val="000000"/>
                </a:solidFill>
                <a:latin typeface="Verdana"/>
                <a:ea typeface="Verdana"/>
                <a:cs typeface="Verdana"/>
                <a:sym typeface="Verdana"/>
              </a:rPr>
              <a:t>Few</a:t>
            </a:r>
            <a:r>
              <a:rPr lang="en-US" sz="2300" b="0" i="0" u="none" strike="noStrike" cap="none">
                <a:solidFill>
                  <a:srgbClr val="000000"/>
                </a:solidFill>
                <a:latin typeface="Verdana"/>
                <a:ea typeface="Verdana"/>
                <a:cs typeface="Verdana"/>
                <a:sym typeface="Verdana"/>
              </a:rPr>
              <a:t>: Intensive, Individualized</a:t>
            </a:r>
            <a:endParaRPr sz="23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000"/>
              <a:buFont typeface="Arial"/>
              <a:buNone/>
            </a:pPr>
            <a:endParaRPr sz="23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000"/>
              <a:buFont typeface="Arial"/>
              <a:buNone/>
            </a:pPr>
            <a:endParaRPr sz="23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000"/>
              <a:buFont typeface="Arial"/>
              <a:buNone/>
            </a:pPr>
            <a:r>
              <a:rPr lang="en-US" sz="2300" b="0" i="0" u="none" strike="noStrike" cap="none">
                <a:solidFill>
                  <a:srgbClr val="000000"/>
                </a:solidFill>
                <a:latin typeface="Verdana"/>
                <a:ea typeface="Verdana"/>
                <a:cs typeface="Verdana"/>
                <a:sym typeface="Verdana"/>
              </a:rPr>
              <a:t>Tier 2 for </a:t>
            </a:r>
            <a:r>
              <a:rPr lang="en-US" sz="2300" b="0" i="1" u="none" strike="noStrike" cap="none">
                <a:solidFill>
                  <a:srgbClr val="000000"/>
                </a:solidFill>
                <a:latin typeface="Verdana"/>
                <a:ea typeface="Verdana"/>
                <a:cs typeface="Verdana"/>
                <a:sym typeface="Verdana"/>
              </a:rPr>
              <a:t>Some</a:t>
            </a:r>
            <a:r>
              <a:rPr lang="en-US" sz="2300" b="0" i="0" u="none" strike="noStrike" cap="none">
                <a:solidFill>
                  <a:srgbClr val="000000"/>
                </a:solidFill>
                <a:latin typeface="Verdana"/>
                <a:ea typeface="Verdana"/>
                <a:cs typeface="Verdana"/>
                <a:sym typeface="Verdana"/>
              </a:rPr>
              <a:t>: Targeted for Small Groups</a:t>
            </a:r>
            <a:endParaRPr sz="23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000"/>
              <a:buFont typeface="Arial"/>
              <a:buNone/>
            </a:pPr>
            <a:endParaRPr sz="23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000"/>
              <a:buFont typeface="Arial"/>
              <a:buNone/>
            </a:pPr>
            <a:endParaRPr sz="23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000"/>
              <a:buFont typeface="Arial"/>
              <a:buNone/>
            </a:pPr>
            <a:r>
              <a:rPr lang="en-US" sz="2300" b="1" i="0" u="none" strike="noStrike" cap="none">
                <a:solidFill>
                  <a:srgbClr val="000000"/>
                </a:solidFill>
                <a:latin typeface="Verdana"/>
                <a:ea typeface="Verdana"/>
                <a:cs typeface="Verdana"/>
                <a:sym typeface="Verdana"/>
              </a:rPr>
              <a:t>Tier I for </a:t>
            </a:r>
            <a:r>
              <a:rPr lang="en-US" sz="2300" b="1" i="1" u="none" strike="noStrike" cap="none">
                <a:solidFill>
                  <a:srgbClr val="000000"/>
                </a:solidFill>
                <a:latin typeface="Verdana"/>
                <a:ea typeface="Verdana"/>
                <a:cs typeface="Verdana"/>
                <a:sym typeface="Verdana"/>
              </a:rPr>
              <a:t>All</a:t>
            </a:r>
            <a:r>
              <a:rPr lang="en-US" sz="2300" b="1" i="0" u="none" strike="noStrike" cap="none">
                <a:solidFill>
                  <a:srgbClr val="000000"/>
                </a:solidFill>
                <a:latin typeface="Verdana"/>
                <a:ea typeface="Verdana"/>
                <a:cs typeface="Verdana"/>
                <a:sym typeface="Verdana"/>
              </a:rPr>
              <a:t>: Core/Universal</a:t>
            </a:r>
            <a:endParaRPr sz="2300" b="1" i="0" u="none" strike="noStrike" cap="none">
              <a:solidFill>
                <a:srgbClr val="000000"/>
              </a:solidFill>
              <a:latin typeface="Verdana"/>
              <a:ea typeface="Verdana"/>
              <a:cs typeface="Verdana"/>
              <a:sym typeface="Verdana"/>
            </a:endParaRPr>
          </a:p>
        </p:txBody>
      </p:sp>
      <p:sp>
        <p:nvSpPr>
          <p:cNvPr id="450" name="Google Shape;450;p69"/>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105775"/>
              </a:buClr>
              <a:buSzPts val="4000"/>
              <a:buFont typeface="Verdana"/>
              <a:buNone/>
            </a:pPr>
            <a:r>
              <a:rPr lang="en-US" sz="3800"/>
              <a:t>How well are we serving all students? </a:t>
            </a:r>
            <a:endParaRPr sz="3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70"/>
          <p:cNvSpPr txBox="1">
            <a:spLocks noGrp="1"/>
          </p:cNvSpPr>
          <p:nvPr>
            <p:ph type="title"/>
          </p:nvPr>
        </p:nvSpPr>
        <p:spPr>
          <a:xfrm>
            <a:off x="228600" y="88300"/>
            <a:ext cx="8686800" cy="11178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990"/>
              <a:buNone/>
            </a:pPr>
            <a:endParaRPr sz="2600"/>
          </a:p>
          <a:p>
            <a:pPr marL="0" lvl="0" indent="0" algn="ctr" rtl="0">
              <a:lnSpc>
                <a:spcPct val="100000"/>
              </a:lnSpc>
              <a:spcBef>
                <a:spcPts val="0"/>
              </a:spcBef>
              <a:spcAft>
                <a:spcPts val="0"/>
              </a:spcAft>
              <a:buSzPts val="990"/>
              <a:buNone/>
            </a:pPr>
            <a:r>
              <a:rPr lang="en-US" sz="3400"/>
              <a:t>Where do most of our decisions about supporting students occur?</a:t>
            </a:r>
            <a:endParaRPr sz="3400"/>
          </a:p>
          <a:p>
            <a:pPr marL="0" lvl="0" indent="0" algn="ctr" rtl="0">
              <a:lnSpc>
                <a:spcPct val="100000"/>
              </a:lnSpc>
              <a:spcBef>
                <a:spcPts val="0"/>
              </a:spcBef>
              <a:spcAft>
                <a:spcPts val="0"/>
              </a:spcAft>
              <a:buSzPts val="990"/>
              <a:buNone/>
            </a:pPr>
            <a:r>
              <a:rPr lang="en-US" sz="2600"/>
              <a:t> </a:t>
            </a:r>
            <a:endParaRPr sz="2600"/>
          </a:p>
        </p:txBody>
      </p:sp>
      <p:pic>
        <p:nvPicPr>
          <p:cNvPr id="457" name="Google Shape;457;p70"/>
          <p:cNvPicPr preferRelativeResize="0"/>
          <p:nvPr/>
        </p:nvPicPr>
        <p:blipFill rotWithShape="1">
          <a:blip r:embed="rId3">
            <a:alphaModFix/>
          </a:blip>
          <a:srcRect/>
          <a:stretch/>
        </p:blipFill>
        <p:spPr>
          <a:xfrm>
            <a:off x="3992850" y="2039200"/>
            <a:ext cx="4399000" cy="3492800"/>
          </a:xfrm>
          <a:prstGeom prst="rect">
            <a:avLst/>
          </a:prstGeom>
          <a:noFill/>
          <a:ln>
            <a:noFill/>
          </a:ln>
        </p:spPr>
      </p:pic>
      <p:pic>
        <p:nvPicPr>
          <p:cNvPr id="458" name="Google Shape;458;p70"/>
          <p:cNvPicPr preferRelativeResize="0"/>
          <p:nvPr/>
        </p:nvPicPr>
        <p:blipFill rotWithShape="1">
          <a:blip r:embed="rId4">
            <a:alphaModFix/>
          </a:blip>
          <a:srcRect l="59349" t="28601" r="10311"/>
          <a:stretch/>
        </p:blipFill>
        <p:spPr>
          <a:xfrm>
            <a:off x="1056650" y="1749150"/>
            <a:ext cx="1906175" cy="43562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462"/>
        <p:cNvGrpSpPr/>
        <p:nvPr/>
      </p:nvGrpSpPr>
      <p:grpSpPr>
        <a:xfrm>
          <a:off x="0" y="0"/>
          <a:ext cx="0" cy="0"/>
          <a:chOff x="0" y="0"/>
          <a:chExt cx="0" cy="0"/>
        </a:xfrm>
      </p:grpSpPr>
      <p:sp>
        <p:nvSpPr>
          <p:cNvPr id="463" name="Google Shape;463;p71"/>
          <p:cNvSpPr txBox="1">
            <a:spLocks noGrp="1"/>
          </p:cNvSpPr>
          <p:nvPr>
            <p:ph type="title"/>
          </p:nvPr>
        </p:nvSpPr>
        <p:spPr>
          <a:xfrm>
            <a:off x="457200" y="274638"/>
            <a:ext cx="8229600" cy="1132200"/>
          </a:xfrm>
          <a:prstGeom prst="rect">
            <a:avLst/>
          </a:prstGeom>
          <a:solidFill>
            <a:srgbClr val="003369"/>
          </a:solidFill>
          <a:ln w="2857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4000"/>
              <a:buFont typeface="Verdana"/>
              <a:buNone/>
            </a:pPr>
            <a:r>
              <a:rPr lang="en-US" sz="3700"/>
              <a:t>Do we have the right people on our team?  </a:t>
            </a:r>
            <a:endParaRPr sz="3700" b="0" i="0" u="none" strike="noStrike" cap="none">
              <a:solidFill>
                <a:schemeClr val="dk1"/>
              </a:solidFill>
              <a:latin typeface="Verdana"/>
              <a:ea typeface="Verdana"/>
              <a:cs typeface="Verdana"/>
              <a:sym typeface="Verdana"/>
            </a:endParaRPr>
          </a:p>
        </p:txBody>
      </p:sp>
      <p:pic>
        <p:nvPicPr>
          <p:cNvPr id="464" name="Google Shape;464;p71"/>
          <p:cNvPicPr preferRelativeResize="0"/>
          <p:nvPr/>
        </p:nvPicPr>
        <p:blipFill rotWithShape="1">
          <a:blip r:embed="rId3">
            <a:alphaModFix/>
          </a:blip>
          <a:srcRect/>
          <a:stretch/>
        </p:blipFill>
        <p:spPr>
          <a:xfrm>
            <a:off x="1876625" y="1832002"/>
            <a:ext cx="5624300" cy="4465675"/>
          </a:xfrm>
          <a:prstGeom prst="rect">
            <a:avLst/>
          </a:prstGeom>
          <a:noFill/>
          <a:ln>
            <a:noFill/>
          </a:ln>
        </p:spPr>
      </p:pic>
      <p:sp>
        <p:nvSpPr>
          <p:cNvPr id="465" name="Google Shape;465;p71"/>
          <p:cNvSpPr txBox="1"/>
          <p:nvPr/>
        </p:nvSpPr>
        <p:spPr>
          <a:xfrm>
            <a:off x="2152875" y="1325100"/>
            <a:ext cx="1880100" cy="50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1" i="0" u="none" strike="noStrike" cap="none">
                <a:solidFill>
                  <a:srgbClr val="000000"/>
                </a:solidFill>
                <a:latin typeface="Verdana"/>
                <a:ea typeface="Verdana"/>
                <a:cs typeface="Verdana"/>
                <a:sym typeface="Verdana"/>
              </a:rPr>
              <a:t>Teacher</a:t>
            </a:r>
            <a:endParaRPr sz="2400" b="1" i="0" u="none" strike="noStrike" cap="none">
              <a:solidFill>
                <a:srgbClr val="000000"/>
              </a:solidFill>
              <a:latin typeface="Verdana"/>
              <a:ea typeface="Verdana"/>
              <a:cs typeface="Verdana"/>
              <a:sym typeface="Verdana"/>
            </a:endParaRPr>
          </a:p>
        </p:txBody>
      </p:sp>
      <p:sp>
        <p:nvSpPr>
          <p:cNvPr id="466" name="Google Shape;466;p71"/>
          <p:cNvSpPr txBox="1"/>
          <p:nvPr/>
        </p:nvSpPr>
        <p:spPr>
          <a:xfrm>
            <a:off x="5664750" y="1406850"/>
            <a:ext cx="1880100" cy="8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1" i="0" u="none" strike="noStrike" cap="none">
                <a:solidFill>
                  <a:srgbClr val="000000"/>
                </a:solidFill>
                <a:latin typeface="Verdana"/>
                <a:ea typeface="Verdana"/>
                <a:cs typeface="Verdana"/>
                <a:sym typeface="Verdana"/>
              </a:rPr>
              <a:t>Family Member</a:t>
            </a:r>
            <a:endParaRPr sz="2400" b="1" i="0" u="none" strike="noStrike" cap="none">
              <a:solidFill>
                <a:srgbClr val="000000"/>
              </a:solidFill>
              <a:latin typeface="Verdana"/>
              <a:ea typeface="Verdana"/>
              <a:cs typeface="Verdana"/>
              <a:sym typeface="Verdana"/>
            </a:endParaRPr>
          </a:p>
        </p:txBody>
      </p:sp>
      <p:sp>
        <p:nvSpPr>
          <p:cNvPr id="467" name="Google Shape;467;p71"/>
          <p:cNvSpPr txBox="1"/>
          <p:nvPr/>
        </p:nvSpPr>
        <p:spPr>
          <a:xfrm>
            <a:off x="7263900" y="3299825"/>
            <a:ext cx="1880100" cy="50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500" b="1" i="0" u="none" strike="noStrike" cap="none">
                <a:solidFill>
                  <a:srgbClr val="000000"/>
                </a:solidFill>
                <a:latin typeface="Verdana"/>
                <a:ea typeface="Verdana"/>
                <a:cs typeface="Verdana"/>
                <a:sym typeface="Verdana"/>
              </a:rPr>
              <a:t>Student</a:t>
            </a:r>
            <a:endParaRPr sz="2500" b="1" i="0" u="none" strike="noStrike" cap="none">
              <a:solidFill>
                <a:srgbClr val="000000"/>
              </a:solidFill>
              <a:latin typeface="Verdana"/>
              <a:ea typeface="Verdana"/>
              <a:cs typeface="Verdana"/>
              <a:sym typeface="Verdana"/>
            </a:endParaRPr>
          </a:p>
        </p:txBody>
      </p:sp>
      <p:sp>
        <p:nvSpPr>
          <p:cNvPr id="468" name="Google Shape;468;p71"/>
          <p:cNvSpPr txBox="1"/>
          <p:nvPr/>
        </p:nvSpPr>
        <p:spPr>
          <a:xfrm>
            <a:off x="6119550" y="6165700"/>
            <a:ext cx="2575200" cy="689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1" i="0" u="none" strike="noStrike" cap="none">
                <a:solidFill>
                  <a:srgbClr val="000000"/>
                </a:solidFill>
                <a:latin typeface="Verdana"/>
                <a:ea typeface="Verdana"/>
                <a:cs typeface="Verdana"/>
                <a:sym typeface="Verdana"/>
              </a:rPr>
              <a:t>Administrator</a:t>
            </a:r>
            <a:endParaRPr sz="2400" b="1" i="0" u="none" strike="noStrike" cap="none">
              <a:solidFill>
                <a:srgbClr val="000000"/>
              </a:solidFill>
              <a:latin typeface="Verdana"/>
              <a:ea typeface="Verdana"/>
              <a:cs typeface="Verdana"/>
              <a:sym typeface="Verdana"/>
            </a:endParaRPr>
          </a:p>
        </p:txBody>
      </p:sp>
      <p:sp>
        <p:nvSpPr>
          <p:cNvPr id="469" name="Google Shape;469;p71"/>
          <p:cNvSpPr txBox="1"/>
          <p:nvPr/>
        </p:nvSpPr>
        <p:spPr>
          <a:xfrm>
            <a:off x="3200800" y="6324850"/>
            <a:ext cx="2125500" cy="370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1" i="0" u="none" strike="noStrike" cap="none">
                <a:solidFill>
                  <a:srgbClr val="000000"/>
                </a:solidFill>
                <a:latin typeface="Verdana"/>
                <a:ea typeface="Verdana"/>
                <a:cs typeface="Verdana"/>
                <a:sym typeface="Verdana"/>
              </a:rPr>
              <a:t>Counselor</a:t>
            </a:r>
            <a:endParaRPr sz="2400" b="1" i="0" u="none" strike="noStrike" cap="none">
              <a:solidFill>
                <a:srgbClr val="000000"/>
              </a:solidFill>
              <a:latin typeface="Verdana"/>
              <a:ea typeface="Verdana"/>
              <a:cs typeface="Verdana"/>
              <a:sym typeface="Verdana"/>
            </a:endParaRPr>
          </a:p>
        </p:txBody>
      </p:sp>
      <p:sp>
        <p:nvSpPr>
          <p:cNvPr id="470" name="Google Shape;470;p71"/>
          <p:cNvSpPr txBox="1"/>
          <p:nvPr/>
        </p:nvSpPr>
        <p:spPr>
          <a:xfrm>
            <a:off x="1395200" y="5550550"/>
            <a:ext cx="1880100" cy="50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1" i="0" u="none" strike="noStrike" cap="none">
                <a:solidFill>
                  <a:srgbClr val="000000"/>
                </a:solidFill>
                <a:latin typeface="Verdana"/>
                <a:ea typeface="Verdana"/>
                <a:cs typeface="Verdana"/>
                <a:sym typeface="Verdana"/>
              </a:rPr>
              <a:t>Staff</a:t>
            </a:r>
            <a:endParaRPr sz="2400" b="1" i="0" u="none" strike="noStrike" cap="none">
              <a:solidFill>
                <a:srgbClr val="000000"/>
              </a:solidFill>
              <a:latin typeface="Verdana"/>
              <a:ea typeface="Verdana"/>
              <a:cs typeface="Verdana"/>
              <a:sym typeface="Verdana"/>
            </a:endParaRPr>
          </a:p>
        </p:txBody>
      </p:sp>
      <p:sp>
        <p:nvSpPr>
          <p:cNvPr id="471" name="Google Shape;471;p71"/>
          <p:cNvSpPr txBox="1"/>
          <p:nvPr/>
        </p:nvSpPr>
        <p:spPr>
          <a:xfrm>
            <a:off x="193525" y="3101975"/>
            <a:ext cx="1880100" cy="90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1" i="0" u="none" strike="noStrike" cap="none">
                <a:solidFill>
                  <a:srgbClr val="000000"/>
                </a:solidFill>
                <a:latin typeface="Verdana"/>
                <a:ea typeface="Verdana"/>
                <a:cs typeface="Verdana"/>
                <a:sym typeface="Verdana"/>
              </a:rPr>
              <a:t>Anyone else?</a:t>
            </a:r>
            <a:endParaRPr sz="2400" b="1" i="0" u="none" strike="noStrike" cap="none">
              <a:solidFill>
                <a:srgbClr val="000000"/>
              </a:solidFill>
              <a:latin typeface="Verdana"/>
              <a:ea typeface="Verdana"/>
              <a:cs typeface="Verdana"/>
              <a:sym typeface="Verdan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72"/>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latin typeface="Verdana"/>
                <a:ea typeface="Verdana"/>
                <a:cs typeface="Verdana"/>
                <a:sym typeface="Verdana"/>
              </a:rPr>
              <a:t>Work Time</a:t>
            </a:r>
            <a:endParaRPr sz="3000">
              <a:latin typeface="Verdana"/>
              <a:ea typeface="Verdana"/>
              <a:cs typeface="Verdana"/>
              <a:sym typeface="Verdana"/>
            </a:endParaRPr>
          </a:p>
        </p:txBody>
      </p:sp>
      <p:sp>
        <p:nvSpPr>
          <p:cNvPr id="478" name="Google Shape;478;p72"/>
          <p:cNvSpPr txBox="1">
            <a:spLocks noGrp="1"/>
          </p:cNvSpPr>
          <p:nvPr>
            <p:ph type="body" idx="1"/>
          </p:nvPr>
        </p:nvSpPr>
        <p:spPr>
          <a:xfrm>
            <a:off x="3575050" y="273050"/>
            <a:ext cx="5481300" cy="65229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3200"/>
              <a:buNone/>
            </a:pPr>
            <a:r>
              <a:rPr lang="en-US" sz="3000">
                <a:solidFill>
                  <a:srgbClr val="000000"/>
                </a:solidFill>
                <a:latin typeface="Verdana"/>
                <a:ea typeface="Verdana"/>
                <a:cs typeface="Verdana"/>
                <a:sym typeface="Verdana"/>
              </a:rPr>
              <a:t>General Features of Tier 1 Standards of Practice</a:t>
            </a:r>
            <a:endParaRPr sz="3000">
              <a:solidFill>
                <a:srgbClr val="000000"/>
              </a:solidFill>
              <a:latin typeface="Verdana"/>
              <a:ea typeface="Verdana"/>
              <a:cs typeface="Verdana"/>
              <a:sym typeface="Verdana"/>
            </a:endParaRPr>
          </a:p>
          <a:p>
            <a:pPr marL="0" lvl="0" indent="0" algn="l" rtl="0">
              <a:lnSpc>
                <a:spcPct val="100000"/>
              </a:lnSpc>
              <a:spcBef>
                <a:spcPts val="360"/>
              </a:spcBef>
              <a:spcAft>
                <a:spcPts val="0"/>
              </a:spcAft>
              <a:buSzPts val="3200"/>
              <a:buNone/>
            </a:pPr>
            <a:endParaRPr sz="3000">
              <a:solidFill>
                <a:srgbClr val="000000"/>
              </a:solidFill>
              <a:latin typeface="Verdana"/>
              <a:ea typeface="Verdana"/>
              <a:cs typeface="Verdana"/>
              <a:sym typeface="Verdana"/>
            </a:endParaRPr>
          </a:p>
          <a:p>
            <a:pPr marL="914400" lvl="0" indent="-419100" algn="l" rtl="0">
              <a:lnSpc>
                <a:spcPct val="100000"/>
              </a:lnSpc>
              <a:spcBef>
                <a:spcPts val="1000"/>
              </a:spcBef>
              <a:spcAft>
                <a:spcPts val="0"/>
              </a:spcAft>
              <a:buClr>
                <a:srgbClr val="000000"/>
              </a:buClr>
              <a:buSzPts val="3000"/>
              <a:buFont typeface="Verdana"/>
              <a:buChar char="➢"/>
            </a:pPr>
            <a:r>
              <a:rPr lang="en-US" sz="3000">
                <a:solidFill>
                  <a:srgbClr val="000000"/>
                </a:solidFill>
                <a:latin typeface="Verdana"/>
                <a:ea typeface="Verdana"/>
                <a:cs typeface="Verdana"/>
                <a:sym typeface="Verdana"/>
              </a:rPr>
              <a:t>Instruction</a:t>
            </a:r>
            <a:endParaRPr sz="3000">
              <a:solidFill>
                <a:srgbClr val="000000"/>
              </a:solidFill>
              <a:latin typeface="Verdana"/>
              <a:ea typeface="Verdana"/>
              <a:cs typeface="Verdana"/>
              <a:sym typeface="Verdana"/>
            </a:endParaRPr>
          </a:p>
          <a:p>
            <a:pPr marL="914400" lvl="0" indent="-419100" algn="l" rtl="0">
              <a:lnSpc>
                <a:spcPct val="100000"/>
              </a:lnSpc>
              <a:spcBef>
                <a:spcPts val="1000"/>
              </a:spcBef>
              <a:spcAft>
                <a:spcPts val="0"/>
              </a:spcAft>
              <a:buClr>
                <a:srgbClr val="000000"/>
              </a:buClr>
              <a:buSzPts val="3000"/>
              <a:buFont typeface="Verdana"/>
              <a:buChar char="➢"/>
            </a:pPr>
            <a:r>
              <a:rPr lang="en-US" sz="3000">
                <a:solidFill>
                  <a:srgbClr val="000000"/>
                </a:solidFill>
                <a:latin typeface="Verdana"/>
                <a:ea typeface="Verdana"/>
                <a:cs typeface="Verdana"/>
                <a:sym typeface="Verdana"/>
              </a:rPr>
              <a:t>Curriculum</a:t>
            </a:r>
            <a:endParaRPr sz="3000">
              <a:solidFill>
                <a:srgbClr val="000000"/>
              </a:solidFill>
              <a:latin typeface="Verdana"/>
              <a:ea typeface="Verdana"/>
              <a:cs typeface="Verdana"/>
              <a:sym typeface="Verdana"/>
            </a:endParaRPr>
          </a:p>
          <a:p>
            <a:pPr marL="914400" lvl="0" indent="-419100" algn="l" rtl="0">
              <a:lnSpc>
                <a:spcPct val="100000"/>
              </a:lnSpc>
              <a:spcBef>
                <a:spcPts val="1000"/>
              </a:spcBef>
              <a:spcAft>
                <a:spcPts val="0"/>
              </a:spcAft>
              <a:buClr>
                <a:srgbClr val="000000"/>
              </a:buClr>
              <a:buSzPts val="3000"/>
              <a:buFont typeface="Verdana"/>
              <a:buChar char="➢"/>
            </a:pPr>
            <a:r>
              <a:rPr lang="en-US" sz="3000">
                <a:solidFill>
                  <a:srgbClr val="000000"/>
                </a:solidFill>
                <a:latin typeface="Verdana"/>
                <a:ea typeface="Verdana"/>
                <a:cs typeface="Verdana"/>
                <a:sym typeface="Verdana"/>
              </a:rPr>
              <a:t>Environment</a:t>
            </a:r>
            <a:endParaRPr sz="3000">
              <a:solidFill>
                <a:srgbClr val="000000"/>
              </a:solidFill>
              <a:latin typeface="Verdana"/>
              <a:ea typeface="Verdana"/>
              <a:cs typeface="Verdana"/>
              <a:sym typeface="Verdana"/>
            </a:endParaRPr>
          </a:p>
          <a:p>
            <a:pPr marL="0" lvl="0" indent="0" algn="l" rtl="0">
              <a:lnSpc>
                <a:spcPct val="100000"/>
              </a:lnSpc>
              <a:spcBef>
                <a:spcPts val="1000"/>
              </a:spcBef>
              <a:spcAft>
                <a:spcPts val="0"/>
              </a:spcAft>
              <a:buNone/>
            </a:pPr>
            <a:endParaRPr sz="2000">
              <a:solidFill>
                <a:srgbClr val="000000"/>
              </a:solidFill>
              <a:latin typeface="Verdana"/>
              <a:ea typeface="Verdana"/>
              <a:cs typeface="Verdana"/>
              <a:sym typeface="Verdana"/>
            </a:endParaRPr>
          </a:p>
          <a:p>
            <a:pPr marL="0" lvl="0" indent="0" algn="l" rtl="0">
              <a:lnSpc>
                <a:spcPct val="100000"/>
              </a:lnSpc>
              <a:spcBef>
                <a:spcPts val="1000"/>
              </a:spcBef>
              <a:spcAft>
                <a:spcPts val="1000"/>
              </a:spcAft>
              <a:buNone/>
            </a:pPr>
            <a:r>
              <a:rPr lang="en-US" sz="2400">
                <a:solidFill>
                  <a:srgbClr val="000000"/>
                </a:solidFill>
                <a:latin typeface="Verdana"/>
                <a:ea typeface="Verdana"/>
                <a:cs typeface="Verdana"/>
                <a:sym typeface="Verdana"/>
              </a:rPr>
              <a:t>(</a:t>
            </a:r>
            <a:r>
              <a:rPr lang="en-US" sz="2400">
                <a:solidFill>
                  <a:srgbClr val="001D35"/>
                </a:solidFill>
                <a:highlight>
                  <a:srgbClr val="FFFFFF"/>
                </a:highlight>
                <a:latin typeface="Verdana"/>
                <a:ea typeface="Verdana"/>
                <a:cs typeface="Verdana"/>
                <a:sym typeface="Verdana"/>
              </a:rPr>
              <a:t>Harlacher, Collins &amp; Potter, 2024)</a:t>
            </a:r>
            <a:endParaRPr sz="2400">
              <a:solidFill>
                <a:srgbClr val="000000"/>
              </a:solidFill>
              <a:latin typeface="Verdana"/>
              <a:ea typeface="Verdana"/>
              <a:cs typeface="Verdana"/>
              <a:sym typeface="Verdana"/>
            </a:endParaRPr>
          </a:p>
        </p:txBody>
      </p:sp>
      <p:sp>
        <p:nvSpPr>
          <p:cNvPr id="479" name="Google Shape;479;p72"/>
          <p:cNvSpPr txBox="1">
            <a:spLocks noGrp="1"/>
          </p:cNvSpPr>
          <p:nvPr>
            <p:ph type="body" idx="2"/>
          </p:nvPr>
        </p:nvSpPr>
        <p:spPr>
          <a:xfrm>
            <a:off x="457200" y="1435100"/>
            <a:ext cx="3008400" cy="4764900"/>
          </a:xfrm>
          <a:prstGeom prst="rect">
            <a:avLst/>
          </a:prstGeom>
          <a:solidFill>
            <a:srgbClr val="003369">
              <a:alpha val="72549"/>
            </a:srgbClr>
          </a:solid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0"/>
              </a:spcAft>
              <a:buClr>
                <a:schemeClr val="dk1"/>
              </a:buClr>
              <a:buSzPts val="1800"/>
              <a:buFont typeface="Arial"/>
              <a:buNone/>
            </a:pPr>
            <a:r>
              <a:rPr lang="en-US" sz="2900">
                <a:solidFill>
                  <a:srgbClr val="FFFFFF"/>
                </a:solidFill>
                <a:latin typeface="Verdana"/>
                <a:ea typeface="Verdana"/>
                <a:cs typeface="Verdana"/>
                <a:sym typeface="Verdana"/>
              </a:rPr>
              <a:t>How are you ensuring that your Tier 1 is healthy?</a:t>
            </a:r>
            <a:endParaRPr sz="2900">
              <a:solidFill>
                <a:srgbClr val="FFFFFF"/>
              </a:solidFill>
              <a:latin typeface="Verdana"/>
              <a:ea typeface="Verdana"/>
              <a:cs typeface="Verdana"/>
              <a:sym typeface="Verdana"/>
            </a:endParaRPr>
          </a:p>
          <a:p>
            <a:pPr marL="0" lvl="0" indent="0" algn="l" rtl="0">
              <a:lnSpc>
                <a:spcPct val="100000"/>
              </a:lnSpc>
              <a:spcBef>
                <a:spcPts val="360"/>
              </a:spcBef>
              <a:spcAft>
                <a:spcPts val="0"/>
              </a:spcAft>
              <a:buClr>
                <a:schemeClr val="dk1"/>
              </a:buClr>
              <a:buSzPts val="1800"/>
              <a:buFont typeface="Arial"/>
              <a:buNone/>
            </a:pPr>
            <a:endParaRPr>
              <a:solidFill>
                <a:srgbClr val="FFFFFF"/>
              </a:solidFill>
              <a:latin typeface="Verdana"/>
              <a:ea typeface="Verdana"/>
              <a:cs typeface="Verdana"/>
              <a:sym typeface="Verdana"/>
            </a:endParaRPr>
          </a:p>
          <a:p>
            <a:pPr marL="0" lvl="0" indent="0" algn="l" rtl="0">
              <a:lnSpc>
                <a:spcPct val="100000"/>
              </a:lnSpc>
              <a:spcBef>
                <a:spcPts val="360"/>
              </a:spcBef>
              <a:spcAft>
                <a:spcPts val="0"/>
              </a:spcAft>
              <a:buClr>
                <a:schemeClr val="dk1"/>
              </a:buClr>
              <a:buSzPts val="1800"/>
              <a:buFont typeface="Arial"/>
              <a:buNone/>
            </a:pPr>
            <a:endParaRPr>
              <a:solidFill>
                <a:srgbClr val="FFFFFF"/>
              </a:solidFill>
              <a:latin typeface="Verdana"/>
              <a:ea typeface="Verdana"/>
              <a:cs typeface="Verdana"/>
              <a:sym typeface="Verdana"/>
            </a:endParaRPr>
          </a:p>
          <a:p>
            <a:pPr marL="0" lvl="0" indent="0" algn="l" rtl="0">
              <a:lnSpc>
                <a:spcPct val="100000"/>
              </a:lnSpc>
              <a:spcBef>
                <a:spcPts val="360"/>
              </a:spcBef>
              <a:spcAft>
                <a:spcPts val="0"/>
              </a:spcAft>
              <a:buClr>
                <a:schemeClr val="dk1"/>
              </a:buClr>
              <a:buSzPts val="1800"/>
              <a:buFont typeface="Arial"/>
              <a:buNone/>
            </a:pPr>
            <a:endParaRPr i="1">
              <a:solidFill>
                <a:srgbClr val="FFFFFF"/>
              </a:solidFill>
              <a:latin typeface="Verdana"/>
              <a:ea typeface="Verdana"/>
              <a:cs typeface="Verdana"/>
              <a:sym typeface="Verdana"/>
            </a:endParaRPr>
          </a:p>
          <a:p>
            <a:pPr marL="0" lvl="0" indent="0" algn="l" rtl="0">
              <a:lnSpc>
                <a:spcPct val="100000"/>
              </a:lnSpc>
              <a:spcBef>
                <a:spcPts val="360"/>
              </a:spcBef>
              <a:spcAft>
                <a:spcPts val="0"/>
              </a:spcAft>
              <a:buClr>
                <a:schemeClr val="dk1"/>
              </a:buClr>
              <a:buSzPts val="1800"/>
              <a:buFont typeface="Arial"/>
              <a:buNone/>
            </a:pPr>
            <a:endParaRPr i="1">
              <a:solidFill>
                <a:srgbClr val="FFFFFF"/>
              </a:solidFill>
              <a:latin typeface="Verdana"/>
              <a:ea typeface="Verdana"/>
              <a:cs typeface="Verdana"/>
              <a:sym typeface="Verdana"/>
            </a:endParaRPr>
          </a:p>
          <a:p>
            <a:pPr marL="0" lvl="0" indent="0" algn="l" rtl="0">
              <a:lnSpc>
                <a:spcPct val="100000"/>
              </a:lnSpc>
              <a:spcBef>
                <a:spcPts val="360"/>
              </a:spcBef>
              <a:spcAft>
                <a:spcPts val="0"/>
              </a:spcAft>
              <a:buClr>
                <a:schemeClr val="dk1"/>
              </a:buClr>
              <a:buSzPts val="1800"/>
              <a:buFont typeface="Arial"/>
              <a:buNone/>
            </a:pPr>
            <a:endParaRPr>
              <a:solidFill>
                <a:srgbClr val="FFFFFF"/>
              </a:solidFill>
              <a:latin typeface="Verdana"/>
              <a:ea typeface="Verdana"/>
              <a:cs typeface="Verdana"/>
              <a:sym typeface="Verdana"/>
            </a:endParaRPr>
          </a:p>
          <a:p>
            <a:pPr marL="0" lvl="0" indent="0" algn="l" rtl="0">
              <a:lnSpc>
                <a:spcPct val="100000"/>
              </a:lnSpc>
              <a:spcBef>
                <a:spcPts val="360"/>
              </a:spcBef>
              <a:spcAft>
                <a:spcPts val="0"/>
              </a:spcAft>
              <a:buClr>
                <a:schemeClr val="dk1"/>
              </a:buClr>
              <a:buSzPts val="1800"/>
              <a:buFont typeface="Arial"/>
              <a:buNone/>
            </a:pPr>
            <a:r>
              <a:rPr lang="en-US">
                <a:solidFill>
                  <a:srgbClr val="FFFFFF"/>
                </a:solidFill>
                <a:latin typeface="Verdana"/>
                <a:ea typeface="Verdana"/>
                <a:cs typeface="Verdana"/>
                <a:sym typeface="Verdana"/>
              </a:rPr>
              <a:t>Workbook p. 12  </a:t>
            </a:r>
            <a:endParaRPr>
              <a:solidFill>
                <a:srgbClr val="FFFFFF"/>
              </a:solidFill>
              <a:latin typeface="Verdana"/>
              <a:ea typeface="Verdana"/>
              <a:cs typeface="Verdana"/>
              <a:sym typeface="Verdana"/>
            </a:endParaRPr>
          </a:p>
        </p:txBody>
      </p:sp>
      <p:pic>
        <p:nvPicPr>
          <p:cNvPr id="480" name="Google Shape;480;p72"/>
          <p:cNvPicPr preferRelativeResize="0"/>
          <p:nvPr/>
        </p:nvPicPr>
        <p:blipFill rotWithShape="1">
          <a:blip r:embed="rId3">
            <a:alphaModFix/>
          </a:blip>
          <a:srcRect/>
          <a:stretch/>
        </p:blipFill>
        <p:spPr>
          <a:xfrm flipH="1">
            <a:off x="2086125" y="4524975"/>
            <a:ext cx="997700" cy="762250"/>
          </a:xfrm>
          <a:prstGeom prst="rect">
            <a:avLst/>
          </a:prstGeom>
          <a:noFill/>
          <a:ln>
            <a:noFill/>
          </a:ln>
        </p:spPr>
      </p:pic>
      <p:pic>
        <p:nvPicPr>
          <p:cNvPr id="481" name="Google Shape;481;p72" descr="Cartoon Sun image - Free stock photo - Public Domain photo - CC0 ..."/>
          <p:cNvPicPr preferRelativeResize="0"/>
          <p:nvPr/>
        </p:nvPicPr>
        <p:blipFill rotWithShape="1">
          <a:blip r:embed="rId4">
            <a:alphaModFix/>
          </a:blip>
          <a:srcRect/>
          <a:stretch/>
        </p:blipFill>
        <p:spPr>
          <a:xfrm>
            <a:off x="8213100" y="5995450"/>
            <a:ext cx="650450" cy="650450"/>
          </a:xfrm>
          <a:prstGeom prst="rect">
            <a:avLst/>
          </a:prstGeom>
          <a:noFill/>
          <a:ln>
            <a:noFill/>
          </a:ln>
        </p:spPr>
      </p:pic>
      <p:pic>
        <p:nvPicPr>
          <p:cNvPr id="482" name="Google Shape;482;p72" descr="5 Minute Timer: Cozy Camping Background&#10;Nature sounds throughout, Silence at the End" title="5 Minute Cozy Camping Timer (Owls, Birds, and Cricket Sounds Throughout)">
            <a:hlinkClick r:id="rId5"/>
          </p:cNvPr>
          <p:cNvPicPr preferRelativeResize="0"/>
          <p:nvPr/>
        </p:nvPicPr>
        <p:blipFill>
          <a:blip r:embed="rId6">
            <a:alphaModFix/>
          </a:blip>
          <a:stretch>
            <a:fillRect/>
          </a:stretch>
        </p:blipFill>
        <p:spPr>
          <a:xfrm>
            <a:off x="3832600" y="5419575"/>
            <a:ext cx="2180125" cy="12263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2"/>
                                        </p:tgtEl>
                                        <p:attrNameLst>
                                          <p:attrName>style.visibility</p:attrName>
                                        </p:attrNameLst>
                                      </p:cBhvr>
                                      <p:to>
                                        <p:strVal val="visible"/>
                                      </p:to>
                                    </p:set>
                                    <p:animEffect transition="in" filter="fade">
                                      <p:cBhvr>
                                        <p:cTn id="7" dur="1000"/>
                                        <p:tgtEl>
                                          <p:spTgt spid="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73"/>
          <p:cNvSpPr txBox="1">
            <a:spLocks noGrp="1"/>
          </p:cNvSpPr>
          <p:nvPr>
            <p:ph type="title"/>
          </p:nvPr>
        </p:nvSpPr>
        <p:spPr>
          <a:xfrm>
            <a:off x="685800" y="1700150"/>
            <a:ext cx="7772400" cy="1181700"/>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100000"/>
              </a:lnSpc>
              <a:spcBef>
                <a:spcPts val="0"/>
              </a:spcBef>
              <a:spcAft>
                <a:spcPts val="0"/>
              </a:spcAft>
              <a:buSzPct val="90102"/>
              <a:buNone/>
            </a:pPr>
            <a:r>
              <a:rPr lang="en-US" sz="4932">
                <a:latin typeface="Verdana"/>
                <a:ea typeface="Verdana"/>
                <a:cs typeface="Verdana"/>
                <a:sym typeface="Verdana"/>
              </a:rPr>
              <a:t>Where to start?</a:t>
            </a:r>
            <a:endParaRPr sz="4932">
              <a:latin typeface="Verdana"/>
              <a:ea typeface="Verdana"/>
              <a:cs typeface="Verdana"/>
              <a:sym typeface="Verdana"/>
            </a:endParaRPr>
          </a:p>
          <a:p>
            <a:pPr marL="0" lvl="0" indent="0" algn="ctr" rtl="0">
              <a:lnSpc>
                <a:spcPct val="100000"/>
              </a:lnSpc>
              <a:spcBef>
                <a:spcPts val="0"/>
              </a:spcBef>
              <a:spcAft>
                <a:spcPts val="0"/>
              </a:spcAft>
              <a:buSzPct val="131583"/>
              <a:buNone/>
            </a:pPr>
            <a:r>
              <a:rPr lang="en-US" sz="3377" b="0" i="1">
                <a:latin typeface="Verdana"/>
                <a:ea typeface="Verdana"/>
                <a:cs typeface="Verdana"/>
                <a:sym typeface="Verdana"/>
              </a:rPr>
              <a:t>Problem Identification</a:t>
            </a:r>
            <a:endParaRPr sz="3377" b="0" i="1">
              <a:latin typeface="Verdana"/>
              <a:ea typeface="Verdana"/>
              <a:cs typeface="Verdana"/>
              <a:sym typeface="Verdana"/>
            </a:endParaRPr>
          </a:p>
        </p:txBody>
      </p:sp>
      <p:pic>
        <p:nvPicPr>
          <p:cNvPr id="489" name="Google Shape;489;p73"/>
          <p:cNvPicPr preferRelativeResize="0"/>
          <p:nvPr/>
        </p:nvPicPr>
        <p:blipFill rotWithShape="1">
          <a:blip r:embed="rId3">
            <a:alphaModFix/>
          </a:blip>
          <a:srcRect/>
          <a:stretch/>
        </p:blipFill>
        <p:spPr>
          <a:xfrm>
            <a:off x="1685905" y="2958050"/>
            <a:ext cx="5909321" cy="36933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56"/>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dirty="0"/>
              <a:t>Materials</a:t>
            </a:r>
            <a:endParaRPr dirty="0"/>
          </a:p>
        </p:txBody>
      </p:sp>
      <p:sp>
        <p:nvSpPr>
          <p:cNvPr id="290" name="Google Shape;290;p56"/>
          <p:cNvSpPr txBox="1"/>
          <p:nvPr/>
        </p:nvSpPr>
        <p:spPr>
          <a:xfrm>
            <a:off x="128325" y="2065500"/>
            <a:ext cx="5124600" cy="1139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3100" u="sng">
                <a:solidFill>
                  <a:schemeClr val="hlink"/>
                </a:solidFill>
                <a:latin typeface="Verdana"/>
                <a:ea typeface="Verdana"/>
                <a:cs typeface="Verdana"/>
                <a:sym typeface="Verdana"/>
                <a:hlinkClick r:id="rId3"/>
              </a:rPr>
              <a:t>https://vtss-ric.vcu.edu/implementers/didm-s/</a:t>
            </a:r>
            <a:r>
              <a:rPr lang="en-US" sz="3100">
                <a:latin typeface="Verdana"/>
                <a:ea typeface="Verdana"/>
                <a:cs typeface="Verdana"/>
                <a:sym typeface="Verdana"/>
              </a:rPr>
              <a:t> </a:t>
            </a:r>
            <a:endParaRPr sz="3100" b="0" i="0" u="none" strike="noStrike" cap="none">
              <a:solidFill>
                <a:srgbClr val="000000"/>
              </a:solidFill>
              <a:latin typeface="Verdana"/>
              <a:ea typeface="Verdana"/>
              <a:cs typeface="Verdana"/>
              <a:sym typeface="Verdana"/>
            </a:endParaRPr>
          </a:p>
        </p:txBody>
      </p:sp>
      <p:pic>
        <p:nvPicPr>
          <p:cNvPr id="291" name="Google Shape;291;p5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flipH="1">
            <a:off x="7532325" y="418975"/>
            <a:ext cx="997700" cy="762250"/>
          </a:xfrm>
          <a:prstGeom prst="rect">
            <a:avLst/>
          </a:prstGeom>
          <a:noFill/>
          <a:ln>
            <a:noFill/>
          </a:ln>
        </p:spPr>
      </p:pic>
      <p:pic>
        <p:nvPicPr>
          <p:cNvPr id="292" name="Google Shape;292;p5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5507475" y="1740475"/>
            <a:ext cx="2933900" cy="3146050"/>
          </a:xfrm>
          <a:prstGeom prst="rect">
            <a:avLst/>
          </a:prstGeom>
          <a:noFill/>
          <a:ln w="19050" cap="flat" cmpd="sng">
            <a:solidFill>
              <a:srgbClr val="B7B7B7"/>
            </a:solidFill>
            <a:prstDash val="solid"/>
            <a:round/>
            <a:headEnd type="none" w="sm" len="sm"/>
            <a:tailEnd type="none" w="sm" len="sm"/>
          </a:ln>
        </p:spPr>
      </p:pic>
      <p:pic>
        <p:nvPicPr>
          <p:cNvPr id="293" name="Google Shape;293;p5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flipH="1">
            <a:off x="421375" y="418975"/>
            <a:ext cx="997700" cy="762249"/>
          </a:xfrm>
          <a:prstGeom prst="rect">
            <a:avLst/>
          </a:prstGeom>
          <a:noFill/>
          <a:ln>
            <a:noFill/>
          </a:ln>
        </p:spPr>
      </p:pic>
      <p:sp>
        <p:nvSpPr>
          <p:cNvPr id="294" name="Google Shape;294;p56"/>
          <p:cNvSpPr txBox="1"/>
          <p:nvPr/>
        </p:nvSpPr>
        <p:spPr>
          <a:xfrm>
            <a:off x="6200425" y="4124445"/>
            <a:ext cx="1548000" cy="376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Workbook</a:t>
            </a:r>
            <a:endParaRPr sz="2400" b="0" i="0" u="none" strike="noStrike" cap="none">
              <a:solidFill>
                <a:srgbClr val="000000"/>
              </a:solidFill>
              <a:latin typeface="Calibri"/>
              <a:ea typeface="Calibri"/>
              <a:cs typeface="Calibri"/>
              <a:sym typeface="Calibri"/>
            </a:endParaRPr>
          </a:p>
        </p:txBody>
      </p:sp>
      <p:pic>
        <p:nvPicPr>
          <p:cNvPr id="295" name="Google Shape;295;p56">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2703375" y="3372500"/>
            <a:ext cx="2509199" cy="3327026"/>
          </a:xfrm>
          <a:prstGeom prst="rect">
            <a:avLst/>
          </a:prstGeom>
          <a:noFill/>
          <a:ln w="9525" cap="flat" cmpd="sng">
            <a:solidFill>
              <a:srgbClr val="B7B7B7"/>
            </a:solidFill>
            <a:prstDash val="solid"/>
            <a:round/>
            <a:headEnd type="none" w="sm" len="sm"/>
            <a:tailEnd type="none" w="sm" len="sm"/>
          </a:ln>
        </p:spPr>
      </p:pic>
      <p:sp>
        <p:nvSpPr>
          <p:cNvPr id="296" name="Google Shape;296;p56"/>
          <p:cNvSpPr txBox="1"/>
          <p:nvPr/>
        </p:nvSpPr>
        <p:spPr>
          <a:xfrm>
            <a:off x="296950" y="4694300"/>
            <a:ext cx="2509200" cy="1302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300" b="0" i="0" u="none" strike="noStrike" cap="none">
                <a:solidFill>
                  <a:srgbClr val="000000"/>
                </a:solidFill>
                <a:latin typeface="Calibri"/>
                <a:ea typeface="Calibri"/>
                <a:cs typeface="Calibri"/>
                <a:sym typeface="Calibri"/>
              </a:rPr>
              <a:t>Notetaker →</a:t>
            </a:r>
            <a:endParaRPr sz="3300" b="0" i="0" u="none" strike="noStrike" cap="none">
              <a:solidFill>
                <a:srgbClr val="000000"/>
              </a:solidFill>
              <a:latin typeface="Calibri"/>
              <a:ea typeface="Calibri"/>
              <a:cs typeface="Calibri"/>
              <a:sym typeface="Calibri"/>
            </a:endParaRPr>
          </a:p>
        </p:txBody>
      </p:sp>
      <p:sp>
        <p:nvSpPr>
          <p:cNvPr id="297" name="Google Shape;297;p56"/>
          <p:cNvSpPr txBox="1"/>
          <p:nvPr/>
        </p:nvSpPr>
        <p:spPr>
          <a:xfrm>
            <a:off x="265485" y="6036875"/>
            <a:ext cx="1203900" cy="41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rgbClr val="000000"/>
                </a:solidFill>
                <a:latin typeface="Verdana"/>
                <a:ea typeface="Verdana"/>
                <a:cs typeface="Verdana"/>
                <a:sym typeface="Verdana"/>
              </a:rPr>
              <a:t>p.</a:t>
            </a:r>
            <a:r>
              <a:rPr lang="en-US" sz="2400">
                <a:latin typeface="Verdana"/>
                <a:ea typeface="Verdana"/>
                <a:cs typeface="Verdana"/>
                <a:sym typeface="Verdana"/>
              </a:rPr>
              <a:t>5-9</a:t>
            </a:r>
            <a:endParaRPr sz="2400" b="0" i="0" u="none" strike="noStrike" cap="none">
              <a:solidFill>
                <a:srgbClr val="000000"/>
              </a:solidFill>
              <a:latin typeface="Verdana"/>
              <a:ea typeface="Verdana"/>
              <a:cs typeface="Verdana"/>
              <a:sym typeface="Verdana"/>
            </a:endParaRPr>
          </a:p>
        </p:txBody>
      </p:sp>
      <p:pic>
        <p:nvPicPr>
          <p:cNvPr id="298" name="Google Shape;298;p5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flipH="1">
            <a:off x="1332338" y="5861400"/>
            <a:ext cx="997700" cy="762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animEffect transition="in" filter="fade">
                                      <p:cBhvr>
                                        <p:cTn id="7" dur="1000"/>
                                        <p:tgtEl>
                                          <p:spTgt spid="292"/>
                                        </p:tgtEl>
                                      </p:cBhvr>
                                    </p:animEffect>
                                  </p:childTnLst>
                                </p:cTn>
                              </p:par>
                              <p:par>
                                <p:cTn id="8" presetID="10" presetClass="entr" presetSubtype="0" fill="hold" nodeType="withEffect">
                                  <p:stCondLst>
                                    <p:cond delay="0"/>
                                  </p:stCondLst>
                                  <p:childTnLst>
                                    <p:set>
                                      <p:cBhvr>
                                        <p:cTn id="9" dur="1" fill="hold">
                                          <p:stCondLst>
                                            <p:cond delay="0"/>
                                          </p:stCondLst>
                                        </p:cTn>
                                        <p:tgtEl>
                                          <p:spTgt spid="294"/>
                                        </p:tgtEl>
                                        <p:attrNameLst>
                                          <p:attrName>style.visibility</p:attrName>
                                        </p:attrNameLst>
                                      </p:cBhvr>
                                      <p:to>
                                        <p:strVal val="visible"/>
                                      </p:to>
                                    </p:set>
                                    <p:animEffect transition="in" filter="fade">
                                      <p:cBhvr>
                                        <p:cTn id="10" dur="1000"/>
                                        <p:tgtEl>
                                          <p:spTgt spid="29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5"/>
                                        </p:tgtEl>
                                        <p:attrNameLst>
                                          <p:attrName>style.visibility</p:attrName>
                                        </p:attrNameLst>
                                      </p:cBhvr>
                                      <p:to>
                                        <p:strVal val="visible"/>
                                      </p:to>
                                    </p:set>
                                    <p:animEffect transition="in" filter="fade">
                                      <p:cBhvr>
                                        <p:cTn id="15" dur="1000"/>
                                        <p:tgtEl>
                                          <p:spTgt spid="295"/>
                                        </p:tgtEl>
                                      </p:cBhvr>
                                    </p:animEffect>
                                  </p:childTnLst>
                                </p:cTn>
                              </p:par>
                              <p:par>
                                <p:cTn id="16" presetID="10" presetClass="entr" presetSubtype="0" fill="hold" nodeType="withEffect">
                                  <p:stCondLst>
                                    <p:cond delay="0"/>
                                  </p:stCondLst>
                                  <p:childTnLst>
                                    <p:set>
                                      <p:cBhvr>
                                        <p:cTn id="17" dur="1" fill="hold">
                                          <p:stCondLst>
                                            <p:cond delay="0"/>
                                          </p:stCondLst>
                                        </p:cTn>
                                        <p:tgtEl>
                                          <p:spTgt spid="296"/>
                                        </p:tgtEl>
                                        <p:attrNameLst>
                                          <p:attrName>style.visibility</p:attrName>
                                        </p:attrNameLst>
                                      </p:cBhvr>
                                      <p:to>
                                        <p:strVal val="visible"/>
                                      </p:to>
                                    </p:set>
                                    <p:animEffect transition="in" filter="fade">
                                      <p:cBhvr>
                                        <p:cTn id="18" dur="1000"/>
                                        <p:tgtEl>
                                          <p:spTgt spid="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74"/>
          <p:cNvSpPr txBox="1">
            <a:spLocks noGrp="1"/>
          </p:cNvSpPr>
          <p:nvPr>
            <p:ph type="ctrTitle"/>
          </p:nvPr>
        </p:nvSpPr>
        <p:spPr>
          <a:xfrm>
            <a:off x="928464" y="1600200"/>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5400"/>
              <a:buNone/>
            </a:pPr>
            <a:r>
              <a:rPr lang="en-US" sz="4400" b="1">
                <a:solidFill>
                  <a:schemeClr val="dk1"/>
                </a:solidFill>
              </a:rPr>
              <a:t>DEFINE: </a:t>
            </a:r>
            <a:br>
              <a:rPr lang="en-US" b="1">
                <a:solidFill>
                  <a:schemeClr val="dk1"/>
                </a:solidFill>
              </a:rPr>
            </a:br>
            <a:r>
              <a:rPr lang="en-US" sz="3600" b="1" i="1">
                <a:solidFill>
                  <a:schemeClr val="dk1"/>
                </a:solidFill>
              </a:rPr>
              <a:t>What is the Problem?</a:t>
            </a:r>
            <a:endParaRPr sz="3600" b="1">
              <a:solidFill>
                <a:schemeClr val="dk1"/>
              </a:solidFill>
            </a:endParaRPr>
          </a:p>
        </p:txBody>
      </p:sp>
      <p:pic>
        <p:nvPicPr>
          <p:cNvPr id="495" name="Google Shape;495;p74"/>
          <p:cNvPicPr preferRelativeResize="0"/>
          <p:nvPr/>
        </p:nvPicPr>
        <p:blipFill rotWithShape="1">
          <a:blip r:embed="rId3">
            <a:alphaModFix/>
          </a:blip>
          <a:srcRect/>
          <a:stretch/>
        </p:blipFill>
        <p:spPr>
          <a:xfrm>
            <a:off x="1119575" y="3457498"/>
            <a:ext cx="6722151" cy="3018750"/>
          </a:xfrm>
          <a:prstGeom prst="rect">
            <a:avLst/>
          </a:prstGeom>
          <a:noFill/>
          <a:ln>
            <a:noFill/>
          </a:ln>
        </p:spPr>
      </p:pic>
      <p:sp>
        <p:nvSpPr>
          <p:cNvPr id="496" name="Google Shape;496;p74"/>
          <p:cNvSpPr/>
          <p:nvPr/>
        </p:nvSpPr>
        <p:spPr>
          <a:xfrm>
            <a:off x="5246775" y="3194425"/>
            <a:ext cx="2424300" cy="13968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6"/>
                                        </p:tgtEl>
                                        <p:attrNameLst>
                                          <p:attrName>style.visibility</p:attrName>
                                        </p:attrNameLst>
                                      </p:cBhvr>
                                      <p:to>
                                        <p:strVal val="visible"/>
                                      </p:to>
                                    </p:set>
                                    <p:animEffect transition="in" filter="fade">
                                      <p:cBhvr>
                                        <p:cTn id="7" dur="1000"/>
                                        <p:tgtEl>
                                          <p:spTgt spid="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Google Shape;502;p75"/>
          <p:cNvPicPr preferRelativeResize="0"/>
          <p:nvPr/>
        </p:nvPicPr>
        <p:blipFill rotWithShape="1">
          <a:blip r:embed="rId3">
            <a:alphaModFix/>
          </a:blip>
          <a:srcRect/>
          <a:stretch/>
        </p:blipFill>
        <p:spPr>
          <a:xfrm>
            <a:off x="3698251" y="3741600"/>
            <a:ext cx="3488675" cy="2873649"/>
          </a:xfrm>
          <a:prstGeom prst="rect">
            <a:avLst/>
          </a:prstGeom>
          <a:noFill/>
          <a:ln>
            <a:noFill/>
          </a:ln>
        </p:spPr>
      </p:pic>
      <p:sp>
        <p:nvSpPr>
          <p:cNvPr id="503" name="Google Shape;503;p75"/>
          <p:cNvSpPr txBox="1"/>
          <p:nvPr/>
        </p:nvSpPr>
        <p:spPr>
          <a:xfrm>
            <a:off x="628650" y="1690825"/>
            <a:ext cx="7886700" cy="405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800" b="0" i="0" u="none" strike="noStrike" cap="none">
                <a:solidFill>
                  <a:srgbClr val="000000"/>
                </a:solidFill>
                <a:latin typeface="Verdana"/>
                <a:ea typeface="Verdana"/>
                <a:cs typeface="Verdana"/>
                <a:sym typeface="Verdana"/>
              </a:rPr>
              <a:t>“If I had an hour to solve a problem I’d spend 55 minutes thinking about the problem and 5 minutes thinking about solutions.” </a:t>
            </a:r>
            <a:endParaRPr sz="28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~Albert Einstein</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 </a:t>
            </a:r>
            <a:endParaRPr sz="2400" b="0" i="0" u="none" strike="noStrike" cap="none">
              <a:solidFill>
                <a:srgbClr val="000000"/>
              </a:solidFill>
              <a:latin typeface="Verdana"/>
              <a:ea typeface="Verdana"/>
              <a:cs typeface="Verdana"/>
              <a:sym typeface="Verdana"/>
            </a:endParaRPr>
          </a:p>
        </p:txBody>
      </p:sp>
      <p:sp>
        <p:nvSpPr>
          <p:cNvPr id="504" name="Google Shape;504;p75"/>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sz="3600"/>
              <a:t>Can you relate?</a:t>
            </a:r>
            <a:endParaRPr sz="3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pic>
        <p:nvPicPr>
          <p:cNvPr id="510" name="Google Shape;510;p76"/>
          <p:cNvPicPr preferRelativeResize="0"/>
          <p:nvPr/>
        </p:nvPicPr>
        <p:blipFill rotWithShape="1">
          <a:blip r:embed="rId3">
            <a:alphaModFix/>
          </a:blip>
          <a:srcRect/>
          <a:stretch/>
        </p:blipFill>
        <p:spPr>
          <a:xfrm>
            <a:off x="3488875" y="4691850"/>
            <a:ext cx="1291650" cy="1268450"/>
          </a:xfrm>
          <a:prstGeom prst="rect">
            <a:avLst/>
          </a:prstGeom>
          <a:noFill/>
          <a:ln>
            <a:noFill/>
          </a:ln>
        </p:spPr>
      </p:pic>
      <p:sp>
        <p:nvSpPr>
          <p:cNvPr id="511" name="Google Shape;511;p76"/>
          <p:cNvSpPr txBox="1">
            <a:spLocks noGrp="1"/>
          </p:cNvSpPr>
          <p:nvPr>
            <p:ph type="body" idx="1"/>
          </p:nvPr>
        </p:nvSpPr>
        <p:spPr>
          <a:xfrm>
            <a:off x="912813" y="1666567"/>
            <a:ext cx="3582900" cy="657600"/>
          </a:xfrm>
          <a:prstGeom prst="rect">
            <a:avLst/>
          </a:prstGeom>
          <a:solidFill>
            <a:srgbClr val="003369">
              <a:alpha val="73725"/>
            </a:srgbClr>
          </a:solidFill>
          <a:ln>
            <a:noFill/>
          </a:ln>
        </p:spPr>
        <p:txBody>
          <a:bodyPr spcFirstLastPara="1" wrap="square" lIns="91425" tIns="45700" rIns="91425" bIns="45700" anchor="b" anchorCtr="0">
            <a:noAutofit/>
          </a:bodyPr>
          <a:lstStyle/>
          <a:p>
            <a:pPr marL="0" lvl="0" indent="0" algn="l" rtl="0">
              <a:lnSpc>
                <a:spcPct val="100000"/>
              </a:lnSpc>
              <a:spcBef>
                <a:spcPts val="420"/>
              </a:spcBef>
              <a:spcAft>
                <a:spcPts val="0"/>
              </a:spcAft>
              <a:buClr>
                <a:schemeClr val="dk1"/>
              </a:buClr>
              <a:buSzPts val="2100"/>
              <a:buFont typeface="Arial"/>
              <a:buNone/>
            </a:pPr>
            <a:r>
              <a:rPr lang="en-US" sz="2400">
                <a:latin typeface="Verdana"/>
                <a:ea typeface="Verdana"/>
                <a:cs typeface="Verdana"/>
                <a:sym typeface="Verdana"/>
              </a:rPr>
              <a:t>Known/Suspected</a:t>
            </a:r>
            <a:endParaRPr sz="2400">
              <a:latin typeface="Verdana"/>
              <a:ea typeface="Verdana"/>
              <a:cs typeface="Verdana"/>
              <a:sym typeface="Verdana"/>
            </a:endParaRPr>
          </a:p>
        </p:txBody>
      </p:sp>
      <p:sp>
        <p:nvSpPr>
          <p:cNvPr id="512" name="Google Shape;512;p76"/>
          <p:cNvSpPr txBox="1">
            <a:spLocks noGrp="1"/>
          </p:cNvSpPr>
          <p:nvPr>
            <p:ph type="body" idx="3"/>
          </p:nvPr>
        </p:nvSpPr>
        <p:spPr>
          <a:xfrm>
            <a:off x="5105400" y="1673500"/>
            <a:ext cx="3581400" cy="639900"/>
          </a:xfrm>
          <a:prstGeom prst="rect">
            <a:avLst/>
          </a:prstGeom>
          <a:solidFill>
            <a:srgbClr val="003369">
              <a:alpha val="73725"/>
            </a:srgbClr>
          </a:solidFill>
          <a:ln>
            <a:noFill/>
          </a:ln>
        </p:spPr>
        <p:txBody>
          <a:bodyPr spcFirstLastPara="1" wrap="square" lIns="91425" tIns="45700" rIns="91425" bIns="45700" anchor="b" anchorCtr="0">
            <a:normAutofit/>
          </a:bodyPr>
          <a:lstStyle/>
          <a:p>
            <a:pPr marL="0" lvl="0" indent="0" algn="l" rtl="0">
              <a:lnSpc>
                <a:spcPct val="100000"/>
              </a:lnSpc>
              <a:spcBef>
                <a:spcPts val="420"/>
              </a:spcBef>
              <a:spcAft>
                <a:spcPts val="0"/>
              </a:spcAft>
              <a:buSzPts val="2100"/>
              <a:buNone/>
            </a:pPr>
            <a:r>
              <a:rPr lang="en-US" sz="2400">
                <a:latin typeface="Verdana"/>
                <a:ea typeface="Verdana"/>
                <a:cs typeface="Verdana"/>
                <a:sym typeface="Verdana"/>
              </a:rPr>
              <a:t>Unknown/Hidden</a:t>
            </a:r>
            <a:endParaRPr sz="2400">
              <a:latin typeface="Verdana"/>
              <a:ea typeface="Verdana"/>
              <a:cs typeface="Verdana"/>
              <a:sym typeface="Verdana"/>
            </a:endParaRPr>
          </a:p>
        </p:txBody>
      </p:sp>
      <p:sp>
        <p:nvSpPr>
          <p:cNvPr id="513" name="Google Shape;513;p76"/>
          <p:cNvSpPr txBox="1">
            <a:spLocks noGrp="1"/>
          </p:cNvSpPr>
          <p:nvPr>
            <p:ph type="body" idx="2"/>
          </p:nvPr>
        </p:nvSpPr>
        <p:spPr>
          <a:xfrm>
            <a:off x="457200" y="2338350"/>
            <a:ext cx="4038300" cy="43029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2400"/>
              <a:buFont typeface="Verdana"/>
              <a:buChar char="•"/>
            </a:pPr>
            <a:r>
              <a:rPr lang="en-US">
                <a:latin typeface="Verdana"/>
                <a:ea typeface="Verdana"/>
                <a:cs typeface="Verdana"/>
                <a:sym typeface="Verdana"/>
              </a:rPr>
              <a:t>Concern or a question from the principal, central office, BLT</a:t>
            </a:r>
            <a:endParaRPr>
              <a:latin typeface="Verdana"/>
              <a:ea typeface="Verdana"/>
              <a:cs typeface="Verdana"/>
              <a:sym typeface="Verdana"/>
            </a:endParaRPr>
          </a:p>
          <a:p>
            <a:pPr marL="171450" lvl="0" indent="-171450" algn="l" rtl="0">
              <a:lnSpc>
                <a:spcPct val="100000"/>
              </a:lnSpc>
              <a:spcBef>
                <a:spcPts val="0"/>
              </a:spcBef>
              <a:spcAft>
                <a:spcPts val="0"/>
              </a:spcAft>
              <a:buSzPts val="2400"/>
              <a:buFont typeface="Verdana"/>
              <a:buChar char="•"/>
            </a:pPr>
            <a:r>
              <a:rPr lang="en-US">
                <a:latin typeface="Verdana"/>
                <a:ea typeface="Verdana"/>
                <a:cs typeface="Verdana"/>
                <a:sym typeface="Verdana"/>
              </a:rPr>
              <a:t>Specific data (grade retention, attendance, SOLs, climate surveys, ODR’s, etc.)</a:t>
            </a:r>
            <a:endParaRPr>
              <a:latin typeface="Verdana"/>
              <a:ea typeface="Verdana"/>
              <a:cs typeface="Verdana"/>
              <a:sym typeface="Verdana"/>
            </a:endParaRPr>
          </a:p>
          <a:p>
            <a:pPr marL="0" lvl="0" indent="0" algn="l" rtl="0">
              <a:lnSpc>
                <a:spcPct val="100000"/>
              </a:lnSpc>
              <a:spcBef>
                <a:spcPts val="0"/>
              </a:spcBef>
              <a:spcAft>
                <a:spcPts val="0"/>
              </a:spcAft>
              <a:buSzPts val="2400"/>
              <a:buNone/>
            </a:pPr>
            <a:endParaRPr sz="1600" i="1">
              <a:latin typeface="Verdana"/>
              <a:ea typeface="Verdana"/>
              <a:cs typeface="Verdana"/>
              <a:sym typeface="Verdana"/>
            </a:endParaRPr>
          </a:p>
          <a:p>
            <a:pPr marL="0" lvl="0" indent="0" algn="l" rtl="0">
              <a:lnSpc>
                <a:spcPct val="100000"/>
              </a:lnSpc>
              <a:spcBef>
                <a:spcPts val="0"/>
              </a:spcBef>
              <a:spcAft>
                <a:spcPts val="0"/>
              </a:spcAft>
              <a:buSzPts val="2400"/>
              <a:buNone/>
            </a:pPr>
            <a:r>
              <a:rPr lang="en-US" i="1">
                <a:latin typeface="Verdana"/>
                <a:ea typeface="Verdana"/>
                <a:cs typeface="Verdana"/>
                <a:sym typeface="Verdana"/>
              </a:rPr>
              <a:t>Cannot assume the concern or question accurately represents reality</a:t>
            </a:r>
            <a:endParaRPr i="1">
              <a:latin typeface="Verdana"/>
              <a:ea typeface="Verdana"/>
              <a:cs typeface="Verdana"/>
              <a:sym typeface="Verdana"/>
            </a:endParaRPr>
          </a:p>
        </p:txBody>
      </p:sp>
      <p:sp>
        <p:nvSpPr>
          <p:cNvPr id="514" name="Google Shape;514;p76"/>
          <p:cNvSpPr txBox="1">
            <a:spLocks noGrp="1"/>
          </p:cNvSpPr>
          <p:nvPr>
            <p:ph type="body" idx="4"/>
          </p:nvPr>
        </p:nvSpPr>
        <p:spPr>
          <a:xfrm>
            <a:off x="4724475" y="2334500"/>
            <a:ext cx="4110300" cy="43029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Font typeface="Verdana"/>
              <a:buChar char="•"/>
            </a:pPr>
            <a:r>
              <a:rPr lang="en-US">
                <a:latin typeface="Verdana"/>
                <a:ea typeface="Verdana"/>
                <a:cs typeface="Verdana"/>
                <a:sym typeface="Verdana"/>
              </a:rPr>
              <a:t>Recognizes areas outside of daily lived experiences</a:t>
            </a:r>
            <a:endParaRPr>
              <a:latin typeface="Verdana"/>
              <a:ea typeface="Verdana"/>
              <a:cs typeface="Verdana"/>
              <a:sym typeface="Verdana"/>
            </a:endParaRPr>
          </a:p>
          <a:p>
            <a:pPr marL="228600" lvl="0" indent="-228600" algn="l" rtl="0">
              <a:lnSpc>
                <a:spcPct val="100000"/>
              </a:lnSpc>
              <a:spcBef>
                <a:spcPts val="0"/>
              </a:spcBef>
              <a:spcAft>
                <a:spcPts val="0"/>
              </a:spcAft>
              <a:buSzPts val="2400"/>
              <a:buFont typeface="Verdana"/>
              <a:buChar char="•"/>
            </a:pPr>
            <a:r>
              <a:rPr lang="en-US">
                <a:latin typeface="Verdana"/>
                <a:ea typeface="Verdana"/>
                <a:cs typeface="Verdana"/>
                <a:sym typeface="Verdana"/>
              </a:rPr>
              <a:t>Looks at big data and discusses how we can find out more about who is not experiencing success</a:t>
            </a:r>
            <a:endParaRPr>
              <a:latin typeface="Verdana"/>
              <a:ea typeface="Verdana"/>
              <a:cs typeface="Verdana"/>
              <a:sym typeface="Verdana"/>
            </a:endParaRPr>
          </a:p>
          <a:p>
            <a:pPr marL="228600" lvl="0" indent="-228600" algn="l" rtl="0">
              <a:lnSpc>
                <a:spcPct val="100000"/>
              </a:lnSpc>
              <a:spcBef>
                <a:spcPts val="0"/>
              </a:spcBef>
              <a:spcAft>
                <a:spcPts val="0"/>
              </a:spcAft>
              <a:buSzPts val="2400"/>
              <a:buFont typeface="Verdana"/>
              <a:buChar char="•"/>
            </a:pPr>
            <a:r>
              <a:rPr lang="en-US">
                <a:latin typeface="Verdana"/>
                <a:ea typeface="Verdana"/>
                <a:cs typeface="Verdana"/>
                <a:sym typeface="Verdana"/>
              </a:rPr>
              <a:t>Involves teacher, student, and family voice and concerns</a:t>
            </a:r>
            <a:endParaRPr>
              <a:latin typeface="Verdana"/>
              <a:ea typeface="Verdana"/>
              <a:cs typeface="Verdana"/>
              <a:sym typeface="Verdana"/>
            </a:endParaRPr>
          </a:p>
        </p:txBody>
      </p:sp>
      <p:sp>
        <p:nvSpPr>
          <p:cNvPr id="515" name="Google Shape;515;p76"/>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sz="3600"/>
              <a:t>Types of Problems</a:t>
            </a:r>
            <a:endParaRPr sz="3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77"/>
          <p:cNvSpPr/>
          <p:nvPr/>
        </p:nvSpPr>
        <p:spPr>
          <a:xfrm>
            <a:off x="5544475" y="1638300"/>
            <a:ext cx="3370800" cy="3111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22" name="Google Shape;522;p77"/>
          <p:cNvSpPr txBox="1"/>
          <p:nvPr/>
        </p:nvSpPr>
        <p:spPr>
          <a:xfrm>
            <a:off x="628650" y="1925600"/>
            <a:ext cx="7886700" cy="391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560"/>
              </a:spcBef>
              <a:spcAft>
                <a:spcPts val="0"/>
              </a:spcAft>
              <a:buClr>
                <a:srgbClr val="000000"/>
              </a:buClr>
              <a:buSzPts val="2500"/>
              <a:buFont typeface="Arial"/>
              <a:buNone/>
            </a:pPr>
            <a:r>
              <a:rPr lang="en-US" sz="2600" b="1" i="1" u="none" strike="noStrike" cap="none">
                <a:solidFill>
                  <a:srgbClr val="FF0000"/>
                </a:solidFill>
                <a:latin typeface="Verdana"/>
                <a:ea typeface="Verdana"/>
                <a:cs typeface="Verdana"/>
                <a:sym typeface="Verdana"/>
              </a:rPr>
              <a:t>Is there a problem?</a:t>
            </a:r>
            <a:r>
              <a:rPr lang="en-US" sz="2600" b="0" i="0" u="none" strike="noStrike" cap="none">
                <a:solidFill>
                  <a:srgbClr val="000000"/>
                </a:solidFill>
                <a:latin typeface="Verdana"/>
                <a:ea typeface="Verdana"/>
                <a:cs typeface="Verdana"/>
                <a:sym typeface="Verdana"/>
              </a:rPr>
              <a:t> </a:t>
            </a:r>
            <a:endParaRPr sz="2600" b="0" i="0" u="none" strike="noStrike" cap="none">
              <a:solidFill>
                <a:srgbClr val="000000"/>
              </a:solidFill>
              <a:latin typeface="Verdana"/>
              <a:ea typeface="Verdana"/>
              <a:cs typeface="Verdana"/>
              <a:sym typeface="Verdana"/>
            </a:endParaRPr>
          </a:p>
          <a:p>
            <a:pPr marL="457200" marR="0" lvl="0" indent="-393700" algn="l" rtl="0">
              <a:lnSpc>
                <a:spcPct val="100000"/>
              </a:lnSpc>
              <a:spcBef>
                <a:spcPts val="1000"/>
              </a:spcBef>
              <a:spcAft>
                <a:spcPts val="0"/>
              </a:spcAft>
              <a:buClr>
                <a:srgbClr val="000000"/>
              </a:buClr>
              <a:buSzPts val="2600"/>
              <a:buFont typeface="Verdana"/>
              <a:buChar char="●"/>
            </a:pPr>
            <a:r>
              <a:rPr lang="en-US" sz="2600" b="0" i="0" u="none" strike="noStrike" cap="none">
                <a:solidFill>
                  <a:srgbClr val="000000"/>
                </a:solidFill>
                <a:latin typeface="Verdana"/>
                <a:ea typeface="Verdana"/>
                <a:cs typeface="Verdana"/>
                <a:sym typeface="Verdana"/>
              </a:rPr>
              <a:t>Academics</a:t>
            </a:r>
            <a:endParaRPr sz="2600" b="0" i="0" u="none" strike="noStrike" cap="none">
              <a:solidFill>
                <a:srgbClr val="000000"/>
              </a:solidFill>
              <a:latin typeface="Verdana"/>
              <a:ea typeface="Verdana"/>
              <a:cs typeface="Verdana"/>
              <a:sym typeface="Verdana"/>
            </a:endParaRPr>
          </a:p>
          <a:p>
            <a:pPr marL="457200" marR="0" lvl="0" indent="-393700" algn="l" rtl="0">
              <a:lnSpc>
                <a:spcPct val="100000"/>
              </a:lnSpc>
              <a:spcBef>
                <a:spcPts val="1000"/>
              </a:spcBef>
              <a:spcAft>
                <a:spcPts val="0"/>
              </a:spcAft>
              <a:buClr>
                <a:srgbClr val="000000"/>
              </a:buClr>
              <a:buSzPts val="2600"/>
              <a:buFont typeface="Verdana"/>
              <a:buChar char="●"/>
            </a:pPr>
            <a:r>
              <a:rPr lang="en-US" sz="2600" b="0" i="0" u="none" strike="noStrike" cap="none">
                <a:solidFill>
                  <a:srgbClr val="000000"/>
                </a:solidFill>
                <a:latin typeface="Verdana"/>
                <a:ea typeface="Verdana"/>
                <a:cs typeface="Verdana"/>
                <a:sym typeface="Verdana"/>
              </a:rPr>
              <a:t>Behavior</a:t>
            </a:r>
            <a:endParaRPr sz="2600" b="0" i="0" u="none" strike="noStrike" cap="none">
              <a:solidFill>
                <a:srgbClr val="000000"/>
              </a:solidFill>
              <a:latin typeface="Verdana"/>
              <a:ea typeface="Verdana"/>
              <a:cs typeface="Verdana"/>
              <a:sym typeface="Verdana"/>
            </a:endParaRPr>
          </a:p>
          <a:p>
            <a:pPr marL="457200" marR="0" lvl="0" indent="-393700" algn="l" rtl="0">
              <a:lnSpc>
                <a:spcPct val="100000"/>
              </a:lnSpc>
              <a:spcBef>
                <a:spcPts val="1000"/>
              </a:spcBef>
              <a:spcAft>
                <a:spcPts val="0"/>
              </a:spcAft>
              <a:buClr>
                <a:srgbClr val="000000"/>
              </a:buClr>
              <a:buSzPts val="2600"/>
              <a:buFont typeface="Verdana"/>
              <a:buChar char="●"/>
            </a:pPr>
            <a:r>
              <a:rPr lang="en-US" sz="2600" b="0" i="0" u="none" strike="noStrike" cap="none">
                <a:solidFill>
                  <a:srgbClr val="000000"/>
                </a:solidFill>
                <a:latin typeface="Verdana"/>
                <a:ea typeface="Verdana"/>
                <a:cs typeface="Verdana"/>
                <a:sym typeface="Verdana"/>
              </a:rPr>
              <a:t>Attendance</a:t>
            </a:r>
            <a:endParaRPr sz="2600" b="0" i="0" u="none" strike="noStrike" cap="none">
              <a:solidFill>
                <a:srgbClr val="000000"/>
              </a:solidFill>
              <a:latin typeface="Verdana"/>
              <a:ea typeface="Verdana"/>
              <a:cs typeface="Verdana"/>
              <a:sym typeface="Verdana"/>
            </a:endParaRPr>
          </a:p>
          <a:p>
            <a:pPr marL="457200" marR="0" lvl="0" indent="-393700" algn="l" rtl="0">
              <a:lnSpc>
                <a:spcPct val="100000"/>
              </a:lnSpc>
              <a:spcBef>
                <a:spcPts val="1000"/>
              </a:spcBef>
              <a:spcAft>
                <a:spcPts val="0"/>
              </a:spcAft>
              <a:buClr>
                <a:srgbClr val="000000"/>
              </a:buClr>
              <a:buSzPts val="2600"/>
              <a:buFont typeface="Verdana"/>
              <a:buChar char="●"/>
            </a:pPr>
            <a:r>
              <a:rPr lang="en-US" sz="2600" b="0" i="1" u="none" strike="noStrike" cap="none">
                <a:solidFill>
                  <a:srgbClr val="000000"/>
                </a:solidFill>
                <a:latin typeface="Verdana"/>
                <a:ea typeface="Verdana"/>
                <a:cs typeface="Verdana"/>
                <a:sym typeface="Verdana"/>
              </a:rPr>
              <a:t>Social Emotional Wellness</a:t>
            </a:r>
            <a:endParaRPr sz="2600" b="0" i="1" u="none" strike="noStrike" cap="none">
              <a:solidFill>
                <a:srgbClr val="000000"/>
              </a:solidFill>
              <a:latin typeface="Verdana"/>
              <a:ea typeface="Verdana"/>
              <a:cs typeface="Verdana"/>
              <a:sym typeface="Verdana"/>
            </a:endParaRPr>
          </a:p>
          <a:p>
            <a:pPr marL="457200" marR="0" lvl="0" indent="-393700" algn="l" rtl="0">
              <a:lnSpc>
                <a:spcPct val="100000"/>
              </a:lnSpc>
              <a:spcBef>
                <a:spcPts val="1000"/>
              </a:spcBef>
              <a:spcAft>
                <a:spcPts val="0"/>
              </a:spcAft>
              <a:buClr>
                <a:srgbClr val="000000"/>
              </a:buClr>
              <a:buSzPts val="2600"/>
              <a:buFont typeface="Verdana"/>
              <a:buChar char="●"/>
            </a:pPr>
            <a:r>
              <a:rPr lang="en-US" sz="2600" b="0" i="1" u="none" strike="noStrike" cap="none">
                <a:solidFill>
                  <a:srgbClr val="000000"/>
                </a:solidFill>
                <a:latin typeface="Verdana"/>
                <a:ea typeface="Verdana"/>
                <a:cs typeface="Verdana"/>
                <a:sym typeface="Verdana"/>
              </a:rPr>
              <a:t>Community health</a:t>
            </a:r>
            <a:endParaRPr sz="2600" b="0" i="1" u="none" strike="noStrike" cap="none">
              <a:solidFill>
                <a:srgbClr val="000000"/>
              </a:solidFill>
              <a:latin typeface="Verdana"/>
              <a:ea typeface="Verdana"/>
              <a:cs typeface="Verdana"/>
              <a:sym typeface="Verdana"/>
            </a:endParaRPr>
          </a:p>
          <a:p>
            <a:pPr marL="457200" marR="0" lvl="0" indent="-393700" algn="l" rtl="0">
              <a:lnSpc>
                <a:spcPct val="100000"/>
              </a:lnSpc>
              <a:spcBef>
                <a:spcPts val="1000"/>
              </a:spcBef>
              <a:spcAft>
                <a:spcPts val="0"/>
              </a:spcAft>
              <a:buClr>
                <a:srgbClr val="000000"/>
              </a:buClr>
              <a:buSzPts val="2600"/>
              <a:buFont typeface="Verdana"/>
              <a:buChar char="●"/>
            </a:pPr>
            <a:r>
              <a:rPr lang="en-US" sz="2600" b="0" i="1" u="none" strike="noStrike" cap="none">
                <a:solidFill>
                  <a:srgbClr val="000000"/>
                </a:solidFill>
                <a:latin typeface="Verdana"/>
                <a:ea typeface="Verdana"/>
                <a:cs typeface="Verdana"/>
                <a:sym typeface="Verdana"/>
              </a:rPr>
              <a:t>Teacher retention</a:t>
            </a:r>
            <a:endParaRPr sz="2600" b="0" i="1" u="none" strike="noStrike" cap="none">
              <a:solidFill>
                <a:srgbClr val="000000"/>
              </a:solidFill>
              <a:latin typeface="Verdana"/>
              <a:ea typeface="Verdana"/>
              <a:cs typeface="Verdana"/>
              <a:sym typeface="Verdana"/>
            </a:endParaRPr>
          </a:p>
          <a:p>
            <a:pPr marL="457200" marR="0" lvl="0" indent="-393700" algn="l" rtl="0">
              <a:lnSpc>
                <a:spcPct val="100000"/>
              </a:lnSpc>
              <a:spcBef>
                <a:spcPts val="1000"/>
              </a:spcBef>
              <a:spcAft>
                <a:spcPts val="0"/>
              </a:spcAft>
              <a:buClr>
                <a:srgbClr val="000000"/>
              </a:buClr>
              <a:buSzPts val="2600"/>
              <a:buFont typeface="Verdana"/>
              <a:buChar char="●"/>
            </a:pPr>
            <a:r>
              <a:rPr lang="en-US" sz="2600" b="0" i="1" u="none" strike="noStrike" cap="none">
                <a:solidFill>
                  <a:srgbClr val="000000"/>
                </a:solidFill>
                <a:latin typeface="Verdana"/>
                <a:ea typeface="Verdana"/>
                <a:cs typeface="Verdana"/>
                <a:sym typeface="Verdana"/>
              </a:rPr>
              <a:t>Family engagement</a:t>
            </a:r>
            <a:endParaRPr sz="2600" b="0" i="1" u="none" strike="noStrike" cap="none">
              <a:solidFill>
                <a:srgbClr val="000000"/>
              </a:solidFill>
              <a:latin typeface="Verdana"/>
              <a:ea typeface="Verdana"/>
              <a:cs typeface="Verdana"/>
              <a:sym typeface="Verdana"/>
            </a:endParaRPr>
          </a:p>
        </p:txBody>
      </p:sp>
      <p:sp>
        <p:nvSpPr>
          <p:cNvPr id="523" name="Google Shape;523;p77"/>
          <p:cNvSpPr txBox="1"/>
          <p:nvPr/>
        </p:nvSpPr>
        <p:spPr>
          <a:xfrm>
            <a:off x="5762275" y="2148075"/>
            <a:ext cx="2932800" cy="2346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560"/>
              </a:spcBef>
              <a:spcAft>
                <a:spcPts val="0"/>
              </a:spcAft>
              <a:buClr>
                <a:srgbClr val="000000"/>
              </a:buClr>
              <a:buSzPts val="2500"/>
              <a:buFont typeface="Arial"/>
              <a:buNone/>
            </a:pPr>
            <a:r>
              <a:rPr lang="en-US" sz="2400" b="0" i="1" u="none" strike="noStrike" cap="none">
                <a:solidFill>
                  <a:srgbClr val="002C3C"/>
                </a:solidFill>
                <a:latin typeface="Verdana"/>
                <a:ea typeface="Verdana"/>
                <a:cs typeface="Verdana"/>
                <a:sym typeface="Verdana"/>
              </a:rPr>
              <a:t>What is the data that indicates that there is a problem that needs to be addressed?</a:t>
            </a:r>
            <a:endParaRPr sz="2400" b="0" i="1" u="none" strike="noStrike" cap="none">
              <a:solidFill>
                <a:srgbClr val="002C3C"/>
              </a:solidFill>
              <a:latin typeface="Verdana"/>
              <a:ea typeface="Verdana"/>
              <a:cs typeface="Verdana"/>
              <a:sym typeface="Verdana"/>
            </a:endParaRPr>
          </a:p>
        </p:txBody>
      </p:sp>
      <p:sp>
        <p:nvSpPr>
          <p:cNvPr id="524" name="Google Shape;524;p77"/>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sz="3600"/>
              <a:t>Data: Evidence of Need</a:t>
            </a:r>
            <a:endParaRPr sz="3600"/>
          </a:p>
          <a:p>
            <a:pPr marL="0" lvl="0" indent="0" algn="ctr" rtl="0">
              <a:lnSpc>
                <a:spcPct val="100000"/>
              </a:lnSpc>
              <a:spcBef>
                <a:spcPts val="0"/>
              </a:spcBef>
              <a:spcAft>
                <a:spcPts val="0"/>
              </a:spcAft>
              <a:buSzPct val="111111"/>
              <a:buNone/>
            </a:pPr>
            <a:r>
              <a:rPr lang="en-US" sz="3600"/>
              <a:t>What is your data story?</a:t>
            </a:r>
            <a:endParaRPr sz="36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78"/>
          <p:cNvPicPr preferRelativeResize="0"/>
          <p:nvPr/>
        </p:nvPicPr>
        <p:blipFill rotWithShape="1">
          <a:blip r:embed="rId3">
            <a:alphaModFix/>
          </a:blip>
          <a:srcRect/>
          <a:stretch/>
        </p:blipFill>
        <p:spPr>
          <a:xfrm>
            <a:off x="3654675" y="1749400"/>
            <a:ext cx="5276452" cy="3511599"/>
          </a:xfrm>
          <a:prstGeom prst="rect">
            <a:avLst/>
          </a:prstGeom>
          <a:noFill/>
          <a:ln w="9525" cap="flat" cmpd="sng">
            <a:solidFill>
              <a:schemeClr val="dk2"/>
            </a:solidFill>
            <a:prstDash val="solid"/>
            <a:round/>
            <a:headEnd type="none" w="sm" len="sm"/>
            <a:tailEnd type="none" w="sm" len="sm"/>
          </a:ln>
        </p:spPr>
      </p:pic>
      <p:sp>
        <p:nvSpPr>
          <p:cNvPr id="531" name="Google Shape;531;p78"/>
          <p:cNvSpPr txBox="1"/>
          <p:nvPr/>
        </p:nvSpPr>
        <p:spPr>
          <a:xfrm>
            <a:off x="0" y="1665275"/>
            <a:ext cx="34944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900" b="0" i="0" u="sng" strike="noStrike" cap="none">
                <a:solidFill>
                  <a:srgbClr val="0000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https://schoolquality.virginia.gov/</a:t>
            </a:r>
            <a:endParaRPr sz="2100" b="0" i="0" u="none" strike="noStrike" cap="none">
              <a:solidFill>
                <a:srgbClr val="000000"/>
              </a:solidFill>
              <a:latin typeface="Verdana"/>
              <a:ea typeface="Verdana"/>
              <a:cs typeface="Verdana"/>
              <a:sym typeface="Verdana"/>
            </a:endParaRPr>
          </a:p>
        </p:txBody>
      </p:sp>
      <p:pic>
        <p:nvPicPr>
          <p:cNvPr id="532" name="Google Shape;532;p78"/>
          <p:cNvPicPr preferRelativeResize="0"/>
          <p:nvPr/>
        </p:nvPicPr>
        <p:blipFill rotWithShape="1">
          <a:blip r:embed="rId5">
            <a:alphaModFix/>
          </a:blip>
          <a:srcRect/>
          <a:stretch/>
        </p:blipFill>
        <p:spPr>
          <a:xfrm>
            <a:off x="708690" y="2812762"/>
            <a:ext cx="7726624" cy="523200"/>
          </a:xfrm>
          <a:prstGeom prst="rect">
            <a:avLst/>
          </a:prstGeom>
          <a:noFill/>
          <a:ln w="9525" cap="flat" cmpd="sng">
            <a:solidFill>
              <a:schemeClr val="dk2"/>
            </a:solidFill>
            <a:prstDash val="solid"/>
            <a:round/>
            <a:headEnd type="none" w="sm" len="sm"/>
            <a:tailEnd type="none" w="sm" len="sm"/>
          </a:ln>
        </p:spPr>
      </p:pic>
      <p:pic>
        <p:nvPicPr>
          <p:cNvPr id="533" name="Google Shape;533;p78"/>
          <p:cNvPicPr preferRelativeResize="0"/>
          <p:nvPr/>
        </p:nvPicPr>
        <p:blipFill rotWithShape="1">
          <a:blip r:embed="rId6">
            <a:alphaModFix/>
          </a:blip>
          <a:srcRect/>
          <a:stretch/>
        </p:blipFill>
        <p:spPr>
          <a:xfrm>
            <a:off x="585425" y="2283693"/>
            <a:ext cx="7973173" cy="452208"/>
          </a:xfrm>
          <a:prstGeom prst="rect">
            <a:avLst/>
          </a:prstGeom>
          <a:noFill/>
          <a:ln w="9525" cap="flat" cmpd="sng">
            <a:solidFill>
              <a:schemeClr val="dk2"/>
            </a:solidFill>
            <a:prstDash val="solid"/>
            <a:round/>
            <a:headEnd type="none" w="sm" len="sm"/>
            <a:tailEnd type="none" w="sm" len="sm"/>
          </a:ln>
        </p:spPr>
      </p:pic>
      <p:pic>
        <p:nvPicPr>
          <p:cNvPr id="534" name="Google Shape;534;p78"/>
          <p:cNvPicPr preferRelativeResize="0"/>
          <p:nvPr/>
        </p:nvPicPr>
        <p:blipFill rotWithShape="1">
          <a:blip r:embed="rId7">
            <a:alphaModFix/>
          </a:blip>
          <a:srcRect/>
          <a:stretch/>
        </p:blipFill>
        <p:spPr>
          <a:xfrm>
            <a:off x="320325" y="4731075"/>
            <a:ext cx="6035825" cy="1983124"/>
          </a:xfrm>
          <a:prstGeom prst="rect">
            <a:avLst/>
          </a:prstGeom>
          <a:noFill/>
          <a:ln w="9525" cap="flat" cmpd="sng">
            <a:solidFill>
              <a:srgbClr val="000000"/>
            </a:solidFill>
            <a:prstDash val="solid"/>
            <a:round/>
            <a:headEnd type="none" w="sm" len="sm"/>
            <a:tailEnd type="none" w="sm" len="sm"/>
          </a:ln>
        </p:spPr>
      </p:pic>
      <p:sp>
        <p:nvSpPr>
          <p:cNvPr id="535" name="Google Shape;535;p78"/>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sz="3600"/>
              <a:t>VA School Quality Profile</a:t>
            </a:r>
            <a:endParaRPr sz="3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pic>
        <p:nvPicPr>
          <p:cNvPr id="541" name="Google Shape;541;p79"/>
          <p:cNvPicPr preferRelativeResize="0"/>
          <p:nvPr/>
        </p:nvPicPr>
        <p:blipFill rotWithShape="1">
          <a:blip r:embed="rId3">
            <a:alphaModFix/>
          </a:blip>
          <a:srcRect t="18379"/>
          <a:stretch/>
        </p:blipFill>
        <p:spPr>
          <a:xfrm>
            <a:off x="1019300" y="1660675"/>
            <a:ext cx="7105400" cy="4422175"/>
          </a:xfrm>
          <a:prstGeom prst="rect">
            <a:avLst/>
          </a:prstGeom>
          <a:noFill/>
          <a:ln>
            <a:noFill/>
          </a:ln>
        </p:spPr>
      </p:pic>
      <p:sp>
        <p:nvSpPr>
          <p:cNvPr id="542" name="Google Shape;542;p79"/>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From This to That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80"/>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latin typeface="Verdana"/>
                <a:ea typeface="Verdana"/>
                <a:cs typeface="Verdana"/>
                <a:sym typeface="Verdana"/>
              </a:rPr>
              <a:t>Work Time</a:t>
            </a:r>
            <a:endParaRPr sz="3000">
              <a:latin typeface="Verdana"/>
              <a:ea typeface="Verdana"/>
              <a:cs typeface="Verdana"/>
              <a:sym typeface="Verdana"/>
            </a:endParaRPr>
          </a:p>
        </p:txBody>
      </p:sp>
      <p:sp>
        <p:nvSpPr>
          <p:cNvPr id="549" name="Google Shape;549;p80"/>
          <p:cNvSpPr txBox="1">
            <a:spLocks noGrp="1"/>
          </p:cNvSpPr>
          <p:nvPr>
            <p:ph type="body" idx="1"/>
          </p:nvPr>
        </p:nvSpPr>
        <p:spPr>
          <a:xfrm>
            <a:off x="3575050" y="273050"/>
            <a:ext cx="5111700" cy="56751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640"/>
              </a:spcBef>
              <a:spcAft>
                <a:spcPts val="0"/>
              </a:spcAft>
              <a:buSzPts val="3200"/>
              <a:buNone/>
            </a:pPr>
            <a:r>
              <a:rPr lang="en-US" sz="3000" b="1">
                <a:latin typeface="Verdana"/>
                <a:ea typeface="Verdana"/>
                <a:cs typeface="Verdana"/>
                <a:sym typeface="Verdana"/>
              </a:rPr>
              <a:t>Discuss:</a:t>
            </a:r>
            <a:endParaRPr sz="3000" b="1">
              <a:latin typeface="Verdana"/>
              <a:ea typeface="Verdana"/>
              <a:cs typeface="Verdana"/>
              <a:sym typeface="Verdana"/>
            </a:endParaRPr>
          </a:p>
          <a:p>
            <a:pPr marL="0" lvl="0" indent="0" algn="l" rtl="0">
              <a:lnSpc>
                <a:spcPct val="100000"/>
              </a:lnSpc>
              <a:spcBef>
                <a:spcPts val="640"/>
              </a:spcBef>
              <a:spcAft>
                <a:spcPts val="0"/>
              </a:spcAft>
              <a:buSzPts val="3200"/>
              <a:buNone/>
            </a:pPr>
            <a:endParaRPr sz="2800">
              <a:latin typeface="Verdana"/>
              <a:ea typeface="Verdana"/>
              <a:cs typeface="Verdana"/>
              <a:sym typeface="Verdana"/>
            </a:endParaRPr>
          </a:p>
          <a:p>
            <a:pPr marL="0" lvl="0" indent="0" algn="l" rtl="0">
              <a:lnSpc>
                <a:spcPct val="100000"/>
              </a:lnSpc>
              <a:spcBef>
                <a:spcPts val="360"/>
              </a:spcBef>
              <a:spcAft>
                <a:spcPts val="0"/>
              </a:spcAft>
              <a:buSzPts val="3200"/>
              <a:buNone/>
            </a:pPr>
            <a:r>
              <a:rPr lang="en-US" sz="3000">
                <a:latin typeface="Verdana"/>
                <a:ea typeface="Verdana"/>
                <a:cs typeface="Verdana"/>
                <a:sym typeface="Verdana"/>
              </a:rPr>
              <a:t>What data sources will help you monitor your school’s potential problems?</a:t>
            </a:r>
            <a:endParaRPr sz="2600">
              <a:latin typeface="Verdana"/>
              <a:ea typeface="Verdana"/>
              <a:cs typeface="Verdana"/>
              <a:sym typeface="Verdana"/>
            </a:endParaRPr>
          </a:p>
          <a:p>
            <a:pPr marL="0" lvl="0" indent="0" algn="l" rtl="0">
              <a:lnSpc>
                <a:spcPct val="100000"/>
              </a:lnSpc>
              <a:spcBef>
                <a:spcPts val="640"/>
              </a:spcBef>
              <a:spcAft>
                <a:spcPts val="0"/>
              </a:spcAft>
              <a:buSzPts val="3200"/>
              <a:buNone/>
            </a:pPr>
            <a:endParaRPr sz="2800"/>
          </a:p>
        </p:txBody>
      </p:sp>
      <p:sp>
        <p:nvSpPr>
          <p:cNvPr id="550" name="Google Shape;550;p80"/>
          <p:cNvSpPr txBox="1">
            <a:spLocks noGrp="1"/>
          </p:cNvSpPr>
          <p:nvPr>
            <p:ph type="body" idx="2"/>
          </p:nvPr>
        </p:nvSpPr>
        <p:spPr>
          <a:xfrm>
            <a:off x="457200" y="1435101"/>
            <a:ext cx="3008400" cy="4512900"/>
          </a:xfrm>
          <a:prstGeom prst="rect">
            <a:avLst/>
          </a:prstGeom>
          <a:solidFill>
            <a:srgbClr val="003369">
              <a:alpha val="72549"/>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sz="3300">
                <a:latin typeface="Verdana"/>
                <a:ea typeface="Verdana"/>
                <a:cs typeface="Verdana"/>
                <a:sym typeface="Verdana"/>
              </a:rPr>
              <a:t>Exploring Data</a:t>
            </a:r>
            <a:endParaRPr sz="3300">
              <a:latin typeface="Verdana"/>
              <a:ea typeface="Verdana"/>
              <a:cs typeface="Verdana"/>
              <a:sym typeface="Verdana"/>
            </a:endParaRPr>
          </a:p>
        </p:txBody>
      </p:sp>
      <p:pic>
        <p:nvPicPr>
          <p:cNvPr id="551" name="Google Shape;551;p80" descr="This timer silently counts down to 0:00, then alerts you that time is up with a gentle beep sound." title="10 Minute Timer">
            <a:hlinkClick r:id="rId3"/>
          </p:cNvPr>
          <p:cNvPicPr preferRelativeResize="0"/>
          <p:nvPr/>
        </p:nvPicPr>
        <p:blipFill rotWithShape="1">
          <a:blip r:embed="rId4">
            <a:alphaModFix/>
          </a:blip>
          <a:srcRect/>
          <a:stretch/>
        </p:blipFill>
        <p:spPr>
          <a:xfrm>
            <a:off x="914388" y="4693225"/>
            <a:ext cx="1827375" cy="1027899"/>
          </a:xfrm>
          <a:prstGeom prst="rect">
            <a:avLst/>
          </a:prstGeom>
          <a:noFill/>
          <a:ln>
            <a:noFill/>
          </a:ln>
        </p:spPr>
      </p:pic>
      <p:pic>
        <p:nvPicPr>
          <p:cNvPr id="552" name="Google Shape;552;p80"/>
          <p:cNvPicPr preferRelativeResize="0"/>
          <p:nvPr/>
        </p:nvPicPr>
        <p:blipFill rotWithShape="1">
          <a:blip r:embed="rId5">
            <a:alphaModFix/>
          </a:blip>
          <a:srcRect t="20477"/>
          <a:stretch/>
        </p:blipFill>
        <p:spPr>
          <a:xfrm>
            <a:off x="3667540" y="3583300"/>
            <a:ext cx="4926724" cy="1720425"/>
          </a:xfrm>
          <a:prstGeom prst="rect">
            <a:avLst/>
          </a:prstGeom>
          <a:noFill/>
          <a:ln w="9525" cap="flat" cmpd="sng">
            <a:solidFill>
              <a:schemeClr val="dk2"/>
            </a:solidFill>
            <a:prstDash val="solid"/>
            <a:round/>
            <a:headEnd type="none" w="sm" len="sm"/>
            <a:tailEnd type="none" w="sm" len="sm"/>
          </a:ln>
        </p:spPr>
      </p:pic>
      <p:sp>
        <p:nvSpPr>
          <p:cNvPr id="553" name="Google Shape;553;p80"/>
          <p:cNvSpPr txBox="1"/>
          <p:nvPr/>
        </p:nvSpPr>
        <p:spPr>
          <a:xfrm>
            <a:off x="135875" y="5904350"/>
            <a:ext cx="71763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2100" b="0" i="0" u="none" strike="noStrike" cap="none">
                <a:solidFill>
                  <a:srgbClr val="000000"/>
                </a:solidFill>
                <a:latin typeface="Verdana"/>
                <a:ea typeface="Verdana"/>
                <a:cs typeface="Verdana"/>
                <a:sym typeface="Verdana"/>
              </a:rPr>
              <a:t>Workbook p.1</a:t>
            </a:r>
            <a:r>
              <a:rPr lang="en-US" sz="2100">
                <a:latin typeface="Verdana"/>
                <a:ea typeface="Verdana"/>
                <a:cs typeface="Verdana"/>
                <a:sym typeface="Verdana"/>
              </a:rPr>
              <a:t>3</a:t>
            </a:r>
            <a:r>
              <a:rPr lang="en-US" sz="2100" b="0" i="0" u="none" strike="noStrike" cap="none">
                <a:solidFill>
                  <a:srgbClr val="000000"/>
                </a:solidFill>
                <a:latin typeface="Verdana"/>
                <a:ea typeface="Verdana"/>
                <a:cs typeface="Verdana"/>
                <a:sym typeface="Verdana"/>
              </a:rPr>
              <a:t> - List of potential data </a:t>
            </a:r>
            <a:endParaRPr sz="21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r>
              <a:rPr lang="en-US" sz="2100" b="0" i="0" u="none" strike="noStrike" cap="none">
                <a:solidFill>
                  <a:srgbClr val="000000"/>
                </a:solidFill>
                <a:latin typeface="Verdana"/>
                <a:ea typeface="Verdana"/>
                <a:cs typeface="Verdana"/>
                <a:sym typeface="Verdana"/>
              </a:rPr>
              <a:t>Workbook p.</a:t>
            </a:r>
            <a:r>
              <a:rPr lang="en-US" sz="2100">
                <a:latin typeface="Verdana"/>
                <a:ea typeface="Verdana"/>
                <a:cs typeface="Verdana"/>
                <a:sym typeface="Verdana"/>
              </a:rPr>
              <a:t>14</a:t>
            </a:r>
            <a:r>
              <a:rPr lang="en-US" sz="2100" b="0" i="0" u="none" strike="noStrike" cap="none">
                <a:solidFill>
                  <a:srgbClr val="000000"/>
                </a:solidFill>
                <a:latin typeface="Verdana"/>
                <a:ea typeface="Verdana"/>
                <a:cs typeface="Verdana"/>
                <a:sym typeface="Verdana"/>
              </a:rPr>
              <a:t> - Potential data sources worksheet</a:t>
            </a:r>
            <a:endParaRPr sz="2100" b="0" i="0" u="none" strike="noStrike" cap="none">
              <a:solidFill>
                <a:srgbClr val="000000"/>
              </a:solidFill>
              <a:latin typeface="Verdana"/>
              <a:ea typeface="Verdana"/>
              <a:cs typeface="Verdana"/>
              <a:sym typeface="Verdana"/>
            </a:endParaRPr>
          </a:p>
        </p:txBody>
      </p:sp>
      <p:pic>
        <p:nvPicPr>
          <p:cNvPr id="554" name="Google Shape;554;p80"/>
          <p:cNvPicPr preferRelativeResize="0"/>
          <p:nvPr/>
        </p:nvPicPr>
        <p:blipFill rotWithShape="1">
          <a:blip r:embed="rId6">
            <a:alphaModFix/>
          </a:blip>
          <a:srcRect/>
          <a:stretch/>
        </p:blipFill>
        <p:spPr>
          <a:xfrm flipH="1">
            <a:off x="7464500" y="399925"/>
            <a:ext cx="997700" cy="762250"/>
          </a:xfrm>
          <a:prstGeom prst="rect">
            <a:avLst/>
          </a:prstGeom>
          <a:noFill/>
          <a:ln>
            <a:noFill/>
          </a:ln>
        </p:spPr>
      </p:pic>
      <p:pic>
        <p:nvPicPr>
          <p:cNvPr id="555" name="Google Shape;555;p80" descr="Cartoon Sun image - Free stock photo - Public Domain photo - CC0 ..."/>
          <p:cNvPicPr preferRelativeResize="0"/>
          <p:nvPr/>
        </p:nvPicPr>
        <p:blipFill rotWithShape="1">
          <a:blip r:embed="rId7">
            <a:alphaModFix/>
          </a:blip>
          <a:srcRect/>
          <a:stretch/>
        </p:blipFill>
        <p:spPr>
          <a:xfrm>
            <a:off x="2678850" y="3859550"/>
            <a:ext cx="650450" cy="650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1"/>
                                        </p:tgtEl>
                                        <p:attrNameLst>
                                          <p:attrName>style.visibility</p:attrName>
                                        </p:attrNameLst>
                                      </p:cBhvr>
                                      <p:to>
                                        <p:strVal val="visible"/>
                                      </p:to>
                                    </p:set>
                                    <p:animEffect transition="in" filter="fade">
                                      <p:cBhvr>
                                        <p:cTn id="7" dur="1000"/>
                                        <p:tgtEl>
                                          <p:spTgt spid="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81"/>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a:t>What are your data saying?</a:t>
            </a:r>
            <a:endParaRPr/>
          </a:p>
        </p:txBody>
      </p:sp>
      <p:pic>
        <p:nvPicPr>
          <p:cNvPr id="562" name="Google Shape;562;p81"/>
          <p:cNvPicPr preferRelativeResize="0"/>
          <p:nvPr/>
        </p:nvPicPr>
        <p:blipFill rotWithShape="1">
          <a:blip r:embed="rId3">
            <a:alphaModFix/>
          </a:blip>
          <a:srcRect/>
          <a:stretch/>
        </p:blipFill>
        <p:spPr>
          <a:xfrm flipH="1">
            <a:off x="7206800" y="2728900"/>
            <a:ext cx="1937200" cy="1836154"/>
          </a:xfrm>
          <a:prstGeom prst="rect">
            <a:avLst/>
          </a:prstGeom>
          <a:noFill/>
          <a:ln>
            <a:noFill/>
          </a:ln>
        </p:spPr>
      </p:pic>
      <p:sp>
        <p:nvSpPr>
          <p:cNvPr id="563" name="Google Shape;563;p81"/>
          <p:cNvSpPr/>
          <p:nvPr/>
        </p:nvSpPr>
        <p:spPr>
          <a:xfrm>
            <a:off x="228600" y="1514225"/>
            <a:ext cx="7100460" cy="1551690"/>
          </a:xfrm>
          <a:prstGeom prst="flowChartTerminator">
            <a:avLst/>
          </a:prstGeom>
          <a:gradFill>
            <a:gsLst>
              <a:gs pos="0">
                <a:srgbClr val="DCECD5"/>
              </a:gs>
              <a:gs pos="100000">
                <a:srgbClr val="92BC81"/>
              </a:gs>
            </a:gsLst>
            <a:path path="circle">
              <a:fillToRect l="50000" t="50000" r="50000" b="50000"/>
            </a:path>
            <a:tileRect/>
          </a:gradFill>
          <a:ln>
            <a:noFill/>
          </a:ln>
        </p:spPr>
        <p:txBody>
          <a:bodyPr spcFirstLastPara="1" wrap="square" lIns="91425" tIns="91425" rIns="91425" bIns="91425" anchor="ctr" anchorCtr="0">
            <a:noAutofit/>
          </a:bodyPr>
          <a:lstStyle/>
          <a:p>
            <a:pPr marL="0" marR="0" lvl="1" indent="0" algn="l" rtl="0">
              <a:lnSpc>
                <a:spcPct val="90000"/>
              </a:lnSpc>
              <a:spcBef>
                <a:spcPts val="0"/>
              </a:spcBef>
              <a:spcAft>
                <a:spcPts val="0"/>
              </a:spcAft>
              <a:buClr>
                <a:srgbClr val="000000"/>
              </a:buClr>
              <a:buSzPts val="1100"/>
              <a:buFont typeface="Arial"/>
              <a:buNone/>
            </a:pPr>
            <a:r>
              <a:rPr lang="en-US" sz="2400" b="0" i="0" u="none" strike="noStrike" cap="none">
                <a:solidFill>
                  <a:srgbClr val="002C3C"/>
                </a:solidFill>
                <a:latin typeface="Verdana"/>
                <a:ea typeface="Verdana"/>
                <a:cs typeface="Verdana"/>
                <a:sym typeface="Verdana"/>
              </a:rPr>
              <a:t>Compare the data to </a:t>
            </a:r>
            <a:r>
              <a:rPr lang="en-US" sz="2400" b="1" i="0" u="none" strike="noStrike" cap="none">
                <a:solidFill>
                  <a:srgbClr val="002C3C"/>
                </a:solidFill>
                <a:latin typeface="Verdana"/>
                <a:ea typeface="Verdana"/>
                <a:cs typeface="Verdana"/>
                <a:sym typeface="Verdana"/>
              </a:rPr>
              <a:t>what is typical</a:t>
            </a:r>
            <a:r>
              <a:rPr lang="en-US" sz="2400" b="0" i="0" u="none" strike="noStrike" cap="none">
                <a:solidFill>
                  <a:srgbClr val="002C3C"/>
                </a:solidFill>
                <a:latin typeface="Verdana"/>
                <a:ea typeface="Verdana"/>
                <a:cs typeface="Verdana"/>
                <a:sym typeface="Verdana"/>
              </a:rPr>
              <a:t>?</a:t>
            </a:r>
            <a:endParaRPr sz="2400" b="0" i="0" u="none" strike="noStrike" cap="none">
              <a:solidFill>
                <a:srgbClr val="000000"/>
              </a:solidFill>
              <a:latin typeface="Verdana"/>
              <a:ea typeface="Verdana"/>
              <a:cs typeface="Verdana"/>
              <a:sym typeface="Verdana"/>
            </a:endParaRPr>
          </a:p>
          <a:p>
            <a:pPr marL="0" marR="0" lvl="1" indent="0" algn="l" rtl="0">
              <a:lnSpc>
                <a:spcPct val="90000"/>
              </a:lnSpc>
              <a:spcBef>
                <a:spcPts val="300"/>
              </a:spcBef>
              <a:spcAft>
                <a:spcPts val="0"/>
              </a:spcAft>
              <a:buClr>
                <a:srgbClr val="000000"/>
              </a:buClr>
              <a:buSzPts val="1100"/>
              <a:buFont typeface="Arial"/>
              <a:buNone/>
            </a:pPr>
            <a:r>
              <a:rPr lang="en-US" sz="2400" b="0" i="0" u="none" strike="noStrike" cap="none">
                <a:solidFill>
                  <a:srgbClr val="002C3C"/>
                </a:solidFill>
                <a:latin typeface="Verdana"/>
                <a:ea typeface="Verdana"/>
                <a:cs typeface="Verdana"/>
                <a:sym typeface="Verdana"/>
              </a:rPr>
              <a:t>What is the mean/median? </a:t>
            </a:r>
            <a:endParaRPr sz="2400" b="0" i="0" u="none" strike="noStrike" cap="none">
              <a:solidFill>
                <a:srgbClr val="000000"/>
              </a:solidFill>
              <a:latin typeface="Verdana"/>
              <a:ea typeface="Verdana"/>
              <a:cs typeface="Verdana"/>
              <a:sym typeface="Verdana"/>
            </a:endParaRPr>
          </a:p>
          <a:p>
            <a:pPr marL="0" marR="0" lvl="1" indent="0" algn="l" rtl="0">
              <a:lnSpc>
                <a:spcPct val="90000"/>
              </a:lnSpc>
              <a:spcBef>
                <a:spcPts val="300"/>
              </a:spcBef>
              <a:spcAft>
                <a:spcPts val="0"/>
              </a:spcAft>
              <a:buClr>
                <a:srgbClr val="000000"/>
              </a:buClr>
              <a:buSzPts val="1100"/>
              <a:buFont typeface="Arial"/>
              <a:buNone/>
            </a:pPr>
            <a:r>
              <a:rPr lang="en-US" sz="2400" b="0" i="0" u="none" strike="noStrike" cap="none">
                <a:solidFill>
                  <a:srgbClr val="002C3C"/>
                </a:solidFill>
                <a:latin typeface="Verdana"/>
                <a:ea typeface="Verdana"/>
                <a:cs typeface="Verdana"/>
                <a:sym typeface="Verdana"/>
              </a:rPr>
              <a:t>What should we expect?</a:t>
            </a:r>
            <a:endParaRPr sz="1400" b="0" i="0" u="none" strike="noStrike" cap="none">
              <a:solidFill>
                <a:srgbClr val="000000"/>
              </a:solidFill>
              <a:latin typeface="Verdana"/>
              <a:ea typeface="Verdana"/>
              <a:cs typeface="Verdana"/>
              <a:sym typeface="Verdana"/>
            </a:endParaRPr>
          </a:p>
        </p:txBody>
      </p:sp>
      <p:sp>
        <p:nvSpPr>
          <p:cNvPr id="564" name="Google Shape;564;p81"/>
          <p:cNvSpPr/>
          <p:nvPr/>
        </p:nvSpPr>
        <p:spPr>
          <a:xfrm>
            <a:off x="228600" y="3220850"/>
            <a:ext cx="7100460" cy="1625130"/>
          </a:xfrm>
          <a:prstGeom prst="flowChartTerminator">
            <a:avLst/>
          </a:prstGeom>
          <a:gradFill>
            <a:gsLst>
              <a:gs pos="0">
                <a:srgbClr val="D4E5F5"/>
              </a:gs>
              <a:gs pos="100000">
                <a:srgbClr val="70A4D5"/>
              </a:gs>
            </a:gsLst>
            <a:path path="circle">
              <a:fillToRect l="50000" t="50000" r="50000" b="50000"/>
            </a:path>
            <a:tileRect/>
          </a:gradFill>
          <a:ln>
            <a:noFill/>
          </a:ln>
        </p:spPr>
        <p:txBody>
          <a:bodyPr spcFirstLastPara="1" wrap="square" lIns="91425" tIns="91425" rIns="91425" bIns="91425" anchor="ctr" anchorCtr="0">
            <a:noAutofit/>
          </a:bodyPr>
          <a:lstStyle/>
          <a:p>
            <a:pPr marL="0" marR="0" lvl="1" indent="0" algn="l" rtl="0">
              <a:lnSpc>
                <a:spcPct val="80000"/>
              </a:lnSpc>
              <a:spcBef>
                <a:spcPts val="0"/>
              </a:spcBef>
              <a:spcAft>
                <a:spcPts val="0"/>
              </a:spcAft>
              <a:buClr>
                <a:srgbClr val="000000"/>
              </a:buClr>
              <a:buSzPts val="2400"/>
              <a:buFont typeface="Arial"/>
              <a:buNone/>
            </a:pPr>
            <a:r>
              <a:rPr lang="en-US" sz="2400" b="0" i="0" u="none" strike="noStrike" cap="none">
                <a:solidFill>
                  <a:srgbClr val="002C3C"/>
                </a:solidFill>
                <a:latin typeface="Verdana"/>
                <a:ea typeface="Verdana"/>
                <a:cs typeface="Verdana"/>
                <a:sym typeface="Verdana"/>
              </a:rPr>
              <a:t>Compare the data to </a:t>
            </a:r>
            <a:r>
              <a:rPr lang="en-US" sz="2400" b="1" i="0" u="none" strike="noStrike" cap="none">
                <a:solidFill>
                  <a:srgbClr val="002C3C"/>
                </a:solidFill>
                <a:latin typeface="Verdana"/>
                <a:ea typeface="Verdana"/>
                <a:cs typeface="Verdana"/>
                <a:sym typeface="Verdana"/>
              </a:rPr>
              <a:t>what is possible</a:t>
            </a:r>
            <a:r>
              <a:rPr lang="en-US" sz="2400" b="0" i="0" u="none" strike="noStrike" cap="none">
                <a:solidFill>
                  <a:srgbClr val="002C3C"/>
                </a:solidFill>
                <a:latin typeface="Verdana"/>
                <a:ea typeface="Verdana"/>
                <a:cs typeface="Verdana"/>
                <a:sym typeface="Verdana"/>
              </a:rPr>
              <a:t>?</a:t>
            </a:r>
            <a:endParaRPr sz="2400" b="0" i="0" u="none" strike="noStrike" cap="none">
              <a:solidFill>
                <a:srgbClr val="000000"/>
              </a:solidFill>
              <a:latin typeface="Verdana"/>
              <a:ea typeface="Verdana"/>
              <a:cs typeface="Verdana"/>
              <a:sym typeface="Verdana"/>
            </a:endParaRPr>
          </a:p>
          <a:p>
            <a:pPr marL="0" marR="0" lvl="1" indent="0" algn="l" rtl="0">
              <a:lnSpc>
                <a:spcPct val="80000"/>
              </a:lnSpc>
              <a:spcBef>
                <a:spcPts val="255"/>
              </a:spcBef>
              <a:spcAft>
                <a:spcPts val="0"/>
              </a:spcAft>
              <a:buClr>
                <a:srgbClr val="000000"/>
              </a:buClr>
              <a:buSzPts val="2400"/>
              <a:buFont typeface="Arial"/>
              <a:buNone/>
            </a:pPr>
            <a:r>
              <a:rPr lang="en-US" sz="2400" b="0" i="0" u="none" strike="noStrike" cap="none">
                <a:solidFill>
                  <a:srgbClr val="002C3C"/>
                </a:solidFill>
                <a:latin typeface="Verdana"/>
                <a:ea typeface="Verdana"/>
                <a:cs typeface="Verdana"/>
                <a:sym typeface="Verdana"/>
              </a:rPr>
              <a:t>What does “ideal” look like?</a:t>
            </a:r>
            <a:endParaRPr sz="2400" b="0" i="0" u="none" strike="noStrike" cap="none">
              <a:solidFill>
                <a:srgbClr val="000000"/>
              </a:solidFill>
              <a:latin typeface="Verdana"/>
              <a:ea typeface="Verdana"/>
              <a:cs typeface="Verdana"/>
              <a:sym typeface="Verdana"/>
            </a:endParaRPr>
          </a:p>
          <a:p>
            <a:pPr marL="0" marR="0" lvl="1" indent="0" algn="l" rtl="0">
              <a:lnSpc>
                <a:spcPct val="80000"/>
              </a:lnSpc>
              <a:spcBef>
                <a:spcPts val="255"/>
              </a:spcBef>
              <a:spcAft>
                <a:spcPts val="0"/>
              </a:spcAft>
              <a:buClr>
                <a:srgbClr val="000000"/>
              </a:buClr>
              <a:buSzPts val="2400"/>
              <a:buFont typeface="Arial"/>
              <a:buNone/>
            </a:pPr>
            <a:r>
              <a:rPr lang="en-US" sz="2400" b="0" i="0" u="none" strike="noStrike" cap="none">
                <a:solidFill>
                  <a:srgbClr val="002C3C"/>
                </a:solidFill>
                <a:latin typeface="Verdana"/>
                <a:ea typeface="Verdana"/>
                <a:cs typeface="Verdana"/>
                <a:sym typeface="Verdana"/>
              </a:rPr>
              <a:t>What are our success criteria for ALL students?</a:t>
            </a:r>
            <a:endParaRPr sz="2400" b="0" i="0" u="none" strike="noStrike" cap="none">
              <a:solidFill>
                <a:srgbClr val="002C3C"/>
              </a:solidFill>
              <a:latin typeface="Verdana"/>
              <a:ea typeface="Verdana"/>
              <a:cs typeface="Verdana"/>
              <a:sym typeface="Verdana"/>
            </a:endParaRPr>
          </a:p>
        </p:txBody>
      </p:sp>
      <p:sp>
        <p:nvSpPr>
          <p:cNvPr id="565" name="Google Shape;565;p81"/>
          <p:cNvSpPr/>
          <p:nvPr/>
        </p:nvSpPr>
        <p:spPr>
          <a:xfrm>
            <a:off x="228600" y="5014075"/>
            <a:ext cx="7100460" cy="1625130"/>
          </a:xfrm>
          <a:prstGeom prst="flowChartTerminator">
            <a:avLst/>
          </a:prstGeom>
          <a:gradFill>
            <a:gsLst>
              <a:gs pos="0">
                <a:srgbClr val="FFF6DB"/>
              </a:gs>
              <a:gs pos="100000">
                <a:srgbClr val="FAD15C"/>
              </a:gs>
            </a:gsLst>
            <a:path path="circle">
              <a:fillToRect l="50000" t="50000" r="50000" b="50000"/>
            </a:path>
            <a:tileRect/>
          </a:gradFill>
          <a:ln>
            <a:noFill/>
          </a:ln>
        </p:spPr>
        <p:txBody>
          <a:bodyPr spcFirstLastPara="1" wrap="square" lIns="91425" tIns="91425" rIns="91425" bIns="91425" anchor="ctr" anchorCtr="0">
            <a:noAutofit/>
          </a:bodyPr>
          <a:lstStyle/>
          <a:p>
            <a:pPr marL="0" marR="0" lvl="1" indent="0" algn="l" rtl="0">
              <a:lnSpc>
                <a:spcPct val="9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Compare the data to </a:t>
            </a:r>
            <a:r>
              <a:rPr lang="en-US" sz="2400" b="1" i="0" u="none" strike="noStrike" cap="none">
                <a:solidFill>
                  <a:srgbClr val="000000"/>
                </a:solidFill>
                <a:latin typeface="Verdana"/>
                <a:ea typeface="Verdana"/>
                <a:cs typeface="Verdana"/>
                <a:sym typeface="Verdana"/>
              </a:rPr>
              <a:t>what is needed</a:t>
            </a:r>
            <a:r>
              <a:rPr lang="en-US" sz="2400" b="0" i="0" u="none" strike="noStrike" cap="none">
                <a:solidFill>
                  <a:srgbClr val="000000"/>
                </a:solidFill>
                <a:latin typeface="Verdana"/>
                <a:ea typeface="Verdana"/>
                <a:cs typeface="Verdana"/>
                <a:sym typeface="Verdana"/>
              </a:rPr>
              <a:t>?</a:t>
            </a:r>
            <a:endParaRPr sz="2400" b="0" i="0" u="none" strike="noStrike" cap="none">
              <a:solidFill>
                <a:srgbClr val="000000"/>
              </a:solidFill>
              <a:latin typeface="Verdana"/>
              <a:ea typeface="Verdana"/>
              <a:cs typeface="Verdana"/>
              <a:sym typeface="Verdana"/>
            </a:endParaRPr>
          </a:p>
          <a:p>
            <a:pPr marL="0" marR="0" lvl="1" indent="0" algn="l" rtl="0">
              <a:lnSpc>
                <a:spcPct val="90000"/>
              </a:lnSpc>
              <a:spcBef>
                <a:spcPts val="30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What is the goal?</a:t>
            </a:r>
            <a:endParaRPr sz="2400" b="0" i="0" u="none" strike="noStrike" cap="none">
              <a:solidFill>
                <a:srgbClr val="000000"/>
              </a:solidFill>
              <a:latin typeface="Verdana"/>
              <a:ea typeface="Verdana"/>
              <a:cs typeface="Verdana"/>
              <a:sym typeface="Verdana"/>
            </a:endParaRPr>
          </a:p>
          <a:p>
            <a:pPr marL="0" marR="0" lvl="1" indent="0" algn="l" rtl="0">
              <a:lnSpc>
                <a:spcPct val="90000"/>
              </a:lnSpc>
              <a:spcBef>
                <a:spcPts val="30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What is the standard?</a:t>
            </a:r>
            <a:endParaRPr sz="2400" b="0" i="0" u="none" strike="noStrike" cap="none">
              <a:solidFill>
                <a:srgbClr val="002C3C"/>
              </a:solidFill>
              <a:latin typeface="Verdana"/>
              <a:ea typeface="Verdana"/>
              <a:cs typeface="Verdana"/>
              <a:sym typeface="Verdan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82"/>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solidFill>
                  <a:schemeClr val="lt1"/>
                </a:solidFill>
                <a:latin typeface="Verdana"/>
                <a:ea typeface="Verdana"/>
                <a:cs typeface="Verdana"/>
                <a:sym typeface="Verdana"/>
              </a:rPr>
              <a:t>Identifying Red Flags</a:t>
            </a:r>
            <a:endParaRPr>
              <a:solidFill>
                <a:schemeClr val="lt1"/>
              </a:solidFill>
              <a:latin typeface="Verdana"/>
              <a:ea typeface="Verdana"/>
              <a:cs typeface="Verdana"/>
              <a:sym typeface="Verdana"/>
            </a:endParaRPr>
          </a:p>
        </p:txBody>
      </p:sp>
      <p:sp>
        <p:nvSpPr>
          <p:cNvPr id="572" name="Google Shape;572;p82"/>
          <p:cNvSpPr txBox="1">
            <a:spLocks noGrp="1"/>
          </p:cNvSpPr>
          <p:nvPr>
            <p:ph type="body" idx="1"/>
          </p:nvPr>
        </p:nvSpPr>
        <p:spPr>
          <a:xfrm>
            <a:off x="381000" y="1524000"/>
            <a:ext cx="8370600" cy="5141100"/>
          </a:xfrm>
          <a:prstGeom prst="rect">
            <a:avLst/>
          </a:prstGeom>
          <a:noFill/>
          <a:ln>
            <a:noFill/>
          </a:ln>
        </p:spPr>
        <p:txBody>
          <a:bodyPr spcFirstLastPara="1" wrap="square" lIns="91425" tIns="45700" rIns="91425" bIns="45700" anchor="t" anchorCtr="0">
            <a:noAutofit/>
          </a:bodyPr>
          <a:lstStyle/>
          <a:p>
            <a:pPr marL="457200" lvl="0"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In what general area(s) are our outcomes not meeting our shared expectations?</a:t>
            </a:r>
            <a:endParaRPr sz="2600">
              <a:latin typeface="Verdana"/>
              <a:ea typeface="Verdana"/>
              <a:cs typeface="Verdana"/>
              <a:sym typeface="Verdana"/>
            </a:endParaRPr>
          </a:p>
          <a:p>
            <a:pPr marL="914400" lvl="1"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What trends have we observed in our school related to identified </a:t>
            </a:r>
            <a:r>
              <a:rPr lang="en-US" sz="2600">
                <a:solidFill>
                  <a:srgbClr val="0944A1"/>
                </a:solidFill>
                <a:latin typeface="Verdana"/>
                <a:ea typeface="Verdana"/>
                <a:cs typeface="Verdana"/>
                <a:sym typeface="Verdana"/>
              </a:rPr>
              <a:t>problem areas</a:t>
            </a:r>
            <a:r>
              <a:rPr lang="en-US" sz="2600">
                <a:latin typeface="Verdana"/>
                <a:ea typeface="Verdana"/>
                <a:cs typeface="Verdana"/>
                <a:sym typeface="Verdana"/>
              </a:rPr>
              <a:t>?</a:t>
            </a:r>
            <a:endParaRPr sz="2600">
              <a:latin typeface="Verdana"/>
              <a:ea typeface="Verdana"/>
              <a:cs typeface="Verdana"/>
              <a:sym typeface="Verdana"/>
            </a:endParaRPr>
          </a:p>
          <a:p>
            <a:pPr marL="914400" lvl="1"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Who is not experiencing success based on what is represented in the data?</a:t>
            </a:r>
            <a:endParaRPr sz="2600">
              <a:latin typeface="Verdana"/>
              <a:ea typeface="Verdana"/>
              <a:cs typeface="Verdana"/>
              <a:sym typeface="Verdana"/>
            </a:endParaRPr>
          </a:p>
          <a:p>
            <a:pPr marL="457200" lvl="0"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Do data suggest we have a strong tier 1 across academic, behavior, social emotional wellness?</a:t>
            </a:r>
            <a:endParaRPr sz="2600">
              <a:latin typeface="Verdana"/>
              <a:ea typeface="Verdana"/>
              <a:cs typeface="Verdana"/>
              <a:sym typeface="Verdana"/>
            </a:endParaRPr>
          </a:p>
          <a:p>
            <a:pPr marL="457200" lvl="0"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Which unmet needs have we uncovered?</a:t>
            </a:r>
            <a:endParaRPr sz="2600">
              <a:latin typeface="Verdana"/>
              <a:ea typeface="Verdana"/>
              <a:cs typeface="Verdana"/>
              <a:sym typeface="Verdana"/>
            </a:endParaRPr>
          </a:p>
          <a:p>
            <a:pPr marL="914400" lvl="1"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Which are the most pressing to address now?</a:t>
            </a:r>
            <a:endParaRPr sz="2600">
              <a:latin typeface="Verdana"/>
              <a:ea typeface="Verdana"/>
              <a:cs typeface="Verdana"/>
              <a:sym typeface="Verdana"/>
            </a:endParaRPr>
          </a:p>
        </p:txBody>
      </p:sp>
      <p:pic>
        <p:nvPicPr>
          <p:cNvPr id="573" name="Google Shape;573;p82"/>
          <p:cNvPicPr preferRelativeResize="0"/>
          <p:nvPr/>
        </p:nvPicPr>
        <p:blipFill rotWithShape="1">
          <a:blip r:embed="rId3">
            <a:alphaModFix/>
          </a:blip>
          <a:srcRect/>
          <a:stretch/>
        </p:blipFill>
        <p:spPr>
          <a:xfrm>
            <a:off x="7772400" y="228600"/>
            <a:ext cx="1143001" cy="11429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83"/>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latin typeface="Verdana"/>
                <a:ea typeface="Verdana"/>
                <a:cs typeface="Verdana"/>
                <a:sym typeface="Verdana"/>
              </a:rPr>
              <a:t>Work Time</a:t>
            </a:r>
            <a:endParaRPr sz="3000">
              <a:latin typeface="Verdana"/>
              <a:ea typeface="Verdana"/>
              <a:cs typeface="Verdana"/>
              <a:sym typeface="Verdana"/>
            </a:endParaRPr>
          </a:p>
        </p:txBody>
      </p:sp>
      <p:sp>
        <p:nvSpPr>
          <p:cNvPr id="580" name="Google Shape;580;p83"/>
          <p:cNvSpPr txBox="1">
            <a:spLocks noGrp="1"/>
          </p:cNvSpPr>
          <p:nvPr>
            <p:ph type="body" idx="1"/>
          </p:nvPr>
        </p:nvSpPr>
        <p:spPr>
          <a:xfrm>
            <a:off x="3575050" y="273050"/>
            <a:ext cx="5448000" cy="6526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360"/>
              </a:spcBef>
              <a:spcAft>
                <a:spcPts val="0"/>
              </a:spcAft>
              <a:buSzPts val="3200"/>
              <a:buNone/>
            </a:pPr>
            <a:endParaRPr sz="2800"/>
          </a:p>
          <a:p>
            <a:pPr marL="0" lvl="0" indent="0" algn="l" rtl="0">
              <a:lnSpc>
                <a:spcPct val="100000"/>
              </a:lnSpc>
              <a:spcBef>
                <a:spcPts val="640"/>
              </a:spcBef>
              <a:spcAft>
                <a:spcPts val="0"/>
              </a:spcAft>
              <a:buSzPts val="3200"/>
              <a:buNone/>
            </a:pPr>
            <a:endParaRPr sz="2800"/>
          </a:p>
        </p:txBody>
      </p:sp>
      <p:sp>
        <p:nvSpPr>
          <p:cNvPr id="581" name="Google Shape;581;p83"/>
          <p:cNvSpPr txBox="1">
            <a:spLocks noGrp="1"/>
          </p:cNvSpPr>
          <p:nvPr>
            <p:ph type="body" idx="2"/>
          </p:nvPr>
        </p:nvSpPr>
        <p:spPr>
          <a:xfrm>
            <a:off x="457200" y="1435101"/>
            <a:ext cx="3008400" cy="4512900"/>
          </a:xfrm>
          <a:prstGeom prst="rect">
            <a:avLst/>
          </a:prstGeom>
          <a:solidFill>
            <a:srgbClr val="003369">
              <a:alpha val="71764"/>
            </a:srgbClr>
          </a:solid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3300">
                <a:latin typeface="Verdana"/>
                <a:ea typeface="Verdana"/>
                <a:cs typeface="Verdana"/>
                <a:sym typeface="Verdana"/>
              </a:rPr>
              <a:t>Identifying </a:t>
            </a:r>
            <a:endParaRPr sz="3300">
              <a:latin typeface="Verdana"/>
              <a:ea typeface="Verdana"/>
              <a:cs typeface="Verdana"/>
              <a:sym typeface="Verdana"/>
            </a:endParaRPr>
          </a:p>
          <a:p>
            <a:pPr marL="0" lvl="0" indent="0" algn="l" rtl="0">
              <a:lnSpc>
                <a:spcPct val="100000"/>
              </a:lnSpc>
              <a:spcBef>
                <a:spcPts val="0"/>
              </a:spcBef>
              <a:spcAft>
                <a:spcPts val="0"/>
              </a:spcAft>
              <a:buSzPts val="2400"/>
              <a:buNone/>
            </a:pPr>
            <a:r>
              <a:rPr lang="en-US" sz="3300">
                <a:latin typeface="Verdana"/>
                <a:ea typeface="Verdana"/>
                <a:cs typeface="Verdana"/>
                <a:sym typeface="Verdana"/>
              </a:rPr>
              <a:t>Red Flag/s</a:t>
            </a:r>
            <a:endParaRPr sz="3300">
              <a:latin typeface="Verdana"/>
              <a:ea typeface="Verdana"/>
              <a:cs typeface="Verdana"/>
              <a:sym typeface="Verdana"/>
            </a:endParaRPr>
          </a:p>
        </p:txBody>
      </p:sp>
      <p:sp>
        <p:nvSpPr>
          <p:cNvPr id="582" name="Google Shape;582;p83"/>
          <p:cNvSpPr txBox="1"/>
          <p:nvPr/>
        </p:nvSpPr>
        <p:spPr>
          <a:xfrm>
            <a:off x="135875" y="6056750"/>
            <a:ext cx="33297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Verdana"/>
                <a:ea typeface="Verdana"/>
                <a:cs typeface="Verdana"/>
                <a:sym typeface="Verdana"/>
              </a:rPr>
              <a:t>Workbook p.1</a:t>
            </a:r>
            <a:r>
              <a:rPr lang="en-US" sz="2400">
                <a:latin typeface="Verdana"/>
                <a:ea typeface="Verdana"/>
                <a:cs typeface="Verdana"/>
                <a:sym typeface="Verdana"/>
              </a:rPr>
              <a:t>5</a:t>
            </a:r>
            <a:endParaRPr sz="2400" b="0" i="0" u="none" strike="noStrike" cap="none">
              <a:solidFill>
                <a:srgbClr val="000000"/>
              </a:solidFill>
              <a:latin typeface="Verdana"/>
              <a:ea typeface="Verdana"/>
              <a:cs typeface="Verdana"/>
              <a:sym typeface="Verdana"/>
            </a:endParaRPr>
          </a:p>
        </p:txBody>
      </p:sp>
      <p:pic>
        <p:nvPicPr>
          <p:cNvPr id="583" name="Google Shape;583;p83"/>
          <p:cNvPicPr preferRelativeResize="0"/>
          <p:nvPr/>
        </p:nvPicPr>
        <p:blipFill rotWithShape="1">
          <a:blip r:embed="rId3">
            <a:alphaModFix/>
          </a:blip>
          <a:srcRect/>
          <a:stretch/>
        </p:blipFill>
        <p:spPr>
          <a:xfrm>
            <a:off x="3788250" y="363250"/>
            <a:ext cx="4804825" cy="6360399"/>
          </a:xfrm>
          <a:prstGeom prst="rect">
            <a:avLst/>
          </a:prstGeom>
          <a:noFill/>
          <a:ln>
            <a:noFill/>
          </a:ln>
        </p:spPr>
      </p:pic>
      <p:pic>
        <p:nvPicPr>
          <p:cNvPr id="584" name="Google Shape;584;p83"/>
          <p:cNvPicPr preferRelativeResize="0"/>
          <p:nvPr/>
        </p:nvPicPr>
        <p:blipFill rotWithShape="1">
          <a:blip r:embed="rId4">
            <a:alphaModFix/>
          </a:blip>
          <a:srcRect/>
          <a:stretch/>
        </p:blipFill>
        <p:spPr>
          <a:xfrm flipH="1">
            <a:off x="7821925" y="473025"/>
            <a:ext cx="997700" cy="762250"/>
          </a:xfrm>
          <a:prstGeom prst="rect">
            <a:avLst/>
          </a:prstGeom>
          <a:noFill/>
          <a:ln>
            <a:noFill/>
          </a:ln>
        </p:spPr>
      </p:pic>
      <p:pic>
        <p:nvPicPr>
          <p:cNvPr id="585" name="Google Shape;585;p83" descr="Cartoon Sun image - Free stock photo - Public Domain photo - CC0 ..."/>
          <p:cNvPicPr preferRelativeResize="0"/>
          <p:nvPr/>
        </p:nvPicPr>
        <p:blipFill rotWithShape="1">
          <a:blip r:embed="rId5">
            <a:alphaModFix/>
          </a:blip>
          <a:srcRect/>
          <a:stretch/>
        </p:blipFill>
        <p:spPr>
          <a:xfrm>
            <a:off x="2613575" y="3420775"/>
            <a:ext cx="650450" cy="650450"/>
          </a:xfrm>
          <a:prstGeom prst="rect">
            <a:avLst/>
          </a:prstGeom>
          <a:noFill/>
          <a:ln>
            <a:noFill/>
          </a:ln>
        </p:spPr>
      </p:pic>
      <p:pic>
        <p:nvPicPr>
          <p:cNvPr id="586" name="Google Shape;586;p83" descr="10 Minute Timer: Cozy Camping Background&#10;Nature sounds throughout, Silence at the End" title="10 Minute Cozy Camping Timer (Owls, Birds, and Cricket Sounds at End)">
            <a:hlinkClick r:id="rId6"/>
          </p:cNvPr>
          <p:cNvPicPr preferRelativeResize="0"/>
          <p:nvPr/>
        </p:nvPicPr>
        <p:blipFill>
          <a:blip r:embed="rId7">
            <a:alphaModFix/>
          </a:blip>
          <a:stretch>
            <a:fillRect/>
          </a:stretch>
        </p:blipFill>
        <p:spPr>
          <a:xfrm>
            <a:off x="740250" y="4403988"/>
            <a:ext cx="2251711" cy="126658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6"/>
                                        </p:tgtEl>
                                        <p:attrNameLst>
                                          <p:attrName>style.visibility</p:attrName>
                                        </p:attrNameLst>
                                      </p:cBhvr>
                                      <p:to>
                                        <p:strVal val="visible"/>
                                      </p:to>
                                    </p:set>
                                    <p:animEffect transition="in" filter="fade">
                                      <p:cBhvr>
                                        <p:cTn id="7" dur="1000"/>
                                        <p:tgtEl>
                                          <p:spTgt spid="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57"/>
          <p:cNvSpPr txBox="1">
            <a:spLocks noGrp="1"/>
          </p:cNvSpPr>
          <p:nvPr>
            <p:ph type="body" idx="1"/>
          </p:nvPr>
        </p:nvSpPr>
        <p:spPr>
          <a:xfrm>
            <a:off x="528525" y="1663500"/>
            <a:ext cx="8056800" cy="4716300"/>
          </a:xfrm>
          <a:prstGeom prst="rect">
            <a:avLst/>
          </a:prstGeom>
          <a:noFill/>
          <a:ln>
            <a:noFill/>
          </a:ln>
        </p:spPr>
        <p:txBody>
          <a:bodyPr spcFirstLastPara="1" wrap="square" lIns="91425" tIns="45700" rIns="91425" bIns="45700" anchor="t" anchorCtr="0">
            <a:normAutofit lnSpcReduction="10000"/>
          </a:bodyPr>
          <a:lstStyle/>
          <a:p>
            <a:pPr marL="457200" lvl="0" indent="-396875" algn="l" rtl="0">
              <a:lnSpc>
                <a:spcPct val="115000"/>
              </a:lnSpc>
              <a:spcBef>
                <a:spcPts val="400"/>
              </a:spcBef>
              <a:spcAft>
                <a:spcPts val="0"/>
              </a:spcAft>
              <a:buSzPts val="2650"/>
              <a:buChar char="●"/>
            </a:pPr>
            <a:r>
              <a:rPr lang="en-US" sz="2700">
                <a:latin typeface="Verdana"/>
                <a:ea typeface="Verdana"/>
                <a:cs typeface="Verdana"/>
                <a:sym typeface="Verdana"/>
              </a:rPr>
              <a:t>Welcome and Overview</a:t>
            </a:r>
            <a:endParaRPr sz="2700">
              <a:latin typeface="Verdana"/>
              <a:ea typeface="Verdana"/>
              <a:cs typeface="Verdana"/>
              <a:sym typeface="Verdana"/>
            </a:endParaRPr>
          </a:p>
          <a:p>
            <a:pPr marL="457200" lvl="0" indent="-396875" algn="l" rtl="0">
              <a:lnSpc>
                <a:spcPct val="115000"/>
              </a:lnSpc>
              <a:spcBef>
                <a:spcPts val="1000"/>
              </a:spcBef>
              <a:spcAft>
                <a:spcPts val="0"/>
              </a:spcAft>
              <a:buSzPts val="2650"/>
              <a:buChar char="●"/>
            </a:pPr>
            <a:r>
              <a:rPr lang="en-US" sz="2700">
                <a:latin typeface="Verdana"/>
                <a:ea typeface="Verdana"/>
                <a:cs typeface="Verdana"/>
                <a:sym typeface="Verdana"/>
              </a:rPr>
              <a:t>Define</a:t>
            </a:r>
            <a:endParaRPr sz="2700">
              <a:latin typeface="Verdana"/>
              <a:ea typeface="Verdana"/>
              <a:cs typeface="Verdana"/>
              <a:sym typeface="Verdana"/>
            </a:endParaRPr>
          </a:p>
          <a:p>
            <a:pPr marL="0" lvl="0" indent="0" algn="l" rtl="0">
              <a:lnSpc>
                <a:spcPct val="115000"/>
              </a:lnSpc>
              <a:spcBef>
                <a:spcPts val="1000"/>
              </a:spcBef>
              <a:spcAft>
                <a:spcPts val="0"/>
              </a:spcAft>
              <a:buSzPts val="1800"/>
              <a:buNone/>
            </a:pPr>
            <a:r>
              <a:rPr lang="en-US" sz="2700" i="1">
                <a:latin typeface="Verdana"/>
                <a:ea typeface="Verdana"/>
                <a:cs typeface="Verdana"/>
                <a:sym typeface="Verdana"/>
              </a:rPr>
              <a:t>Break</a:t>
            </a:r>
            <a:endParaRPr sz="2700">
              <a:latin typeface="Verdana"/>
              <a:ea typeface="Verdana"/>
              <a:cs typeface="Verdana"/>
              <a:sym typeface="Verdana"/>
            </a:endParaRPr>
          </a:p>
          <a:p>
            <a:pPr marL="457200" lvl="0" indent="-396875" algn="l" rtl="0">
              <a:lnSpc>
                <a:spcPct val="115000"/>
              </a:lnSpc>
              <a:spcBef>
                <a:spcPts val="1000"/>
              </a:spcBef>
              <a:spcAft>
                <a:spcPts val="0"/>
              </a:spcAft>
              <a:buSzPts val="2650"/>
              <a:buFont typeface="Verdana"/>
              <a:buChar char="●"/>
            </a:pPr>
            <a:r>
              <a:rPr lang="en-US" sz="2700">
                <a:latin typeface="Verdana"/>
                <a:ea typeface="Verdana"/>
                <a:cs typeface="Verdana"/>
                <a:sym typeface="Verdana"/>
              </a:rPr>
              <a:t>Analyze</a:t>
            </a:r>
            <a:endParaRPr sz="2700">
              <a:latin typeface="Verdana"/>
              <a:ea typeface="Verdana"/>
              <a:cs typeface="Verdana"/>
              <a:sym typeface="Verdana"/>
            </a:endParaRPr>
          </a:p>
          <a:p>
            <a:pPr marL="0" lvl="0" indent="0" algn="l" rtl="0">
              <a:lnSpc>
                <a:spcPct val="115000"/>
              </a:lnSpc>
              <a:spcBef>
                <a:spcPts val="1000"/>
              </a:spcBef>
              <a:spcAft>
                <a:spcPts val="0"/>
              </a:spcAft>
              <a:buSzPts val="1800"/>
              <a:buNone/>
            </a:pPr>
            <a:r>
              <a:rPr lang="en-US" sz="2700" i="1">
                <a:latin typeface="Verdana"/>
                <a:ea typeface="Verdana"/>
                <a:cs typeface="Verdana"/>
                <a:sym typeface="Verdana"/>
              </a:rPr>
              <a:t>Lunch</a:t>
            </a:r>
            <a:endParaRPr sz="2700" i="1">
              <a:latin typeface="Verdana"/>
              <a:ea typeface="Verdana"/>
              <a:cs typeface="Verdana"/>
              <a:sym typeface="Verdana"/>
            </a:endParaRPr>
          </a:p>
          <a:p>
            <a:pPr marL="457200" lvl="0" indent="-396875" algn="l" rtl="0">
              <a:lnSpc>
                <a:spcPct val="115000"/>
              </a:lnSpc>
              <a:spcBef>
                <a:spcPts val="1000"/>
              </a:spcBef>
              <a:spcAft>
                <a:spcPts val="0"/>
              </a:spcAft>
              <a:buSzPts val="2650"/>
              <a:buChar char="●"/>
            </a:pPr>
            <a:r>
              <a:rPr lang="en-US" sz="2700">
                <a:latin typeface="Verdana"/>
                <a:ea typeface="Verdana"/>
                <a:cs typeface="Verdana"/>
                <a:sym typeface="Verdana"/>
              </a:rPr>
              <a:t>Implement</a:t>
            </a:r>
            <a:endParaRPr sz="2700">
              <a:latin typeface="Verdana"/>
              <a:ea typeface="Verdana"/>
              <a:cs typeface="Verdana"/>
              <a:sym typeface="Verdana"/>
            </a:endParaRPr>
          </a:p>
          <a:p>
            <a:pPr marL="457200" lvl="0" indent="-396875" algn="l" rtl="0">
              <a:lnSpc>
                <a:spcPct val="115000"/>
              </a:lnSpc>
              <a:spcBef>
                <a:spcPts val="1000"/>
              </a:spcBef>
              <a:spcAft>
                <a:spcPts val="0"/>
              </a:spcAft>
              <a:buSzPts val="2650"/>
              <a:buChar char="●"/>
            </a:pPr>
            <a:r>
              <a:rPr lang="en-US" sz="2700">
                <a:latin typeface="Verdana"/>
                <a:ea typeface="Verdana"/>
                <a:cs typeface="Verdana"/>
                <a:sym typeface="Verdana"/>
              </a:rPr>
              <a:t>Evaluate</a:t>
            </a:r>
            <a:endParaRPr sz="2700">
              <a:latin typeface="Verdana"/>
              <a:ea typeface="Verdana"/>
              <a:cs typeface="Verdana"/>
              <a:sym typeface="Verdana"/>
            </a:endParaRPr>
          </a:p>
          <a:p>
            <a:pPr marL="457200" lvl="0" indent="-396875" algn="l" rtl="0">
              <a:lnSpc>
                <a:spcPct val="115000"/>
              </a:lnSpc>
              <a:spcBef>
                <a:spcPts val="1000"/>
              </a:spcBef>
              <a:spcAft>
                <a:spcPts val="1000"/>
              </a:spcAft>
              <a:buSzPts val="2650"/>
              <a:buChar char="●"/>
            </a:pPr>
            <a:r>
              <a:rPr lang="en-US" sz="2700">
                <a:latin typeface="Verdana"/>
                <a:ea typeface="Verdana"/>
                <a:cs typeface="Verdana"/>
                <a:sym typeface="Verdana"/>
              </a:rPr>
              <a:t>Building a Culture of Data Literacy</a:t>
            </a:r>
            <a:endParaRPr sz="3151" b="1" u="sng"/>
          </a:p>
        </p:txBody>
      </p:sp>
      <p:sp>
        <p:nvSpPr>
          <p:cNvPr id="305" name="Google Shape;305;p57"/>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dirty="0"/>
              <a:t>Agenda</a:t>
            </a:r>
            <a:endParaRPr dirty="0"/>
          </a:p>
        </p:txBody>
      </p:sp>
      <p:pic>
        <p:nvPicPr>
          <p:cNvPr id="306" name="Google Shape;306;p57"/>
          <p:cNvPicPr preferRelativeResize="0"/>
          <p:nvPr/>
        </p:nvPicPr>
        <p:blipFill rotWithShape="1">
          <a:blip r:embed="rId3">
            <a:alphaModFix/>
          </a:blip>
          <a:srcRect/>
          <a:stretch/>
        </p:blipFill>
        <p:spPr>
          <a:xfrm>
            <a:off x="5411751" y="1663488"/>
            <a:ext cx="2915825" cy="3866174"/>
          </a:xfrm>
          <a:prstGeom prst="rect">
            <a:avLst/>
          </a:prstGeom>
          <a:noFill/>
          <a:ln w="9525" cap="flat" cmpd="sng">
            <a:solidFill>
              <a:schemeClr val="dk2"/>
            </a:solidFill>
            <a:prstDash val="solid"/>
            <a:round/>
            <a:headEnd type="none" w="sm" len="sm"/>
            <a:tailEnd type="none" w="sm" len="sm"/>
          </a:ln>
        </p:spPr>
      </p:pic>
      <p:pic>
        <p:nvPicPr>
          <p:cNvPr id="307" name="Google Shape;307;p57"/>
          <p:cNvPicPr preferRelativeResize="0"/>
          <p:nvPr/>
        </p:nvPicPr>
        <p:blipFill rotWithShape="1">
          <a:blip r:embed="rId4">
            <a:alphaModFix/>
          </a:blip>
          <a:srcRect/>
          <a:stretch/>
        </p:blipFill>
        <p:spPr>
          <a:xfrm>
            <a:off x="3062202" y="2780326"/>
            <a:ext cx="1947975" cy="19999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anim calcmode="lin" valueType="num">
                                      <p:cBhvr additive="base">
                                        <p:cTn id="7" dur="1000"/>
                                        <p:tgtEl>
                                          <p:spTgt spid="307"/>
                                        </p:tgtEl>
                                        <p:attrNameLst>
                                          <p:attrName>ppt_w</p:attrName>
                                        </p:attrNameLst>
                                      </p:cBhvr>
                                      <p:tavLst>
                                        <p:tav tm="0">
                                          <p:val>
                                            <p:strVal val="0"/>
                                          </p:val>
                                        </p:tav>
                                        <p:tav tm="100000">
                                          <p:val>
                                            <p:strVal val="#ppt_w"/>
                                          </p:val>
                                        </p:tav>
                                      </p:tavLst>
                                    </p:anim>
                                    <p:anim calcmode="lin" valueType="num">
                                      <p:cBhvr additive="base">
                                        <p:cTn id="8" dur="1000"/>
                                        <p:tgtEl>
                                          <p:spTgt spid="30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pic>
        <p:nvPicPr>
          <p:cNvPr id="591" name="Google Shape;591;p84"/>
          <p:cNvPicPr preferRelativeResize="0"/>
          <p:nvPr/>
        </p:nvPicPr>
        <p:blipFill rotWithShape="1">
          <a:blip r:embed="rId3">
            <a:alphaModFix/>
          </a:blip>
          <a:srcRect/>
          <a:stretch/>
        </p:blipFill>
        <p:spPr>
          <a:xfrm>
            <a:off x="1676400" y="1752600"/>
            <a:ext cx="5930900" cy="4183980"/>
          </a:xfrm>
          <a:prstGeom prst="rect">
            <a:avLst/>
          </a:prstGeom>
          <a:noFill/>
          <a:ln>
            <a:noFill/>
          </a:ln>
        </p:spPr>
      </p:pic>
      <p:sp>
        <p:nvSpPr>
          <p:cNvPr id="592" name="Google Shape;592;p84"/>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sz="3600"/>
              <a:t>Moving From General to Precise</a:t>
            </a:r>
            <a:endParaRPr sz="3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85"/>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105775"/>
              </a:buClr>
              <a:buSzPts val="4000"/>
              <a:buFont typeface="Verdana"/>
              <a:buNone/>
            </a:pPr>
            <a:r>
              <a:rPr lang="en-US"/>
              <a:t>Based on your data…</a:t>
            </a:r>
            <a:endParaRPr/>
          </a:p>
        </p:txBody>
      </p:sp>
      <p:sp>
        <p:nvSpPr>
          <p:cNvPr id="600" name="Google Shape;600;p85"/>
          <p:cNvSpPr txBox="1">
            <a:spLocks noGrp="1"/>
          </p:cNvSpPr>
          <p:nvPr>
            <p:ph type="body" idx="1"/>
          </p:nvPr>
        </p:nvSpPr>
        <p:spPr>
          <a:xfrm>
            <a:off x="457201" y="1600201"/>
            <a:ext cx="8229600" cy="457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3000">
                <a:latin typeface="Verdana"/>
                <a:ea typeface="Verdana"/>
                <a:cs typeface="Verdana"/>
                <a:sym typeface="Verdana"/>
              </a:rPr>
              <a:t>Precisely define the problem by identifying </a:t>
            </a:r>
            <a:r>
              <a:rPr lang="en-US" sz="3000">
                <a:solidFill>
                  <a:srgbClr val="FF9900"/>
                </a:solidFill>
                <a:latin typeface="Verdana"/>
                <a:ea typeface="Verdana"/>
                <a:cs typeface="Verdana"/>
                <a:sym typeface="Verdana"/>
              </a:rPr>
              <a:t>who</a:t>
            </a:r>
            <a:r>
              <a:rPr lang="en-US" sz="3000">
                <a:latin typeface="Verdana"/>
                <a:ea typeface="Verdana"/>
                <a:cs typeface="Verdana"/>
                <a:sym typeface="Verdana"/>
              </a:rPr>
              <a:t>, </a:t>
            </a:r>
            <a:r>
              <a:rPr lang="en-US" sz="3000">
                <a:solidFill>
                  <a:srgbClr val="FF9900"/>
                </a:solidFill>
                <a:latin typeface="Verdana"/>
                <a:ea typeface="Verdana"/>
                <a:cs typeface="Verdana"/>
                <a:sym typeface="Verdana"/>
              </a:rPr>
              <a:t>what</a:t>
            </a:r>
            <a:r>
              <a:rPr lang="en-US" sz="3000">
                <a:latin typeface="Verdana"/>
                <a:ea typeface="Verdana"/>
                <a:cs typeface="Verdana"/>
                <a:sym typeface="Verdana"/>
              </a:rPr>
              <a:t>, </a:t>
            </a:r>
            <a:r>
              <a:rPr lang="en-US" sz="3000">
                <a:solidFill>
                  <a:srgbClr val="FF9900"/>
                </a:solidFill>
                <a:latin typeface="Verdana"/>
                <a:ea typeface="Verdana"/>
                <a:cs typeface="Verdana"/>
                <a:sym typeface="Verdana"/>
              </a:rPr>
              <a:t>when</a:t>
            </a:r>
            <a:r>
              <a:rPr lang="en-US" sz="3000">
                <a:latin typeface="Verdana"/>
                <a:ea typeface="Verdana"/>
                <a:cs typeface="Verdana"/>
                <a:sym typeface="Verdana"/>
              </a:rPr>
              <a:t>, </a:t>
            </a:r>
            <a:r>
              <a:rPr lang="en-US" sz="3000">
                <a:solidFill>
                  <a:srgbClr val="FF9900"/>
                </a:solidFill>
                <a:latin typeface="Verdana"/>
                <a:ea typeface="Verdana"/>
                <a:cs typeface="Verdana"/>
                <a:sym typeface="Verdana"/>
              </a:rPr>
              <a:t>where</a:t>
            </a:r>
            <a:r>
              <a:rPr lang="en-US" sz="3000">
                <a:latin typeface="Verdana"/>
                <a:ea typeface="Verdana"/>
                <a:cs typeface="Verdana"/>
                <a:sym typeface="Verdana"/>
              </a:rPr>
              <a:t>, and why.</a:t>
            </a:r>
            <a:endParaRPr sz="3000">
              <a:latin typeface="Verdana"/>
              <a:ea typeface="Verdana"/>
              <a:cs typeface="Verdana"/>
              <a:sym typeface="Verdana"/>
            </a:endParaRPr>
          </a:p>
          <a:p>
            <a:pPr marL="914400" lvl="0" indent="-419100" algn="l" rtl="0">
              <a:lnSpc>
                <a:spcPct val="100000"/>
              </a:lnSpc>
              <a:spcBef>
                <a:spcPts val="0"/>
              </a:spcBef>
              <a:spcAft>
                <a:spcPts val="0"/>
              </a:spcAft>
              <a:buSzPts val="3000"/>
              <a:buFont typeface="Verdana"/>
              <a:buChar char="❖"/>
            </a:pPr>
            <a:r>
              <a:rPr lang="en-US" sz="3000" i="1">
                <a:solidFill>
                  <a:srgbClr val="FF9900"/>
                </a:solidFill>
                <a:latin typeface="Verdana"/>
                <a:ea typeface="Verdana"/>
                <a:cs typeface="Verdana"/>
                <a:sym typeface="Verdana"/>
              </a:rPr>
              <a:t>What</a:t>
            </a:r>
            <a:r>
              <a:rPr lang="en-US" sz="3000">
                <a:latin typeface="Verdana"/>
                <a:ea typeface="Verdana"/>
                <a:cs typeface="Verdana"/>
                <a:sym typeface="Verdana"/>
              </a:rPr>
              <a:t> is the problem? </a:t>
            </a:r>
            <a:endParaRPr sz="3000">
              <a:latin typeface="Verdana"/>
              <a:ea typeface="Verdana"/>
              <a:cs typeface="Verdana"/>
              <a:sym typeface="Verdana"/>
            </a:endParaRPr>
          </a:p>
          <a:p>
            <a:pPr marL="914400" lvl="0" indent="-419100" algn="l" rtl="0">
              <a:lnSpc>
                <a:spcPct val="100000"/>
              </a:lnSpc>
              <a:spcBef>
                <a:spcPts val="0"/>
              </a:spcBef>
              <a:spcAft>
                <a:spcPts val="0"/>
              </a:spcAft>
              <a:buSzPts val="3000"/>
              <a:buFont typeface="Verdana"/>
              <a:buChar char="❖"/>
            </a:pPr>
            <a:r>
              <a:rPr lang="en-US" sz="3000" i="1">
                <a:solidFill>
                  <a:srgbClr val="FF9900"/>
                </a:solidFill>
                <a:latin typeface="Verdana"/>
                <a:ea typeface="Verdana"/>
                <a:cs typeface="Verdana"/>
                <a:sym typeface="Verdana"/>
              </a:rPr>
              <a:t>Who</a:t>
            </a:r>
            <a:r>
              <a:rPr lang="en-US" sz="3000">
                <a:latin typeface="Verdana"/>
                <a:ea typeface="Verdana"/>
                <a:cs typeface="Verdana"/>
                <a:sym typeface="Verdana"/>
              </a:rPr>
              <a:t> is having the problem? </a:t>
            </a:r>
            <a:endParaRPr sz="3000">
              <a:latin typeface="Verdana"/>
              <a:ea typeface="Verdana"/>
              <a:cs typeface="Verdana"/>
              <a:sym typeface="Verdana"/>
            </a:endParaRPr>
          </a:p>
          <a:p>
            <a:pPr marL="914400" lvl="0" indent="-419100" algn="l" rtl="0">
              <a:lnSpc>
                <a:spcPct val="100000"/>
              </a:lnSpc>
              <a:spcBef>
                <a:spcPts val="0"/>
              </a:spcBef>
              <a:spcAft>
                <a:spcPts val="0"/>
              </a:spcAft>
              <a:buSzPts val="3000"/>
              <a:buFont typeface="Verdana"/>
              <a:buChar char="❖"/>
            </a:pPr>
            <a:r>
              <a:rPr lang="en-US" sz="3000" i="1">
                <a:solidFill>
                  <a:srgbClr val="FF9900"/>
                </a:solidFill>
                <a:latin typeface="Verdana"/>
                <a:ea typeface="Verdana"/>
                <a:cs typeface="Verdana"/>
                <a:sym typeface="Verdana"/>
              </a:rPr>
              <a:t>When</a:t>
            </a:r>
            <a:r>
              <a:rPr lang="en-US" sz="3000">
                <a:latin typeface="Verdana"/>
                <a:ea typeface="Verdana"/>
                <a:cs typeface="Verdana"/>
                <a:sym typeface="Verdana"/>
              </a:rPr>
              <a:t> is the problem occurring?</a:t>
            </a:r>
            <a:endParaRPr sz="3000">
              <a:latin typeface="Verdana"/>
              <a:ea typeface="Verdana"/>
              <a:cs typeface="Verdana"/>
              <a:sym typeface="Verdana"/>
            </a:endParaRPr>
          </a:p>
          <a:p>
            <a:pPr marL="914400" lvl="0" indent="-419100" algn="l" rtl="0">
              <a:lnSpc>
                <a:spcPct val="100000"/>
              </a:lnSpc>
              <a:spcBef>
                <a:spcPts val="0"/>
              </a:spcBef>
              <a:spcAft>
                <a:spcPts val="0"/>
              </a:spcAft>
              <a:buSzPts val="3000"/>
              <a:buFont typeface="Verdana"/>
              <a:buChar char="❖"/>
            </a:pPr>
            <a:r>
              <a:rPr lang="en-US" sz="3000" i="1">
                <a:solidFill>
                  <a:srgbClr val="FF9900"/>
                </a:solidFill>
                <a:latin typeface="Verdana"/>
                <a:ea typeface="Verdana"/>
                <a:cs typeface="Verdana"/>
                <a:sym typeface="Verdana"/>
              </a:rPr>
              <a:t>Where</a:t>
            </a:r>
            <a:r>
              <a:rPr lang="en-US" sz="3000">
                <a:latin typeface="Verdana"/>
                <a:ea typeface="Verdana"/>
                <a:cs typeface="Verdana"/>
                <a:sym typeface="Verdana"/>
              </a:rPr>
              <a:t> is the problem occurring?</a:t>
            </a:r>
            <a:endParaRPr sz="3000">
              <a:latin typeface="Verdana"/>
              <a:ea typeface="Verdana"/>
              <a:cs typeface="Verdana"/>
              <a:sym typeface="Verdana"/>
            </a:endParaRPr>
          </a:p>
          <a:p>
            <a:pPr marL="914400" lvl="0" indent="-419100" algn="l" rtl="0">
              <a:lnSpc>
                <a:spcPct val="100000"/>
              </a:lnSpc>
              <a:spcBef>
                <a:spcPts val="0"/>
              </a:spcBef>
              <a:spcAft>
                <a:spcPts val="0"/>
              </a:spcAft>
              <a:buSzPts val="3000"/>
              <a:buFont typeface="Verdana"/>
              <a:buChar char="❖"/>
            </a:pPr>
            <a:r>
              <a:rPr lang="en-US" sz="3000" i="1">
                <a:latin typeface="Verdana"/>
                <a:ea typeface="Verdana"/>
                <a:cs typeface="Verdana"/>
                <a:sym typeface="Verdana"/>
              </a:rPr>
              <a:t>Why is the problem occurring?</a:t>
            </a:r>
            <a:endParaRPr sz="30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86"/>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sz="4000"/>
              <a:t>Using Data to </a:t>
            </a:r>
            <a:r>
              <a:rPr lang="en-US"/>
              <a:t>Create</a:t>
            </a:r>
            <a:r>
              <a:rPr lang="en-US" sz="4000"/>
              <a:t> </a:t>
            </a:r>
            <a:endParaRPr sz="4000"/>
          </a:p>
          <a:p>
            <a:pPr marL="0" lvl="0" indent="0" algn="ctr" rtl="0">
              <a:lnSpc>
                <a:spcPct val="100000"/>
              </a:lnSpc>
              <a:spcBef>
                <a:spcPts val="0"/>
              </a:spcBef>
              <a:spcAft>
                <a:spcPts val="0"/>
              </a:spcAft>
              <a:buSzPct val="111111"/>
              <a:buNone/>
            </a:pPr>
            <a:r>
              <a:rPr lang="en-US" sz="4000"/>
              <a:t>Problem Statements</a:t>
            </a:r>
            <a:endParaRPr/>
          </a:p>
        </p:txBody>
      </p:sp>
      <p:sp>
        <p:nvSpPr>
          <p:cNvPr id="608" name="Google Shape;608;p86"/>
          <p:cNvSpPr txBox="1">
            <a:spLocks noGrp="1"/>
          </p:cNvSpPr>
          <p:nvPr>
            <p:ph type="body" idx="1"/>
          </p:nvPr>
        </p:nvSpPr>
        <p:spPr>
          <a:xfrm>
            <a:off x="228600" y="1371600"/>
            <a:ext cx="8686800" cy="520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2600">
                <a:solidFill>
                  <a:srgbClr val="0944A1"/>
                </a:solidFill>
                <a:latin typeface="Verdana"/>
                <a:ea typeface="Verdana"/>
                <a:cs typeface="Verdana"/>
                <a:sym typeface="Verdana"/>
              </a:rPr>
              <a:t>The statement of a problem is important for team-based problem solving. </a:t>
            </a:r>
            <a:endParaRPr sz="2600">
              <a:solidFill>
                <a:srgbClr val="0944A1"/>
              </a:solidFill>
              <a:latin typeface="Verdana"/>
              <a:ea typeface="Verdana"/>
              <a:cs typeface="Verdana"/>
              <a:sym typeface="Verdana"/>
            </a:endParaRPr>
          </a:p>
          <a:p>
            <a:pPr marL="457200" lvl="0" indent="-393700" algn="l" rtl="0">
              <a:lnSpc>
                <a:spcPct val="115000"/>
              </a:lnSpc>
              <a:spcBef>
                <a:spcPts val="0"/>
              </a:spcBef>
              <a:spcAft>
                <a:spcPts val="0"/>
              </a:spcAft>
              <a:buSzPts val="2600"/>
              <a:buFont typeface="Verdana"/>
              <a:buChar char="•"/>
            </a:pPr>
            <a:r>
              <a:rPr lang="en-US" sz="2600">
                <a:latin typeface="Verdana"/>
                <a:ea typeface="Verdana"/>
                <a:cs typeface="Verdana"/>
                <a:sym typeface="Verdana"/>
              </a:rPr>
              <a:t>Everyone must be working on the same problem with the same assumptions.</a:t>
            </a:r>
            <a:endParaRPr sz="2600">
              <a:latin typeface="Verdana"/>
              <a:ea typeface="Verdana"/>
              <a:cs typeface="Verdana"/>
              <a:sym typeface="Verdana"/>
            </a:endParaRPr>
          </a:p>
          <a:p>
            <a:pPr marL="457200" lvl="0" indent="-393700" algn="l" rtl="0">
              <a:lnSpc>
                <a:spcPct val="115000"/>
              </a:lnSpc>
              <a:spcBef>
                <a:spcPts val="0"/>
              </a:spcBef>
              <a:spcAft>
                <a:spcPts val="0"/>
              </a:spcAft>
              <a:buSzPts val="2600"/>
              <a:buFont typeface="Verdana"/>
              <a:buChar char="•"/>
            </a:pPr>
            <a:r>
              <a:rPr lang="en-US" sz="2600">
                <a:latin typeface="Verdana"/>
                <a:ea typeface="Verdana"/>
                <a:cs typeface="Verdana"/>
                <a:sym typeface="Verdana"/>
              </a:rPr>
              <a:t>Problems often are framed in a “Primary” or “General” form. That form creates concern, but is not useful for problem-solving.  </a:t>
            </a:r>
            <a:endParaRPr sz="2600">
              <a:latin typeface="Verdana"/>
              <a:ea typeface="Verdana"/>
              <a:cs typeface="Verdana"/>
              <a:sym typeface="Verdana"/>
            </a:endParaRPr>
          </a:p>
          <a:p>
            <a:pPr marL="457200" lvl="0" indent="-393700" algn="l" rtl="0">
              <a:lnSpc>
                <a:spcPct val="115000"/>
              </a:lnSpc>
              <a:spcBef>
                <a:spcPts val="0"/>
              </a:spcBef>
              <a:spcAft>
                <a:spcPts val="0"/>
              </a:spcAft>
              <a:buSzPts val="2600"/>
              <a:buFont typeface="Verdana"/>
              <a:buChar char="•"/>
            </a:pPr>
            <a:r>
              <a:rPr lang="en-US" sz="2600">
                <a:latin typeface="Verdana"/>
                <a:ea typeface="Verdana"/>
                <a:cs typeface="Verdana"/>
                <a:sym typeface="Verdana"/>
              </a:rPr>
              <a:t>Shift the framing of “primary” problems based on initial review of data.</a:t>
            </a:r>
            <a:endParaRPr sz="2600">
              <a:latin typeface="Verdana"/>
              <a:ea typeface="Verdana"/>
              <a:cs typeface="Verdana"/>
              <a:sym typeface="Verdana"/>
            </a:endParaRPr>
          </a:p>
          <a:p>
            <a:pPr marL="457200" lvl="0" indent="-393700" algn="l" rtl="0">
              <a:lnSpc>
                <a:spcPct val="115000"/>
              </a:lnSpc>
              <a:spcBef>
                <a:spcPts val="0"/>
              </a:spcBef>
              <a:spcAft>
                <a:spcPts val="0"/>
              </a:spcAft>
              <a:buSzPts val="2600"/>
              <a:buFont typeface="Verdana"/>
              <a:buChar char="•"/>
            </a:pPr>
            <a:r>
              <a:rPr lang="en-US" sz="2600">
                <a:latin typeface="Verdana"/>
                <a:ea typeface="Verdana"/>
                <a:cs typeface="Verdana"/>
                <a:sym typeface="Verdana"/>
              </a:rPr>
              <a:t>Use more detailed review of data to build “Solvable Problem Statements.”</a:t>
            </a:r>
            <a:endParaRPr sz="2600">
              <a:latin typeface="Verdana"/>
              <a:ea typeface="Verdana"/>
              <a:cs typeface="Verdana"/>
              <a:sym typeface="Verdan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87"/>
          <p:cNvSpPr txBox="1">
            <a:spLocks noGrp="1"/>
          </p:cNvSpPr>
          <p:nvPr>
            <p:ph type="title"/>
          </p:nvPr>
        </p:nvSpPr>
        <p:spPr>
          <a:xfrm>
            <a:off x="228600" y="228600"/>
            <a:ext cx="86868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Drilling Down</a:t>
            </a:r>
            <a:endParaRPr/>
          </a:p>
        </p:txBody>
      </p:sp>
      <p:pic>
        <p:nvPicPr>
          <p:cNvPr id="614" name="Google Shape;614;p87"/>
          <p:cNvPicPr preferRelativeResize="0"/>
          <p:nvPr/>
        </p:nvPicPr>
        <p:blipFill rotWithShape="1">
          <a:blip r:embed="rId3">
            <a:alphaModFix/>
          </a:blip>
          <a:srcRect l="14394" t="7925" r="14137" b="17028"/>
          <a:stretch/>
        </p:blipFill>
        <p:spPr>
          <a:xfrm>
            <a:off x="747100" y="1589975"/>
            <a:ext cx="4329350" cy="4909850"/>
          </a:xfrm>
          <a:prstGeom prst="rect">
            <a:avLst/>
          </a:prstGeom>
          <a:noFill/>
          <a:ln>
            <a:noFill/>
          </a:ln>
        </p:spPr>
      </p:pic>
      <p:sp>
        <p:nvSpPr>
          <p:cNvPr id="615" name="Google Shape;615;p87"/>
          <p:cNvSpPr/>
          <p:nvPr/>
        </p:nvSpPr>
        <p:spPr>
          <a:xfrm>
            <a:off x="4948200" y="1515269"/>
            <a:ext cx="3967500" cy="1666800"/>
          </a:xfrm>
          <a:prstGeom prst="leftArrow">
            <a:avLst>
              <a:gd name="adj1" fmla="val 50000"/>
              <a:gd name="adj2" fmla="val 50000"/>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US" sz="2400" b="1">
                <a:solidFill>
                  <a:srgbClr val="FFFFFF"/>
                </a:solidFill>
                <a:latin typeface="Calibri"/>
                <a:ea typeface="Calibri"/>
                <a:cs typeface="Calibri"/>
                <a:sym typeface="Calibri"/>
              </a:rPr>
              <a:t>Domain area (Attendance, Behavior/SEL, Academics)</a:t>
            </a:r>
            <a:endParaRPr sz="2400" b="1">
              <a:solidFill>
                <a:srgbClr val="FFFFFF"/>
              </a:solidFill>
              <a:latin typeface="Calibri"/>
              <a:ea typeface="Calibri"/>
              <a:cs typeface="Calibri"/>
              <a:sym typeface="Calibri"/>
            </a:endParaRPr>
          </a:p>
        </p:txBody>
      </p:sp>
      <p:pic>
        <p:nvPicPr>
          <p:cNvPr id="616" name="Google Shape;616;p87"/>
          <p:cNvPicPr preferRelativeResize="0"/>
          <p:nvPr/>
        </p:nvPicPr>
        <p:blipFill>
          <a:blip r:embed="rId4">
            <a:alphaModFix/>
          </a:blip>
          <a:stretch>
            <a:fillRect/>
          </a:stretch>
        </p:blipFill>
        <p:spPr>
          <a:xfrm>
            <a:off x="5434363" y="3256775"/>
            <a:ext cx="1455987" cy="1455987"/>
          </a:xfrm>
          <a:prstGeom prst="rect">
            <a:avLst/>
          </a:prstGeom>
          <a:noFill/>
          <a:ln>
            <a:noFill/>
          </a:ln>
        </p:spPr>
      </p:pic>
      <p:pic>
        <p:nvPicPr>
          <p:cNvPr id="617" name="Google Shape;617;p87"/>
          <p:cNvPicPr preferRelativeResize="0"/>
          <p:nvPr/>
        </p:nvPicPr>
        <p:blipFill>
          <a:blip r:embed="rId5">
            <a:alphaModFix/>
          </a:blip>
          <a:stretch>
            <a:fillRect/>
          </a:stretch>
        </p:blipFill>
        <p:spPr>
          <a:xfrm>
            <a:off x="7016925" y="3952050"/>
            <a:ext cx="1756025" cy="1301787"/>
          </a:xfrm>
          <a:prstGeom prst="rect">
            <a:avLst/>
          </a:prstGeom>
          <a:noFill/>
          <a:ln>
            <a:noFill/>
          </a:ln>
        </p:spPr>
      </p:pic>
      <p:pic>
        <p:nvPicPr>
          <p:cNvPr id="618" name="Google Shape;618;p87"/>
          <p:cNvPicPr preferRelativeResize="0"/>
          <p:nvPr/>
        </p:nvPicPr>
        <p:blipFill>
          <a:blip r:embed="rId6">
            <a:alphaModFix/>
          </a:blip>
          <a:stretch>
            <a:fillRect/>
          </a:stretch>
        </p:blipFill>
        <p:spPr>
          <a:xfrm>
            <a:off x="5635650" y="4972125"/>
            <a:ext cx="1455974" cy="14559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88"/>
          <p:cNvSpPr txBox="1">
            <a:spLocks noGrp="1"/>
          </p:cNvSpPr>
          <p:nvPr>
            <p:ph type="body" idx="1"/>
          </p:nvPr>
        </p:nvSpPr>
        <p:spPr>
          <a:xfrm>
            <a:off x="895200" y="1676402"/>
            <a:ext cx="3600600" cy="651300"/>
          </a:xfrm>
          <a:prstGeom prst="rect">
            <a:avLst/>
          </a:prstGeom>
          <a:solidFill>
            <a:srgbClr val="003369">
              <a:alpha val="74117"/>
            </a:srgbClr>
          </a:solid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dk1"/>
              </a:buClr>
              <a:buSzPts val="3818"/>
              <a:buNone/>
            </a:pPr>
            <a:r>
              <a:rPr lang="en-US" sz="2400">
                <a:latin typeface="Verdana"/>
                <a:ea typeface="Verdana"/>
                <a:cs typeface="Verdana"/>
                <a:sym typeface="Verdana"/>
              </a:rPr>
              <a:t>Primary / General Statements</a:t>
            </a:r>
            <a:endParaRPr sz="2400">
              <a:latin typeface="Verdana"/>
              <a:ea typeface="Verdana"/>
              <a:cs typeface="Verdana"/>
              <a:sym typeface="Verdana"/>
            </a:endParaRPr>
          </a:p>
        </p:txBody>
      </p:sp>
      <p:sp>
        <p:nvSpPr>
          <p:cNvPr id="625" name="Google Shape;625;p88"/>
          <p:cNvSpPr txBox="1">
            <a:spLocks noGrp="1"/>
          </p:cNvSpPr>
          <p:nvPr>
            <p:ph type="body" idx="2"/>
          </p:nvPr>
        </p:nvSpPr>
        <p:spPr>
          <a:xfrm>
            <a:off x="381000" y="2491199"/>
            <a:ext cx="4114800" cy="4287300"/>
          </a:xfrm>
          <a:prstGeom prst="rect">
            <a:avLst/>
          </a:prstGeom>
          <a:noFill/>
          <a:ln>
            <a:noFill/>
          </a:ln>
        </p:spPr>
        <p:txBody>
          <a:bodyPr spcFirstLastPara="1" wrap="square" lIns="91425" tIns="45700" rIns="91425" bIns="45700" anchor="t" anchorCtr="0">
            <a:noAutofit/>
          </a:bodyPr>
          <a:lstStyle/>
          <a:p>
            <a:pPr marL="457200" lvl="0" indent="-380997" algn="l" rtl="0">
              <a:lnSpc>
                <a:spcPct val="80000"/>
              </a:lnSpc>
              <a:spcBef>
                <a:spcPts val="480"/>
              </a:spcBef>
              <a:spcAft>
                <a:spcPts val="0"/>
              </a:spcAft>
              <a:buSzPts val="2400"/>
              <a:buFont typeface="Verdana"/>
              <a:buChar char="•"/>
            </a:pPr>
            <a:r>
              <a:rPr lang="en-US">
                <a:latin typeface="Verdana"/>
                <a:ea typeface="Verdana"/>
                <a:cs typeface="Verdana"/>
                <a:sym typeface="Verdana"/>
              </a:rPr>
              <a:t>Too many referrals</a:t>
            </a:r>
            <a:endParaRPr>
              <a:latin typeface="Verdana"/>
              <a:ea typeface="Verdana"/>
              <a:cs typeface="Verdana"/>
              <a:sym typeface="Verdana"/>
            </a:endParaRPr>
          </a:p>
          <a:p>
            <a:pPr marL="457200" lvl="0" indent="-380997" algn="l" rtl="0">
              <a:lnSpc>
                <a:spcPct val="80000"/>
              </a:lnSpc>
              <a:spcBef>
                <a:spcPts val="1680"/>
              </a:spcBef>
              <a:spcAft>
                <a:spcPts val="0"/>
              </a:spcAft>
              <a:buSzPts val="2400"/>
              <a:buFont typeface="Verdana"/>
              <a:buChar char="•"/>
            </a:pPr>
            <a:r>
              <a:rPr lang="en-US">
                <a:latin typeface="Verdana"/>
                <a:ea typeface="Verdana"/>
                <a:cs typeface="Verdana"/>
                <a:sym typeface="Verdana"/>
              </a:rPr>
              <a:t>September has more suspensions than last year</a:t>
            </a:r>
            <a:endParaRPr>
              <a:latin typeface="Verdana"/>
              <a:ea typeface="Verdana"/>
              <a:cs typeface="Verdana"/>
              <a:sym typeface="Verdana"/>
            </a:endParaRPr>
          </a:p>
          <a:p>
            <a:pPr marL="457200" lvl="0" indent="-380997" algn="l" rtl="0">
              <a:lnSpc>
                <a:spcPct val="80000"/>
              </a:lnSpc>
              <a:spcBef>
                <a:spcPts val="1680"/>
              </a:spcBef>
              <a:spcAft>
                <a:spcPts val="0"/>
              </a:spcAft>
              <a:buSzPts val="2400"/>
              <a:buFont typeface="Verdana"/>
              <a:buChar char="•"/>
            </a:pPr>
            <a:r>
              <a:rPr lang="en-US">
                <a:latin typeface="Verdana"/>
                <a:ea typeface="Verdana"/>
                <a:cs typeface="Verdana"/>
                <a:sym typeface="Verdana"/>
              </a:rPr>
              <a:t>Math SOL pass rates are decreasing</a:t>
            </a:r>
            <a:endParaRPr>
              <a:latin typeface="Verdana"/>
              <a:ea typeface="Verdana"/>
              <a:cs typeface="Verdana"/>
              <a:sym typeface="Verdana"/>
            </a:endParaRPr>
          </a:p>
          <a:p>
            <a:pPr marL="457200" lvl="0" indent="-380997" algn="l" rtl="0">
              <a:lnSpc>
                <a:spcPct val="80000"/>
              </a:lnSpc>
              <a:spcBef>
                <a:spcPts val="1680"/>
              </a:spcBef>
              <a:spcAft>
                <a:spcPts val="0"/>
              </a:spcAft>
              <a:buSzPts val="2400"/>
              <a:buFont typeface="Verdana"/>
              <a:buChar char="•"/>
            </a:pPr>
            <a:r>
              <a:rPr lang="en-US">
                <a:latin typeface="Verdana"/>
                <a:ea typeface="Verdana"/>
                <a:cs typeface="Verdana"/>
                <a:sym typeface="Verdana"/>
              </a:rPr>
              <a:t>Student disrespect is out of control</a:t>
            </a:r>
            <a:endParaRPr>
              <a:latin typeface="Verdana"/>
              <a:ea typeface="Verdana"/>
              <a:cs typeface="Verdana"/>
              <a:sym typeface="Verdana"/>
            </a:endParaRPr>
          </a:p>
          <a:p>
            <a:pPr marL="457200" lvl="0" indent="-380997" algn="l" rtl="0">
              <a:lnSpc>
                <a:spcPct val="80000"/>
              </a:lnSpc>
              <a:spcBef>
                <a:spcPts val="1680"/>
              </a:spcBef>
              <a:spcAft>
                <a:spcPts val="0"/>
              </a:spcAft>
              <a:buSzPts val="2400"/>
              <a:buFont typeface="Verdana"/>
              <a:buChar char="•"/>
            </a:pPr>
            <a:r>
              <a:rPr lang="en-US">
                <a:latin typeface="Verdana"/>
                <a:ea typeface="Verdana"/>
                <a:cs typeface="Verdana"/>
                <a:sym typeface="Verdana"/>
              </a:rPr>
              <a:t>Recess has been wild</a:t>
            </a:r>
            <a:endParaRPr>
              <a:latin typeface="Verdana"/>
              <a:ea typeface="Verdana"/>
              <a:cs typeface="Verdana"/>
              <a:sym typeface="Verdana"/>
            </a:endParaRPr>
          </a:p>
        </p:txBody>
      </p:sp>
      <p:sp>
        <p:nvSpPr>
          <p:cNvPr id="626" name="Google Shape;626;p88"/>
          <p:cNvSpPr txBox="1">
            <a:spLocks noGrp="1"/>
          </p:cNvSpPr>
          <p:nvPr>
            <p:ph type="body" idx="3"/>
          </p:nvPr>
        </p:nvSpPr>
        <p:spPr>
          <a:xfrm>
            <a:off x="5114925" y="1676400"/>
            <a:ext cx="3648000" cy="651300"/>
          </a:xfrm>
          <a:prstGeom prst="rect">
            <a:avLst/>
          </a:prstGeom>
          <a:solidFill>
            <a:srgbClr val="003369">
              <a:alpha val="74117"/>
            </a:srgbClr>
          </a:solid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dk1"/>
              </a:buClr>
              <a:buSzPts val="3818"/>
              <a:buNone/>
            </a:pPr>
            <a:r>
              <a:rPr lang="en-US" sz="2400">
                <a:latin typeface="Verdana"/>
                <a:ea typeface="Verdana"/>
                <a:cs typeface="Verdana"/>
                <a:sym typeface="Verdana"/>
              </a:rPr>
              <a:t>Precision Statement</a:t>
            </a:r>
            <a:endParaRPr sz="2400">
              <a:latin typeface="Verdana"/>
              <a:ea typeface="Verdana"/>
              <a:cs typeface="Verdana"/>
              <a:sym typeface="Verdana"/>
            </a:endParaRPr>
          </a:p>
        </p:txBody>
      </p:sp>
      <p:sp>
        <p:nvSpPr>
          <p:cNvPr id="627" name="Google Shape;627;p88"/>
          <p:cNvSpPr txBox="1">
            <a:spLocks noGrp="1"/>
          </p:cNvSpPr>
          <p:nvPr>
            <p:ph type="body" idx="4"/>
          </p:nvPr>
        </p:nvSpPr>
        <p:spPr>
          <a:xfrm>
            <a:off x="4676600" y="2403475"/>
            <a:ext cx="4219500" cy="4155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0"/>
              </a:spcBef>
              <a:spcAft>
                <a:spcPts val="0"/>
              </a:spcAft>
              <a:buSzPts val="2400"/>
              <a:buNone/>
            </a:pPr>
            <a:r>
              <a:rPr lang="en-US">
                <a:latin typeface="Verdana"/>
                <a:ea typeface="Verdana"/>
                <a:cs typeface="Verdana"/>
                <a:sym typeface="Verdana"/>
              </a:rPr>
              <a:t>There are more ODRs for aggression on the playground than last year. These are most likely to occur during first recess, with a large number of students, </a:t>
            </a:r>
            <a:r>
              <a:rPr lang="en-US">
                <a:solidFill>
                  <a:srgbClr val="0000FF"/>
                </a:solidFill>
                <a:latin typeface="Verdana"/>
                <a:ea typeface="Verdana"/>
                <a:cs typeface="Verdana"/>
                <a:sym typeface="Verdana"/>
              </a:rPr>
              <a:t>and the aggression is related to getting access to the new playground equipment.</a:t>
            </a:r>
            <a:endParaRPr>
              <a:solidFill>
                <a:srgbClr val="0000FF"/>
              </a:solidFill>
              <a:latin typeface="Verdana"/>
              <a:ea typeface="Verdana"/>
              <a:cs typeface="Verdana"/>
              <a:sym typeface="Verdana"/>
            </a:endParaRPr>
          </a:p>
        </p:txBody>
      </p:sp>
      <p:sp>
        <p:nvSpPr>
          <p:cNvPr id="628" name="Google Shape;628;p88"/>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sz="3600"/>
              <a:t>Primary vs Precision Statements</a:t>
            </a:r>
            <a:endParaRPr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7"/>
                                        </p:tgtEl>
                                        <p:attrNameLst>
                                          <p:attrName>style.visibility</p:attrName>
                                        </p:attrNameLst>
                                      </p:cBhvr>
                                      <p:to>
                                        <p:strVal val="visible"/>
                                      </p:to>
                                    </p:set>
                                    <p:animEffect transition="in" filter="fade">
                                      <p:cBhvr>
                                        <p:cTn id="7" dur="1000"/>
                                        <p:tgtEl>
                                          <p:spTgt spid="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89"/>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444"/>
              <a:buNone/>
            </a:pPr>
            <a:r>
              <a:rPr lang="en-US"/>
              <a:t>Examples</a:t>
            </a:r>
            <a:endParaRPr/>
          </a:p>
        </p:txBody>
      </p:sp>
      <p:sp>
        <p:nvSpPr>
          <p:cNvPr id="635" name="Google Shape;635;p89"/>
          <p:cNvSpPr txBox="1">
            <a:spLocks noGrp="1"/>
          </p:cNvSpPr>
          <p:nvPr>
            <p:ph type="body" idx="1"/>
          </p:nvPr>
        </p:nvSpPr>
        <p:spPr>
          <a:xfrm>
            <a:off x="228600" y="1371600"/>
            <a:ext cx="8686800" cy="5177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800"/>
              <a:buNone/>
            </a:pPr>
            <a:r>
              <a:rPr lang="en-US" sz="2400" b="1">
                <a:latin typeface="Verdana"/>
                <a:ea typeface="Verdana"/>
                <a:cs typeface="Verdana"/>
                <a:sym typeface="Verdana"/>
              </a:rPr>
              <a:t>Example 1: </a:t>
            </a:r>
            <a:r>
              <a:rPr lang="en-US" sz="2400">
                <a:latin typeface="Verdana"/>
                <a:ea typeface="Verdana"/>
                <a:cs typeface="Verdana"/>
                <a:sym typeface="Verdana"/>
              </a:rPr>
              <a:t>47% of students in 2025 failed to pass the reading SOL, with 75% of this group identified as 8th graders.</a:t>
            </a:r>
            <a:endParaRPr sz="2400">
              <a:latin typeface="Verdana"/>
              <a:ea typeface="Verdana"/>
              <a:cs typeface="Verdana"/>
              <a:sym typeface="Verdana"/>
            </a:endParaRPr>
          </a:p>
          <a:p>
            <a:pPr marL="0" lvl="0" indent="0" algn="l" rtl="0">
              <a:lnSpc>
                <a:spcPct val="100000"/>
              </a:lnSpc>
              <a:spcBef>
                <a:spcPts val="360"/>
              </a:spcBef>
              <a:spcAft>
                <a:spcPts val="0"/>
              </a:spcAft>
              <a:buSzPts val="1800"/>
              <a:buNone/>
            </a:pPr>
            <a:endParaRPr sz="1800">
              <a:latin typeface="Verdana"/>
              <a:ea typeface="Verdana"/>
              <a:cs typeface="Verdana"/>
              <a:sym typeface="Verdana"/>
            </a:endParaRPr>
          </a:p>
          <a:p>
            <a:pPr marL="0" lvl="0" indent="0" algn="l" rtl="0">
              <a:lnSpc>
                <a:spcPct val="100000"/>
              </a:lnSpc>
              <a:spcBef>
                <a:spcPts val="360"/>
              </a:spcBef>
              <a:spcAft>
                <a:spcPts val="0"/>
              </a:spcAft>
              <a:buSzPts val="1800"/>
              <a:buNone/>
            </a:pPr>
            <a:r>
              <a:rPr lang="en-US" sz="2400" b="1">
                <a:latin typeface="Verdana"/>
                <a:ea typeface="Verdana"/>
                <a:cs typeface="Verdana"/>
                <a:sym typeface="Verdana"/>
              </a:rPr>
              <a:t>Example 2: </a:t>
            </a:r>
            <a:r>
              <a:rPr lang="en-US" sz="2400">
                <a:latin typeface="Verdana"/>
                <a:ea typeface="Verdana"/>
                <a:cs typeface="Verdana"/>
                <a:sym typeface="Verdana"/>
              </a:rPr>
              <a:t>During the 2024-25 school year, 31% of students received multiple office discipline referrals for dress code violations (as defined in the student handbook), with 65% of this group identified as female.</a:t>
            </a:r>
            <a:endParaRPr sz="2400">
              <a:latin typeface="Verdana"/>
              <a:ea typeface="Verdana"/>
              <a:cs typeface="Verdana"/>
              <a:sym typeface="Verdana"/>
            </a:endParaRPr>
          </a:p>
          <a:p>
            <a:pPr marL="0" lvl="0" indent="0" algn="l" rtl="0">
              <a:lnSpc>
                <a:spcPct val="100000"/>
              </a:lnSpc>
              <a:spcBef>
                <a:spcPts val="360"/>
              </a:spcBef>
              <a:spcAft>
                <a:spcPts val="0"/>
              </a:spcAft>
              <a:buSzPts val="1800"/>
              <a:buNone/>
            </a:pPr>
            <a:endParaRPr sz="1800">
              <a:latin typeface="Verdana"/>
              <a:ea typeface="Verdana"/>
              <a:cs typeface="Verdana"/>
              <a:sym typeface="Verdana"/>
            </a:endParaRPr>
          </a:p>
          <a:p>
            <a:pPr marL="0" lvl="0" indent="0" algn="l" rtl="0">
              <a:lnSpc>
                <a:spcPct val="100000"/>
              </a:lnSpc>
              <a:spcBef>
                <a:spcPts val="360"/>
              </a:spcBef>
              <a:spcAft>
                <a:spcPts val="0"/>
              </a:spcAft>
              <a:buClr>
                <a:schemeClr val="dk1"/>
              </a:buClr>
              <a:buSzPts val="1800"/>
              <a:buFont typeface="Arial"/>
              <a:buNone/>
            </a:pPr>
            <a:r>
              <a:rPr lang="en-US" sz="2400" b="1" i="1">
                <a:latin typeface="Verdana"/>
                <a:ea typeface="Verdana"/>
                <a:cs typeface="Verdana"/>
                <a:sym typeface="Verdana"/>
              </a:rPr>
              <a:t>Anywhere School:</a:t>
            </a:r>
            <a:r>
              <a:rPr lang="en-US" sz="2400">
                <a:latin typeface="Verdana"/>
                <a:ea typeface="Verdana"/>
                <a:cs typeface="Verdana"/>
                <a:sym typeface="Verdana"/>
              </a:rPr>
              <a:t> In 2025, 35% of the student population was at-risk of being chronically absent, with 85% of this group identified as students with disabilities. </a:t>
            </a:r>
            <a:endParaRPr sz="2400">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5">
                                            <p:txEl>
                                              <p:pRg st="0" end="0"/>
                                            </p:txEl>
                                          </p:spTgt>
                                        </p:tgtEl>
                                        <p:attrNameLst>
                                          <p:attrName>style.visibility</p:attrName>
                                        </p:attrNameLst>
                                      </p:cBhvr>
                                      <p:to>
                                        <p:strVal val="visible"/>
                                      </p:to>
                                    </p:set>
                                    <p:animEffect transition="in" filter="fade">
                                      <p:cBhvr>
                                        <p:cTn id="7" dur="1000"/>
                                        <p:tgtEl>
                                          <p:spTgt spid="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35">
                                            <p:txEl>
                                              <p:pRg st="1" end="1"/>
                                            </p:txEl>
                                          </p:spTgt>
                                        </p:tgtEl>
                                        <p:attrNameLst>
                                          <p:attrName>style.visibility</p:attrName>
                                        </p:attrNameLst>
                                      </p:cBhvr>
                                      <p:to>
                                        <p:strVal val="visible"/>
                                      </p:to>
                                    </p:set>
                                    <p:animEffect transition="in" filter="fade">
                                      <p:cBhvr>
                                        <p:cTn id="12" dur="1000"/>
                                        <p:tgtEl>
                                          <p:spTgt spid="6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35">
                                            <p:txEl>
                                              <p:pRg st="2" end="2"/>
                                            </p:txEl>
                                          </p:spTgt>
                                        </p:tgtEl>
                                        <p:attrNameLst>
                                          <p:attrName>style.visibility</p:attrName>
                                        </p:attrNameLst>
                                      </p:cBhvr>
                                      <p:to>
                                        <p:strVal val="visible"/>
                                      </p:to>
                                    </p:set>
                                    <p:animEffect transition="in" filter="fade">
                                      <p:cBhvr>
                                        <p:cTn id="17" dur="1000"/>
                                        <p:tgtEl>
                                          <p:spTgt spid="6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35">
                                            <p:txEl>
                                              <p:pRg st="3" end="3"/>
                                            </p:txEl>
                                          </p:spTgt>
                                        </p:tgtEl>
                                        <p:attrNameLst>
                                          <p:attrName>style.visibility</p:attrName>
                                        </p:attrNameLst>
                                      </p:cBhvr>
                                      <p:to>
                                        <p:strVal val="visible"/>
                                      </p:to>
                                    </p:set>
                                    <p:animEffect transition="in" filter="fade">
                                      <p:cBhvr>
                                        <p:cTn id="22" dur="1000"/>
                                        <p:tgtEl>
                                          <p:spTgt spid="6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35">
                                            <p:txEl>
                                              <p:pRg st="4" end="4"/>
                                            </p:txEl>
                                          </p:spTgt>
                                        </p:tgtEl>
                                        <p:attrNameLst>
                                          <p:attrName>style.visibility</p:attrName>
                                        </p:attrNameLst>
                                      </p:cBhvr>
                                      <p:to>
                                        <p:strVal val="visible"/>
                                      </p:to>
                                    </p:set>
                                    <p:animEffect transition="in" filter="fade">
                                      <p:cBhvr>
                                        <p:cTn id="27" dur="1000"/>
                                        <p:tgtEl>
                                          <p:spTgt spid="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90"/>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sz="3600"/>
              <a:t>Work Time: </a:t>
            </a:r>
            <a:endParaRPr sz="3600"/>
          </a:p>
          <a:p>
            <a:pPr marL="0" lvl="0" indent="0" algn="ctr" rtl="0">
              <a:lnSpc>
                <a:spcPct val="100000"/>
              </a:lnSpc>
              <a:spcBef>
                <a:spcPts val="0"/>
              </a:spcBef>
              <a:spcAft>
                <a:spcPts val="0"/>
              </a:spcAft>
              <a:buSzPct val="111111"/>
              <a:buNone/>
            </a:pPr>
            <a:r>
              <a:rPr lang="en-US" sz="3600"/>
              <a:t>Developing a Problem Statement</a:t>
            </a:r>
            <a:endParaRPr sz="3600"/>
          </a:p>
        </p:txBody>
      </p:sp>
      <p:sp>
        <p:nvSpPr>
          <p:cNvPr id="642" name="Google Shape;642;p90"/>
          <p:cNvSpPr txBox="1">
            <a:spLocks noGrp="1"/>
          </p:cNvSpPr>
          <p:nvPr>
            <p:ph type="body" idx="1"/>
          </p:nvPr>
        </p:nvSpPr>
        <p:spPr>
          <a:xfrm>
            <a:off x="912825" y="1438265"/>
            <a:ext cx="3582900" cy="885900"/>
          </a:xfrm>
          <a:prstGeom prst="rect">
            <a:avLst/>
          </a:prstGeom>
          <a:solidFill>
            <a:srgbClr val="003369">
              <a:alpha val="73725"/>
            </a:srgbClr>
          </a:solidFill>
          <a:ln>
            <a:noFill/>
          </a:ln>
        </p:spPr>
        <p:txBody>
          <a:bodyPr spcFirstLastPara="1" wrap="square" lIns="91425" tIns="45700" rIns="91425" bIns="45700" anchor="ctr" anchorCtr="0">
            <a:noAutofit/>
          </a:bodyPr>
          <a:lstStyle/>
          <a:p>
            <a:pPr marL="0" lvl="0" indent="0" algn="l" rtl="0">
              <a:lnSpc>
                <a:spcPct val="100000"/>
              </a:lnSpc>
              <a:spcBef>
                <a:spcPts val="420"/>
              </a:spcBef>
              <a:spcAft>
                <a:spcPts val="0"/>
              </a:spcAft>
              <a:buSzPts val="2100"/>
              <a:buNone/>
            </a:pPr>
            <a:r>
              <a:rPr lang="en-US" sz="2400">
                <a:latin typeface="Verdana"/>
                <a:ea typeface="Verdana"/>
                <a:cs typeface="Verdana"/>
                <a:sym typeface="Verdana"/>
              </a:rPr>
              <a:t>Write a Problem Statement</a:t>
            </a:r>
            <a:endParaRPr sz="2400">
              <a:latin typeface="Verdana"/>
              <a:ea typeface="Verdana"/>
              <a:cs typeface="Verdana"/>
              <a:sym typeface="Verdana"/>
            </a:endParaRPr>
          </a:p>
        </p:txBody>
      </p:sp>
      <p:sp>
        <p:nvSpPr>
          <p:cNvPr id="643" name="Google Shape;643;p90"/>
          <p:cNvSpPr txBox="1">
            <a:spLocks noGrp="1"/>
          </p:cNvSpPr>
          <p:nvPr>
            <p:ph type="body" idx="3"/>
          </p:nvPr>
        </p:nvSpPr>
        <p:spPr>
          <a:xfrm>
            <a:off x="5105400" y="1438275"/>
            <a:ext cx="3581400" cy="875100"/>
          </a:xfrm>
          <a:prstGeom prst="rect">
            <a:avLst/>
          </a:prstGeom>
          <a:solidFill>
            <a:srgbClr val="003369">
              <a:alpha val="73725"/>
            </a:srgbClr>
          </a:solidFill>
          <a:ln>
            <a:noFill/>
          </a:ln>
        </p:spPr>
        <p:txBody>
          <a:bodyPr spcFirstLastPara="1" wrap="square" lIns="91425" tIns="45700" rIns="91425" bIns="45700" anchor="b" anchorCtr="0">
            <a:normAutofit/>
          </a:bodyPr>
          <a:lstStyle/>
          <a:p>
            <a:pPr marL="0" lvl="0" indent="0" algn="l" rtl="0">
              <a:lnSpc>
                <a:spcPct val="100000"/>
              </a:lnSpc>
              <a:spcBef>
                <a:spcPts val="420"/>
              </a:spcBef>
              <a:spcAft>
                <a:spcPts val="0"/>
              </a:spcAft>
              <a:buSzPts val="2270"/>
              <a:buNone/>
            </a:pPr>
            <a:r>
              <a:rPr lang="en-US" sz="2400">
                <a:latin typeface="Verdana"/>
                <a:ea typeface="Verdana"/>
                <a:cs typeface="Verdana"/>
                <a:sym typeface="Verdana"/>
              </a:rPr>
              <a:t>Where Are Your Gaps?</a:t>
            </a:r>
            <a:endParaRPr sz="2400">
              <a:latin typeface="Verdana"/>
              <a:ea typeface="Verdana"/>
              <a:cs typeface="Verdana"/>
              <a:sym typeface="Verdana"/>
            </a:endParaRPr>
          </a:p>
        </p:txBody>
      </p:sp>
      <p:sp>
        <p:nvSpPr>
          <p:cNvPr id="644" name="Google Shape;644;p90"/>
          <p:cNvSpPr txBox="1">
            <a:spLocks noGrp="1"/>
          </p:cNvSpPr>
          <p:nvPr>
            <p:ph type="body" idx="2"/>
          </p:nvPr>
        </p:nvSpPr>
        <p:spPr>
          <a:xfrm>
            <a:off x="457200" y="2327275"/>
            <a:ext cx="4114800" cy="2501700"/>
          </a:xfrm>
          <a:prstGeom prst="rect">
            <a:avLst/>
          </a:prstGeom>
          <a:noFill/>
          <a:ln>
            <a:noFill/>
          </a:ln>
        </p:spPr>
        <p:txBody>
          <a:bodyPr spcFirstLastPara="1" wrap="square" lIns="91425" tIns="45700" rIns="91425" bIns="45700" anchor="t" anchorCtr="0">
            <a:normAutofit lnSpcReduction="10000"/>
          </a:bodyPr>
          <a:lstStyle/>
          <a:p>
            <a:pPr marL="457200" lvl="0" indent="-228600" algn="l" rtl="0">
              <a:lnSpc>
                <a:spcPct val="100000"/>
              </a:lnSpc>
              <a:spcBef>
                <a:spcPts val="480"/>
              </a:spcBef>
              <a:spcAft>
                <a:spcPts val="0"/>
              </a:spcAft>
              <a:buClr>
                <a:schemeClr val="dk1"/>
              </a:buClr>
              <a:buSzPts val="2400"/>
              <a:buNone/>
            </a:pPr>
            <a:r>
              <a:rPr lang="en-US">
                <a:latin typeface="Verdana"/>
                <a:ea typeface="Verdana"/>
                <a:cs typeface="Verdana"/>
                <a:sym typeface="Verdana"/>
              </a:rPr>
              <a:t>What</a:t>
            </a:r>
            <a:endParaRPr>
              <a:latin typeface="Verdana"/>
              <a:ea typeface="Verdana"/>
              <a:cs typeface="Verdana"/>
              <a:sym typeface="Verdana"/>
            </a:endParaRPr>
          </a:p>
          <a:p>
            <a:pPr marL="457200" lvl="0" indent="-228600" algn="l" rtl="0">
              <a:lnSpc>
                <a:spcPct val="100000"/>
              </a:lnSpc>
              <a:spcBef>
                <a:spcPts val="1000"/>
              </a:spcBef>
              <a:spcAft>
                <a:spcPts val="0"/>
              </a:spcAft>
              <a:buClr>
                <a:schemeClr val="dk1"/>
              </a:buClr>
              <a:buSzPts val="2400"/>
              <a:buNone/>
            </a:pPr>
            <a:r>
              <a:rPr lang="en-US">
                <a:latin typeface="Verdana"/>
                <a:ea typeface="Verdana"/>
                <a:cs typeface="Verdana"/>
                <a:sym typeface="Verdana"/>
              </a:rPr>
              <a:t>Who</a:t>
            </a:r>
            <a:endParaRPr>
              <a:latin typeface="Verdana"/>
              <a:ea typeface="Verdana"/>
              <a:cs typeface="Verdana"/>
              <a:sym typeface="Verdana"/>
            </a:endParaRPr>
          </a:p>
          <a:p>
            <a:pPr marL="457200" lvl="0" indent="-228600" algn="l" rtl="0">
              <a:lnSpc>
                <a:spcPct val="100000"/>
              </a:lnSpc>
              <a:spcBef>
                <a:spcPts val="1000"/>
              </a:spcBef>
              <a:spcAft>
                <a:spcPts val="0"/>
              </a:spcAft>
              <a:buClr>
                <a:schemeClr val="dk1"/>
              </a:buClr>
              <a:buSzPts val="2400"/>
              <a:buNone/>
            </a:pPr>
            <a:r>
              <a:rPr lang="en-US">
                <a:latin typeface="Verdana"/>
                <a:ea typeface="Verdana"/>
                <a:cs typeface="Verdana"/>
                <a:sym typeface="Verdana"/>
              </a:rPr>
              <a:t>When</a:t>
            </a:r>
            <a:endParaRPr>
              <a:latin typeface="Verdana"/>
              <a:ea typeface="Verdana"/>
              <a:cs typeface="Verdana"/>
              <a:sym typeface="Verdana"/>
            </a:endParaRPr>
          </a:p>
          <a:p>
            <a:pPr marL="457200" lvl="0" indent="-228600" algn="l" rtl="0">
              <a:lnSpc>
                <a:spcPct val="100000"/>
              </a:lnSpc>
              <a:spcBef>
                <a:spcPts val="1000"/>
              </a:spcBef>
              <a:spcAft>
                <a:spcPts val="0"/>
              </a:spcAft>
              <a:buClr>
                <a:schemeClr val="dk1"/>
              </a:buClr>
              <a:buSzPts val="2400"/>
              <a:buNone/>
            </a:pPr>
            <a:r>
              <a:rPr lang="en-US">
                <a:latin typeface="Verdana"/>
                <a:ea typeface="Verdana"/>
                <a:cs typeface="Verdana"/>
                <a:sym typeface="Verdana"/>
              </a:rPr>
              <a:t>Where</a:t>
            </a:r>
            <a:endParaRPr>
              <a:latin typeface="Verdana"/>
              <a:ea typeface="Verdana"/>
              <a:cs typeface="Verdana"/>
              <a:sym typeface="Verdana"/>
            </a:endParaRPr>
          </a:p>
          <a:p>
            <a:pPr marL="457200" lvl="0" indent="-228600" algn="l" rtl="0">
              <a:lnSpc>
                <a:spcPct val="100000"/>
              </a:lnSpc>
              <a:spcBef>
                <a:spcPts val="1000"/>
              </a:spcBef>
              <a:spcAft>
                <a:spcPts val="1000"/>
              </a:spcAft>
              <a:buClr>
                <a:schemeClr val="dk1"/>
              </a:buClr>
              <a:buSzPts val="2400"/>
              <a:buNone/>
            </a:pPr>
            <a:r>
              <a:rPr lang="en-US">
                <a:latin typeface="Verdana"/>
                <a:ea typeface="Verdana"/>
                <a:cs typeface="Verdana"/>
                <a:sym typeface="Verdana"/>
              </a:rPr>
              <a:t>(We’ll get to the “Why”)</a:t>
            </a:r>
            <a:endParaRPr>
              <a:latin typeface="Verdana"/>
              <a:ea typeface="Verdana"/>
              <a:cs typeface="Verdana"/>
              <a:sym typeface="Verdana"/>
            </a:endParaRPr>
          </a:p>
        </p:txBody>
      </p:sp>
      <p:sp>
        <p:nvSpPr>
          <p:cNvPr id="645" name="Google Shape;645;p90"/>
          <p:cNvSpPr txBox="1">
            <a:spLocks noGrp="1"/>
          </p:cNvSpPr>
          <p:nvPr>
            <p:ph type="body" idx="4"/>
          </p:nvPr>
        </p:nvSpPr>
        <p:spPr>
          <a:xfrm>
            <a:off x="4495725" y="2313400"/>
            <a:ext cx="4580700" cy="40548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480"/>
              </a:spcBef>
              <a:spcAft>
                <a:spcPts val="0"/>
              </a:spcAft>
              <a:buSzPts val="2400"/>
              <a:buFont typeface="Verdana"/>
              <a:buChar char="•"/>
            </a:pPr>
            <a:r>
              <a:rPr lang="en-US">
                <a:latin typeface="Verdana"/>
                <a:ea typeface="Verdana"/>
                <a:cs typeface="Verdana"/>
                <a:sym typeface="Verdana"/>
              </a:rPr>
              <a:t>How precise can you get?</a:t>
            </a:r>
            <a:endParaRPr>
              <a:latin typeface="Verdana"/>
              <a:ea typeface="Verdana"/>
              <a:cs typeface="Verdana"/>
              <a:sym typeface="Verdana"/>
            </a:endParaRPr>
          </a:p>
          <a:p>
            <a:pPr marL="457200" lvl="0" indent="-381000" algn="l" rtl="0">
              <a:lnSpc>
                <a:spcPct val="100000"/>
              </a:lnSpc>
              <a:spcBef>
                <a:spcPts val="1000"/>
              </a:spcBef>
              <a:spcAft>
                <a:spcPts val="0"/>
              </a:spcAft>
              <a:buSzPts val="2400"/>
              <a:buFont typeface="Verdana"/>
              <a:buChar char="•"/>
            </a:pPr>
            <a:r>
              <a:rPr lang="en-US">
                <a:latin typeface="Verdana"/>
                <a:ea typeface="Verdana"/>
                <a:cs typeface="Verdana"/>
                <a:sym typeface="Verdana"/>
              </a:rPr>
              <a:t>Don’t get lost in the weeds, but be clear about the problem.</a:t>
            </a:r>
            <a:endParaRPr>
              <a:latin typeface="Verdana"/>
              <a:ea typeface="Verdana"/>
              <a:cs typeface="Verdana"/>
              <a:sym typeface="Verdana"/>
            </a:endParaRPr>
          </a:p>
          <a:p>
            <a:pPr marL="457200" lvl="0" indent="-381000" algn="l" rtl="0">
              <a:lnSpc>
                <a:spcPct val="100000"/>
              </a:lnSpc>
              <a:spcBef>
                <a:spcPts val="1000"/>
              </a:spcBef>
              <a:spcAft>
                <a:spcPts val="0"/>
              </a:spcAft>
              <a:buSzPts val="2400"/>
              <a:buFont typeface="Verdana"/>
              <a:buChar char="•"/>
            </a:pPr>
            <a:r>
              <a:rPr lang="en-US">
                <a:latin typeface="Verdana"/>
                <a:ea typeface="Verdana"/>
                <a:cs typeface="Verdana"/>
                <a:sym typeface="Verdana"/>
              </a:rPr>
              <a:t>Are all assumptions challenged or verified by data?</a:t>
            </a:r>
            <a:endParaRPr>
              <a:latin typeface="Verdana"/>
              <a:ea typeface="Verdana"/>
              <a:cs typeface="Verdana"/>
              <a:sym typeface="Verdana"/>
            </a:endParaRPr>
          </a:p>
          <a:p>
            <a:pPr marL="457200" lvl="0" indent="-381000" algn="l" rtl="0">
              <a:lnSpc>
                <a:spcPct val="100000"/>
              </a:lnSpc>
              <a:spcBef>
                <a:spcPts val="1000"/>
              </a:spcBef>
              <a:spcAft>
                <a:spcPts val="1000"/>
              </a:spcAft>
              <a:buSzPts val="2400"/>
              <a:buFont typeface="Verdana"/>
              <a:buChar char="•"/>
            </a:pPr>
            <a:r>
              <a:rPr lang="en-US">
                <a:latin typeface="Verdana"/>
                <a:ea typeface="Verdana"/>
                <a:cs typeface="Verdana"/>
                <a:sym typeface="Verdana"/>
              </a:rPr>
              <a:t>What do you need to finish your problem statement?</a:t>
            </a:r>
            <a:endParaRPr>
              <a:latin typeface="Verdana"/>
              <a:ea typeface="Verdana"/>
              <a:cs typeface="Verdana"/>
              <a:sym typeface="Verdana"/>
            </a:endParaRPr>
          </a:p>
        </p:txBody>
      </p:sp>
      <p:pic>
        <p:nvPicPr>
          <p:cNvPr id="646" name="Google Shape;646;p90"/>
          <p:cNvPicPr preferRelativeResize="0"/>
          <p:nvPr/>
        </p:nvPicPr>
        <p:blipFill rotWithShape="1">
          <a:blip r:embed="rId3">
            <a:alphaModFix/>
          </a:blip>
          <a:srcRect/>
          <a:stretch/>
        </p:blipFill>
        <p:spPr>
          <a:xfrm>
            <a:off x="851900" y="4623785"/>
            <a:ext cx="3581400" cy="1929164"/>
          </a:xfrm>
          <a:prstGeom prst="rect">
            <a:avLst/>
          </a:prstGeom>
          <a:noFill/>
          <a:ln w="9525" cap="flat" cmpd="sng">
            <a:solidFill>
              <a:schemeClr val="dk2"/>
            </a:solidFill>
            <a:prstDash val="solid"/>
            <a:round/>
            <a:headEnd type="none" w="sm" len="sm"/>
            <a:tailEnd type="none" w="sm" len="sm"/>
          </a:ln>
        </p:spPr>
      </p:pic>
      <p:pic>
        <p:nvPicPr>
          <p:cNvPr id="647" name="Google Shape;647;p90"/>
          <p:cNvPicPr preferRelativeResize="0"/>
          <p:nvPr/>
        </p:nvPicPr>
        <p:blipFill rotWithShape="1">
          <a:blip r:embed="rId4">
            <a:alphaModFix/>
          </a:blip>
          <a:srcRect/>
          <a:stretch/>
        </p:blipFill>
        <p:spPr>
          <a:xfrm flipH="1">
            <a:off x="8054675" y="228600"/>
            <a:ext cx="860725" cy="657600"/>
          </a:xfrm>
          <a:prstGeom prst="rect">
            <a:avLst/>
          </a:prstGeom>
          <a:noFill/>
          <a:ln>
            <a:noFill/>
          </a:ln>
        </p:spPr>
      </p:pic>
      <p:sp>
        <p:nvSpPr>
          <p:cNvPr id="648" name="Google Shape;648;p90"/>
          <p:cNvSpPr txBox="1"/>
          <p:nvPr/>
        </p:nvSpPr>
        <p:spPr>
          <a:xfrm>
            <a:off x="6036225" y="6336500"/>
            <a:ext cx="3040200" cy="523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200" b="0" i="0" u="none" strike="noStrike" cap="none">
                <a:solidFill>
                  <a:srgbClr val="000000"/>
                </a:solidFill>
                <a:latin typeface="Verdana"/>
                <a:ea typeface="Verdana"/>
                <a:cs typeface="Verdana"/>
                <a:sym typeface="Verdana"/>
              </a:rPr>
              <a:t>Workbook p. 1</a:t>
            </a:r>
            <a:r>
              <a:rPr lang="en-US" sz="2200">
                <a:latin typeface="Verdana"/>
                <a:ea typeface="Verdana"/>
                <a:cs typeface="Verdana"/>
                <a:sym typeface="Verdana"/>
              </a:rPr>
              <a:t>6</a:t>
            </a:r>
            <a:endParaRPr sz="2200" b="0" i="0" u="none" strike="noStrike" cap="none">
              <a:solidFill>
                <a:srgbClr val="000000"/>
              </a:solidFill>
              <a:latin typeface="Verdana"/>
              <a:ea typeface="Verdana"/>
              <a:cs typeface="Verdana"/>
              <a:sym typeface="Verdana"/>
            </a:endParaRPr>
          </a:p>
        </p:txBody>
      </p:sp>
      <p:pic>
        <p:nvPicPr>
          <p:cNvPr id="649" name="Google Shape;649;p90" descr="Cartoon Sun image - Free stock photo - Public Domain photo - CC0 ..."/>
          <p:cNvPicPr preferRelativeResize="0"/>
          <p:nvPr/>
        </p:nvPicPr>
        <p:blipFill rotWithShape="1">
          <a:blip r:embed="rId5">
            <a:alphaModFix/>
          </a:blip>
          <a:srcRect/>
          <a:stretch/>
        </p:blipFill>
        <p:spPr>
          <a:xfrm>
            <a:off x="139025" y="5995450"/>
            <a:ext cx="650450" cy="650450"/>
          </a:xfrm>
          <a:prstGeom prst="rect">
            <a:avLst/>
          </a:prstGeom>
          <a:noFill/>
          <a:ln>
            <a:noFill/>
          </a:ln>
        </p:spPr>
      </p:pic>
      <p:pic>
        <p:nvPicPr>
          <p:cNvPr id="650" name="Google Shape;650;p90" descr="10 Minute Timer: Cozy Camping Background&#10;Nature sounds throughout, Silence at the End" title="10 Minute Cozy Camping Timer (Owls, Birds, and Cricket Sounds at End)">
            <a:hlinkClick r:id="rId6"/>
          </p:cNvPr>
          <p:cNvPicPr preferRelativeResize="0"/>
          <p:nvPr/>
        </p:nvPicPr>
        <p:blipFill>
          <a:blip r:embed="rId7">
            <a:alphaModFix/>
          </a:blip>
          <a:stretch>
            <a:fillRect/>
          </a:stretch>
        </p:blipFill>
        <p:spPr>
          <a:xfrm>
            <a:off x="2201066" y="2619149"/>
            <a:ext cx="2032010" cy="1143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91"/>
          <p:cNvSpPr txBox="1">
            <a:spLocks noGrp="1"/>
          </p:cNvSpPr>
          <p:nvPr>
            <p:ph type="ctrTitle"/>
          </p:nvPr>
        </p:nvSpPr>
        <p:spPr>
          <a:xfrm>
            <a:off x="928464" y="1600200"/>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5400"/>
              <a:buNone/>
            </a:pPr>
            <a:r>
              <a:rPr lang="en-US" sz="4400" b="1"/>
              <a:t>ANALYZE</a:t>
            </a:r>
            <a:br>
              <a:rPr lang="en-US" b="1"/>
            </a:br>
            <a:r>
              <a:rPr lang="en-US" sz="3400" b="1"/>
              <a:t>Why is it occurring?</a:t>
            </a:r>
            <a:endParaRPr sz="5200" b="1"/>
          </a:p>
        </p:txBody>
      </p:sp>
      <p:pic>
        <p:nvPicPr>
          <p:cNvPr id="656" name="Google Shape;656;p91"/>
          <p:cNvPicPr preferRelativeResize="0"/>
          <p:nvPr/>
        </p:nvPicPr>
        <p:blipFill rotWithShape="1">
          <a:blip r:embed="rId3">
            <a:alphaModFix/>
          </a:blip>
          <a:srcRect/>
          <a:stretch/>
        </p:blipFill>
        <p:spPr>
          <a:xfrm>
            <a:off x="1119575" y="3457498"/>
            <a:ext cx="6722151" cy="3018750"/>
          </a:xfrm>
          <a:prstGeom prst="rect">
            <a:avLst/>
          </a:prstGeom>
          <a:noFill/>
          <a:ln>
            <a:noFill/>
          </a:ln>
        </p:spPr>
      </p:pic>
      <p:sp>
        <p:nvSpPr>
          <p:cNvPr id="657" name="Google Shape;657;p91"/>
          <p:cNvSpPr/>
          <p:nvPr/>
        </p:nvSpPr>
        <p:spPr>
          <a:xfrm>
            <a:off x="5363000" y="4602175"/>
            <a:ext cx="2649600" cy="13968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92"/>
          <p:cNvSpPr txBox="1">
            <a:spLocks noGrp="1"/>
          </p:cNvSpPr>
          <p:nvPr>
            <p:ph type="body" idx="4294967295"/>
          </p:nvPr>
        </p:nvSpPr>
        <p:spPr>
          <a:xfrm>
            <a:off x="457199" y="1773073"/>
            <a:ext cx="8229600" cy="4335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60"/>
              </a:spcBef>
              <a:spcAft>
                <a:spcPts val="0"/>
              </a:spcAft>
              <a:buSzPts val="2800"/>
              <a:buNone/>
            </a:pPr>
            <a:r>
              <a:rPr lang="en-US" sz="3000">
                <a:latin typeface="Verdana"/>
                <a:ea typeface="Verdana"/>
                <a:cs typeface="Verdana"/>
                <a:sym typeface="Verdana"/>
              </a:rPr>
              <a:t>Now we precisely define the problem by identifying </a:t>
            </a:r>
            <a:r>
              <a:rPr lang="en-US" sz="3000">
                <a:solidFill>
                  <a:srgbClr val="FF9900"/>
                </a:solidFill>
                <a:latin typeface="Verdana"/>
                <a:ea typeface="Verdana"/>
                <a:cs typeface="Verdana"/>
                <a:sym typeface="Verdana"/>
              </a:rPr>
              <a:t>who</a:t>
            </a:r>
            <a:r>
              <a:rPr lang="en-US" sz="3000">
                <a:latin typeface="Verdana"/>
                <a:ea typeface="Verdana"/>
                <a:cs typeface="Verdana"/>
                <a:sym typeface="Verdana"/>
              </a:rPr>
              <a:t>, </a:t>
            </a:r>
            <a:r>
              <a:rPr lang="en-US" sz="3000">
                <a:solidFill>
                  <a:srgbClr val="FF9900"/>
                </a:solidFill>
                <a:latin typeface="Verdana"/>
                <a:ea typeface="Verdana"/>
                <a:cs typeface="Verdana"/>
                <a:sym typeface="Verdana"/>
              </a:rPr>
              <a:t>what</a:t>
            </a:r>
            <a:r>
              <a:rPr lang="en-US" sz="3000">
                <a:latin typeface="Verdana"/>
                <a:ea typeface="Verdana"/>
                <a:cs typeface="Verdana"/>
                <a:sym typeface="Verdana"/>
              </a:rPr>
              <a:t>, </a:t>
            </a:r>
            <a:r>
              <a:rPr lang="en-US" sz="3000">
                <a:solidFill>
                  <a:srgbClr val="FF9900"/>
                </a:solidFill>
                <a:latin typeface="Verdana"/>
                <a:ea typeface="Verdana"/>
                <a:cs typeface="Verdana"/>
                <a:sym typeface="Verdana"/>
              </a:rPr>
              <a:t>when</a:t>
            </a:r>
            <a:r>
              <a:rPr lang="en-US" sz="3000">
                <a:latin typeface="Verdana"/>
                <a:ea typeface="Verdana"/>
                <a:cs typeface="Verdana"/>
                <a:sym typeface="Verdana"/>
              </a:rPr>
              <a:t>, </a:t>
            </a:r>
            <a:r>
              <a:rPr lang="en-US" sz="3000">
                <a:solidFill>
                  <a:srgbClr val="FF9900"/>
                </a:solidFill>
                <a:latin typeface="Verdana"/>
                <a:ea typeface="Verdana"/>
                <a:cs typeface="Verdana"/>
                <a:sym typeface="Verdana"/>
              </a:rPr>
              <a:t>where</a:t>
            </a:r>
            <a:r>
              <a:rPr lang="en-US" sz="3000">
                <a:latin typeface="Verdana"/>
                <a:ea typeface="Verdana"/>
                <a:cs typeface="Verdana"/>
                <a:sym typeface="Verdana"/>
              </a:rPr>
              <a:t>, </a:t>
            </a:r>
            <a:r>
              <a:rPr lang="en-US" sz="3000" b="1" u="sng">
                <a:latin typeface="Verdana"/>
                <a:ea typeface="Verdana"/>
                <a:cs typeface="Verdana"/>
                <a:sym typeface="Verdana"/>
              </a:rPr>
              <a:t>and</a:t>
            </a:r>
            <a:r>
              <a:rPr lang="en-US" sz="3000" b="1">
                <a:latin typeface="Verdana"/>
                <a:ea typeface="Verdana"/>
                <a:cs typeface="Verdana"/>
                <a:sym typeface="Verdana"/>
              </a:rPr>
              <a:t> </a:t>
            </a:r>
            <a:r>
              <a:rPr lang="en-US" sz="3000" b="1">
                <a:solidFill>
                  <a:srgbClr val="BA5942"/>
                </a:solidFill>
                <a:latin typeface="Verdana"/>
                <a:ea typeface="Verdana"/>
                <a:cs typeface="Verdana"/>
                <a:sym typeface="Verdana"/>
              </a:rPr>
              <a:t>why</a:t>
            </a:r>
            <a:r>
              <a:rPr lang="en-US" sz="3000">
                <a:latin typeface="Verdana"/>
                <a:ea typeface="Verdana"/>
                <a:cs typeface="Verdana"/>
                <a:sym typeface="Verdana"/>
              </a:rPr>
              <a:t>.</a:t>
            </a:r>
            <a:endParaRPr sz="3000">
              <a:latin typeface="Verdana"/>
              <a:ea typeface="Verdana"/>
              <a:cs typeface="Verdana"/>
              <a:sym typeface="Verdana"/>
            </a:endParaRPr>
          </a:p>
          <a:p>
            <a:pPr marL="914400" lvl="0" indent="-419100" algn="l" rtl="0">
              <a:lnSpc>
                <a:spcPct val="100000"/>
              </a:lnSpc>
              <a:spcBef>
                <a:spcPts val="1000"/>
              </a:spcBef>
              <a:spcAft>
                <a:spcPts val="0"/>
              </a:spcAft>
              <a:buSzPts val="3000"/>
              <a:buFont typeface="Verdana"/>
              <a:buChar char="❖"/>
            </a:pPr>
            <a:r>
              <a:rPr lang="en-US" sz="3000" i="1">
                <a:solidFill>
                  <a:srgbClr val="FF9900"/>
                </a:solidFill>
                <a:latin typeface="Verdana"/>
                <a:ea typeface="Verdana"/>
                <a:cs typeface="Verdana"/>
                <a:sym typeface="Verdana"/>
              </a:rPr>
              <a:t>What</a:t>
            </a:r>
            <a:r>
              <a:rPr lang="en-US" sz="3000">
                <a:latin typeface="Verdana"/>
                <a:ea typeface="Verdana"/>
                <a:cs typeface="Verdana"/>
                <a:sym typeface="Verdana"/>
              </a:rPr>
              <a:t> is the problem? </a:t>
            </a:r>
            <a:endParaRPr sz="3000">
              <a:latin typeface="Verdana"/>
              <a:ea typeface="Verdana"/>
              <a:cs typeface="Verdana"/>
              <a:sym typeface="Verdana"/>
            </a:endParaRPr>
          </a:p>
          <a:p>
            <a:pPr marL="914400" lvl="0" indent="-419100" algn="l" rtl="0">
              <a:lnSpc>
                <a:spcPct val="100000"/>
              </a:lnSpc>
              <a:spcBef>
                <a:spcPts val="1000"/>
              </a:spcBef>
              <a:spcAft>
                <a:spcPts val="0"/>
              </a:spcAft>
              <a:buSzPts val="3000"/>
              <a:buFont typeface="Verdana"/>
              <a:buChar char="❖"/>
            </a:pPr>
            <a:r>
              <a:rPr lang="en-US" sz="3000" i="1">
                <a:solidFill>
                  <a:srgbClr val="FF9900"/>
                </a:solidFill>
                <a:latin typeface="Verdana"/>
                <a:ea typeface="Verdana"/>
                <a:cs typeface="Verdana"/>
                <a:sym typeface="Verdana"/>
              </a:rPr>
              <a:t>Who</a:t>
            </a:r>
            <a:r>
              <a:rPr lang="en-US" sz="3000">
                <a:latin typeface="Verdana"/>
                <a:ea typeface="Verdana"/>
                <a:cs typeface="Verdana"/>
                <a:sym typeface="Verdana"/>
              </a:rPr>
              <a:t> is having the problem? </a:t>
            </a:r>
            <a:endParaRPr sz="3000">
              <a:latin typeface="Verdana"/>
              <a:ea typeface="Verdana"/>
              <a:cs typeface="Verdana"/>
              <a:sym typeface="Verdana"/>
            </a:endParaRPr>
          </a:p>
          <a:p>
            <a:pPr marL="914400" lvl="0" indent="-419100" algn="l" rtl="0">
              <a:lnSpc>
                <a:spcPct val="100000"/>
              </a:lnSpc>
              <a:spcBef>
                <a:spcPts val="1000"/>
              </a:spcBef>
              <a:spcAft>
                <a:spcPts val="0"/>
              </a:spcAft>
              <a:buSzPts val="3000"/>
              <a:buFont typeface="Verdana"/>
              <a:buChar char="❖"/>
            </a:pPr>
            <a:r>
              <a:rPr lang="en-US" sz="3000" i="1">
                <a:solidFill>
                  <a:srgbClr val="FF9900"/>
                </a:solidFill>
                <a:latin typeface="Verdana"/>
                <a:ea typeface="Verdana"/>
                <a:cs typeface="Verdana"/>
                <a:sym typeface="Verdana"/>
              </a:rPr>
              <a:t>When</a:t>
            </a:r>
            <a:r>
              <a:rPr lang="en-US" sz="3000">
                <a:latin typeface="Verdana"/>
                <a:ea typeface="Verdana"/>
                <a:cs typeface="Verdana"/>
                <a:sym typeface="Verdana"/>
              </a:rPr>
              <a:t> is the problem occurring?</a:t>
            </a:r>
            <a:endParaRPr sz="3000">
              <a:latin typeface="Verdana"/>
              <a:ea typeface="Verdana"/>
              <a:cs typeface="Verdana"/>
              <a:sym typeface="Verdana"/>
            </a:endParaRPr>
          </a:p>
          <a:p>
            <a:pPr marL="914400" lvl="0" indent="-419100" algn="l" rtl="0">
              <a:lnSpc>
                <a:spcPct val="100000"/>
              </a:lnSpc>
              <a:spcBef>
                <a:spcPts val="1000"/>
              </a:spcBef>
              <a:spcAft>
                <a:spcPts val="0"/>
              </a:spcAft>
              <a:buSzPts val="3000"/>
              <a:buFont typeface="Verdana"/>
              <a:buChar char="❖"/>
            </a:pPr>
            <a:r>
              <a:rPr lang="en-US" sz="3000" i="1">
                <a:solidFill>
                  <a:srgbClr val="FF9900"/>
                </a:solidFill>
                <a:latin typeface="Verdana"/>
                <a:ea typeface="Verdana"/>
                <a:cs typeface="Verdana"/>
                <a:sym typeface="Verdana"/>
              </a:rPr>
              <a:t>Where</a:t>
            </a:r>
            <a:r>
              <a:rPr lang="en-US" sz="3000">
                <a:latin typeface="Verdana"/>
                <a:ea typeface="Verdana"/>
                <a:cs typeface="Verdana"/>
                <a:sym typeface="Verdana"/>
              </a:rPr>
              <a:t> is the problem occurring?</a:t>
            </a:r>
            <a:endParaRPr sz="3000">
              <a:latin typeface="Verdana"/>
              <a:ea typeface="Verdana"/>
              <a:cs typeface="Verdana"/>
              <a:sym typeface="Verdana"/>
            </a:endParaRPr>
          </a:p>
          <a:p>
            <a:pPr marL="914400" lvl="0" indent="-419100" algn="l" rtl="0">
              <a:lnSpc>
                <a:spcPct val="100000"/>
              </a:lnSpc>
              <a:spcBef>
                <a:spcPts val="1000"/>
              </a:spcBef>
              <a:spcAft>
                <a:spcPts val="1000"/>
              </a:spcAft>
              <a:buSzPts val="3000"/>
              <a:buFont typeface="Verdana"/>
              <a:buChar char="❖"/>
            </a:pPr>
            <a:r>
              <a:rPr lang="en-US" sz="3000" b="1" i="1">
                <a:solidFill>
                  <a:srgbClr val="BA5942"/>
                </a:solidFill>
                <a:latin typeface="Verdana"/>
                <a:ea typeface="Verdana"/>
                <a:cs typeface="Verdana"/>
                <a:sym typeface="Verdana"/>
              </a:rPr>
              <a:t>Why</a:t>
            </a:r>
            <a:r>
              <a:rPr lang="en-US" sz="3000">
                <a:latin typeface="Verdana"/>
                <a:ea typeface="Verdana"/>
                <a:cs typeface="Verdana"/>
                <a:sym typeface="Verdana"/>
              </a:rPr>
              <a:t> is the problem occurring?</a:t>
            </a:r>
            <a:endParaRPr sz="3000">
              <a:latin typeface="Verdana"/>
              <a:ea typeface="Verdana"/>
              <a:cs typeface="Verdana"/>
              <a:sym typeface="Verdana"/>
            </a:endParaRPr>
          </a:p>
        </p:txBody>
      </p:sp>
      <p:sp>
        <p:nvSpPr>
          <p:cNvPr id="663" name="Google Shape;663;p92"/>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Precision Statement</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93"/>
          <p:cNvSpPr txBox="1">
            <a:spLocks noGrp="1"/>
          </p:cNvSpPr>
          <p:nvPr>
            <p:ph type="body" idx="4294967295"/>
          </p:nvPr>
        </p:nvSpPr>
        <p:spPr>
          <a:xfrm>
            <a:off x="457200" y="1458800"/>
            <a:ext cx="8229600" cy="516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323"/>
              <a:buNone/>
            </a:pPr>
            <a:r>
              <a:rPr lang="en-US" sz="2600">
                <a:latin typeface="Verdana"/>
                <a:ea typeface="Verdana"/>
                <a:cs typeface="Verdana"/>
                <a:sym typeface="Verdana"/>
              </a:rPr>
              <a:t>T</a:t>
            </a:r>
            <a:r>
              <a:rPr lang="en-US" sz="2700">
                <a:latin typeface="Verdana"/>
                <a:ea typeface="Verdana"/>
                <a:cs typeface="Verdana"/>
                <a:sym typeface="Verdana"/>
              </a:rPr>
              <a:t>here’s no single way to conduct a root cause analysis, but it usually comprises of three steps:</a:t>
            </a:r>
            <a:endParaRPr sz="2700">
              <a:latin typeface="Verdana"/>
              <a:ea typeface="Verdana"/>
              <a:cs typeface="Verdana"/>
              <a:sym typeface="Verdana"/>
            </a:endParaRPr>
          </a:p>
          <a:p>
            <a:pPr marL="0" lvl="0" indent="0" algn="l" rtl="0">
              <a:lnSpc>
                <a:spcPct val="100000"/>
              </a:lnSpc>
              <a:spcBef>
                <a:spcPts val="0"/>
              </a:spcBef>
              <a:spcAft>
                <a:spcPts val="0"/>
              </a:spcAft>
              <a:buSzPts val="2323"/>
              <a:buNone/>
            </a:pPr>
            <a:endParaRPr sz="2700">
              <a:latin typeface="Verdana"/>
              <a:ea typeface="Verdana"/>
              <a:cs typeface="Verdana"/>
              <a:sym typeface="Verdana"/>
            </a:endParaRPr>
          </a:p>
          <a:p>
            <a:pPr marL="457200" lvl="0" indent="-400088" algn="l" rtl="0">
              <a:lnSpc>
                <a:spcPct val="100000"/>
              </a:lnSpc>
              <a:spcBef>
                <a:spcPts val="0"/>
              </a:spcBef>
              <a:spcAft>
                <a:spcPts val="0"/>
              </a:spcAft>
              <a:buSzPts val="2700"/>
              <a:buFont typeface="Verdana"/>
              <a:buAutoNum type="arabicPeriod"/>
            </a:pPr>
            <a:r>
              <a:rPr lang="en-US" sz="2700">
                <a:latin typeface="Verdana"/>
                <a:ea typeface="Verdana"/>
                <a:cs typeface="Verdana"/>
                <a:sym typeface="Verdana"/>
              </a:rPr>
              <a:t>Identify a problem</a:t>
            </a:r>
            <a:endParaRPr sz="2700">
              <a:latin typeface="Verdana"/>
              <a:ea typeface="Verdana"/>
              <a:cs typeface="Verdana"/>
              <a:sym typeface="Verdana"/>
            </a:endParaRPr>
          </a:p>
          <a:p>
            <a:pPr marL="457200" lvl="0" indent="-400088" algn="l" rtl="0">
              <a:lnSpc>
                <a:spcPct val="100000"/>
              </a:lnSpc>
              <a:spcBef>
                <a:spcPts val="0"/>
              </a:spcBef>
              <a:spcAft>
                <a:spcPts val="0"/>
              </a:spcAft>
              <a:buSzPts val="2700"/>
              <a:buFont typeface="Verdana"/>
              <a:buAutoNum type="arabicPeriod"/>
            </a:pPr>
            <a:r>
              <a:rPr lang="en-US" sz="2700">
                <a:latin typeface="Verdana"/>
                <a:ea typeface="Verdana"/>
                <a:cs typeface="Verdana"/>
                <a:sym typeface="Verdana"/>
              </a:rPr>
              <a:t>Identify the cause(s) of a problem</a:t>
            </a:r>
            <a:endParaRPr sz="2700">
              <a:latin typeface="Verdana"/>
              <a:ea typeface="Verdana"/>
              <a:cs typeface="Verdana"/>
              <a:sym typeface="Verdana"/>
            </a:endParaRPr>
          </a:p>
          <a:p>
            <a:pPr marL="457200" lvl="0" indent="-400088" algn="l" rtl="0">
              <a:lnSpc>
                <a:spcPct val="100000"/>
              </a:lnSpc>
              <a:spcBef>
                <a:spcPts val="0"/>
              </a:spcBef>
              <a:spcAft>
                <a:spcPts val="0"/>
              </a:spcAft>
              <a:buSzPts val="2700"/>
              <a:buFont typeface="Verdana"/>
              <a:buAutoNum type="arabicPeriod"/>
            </a:pPr>
            <a:r>
              <a:rPr lang="en-US" sz="2700">
                <a:latin typeface="Verdana"/>
                <a:ea typeface="Verdana"/>
                <a:cs typeface="Verdana"/>
                <a:sym typeface="Verdana"/>
              </a:rPr>
              <a:t>Identifying strategies to address the problem.</a:t>
            </a:r>
            <a:endParaRPr sz="2700">
              <a:latin typeface="Verdana"/>
              <a:ea typeface="Verdana"/>
              <a:cs typeface="Verdana"/>
              <a:sym typeface="Verdana"/>
            </a:endParaRPr>
          </a:p>
          <a:p>
            <a:pPr marL="0" lvl="0" indent="0" algn="l" rtl="0">
              <a:lnSpc>
                <a:spcPct val="100000"/>
              </a:lnSpc>
              <a:spcBef>
                <a:spcPts val="0"/>
              </a:spcBef>
              <a:spcAft>
                <a:spcPts val="0"/>
              </a:spcAft>
              <a:buSzPts val="2323"/>
              <a:buNone/>
            </a:pPr>
            <a:endParaRPr sz="2700">
              <a:latin typeface="Verdana"/>
              <a:ea typeface="Verdana"/>
              <a:cs typeface="Verdana"/>
              <a:sym typeface="Verdana"/>
            </a:endParaRPr>
          </a:p>
          <a:p>
            <a:pPr marL="0" lvl="0" indent="0" algn="l" rtl="0">
              <a:lnSpc>
                <a:spcPct val="100000"/>
              </a:lnSpc>
              <a:spcBef>
                <a:spcPts val="0"/>
              </a:spcBef>
              <a:spcAft>
                <a:spcPts val="0"/>
              </a:spcAft>
              <a:buSzPts val="2323"/>
              <a:buNone/>
            </a:pPr>
            <a:r>
              <a:rPr lang="en-US" sz="2700">
                <a:latin typeface="Verdana"/>
                <a:ea typeface="Verdana"/>
                <a:cs typeface="Verdana"/>
                <a:sym typeface="Verdana"/>
              </a:rPr>
              <a:t>There are many publicly available tools to use for this process. </a:t>
            </a:r>
            <a:endParaRPr sz="2700">
              <a:latin typeface="Verdana"/>
              <a:ea typeface="Verdana"/>
              <a:cs typeface="Verdana"/>
              <a:sym typeface="Verdana"/>
            </a:endParaRPr>
          </a:p>
        </p:txBody>
      </p:sp>
      <p:sp>
        <p:nvSpPr>
          <p:cNvPr id="669" name="Google Shape;669;p93"/>
          <p:cNvSpPr txBox="1">
            <a:spLocks noGrp="1"/>
          </p:cNvSpPr>
          <p:nvPr>
            <p:ph type="title" idx="4294967295"/>
          </p:nvPr>
        </p:nvSpPr>
        <p:spPr>
          <a:xfrm>
            <a:off x="228600" y="228600"/>
            <a:ext cx="8686800" cy="11433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solidFill>
                  <a:srgbClr val="FFFFFF"/>
                </a:solidFill>
                <a:latin typeface="Verdana"/>
                <a:ea typeface="Verdana"/>
                <a:cs typeface="Verdana"/>
                <a:sym typeface="Verdana"/>
              </a:rPr>
              <a:t>Root Cause Analysis</a:t>
            </a:r>
            <a:endParaRPr>
              <a:solidFill>
                <a:srgbClr val="FFFFFF"/>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311"/>
        <p:cNvGrpSpPr/>
        <p:nvPr/>
      </p:nvGrpSpPr>
      <p:grpSpPr>
        <a:xfrm>
          <a:off x="0" y="0"/>
          <a:ext cx="0" cy="0"/>
          <a:chOff x="0" y="0"/>
          <a:chExt cx="0" cy="0"/>
        </a:xfrm>
      </p:grpSpPr>
      <p:graphicFrame>
        <p:nvGraphicFramePr>
          <p:cNvPr id="312" name="Google Shape;312;p58" title="Community Norms"/>
          <p:cNvGraphicFramePr/>
          <p:nvPr/>
        </p:nvGraphicFramePr>
        <p:xfrm>
          <a:off x="228592" y="1223428"/>
          <a:ext cx="3000000" cy="3000000"/>
        </p:xfrm>
        <a:graphic>
          <a:graphicData uri="http://schemas.openxmlformats.org/drawingml/2006/table">
            <a:tbl>
              <a:tblPr>
                <a:noFill/>
                <a:tableStyleId>{61B5D63D-EDBF-408D-A412-9E64682C1EC9}</a:tableStyleId>
              </a:tblPr>
              <a:tblGrid>
                <a:gridCol w="2644000">
                  <a:extLst>
                    <a:ext uri="{9D8B030D-6E8A-4147-A177-3AD203B41FA5}">
                      <a16:colId xmlns:a16="http://schemas.microsoft.com/office/drawing/2014/main" val="20000"/>
                    </a:ext>
                  </a:extLst>
                </a:gridCol>
                <a:gridCol w="6042800">
                  <a:extLst>
                    <a:ext uri="{9D8B030D-6E8A-4147-A177-3AD203B41FA5}">
                      <a16:colId xmlns:a16="http://schemas.microsoft.com/office/drawing/2014/main" val="20001"/>
                    </a:ext>
                  </a:extLst>
                </a:gridCol>
              </a:tblGrid>
              <a:tr h="1261250">
                <a:tc>
                  <a:txBody>
                    <a:bodyPr/>
                    <a:lstStyle/>
                    <a:p>
                      <a:pPr marL="0" marR="0" lvl="0" indent="0" algn="ctr" rtl="0">
                        <a:lnSpc>
                          <a:spcPct val="100000"/>
                        </a:lnSpc>
                        <a:spcBef>
                          <a:spcPts val="0"/>
                        </a:spcBef>
                        <a:spcAft>
                          <a:spcPts val="0"/>
                        </a:spcAft>
                        <a:buClr>
                          <a:schemeClr val="dk1"/>
                        </a:buClr>
                        <a:buSzPts val="3000"/>
                        <a:buFont typeface="Verdana"/>
                        <a:buNone/>
                      </a:pPr>
                      <a:r>
                        <a:rPr lang="en-US" sz="2400" u="none" strike="noStrike" cap="none">
                          <a:solidFill>
                            <a:schemeClr val="dk1"/>
                          </a:solidFill>
                          <a:latin typeface="Verdana"/>
                          <a:ea typeface="Verdana"/>
                          <a:cs typeface="Verdana"/>
                          <a:sym typeface="Verdana"/>
                        </a:rPr>
                        <a:t>Be Responsible</a:t>
                      </a:r>
                      <a:endParaRPr sz="2400" u="none" strike="noStrike" cap="none">
                        <a:latin typeface="Verdana"/>
                        <a:ea typeface="Verdana"/>
                        <a:cs typeface="Verdana"/>
                        <a:sym typeface="Verdana"/>
                      </a:endParaRPr>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solidFill>
                            <a:schemeClr val="dk1"/>
                          </a:solidFill>
                          <a:latin typeface="Verdana"/>
                          <a:ea typeface="Verdana"/>
                          <a:cs typeface="Verdana"/>
                          <a:sym typeface="Verdana"/>
                        </a:rPr>
                        <a:t>Take care of your needs.</a:t>
                      </a:r>
                      <a:endParaRPr sz="2400" u="none" strike="noStrike" cap="none">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solidFill>
                            <a:schemeClr val="dk1"/>
                          </a:solidFill>
                          <a:latin typeface="Verdana"/>
                          <a:ea typeface="Verdana"/>
                          <a:cs typeface="Verdana"/>
                          <a:sym typeface="Verdana"/>
                        </a:rPr>
                        <a:t>Share your questions with the group.</a:t>
                      </a:r>
                      <a:endParaRPr sz="2400" u="none" strike="noStrike" cap="none">
                        <a:latin typeface="Verdana"/>
                        <a:ea typeface="Verdana"/>
                        <a:cs typeface="Verdana"/>
                        <a:sym typeface="Verdana"/>
                      </a:endParaRPr>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r h="1802600">
                <a:tc>
                  <a:txBody>
                    <a:bodyPr/>
                    <a:lstStyle/>
                    <a:p>
                      <a:pPr marL="0" marR="0" lvl="0" indent="0" algn="ctr" rtl="0">
                        <a:lnSpc>
                          <a:spcPct val="100000"/>
                        </a:lnSpc>
                        <a:spcBef>
                          <a:spcPts val="0"/>
                        </a:spcBef>
                        <a:spcAft>
                          <a:spcPts val="0"/>
                        </a:spcAft>
                        <a:buClr>
                          <a:schemeClr val="dk1"/>
                        </a:buClr>
                        <a:buSzPts val="3000"/>
                        <a:buFont typeface="Verdana"/>
                        <a:buNone/>
                      </a:pPr>
                      <a:r>
                        <a:rPr lang="en-US" sz="2400" u="none" strike="noStrike" cap="none">
                          <a:latin typeface="Verdana"/>
                          <a:ea typeface="Verdana"/>
                          <a:cs typeface="Verdana"/>
                          <a:sym typeface="Verdana"/>
                        </a:rPr>
                        <a:t>Be Respectful</a:t>
                      </a:r>
                      <a:endParaRPr sz="2400" u="none" strike="noStrike" cap="none">
                        <a:latin typeface="Verdana"/>
                        <a:ea typeface="Verdana"/>
                        <a:cs typeface="Verdana"/>
                        <a:sym typeface="Verdana"/>
                      </a:endParaRPr>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latin typeface="Verdana"/>
                          <a:ea typeface="Verdana"/>
                          <a:cs typeface="Verdana"/>
                          <a:sym typeface="Verdana"/>
                        </a:rPr>
                        <a:t>Respect others intentions</a:t>
                      </a:r>
                      <a:endParaRPr sz="2400" u="none" strike="noStrike" cap="none">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latin typeface="Verdana"/>
                          <a:ea typeface="Verdana"/>
                          <a:cs typeface="Verdana"/>
                          <a:sym typeface="Verdana"/>
                        </a:rPr>
                        <a:t>Honor the impact of your words</a:t>
                      </a:r>
                      <a:endParaRPr sz="2400" u="none" strike="noStrike" cap="none">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latin typeface="Verdana"/>
                          <a:ea typeface="Verdana"/>
                          <a:cs typeface="Verdana"/>
                          <a:sym typeface="Verdana"/>
                        </a:rPr>
                        <a:t>Earnestly move toward completing tasks during team work time</a:t>
                      </a:r>
                      <a:endParaRPr sz="2400" u="none" strike="noStrike" cap="none">
                        <a:latin typeface="Verdana"/>
                        <a:ea typeface="Verdana"/>
                        <a:cs typeface="Verdana"/>
                        <a:sym typeface="Verdana"/>
                      </a:endParaRPr>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554500">
                <a:tc>
                  <a:txBody>
                    <a:bodyPr/>
                    <a:lstStyle/>
                    <a:p>
                      <a:pPr marL="0" marR="0" lvl="0" indent="0" algn="ctr" rtl="0">
                        <a:lnSpc>
                          <a:spcPct val="100000"/>
                        </a:lnSpc>
                        <a:spcBef>
                          <a:spcPts val="0"/>
                        </a:spcBef>
                        <a:spcAft>
                          <a:spcPts val="0"/>
                        </a:spcAft>
                        <a:buClr>
                          <a:schemeClr val="dk1"/>
                        </a:buClr>
                        <a:buSzPts val="3000"/>
                        <a:buFont typeface="Verdana"/>
                        <a:buNone/>
                      </a:pPr>
                      <a:r>
                        <a:rPr lang="en-US" sz="2400" u="none" strike="noStrike" cap="none">
                          <a:latin typeface="Verdana"/>
                          <a:ea typeface="Verdana"/>
                          <a:cs typeface="Verdana"/>
                          <a:sym typeface="Verdana"/>
                        </a:rPr>
                        <a:t>Be</a:t>
                      </a:r>
                      <a:endParaRPr sz="2400" u="none" strike="noStrike" cap="none">
                        <a:latin typeface="Verdana"/>
                        <a:ea typeface="Verdana"/>
                        <a:cs typeface="Verdana"/>
                        <a:sym typeface="Verdana"/>
                      </a:endParaRPr>
                    </a:p>
                    <a:p>
                      <a:pPr marL="0" marR="0" lvl="0" indent="0" algn="ctr" rtl="0">
                        <a:lnSpc>
                          <a:spcPct val="100000"/>
                        </a:lnSpc>
                        <a:spcBef>
                          <a:spcPts val="0"/>
                        </a:spcBef>
                        <a:spcAft>
                          <a:spcPts val="0"/>
                        </a:spcAft>
                        <a:buClr>
                          <a:schemeClr val="dk1"/>
                        </a:buClr>
                        <a:buSzPts val="3000"/>
                        <a:buFont typeface="Verdana"/>
                        <a:buNone/>
                      </a:pPr>
                      <a:r>
                        <a:rPr lang="en-US" sz="2400" u="none" strike="noStrike" cap="none">
                          <a:latin typeface="Verdana"/>
                          <a:ea typeface="Verdana"/>
                          <a:cs typeface="Verdana"/>
                          <a:sym typeface="Verdana"/>
                        </a:rPr>
                        <a:t>Engaged</a:t>
                      </a:r>
                      <a:endParaRPr sz="2400" u="none" strike="noStrike" cap="none">
                        <a:latin typeface="Verdana"/>
                        <a:ea typeface="Verdana"/>
                        <a:cs typeface="Verdana"/>
                        <a:sym typeface="Verdana"/>
                      </a:endParaRPr>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latin typeface="Verdana"/>
                          <a:ea typeface="Verdana"/>
                          <a:cs typeface="Verdana"/>
                          <a:sym typeface="Verdana"/>
                        </a:rPr>
                        <a:t>Ask what you need to know to understand and contribute.</a:t>
                      </a:r>
                      <a:endParaRPr sz="2400" u="none" strike="noStrike" cap="none">
                        <a:latin typeface="Verdana"/>
                        <a:ea typeface="Verdana"/>
                        <a:cs typeface="Verdana"/>
                        <a:sym typeface="Verdana"/>
                      </a:endParaRPr>
                    </a:p>
                    <a:p>
                      <a:pPr marL="457200" marR="0" lvl="0" indent="-381000" algn="l" rtl="0">
                        <a:lnSpc>
                          <a:spcPct val="100000"/>
                        </a:lnSpc>
                        <a:spcBef>
                          <a:spcPts val="0"/>
                        </a:spcBef>
                        <a:spcAft>
                          <a:spcPts val="0"/>
                        </a:spcAft>
                        <a:buClr>
                          <a:schemeClr val="dk1"/>
                        </a:buClr>
                        <a:buSzPts val="2400"/>
                        <a:buFont typeface="Verdana"/>
                        <a:buChar char="●"/>
                      </a:pPr>
                      <a:r>
                        <a:rPr lang="en-US" sz="2400" u="none" strike="noStrike" cap="none">
                          <a:latin typeface="Verdana"/>
                          <a:ea typeface="Verdana"/>
                          <a:cs typeface="Verdana"/>
                          <a:sym typeface="Verdana"/>
                        </a:rPr>
                        <a:t>Stay present</a:t>
                      </a:r>
                      <a:endParaRPr sz="2400" u="none" strike="noStrike" cap="none">
                        <a:latin typeface="Verdana"/>
                        <a:ea typeface="Verdana"/>
                        <a:cs typeface="Verdana"/>
                        <a:sym typeface="Verdana"/>
                      </a:endParaRPr>
                    </a:p>
                    <a:p>
                      <a:pPr marL="457200" marR="0" lvl="0" indent="-381000" algn="l" rtl="0">
                        <a:lnSpc>
                          <a:spcPct val="100000"/>
                        </a:lnSpc>
                        <a:spcBef>
                          <a:spcPts val="0"/>
                        </a:spcBef>
                        <a:spcAft>
                          <a:spcPts val="0"/>
                        </a:spcAft>
                        <a:buClr>
                          <a:schemeClr val="dk1"/>
                        </a:buClr>
                        <a:buSzPts val="2400"/>
                        <a:buFont typeface="Verdana"/>
                        <a:buChar char="●"/>
                      </a:pPr>
                      <a:r>
                        <a:rPr lang="en-US" sz="2400" u="none" strike="noStrike" cap="none">
                          <a:latin typeface="Verdana"/>
                          <a:ea typeface="Verdana"/>
                          <a:cs typeface="Verdana"/>
                          <a:sym typeface="Verdana"/>
                        </a:rPr>
                        <a:t>Listen to others attentively.</a:t>
                      </a:r>
                      <a:endParaRPr sz="2400" u="none" strike="noStrike" cap="none">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latin typeface="Verdana"/>
                          <a:ea typeface="Verdana"/>
                          <a:cs typeface="Verdana"/>
                          <a:sym typeface="Verdana"/>
                        </a:rPr>
                        <a:t>Share your expertise, </a:t>
                      </a:r>
                      <a:endParaRPr sz="2400" u="none" strike="noStrike" cap="none">
                        <a:latin typeface="Verdana"/>
                        <a:ea typeface="Verdana"/>
                        <a:cs typeface="Verdana"/>
                        <a:sym typeface="Verdana"/>
                      </a:endParaRPr>
                    </a:p>
                    <a:p>
                      <a:pPr marL="457200" marR="0" lvl="0" indent="0" algn="l" rtl="0">
                        <a:lnSpc>
                          <a:spcPct val="100000"/>
                        </a:lnSpc>
                        <a:spcBef>
                          <a:spcPts val="0"/>
                        </a:spcBef>
                        <a:spcAft>
                          <a:spcPts val="0"/>
                        </a:spcAft>
                        <a:buClr>
                          <a:schemeClr val="dk1"/>
                        </a:buClr>
                        <a:buSzPts val="2400"/>
                        <a:buFont typeface="Verdana"/>
                        <a:buNone/>
                      </a:pPr>
                      <a:r>
                        <a:rPr lang="en-US" sz="2400" u="none" strike="noStrike" cap="none">
                          <a:latin typeface="Verdana"/>
                          <a:ea typeface="Verdana"/>
                          <a:cs typeface="Verdana"/>
                          <a:sym typeface="Verdana"/>
                        </a:rPr>
                        <a:t>information and ideas.</a:t>
                      </a:r>
                      <a:endParaRPr sz="2400" u="none" strike="noStrike" cap="none">
                        <a:latin typeface="Verdana"/>
                        <a:ea typeface="Verdana"/>
                        <a:cs typeface="Verdana"/>
                        <a:sym typeface="Verdana"/>
                      </a:endParaRPr>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313" name="Google Shape;313;p58"/>
          <p:cNvSpPr txBox="1">
            <a:spLocks noGrp="1"/>
          </p:cNvSpPr>
          <p:nvPr>
            <p:ph type="title"/>
          </p:nvPr>
        </p:nvSpPr>
        <p:spPr>
          <a:xfrm>
            <a:off x="228600" y="126475"/>
            <a:ext cx="8686800" cy="9948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800"/>
              <a:buFont typeface="Verdana"/>
              <a:buNone/>
            </a:pPr>
            <a:r>
              <a:rPr lang="en-US"/>
              <a:t>Community Agreements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94"/>
          <p:cNvSpPr txBox="1">
            <a:spLocks noGrp="1"/>
          </p:cNvSpPr>
          <p:nvPr>
            <p:ph type="title"/>
          </p:nvPr>
        </p:nvSpPr>
        <p:spPr>
          <a:xfrm>
            <a:off x="228600" y="228600"/>
            <a:ext cx="8686800" cy="1278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Why conduct root cause analysis?</a:t>
            </a:r>
            <a:endParaRPr/>
          </a:p>
        </p:txBody>
      </p:sp>
      <p:sp>
        <p:nvSpPr>
          <p:cNvPr id="675" name="Google Shape;675;p94"/>
          <p:cNvSpPr txBox="1"/>
          <p:nvPr/>
        </p:nvSpPr>
        <p:spPr>
          <a:xfrm>
            <a:off x="696500" y="6076800"/>
            <a:ext cx="6635400" cy="4926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2000" b="0" i="0" u="none" strike="noStrike" cap="none">
                <a:solidFill>
                  <a:srgbClr val="000000"/>
                </a:solidFill>
                <a:latin typeface="Verdana"/>
                <a:ea typeface="Verdana"/>
                <a:cs typeface="Verdana"/>
                <a:sym typeface="Verdana"/>
              </a:rPr>
              <a:t>Dr. Edwards, VDOE (2023)</a:t>
            </a:r>
            <a:endParaRPr sz="2000" b="0" i="0" u="none" strike="noStrike" cap="none">
              <a:solidFill>
                <a:srgbClr val="000000"/>
              </a:solidFill>
              <a:latin typeface="Verdana"/>
              <a:ea typeface="Verdana"/>
              <a:cs typeface="Verdana"/>
              <a:sym typeface="Verdana"/>
            </a:endParaRPr>
          </a:p>
        </p:txBody>
      </p:sp>
      <p:sp>
        <p:nvSpPr>
          <p:cNvPr id="676" name="Google Shape;676;p94"/>
          <p:cNvSpPr txBox="1">
            <a:spLocks noGrp="1"/>
          </p:cNvSpPr>
          <p:nvPr>
            <p:ph type="body" idx="4294967295"/>
          </p:nvPr>
        </p:nvSpPr>
        <p:spPr>
          <a:xfrm>
            <a:off x="304800" y="1888125"/>
            <a:ext cx="8577600" cy="3915600"/>
          </a:xfrm>
          <a:prstGeom prst="rect">
            <a:avLst/>
          </a:prstGeom>
          <a:noFill/>
          <a:ln>
            <a:noFill/>
          </a:ln>
        </p:spPr>
        <p:txBody>
          <a:bodyPr spcFirstLastPara="1" wrap="square" lIns="91425" tIns="45700" rIns="91425" bIns="45700" anchor="t" anchorCtr="0">
            <a:noAutofit/>
          </a:bodyPr>
          <a:lstStyle/>
          <a:p>
            <a:pPr marL="457200" lvl="0" indent="-387350" algn="l" rtl="0">
              <a:lnSpc>
                <a:spcPct val="100000"/>
              </a:lnSpc>
              <a:spcBef>
                <a:spcPts val="0"/>
              </a:spcBef>
              <a:spcAft>
                <a:spcPts val="0"/>
              </a:spcAft>
              <a:buSzPts val="2500"/>
              <a:buFont typeface="Verdana"/>
              <a:buAutoNum type="arabicPeriod"/>
            </a:pPr>
            <a:r>
              <a:rPr lang="en-US" sz="2500">
                <a:latin typeface="Verdana"/>
                <a:ea typeface="Verdana"/>
                <a:cs typeface="Verdana"/>
                <a:sym typeface="Verdana"/>
              </a:rPr>
              <a:t>Prevents “solutionitis”</a:t>
            </a:r>
            <a:endParaRPr sz="2500">
              <a:latin typeface="Verdana"/>
              <a:ea typeface="Verdana"/>
              <a:cs typeface="Verdana"/>
              <a:sym typeface="Verdana"/>
            </a:endParaRPr>
          </a:p>
          <a:p>
            <a:pPr marL="457200" lvl="0" indent="-387350" algn="l" rtl="0">
              <a:lnSpc>
                <a:spcPct val="100000"/>
              </a:lnSpc>
              <a:spcBef>
                <a:spcPts val="1000"/>
              </a:spcBef>
              <a:spcAft>
                <a:spcPts val="0"/>
              </a:spcAft>
              <a:buSzPts val="2500"/>
              <a:buFont typeface="Verdana"/>
              <a:buAutoNum type="arabicPeriod"/>
            </a:pPr>
            <a:r>
              <a:rPr lang="en-US" sz="2500">
                <a:latin typeface="Verdana"/>
                <a:ea typeface="Verdana"/>
                <a:cs typeface="Verdana"/>
                <a:sym typeface="Verdana"/>
              </a:rPr>
              <a:t>Produces insights into the system as a whole</a:t>
            </a:r>
            <a:endParaRPr sz="2500">
              <a:latin typeface="Verdana"/>
              <a:ea typeface="Verdana"/>
              <a:cs typeface="Verdana"/>
              <a:sym typeface="Verdana"/>
            </a:endParaRPr>
          </a:p>
          <a:p>
            <a:pPr marL="457200" lvl="0" indent="-387350" algn="l" rtl="0">
              <a:lnSpc>
                <a:spcPct val="100000"/>
              </a:lnSpc>
              <a:spcBef>
                <a:spcPts val="1000"/>
              </a:spcBef>
              <a:spcAft>
                <a:spcPts val="0"/>
              </a:spcAft>
              <a:buSzPts val="2500"/>
              <a:buFont typeface="Verdana"/>
              <a:buAutoNum type="arabicPeriod"/>
            </a:pPr>
            <a:r>
              <a:rPr lang="en-US" sz="2500">
                <a:latin typeface="Verdana"/>
                <a:ea typeface="Verdana"/>
                <a:cs typeface="Verdana"/>
                <a:sym typeface="Verdana"/>
              </a:rPr>
              <a:t>Prompts honest discussions</a:t>
            </a:r>
            <a:endParaRPr sz="2500">
              <a:latin typeface="Verdana"/>
              <a:ea typeface="Verdana"/>
              <a:cs typeface="Verdana"/>
              <a:sym typeface="Verdana"/>
            </a:endParaRPr>
          </a:p>
          <a:p>
            <a:pPr marL="457200" lvl="0" indent="-387350" algn="l" rtl="0">
              <a:lnSpc>
                <a:spcPct val="100000"/>
              </a:lnSpc>
              <a:spcBef>
                <a:spcPts val="1000"/>
              </a:spcBef>
              <a:spcAft>
                <a:spcPts val="0"/>
              </a:spcAft>
              <a:buSzPts val="2500"/>
              <a:buFont typeface="Verdana"/>
              <a:buAutoNum type="arabicPeriod"/>
            </a:pPr>
            <a:r>
              <a:rPr lang="en-US" sz="2500">
                <a:latin typeface="Verdana"/>
                <a:ea typeface="Verdana"/>
                <a:cs typeface="Verdana"/>
                <a:sym typeface="Verdana"/>
              </a:rPr>
              <a:t>Invites the student and family perspective</a:t>
            </a:r>
            <a:endParaRPr sz="2500">
              <a:latin typeface="Verdana"/>
              <a:ea typeface="Verdana"/>
              <a:cs typeface="Verdana"/>
              <a:sym typeface="Verdana"/>
            </a:endParaRPr>
          </a:p>
          <a:p>
            <a:pPr marL="457200" lvl="0" indent="-387350" algn="l" rtl="0">
              <a:lnSpc>
                <a:spcPct val="100000"/>
              </a:lnSpc>
              <a:spcBef>
                <a:spcPts val="1000"/>
              </a:spcBef>
              <a:spcAft>
                <a:spcPts val="0"/>
              </a:spcAft>
              <a:buSzPts val="2500"/>
              <a:buFont typeface="Verdana"/>
              <a:buAutoNum type="arabicPeriod"/>
            </a:pPr>
            <a:r>
              <a:rPr lang="en-US" sz="2500">
                <a:latin typeface="Verdana"/>
                <a:ea typeface="Verdana"/>
                <a:cs typeface="Verdana"/>
                <a:sym typeface="Verdana"/>
              </a:rPr>
              <a:t>Defines problems in narrow, concrete terms</a:t>
            </a:r>
            <a:endParaRPr sz="2500">
              <a:latin typeface="Verdana"/>
              <a:ea typeface="Verdana"/>
              <a:cs typeface="Verdana"/>
              <a:sym typeface="Verdana"/>
            </a:endParaRPr>
          </a:p>
          <a:p>
            <a:pPr marL="457200" lvl="0" indent="-387350" algn="l" rtl="0">
              <a:lnSpc>
                <a:spcPct val="100000"/>
              </a:lnSpc>
              <a:spcBef>
                <a:spcPts val="1000"/>
              </a:spcBef>
              <a:spcAft>
                <a:spcPts val="0"/>
              </a:spcAft>
              <a:buSzPts val="2500"/>
              <a:buFont typeface="Verdana"/>
              <a:buAutoNum type="arabicPeriod"/>
            </a:pPr>
            <a:r>
              <a:rPr lang="en-US" sz="2500">
                <a:latin typeface="Verdana"/>
                <a:ea typeface="Verdana"/>
                <a:cs typeface="Verdana"/>
                <a:sym typeface="Verdana"/>
              </a:rPr>
              <a:t>Informs practical and </a:t>
            </a:r>
            <a:r>
              <a:rPr lang="en-US" sz="2500" i="1">
                <a:latin typeface="Verdana"/>
                <a:ea typeface="Verdana"/>
                <a:cs typeface="Verdana"/>
                <a:sym typeface="Verdana"/>
              </a:rPr>
              <a:t>strategic</a:t>
            </a:r>
            <a:r>
              <a:rPr lang="en-US" sz="2500">
                <a:latin typeface="Verdana"/>
                <a:ea typeface="Verdana"/>
                <a:cs typeface="Verdana"/>
                <a:sym typeface="Verdana"/>
              </a:rPr>
              <a:t> action and solutions </a:t>
            </a:r>
            <a:endParaRPr sz="2500">
              <a:latin typeface="Verdana"/>
              <a:ea typeface="Verdana"/>
              <a:cs typeface="Verdana"/>
              <a:sym typeface="Verdana"/>
            </a:endParaRPr>
          </a:p>
          <a:p>
            <a:pPr marL="457200" lvl="0" indent="-387350" algn="l" rtl="0">
              <a:lnSpc>
                <a:spcPct val="100000"/>
              </a:lnSpc>
              <a:spcBef>
                <a:spcPts val="1000"/>
              </a:spcBef>
              <a:spcAft>
                <a:spcPts val="1000"/>
              </a:spcAft>
              <a:buSzPts val="2500"/>
              <a:buFont typeface="Verdana"/>
              <a:buAutoNum type="arabicPeriod"/>
            </a:pPr>
            <a:r>
              <a:rPr lang="en-US" sz="2500">
                <a:latin typeface="Verdana"/>
                <a:ea typeface="Verdana"/>
                <a:cs typeface="Verdana"/>
                <a:sym typeface="Verdana"/>
              </a:rPr>
              <a:t>Assists with targeting measurable outcomes</a:t>
            </a:r>
            <a:endParaRPr sz="2500">
              <a:latin typeface="Verdana"/>
              <a:ea typeface="Verdana"/>
              <a:cs typeface="Verdana"/>
              <a:sym typeface="Verdana"/>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95"/>
          <p:cNvSpPr txBox="1"/>
          <p:nvPr/>
        </p:nvSpPr>
        <p:spPr>
          <a:xfrm>
            <a:off x="228600" y="1306275"/>
            <a:ext cx="8771700" cy="5551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Verdana"/>
              <a:buNone/>
            </a:pPr>
            <a:r>
              <a:rPr lang="en-US" sz="2500" b="1" i="0" u="none" strike="noStrike" cap="none">
                <a:solidFill>
                  <a:srgbClr val="000000"/>
                </a:solidFill>
                <a:latin typeface="Verdana"/>
                <a:ea typeface="Verdana"/>
                <a:cs typeface="Verdana"/>
                <a:sym typeface="Verdana"/>
              </a:rPr>
              <a:t>To truly understand the problem/challenge we have to gain insight from those affected by the problem/challenge.</a:t>
            </a:r>
            <a:endParaRPr sz="3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100"/>
              <a:buFont typeface="Verdana"/>
              <a:buNone/>
            </a:pP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100"/>
              <a:buFont typeface="Verdana"/>
              <a:buNone/>
            </a:pPr>
            <a:r>
              <a:rPr lang="en-US" sz="2500" b="0" i="0" u="none" strike="noStrike" cap="none">
                <a:solidFill>
                  <a:srgbClr val="000000"/>
                </a:solidFill>
                <a:latin typeface="Verdana"/>
                <a:ea typeface="Verdana"/>
                <a:cs typeface="Verdana"/>
                <a:sym typeface="Verdana"/>
              </a:rPr>
              <a:t>They can help us understand:</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1" u="none" strike="noStrike" cap="none">
                <a:solidFill>
                  <a:srgbClr val="000000"/>
                </a:solidFill>
                <a:latin typeface="Verdana"/>
                <a:ea typeface="Verdana"/>
                <a:cs typeface="Verdana"/>
                <a:sym typeface="Verdana"/>
              </a:rPr>
              <a:t>What</a:t>
            </a:r>
            <a:r>
              <a:rPr lang="en-US" sz="2500" b="0" i="0" u="none" strike="noStrike" cap="none">
                <a:solidFill>
                  <a:srgbClr val="000000"/>
                </a:solidFill>
                <a:latin typeface="Verdana"/>
                <a:ea typeface="Verdana"/>
                <a:cs typeface="Verdana"/>
                <a:sym typeface="Verdana"/>
              </a:rPr>
              <a:t> does this problem </a:t>
            </a:r>
            <a:endParaRPr sz="2500" b="0" i="0" u="none" strike="noStrike" cap="none">
              <a:solidFill>
                <a:srgbClr val="000000"/>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ts val="2400"/>
              <a:buFont typeface="Arial"/>
              <a:buNone/>
            </a:pPr>
            <a:r>
              <a:rPr lang="en-US" sz="2500" b="0" i="0" u="none" strike="noStrike" cap="none">
                <a:solidFill>
                  <a:srgbClr val="000000"/>
                </a:solidFill>
                <a:latin typeface="Verdana"/>
                <a:ea typeface="Verdana"/>
                <a:cs typeface="Verdana"/>
                <a:sym typeface="Verdana"/>
              </a:rPr>
              <a:t>look/sound/feel like for them?</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1" u="none" strike="noStrike" cap="none">
                <a:solidFill>
                  <a:srgbClr val="000000"/>
                </a:solidFill>
                <a:latin typeface="Verdana"/>
                <a:ea typeface="Verdana"/>
                <a:cs typeface="Verdana"/>
                <a:sym typeface="Verdana"/>
              </a:rPr>
              <a:t>Who</a:t>
            </a:r>
            <a:r>
              <a:rPr lang="en-US" sz="2500" b="0" i="0" u="none" strike="noStrike" cap="none">
                <a:solidFill>
                  <a:srgbClr val="000000"/>
                </a:solidFill>
                <a:latin typeface="Verdana"/>
                <a:ea typeface="Verdana"/>
                <a:cs typeface="Verdana"/>
                <a:sym typeface="Verdana"/>
              </a:rPr>
              <a:t> is this problem affecting and </a:t>
            </a:r>
            <a:endParaRPr sz="2500" b="0" i="0" u="none" strike="noStrike" cap="none">
              <a:solidFill>
                <a:srgbClr val="000000"/>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ts val="2400"/>
              <a:buFont typeface="Arial"/>
              <a:buNone/>
            </a:pPr>
            <a:r>
              <a:rPr lang="en-US" sz="2500" b="0" i="0" u="none" strike="noStrike" cap="none">
                <a:solidFill>
                  <a:srgbClr val="000000"/>
                </a:solidFill>
                <a:latin typeface="Verdana"/>
                <a:ea typeface="Verdana"/>
                <a:cs typeface="Verdana"/>
                <a:sym typeface="Verdana"/>
              </a:rPr>
              <a:t>in what way?  </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1" u="none" strike="noStrike" cap="none">
                <a:solidFill>
                  <a:srgbClr val="000000"/>
                </a:solidFill>
                <a:latin typeface="Verdana"/>
                <a:ea typeface="Verdana"/>
                <a:cs typeface="Verdana"/>
                <a:sym typeface="Verdana"/>
              </a:rPr>
              <a:t>When</a:t>
            </a:r>
            <a:r>
              <a:rPr lang="en-US" sz="2500" b="0" i="0" u="none" strike="noStrike" cap="none">
                <a:solidFill>
                  <a:srgbClr val="000000"/>
                </a:solidFill>
                <a:latin typeface="Verdana"/>
                <a:ea typeface="Verdana"/>
                <a:cs typeface="Verdana"/>
                <a:sym typeface="Verdana"/>
              </a:rPr>
              <a:t> is this problem affecting them more? the least?</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1" u="none" strike="noStrike" cap="none">
                <a:solidFill>
                  <a:srgbClr val="000000"/>
                </a:solidFill>
                <a:latin typeface="Verdana"/>
                <a:ea typeface="Verdana"/>
                <a:cs typeface="Verdana"/>
                <a:sym typeface="Verdana"/>
              </a:rPr>
              <a:t>Where</a:t>
            </a:r>
            <a:r>
              <a:rPr lang="en-US" sz="2500" b="0" i="0" u="none" strike="noStrike" cap="none">
                <a:solidFill>
                  <a:srgbClr val="000000"/>
                </a:solidFill>
                <a:latin typeface="Verdana"/>
                <a:ea typeface="Verdana"/>
                <a:cs typeface="Verdana"/>
                <a:sym typeface="Verdana"/>
              </a:rPr>
              <a:t> do they experience this problem the most?</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1" u="none" strike="noStrike" cap="none">
                <a:solidFill>
                  <a:srgbClr val="000000"/>
                </a:solidFill>
                <a:latin typeface="Verdana"/>
                <a:ea typeface="Verdana"/>
                <a:cs typeface="Verdana"/>
                <a:sym typeface="Verdana"/>
              </a:rPr>
              <a:t>Why</a:t>
            </a:r>
            <a:r>
              <a:rPr lang="en-US" sz="2500" b="0" i="0" u="none" strike="noStrike" cap="none">
                <a:solidFill>
                  <a:srgbClr val="000000"/>
                </a:solidFill>
                <a:latin typeface="Verdana"/>
                <a:ea typeface="Verdana"/>
                <a:cs typeface="Verdana"/>
                <a:sym typeface="Verdana"/>
              </a:rPr>
              <a:t> do they think this problem is occuring?</a:t>
            </a: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500"/>
              </a:spcBef>
              <a:spcAft>
                <a:spcPts val="0"/>
              </a:spcAft>
              <a:buClr>
                <a:srgbClr val="000000"/>
              </a:buClr>
              <a:buSzPts val="1800"/>
              <a:buFont typeface="Verdana"/>
              <a:buNone/>
            </a:pPr>
            <a:endParaRPr sz="1800" b="0" i="0" u="none" strike="noStrike" cap="none">
              <a:solidFill>
                <a:srgbClr val="000000"/>
              </a:solidFill>
              <a:latin typeface="Verdana"/>
              <a:ea typeface="Verdana"/>
              <a:cs typeface="Verdana"/>
              <a:sym typeface="Verdana"/>
            </a:endParaRPr>
          </a:p>
        </p:txBody>
      </p:sp>
      <p:sp>
        <p:nvSpPr>
          <p:cNvPr id="683" name="Google Shape;683;p95"/>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br>
              <a:rPr lang="en-US" sz="4000"/>
            </a:br>
            <a:r>
              <a:rPr lang="en-US" sz="4000"/>
              <a:t>Important Conversations</a:t>
            </a:r>
            <a:br>
              <a:rPr lang="en-US" sz="4000"/>
            </a:br>
            <a:endParaRPr sz="4000"/>
          </a:p>
        </p:txBody>
      </p:sp>
      <p:pic>
        <p:nvPicPr>
          <p:cNvPr id="684" name="Google Shape;684;p95"/>
          <p:cNvPicPr preferRelativeResize="0"/>
          <p:nvPr/>
        </p:nvPicPr>
        <p:blipFill rotWithShape="1">
          <a:blip r:embed="rId3">
            <a:alphaModFix/>
          </a:blip>
          <a:srcRect l="30507"/>
          <a:stretch/>
        </p:blipFill>
        <p:spPr>
          <a:xfrm>
            <a:off x="6522175" y="2251725"/>
            <a:ext cx="2287174" cy="21830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96"/>
          <p:cNvSpPr txBox="1">
            <a:spLocks noGrp="1"/>
          </p:cNvSpPr>
          <p:nvPr>
            <p:ph type="body" idx="4294967295"/>
          </p:nvPr>
        </p:nvSpPr>
        <p:spPr>
          <a:xfrm>
            <a:off x="628650" y="1690825"/>
            <a:ext cx="7886700" cy="3081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Clr>
                <a:schemeClr val="dk1"/>
              </a:buClr>
              <a:buSzPts val="1100"/>
              <a:buFont typeface="Arial"/>
              <a:buNone/>
            </a:pPr>
            <a:r>
              <a:rPr lang="en-US" sz="2400">
                <a:latin typeface="Verdana"/>
                <a:ea typeface="Verdana"/>
                <a:cs typeface="Verdana"/>
                <a:sym typeface="Verdana"/>
              </a:rPr>
              <a:t>“When schools and districts can learn from and meaningfully engage the expertise of the students, families, and communities who have been marginalized by our systems, we can begin to work together toward building more responsive and just schools.”</a:t>
            </a:r>
            <a:endParaRPr sz="2400">
              <a:solidFill>
                <a:srgbClr val="000000"/>
              </a:solidFill>
              <a:latin typeface="Verdana"/>
              <a:ea typeface="Verdana"/>
              <a:cs typeface="Verdana"/>
              <a:sym typeface="Verdana"/>
            </a:endParaRPr>
          </a:p>
          <a:p>
            <a:pPr marL="0" lvl="0" indent="0" algn="r" rtl="0">
              <a:lnSpc>
                <a:spcPct val="100000"/>
              </a:lnSpc>
              <a:spcBef>
                <a:spcPts val="1000"/>
              </a:spcBef>
              <a:spcAft>
                <a:spcPts val="0"/>
              </a:spcAft>
              <a:buClr>
                <a:schemeClr val="dk1"/>
              </a:buClr>
              <a:buSzPts val="1100"/>
              <a:buFont typeface="Arial"/>
              <a:buNone/>
            </a:pPr>
            <a:r>
              <a:rPr lang="en-US" sz="2400">
                <a:solidFill>
                  <a:srgbClr val="000000"/>
                </a:solidFill>
                <a:latin typeface="Verdana"/>
                <a:ea typeface="Verdana"/>
                <a:cs typeface="Verdana"/>
                <a:sym typeface="Verdana"/>
              </a:rPr>
              <a:t>Ishimaru &amp; Takahashi (2017)</a:t>
            </a:r>
            <a:endParaRPr sz="2400">
              <a:solidFill>
                <a:srgbClr val="000000"/>
              </a:solidFill>
              <a:latin typeface="Verdana"/>
              <a:ea typeface="Verdana"/>
              <a:cs typeface="Verdana"/>
              <a:sym typeface="Verdana"/>
            </a:endParaRPr>
          </a:p>
        </p:txBody>
      </p:sp>
      <p:sp>
        <p:nvSpPr>
          <p:cNvPr id="691" name="Google Shape;691;p96"/>
          <p:cNvSpPr txBox="1">
            <a:spLocks noGrp="1"/>
          </p:cNvSpPr>
          <p:nvPr>
            <p:ph type="title"/>
          </p:nvPr>
        </p:nvSpPr>
        <p:spPr>
          <a:xfrm>
            <a:off x="390600" y="317625"/>
            <a:ext cx="8362800" cy="1139400"/>
          </a:xfrm>
          <a:prstGeom prst="rect">
            <a:avLst/>
          </a:prstGeom>
          <a:solidFill>
            <a:srgbClr val="073763"/>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50"/>
              <a:buNone/>
            </a:pPr>
            <a:r>
              <a:rPr lang="en-US"/>
              <a:t>Importance of Partner Engagement</a:t>
            </a:r>
            <a:endParaRPr/>
          </a:p>
        </p:txBody>
      </p:sp>
      <p:pic>
        <p:nvPicPr>
          <p:cNvPr id="692" name="Google Shape;692;p96"/>
          <p:cNvPicPr preferRelativeResize="0"/>
          <p:nvPr/>
        </p:nvPicPr>
        <p:blipFill rotWithShape="1">
          <a:blip r:embed="rId3">
            <a:alphaModFix/>
          </a:blip>
          <a:srcRect/>
          <a:stretch/>
        </p:blipFill>
        <p:spPr>
          <a:xfrm>
            <a:off x="0" y="4651425"/>
            <a:ext cx="9144000" cy="22065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97"/>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br>
              <a:rPr lang="en-US" sz="4000"/>
            </a:br>
            <a:r>
              <a:rPr lang="en-US"/>
              <a:t>Tools for Feedback</a:t>
            </a:r>
            <a:br>
              <a:rPr lang="en-US" sz="4000"/>
            </a:br>
            <a:endParaRPr sz="4000"/>
          </a:p>
        </p:txBody>
      </p:sp>
      <p:sp>
        <p:nvSpPr>
          <p:cNvPr id="699" name="Google Shape;699;p97"/>
          <p:cNvSpPr txBox="1"/>
          <p:nvPr/>
        </p:nvSpPr>
        <p:spPr>
          <a:xfrm>
            <a:off x="318150" y="1475625"/>
            <a:ext cx="8484300" cy="459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600" b="0" i="0" u="none" strike="noStrike" cap="none">
                <a:solidFill>
                  <a:srgbClr val="000000"/>
                </a:solidFill>
                <a:latin typeface="Verdana"/>
                <a:ea typeface="Verdana"/>
                <a:cs typeface="Verdana"/>
                <a:sym typeface="Verdana"/>
              </a:rPr>
              <a:t>There are different tools you might use to explore the WHYs from the perspective of students and families.(e.g. empathy interviews, focus groups, student advisory committees, surveys)</a:t>
            </a:r>
            <a:endParaRPr sz="26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200"/>
              <a:buFont typeface="Arial"/>
              <a:buNone/>
            </a:pPr>
            <a:endParaRPr sz="2600" b="0" i="1"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r>
              <a:rPr lang="en-US" sz="2400" b="0" i="1" u="none" strike="noStrike" cap="none">
                <a:solidFill>
                  <a:srgbClr val="000000"/>
                </a:solidFill>
                <a:latin typeface="Verdana"/>
                <a:ea typeface="Verdana"/>
                <a:cs typeface="Verdana"/>
                <a:sym typeface="Verdana"/>
              </a:rPr>
              <a:t>Ex. Conducting a school climate survey for students and families to see how they feel about school </a:t>
            </a:r>
            <a:r>
              <a:rPr lang="en-US" sz="2400" i="1">
                <a:latin typeface="Verdana"/>
                <a:ea typeface="Verdana"/>
                <a:cs typeface="Verdana"/>
                <a:sym typeface="Verdana"/>
              </a:rPr>
              <a:t>including</a:t>
            </a:r>
            <a:r>
              <a:rPr lang="en-US" sz="2400" b="0" i="1" u="none" strike="noStrike" cap="none">
                <a:solidFill>
                  <a:srgbClr val="000000"/>
                </a:solidFill>
                <a:latin typeface="Verdana"/>
                <a:ea typeface="Verdana"/>
                <a:cs typeface="Verdana"/>
                <a:sym typeface="Verdana"/>
              </a:rPr>
              <a:t> what they think is working / not working. Get results back by mid-October and review as a team at the November meeting</a:t>
            </a:r>
            <a:r>
              <a:rPr lang="en-US" sz="2400" i="1">
                <a:latin typeface="Verdana"/>
                <a:ea typeface="Verdana"/>
                <a:cs typeface="Verdana"/>
                <a:sym typeface="Verdana"/>
              </a:rPr>
              <a:t>; </a:t>
            </a:r>
            <a:r>
              <a:rPr lang="en-US" sz="2400" i="1">
                <a:solidFill>
                  <a:schemeClr val="dk1"/>
                </a:solidFill>
                <a:latin typeface="Verdana"/>
                <a:ea typeface="Verdana"/>
                <a:cs typeface="Verdana"/>
                <a:sym typeface="Verdana"/>
              </a:rPr>
              <a:t>disaggregating for students with disabilities and their families.</a:t>
            </a:r>
            <a:endParaRPr sz="2400" b="0" i="0" u="none" strike="noStrike" cap="none">
              <a:solidFill>
                <a:srgbClr val="000000"/>
              </a:solidFill>
              <a:latin typeface="Verdana"/>
              <a:ea typeface="Verdana"/>
              <a:cs typeface="Verdana"/>
              <a:sym typeface="Verdana"/>
            </a:endParaRPr>
          </a:p>
        </p:txBody>
      </p:sp>
      <p:pic>
        <p:nvPicPr>
          <p:cNvPr id="700" name="Google Shape;700;p97"/>
          <p:cNvPicPr preferRelativeResize="0"/>
          <p:nvPr/>
        </p:nvPicPr>
        <p:blipFill rotWithShape="1">
          <a:blip r:embed="rId3">
            <a:alphaModFix/>
          </a:blip>
          <a:srcRect/>
          <a:stretch/>
        </p:blipFill>
        <p:spPr>
          <a:xfrm flipH="1">
            <a:off x="7338975" y="418975"/>
            <a:ext cx="997700" cy="762250"/>
          </a:xfrm>
          <a:prstGeom prst="rect">
            <a:avLst/>
          </a:prstGeom>
          <a:noFill/>
          <a:ln>
            <a:noFill/>
          </a:ln>
        </p:spPr>
      </p:pic>
      <p:sp>
        <p:nvSpPr>
          <p:cNvPr id="701" name="Google Shape;701;p97"/>
          <p:cNvSpPr txBox="1"/>
          <p:nvPr/>
        </p:nvSpPr>
        <p:spPr>
          <a:xfrm>
            <a:off x="110875" y="6303900"/>
            <a:ext cx="29361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Workbook p. </a:t>
            </a:r>
            <a:r>
              <a:rPr lang="en-US" sz="2400">
                <a:latin typeface="Verdana"/>
                <a:ea typeface="Verdana"/>
                <a:cs typeface="Verdana"/>
                <a:sym typeface="Verdana"/>
              </a:rPr>
              <a:t>17</a:t>
            </a:r>
            <a:endParaRPr sz="2400" b="0" i="0" u="none" strike="noStrike" cap="none">
              <a:solidFill>
                <a:srgbClr val="000000"/>
              </a:solidFill>
              <a:latin typeface="Verdana"/>
              <a:ea typeface="Verdana"/>
              <a:cs typeface="Verdana"/>
              <a:sym typeface="Verdana"/>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98"/>
          <p:cNvSpPr txBox="1">
            <a:spLocks noGrp="1"/>
          </p:cNvSpPr>
          <p:nvPr>
            <p:ph type="body" idx="4294967295"/>
          </p:nvPr>
        </p:nvSpPr>
        <p:spPr>
          <a:xfrm>
            <a:off x="228600" y="1371800"/>
            <a:ext cx="8686800" cy="197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500"/>
              <a:buNone/>
            </a:pPr>
            <a:r>
              <a:rPr lang="en-US" b="1">
                <a:solidFill>
                  <a:schemeClr val="dk1"/>
                </a:solidFill>
                <a:latin typeface="Verdana"/>
                <a:ea typeface="Verdana"/>
                <a:cs typeface="Verdana"/>
                <a:sym typeface="Verdana"/>
              </a:rPr>
              <a:t>Example: </a:t>
            </a:r>
            <a:endParaRPr b="1">
              <a:solidFill>
                <a:schemeClr val="dk1"/>
              </a:solidFill>
              <a:latin typeface="Verdana"/>
              <a:ea typeface="Verdana"/>
              <a:cs typeface="Verdana"/>
              <a:sym typeface="Verdana"/>
            </a:endParaRPr>
          </a:p>
          <a:p>
            <a:pPr marL="0" lvl="0" indent="0" algn="l" rtl="0">
              <a:lnSpc>
                <a:spcPct val="100000"/>
              </a:lnSpc>
              <a:spcBef>
                <a:spcPts val="0"/>
              </a:spcBef>
              <a:spcAft>
                <a:spcPts val="0"/>
              </a:spcAft>
              <a:buSzPts val="1500"/>
              <a:buNone/>
            </a:pPr>
            <a:endParaRPr>
              <a:solidFill>
                <a:schemeClr val="dk1"/>
              </a:solidFill>
              <a:latin typeface="Verdana"/>
              <a:ea typeface="Verdana"/>
              <a:cs typeface="Verdana"/>
              <a:sym typeface="Verdana"/>
            </a:endParaRPr>
          </a:p>
          <a:p>
            <a:pPr marL="0" lvl="0" indent="0" algn="l" rtl="0">
              <a:lnSpc>
                <a:spcPct val="100000"/>
              </a:lnSpc>
              <a:spcBef>
                <a:spcPts val="0"/>
              </a:spcBef>
              <a:spcAft>
                <a:spcPts val="0"/>
              </a:spcAft>
              <a:buSzPts val="1500"/>
              <a:buNone/>
            </a:pPr>
            <a:r>
              <a:rPr lang="en-US" b="1">
                <a:solidFill>
                  <a:schemeClr val="dk1"/>
                </a:solidFill>
                <a:latin typeface="Verdana"/>
                <a:ea typeface="Verdana"/>
                <a:cs typeface="Verdana"/>
                <a:sym typeface="Verdana"/>
              </a:rPr>
              <a:t>Story:</a:t>
            </a:r>
            <a:r>
              <a:rPr lang="en-US">
                <a:solidFill>
                  <a:schemeClr val="dk1"/>
                </a:solidFill>
                <a:latin typeface="Verdana"/>
                <a:ea typeface="Verdana"/>
                <a:cs typeface="Verdana"/>
                <a:sym typeface="Verdana"/>
              </a:rPr>
              <a:t> Students are not coming to school because they don’t care. </a:t>
            </a:r>
            <a:endParaRPr>
              <a:solidFill>
                <a:schemeClr val="dk1"/>
              </a:solidFill>
              <a:latin typeface="Verdana"/>
              <a:ea typeface="Verdana"/>
              <a:cs typeface="Verdana"/>
              <a:sym typeface="Verdana"/>
            </a:endParaRPr>
          </a:p>
        </p:txBody>
      </p:sp>
      <p:sp>
        <p:nvSpPr>
          <p:cNvPr id="707" name="Google Shape;707;p98"/>
          <p:cNvSpPr txBox="1">
            <a:spLocks noGrp="1"/>
          </p:cNvSpPr>
          <p:nvPr>
            <p:ph type="title"/>
          </p:nvPr>
        </p:nvSpPr>
        <p:spPr>
          <a:xfrm>
            <a:off x="228600" y="228500"/>
            <a:ext cx="8686800" cy="10524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Verdana"/>
              <a:buNone/>
            </a:pPr>
            <a:r>
              <a:rPr lang="en-US" sz="3500">
                <a:solidFill>
                  <a:srgbClr val="FFFFFF"/>
                </a:solidFill>
                <a:latin typeface="Verdana"/>
                <a:ea typeface="Verdana"/>
                <a:cs typeface="Verdana"/>
                <a:sym typeface="Verdana"/>
              </a:rPr>
              <a:t>Root Cause Helps </a:t>
            </a:r>
            <a:endParaRPr sz="3500">
              <a:solidFill>
                <a:srgbClr val="FFFFFF"/>
              </a:solidFill>
              <a:latin typeface="Verdana"/>
              <a:ea typeface="Verdana"/>
              <a:cs typeface="Verdana"/>
              <a:sym typeface="Verdana"/>
            </a:endParaRPr>
          </a:p>
          <a:p>
            <a:pPr marL="0" lvl="0" indent="0" algn="ctr" rtl="0">
              <a:lnSpc>
                <a:spcPct val="100000"/>
              </a:lnSpc>
              <a:spcBef>
                <a:spcPts val="0"/>
              </a:spcBef>
              <a:spcAft>
                <a:spcPts val="0"/>
              </a:spcAft>
              <a:buClr>
                <a:schemeClr val="dk1"/>
              </a:buClr>
              <a:buSzPts val="4000"/>
              <a:buFont typeface="Verdana"/>
              <a:buNone/>
            </a:pPr>
            <a:r>
              <a:rPr lang="en-US" sz="3500">
                <a:solidFill>
                  <a:srgbClr val="FFFFFF"/>
                </a:solidFill>
                <a:latin typeface="Verdana"/>
                <a:ea typeface="Verdana"/>
                <a:cs typeface="Verdana"/>
                <a:sym typeface="Verdana"/>
              </a:rPr>
              <a:t>Separate Story from Fact</a:t>
            </a:r>
            <a:endParaRPr sz="3500">
              <a:solidFill>
                <a:srgbClr val="FFFFFF"/>
              </a:solidFill>
            </a:endParaRPr>
          </a:p>
        </p:txBody>
      </p:sp>
      <p:sp>
        <p:nvSpPr>
          <p:cNvPr id="708" name="Google Shape;708;p98"/>
          <p:cNvSpPr txBox="1"/>
          <p:nvPr/>
        </p:nvSpPr>
        <p:spPr>
          <a:xfrm>
            <a:off x="228600" y="3434000"/>
            <a:ext cx="8686800" cy="274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2800" b="1" i="0" u="none" strike="noStrike" cap="none">
                <a:solidFill>
                  <a:srgbClr val="000000"/>
                </a:solidFill>
                <a:latin typeface="Verdana"/>
                <a:ea typeface="Verdana"/>
                <a:cs typeface="Verdana"/>
                <a:sym typeface="Verdana"/>
              </a:rPr>
              <a:t>Fact:</a:t>
            </a:r>
            <a:r>
              <a:rPr lang="en-US" sz="2800" b="0" i="0" u="none" strike="noStrike" cap="none">
                <a:solidFill>
                  <a:srgbClr val="000000"/>
                </a:solidFill>
                <a:latin typeface="Verdana"/>
                <a:ea typeface="Verdana"/>
                <a:cs typeface="Verdana"/>
                <a:sym typeface="Verdana"/>
              </a:rPr>
              <a:t> Data show that </a:t>
            </a:r>
            <a:r>
              <a:rPr lang="en-US" sz="2800">
                <a:latin typeface="Verdana"/>
                <a:ea typeface="Verdana"/>
                <a:cs typeface="Verdana"/>
                <a:sym typeface="Verdana"/>
              </a:rPr>
              <a:t>at least</a:t>
            </a:r>
            <a:r>
              <a:rPr lang="en-US" sz="2800" b="0" i="0" u="none" strike="noStrike" cap="none">
                <a:solidFill>
                  <a:srgbClr val="000000"/>
                </a:solidFill>
                <a:latin typeface="Verdana"/>
                <a:ea typeface="Verdana"/>
                <a:cs typeface="Verdana"/>
                <a:sym typeface="Verdana"/>
              </a:rPr>
              <a:t> 40% of students with </a:t>
            </a:r>
            <a:r>
              <a:rPr lang="en-US" sz="2800">
                <a:latin typeface="Verdana"/>
                <a:ea typeface="Verdana"/>
                <a:cs typeface="Verdana"/>
                <a:sym typeface="Verdana"/>
              </a:rPr>
              <a:t>disabilities report:</a:t>
            </a:r>
            <a:endParaRPr sz="280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r>
              <a:rPr lang="en-US" sz="2800">
                <a:latin typeface="Verdana"/>
                <a:ea typeface="Verdana"/>
                <a:cs typeface="Verdana"/>
                <a:sym typeface="Verdana"/>
              </a:rPr>
              <a:t>…not having a positive, supportive relationship with a staff member.</a:t>
            </a:r>
            <a:endParaRPr sz="280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r>
              <a:rPr lang="en-US" sz="2800">
                <a:latin typeface="Verdana"/>
                <a:ea typeface="Verdana"/>
                <a:cs typeface="Verdana"/>
                <a:sym typeface="Verdana"/>
              </a:rPr>
              <a:t>…lacking confidence in their ability to succeed academically. </a:t>
            </a:r>
            <a:endParaRPr sz="1300" b="0" i="0" u="none" strike="noStrike" cap="none">
              <a:solidFill>
                <a:srgbClr val="000000"/>
              </a:solidFill>
              <a:latin typeface="Verdana"/>
              <a:ea typeface="Verdana"/>
              <a:cs typeface="Verdana"/>
              <a:sym typeface="Verdana"/>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99"/>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SzPct val="55554"/>
              <a:buNone/>
            </a:pPr>
            <a:r>
              <a:rPr lang="en-US" sz="3600">
                <a:latin typeface="Verdana"/>
                <a:ea typeface="Verdana"/>
                <a:cs typeface="Verdana"/>
                <a:sym typeface="Verdana"/>
              </a:rPr>
              <a:t>Work Time</a:t>
            </a:r>
            <a:endParaRPr sz="3600">
              <a:latin typeface="Verdana"/>
              <a:ea typeface="Verdana"/>
              <a:cs typeface="Verdana"/>
              <a:sym typeface="Verdana"/>
            </a:endParaRPr>
          </a:p>
        </p:txBody>
      </p:sp>
      <p:sp>
        <p:nvSpPr>
          <p:cNvPr id="715" name="Google Shape;715;p99"/>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None/>
            </a:pPr>
            <a:r>
              <a:rPr lang="en-US" sz="2700">
                <a:latin typeface="Verdana"/>
                <a:ea typeface="Verdana"/>
                <a:cs typeface="Verdana"/>
                <a:sym typeface="Verdana"/>
              </a:rPr>
              <a:t>Identify which partner groups you need to obtain feedback from. (Who is the problem impacting?)</a:t>
            </a:r>
            <a:endParaRPr sz="2700">
              <a:latin typeface="Verdana"/>
              <a:ea typeface="Verdana"/>
              <a:cs typeface="Verdana"/>
              <a:sym typeface="Verdana"/>
            </a:endParaRPr>
          </a:p>
          <a:p>
            <a:pPr marL="914400" lvl="0" indent="0" algn="l" rtl="0">
              <a:lnSpc>
                <a:spcPct val="100000"/>
              </a:lnSpc>
              <a:spcBef>
                <a:spcPts val="0"/>
              </a:spcBef>
              <a:spcAft>
                <a:spcPts val="0"/>
              </a:spcAft>
              <a:buSzPts val="3200"/>
              <a:buNone/>
            </a:pPr>
            <a:endParaRPr sz="2700">
              <a:latin typeface="Verdana"/>
              <a:ea typeface="Verdana"/>
              <a:cs typeface="Verdana"/>
              <a:sym typeface="Verdana"/>
            </a:endParaRPr>
          </a:p>
          <a:p>
            <a:pPr marL="457200" lvl="0" indent="-352289" algn="l" rtl="0">
              <a:lnSpc>
                <a:spcPct val="100000"/>
              </a:lnSpc>
              <a:spcBef>
                <a:spcPts val="0"/>
              </a:spcBef>
              <a:spcAft>
                <a:spcPts val="0"/>
              </a:spcAft>
              <a:buSzPts val="2700"/>
              <a:buFont typeface="Verdana"/>
              <a:buChar char="•"/>
            </a:pPr>
            <a:r>
              <a:rPr lang="en-US" sz="2700">
                <a:latin typeface="Verdana"/>
                <a:ea typeface="Verdana"/>
                <a:cs typeface="Verdana"/>
                <a:sym typeface="Verdana"/>
              </a:rPr>
              <a:t>Discuss the method(s) by which feedback will be gathered. (What methods currently exist?)</a:t>
            </a:r>
            <a:endParaRPr sz="2700">
              <a:latin typeface="Verdana"/>
              <a:ea typeface="Verdana"/>
              <a:cs typeface="Verdana"/>
              <a:sym typeface="Verdana"/>
            </a:endParaRPr>
          </a:p>
        </p:txBody>
      </p:sp>
      <p:sp>
        <p:nvSpPr>
          <p:cNvPr id="716" name="Google Shape;716;p99"/>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sz="3000">
                <a:latin typeface="Verdana"/>
                <a:ea typeface="Verdana"/>
                <a:cs typeface="Verdana"/>
                <a:sym typeface="Verdana"/>
              </a:rPr>
              <a:t>Partner Feedback</a:t>
            </a:r>
            <a:endParaRPr sz="3000">
              <a:latin typeface="Verdana"/>
              <a:ea typeface="Verdana"/>
              <a:cs typeface="Verdana"/>
              <a:sym typeface="Verdana"/>
            </a:endParaRPr>
          </a:p>
        </p:txBody>
      </p:sp>
      <p:pic>
        <p:nvPicPr>
          <p:cNvPr id="717" name="Google Shape;717;p99"/>
          <p:cNvPicPr preferRelativeResize="0"/>
          <p:nvPr/>
        </p:nvPicPr>
        <p:blipFill rotWithShape="1">
          <a:blip r:embed="rId3">
            <a:alphaModFix/>
          </a:blip>
          <a:srcRect/>
          <a:stretch/>
        </p:blipFill>
        <p:spPr>
          <a:xfrm>
            <a:off x="668050" y="3429003"/>
            <a:ext cx="2066100" cy="2697947"/>
          </a:xfrm>
          <a:prstGeom prst="rect">
            <a:avLst/>
          </a:prstGeom>
          <a:noFill/>
          <a:ln>
            <a:noFill/>
          </a:ln>
        </p:spPr>
      </p:pic>
      <p:sp>
        <p:nvSpPr>
          <p:cNvPr id="718" name="Google Shape;718;p99"/>
          <p:cNvSpPr txBox="1"/>
          <p:nvPr/>
        </p:nvSpPr>
        <p:spPr>
          <a:xfrm>
            <a:off x="203425" y="6189625"/>
            <a:ext cx="6945300" cy="479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(Neseet al., 2021)</a:t>
            </a:r>
            <a:endParaRPr sz="2800" b="0" i="0" u="none" strike="noStrike" cap="none">
              <a:solidFill>
                <a:schemeClr val="dk1"/>
              </a:solidFill>
              <a:latin typeface="Calibri"/>
              <a:ea typeface="Calibri"/>
              <a:cs typeface="Calibri"/>
              <a:sym typeface="Calibri"/>
            </a:endParaRPr>
          </a:p>
        </p:txBody>
      </p:sp>
      <p:pic>
        <p:nvPicPr>
          <p:cNvPr id="719" name="Google Shape;719;p99" descr="Cartoon Sun image - Free stock photo - Public Domain photo - CC0 ..."/>
          <p:cNvPicPr preferRelativeResize="0"/>
          <p:nvPr/>
        </p:nvPicPr>
        <p:blipFill rotWithShape="1">
          <a:blip r:embed="rId4">
            <a:alphaModFix/>
          </a:blip>
          <a:srcRect/>
          <a:stretch/>
        </p:blipFill>
        <p:spPr>
          <a:xfrm>
            <a:off x="3688225" y="5147025"/>
            <a:ext cx="650450" cy="650450"/>
          </a:xfrm>
          <a:prstGeom prst="rect">
            <a:avLst/>
          </a:prstGeom>
          <a:noFill/>
          <a:ln>
            <a:noFill/>
          </a:ln>
        </p:spPr>
      </p:pic>
      <p:pic>
        <p:nvPicPr>
          <p:cNvPr id="720" name="Google Shape;720;p99" descr="5 Minute Timer: Cozy Camping Background&#10;Nature sounds throughout, Silence at the End" title="5 Minute Cozy Camping Timer (Owls, Birds, and Cricket Sounds Throughout)">
            <a:hlinkClick r:id="rId5"/>
          </p:cNvPr>
          <p:cNvPicPr preferRelativeResize="0"/>
          <p:nvPr/>
        </p:nvPicPr>
        <p:blipFill>
          <a:blip r:embed="rId6">
            <a:alphaModFix/>
          </a:blip>
          <a:stretch>
            <a:fillRect/>
          </a:stretch>
        </p:blipFill>
        <p:spPr>
          <a:xfrm>
            <a:off x="6154000" y="4567425"/>
            <a:ext cx="2186750" cy="1230050"/>
          </a:xfrm>
          <a:prstGeom prst="rect">
            <a:avLst/>
          </a:prstGeom>
          <a:noFill/>
          <a:ln>
            <a:noFill/>
          </a:ln>
        </p:spPr>
      </p:pic>
      <p:sp>
        <p:nvSpPr>
          <p:cNvPr id="721" name="Google Shape;721;p99"/>
          <p:cNvSpPr txBox="1"/>
          <p:nvPr/>
        </p:nvSpPr>
        <p:spPr>
          <a:xfrm>
            <a:off x="4338675" y="6114925"/>
            <a:ext cx="29361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Workbook p. </a:t>
            </a:r>
            <a:r>
              <a:rPr lang="en-US" sz="2400">
                <a:latin typeface="Verdana"/>
                <a:ea typeface="Verdana"/>
                <a:cs typeface="Verdana"/>
                <a:sym typeface="Verdana"/>
              </a:rPr>
              <a:t>17</a:t>
            </a:r>
            <a:endParaRPr sz="2400" b="0" i="0" u="none" strike="noStrike" cap="none">
              <a:solidFill>
                <a:srgbClr val="000000"/>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
                                        </p:tgtEl>
                                        <p:attrNameLst>
                                          <p:attrName>style.visibility</p:attrName>
                                        </p:attrNameLst>
                                      </p:cBhvr>
                                      <p:to>
                                        <p:strVal val="visible"/>
                                      </p:to>
                                    </p:set>
                                    <p:animEffect transition="in" filter="fade">
                                      <p:cBhvr>
                                        <p:cTn id="7" dur="1000"/>
                                        <p:tgtEl>
                                          <p:spTgt spid="7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20"/>
                                        </p:tgtEl>
                                        <p:attrNameLst>
                                          <p:attrName>style.visibility</p:attrName>
                                        </p:attrNameLst>
                                      </p:cBhvr>
                                      <p:to>
                                        <p:strVal val="visible"/>
                                      </p:to>
                                    </p:set>
                                    <p:animEffect transition="in" filter="fade">
                                      <p:cBhvr>
                                        <p:cTn id="12" dur="1000"/>
                                        <p:tgtEl>
                                          <p:spTgt spid="7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100"/>
          <p:cNvSpPr txBox="1">
            <a:spLocks noGrp="1"/>
          </p:cNvSpPr>
          <p:nvPr>
            <p:ph type="title" idx="4294967295"/>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sz="4000">
                <a:solidFill>
                  <a:schemeClr val="lt1"/>
                </a:solidFill>
                <a:latin typeface="Verdana"/>
                <a:ea typeface="Verdana"/>
                <a:cs typeface="Verdana"/>
                <a:sym typeface="Verdana"/>
              </a:rPr>
              <a:t>Fishbone Diagrams</a:t>
            </a:r>
            <a:endParaRPr sz="3600">
              <a:solidFill>
                <a:schemeClr val="lt1"/>
              </a:solidFill>
              <a:latin typeface="Verdana"/>
              <a:ea typeface="Verdana"/>
              <a:cs typeface="Verdana"/>
              <a:sym typeface="Verdana"/>
            </a:endParaRPr>
          </a:p>
        </p:txBody>
      </p:sp>
      <p:sp>
        <p:nvSpPr>
          <p:cNvPr id="727" name="Google Shape;727;p100"/>
          <p:cNvSpPr txBox="1">
            <a:spLocks noGrp="1"/>
          </p:cNvSpPr>
          <p:nvPr>
            <p:ph type="body" idx="4294967295"/>
          </p:nvPr>
        </p:nvSpPr>
        <p:spPr>
          <a:xfrm>
            <a:off x="454450" y="1371600"/>
            <a:ext cx="8262600" cy="108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800"/>
              <a:buNone/>
            </a:pPr>
            <a:r>
              <a:rPr lang="en-US" sz="2500">
                <a:latin typeface="Verdana"/>
                <a:ea typeface="Verdana"/>
                <a:cs typeface="Verdana"/>
                <a:sym typeface="Verdana"/>
              </a:rPr>
              <a:t>A “fishbone” diagram, can help brainstorm possible causes of a problem and sort ideas into useful categories. </a:t>
            </a:r>
            <a:endParaRPr sz="2500">
              <a:latin typeface="Verdana"/>
              <a:ea typeface="Verdana"/>
              <a:cs typeface="Verdana"/>
              <a:sym typeface="Verdana"/>
            </a:endParaRPr>
          </a:p>
        </p:txBody>
      </p:sp>
      <p:sp>
        <p:nvSpPr>
          <p:cNvPr id="728" name="Google Shape;728;p100"/>
          <p:cNvSpPr txBox="1"/>
          <p:nvPr/>
        </p:nvSpPr>
        <p:spPr>
          <a:xfrm>
            <a:off x="76200" y="6333400"/>
            <a:ext cx="3027900" cy="49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rgbClr val="000000"/>
                </a:solidFill>
                <a:latin typeface="Verdana"/>
                <a:ea typeface="Verdana"/>
                <a:cs typeface="Verdana"/>
                <a:sym typeface="Verdana"/>
              </a:rPr>
              <a:t>Workbook p.</a:t>
            </a:r>
            <a:r>
              <a:rPr lang="en-US" sz="2400">
                <a:latin typeface="Verdana"/>
                <a:ea typeface="Verdana"/>
                <a:cs typeface="Verdana"/>
                <a:sym typeface="Verdana"/>
              </a:rPr>
              <a:t> 18</a:t>
            </a:r>
            <a:endParaRPr sz="2400" b="0" i="0" u="none" strike="noStrike" cap="none">
              <a:solidFill>
                <a:srgbClr val="000000"/>
              </a:solidFill>
              <a:latin typeface="Verdana"/>
              <a:ea typeface="Verdana"/>
              <a:cs typeface="Verdana"/>
              <a:sym typeface="Verdana"/>
            </a:endParaRPr>
          </a:p>
        </p:txBody>
      </p:sp>
      <p:pic>
        <p:nvPicPr>
          <p:cNvPr id="729" name="Google Shape;729;p100"/>
          <p:cNvPicPr preferRelativeResize="0"/>
          <p:nvPr/>
        </p:nvPicPr>
        <p:blipFill rotWithShape="1">
          <a:blip r:embed="rId3">
            <a:alphaModFix/>
          </a:blip>
          <a:srcRect/>
          <a:stretch/>
        </p:blipFill>
        <p:spPr>
          <a:xfrm flipH="1">
            <a:off x="7917700" y="418975"/>
            <a:ext cx="997700" cy="762250"/>
          </a:xfrm>
          <a:prstGeom prst="rect">
            <a:avLst/>
          </a:prstGeom>
          <a:noFill/>
          <a:ln>
            <a:noFill/>
          </a:ln>
        </p:spPr>
      </p:pic>
      <p:pic>
        <p:nvPicPr>
          <p:cNvPr id="730" name="Google Shape;730;p100"/>
          <p:cNvPicPr preferRelativeResize="0"/>
          <p:nvPr/>
        </p:nvPicPr>
        <p:blipFill rotWithShape="1">
          <a:blip r:embed="rId4">
            <a:alphaModFix/>
          </a:blip>
          <a:srcRect/>
          <a:stretch/>
        </p:blipFill>
        <p:spPr>
          <a:xfrm>
            <a:off x="1699275" y="2565675"/>
            <a:ext cx="5745450" cy="376771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01"/>
          <p:cNvSpPr txBox="1">
            <a:spLocks noGrp="1"/>
          </p:cNvSpPr>
          <p:nvPr>
            <p:ph type="body" idx="4294967295"/>
          </p:nvPr>
        </p:nvSpPr>
        <p:spPr>
          <a:xfrm>
            <a:off x="481261" y="5081948"/>
            <a:ext cx="6768300" cy="1550700"/>
          </a:xfrm>
          <a:prstGeom prst="rect">
            <a:avLst/>
          </a:prstGeom>
          <a:solidFill>
            <a:srgbClr val="AAB7E1">
              <a:alpha val="36862"/>
            </a:srgbClr>
          </a:solidFill>
          <a:ln w="9525" cap="flat" cmpd="sng">
            <a:solidFill>
              <a:srgbClr val="999999"/>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2800"/>
              <a:buNone/>
            </a:pPr>
            <a:r>
              <a:rPr lang="en-US" sz="2412">
                <a:latin typeface="Verdana"/>
                <a:ea typeface="Verdana"/>
                <a:cs typeface="Verdana"/>
                <a:sym typeface="Verdana"/>
              </a:rPr>
              <a:t>“Why is 35% of the student population at-risk of being chronically absent, particularly among students with disabilities (85%)?”</a:t>
            </a:r>
            <a:endParaRPr sz="2412">
              <a:latin typeface="Verdana"/>
              <a:ea typeface="Verdana"/>
              <a:cs typeface="Verdana"/>
              <a:sym typeface="Verdana"/>
            </a:endParaRPr>
          </a:p>
        </p:txBody>
      </p:sp>
      <p:sp>
        <p:nvSpPr>
          <p:cNvPr id="736" name="Google Shape;736;p101"/>
          <p:cNvSpPr txBox="1">
            <a:spLocks noGrp="1"/>
          </p:cNvSpPr>
          <p:nvPr>
            <p:ph type="title"/>
          </p:nvPr>
        </p:nvSpPr>
        <p:spPr>
          <a:xfrm>
            <a:off x="440675" y="200125"/>
            <a:ext cx="8262600" cy="11433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r>
              <a:rPr lang="en-US" sz="3500"/>
              <a:t>Anywhere School: Getting to the “Why” (Fishbone Protocol)</a:t>
            </a:r>
            <a:endParaRPr sz="3500">
              <a:solidFill>
                <a:srgbClr val="FFFFFF"/>
              </a:solidFill>
            </a:endParaRPr>
          </a:p>
        </p:txBody>
      </p:sp>
      <p:sp>
        <p:nvSpPr>
          <p:cNvPr id="737" name="Google Shape;737;p101"/>
          <p:cNvSpPr txBox="1"/>
          <p:nvPr/>
        </p:nvSpPr>
        <p:spPr>
          <a:xfrm>
            <a:off x="440675" y="1343425"/>
            <a:ext cx="8262600" cy="364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100"/>
              <a:buFont typeface="Arial"/>
              <a:buNone/>
            </a:pPr>
            <a:r>
              <a:rPr lang="en-US" sz="2400" b="1" i="0" u="none" strike="noStrike" cap="none">
                <a:solidFill>
                  <a:srgbClr val="000000"/>
                </a:solidFill>
                <a:latin typeface="Verdana"/>
                <a:ea typeface="Verdana"/>
                <a:cs typeface="Verdana"/>
                <a:sym typeface="Verdana"/>
              </a:rPr>
              <a:t>Families:</a:t>
            </a:r>
            <a:endParaRPr sz="2400" b="1"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Illness, medical appoin</a:t>
            </a:r>
            <a:r>
              <a:rPr lang="en-US" sz="2400">
                <a:latin typeface="Verdana"/>
                <a:ea typeface="Verdana"/>
                <a:cs typeface="Verdana"/>
                <a:sym typeface="Verdana"/>
              </a:rPr>
              <a:t>tments, chronic physical or mental health conditions, </a:t>
            </a:r>
            <a:r>
              <a:rPr lang="en-US" sz="2400" b="0" i="0" u="none" strike="noStrike" cap="none">
                <a:solidFill>
                  <a:srgbClr val="000000"/>
                </a:solidFill>
                <a:latin typeface="Verdana"/>
                <a:ea typeface="Verdana"/>
                <a:cs typeface="Verdana"/>
                <a:sym typeface="Verdana"/>
              </a:rPr>
              <a:t>housing instability, economic hardships, </a:t>
            </a:r>
            <a:r>
              <a:rPr lang="en-US" sz="2400">
                <a:latin typeface="Verdana"/>
                <a:ea typeface="Verdana"/>
                <a:cs typeface="Verdana"/>
                <a:sym typeface="Verdana"/>
              </a:rPr>
              <a:t>suspensions</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endParaRPr sz="10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100"/>
              <a:buFont typeface="Arial"/>
              <a:buNone/>
            </a:pPr>
            <a:r>
              <a:rPr lang="en-US" sz="2400" b="1" i="0" u="none" strike="noStrike" cap="none">
                <a:solidFill>
                  <a:srgbClr val="000000"/>
                </a:solidFill>
                <a:latin typeface="Verdana"/>
                <a:ea typeface="Verdana"/>
                <a:cs typeface="Verdana"/>
                <a:sym typeface="Verdana"/>
              </a:rPr>
              <a:t>Students: “Why do you come to school?”</a:t>
            </a:r>
            <a:endParaRPr sz="2400" b="1"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b="0" i="0" u="none" strike="noStrike" cap="none">
                <a:solidFill>
                  <a:srgbClr val="000000"/>
                </a:solidFill>
                <a:latin typeface="Verdana"/>
                <a:ea typeface="Verdana"/>
                <a:cs typeface="Verdana"/>
                <a:sym typeface="Verdana"/>
              </a:rPr>
              <a:t>Adult support</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b="0" i="0" u="none" strike="noStrike" cap="none">
                <a:solidFill>
                  <a:srgbClr val="000000"/>
                </a:solidFill>
                <a:latin typeface="Verdana"/>
                <a:ea typeface="Verdana"/>
                <a:cs typeface="Verdana"/>
                <a:sym typeface="Verdana"/>
              </a:rPr>
              <a:t>Belonging to a positive peer group</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b="0" i="0" u="none" strike="noStrike" cap="none">
                <a:solidFill>
                  <a:srgbClr val="000000"/>
                </a:solidFill>
                <a:latin typeface="Verdana"/>
                <a:ea typeface="Verdana"/>
                <a:cs typeface="Verdana"/>
                <a:sym typeface="Verdana"/>
              </a:rPr>
              <a:t>Co</a:t>
            </a:r>
            <a:r>
              <a:rPr lang="en-US" sz="2400">
                <a:latin typeface="Verdana"/>
                <a:ea typeface="Verdana"/>
                <a:cs typeface="Verdana"/>
                <a:sym typeface="Verdana"/>
              </a:rPr>
              <a:t>mpetence/Confidence</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b="0" i="0" u="none" strike="noStrike" cap="none">
                <a:solidFill>
                  <a:srgbClr val="000000"/>
                </a:solidFill>
                <a:latin typeface="Verdana"/>
                <a:ea typeface="Verdana"/>
                <a:cs typeface="Verdana"/>
                <a:sym typeface="Verdana"/>
              </a:rPr>
              <a:t>School environment</a:t>
            </a:r>
            <a:endParaRPr sz="2400" b="0" i="0" u="none" strike="noStrike" cap="none">
              <a:solidFill>
                <a:srgbClr val="000000"/>
              </a:solidFill>
              <a:latin typeface="Verdana"/>
              <a:ea typeface="Verdana"/>
              <a:cs typeface="Verdana"/>
              <a:sym typeface="Verdana"/>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02"/>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000"/>
              <a:buNone/>
            </a:pPr>
            <a:r>
              <a:rPr lang="en-US" sz="3200">
                <a:latin typeface="Verdana"/>
                <a:ea typeface="Verdana"/>
                <a:cs typeface="Verdana"/>
                <a:sym typeface="Verdana"/>
              </a:rPr>
              <a:t>Work Time</a:t>
            </a:r>
            <a:endParaRPr sz="3200">
              <a:latin typeface="Verdana"/>
              <a:ea typeface="Verdana"/>
              <a:cs typeface="Verdana"/>
              <a:sym typeface="Verdana"/>
            </a:endParaRPr>
          </a:p>
        </p:txBody>
      </p:sp>
      <p:sp>
        <p:nvSpPr>
          <p:cNvPr id="744" name="Google Shape;744;p102"/>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3200"/>
              <a:buNone/>
            </a:pPr>
            <a:r>
              <a:rPr lang="en-US" sz="2900">
                <a:solidFill>
                  <a:srgbClr val="000000"/>
                </a:solidFill>
                <a:latin typeface="Verdana"/>
                <a:ea typeface="Verdana"/>
                <a:cs typeface="Verdana"/>
                <a:sym typeface="Verdana"/>
              </a:rPr>
              <a:t>1 - Based on this feedback, what root causes do you predict Anywhere School might identify?</a:t>
            </a:r>
            <a:endParaRPr sz="2900">
              <a:solidFill>
                <a:srgbClr val="000000"/>
              </a:solidFill>
              <a:latin typeface="Verdana"/>
              <a:ea typeface="Verdana"/>
              <a:cs typeface="Verdana"/>
              <a:sym typeface="Verdana"/>
            </a:endParaRPr>
          </a:p>
          <a:p>
            <a:pPr marL="0" lvl="0" indent="0" algn="l" rtl="0">
              <a:lnSpc>
                <a:spcPct val="100000"/>
              </a:lnSpc>
              <a:spcBef>
                <a:spcPts val="0"/>
              </a:spcBef>
              <a:spcAft>
                <a:spcPts val="0"/>
              </a:spcAft>
              <a:buSzPts val="3200"/>
              <a:buNone/>
            </a:pPr>
            <a:endParaRPr sz="2900">
              <a:solidFill>
                <a:srgbClr val="000000"/>
              </a:solidFill>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r>
              <a:rPr lang="en-US" sz="2900">
                <a:latin typeface="Verdana"/>
                <a:ea typeface="Verdana"/>
                <a:cs typeface="Verdana"/>
                <a:sym typeface="Verdana"/>
              </a:rPr>
              <a:t>2 - What additional data might this school need to better identify potential root causes?</a:t>
            </a:r>
            <a:endParaRPr sz="2900">
              <a:solidFill>
                <a:srgbClr val="000000"/>
              </a:solidFill>
              <a:latin typeface="Verdana"/>
              <a:ea typeface="Verdana"/>
              <a:cs typeface="Verdana"/>
              <a:sym typeface="Verdana"/>
            </a:endParaRPr>
          </a:p>
        </p:txBody>
      </p:sp>
      <p:sp>
        <p:nvSpPr>
          <p:cNvPr id="745" name="Google Shape;745;p102"/>
          <p:cNvSpPr txBox="1">
            <a:spLocks noGrp="1"/>
          </p:cNvSpPr>
          <p:nvPr>
            <p:ph type="body" idx="2"/>
          </p:nvPr>
        </p:nvSpPr>
        <p:spPr>
          <a:xfrm>
            <a:off x="457200" y="1435101"/>
            <a:ext cx="3008400" cy="4512900"/>
          </a:xfrm>
          <a:prstGeom prst="rect">
            <a:avLst/>
          </a:prstGeom>
          <a:solidFill>
            <a:srgbClr val="003369">
              <a:alpha val="73725"/>
            </a:srgbClr>
          </a:solid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en-US" sz="3100">
                <a:latin typeface="Verdana"/>
                <a:ea typeface="Verdana"/>
                <a:cs typeface="Verdana"/>
                <a:sym typeface="Verdana"/>
              </a:rPr>
              <a:t>Identifying root causes</a:t>
            </a:r>
            <a:endParaRPr sz="3100">
              <a:latin typeface="Verdana"/>
              <a:ea typeface="Verdana"/>
              <a:cs typeface="Verdana"/>
              <a:sym typeface="Verdana"/>
            </a:endParaRPr>
          </a:p>
        </p:txBody>
      </p:sp>
      <p:pic>
        <p:nvPicPr>
          <p:cNvPr id="746" name="Google Shape;746;p102"/>
          <p:cNvPicPr preferRelativeResize="0"/>
          <p:nvPr/>
        </p:nvPicPr>
        <p:blipFill rotWithShape="1">
          <a:blip r:embed="rId3">
            <a:alphaModFix/>
          </a:blip>
          <a:srcRect/>
          <a:stretch/>
        </p:blipFill>
        <p:spPr>
          <a:xfrm>
            <a:off x="6653790" y="4254354"/>
            <a:ext cx="1647150" cy="1647150"/>
          </a:xfrm>
          <a:prstGeom prst="rect">
            <a:avLst/>
          </a:prstGeom>
          <a:noFill/>
          <a:ln>
            <a:noFill/>
          </a:ln>
        </p:spPr>
      </p:pic>
      <p:pic>
        <p:nvPicPr>
          <p:cNvPr id="747" name="Google Shape;747;p102"/>
          <p:cNvPicPr preferRelativeResize="0"/>
          <p:nvPr/>
        </p:nvPicPr>
        <p:blipFill rotWithShape="1">
          <a:blip r:embed="rId4">
            <a:alphaModFix/>
          </a:blip>
          <a:srcRect/>
          <a:stretch/>
        </p:blipFill>
        <p:spPr>
          <a:xfrm>
            <a:off x="1045983" y="2972700"/>
            <a:ext cx="1947900" cy="2551200"/>
          </a:xfrm>
          <a:prstGeom prst="roundRect">
            <a:avLst>
              <a:gd name="adj" fmla="val 16667"/>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103"/>
          <p:cNvSpPr txBox="1">
            <a:spLocks noGrp="1"/>
          </p:cNvSpPr>
          <p:nvPr>
            <p:ph type="title" idx="4294967295"/>
          </p:nvPr>
        </p:nvSpPr>
        <p:spPr>
          <a:xfrm>
            <a:off x="390775" y="375125"/>
            <a:ext cx="3107100" cy="5985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r>
              <a:rPr lang="en-US" sz="2600" b="1">
                <a:solidFill>
                  <a:schemeClr val="lt1"/>
                </a:solidFill>
                <a:latin typeface="Verdana"/>
                <a:ea typeface="Verdana"/>
                <a:cs typeface="Verdana"/>
                <a:sym typeface="Verdana"/>
              </a:rPr>
              <a:t>Brainstorming </a:t>
            </a:r>
            <a:endParaRPr sz="2600" b="1">
              <a:solidFill>
                <a:schemeClr val="lt1"/>
              </a:solidFill>
              <a:latin typeface="Verdana"/>
              <a:ea typeface="Verdana"/>
              <a:cs typeface="Verdana"/>
              <a:sym typeface="Verdana"/>
            </a:endParaRPr>
          </a:p>
          <a:p>
            <a:pPr marL="0" lvl="0" indent="0" algn="ctr" rtl="0">
              <a:lnSpc>
                <a:spcPct val="100000"/>
              </a:lnSpc>
              <a:spcBef>
                <a:spcPts val="0"/>
              </a:spcBef>
              <a:spcAft>
                <a:spcPts val="0"/>
              </a:spcAft>
              <a:buClr>
                <a:schemeClr val="lt1"/>
              </a:buClr>
              <a:buSzPts val="4000"/>
              <a:buFont typeface="Verdana"/>
              <a:buNone/>
            </a:pPr>
            <a:r>
              <a:rPr lang="en-US" sz="2600" b="1">
                <a:solidFill>
                  <a:schemeClr val="lt1"/>
                </a:solidFill>
                <a:latin typeface="Verdana"/>
                <a:ea typeface="Verdana"/>
                <a:cs typeface="Verdana"/>
                <a:sym typeface="Verdana"/>
              </a:rPr>
              <a:t>our “Why”:</a:t>
            </a:r>
            <a:r>
              <a:rPr lang="en-US" sz="2600">
                <a:solidFill>
                  <a:schemeClr val="lt1"/>
                </a:solidFill>
                <a:latin typeface="Verdana"/>
                <a:ea typeface="Verdana"/>
                <a:cs typeface="Verdana"/>
                <a:sym typeface="Verdana"/>
              </a:rPr>
              <a:t> </a:t>
            </a:r>
            <a:endParaRPr sz="2600">
              <a:solidFill>
                <a:schemeClr val="lt1"/>
              </a:solidFill>
              <a:latin typeface="Verdana"/>
              <a:ea typeface="Verdana"/>
              <a:cs typeface="Verdana"/>
              <a:sym typeface="Verdana"/>
            </a:endParaRPr>
          </a:p>
          <a:p>
            <a:pPr marL="0" lvl="0" indent="0" algn="ctr" rtl="0">
              <a:lnSpc>
                <a:spcPct val="100000"/>
              </a:lnSpc>
              <a:spcBef>
                <a:spcPts val="0"/>
              </a:spcBef>
              <a:spcAft>
                <a:spcPts val="0"/>
              </a:spcAft>
              <a:buClr>
                <a:schemeClr val="lt1"/>
              </a:buClr>
              <a:buSzPts val="4000"/>
              <a:buFont typeface="Verdana"/>
              <a:buNone/>
            </a:pPr>
            <a:endParaRPr sz="2000">
              <a:solidFill>
                <a:schemeClr val="lt1"/>
              </a:solidFill>
              <a:latin typeface="Verdana"/>
              <a:ea typeface="Verdana"/>
              <a:cs typeface="Verdana"/>
              <a:sym typeface="Verdana"/>
            </a:endParaRPr>
          </a:p>
          <a:p>
            <a:pPr marL="0" lvl="0" indent="0" algn="ctr" rtl="0">
              <a:lnSpc>
                <a:spcPct val="100000"/>
              </a:lnSpc>
              <a:spcBef>
                <a:spcPts val="0"/>
              </a:spcBef>
              <a:spcAft>
                <a:spcPts val="0"/>
              </a:spcAft>
              <a:buClr>
                <a:schemeClr val="dk1"/>
              </a:buClr>
              <a:buSzPts val="2800"/>
              <a:buFont typeface="Arial"/>
              <a:buNone/>
            </a:pPr>
            <a:r>
              <a:rPr lang="en-US" sz="2612">
                <a:solidFill>
                  <a:schemeClr val="lt1"/>
                </a:solidFill>
                <a:latin typeface="Verdana"/>
                <a:ea typeface="Verdana"/>
                <a:cs typeface="Verdana"/>
                <a:sym typeface="Verdana"/>
              </a:rPr>
              <a:t>“Why is 35% of the student population at-risk of being chronically absent, particularly among students with disabilities (85%)?”</a:t>
            </a:r>
            <a:endParaRPr sz="2800" i="1">
              <a:solidFill>
                <a:schemeClr val="lt1"/>
              </a:solidFill>
              <a:latin typeface="Verdana"/>
              <a:ea typeface="Verdana"/>
              <a:cs typeface="Verdana"/>
              <a:sym typeface="Verdana"/>
            </a:endParaRPr>
          </a:p>
        </p:txBody>
      </p:sp>
      <p:pic>
        <p:nvPicPr>
          <p:cNvPr id="753" name="Google Shape;753;p103"/>
          <p:cNvPicPr preferRelativeResize="0"/>
          <p:nvPr/>
        </p:nvPicPr>
        <p:blipFill rotWithShape="1">
          <a:blip r:embed="rId3">
            <a:alphaModFix/>
          </a:blip>
          <a:srcRect/>
          <a:stretch/>
        </p:blipFill>
        <p:spPr>
          <a:xfrm flipH="1">
            <a:off x="7899825" y="128200"/>
            <a:ext cx="900225" cy="687775"/>
          </a:xfrm>
          <a:prstGeom prst="rect">
            <a:avLst/>
          </a:prstGeom>
          <a:noFill/>
          <a:ln>
            <a:noFill/>
          </a:ln>
        </p:spPr>
      </p:pic>
      <p:sp>
        <p:nvSpPr>
          <p:cNvPr id="754" name="Google Shape;754;p103"/>
          <p:cNvSpPr txBox="1"/>
          <p:nvPr/>
        </p:nvSpPr>
        <p:spPr>
          <a:xfrm>
            <a:off x="3896750" y="5866025"/>
            <a:ext cx="3333900" cy="523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200" b="0" i="0" u="none" strike="noStrike" cap="none">
                <a:solidFill>
                  <a:srgbClr val="000000"/>
                </a:solidFill>
                <a:latin typeface="Verdana"/>
                <a:ea typeface="Verdana"/>
                <a:cs typeface="Verdana"/>
                <a:sym typeface="Verdana"/>
              </a:rPr>
              <a:t>Workbook p. </a:t>
            </a:r>
            <a:r>
              <a:rPr lang="en-US" sz="2200">
                <a:latin typeface="Verdana"/>
                <a:ea typeface="Verdana"/>
                <a:cs typeface="Verdana"/>
                <a:sym typeface="Verdana"/>
              </a:rPr>
              <a:t>19</a:t>
            </a:r>
            <a:endParaRPr sz="2200" b="0" i="0" u="none" strike="noStrike" cap="none">
              <a:solidFill>
                <a:srgbClr val="000000"/>
              </a:solidFill>
              <a:latin typeface="Verdana"/>
              <a:ea typeface="Verdana"/>
              <a:cs typeface="Verdana"/>
              <a:sym typeface="Verdana"/>
            </a:endParaRPr>
          </a:p>
        </p:txBody>
      </p:sp>
      <p:pic>
        <p:nvPicPr>
          <p:cNvPr id="755" name="Google Shape;755;p103"/>
          <p:cNvPicPr preferRelativeResize="0"/>
          <p:nvPr/>
        </p:nvPicPr>
        <p:blipFill rotWithShape="1">
          <a:blip r:embed="rId4">
            <a:alphaModFix/>
          </a:blip>
          <a:srcRect l="32508" t="28486" r="32623" b="3573"/>
          <a:stretch/>
        </p:blipFill>
        <p:spPr>
          <a:xfrm>
            <a:off x="3820550" y="1017175"/>
            <a:ext cx="4599899" cy="4723850"/>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9"/>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800"/>
              <a:buNone/>
            </a:pPr>
            <a:r>
              <a:rPr lang="en-US" sz="3600"/>
              <a:t>Learning Intentions</a:t>
            </a:r>
            <a:endParaRPr sz="4100"/>
          </a:p>
        </p:txBody>
      </p:sp>
      <p:sp>
        <p:nvSpPr>
          <p:cNvPr id="320" name="Google Shape;320;p59"/>
          <p:cNvSpPr txBox="1"/>
          <p:nvPr/>
        </p:nvSpPr>
        <p:spPr>
          <a:xfrm>
            <a:off x="295825" y="1631575"/>
            <a:ext cx="8391000" cy="5011200"/>
          </a:xfrm>
          <a:prstGeom prst="rect">
            <a:avLst/>
          </a:prstGeom>
          <a:noFill/>
          <a:ln>
            <a:noFill/>
          </a:ln>
        </p:spPr>
        <p:txBody>
          <a:bodyPr spcFirstLastPara="1" wrap="square" lIns="91425" tIns="91425" rIns="91425" bIns="91425" anchor="t" anchorCtr="0">
            <a:noAutofit/>
          </a:bodyPr>
          <a:lstStyle/>
          <a:p>
            <a:pPr marL="457200" marR="0" lvl="0" indent="-400050" algn="l" rtl="0">
              <a:lnSpc>
                <a:spcPct val="100000"/>
              </a:lnSpc>
              <a:spcBef>
                <a:spcPts val="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Understand the components of a structured problem solving process. </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Establish the role of the school team in the problem solving process.</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Clearly define problems with precision.</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Analyze data effectively to identify red flags and initiate root cause analysis.</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Establish clear goals.</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100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Practice developing actionable plans and a process for evaluation.</a:t>
            </a:r>
            <a:endParaRPr sz="2700" b="0" i="0" u="none" strike="noStrike" cap="none">
              <a:solidFill>
                <a:srgbClr val="000000"/>
              </a:solidFill>
              <a:latin typeface="Verdana"/>
              <a:ea typeface="Verdana"/>
              <a:cs typeface="Verdana"/>
              <a:sym typeface="Verdana"/>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pic>
        <p:nvPicPr>
          <p:cNvPr id="761" name="Google Shape;761;p104"/>
          <p:cNvPicPr preferRelativeResize="0"/>
          <p:nvPr/>
        </p:nvPicPr>
        <p:blipFill rotWithShape="1">
          <a:blip r:embed="rId3">
            <a:alphaModFix/>
          </a:blip>
          <a:srcRect/>
          <a:stretch/>
        </p:blipFill>
        <p:spPr>
          <a:xfrm>
            <a:off x="152400" y="1600200"/>
            <a:ext cx="8839202" cy="4429422"/>
          </a:xfrm>
          <a:prstGeom prst="rect">
            <a:avLst/>
          </a:prstGeom>
          <a:noFill/>
          <a:ln w="9525" cap="flat" cmpd="sng">
            <a:solidFill>
              <a:srgbClr val="000000"/>
            </a:solidFill>
            <a:prstDash val="solid"/>
            <a:round/>
            <a:headEnd type="none" w="sm" len="sm"/>
            <a:tailEnd type="none" w="sm" len="sm"/>
          </a:ln>
        </p:spPr>
      </p:pic>
      <p:sp>
        <p:nvSpPr>
          <p:cNvPr id="762" name="Google Shape;762;p104"/>
          <p:cNvSpPr txBox="1">
            <a:spLocks noGrp="1"/>
          </p:cNvSpPr>
          <p:nvPr>
            <p:ph type="title"/>
          </p:nvPr>
        </p:nvSpPr>
        <p:spPr>
          <a:xfrm>
            <a:off x="457200" y="315963"/>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Arial"/>
              <a:buNone/>
            </a:pPr>
            <a:r>
              <a:rPr lang="en-US" sz="3400"/>
              <a:t>Root Cause: </a:t>
            </a:r>
            <a:endParaRPr sz="3400"/>
          </a:p>
          <a:p>
            <a:pPr marL="0" lvl="0" indent="0" algn="ctr" rtl="0">
              <a:lnSpc>
                <a:spcPct val="100000"/>
              </a:lnSpc>
              <a:spcBef>
                <a:spcPts val="0"/>
              </a:spcBef>
              <a:spcAft>
                <a:spcPts val="0"/>
              </a:spcAft>
              <a:buSzPts val="4000"/>
              <a:buNone/>
            </a:pPr>
            <a:r>
              <a:rPr lang="en-US" sz="3400"/>
              <a:t>What does the Research Say?</a:t>
            </a:r>
            <a:r>
              <a:rPr lang="en-US" sz="3200"/>
              <a:t> </a:t>
            </a:r>
            <a:endParaRPr sz="2400"/>
          </a:p>
        </p:txBody>
      </p:sp>
      <p:pic>
        <p:nvPicPr>
          <p:cNvPr id="763" name="Google Shape;763;p104"/>
          <p:cNvPicPr preferRelativeResize="0"/>
          <p:nvPr/>
        </p:nvPicPr>
        <p:blipFill rotWithShape="1">
          <a:blip r:embed="rId4">
            <a:alphaModFix/>
          </a:blip>
          <a:srcRect/>
          <a:stretch/>
        </p:blipFill>
        <p:spPr>
          <a:xfrm flipH="1">
            <a:off x="7689100" y="315975"/>
            <a:ext cx="997700" cy="762250"/>
          </a:xfrm>
          <a:prstGeom prst="rect">
            <a:avLst/>
          </a:prstGeom>
          <a:noFill/>
          <a:ln>
            <a:noFill/>
          </a:ln>
        </p:spPr>
      </p:pic>
      <p:sp>
        <p:nvSpPr>
          <p:cNvPr id="764" name="Google Shape;764;p104"/>
          <p:cNvSpPr txBox="1"/>
          <p:nvPr/>
        </p:nvSpPr>
        <p:spPr>
          <a:xfrm>
            <a:off x="223750" y="6128750"/>
            <a:ext cx="3408900" cy="49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rgbClr val="000000"/>
                </a:solidFill>
                <a:latin typeface="Verdana"/>
                <a:ea typeface="Verdana"/>
                <a:cs typeface="Verdana"/>
                <a:sym typeface="Verdana"/>
              </a:rPr>
              <a:t>Workbook p.</a:t>
            </a:r>
            <a:r>
              <a:rPr lang="en-US" sz="2400">
                <a:latin typeface="Verdana"/>
                <a:ea typeface="Verdana"/>
                <a:cs typeface="Verdana"/>
                <a:sym typeface="Verdana"/>
              </a:rPr>
              <a:t>20</a:t>
            </a:r>
            <a:endParaRPr sz="2400" b="0" i="0" u="none" strike="noStrike" cap="none">
              <a:solidFill>
                <a:srgbClr val="000000"/>
              </a:solidFill>
              <a:latin typeface="Verdana"/>
              <a:ea typeface="Verdana"/>
              <a:cs typeface="Verdana"/>
              <a:sym typeface="Verdana"/>
            </a:endParaRPr>
          </a:p>
        </p:txBody>
      </p:sp>
      <p:sp>
        <p:nvSpPr>
          <p:cNvPr id="765" name="Google Shape;765;p104"/>
          <p:cNvSpPr txBox="1"/>
          <p:nvPr/>
        </p:nvSpPr>
        <p:spPr>
          <a:xfrm>
            <a:off x="3092500" y="6076775"/>
            <a:ext cx="4214100" cy="5448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Attendance Works (2025)</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10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r>
              <a:rPr lang="en-US" sz="3600">
                <a:latin typeface="Verdana"/>
                <a:ea typeface="Verdana"/>
                <a:cs typeface="Verdana"/>
                <a:sym typeface="Verdana"/>
              </a:rPr>
              <a:t>Anywhere School:</a:t>
            </a:r>
            <a:endParaRPr sz="3600">
              <a:latin typeface="Verdana"/>
              <a:ea typeface="Verdana"/>
              <a:cs typeface="Verdana"/>
              <a:sym typeface="Verdana"/>
            </a:endParaRPr>
          </a:p>
          <a:p>
            <a:pPr marL="0" lvl="0" indent="0" algn="ctr" rtl="0">
              <a:lnSpc>
                <a:spcPct val="100000"/>
              </a:lnSpc>
              <a:spcBef>
                <a:spcPts val="0"/>
              </a:spcBef>
              <a:spcAft>
                <a:spcPts val="0"/>
              </a:spcAft>
              <a:buSzPts val="4000"/>
              <a:buNone/>
            </a:pPr>
            <a:r>
              <a:rPr lang="en-US" sz="3600">
                <a:latin typeface="Verdana"/>
                <a:ea typeface="Verdana"/>
                <a:cs typeface="Verdana"/>
                <a:sym typeface="Verdana"/>
              </a:rPr>
              <a:t>Making Sense of our “Why”</a:t>
            </a:r>
            <a:endParaRPr sz="3600"/>
          </a:p>
        </p:txBody>
      </p:sp>
      <p:sp>
        <p:nvSpPr>
          <p:cNvPr id="772" name="Google Shape;772;p105"/>
          <p:cNvSpPr txBox="1"/>
          <p:nvPr/>
        </p:nvSpPr>
        <p:spPr>
          <a:xfrm>
            <a:off x="227636" y="1453998"/>
            <a:ext cx="4428000" cy="519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400" b="1" i="0" u="none" strike="noStrike" cap="none">
                <a:solidFill>
                  <a:srgbClr val="000000"/>
                </a:solidFill>
                <a:latin typeface="Verdana"/>
                <a:ea typeface="Verdana"/>
                <a:cs typeface="Verdana"/>
                <a:sym typeface="Verdana"/>
              </a:rPr>
              <a:t>Barriers:</a:t>
            </a:r>
            <a:endParaRPr sz="2400" b="1"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b="0" i="0" u="none" strike="noStrike" cap="none">
                <a:solidFill>
                  <a:srgbClr val="000000"/>
                </a:solidFill>
                <a:latin typeface="Verdana"/>
                <a:ea typeface="Verdana"/>
                <a:cs typeface="Verdana"/>
                <a:sym typeface="Verdana"/>
              </a:rPr>
              <a:t>Health concerns </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b="0" i="0" u="none" strike="noStrike" cap="none">
                <a:solidFill>
                  <a:srgbClr val="000000"/>
                </a:solidFill>
                <a:latin typeface="Verdana"/>
                <a:ea typeface="Verdana"/>
                <a:cs typeface="Verdana"/>
                <a:sym typeface="Verdana"/>
              </a:rPr>
              <a:t>Personal stress </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b="0" i="0" u="none" strike="noStrike" cap="none">
                <a:solidFill>
                  <a:srgbClr val="000000"/>
                </a:solidFill>
                <a:latin typeface="Verdana"/>
                <a:ea typeface="Verdana"/>
                <a:cs typeface="Verdana"/>
                <a:sym typeface="Verdana"/>
              </a:rPr>
              <a:t>Transportation difficulties; food and housing insecurity</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b="0" i="0" u="none" strike="noStrike" cap="none">
                <a:solidFill>
                  <a:srgbClr val="000000"/>
                </a:solidFill>
                <a:latin typeface="Verdana"/>
                <a:ea typeface="Verdana"/>
                <a:cs typeface="Verdana"/>
                <a:sym typeface="Verdana"/>
              </a:rPr>
              <a:t>Lack of access to mental health resources</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2400"/>
              <a:buFont typeface="Arial"/>
              <a:buNone/>
            </a:pPr>
            <a:r>
              <a:rPr lang="en-US" sz="2400" b="1" i="0" u="none" strike="noStrike" cap="none">
                <a:solidFill>
                  <a:schemeClr val="dk1"/>
                </a:solidFill>
                <a:latin typeface="Verdana"/>
                <a:ea typeface="Verdana"/>
                <a:cs typeface="Verdana"/>
                <a:sym typeface="Verdana"/>
              </a:rPr>
              <a:t>Aversion:</a:t>
            </a:r>
            <a:endParaRPr sz="2400" b="1" i="0" u="none" strike="noStrike" cap="none">
              <a:solidFill>
                <a:schemeClr val="dk1"/>
              </a:solidFill>
              <a:latin typeface="Verdana"/>
              <a:ea typeface="Verdana"/>
              <a:cs typeface="Verdana"/>
              <a:sym typeface="Verdana"/>
            </a:endParaRPr>
          </a:p>
          <a:p>
            <a:pPr marL="457200" lvl="0" indent="-381000" algn="l" rtl="0">
              <a:lnSpc>
                <a:spcPct val="100000"/>
              </a:lnSpc>
              <a:spcBef>
                <a:spcPts val="0"/>
              </a:spcBef>
              <a:spcAft>
                <a:spcPts val="0"/>
              </a:spcAft>
              <a:buClr>
                <a:schemeClr val="dk1"/>
              </a:buClr>
              <a:buSzPts val="2400"/>
              <a:buFont typeface="Verdana"/>
              <a:buChar char="●"/>
            </a:pPr>
            <a:r>
              <a:rPr lang="en-US" sz="2400">
                <a:solidFill>
                  <a:schemeClr val="dk1"/>
                </a:solidFill>
                <a:latin typeface="Verdana"/>
                <a:ea typeface="Verdana"/>
                <a:cs typeface="Verdana"/>
                <a:sym typeface="Verdana"/>
              </a:rPr>
              <a:t>Increased rates of suspension</a:t>
            </a:r>
            <a:endParaRPr sz="2400">
              <a:solidFill>
                <a:schemeClr val="dk1"/>
              </a:solidFill>
              <a:latin typeface="Verdana"/>
              <a:ea typeface="Verdana"/>
              <a:cs typeface="Verdana"/>
              <a:sym typeface="Verdana"/>
            </a:endParaRPr>
          </a:p>
          <a:p>
            <a:pPr marL="457200" lvl="0" indent="-381000" algn="l" rtl="0">
              <a:lnSpc>
                <a:spcPct val="100000"/>
              </a:lnSpc>
              <a:spcBef>
                <a:spcPts val="0"/>
              </a:spcBef>
              <a:spcAft>
                <a:spcPts val="0"/>
              </a:spcAft>
              <a:buClr>
                <a:schemeClr val="dk1"/>
              </a:buClr>
              <a:buSzPts val="2400"/>
              <a:buFont typeface="Verdana"/>
              <a:buChar char="●"/>
            </a:pPr>
            <a:r>
              <a:rPr lang="en-US" sz="2400">
                <a:solidFill>
                  <a:schemeClr val="dk1"/>
                </a:solidFill>
                <a:latin typeface="Verdana"/>
                <a:ea typeface="Verdana"/>
                <a:cs typeface="Verdana"/>
                <a:sym typeface="Verdana"/>
              </a:rPr>
              <a:t>Struggling academically or behaviorally</a:t>
            </a:r>
            <a:endParaRPr sz="2400">
              <a:solidFill>
                <a:schemeClr val="dk1"/>
              </a:solidFill>
              <a:latin typeface="Verdana"/>
              <a:ea typeface="Verdana"/>
              <a:cs typeface="Verdana"/>
              <a:sym typeface="Verdana"/>
            </a:endParaRPr>
          </a:p>
        </p:txBody>
      </p:sp>
      <p:sp>
        <p:nvSpPr>
          <p:cNvPr id="773" name="Google Shape;773;p105"/>
          <p:cNvSpPr txBox="1"/>
          <p:nvPr/>
        </p:nvSpPr>
        <p:spPr>
          <a:xfrm>
            <a:off x="4118675" y="1421725"/>
            <a:ext cx="4796700" cy="837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000"/>
              </a:spcBef>
              <a:spcAft>
                <a:spcPts val="0"/>
              </a:spcAft>
              <a:buClr>
                <a:srgbClr val="000000"/>
              </a:buClr>
              <a:buSzPts val="2100"/>
              <a:buFont typeface="Arial"/>
              <a:buNone/>
            </a:pPr>
            <a:endParaRPr sz="2100" b="0" i="0" u="none" strike="noStrike" cap="none">
              <a:solidFill>
                <a:srgbClr val="000000"/>
              </a:solidFill>
              <a:latin typeface="Verdana"/>
              <a:ea typeface="Verdana"/>
              <a:cs typeface="Verdana"/>
              <a:sym typeface="Verdana"/>
            </a:endParaRPr>
          </a:p>
        </p:txBody>
      </p:sp>
      <p:sp>
        <p:nvSpPr>
          <p:cNvPr id="774" name="Google Shape;774;p105"/>
          <p:cNvSpPr txBox="1"/>
          <p:nvPr/>
        </p:nvSpPr>
        <p:spPr>
          <a:xfrm>
            <a:off x="4773196" y="1454000"/>
            <a:ext cx="4206600" cy="513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400" b="1" i="0" u="none" strike="noStrike" cap="none">
                <a:solidFill>
                  <a:srgbClr val="000000"/>
                </a:solidFill>
                <a:latin typeface="Verdana"/>
                <a:ea typeface="Verdana"/>
                <a:cs typeface="Verdana"/>
                <a:sym typeface="Verdana"/>
              </a:rPr>
              <a:t>Disengagement:</a:t>
            </a:r>
            <a:endParaRPr sz="2400" b="1"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a:latin typeface="Verdana"/>
                <a:ea typeface="Verdana"/>
                <a:cs typeface="Verdana"/>
                <a:sym typeface="Verdana"/>
              </a:rPr>
              <a:t>No meaningful relationships to adults in school</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a:latin typeface="Verdana"/>
                <a:ea typeface="Verdana"/>
                <a:cs typeface="Verdana"/>
                <a:sym typeface="Verdana"/>
              </a:rPr>
              <a:t>Lack of academic and behavioral support</a:t>
            </a:r>
            <a:endParaRPr sz="2400">
              <a:latin typeface="Verdana"/>
              <a:ea typeface="Verdana"/>
              <a:cs typeface="Verdana"/>
              <a:sym typeface="Verdana"/>
            </a:endParaRPr>
          </a:p>
          <a:p>
            <a:pPr marL="457200" marR="0" lvl="0" indent="-381000" algn="l" rtl="0">
              <a:lnSpc>
                <a:spcPct val="100000"/>
              </a:lnSpc>
              <a:spcBef>
                <a:spcPts val="0"/>
              </a:spcBef>
              <a:spcAft>
                <a:spcPts val="0"/>
              </a:spcAft>
              <a:buSzPts val="2400"/>
              <a:buFont typeface="Verdana"/>
              <a:buChar char="•"/>
            </a:pPr>
            <a:r>
              <a:rPr lang="en-US" sz="2400">
                <a:latin typeface="Verdana"/>
                <a:ea typeface="Verdana"/>
                <a:cs typeface="Verdana"/>
                <a:sym typeface="Verdana"/>
              </a:rPr>
              <a:t>Lack of enrichment opportunities</a:t>
            </a:r>
            <a:endParaRPr sz="2400">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2400"/>
              <a:buFont typeface="Arial"/>
              <a:buNone/>
            </a:pPr>
            <a:r>
              <a:rPr lang="en-US" sz="2400" b="1" i="0" u="none" strike="noStrike" cap="none">
                <a:solidFill>
                  <a:schemeClr val="dk1"/>
                </a:solidFill>
                <a:latin typeface="Verdana"/>
                <a:ea typeface="Verdana"/>
                <a:cs typeface="Verdana"/>
                <a:sym typeface="Verdana"/>
              </a:rPr>
              <a:t>Misconceptions:</a:t>
            </a:r>
            <a:endParaRPr sz="2400" b="1" i="0" u="none" strike="noStrike" cap="none">
              <a:solidFill>
                <a:schemeClr val="dk1"/>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Char char="•"/>
            </a:pPr>
            <a:r>
              <a:rPr lang="en-US" sz="2400">
                <a:solidFill>
                  <a:schemeClr val="dk1"/>
                </a:solidFill>
                <a:latin typeface="Verdana"/>
                <a:ea typeface="Verdana"/>
                <a:cs typeface="Verdana"/>
                <a:sym typeface="Verdana"/>
              </a:rPr>
              <a:t>Suspensions don’t count as absences</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rgbClr val="000000"/>
              </a:solidFill>
              <a:latin typeface="Verdana"/>
              <a:ea typeface="Verdana"/>
              <a:cs typeface="Verdana"/>
              <a:sym typeface="Verdana"/>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106"/>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000"/>
              <a:buNone/>
            </a:pPr>
            <a:r>
              <a:rPr lang="en-US" sz="3000">
                <a:latin typeface="Verdana"/>
                <a:ea typeface="Verdana"/>
                <a:cs typeface="Verdana"/>
                <a:sym typeface="Verdana"/>
              </a:rPr>
              <a:t>Narrowing our Focus</a:t>
            </a:r>
            <a:endParaRPr sz="3000">
              <a:latin typeface="Verdana"/>
              <a:ea typeface="Verdana"/>
              <a:cs typeface="Verdana"/>
              <a:sym typeface="Verdana"/>
            </a:endParaRPr>
          </a:p>
        </p:txBody>
      </p:sp>
      <p:sp>
        <p:nvSpPr>
          <p:cNvPr id="781" name="Google Shape;781;p106"/>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3200"/>
              <a:buNone/>
            </a:pPr>
            <a:r>
              <a:rPr lang="en-US" sz="2900">
                <a:latin typeface="Verdana"/>
                <a:ea typeface="Verdana"/>
                <a:cs typeface="Verdana"/>
                <a:sym typeface="Verdana"/>
              </a:rPr>
              <a:t>Imagine you are on the Anywhere School leadership team. </a:t>
            </a:r>
            <a:endParaRPr sz="2900">
              <a:latin typeface="Verdana"/>
              <a:ea typeface="Verdana"/>
              <a:cs typeface="Verdana"/>
              <a:sym typeface="Verdana"/>
            </a:endParaRPr>
          </a:p>
          <a:p>
            <a:pPr marL="0" lvl="0" indent="0" algn="l" rtl="0">
              <a:lnSpc>
                <a:spcPct val="90000"/>
              </a:lnSpc>
              <a:spcBef>
                <a:spcPts val="1000"/>
              </a:spcBef>
              <a:spcAft>
                <a:spcPts val="0"/>
              </a:spcAft>
              <a:buSzPts val="3200"/>
              <a:buNone/>
            </a:pPr>
            <a:endParaRPr sz="2900">
              <a:latin typeface="Verdana"/>
              <a:ea typeface="Verdana"/>
              <a:cs typeface="Verdana"/>
              <a:sym typeface="Verdana"/>
            </a:endParaRPr>
          </a:p>
          <a:p>
            <a:pPr marL="0" lvl="0" indent="0" algn="l" rtl="0">
              <a:lnSpc>
                <a:spcPct val="90000"/>
              </a:lnSpc>
              <a:spcBef>
                <a:spcPts val="1000"/>
              </a:spcBef>
              <a:spcAft>
                <a:spcPts val="0"/>
              </a:spcAft>
              <a:buSzPts val="3200"/>
              <a:buNone/>
            </a:pPr>
            <a:r>
              <a:rPr lang="en-US" sz="2900">
                <a:latin typeface="Verdana"/>
                <a:ea typeface="Verdana"/>
                <a:cs typeface="Verdana"/>
                <a:sym typeface="Verdana"/>
              </a:rPr>
              <a:t>What question might you ask to assist the team to narrow down their focus to 1-2 root causes?</a:t>
            </a:r>
            <a:endParaRPr sz="2900">
              <a:latin typeface="Verdana"/>
              <a:ea typeface="Verdana"/>
              <a:cs typeface="Verdana"/>
              <a:sym typeface="Verdana"/>
            </a:endParaRPr>
          </a:p>
        </p:txBody>
      </p:sp>
      <p:sp>
        <p:nvSpPr>
          <p:cNvPr id="782" name="Google Shape;782;p106"/>
          <p:cNvSpPr txBox="1">
            <a:spLocks noGrp="1"/>
          </p:cNvSpPr>
          <p:nvPr>
            <p:ph type="body" idx="2"/>
          </p:nvPr>
        </p:nvSpPr>
        <p:spPr>
          <a:xfrm>
            <a:off x="457200" y="1435101"/>
            <a:ext cx="3008400" cy="4512900"/>
          </a:xfrm>
          <a:prstGeom prst="rect">
            <a:avLst/>
          </a:prstGeom>
          <a:solidFill>
            <a:srgbClr val="003369">
              <a:alpha val="73725"/>
            </a:srgbClr>
          </a:solid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en-US" sz="3200">
                <a:latin typeface="Verdana"/>
                <a:ea typeface="Verdana"/>
                <a:cs typeface="Verdana"/>
                <a:sym typeface="Verdana"/>
              </a:rPr>
              <a:t>Identifying the “Why”</a:t>
            </a:r>
            <a:endParaRPr sz="3200">
              <a:latin typeface="Verdana"/>
              <a:ea typeface="Verdana"/>
              <a:cs typeface="Verdana"/>
              <a:sym typeface="Verdana"/>
            </a:endParaRPr>
          </a:p>
        </p:txBody>
      </p:sp>
      <p:pic>
        <p:nvPicPr>
          <p:cNvPr id="783" name="Google Shape;783;p106"/>
          <p:cNvPicPr preferRelativeResize="0"/>
          <p:nvPr/>
        </p:nvPicPr>
        <p:blipFill rotWithShape="1">
          <a:blip r:embed="rId3">
            <a:alphaModFix/>
          </a:blip>
          <a:srcRect/>
          <a:stretch/>
        </p:blipFill>
        <p:spPr>
          <a:xfrm flipH="1">
            <a:off x="2391700" y="2349500"/>
            <a:ext cx="997700" cy="762250"/>
          </a:xfrm>
          <a:prstGeom prst="rect">
            <a:avLst/>
          </a:prstGeom>
          <a:noFill/>
          <a:ln>
            <a:noFill/>
          </a:ln>
        </p:spPr>
      </p:pic>
      <p:sp>
        <p:nvSpPr>
          <p:cNvPr id="784" name="Google Shape;784;p106"/>
          <p:cNvSpPr txBox="1"/>
          <p:nvPr/>
        </p:nvSpPr>
        <p:spPr>
          <a:xfrm>
            <a:off x="4187375" y="4355225"/>
            <a:ext cx="4343100" cy="1293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See Workbook p.2</a:t>
            </a:r>
            <a:r>
              <a:rPr lang="en-US" sz="2400">
                <a:latin typeface="Verdana"/>
                <a:ea typeface="Verdana"/>
                <a:cs typeface="Verdana"/>
                <a:sym typeface="Verdana"/>
              </a:rPr>
              <a:t>1</a:t>
            </a:r>
            <a:r>
              <a:rPr lang="en-US" sz="2400" b="0" i="0" u="none" strike="noStrike" cap="none">
                <a:solidFill>
                  <a:srgbClr val="000000"/>
                </a:solidFill>
                <a:latin typeface="Verdana"/>
                <a:ea typeface="Verdana"/>
                <a:cs typeface="Verdana"/>
                <a:sym typeface="Verdana"/>
              </a:rPr>
              <a:t> for </a:t>
            </a:r>
            <a:endParaRPr sz="2400" b="0" i="0" u="none" strike="noStrike" cap="none">
              <a:solidFill>
                <a:srgbClr val="000000"/>
              </a:solidFill>
              <a:latin typeface="Verdana"/>
              <a:ea typeface="Verdana"/>
              <a:cs typeface="Verdana"/>
              <a:sym typeface="Verdana"/>
            </a:endParaRPr>
          </a:p>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Anywhere School’s list of root causes</a:t>
            </a:r>
            <a:endParaRPr sz="2400" b="0" i="0" u="none" strike="noStrike" cap="none">
              <a:solidFill>
                <a:srgbClr val="000000"/>
              </a:solidFill>
              <a:latin typeface="Verdana"/>
              <a:ea typeface="Verdana"/>
              <a:cs typeface="Verdana"/>
              <a:sym typeface="Verdana"/>
            </a:endParaRPr>
          </a:p>
        </p:txBody>
      </p:sp>
      <p:pic>
        <p:nvPicPr>
          <p:cNvPr id="785" name="Google Shape;785;p106"/>
          <p:cNvPicPr preferRelativeResize="0"/>
          <p:nvPr/>
        </p:nvPicPr>
        <p:blipFill rotWithShape="1">
          <a:blip r:embed="rId4">
            <a:alphaModFix/>
          </a:blip>
          <a:srcRect/>
          <a:stretch/>
        </p:blipFill>
        <p:spPr>
          <a:xfrm>
            <a:off x="1217149" y="3484325"/>
            <a:ext cx="1652400" cy="2163900"/>
          </a:xfrm>
          <a:prstGeom prst="roundRect">
            <a:avLst>
              <a:gd name="adj" fmla="val 16667"/>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107"/>
          <p:cNvSpPr txBox="1">
            <a:spLocks noGrp="1"/>
          </p:cNvSpPr>
          <p:nvPr>
            <p:ph type="body" idx="4294967295"/>
          </p:nvPr>
        </p:nvSpPr>
        <p:spPr>
          <a:xfrm>
            <a:off x="628650" y="1858175"/>
            <a:ext cx="7886700" cy="4206300"/>
          </a:xfrm>
          <a:prstGeom prst="rect">
            <a:avLst/>
          </a:prstGeom>
          <a:noFill/>
          <a:ln>
            <a:noFill/>
          </a:ln>
        </p:spPr>
        <p:txBody>
          <a:bodyPr spcFirstLastPara="1" wrap="square" lIns="91425" tIns="45700" rIns="91425" bIns="45700" anchor="t" anchorCtr="0">
            <a:noAutofit/>
          </a:bodyPr>
          <a:lstStyle/>
          <a:p>
            <a:pPr marL="457200" lvl="0" indent="-413067" algn="l" rtl="0">
              <a:lnSpc>
                <a:spcPct val="100000"/>
              </a:lnSpc>
              <a:spcBef>
                <a:spcPts val="0"/>
              </a:spcBef>
              <a:spcAft>
                <a:spcPts val="0"/>
              </a:spcAft>
              <a:buSzPts val="2905"/>
              <a:buFont typeface="Verdana"/>
              <a:buChar char="•"/>
            </a:pPr>
            <a:r>
              <a:rPr lang="en-US" sz="2905">
                <a:latin typeface="Verdana"/>
                <a:ea typeface="Verdana"/>
                <a:cs typeface="Verdana"/>
                <a:sym typeface="Verdana"/>
              </a:rPr>
              <a:t>What are the overlaps between the potential root causes and family/ student feedback?</a:t>
            </a:r>
            <a:endParaRPr sz="2905">
              <a:latin typeface="Verdana"/>
              <a:ea typeface="Verdana"/>
              <a:cs typeface="Verdana"/>
              <a:sym typeface="Verdana"/>
            </a:endParaRPr>
          </a:p>
          <a:p>
            <a:pPr marL="457200" lvl="0" indent="0" algn="l" rtl="0">
              <a:lnSpc>
                <a:spcPct val="100000"/>
              </a:lnSpc>
              <a:spcBef>
                <a:spcPts val="0"/>
              </a:spcBef>
              <a:spcAft>
                <a:spcPts val="0"/>
              </a:spcAft>
              <a:buSzPts val="2800"/>
              <a:buNone/>
            </a:pPr>
            <a:endParaRPr sz="2905">
              <a:latin typeface="Verdana"/>
              <a:ea typeface="Verdana"/>
              <a:cs typeface="Verdana"/>
              <a:sym typeface="Verdana"/>
            </a:endParaRPr>
          </a:p>
          <a:p>
            <a:pPr marL="457200" lvl="0" indent="-413067" algn="l" rtl="0">
              <a:lnSpc>
                <a:spcPct val="100000"/>
              </a:lnSpc>
              <a:spcBef>
                <a:spcPts val="0"/>
              </a:spcBef>
              <a:spcAft>
                <a:spcPts val="0"/>
              </a:spcAft>
              <a:buSzPts val="2905"/>
              <a:buFont typeface="Verdana"/>
              <a:buChar char="•"/>
            </a:pPr>
            <a:r>
              <a:rPr lang="en-US" sz="2905">
                <a:latin typeface="Verdana"/>
                <a:ea typeface="Verdana"/>
                <a:cs typeface="Verdana"/>
                <a:sym typeface="Verdana"/>
              </a:rPr>
              <a:t>Which root cause/s do we have data to support?</a:t>
            </a:r>
            <a:endParaRPr sz="2905">
              <a:latin typeface="Verdana"/>
              <a:ea typeface="Verdana"/>
              <a:cs typeface="Verdana"/>
              <a:sym typeface="Verdana"/>
            </a:endParaRPr>
          </a:p>
          <a:p>
            <a:pPr marL="457200" lvl="0" indent="0" algn="l" rtl="0">
              <a:lnSpc>
                <a:spcPct val="100000"/>
              </a:lnSpc>
              <a:spcBef>
                <a:spcPts val="0"/>
              </a:spcBef>
              <a:spcAft>
                <a:spcPts val="0"/>
              </a:spcAft>
              <a:buSzPts val="2800"/>
              <a:buNone/>
            </a:pPr>
            <a:endParaRPr sz="2905">
              <a:latin typeface="Verdana"/>
              <a:ea typeface="Verdana"/>
              <a:cs typeface="Verdana"/>
              <a:sym typeface="Verdana"/>
            </a:endParaRPr>
          </a:p>
          <a:p>
            <a:pPr marL="457200" lvl="0" indent="-413067" algn="l" rtl="0">
              <a:lnSpc>
                <a:spcPct val="100000"/>
              </a:lnSpc>
              <a:spcBef>
                <a:spcPts val="0"/>
              </a:spcBef>
              <a:spcAft>
                <a:spcPts val="0"/>
              </a:spcAft>
              <a:buSzPts val="2905"/>
              <a:buFont typeface="Verdana"/>
              <a:buChar char="•"/>
            </a:pPr>
            <a:r>
              <a:rPr lang="en-US" sz="2905">
                <a:latin typeface="Verdana"/>
                <a:ea typeface="Verdana"/>
                <a:cs typeface="Verdana"/>
                <a:sym typeface="Verdana"/>
              </a:rPr>
              <a:t>Which root cause/s will have the greatest positive impact on our goal?</a:t>
            </a:r>
            <a:endParaRPr sz="2905">
              <a:latin typeface="Verdana"/>
              <a:ea typeface="Verdana"/>
              <a:cs typeface="Verdana"/>
              <a:sym typeface="Verdana"/>
            </a:endParaRPr>
          </a:p>
        </p:txBody>
      </p:sp>
      <p:sp>
        <p:nvSpPr>
          <p:cNvPr id="792" name="Google Shape;792;p107"/>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600"/>
              <a:buNone/>
            </a:pPr>
            <a:r>
              <a:rPr lang="en-US" sz="3640"/>
              <a:t>Anywhere School:</a:t>
            </a:r>
            <a:endParaRPr sz="3640"/>
          </a:p>
          <a:p>
            <a:pPr marL="0" lvl="0" indent="0" algn="ctr" rtl="0">
              <a:lnSpc>
                <a:spcPct val="100000"/>
              </a:lnSpc>
              <a:spcBef>
                <a:spcPts val="0"/>
              </a:spcBef>
              <a:spcAft>
                <a:spcPts val="0"/>
              </a:spcAft>
              <a:buSzPts val="3600"/>
              <a:buNone/>
            </a:pPr>
            <a:r>
              <a:rPr lang="en-US" sz="3640"/>
              <a:t>Where will we start?</a:t>
            </a:r>
            <a:endParaRPr sz="364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cxnSp>
        <p:nvCxnSpPr>
          <p:cNvPr id="798" name="Google Shape;798;p108"/>
          <p:cNvCxnSpPr>
            <a:stCxn id="799" idx="1"/>
          </p:cNvCxnSpPr>
          <p:nvPr/>
        </p:nvCxnSpPr>
        <p:spPr>
          <a:xfrm flipH="1">
            <a:off x="1217650" y="3407275"/>
            <a:ext cx="3622500" cy="8400"/>
          </a:xfrm>
          <a:prstGeom prst="straightConnector1">
            <a:avLst/>
          </a:prstGeom>
          <a:noFill/>
          <a:ln w="9525" cap="flat" cmpd="sng">
            <a:solidFill>
              <a:schemeClr val="dk1"/>
            </a:solidFill>
            <a:prstDash val="solid"/>
            <a:round/>
            <a:headEnd type="none" w="sm" len="sm"/>
            <a:tailEnd type="none" w="sm" len="sm"/>
          </a:ln>
        </p:spPr>
      </p:cxnSp>
      <p:cxnSp>
        <p:nvCxnSpPr>
          <p:cNvPr id="800" name="Google Shape;800;p108"/>
          <p:cNvCxnSpPr>
            <a:stCxn id="799" idx="1"/>
          </p:cNvCxnSpPr>
          <p:nvPr/>
        </p:nvCxnSpPr>
        <p:spPr>
          <a:xfrm rot="10800000">
            <a:off x="3163450" y="877075"/>
            <a:ext cx="1676700" cy="2530200"/>
          </a:xfrm>
          <a:prstGeom prst="straightConnector1">
            <a:avLst/>
          </a:prstGeom>
          <a:noFill/>
          <a:ln w="9525" cap="flat" cmpd="sng">
            <a:solidFill>
              <a:schemeClr val="dk1"/>
            </a:solidFill>
            <a:prstDash val="solid"/>
            <a:round/>
            <a:headEnd type="none" w="sm" len="sm"/>
            <a:tailEnd type="none" w="sm" len="sm"/>
          </a:ln>
        </p:spPr>
      </p:cxnSp>
      <p:sp>
        <p:nvSpPr>
          <p:cNvPr id="801" name="Google Shape;801;p108"/>
          <p:cNvSpPr/>
          <p:nvPr/>
        </p:nvSpPr>
        <p:spPr>
          <a:xfrm>
            <a:off x="1059882" y="2128815"/>
            <a:ext cx="2871300" cy="5541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Clr>
                <a:schemeClr val="dk1"/>
              </a:buClr>
              <a:buSzPts val="1200"/>
              <a:buFont typeface="Arial"/>
              <a:buNone/>
            </a:pPr>
            <a:r>
              <a:rPr lang="en-US" sz="1300">
                <a:solidFill>
                  <a:schemeClr val="dk1"/>
                </a:solidFill>
              </a:rPr>
              <a:t>Increase in reported anxiety and depression among students</a:t>
            </a:r>
            <a:endParaRPr sz="1400" b="0" i="0" u="none" strike="noStrike" cap="none">
              <a:solidFill>
                <a:srgbClr val="000000"/>
              </a:solidFill>
              <a:latin typeface="Arial"/>
              <a:ea typeface="Arial"/>
              <a:cs typeface="Arial"/>
              <a:sym typeface="Arial"/>
            </a:endParaRPr>
          </a:p>
        </p:txBody>
      </p:sp>
      <p:sp>
        <p:nvSpPr>
          <p:cNvPr id="802" name="Google Shape;802;p108"/>
          <p:cNvSpPr/>
          <p:nvPr/>
        </p:nvSpPr>
        <p:spPr>
          <a:xfrm>
            <a:off x="465800" y="982025"/>
            <a:ext cx="27837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a:t>Increase in suspensions</a:t>
            </a:r>
            <a:endParaRPr sz="1400" b="0" i="0" u="none" strike="noStrike" cap="none">
              <a:solidFill>
                <a:srgbClr val="000000"/>
              </a:solidFill>
              <a:latin typeface="Arial"/>
              <a:ea typeface="Arial"/>
              <a:cs typeface="Arial"/>
              <a:sym typeface="Arial"/>
            </a:endParaRPr>
          </a:p>
        </p:txBody>
      </p:sp>
      <p:sp>
        <p:nvSpPr>
          <p:cNvPr id="803" name="Google Shape;803;p108"/>
          <p:cNvSpPr/>
          <p:nvPr/>
        </p:nvSpPr>
        <p:spPr>
          <a:xfrm>
            <a:off x="943650" y="4711030"/>
            <a:ext cx="2942400" cy="5541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a:t>Lack of access to mental health resources</a:t>
            </a:r>
            <a:endParaRPr sz="1400" b="0" i="0" u="none" strike="noStrike" cap="none">
              <a:solidFill>
                <a:srgbClr val="000000"/>
              </a:solidFill>
              <a:latin typeface="Arial"/>
              <a:ea typeface="Arial"/>
              <a:cs typeface="Arial"/>
              <a:sym typeface="Arial"/>
            </a:endParaRPr>
          </a:p>
        </p:txBody>
      </p:sp>
      <p:sp>
        <p:nvSpPr>
          <p:cNvPr id="804" name="Google Shape;804;p108"/>
          <p:cNvSpPr/>
          <p:nvPr/>
        </p:nvSpPr>
        <p:spPr>
          <a:xfrm>
            <a:off x="1287750" y="3498825"/>
            <a:ext cx="3067500" cy="5541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400" b="0" i="0" u="none" strike="noStrike" cap="none">
                <a:solidFill>
                  <a:srgbClr val="000000"/>
                </a:solidFill>
                <a:latin typeface="Arial"/>
                <a:ea typeface="Arial"/>
                <a:cs typeface="Arial"/>
                <a:sym typeface="Arial"/>
              </a:rPr>
              <a:t>Students don’t feel like they belong/are accepted at school</a:t>
            </a:r>
            <a:endParaRPr sz="1400" b="0" i="0" u="none" strike="noStrike" cap="none">
              <a:solidFill>
                <a:srgbClr val="000000"/>
              </a:solidFill>
              <a:latin typeface="Arial"/>
              <a:ea typeface="Arial"/>
              <a:cs typeface="Arial"/>
              <a:sym typeface="Arial"/>
            </a:endParaRPr>
          </a:p>
        </p:txBody>
      </p:sp>
      <p:sp>
        <p:nvSpPr>
          <p:cNvPr id="805" name="Google Shape;805;p108"/>
          <p:cNvSpPr txBox="1"/>
          <p:nvPr/>
        </p:nvSpPr>
        <p:spPr>
          <a:xfrm>
            <a:off x="238900" y="146125"/>
            <a:ext cx="4960800" cy="7329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1000"/>
              </a:spcAft>
              <a:buClr>
                <a:srgbClr val="000000"/>
              </a:buClr>
              <a:buSzPts val="1550"/>
              <a:buFont typeface="Arial"/>
              <a:buNone/>
            </a:pPr>
            <a:r>
              <a:rPr lang="en-US" sz="1900">
                <a:latin typeface="Verdana"/>
                <a:ea typeface="Verdana"/>
                <a:cs typeface="Verdana"/>
                <a:sym typeface="Verdana"/>
              </a:rPr>
              <a:t>Struggling academically and/or behaviorally</a:t>
            </a:r>
            <a:endParaRPr sz="1900" b="0" i="0" u="none" strike="noStrike" cap="none">
              <a:solidFill>
                <a:srgbClr val="000000"/>
              </a:solidFill>
              <a:latin typeface="Arial"/>
              <a:ea typeface="Arial"/>
              <a:cs typeface="Arial"/>
              <a:sym typeface="Arial"/>
            </a:endParaRPr>
          </a:p>
        </p:txBody>
      </p:sp>
      <p:cxnSp>
        <p:nvCxnSpPr>
          <p:cNvPr id="806" name="Google Shape;806;p108"/>
          <p:cNvCxnSpPr>
            <a:endCxn id="799" idx="1"/>
          </p:cNvCxnSpPr>
          <p:nvPr/>
        </p:nvCxnSpPr>
        <p:spPr>
          <a:xfrm rot="10800000" flipH="1">
            <a:off x="3644650" y="3407275"/>
            <a:ext cx="1195500" cy="2633700"/>
          </a:xfrm>
          <a:prstGeom prst="straightConnector1">
            <a:avLst/>
          </a:prstGeom>
          <a:noFill/>
          <a:ln w="9525" cap="flat" cmpd="sng">
            <a:solidFill>
              <a:schemeClr val="dk1"/>
            </a:solidFill>
            <a:prstDash val="solid"/>
            <a:round/>
            <a:headEnd type="none" w="sm" len="sm"/>
            <a:tailEnd type="none" w="sm" len="sm"/>
          </a:ln>
        </p:spPr>
      </p:cxnSp>
      <p:sp>
        <p:nvSpPr>
          <p:cNvPr id="807" name="Google Shape;807;p108"/>
          <p:cNvSpPr txBox="1"/>
          <p:nvPr/>
        </p:nvSpPr>
        <p:spPr>
          <a:xfrm>
            <a:off x="238900" y="6120675"/>
            <a:ext cx="6570900" cy="6783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solidFill>
                  <a:schemeClr val="dk1"/>
                </a:solidFill>
                <a:latin typeface="Verdana"/>
                <a:ea typeface="Verdana"/>
                <a:cs typeface="Verdana"/>
                <a:sym typeface="Verdana"/>
              </a:rPr>
              <a:t>Personal stress (e.g., illness, isolation, mental health concerns, economic hardships)  </a:t>
            </a:r>
            <a:endParaRPr sz="1900"/>
          </a:p>
        </p:txBody>
      </p:sp>
      <p:sp>
        <p:nvSpPr>
          <p:cNvPr id="808" name="Google Shape;808;p108"/>
          <p:cNvSpPr/>
          <p:nvPr/>
        </p:nvSpPr>
        <p:spPr>
          <a:xfrm>
            <a:off x="1210010" y="2839815"/>
            <a:ext cx="30186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Clr>
                <a:schemeClr val="dk1"/>
              </a:buClr>
              <a:buSzPts val="1200"/>
              <a:buFont typeface="Arial"/>
              <a:buNone/>
            </a:pPr>
            <a:r>
              <a:rPr lang="en-US">
                <a:solidFill>
                  <a:schemeClr val="dk1"/>
                </a:solidFill>
              </a:rPr>
              <a:t>Lack of scaffolding in instruction</a:t>
            </a:r>
            <a:endParaRPr>
              <a:solidFill>
                <a:schemeClr val="dk1"/>
              </a:solidFill>
            </a:endParaRPr>
          </a:p>
        </p:txBody>
      </p:sp>
      <p:sp>
        <p:nvSpPr>
          <p:cNvPr id="809" name="Google Shape;809;p108"/>
          <p:cNvSpPr/>
          <p:nvPr/>
        </p:nvSpPr>
        <p:spPr>
          <a:xfrm>
            <a:off x="1134550" y="4150342"/>
            <a:ext cx="3169500" cy="4260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a:t>Lack of enrichment opportuntities</a:t>
            </a:r>
            <a:endParaRPr b="0" i="0" u="none" strike="noStrike" cap="none">
              <a:solidFill>
                <a:srgbClr val="000000"/>
              </a:solidFill>
              <a:latin typeface="Arial"/>
              <a:ea typeface="Arial"/>
              <a:cs typeface="Arial"/>
              <a:sym typeface="Arial"/>
            </a:endParaRPr>
          </a:p>
        </p:txBody>
      </p:sp>
      <p:sp>
        <p:nvSpPr>
          <p:cNvPr id="810" name="Google Shape;810;p108"/>
          <p:cNvSpPr/>
          <p:nvPr/>
        </p:nvSpPr>
        <p:spPr>
          <a:xfrm>
            <a:off x="595573" y="5420519"/>
            <a:ext cx="3018600" cy="5541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a:solidFill>
                  <a:schemeClr val="dk1"/>
                </a:solidFill>
                <a:latin typeface="Verdana"/>
                <a:ea typeface="Verdana"/>
                <a:cs typeface="Verdana"/>
                <a:sym typeface="Verdana"/>
              </a:rPr>
              <a:t>No meaningful relationships to adults in school</a:t>
            </a:r>
            <a:endParaRPr b="0" i="0" u="none" strike="noStrike" cap="none">
              <a:solidFill>
                <a:srgbClr val="000000"/>
              </a:solidFill>
              <a:latin typeface="Arial"/>
              <a:ea typeface="Arial"/>
              <a:cs typeface="Arial"/>
              <a:sym typeface="Arial"/>
            </a:endParaRPr>
          </a:p>
        </p:txBody>
      </p:sp>
      <p:sp>
        <p:nvSpPr>
          <p:cNvPr id="799" name="Google Shape;799;p108"/>
          <p:cNvSpPr/>
          <p:nvPr/>
        </p:nvSpPr>
        <p:spPr>
          <a:xfrm>
            <a:off x="4840150" y="1699975"/>
            <a:ext cx="2942400" cy="34146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Clr>
                <a:schemeClr val="dk1"/>
              </a:buClr>
              <a:buSzPts val="2800"/>
              <a:buFont typeface="Arial"/>
              <a:buNone/>
            </a:pPr>
            <a:r>
              <a:rPr lang="en-US" sz="2200">
                <a:solidFill>
                  <a:schemeClr val="dk1"/>
                </a:solidFill>
                <a:latin typeface="Verdana"/>
                <a:ea typeface="Verdana"/>
                <a:cs typeface="Verdana"/>
                <a:sym typeface="Verdana"/>
              </a:rPr>
              <a:t>Why is 35% of the student population at-risk of being chronically absent, particularly among students with disabilities (85%)?</a:t>
            </a:r>
            <a:endParaRPr sz="2200" i="0" u="none" strike="noStrike" cap="none">
              <a:solidFill>
                <a:schemeClr val="dk1"/>
              </a:solidFill>
              <a:latin typeface="Verdana"/>
              <a:ea typeface="Verdana"/>
              <a:cs typeface="Verdana"/>
              <a:sym typeface="Verdana"/>
            </a:endParaRPr>
          </a:p>
        </p:txBody>
      </p:sp>
      <p:sp>
        <p:nvSpPr>
          <p:cNvPr id="811" name="Google Shape;811;p108"/>
          <p:cNvSpPr txBox="1"/>
          <p:nvPr/>
        </p:nvSpPr>
        <p:spPr>
          <a:xfrm>
            <a:off x="5773100" y="422025"/>
            <a:ext cx="3018600" cy="9654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2200"/>
              <a:buFont typeface="Arial"/>
              <a:buNone/>
            </a:pPr>
            <a:r>
              <a:rPr lang="en-US" sz="2400" b="0" i="0" u="none" strike="noStrike" cap="none">
                <a:solidFill>
                  <a:srgbClr val="FFFFFF"/>
                </a:solidFill>
                <a:latin typeface="Verdana"/>
                <a:ea typeface="Verdana"/>
                <a:cs typeface="Verdana"/>
                <a:sym typeface="Verdana"/>
              </a:rPr>
              <a:t>Anywhere School</a:t>
            </a:r>
            <a:endParaRPr sz="2400" b="0" i="0" u="none" strike="noStrike" cap="none">
              <a:solidFill>
                <a:srgbClr val="FFFFFF"/>
              </a:solidFill>
              <a:latin typeface="Verdana"/>
              <a:ea typeface="Verdana"/>
              <a:cs typeface="Verdana"/>
              <a:sym typeface="Verdana"/>
            </a:endParaRPr>
          </a:p>
          <a:p>
            <a:pPr marL="0" marR="0" lvl="0" indent="0" algn="ctr" rtl="0">
              <a:lnSpc>
                <a:spcPct val="90000"/>
              </a:lnSpc>
              <a:spcBef>
                <a:spcPts val="0"/>
              </a:spcBef>
              <a:spcAft>
                <a:spcPts val="0"/>
              </a:spcAft>
              <a:buClr>
                <a:srgbClr val="000000"/>
              </a:buClr>
              <a:buSzPts val="2200"/>
              <a:buFont typeface="Arial"/>
              <a:buNone/>
            </a:pPr>
            <a:r>
              <a:rPr lang="en-US" sz="2400" b="0" i="0" u="none" strike="noStrike" cap="none">
                <a:solidFill>
                  <a:srgbClr val="FFFFFF"/>
                </a:solidFill>
                <a:latin typeface="Verdana"/>
                <a:ea typeface="Verdana"/>
                <a:cs typeface="Verdana"/>
                <a:sym typeface="Verdana"/>
              </a:rPr>
              <a:t>Fishbone Example</a:t>
            </a:r>
            <a:endParaRPr sz="2400" b="0" i="0" u="none" strike="noStrike" cap="none">
              <a:solidFill>
                <a:srgbClr val="FFFFFF"/>
              </a:solidFill>
              <a:latin typeface="Verdana"/>
              <a:ea typeface="Verdana"/>
              <a:cs typeface="Verdana"/>
              <a:sym typeface="Verdana"/>
            </a:endParaRPr>
          </a:p>
        </p:txBody>
      </p:sp>
      <p:sp>
        <p:nvSpPr>
          <p:cNvPr id="812" name="Google Shape;812;p108"/>
          <p:cNvSpPr txBox="1"/>
          <p:nvPr/>
        </p:nvSpPr>
        <p:spPr>
          <a:xfrm>
            <a:off x="6176250" y="5251988"/>
            <a:ext cx="2685300" cy="5541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Workbook p. 2</a:t>
            </a:r>
            <a:r>
              <a:rPr lang="en-US" sz="2400">
                <a:latin typeface="Verdana"/>
                <a:ea typeface="Verdana"/>
                <a:cs typeface="Verdana"/>
                <a:sym typeface="Verdana"/>
              </a:rPr>
              <a:t>1</a:t>
            </a:r>
            <a:endParaRPr sz="2400" b="0" i="0" u="none" strike="noStrike" cap="none">
              <a:solidFill>
                <a:srgbClr val="000000"/>
              </a:solidFill>
              <a:latin typeface="Verdana"/>
              <a:ea typeface="Verdana"/>
              <a:cs typeface="Verdana"/>
              <a:sym typeface="Verdana"/>
            </a:endParaRPr>
          </a:p>
        </p:txBody>
      </p:sp>
      <p:pic>
        <p:nvPicPr>
          <p:cNvPr id="813" name="Google Shape;813;p108"/>
          <p:cNvPicPr preferRelativeResize="0"/>
          <p:nvPr/>
        </p:nvPicPr>
        <p:blipFill rotWithShape="1">
          <a:blip r:embed="rId3">
            <a:alphaModFix/>
          </a:blip>
          <a:srcRect/>
          <a:stretch/>
        </p:blipFill>
        <p:spPr>
          <a:xfrm flipH="1">
            <a:off x="7863850" y="4447275"/>
            <a:ext cx="997700" cy="762250"/>
          </a:xfrm>
          <a:prstGeom prst="rect">
            <a:avLst/>
          </a:prstGeom>
          <a:noFill/>
          <a:ln>
            <a:noFill/>
          </a:ln>
        </p:spPr>
      </p:pic>
      <p:sp>
        <p:nvSpPr>
          <p:cNvPr id="814" name="Google Shape;814;p108"/>
          <p:cNvSpPr/>
          <p:nvPr/>
        </p:nvSpPr>
        <p:spPr>
          <a:xfrm>
            <a:off x="601400" y="1490375"/>
            <a:ext cx="2942400" cy="5541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Clr>
                <a:schemeClr val="dk1"/>
              </a:buClr>
              <a:buSzPts val="1200"/>
              <a:buFont typeface="Arial"/>
              <a:buNone/>
            </a:pPr>
            <a:r>
              <a:rPr lang="en-US" sz="1300">
                <a:solidFill>
                  <a:schemeClr val="dk1"/>
                </a:solidFill>
              </a:rPr>
              <a:t>Instruction primarily focuses on “drill and kill” teaching strategies</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0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0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0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cxnSp>
        <p:nvCxnSpPr>
          <p:cNvPr id="820" name="Google Shape;820;p109"/>
          <p:cNvCxnSpPr>
            <a:stCxn id="821" idx="1"/>
          </p:cNvCxnSpPr>
          <p:nvPr/>
        </p:nvCxnSpPr>
        <p:spPr>
          <a:xfrm flipH="1">
            <a:off x="1217650" y="3407275"/>
            <a:ext cx="3622500" cy="8400"/>
          </a:xfrm>
          <a:prstGeom prst="straightConnector1">
            <a:avLst/>
          </a:prstGeom>
          <a:noFill/>
          <a:ln w="9525" cap="flat" cmpd="sng">
            <a:solidFill>
              <a:schemeClr val="dk1"/>
            </a:solidFill>
            <a:prstDash val="solid"/>
            <a:round/>
            <a:headEnd type="none" w="sm" len="sm"/>
            <a:tailEnd type="none" w="sm" len="sm"/>
          </a:ln>
        </p:spPr>
      </p:cxnSp>
      <p:cxnSp>
        <p:nvCxnSpPr>
          <p:cNvPr id="822" name="Google Shape;822;p109"/>
          <p:cNvCxnSpPr>
            <a:stCxn id="821" idx="1"/>
          </p:cNvCxnSpPr>
          <p:nvPr/>
        </p:nvCxnSpPr>
        <p:spPr>
          <a:xfrm rot="10800000">
            <a:off x="3163450" y="877075"/>
            <a:ext cx="1676700" cy="2530200"/>
          </a:xfrm>
          <a:prstGeom prst="straightConnector1">
            <a:avLst/>
          </a:prstGeom>
          <a:noFill/>
          <a:ln w="9525" cap="flat" cmpd="sng">
            <a:solidFill>
              <a:schemeClr val="dk1"/>
            </a:solidFill>
            <a:prstDash val="solid"/>
            <a:round/>
            <a:headEnd type="none" w="sm" len="sm"/>
            <a:tailEnd type="none" w="sm" len="sm"/>
          </a:ln>
        </p:spPr>
      </p:cxnSp>
      <p:sp>
        <p:nvSpPr>
          <p:cNvPr id="823" name="Google Shape;823;p109"/>
          <p:cNvSpPr/>
          <p:nvPr/>
        </p:nvSpPr>
        <p:spPr>
          <a:xfrm>
            <a:off x="465800" y="982025"/>
            <a:ext cx="27837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a:t>Increase in suspensions</a:t>
            </a:r>
            <a:endParaRPr sz="1400" b="0" i="0" u="none" strike="noStrike" cap="none">
              <a:solidFill>
                <a:srgbClr val="000000"/>
              </a:solidFill>
              <a:latin typeface="Arial"/>
              <a:ea typeface="Arial"/>
              <a:cs typeface="Arial"/>
              <a:sym typeface="Arial"/>
            </a:endParaRPr>
          </a:p>
        </p:txBody>
      </p:sp>
      <p:sp>
        <p:nvSpPr>
          <p:cNvPr id="824" name="Google Shape;824;p109"/>
          <p:cNvSpPr txBox="1"/>
          <p:nvPr/>
        </p:nvSpPr>
        <p:spPr>
          <a:xfrm>
            <a:off x="238900" y="146125"/>
            <a:ext cx="4960800" cy="7329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1000"/>
              </a:spcAft>
              <a:buClr>
                <a:srgbClr val="000000"/>
              </a:buClr>
              <a:buSzPts val="1550"/>
              <a:buFont typeface="Arial"/>
              <a:buNone/>
            </a:pPr>
            <a:r>
              <a:rPr lang="en-US" sz="1900">
                <a:latin typeface="Verdana"/>
                <a:ea typeface="Verdana"/>
                <a:cs typeface="Verdana"/>
                <a:sym typeface="Verdana"/>
              </a:rPr>
              <a:t>Struggling academically and/or behaviorally</a:t>
            </a:r>
            <a:endParaRPr sz="1900" b="0" i="0" u="none" strike="noStrike" cap="none">
              <a:solidFill>
                <a:srgbClr val="000000"/>
              </a:solidFill>
              <a:latin typeface="Arial"/>
              <a:ea typeface="Arial"/>
              <a:cs typeface="Arial"/>
              <a:sym typeface="Arial"/>
            </a:endParaRPr>
          </a:p>
        </p:txBody>
      </p:sp>
      <p:cxnSp>
        <p:nvCxnSpPr>
          <p:cNvPr id="825" name="Google Shape;825;p109"/>
          <p:cNvCxnSpPr>
            <a:endCxn id="821" idx="1"/>
          </p:cNvCxnSpPr>
          <p:nvPr/>
        </p:nvCxnSpPr>
        <p:spPr>
          <a:xfrm rot="10800000" flipH="1">
            <a:off x="3644650" y="3407275"/>
            <a:ext cx="1195500" cy="2633700"/>
          </a:xfrm>
          <a:prstGeom prst="straightConnector1">
            <a:avLst/>
          </a:prstGeom>
          <a:noFill/>
          <a:ln w="9525" cap="flat" cmpd="sng">
            <a:solidFill>
              <a:schemeClr val="dk1"/>
            </a:solidFill>
            <a:prstDash val="solid"/>
            <a:round/>
            <a:headEnd type="none" w="sm" len="sm"/>
            <a:tailEnd type="none" w="sm" len="sm"/>
          </a:ln>
        </p:spPr>
      </p:cxnSp>
      <p:sp>
        <p:nvSpPr>
          <p:cNvPr id="826" name="Google Shape;826;p109"/>
          <p:cNvSpPr txBox="1"/>
          <p:nvPr/>
        </p:nvSpPr>
        <p:spPr>
          <a:xfrm>
            <a:off x="238900" y="6120675"/>
            <a:ext cx="6570900" cy="6783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solidFill>
                  <a:schemeClr val="dk1"/>
                </a:solidFill>
                <a:latin typeface="Verdana"/>
                <a:ea typeface="Verdana"/>
                <a:cs typeface="Verdana"/>
                <a:sym typeface="Verdana"/>
              </a:rPr>
              <a:t>Personal stress (illness, isolation, mental health concerns, economic hardships)  </a:t>
            </a:r>
            <a:endParaRPr sz="1900"/>
          </a:p>
        </p:txBody>
      </p:sp>
      <p:sp>
        <p:nvSpPr>
          <p:cNvPr id="827" name="Google Shape;827;p109"/>
          <p:cNvSpPr/>
          <p:nvPr/>
        </p:nvSpPr>
        <p:spPr>
          <a:xfrm>
            <a:off x="1274556" y="2839815"/>
            <a:ext cx="30186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Clr>
                <a:schemeClr val="dk1"/>
              </a:buClr>
              <a:buSzPts val="1200"/>
              <a:buFont typeface="Arial"/>
              <a:buNone/>
            </a:pPr>
            <a:r>
              <a:rPr lang="en-US">
                <a:solidFill>
                  <a:schemeClr val="dk1"/>
                </a:solidFill>
              </a:rPr>
              <a:t>Lack of scaffolding in instruction</a:t>
            </a:r>
            <a:endParaRPr>
              <a:solidFill>
                <a:schemeClr val="dk1"/>
              </a:solidFill>
            </a:endParaRPr>
          </a:p>
        </p:txBody>
      </p:sp>
      <p:sp>
        <p:nvSpPr>
          <p:cNvPr id="828" name="Google Shape;828;p109"/>
          <p:cNvSpPr/>
          <p:nvPr/>
        </p:nvSpPr>
        <p:spPr>
          <a:xfrm>
            <a:off x="1134550" y="4150342"/>
            <a:ext cx="3169500" cy="4260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a:t>Lack of enrichment opportuntities</a:t>
            </a:r>
            <a:endParaRPr b="0" i="0" u="none" strike="noStrike" cap="none">
              <a:solidFill>
                <a:srgbClr val="000000"/>
              </a:solidFill>
              <a:latin typeface="Arial"/>
              <a:ea typeface="Arial"/>
              <a:cs typeface="Arial"/>
              <a:sym typeface="Arial"/>
            </a:endParaRPr>
          </a:p>
        </p:txBody>
      </p:sp>
      <p:sp>
        <p:nvSpPr>
          <p:cNvPr id="829" name="Google Shape;829;p109"/>
          <p:cNvSpPr/>
          <p:nvPr/>
        </p:nvSpPr>
        <p:spPr>
          <a:xfrm>
            <a:off x="595573" y="5420519"/>
            <a:ext cx="3018600" cy="5541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a:solidFill>
                  <a:schemeClr val="dk1"/>
                </a:solidFill>
                <a:latin typeface="Verdana"/>
                <a:ea typeface="Verdana"/>
                <a:cs typeface="Verdana"/>
                <a:sym typeface="Verdana"/>
              </a:rPr>
              <a:t>No meaningful relationships to adults in school</a:t>
            </a:r>
            <a:endParaRPr b="0" i="0" u="none" strike="noStrike" cap="none">
              <a:solidFill>
                <a:srgbClr val="000000"/>
              </a:solidFill>
              <a:latin typeface="Arial"/>
              <a:ea typeface="Arial"/>
              <a:cs typeface="Arial"/>
              <a:sym typeface="Arial"/>
            </a:endParaRPr>
          </a:p>
        </p:txBody>
      </p:sp>
      <p:sp>
        <p:nvSpPr>
          <p:cNvPr id="821" name="Google Shape;821;p109"/>
          <p:cNvSpPr/>
          <p:nvPr/>
        </p:nvSpPr>
        <p:spPr>
          <a:xfrm>
            <a:off x="4840150" y="1699975"/>
            <a:ext cx="2942400" cy="34146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Clr>
                <a:schemeClr val="dk1"/>
              </a:buClr>
              <a:buSzPts val="2800"/>
              <a:buFont typeface="Arial"/>
              <a:buNone/>
            </a:pPr>
            <a:r>
              <a:rPr lang="en-US" sz="2200">
                <a:solidFill>
                  <a:schemeClr val="dk1"/>
                </a:solidFill>
                <a:latin typeface="Verdana"/>
                <a:ea typeface="Verdana"/>
                <a:cs typeface="Verdana"/>
                <a:sym typeface="Verdana"/>
              </a:rPr>
              <a:t>Why is 35% of the student population at-risk of being chronically absent, particularly among students with disabilities (85%)?</a:t>
            </a:r>
            <a:endParaRPr sz="2200" i="0" u="none" strike="noStrike" cap="none">
              <a:solidFill>
                <a:schemeClr val="dk1"/>
              </a:solidFill>
              <a:latin typeface="Verdana"/>
              <a:ea typeface="Verdana"/>
              <a:cs typeface="Verdana"/>
              <a:sym typeface="Verdana"/>
            </a:endParaRPr>
          </a:p>
        </p:txBody>
      </p:sp>
      <p:sp>
        <p:nvSpPr>
          <p:cNvPr id="830" name="Google Shape;830;p109"/>
          <p:cNvSpPr txBox="1"/>
          <p:nvPr/>
        </p:nvSpPr>
        <p:spPr>
          <a:xfrm>
            <a:off x="5773100" y="422025"/>
            <a:ext cx="3018600" cy="9654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2200"/>
              <a:buFont typeface="Arial"/>
              <a:buNone/>
            </a:pPr>
            <a:r>
              <a:rPr lang="en-US" sz="2400" b="0" i="0" u="none" strike="noStrike" cap="none">
                <a:solidFill>
                  <a:srgbClr val="FFFFFF"/>
                </a:solidFill>
                <a:latin typeface="Verdana"/>
                <a:ea typeface="Verdana"/>
                <a:cs typeface="Verdana"/>
                <a:sym typeface="Verdana"/>
              </a:rPr>
              <a:t>Anywhere School</a:t>
            </a:r>
            <a:endParaRPr sz="2400" b="0" i="0" u="none" strike="noStrike" cap="none">
              <a:solidFill>
                <a:srgbClr val="FFFFFF"/>
              </a:solidFill>
              <a:latin typeface="Verdana"/>
              <a:ea typeface="Verdana"/>
              <a:cs typeface="Verdana"/>
              <a:sym typeface="Verdana"/>
            </a:endParaRPr>
          </a:p>
          <a:p>
            <a:pPr marL="0" marR="0" lvl="0" indent="0" algn="ctr" rtl="0">
              <a:lnSpc>
                <a:spcPct val="90000"/>
              </a:lnSpc>
              <a:spcBef>
                <a:spcPts val="0"/>
              </a:spcBef>
              <a:spcAft>
                <a:spcPts val="0"/>
              </a:spcAft>
              <a:buClr>
                <a:srgbClr val="000000"/>
              </a:buClr>
              <a:buSzPts val="2200"/>
              <a:buFont typeface="Arial"/>
              <a:buNone/>
            </a:pPr>
            <a:r>
              <a:rPr lang="en-US" sz="2400" b="0" i="0" u="none" strike="noStrike" cap="none">
                <a:solidFill>
                  <a:srgbClr val="FFFFFF"/>
                </a:solidFill>
                <a:latin typeface="Verdana"/>
                <a:ea typeface="Verdana"/>
                <a:cs typeface="Verdana"/>
                <a:sym typeface="Verdana"/>
              </a:rPr>
              <a:t>Fishbone Example</a:t>
            </a:r>
            <a:endParaRPr sz="2400" b="0" i="0" u="none" strike="noStrike" cap="none">
              <a:solidFill>
                <a:srgbClr val="FFFFFF"/>
              </a:solidFill>
              <a:latin typeface="Verdana"/>
              <a:ea typeface="Verdana"/>
              <a:cs typeface="Verdana"/>
              <a:sym typeface="Verdana"/>
            </a:endParaRPr>
          </a:p>
        </p:txBody>
      </p:sp>
      <p:sp>
        <p:nvSpPr>
          <p:cNvPr id="831" name="Google Shape;831;p109"/>
          <p:cNvSpPr txBox="1"/>
          <p:nvPr/>
        </p:nvSpPr>
        <p:spPr>
          <a:xfrm>
            <a:off x="6176250" y="5251988"/>
            <a:ext cx="2685300" cy="5541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Workbook p. 2</a:t>
            </a:r>
            <a:r>
              <a:rPr lang="en-US" sz="2400">
                <a:latin typeface="Verdana"/>
                <a:ea typeface="Verdana"/>
                <a:cs typeface="Verdana"/>
                <a:sym typeface="Verdana"/>
              </a:rPr>
              <a:t>1</a:t>
            </a:r>
            <a:endParaRPr sz="2400" b="0" i="0" u="none" strike="noStrike" cap="none">
              <a:solidFill>
                <a:srgbClr val="000000"/>
              </a:solidFill>
              <a:latin typeface="Verdana"/>
              <a:ea typeface="Verdana"/>
              <a:cs typeface="Verdana"/>
              <a:sym typeface="Verdana"/>
            </a:endParaRPr>
          </a:p>
        </p:txBody>
      </p:sp>
      <p:pic>
        <p:nvPicPr>
          <p:cNvPr id="832" name="Google Shape;832;p109"/>
          <p:cNvPicPr preferRelativeResize="0"/>
          <p:nvPr/>
        </p:nvPicPr>
        <p:blipFill rotWithShape="1">
          <a:blip r:embed="rId3">
            <a:alphaModFix/>
          </a:blip>
          <a:srcRect/>
          <a:stretch/>
        </p:blipFill>
        <p:spPr>
          <a:xfrm flipH="1">
            <a:off x="7863850" y="4447275"/>
            <a:ext cx="997700" cy="762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110"/>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Arial"/>
              <a:buNone/>
            </a:pPr>
            <a:r>
              <a:rPr lang="en-US"/>
              <a:t>Anywhere School: </a:t>
            </a:r>
            <a:endParaRPr/>
          </a:p>
          <a:p>
            <a:pPr marL="0" lvl="0" indent="0" algn="ctr" rtl="0">
              <a:lnSpc>
                <a:spcPct val="100000"/>
              </a:lnSpc>
              <a:spcBef>
                <a:spcPts val="0"/>
              </a:spcBef>
              <a:spcAft>
                <a:spcPts val="0"/>
              </a:spcAft>
              <a:buSzPct val="111111"/>
              <a:buNone/>
            </a:pPr>
            <a:r>
              <a:rPr lang="en-US"/>
              <a:t>Data to support the “why”</a:t>
            </a:r>
            <a:endParaRPr/>
          </a:p>
        </p:txBody>
      </p:sp>
      <p:sp>
        <p:nvSpPr>
          <p:cNvPr id="839" name="Google Shape;839;p110"/>
          <p:cNvSpPr txBox="1">
            <a:spLocks noGrp="1"/>
          </p:cNvSpPr>
          <p:nvPr>
            <p:ph type="body" idx="4294967295"/>
          </p:nvPr>
        </p:nvSpPr>
        <p:spPr>
          <a:xfrm>
            <a:off x="457250" y="2792478"/>
            <a:ext cx="8229600" cy="3453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600">
                <a:latin typeface="Verdana"/>
                <a:ea typeface="Verdana"/>
                <a:cs typeface="Verdana"/>
                <a:sym typeface="Verdana"/>
              </a:rPr>
              <a:t>TFI features 1.4, 1.5 and 1.9 scored a 1 or 0</a:t>
            </a:r>
            <a:endParaRPr sz="2600">
              <a:latin typeface="Verdana"/>
              <a:ea typeface="Verdana"/>
              <a:cs typeface="Verdana"/>
              <a:sym typeface="Verdana"/>
            </a:endParaRPr>
          </a:p>
          <a:p>
            <a:pPr marL="457200" lvl="0"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teaching expectations</a:t>
            </a:r>
            <a:endParaRPr sz="2600">
              <a:latin typeface="Verdana"/>
              <a:ea typeface="Verdana"/>
              <a:cs typeface="Verdana"/>
              <a:sym typeface="Verdana"/>
            </a:endParaRPr>
          </a:p>
          <a:p>
            <a:pPr marL="457200" lvl="0"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problem behavior definitions/discipline flowchart</a:t>
            </a:r>
            <a:endParaRPr sz="2600">
              <a:latin typeface="Verdana"/>
              <a:ea typeface="Verdana"/>
              <a:cs typeface="Verdana"/>
              <a:sym typeface="Verdana"/>
            </a:endParaRPr>
          </a:p>
          <a:p>
            <a:pPr marL="457200" lvl="0"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feedback &amp; acknowledgement system</a:t>
            </a:r>
            <a:endParaRPr sz="2600">
              <a:latin typeface="Verdana"/>
              <a:ea typeface="Verdana"/>
              <a:cs typeface="Verdana"/>
              <a:sym typeface="Verdana"/>
            </a:endParaRPr>
          </a:p>
          <a:p>
            <a:pPr marL="0" lvl="0" indent="0" algn="l" rtl="0">
              <a:lnSpc>
                <a:spcPct val="100000"/>
              </a:lnSpc>
              <a:spcBef>
                <a:spcPts val="0"/>
              </a:spcBef>
              <a:spcAft>
                <a:spcPts val="0"/>
              </a:spcAft>
              <a:buNone/>
            </a:pPr>
            <a:endParaRPr sz="2600">
              <a:latin typeface="Verdana"/>
              <a:ea typeface="Verdana"/>
              <a:cs typeface="Verdana"/>
              <a:sym typeface="Verdana"/>
            </a:endParaRPr>
          </a:p>
          <a:p>
            <a:pPr marL="0" lvl="0" indent="0" algn="l" rtl="0">
              <a:lnSpc>
                <a:spcPct val="100000"/>
              </a:lnSpc>
              <a:spcBef>
                <a:spcPts val="0"/>
              </a:spcBef>
              <a:spcAft>
                <a:spcPts val="0"/>
              </a:spcAft>
              <a:buNone/>
            </a:pPr>
            <a:r>
              <a:rPr lang="en-US" sz="2600">
                <a:latin typeface="Verdana"/>
                <a:ea typeface="Verdana"/>
                <a:cs typeface="Verdana"/>
                <a:sym typeface="Verdana"/>
              </a:rPr>
              <a:t>Classroom observations indicated lack of fidelity for scaffolding across 60% of classrooms</a:t>
            </a:r>
            <a:endParaRPr sz="2600">
              <a:latin typeface="Verdana"/>
              <a:ea typeface="Verdana"/>
              <a:cs typeface="Verdana"/>
              <a:sym typeface="Verdana"/>
            </a:endParaRPr>
          </a:p>
        </p:txBody>
      </p:sp>
      <p:sp>
        <p:nvSpPr>
          <p:cNvPr id="840" name="Google Shape;840;p110"/>
          <p:cNvSpPr txBox="1"/>
          <p:nvPr/>
        </p:nvSpPr>
        <p:spPr>
          <a:xfrm>
            <a:off x="457200" y="1509300"/>
            <a:ext cx="8229600" cy="11430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Clr>
                <a:schemeClr val="dk1"/>
              </a:buClr>
              <a:buSzPts val="1550"/>
              <a:buFont typeface="Arial"/>
              <a:buNone/>
            </a:pPr>
            <a:endParaRPr sz="2800">
              <a:solidFill>
                <a:schemeClr val="dk1"/>
              </a:solidFill>
              <a:latin typeface="Verdana"/>
              <a:ea typeface="Verdana"/>
              <a:cs typeface="Verdana"/>
              <a:sym typeface="Verdana"/>
            </a:endParaRPr>
          </a:p>
          <a:p>
            <a:pPr marL="0" lvl="0" indent="0" algn="l" rtl="0">
              <a:spcBef>
                <a:spcPts val="1000"/>
              </a:spcBef>
              <a:spcAft>
                <a:spcPts val="0"/>
              </a:spcAft>
              <a:buClr>
                <a:schemeClr val="dk1"/>
              </a:buClr>
              <a:buSzPts val="1550"/>
              <a:buFont typeface="Arial"/>
              <a:buNone/>
            </a:pPr>
            <a:r>
              <a:rPr lang="en-US" sz="2800">
                <a:solidFill>
                  <a:schemeClr val="dk1"/>
                </a:solidFill>
                <a:latin typeface="Verdana"/>
                <a:ea typeface="Verdana"/>
                <a:cs typeface="Verdana"/>
                <a:sym typeface="Verdana"/>
              </a:rPr>
              <a:t>Struggling academically and/or behaviorally</a:t>
            </a:r>
            <a:endParaRPr sz="2800">
              <a:solidFill>
                <a:schemeClr val="dk1"/>
              </a:solidFill>
            </a:endParaRPr>
          </a:p>
          <a:p>
            <a:pPr marL="0" marR="0" lvl="0" indent="0" algn="l" rtl="0">
              <a:lnSpc>
                <a:spcPct val="100000"/>
              </a:lnSpc>
              <a:spcBef>
                <a:spcPts val="1000"/>
              </a:spcBef>
              <a:spcAft>
                <a:spcPts val="1000"/>
              </a:spcAft>
              <a:buClr>
                <a:srgbClr val="000000"/>
              </a:buClr>
              <a:buSzPts val="2350"/>
              <a:buFont typeface="Arial"/>
              <a:buNone/>
            </a:pPr>
            <a:endParaRPr sz="2350">
              <a:latin typeface="Verdana"/>
              <a:ea typeface="Verdana"/>
              <a:cs typeface="Verdana"/>
              <a:sym typeface="Verdana"/>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111"/>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11111"/>
              <a:buFont typeface="Arial"/>
              <a:buNone/>
            </a:pPr>
            <a:r>
              <a:rPr lang="en-US"/>
              <a:t>Anywhere School: </a:t>
            </a:r>
            <a:endParaRPr/>
          </a:p>
          <a:p>
            <a:pPr marL="0" lvl="0" indent="0" algn="ctr" rtl="0">
              <a:lnSpc>
                <a:spcPct val="100000"/>
              </a:lnSpc>
              <a:spcBef>
                <a:spcPts val="0"/>
              </a:spcBef>
              <a:spcAft>
                <a:spcPts val="0"/>
              </a:spcAft>
              <a:buSzPct val="114311"/>
              <a:buNone/>
            </a:pPr>
            <a:r>
              <a:rPr lang="en-US" sz="3888"/>
              <a:t>Data to support the “why” (cont’d)</a:t>
            </a:r>
            <a:endParaRPr/>
          </a:p>
        </p:txBody>
      </p:sp>
      <p:sp>
        <p:nvSpPr>
          <p:cNvPr id="847" name="Google Shape;847;p111"/>
          <p:cNvSpPr txBox="1">
            <a:spLocks noGrp="1"/>
          </p:cNvSpPr>
          <p:nvPr>
            <p:ph type="body" idx="4294967295"/>
          </p:nvPr>
        </p:nvSpPr>
        <p:spPr>
          <a:xfrm>
            <a:off x="495750" y="2743200"/>
            <a:ext cx="8138700" cy="3890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2400">
                <a:solidFill>
                  <a:srgbClr val="000000"/>
                </a:solidFill>
                <a:latin typeface="Verdana"/>
                <a:ea typeface="Verdana"/>
                <a:cs typeface="Verdana"/>
                <a:sym typeface="Verdana"/>
              </a:rPr>
              <a:t>- Student survey data indicated that students were experiencing high levels of stress leading to increased rates of absences.</a:t>
            </a:r>
            <a:endParaRPr sz="2400">
              <a:solidFill>
                <a:srgbClr val="000000"/>
              </a:solidFill>
              <a:latin typeface="Verdana"/>
              <a:ea typeface="Verdana"/>
              <a:cs typeface="Verdana"/>
              <a:sym typeface="Verdana"/>
            </a:endParaRPr>
          </a:p>
          <a:p>
            <a:pPr marL="0" lvl="0" indent="0" algn="l" rtl="0">
              <a:lnSpc>
                <a:spcPct val="100000"/>
              </a:lnSpc>
              <a:spcBef>
                <a:spcPts val="500"/>
              </a:spcBef>
              <a:spcAft>
                <a:spcPts val="0"/>
              </a:spcAft>
              <a:buNone/>
            </a:pPr>
            <a:r>
              <a:rPr lang="en-US" sz="2400">
                <a:solidFill>
                  <a:srgbClr val="000000"/>
                </a:solidFill>
                <a:latin typeface="Verdana"/>
                <a:ea typeface="Verdana"/>
                <a:cs typeface="Verdana"/>
                <a:sym typeface="Verdana"/>
              </a:rPr>
              <a:t>- Student survey data indicated that 50% of all students participate in enrichment activities while only 25% of students with disabilities are involved in an enrichment activity.</a:t>
            </a:r>
            <a:endParaRPr sz="2400">
              <a:solidFill>
                <a:srgbClr val="000000"/>
              </a:solidFill>
              <a:latin typeface="Verdana"/>
              <a:ea typeface="Verdana"/>
              <a:cs typeface="Verdana"/>
              <a:sym typeface="Verdana"/>
            </a:endParaRPr>
          </a:p>
          <a:p>
            <a:pPr marL="0" lvl="0" indent="0" algn="l" rtl="0">
              <a:lnSpc>
                <a:spcPct val="100000"/>
              </a:lnSpc>
              <a:spcBef>
                <a:spcPts val="1000"/>
              </a:spcBef>
              <a:spcAft>
                <a:spcPts val="0"/>
              </a:spcAft>
              <a:buNone/>
            </a:pPr>
            <a:r>
              <a:rPr lang="en-US" sz="2400">
                <a:solidFill>
                  <a:srgbClr val="000000"/>
                </a:solidFill>
                <a:latin typeface="Verdana"/>
                <a:ea typeface="Verdana"/>
                <a:cs typeface="Verdana"/>
                <a:sym typeface="Verdana"/>
              </a:rPr>
              <a:t>- Student survey data also indicated that 20% of students with disabilities had a meaningful relationship with an adult.</a:t>
            </a:r>
            <a:endParaRPr sz="2400">
              <a:solidFill>
                <a:srgbClr val="000000"/>
              </a:solidFill>
              <a:latin typeface="Verdana"/>
              <a:ea typeface="Verdana"/>
              <a:cs typeface="Verdana"/>
              <a:sym typeface="Verdana"/>
            </a:endParaRPr>
          </a:p>
        </p:txBody>
      </p:sp>
      <p:sp>
        <p:nvSpPr>
          <p:cNvPr id="848" name="Google Shape;848;p111"/>
          <p:cNvSpPr txBox="1"/>
          <p:nvPr/>
        </p:nvSpPr>
        <p:spPr>
          <a:xfrm>
            <a:off x="495750" y="1524000"/>
            <a:ext cx="8138700" cy="11430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Clr>
                <a:schemeClr val="dk1"/>
              </a:buClr>
              <a:buSzPts val="1100"/>
              <a:buFont typeface="Arial"/>
              <a:buNone/>
            </a:pPr>
            <a:r>
              <a:rPr lang="en-US" sz="2800">
                <a:solidFill>
                  <a:schemeClr val="dk1"/>
                </a:solidFill>
                <a:latin typeface="Verdana"/>
                <a:ea typeface="Verdana"/>
                <a:cs typeface="Verdana"/>
                <a:sym typeface="Verdana"/>
              </a:rPr>
              <a:t>Personal stress (illness, isolation, mental health concerns, economic hardships)  </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112"/>
          <p:cNvSpPr txBox="1">
            <a:spLocks noGrp="1"/>
          </p:cNvSpPr>
          <p:nvPr>
            <p:ph type="body" idx="4294967295"/>
          </p:nvPr>
        </p:nvSpPr>
        <p:spPr>
          <a:xfrm>
            <a:off x="228600" y="1807550"/>
            <a:ext cx="8686800" cy="1833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360"/>
              </a:spcBef>
              <a:spcAft>
                <a:spcPts val="0"/>
              </a:spcAft>
              <a:buSzPts val="1800"/>
              <a:buNone/>
            </a:pPr>
            <a:r>
              <a:rPr lang="en-US">
                <a:latin typeface="Verdana"/>
                <a:ea typeface="Verdana"/>
                <a:cs typeface="Verdana"/>
                <a:sym typeface="Verdana"/>
              </a:rPr>
              <a:t>In 2025, 35% of the student population was at-risk of being chronically absent, with 85% of this group identified as students with disabilities. </a:t>
            </a:r>
            <a:endParaRPr sz="3100">
              <a:latin typeface="Verdana"/>
              <a:ea typeface="Verdana"/>
              <a:cs typeface="Verdana"/>
              <a:sym typeface="Verdana"/>
            </a:endParaRPr>
          </a:p>
        </p:txBody>
      </p:sp>
      <p:sp>
        <p:nvSpPr>
          <p:cNvPr id="854" name="Google Shape;854;p112"/>
          <p:cNvSpPr txBox="1"/>
          <p:nvPr/>
        </p:nvSpPr>
        <p:spPr>
          <a:xfrm>
            <a:off x="228600" y="3809800"/>
            <a:ext cx="8619900" cy="2588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800" b="0" i="0" u="none" strike="noStrike" cap="none">
                <a:solidFill>
                  <a:srgbClr val="0563C1"/>
                </a:solidFill>
                <a:latin typeface="Verdana"/>
                <a:ea typeface="Verdana"/>
                <a:cs typeface="Verdana"/>
                <a:sym typeface="Verdana"/>
              </a:rPr>
              <a:t>This is believed to be due </a:t>
            </a:r>
            <a:r>
              <a:rPr lang="en-US" sz="2800">
                <a:solidFill>
                  <a:srgbClr val="0563C1"/>
                </a:solidFill>
                <a:latin typeface="Verdana"/>
                <a:ea typeface="Verdana"/>
                <a:cs typeface="Verdana"/>
                <a:sym typeface="Verdana"/>
              </a:rPr>
              <a:t>to a lack of fidelity of Tier 1 academic and behavioral practices along with students with disabilities having fewer meaningful relationships with adults and lower rates of participation in enrichment activities. </a:t>
            </a:r>
            <a:endParaRPr sz="2800" b="0" i="0" u="none" strike="noStrike" cap="none">
              <a:solidFill>
                <a:srgbClr val="0563C1"/>
              </a:solidFill>
              <a:latin typeface="Verdana"/>
              <a:ea typeface="Verdana"/>
              <a:cs typeface="Verdana"/>
              <a:sym typeface="Verdana"/>
            </a:endParaRPr>
          </a:p>
        </p:txBody>
      </p:sp>
      <p:sp>
        <p:nvSpPr>
          <p:cNvPr id="855" name="Google Shape;855;p112"/>
          <p:cNvSpPr txBox="1">
            <a:spLocks noGrp="1"/>
          </p:cNvSpPr>
          <p:nvPr>
            <p:ph type="title"/>
          </p:nvPr>
        </p:nvSpPr>
        <p:spPr>
          <a:xfrm>
            <a:off x="228600" y="317025"/>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sz="3200"/>
              <a:t>Anywhere School Precision Statement: </a:t>
            </a:r>
            <a:endParaRPr sz="3200"/>
          </a:p>
          <a:p>
            <a:pPr marL="0" lvl="0" indent="0" algn="ctr" rtl="0">
              <a:lnSpc>
                <a:spcPct val="100000"/>
              </a:lnSpc>
              <a:spcBef>
                <a:spcPts val="0"/>
              </a:spcBef>
              <a:spcAft>
                <a:spcPts val="0"/>
              </a:spcAft>
              <a:buSzPts val="4000"/>
              <a:buNone/>
            </a:pPr>
            <a:r>
              <a:rPr lang="en-US" sz="3200"/>
              <a:t>Bringing it All Together</a:t>
            </a:r>
            <a:endParaRPr sz="420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4"/>
                                        </p:tgtEl>
                                        <p:attrNameLst>
                                          <p:attrName>style.visibility</p:attrName>
                                        </p:attrNameLst>
                                      </p:cBhvr>
                                      <p:to>
                                        <p:strVal val="visible"/>
                                      </p:to>
                                    </p:set>
                                    <p:animEffect transition="in" filter="fade">
                                      <p:cBhvr>
                                        <p:cTn id="7" dur="1000"/>
                                        <p:tgtEl>
                                          <p:spTgt spid="8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113"/>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990"/>
              <a:buNone/>
            </a:pPr>
            <a:r>
              <a:rPr lang="en-US" sz="2850">
                <a:latin typeface="Verdana"/>
                <a:ea typeface="Verdana"/>
                <a:cs typeface="Verdana"/>
                <a:sym typeface="Verdana"/>
              </a:rPr>
              <a:t>Work Time: Step 1</a:t>
            </a:r>
            <a:endParaRPr sz="2850">
              <a:latin typeface="Verdana"/>
              <a:ea typeface="Verdana"/>
              <a:cs typeface="Verdana"/>
              <a:sym typeface="Verdana"/>
            </a:endParaRPr>
          </a:p>
        </p:txBody>
      </p:sp>
      <p:sp>
        <p:nvSpPr>
          <p:cNvPr id="862" name="Google Shape;862;p113"/>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360"/>
              </a:spcBef>
              <a:spcAft>
                <a:spcPts val="0"/>
              </a:spcAft>
              <a:buSzPts val="3200"/>
              <a:buNone/>
            </a:pPr>
            <a:r>
              <a:rPr lang="en-US" sz="2900">
                <a:latin typeface="Verdana"/>
                <a:ea typeface="Verdana"/>
                <a:cs typeface="Verdana"/>
                <a:sym typeface="Verdana"/>
              </a:rPr>
              <a:t>Revisit your problem statement. </a:t>
            </a:r>
            <a:r>
              <a:rPr lang="en-US" sz="2900" i="1">
                <a:latin typeface="Verdana"/>
                <a:ea typeface="Verdana"/>
                <a:cs typeface="Verdana"/>
                <a:sym typeface="Verdana"/>
              </a:rPr>
              <a:t>Individually</a:t>
            </a:r>
            <a:r>
              <a:rPr lang="en-US" sz="2900">
                <a:latin typeface="Verdana"/>
                <a:ea typeface="Verdana"/>
                <a:cs typeface="Verdana"/>
                <a:sym typeface="Verdana"/>
              </a:rPr>
              <a:t> brainstorm as many possible contributing factors of the problem that you can. </a:t>
            </a:r>
            <a:r>
              <a:rPr lang="en-US" sz="2900" i="1">
                <a:solidFill>
                  <a:srgbClr val="FF0000"/>
                </a:solidFill>
                <a:latin typeface="Verdana"/>
                <a:ea typeface="Verdana"/>
                <a:cs typeface="Verdana"/>
                <a:sym typeface="Verdana"/>
              </a:rPr>
              <a:t>Use data to justify your claims!</a:t>
            </a:r>
            <a:endParaRPr sz="2900">
              <a:latin typeface="Verdana"/>
              <a:ea typeface="Verdana"/>
              <a:cs typeface="Verdana"/>
              <a:sym typeface="Verdana"/>
            </a:endParaRPr>
          </a:p>
        </p:txBody>
      </p:sp>
      <p:sp>
        <p:nvSpPr>
          <p:cNvPr id="863" name="Google Shape;863;p113"/>
          <p:cNvSpPr txBox="1">
            <a:spLocks noGrp="1"/>
          </p:cNvSpPr>
          <p:nvPr>
            <p:ph type="body" idx="2"/>
          </p:nvPr>
        </p:nvSpPr>
        <p:spPr>
          <a:xfrm>
            <a:off x="457200" y="1435101"/>
            <a:ext cx="3008400" cy="4512900"/>
          </a:xfrm>
          <a:prstGeom prst="rect">
            <a:avLst/>
          </a:prstGeom>
          <a:solidFill>
            <a:srgbClr val="003369">
              <a:alpha val="73725"/>
            </a:srgbClr>
          </a:solid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en-US" sz="3000">
                <a:latin typeface="Verdana"/>
                <a:ea typeface="Verdana"/>
                <a:cs typeface="Verdana"/>
                <a:sym typeface="Verdana"/>
              </a:rPr>
              <a:t>Developing a Precision Statement</a:t>
            </a:r>
            <a:endParaRPr sz="3000">
              <a:solidFill>
                <a:srgbClr val="FFFFFF"/>
              </a:solidFill>
              <a:latin typeface="Verdana"/>
              <a:ea typeface="Verdana"/>
              <a:cs typeface="Verdana"/>
              <a:sym typeface="Verdana"/>
            </a:endParaRPr>
          </a:p>
        </p:txBody>
      </p:sp>
      <p:pic>
        <p:nvPicPr>
          <p:cNvPr id="864" name="Google Shape;864;p113"/>
          <p:cNvPicPr preferRelativeResize="0"/>
          <p:nvPr/>
        </p:nvPicPr>
        <p:blipFill rotWithShape="1">
          <a:blip r:embed="rId3">
            <a:alphaModFix/>
          </a:blip>
          <a:srcRect/>
          <a:stretch/>
        </p:blipFill>
        <p:spPr>
          <a:xfrm>
            <a:off x="593474" y="3639975"/>
            <a:ext cx="2776275" cy="2121275"/>
          </a:xfrm>
          <a:prstGeom prst="rect">
            <a:avLst/>
          </a:prstGeom>
          <a:noFill/>
          <a:ln>
            <a:noFill/>
          </a:ln>
        </p:spPr>
      </p:pic>
      <p:sp>
        <p:nvSpPr>
          <p:cNvPr id="865" name="Google Shape;865;p113"/>
          <p:cNvSpPr txBox="1"/>
          <p:nvPr/>
        </p:nvSpPr>
        <p:spPr>
          <a:xfrm>
            <a:off x="3761800" y="3778400"/>
            <a:ext cx="25512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u="none" strike="noStrike" cap="none">
                <a:solidFill>
                  <a:srgbClr val="000000"/>
                </a:solidFill>
                <a:latin typeface="Verdana"/>
                <a:ea typeface="Verdana"/>
                <a:cs typeface="Verdana"/>
                <a:sym typeface="Verdana"/>
              </a:rPr>
              <a:t>Workbook p.2</a:t>
            </a:r>
            <a:r>
              <a:rPr lang="en-US" sz="2400">
                <a:latin typeface="Verdana"/>
                <a:ea typeface="Verdana"/>
                <a:cs typeface="Verdana"/>
                <a:sym typeface="Verdana"/>
              </a:rPr>
              <a:t>2</a:t>
            </a:r>
            <a:r>
              <a:rPr lang="en-US" sz="2400" b="0" u="none" strike="noStrike" cap="none">
                <a:solidFill>
                  <a:srgbClr val="000000"/>
                </a:solidFill>
                <a:latin typeface="Verdana"/>
                <a:ea typeface="Verdana"/>
                <a:cs typeface="Verdana"/>
                <a:sym typeface="Verdana"/>
              </a:rPr>
              <a:t> Ecological Factors</a:t>
            </a:r>
            <a:endParaRPr sz="2400" b="0" u="none" strike="noStrike" cap="none">
              <a:solidFill>
                <a:srgbClr val="000000"/>
              </a:solidFill>
              <a:latin typeface="Verdana"/>
              <a:ea typeface="Verdana"/>
              <a:cs typeface="Verdana"/>
              <a:sym typeface="Verdana"/>
            </a:endParaRPr>
          </a:p>
        </p:txBody>
      </p:sp>
      <p:pic>
        <p:nvPicPr>
          <p:cNvPr id="866" name="Google Shape;866;p113"/>
          <p:cNvPicPr preferRelativeResize="0"/>
          <p:nvPr/>
        </p:nvPicPr>
        <p:blipFill rotWithShape="1">
          <a:blip r:embed="rId4">
            <a:alphaModFix/>
          </a:blip>
          <a:srcRect/>
          <a:stretch/>
        </p:blipFill>
        <p:spPr>
          <a:xfrm flipH="1">
            <a:off x="5106025" y="4897000"/>
            <a:ext cx="997700" cy="762250"/>
          </a:xfrm>
          <a:prstGeom prst="rect">
            <a:avLst/>
          </a:prstGeom>
          <a:noFill/>
          <a:ln>
            <a:noFill/>
          </a:ln>
        </p:spPr>
      </p:pic>
      <p:pic>
        <p:nvPicPr>
          <p:cNvPr id="867" name="Google Shape;867;p113" descr="Cartoon Sun image - Free stock photo - Public Domain photo - CC0 ..."/>
          <p:cNvPicPr preferRelativeResize="0"/>
          <p:nvPr/>
        </p:nvPicPr>
        <p:blipFill rotWithShape="1">
          <a:blip r:embed="rId5">
            <a:alphaModFix/>
          </a:blip>
          <a:srcRect/>
          <a:stretch/>
        </p:blipFill>
        <p:spPr>
          <a:xfrm>
            <a:off x="8198950" y="6094400"/>
            <a:ext cx="650450" cy="650450"/>
          </a:xfrm>
          <a:prstGeom prst="rect">
            <a:avLst/>
          </a:prstGeom>
          <a:noFill/>
          <a:ln>
            <a:noFill/>
          </a:ln>
        </p:spPr>
      </p:pic>
      <p:pic>
        <p:nvPicPr>
          <p:cNvPr id="868" name="Google Shape;868;p113" descr="5 Minute Timer: Cozy Camping Background&#10;Nature sounds throughout, Silence at the End" title="5 Minute Cozy Camping Timer (Owls, Birds, and Cricket Sounds Throughout)">
            <a:hlinkClick r:id="rId6"/>
          </p:cNvPr>
          <p:cNvPicPr preferRelativeResize="0"/>
          <p:nvPr/>
        </p:nvPicPr>
        <p:blipFill>
          <a:blip r:embed="rId7">
            <a:alphaModFix/>
          </a:blip>
          <a:stretch>
            <a:fillRect/>
          </a:stretch>
        </p:blipFill>
        <p:spPr>
          <a:xfrm>
            <a:off x="6205425" y="4405327"/>
            <a:ext cx="2229200" cy="125392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60"/>
          <p:cNvPicPr preferRelativeResize="0"/>
          <p:nvPr/>
        </p:nvPicPr>
        <p:blipFill rotWithShape="1">
          <a:blip r:embed="rId3">
            <a:alphaModFix/>
          </a:blip>
          <a:srcRect/>
          <a:stretch/>
        </p:blipFill>
        <p:spPr>
          <a:xfrm>
            <a:off x="6279400" y="1981850"/>
            <a:ext cx="2636000" cy="2636000"/>
          </a:xfrm>
          <a:prstGeom prst="rect">
            <a:avLst/>
          </a:prstGeom>
          <a:noFill/>
          <a:ln>
            <a:noFill/>
          </a:ln>
        </p:spPr>
      </p:pic>
      <p:sp>
        <p:nvSpPr>
          <p:cNvPr id="327" name="Google Shape;327;p60"/>
          <p:cNvSpPr txBox="1">
            <a:spLocks noGrp="1"/>
          </p:cNvSpPr>
          <p:nvPr>
            <p:ph type="body" idx="1"/>
          </p:nvPr>
        </p:nvSpPr>
        <p:spPr>
          <a:xfrm>
            <a:off x="228600" y="1524000"/>
            <a:ext cx="8213700" cy="5182500"/>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100000"/>
              </a:lnSpc>
              <a:spcBef>
                <a:spcPts val="0"/>
              </a:spcBef>
              <a:spcAft>
                <a:spcPts val="0"/>
              </a:spcAft>
              <a:buSzPts val="1800"/>
              <a:buFont typeface="Verdana"/>
              <a:buChar char="➢"/>
            </a:pPr>
            <a:r>
              <a:rPr lang="en-US">
                <a:latin typeface="Verdana"/>
                <a:ea typeface="Verdana"/>
                <a:cs typeface="Verdana"/>
                <a:sym typeface="Verdana"/>
              </a:rPr>
              <a:t>All people engage in some type of problem-solving approach. </a:t>
            </a:r>
            <a:endParaRPr>
              <a:latin typeface="Verdana"/>
              <a:ea typeface="Verdana"/>
              <a:cs typeface="Verdana"/>
              <a:sym typeface="Verdana"/>
            </a:endParaRPr>
          </a:p>
          <a:p>
            <a:pPr marL="457200" lvl="0" indent="0" algn="l" rtl="0">
              <a:lnSpc>
                <a:spcPct val="100000"/>
              </a:lnSpc>
              <a:spcBef>
                <a:spcPts val="0"/>
              </a:spcBef>
              <a:spcAft>
                <a:spcPts val="0"/>
              </a:spcAft>
              <a:buSzPts val="1800"/>
              <a:buNone/>
            </a:pPr>
            <a:endParaRPr sz="2400">
              <a:latin typeface="Verdana"/>
              <a:ea typeface="Verdana"/>
              <a:cs typeface="Verdana"/>
              <a:sym typeface="Verdana"/>
            </a:endParaRPr>
          </a:p>
          <a:p>
            <a:pPr marL="457200" lvl="0" indent="-342900" algn="l" rtl="0">
              <a:lnSpc>
                <a:spcPct val="100000"/>
              </a:lnSpc>
              <a:spcBef>
                <a:spcPts val="0"/>
              </a:spcBef>
              <a:spcAft>
                <a:spcPts val="0"/>
              </a:spcAft>
              <a:buSzPts val="1800"/>
              <a:buFont typeface="Verdana"/>
              <a:buChar char="➢"/>
            </a:pPr>
            <a:r>
              <a:rPr lang="en-US">
                <a:latin typeface="Verdana"/>
                <a:ea typeface="Verdana"/>
                <a:cs typeface="Verdana"/>
                <a:sym typeface="Verdana"/>
              </a:rPr>
              <a:t>Different people solve </a:t>
            </a:r>
            <a:endParaRPr>
              <a:latin typeface="Verdana"/>
              <a:ea typeface="Verdana"/>
              <a:cs typeface="Verdana"/>
              <a:sym typeface="Verdana"/>
            </a:endParaRPr>
          </a:p>
          <a:p>
            <a:pPr marL="457200" lvl="0" indent="0" algn="l" rtl="0">
              <a:lnSpc>
                <a:spcPct val="100000"/>
              </a:lnSpc>
              <a:spcBef>
                <a:spcPts val="0"/>
              </a:spcBef>
              <a:spcAft>
                <a:spcPts val="0"/>
              </a:spcAft>
              <a:buSzPts val="1800"/>
              <a:buNone/>
            </a:pPr>
            <a:r>
              <a:rPr lang="en-US">
                <a:latin typeface="Verdana"/>
                <a:ea typeface="Verdana"/>
                <a:cs typeface="Verdana"/>
                <a:sym typeface="Verdana"/>
              </a:rPr>
              <a:t>problems in different ways, </a:t>
            </a:r>
            <a:endParaRPr>
              <a:latin typeface="Verdana"/>
              <a:ea typeface="Verdana"/>
              <a:cs typeface="Verdana"/>
              <a:sym typeface="Verdana"/>
            </a:endParaRPr>
          </a:p>
          <a:p>
            <a:pPr marL="457200" lvl="0" indent="0" algn="l" rtl="0">
              <a:lnSpc>
                <a:spcPct val="100000"/>
              </a:lnSpc>
              <a:spcBef>
                <a:spcPts val="0"/>
              </a:spcBef>
              <a:spcAft>
                <a:spcPts val="0"/>
              </a:spcAft>
              <a:buSzPts val="1800"/>
              <a:buNone/>
            </a:pPr>
            <a:r>
              <a:rPr lang="en-US">
                <a:latin typeface="Verdana"/>
                <a:ea typeface="Verdana"/>
                <a:cs typeface="Verdana"/>
                <a:sym typeface="Verdana"/>
              </a:rPr>
              <a:t>many times using different </a:t>
            </a:r>
            <a:endParaRPr>
              <a:latin typeface="Verdana"/>
              <a:ea typeface="Verdana"/>
              <a:cs typeface="Verdana"/>
              <a:sym typeface="Verdana"/>
            </a:endParaRPr>
          </a:p>
          <a:p>
            <a:pPr marL="457200" lvl="0" indent="0" algn="l" rtl="0">
              <a:lnSpc>
                <a:spcPct val="100000"/>
              </a:lnSpc>
              <a:spcBef>
                <a:spcPts val="0"/>
              </a:spcBef>
              <a:spcAft>
                <a:spcPts val="0"/>
              </a:spcAft>
              <a:buSzPts val="1800"/>
              <a:buNone/>
            </a:pPr>
            <a:r>
              <a:rPr lang="en-US">
                <a:latin typeface="Verdana"/>
                <a:ea typeface="Verdana"/>
                <a:cs typeface="Verdana"/>
                <a:sym typeface="Verdana"/>
              </a:rPr>
              <a:t>approaches and vocabulary. </a:t>
            </a:r>
            <a:endParaRPr>
              <a:latin typeface="Verdana"/>
              <a:ea typeface="Verdana"/>
              <a:cs typeface="Verdana"/>
              <a:sym typeface="Verdana"/>
            </a:endParaRPr>
          </a:p>
          <a:p>
            <a:pPr marL="457200" lvl="0" indent="0" algn="l" rtl="0">
              <a:lnSpc>
                <a:spcPct val="100000"/>
              </a:lnSpc>
              <a:spcBef>
                <a:spcPts val="0"/>
              </a:spcBef>
              <a:spcAft>
                <a:spcPts val="0"/>
              </a:spcAft>
              <a:buSzPts val="1800"/>
              <a:buNone/>
            </a:pPr>
            <a:endParaRPr sz="2400">
              <a:latin typeface="Verdana"/>
              <a:ea typeface="Verdana"/>
              <a:cs typeface="Verdana"/>
              <a:sym typeface="Verdana"/>
            </a:endParaRPr>
          </a:p>
          <a:p>
            <a:pPr marL="457200" lvl="0" indent="-342900" algn="l" rtl="0">
              <a:lnSpc>
                <a:spcPct val="100000"/>
              </a:lnSpc>
              <a:spcBef>
                <a:spcPts val="0"/>
              </a:spcBef>
              <a:spcAft>
                <a:spcPts val="0"/>
              </a:spcAft>
              <a:buSzPts val="1800"/>
              <a:buFont typeface="Verdana"/>
              <a:buChar char="➢"/>
            </a:pPr>
            <a:r>
              <a:rPr lang="en-US">
                <a:latin typeface="Verdana"/>
                <a:ea typeface="Verdana"/>
                <a:cs typeface="Verdana"/>
                <a:sym typeface="Verdana"/>
              </a:rPr>
              <a:t>Not all data holds the same value for everyone. </a:t>
            </a:r>
            <a:endParaRPr>
              <a:latin typeface="Verdana"/>
              <a:ea typeface="Verdana"/>
              <a:cs typeface="Verdana"/>
              <a:sym typeface="Verdana"/>
            </a:endParaRPr>
          </a:p>
          <a:p>
            <a:pPr marL="457200" lvl="0" indent="0" algn="l" rtl="0">
              <a:lnSpc>
                <a:spcPct val="100000"/>
              </a:lnSpc>
              <a:spcBef>
                <a:spcPts val="0"/>
              </a:spcBef>
              <a:spcAft>
                <a:spcPts val="0"/>
              </a:spcAft>
              <a:buSzPts val="1800"/>
              <a:buNone/>
            </a:pPr>
            <a:endParaRPr sz="2400">
              <a:latin typeface="Verdana"/>
              <a:ea typeface="Verdana"/>
              <a:cs typeface="Verdana"/>
              <a:sym typeface="Verdana"/>
            </a:endParaRPr>
          </a:p>
          <a:p>
            <a:pPr marL="457200" lvl="0" indent="-342900" algn="l" rtl="0">
              <a:lnSpc>
                <a:spcPct val="100000"/>
              </a:lnSpc>
              <a:spcBef>
                <a:spcPts val="0"/>
              </a:spcBef>
              <a:spcAft>
                <a:spcPts val="0"/>
              </a:spcAft>
              <a:buSzPts val="1800"/>
              <a:buFont typeface="Verdana"/>
              <a:buChar char="➢"/>
            </a:pPr>
            <a:r>
              <a:rPr lang="en-US">
                <a:latin typeface="Verdana"/>
                <a:ea typeface="Verdana"/>
                <a:cs typeface="Verdana"/>
                <a:sym typeface="Verdana"/>
              </a:rPr>
              <a:t>Different people have different              trust or comfort with analyzing data.</a:t>
            </a:r>
            <a:endParaRPr>
              <a:latin typeface="Verdana"/>
              <a:ea typeface="Verdana"/>
              <a:cs typeface="Verdana"/>
              <a:sym typeface="Verdana"/>
            </a:endParaRPr>
          </a:p>
        </p:txBody>
      </p:sp>
      <p:sp>
        <p:nvSpPr>
          <p:cNvPr id="328" name="Google Shape;328;p60"/>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a:t>Before we begin…</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114"/>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990"/>
              <a:buNone/>
            </a:pPr>
            <a:r>
              <a:rPr lang="en-US" sz="2850">
                <a:latin typeface="Verdana"/>
                <a:ea typeface="Verdana"/>
                <a:cs typeface="Verdana"/>
                <a:sym typeface="Verdana"/>
              </a:rPr>
              <a:t>Work Time: Step 2</a:t>
            </a:r>
            <a:endParaRPr sz="2850">
              <a:latin typeface="Verdana"/>
              <a:ea typeface="Verdana"/>
              <a:cs typeface="Verdana"/>
              <a:sym typeface="Verdana"/>
            </a:endParaRPr>
          </a:p>
        </p:txBody>
      </p:sp>
      <p:sp>
        <p:nvSpPr>
          <p:cNvPr id="875" name="Google Shape;875;p114"/>
          <p:cNvSpPr txBox="1">
            <a:spLocks noGrp="1"/>
          </p:cNvSpPr>
          <p:nvPr>
            <p:ph type="body" idx="1"/>
          </p:nvPr>
        </p:nvSpPr>
        <p:spPr>
          <a:xfrm>
            <a:off x="3575050" y="273050"/>
            <a:ext cx="5111700" cy="5783100"/>
          </a:xfrm>
          <a:prstGeom prst="rect">
            <a:avLst/>
          </a:prstGeom>
          <a:solidFill>
            <a:schemeClr val="lt1"/>
          </a:solidFill>
          <a:ln w="38100" cap="flat" cmpd="sng">
            <a:solidFill>
              <a:srgbClr val="000000"/>
            </a:solidFill>
            <a:prstDash val="dash"/>
            <a:round/>
            <a:headEnd type="none" w="sm" len="sm"/>
            <a:tailEnd type="none" w="sm" len="sm"/>
          </a:ln>
        </p:spPr>
        <p:txBody>
          <a:bodyPr spcFirstLastPara="1" wrap="square" lIns="91425" tIns="45700" rIns="91425" bIns="45700" anchor="t" anchorCtr="0">
            <a:normAutofit lnSpcReduction="10000"/>
          </a:bodyPr>
          <a:lstStyle/>
          <a:p>
            <a:pPr marL="457200" lvl="0" indent="-400050" algn="l" rtl="0">
              <a:lnSpc>
                <a:spcPct val="100000"/>
              </a:lnSpc>
              <a:spcBef>
                <a:spcPts val="360"/>
              </a:spcBef>
              <a:spcAft>
                <a:spcPts val="0"/>
              </a:spcAft>
              <a:buSzPts val="2700"/>
              <a:buFont typeface="Calibri"/>
              <a:buAutoNum type="arabicPeriod"/>
            </a:pPr>
            <a:r>
              <a:rPr lang="en-US" sz="2700">
                <a:latin typeface="Verdana"/>
                <a:ea typeface="Verdana"/>
                <a:cs typeface="Verdana"/>
                <a:sym typeface="Verdana"/>
              </a:rPr>
              <a:t>Revisit your problem statement. Individually brainstorm as many possible contributing factors of the problem that you can. </a:t>
            </a:r>
            <a:r>
              <a:rPr lang="en-US" sz="2700" i="1">
                <a:solidFill>
                  <a:srgbClr val="FF0000"/>
                </a:solidFill>
                <a:latin typeface="Verdana"/>
                <a:ea typeface="Verdana"/>
                <a:cs typeface="Verdana"/>
                <a:sym typeface="Verdana"/>
              </a:rPr>
              <a:t>Use data to justify your claims!</a:t>
            </a:r>
            <a:endParaRPr sz="2700" i="1">
              <a:solidFill>
                <a:srgbClr val="FF0000"/>
              </a:solidFill>
              <a:latin typeface="Verdana"/>
              <a:ea typeface="Verdana"/>
              <a:cs typeface="Verdana"/>
              <a:sym typeface="Verdana"/>
            </a:endParaRPr>
          </a:p>
          <a:p>
            <a:pPr marL="457200" lvl="0" indent="-400050" algn="l" rtl="0">
              <a:lnSpc>
                <a:spcPct val="100000"/>
              </a:lnSpc>
              <a:spcBef>
                <a:spcPts val="1000"/>
              </a:spcBef>
              <a:spcAft>
                <a:spcPts val="0"/>
              </a:spcAft>
              <a:buClr>
                <a:srgbClr val="0000FF"/>
              </a:buClr>
              <a:buSzPts val="2700"/>
              <a:buFont typeface="Calibri"/>
              <a:buAutoNum type="arabicPeriod"/>
            </a:pPr>
            <a:r>
              <a:rPr lang="en-US" sz="2700">
                <a:solidFill>
                  <a:srgbClr val="0000FF"/>
                </a:solidFill>
                <a:latin typeface="Verdana"/>
                <a:ea typeface="Verdana"/>
                <a:cs typeface="Verdana"/>
                <a:sym typeface="Verdana"/>
              </a:rPr>
              <a:t>Categorize/cluster the </a:t>
            </a:r>
            <a:r>
              <a:rPr lang="en-US" sz="2700" b="1" i="1">
                <a:solidFill>
                  <a:srgbClr val="0000FF"/>
                </a:solidFill>
                <a:latin typeface="Verdana"/>
                <a:ea typeface="Verdana"/>
                <a:cs typeface="Verdana"/>
                <a:sym typeface="Verdana"/>
              </a:rPr>
              <a:t>possible</a:t>
            </a:r>
            <a:r>
              <a:rPr lang="en-US" sz="2700">
                <a:solidFill>
                  <a:srgbClr val="0000FF"/>
                </a:solidFill>
                <a:latin typeface="Verdana"/>
                <a:ea typeface="Verdana"/>
                <a:cs typeface="Verdana"/>
                <a:sym typeface="Verdana"/>
              </a:rPr>
              <a:t> root causes by common themes.</a:t>
            </a:r>
            <a:endParaRPr sz="2700">
              <a:solidFill>
                <a:srgbClr val="0000FF"/>
              </a:solidFill>
              <a:latin typeface="Verdana"/>
              <a:ea typeface="Verdana"/>
              <a:cs typeface="Verdana"/>
              <a:sym typeface="Verdana"/>
            </a:endParaRPr>
          </a:p>
          <a:p>
            <a:pPr marL="0" lvl="0" indent="0" algn="l" rtl="0">
              <a:lnSpc>
                <a:spcPct val="100000"/>
              </a:lnSpc>
              <a:spcBef>
                <a:spcPts val="0"/>
              </a:spcBef>
              <a:spcAft>
                <a:spcPts val="0"/>
              </a:spcAft>
              <a:buSzPts val="3200"/>
              <a:buNone/>
            </a:pPr>
            <a:endParaRPr sz="2700" i="1">
              <a:solidFill>
                <a:srgbClr val="0000FF"/>
              </a:solidFill>
              <a:latin typeface="Verdana"/>
              <a:ea typeface="Verdana"/>
              <a:cs typeface="Verdana"/>
              <a:sym typeface="Verdana"/>
            </a:endParaRPr>
          </a:p>
          <a:p>
            <a:pPr marL="0" lvl="0" indent="0" algn="l" rtl="0">
              <a:lnSpc>
                <a:spcPct val="100000"/>
              </a:lnSpc>
              <a:spcBef>
                <a:spcPts val="1000"/>
              </a:spcBef>
              <a:spcAft>
                <a:spcPts val="1000"/>
              </a:spcAft>
              <a:buSzPts val="3200"/>
              <a:buNone/>
            </a:pPr>
            <a:r>
              <a:rPr lang="en-US" sz="2700" i="1">
                <a:latin typeface="Verdana"/>
                <a:ea typeface="Verdana"/>
                <a:cs typeface="Verdana"/>
                <a:sym typeface="Verdana"/>
              </a:rPr>
              <a:t>* Consider what additional information may be needed.</a:t>
            </a:r>
            <a:endParaRPr sz="2700" i="1">
              <a:latin typeface="Verdana"/>
              <a:ea typeface="Verdana"/>
              <a:cs typeface="Verdana"/>
              <a:sym typeface="Verdana"/>
            </a:endParaRPr>
          </a:p>
        </p:txBody>
      </p:sp>
      <p:sp>
        <p:nvSpPr>
          <p:cNvPr id="876" name="Google Shape;876;p114"/>
          <p:cNvSpPr txBox="1">
            <a:spLocks noGrp="1"/>
          </p:cNvSpPr>
          <p:nvPr>
            <p:ph type="body" idx="2"/>
          </p:nvPr>
        </p:nvSpPr>
        <p:spPr>
          <a:xfrm>
            <a:off x="457200" y="1435101"/>
            <a:ext cx="3008400" cy="4512900"/>
          </a:xfrm>
          <a:prstGeom prst="rect">
            <a:avLst/>
          </a:prstGeom>
          <a:solidFill>
            <a:srgbClr val="003369">
              <a:alpha val="73725"/>
            </a:srgbClr>
          </a:solid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en-US" sz="3000">
                <a:latin typeface="Verdana"/>
                <a:ea typeface="Verdana"/>
                <a:cs typeface="Verdana"/>
                <a:sym typeface="Verdana"/>
              </a:rPr>
              <a:t>Developing a Precision Statement (cont’d)</a:t>
            </a:r>
            <a:endParaRPr sz="3000">
              <a:solidFill>
                <a:srgbClr val="FFFFFF"/>
              </a:solidFill>
              <a:latin typeface="Verdana"/>
              <a:ea typeface="Verdana"/>
              <a:cs typeface="Verdana"/>
              <a:sym typeface="Verdana"/>
            </a:endParaRPr>
          </a:p>
        </p:txBody>
      </p:sp>
      <p:pic>
        <p:nvPicPr>
          <p:cNvPr id="877" name="Google Shape;877;p114" descr="Cartoon Sun image - Free stock photo - Public Domain photo - CC0 ..."/>
          <p:cNvPicPr preferRelativeResize="0"/>
          <p:nvPr/>
        </p:nvPicPr>
        <p:blipFill rotWithShape="1">
          <a:blip r:embed="rId3">
            <a:alphaModFix/>
          </a:blip>
          <a:srcRect/>
          <a:stretch/>
        </p:blipFill>
        <p:spPr>
          <a:xfrm>
            <a:off x="8235875" y="6122700"/>
            <a:ext cx="650450" cy="650450"/>
          </a:xfrm>
          <a:prstGeom prst="rect">
            <a:avLst/>
          </a:prstGeom>
          <a:noFill/>
          <a:ln>
            <a:noFill/>
          </a:ln>
        </p:spPr>
      </p:pic>
      <p:pic>
        <p:nvPicPr>
          <p:cNvPr id="878" name="Google Shape;878;p114" descr="10 Minute Timer: Cozy Camping Background&#10;Nature sounds throughout, Silence at the End" title="10 Minute Cozy Camping Timer (Owls, Birds, and Cricket Sounds at End)">
            <a:hlinkClick r:id="rId4"/>
          </p:cNvPr>
          <p:cNvPicPr preferRelativeResize="0"/>
          <p:nvPr/>
        </p:nvPicPr>
        <p:blipFill>
          <a:blip r:embed="rId5">
            <a:alphaModFix/>
          </a:blip>
          <a:stretch>
            <a:fillRect/>
          </a:stretch>
        </p:blipFill>
        <p:spPr>
          <a:xfrm>
            <a:off x="928350" y="4489844"/>
            <a:ext cx="2066100" cy="1162181"/>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884" name="Google Shape;884;p115"/>
          <p:cNvSpPr/>
          <p:nvPr/>
        </p:nvSpPr>
        <p:spPr>
          <a:xfrm>
            <a:off x="3679600" y="158250"/>
            <a:ext cx="5130300" cy="5781300"/>
          </a:xfrm>
          <a:prstGeom prst="rect">
            <a:avLst/>
          </a:prstGeom>
          <a:solidFill>
            <a:srgbClr val="FFFFFF"/>
          </a:solidFill>
          <a:ln w="38100" cap="flat" cmpd="sng">
            <a:solidFill>
              <a:srgbClr val="000000"/>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85" name="Google Shape;885;p115"/>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990"/>
              <a:buFont typeface="Arial"/>
              <a:buNone/>
            </a:pPr>
            <a:r>
              <a:rPr lang="en-US" sz="2850">
                <a:latin typeface="Verdana"/>
                <a:ea typeface="Verdana"/>
                <a:cs typeface="Verdana"/>
                <a:sym typeface="Verdana"/>
              </a:rPr>
              <a:t>Work Time: Step 3</a:t>
            </a:r>
            <a:endParaRPr sz="1500">
              <a:latin typeface="Verdana"/>
              <a:ea typeface="Verdana"/>
              <a:cs typeface="Verdana"/>
              <a:sym typeface="Verdana"/>
            </a:endParaRPr>
          </a:p>
        </p:txBody>
      </p:sp>
      <p:sp>
        <p:nvSpPr>
          <p:cNvPr id="886" name="Google Shape;886;p115"/>
          <p:cNvSpPr txBox="1">
            <a:spLocks noGrp="1"/>
          </p:cNvSpPr>
          <p:nvPr>
            <p:ph type="body" idx="2"/>
          </p:nvPr>
        </p:nvSpPr>
        <p:spPr>
          <a:xfrm>
            <a:off x="457200" y="1435101"/>
            <a:ext cx="3008400" cy="4512900"/>
          </a:xfrm>
          <a:prstGeom prst="rect">
            <a:avLst/>
          </a:prstGeom>
          <a:solidFill>
            <a:srgbClr val="003369">
              <a:alpha val="73725"/>
            </a:srgbClr>
          </a:solid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100"/>
              <a:buFont typeface="Arial"/>
              <a:buNone/>
            </a:pPr>
            <a:r>
              <a:rPr lang="en-US" sz="3000">
                <a:latin typeface="Verdana"/>
                <a:ea typeface="Verdana"/>
                <a:cs typeface="Verdana"/>
                <a:sym typeface="Verdana"/>
              </a:rPr>
              <a:t>Developing a Precision Statement (cont’d)</a:t>
            </a:r>
            <a:endParaRPr sz="2700">
              <a:latin typeface="Verdana"/>
              <a:ea typeface="Verdana"/>
              <a:cs typeface="Verdana"/>
              <a:sym typeface="Verdana"/>
            </a:endParaRPr>
          </a:p>
        </p:txBody>
      </p:sp>
      <p:pic>
        <p:nvPicPr>
          <p:cNvPr id="887" name="Google Shape;887;p115"/>
          <p:cNvPicPr preferRelativeResize="0"/>
          <p:nvPr/>
        </p:nvPicPr>
        <p:blipFill rotWithShape="1">
          <a:blip r:embed="rId3">
            <a:alphaModFix/>
          </a:blip>
          <a:srcRect/>
          <a:stretch/>
        </p:blipFill>
        <p:spPr>
          <a:xfrm>
            <a:off x="4143851" y="287225"/>
            <a:ext cx="4201775" cy="5523351"/>
          </a:xfrm>
          <a:prstGeom prst="rect">
            <a:avLst/>
          </a:prstGeom>
          <a:noFill/>
          <a:ln w="9525" cap="flat" cmpd="sng">
            <a:solidFill>
              <a:schemeClr val="dk2"/>
            </a:solidFill>
            <a:prstDash val="solid"/>
            <a:round/>
            <a:headEnd type="none" w="sm" len="sm"/>
            <a:tailEnd type="none" w="sm" len="sm"/>
          </a:ln>
        </p:spPr>
      </p:pic>
      <p:sp>
        <p:nvSpPr>
          <p:cNvPr id="888" name="Google Shape;888;p115"/>
          <p:cNvSpPr txBox="1"/>
          <p:nvPr/>
        </p:nvSpPr>
        <p:spPr>
          <a:xfrm>
            <a:off x="4143850" y="6151100"/>
            <a:ext cx="2941200" cy="5541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Verdana"/>
                <a:ea typeface="Verdana"/>
                <a:cs typeface="Verdana"/>
                <a:sym typeface="Verdana"/>
              </a:rPr>
              <a:t>Workbook p. 2</a:t>
            </a:r>
            <a:r>
              <a:rPr lang="en-US" sz="2400">
                <a:latin typeface="Verdana"/>
                <a:ea typeface="Verdana"/>
                <a:cs typeface="Verdana"/>
                <a:sym typeface="Verdana"/>
              </a:rPr>
              <a:t>3</a:t>
            </a:r>
            <a:endParaRPr sz="2400" b="0" i="0" u="none" strike="noStrike" cap="none">
              <a:solidFill>
                <a:srgbClr val="000000"/>
              </a:solidFill>
              <a:latin typeface="Verdana"/>
              <a:ea typeface="Verdana"/>
              <a:cs typeface="Verdana"/>
              <a:sym typeface="Verdana"/>
            </a:endParaRPr>
          </a:p>
        </p:txBody>
      </p:sp>
      <p:pic>
        <p:nvPicPr>
          <p:cNvPr id="889" name="Google Shape;889;p115"/>
          <p:cNvPicPr preferRelativeResize="0"/>
          <p:nvPr/>
        </p:nvPicPr>
        <p:blipFill rotWithShape="1">
          <a:blip r:embed="rId4">
            <a:alphaModFix/>
          </a:blip>
          <a:srcRect/>
          <a:stretch/>
        </p:blipFill>
        <p:spPr>
          <a:xfrm flipH="1">
            <a:off x="2155600" y="2895700"/>
            <a:ext cx="997700" cy="762250"/>
          </a:xfrm>
          <a:prstGeom prst="rect">
            <a:avLst/>
          </a:prstGeom>
          <a:noFill/>
          <a:ln>
            <a:noFill/>
          </a:ln>
        </p:spPr>
      </p:pic>
      <p:pic>
        <p:nvPicPr>
          <p:cNvPr id="890" name="Google Shape;890;p115" descr="Cartoon Sun image - Free stock photo - Public Domain photo - CC0 ..."/>
          <p:cNvPicPr preferRelativeResize="0"/>
          <p:nvPr/>
        </p:nvPicPr>
        <p:blipFill rotWithShape="1">
          <a:blip r:embed="rId5">
            <a:alphaModFix/>
          </a:blip>
          <a:srcRect/>
          <a:stretch/>
        </p:blipFill>
        <p:spPr>
          <a:xfrm>
            <a:off x="181450" y="6102925"/>
            <a:ext cx="650450" cy="650450"/>
          </a:xfrm>
          <a:prstGeom prst="rect">
            <a:avLst/>
          </a:prstGeom>
          <a:noFill/>
          <a:ln>
            <a:noFill/>
          </a:ln>
        </p:spPr>
      </p:pic>
      <p:pic>
        <p:nvPicPr>
          <p:cNvPr id="891" name="Google Shape;891;p115" descr="10 Minute Timer: Cozy Camping Background&#10;Nature sounds throughout, Silence at the End" title="10 Minute Cozy Camping Timer (Owls, Birds, and Cricket Sounds at End)">
            <a:hlinkClick r:id="rId6"/>
          </p:cNvPr>
          <p:cNvPicPr preferRelativeResize="0"/>
          <p:nvPr/>
        </p:nvPicPr>
        <p:blipFill>
          <a:blip r:embed="rId7">
            <a:alphaModFix/>
          </a:blip>
          <a:stretch>
            <a:fillRect/>
          </a:stretch>
        </p:blipFill>
        <p:spPr>
          <a:xfrm>
            <a:off x="928350" y="4489844"/>
            <a:ext cx="2066100" cy="1162181"/>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116"/>
          <p:cNvSpPr/>
          <p:nvPr/>
        </p:nvSpPr>
        <p:spPr>
          <a:xfrm>
            <a:off x="4317200" y="5136250"/>
            <a:ext cx="2540100" cy="12423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900" b="0" i="0" u="none" strike="noStrike" cap="none">
              <a:solidFill>
                <a:srgbClr val="000000"/>
              </a:solidFill>
              <a:latin typeface="Verdana"/>
              <a:ea typeface="Verdana"/>
              <a:cs typeface="Verdana"/>
              <a:sym typeface="Verdana"/>
            </a:endParaRPr>
          </a:p>
        </p:txBody>
      </p:sp>
      <p:sp>
        <p:nvSpPr>
          <p:cNvPr id="898" name="Google Shape;898;p116"/>
          <p:cNvSpPr/>
          <p:nvPr/>
        </p:nvSpPr>
        <p:spPr>
          <a:xfrm>
            <a:off x="3145100" y="2239349"/>
            <a:ext cx="2540100" cy="2540100"/>
          </a:xfrm>
          <a:prstGeom prst="donut">
            <a:avLst>
              <a:gd name="adj" fmla="val 16067"/>
            </a:avLst>
          </a:prstGeom>
          <a:solidFill>
            <a:srgbClr val="000000">
              <a:alpha val="784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899" name="Google Shape;899;p116"/>
          <p:cNvCxnSpPr/>
          <p:nvPr/>
        </p:nvCxnSpPr>
        <p:spPr>
          <a:xfrm>
            <a:off x="2872925" y="2582120"/>
            <a:ext cx="340800" cy="376500"/>
          </a:xfrm>
          <a:prstGeom prst="straightConnector1">
            <a:avLst/>
          </a:prstGeom>
          <a:noFill/>
          <a:ln w="19050" cap="flat" cmpd="sng">
            <a:solidFill>
              <a:srgbClr val="307BF3"/>
            </a:solidFill>
            <a:prstDash val="solid"/>
            <a:round/>
            <a:headEnd type="oval" w="med" len="med"/>
            <a:tailEnd type="none" w="sm" len="sm"/>
          </a:ln>
        </p:spPr>
      </p:cxnSp>
      <p:cxnSp>
        <p:nvCxnSpPr>
          <p:cNvPr id="900" name="Google Shape;900;p116"/>
          <p:cNvCxnSpPr/>
          <p:nvPr/>
        </p:nvCxnSpPr>
        <p:spPr>
          <a:xfrm rot="10800000" flipH="1">
            <a:off x="2773175" y="3746550"/>
            <a:ext cx="367500" cy="138600"/>
          </a:xfrm>
          <a:prstGeom prst="straightConnector1">
            <a:avLst/>
          </a:prstGeom>
          <a:noFill/>
          <a:ln w="19050" cap="flat" cmpd="sng">
            <a:solidFill>
              <a:srgbClr val="0944A1"/>
            </a:solidFill>
            <a:prstDash val="solid"/>
            <a:round/>
            <a:headEnd type="oval" w="med" len="med"/>
            <a:tailEnd type="none" w="sm" len="sm"/>
          </a:ln>
        </p:spPr>
      </p:cxnSp>
      <p:sp>
        <p:nvSpPr>
          <p:cNvPr id="901" name="Google Shape;901;p116"/>
          <p:cNvSpPr txBox="1"/>
          <p:nvPr/>
        </p:nvSpPr>
        <p:spPr>
          <a:xfrm>
            <a:off x="94650" y="1739950"/>
            <a:ext cx="2959500" cy="1043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Verdana"/>
                <a:ea typeface="Verdana"/>
                <a:cs typeface="Verdana"/>
                <a:sym typeface="Verdana"/>
              </a:rPr>
              <a:t>Monitor and </a:t>
            </a:r>
            <a:r>
              <a:rPr lang="en-US" sz="2400" b="1" i="0" u="none" strike="noStrike" cap="none">
                <a:solidFill>
                  <a:srgbClr val="000000"/>
                </a:solidFill>
                <a:latin typeface="Verdana"/>
                <a:ea typeface="Verdana"/>
                <a:cs typeface="Verdana"/>
                <a:sym typeface="Verdana"/>
              </a:rPr>
              <a:t>Evaluate</a:t>
            </a:r>
            <a:r>
              <a:rPr lang="en-US" sz="2400" b="0" i="0" u="none" strike="noStrike" cap="none">
                <a:solidFill>
                  <a:srgbClr val="000000"/>
                </a:solidFill>
                <a:latin typeface="Verdana"/>
                <a:ea typeface="Verdana"/>
                <a:cs typeface="Verdana"/>
                <a:sym typeface="Verdana"/>
              </a:rPr>
              <a:t> Results</a:t>
            </a:r>
            <a:endParaRPr sz="2400" b="0" i="0" u="none" strike="noStrike" cap="none">
              <a:solidFill>
                <a:srgbClr val="000000"/>
              </a:solidFill>
              <a:latin typeface="Verdana"/>
              <a:ea typeface="Verdana"/>
              <a:cs typeface="Verdana"/>
              <a:sym typeface="Verdana"/>
            </a:endParaRPr>
          </a:p>
          <a:p>
            <a:pPr marL="0" marR="0" lvl="0" indent="0" algn="r" rtl="0">
              <a:lnSpc>
                <a:spcPct val="115000"/>
              </a:lnSpc>
              <a:spcBef>
                <a:spcPts val="0"/>
              </a:spcBef>
              <a:spcAft>
                <a:spcPts val="0"/>
              </a:spcAft>
              <a:buClr>
                <a:srgbClr val="000000"/>
              </a:buClr>
              <a:buSzPts val="800"/>
              <a:buFont typeface="Arial"/>
              <a:buNone/>
            </a:pPr>
            <a:endParaRPr sz="2400" b="0" i="0" u="none" strike="noStrike" cap="none">
              <a:solidFill>
                <a:srgbClr val="000000"/>
              </a:solidFill>
              <a:latin typeface="Verdana"/>
              <a:ea typeface="Verdana"/>
              <a:cs typeface="Verdana"/>
              <a:sym typeface="Verdana"/>
            </a:endParaRPr>
          </a:p>
        </p:txBody>
      </p:sp>
      <p:sp>
        <p:nvSpPr>
          <p:cNvPr id="902" name="Google Shape;902;p116"/>
          <p:cNvSpPr/>
          <p:nvPr/>
        </p:nvSpPr>
        <p:spPr>
          <a:xfrm rot="-1800585" flipH="1">
            <a:off x="3071978" y="2159608"/>
            <a:ext cx="2688407" cy="2690826"/>
          </a:xfrm>
          <a:prstGeom prst="blockArc">
            <a:avLst>
              <a:gd name="adj1" fmla="val 14348563"/>
              <a:gd name="adj2" fmla="val 19872341"/>
              <a:gd name="adj3" fmla="val 9100"/>
            </a:avLst>
          </a:prstGeom>
          <a:solidFill>
            <a:srgbClr val="307BF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903" name="Google Shape;903;p116"/>
          <p:cNvCxnSpPr/>
          <p:nvPr/>
        </p:nvCxnSpPr>
        <p:spPr>
          <a:xfrm rot="10800000">
            <a:off x="5480650" y="3996707"/>
            <a:ext cx="354900" cy="350100"/>
          </a:xfrm>
          <a:prstGeom prst="straightConnector1">
            <a:avLst/>
          </a:prstGeom>
          <a:noFill/>
          <a:ln w="19050" cap="flat" cmpd="sng">
            <a:solidFill>
              <a:srgbClr val="307BF3"/>
            </a:solidFill>
            <a:prstDash val="solid"/>
            <a:round/>
            <a:headEnd type="oval" w="med" len="med"/>
            <a:tailEnd type="none" w="sm" len="sm"/>
          </a:ln>
        </p:spPr>
      </p:cxnSp>
      <p:sp>
        <p:nvSpPr>
          <p:cNvPr id="904" name="Google Shape;904;p116"/>
          <p:cNvSpPr txBox="1"/>
          <p:nvPr/>
        </p:nvSpPr>
        <p:spPr>
          <a:xfrm>
            <a:off x="-68650" y="3121750"/>
            <a:ext cx="2837400" cy="14085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What practices will we select &amp; </a:t>
            </a:r>
            <a:r>
              <a:rPr lang="en-US" sz="2400" b="1" i="0" u="none" strike="noStrike" cap="none">
                <a:solidFill>
                  <a:srgbClr val="000000"/>
                </a:solidFill>
                <a:latin typeface="Verdana"/>
                <a:ea typeface="Verdana"/>
                <a:cs typeface="Verdana"/>
                <a:sym typeface="Verdana"/>
              </a:rPr>
              <a:t>implement</a:t>
            </a:r>
            <a:r>
              <a:rPr lang="en-US" sz="2400" b="0" i="0" u="none" strike="noStrike" cap="none">
                <a:solidFill>
                  <a:srgbClr val="000000"/>
                </a:solidFill>
                <a:latin typeface="Verdana"/>
                <a:ea typeface="Verdana"/>
                <a:cs typeface="Verdana"/>
                <a:sym typeface="Verdana"/>
              </a:rPr>
              <a:t>?</a:t>
            </a:r>
            <a:endParaRPr sz="2400" b="0" i="0" u="none" strike="noStrike" cap="none">
              <a:solidFill>
                <a:srgbClr val="000000"/>
              </a:solidFill>
              <a:latin typeface="Verdana"/>
              <a:ea typeface="Verdana"/>
              <a:cs typeface="Verdana"/>
              <a:sym typeface="Verdana"/>
            </a:endParaRPr>
          </a:p>
          <a:p>
            <a:pPr marL="0" marR="0" lvl="0" indent="0" algn="l" rtl="0">
              <a:lnSpc>
                <a:spcPct val="115000"/>
              </a:lnSpc>
              <a:spcBef>
                <a:spcPts val="0"/>
              </a:spcBef>
              <a:spcAft>
                <a:spcPts val="0"/>
              </a:spcAft>
              <a:buClr>
                <a:srgbClr val="000000"/>
              </a:buClr>
              <a:buSzPts val="1100"/>
              <a:buFont typeface="Arial"/>
              <a:buNone/>
            </a:pPr>
            <a:endParaRPr sz="2400" b="1" i="0" u="none" strike="noStrike" cap="none">
              <a:solidFill>
                <a:srgbClr val="000000"/>
              </a:solidFill>
              <a:latin typeface="Verdana"/>
              <a:ea typeface="Verdana"/>
              <a:cs typeface="Verdana"/>
              <a:sym typeface="Verdana"/>
            </a:endParaRPr>
          </a:p>
        </p:txBody>
      </p:sp>
      <p:sp>
        <p:nvSpPr>
          <p:cNvPr id="905" name="Google Shape;905;p116"/>
          <p:cNvSpPr txBox="1"/>
          <p:nvPr/>
        </p:nvSpPr>
        <p:spPr>
          <a:xfrm>
            <a:off x="5884625" y="3009525"/>
            <a:ext cx="3107100" cy="2049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What does the data say? </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r>
              <a:rPr lang="en-US" sz="2400" b="1" i="0" u="none" strike="noStrike" cap="none">
                <a:solidFill>
                  <a:srgbClr val="000000"/>
                </a:solidFill>
                <a:latin typeface="Verdana"/>
                <a:ea typeface="Verdana"/>
                <a:cs typeface="Verdana"/>
                <a:sym typeface="Verdana"/>
              </a:rPr>
              <a:t>Analyze</a:t>
            </a:r>
            <a:r>
              <a:rPr lang="en-US" sz="2400" b="0" i="0" u="none" strike="noStrike" cap="none">
                <a:solidFill>
                  <a:srgbClr val="000000"/>
                </a:solidFill>
                <a:latin typeface="Verdana"/>
                <a:ea typeface="Verdana"/>
                <a:cs typeface="Verdana"/>
                <a:sym typeface="Verdana"/>
              </a:rPr>
              <a:t> strengths &amp; opportunities for growth</a:t>
            </a:r>
            <a:endParaRPr sz="2400" b="0" i="0" u="none" strike="noStrike" cap="none">
              <a:solidFill>
                <a:srgbClr val="000000"/>
              </a:solidFill>
              <a:latin typeface="Verdana"/>
              <a:ea typeface="Verdana"/>
              <a:cs typeface="Verdana"/>
              <a:sym typeface="Verdana"/>
            </a:endParaRPr>
          </a:p>
          <a:p>
            <a:pPr marL="0" marR="0" lvl="0" indent="0" algn="l" rtl="0">
              <a:lnSpc>
                <a:spcPct val="115000"/>
              </a:lnSpc>
              <a:spcBef>
                <a:spcPts val="0"/>
              </a:spcBef>
              <a:spcAft>
                <a:spcPts val="0"/>
              </a:spcAft>
              <a:buClr>
                <a:srgbClr val="000000"/>
              </a:buClr>
              <a:buSzPts val="800"/>
              <a:buFont typeface="Arial"/>
              <a:buNone/>
            </a:pPr>
            <a:endParaRPr sz="2400" b="1" i="0" u="none" strike="noStrike" cap="none">
              <a:solidFill>
                <a:srgbClr val="000000"/>
              </a:solidFill>
              <a:latin typeface="Verdana"/>
              <a:ea typeface="Verdana"/>
              <a:cs typeface="Verdana"/>
              <a:sym typeface="Verdana"/>
            </a:endParaRPr>
          </a:p>
          <a:p>
            <a:pPr marL="0" marR="0" lvl="0" indent="0" algn="l" rtl="0">
              <a:lnSpc>
                <a:spcPct val="115000"/>
              </a:lnSpc>
              <a:spcBef>
                <a:spcPts val="0"/>
              </a:spcBef>
              <a:spcAft>
                <a:spcPts val="0"/>
              </a:spcAft>
              <a:buClr>
                <a:srgbClr val="000000"/>
              </a:buClr>
              <a:buSzPts val="800"/>
              <a:buFont typeface="Arial"/>
              <a:buNone/>
            </a:pPr>
            <a:endParaRPr sz="2400" b="1" i="0" u="none" strike="noStrike" cap="none">
              <a:solidFill>
                <a:srgbClr val="000000"/>
              </a:solidFill>
              <a:latin typeface="Verdana"/>
              <a:ea typeface="Verdana"/>
              <a:cs typeface="Verdana"/>
              <a:sym typeface="Verdana"/>
            </a:endParaRPr>
          </a:p>
        </p:txBody>
      </p:sp>
      <p:sp>
        <p:nvSpPr>
          <p:cNvPr id="906" name="Google Shape;906;p116"/>
          <p:cNvSpPr txBox="1"/>
          <p:nvPr/>
        </p:nvSpPr>
        <p:spPr>
          <a:xfrm>
            <a:off x="3693384" y="3130068"/>
            <a:ext cx="1444800" cy="8043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1900"/>
              <a:buFont typeface="Arial"/>
              <a:buNone/>
            </a:pPr>
            <a:r>
              <a:rPr lang="en-US" sz="1900" b="1" i="0" u="none" strike="noStrike" cap="none">
                <a:solidFill>
                  <a:srgbClr val="000000"/>
                </a:solidFill>
                <a:latin typeface="Roboto"/>
                <a:ea typeface="Roboto"/>
                <a:cs typeface="Roboto"/>
                <a:sym typeface="Roboto"/>
              </a:rPr>
              <a:t>Data </a:t>
            </a:r>
            <a:endParaRPr sz="1900" b="0" i="0" u="none" strike="noStrike" cap="none">
              <a:solidFill>
                <a:srgbClr val="000000"/>
              </a:solidFill>
              <a:latin typeface="Arial"/>
              <a:ea typeface="Arial"/>
              <a:cs typeface="Arial"/>
              <a:sym typeface="Arial"/>
            </a:endParaRPr>
          </a:p>
        </p:txBody>
      </p:sp>
      <p:sp>
        <p:nvSpPr>
          <p:cNvPr id="907" name="Google Shape;907;p116"/>
          <p:cNvSpPr/>
          <p:nvPr/>
        </p:nvSpPr>
        <p:spPr>
          <a:xfrm rot="1800047">
            <a:off x="3067443" y="2160042"/>
            <a:ext cx="2690936" cy="2690936"/>
          </a:xfrm>
          <a:prstGeom prst="blockArc">
            <a:avLst>
              <a:gd name="adj1" fmla="val 14545937"/>
              <a:gd name="adj2" fmla="val 19902139"/>
              <a:gd name="adj3" fmla="val 9115"/>
            </a:avLst>
          </a:prstGeom>
          <a:solidFill>
            <a:srgbClr val="0944A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116"/>
          <p:cNvSpPr/>
          <p:nvPr/>
        </p:nvSpPr>
        <p:spPr>
          <a:xfrm rot="9000757">
            <a:off x="3061564" y="2159627"/>
            <a:ext cx="2690226" cy="2690226"/>
          </a:xfrm>
          <a:prstGeom prst="blockArc">
            <a:avLst>
              <a:gd name="adj1" fmla="val 18041678"/>
              <a:gd name="adj2" fmla="val 1798478"/>
              <a:gd name="adj3" fmla="val 9595"/>
            </a:avLst>
          </a:prstGeom>
          <a:solidFill>
            <a:srgbClr val="0944A1"/>
          </a:solidFill>
          <a:ln>
            <a:noFill/>
          </a:ln>
          <a:effectLst>
            <a:outerShdw blurRad="71438" dist="9525"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p116"/>
          <p:cNvSpPr/>
          <p:nvPr/>
        </p:nvSpPr>
        <p:spPr>
          <a:xfrm rot="-9000757" flipH="1">
            <a:off x="3069234" y="2160377"/>
            <a:ext cx="2690226" cy="2690226"/>
          </a:xfrm>
          <a:prstGeom prst="blockArc">
            <a:avLst>
              <a:gd name="adj1" fmla="val 17967225"/>
              <a:gd name="adj2" fmla="val 1529547"/>
              <a:gd name="adj3" fmla="val 9279"/>
            </a:avLst>
          </a:prstGeom>
          <a:solidFill>
            <a:srgbClr val="307BF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p116"/>
          <p:cNvSpPr/>
          <p:nvPr/>
        </p:nvSpPr>
        <p:spPr>
          <a:xfrm rot="8100000">
            <a:off x="3013719" y="3331057"/>
            <a:ext cx="363170" cy="363170"/>
          </a:xfrm>
          <a:prstGeom prst="rtTriangle">
            <a:avLst/>
          </a:prstGeom>
          <a:solidFill>
            <a:srgbClr val="0944A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116"/>
          <p:cNvSpPr/>
          <p:nvPr/>
        </p:nvSpPr>
        <p:spPr>
          <a:xfrm rot="-2700000">
            <a:off x="5446228" y="3323896"/>
            <a:ext cx="363170" cy="363170"/>
          </a:xfrm>
          <a:prstGeom prst="rtTriangle">
            <a:avLst/>
          </a:prstGeom>
          <a:solidFill>
            <a:srgbClr val="0944A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116"/>
          <p:cNvSpPr/>
          <p:nvPr/>
        </p:nvSpPr>
        <p:spPr>
          <a:xfrm rot="2700000">
            <a:off x="4229623" y="4536669"/>
            <a:ext cx="363170" cy="363170"/>
          </a:xfrm>
          <a:prstGeom prst="rtTriangle">
            <a:avLst/>
          </a:prstGeom>
          <a:solidFill>
            <a:srgbClr val="307B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116"/>
          <p:cNvSpPr/>
          <p:nvPr/>
        </p:nvSpPr>
        <p:spPr>
          <a:xfrm rot="-8100000">
            <a:off x="4230315" y="2101001"/>
            <a:ext cx="363170" cy="363170"/>
          </a:xfrm>
          <a:prstGeom prst="rtTriangle">
            <a:avLst/>
          </a:prstGeom>
          <a:solidFill>
            <a:srgbClr val="307B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116"/>
          <p:cNvSpPr txBox="1"/>
          <p:nvPr/>
        </p:nvSpPr>
        <p:spPr>
          <a:xfrm>
            <a:off x="4668000" y="5211475"/>
            <a:ext cx="25401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Establish a SMART goal</a:t>
            </a:r>
            <a:endParaRPr sz="2400" b="0" i="0" u="none" strike="noStrike" cap="none">
              <a:solidFill>
                <a:srgbClr val="000000"/>
              </a:solidFill>
              <a:latin typeface="Verdana"/>
              <a:ea typeface="Verdana"/>
              <a:cs typeface="Verdana"/>
              <a:sym typeface="Verdana"/>
            </a:endParaRPr>
          </a:p>
        </p:txBody>
      </p:sp>
      <p:sp>
        <p:nvSpPr>
          <p:cNvPr id="915" name="Google Shape;915;p116"/>
          <p:cNvSpPr txBox="1"/>
          <p:nvPr/>
        </p:nvSpPr>
        <p:spPr>
          <a:xfrm rot="2158">
            <a:off x="324151" y="5055125"/>
            <a:ext cx="3345001" cy="1293001"/>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What do teachers need to </a:t>
            </a:r>
            <a:r>
              <a:rPr lang="en-US" sz="2400" b="1" i="0" u="none" strike="noStrike" cap="none">
                <a:solidFill>
                  <a:srgbClr val="000000"/>
                </a:solidFill>
                <a:latin typeface="Verdana"/>
                <a:ea typeface="Verdana"/>
                <a:cs typeface="Verdana"/>
                <a:sym typeface="Verdana"/>
              </a:rPr>
              <a:t>implement</a:t>
            </a:r>
            <a:r>
              <a:rPr lang="en-US" sz="2400" b="0" i="0" u="none" strike="noStrike" cap="none">
                <a:solidFill>
                  <a:srgbClr val="000000"/>
                </a:solidFill>
                <a:latin typeface="Verdana"/>
                <a:ea typeface="Verdana"/>
                <a:cs typeface="Verdana"/>
                <a:sym typeface="Verdana"/>
              </a:rPr>
              <a:t>/sustain</a:t>
            </a:r>
            <a:endParaRPr sz="2400" b="0" i="0" u="none" strike="noStrike" cap="none">
              <a:solidFill>
                <a:srgbClr val="000000"/>
              </a:solidFill>
              <a:latin typeface="Verdana"/>
              <a:ea typeface="Verdana"/>
              <a:cs typeface="Verdana"/>
              <a:sym typeface="Verdana"/>
            </a:endParaRPr>
          </a:p>
        </p:txBody>
      </p:sp>
      <p:cxnSp>
        <p:nvCxnSpPr>
          <p:cNvPr id="916" name="Google Shape;916;p116"/>
          <p:cNvCxnSpPr/>
          <p:nvPr/>
        </p:nvCxnSpPr>
        <p:spPr>
          <a:xfrm rot="10800000">
            <a:off x="5081375" y="4631125"/>
            <a:ext cx="160200" cy="500100"/>
          </a:xfrm>
          <a:prstGeom prst="straightConnector1">
            <a:avLst/>
          </a:prstGeom>
          <a:noFill/>
          <a:ln w="19050" cap="flat" cmpd="sng">
            <a:solidFill>
              <a:srgbClr val="307BF3"/>
            </a:solidFill>
            <a:prstDash val="solid"/>
            <a:round/>
            <a:headEnd type="oval" w="med" len="med"/>
            <a:tailEnd type="none" w="sm" len="sm"/>
          </a:ln>
        </p:spPr>
      </p:cxnSp>
      <p:cxnSp>
        <p:nvCxnSpPr>
          <p:cNvPr id="917" name="Google Shape;917;p116"/>
          <p:cNvCxnSpPr/>
          <p:nvPr/>
        </p:nvCxnSpPr>
        <p:spPr>
          <a:xfrm rot="10800000" flipH="1">
            <a:off x="3105625" y="4338725"/>
            <a:ext cx="457500" cy="306300"/>
          </a:xfrm>
          <a:prstGeom prst="straightConnector1">
            <a:avLst/>
          </a:prstGeom>
          <a:noFill/>
          <a:ln w="19050" cap="flat" cmpd="sng">
            <a:solidFill>
              <a:srgbClr val="0944A1"/>
            </a:solidFill>
            <a:prstDash val="solid"/>
            <a:round/>
            <a:headEnd type="oval" w="med" len="med"/>
            <a:tailEnd type="none" w="sm" len="sm"/>
          </a:ln>
        </p:spPr>
      </p:cxnSp>
      <p:pic>
        <p:nvPicPr>
          <p:cNvPr id="918" name="Google Shape;918;p116"/>
          <p:cNvPicPr preferRelativeResize="0"/>
          <p:nvPr/>
        </p:nvPicPr>
        <p:blipFill rotWithShape="1">
          <a:blip r:embed="rId3">
            <a:alphaModFix/>
          </a:blip>
          <a:srcRect/>
          <a:stretch/>
        </p:blipFill>
        <p:spPr>
          <a:xfrm rot="-149851">
            <a:off x="3206175" y="1904245"/>
            <a:ext cx="2837400" cy="2865218"/>
          </a:xfrm>
          <a:prstGeom prst="rect">
            <a:avLst/>
          </a:prstGeom>
          <a:noFill/>
          <a:ln>
            <a:noFill/>
          </a:ln>
        </p:spPr>
      </p:pic>
      <p:pic>
        <p:nvPicPr>
          <p:cNvPr id="919" name="Google Shape;919;p116"/>
          <p:cNvPicPr preferRelativeResize="0"/>
          <p:nvPr/>
        </p:nvPicPr>
        <p:blipFill rotWithShape="1">
          <a:blip r:embed="rId4">
            <a:alphaModFix/>
          </a:blip>
          <a:srcRect/>
          <a:stretch/>
        </p:blipFill>
        <p:spPr>
          <a:xfrm>
            <a:off x="3279425" y="2497874"/>
            <a:ext cx="2722500" cy="2652026"/>
          </a:xfrm>
          <a:prstGeom prst="rect">
            <a:avLst/>
          </a:prstGeom>
          <a:noFill/>
          <a:ln>
            <a:noFill/>
          </a:ln>
        </p:spPr>
      </p:pic>
      <p:pic>
        <p:nvPicPr>
          <p:cNvPr id="920" name="Google Shape;920;p116"/>
          <p:cNvPicPr preferRelativeResize="0"/>
          <p:nvPr/>
        </p:nvPicPr>
        <p:blipFill rotWithShape="1">
          <a:blip r:embed="rId5">
            <a:alphaModFix/>
          </a:blip>
          <a:srcRect/>
          <a:stretch/>
        </p:blipFill>
        <p:spPr>
          <a:xfrm>
            <a:off x="2731438" y="2197525"/>
            <a:ext cx="2828925" cy="2933700"/>
          </a:xfrm>
          <a:prstGeom prst="rect">
            <a:avLst/>
          </a:prstGeom>
          <a:noFill/>
          <a:ln>
            <a:noFill/>
          </a:ln>
        </p:spPr>
      </p:pic>
      <p:cxnSp>
        <p:nvCxnSpPr>
          <p:cNvPr id="921" name="Google Shape;921;p116"/>
          <p:cNvCxnSpPr/>
          <p:nvPr/>
        </p:nvCxnSpPr>
        <p:spPr>
          <a:xfrm flipH="1">
            <a:off x="5485700" y="2318525"/>
            <a:ext cx="442800" cy="368100"/>
          </a:xfrm>
          <a:prstGeom prst="straightConnector1">
            <a:avLst/>
          </a:prstGeom>
          <a:noFill/>
          <a:ln w="19050" cap="flat" cmpd="sng">
            <a:solidFill>
              <a:srgbClr val="0944A1"/>
            </a:solidFill>
            <a:prstDash val="solid"/>
            <a:round/>
            <a:headEnd type="oval" w="med" len="med"/>
            <a:tailEnd type="none" w="sm" len="sm"/>
          </a:ln>
        </p:spPr>
      </p:cxnSp>
      <p:pic>
        <p:nvPicPr>
          <p:cNvPr id="922" name="Google Shape;922;p116"/>
          <p:cNvPicPr preferRelativeResize="0"/>
          <p:nvPr/>
        </p:nvPicPr>
        <p:blipFill rotWithShape="1">
          <a:blip r:embed="rId6">
            <a:alphaModFix/>
          </a:blip>
          <a:srcRect/>
          <a:stretch/>
        </p:blipFill>
        <p:spPr>
          <a:xfrm>
            <a:off x="2833300" y="1884300"/>
            <a:ext cx="2837400" cy="2809763"/>
          </a:xfrm>
          <a:prstGeom prst="rect">
            <a:avLst/>
          </a:prstGeom>
          <a:noFill/>
          <a:ln>
            <a:noFill/>
          </a:ln>
        </p:spPr>
      </p:pic>
      <p:sp>
        <p:nvSpPr>
          <p:cNvPr id="923" name="Google Shape;923;p116"/>
          <p:cNvSpPr txBox="1"/>
          <p:nvPr/>
        </p:nvSpPr>
        <p:spPr>
          <a:xfrm>
            <a:off x="5928499" y="1630200"/>
            <a:ext cx="2906400" cy="104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2400" b="1" i="0" u="none" strike="noStrike" cap="none">
                <a:solidFill>
                  <a:srgbClr val="000000"/>
                </a:solidFill>
                <a:latin typeface="Verdana"/>
                <a:ea typeface="Verdana"/>
                <a:cs typeface="Verdana"/>
                <a:sym typeface="Verdana"/>
              </a:rPr>
              <a:t>Define </a:t>
            </a:r>
            <a:r>
              <a:rPr lang="en-US" sz="2400" b="0" i="0" u="none" strike="noStrike" cap="none">
                <a:solidFill>
                  <a:srgbClr val="000000"/>
                </a:solidFill>
                <a:latin typeface="Verdana"/>
                <a:ea typeface="Verdana"/>
                <a:cs typeface="Verdana"/>
                <a:sym typeface="Verdana"/>
              </a:rPr>
              <a:t>problems with precision</a:t>
            </a:r>
            <a:endParaRPr sz="2400" b="0" i="0" u="none" strike="noStrike" cap="none">
              <a:solidFill>
                <a:srgbClr val="000000"/>
              </a:solidFill>
              <a:latin typeface="Verdana"/>
              <a:ea typeface="Verdana"/>
              <a:cs typeface="Verdana"/>
              <a:sym typeface="Verdana"/>
            </a:endParaRPr>
          </a:p>
        </p:txBody>
      </p:sp>
      <p:sp>
        <p:nvSpPr>
          <p:cNvPr id="924" name="Google Shape;924;p116"/>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accent5"/>
              </a:buClr>
              <a:buSzPts val="2850"/>
              <a:buFont typeface="Verdana"/>
              <a:buNone/>
            </a:pPr>
            <a:r>
              <a:rPr lang="en-US"/>
              <a:t>Establish a Goal</a:t>
            </a:r>
            <a:endParaRPr i="0" u="none" strike="noStrike" cap="none"/>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117"/>
          <p:cNvSpPr txBox="1">
            <a:spLocks noGrp="1"/>
          </p:cNvSpPr>
          <p:nvPr>
            <p:ph type="body" idx="1"/>
          </p:nvPr>
        </p:nvSpPr>
        <p:spPr>
          <a:xfrm>
            <a:off x="457200" y="1449376"/>
            <a:ext cx="8229600" cy="817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SzPts val="1800"/>
              <a:buNone/>
            </a:pPr>
            <a:r>
              <a:rPr lang="en-US" sz="2700" i="0" u="none" strike="noStrike" cap="none">
                <a:latin typeface="Verdana"/>
                <a:ea typeface="Verdana"/>
                <a:cs typeface="Verdana"/>
                <a:sym typeface="Verdana"/>
              </a:rPr>
              <a:t>Goals allow you to analyze, monitor, and adjust professional practice. Goals </a:t>
            </a:r>
            <a:r>
              <a:rPr lang="en-US" sz="2700">
                <a:latin typeface="Verdana"/>
                <a:ea typeface="Verdana"/>
                <a:cs typeface="Verdana"/>
                <a:sym typeface="Verdana"/>
              </a:rPr>
              <a:t>are:</a:t>
            </a:r>
            <a:endParaRPr sz="2700" i="0" u="none" strike="noStrike" cap="none">
              <a:latin typeface="Verdana"/>
              <a:ea typeface="Verdana"/>
              <a:cs typeface="Verdana"/>
              <a:sym typeface="Verdana"/>
            </a:endParaRPr>
          </a:p>
          <a:p>
            <a:pPr marL="0" marR="0" lvl="0" indent="0" algn="l" rtl="0">
              <a:lnSpc>
                <a:spcPct val="90000"/>
              </a:lnSpc>
              <a:spcBef>
                <a:spcPts val="640"/>
              </a:spcBef>
              <a:spcAft>
                <a:spcPts val="0"/>
              </a:spcAft>
              <a:buSzPts val="1800"/>
              <a:buNone/>
            </a:pPr>
            <a:endParaRPr sz="2400">
              <a:latin typeface="Verdana"/>
              <a:ea typeface="Verdana"/>
              <a:cs typeface="Verdana"/>
              <a:sym typeface="Verdana"/>
            </a:endParaRPr>
          </a:p>
          <a:p>
            <a:pPr marL="0" marR="0" lvl="0" indent="0" algn="l" rtl="0">
              <a:lnSpc>
                <a:spcPct val="90000"/>
              </a:lnSpc>
              <a:spcBef>
                <a:spcPts val="560"/>
              </a:spcBef>
              <a:spcAft>
                <a:spcPts val="0"/>
              </a:spcAft>
              <a:buSzPts val="1800"/>
              <a:buNone/>
            </a:pPr>
            <a:endParaRPr sz="2400" b="0" i="0" u="none" strike="noStrike" cap="none">
              <a:solidFill>
                <a:schemeClr val="dk1"/>
              </a:solidFill>
              <a:latin typeface="Verdana"/>
              <a:ea typeface="Verdana"/>
              <a:cs typeface="Verdana"/>
              <a:sym typeface="Verdana"/>
            </a:endParaRPr>
          </a:p>
        </p:txBody>
      </p:sp>
      <p:sp>
        <p:nvSpPr>
          <p:cNvPr id="930" name="Google Shape;930;p117"/>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accent5"/>
              </a:buClr>
              <a:buSzPts val="2850"/>
              <a:buFont typeface="Verdana"/>
              <a:buNone/>
            </a:pPr>
            <a:r>
              <a:rPr lang="en-US"/>
              <a:t>Characteristics of a Strong Goal</a:t>
            </a:r>
            <a:endParaRPr i="0" u="none" strike="noStrike" cap="none"/>
          </a:p>
        </p:txBody>
      </p:sp>
      <p:pic>
        <p:nvPicPr>
          <p:cNvPr id="931" name="Google Shape;931;p117" descr="A graphic with S M A R T representing Specific, Measurable, Achievable, Realistic, and Timely." title="SMART Goal"/>
          <p:cNvPicPr preferRelativeResize="0"/>
          <p:nvPr/>
        </p:nvPicPr>
        <p:blipFill rotWithShape="1">
          <a:blip r:embed="rId3">
            <a:alphaModFix/>
          </a:blip>
          <a:srcRect/>
          <a:stretch/>
        </p:blipFill>
        <p:spPr>
          <a:xfrm>
            <a:off x="1371700" y="2344950"/>
            <a:ext cx="6330150" cy="3558775"/>
          </a:xfrm>
          <a:prstGeom prst="rect">
            <a:avLst/>
          </a:prstGeom>
          <a:noFill/>
          <a:ln w="9525" cap="flat" cmpd="sng">
            <a:solidFill>
              <a:srgbClr val="CCCCCC"/>
            </a:solidFill>
            <a:prstDash val="solid"/>
            <a:round/>
            <a:headEnd type="none" w="sm" len="sm"/>
            <a:tailEnd type="none" w="sm" len="sm"/>
          </a:ln>
        </p:spPr>
      </p:pic>
      <p:sp>
        <p:nvSpPr>
          <p:cNvPr id="932" name="Google Shape;932;p117"/>
          <p:cNvSpPr txBox="1"/>
          <p:nvPr/>
        </p:nvSpPr>
        <p:spPr>
          <a:xfrm>
            <a:off x="909025" y="6179150"/>
            <a:ext cx="30486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Verdana"/>
                <a:ea typeface="Verdana"/>
                <a:cs typeface="Verdana"/>
                <a:sym typeface="Verdana"/>
              </a:rPr>
              <a:t>Workbook p.2</a:t>
            </a:r>
            <a:r>
              <a:rPr lang="en-US" sz="2400">
                <a:latin typeface="Verdana"/>
                <a:ea typeface="Verdana"/>
                <a:cs typeface="Verdana"/>
                <a:sym typeface="Verdana"/>
              </a:rPr>
              <a:t>4</a:t>
            </a:r>
            <a:endParaRPr sz="2400" b="0" i="0" u="none" strike="noStrike" cap="none">
              <a:solidFill>
                <a:srgbClr val="000000"/>
              </a:solidFill>
              <a:latin typeface="Verdana"/>
              <a:ea typeface="Verdana"/>
              <a:cs typeface="Verdana"/>
              <a:sym typeface="Verdana"/>
            </a:endParaRPr>
          </a:p>
        </p:txBody>
      </p:sp>
      <p:pic>
        <p:nvPicPr>
          <p:cNvPr id="933" name="Google Shape;933;p117"/>
          <p:cNvPicPr preferRelativeResize="0"/>
          <p:nvPr/>
        </p:nvPicPr>
        <p:blipFill rotWithShape="1">
          <a:blip r:embed="rId4">
            <a:alphaModFix/>
          </a:blip>
          <a:srcRect/>
          <a:stretch/>
        </p:blipFill>
        <p:spPr>
          <a:xfrm flipH="1">
            <a:off x="0" y="6078200"/>
            <a:ext cx="909025" cy="6945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118"/>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SMART Goal Example</a:t>
            </a:r>
            <a:endParaRPr/>
          </a:p>
        </p:txBody>
      </p:sp>
      <p:sp>
        <p:nvSpPr>
          <p:cNvPr id="940" name="Google Shape;940;p118"/>
          <p:cNvSpPr txBox="1">
            <a:spLocks noGrp="1"/>
          </p:cNvSpPr>
          <p:nvPr>
            <p:ph type="body" idx="1"/>
          </p:nvPr>
        </p:nvSpPr>
        <p:spPr>
          <a:xfrm>
            <a:off x="1342725" y="2246550"/>
            <a:ext cx="6858000" cy="344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360"/>
              </a:spcBef>
              <a:spcAft>
                <a:spcPts val="0"/>
              </a:spcAft>
              <a:buSzPts val="1800"/>
              <a:buNone/>
            </a:pPr>
            <a:r>
              <a:rPr lang="en-US" sz="2600">
                <a:latin typeface="Verdana"/>
                <a:ea typeface="Verdana"/>
                <a:cs typeface="Verdana"/>
                <a:sym typeface="Verdana"/>
              </a:rPr>
              <a:t>By </a:t>
            </a:r>
            <a:r>
              <a:rPr lang="en-US" sz="2600">
                <a:solidFill>
                  <a:srgbClr val="FF9900"/>
                </a:solidFill>
                <a:latin typeface="Verdana"/>
                <a:ea typeface="Verdana"/>
                <a:cs typeface="Verdana"/>
                <a:sym typeface="Verdana"/>
              </a:rPr>
              <a:t>December 2024</a:t>
            </a:r>
            <a:r>
              <a:rPr lang="en-US" sz="2600">
                <a:latin typeface="Verdana"/>
                <a:ea typeface="Verdana"/>
                <a:cs typeface="Verdana"/>
                <a:sym typeface="Verdana"/>
              </a:rPr>
              <a:t>, educators will </a:t>
            </a:r>
            <a:r>
              <a:rPr lang="en-US" sz="2600">
                <a:solidFill>
                  <a:srgbClr val="FF9900"/>
                </a:solidFill>
                <a:latin typeface="Verdana"/>
                <a:ea typeface="Verdana"/>
                <a:cs typeface="Verdana"/>
                <a:sym typeface="Verdana"/>
              </a:rPr>
              <a:t>develop and implement with 85% fidelity a science instructional framework</a:t>
            </a:r>
            <a:r>
              <a:rPr lang="en-US" sz="2600">
                <a:latin typeface="Verdana"/>
                <a:ea typeface="Verdana"/>
                <a:cs typeface="Verdana"/>
                <a:sym typeface="Verdana"/>
              </a:rPr>
              <a:t> as evidenced by classroom observations and a </a:t>
            </a:r>
            <a:r>
              <a:rPr lang="en-US" sz="2600">
                <a:solidFill>
                  <a:srgbClr val="FF9900"/>
                </a:solidFill>
                <a:latin typeface="Verdana"/>
                <a:ea typeface="Verdana"/>
                <a:cs typeface="Verdana"/>
                <a:sym typeface="Verdana"/>
              </a:rPr>
              <a:t>5% increase</a:t>
            </a:r>
            <a:r>
              <a:rPr lang="en-US" sz="2600">
                <a:latin typeface="Verdana"/>
                <a:ea typeface="Verdana"/>
                <a:cs typeface="Verdana"/>
                <a:sym typeface="Verdana"/>
              </a:rPr>
              <a:t> between pre and post teacher benchmark scores.</a:t>
            </a:r>
            <a:endParaRPr sz="2600">
              <a:latin typeface="Verdana"/>
              <a:ea typeface="Verdana"/>
              <a:cs typeface="Verdana"/>
              <a:sym typeface="Verdana"/>
            </a:endParaRPr>
          </a:p>
        </p:txBody>
      </p:sp>
      <p:sp>
        <p:nvSpPr>
          <p:cNvPr id="941" name="Google Shape;941;p118"/>
          <p:cNvSpPr txBox="1"/>
          <p:nvPr/>
        </p:nvSpPr>
        <p:spPr>
          <a:xfrm>
            <a:off x="457200" y="1430950"/>
            <a:ext cx="25989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600" b="0" i="0" u="none" strike="noStrike" cap="none">
                <a:solidFill>
                  <a:schemeClr val="dk1"/>
                </a:solidFill>
                <a:latin typeface="Verdana"/>
                <a:ea typeface="Verdana"/>
                <a:cs typeface="Verdana"/>
                <a:sym typeface="Verdana"/>
              </a:rPr>
              <a:t>Timely</a:t>
            </a:r>
            <a:endParaRPr sz="2600" b="0" i="0" u="none" strike="noStrike" cap="none">
              <a:solidFill>
                <a:schemeClr val="dk1"/>
              </a:solidFill>
              <a:latin typeface="Verdana"/>
              <a:ea typeface="Verdana"/>
              <a:cs typeface="Verdana"/>
              <a:sym typeface="Verdana"/>
            </a:endParaRPr>
          </a:p>
        </p:txBody>
      </p:sp>
      <p:sp>
        <p:nvSpPr>
          <p:cNvPr id="942" name="Google Shape;942;p118"/>
          <p:cNvSpPr txBox="1"/>
          <p:nvPr/>
        </p:nvSpPr>
        <p:spPr>
          <a:xfrm>
            <a:off x="6807375" y="1532025"/>
            <a:ext cx="2598900" cy="585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600" b="0" i="0" u="none" strike="noStrike" cap="none">
                <a:solidFill>
                  <a:srgbClr val="000000"/>
                </a:solidFill>
                <a:latin typeface="Verdana"/>
                <a:ea typeface="Verdana"/>
                <a:cs typeface="Verdana"/>
                <a:sym typeface="Verdana"/>
              </a:rPr>
              <a:t>Specific</a:t>
            </a:r>
            <a:endParaRPr sz="2600" b="0" i="0" u="none" strike="noStrike" cap="none">
              <a:solidFill>
                <a:srgbClr val="000000"/>
              </a:solidFill>
              <a:latin typeface="Verdana"/>
              <a:ea typeface="Verdana"/>
              <a:cs typeface="Verdana"/>
              <a:sym typeface="Verdana"/>
            </a:endParaRPr>
          </a:p>
        </p:txBody>
      </p:sp>
      <p:sp>
        <p:nvSpPr>
          <p:cNvPr id="943" name="Google Shape;943;p118"/>
          <p:cNvSpPr txBox="1"/>
          <p:nvPr/>
        </p:nvSpPr>
        <p:spPr>
          <a:xfrm>
            <a:off x="4901450" y="5154325"/>
            <a:ext cx="43770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600" b="0" i="0" u="none" strike="noStrike" cap="none">
                <a:solidFill>
                  <a:srgbClr val="000000"/>
                </a:solidFill>
                <a:latin typeface="Verdana"/>
                <a:ea typeface="Verdana"/>
                <a:cs typeface="Verdana"/>
                <a:sym typeface="Verdana"/>
              </a:rPr>
              <a:t>Measurable &amp; Achievable</a:t>
            </a:r>
            <a:endParaRPr sz="2600" b="0" i="0" u="none" strike="noStrike" cap="none">
              <a:solidFill>
                <a:srgbClr val="000000"/>
              </a:solidFill>
              <a:latin typeface="Verdana"/>
              <a:ea typeface="Verdana"/>
              <a:cs typeface="Verdana"/>
              <a:sym typeface="Verdana"/>
            </a:endParaRPr>
          </a:p>
        </p:txBody>
      </p:sp>
      <p:sp>
        <p:nvSpPr>
          <p:cNvPr id="944" name="Google Shape;944;p118"/>
          <p:cNvSpPr txBox="1"/>
          <p:nvPr/>
        </p:nvSpPr>
        <p:spPr>
          <a:xfrm>
            <a:off x="0" y="5256825"/>
            <a:ext cx="25989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600" b="0" i="0" u="none" strike="noStrike" cap="none">
                <a:solidFill>
                  <a:srgbClr val="000000"/>
                </a:solidFill>
                <a:latin typeface="Verdana"/>
                <a:ea typeface="Verdana"/>
                <a:cs typeface="Verdana"/>
                <a:sym typeface="Verdana"/>
              </a:rPr>
              <a:t>Realistic</a:t>
            </a:r>
            <a:endParaRPr sz="2600" b="0" i="0" u="none" strike="noStrike" cap="none">
              <a:solidFill>
                <a:srgbClr val="000000"/>
              </a:solidFill>
              <a:latin typeface="Verdana"/>
              <a:ea typeface="Verdana"/>
              <a:cs typeface="Verdana"/>
              <a:sym typeface="Verdana"/>
            </a:endParaRPr>
          </a:p>
        </p:txBody>
      </p:sp>
      <p:cxnSp>
        <p:nvCxnSpPr>
          <p:cNvPr id="945" name="Google Shape;945;p118"/>
          <p:cNvCxnSpPr>
            <a:stCxn id="941" idx="2"/>
          </p:cNvCxnSpPr>
          <p:nvPr/>
        </p:nvCxnSpPr>
        <p:spPr>
          <a:xfrm>
            <a:off x="1756650" y="2015950"/>
            <a:ext cx="322500" cy="339600"/>
          </a:xfrm>
          <a:prstGeom prst="straightConnector1">
            <a:avLst/>
          </a:prstGeom>
          <a:noFill/>
          <a:ln w="38100" cap="flat" cmpd="sng">
            <a:solidFill>
              <a:schemeClr val="dk2"/>
            </a:solidFill>
            <a:prstDash val="solid"/>
            <a:round/>
            <a:headEnd type="none" w="sm" len="sm"/>
            <a:tailEnd type="triangle" w="med" len="med"/>
          </a:ln>
        </p:spPr>
      </p:cxnSp>
      <p:cxnSp>
        <p:nvCxnSpPr>
          <p:cNvPr id="946" name="Google Shape;946;p118"/>
          <p:cNvCxnSpPr>
            <a:stCxn id="942" idx="2"/>
          </p:cNvCxnSpPr>
          <p:nvPr/>
        </p:nvCxnSpPr>
        <p:spPr>
          <a:xfrm flipH="1">
            <a:off x="7190025" y="2117025"/>
            <a:ext cx="916800" cy="787200"/>
          </a:xfrm>
          <a:prstGeom prst="straightConnector1">
            <a:avLst/>
          </a:prstGeom>
          <a:noFill/>
          <a:ln w="38100" cap="flat" cmpd="sng">
            <a:solidFill>
              <a:schemeClr val="dk2"/>
            </a:solidFill>
            <a:prstDash val="solid"/>
            <a:round/>
            <a:headEnd type="none" w="sm" len="sm"/>
            <a:tailEnd type="triangle" w="med" len="med"/>
          </a:ln>
        </p:spPr>
      </p:cxnSp>
      <p:cxnSp>
        <p:nvCxnSpPr>
          <p:cNvPr id="947" name="Google Shape;947;p118"/>
          <p:cNvCxnSpPr>
            <a:endCxn id="940" idx="1"/>
          </p:cNvCxnSpPr>
          <p:nvPr/>
        </p:nvCxnSpPr>
        <p:spPr>
          <a:xfrm rot="10800000" flipH="1">
            <a:off x="461925" y="3971100"/>
            <a:ext cx="880800" cy="1284300"/>
          </a:xfrm>
          <a:prstGeom prst="straightConnector1">
            <a:avLst/>
          </a:prstGeom>
          <a:noFill/>
          <a:ln w="38100" cap="flat" cmpd="sng">
            <a:solidFill>
              <a:schemeClr val="dk2"/>
            </a:solidFill>
            <a:prstDash val="solid"/>
            <a:round/>
            <a:headEnd type="none" w="sm" len="sm"/>
            <a:tailEnd type="triangle" w="med" len="med"/>
          </a:ln>
        </p:spPr>
      </p:cxnSp>
      <p:cxnSp>
        <p:nvCxnSpPr>
          <p:cNvPr id="948" name="Google Shape;948;p118"/>
          <p:cNvCxnSpPr/>
          <p:nvPr/>
        </p:nvCxnSpPr>
        <p:spPr>
          <a:xfrm rot="10800000">
            <a:off x="6872500" y="4071625"/>
            <a:ext cx="1053900" cy="1082700"/>
          </a:xfrm>
          <a:prstGeom prst="straightConnector1">
            <a:avLst/>
          </a:prstGeom>
          <a:noFill/>
          <a:ln w="38100" cap="flat" cmpd="sng">
            <a:solidFill>
              <a:schemeClr val="dk2"/>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5"/>
                                        </p:tgtEl>
                                        <p:attrNameLst>
                                          <p:attrName>style.visibility</p:attrName>
                                        </p:attrNameLst>
                                      </p:cBhvr>
                                      <p:to>
                                        <p:strVal val="visible"/>
                                      </p:to>
                                    </p:set>
                                    <p:animEffect transition="in" filter="fade">
                                      <p:cBhvr>
                                        <p:cTn id="7" dur="1000"/>
                                        <p:tgtEl>
                                          <p:spTgt spid="945"/>
                                        </p:tgtEl>
                                      </p:cBhvr>
                                    </p:animEffect>
                                  </p:childTnLst>
                                </p:cTn>
                              </p:par>
                              <p:par>
                                <p:cTn id="8" presetID="10" presetClass="entr" presetSubtype="0" fill="hold" nodeType="withEffect">
                                  <p:stCondLst>
                                    <p:cond delay="0"/>
                                  </p:stCondLst>
                                  <p:childTnLst>
                                    <p:set>
                                      <p:cBhvr>
                                        <p:cTn id="9" dur="1" fill="hold">
                                          <p:stCondLst>
                                            <p:cond delay="0"/>
                                          </p:stCondLst>
                                        </p:cTn>
                                        <p:tgtEl>
                                          <p:spTgt spid="941"/>
                                        </p:tgtEl>
                                        <p:attrNameLst>
                                          <p:attrName>style.visibility</p:attrName>
                                        </p:attrNameLst>
                                      </p:cBhvr>
                                      <p:to>
                                        <p:strVal val="visible"/>
                                      </p:to>
                                    </p:set>
                                    <p:animEffect transition="in" filter="fade">
                                      <p:cBhvr>
                                        <p:cTn id="10" dur="1000"/>
                                        <p:tgtEl>
                                          <p:spTgt spid="9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46"/>
                                        </p:tgtEl>
                                        <p:attrNameLst>
                                          <p:attrName>style.visibility</p:attrName>
                                        </p:attrNameLst>
                                      </p:cBhvr>
                                      <p:to>
                                        <p:strVal val="visible"/>
                                      </p:to>
                                    </p:set>
                                    <p:animEffect transition="in" filter="fade">
                                      <p:cBhvr>
                                        <p:cTn id="15" dur="1000"/>
                                        <p:tgtEl>
                                          <p:spTgt spid="946"/>
                                        </p:tgtEl>
                                      </p:cBhvr>
                                    </p:animEffect>
                                  </p:childTnLst>
                                </p:cTn>
                              </p:par>
                              <p:par>
                                <p:cTn id="16" presetID="10" presetClass="entr" presetSubtype="0" fill="hold" nodeType="withEffect">
                                  <p:stCondLst>
                                    <p:cond delay="0"/>
                                  </p:stCondLst>
                                  <p:childTnLst>
                                    <p:set>
                                      <p:cBhvr>
                                        <p:cTn id="17" dur="1" fill="hold">
                                          <p:stCondLst>
                                            <p:cond delay="0"/>
                                          </p:stCondLst>
                                        </p:cTn>
                                        <p:tgtEl>
                                          <p:spTgt spid="942"/>
                                        </p:tgtEl>
                                        <p:attrNameLst>
                                          <p:attrName>style.visibility</p:attrName>
                                        </p:attrNameLst>
                                      </p:cBhvr>
                                      <p:to>
                                        <p:strVal val="visible"/>
                                      </p:to>
                                    </p:set>
                                    <p:animEffect transition="in" filter="fade">
                                      <p:cBhvr>
                                        <p:cTn id="18" dur="1000"/>
                                        <p:tgtEl>
                                          <p:spTgt spid="94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47"/>
                                        </p:tgtEl>
                                        <p:attrNameLst>
                                          <p:attrName>style.visibility</p:attrName>
                                        </p:attrNameLst>
                                      </p:cBhvr>
                                      <p:to>
                                        <p:strVal val="visible"/>
                                      </p:to>
                                    </p:set>
                                    <p:animEffect transition="in" filter="fade">
                                      <p:cBhvr>
                                        <p:cTn id="23" dur="1000"/>
                                        <p:tgtEl>
                                          <p:spTgt spid="947"/>
                                        </p:tgtEl>
                                      </p:cBhvr>
                                    </p:animEffect>
                                  </p:childTnLst>
                                </p:cTn>
                              </p:par>
                              <p:par>
                                <p:cTn id="24" presetID="10" presetClass="entr" presetSubtype="0" fill="hold" nodeType="withEffect">
                                  <p:stCondLst>
                                    <p:cond delay="0"/>
                                  </p:stCondLst>
                                  <p:childTnLst>
                                    <p:set>
                                      <p:cBhvr>
                                        <p:cTn id="25" dur="1" fill="hold">
                                          <p:stCondLst>
                                            <p:cond delay="0"/>
                                          </p:stCondLst>
                                        </p:cTn>
                                        <p:tgtEl>
                                          <p:spTgt spid="944"/>
                                        </p:tgtEl>
                                        <p:attrNameLst>
                                          <p:attrName>style.visibility</p:attrName>
                                        </p:attrNameLst>
                                      </p:cBhvr>
                                      <p:to>
                                        <p:strVal val="visible"/>
                                      </p:to>
                                    </p:set>
                                    <p:animEffect transition="in" filter="fade">
                                      <p:cBhvr>
                                        <p:cTn id="26" dur="1000"/>
                                        <p:tgtEl>
                                          <p:spTgt spid="94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48"/>
                                        </p:tgtEl>
                                        <p:attrNameLst>
                                          <p:attrName>style.visibility</p:attrName>
                                        </p:attrNameLst>
                                      </p:cBhvr>
                                      <p:to>
                                        <p:strVal val="visible"/>
                                      </p:to>
                                    </p:set>
                                    <p:animEffect transition="in" filter="fade">
                                      <p:cBhvr>
                                        <p:cTn id="31" dur="1000"/>
                                        <p:tgtEl>
                                          <p:spTgt spid="948"/>
                                        </p:tgtEl>
                                      </p:cBhvr>
                                    </p:animEffect>
                                  </p:childTnLst>
                                </p:cTn>
                              </p:par>
                              <p:par>
                                <p:cTn id="32" presetID="10" presetClass="entr" presetSubtype="0" fill="hold" nodeType="withEffect">
                                  <p:stCondLst>
                                    <p:cond delay="0"/>
                                  </p:stCondLst>
                                  <p:childTnLst>
                                    <p:set>
                                      <p:cBhvr>
                                        <p:cTn id="33" dur="1" fill="hold">
                                          <p:stCondLst>
                                            <p:cond delay="0"/>
                                          </p:stCondLst>
                                        </p:cTn>
                                        <p:tgtEl>
                                          <p:spTgt spid="943"/>
                                        </p:tgtEl>
                                        <p:attrNameLst>
                                          <p:attrName>style.visibility</p:attrName>
                                        </p:attrNameLst>
                                      </p:cBhvr>
                                      <p:to>
                                        <p:strVal val="visible"/>
                                      </p:to>
                                    </p:set>
                                    <p:animEffect transition="in" filter="fade">
                                      <p:cBhvr>
                                        <p:cTn id="34" dur="1000"/>
                                        <p:tgtEl>
                                          <p:spTgt spid="9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119"/>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latin typeface="Verdana"/>
                <a:ea typeface="Verdana"/>
                <a:cs typeface="Verdana"/>
                <a:sym typeface="Verdana"/>
              </a:rPr>
              <a:t>Work Time</a:t>
            </a:r>
            <a:endParaRPr sz="3000">
              <a:latin typeface="Verdana"/>
              <a:ea typeface="Verdana"/>
              <a:cs typeface="Verdana"/>
              <a:sym typeface="Verdana"/>
            </a:endParaRPr>
          </a:p>
        </p:txBody>
      </p:sp>
      <p:sp>
        <p:nvSpPr>
          <p:cNvPr id="955" name="Google Shape;955;p119"/>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360"/>
              </a:spcBef>
              <a:spcAft>
                <a:spcPts val="0"/>
              </a:spcAft>
              <a:buClr>
                <a:schemeClr val="dk1"/>
              </a:buClr>
              <a:buSzPts val="1800"/>
              <a:buFont typeface="Arial"/>
              <a:buNone/>
            </a:pPr>
            <a:endParaRPr sz="3900">
              <a:latin typeface="Verdana"/>
              <a:ea typeface="Verdana"/>
              <a:cs typeface="Verdana"/>
              <a:sym typeface="Verdana"/>
            </a:endParaRPr>
          </a:p>
          <a:p>
            <a:pPr marL="0" lvl="0" indent="0" algn="l" rtl="0">
              <a:lnSpc>
                <a:spcPct val="100000"/>
              </a:lnSpc>
              <a:spcBef>
                <a:spcPts val="360"/>
              </a:spcBef>
              <a:spcAft>
                <a:spcPts val="0"/>
              </a:spcAft>
              <a:buClr>
                <a:schemeClr val="dk1"/>
              </a:buClr>
              <a:buSzPts val="1800"/>
              <a:buFont typeface="Arial"/>
              <a:buNone/>
            </a:pPr>
            <a:endParaRPr sz="3900">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r>
              <a:rPr lang="en-US">
                <a:latin typeface="Verdana"/>
                <a:ea typeface="Verdana"/>
                <a:cs typeface="Verdana"/>
                <a:sym typeface="Verdana"/>
              </a:rPr>
              <a:t>Revisit your draft precision statement. </a:t>
            </a:r>
            <a:endParaRPr>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endParaRPr>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r>
              <a:rPr lang="en-US">
                <a:latin typeface="Verdana"/>
                <a:ea typeface="Verdana"/>
                <a:cs typeface="Verdana"/>
                <a:sym typeface="Verdana"/>
              </a:rPr>
              <a:t>Practice developing a SMART goal based on that statement.</a:t>
            </a:r>
            <a:r>
              <a:rPr lang="en-US" sz="3500"/>
              <a:t> </a:t>
            </a:r>
            <a:endParaRPr sz="3500"/>
          </a:p>
        </p:txBody>
      </p:sp>
      <p:sp>
        <p:nvSpPr>
          <p:cNvPr id="956" name="Google Shape;956;p119"/>
          <p:cNvSpPr txBox="1">
            <a:spLocks noGrp="1"/>
          </p:cNvSpPr>
          <p:nvPr>
            <p:ph type="body" idx="2"/>
          </p:nvPr>
        </p:nvSpPr>
        <p:spPr>
          <a:xfrm>
            <a:off x="457200" y="1435101"/>
            <a:ext cx="3008400" cy="4512900"/>
          </a:xfrm>
          <a:prstGeom prst="rect">
            <a:avLst/>
          </a:prstGeom>
          <a:solidFill>
            <a:srgbClr val="003369">
              <a:alpha val="71764"/>
            </a:srgbClr>
          </a:solid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3000">
                <a:latin typeface="Verdana"/>
                <a:ea typeface="Verdana"/>
                <a:cs typeface="Verdana"/>
                <a:sym typeface="Verdana"/>
              </a:rPr>
              <a:t> Start a Goal</a:t>
            </a:r>
            <a:endParaRPr sz="3000">
              <a:latin typeface="Verdana"/>
              <a:ea typeface="Verdana"/>
              <a:cs typeface="Verdana"/>
              <a:sym typeface="Verdana"/>
            </a:endParaRPr>
          </a:p>
        </p:txBody>
      </p:sp>
      <p:pic>
        <p:nvPicPr>
          <p:cNvPr id="957" name="Google Shape;957;p119" descr="Cartoon Sun image - Free stock photo - Public Domain photo - CC0 ..."/>
          <p:cNvPicPr preferRelativeResize="0"/>
          <p:nvPr/>
        </p:nvPicPr>
        <p:blipFill rotWithShape="1">
          <a:blip r:embed="rId3">
            <a:alphaModFix/>
          </a:blip>
          <a:srcRect/>
          <a:stretch/>
        </p:blipFill>
        <p:spPr>
          <a:xfrm>
            <a:off x="7718175" y="5062200"/>
            <a:ext cx="650450" cy="650450"/>
          </a:xfrm>
          <a:prstGeom prst="rect">
            <a:avLst/>
          </a:prstGeom>
          <a:noFill/>
          <a:ln>
            <a:noFill/>
          </a:ln>
        </p:spPr>
      </p:pic>
      <p:pic>
        <p:nvPicPr>
          <p:cNvPr id="958" name="Google Shape;958;p119" descr="10 Minute Timer: Cozy Camping Background&#10;Nature sounds throughout, Silence at the End" title="10 Minute Cozy Camping Timer (Owls, Birds, and Cricket Sounds at End)">
            <a:hlinkClick r:id="rId4"/>
          </p:cNvPr>
          <p:cNvPicPr preferRelativeResize="0"/>
          <p:nvPr/>
        </p:nvPicPr>
        <p:blipFill>
          <a:blip r:embed="rId5">
            <a:alphaModFix/>
          </a:blip>
          <a:stretch>
            <a:fillRect/>
          </a:stretch>
        </p:blipFill>
        <p:spPr>
          <a:xfrm>
            <a:off x="740250" y="4403988"/>
            <a:ext cx="2251711" cy="1266588"/>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120"/>
          <p:cNvSpPr txBox="1">
            <a:spLocks noGrp="1"/>
          </p:cNvSpPr>
          <p:nvPr>
            <p:ph type="body" idx="4294967295"/>
          </p:nvPr>
        </p:nvSpPr>
        <p:spPr>
          <a:xfrm>
            <a:off x="228600" y="1536225"/>
            <a:ext cx="8686800" cy="28929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en-US" sz="2300" b="1">
                <a:solidFill>
                  <a:schemeClr val="accent1"/>
                </a:solidFill>
                <a:latin typeface="Verdana"/>
                <a:ea typeface="Verdana"/>
                <a:cs typeface="Verdana"/>
                <a:sym typeface="Verdana"/>
              </a:rPr>
              <a:t>Precision statement:</a:t>
            </a:r>
            <a:r>
              <a:rPr lang="en-US" sz="2300">
                <a:solidFill>
                  <a:schemeClr val="accent1"/>
                </a:solidFill>
                <a:latin typeface="Verdana"/>
                <a:ea typeface="Verdana"/>
                <a:cs typeface="Verdana"/>
                <a:sym typeface="Verdana"/>
              </a:rPr>
              <a:t> </a:t>
            </a:r>
            <a:r>
              <a:rPr lang="en-US" sz="2300">
                <a:latin typeface="Verdana"/>
                <a:ea typeface="Verdana"/>
                <a:cs typeface="Verdana"/>
                <a:sym typeface="Verdana"/>
              </a:rPr>
              <a:t>In 2025-26, 35% of the student population was at-risk of being chronically absent, with 85% of this group identified as students with disabilities. This is believed to be due to a lack of fidelity of Tier 1 academic and behavioral practices along with students with disabilities having fewer meaningful relationships with adults and lower rates of participation in enrichment activities. </a:t>
            </a:r>
            <a:endParaRPr sz="2300">
              <a:latin typeface="Verdana"/>
              <a:ea typeface="Verdana"/>
              <a:cs typeface="Verdana"/>
              <a:sym typeface="Verdana"/>
            </a:endParaRPr>
          </a:p>
        </p:txBody>
      </p:sp>
      <p:sp>
        <p:nvSpPr>
          <p:cNvPr id="964" name="Google Shape;964;p120"/>
          <p:cNvSpPr txBox="1">
            <a:spLocks noGrp="1"/>
          </p:cNvSpPr>
          <p:nvPr>
            <p:ph type="title"/>
          </p:nvPr>
        </p:nvSpPr>
        <p:spPr>
          <a:xfrm>
            <a:off x="228600" y="317025"/>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sz="3200" i="1"/>
              <a:t>Anywhere School </a:t>
            </a:r>
            <a:endParaRPr sz="3200" i="1"/>
          </a:p>
          <a:p>
            <a:pPr marL="0" lvl="0" indent="0" algn="ctr" rtl="0">
              <a:lnSpc>
                <a:spcPct val="100000"/>
              </a:lnSpc>
              <a:spcBef>
                <a:spcPts val="0"/>
              </a:spcBef>
              <a:spcAft>
                <a:spcPts val="0"/>
              </a:spcAft>
              <a:buSzPts val="4000"/>
              <a:buNone/>
            </a:pPr>
            <a:r>
              <a:rPr lang="en-US" sz="3200"/>
              <a:t>Precision Statement &amp; Goal</a:t>
            </a:r>
            <a:endParaRPr sz="4200">
              <a:latin typeface="Calibri"/>
              <a:ea typeface="Calibri"/>
              <a:cs typeface="Calibri"/>
              <a:sym typeface="Calibri"/>
            </a:endParaRPr>
          </a:p>
        </p:txBody>
      </p:sp>
      <p:sp>
        <p:nvSpPr>
          <p:cNvPr id="965" name="Google Shape;965;p120"/>
          <p:cNvSpPr txBox="1"/>
          <p:nvPr/>
        </p:nvSpPr>
        <p:spPr>
          <a:xfrm>
            <a:off x="228600" y="4595175"/>
            <a:ext cx="7463400" cy="194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chemeClr val="accent1"/>
                </a:solidFill>
                <a:latin typeface="Verdana"/>
                <a:ea typeface="Verdana"/>
                <a:cs typeface="Verdana"/>
                <a:sym typeface="Verdana"/>
              </a:rPr>
              <a:t>Goal:</a:t>
            </a:r>
            <a:r>
              <a:rPr lang="en-US" sz="2200">
                <a:solidFill>
                  <a:schemeClr val="accent1"/>
                </a:solidFill>
                <a:latin typeface="Verdana"/>
                <a:ea typeface="Verdana"/>
                <a:cs typeface="Verdana"/>
                <a:sym typeface="Verdana"/>
              </a:rPr>
              <a:t> </a:t>
            </a:r>
            <a:r>
              <a:rPr lang="en-US" sz="2200">
                <a:solidFill>
                  <a:schemeClr val="dk1"/>
                </a:solidFill>
                <a:latin typeface="Verdana"/>
                <a:ea typeface="Verdana"/>
                <a:cs typeface="Verdana"/>
                <a:sym typeface="Verdana"/>
              </a:rPr>
              <a:t>By June 2027, the percentage of students with disabilities who are attending school more than 90% of the year will increase by 15%. This will be checked every nine weeks to see if progress is on track for the end of the year.</a:t>
            </a:r>
            <a:endParaRPr sz="2200">
              <a:solidFill>
                <a:schemeClr val="dk1"/>
              </a:solidFill>
              <a:latin typeface="Verdana"/>
              <a:ea typeface="Verdana"/>
              <a:cs typeface="Verdana"/>
              <a:sym typeface="Verdana"/>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121"/>
          <p:cNvSpPr txBox="1">
            <a:spLocks noGrp="1"/>
          </p:cNvSpPr>
          <p:nvPr>
            <p:ph type="ctrTitle"/>
          </p:nvPr>
        </p:nvSpPr>
        <p:spPr>
          <a:xfrm>
            <a:off x="928464" y="1600200"/>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5400"/>
              <a:buNone/>
            </a:pPr>
            <a:r>
              <a:rPr lang="en-US" sz="4400" b="1"/>
              <a:t>IMPLEMENT</a:t>
            </a:r>
            <a:br>
              <a:rPr lang="en-US" b="1"/>
            </a:br>
            <a:r>
              <a:rPr lang="en-US" sz="2800" b="1"/>
              <a:t>What are we going to do about it?</a:t>
            </a:r>
            <a:endParaRPr/>
          </a:p>
        </p:txBody>
      </p:sp>
      <p:pic>
        <p:nvPicPr>
          <p:cNvPr id="971" name="Google Shape;971;p121"/>
          <p:cNvPicPr preferRelativeResize="0"/>
          <p:nvPr/>
        </p:nvPicPr>
        <p:blipFill rotWithShape="1">
          <a:blip r:embed="rId3">
            <a:alphaModFix/>
          </a:blip>
          <a:srcRect/>
          <a:stretch/>
        </p:blipFill>
        <p:spPr>
          <a:xfrm>
            <a:off x="1119575" y="3457498"/>
            <a:ext cx="6722151" cy="3018750"/>
          </a:xfrm>
          <a:prstGeom prst="rect">
            <a:avLst/>
          </a:prstGeom>
          <a:noFill/>
          <a:ln>
            <a:noFill/>
          </a:ln>
        </p:spPr>
      </p:pic>
      <p:sp>
        <p:nvSpPr>
          <p:cNvPr id="972" name="Google Shape;972;p121"/>
          <p:cNvSpPr/>
          <p:nvPr/>
        </p:nvSpPr>
        <p:spPr>
          <a:xfrm>
            <a:off x="238900" y="4187875"/>
            <a:ext cx="3931200" cy="24873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p122"/>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What do you see here? </a:t>
            </a:r>
            <a:endParaRPr/>
          </a:p>
        </p:txBody>
      </p:sp>
      <p:pic>
        <p:nvPicPr>
          <p:cNvPr id="979" name="Google Shape;979;p122" descr="Get tickets at: http://bit.ly/2XGfH5y&#10;&#10;Fathom Events and CBS will present 5 uncut, full-length colorized episodes on Lucille Ball’s Birthday, August 6, plus REDHEAD TALES – a  newly produced and never-before-seen featurette on the colorization of I Love Lucy, and an exclusive mini poster!&#10;&#10;Job Switching: After Ricky and Fred get upset about the girls' spending, Lucy and Ethel go to work in a candy factory while the boys do the housework." title="I Love Lucy: A Colorized Celebration - &quot;Job Switching&quot; clip">
            <a:hlinkClick r:id="rId3"/>
          </p:cNvPr>
          <p:cNvPicPr preferRelativeResize="0"/>
          <p:nvPr/>
        </p:nvPicPr>
        <p:blipFill rotWithShape="1">
          <a:blip r:embed="rId4">
            <a:alphaModFix/>
          </a:blip>
          <a:srcRect/>
          <a:stretch/>
        </p:blipFill>
        <p:spPr>
          <a:xfrm>
            <a:off x="705725" y="1681325"/>
            <a:ext cx="7602225" cy="4276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9"/>
                                        </p:tgtEl>
                                        <p:attrNameLst>
                                          <p:attrName>style.visibility</p:attrName>
                                        </p:attrNameLst>
                                      </p:cBhvr>
                                      <p:to>
                                        <p:strVal val="visible"/>
                                      </p:to>
                                    </p:set>
                                    <p:animEffect transition="in" filter="fade">
                                      <p:cBhvr>
                                        <p:cTn id="7" dur="1000"/>
                                        <p:tgtEl>
                                          <p:spTgt spid="9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sp>
        <p:nvSpPr>
          <p:cNvPr id="985" name="Google Shape;985;p123"/>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000"/>
              <a:buNone/>
            </a:pPr>
            <a:r>
              <a:rPr lang="en-US" sz="3000">
                <a:latin typeface="Verdana"/>
                <a:ea typeface="Verdana"/>
                <a:cs typeface="Verdana"/>
                <a:sym typeface="Verdana"/>
              </a:rPr>
              <a:t>Team Time Reflection</a:t>
            </a:r>
            <a:endParaRPr>
              <a:latin typeface="Verdana"/>
              <a:ea typeface="Verdana"/>
              <a:cs typeface="Verdana"/>
              <a:sym typeface="Verdana"/>
            </a:endParaRPr>
          </a:p>
        </p:txBody>
      </p:sp>
      <p:sp>
        <p:nvSpPr>
          <p:cNvPr id="986" name="Google Shape;986;p123"/>
          <p:cNvSpPr txBox="1">
            <a:spLocks noGrp="1"/>
          </p:cNvSpPr>
          <p:nvPr>
            <p:ph type="body" idx="1"/>
          </p:nvPr>
        </p:nvSpPr>
        <p:spPr>
          <a:xfrm>
            <a:off x="3575050" y="176750"/>
            <a:ext cx="5111700" cy="59820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endParaRPr sz="2900">
              <a:latin typeface="Verdana"/>
              <a:ea typeface="Verdana"/>
              <a:cs typeface="Verdana"/>
              <a:sym typeface="Verdana"/>
            </a:endParaRPr>
          </a:p>
          <a:p>
            <a:pPr marL="0" lvl="0" indent="0" algn="l" rtl="0">
              <a:lnSpc>
                <a:spcPct val="90000"/>
              </a:lnSpc>
              <a:spcBef>
                <a:spcPts val="1000"/>
              </a:spcBef>
              <a:spcAft>
                <a:spcPts val="0"/>
              </a:spcAft>
              <a:buSzPts val="3200"/>
              <a:buNone/>
            </a:pPr>
            <a:r>
              <a:rPr lang="en-US" sz="2900">
                <a:latin typeface="Verdana"/>
                <a:ea typeface="Verdana"/>
                <a:cs typeface="Verdana"/>
                <a:sym typeface="Verdana"/>
              </a:rPr>
              <a:t>How was the intervention selected?</a:t>
            </a:r>
            <a:endParaRPr sz="2900">
              <a:latin typeface="Verdana"/>
              <a:ea typeface="Verdana"/>
              <a:cs typeface="Verdana"/>
              <a:sym typeface="Verdana"/>
            </a:endParaRPr>
          </a:p>
          <a:p>
            <a:pPr marL="0" lvl="0" indent="0" algn="l" rtl="0">
              <a:lnSpc>
                <a:spcPct val="90000"/>
              </a:lnSpc>
              <a:spcBef>
                <a:spcPts val="1000"/>
              </a:spcBef>
              <a:spcAft>
                <a:spcPts val="0"/>
              </a:spcAft>
              <a:buSzPts val="3200"/>
              <a:buNone/>
            </a:pPr>
            <a:endParaRPr sz="2900">
              <a:latin typeface="Verdana"/>
              <a:ea typeface="Verdana"/>
              <a:cs typeface="Verdana"/>
              <a:sym typeface="Verdana"/>
            </a:endParaRPr>
          </a:p>
          <a:p>
            <a:pPr marL="0" lvl="0" indent="0" algn="l" rtl="0">
              <a:lnSpc>
                <a:spcPct val="90000"/>
              </a:lnSpc>
              <a:spcBef>
                <a:spcPts val="1000"/>
              </a:spcBef>
              <a:spcAft>
                <a:spcPts val="0"/>
              </a:spcAft>
              <a:buSzPts val="3200"/>
              <a:buNone/>
            </a:pPr>
            <a:r>
              <a:rPr lang="en-US" sz="2900">
                <a:latin typeface="Verdana"/>
                <a:ea typeface="Verdana"/>
                <a:cs typeface="Verdana"/>
                <a:sym typeface="Verdana"/>
              </a:rPr>
              <a:t>How was the plan for implementation developed? </a:t>
            </a:r>
            <a:endParaRPr sz="2900">
              <a:latin typeface="Verdana"/>
              <a:ea typeface="Verdana"/>
              <a:cs typeface="Verdana"/>
              <a:sym typeface="Verdana"/>
            </a:endParaRPr>
          </a:p>
          <a:p>
            <a:pPr marL="0" lvl="0" indent="0" algn="l" rtl="0">
              <a:lnSpc>
                <a:spcPct val="90000"/>
              </a:lnSpc>
              <a:spcBef>
                <a:spcPts val="1000"/>
              </a:spcBef>
              <a:spcAft>
                <a:spcPts val="0"/>
              </a:spcAft>
              <a:buSzPts val="3200"/>
              <a:buNone/>
            </a:pPr>
            <a:endParaRPr sz="2900">
              <a:latin typeface="Verdana"/>
              <a:ea typeface="Verdana"/>
              <a:cs typeface="Verdana"/>
              <a:sym typeface="Verdana"/>
            </a:endParaRPr>
          </a:p>
          <a:p>
            <a:pPr marL="0" lvl="0" indent="0" algn="l" rtl="0">
              <a:lnSpc>
                <a:spcPct val="90000"/>
              </a:lnSpc>
              <a:spcBef>
                <a:spcPts val="1000"/>
              </a:spcBef>
              <a:spcAft>
                <a:spcPts val="0"/>
              </a:spcAft>
              <a:buSzPts val="3200"/>
              <a:buNone/>
            </a:pPr>
            <a:r>
              <a:rPr lang="en-US" sz="2900">
                <a:latin typeface="Verdana"/>
                <a:ea typeface="Verdana"/>
                <a:cs typeface="Verdana"/>
                <a:sym typeface="Verdana"/>
              </a:rPr>
              <a:t>Did staff have what they needed to implement the intervention? </a:t>
            </a:r>
            <a:endParaRPr sz="3100">
              <a:latin typeface="Verdana"/>
              <a:ea typeface="Verdana"/>
              <a:cs typeface="Verdana"/>
              <a:sym typeface="Verdana"/>
            </a:endParaRPr>
          </a:p>
        </p:txBody>
      </p:sp>
      <p:sp>
        <p:nvSpPr>
          <p:cNvPr id="987" name="Google Shape;987;p123"/>
          <p:cNvSpPr txBox="1">
            <a:spLocks noGrp="1"/>
          </p:cNvSpPr>
          <p:nvPr>
            <p:ph type="body" idx="2"/>
          </p:nvPr>
        </p:nvSpPr>
        <p:spPr>
          <a:xfrm>
            <a:off x="457200" y="1435101"/>
            <a:ext cx="3008400" cy="4512900"/>
          </a:xfrm>
          <a:prstGeom prst="rect">
            <a:avLst/>
          </a:prstGeom>
          <a:solidFill>
            <a:srgbClr val="003369">
              <a:alpha val="73725"/>
            </a:srgbClr>
          </a:solid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3000">
                <a:solidFill>
                  <a:srgbClr val="FFFFFF"/>
                </a:solidFill>
                <a:latin typeface="Verdana"/>
                <a:ea typeface="Verdana"/>
                <a:cs typeface="Verdana"/>
                <a:sym typeface="Verdana"/>
              </a:rPr>
              <a:t>Think of an intervention you have been involved in….</a:t>
            </a:r>
            <a:endParaRPr sz="2500">
              <a:latin typeface="Verdana"/>
              <a:ea typeface="Verdana"/>
              <a:cs typeface="Verdana"/>
              <a:sym typeface="Verdana"/>
            </a:endParaRPr>
          </a:p>
        </p:txBody>
      </p:sp>
      <p:pic>
        <p:nvPicPr>
          <p:cNvPr id="988" name="Google Shape;988;p123" descr="Cartoon Sun image - Free stock photo - Public Domain photo - CC0 ..."/>
          <p:cNvPicPr preferRelativeResize="0"/>
          <p:nvPr/>
        </p:nvPicPr>
        <p:blipFill rotWithShape="1">
          <a:blip r:embed="rId3">
            <a:alphaModFix/>
          </a:blip>
          <a:srcRect/>
          <a:stretch/>
        </p:blipFill>
        <p:spPr>
          <a:xfrm>
            <a:off x="7859575" y="5297550"/>
            <a:ext cx="650450" cy="650450"/>
          </a:xfrm>
          <a:prstGeom prst="rect">
            <a:avLst/>
          </a:prstGeom>
          <a:noFill/>
          <a:ln>
            <a:noFill/>
          </a:ln>
        </p:spPr>
      </p:pic>
      <p:pic>
        <p:nvPicPr>
          <p:cNvPr id="989" name="Google Shape;989;p123" descr="8 Minute Timer: Cozy Camping Background&#10;Nature sounds throughout, Silence at the End" title="8 Minute Cozy Camping Timer (Owls, Birds, and Cricket Sounds Throughout)">
            <a:hlinkClick r:id="rId4"/>
          </p:cNvPr>
          <p:cNvPicPr preferRelativeResize="0"/>
          <p:nvPr/>
        </p:nvPicPr>
        <p:blipFill>
          <a:blip r:embed="rId5">
            <a:alphaModFix/>
          </a:blip>
          <a:stretch>
            <a:fillRect/>
          </a:stretch>
        </p:blipFill>
        <p:spPr>
          <a:xfrm>
            <a:off x="772600" y="4391675"/>
            <a:ext cx="2245300" cy="12629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9"/>
                                        </p:tgtEl>
                                        <p:attrNameLst>
                                          <p:attrName>style.visibility</p:attrName>
                                        </p:attrNameLst>
                                      </p:cBhvr>
                                      <p:to>
                                        <p:strVal val="visible"/>
                                      </p:to>
                                    </p:set>
                                    <p:animEffect transition="in" filter="fade">
                                      <p:cBhvr>
                                        <p:cTn id="7" dur="1000"/>
                                        <p:tgtEl>
                                          <p:spTgt spid="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61"/>
          <p:cNvPicPr preferRelativeResize="0"/>
          <p:nvPr/>
        </p:nvPicPr>
        <p:blipFill rotWithShape="1">
          <a:blip r:embed="rId3">
            <a:alphaModFix/>
          </a:blip>
          <a:srcRect/>
          <a:stretch/>
        </p:blipFill>
        <p:spPr>
          <a:xfrm>
            <a:off x="0" y="1755550"/>
            <a:ext cx="2971800" cy="2971800"/>
          </a:xfrm>
          <a:prstGeom prst="rect">
            <a:avLst/>
          </a:prstGeom>
          <a:noFill/>
          <a:ln>
            <a:noFill/>
          </a:ln>
        </p:spPr>
      </p:pic>
      <p:sp>
        <p:nvSpPr>
          <p:cNvPr id="335" name="Google Shape;335;p61"/>
          <p:cNvSpPr txBox="1"/>
          <p:nvPr/>
        </p:nvSpPr>
        <p:spPr>
          <a:xfrm>
            <a:off x="233925" y="1124450"/>
            <a:ext cx="8828100" cy="1078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2600"/>
              <a:buFont typeface="Arial"/>
              <a:buNone/>
            </a:pPr>
            <a:r>
              <a:rPr lang="en-US" sz="2700" b="0" i="0" u="none" strike="noStrike" cap="none">
                <a:solidFill>
                  <a:srgbClr val="000000"/>
                </a:solidFill>
                <a:latin typeface="Verdana"/>
                <a:ea typeface="Verdana"/>
                <a:cs typeface="Verdana"/>
                <a:sym typeface="Verdana"/>
              </a:rPr>
              <a:t>In your experience data informed decision making at the school level is like…because…</a:t>
            </a:r>
            <a:endParaRPr sz="1500" b="0" i="0" u="none" strike="noStrike" cap="none">
              <a:solidFill>
                <a:srgbClr val="000000"/>
              </a:solidFill>
              <a:latin typeface="Verdana"/>
              <a:ea typeface="Verdana"/>
              <a:cs typeface="Verdana"/>
              <a:sym typeface="Verdana"/>
            </a:endParaRPr>
          </a:p>
        </p:txBody>
      </p:sp>
      <p:sp>
        <p:nvSpPr>
          <p:cNvPr id="336" name="Google Shape;336;p61"/>
          <p:cNvSpPr txBox="1">
            <a:spLocks noGrp="1"/>
          </p:cNvSpPr>
          <p:nvPr>
            <p:ph type="title"/>
          </p:nvPr>
        </p:nvSpPr>
        <p:spPr>
          <a:xfrm>
            <a:off x="304575" y="80325"/>
            <a:ext cx="8686800" cy="9825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sz="3300"/>
              <a:t>Connection Activity: </a:t>
            </a:r>
            <a:r>
              <a:rPr lang="en-US" sz="3300" i="1"/>
              <a:t>Let’s Go Camping!</a:t>
            </a:r>
            <a:endParaRPr sz="3300" i="1"/>
          </a:p>
        </p:txBody>
      </p:sp>
      <p:pic>
        <p:nvPicPr>
          <p:cNvPr id="337" name="Google Shape;337;p61" title="Screenshot 2025-05-02 at 3.47.28 PM.png"/>
          <p:cNvPicPr preferRelativeResize="0"/>
          <p:nvPr/>
        </p:nvPicPr>
        <p:blipFill rotWithShape="1">
          <a:blip r:embed="rId4">
            <a:alphaModFix/>
          </a:blip>
          <a:srcRect/>
          <a:stretch/>
        </p:blipFill>
        <p:spPr>
          <a:xfrm>
            <a:off x="5572434" y="4599188"/>
            <a:ext cx="1733326" cy="2052924"/>
          </a:xfrm>
          <a:prstGeom prst="rect">
            <a:avLst/>
          </a:prstGeom>
          <a:noFill/>
          <a:ln>
            <a:noFill/>
          </a:ln>
        </p:spPr>
      </p:pic>
      <p:pic>
        <p:nvPicPr>
          <p:cNvPr id="338" name="Google Shape;338;p61"/>
          <p:cNvPicPr preferRelativeResize="0"/>
          <p:nvPr/>
        </p:nvPicPr>
        <p:blipFill rotWithShape="1">
          <a:blip r:embed="rId5">
            <a:alphaModFix/>
          </a:blip>
          <a:srcRect/>
          <a:stretch/>
        </p:blipFill>
        <p:spPr>
          <a:xfrm>
            <a:off x="3803348" y="2441450"/>
            <a:ext cx="2054257" cy="1486225"/>
          </a:xfrm>
          <a:prstGeom prst="rect">
            <a:avLst/>
          </a:prstGeom>
          <a:noFill/>
          <a:ln>
            <a:noFill/>
          </a:ln>
        </p:spPr>
      </p:pic>
      <p:pic>
        <p:nvPicPr>
          <p:cNvPr id="339" name="Google Shape;339;p61"/>
          <p:cNvPicPr preferRelativeResize="0"/>
          <p:nvPr/>
        </p:nvPicPr>
        <p:blipFill rotWithShape="1">
          <a:blip r:embed="rId6">
            <a:alphaModFix/>
          </a:blip>
          <a:srcRect/>
          <a:stretch/>
        </p:blipFill>
        <p:spPr>
          <a:xfrm>
            <a:off x="6468604" y="2167617"/>
            <a:ext cx="2522775" cy="2522775"/>
          </a:xfrm>
          <a:prstGeom prst="rect">
            <a:avLst/>
          </a:prstGeom>
          <a:noFill/>
          <a:ln>
            <a:noFill/>
          </a:ln>
        </p:spPr>
      </p:pic>
      <p:pic>
        <p:nvPicPr>
          <p:cNvPr id="340" name="Google Shape;340;p61"/>
          <p:cNvPicPr preferRelativeResize="0"/>
          <p:nvPr/>
        </p:nvPicPr>
        <p:blipFill rotWithShape="1">
          <a:blip r:embed="rId7">
            <a:alphaModFix/>
          </a:blip>
          <a:srcRect/>
          <a:stretch/>
        </p:blipFill>
        <p:spPr>
          <a:xfrm>
            <a:off x="414288" y="4554038"/>
            <a:ext cx="2143200" cy="2143200"/>
          </a:xfrm>
          <a:prstGeom prst="ellipse">
            <a:avLst/>
          </a:prstGeom>
          <a:noFill/>
          <a:ln>
            <a:noFill/>
          </a:ln>
        </p:spPr>
      </p:pic>
      <p:pic>
        <p:nvPicPr>
          <p:cNvPr id="341" name="Google Shape;341;p61" title="Screenshot 2025-05-02 at 3.54.33 PM.png"/>
          <p:cNvPicPr preferRelativeResize="0"/>
          <p:nvPr/>
        </p:nvPicPr>
        <p:blipFill rotWithShape="1">
          <a:blip r:embed="rId8">
            <a:alphaModFix/>
          </a:blip>
          <a:srcRect/>
          <a:stretch/>
        </p:blipFill>
        <p:spPr>
          <a:xfrm>
            <a:off x="2971800" y="4137815"/>
            <a:ext cx="2600626" cy="226091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124"/>
          <p:cNvSpPr txBox="1">
            <a:spLocks noGrp="1"/>
          </p:cNvSpPr>
          <p:nvPr>
            <p:ph type="body" idx="1"/>
          </p:nvPr>
        </p:nvSpPr>
        <p:spPr>
          <a:xfrm>
            <a:off x="457200" y="1820775"/>
            <a:ext cx="8229600" cy="3653700"/>
          </a:xfrm>
          <a:prstGeom prst="rect">
            <a:avLst/>
          </a:prstGeom>
          <a:noFill/>
          <a:ln>
            <a:noFill/>
          </a:ln>
        </p:spPr>
        <p:txBody>
          <a:bodyPr spcFirstLastPara="1" wrap="square" lIns="91425" tIns="45700" rIns="91425" bIns="45700" anchor="t" anchorCtr="0">
            <a:noAutofit/>
          </a:bodyPr>
          <a:lstStyle/>
          <a:p>
            <a:pPr marL="457200" lvl="0" indent="-419100" algn="l" rtl="0">
              <a:lnSpc>
                <a:spcPct val="100000"/>
              </a:lnSpc>
              <a:spcBef>
                <a:spcPts val="360"/>
              </a:spcBef>
              <a:spcAft>
                <a:spcPts val="0"/>
              </a:spcAft>
              <a:buSzPts val="3000"/>
              <a:buFont typeface="Verdana"/>
              <a:buAutoNum type="arabicPeriod"/>
            </a:pPr>
            <a:r>
              <a:rPr lang="en-US" sz="3000">
                <a:latin typeface="Verdana"/>
                <a:ea typeface="Verdana"/>
                <a:cs typeface="Verdana"/>
                <a:sym typeface="Verdana"/>
              </a:rPr>
              <a:t>What practices need to be in place in order to address the problem?</a:t>
            </a:r>
            <a:endParaRPr sz="3000">
              <a:latin typeface="Verdana"/>
              <a:ea typeface="Verdana"/>
              <a:cs typeface="Verdana"/>
              <a:sym typeface="Verdana"/>
            </a:endParaRPr>
          </a:p>
          <a:p>
            <a:pPr marL="457200" lvl="0" indent="0" algn="l" rtl="0">
              <a:lnSpc>
                <a:spcPct val="100000"/>
              </a:lnSpc>
              <a:spcBef>
                <a:spcPts val="360"/>
              </a:spcBef>
              <a:spcAft>
                <a:spcPts val="0"/>
              </a:spcAft>
              <a:buNone/>
            </a:pPr>
            <a:endParaRPr sz="3000">
              <a:latin typeface="Verdana"/>
              <a:ea typeface="Verdana"/>
              <a:cs typeface="Verdana"/>
              <a:sym typeface="Verdana"/>
            </a:endParaRPr>
          </a:p>
          <a:p>
            <a:pPr marL="457200" lvl="0" indent="-419100" algn="l" rtl="0">
              <a:lnSpc>
                <a:spcPct val="100000"/>
              </a:lnSpc>
              <a:spcBef>
                <a:spcPts val="360"/>
              </a:spcBef>
              <a:spcAft>
                <a:spcPts val="0"/>
              </a:spcAft>
              <a:buSzPts val="3000"/>
              <a:buFont typeface="Verdana"/>
              <a:buAutoNum type="arabicPeriod"/>
            </a:pPr>
            <a:r>
              <a:rPr lang="en-US" sz="3000">
                <a:latin typeface="Verdana"/>
                <a:ea typeface="Verdana"/>
                <a:cs typeface="Verdana"/>
                <a:sym typeface="Verdana"/>
              </a:rPr>
              <a:t>What systems (e.g., professional development, coaching) need to be in place to support the implementation of these practices?</a:t>
            </a:r>
            <a:endParaRPr sz="3000">
              <a:latin typeface="Verdana"/>
              <a:ea typeface="Verdana"/>
              <a:cs typeface="Verdana"/>
              <a:sym typeface="Verdana"/>
            </a:endParaRPr>
          </a:p>
          <a:p>
            <a:pPr marL="457200" lvl="0" indent="-228600" algn="l" rtl="0">
              <a:lnSpc>
                <a:spcPct val="100000"/>
              </a:lnSpc>
              <a:spcBef>
                <a:spcPts val="360"/>
              </a:spcBef>
              <a:spcAft>
                <a:spcPts val="0"/>
              </a:spcAft>
              <a:buSzPts val="1946"/>
              <a:buNone/>
            </a:pPr>
            <a:endParaRPr sz="2900">
              <a:latin typeface="Verdana"/>
              <a:ea typeface="Verdana"/>
              <a:cs typeface="Verdana"/>
              <a:sym typeface="Verdana"/>
            </a:endParaRPr>
          </a:p>
        </p:txBody>
      </p:sp>
      <p:sp>
        <p:nvSpPr>
          <p:cNvPr id="995" name="Google Shape;995;p124"/>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US"/>
              <a:t>Developing Solutions</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125"/>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00"/>
              <a:buNone/>
            </a:pPr>
            <a:r>
              <a:rPr lang="en-US"/>
              <a:t>What is still needed?</a:t>
            </a:r>
            <a:endParaRPr/>
          </a:p>
          <a:p>
            <a:pPr marL="0" lvl="0" indent="0" algn="ctr" rtl="0">
              <a:lnSpc>
                <a:spcPct val="100000"/>
              </a:lnSpc>
              <a:spcBef>
                <a:spcPts val="0"/>
              </a:spcBef>
              <a:spcAft>
                <a:spcPts val="0"/>
              </a:spcAft>
              <a:buSzPct val="111100"/>
              <a:buNone/>
            </a:pPr>
            <a:r>
              <a:rPr lang="en-US"/>
              <a:t>Solution Development</a:t>
            </a:r>
            <a:endParaRPr/>
          </a:p>
        </p:txBody>
      </p:sp>
      <p:sp>
        <p:nvSpPr>
          <p:cNvPr id="1002" name="Google Shape;1002;p125"/>
          <p:cNvSpPr txBox="1"/>
          <p:nvPr/>
        </p:nvSpPr>
        <p:spPr>
          <a:xfrm>
            <a:off x="4750650" y="1674375"/>
            <a:ext cx="33213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Verdana"/>
                <a:ea typeface="Verdana"/>
                <a:cs typeface="Verdana"/>
                <a:sym typeface="Verdana"/>
              </a:rPr>
              <a:t>Workbook p.</a:t>
            </a:r>
            <a:r>
              <a:rPr lang="en-US" sz="2400">
                <a:latin typeface="Verdana"/>
                <a:ea typeface="Verdana"/>
                <a:cs typeface="Verdana"/>
                <a:sym typeface="Verdana"/>
              </a:rPr>
              <a:t>29</a:t>
            </a:r>
            <a:endParaRPr sz="2400" b="0" i="0" u="none" strike="noStrike" cap="none">
              <a:solidFill>
                <a:srgbClr val="000000"/>
              </a:solidFill>
              <a:latin typeface="Verdana"/>
              <a:ea typeface="Verdana"/>
              <a:cs typeface="Verdana"/>
              <a:sym typeface="Verdana"/>
            </a:endParaRPr>
          </a:p>
        </p:txBody>
      </p:sp>
      <p:pic>
        <p:nvPicPr>
          <p:cNvPr id="1003" name="Google Shape;1003;p125"/>
          <p:cNvPicPr preferRelativeResize="0"/>
          <p:nvPr/>
        </p:nvPicPr>
        <p:blipFill rotWithShape="1">
          <a:blip r:embed="rId3">
            <a:alphaModFix/>
          </a:blip>
          <a:srcRect/>
          <a:stretch/>
        </p:blipFill>
        <p:spPr>
          <a:xfrm flipH="1">
            <a:off x="7346525" y="1827125"/>
            <a:ext cx="997700" cy="762250"/>
          </a:xfrm>
          <a:prstGeom prst="rect">
            <a:avLst/>
          </a:prstGeom>
          <a:noFill/>
          <a:ln>
            <a:noFill/>
          </a:ln>
        </p:spPr>
      </p:pic>
      <p:pic>
        <p:nvPicPr>
          <p:cNvPr id="1004" name="Google Shape;1004;p125" title="Screenshot 2025-05-06 at 2.56.21 PM.png"/>
          <p:cNvPicPr preferRelativeResize="0"/>
          <p:nvPr/>
        </p:nvPicPr>
        <p:blipFill rotWithShape="1">
          <a:blip r:embed="rId4">
            <a:alphaModFix/>
          </a:blip>
          <a:srcRect/>
          <a:stretch/>
        </p:blipFill>
        <p:spPr>
          <a:xfrm>
            <a:off x="613275" y="1524000"/>
            <a:ext cx="3989065" cy="5181600"/>
          </a:xfrm>
          <a:prstGeom prst="rect">
            <a:avLst/>
          </a:prstGeom>
          <a:noFill/>
          <a:ln w="9525" cap="flat" cmpd="sng">
            <a:solidFill>
              <a:schemeClr val="dk2"/>
            </a:solidFill>
            <a:prstDash val="solid"/>
            <a:round/>
            <a:headEnd type="none" w="sm" len="sm"/>
            <a:tailEnd type="none" w="sm" len="sm"/>
          </a:ln>
        </p:spPr>
      </p:pic>
      <p:sp>
        <p:nvSpPr>
          <p:cNvPr id="1005" name="Google Shape;1005;p125"/>
          <p:cNvSpPr txBox="1"/>
          <p:nvPr/>
        </p:nvSpPr>
        <p:spPr>
          <a:xfrm>
            <a:off x="4750650" y="5864550"/>
            <a:ext cx="27003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PBISApps (2020)</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p126"/>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444"/>
              <a:buNone/>
            </a:pPr>
            <a:r>
              <a:rPr lang="en-US"/>
              <a:t>Example Action Plan</a:t>
            </a:r>
            <a:endParaRPr/>
          </a:p>
        </p:txBody>
      </p:sp>
      <p:pic>
        <p:nvPicPr>
          <p:cNvPr id="1012" name="Google Shape;1012;p126"/>
          <p:cNvPicPr preferRelativeResize="0"/>
          <p:nvPr/>
        </p:nvPicPr>
        <p:blipFill rotWithShape="1">
          <a:blip r:embed="rId3">
            <a:alphaModFix/>
          </a:blip>
          <a:srcRect/>
          <a:stretch/>
        </p:blipFill>
        <p:spPr>
          <a:xfrm flipH="1">
            <a:off x="7868050" y="365125"/>
            <a:ext cx="997700" cy="762250"/>
          </a:xfrm>
          <a:prstGeom prst="rect">
            <a:avLst/>
          </a:prstGeom>
          <a:noFill/>
          <a:ln>
            <a:noFill/>
          </a:ln>
        </p:spPr>
      </p:pic>
      <p:pic>
        <p:nvPicPr>
          <p:cNvPr id="1013" name="Google Shape;1013;p126" title="Screenshot 2025-05-06 at 2.59.04 PM.png"/>
          <p:cNvPicPr preferRelativeResize="0"/>
          <p:nvPr/>
        </p:nvPicPr>
        <p:blipFill rotWithShape="1">
          <a:blip r:embed="rId4">
            <a:alphaModFix/>
          </a:blip>
          <a:srcRect/>
          <a:stretch/>
        </p:blipFill>
        <p:spPr>
          <a:xfrm>
            <a:off x="1064488" y="1578149"/>
            <a:ext cx="7015032" cy="4849900"/>
          </a:xfrm>
          <a:prstGeom prst="rect">
            <a:avLst/>
          </a:prstGeom>
          <a:noFill/>
          <a:ln w="9525" cap="flat" cmpd="sng">
            <a:solidFill>
              <a:schemeClr val="dk2"/>
            </a:solidFill>
            <a:prstDash val="solid"/>
            <a:round/>
            <a:headEnd type="none" w="sm" len="sm"/>
            <a:tailEnd type="none" w="sm" len="sm"/>
          </a:ln>
        </p:spPr>
      </p:pic>
      <p:sp>
        <p:nvSpPr>
          <p:cNvPr id="1014" name="Google Shape;1014;p126"/>
          <p:cNvSpPr txBox="1"/>
          <p:nvPr/>
        </p:nvSpPr>
        <p:spPr>
          <a:xfrm>
            <a:off x="181500" y="6331100"/>
            <a:ext cx="4390500" cy="52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rgbClr val="000000"/>
                </a:solidFill>
                <a:latin typeface="Verdana"/>
                <a:ea typeface="Verdana"/>
                <a:cs typeface="Verdana"/>
                <a:sym typeface="Verdana"/>
              </a:rPr>
              <a:t>Workbook p. 3</a:t>
            </a:r>
            <a:r>
              <a:rPr lang="en-US" sz="2400">
                <a:latin typeface="Verdana"/>
                <a:ea typeface="Verdana"/>
                <a:cs typeface="Verdana"/>
                <a:sym typeface="Verdana"/>
              </a:rPr>
              <a:t>0</a:t>
            </a:r>
            <a:endParaRPr sz="2400" b="0" i="0" u="none" strike="noStrike" cap="none">
              <a:solidFill>
                <a:srgbClr val="000000"/>
              </a:solidFill>
              <a:latin typeface="Verdana"/>
              <a:ea typeface="Verdana"/>
              <a:cs typeface="Verdana"/>
              <a:sym typeface="Verdana"/>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127"/>
          <p:cNvSpPr txBox="1">
            <a:spLocks noGrp="1"/>
          </p:cNvSpPr>
          <p:nvPr>
            <p:ph type="body" idx="1"/>
          </p:nvPr>
        </p:nvSpPr>
        <p:spPr>
          <a:xfrm>
            <a:off x="457201" y="1476476"/>
            <a:ext cx="8229600" cy="4572000"/>
          </a:xfrm>
          <a:prstGeom prst="rect">
            <a:avLst/>
          </a:prstGeom>
          <a:noFill/>
          <a:ln>
            <a:noFill/>
          </a:ln>
        </p:spPr>
        <p:txBody>
          <a:bodyPr spcFirstLastPara="1" wrap="square" lIns="91425" tIns="45700" rIns="91425" bIns="45700" anchor="t" anchorCtr="0">
            <a:noAutofit/>
          </a:bodyPr>
          <a:lstStyle/>
          <a:p>
            <a:pPr marL="457200" lvl="0" indent="-336550" algn="l" rtl="0">
              <a:lnSpc>
                <a:spcPct val="100000"/>
              </a:lnSpc>
              <a:spcBef>
                <a:spcPts val="360"/>
              </a:spcBef>
              <a:spcAft>
                <a:spcPts val="0"/>
              </a:spcAft>
              <a:buSzPts val="1700"/>
              <a:buFont typeface="Verdana"/>
              <a:buChar char="●"/>
            </a:pPr>
            <a:r>
              <a:rPr lang="en-US" sz="2700">
                <a:latin typeface="Verdana"/>
                <a:ea typeface="Verdana"/>
                <a:cs typeface="Verdana"/>
                <a:sym typeface="Verdana"/>
              </a:rPr>
              <a:t>The instruction and interventions are evidence-based and linked. </a:t>
            </a:r>
            <a:endParaRPr sz="2700">
              <a:latin typeface="Verdana"/>
              <a:ea typeface="Verdana"/>
              <a:cs typeface="Verdana"/>
              <a:sym typeface="Verdana"/>
            </a:endParaRPr>
          </a:p>
          <a:p>
            <a:pPr marL="457200" lvl="0" indent="-336550" algn="l" rtl="0">
              <a:lnSpc>
                <a:spcPct val="100000"/>
              </a:lnSpc>
              <a:spcBef>
                <a:spcPts val="1000"/>
              </a:spcBef>
              <a:spcAft>
                <a:spcPts val="0"/>
              </a:spcAft>
              <a:buSzPts val="1700"/>
              <a:buFont typeface="Verdana"/>
              <a:buChar char="●"/>
            </a:pPr>
            <a:r>
              <a:rPr lang="en-US" sz="2700">
                <a:latin typeface="Verdana"/>
                <a:ea typeface="Verdana"/>
                <a:cs typeface="Verdana"/>
                <a:sym typeface="Verdana"/>
              </a:rPr>
              <a:t>We have the capacity to implement the plan in a timely manner and delivered in the way it is intended by people who are qualified.</a:t>
            </a:r>
            <a:endParaRPr sz="2700">
              <a:latin typeface="Verdana"/>
              <a:ea typeface="Verdana"/>
              <a:cs typeface="Verdana"/>
              <a:sym typeface="Verdana"/>
            </a:endParaRPr>
          </a:p>
          <a:p>
            <a:pPr marL="457200" lvl="0" indent="-336550" algn="l" rtl="0">
              <a:lnSpc>
                <a:spcPct val="100000"/>
              </a:lnSpc>
              <a:spcBef>
                <a:spcPts val="1000"/>
              </a:spcBef>
              <a:spcAft>
                <a:spcPts val="0"/>
              </a:spcAft>
              <a:buSzPts val="1700"/>
              <a:buFont typeface="Verdana"/>
              <a:buChar char="●"/>
            </a:pPr>
            <a:r>
              <a:rPr lang="en-US" sz="2700">
                <a:latin typeface="Verdana"/>
                <a:ea typeface="Verdana"/>
                <a:cs typeface="Verdana"/>
                <a:sym typeface="Verdana"/>
              </a:rPr>
              <a:t>The individuals implementing the plan have the support needed to implement the plan.</a:t>
            </a:r>
            <a:endParaRPr sz="2700">
              <a:latin typeface="Verdana"/>
              <a:ea typeface="Verdana"/>
              <a:cs typeface="Verdana"/>
              <a:sym typeface="Verdana"/>
            </a:endParaRPr>
          </a:p>
          <a:p>
            <a:pPr marL="457200" lvl="0" indent="-336550" algn="l" rtl="0">
              <a:lnSpc>
                <a:spcPct val="100000"/>
              </a:lnSpc>
              <a:spcBef>
                <a:spcPts val="1000"/>
              </a:spcBef>
              <a:spcAft>
                <a:spcPts val="1000"/>
              </a:spcAft>
              <a:buSzPts val="1700"/>
              <a:buFont typeface="Verdana"/>
              <a:buChar char="●"/>
            </a:pPr>
            <a:r>
              <a:rPr lang="en-US" sz="2700">
                <a:latin typeface="Verdana"/>
                <a:ea typeface="Verdana"/>
                <a:cs typeface="Verdana"/>
                <a:sym typeface="Verdana"/>
              </a:rPr>
              <a:t>There is a plan for monitoring implementation fidelity.</a:t>
            </a:r>
            <a:endParaRPr sz="2700">
              <a:latin typeface="Verdana"/>
              <a:ea typeface="Verdana"/>
              <a:cs typeface="Verdana"/>
              <a:sym typeface="Verdana"/>
            </a:endParaRPr>
          </a:p>
        </p:txBody>
      </p:sp>
      <p:sp>
        <p:nvSpPr>
          <p:cNvPr id="1021" name="Google Shape;1021;p127"/>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sz="3900"/>
              <a:t>What is included in an effective action plan? </a:t>
            </a:r>
            <a:endParaRPr sz="39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1027" name="Google Shape;1027;p128"/>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latin typeface="Verdana"/>
                <a:ea typeface="Verdana"/>
                <a:cs typeface="Verdana"/>
                <a:sym typeface="Verdana"/>
              </a:rPr>
              <a:t>Work Time</a:t>
            </a:r>
            <a:endParaRPr sz="3000">
              <a:latin typeface="Verdana"/>
              <a:ea typeface="Verdana"/>
              <a:cs typeface="Verdana"/>
              <a:sym typeface="Verdana"/>
            </a:endParaRPr>
          </a:p>
        </p:txBody>
      </p:sp>
      <p:sp>
        <p:nvSpPr>
          <p:cNvPr id="1028" name="Google Shape;1028;p128"/>
          <p:cNvSpPr txBox="1">
            <a:spLocks noGrp="1"/>
          </p:cNvSpPr>
          <p:nvPr>
            <p:ph type="body" idx="1"/>
          </p:nvPr>
        </p:nvSpPr>
        <p:spPr>
          <a:xfrm>
            <a:off x="3675325" y="185300"/>
            <a:ext cx="5111700" cy="5762700"/>
          </a:xfrm>
          <a:prstGeom prst="rect">
            <a:avLst/>
          </a:prstGeom>
          <a:solidFill>
            <a:schemeClr val="lt1"/>
          </a:solidFill>
          <a:ln w="38100" cap="flat" cmpd="sng">
            <a:solidFill>
              <a:schemeClr val="dk1"/>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3200"/>
              <a:buNone/>
            </a:pPr>
            <a:r>
              <a:rPr lang="en-US" sz="2400">
                <a:latin typeface="Verdana"/>
                <a:ea typeface="Verdana"/>
                <a:cs typeface="Verdana"/>
                <a:sym typeface="Verdana"/>
              </a:rPr>
              <a:t>Refer to the General Features of Tier 1 Standards of Practice document…</a:t>
            </a:r>
            <a:endParaRPr sz="2400">
              <a:latin typeface="Verdana"/>
              <a:ea typeface="Verdana"/>
              <a:cs typeface="Verdana"/>
              <a:sym typeface="Verdana"/>
            </a:endParaRPr>
          </a:p>
          <a:p>
            <a:pPr marL="457200" lvl="0" indent="-381000" algn="l" rtl="0">
              <a:lnSpc>
                <a:spcPct val="100000"/>
              </a:lnSpc>
              <a:spcBef>
                <a:spcPts val="0"/>
              </a:spcBef>
              <a:spcAft>
                <a:spcPts val="0"/>
              </a:spcAft>
              <a:buSzPts val="2400"/>
              <a:buFont typeface="Verdana"/>
              <a:buChar char="•"/>
            </a:pPr>
            <a:r>
              <a:rPr lang="en-US" sz="2400">
                <a:latin typeface="Verdana"/>
                <a:ea typeface="Verdana"/>
                <a:cs typeface="Verdana"/>
                <a:sym typeface="Verdana"/>
              </a:rPr>
              <a:t>Consider your established goal. What key practice(s) </a:t>
            </a:r>
            <a:endParaRPr sz="2400">
              <a:latin typeface="Verdana"/>
              <a:ea typeface="Verdana"/>
              <a:cs typeface="Verdana"/>
              <a:sym typeface="Verdana"/>
            </a:endParaRPr>
          </a:p>
          <a:p>
            <a:pPr marL="457200" lvl="0" indent="0" algn="l" rtl="0">
              <a:lnSpc>
                <a:spcPct val="100000"/>
              </a:lnSpc>
              <a:spcBef>
                <a:spcPts val="0"/>
              </a:spcBef>
              <a:spcAft>
                <a:spcPts val="0"/>
              </a:spcAft>
              <a:buSzPts val="3200"/>
              <a:buNone/>
            </a:pPr>
            <a:r>
              <a:rPr lang="en-US" sz="2400">
                <a:latin typeface="Verdana"/>
                <a:ea typeface="Verdana"/>
                <a:cs typeface="Verdana"/>
                <a:sym typeface="Verdana"/>
              </a:rPr>
              <a:t>would your school consider implementing or improving with fidelity?</a:t>
            </a:r>
            <a:endParaRPr sz="2400">
              <a:latin typeface="Verdana"/>
              <a:ea typeface="Verdana"/>
              <a:cs typeface="Verdana"/>
              <a:sym typeface="Verdana"/>
            </a:endParaRPr>
          </a:p>
          <a:p>
            <a:pPr marL="457200" lvl="0" indent="0" algn="l" rtl="0">
              <a:lnSpc>
                <a:spcPct val="100000"/>
              </a:lnSpc>
              <a:spcBef>
                <a:spcPts val="0"/>
              </a:spcBef>
              <a:spcAft>
                <a:spcPts val="0"/>
              </a:spcAft>
              <a:buSzPts val="3200"/>
              <a:buNone/>
            </a:pPr>
            <a:endParaRPr sz="2400">
              <a:latin typeface="Verdana"/>
              <a:ea typeface="Verdana"/>
              <a:cs typeface="Verdana"/>
              <a:sym typeface="Verdana"/>
            </a:endParaRPr>
          </a:p>
          <a:p>
            <a:pPr marL="457200" lvl="0" indent="0" algn="l" rtl="0">
              <a:lnSpc>
                <a:spcPct val="100000"/>
              </a:lnSpc>
              <a:spcBef>
                <a:spcPts val="0"/>
              </a:spcBef>
              <a:spcAft>
                <a:spcPts val="0"/>
              </a:spcAft>
              <a:buSzPts val="3200"/>
              <a:buNone/>
            </a:pPr>
            <a:r>
              <a:rPr lang="en-US" sz="2400">
                <a:latin typeface="Verdana"/>
                <a:ea typeface="Verdana"/>
                <a:cs typeface="Verdana"/>
                <a:sym typeface="Verdana"/>
              </a:rPr>
              <a:t>OR </a:t>
            </a:r>
            <a:endParaRPr sz="2400">
              <a:latin typeface="Verdana"/>
              <a:ea typeface="Verdana"/>
              <a:cs typeface="Verdana"/>
              <a:sym typeface="Verdana"/>
            </a:endParaRPr>
          </a:p>
          <a:p>
            <a:pPr marL="457200" lvl="0" indent="0" algn="l" rtl="0">
              <a:lnSpc>
                <a:spcPct val="100000"/>
              </a:lnSpc>
              <a:spcBef>
                <a:spcPts val="0"/>
              </a:spcBef>
              <a:spcAft>
                <a:spcPts val="0"/>
              </a:spcAft>
              <a:buSzPts val="3200"/>
              <a:buNone/>
            </a:pPr>
            <a:endParaRPr sz="2400">
              <a:latin typeface="Verdana"/>
              <a:ea typeface="Verdana"/>
              <a:cs typeface="Verdana"/>
              <a:sym typeface="Verdana"/>
            </a:endParaRPr>
          </a:p>
          <a:p>
            <a:pPr marL="457200" lvl="0" indent="-381000" algn="l" rtl="0">
              <a:lnSpc>
                <a:spcPct val="100000"/>
              </a:lnSpc>
              <a:spcBef>
                <a:spcPts val="0"/>
              </a:spcBef>
              <a:spcAft>
                <a:spcPts val="0"/>
              </a:spcAft>
              <a:buSzPts val="2400"/>
              <a:buFont typeface="Verdana"/>
              <a:buChar char="•"/>
            </a:pPr>
            <a:r>
              <a:rPr lang="en-US" sz="2400">
                <a:latin typeface="Verdana"/>
                <a:ea typeface="Verdana"/>
                <a:cs typeface="Verdana"/>
                <a:sym typeface="Verdana"/>
              </a:rPr>
              <a:t>Consider our example. How will the team support the school in the implementation of the new practice(s)?</a:t>
            </a:r>
            <a:endParaRPr sz="2800"/>
          </a:p>
        </p:txBody>
      </p:sp>
      <p:sp>
        <p:nvSpPr>
          <p:cNvPr id="1029" name="Google Shape;1029;p128"/>
          <p:cNvSpPr txBox="1">
            <a:spLocks noGrp="1"/>
          </p:cNvSpPr>
          <p:nvPr>
            <p:ph type="body" idx="2"/>
          </p:nvPr>
        </p:nvSpPr>
        <p:spPr>
          <a:xfrm>
            <a:off x="457200" y="1435101"/>
            <a:ext cx="3008400" cy="4512900"/>
          </a:xfrm>
          <a:prstGeom prst="rect">
            <a:avLst/>
          </a:prstGeom>
          <a:solidFill>
            <a:srgbClr val="003369">
              <a:alpha val="71764"/>
            </a:srgbClr>
          </a:solid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3000">
                <a:latin typeface="Verdana"/>
                <a:ea typeface="Verdana"/>
                <a:cs typeface="Verdana"/>
                <a:sym typeface="Verdana"/>
              </a:rPr>
              <a:t>Identifying </a:t>
            </a:r>
            <a:endParaRPr sz="3000">
              <a:latin typeface="Verdana"/>
              <a:ea typeface="Verdana"/>
              <a:cs typeface="Verdana"/>
              <a:sym typeface="Verdana"/>
            </a:endParaRPr>
          </a:p>
          <a:p>
            <a:pPr marL="0" lvl="0" indent="0" algn="l" rtl="0">
              <a:lnSpc>
                <a:spcPct val="100000"/>
              </a:lnSpc>
              <a:spcBef>
                <a:spcPts val="0"/>
              </a:spcBef>
              <a:spcAft>
                <a:spcPts val="0"/>
              </a:spcAft>
              <a:buSzPts val="2400"/>
              <a:buNone/>
            </a:pPr>
            <a:r>
              <a:rPr lang="en-US" sz="3000">
                <a:latin typeface="Verdana"/>
                <a:ea typeface="Verdana"/>
                <a:cs typeface="Verdana"/>
                <a:sym typeface="Verdana"/>
              </a:rPr>
              <a:t>Practices &amp; Systems</a:t>
            </a:r>
            <a:endParaRPr sz="3000">
              <a:latin typeface="Verdana"/>
              <a:ea typeface="Verdana"/>
              <a:cs typeface="Verdana"/>
              <a:sym typeface="Verdana"/>
            </a:endParaRPr>
          </a:p>
        </p:txBody>
      </p:sp>
      <p:pic>
        <p:nvPicPr>
          <p:cNvPr id="1030" name="Google Shape;1030;p128" descr="Cartoon Sun image - Free stock photo - Public Domain photo - CC0 ..."/>
          <p:cNvPicPr preferRelativeResize="0"/>
          <p:nvPr/>
        </p:nvPicPr>
        <p:blipFill rotWithShape="1">
          <a:blip r:embed="rId3">
            <a:alphaModFix/>
          </a:blip>
          <a:srcRect/>
          <a:stretch/>
        </p:blipFill>
        <p:spPr>
          <a:xfrm>
            <a:off x="2344900" y="2893700"/>
            <a:ext cx="650450" cy="650450"/>
          </a:xfrm>
          <a:prstGeom prst="rect">
            <a:avLst/>
          </a:prstGeom>
          <a:noFill/>
          <a:ln>
            <a:noFill/>
          </a:ln>
        </p:spPr>
      </p:pic>
      <p:sp>
        <p:nvSpPr>
          <p:cNvPr id="1031" name="Google Shape;1031;p128"/>
          <p:cNvSpPr txBox="1"/>
          <p:nvPr/>
        </p:nvSpPr>
        <p:spPr>
          <a:xfrm>
            <a:off x="215750" y="5948000"/>
            <a:ext cx="6625500" cy="554100"/>
          </a:xfrm>
          <a:prstGeom prst="rect">
            <a:avLst/>
          </a:prstGeom>
          <a:noFill/>
          <a:ln>
            <a:noFill/>
          </a:ln>
        </p:spPr>
        <p:txBody>
          <a:bodyPr spcFirstLastPara="1" wrap="square" lIns="91425" tIns="91425" rIns="91425" bIns="91425" anchor="t" anchorCtr="0">
            <a:spAutoFit/>
          </a:bodyPr>
          <a:lstStyle/>
          <a:p>
            <a:pPr marL="0" lvl="0" indent="0" algn="l" rtl="0">
              <a:spcBef>
                <a:spcPts val="360"/>
              </a:spcBef>
              <a:spcAft>
                <a:spcPts val="0"/>
              </a:spcAft>
              <a:buNone/>
            </a:pPr>
            <a:r>
              <a:rPr lang="en-US" sz="2400">
                <a:solidFill>
                  <a:schemeClr val="dk1"/>
                </a:solidFill>
                <a:latin typeface="Verdana"/>
                <a:ea typeface="Verdana"/>
                <a:cs typeface="Verdana"/>
                <a:sym typeface="Verdana"/>
              </a:rPr>
              <a:t>Workbook pp. 32-35 </a:t>
            </a:r>
            <a:endParaRPr>
              <a:solidFill>
                <a:schemeClr val="dk1"/>
              </a:solidFill>
            </a:endParaRPr>
          </a:p>
        </p:txBody>
      </p:sp>
      <p:pic>
        <p:nvPicPr>
          <p:cNvPr id="1032" name="Google Shape;1032;p128" descr="10 Minute Timer: Cozy Camping Background&#10;Nature sounds throughout, Silence at the End" title="10 Minute Cozy Camping Timer (Owls, Birds, and Cricket Sounds at End)">
            <a:hlinkClick r:id="rId4"/>
          </p:cNvPr>
          <p:cNvPicPr preferRelativeResize="0"/>
          <p:nvPr/>
        </p:nvPicPr>
        <p:blipFill>
          <a:blip r:embed="rId5">
            <a:alphaModFix/>
          </a:blip>
          <a:stretch>
            <a:fillRect/>
          </a:stretch>
        </p:blipFill>
        <p:spPr>
          <a:xfrm>
            <a:off x="740250" y="4403988"/>
            <a:ext cx="2251711" cy="1266588"/>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sp>
        <p:nvSpPr>
          <p:cNvPr id="1038" name="Google Shape;1038;p129"/>
          <p:cNvSpPr txBox="1"/>
          <p:nvPr/>
        </p:nvSpPr>
        <p:spPr>
          <a:xfrm>
            <a:off x="2028750" y="1472763"/>
            <a:ext cx="5086500" cy="723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3500" b="0" i="0" u="none" strike="noStrike" cap="none">
                <a:solidFill>
                  <a:srgbClr val="191919"/>
                </a:solidFill>
                <a:latin typeface="Verdana"/>
                <a:ea typeface="Verdana"/>
                <a:cs typeface="Verdana"/>
                <a:sym typeface="Verdana"/>
              </a:rPr>
              <a:t>Resource Mapping</a:t>
            </a:r>
            <a:endParaRPr sz="900" b="0" i="0" u="none" strike="noStrike" cap="none">
              <a:solidFill>
                <a:srgbClr val="191919"/>
              </a:solidFill>
              <a:latin typeface="Arial"/>
              <a:ea typeface="Arial"/>
              <a:cs typeface="Arial"/>
              <a:sym typeface="Arial"/>
            </a:endParaRPr>
          </a:p>
        </p:txBody>
      </p:sp>
      <p:sp>
        <p:nvSpPr>
          <p:cNvPr id="1039" name="Google Shape;1039;p129"/>
          <p:cNvSpPr txBox="1"/>
          <p:nvPr/>
        </p:nvSpPr>
        <p:spPr>
          <a:xfrm>
            <a:off x="251125" y="6158775"/>
            <a:ext cx="79482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Verdana"/>
                <a:ea typeface="Verdana"/>
                <a:cs typeface="Verdana"/>
                <a:sym typeface="Verdana"/>
              </a:rPr>
              <a:t>Workbook p. </a:t>
            </a:r>
            <a:r>
              <a:rPr lang="en-US" sz="2400">
                <a:latin typeface="Verdana"/>
                <a:ea typeface="Verdana"/>
                <a:cs typeface="Verdana"/>
                <a:sym typeface="Verdana"/>
              </a:rPr>
              <a:t>25</a:t>
            </a:r>
            <a:endParaRPr sz="2400" b="0" i="0" u="none" strike="noStrike" cap="none">
              <a:solidFill>
                <a:srgbClr val="000000"/>
              </a:solidFill>
              <a:latin typeface="Verdana"/>
              <a:ea typeface="Verdana"/>
              <a:cs typeface="Verdana"/>
              <a:sym typeface="Verdana"/>
            </a:endParaRPr>
          </a:p>
        </p:txBody>
      </p:sp>
      <p:pic>
        <p:nvPicPr>
          <p:cNvPr id="1040" name="Google Shape;1040;p129"/>
          <p:cNvPicPr preferRelativeResize="0"/>
          <p:nvPr/>
        </p:nvPicPr>
        <p:blipFill rotWithShape="1">
          <a:blip r:embed="rId3">
            <a:alphaModFix/>
          </a:blip>
          <a:srcRect/>
          <a:stretch/>
        </p:blipFill>
        <p:spPr>
          <a:xfrm flipH="1">
            <a:off x="7886075" y="2072100"/>
            <a:ext cx="997700" cy="762250"/>
          </a:xfrm>
          <a:prstGeom prst="rect">
            <a:avLst/>
          </a:prstGeom>
          <a:noFill/>
          <a:ln>
            <a:noFill/>
          </a:ln>
        </p:spPr>
      </p:pic>
      <p:sp>
        <p:nvSpPr>
          <p:cNvPr id="1041" name="Google Shape;1041;p129"/>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5263"/>
              <a:buFont typeface="Arial"/>
              <a:buNone/>
            </a:pPr>
            <a:r>
              <a:rPr lang="en-US" sz="3800"/>
              <a:t>What do we currently have in place to address this need?</a:t>
            </a:r>
            <a:endParaRPr/>
          </a:p>
        </p:txBody>
      </p:sp>
      <p:pic>
        <p:nvPicPr>
          <p:cNvPr id="1042" name="Google Shape;1042;p129" descr="Cartoon Sun image - Free stock photo - Public Domain photo - CC0 ..."/>
          <p:cNvPicPr preferRelativeResize="0"/>
          <p:nvPr/>
        </p:nvPicPr>
        <p:blipFill rotWithShape="1">
          <a:blip r:embed="rId4">
            <a:alphaModFix/>
          </a:blip>
          <a:srcRect/>
          <a:stretch/>
        </p:blipFill>
        <p:spPr>
          <a:xfrm>
            <a:off x="8059700" y="5014750"/>
            <a:ext cx="650450" cy="650450"/>
          </a:xfrm>
          <a:prstGeom prst="rect">
            <a:avLst/>
          </a:prstGeom>
          <a:noFill/>
          <a:ln>
            <a:noFill/>
          </a:ln>
        </p:spPr>
      </p:pic>
      <p:pic>
        <p:nvPicPr>
          <p:cNvPr id="1043" name="Google Shape;1043;p129">
            <a:hlinkClick r:id="rId5"/>
          </p:cNvPr>
          <p:cNvPicPr preferRelativeResize="0"/>
          <p:nvPr/>
        </p:nvPicPr>
        <p:blipFill rotWithShape="1">
          <a:blip r:embed="rId6">
            <a:alphaModFix/>
          </a:blip>
          <a:srcRect l="10693" t="26959" r="14114"/>
          <a:stretch/>
        </p:blipFill>
        <p:spPr>
          <a:xfrm>
            <a:off x="1211725" y="2196075"/>
            <a:ext cx="6720549" cy="3440945"/>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130"/>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111111"/>
              <a:buNone/>
            </a:pPr>
            <a:r>
              <a:rPr lang="en-US"/>
              <a:t>Selection Tools: </a:t>
            </a:r>
            <a:endParaRPr/>
          </a:p>
          <a:p>
            <a:pPr marL="0" lvl="0" indent="0" algn="ctr" rtl="0">
              <a:lnSpc>
                <a:spcPct val="90000"/>
              </a:lnSpc>
              <a:spcBef>
                <a:spcPts val="0"/>
              </a:spcBef>
              <a:spcAft>
                <a:spcPts val="0"/>
              </a:spcAft>
              <a:buSzPct val="111111"/>
              <a:buNone/>
            </a:pPr>
            <a:r>
              <a:rPr lang="en-US"/>
              <a:t>Exploring Context</a:t>
            </a:r>
            <a:endParaRPr/>
          </a:p>
        </p:txBody>
      </p:sp>
      <p:pic>
        <p:nvPicPr>
          <p:cNvPr id="1050" name="Google Shape;1050;p130"/>
          <p:cNvPicPr preferRelativeResize="0"/>
          <p:nvPr/>
        </p:nvPicPr>
        <p:blipFill rotWithShape="1">
          <a:blip r:embed="rId3">
            <a:alphaModFix/>
          </a:blip>
          <a:srcRect/>
          <a:stretch/>
        </p:blipFill>
        <p:spPr>
          <a:xfrm>
            <a:off x="152400" y="1524000"/>
            <a:ext cx="5159751" cy="3768200"/>
          </a:xfrm>
          <a:prstGeom prst="rect">
            <a:avLst/>
          </a:prstGeom>
          <a:noFill/>
          <a:ln w="9525" cap="flat" cmpd="sng">
            <a:solidFill>
              <a:schemeClr val="dk2"/>
            </a:solidFill>
            <a:prstDash val="solid"/>
            <a:round/>
            <a:headEnd type="none" w="sm" len="sm"/>
            <a:tailEnd type="none" w="sm" len="sm"/>
          </a:ln>
        </p:spPr>
      </p:pic>
      <p:pic>
        <p:nvPicPr>
          <p:cNvPr id="1051" name="Google Shape;1051;p130"/>
          <p:cNvPicPr preferRelativeResize="0"/>
          <p:nvPr/>
        </p:nvPicPr>
        <p:blipFill rotWithShape="1">
          <a:blip r:embed="rId4">
            <a:alphaModFix/>
          </a:blip>
          <a:srcRect/>
          <a:stretch/>
        </p:blipFill>
        <p:spPr>
          <a:xfrm>
            <a:off x="4159775" y="3175625"/>
            <a:ext cx="4901823" cy="3682377"/>
          </a:xfrm>
          <a:prstGeom prst="rect">
            <a:avLst/>
          </a:prstGeom>
          <a:noFill/>
          <a:ln w="9525" cap="flat" cmpd="sng">
            <a:solidFill>
              <a:schemeClr val="dk2"/>
            </a:solidFill>
            <a:prstDash val="solid"/>
            <a:round/>
            <a:headEnd type="none" w="sm" len="sm"/>
            <a:tailEnd type="none" w="sm" len="sm"/>
          </a:ln>
        </p:spPr>
      </p:pic>
      <p:sp>
        <p:nvSpPr>
          <p:cNvPr id="1052" name="Google Shape;1052;p130"/>
          <p:cNvSpPr txBox="1"/>
          <p:nvPr/>
        </p:nvSpPr>
        <p:spPr>
          <a:xfrm>
            <a:off x="211950" y="5303275"/>
            <a:ext cx="3947700" cy="985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600" b="0" i="0" u="none" strike="noStrike" cap="none">
                <a:solidFill>
                  <a:srgbClr val="000000"/>
                </a:solidFill>
                <a:latin typeface="Verdana"/>
                <a:ea typeface="Verdana"/>
                <a:cs typeface="Verdana"/>
                <a:sym typeface="Verdana"/>
              </a:rPr>
              <a:t>Evidence-Based Practice Selection Tool</a:t>
            </a:r>
            <a:endParaRPr sz="2600" b="0" i="0" u="none" strike="noStrike" cap="none">
              <a:solidFill>
                <a:srgbClr val="000000"/>
              </a:solidFill>
              <a:latin typeface="Verdana"/>
              <a:ea typeface="Verdana"/>
              <a:cs typeface="Verdana"/>
              <a:sym typeface="Verdana"/>
            </a:endParaRPr>
          </a:p>
        </p:txBody>
      </p:sp>
      <p:sp>
        <p:nvSpPr>
          <p:cNvPr id="1053" name="Google Shape;1053;p130"/>
          <p:cNvSpPr txBox="1"/>
          <p:nvPr/>
        </p:nvSpPr>
        <p:spPr>
          <a:xfrm>
            <a:off x="5392600" y="2633225"/>
            <a:ext cx="3669000" cy="585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600" b="0" i="0" u="none" strike="noStrike" cap="none">
                <a:solidFill>
                  <a:srgbClr val="000000"/>
                </a:solidFill>
                <a:latin typeface="Verdana"/>
                <a:ea typeface="Verdana"/>
                <a:cs typeface="Verdana"/>
                <a:sym typeface="Verdana"/>
              </a:rPr>
              <a:t>Hexagon Tool</a:t>
            </a:r>
            <a:endParaRPr sz="2600" b="0" i="0" u="none" strike="noStrike" cap="none">
              <a:solidFill>
                <a:srgbClr val="000000"/>
              </a:solidFill>
              <a:latin typeface="Verdana"/>
              <a:ea typeface="Verdana"/>
              <a:cs typeface="Verdana"/>
              <a:sym typeface="Verdana"/>
            </a:endParaRPr>
          </a:p>
        </p:txBody>
      </p:sp>
      <p:pic>
        <p:nvPicPr>
          <p:cNvPr id="1054" name="Google Shape;1054;p130"/>
          <p:cNvPicPr preferRelativeResize="0"/>
          <p:nvPr/>
        </p:nvPicPr>
        <p:blipFill rotWithShape="1">
          <a:blip r:embed="rId5">
            <a:alphaModFix/>
          </a:blip>
          <a:srcRect/>
          <a:stretch/>
        </p:blipFill>
        <p:spPr>
          <a:xfrm flipH="1">
            <a:off x="7779875" y="327250"/>
            <a:ext cx="997700" cy="762250"/>
          </a:xfrm>
          <a:prstGeom prst="rect">
            <a:avLst/>
          </a:prstGeom>
          <a:noFill/>
          <a:ln>
            <a:noFill/>
          </a:ln>
        </p:spPr>
      </p:pic>
      <p:sp>
        <p:nvSpPr>
          <p:cNvPr id="1055" name="Google Shape;1055;p130"/>
          <p:cNvSpPr txBox="1"/>
          <p:nvPr/>
        </p:nvSpPr>
        <p:spPr>
          <a:xfrm>
            <a:off x="5592125" y="1700425"/>
            <a:ext cx="3323400" cy="56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0" i="0" u="none" strike="noStrike" cap="none">
                <a:solidFill>
                  <a:srgbClr val="000000"/>
                </a:solidFill>
                <a:latin typeface="Verdana"/>
                <a:ea typeface="Verdana"/>
                <a:cs typeface="Verdana"/>
                <a:sym typeface="Verdana"/>
              </a:rPr>
              <a:t>Workbook pp.2</a:t>
            </a:r>
            <a:r>
              <a:rPr lang="en-US" sz="2400">
                <a:latin typeface="Verdana"/>
                <a:ea typeface="Verdana"/>
                <a:cs typeface="Verdana"/>
                <a:sym typeface="Verdana"/>
              </a:rPr>
              <a:t>6</a:t>
            </a:r>
            <a:r>
              <a:rPr lang="en-US" sz="2400" b="0" i="0" u="none" strike="noStrike" cap="none">
                <a:solidFill>
                  <a:srgbClr val="000000"/>
                </a:solidFill>
                <a:latin typeface="Verdana"/>
                <a:ea typeface="Verdana"/>
                <a:cs typeface="Verdana"/>
                <a:sym typeface="Verdana"/>
              </a:rPr>
              <a:t>-</a:t>
            </a:r>
            <a:r>
              <a:rPr lang="en-US" sz="2400">
                <a:latin typeface="Verdana"/>
                <a:ea typeface="Verdana"/>
                <a:cs typeface="Verdana"/>
                <a:sym typeface="Verdana"/>
              </a:rPr>
              <a:t>28</a:t>
            </a:r>
            <a:endParaRPr sz="2400" b="0" i="0" u="none" strike="noStrike" cap="none">
              <a:solidFill>
                <a:srgbClr val="000000"/>
              </a:solidFill>
              <a:latin typeface="Verdana"/>
              <a:ea typeface="Verdana"/>
              <a:cs typeface="Verdana"/>
              <a:sym typeface="Verdana"/>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sp>
        <p:nvSpPr>
          <p:cNvPr id="1060" name="Google Shape;1060;p131"/>
          <p:cNvSpPr txBox="1">
            <a:spLocks noGrp="1"/>
          </p:cNvSpPr>
          <p:nvPr>
            <p:ph type="ctrTitle"/>
          </p:nvPr>
        </p:nvSpPr>
        <p:spPr>
          <a:xfrm>
            <a:off x="928464" y="1600200"/>
            <a:ext cx="7240500" cy="1470000"/>
          </a:xfrm>
          <a:prstGeom prst="rect">
            <a:avLst/>
          </a:prstGeom>
          <a:solidFill>
            <a:schemeClr val="lt1">
              <a:alpha val="64705"/>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5400"/>
              <a:buNone/>
            </a:pPr>
            <a:r>
              <a:rPr lang="en-US" sz="4400" b="1"/>
              <a:t>EVALUATE</a:t>
            </a:r>
            <a:br>
              <a:rPr lang="en-US" sz="4400" b="1"/>
            </a:br>
            <a:r>
              <a:rPr lang="en-US" sz="2800" b="1"/>
              <a:t>Is it working?</a:t>
            </a:r>
            <a:endParaRPr/>
          </a:p>
        </p:txBody>
      </p:sp>
      <p:pic>
        <p:nvPicPr>
          <p:cNvPr id="1061" name="Google Shape;1061;p131"/>
          <p:cNvPicPr preferRelativeResize="0"/>
          <p:nvPr/>
        </p:nvPicPr>
        <p:blipFill rotWithShape="1">
          <a:blip r:embed="rId3">
            <a:alphaModFix/>
          </a:blip>
          <a:srcRect/>
          <a:stretch/>
        </p:blipFill>
        <p:spPr>
          <a:xfrm>
            <a:off x="1119575" y="3457498"/>
            <a:ext cx="6722151" cy="3018750"/>
          </a:xfrm>
          <a:prstGeom prst="rect">
            <a:avLst/>
          </a:prstGeom>
          <a:noFill/>
          <a:ln>
            <a:noFill/>
          </a:ln>
        </p:spPr>
      </p:pic>
      <p:sp>
        <p:nvSpPr>
          <p:cNvPr id="1062" name="Google Shape;1062;p131"/>
          <p:cNvSpPr/>
          <p:nvPr/>
        </p:nvSpPr>
        <p:spPr>
          <a:xfrm>
            <a:off x="1504950" y="3343275"/>
            <a:ext cx="2319000" cy="10287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p132"/>
          <p:cNvSpPr txBox="1"/>
          <p:nvPr/>
        </p:nvSpPr>
        <p:spPr>
          <a:xfrm>
            <a:off x="228600" y="4737400"/>
            <a:ext cx="7128600" cy="1975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700" b="0" i="0" u="none" strike="noStrike" cap="none">
                <a:solidFill>
                  <a:srgbClr val="000000"/>
                </a:solidFill>
                <a:latin typeface="Verdana"/>
                <a:ea typeface="Verdana"/>
                <a:cs typeface="Verdana"/>
                <a:sym typeface="Verdana"/>
              </a:rPr>
              <a:t>When will the team review progress toward outcomes?</a:t>
            </a:r>
            <a:endParaRPr sz="27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2400"/>
              <a:buFont typeface="Arial"/>
              <a:buNone/>
            </a:pPr>
            <a:r>
              <a:rPr lang="en-US" sz="2700" b="0" i="0" u="none" strike="noStrike" cap="none">
                <a:solidFill>
                  <a:srgbClr val="000000"/>
                </a:solidFill>
                <a:latin typeface="Verdana"/>
                <a:ea typeface="Verdana"/>
                <a:cs typeface="Verdana"/>
                <a:sym typeface="Verdana"/>
              </a:rPr>
              <a:t>Who will gather and </a:t>
            </a:r>
            <a:endParaRPr sz="27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1000"/>
              </a:spcAft>
              <a:buClr>
                <a:srgbClr val="000000"/>
              </a:buClr>
              <a:buSzPts val="1100"/>
              <a:buFont typeface="Arial"/>
              <a:buNone/>
            </a:pPr>
            <a:r>
              <a:rPr lang="en-US" sz="2700" b="0" i="0" u="none" strike="noStrike" cap="none">
                <a:solidFill>
                  <a:srgbClr val="000000"/>
                </a:solidFill>
                <a:latin typeface="Verdana"/>
                <a:ea typeface="Verdana"/>
                <a:cs typeface="Verdana"/>
                <a:sym typeface="Verdana"/>
              </a:rPr>
              <a:t>share outcome data?</a:t>
            </a:r>
            <a:endParaRPr sz="2700" b="0" i="0" u="none" strike="noStrike" cap="none">
              <a:solidFill>
                <a:srgbClr val="000000"/>
              </a:solidFill>
              <a:latin typeface="Verdana"/>
              <a:ea typeface="Verdana"/>
              <a:cs typeface="Verdana"/>
              <a:sym typeface="Verdana"/>
            </a:endParaRPr>
          </a:p>
        </p:txBody>
      </p:sp>
      <p:sp>
        <p:nvSpPr>
          <p:cNvPr id="1069" name="Google Shape;1069;p132"/>
          <p:cNvSpPr txBox="1">
            <a:spLocks noGrp="1"/>
          </p:cNvSpPr>
          <p:nvPr>
            <p:ph type="body" idx="1"/>
          </p:nvPr>
        </p:nvSpPr>
        <p:spPr>
          <a:xfrm>
            <a:off x="228600" y="1425550"/>
            <a:ext cx="8458200" cy="1225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sz="2700">
                <a:latin typeface="Verdana"/>
                <a:ea typeface="Verdana"/>
                <a:cs typeface="Verdana"/>
                <a:sym typeface="Verdana"/>
              </a:rPr>
              <a:t>After identifying practices and systems, consider… </a:t>
            </a:r>
            <a:endParaRPr sz="2300">
              <a:latin typeface="Verdana"/>
              <a:ea typeface="Verdana"/>
              <a:cs typeface="Verdana"/>
              <a:sym typeface="Verdana"/>
            </a:endParaRPr>
          </a:p>
        </p:txBody>
      </p:sp>
      <p:sp>
        <p:nvSpPr>
          <p:cNvPr id="1070" name="Google Shape;1070;p132"/>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a:t>Evaluation Plan</a:t>
            </a:r>
            <a:endParaRPr/>
          </a:p>
        </p:txBody>
      </p:sp>
      <p:sp>
        <p:nvSpPr>
          <p:cNvPr id="1071" name="Google Shape;1071;p132"/>
          <p:cNvSpPr txBox="1"/>
          <p:nvPr/>
        </p:nvSpPr>
        <p:spPr>
          <a:xfrm>
            <a:off x="202500" y="2369450"/>
            <a:ext cx="7180800" cy="2103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2700" b="0" i="0" u="none" strike="noStrike" cap="none">
                <a:solidFill>
                  <a:srgbClr val="000000"/>
                </a:solidFill>
                <a:latin typeface="Verdana"/>
                <a:ea typeface="Verdana"/>
                <a:cs typeface="Verdana"/>
                <a:sym typeface="Verdana"/>
              </a:rPr>
              <a:t>When are they expected to be implemented? </a:t>
            </a:r>
            <a:endParaRPr sz="27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2400"/>
              <a:buFont typeface="Arial"/>
              <a:buNone/>
            </a:pPr>
            <a:r>
              <a:rPr lang="en-US" sz="2700" b="0" i="0" u="none" strike="noStrike" cap="none">
                <a:solidFill>
                  <a:srgbClr val="000000"/>
                </a:solidFill>
                <a:latin typeface="Verdana"/>
                <a:ea typeface="Verdana"/>
                <a:cs typeface="Verdana"/>
                <a:sym typeface="Verdana"/>
              </a:rPr>
              <a:t>How will we know it’s been done?</a:t>
            </a:r>
            <a:endParaRPr sz="27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1000"/>
              </a:spcAft>
              <a:buClr>
                <a:srgbClr val="000000"/>
              </a:buClr>
              <a:buSzPts val="1100"/>
              <a:buFont typeface="Arial"/>
              <a:buNone/>
            </a:pPr>
            <a:r>
              <a:rPr lang="en-US" sz="2700" b="0" i="0" u="none" strike="noStrike" cap="none">
                <a:solidFill>
                  <a:srgbClr val="000000"/>
                </a:solidFill>
                <a:latin typeface="Verdana"/>
                <a:ea typeface="Verdana"/>
                <a:cs typeface="Verdana"/>
                <a:sym typeface="Verdana"/>
              </a:rPr>
              <a:t>Who will monitor fidelity of the plan?</a:t>
            </a:r>
            <a:endParaRPr sz="2700" b="0" i="0" u="none" strike="noStrike" cap="none">
              <a:solidFill>
                <a:srgbClr val="000000"/>
              </a:solidFill>
              <a:latin typeface="Verdana"/>
              <a:ea typeface="Verdana"/>
              <a:cs typeface="Verdana"/>
              <a:sym typeface="Verdana"/>
            </a:endParaRPr>
          </a:p>
        </p:txBody>
      </p:sp>
      <p:sp>
        <p:nvSpPr>
          <p:cNvPr id="1072" name="Google Shape;1072;p132"/>
          <p:cNvSpPr txBox="1"/>
          <p:nvPr/>
        </p:nvSpPr>
        <p:spPr>
          <a:xfrm>
            <a:off x="5900825" y="2512875"/>
            <a:ext cx="2419200" cy="800400"/>
          </a:xfrm>
          <a:prstGeom prst="rect">
            <a:avLst/>
          </a:prstGeom>
          <a:solidFill>
            <a:srgbClr val="D9EAD3"/>
          </a:solidFill>
          <a:ln w="9525" cap="flat" cmpd="sng">
            <a:solidFill>
              <a:schemeClr val="accent3"/>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rgbClr val="000000"/>
                </a:solidFill>
                <a:latin typeface="Oswald"/>
                <a:ea typeface="Oswald"/>
                <a:cs typeface="Oswald"/>
                <a:sym typeface="Oswald"/>
              </a:rPr>
              <a:t>Fidelity</a:t>
            </a:r>
            <a:endParaRPr sz="4000" b="0" i="0" u="none" strike="noStrike" cap="none">
              <a:solidFill>
                <a:srgbClr val="000000"/>
              </a:solidFill>
              <a:latin typeface="Oswald"/>
              <a:ea typeface="Oswald"/>
              <a:cs typeface="Oswald"/>
              <a:sym typeface="Oswald"/>
            </a:endParaRPr>
          </a:p>
        </p:txBody>
      </p:sp>
      <p:sp>
        <p:nvSpPr>
          <p:cNvPr id="1073" name="Google Shape;1073;p132"/>
          <p:cNvSpPr txBox="1"/>
          <p:nvPr/>
        </p:nvSpPr>
        <p:spPr>
          <a:xfrm>
            <a:off x="4020525" y="5418400"/>
            <a:ext cx="2692200" cy="800400"/>
          </a:xfrm>
          <a:prstGeom prst="rect">
            <a:avLst/>
          </a:prstGeom>
          <a:solidFill>
            <a:srgbClr val="D9EAD3"/>
          </a:solidFill>
          <a:ln w="9525" cap="flat" cmpd="sng">
            <a:solidFill>
              <a:schemeClr val="accent3"/>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rgbClr val="000000"/>
                </a:solidFill>
                <a:latin typeface="Oswald"/>
                <a:ea typeface="Oswald"/>
                <a:cs typeface="Oswald"/>
                <a:sym typeface="Oswald"/>
              </a:rPr>
              <a:t>Outcomes</a:t>
            </a:r>
            <a:endParaRPr sz="4000" b="0" i="0" u="none" strike="noStrike" cap="none">
              <a:solidFill>
                <a:srgbClr val="000000"/>
              </a:solidFill>
              <a:latin typeface="Oswald"/>
              <a:ea typeface="Oswald"/>
              <a:cs typeface="Oswald"/>
              <a:sym typeface="Oswa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2"/>
                                        </p:tgtEl>
                                        <p:attrNameLst>
                                          <p:attrName>style.visibility</p:attrName>
                                        </p:attrNameLst>
                                      </p:cBhvr>
                                      <p:to>
                                        <p:strVal val="visible"/>
                                      </p:to>
                                    </p:set>
                                    <p:animEffect transition="in" filter="fade">
                                      <p:cBhvr>
                                        <p:cTn id="7" dur="1000"/>
                                        <p:tgtEl>
                                          <p:spTgt spid="1072"/>
                                        </p:tgtEl>
                                      </p:cBhvr>
                                    </p:animEffect>
                                  </p:childTnLst>
                                </p:cTn>
                              </p:par>
                              <p:par>
                                <p:cTn id="8" presetID="10" presetClass="entr" presetSubtype="0" fill="hold" nodeType="withEffect">
                                  <p:stCondLst>
                                    <p:cond delay="0"/>
                                  </p:stCondLst>
                                  <p:childTnLst>
                                    <p:set>
                                      <p:cBhvr>
                                        <p:cTn id="9" dur="1" fill="hold">
                                          <p:stCondLst>
                                            <p:cond delay="0"/>
                                          </p:stCondLst>
                                        </p:cTn>
                                        <p:tgtEl>
                                          <p:spTgt spid="1071"/>
                                        </p:tgtEl>
                                        <p:attrNameLst>
                                          <p:attrName>style.visibility</p:attrName>
                                        </p:attrNameLst>
                                      </p:cBhvr>
                                      <p:to>
                                        <p:strVal val="visible"/>
                                      </p:to>
                                    </p:set>
                                    <p:animEffect transition="in" filter="fade">
                                      <p:cBhvr>
                                        <p:cTn id="10" dur="1000"/>
                                        <p:tgtEl>
                                          <p:spTgt spid="107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68"/>
                                        </p:tgtEl>
                                        <p:attrNameLst>
                                          <p:attrName>style.visibility</p:attrName>
                                        </p:attrNameLst>
                                      </p:cBhvr>
                                      <p:to>
                                        <p:strVal val="visible"/>
                                      </p:to>
                                    </p:set>
                                    <p:animEffect transition="in" filter="fade">
                                      <p:cBhvr>
                                        <p:cTn id="15" dur="1000"/>
                                        <p:tgtEl>
                                          <p:spTgt spid="1068"/>
                                        </p:tgtEl>
                                      </p:cBhvr>
                                    </p:animEffect>
                                  </p:childTnLst>
                                </p:cTn>
                              </p:par>
                              <p:par>
                                <p:cTn id="16" presetID="10" presetClass="entr" presetSubtype="0" fill="hold" nodeType="withEffect">
                                  <p:stCondLst>
                                    <p:cond delay="0"/>
                                  </p:stCondLst>
                                  <p:childTnLst>
                                    <p:set>
                                      <p:cBhvr>
                                        <p:cTn id="17" dur="1" fill="hold">
                                          <p:stCondLst>
                                            <p:cond delay="0"/>
                                          </p:stCondLst>
                                        </p:cTn>
                                        <p:tgtEl>
                                          <p:spTgt spid="1073"/>
                                        </p:tgtEl>
                                        <p:attrNameLst>
                                          <p:attrName>style.visibility</p:attrName>
                                        </p:attrNameLst>
                                      </p:cBhvr>
                                      <p:to>
                                        <p:strVal val="visible"/>
                                      </p:to>
                                    </p:set>
                                    <p:animEffect transition="in" filter="fade">
                                      <p:cBhvr>
                                        <p:cTn id="18" dur="1000"/>
                                        <p:tgtEl>
                                          <p:spTgt spid="1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133"/>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a:t>Evaluation Process</a:t>
            </a:r>
            <a:endParaRPr/>
          </a:p>
        </p:txBody>
      </p:sp>
      <p:pic>
        <p:nvPicPr>
          <p:cNvPr id="1080" name="Google Shape;1080;p133"/>
          <p:cNvPicPr preferRelativeResize="0"/>
          <p:nvPr/>
        </p:nvPicPr>
        <p:blipFill rotWithShape="1">
          <a:blip r:embed="rId3">
            <a:alphaModFix/>
          </a:blip>
          <a:srcRect/>
          <a:stretch/>
        </p:blipFill>
        <p:spPr>
          <a:xfrm>
            <a:off x="0" y="1356000"/>
            <a:ext cx="9144000" cy="4526205"/>
          </a:xfrm>
          <a:prstGeom prst="rect">
            <a:avLst/>
          </a:prstGeom>
          <a:noFill/>
          <a:ln>
            <a:noFill/>
          </a:ln>
        </p:spPr>
      </p:pic>
      <p:sp>
        <p:nvSpPr>
          <p:cNvPr id="1081" name="Google Shape;1081;p133"/>
          <p:cNvSpPr txBox="1"/>
          <p:nvPr/>
        </p:nvSpPr>
        <p:spPr>
          <a:xfrm>
            <a:off x="0" y="6142625"/>
            <a:ext cx="7777200" cy="828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800" b="0" i="0" u="none" strike="noStrike" cap="none">
                <a:solidFill>
                  <a:schemeClr val="dk1"/>
                </a:solidFill>
                <a:latin typeface="Verdana"/>
                <a:ea typeface="Verdana"/>
                <a:cs typeface="Verdana"/>
                <a:sym typeface="Verdana"/>
              </a:rPr>
              <a:t>Collins, A., Harlacher, J. &amp; Potter, J. (2024). </a:t>
            </a:r>
            <a:r>
              <a:rPr lang="en-US" sz="1800" b="0" i="1" u="none" strike="noStrike" cap="none">
                <a:solidFill>
                  <a:schemeClr val="dk1"/>
                </a:solidFill>
                <a:latin typeface="Verdana"/>
                <a:ea typeface="Verdana"/>
                <a:cs typeface="Verdana"/>
                <a:sym typeface="Verdana"/>
              </a:rPr>
              <a:t>Untangling data-based decision making.</a:t>
            </a:r>
            <a:endParaRPr sz="1800" b="0" i="1"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Arial"/>
              <a:ea typeface="Arial"/>
              <a:cs typeface="Arial"/>
              <a:sym typeface="Arial"/>
            </a:endParaRPr>
          </a:p>
        </p:txBody>
      </p:sp>
      <p:sp>
        <p:nvSpPr>
          <p:cNvPr id="1082" name="Google Shape;1082;p133"/>
          <p:cNvSpPr txBox="1"/>
          <p:nvPr/>
        </p:nvSpPr>
        <p:spPr>
          <a:xfrm>
            <a:off x="0" y="5766425"/>
            <a:ext cx="3242100" cy="51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400">
                <a:solidFill>
                  <a:schemeClr val="dk1"/>
                </a:solidFill>
                <a:latin typeface="Verdana"/>
                <a:ea typeface="Verdana"/>
                <a:cs typeface="Verdana"/>
                <a:sym typeface="Verdana"/>
              </a:rPr>
              <a:t>Workbook p. 41 </a:t>
            </a:r>
            <a:endParaRPr sz="2400" b="0" i="0" u="none" strike="noStrike" cap="none">
              <a:solidFill>
                <a:schemeClr val="dk1"/>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62"/>
          <p:cNvSpPr txBox="1">
            <a:spLocks noGrp="1"/>
          </p:cNvSpPr>
          <p:nvPr>
            <p:ph type="body" idx="1"/>
          </p:nvPr>
        </p:nvSpPr>
        <p:spPr>
          <a:xfrm>
            <a:off x="457200" y="1481975"/>
            <a:ext cx="8229600" cy="3675900"/>
          </a:xfrm>
          <a:prstGeom prst="rect">
            <a:avLst/>
          </a:prstGeom>
          <a:noFill/>
          <a:ln>
            <a:noFill/>
          </a:ln>
        </p:spPr>
        <p:txBody>
          <a:bodyPr spcFirstLastPara="1" wrap="square" lIns="91425" tIns="45700" rIns="91425" bIns="45700" anchor="t" anchorCtr="0">
            <a:noAutofit/>
          </a:bodyPr>
          <a:lstStyle/>
          <a:p>
            <a:pPr marL="457200" lvl="0" indent="-448982" algn="l" rtl="0">
              <a:lnSpc>
                <a:spcPct val="100000"/>
              </a:lnSpc>
              <a:spcBef>
                <a:spcPts val="1000"/>
              </a:spcBef>
              <a:spcAft>
                <a:spcPts val="0"/>
              </a:spcAft>
              <a:buSzPts val="3471"/>
              <a:buFont typeface="Verdana"/>
              <a:buChar char="•"/>
            </a:pPr>
            <a:r>
              <a:rPr lang="en-US" sz="3000">
                <a:latin typeface="Verdana"/>
                <a:ea typeface="Verdana"/>
                <a:cs typeface="Verdana"/>
                <a:sym typeface="Verdana"/>
              </a:rPr>
              <a:t>MTSS integrates data-informed decisions that are already often happening in silos. </a:t>
            </a:r>
            <a:endParaRPr sz="3000">
              <a:latin typeface="Verdana"/>
              <a:ea typeface="Verdana"/>
              <a:cs typeface="Verdana"/>
              <a:sym typeface="Verdana"/>
            </a:endParaRPr>
          </a:p>
          <a:p>
            <a:pPr marL="457200" lvl="0" indent="-448981" algn="l" rtl="0">
              <a:lnSpc>
                <a:spcPct val="100000"/>
              </a:lnSpc>
              <a:spcBef>
                <a:spcPts val="1000"/>
              </a:spcBef>
              <a:spcAft>
                <a:spcPts val="0"/>
              </a:spcAft>
              <a:buSzPts val="3471"/>
              <a:buFont typeface="Verdana"/>
              <a:buChar char="•"/>
            </a:pPr>
            <a:r>
              <a:rPr lang="en-US" sz="3000">
                <a:latin typeface="Verdana"/>
                <a:ea typeface="Verdana"/>
                <a:cs typeface="Verdana"/>
                <a:sym typeface="Verdana"/>
              </a:rPr>
              <a:t>MTSS provides a consistent common approach and structure for reviewing multiple data points, identifying trends, and determining root cause.</a:t>
            </a:r>
            <a:endParaRPr sz="3000">
              <a:latin typeface="Verdana"/>
              <a:ea typeface="Verdana"/>
              <a:cs typeface="Verdana"/>
              <a:sym typeface="Verdana"/>
            </a:endParaRPr>
          </a:p>
          <a:p>
            <a:pPr marL="0" lvl="0" indent="0" algn="l" rtl="0">
              <a:lnSpc>
                <a:spcPct val="100000"/>
              </a:lnSpc>
              <a:spcBef>
                <a:spcPts val="1000"/>
              </a:spcBef>
              <a:spcAft>
                <a:spcPts val="0"/>
              </a:spcAft>
              <a:buSzPts val="1800"/>
              <a:buNone/>
            </a:pPr>
            <a:endParaRPr sz="3000">
              <a:latin typeface="Verdana"/>
              <a:ea typeface="Verdana"/>
              <a:cs typeface="Verdana"/>
              <a:sym typeface="Verdana"/>
            </a:endParaRPr>
          </a:p>
          <a:p>
            <a:pPr marL="0" lvl="0" indent="0" algn="l" rtl="0">
              <a:lnSpc>
                <a:spcPct val="100000"/>
              </a:lnSpc>
              <a:spcBef>
                <a:spcPts val="360"/>
              </a:spcBef>
              <a:spcAft>
                <a:spcPts val="0"/>
              </a:spcAft>
              <a:buSzPts val="1800"/>
              <a:buNone/>
            </a:pPr>
            <a:endParaRPr sz="2750">
              <a:latin typeface="Verdana"/>
              <a:ea typeface="Verdana"/>
              <a:cs typeface="Verdana"/>
              <a:sym typeface="Verdana"/>
            </a:endParaRPr>
          </a:p>
        </p:txBody>
      </p:sp>
      <p:sp>
        <p:nvSpPr>
          <p:cNvPr id="348" name="Google Shape;348;p62"/>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Data Through a MTSS Lens</a:t>
            </a:r>
            <a:endParaRPr/>
          </a:p>
        </p:txBody>
      </p:sp>
      <p:sp>
        <p:nvSpPr>
          <p:cNvPr id="349" name="Google Shape;349;p62"/>
          <p:cNvSpPr txBox="1"/>
          <p:nvPr/>
        </p:nvSpPr>
        <p:spPr>
          <a:xfrm>
            <a:off x="145625" y="6065975"/>
            <a:ext cx="7366500" cy="5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360"/>
              </a:spcBef>
              <a:spcAft>
                <a:spcPts val="0"/>
              </a:spcAft>
              <a:buClr>
                <a:schemeClr val="dk1"/>
              </a:buClr>
              <a:buSzPts val="1800"/>
              <a:buFont typeface="Arial"/>
              <a:buNone/>
            </a:pPr>
            <a:r>
              <a:rPr lang="en-US" sz="2650" b="0" i="0" u="none" strike="noStrike" cap="none">
                <a:solidFill>
                  <a:schemeClr val="dk1"/>
                </a:solidFill>
                <a:latin typeface="Verdana"/>
                <a:ea typeface="Verdana"/>
                <a:cs typeface="Verdana"/>
                <a:sym typeface="Verdana"/>
              </a:rPr>
              <a:t>(Dana Ashley, American Educator, 2015) </a:t>
            </a:r>
            <a:endParaRPr sz="2700" b="0" i="0" u="none" strike="noStrike" cap="none">
              <a:solidFill>
                <a:schemeClr val="dk1"/>
              </a:solidFill>
              <a:latin typeface="Calibri"/>
              <a:ea typeface="Calibri"/>
              <a:cs typeface="Calibri"/>
              <a:sym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134"/>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latin typeface="Verdana"/>
                <a:ea typeface="Verdana"/>
                <a:cs typeface="Verdana"/>
                <a:sym typeface="Verdana"/>
              </a:rPr>
              <a:t>Work Time</a:t>
            </a:r>
            <a:endParaRPr sz="3000">
              <a:latin typeface="Verdana"/>
              <a:ea typeface="Verdana"/>
              <a:cs typeface="Verdana"/>
              <a:sym typeface="Verdana"/>
            </a:endParaRPr>
          </a:p>
        </p:txBody>
      </p:sp>
      <p:sp>
        <p:nvSpPr>
          <p:cNvPr id="1089" name="Google Shape;1089;p134"/>
          <p:cNvSpPr txBox="1">
            <a:spLocks noGrp="1"/>
          </p:cNvSpPr>
          <p:nvPr>
            <p:ph type="body" idx="1"/>
          </p:nvPr>
        </p:nvSpPr>
        <p:spPr>
          <a:xfrm>
            <a:off x="3575050" y="273051"/>
            <a:ext cx="5111700" cy="5674800"/>
          </a:xfrm>
          <a:prstGeom prst="rect">
            <a:avLst/>
          </a:prstGeom>
          <a:solidFill>
            <a:schemeClr val="lt1"/>
          </a:solidFill>
          <a:ln w="38100" cap="flat" cmpd="sng">
            <a:solidFill>
              <a:schemeClr val="dk1"/>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3200"/>
              <a:buNone/>
            </a:pPr>
            <a:endParaRPr sz="2900">
              <a:latin typeface="Verdana"/>
              <a:ea typeface="Verdana"/>
              <a:cs typeface="Verdana"/>
              <a:sym typeface="Verdana"/>
            </a:endParaRPr>
          </a:p>
          <a:p>
            <a:pPr marL="0" lvl="0" indent="0" algn="l" rtl="0">
              <a:lnSpc>
                <a:spcPct val="100000"/>
              </a:lnSpc>
              <a:spcBef>
                <a:spcPts val="0"/>
              </a:spcBef>
              <a:spcAft>
                <a:spcPts val="0"/>
              </a:spcAft>
              <a:buSzPts val="3200"/>
              <a:buNone/>
            </a:pPr>
            <a:r>
              <a:rPr lang="en-US" sz="2800">
                <a:latin typeface="Verdana"/>
                <a:ea typeface="Verdana"/>
                <a:cs typeface="Verdana"/>
                <a:sym typeface="Verdana"/>
              </a:rPr>
              <a:t>How will you evaluate</a:t>
            </a:r>
            <a:endParaRPr sz="2800">
              <a:latin typeface="Verdana"/>
              <a:ea typeface="Verdana"/>
              <a:cs typeface="Verdana"/>
              <a:sym typeface="Verdana"/>
            </a:endParaRPr>
          </a:p>
          <a:p>
            <a:pPr marL="0" lvl="0" indent="0" algn="l" rtl="0">
              <a:lnSpc>
                <a:spcPct val="100000"/>
              </a:lnSpc>
              <a:spcBef>
                <a:spcPts val="0"/>
              </a:spcBef>
              <a:spcAft>
                <a:spcPts val="0"/>
              </a:spcAft>
              <a:buSzPts val="3200"/>
              <a:buNone/>
            </a:pPr>
            <a:r>
              <a:rPr lang="en-US" sz="2800">
                <a:latin typeface="Verdana"/>
                <a:ea typeface="Verdana"/>
                <a:cs typeface="Verdana"/>
                <a:sym typeface="Verdana"/>
              </a:rPr>
              <a:t>fidelity and monitor progress towards your goal?</a:t>
            </a:r>
            <a:endParaRPr sz="2800">
              <a:latin typeface="Verdana"/>
              <a:ea typeface="Verdana"/>
              <a:cs typeface="Verdana"/>
              <a:sym typeface="Verdana"/>
            </a:endParaRPr>
          </a:p>
          <a:p>
            <a:pPr marL="457200" lvl="0" indent="0" algn="l" rtl="0">
              <a:lnSpc>
                <a:spcPct val="100000"/>
              </a:lnSpc>
              <a:spcBef>
                <a:spcPts val="0"/>
              </a:spcBef>
              <a:spcAft>
                <a:spcPts val="0"/>
              </a:spcAft>
              <a:buSzPts val="3200"/>
              <a:buNone/>
            </a:pPr>
            <a:endParaRPr sz="2800">
              <a:latin typeface="Verdana"/>
              <a:ea typeface="Verdana"/>
              <a:cs typeface="Verdana"/>
              <a:sym typeface="Verdana"/>
            </a:endParaRPr>
          </a:p>
          <a:p>
            <a:pPr marL="0" lvl="0" indent="0" algn="l" rtl="0">
              <a:lnSpc>
                <a:spcPct val="100000"/>
              </a:lnSpc>
              <a:spcBef>
                <a:spcPts val="0"/>
              </a:spcBef>
              <a:spcAft>
                <a:spcPts val="0"/>
              </a:spcAft>
              <a:buSzPts val="3200"/>
              <a:buNone/>
            </a:pPr>
            <a:r>
              <a:rPr lang="en-US" sz="2800" i="1">
                <a:solidFill>
                  <a:srgbClr val="0944A1"/>
                </a:solidFill>
                <a:latin typeface="Verdana"/>
                <a:ea typeface="Verdana"/>
                <a:cs typeface="Verdana"/>
                <a:sym typeface="Verdana"/>
              </a:rPr>
              <a:t>What fidelity </a:t>
            </a:r>
            <a:r>
              <a:rPr lang="en-US" sz="2800" i="1" u="sng">
                <a:solidFill>
                  <a:srgbClr val="0944A1"/>
                </a:solidFill>
                <a:latin typeface="Verdana"/>
                <a:ea typeface="Verdana"/>
                <a:cs typeface="Verdana"/>
                <a:sym typeface="Verdana"/>
              </a:rPr>
              <a:t>and</a:t>
            </a:r>
            <a:r>
              <a:rPr lang="en-US" sz="2800" i="1">
                <a:solidFill>
                  <a:srgbClr val="0944A1"/>
                </a:solidFill>
                <a:latin typeface="Verdana"/>
                <a:ea typeface="Verdana"/>
                <a:cs typeface="Verdana"/>
                <a:sym typeface="Verdana"/>
              </a:rPr>
              <a:t> outcome data might you want to collect?</a:t>
            </a:r>
            <a:endParaRPr sz="2400">
              <a:latin typeface="Verdana"/>
              <a:ea typeface="Verdana"/>
              <a:cs typeface="Verdana"/>
              <a:sym typeface="Verdana"/>
            </a:endParaRPr>
          </a:p>
        </p:txBody>
      </p:sp>
      <p:sp>
        <p:nvSpPr>
          <p:cNvPr id="1090" name="Google Shape;1090;p134"/>
          <p:cNvSpPr txBox="1">
            <a:spLocks noGrp="1"/>
          </p:cNvSpPr>
          <p:nvPr>
            <p:ph type="body" idx="2"/>
          </p:nvPr>
        </p:nvSpPr>
        <p:spPr>
          <a:xfrm>
            <a:off x="457200" y="1435101"/>
            <a:ext cx="3008400" cy="4512900"/>
          </a:xfrm>
          <a:prstGeom prst="rect">
            <a:avLst/>
          </a:prstGeom>
          <a:solidFill>
            <a:srgbClr val="003369">
              <a:alpha val="71764"/>
            </a:srgbClr>
          </a:solid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3300">
                <a:latin typeface="Verdana"/>
                <a:ea typeface="Verdana"/>
                <a:cs typeface="Verdana"/>
                <a:sym typeface="Verdana"/>
              </a:rPr>
              <a:t>Evaluation</a:t>
            </a:r>
            <a:endParaRPr sz="3300">
              <a:latin typeface="Verdana"/>
              <a:ea typeface="Verdana"/>
              <a:cs typeface="Verdana"/>
              <a:sym typeface="Verdana"/>
            </a:endParaRPr>
          </a:p>
        </p:txBody>
      </p:sp>
      <p:pic>
        <p:nvPicPr>
          <p:cNvPr id="1091" name="Google Shape;1091;p134" descr="Cartoon Sun image - Free stock photo - Public Domain photo - CC0 ..."/>
          <p:cNvPicPr preferRelativeResize="0"/>
          <p:nvPr/>
        </p:nvPicPr>
        <p:blipFill rotWithShape="1">
          <a:blip r:embed="rId3">
            <a:alphaModFix/>
          </a:blip>
          <a:srcRect/>
          <a:stretch/>
        </p:blipFill>
        <p:spPr>
          <a:xfrm>
            <a:off x="7822000" y="5034875"/>
            <a:ext cx="650450" cy="650450"/>
          </a:xfrm>
          <a:prstGeom prst="rect">
            <a:avLst/>
          </a:prstGeom>
          <a:noFill/>
          <a:ln>
            <a:noFill/>
          </a:ln>
        </p:spPr>
      </p:pic>
      <p:pic>
        <p:nvPicPr>
          <p:cNvPr id="1092" name="Google Shape;1092;p134" descr="7 Minute Timer: Cozy Camping Background&#10;Nature sounds throughout, Silence at the End" title="7 Minute Cozy Camping Timer (Owls, Birds, and Cricket Sounds Throughout)">
            <a:hlinkClick r:id="rId4"/>
          </p:cNvPr>
          <p:cNvPicPr preferRelativeResize="0"/>
          <p:nvPr/>
        </p:nvPicPr>
        <p:blipFill>
          <a:blip r:embed="rId5">
            <a:alphaModFix/>
          </a:blip>
          <a:stretch>
            <a:fillRect/>
          </a:stretch>
        </p:blipFill>
        <p:spPr>
          <a:xfrm>
            <a:off x="666000" y="4353975"/>
            <a:ext cx="2269225" cy="1276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2"/>
                                        </p:tgtEl>
                                        <p:attrNameLst>
                                          <p:attrName>style.visibility</p:attrName>
                                        </p:attrNameLst>
                                      </p:cBhvr>
                                      <p:to>
                                        <p:strVal val="visible"/>
                                      </p:to>
                                    </p:set>
                                    <p:animEffect transition="in" filter="fade">
                                      <p:cBhvr>
                                        <p:cTn id="7" dur="1000"/>
                                        <p:tgtEl>
                                          <p:spTgt spid="1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135"/>
          <p:cNvSpPr/>
          <p:nvPr/>
        </p:nvSpPr>
        <p:spPr>
          <a:xfrm>
            <a:off x="5835550" y="1431300"/>
            <a:ext cx="3107100" cy="12423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900" b="0" i="0" u="none" strike="noStrike" cap="none">
              <a:solidFill>
                <a:srgbClr val="000000"/>
              </a:solidFill>
              <a:latin typeface="Verdana"/>
              <a:ea typeface="Verdana"/>
              <a:cs typeface="Verdana"/>
              <a:sym typeface="Verdana"/>
            </a:endParaRPr>
          </a:p>
        </p:txBody>
      </p:sp>
      <p:sp>
        <p:nvSpPr>
          <p:cNvPr id="1099" name="Google Shape;1099;p135"/>
          <p:cNvSpPr/>
          <p:nvPr/>
        </p:nvSpPr>
        <p:spPr>
          <a:xfrm>
            <a:off x="3145100" y="2239349"/>
            <a:ext cx="2540100" cy="2540100"/>
          </a:xfrm>
          <a:prstGeom prst="donut">
            <a:avLst>
              <a:gd name="adj" fmla="val 16067"/>
            </a:avLst>
          </a:prstGeom>
          <a:solidFill>
            <a:srgbClr val="000000">
              <a:alpha val="823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100" name="Google Shape;1100;p135"/>
          <p:cNvCxnSpPr/>
          <p:nvPr/>
        </p:nvCxnSpPr>
        <p:spPr>
          <a:xfrm>
            <a:off x="2872925" y="2582120"/>
            <a:ext cx="340800" cy="376500"/>
          </a:xfrm>
          <a:prstGeom prst="straightConnector1">
            <a:avLst/>
          </a:prstGeom>
          <a:noFill/>
          <a:ln w="19050" cap="flat" cmpd="sng">
            <a:solidFill>
              <a:srgbClr val="307BF3"/>
            </a:solidFill>
            <a:prstDash val="solid"/>
            <a:round/>
            <a:headEnd type="oval" w="med" len="med"/>
            <a:tailEnd type="none" w="sm" len="sm"/>
          </a:ln>
        </p:spPr>
      </p:cxnSp>
      <p:cxnSp>
        <p:nvCxnSpPr>
          <p:cNvPr id="1101" name="Google Shape;1101;p135"/>
          <p:cNvCxnSpPr/>
          <p:nvPr/>
        </p:nvCxnSpPr>
        <p:spPr>
          <a:xfrm rot="10800000" flipH="1">
            <a:off x="2773175" y="3746550"/>
            <a:ext cx="367500" cy="138600"/>
          </a:xfrm>
          <a:prstGeom prst="straightConnector1">
            <a:avLst/>
          </a:prstGeom>
          <a:noFill/>
          <a:ln w="19050" cap="flat" cmpd="sng">
            <a:solidFill>
              <a:srgbClr val="0944A1"/>
            </a:solidFill>
            <a:prstDash val="solid"/>
            <a:round/>
            <a:headEnd type="oval" w="med" len="med"/>
            <a:tailEnd type="none" w="sm" len="sm"/>
          </a:ln>
        </p:spPr>
      </p:cxnSp>
      <p:sp>
        <p:nvSpPr>
          <p:cNvPr id="1102" name="Google Shape;1102;p135"/>
          <p:cNvSpPr txBox="1"/>
          <p:nvPr/>
        </p:nvSpPr>
        <p:spPr>
          <a:xfrm>
            <a:off x="94650" y="1739950"/>
            <a:ext cx="2959500" cy="1043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Verdana"/>
                <a:ea typeface="Verdana"/>
                <a:cs typeface="Verdana"/>
                <a:sym typeface="Verdana"/>
              </a:rPr>
              <a:t>Monitor and </a:t>
            </a:r>
            <a:r>
              <a:rPr lang="en-US" sz="2400" b="1" i="0" u="none" strike="noStrike" cap="none">
                <a:solidFill>
                  <a:srgbClr val="000000"/>
                </a:solidFill>
                <a:latin typeface="Verdana"/>
                <a:ea typeface="Verdana"/>
                <a:cs typeface="Verdana"/>
                <a:sym typeface="Verdana"/>
              </a:rPr>
              <a:t>Evaluate</a:t>
            </a:r>
            <a:r>
              <a:rPr lang="en-US" sz="2400" b="0" i="0" u="none" strike="noStrike" cap="none">
                <a:solidFill>
                  <a:srgbClr val="000000"/>
                </a:solidFill>
                <a:latin typeface="Verdana"/>
                <a:ea typeface="Verdana"/>
                <a:cs typeface="Verdana"/>
                <a:sym typeface="Verdana"/>
              </a:rPr>
              <a:t> Results</a:t>
            </a:r>
            <a:endParaRPr sz="2400" b="0" i="0" u="none" strike="noStrike" cap="none">
              <a:solidFill>
                <a:srgbClr val="000000"/>
              </a:solidFill>
              <a:latin typeface="Verdana"/>
              <a:ea typeface="Verdana"/>
              <a:cs typeface="Verdana"/>
              <a:sym typeface="Verdana"/>
            </a:endParaRPr>
          </a:p>
          <a:p>
            <a:pPr marL="0" marR="0" lvl="0" indent="0" algn="r" rtl="0">
              <a:lnSpc>
                <a:spcPct val="115000"/>
              </a:lnSpc>
              <a:spcBef>
                <a:spcPts val="0"/>
              </a:spcBef>
              <a:spcAft>
                <a:spcPts val="0"/>
              </a:spcAft>
              <a:buClr>
                <a:srgbClr val="000000"/>
              </a:buClr>
              <a:buSzPts val="800"/>
              <a:buFont typeface="Arial"/>
              <a:buNone/>
            </a:pPr>
            <a:endParaRPr sz="2400" b="0" i="0" u="none" strike="noStrike" cap="none">
              <a:solidFill>
                <a:srgbClr val="000000"/>
              </a:solidFill>
              <a:latin typeface="Verdana"/>
              <a:ea typeface="Verdana"/>
              <a:cs typeface="Verdana"/>
              <a:sym typeface="Verdana"/>
            </a:endParaRPr>
          </a:p>
        </p:txBody>
      </p:sp>
      <p:sp>
        <p:nvSpPr>
          <p:cNvPr id="1103" name="Google Shape;1103;p135"/>
          <p:cNvSpPr/>
          <p:nvPr/>
        </p:nvSpPr>
        <p:spPr>
          <a:xfrm rot="-1800585" flipH="1">
            <a:off x="3071978" y="2159608"/>
            <a:ext cx="2688407" cy="2690826"/>
          </a:xfrm>
          <a:prstGeom prst="blockArc">
            <a:avLst>
              <a:gd name="adj1" fmla="val 14348563"/>
              <a:gd name="adj2" fmla="val 19872341"/>
              <a:gd name="adj3" fmla="val 9100"/>
            </a:avLst>
          </a:prstGeom>
          <a:solidFill>
            <a:srgbClr val="307BF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104" name="Google Shape;1104;p135"/>
          <p:cNvCxnSpPr/>
          <p:nvPr/>
        </p:nvCxnSpPr>
        <p:spPr>
          <a:xfrm rot="10800000">
            <a:off x="5480650" y="3996707"/>
            <a:ext cx="354900" cy="350100"/>
          </a:xfrm>
          <a:prstGeom prst="straightConnector1">
            <a:avLst/>
          </a:prstGeom>
          <a:noFill/>
          <a:ln w="19050" cap="flat" cmpd="sng">
            <a:solidFill>
              <a:srgbClr val="307BF3"/>
            </a:solidFill>
            <a:prstDash val="solid"/>
            <a:round/>
            <a:headEnd type="oval" w="med" len="med"/>
            <a:tailEnd type="none" w="sm" len="sm"/>
          </a:ln>
        </p:spPr>
      </p:cxnSp>
      <p:sp>
        <p:nvSpPr>
          <p:cNvPr id="1105" name="Google Shape;1105;p135"/>
          <p:cNvSpPr txBox="1"/>
          <p:nvPr/>
        </p:nvSpPr>
        <p:spPr>
          <a:xfrm>
            <a:off x="-68650" y="3121750"/>
            <a:ext cx="2837400" cy="14085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What practices will we select &amp; </a:t>
            </a:r>
            <a:r>
              <a:rPr lang="en-US" sz="2400" b="1" i="0" u="none" strike="noStrike" cap="none">
                <a:solidFill>
                  <a:srgbClr val="000000"/>
                </a:solidFill>
                <a:latin typeface="Verdana"/>
                <a:ea typeface="Verdana"/>
                <a:cs typeface="Verdana"/>
                <a:sym typeface="Verdana"/>
              </a:rPr>
              <a:t>implement</a:t>
            </a:r>
            <a:r>
              <a:rPr lang="en-US" sz="2400" b="0" i="0" u="none" strike="noStrike" cap="none">
                <a:solidFill>
                  <a:srgbClr val="000000"/>
                </a:solidFill>
                <a:latin typeface="Verdana"/>
                <a:ea typeface="Verdana"/>
                <a:cs typeface="Verdana"/>
                <a:sym typeface="Verdana"/>
              </a:rPr>
              <a:t>?</a:t>
            </a:r>
            <a:endParaRPr sz="2400" b="0" i="0" u="none" strike="noStrike" cap="none">
              <a:solidFill>
                <a:srgbClr val="000000"/>
              </a:solidFill>
              <a:latin typeface="Verdana"/>
              <a:ea typeface="Verdana"/>
              <a:cs typeface="Verdana"/>
              <a:sym typeface="Verdana"/>
            </a:endParaRPr>
          </a:p>
          <a:p>
            <a:pPr marL="0" marR="0" lvl="0" indent="0" algn="l" rtl="0">
              <a:lnSpc>
                <a:spcPct val="115000"/>
              </a:lnSpc>
              <a:spcBef>
                <a:spcPts val="0"/>
              </a:spcBef>
              <a:spcAft>
                <a:spcPts val="0"/>
              </a:spcAft>
              <a:buClr>
                <a:srgbClr val="000000"/>
              </a:buClr>
              <a:buSzPts val="1100"/>
              <a:buFont typeface="Arial"/>
              <a:buNone/>
            </a:pPr>
            <a:endParaRPr sz="2400" b="1" i="0" u="none" strike="noStrike" cap="none">
              <a:solidFill>
                <a:srgbClr val="000000"/>
              </a:solidFill>
              <a:latin typeface="Verdana"/>
              <a:ea typeface="Verdana"/>
              <a:cs typeface="Verdana"/>
              <a:sym typeface="Verdana"/>
            </a:endParaRPr>
          </a:p>
        </p:txBody>
      </p:sp>
      <p:sp>
        <p:nvSpPr>
          <p:cNvPr id="1106" name="Google Shape;1106;p135"/>
          <p:cNvSpPr txBox="1"/>
          <p:nvPr/>
        </p:nvSpPr>
        <p:spPr>
          <a:xfrm>
            <a:off x="5884625" y="3009525"/>
            <a:ext cx="3107100" cy="2049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What does the data say? </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r>
              <a:rPr lang="en-US" sz="2400" b="1" i="0" u="none" strike="noStrike" cap="none">
                <a:solidFill>
                  <a:srgbClr val="000000"/>
                </a:solidFill>
                <a:latin typeface="Verdana"/>
                <a:ea typeface="Verdana"/>
                <a:cs typeface="Verdana"/>
                <a:sym typeface="Verdana"/>
              </a:rPr>
              <a:t>Analyze</a:t>
            </a:r>
            <a:r>
              <a:rPr lang="en-US" sz="2400" b="0" i="0" u="none" strike="noStrike" cap="none">
                <a:solidFill>
                  <a:srgbClr val="000000"/>
                </a:solidFill>
                <a:latin typeface="Verdana"/>
                <a:ea typeface="Verdana"/>
                <a:cs typeface="Verdana"/>
                <a:sym typeface="Verdana"/>
              </a:rPr>
              <a:t> strengths &amp; opportunities for growth</a:t>
            </a:r>
            <a:endParaRPr sz="2400" b="0" i="0" u="none" strike="noStrike" cap="none">
              <a:solidFill>
                <a:srgbClr val="000000"/>
              </a:solidFill>
              <a:latin typeface="Verdana"/>
              <a:ea typeface="Verdana"/>
              <a:cs typeface="Verdana"/>
              <a:sym typeface="Verdana"/>
            </a:endParaRPr>
          </a:p>
          <a:p>
            <a:pPr marL="0" marR="0" lvl="0" indent="0" algn="l" rtl="0">
              <a:lnSpc>
                <a:spcPct val="115000"/>
              </a:lnSpc>
              <a:spcBef>
                <a:spcPts val="0"/>
              </a:spcBef>
              <a:spcAft>
                <a:spcPts val="0"/>
              </a:spcAft>
              <a:buClr>
                <a:srgbClr val="000000"/>
              </a:buClr>
              <a:buSzPts val="800"/>
              <a:buFont typeface="Arial"/>
              <a:buNone/>
            </a:pPr>
            <a:endParaRPr sz="2400" b="1" i="0" u="none" strike="noStrike" cap="none">
              <a:solidFill>
                <a:srgbClr val="000000"/>
              </a:solidFill>
              <a:latin typeface="Verdana"/>
              <a:ea typeface="Verdana"/>
              <a:cs typeface="Verdana"/>
              <a:sym typeface="Verdana"/>
            </a:endParaRPr>
          </a:p>
          <a:p>
            <a:pPr marL="0" marR="0" lvl="0" indent="0" algn="l" rtl="0">
              <a:lnSpc>
                <a:spcPct val="115000"/>
              </a:lnSpc>
              <a:spcBef>
                <a:spcPts val="0"/>
              </a:spcBef>
              <a:spcAft>
                <a:spcPts val="0"/>
              </a:spcAft>
              <a:buClr>
                <a:srgbClr val="000000"/>
              </a:buClr>
              <a:buSzPts val="800"/>
              <a:buFont typeface="Arial"/>
              <a:buNone/>
            </a:pPr>
            <a:endParaRPr sz="2400" b="1" i="0" u="none" strike="noStrike" cap="none">
              <a:solidFill>
                <a:srgbClr val="000000"/>
              </a:solidFill>
              <a:latin typeface="Verdana"/>
              <a:ea typeface="Verdana"/>
              <a:cs typeface="Verdana"/>
              <a:sym typeface="Verdana"/>
            </a:endParaRPr>
          </a:p>
        </p:txBody>
      </p:sp>
      <p:sp>
        <p:nvSpPr>
          <p:cNvPr id="1107" name="Google Shape;1107;p135"/>
          <p:cNvSpPr txBox="1"/>
          <p:nvPr/>
        </p:nvSpPr>
        <p:spPr>
          <a:xfrm>
            <a:off x="3693384" y="3130068"/>
            <a:ext cx="1444800" cy="8043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1900"/>
              <a:buFont typeface="Arial"/>
              <a:buNone/>
            </a:pPr>
            <a:r>
              <a:rPr lang="en-US" sz="1900" b="1" i="0" u="none" strike="noStrike" cap="none">
                <a:solidFill>
                  <a:srgbClr val="000000"/>
                </a:solidFill>
                <a:latin typeface="Roboto"/>
                <a:ea typeface="Roboto"/>
                <a:cs typeface="Roboto"/>
                <a:sym typeface="Roboto"/>
              </a:rPr>
              <a:t>Data </a:t>
            </a:r>
            <a:endParaRPr sz="1900" b="0" i="0" u="none" strike="noStrike" cap="none">
              <a:solidFill>
                <a:srgbClr val="000000"/>
              </a:solidFill>
              <a:latin typeface="Arial"/>
              <a:ea typeface="Arial"/>
              <a:cs typeface="Arial"/>
              <a:sym typeface="Arial"/>
            </a:endParaRPr>
          </a:p>
        </p:txBody>
      </p:sp>
      <p:sp>
        <p:nvSpPr>
          <p:cNvPr id="1108" name="Google Shape;1108;p135"/>
          <p:cNvSpPr/>
          <p:nvPr/>
        </p:nvSpPr>
        <p:spPr>
          <a:xfrm rot="1800047">
            <a:off x="3067443" y="2160042"/>
            <a:ext cx="2690936" cy="2690936"/>
          </a:xfrm>
          <a:prstGeom prst="blockArc">
            <a:avLst>
              <a:gd name="adj1" fmla="val 14545937"/>
              <a:gd name="adj2" fmla="val 19902139"/>
              <a:gd name="adj3" fmla="val 9115"/>
            </a:avLst>
          </a:prstGeom>
          <a:solidFill>
            <a:srgbClr val="0944A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9" name="Google Shape;1109;p135"/>
          <p:cNvSpPr/>
          <p:nvPr/>
        </p:nvSpPr>
        <p:spPr>
          <a:xfrm rot="9000757">
            <a:off x="3061564" y="2159627"/>
            <a:ext cx="2690226" cy="2690226"/>
          </a:xfrm>
          <a:prstGeom prst="blockArc">
            <a:avLst>
              <a:gd name="adj1" fmla="val 18041678"/>
              <a:gd name="adj2" fmla="val 1798478"/>
              <a:gd name="adj3" fmla="val 9595"/>
            </a:avLst>
          </a:prstGeom>
          <a:solidFill>
            <a:srgbClr val="0944A1"/>
          </a:solidFill>
          <a:ln>
            <a:noFill/>
          </a:ln>
          <a:effectLst>
            <a:outerShdw blurRad="71438" dist="9525"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p135"/>
          <p:cNvSpPr/>
          <p:nvPr/>
        </p:nvSpPr>
        <p:spPr>
          <a:xfrm rot="-9000757" flipH="1">
            <a:off x="3069234" y="2160377"/>
            <a:ext cx="2690226" cy="2690226"/>
          </a:xfrm>
          <a:prstGeom prst="blockArc">
            <a:avLst>
              <a:gd name="adj1" fmla="val 17967225"/>
              <a:gd name="adj2" fmla="val 1529547"/>
              <a:gd name="adj3" fmla="val 9279"/>
            </a:avLst>
          </a:prstGeom>
          <a:solidFill>
            <a:srgbClr val="307BF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p135"/>
          <p:cNvSpPr/>
          <p:nvPr/>
        </p:nvSpPr>
        <p:spPr>
          <a:xfrm rot="8100000">
            <a:off x="3013719" y="3331057"/>
            <a:ext cx="363170" cy="363170"/>
          </a:xfrm>
          <a:prstGeom prst="rtTriangle">
            <a:avLst/>
          </a:prstGeom>
          <a:solidFill>
            <a:srgbClr val="0944A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2" name="Google Shape;1112;p135"/>
          <p:cNvSpPr/>
          <p:nvPr/>
        </p:nvSpPr>
        <p:spPr>
          <a:xfrm rot="-2700000">
            <a:off x="5446228" y="3323896"/>
            <a:ext cx="363170" cy="363170"/>
          </a:xfrm>
          <a:prstGeom prst="rtTriangle">
            <a:avLst/>
          </a:prstGeom>
          <a:solidFill>
            <a:srgbClr val="0944A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3" name="Google Shape;1113;p135"/>
          <p:cNvSpPr/>
          <p:nvPr/>
        </p:nvSpPr>
        <p:spPr>
          <a:xfrm rot="2700000">
            <a:off x="4229623" y="4536669"/>
            <a:ext cx="363170" cy="363170"/>
          </a:xfrm>
          <a:prstGeom prst="rtTriangle">
            <a:avLst/>
          </a:prstGeom>
          <a:solidFill>
            <a:srgbClr val="307B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135"/>
          <p:cNvSpPr/>
          <p:nvPr/>
        </p:nvSpPr>
        <p:spPr>
          <a:xfrm rot="-8100000">
            <a:off x="4230315" y="2101001"/>
            <a:ext cx="363170" cy="363170"/>
          </a:xfrm>
          <a:prstGeom prst="rtTriangle">
            <a:avLst/>
          </a:prstGeom>
          <a:solidFill>
            <a:srgbClr val="307B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135"/>
          <p:cNvSpPr txBox="1"/>
          <p:nvPr/>
        </p:nvSpPr>
        <p:spPr>
          <a:xfrm>
            <a:off x="4668000" y="5211475"/>
            <a:ext cx="25401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Establish a SMART goal</a:t>
            </a:r>
            <a:endParaRPr sz="2400" b="0" i="0" u="none" strike="noStrike" cap="none">
              <a:solidFill>
                <a:srgbClr val="000000"/>
              </a:solidFill>
              <a:latin typeface="Verdana"/>
              <a:ea typeface="Verdana"/>
              <a:cs typeface="Verdana"/>
              <a:sym typeface="Verdana"/>
            </a:endParaRPr>
          </a:p>
        </p:txBody>
      </p:sp>
      <p:sp>
        <p:nvSpPr>
          <p:cNvPr id="1116" name="Google Shape;1116;p135"/>
          <p:cNvSpPr txBox="1"/>
          <p:nvPr/>
        </p:nvSpPr>
        <p:spPr>
          <a:xfrm rot="2158">
            <a:off x="324151" y="5055125"/>
            <a:ext cx="3345001" cy="1293001"/>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What do teachers need to </a:t>
            </a:r>
            <a:r>
              <a:rPr lang="en-US" sz="2400" b="1" i="0" u="none" strike="noStrike" cap="none">
                <a:solidFill>
                  <a:srgbClr val="000000"/>
                </a:solidFill>
                <a:latin typeface="Verdana"/>
                <a:ea typeface="Verdana"/>
                <a:cs typeface="Verdana"/>
                <a:sym typeface="Verdana"/>
              </a:rPr>
              <a:t>implement</a:t>
            </a:r>
            <a:r>
              <a:rPr lang="en-US" sz="2400" b="0" i="0" u="none" strike="noStrike" cap="none">
                <a:solidFill>
                  <a:srgbClr val="000000"/>
                </a:solidFill>
                <a:latin typeface="Verdana"/>
                <a:ea typeface="Verdana"/>
                <a:cs typeface="Verdana"/>
                <a:sym typeface="Verdana"/>
              </a:rPr>
              <a:t>/sustain</a:t>
            </a:r>
            <a:endParaRPr sz="2400" b="0" i="0" u="none" strike="noStrike" cap="none">
              <a:solidFill>
                <a:srgbClr val="000000"/>
              </a:solidFill>
              <a:latin typeface="Verdana"/>
              <a:ea typeface="Verdana"/>
              <a:cs typeface="Verdana"/>
              <a:sym typeface="Verdana"/>
            </a:endParaRPr>
          </a:p>
        </p:txBody>
      </p:sp>
      <p:cxnSp>
        <p:nvCxnSpPr>
          <p:cNvPr id="1117" name="Google Shape;1117;p135"/>
          <p:cNvCxnSpPr/>
          <p:nvPr/>
        </p:nvCxnSpPr>
        <p:spPr>
          <a:xfrm rot="10800000">
            <a:off x="5081375" y="4631125"/>
            <a:ext cx="160200" cy="500100"/>
          </a:xfrm>
          <a:prstGeom prst="straightConnector1">
            <a:avLst/>
          </a:prstGeom>
          <a:noFill/>
          <a:ln w="19050" cap="flat" cmpd="sng">
            <a:solidFill>
              <a:srgbClr val="307BF3"/>
            </a:solidFill>
            <a:prstDash val="solid"/>
            <a:round/>
            <a:headEnd type="oval" w="med" len="med"/>
            <a:tailEnd type="none" w="sm" len="sm"/>
          </a:ln>
        </p:spPr>
      </p:cxnSp>
      <p:cxnSp>
        <p:nvCxnSpPr>
          <p:cNvPr id="1118" name="Google Shape;1118;p135"/>
          <p:cNvCxnSpPr/>
          <p:nvPr/>
        </p:nvCxnSpPr>
        <p:spPr>
          <a:xfrm rot="10800000" flipH="1">
            <a:off x="3105625" y="4338725"/>
            <a:ext cx="457500" cy="306300"/>
          </a:xfrm>
          <a:prstGeom prst="straightConnector1">
            <a:avLst/>
          </a:prstGeom>
          <a:noFill/>
          <a:ln w="19050" cap="flat" cmpd="sng">
            <a:solidFill>
              <a:srgbClr val="0944A1"/>
            </a:solidFill>
            <a:prstDash val="solid"/>
            <a:round/>
            <a:headEnd type="oval" w="med" len="med"/>
            <a:tailEnd type="none" w="sm" len="sm"/>
          </a:ln>
        </p:spPr>
      </p:cxnSp>
      <p:pic>
        <p:nvPicPr>
          <p:cNvPr id="1119" name="Google Shape;1119;p135"/>
          <p:cNvPicPr preferRelativeResize="0"/>
          <p:nvPr/>
        </p:nvPicPr>
        <p:blipFill rotWithShape="1">
          <a:blip r:embed="rId3">
            <a:alphaModFix/>
          </a:blip>
          <a:srcRect/>
          <a:stretch/>
        </p:blipFill>
        <p:spPr>
          <a:xfrm rot="-149851">
            <a:off x="3206175" y="1904245"/>
            <a:ext cx="2837400" cy="2865218"/>
          </a:xfrm>
          <a:prstGeom prst="rect">
            <a:avLst/>
          </a:prstGeom>
          <a:noFill/>
          <a:ln>
            <a:noFill/>
          </a:ln>
        </p:spPr>
      </p:pic>
      <p:pic>
        <p:nvPicPr>
          <p:cNvPr id="1120" name="Google Shape;1120;p135"/>
          <p:cNvPicPr preferRelativeResize="0"/>
          <p:nvPr/>
        </p:nvPicPr>
        <p:blipFill rotWithShape="1">
          <a:blip r:embed="rId4">
            <a:alphaModFix/>
          </a:blip>
          <a:srcRect/>
          <a:stretch/>
        </p:blipFill>
        <p:spPr>
          <a:xfrm>
            <a:off x="3279425" y="2497874"/>
            <a:ext cx="2722500" cy="2652026"/>
          </a:xfrm>
          <a:prstGeom prst="rect">
            <a:avLst/>
          </a:prstGeom>
          <a:noFill/>
          <a:ln>
            <a:noFill/>
          </a:ln>
        </p:spPr>
      </p:pic>
      <p:pic>
        <p:nvPicPr>
          <p:cNvPr id="1121" name="Google Shape;1121;p135"/>
          <p:cNvPicPr preferRelativeResize="0"/>
          <p:nvPr/>
        </p:nvPicPr>
        <p:blipFill rotWithShape="1">
          <a:blip r:embed="rId5">
            <a:alphaModFix/>
          </a:blip>
          <a:srcRect/>
          <a:stretch/>
        </p:blipFill>
        <p:spPr>
          <a:xfrm>
            <a:off x="2731438" y="2197525"/>
            <a:ext cx="2828925" cy="2933700"/>
          </a:xfrm>
          <a:prstGeom prst="rect">
            <a:avLst/>
          </a:prstGeom>
          <a:noFill/>
          <a:ln>
            <a:noFill/>
          </a:ln>
        </p:spPr>
      </p:pic>
      <p:cxnSp>
        <p:nvCxnSpPr>
          <p:cNvPr id="1122" name="Google Shape;1122;p135"/>
          <p:cNvCxnSpPr/>
          <p:nvPr/>
        </p:nvCxnSpPr>
        <p:spPr>
          <a:xfrm flipH="1">
            <a:off x="5485700" y="2318525"/>
            <a:ext cx="442800" cy="368100"/>
          </a:xfrm>
          <a:prstGeom prst="straightConnector1">
            <a:avLst/>
          </a:prstGeom>
          <a:noFill/>
          <a:ln w="19050" cap="flat" cmpd="sng">
            <a:solidFill>
              <a:srgbClr val="0944A1"/>
            </a:solidFill>
            <a:prstDash val="solid"/>
            <a:round/>
            <a:headEnd type="oval" w="med" len="med"/>
            <a:tailEnd type="none" w="sm" len="sm"/>
          </a:ln>
        </p:spPr>
      </p:cxnSp>
      <p:pic>
        <p:nvPicPr>
          <p:cNvPr id="1123" name="Google Shape;1123;p135"/>
          <p:cNvPicPr preferRelativeResize="0"/>
          <p:nvPr/>
        </p:nvPicPr>
        <p:blipFill rotWithShape="1">
          <a:blip r:embed="rId6">
            <a:alphaModFix/>
          </a:blip>
          <a:srcRect/>
          <a:stretch/>
        </p:blipFill>
        <p:spPr>
          <a:xfrm>
            <a:off x="2833300" y="1884300"/>
            <a:ext cx="2837400" cy="2809763"/>
          </a:xfrm>
          <a:prstGeom prst="rect">
            <a:avLst/>
          </a:prstGeom>
          <a:noFill/>
          <a:ln>
            <a:noFill/>
          </a:ln>
        </p:spPr>
      </p:pic>
      <p:sp>
        <p:nvSpPr>
          <p:cNvPr id="1124" name="Google Shape;1124;p135"/>
          <p:cNvSpPr txBox="1"/>
          <p:nvPr/>
        </p:nvSpPr>
        <p:spPr>
          <a:xfrm>
            <a:off x="5928499" y="1630200"/>
            <a:ext cx="2906400" cy="104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2400" b="1" i="0" u="none" strike="noStrike" cap="none">
                <a:solidFill>
                  <a:srgbClr val="000000"/>
                </a:solidFill>
                <a:latin typeface="Verdana"/>
                <a:ea typeface="Verdana"/>
                <a:cs typeface="Verdana"/>
                <a:sym typeface="Verdana"/>
              </a:rPr>
              <a:t>Define </a:t>
            </a:r>
            <a:r>
              <a:rPr lang="en-US" sz="2400" b="0" i="0" u="none" strike="noStrike" cap="none">
                <a:solidFill>
                  <a:srgbClr val="000000"/>
                </a:solidFill>
                <a:latin typeface="Verdana"/>
                <a:ea typeface="Verdana"/>
                <a:cs typeface="Verdana"/>
                <a:sym typeface="Verdana"/>
              </a:rPr>
              <a:t>problems with precision</a:t>
            </a:r>
            <a:endParaRPr sz="2400" b="0" i="0" u="none" strike="noStrike" cap="none">
              <a:solidFill>
                <a:srgbClr val="000000"/>
              </a:solidFill>
              <a:latin typeface="Verdana"/>
              <a:ea typeface="Verdana"/>
              <a:cs typeface="Verdana"/>
              <a:sym typeface="Verdana"/>
            </a:endParaRPr>
          </a:p>
        </p:txBody>
      </p:sp>
      <p:sp>
        <p:nvSpPr>
          <p:cNvPr id="1125" name="Google Shape;1125;p135"/>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accent5"/>
              </a:buClr>
              <a:buSzPts val="2850"/>
              <a:buFont typeface="Verdana"/>
              <a:buNone/>
            </a:pPr>
            <a:r>
              <a:rPr lang="en-US"/>
              <a:t>Continuous Process</a:t>
            </a:r>
            <a:endParaRPr i="0" u="none" strike="noStrike" cap="none"/>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p136"/>
          <p:cNvSpPr txBox="1">
            <a:spLocks noGrp="1"/>
          </p:cNvSpPr>
          <p:nvPr>
            <p:ph type="ctrTitle"/>
          </p:nvPr>
        </p:nvSpPr>
        <p:spPr>
          <a:xfrm>
            <a:off x="953254" y="3671154"/>
            <a:ext cx="7240500" cy="1470000"/>
          </a:xfrm>
          <a:prstGeom prst="rect">
            <a:avLst/>
          </a:prstGeom>
          <a:solidFill>
            <a:schemeClr val="lt1">
              <a:alpha val="60784"/>
            </a:schemeClr>
          </a:solidFill>
          <a:ln w="190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5400"/>
              <a:buFont typeface="Verdana"/>
              <a:buNone/>
            </a:pPr>
            <a:r>
              <a:rPr lang="en-US" sz="4400"/>
              <a:t>Building a Culture of Data Literacy</a:t>
            </a:r>
            <a:endParaRPr sz="4400"/>
          </a:p>
        </p:txBody>
      </p:sp>
      <p:sp>
        <p:nvSpPr>
          <p:cNvPr id="1133" name="Google Shape;1133;p136"/>
          <p:cNvSpPr txBox="1"/>
          <p:nvPr/>
        </p:nvSpPr>
        <p:spPr>
          <a:xfrm>
            <a:off x="1228300" y="5447725"/>
            <a:ext cx="6175500" cy="600300"/>
          </a:xfrm>
          <a:prstGeom prst="rect">
            <a:avLst/>
          </a:prstGeom>
          <a:solidFill>
            <a:schemeClr val="lt1">
              <a:alpha val="60784"/>
            </a:schemeClr>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2300"/>
              <a:buFont typeface="Arial"/>
              <a:buNone/>
            </a:pPr>
            <a:r>
              <a:rPr lang="en-US" sz="2700" b="0" i="0" u="none" strike="noStrike" cap="none">
                <a:solidFill>
                  <a:srgbClr val="000000"/>
                </a:solidFill>
                <a:latin typeface="Verdana"/>
                <a:ea typeface="Verdana"/>
                <a:cs typeface="Verdana"/>
                <a:sym typeface="Verdana"/>
              </a:rPr>
              <a:t>Making it Routine - Wrap up</a:t>
            </a:r>
            <a:endParaRPr sz="2700" b="0" i="0" u="none" strike="noStrike" cap="none">
              <a:solidFill>
                <a:srgbClr val="000000"/>
              </a:solidFill>
              <a:latin typeface="Verdana"/>
              <a:ea typeface="Verdana"/>
              <a:cs typeface="Verdana"/>
              <a:sym typeface="Verdana"/>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39" name="Google Shape;1139;p137"/>
          <p:cNvSpPr txBox="1">
            <a:spLocks noGrp="1"/>
          </p:cNvSpPr>
          <p:nvPr>
            <p:ph type="title"/>
          </p:nvPr>
        </p:nvSpPr>
        <p:spPr>
          <a:xfrm>
            <a:off x="319575" y="20585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Data literacy helps us…</a:t>
            </a:r>
            <a:endParaRPr/>
          </a:p>
        </p:txBody>
      </p:sp>
      <p:sp>
        <p:nvSpPr>
          <p:cNvPr id="1140" name="Google Shape;1140;p137"/>
          <p:cNvSpPr txBox="1">
            <a:spLocks noGrp="1"/>
          </p:cNvSpPr>
          <p:nvPr>
            <p:ph type="body" idx="1"/>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457200" lvl="0" indent="-349250" algn="l" rtl="0">
              <a:lnSpc>
                <a:spcPct val="100000"/>
              </a:lnSpc>
              <a:spcBef>
                <a:spcPts val="0"/>
              </a:spcBef>
              <a:spcAft>
                <a:spcPts val="0"/>
              </a:spcAft>
              <a:buSzPts val="1900"/>
              <a:buFont typeface="Verdana"/>
              <a:buChar char="●"/>
            </a:pPr>
            <a:r>
              <a:rPr lang="en-US" sz="2900">
                <a:latin typeface="Verdana"/>
                <a:ea typeface="Verdana"/>
                <a:cs typeface="Verdana"/>
                <a:sym typeface="Verdana"/>
              </a:rPr>
              <a:t>Explore which data is needed to deeply understand the problems driving poor systemic results</a:t>
            </a:r>
            <a:endParaRPr sz="2900">
              <a:latin typeface="Verdana"/>
              <a:ea typeface="Verdana"/>
              <a:cs typeface="Verdana"/>
              <a:sym typeface="Verdana"/>
            </a:endParaRPr>
          </a:p>
          <a:p>
            <a:pPr marL="457200" lvl="0" indent="-349250" algn="l" rtl="0">
              <a:lnSpc>
                <a:spcPct val="100000"/>
              </a:lnSpc>
              <a:spcBef>
                <a:spcPts val="0"/>
              </a:spcBef>
              <a:spcAft>
                <a:spcPts val="0"/>
              </a:spcAft>
              <a:buSzPts val="1900"/>
              <a:buFont typeface="Verdana"/>
              <a:buChar char="●"/>
            </a:pPr>
            <a:r>
              <a:rPr lang="en-US" sz="2900">
                <a:latin typeface="Verdana"/>
                <a:ea typeface="Verdana"/>
                <a:cs typeface="Verdana"/>
                <a:sym typeface="Verdana"/>
              </a:rPr>
              <a:t>Enables access to the necessary data</a:t>
            </a:r>
            <a:endParaRPr sz="2900">
              <a:latin typeface="Verdana"/>
              <a:ea typeface="Verdana"/>
              <a:cs typeface="Verdana"/>
              <a:sym typeface="Verdana"/>
            </a:endParaRPr>
          </a:p>
          <a:p>
            <a:pPr marL="457200" lvl="0" indent="-349250" algn="l" rtl="0">
              <a:lnSpc>
                <a:spcPct val="100000"/>
              </a:lnSpc>
              <a:spcBef>
                <a:spcPts val="0"/>
              </a:spcBef>
              <a:spcAft>
                <a:spcPts val="0"/>
              </a:spcAft>
              <a:buSzPts val="1900"/>
              <a:buFont typeface="Verdana"/>
              <a:buChar char="●"/>
            </a:pPr>
            <a:r>
              <a:rPr lang="en-US" sz="2900">
                <a:latin typeface="Verdana"/>
                <a:ea typeface="Verdana"/>
                <a:cs typeface="Verdana"/>
                <a:sym typeface="Verdana"/>
              </a:rPr>
              <a:t>Helps us to analyze, interpret use and report data to promote goals</a:t>
            </a:r>
            <a:endParaRPr sz="2900">
              <a:latin typeface="Verdana"/>
              <a:ea typeface="Verdana"/>
              <a:cs typeface="Verdana"/>
              <a:sym typeface="Verdana"/>
            </a:endParaRPr>
          </a:p>
          <a:p>
            <a:pPr marL="457200" lvl="0" indent="-349250" algn="l" rtl="0">
              <a:lnSpc>
                <a:spcPct val="100000"/>
              </a:lnSpc>
              <a:spcBef>
                <a:spcPts val="0"/>
              </a:spcBef>
              <a:spcAft>
                <a:spcPts val="0"/>
              </a:spcAft>
              <a:buSzPts val="1900"/>
              <a:buFont typeface="Verdana"/>
              <a:buChar char="●"/>
            </a:pPr>
            <a:r>
              <a:rPr lang="en-US" sz="2900">
                <a:latin typeface="Verdana"/>
                <a:ea typeface="Verdana"/>
                <a:cs typeface="Verdana"/>
                <a:sym typeface="Verdana"/>
              </a:rPr>
              <a:t>Reflect on data access and analysis for continuous improvement</a:t>
            </a:r>
            <a:endParaRPr sz="2900">
              <a:latin typeface="Verdana"/>
              <a:ea typeface="Verdana"/>
              <a:cs typeface="Verdana"/>
              <a:sym typeface="Verdana"/>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sp>
        <p:nvSpPr>
          <p:cNvPr id="1146" name="Google Shape;1146;p138"/>
          <p:cNvSpPr txBox="1">
            <a:spLocks noGrp="1"/>
          </p:cNvSpPr>
          <p:nvPr>
            <p:ph type="body" idx="1"/>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800100" lvl="0" indent="-323850" algn="l" rtl="0">
              <a:lnSpc>
                <a:spcPct val="115000"/>
              </a:lnSpc>
              <a:spcBef>
                <a:spcPts val="0"/>
              </a:spcBef>
              <a:spcAft>
                <a:spcPts val="0"/>
              </a:spcAft>
              <a:buSzPts val="2900"/>
              <a:buFont typeface="Verdana"/>
              <a:buAutoNum type="arabicPeriod"/>
            </a:pPr>
            <a:r>
              <a:rPr lang="en-US" sz="2900">
                <a:latin typeface="Verdana"/>
                <a:ea typeface="Verdana"/>
                <a:cs typeface="Verdana"/>
                <a:sym typeface="Verdana"/>
              </a:rPr>
              <a:t>Teams study data at the school-wide level</a:t>
            </a:r>
            <a:endParaRPr sz="2900">
              <a:latin typeface="Verdana"/>
              <a:ea typeface="Verdana"/>
              <a:cs typeface="Verdana"/>
              <a:sym typeface="Verdana"/>
            </a:endParaRPr>
          </a:p>
          <a:p>
            <a:pPr marL="800100" lvl="0" indent="-323850" algn="l" rtl="0">
              <a:lnSpc>
                <a:spcPct val="115000"/>
              </a:lnSpc>
              <a:spcBef>
                <a:spcPts val="640"/>
              </a:spcBef>
              <a:spcAft>
                <a:spcPts val="0"/>
              </a:spcAft>
              <a:buSzPts val="2900"/>
              <a:buFont typeface="Verdana"/>
              <a:buAutoNum type="arabicPeriod"/>
            </a:pPr>
            <a:r>
              <a:rPr lang="en-US" sz="2900">
                <a:latin typeface="Verdana"/>
                <a:ea typeface="Verdana"/>
                <a:cs typeface="Verdana"/>
                <a:sym typeface="Verdana"/>
              </a:rPr>
              <a:t>Define specific problems </a:t>
            </a:r>
            <a:endParaRPr sz="2900">
              <a:latin typeface="Verdana"/>
              <a:ea typeface="Verdana"/>
              <a:cs typeface="Verdana"/>
              <a:sym typeface="Verdana"/>
            </a:endParaRPr>
          </a:p>
          <a:p>
            <a:pPr marL="800100" lvl="0" indent="-323850" algn="l" rtl="0">
              <a:lnSpc>
                <a:spcPct val="115000"/>
              </a:lnSpc>
              <a:spcBef>
                <a:spcPts val="640"/>
              </a:spcBef>
              <a:spcAft>
                <a:spcPts val="0"/>
              </a:spcAft>
              <a:buSzPts val="2900"/>
              <a:buFont typeface="Verdana"/>
              <a:buAutoNum type="arabicPeriod"/>
            </a:pPr>
            <a:r>
              <a:rPr lang="en-US" sz="2900">
                <a:latin typeface="Verdana"/>
                <a:ea typeface="Verdana"/>
                <a:cs typeface="Verdana"/>
                <a:sym typeface="Verdana"/>
              </a:rPr>
              <a:t>Leverage evidence-based practices as solutions to problems</a:t>
            </a:r>
            <a:endParaRPr sz="2900">
              <a:latin typeface="Verdana"/>
              <a:ea typeface="Verdana"/>
              <a:cs typeface="Verdana"/>
              <a:sym typeface="Verdana"/>
            </a:endParaRPr>
          </a:p>
          <a:p>
            <a:pPr marL="800100" lvl="0" indent="-323850" algn="l" rtl="0">
              <a:lnSpc>
                <a:spcPct val="115000"/>
              </a:lnSpc>
              <a:spcBef>
                <a:spcPts val="640"/>
              </a:spcBef>
              <a:spcAft>
                <a:spcPts val="0"/>
              </a:spcAft>
              <a:buSzPts val="2900"/>
              <a:buFont typeface="Verdana"/>
              <a:buAutoNum type="arabicPeriod"/>
            </a:pPr>
            <a:r>
              <a:rPr lang="en-US" sz="2900">
                <a:latin typeface="Verdana"/>
                <a:ea typeface="Verdana"/>
                <a:cs typeface="Verdana"/>
                <a:sym typeface="Verdana"/>
              </a:rPr>
              <a:t>Focus on systems change </a:t>
            </a:r>
            <a:endParaRPr sz="2900">
              <a:latin typeface="Verdana"/>
              <a:ea typeface="Verdana"/>
              <a:cs typeface="Verdana"/>
              <a:sym typeface="Verdana"/>
            </a:endParaRPr>
          </a:p>
          <a:p>
            <a:pPr marL="0" lvl="0" indent="0" algn="l" rtl="0">
              <a:lnSpc>
                <a:spcPct val="90000"/>
              </a:lnSpc>
              <a:spcBef>
                <a:spcPts val="1000"/>
              </a:spcBef>
              <a:spcAft>
                <a:spcPts val="0"/>
              </a:spcAft>
              <a:buSzPts val="1800"/>
              <a:buNone/>
            </a:pPr>
            <a:endParaRPr sz="2900">
              <a:latin typeface="Verdana"/>
              <a:ea typeface="Verdana"/>
              <a:cs typeface="Verdana"/>
              <a:sym typeface="Verdana"/>
            </a:endParaRPr>
          </a:p>
        </p:txBody>
      </p:sp>
      <p:sp>
        <p:nvSpPr>
          <p:cNvPr id="1147" name="Google Shape;1147;p138"/>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a:t>What Data Literacy Looks Like</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pic>
        <p:nvPicPr>
          <p:cNvPr id="1152" name="Google Shape;1152;p139" title="Meeting Agenda example - contact VTSS Systems Coach if more information is needed"/>
          <p:cNvPicPr preferRelativeResize="0"/>
          <p:nvPr/>
        </p:nvPicPr>
        <p:blipFill rotWithShape="1">
          <a:blip r:embed="rId3">
            <a:alphaModFix/>
          </a:blip>
          <a:srcRect/>
          <a:stretch/>
        </p:blipFill>
        <p:spPr>
          <a:xfrm>
            <a:off x="228600" y="1524275"/>
            <a:ext cx="3949100" cy="4381000"/>
          </a:xfrm>
          <a:prstGeom prst="rect">
            <a:avLst/>
          </a:prstGeom>
          <a:noFill/>
          <a:ln w="9525" cap="flat" cmpd="sng">
            <a:solidFill>
              <a:srgbClr val="000000"/>
            </a:solidFill>
            <a:prstDash val="solid"/>
            <a:round/>
            <a:headEnd type="none" w="sm" len="sm"/>
            <a:tailEnd type="none" w="sm" len="sm"/>
          </a:ln>
        </p:spPr>
      </p:pic>
      <p:sp>
        <p:nvSpPr>
          <p:cNvPr id="1153" name="Google Shape;1153;p139"/>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C3C"/>
              </a:buClr>
              <a:buSzPts val="3000"/>
              <a:buFont typeface="Verdana"/>
              <a:buNone/>
            </a:pPr>
            <a:r>
              <a:rPr lang="en-US" i="0" u="none" strike="noStrike" cap="none"/>
              <a:t>Efficient Agenda</a:t>
            </a:r>
            <a:endParaRPr i="0" u="none" strike="noStrike" cap="none"/>
          </a:p>
        </p:txBody>
      </p:sp>
      <p:pic>
        <p:nvPicPr>
          <p:cNvPr id="1154" name="Google Shape;1154;p139"/>
          <p:cNvPicPr preferRelativeResize="0"/>
          <p:nvPr/>
        </p:nvPicPr>
        <p:blipFill rotWithShape="1">
          <a:blip r:embed="rId4">
            <a:alphaModFix/>
          </a:blip>
          <a:srcRect/>
          <a:stretch/>
        </p:blipFill>
        <p:spPr>
          <a:xfrm>
            <a:off x="4380525" y="2011875"/>
            <a:ext cx="4534874" cy="3405788"/>
          </a:xfrm>
          <a:prstGeom prst="rect">
            <a:avLst/>
          </a:prstGeom>
          <a:noFill/>
          <a:ln w="9525" cap="flat" cmpd="sng">
            <a:solidFill>
              <a:schemeClr val="dk2"/>
            </a:solidFill>
            <a:prstDash val="solid"/>
            <a:round/>
            <a:headEnd type="none" w="sm" len="sm"/>
            <a:tailEnd type="none" w="sm" len="sm"/>
          </a:ln>
        </p:spPr>
      </p:pic>
      <p:sp>
        <p:nvSpPr>
          <p:cNvPr id="1155" name="Google Shape;1155;p139"/>
          <p:cNvSpPr txBox="1"/>
          <p:nvPr/>
        </p:nvSpPr>
        <p:spPr>
          <a:xfrm>
            <a:off x="228600" y="6176675"/>
            <a:ext cx="79482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Verdana"/>
                <a:ea typeface="Verdana"/>
                <a:cs typeface="Verdana"/>
                <a:sym typeface="Verdana"/>
              </a:rPr>
              <a:t>Workbook pp. 3</a:t>
            </a:r>
            <a:r>
              <a:rPr lang="en-US" sz="2400">
                <a:latin typeface="Verdana"/>
                <a:ea typeface="Verdana"/>
                <a:cs typeface="Verdana"/>
                <a:sym typeface="Verdana"/>
              </a:rPr>
              <a:t>6-39</a:t>
            </a:r>
            <a:endParaRPr sz="2400" b="0" i="0" u="none" strike="noStrike" cap="none">
              <a:solidFill>
                <a:srgbClr val="000000"/>
              </a:solidFill>
              <a:latin typeface="Verdana"/>
              <a:ea typeface="Verdana"/>
              <a:cs typeface="Verdana"/>
              <a:sym typeface="Verdana"/>
            </a:endParaRPr>
          </a:p>
        </p:txBody>
      </p:sp>
      <p:pic>
        <p:nvPicPr>
          <p:cNvPr id="1156" name="Google Shape;1156;p139"/>
          <p:cNvPicPr preferRelativeResize="0"/>
          <p:nvPr/>
        </p:nvPicPr>
        <p:blipFill rotWithShape="1">
          <a:blip r:embed="rId5">
            <a:alphaModFix/>
          </a:blip>
          <a:srcRect/>
          <a:stretch/>
        </p:blipFill>
        <p:spPr>
          <a:xfrm flipH="1">
            <a:off x="7725825" y="418975"/>
            <a:ext cx="997700" cy="762250"/>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62"/>
        <p:cNvGrpSpPr/>
        <p:nvPr/>
      </p:nvGrpSpPr>
      <p:grpSpPr>
        <a:xfrm>
          <a:off x="0" y="0"/>
          <a:ext cx="0" cy="0"/>
          <a:chOff x="0" y="0"/>
          <a:chExt cx="0" cy="0"/>
        </a:xfrm>
      </p:grpSpPr>
      <p:sp>
        <p:nvSpPr>
          <p:cNvPr id="1163" name="Google Shape;1163;p140"/>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105775"/>
              </a:buClr>
              <a:buSzPts val="4000"/>
              <a:buFont typeface="Verdana"/>
              <a:buNone/>
            </a:pPr>
            <a:r>
              <a:rPr lang="en-US"/>
              <a:t>Right Data/Right People</a:t>
            </a:r>
            <a:endParaRPr/>
          </a:p>
        </p:txBody>
      </p:sp>
      <p:sp>
        <p:nvSpPr>
          <p:cNvPr id="1164" name="Google Shape;1164;p140"/>
          <p:cNvSpPr txBox="1">
            <a:spLocks noGrp="1"/>
          </p:cNvSpPr>
          <p:nvPr>
            <p:ph type="body" idx="1"/>
          </p:nvPr>
        </p:nvSpPr>
        <p:spPr>
          <a:xfrm>
            <a:off x="515650" y="1600200"/>
            <a:ext cx="8134200" cy="5028000"/>
          </a:xfrm>
          <a:prstGeom prst="rect">
            <a:avLst/>
          </a:prstGeom>
          <a:noFill/>
          <a:ln>
            <a:noFill/>
          </a:ln>
        </p:spPr>
        <p:txBody>
          <a:bodyPr spcFirstLastPara="1" wrap="square" lIns="91425" tIns="45700" rIns="91425" bIns="45700" anchor="t" anchorCtr="0">
            <a:noAutofit/>
          </a:bodyPr>
          <a:lstStyle/>
          <a:p>
            <a:pPr marL="514350" lvl="0" indent="-514350" algn="l" rtl="0">
              <a:lnSpc>
                <a:spcPct val="100000"/>
              </a:lnSpc>
              <a:spcBef>
                <a:spcPts val="0"/>
              </a:spcBef>
              <a:spcAft>
                <a:spcPts val="0"/>
              </a:spcAft>
              <a:buSzPts val="2600"/>
              <a:buFont typeface="Arial"/>
              <a:buChar char="➢"/>
            </a:pPr>
            <a:r>
              <a:rPr lang="en-US" sz="2600">
                <a:latin typeface="Verdana"/>
                <a:ea typeface="Verdana"/>
                <a:cs typeface="Verdana"/>
                <a:sym typeface="Verdana"/>
              </a:rPr>
              <a:t>Identify the</a:t>
            </a:r>
            <a:r>
              <a:rPr lang="en-US" sz="2600" b="1">
                <a:latin typeface="Verdana"/>
                <a:ea typeface="Verdana"/>
                <a:cs typeface="Verdana"/>
                <a:sym typeface="Verdana"/>
              </a:rPr>
              <a:t> </a:t>
            </a:r>
            <a:r>
              <a:rPr lang="en-US" sz="2600" b="1">
                <a:solidFill>
                  <a:srgbClr val="0070C0"/>
                </a:solidFill>
                <a:latin typeface="Verdana"/>
                <a:ea typeface="Verdana"/>
                <a:cs typeface="Verdana"/>
                <a:sym typeface="Verdana"/>
              </a:rPr>
              <a:t>RIGHT</a:t>
            </a:r>
            <a:r>
              <a:rPr lang="en-US" sz="2600" b="1">
                <a:latin typeface="Verdana"/>
                <a:ea typeface="Verdana"/>
                <a:cs typeface="Verdana"/>
                <a:sym typeface="Verdana"/>
              </a:rPr>
              <a:t> </a:t>
            </a:r>
            <a:r>
              <a:rPr lang="en-US" sz="2600">
                <a:latin typeface="Verdana"/>
                <a:ea typeface="Verdana"/>
                <a:cs typeface="Verdana"/>
                <a:sym typeface="Verdana"/>
              </a:rPr>
              <a:t>data, in the right format.</a:t>
            </a:r>
            <a:endParaRPr sz="2600">
              <a:latin typeface="Verdana"/>
              <a:ea typeface="Verdana"/>
              <a:cs typeface="Verdana"/>
              <a:sym typeface="Verdana"/>
            </a:endParaRPr>
          </a:p>
          <a:p>
            <a:pPr marL="457200" lvl="0" indent="0" algn="l" rtl="0">
              <a:lnSpc>
                <a:spcPct val="100000"/>
              </a:lnSpc>
              <a:spcBef>
                <a:spcPts val="0"/>
              </a:spcBef>
              <a:spcAft>
                <a:spcPts val="0"/>
              </a:spcAft>
              <a:buSzPts val="1800"/>
              <a:buNone/>
            </a:pPr>
            <a:endParaRPr sz="2600">
              <a:latin typeface="Verdana"/>
              <a:ea typeface="Verdana"/>
              <a:cs typeface="Verdana"/>
              <a:sym typeface="Verdana"/>
            </a:endParaRPr>
          </a:p>
          <a:p>
            <a:pPr marL="514350" lvl="0" indent="-514350" algn="l" rtl="0">
              <a:lnSpc>
                <a:spcPct val="100000"/>
              </a:lnSpc>
              <a:spcBef>
                <a:spcPts val="0"/>
              </a:spcBef>
              <a:spcAft>
                <a:spcPts val="0"/>
              </a:spcAft>
              <a:buSzPts val="2600"/>
              <a:buFont typeface="Arial"/>
              <a:buChar char="➢"/>
            </a:pPr>
            <a:r>
              <a:rPr lang="en-US" sz="2600">
                <a:latin typeface="Verdana"/>
                <a:ea typeface="Verdana"/>
                <a:cs typeface="Verdana"/>
                <a:sym typeface="Verdana"/>
              </a:rPr>
              <a:t>Identify the</a:t>
            </a:r>
            <a:r>
              <a:rPr lang="en-US" sz="2600" b="1">
                <a:latin typeface="Verdana"/>
                <a:ea typeface="Verdana"/>
                <a:cs typeface="Verdana"/>
                <a:sym typeface="Verdana"/>
              </a:rPr>
              <a:t> </a:t>
            </a:r>
            <a:r>
              <a:rPr lang="en-US" sz="2600" b="1">
                <a:solidFill>
                  <a:srgbClr val="0070C0"/>
                </a:solidFill>
                <a:latin typeface="Verdana"/>
                <a:ea typeface="Verdana"/>
                <a:cs typeface="Verdana"/>
                <a:sym typeface="Verdana"/>
              </a:rPr>
              <a:t>RIGHT</a:t>
            </a:r>
            <a:r>
              <a:rPr lang="en-US" sz="2600" b="1">
                <a:solidFill>
                  <a:schemeClr val="accent1"/>
                </a:solidFill>
                <a:latin typeface="Verdana"/>
                <a:ea typeface="Verdana"/>
                <a:cs typeface="Verdana"/>
                <a:sym typeface="Verdana"/>
              </a:rPr>
              <a:t> </a:t>
            </a:r>
            <a:r>
              <a:rPr lang="en-US" sz="2600">
                <a:latin typeface="Verdana"/>
                <a:ea typeface="Verdana"/>
                <a:cs typeface="Verdana"/>
                <a:sym typeface="Verdana"/>
              </a:rPr>
              <a:t>people who:</a:t>
            </a:r>
            <a:endParaRPr sz="2600">
              <a:latin typeface="Verdana"/>
              <a:ea typeface="Verdana"/>
              <a:cs typeface="Verdana"/>
              <a:sym typeface="Verdana"/>
            </a:endParaRPr>
          </a:p>
          <a:p>
            <a:pPr marL="914400" lvl="1" indent="-393700" algn="l" rtl="0">
              <a:lnSpc>
                <a:spcPct val="100000"/>
              </a:lnSpc>
              <a:spcBef>
                <a:spcPts val="0"/>
              </a:spcBef>
              <a:spcAft>
                <a:spcPts val="0"/>
              </a:spcAft>
              <a:buSzPts val="2600"/>
              <a:buChar char="○"/>
            </a:pPr>
            <a:r>
              <a:rPr lang="en-US" sz="2600">
                <a:latin typeface="Verdana"/>
                <a:ea typeface="Verdana"/>
                <a:cs typeface="Verdana"/>
                <a:sym typeface="Verdana"/>
              </a:rPr>
              <a:t>Meet consistently (</a:t>
            </a:r>
            <a:r>
              <a:rPr lang="en-US" sz="2600" b="1">
                <a:solidFill>
                  <a:srgbClr val="0070C0"/>
                </a:solidFill>
                <a:latin typeface="Verdana"/>
                <a:ea typeface="Verdana"/>
                <a:cs typeface="Verdana"/>
                <a:sym typeface="Verdana"/>
              </a:rPr>
              <a:t>RIGHT</a:t>
            </a:r>
            <a:r>
              <a:rPr lang="en-US" sz="2600">
                <a:solidFill>
                  <a:schemeClr val="accent1"/>
                </a:solidFill>
                <a:latin typeface="Verdana"/>
                <a:ea typeface="Verdana"/>
                <a:cs typeface="Verdana"/>
                <a:sym typeface="Verdana"/>
              </a:rPr>
              <a:t> </a:t>
            </a:r>
            <a:r>
              <a:rPr lang="en-US" sz="2600">
                <a:latin typeface="Verdana"/>
                <a:ea typeface="Verdana"/>
                <a:cs typeface="Verdana"/>
                <a:sym typeface="Verdana"/>
              </a:rPr>
              <a:t>time)</a:t>
            </a:r>
            <a:endParaRPr sz="2600">
              <a:latin typeface="Verdana"/>
              <a:ea typeface="Verdana"/>
              <a:cs typeface="Verdana"/>
              <a:sym typeface="Verdana"/>
            </a:endParaRPr>
          </a:p>
          <a:p>
            <a:pPr marL="914400" lvl="1"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Start meetings with data</a:t>
            </a:r>
            <a:endParaRPr sz="2600">
              <a:latin typeface="Verdana"/>
              <a:ea typeface="Verdana"/>
              <a:cs typeface="Verdana"/>
              <a:sym typeface="Verdana"/>
            </a:endParaRPr>
          </a:p>
          <a:p>
            <a:pPr marL="914400" lvl="1"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Strategically use data to develop solutions and action plans</a:t>
            </a:r>
            <a:endParaRPr sz="2600">
              <a:latin typeface="Verdana"/>
              <a:ea typeface="Verdana"/>
              <a:cs typeface="Verdana"/>
              <a:sym typeface="Verdana"/>
            </a:endParaRPr>
          </a:p>
          <a:p>
            <a:pPr marL="914400" lvl="1" indent="-393700" algn="l" rtl="0">
              <a:lnSpc>
                <a:spcPct val="100000"/>
              </a:lnSpc>
              <a:spcBef>
                <a:spcPts val="0"/>
              </a:spcBef>
              <a:spcAft>
                <a:spcPts val="0"/>
              </a:spcAft>
              <a:buSzPts val="2600"/>
              <a:buFont typeface="Verdana"/>
              <a:buChar char="○"/>
            </a:pPr>
            <a:r>
              <a:rPr lang="en-US" sz="2600">
                <a:latin typeface="Verdana"/>
                <a:ea typeface="Verdana"/>
                <a:cs typeface="Verdana"/>
                <a:sym typeface="Verdana"/>
              </a:rPr>
              <a:t>Implement and monitor action plans (fidelity &amp; outcomes)</a:t>
            </a:r>
            <a:endParaRPr sz="2600">
              <a:latin typeface="Verdana"/>
              <a:ea typeface="Verdana"/>
              <a:cs typeface="Verdana"/>
              <a:sym typeface="Verdana"/>
            </a:endParaRPr>
          </a:p>
          <a:p>
            <a:pPr marL="914400" lvl="1" indent="-393700" algn="l" rtl="0">
              <a:lnSpc>
                <a:spcPct val="100000"/>
              </a:lnSpc>
              <a:spcBef>
                <a:spcPts val="0"/>
              </a:spcBef>
              <a:spcAft>
                <a:spcPts val="0"/>
              </a:spcAft>
              <a:buSzPts val="2600"/>
              <a:buChar char="○"/>
            </a:pPr>
            <a:r>
              <a:rPr lang="en-US" sz="2600">
                <a:latin typeface="Verdana"/>
                <a:ea typeface="Verdana"/>
                <a:cs typeface="Verdana"/>
                <a:sym typeface="Verdana"/>
              </a:rPr>
              <a:t>Have access to student and family voices</a:t>
            </a:r>
            <a:endParaRPr sz="2600">
              <a:latin typeface="Verdana"/>
              <a:ea typeface="Verdana"/>
              <a:cs typeface="Verdana"/>
              <a:sym typeface="Verdana"/>
            </a:endParaRPr>
          </a:p>
        </p:txBody>
      </p:sp>
      <p:pic>
        <p:nvPicPr>
          <p:cNvPr id="1165" name="Google Shape;1165;p140" descr="http://www.delhisocialmedia.com/wp-content/uploads/2013/08/Online-strategy-marketing-India.jpg"/>
          <p:cNvPicPr preferRelativeResize="0"/>
          <p:nvPr/>
        </p:nvPicPr>
        <p:blipFill rotWithShape="1">
          <a:blip r:embed="rId3">
            <a:alphaModFix/>
          </a:blip>
          <a:srcRect/>
          <a:stretch/>
        </p:blipFill>
        <p:spPr>
          <a:xfrm>
            <a:off x="7196999" y="2285999"/>
            <a:ext cx="1523971" cy="1143000"/>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pic>
        <p:nvPicPr>
          <p:cNvPr id="1171" name="Google Shape;1171;p141" descr="Our data is going to tell us where to focus. We are focusing on Tier I (universal) prevention systems, and we want practices and systems that will be effective for at least 80% of students in the school. "/>
          <p:cNvPicPr preferRelativeResize="0"/>
          <p:nvPr/>
        </p:nvPicPr>
        <p:blipFill rotWithShape="1">
          <a:blip r:embed="rId3">
            <a:alphaModFix/>
          </a:blip>
          <a:srcRect/>
          <a:stretch/>
        </p:blipFill>
        <p:spPr>
          <a:xfrm>
            <a:off x="304800" y="1690825"/>
            <a:ext cx="8534400" cy="4945075"/>
          </a:xfrm>
          <a:prstGeom prst="rect">
            <a:avLst/>
          </a:prstGeom>
          <a:noFill/>
          <a:ln>
            <a:noFill/>
          </a:ln>
        </p:spPr>
      </p:pic>
      <p:sp>
        <p:nvSpPr>
          <p:cNvPr id="1172" name="Google Shape;1172;p141"/>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Systems vs Individual</a:t>
            </a:r>
            <a:endParaRPr sz="360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142"/>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Data Sharing</a:t>
            </a:r>
            <a:endParaRPr/>
          </a:p>
        </p:txBody>
      </p:sp>
      <p:pic>
        <p:nvPicPr>
          <p:cNvPr id="1179" name="Google Shape;1179;p142"/>
          <p:cNvPicPr preferRelativeResize="0"/>
          <p:nvPr/>
        </p:nvPicPr>
        <p:blipFill rotWithShape="1">
          <a:blip r:embed="rId3">
            <a:alphaModFix/>
          </a:blip>
          <a:srcRect b="6864"/>
          <a:stretch/>
        </p:blipFill>
        <p:spPr>
          <a:xfrm>
            <a:off x="1482063" y="1753100"/>
            <a:ext cx="6179875" cy="4132175"/>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143"/>
          <p:cNvSpPr txBox="1">
            <a:spLocks noGrp="1"/>
          </p:cNvSpPr>
          <p:nvPr>
            <p:ph type="body" idx="1"/>
          </p:nvPr>
        </p:nvSpPr>
        <p:spPr>
          <a:xfrm>
            <a:off x="274644" y="1521150"/>
            <a:ext cx="8594700" cy="51387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360"/>
              </a:spcBef>
              <a:spcAft>
                <a:spcPts val="0"/>
              </a:spcAft>
              <a:buSzPts val="2800"/>
              <a:buFont typeface="Verdana"/>
              <a:buChar char="•"/>
            </a:pPr>
            <a:r>
              <a:rPr lang="en-US">
                <a:latin typeface="Verdana"/>
                <a:ea typeface="Verdana"/>
                <a:cs typeface="Verdana"/>
                <a:sym typeface="Verdana"/>
              </a:rPr>
              <a:t>School A: This school has subcommittees  that report the data to the school VTSS team, e.g., academic data, behavior data. </a:t>
            </a:r>
            <a:endParaRPr>
              <a:latin typeface="Verdana"/>
              <a:ea typeface="Verdana"/>
              <a:cs typeface="Verdana"/>
              <a:sym typeface="Verdana"/>
            </a:endParaRPr>
          </a:p>
          <a:p>
            <a:pPr marL="457200" lvl="0" indent="-228600" algn="l" rtl="0">
              <a:lnSpc>
                <a:spcPct val="100000"/>
              </a:lnSpc>
              <a:spcBef>
                <a:spcPts val="360"/>
              </a:spcBef>
              <a:spcAft>
                <a:spcPts val="0"/>
              </a:spcAft>
              <a:buSzPts val="1800"/>
              <a:buNone/>
            </a:pPr>
            <a:endParaRPr>
              <a:latin typeface="Verdana"/>
              <a:ea typeface="Verdana"/>
              <a:cs typeface="Verdana"/>
              <a:sym typeface="Verdana"/>
            </a:endParaRPr>
          </a:p>
          <a:p>
            <a:pPr marL="457200" lvl="0" indent="-406400" algn="l" rtl="0">
              <a:lnSpc>
                <a:spcPct val="100000"/>
              </a:lnSpc>
              <a:spcBef>
                <a:spcPts val="360"/>
              </a:spcBef>
              <a:spcAft>
                <a:spcPts val="0"/>
              </a:spcAft>
              <a:buSzPts val="2800"/>
              <a:buFont typeface="Verdana"/>
              <a:buChar char="•"/>
            </a:pPr>
            <a:r>
              <a:rPr lang="en-US">
                <a:latin typeface="Verdana"/>
                <a:ea typeface="Verdana"/>
                <a:cs typeface="Verdana"/>
                <a:sym typeface="Verdana"/>
              </a:rPr>
              <a:t>School B: The data is organized by school leadership.</a:t>
            </a:r>
            <a:endParaRPr>
              <a:latin typeface="Verdana"/>
              <a:ea typeface="Verdana"/>
              <a:cs typeface="Verdana"/>
              <a:sym typeface="Verdana"/>
            </a:endParaRPr>
          </a:p>
          <a:p>
            <a:pPr marL="457200" lvl="0" indent="-228600" algn="l" rtl="0">
              <a:lnSpc>
                <a:spcPct val="100000"/>
              </a:lnSpc>
              <a:spcBef>
                <a:spcPts val="360"/>
              </a:spcBef>
              <a:spcAft>
                <a:spcPts val="0"/>
              </a:spcAft>
              <a:buSzPts val="1800"/>
              <a:buNone/>
            </a:pPr>
            <a:endParaRPr>
              <a:latin typeface="Verdana"/>
              <a:ea typeface="Verdana"/>
              <a:cs typeface="Verdana"/>
              <a:sym typeface="Verdana"/>
            </a:endParaRPr>
          </a:p>
          <a:p>
            <a:pPr marL="457200" lvl="0" indent="-406400" algn="l" rtl="0">
              <a:lnSpc>
                <a:spcPct val="100000"/>
              </a:lnSpc>
              <a:spcBef>
                <a:spcPts val="360"/>
              </a:spcBef>
              <a:spcAft>
                <a:spcPts val="0"/>
              </a:spcAft>
              <a:buSzPts val="2800"/>
              <a:buFont typeface="Verdana"/>
              <a:buChar char="•"/>
            </a:pPr>
            <a:r>
              <a:rPr lang="en-US">
                <a:latin typeface="Verdana"/>
                <a:ea typeface="Verdana"/>
                <a:cs typeface="Verdana"/>
                <a:sym typeface="Verdana"/>
              </a:rPr>
              <a:t>School C: A sophisticated data system exists. The data analyst is the “driver” in the meeting.</a:t>
            </a:r>
            <a:endParaRPr>
              <a:latin typeface="Verdana"/>
              <a:ea typeface="Verdana"/>
              <a:cs typeface="Verdana"/>
              <a:sym typeface="Verdana"/>
            </a:endParaRPr>
          </a:p>
        </p:txBody>
      </p:sp>
      <p:sp>
        <p:nvSpPr>
          <p:cNvPr id="1186" name="Google Shape;1186;p143"/>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Data Analyst</a:t>
            </a:r>
            <a:endParaRPr/>
          </a:p>
        </p:txBody>
      </p:sp>
      <p:sp>
        <p:nvSpPr>
          <p:cNvPr id="1187" name="Google Shape;1187;p143"/>
          <p:cNvSpPr txBox="1"/>
          <p:nvPr/>
        </p:nvSpPr>
        <p:spPr>
          <a:xfrm>
            <a:off x="0" y="6258575"/>
            <a:ext cx="2775900" cy="538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2300" b="0" i="0" u="none" strike="noStrike" cap="none">
                <a:solidFill>
                  <a:srgbClr val="000000"/>
                </a:solidFill>
                <a:latin typeface="Verdana"/>
                <a:ea typeface="Verdana"/>
                <a:cs typeface="Verdana"/>
                <a:sym typeface="Verdana"/>
              </a:rPr>
              <a:t>Workbook p. 4</a:t>
            </a:r>
            <a:r>
              <a:rPr lang="en-US" sz="2300">
                <a:latin typeface="Verdana"/>
                <a:ea typeface="Verdana"/>
                <a:cs typeface="Verdana"/>
                <a:sym typeface="Verdana"/>
              </a:rPr>
              <a:t>0</a:t>
            </a:r>
            <a:endParaRPr sz="2300" b="0" i="0" u="none" strike="noStrike" cap="none">
              <a:solidFill>
                <a:srgbClr val="000000"/>
              </a:solidFill>
              <a:latin typeface="Verdana"/>
              <a:ea typeface="Verdana"/>
              <a:cs typeface="Verdana"/>
              <a:sym typeface="Verdana"/>
            </a:endParaRPr>
          </a:p>
        </p:txBody>
      </p:sp>
      <p:pic>
        <p:nvPicPr>
          <p:cNvPr id="1188" name="Google Shape;1188;p143"/>
          <p:cNvPicPr preferRelativeResize="0"/>
          <p:nvPr/>
        </p:nvPicPr>
        <p:blipFill rotWithShape="1">
          <a:blip r:embed="rId3">
            <a:alphaModFix/>
          </a:blip>
          <a:srcRect/>
          <a:stretch/>
        </p:blipFill>
        <p:spPr>
          <a:xfrm flipH="1">
            <a:off x="7689100" y="326700"/>
            <a:ext cx="997700" cy="762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5" name="Google Shape;355;p63"/>
          <p:cNvPicPr preferRelativeResize="0"/>
          <p:nvPr/>
        </p:nvPicPr>
        <p:blipFill rotWithShape="1">
          <a:blip r:embed="rId3">
            <a:alphaModFix/>
          </a:blip>
          <a:srcRect/>
          <a:stretch/>
        </p:blipFill>
        <p:spPr>
          <a:xfrm>
            <a:off x="2743275" y="2834375"/>
            <a:ext cx="3029700" cy="2904866"/>
          </a:xfrm>
          <a:prstGeom prst="rect">
            <a:avLst/>
          </a:prstGeom>
          <a:noFill/>
          <a:ln>
            <a:noFill/>
          </a:ln>
        </p:spPr>
      </p:pic>
      <p:sp>
        <p:nvSpPr>
          <p:cNvPr id="356" name="Google Shape;356;p63"/>
          <p:cNvSpPr txBox="1">
            <a:spLocks noGrp="1"/>
          </p:cNvSpPr>
          <p:nvPr>
            <p:ph type="title"/>
          </p:nvPr>
        </p:nvSpPr>
        <p:spPr>
          <a:xfrm>
            <a:off x="228600" y="1524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00000"/>
              <a:buNone/>
            </a:pPr>
            <a:r>
              <a:rPr lang="en-US"/>
              <a:t>Division and School Level </a:t>
            </a:r>
            <a:endParaRPr/>
          </a:p>
          <a:p>
            <a:pPr marL="0" lvl="0" indent="0" algn="ctr" rtl="0">
              <a:lnSpc>
                <a:spcPct val="100000"/>
              </a:lnSpc>
              <a:spcBef>
                <a:spcPts val="0"/>
              </a:spcBef>
              <a:spcAft>
                <a:spcPts val="0"/>
              </a:spcAft>
              <a:buSzPct val="100000"/>
              <a:buNone/>
            </a:pPr>
            <a:r>
              <a:rPr lang="en-US"/>
              <a:t>Decision Making</a:t>
            </a:r>
            <a:endParaRPr/>
          </a:p>
        </p:txBody>
      </p:sp>
      <p:sp>
        <p:nvSpPr>
          <p:cNvPr id="357" name="Google Shape;357;p63"/>
          <p:cNvSpPr txBox="1"/>
          <p:nvPr/>
        </p:nvSpPr>
        <p:spPr>
          <a:xfrm>
            <a:off x="6553200" y="6356350"/>
            <a:ext cx="2133600" cy="365100"/>
          </a:xfrm>
          <a:prstGeom prst="rect">
            <a:avLst/>
          </a:prstGeom>
          <a:noFill/>
          <a:ln>
            <a:noFill/>
          </a:ln>
        </p:spPr>
        <p:txBody>
          <a:bodyPr spcFirstLastPara="1" wrap="square" lIns="68550" tIns="34275" rIns="68550" bIns="34275"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Calibri"/>
                <a:ea typeface="Calibri"/>
                <a:cs typeface="Calibri"/>
                <a:sym typeface="Calibri"/>
              </a:rPr>
              <a:t>9</a:t>
            </a:fld>
            <a:endParaRPr sz="1050" b="0" i="0" u="none" strike="noStrike" cap="none">
              <a:solidFill>
                <a:srgbClr val="000000"/>
              </a:solidFill>
              <a:latin typeface="Arial"/>
              <a:ea typeface="Arial"/>
              <a:cs typeface="Arial"/>
              <a:sym typeface="Arial"/>
            </a:endParaRPr>
          </a:p>
        </p:txBody>
      </p:sp>
      <p:sp>
        <p:nvSpPr>
          <p:cNvPr id="358" name="Google Shape;358;p63"/>
          <p:cNvSpPr txBox="1"/>
          <p:nvPr/>
        </p:nvSpPr>
        <p:spPr>
          <a:xfrm>
            <a:off x="6505550" y="1649724"/>
            <a:ext cx="2286000" cy="1546800"/>
          </a:xfrm>
          <a:prstGeom prst="rect">
            <a:avLst/>
          </a:prstGeom>
          <a:noFill/>
          <a:ln>
            <a:noFill/>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2400" b="0" i="1" u="none" strike="noStrike" cap="none">
                <a:solidFill>
                  <a:srgbClr val="0944A1"/>
                </a:solidFill>
                <a:latin typeface="Calibri"/>
                <a:ea typeface="Calibri"/>
                <a:cs typeface="Calibri"/>
                <a:sym typeface="Calibri"/>
              </a:rPr>
              <a:t> Differentiate </a:t>
            </a:r>
            <a:r>
              <a:rPr lang="en-US" sz="2400" i="1">
                <a:solidFill>
                  <a:srgbClr val="0944A1"/>
                </a:solidFill>
                <a:latin typeface="Calibri"/>
                <a:ea typeface="Calibri"/>
                <a:cs typeface="Calibri"/>
                <a:sym typeface="Calibri"/>
              </a:rPr>
              <a:t>&amp;</a:t>
            </a:r>
            <a:r>
              <a:rPr lang="en-US" sz="2400" b="0" i="1" u="none" strike="noStrike" cap="none">
                <a:solidFill>
                  <a:srgbClr val="0944A1"/>
                </a:solidFill>
                <a:latin typeface="Calibri"/>
                <a:ea typeface="Calibri"/>
                <a:cs typeface="Calibri"/>
                <a:sym typeface="Calibri"/>
              </a:rPr>
              <a:t> ensure outcomes are reflective of all students</a:t>
            </a:r>
            <a:endParaRPr sz="2400" b="0" i="1" u="none" strike="noStrike" cap="none">
              <a:solidFill>
                <a:srgbClr val="0944A1"/>
              </a:solidFill>
              <a:latin typeface="Calibri"/>
              <a:ea typeface="Calibri"/>
              <a:cs typeface="Calibri"/>
              <a:sym typeface="Calibri"/>
            </a:endParaRPr>
          </a:p>
        </p:txBody>
      </p:sp>
      <p:sp>
        <p:nvSpPr>
          <p:cNvPr id="359" name="Google Shape;359;p63"/>
          <p:cNvSpPr txBox="1"/>
          <p:nvPr/>
        </p:nvSpPr>
        <p:spPr>
          <a:xfrm>
            <a:off x="1964550" y="5815450"/>
            <a:ext cx="4757700" cy="808200"/>
          </a:xfrm>
          <a:prstGeom prst="rect">
            <a:avLst/>
          </a:prstGeom>
          <a:noFill/>
          <a:ln w="38100" cap="flat" cmpd="sng">
            <a:solidFill>
              <a:srgbClr val="000000"/>
            </a:solidFill>
            <a:prstDash val="solid"/>
            <a:round/>
            <a:headEnd type="none" w="sm" len="sm"/>
            <a:tailEnd type="none" w="sm" len="sm"/>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Calibri"/>
                <a:ea typeface="Calibri"/>
                <a:cs typeface="Calibri"/>
                <a:sym typeface="Calibri"/>
              </a:rPr>
              <a:t>Growth &amp; benefit are central </a:t>
            </a:r>
            <a:endParaRPr sz="2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Calibri"/>
                <a:ea typeface="Calibri"/>
                <a:cs typeface="Calibri"/>
                <a:sym typeface="Calibri"/>
              </a:rPr>
              <a:t>Reflects learning opportunities for all</a:t>
            </a:r>
            <a:endParaRPr sz="2400" b="0" i="0" u="none" strike="noStrike" cap="none">
              <a:solidFill>
                <a:srgbClr val="000000"/>
              </a:solidFill>
              <a:latin typeface="Calibri"/>
              <a:ea typeface="Calibri"/>
              <a:cs typeface="Calibri"/>
              <a:sym typeface="Calibri"/>
            </a:endParaRPr>
          </a:p>
        </p:txBody>
      </p:sp>
      <p:sp>
        <p:nvSpPr>
          <p:cNvPr id="360" name="Google Shape;360;p63"/>
          <p:cNvSpPr txBox="1"/>
          <p:nvPr/>
        </p:nvSpPr>
        <p:spPr>
          <a:xfrm>
            <a:off x="6381800" y="3494675"/>
            <a:ext cx="2533500" cy="1916400"/>
          </a:xfrm>
          <a:prstGeom prst="rect">
            <a:avLst/>
          </a:prstGeom>
          <a:solidFill>
            <a:srgbClr val="62A6FF">
              <a:alpha val="60000"/>
            </a:srgbClr>
          </a:solidFill>
          <a:ln w="38100" cap="flat" cmpd="sng">
            <a:solidFill>
              <a:srgbClr val="0070C0"/>
            </a:solidFill>
            <a:prstDash val="solid"/>
            <a:round/>
            <a:headEnd type="none" w="sm" len="sm"/>
            <a:tailEnd type="none" w="sm" len="sm"/>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Calibri"/>
                <a:ea typeface="Calibri"/>
                <a:cs typeface="Calibri"/>
                <a:sym typeface="Calibri"/>
              </a:rPr>
              <a:t>Prioritize efficient and effective </a:t>
            </a:r>
            <a:r>
              <a:rPr lang="en-US" sz="2400" b="1" i="0" u="none" strike="noStrike" cap="none">
                <a:solidFill>
                  <a:srgbClr val="000000"/>
                </a:solidFill>
                <a:latin typeface="Calibri"/>
                <a:ea typeface="Calibri"/>
                <a:cs typeface="Calibri"/>
                <a:sym typeface="Calibri"/>
              </a:rPr>
              <a:t>practices </a:t>
            </a:r>
            <a:endParaRPr sz="24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Calibri"/>
                <a:ea typeface="Calibri"/>
                <a:cs typeface="Calibri"/>
                <a:sym typeface="Calibri"/>
              </a:rPr>
              <a:t>(evidence, culture, context)</a:t>
            </a:r>
            <a:endParaRPr sz="2400" b="0" i="0" u="none" strike="noStrike" cap="none">
              <a:solidFill>
                <a:srgbClr val="000000"/>
              </a:solidFill>
              <a:latin typeface="Calibri"/>
              <a:ea typeface="Calibri"/>
              <a:cs typeface="Calibri"/>
              <a:sym typeface="Calibri"/>
            </a:endParaRPr>
          </a:p>
        </p:txBody>
      </p:sp>
      <p:sp>
        <p:nvSpPr>
          <p:cNvPr id="361" name="Google Shape;361;p63"/>
          <p:cNvSpPr txBox="1"/>
          <p:nvPr/>
        </p:nvSpPr>
        <p:spPr>
          <a:xfrm>
            <a:off x="158350" y="2561638"/>
            <a:ext cx="2060700" cy="3024600"/>
          </a:xfrm>
          <a:prstGeom prst="rect">
            <a:avLst/>
          </a:prstGeom>
          <a:solidFill>
            <a:srgbClr val="6CC08D">
              <a:alpha val="33333"/>
            </a:srgbClr>
          </a:solidFill>
          <a:ln w="38100" cap="flat" cmpd="sng">
            <a:solidFill>
              <a:srgbClr val="6CC08D"/>
            </a:solidFill>
            <a:prstDash val="solid"/>
            <a:round/>
            <a:headEnd type="none" w="sm" len="sm"/>
            <a:tailEnd type="none" w="sm" len="sm"/>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2400" b="1" i="0" u="none" strike="noStrike" cap="none">
                <a:solidFill>
                  <a:srgbClr val="000000"/>
                </a:solidFill>
                <a:latin typeface="Calibri"/>
                <a:ea typeface="Calibri"/>
                <a:cs typeface="Calibri"/>
                <a:sym typeface="Calibri"/>
              </a:rPr>
              <a:t>Data</a:t>
            </a:r>
            <a:r>
              <a:rPr lang="en-US" sz="2400" b="0" i="0" u="none" strike="noStrike" cap="none">
                <a:solidFill>
                  <a:srgbClr val="000000"/>
                </a:solidFill>
                <a:latin typeface="Calibri"/>
                <a:ea typeface="Calibri"/>
                <a:cs typeface="Calibri"/>
                <a:sym typeface="Calibri"/>
              </a:rPr>
              <a:t> informs decisions about screening, progress monitoring, fidelity, and outcomes</a:t>
            </a:r>
            <a:endParaRPr sz="2400" b="0" i="0" u="none" strike="noStrike" cap="none">
              <a:solidFill>
                <a:srgbClr val="000000"/>
              </a:solidFill>
              <a:latin typeface="Calibri"/>
              <a:ea typeface="Calibri"/>
              <a:cs typeface="Calibri"/>
              <a:sym typeface="Calibri"/>
            </a:endParaRPr>
          </a:p>
        </p:txBody>
      </p:sp>
      <p:sp>
        <p:nvSpPr>
          <p:cNvPr id="362" name="Google Shape;362;p63"/>
          <p:cNvSpPr txBox="1"/>
          <p:nvPr/>
        </p:nvSpPr>
        <p:spPr>
          <a:xfrm>
            <a:off x="2398350" y="1447800"/>
            <a:ext cx="3927900" cy="1546800"/>
          </a:xfrm>
          <a:prstGeom prst="rect">
            <a:avLst/>
          </a:prstGeom>
          <a:solidFill>
            <a:srgbClr val="FF8AD8">
              <a:alpha val="32549"/>
            </a:srgbClr>
          </a:solidFill>
          <a:ln w="38100" cap="flat" cmpd="sng">
            <a:solidFill>
              <a:srgbClr val="FF40FF"/>
            </a:solidFill>
            <a:prstDash val="solid"/>
            <a:round/>
            <a:headEnd type="none" w="sm" len="sm"/>
            <a:tailEnd type="none" w="sm" len="sm"/>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rgbClr val="000000"/>
                </a:solidFill>
                <a:latin typeface="Calibri"/>
                <a:ea typeface="Calibri"/>
                <a:cs typeface="Calibri"/>
                <a:sym typeface="Calibri"/>
              </a:rPr>
              <a:t>Invest in </a:t>
            </a:r>
            <a:r>
              <a:rPr lang="en-US" sz="2400" b="1" i="0" u="none" strike="noStrike" cap="none">
                <a:solidFill>
                  <a:srgbClr val="000000"/>
                </a:solidFill>
                <a:latin typeface="Calibri"/>
                <a:ea typeface="Calibri"/>
                <a:cs typeface="Calibri"/>
                <a:sym typeface="Calibri"/>
              </a:rPr>
              <a:t>Systems!!!</a:t>
            </a:r>
            <a:r>
              <a:rPr lang="en-US" sz="2400" b="0" i="0" u="none" strike="noStrike" cap="none">
                <a:solidFill>
                  <a:srgbClr val="000000"/>
                </a:solidFill>
                <a:latin typeface="Calibri"/>
                <a:ea typeface="Calibri"/>
                <a:cs typeface="Calibri"/>
                <a:sym typeface="Calibri"/>
              </a:rPr>
              <a:t> (Leadership teams, support professional learning and coaching)</a:t>
            </a:r>
            <a:endParaRPr sz="2400" b="0" i="0" u="none" strike="noStrike" cap="none">
              <a:solidFill>
                <a:srgbClr val="000000"/>
              </a:solidFill>
              <a:latin typeface="Calibri"/>
              <a:ea typeface="Calibri"/>
              <a:cs typeface="Calibri"/>
              <a:sym typeface="Calibri"/>
            </a:endParaRPr>
          </a:p>
        </p:txBody>
      </p:sp>
      <p:sp>
        <p:nvSpPr>
          <p:cNvPr id="363" name="Google Shape;363;p63"/>
          <p:cNvSpPr/>
          <p:nvPr/>
        </p:nvSpPr>
        <p:spPr>
          <a:xfrm rot="-1057535">
            <a:off x="2860801" y="5144336"/>
            <a:ext cx="819365" cy="739098"/>
          </a:xfrm>
          <a:prstGeom prst="rightArrow">
            <a:avLst>
              <a:gd name="adj1" fmla="val 50000"/>
              <a:gd name="adj2" fmla="val 50000"/>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
        <p:nvSpPr>
          <p:cNvPr id="364" name="Google Shape;364;p63"/>
          <p:cNvSpPr/>
          <p:nvPr/>
        </p:nvSpPr>
        <p:spPr>
          <a:xfrm rot="1510239">
            <a:off x="2337925" y="3646454"/>
            <a:ext cx="810457" cy="739322"/>
          </a:xfrm>
          <a:prstGeom prst="right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
        <p:nvSpPr>
          <p:cNvPr id="365" name="Google Shape;365;p63"/>
          <p:cNvSpPr/>
          <p:nvPr/>
        </p:nvSpPr>
        <p:spPr>
          <a:xfrm rot="-9889068">
            <a:off x="5396605" y="4407962"/>
            <a:ext cx="847686" cy="739176"/>
          </a:xfrm>
          <a:prstGeom prst="rightArrow">
            <a:avLst>
              <a:gd name="adj1" fmla="val 50000"/>
              <a:gd name="adj2" fmla="val 50000"/>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
        <p:nvSpPr>
          <p:cNvPr id="366" name="Google Shape;366;p63"/>
          <p:cNvSpPr/>
          <p:nvPr/>
        </p:nvSpPr>
        <p:spPr>
          <a:xfrm rot="8100000">
            <a:off x="4899312" y="2738496"/>
            <a:ext cx="806526" cy="739492"/>
          </a:xfrm>
          <a:prstGeom prst="rightArrow">
            <a:avLst>
              <a:gd name="adj1" fmla="val 50000"/>
              <a:gd name="adj2" fmla="val 50000"/>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
        <p:nvSpPr>
          <p:cNvPr id="367" name="Google Shape;367;p63"/>
          <p:cNvSpPr txBox="1"/>
          <p:nvPr/>
        </p:nvSpPr>
        <p:spPr>
          <a:xfrm>
            <a:off x="72500" y="6212350"/>
            <a:ext cx="886500" cy="41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rgbClr val="000000"/>
                </a:solidFill>
                <a:latin typeface="Verdana"/>
                <a:ea typeface="Verdana"/>
                <a:cs typeface="Verdana"/>
                <a:sym typeface="Verdana"/>
              </a:rPr>
              <a:t>p.1</a:t>
            </a:r>
            <a:r>
              <a:rPr lang="en-US" sz="2400">
                <a:latin typeface="Verdana"/>
                <a:ea typeface="Verdana"/>
                <a:cs typeface="Verdana"/>
                <a:sym typeface="Verdana"/>
              </a:rPr>
              <a:t>0</a:t>
            </a:r>
            <a:endParaRPr sz="2400" b="0" i="0" u="none" strike="noStrike" cap="none">
              <a:solidFill>
                <a:srgbClr val="000000"/>
              </a:solidFill>
              <a:latin typeface="Verdana"/>
              <a:ea typeface="Verdana"/>
              <a:cs typeface="Verdana"/>
              <a:sym typeface="Verdana"/>
            </a:endParaRPr>
          </a:p>
        </p:txBody>
      </p:sp>
      <p:pic>
        <p:nvPicPr>
          <p:cNvPr id="368" name="Google Shape;368;p63"/>
          <p:cNvPicPr preferRelativeResize="0"/>
          <p:nvPr/>
        </p:nvPicPr>
        <p:blipFill rotWithShape="1">
          <a:blip r:embed="rId4">
            <a:alphaModFix/>
          </a:blip>
          <a:srcRect/>
          <a:stretch/>
        </p:blipFill>
        <p:spPr>
          <a:xfrm flipH="1">
            <a:off x="902190" y="5990125"/>
            <a:ext cx="997700" cy="762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3"/>
                                        </p:tgtEl>
                                        <p:attrNameLst>
                                          <p:attrName>style.visibility</p:attrName>
                                        </p:attrNameLst>
                                      </p:cBhvr>
                                      <p:to>
                                        <p:strVal val="visible"/>
                                      </p:to>
                                    </p:set>
                                    <p:animEffect transition="in" filter="fade">
                                      <p:cBhvr>
                                        <p:cTn id="7" dur="1000"/>
                                        <p:tgtEl>
                                          <p:spTgt spid="36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4"/>
                                        </p:tgtEl>
                                        <p:attrNameLst>
                                          <p:attrName>style.visibility</p:attrName>
                                        </p:attrNameLst>
                                      </p:cBhvr>
                                      <p:to>
                                        <p:strVal val="visible"/>
                                      </p:to>
                                    </p:set>
                                    <p:animEffect transition="in" filter="fade">
                                      <p:cBhvr>
                                        <p:cTn id="12" dur="1000"/>
                                        <p:tgtEl>
                                          <p:spTgt spid="364"/>
                                        </p:tgtEl>
                                      </p:cBhvr>
                                    </p:animEffect>
                                  </p:childTnLst>
                                </p:cTn>
                              </p:par>
                              <p:par>
                                <p:cTn id="13" presetID="10" presetClass="exit" presetSubtype="0" fill="hold" nodeType="withEffect">
                                  <p:stCondLst>
                                    <p:cond delay="0"/>
                                  </p:stCondLst>
                                  <p:childTnLst>
                                    <p:animEffect transition="out" filter="fade">
                                      <p:cBhvr>
                                        <p:cTn id="14" dur="1000"/>
                                        <p:tgtEl>
                                          <p:spTgt spid="363"/>
                                        </p:tgtEl>
                                      </p:cBhvr>
                                    </p:animEffect>
                                    <p:set>
                                      <p:cBhvr>
                                        <p:cTn id="15" dur="1" fill="hold">
                                          <p:stCondLst>
                                            <p:cond delay="1000"/>
                                          </p:stCondLst>
                                        </p:cTn>
                                        <p:tgtEl>
                                          <p:spTgt spid="363"/>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65"/>
                                        </p:tgtEl>
                                        <p:attrNameLst>
                                          <p:attrName>style.visibility</p:attrName>
                                        </p:attrNameLst>
                                      </p:cBhvr>
                                      <p:to>
                                        <p:strVal val="visible"/>
                                      </p:to>
                                    </p:set>
                                    <p:animEffect transition="in" filter="fade">
                                      <p:cBhvr>
                                        <p:cTn id="20" dur="1000"/>
                                        <p:tgtEl>
                                          <p:spTgt spid="365"/>
                                        </p:tgtEl>
                                      </p:cBhvr>
                                    </p:animEffect>
                                  </p:childTnLst>
                                </p:cTn>
                              </p:par>
                              <p:par>
                                <p:cTn id="21" presetID="10" presetClass="exit" presetSubtype="0" fill="hold" nodeType="withEffect">
                                  <p:stCondLst>
                                    <p:cond delay="0"/>
                                  </p:stCondLst>
                                  <p:childTnLst>
                                    <p:animEffect transition="out" filter="fade">
                                      <p:cBhvr>
                                        <p:cTn id="22" dur="1000"/>
                                        <p:tgtEl>
                                          <p:spTgt spid="364"/>
                                        </p:tgtEl>
                                      </p:cBhvr>
                                    </p:animEffect>
                                    <p:set>
                                      <p:cBhvr>
                                        <p:cTn id="23" dur="1" fill="hold">
                                          <p:stCondLst>
                                            <p:cond delay="1000"/>
                                          </p:stCondLst>
                                        </p:cTn>
                                        <p:tgtEl>
                                          <p:spTgt spid="36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66"/>
                                        </p:tgtEl>
                                        <p:attrNameLst>
                                          <p:attrName>style.visibility</p:attrName>
                                        </p:attrNameLst>
                                      </p:cBhvr>
                                      <p:to>
                                        <p:strVal val="visible"/>
                                      </p:to>
                                    </p:set>
                                    <p:animEffect transition="in" filter="fade">
                                      <p:cBhvr>
                                        <p:cTn id="28" dur="1000"/>
                                        <p:tgtEl>
                                          <p:spTgt spid="366"/>
                                        </p:tgtEl>
                                      </p:cBhvr>
                                    </p:animEffect>
                                  </p:childTnLst>
                                </p:cTn>
                              </p:par>
                              <p:par>
                                <p:cTn id="29" presetID="10" presetClass="exit" presetSubtype="0" fill="hold" nodeType="withEffect">
                                  <p:stCondLst>
                                    <p:cond delay="0"/>
                                  </p:stCondLst>
                                  <p:childTnLst>
                                    <p:animEffect transition="out" filter="fade">
                                      <p:cBhvr>
                                        <p:cTn id="30" dur="1000"/>
                                        <p:tgtEl>
                                          <p:spTgt spid="365"/>
                                        </p:tgtEl>
                                      </p:cBhvr>
                                    </p:animEffect>
                                    <p:set>
                                      <p:cBhvr>
                                        <p:cTn id="31" dur="1" fill="hold">
                                          <p:stCondLst>
                                            <p:cond delay="1000"/>
                                          </p:stCondLst>
                                        </p:cTn>
                                        <p:tgtEl>
                                          <p:spTgt spid="3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p144"/>
          <p:cNvSpPr txBox="1">
            <a:spLocks noGrp="1"/>
          </p:cNvSpPr>
          <p:nvPr>
            <p:ph type="body" idx="1"/>
          </p:nvPr>
        </p:nvSpPr>
        <p:spPr>
          <a:xfrm>
            <a:off x="912813" y="1666567"/>
            <a:ext cx="3582900" cy="657600"/>
          </a:xfrm>
          <a:prstGeom prst="rect">
            <a:avLst/>
          </a:prstGeom>
          <a:solidFill>
            <a:srgbClr val="003369">
              <a:alpha val="73725"/>
            </a:srgbClr>
          </a:solidFill>
          <a:ln>
            <a:noFill/>
          </a:ln>
        </p:spPr>
        <p:txBody>
          <a:bodyPr spcFirstLastPara="1" wrap="square" lIns="91425" tIns="45700" rIns="91425" bIns="45700" anchor="b" anchorCtr="0">
            <a:noAutofit/>
          </a:bodyPr>
          <a:lstStyle/>
          <a:p>
            <a:pPr marL="0" lvl="0" indent="0" algn="l" rtl="0">
              <a:lnSpc>
                <a:spcPct val="90000"/>
              </a:lnSpc>
              <a:spcBef>
                <a:spcPts val="1000"/>
              </a:spcBef>
              <a:spcAft>
                <a:spcPts val="0"/>
              </a:spcAft>
              <a:buClr>
                <a:schemeClr val="dk1"/>
              </a:buClr>
              <a:buSzPts val="2100"/>
              <a:buFont typeface="Arial"/>
              <a:buNone/>
            </a:pPr>
            <a:r>
              <a:rPr lang="en-US" sz="2800">
                <a:latin typeface="Verdana"/>
                <a:ea typeface="Verdana"/>
                <a:cs typeface="Verdana"/>
                <a:sym typeface="Verdana"/>
              </a:rPr>
              <a:t>Data Analyst</a:t>
            </a:r>
            <a:endParaRPr/>
          </a:p>
        </p:txBody>
      </p:sp>
      <p:sp>
        <p:nvSpPr>
          <p:cNvPr id="1194" name="Google Shape;1194;p144"/>
          <p:cNvSpPr txBox="1">
            <a:spLocks noGrp="1"/>
          </p:cNvSpPr>
          <p:nvPr>
            <p:ph type="body" idx="2"/>
          </p:nvPr>
        </p:nvSpPr>
        <p:spPr>
          <a:xfrm>
            <a:off x="465826" y="2451651"/>
            <a:ext cx="4040100" cy="3674400"/>
          </a:xfrm>
          <a:prstGeom prst="rect">
            <a:avLst/>
          </a:prstGeom>
          <a:noFill/>
          <a:ln>
            <a:noFill/>
          </a:ln>
        </p:spPr>
        <p:txBody>
          <a:bodyPr spcFirstLastPara="1" wrap="square" lIns="91425" tIns="45700" rIns="91425" bIns="45700" anchor="t" anchorCtr="0">
            <a:normAutofit/>
          </a:bodyPr>
          <a:lstStyle/>
          <a:p>
            <a:pPr marL="457200" lvl="0" indent="-400050" algn="l" rtl="0">
              <a:lnSpc>
                <a:spcPct val="100000"/>
              </a:lnSpc>
              <a:spcBef>
                <a:spcPts val="1000"/>
              </a:spcBef>
              <a:spcAft>
                <a:spcPts val="0"/>
              </a:spcAft>
              <a:buSzPts val="2700"/>
              <a:buFont typeface="Verdana"/>
              <a:buChar char="•"/>
            </a:pPr>
            <a:r>
              <a:rPr lang="en-US" sz="2700">
                <a:latin typeface="Verdana"/>
                <a:ea typeface="Verdana"/>
                <a:cs typeface="Verdana"/>
                <a:sym typeface="Verdana"/>
              </a:rPr>
              <a:t>Identify red flags</a:t>
            </a:r>
            <a:endParaRPr sz="2700">
              <a:latin typeface="Verdana"/>
              <a:ea typeface="Verdana"/>
              <a:cs typeface="Verdana"/>
              <a:sym typeface="Verdana"/>
            </a:endParaRPr>
          </a:p>
          <a:p>
            <a:pPr marL="457200" lvl="0" indent="-400050" algn="l" rtl="0">
              <a:lnSpc>
                <a:spcPct val="100000"/>
              </a:lnSpc>
              <a:spcBef>
                <a:spcPts val="1000"/>
              </a:spcBef>
              <a:spcAft>
                <a:spcPts val="0"/>
              </a:spcAft>
              <a:buSzPts val="2700"/>
              <a:buFont typeface="Verdana"/>
              <a:buChar char="•"/>
            </a:pPr>
            <a:r>
              <a:rPr lang="en-US" sz="2700">
                <a:latin typeface="Verdana"/>
                <a:ea typeface="Verdana"/>
                <a:cs typeface="Verdana"/>
                <a:sym typeface="Verdana"/>
              </a:rPr>
              <a:t>Drill down to precision</a:t>
            </a:r>
            <a:endParaRPr sz="2700">
              <a:latin typeface="Verdana"/>
              <a:ea typeface="Verdana"/>
              <a:cs typeface="Verdana"/>
              <a:sym typeface="Verdana"/>
            </a:endParaRPr>
          </a:p>
          <a:p>
            <a:pPr marL="457200" lvl="0" indent="-400050" algn="l" rtl="0">
              <a:lnSpc>
                <a:spcPct val="100000"/>
              </a:lnSpc>
              <a:spcBef>
                <a:spcPts val="1000"/>
              </a:spcBef>
              <a:spcAft>
                <a:spcPts val="1000"/>
              </a:spcAft>
              <a:buSzPts val="2700"/>
              <a:buFont typeface="Verdana"/>
              <a:buChar char="•"/>
            </a:pPr>
            <a:r>
              <a:rPr lang="en-US" sz="2700">
                <a:latin typeface="Verdana"/>
                <a:ea typeface="Verdana"/>
                <a:cs typeface="Verdana"/>
                <a:sym typeface="Verdana"/>
              </a:rPr>
              <a:t>Summarize (i.e., precise statement &amp; supporting graphs)</a:t>
            </a:r>
            <a:endParaRPr sz="2300"/>
          </a:p>
        </p:txBody>
      </p:sp>
      <p:sp>
        <p:nvSpPr>
          <p:cNvPr id="1195" name="Google Shape;1195;p144"/>
          <p:cNvSpPr txBox="1">
            <a:spLocks noGrp="1"/>
          </p:cNvSpPr>
          <p:nvPr>
            <p:ph type="body" idx="3"/>
          </p:nvPr>
        </p:nvSpPr>
        <p:spPr>
          <a:xfrm>
            <a:off x="5105400" y="1673500"/>
            <a:ext cx="3581400" cy="639900"/>
          </a:xfrm>
          <a:prstGeom prst="rect">
            <a:avLst/>
          </a:prstGeom>
          <a:solidFill>
            <a:srgbClr val="003369">
              <a:alpha val="73725"/>
            </a:srgbClr>
          </a:solidFill>
          <a:ln>
            <a:noFill/>
          </a:ln>
        </p:spPr>
        <p:txBody>
          <a:bodyPr spcFirstLastPara="1" wrap="square" lIns="91425" tIns="45700" rIns="91425" bIns="45700" anchor="b" anchorCtr="0">
            <a:normAutofit/>
          </a:bodyPr>
          <a:lstStyle/>
          <a:p>
            <a:pPr marL="0" lvl="0" indent="0" algn="l" rtl="0">
              <a:lnSpc>
                <a:spcPct val="90000"/>
              </a:lnSpc>
              <a:spcBef>
                <a:spcPts val="1000"/>
              </a:spcBef>
              <a:spcAft>
                <a:spcPts val="0"/>
              </a:spcAft>
              <a:buSzPts val="2100"/>
              <a:buNone/>
            </a:pPr>
            <a:r>
              <a:rPr lang="en-US" sz="2800">
                <a:latin typeface="Verdana"/>
                <a:ea typeface="Verdana"/>
                <a:cs typeface="Verdana"/>
                <a:sym typeface="Verdana"/>
              </a:rPr>
              <a:t>Tier 1 Team</a:t>
            </a:r>
            <a:endParaRPr/>
          </a:p>
        </p:txBody>
      </p:sp>
      <p:sp>
        <p:nvSpPr>
          <p:cNvPr id="1196" name="Google Shape;1196;p144"/>
          <p:cNvSpPr txBox="1">
            <a:spLocks noGrp="1"/>
          </p:cNvSpPr>
          <p:nvPr>
            <p:ph type="body" idx="4"/>
          </p:nvPr>
        </p:nvSpPr>
        <p:spPr>
          <a:xfrm>
            <a:off x="4648200" y="2451649"/>
            <a:ext cx="4038600" cy="3674400"/>
          </a:xfrm>
          <a:prstGeom prst="rect">
            <a:avLst/>
          </a:prstGeom>
          <a:noFill/>
          <a:ln>
            <a:noFill/>
          </a:ln>
        </p:spPr>
        <p:txBody>
          <a:bodyPr spcFirstLastPara="1" wrap="square" lIns="91425" tIns="45700" rIns="91425" bIns="45700" anchor="t" anchorCtr="0">
            <a:normAutofit/>
          </a:bodyPr>
          <a:lstStyle/>
          <a:p>
            <a:pPr marL="457200" lvl="0" indent="-400050" algn="l" rtl="0">
              <a:lnSpc>
                <a:spcPct val="100000"/>
              </a:lnSpc>
              <a:spcBef>
                <a:spcPts val="1000"/>
              </a:spcBef>
              <a:spcAft>
                <a:spcPts val="0"/>
              </a:spcAft>
              <a:buSzPts val="2700"/>
              <a:buFont typeface="Verdana"/>
              <a:buChar char="•"/>
            </a:pPr>
            <a:r>
              <a:rPr lang="en-US" sz="2700">
                <a:latin typeface="Verdana"/>
                <a:ea typeface="Verdana"/>
                <a:cs typeface="Verdana"/>
                <a:sym typeface="Verdana"/>
              </a:rPr>
              <a:t>Prioritize problems</a:t>
            </a:r>
            <a:endParaRPr sz="2700">
              <a:latin typeface="Verdana"/>
              <a:ea typeface="Verdana"/>
              <a:cs typeface="Verdana"/>
              <a:sym typeface="Verdana"/>
            </a:endParaRPr>
          </a:p>
          <a:p>
            <a:pPr marL="457200" lvl="0" indent="-400050" algn="l" rtl="0">
              <a:lnSpc>
                <a:spcPct val="100000"/>
              </a:lnSpc>
              <a:spcBef>
                <a:spcPts val="1000"/>
              </a:spcBef>
              <a:spcAft>
                <a:spcPts val="0"/>
              </a:spcAft>
              <a:buSzPts val="2700"/>
              <a:buFont typeface="Verdana"/>
              <a:buChar char="•"/>
            </a:pPr>
            <a:r>
              <a:rPr lang="en-US" sz="2700">
                <a:latin typeface="Verdana"/>
                <a:ea typeface="Verdana"/>
                <a:cs typeface="Verdana"/>
                <a:sym typeface="Verdana"/>
              </a:rPr>
              <a:t>Develop goal</a:t>
            </a:r>
            <a:endParaRPr sz="2700">
              <a:latin typeface="Verdana"/>
              <a:ea typeface="Verdana"/>
              <a:cs typeface="Verdana"/>
              <a:sym typeface="Verdana"/>
            </a:endParaRPr>
          </a:p>
          <a:p>
            <a:pPr marL="457200" lvl="0" indent="-400050" algn="l" rtl="0">
              <a:lnSpc>
                <a:spcPct val="100000"/>
              </a:lnSpc>
              <a:spcBef>
                <a:spcPts val="1000"/>
              </a:spcBef>
              <a:spcAft>
                <a:spcPts val="1000"/>
              </a:spcAft>
              <a:buSzPts val="2700"/>
              <a:buFont typeface="Verdana"/>
              <a:buChar char="•"/>
            </a:pPr>
            <a:r>
              <a:rPr lang="en-US" sz="2700">
                <a:latin typeface="Verdana"/>
                <a:ea typeface="Verdana"/>
                <a:cs typeface="Verdana"/>
                <a:sym typeface="Verdana"/>
              </a:rPr>
              <a:t>Develop solutions and action plan</a:t>
            </a:r>
            <a:endParaRPr sz="2300"/>
          </a:p>
        </p:txBody>
      </p:sp>
      <p:pic>
        <p:nvPicPr>
          <p:cNvPr id="1197" name="Google Shape;1197;p144"/>
          <p:cNvPicPr preferRelativeResize="0"/>
          <p:nvPr/>
        </p:nvPicPr>
        <p:blipFill rotWithShape="1">
          <a:blip r:embed="rId3">
            <a:alphaModFix/>
          </a:blip>
          <a:srcRect/>
          <a:stretch/>
        </p:blipFill>
        <p:spPr>
          <a:xfrm>
            <a:off x="7883605" y="6200400"/>
            <a:ext cx="1260394" cy="657600"/>
          </a:xfrm>
          <a:prstGeom prst="rect">
            <a:avLst/>
          </a:prstGeom>
          <a:noFill/>
          <a:ln>
            <a:noFill/>
          </a:ln>
        </p:spPr>
      </p:pic>
      <p:sp>
        <p:nvSpPr>
          <p:cNvPr id="1198" name="Google Shape;1198;p144"/>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00000"/>
              <a:buNone/>
            </a:pPr>
            <a:r>
              <a:rPr lang="en-US"/>
              <a:t>Role of Data Analyst and the Team</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145"/>
          <p:cNvSpPr txBox="1"/>
          <p:nvPr/>
        </p:nvSpPr>
        <p:spPr>
          <a:xfrm>
            <a:off x="0" y="6305750"/>
            <a:ext cx="71202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Verdana"/>
                <a:ea typeface="Verdana"/>
                <a:cs typeface="Verdana"/>
                <a:sym typeface="Verdana"/>
              </a:rPr>
              <a:t>Source: </a:t>
            </a:r>
            <a:r>
              <a:rPr lang="en-US" sz="1800" b="0" i="0" u="sng" strike="noStrike" cap="none">
                <a:solidFill>
                  <a:srgbClr val="0563C1"/>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https://www.youtube.com/watch?v=ZCr4MyTCAxw</a:t>
            </a:r>
            <a:endParaRPr sz="1400" b="0" i="0" u="none" strike="noStrike" cap="none">
              <a:solidFill>
                <a:srgbClr val="000000"/>
              </a:solidFill>
              <a:latin typeface="Verdana"/>
              <a:ea typeface="Verdana"/>
              <a:cs typeface="Verdana"/>
              <a:sym typeface="Verdana"/>
            </a:endParaRPr>
          </a:p>
        </p:txBody>
      </p:sp>
      <p:pic>
        <p:nvPicPr>
          <p:cNvPr id="1205" name="Google Shape;1205;p145" descr="This video provides a glimpse at a PBIS team using TIPS to address student challenges." title="Sample TIPS Meeting for a PBIS Team">
            <a:hlinkClick r:id="rId4"/>
          </p:cNvPr>
          <p:cNvPicPr preferRelativeResize="0"/>
          <p:nvPr/>
        </p:nvPicPr>
        <p:blipFill rotWithShape="1">
          <a:blip r:embed="rId5">
            <a:alphaModFix/>
          </a:blip>
          <a:srcRect/>
          <a:stretch/>
        </p:blipFill>
        <p:spPr>
          <a:xfrm>
            <a:off x="485200" y="1555700"/>
            <a:ext cx="8173600" cy="4597650"/>
          </a:xfrm>
          <a:prstGeom prst="rect">
            <a:avLst/>
          </a:prstGeom>
          <a:noFill/>
          <a:ln>
            <a:noFill/>
          </a:ln>
        </p:spPr>
      </p:pic>
      <p:sp>
        <p:nvSpPr>
          <p:cNvPr id="1206" name="Google Shape;1206;p145"/>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In Action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05"/>
                                        </p:tgtEl>
                                        <p:attrNameLst>
                                          <p:attrName>style.visibility</p:attrName>
                                        </p:attrNameLst>
                                      </p:cBhvr>
                                      <p:to>
                                        <p:strVal val="visible"/>
                                      </p:to>
                                    </p:set>
                                    <p:animEffect transition="in" filter="fade">
                                      <p:cBhvr>
                                        <p:cTn id="7" dur="1000"/>
                                        <p:tgtEl>
                                          <p:spTgt spid="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146"/>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latin typeface="Verdana"/>
                <a:ea typeface="Verdana"/>
                <a:cs typeface="Verdana"/>
                <a:sym typeface="Verdana"/>
              </a:rPr>
              <a:t>Work Time</a:t>
            </a:r>
            <a:endParaRPr sz="3000">
              <a:latin typeface="Verdana"/>
              <a:ea typeface="Verdana"/>
              <a:cs typeface="Verdana"/>
              <a:sym typeface="Verdana"/>
            </a:endParaRPr>
          </a:p>
        </p:txBody>
      </p:sp>
      <p:sp>
        <p:nvSpPr>
          <p:cNvPr id="1213" name="Google Shape;1213;p146"/>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3200"/>
              <a:buNone/>
            </a:pPr>
            <a:endParaRPr sz="2400">
              <a:latin typeface="Verdana"/>
              <a:ea typeface="Verdana"/>
              <a:cs typeface="Verdana"/>
              <a:sym typeface="Verdana"/>
            </a:endParaRPr>
          </a:p>
          <a:p>
            <a:pPr marL="0" lvl="0" indent="0" algn="l" rtl="0">
              <a:lnSpc>
                <a:spcPct val="100000"/>
              </a:lnSpc>
              <a:spcBef>
                <a:spcPts val="0"/>
              </a:spcBef>
              <a:spcAft>
                <a:spcPts val="0"/>
              </a:spcAft>
              <a:buSzPts val="3200"/>
              <a:buNone/>
            </a:pPr>
            <a:r>
              <a:rPr lang="en-US" sz="2700">
                <a:latin typeface="Verdana"/>
                <a:ea typeface="Verdana"/>
                <a:cs typeface="Verdana"/>
                <a:sym typeface="Verdana"/>
              </a:rPr>
              <a:t>What features are put in place to structure this meeting? </a:t>
            </a:r>
            <a:endParaRPr sz="2700">
              <a:latin typeface="Verdana"/>
              <a:ea typeface="Verdana"/>
              <a:cs typeface="Verdana"/>
              <a:sym typeface="Verdana"/>
            </a:endParaRPr>
          </a:p>
          <a:p>
            <a:pPr marL="0" lvl="0" indent="0" algn="l" rtl="0">
              <a:lnSpc>
                <a:spcPct val="100000"/>
              </a:lnSpc>
              <a:spcBef>
                <a:spcPts val="0"/>
              </a:spcBef>
              <a:spcAft>
                <a:spcPts val="0"/>
              </a:spcAft>
              <a:buSzPts val="3200"/>
              <a:buNone/>
            </a:pPr>
            <a:endParaRPr sz="2700">
              <a:latin typeface="Verdana"/>
              <a:ea typeface="Verdana"/>
              <a:cs typeface="Verdana"/>
              <a:sym typeface="Verdana"/>
            </a:endParaRPr>
          </a:p>
          <a:p>
            <a:pPr marL="0" lvl="0" indent="0" algn="l" rtl="0">
              <a:lnSpc>
                <a:spcPct val="100000"/>
              </a:lnSpc>
              <a:spcBef>
                <a:spcPts val="0"/>
              </a:spcBef>
              <a:spcAft>
                <a:spcPts val="0"/>
              </a:spcAft>
              <a:buSzPts val="3200"/>
              <a:buNone/>
            </a:pPr>
            <a:r>
              <a:rPr lang="en-US" sz="2700">
                <a:latin typeface="Verdana"/>
                <a:ea typeface="Verdana"/>
                <a:cs typeface="Verdana"/>
                <a:sym typeface="Verdana"/>
              </a:rPr>
              <a:t>What questions may you have from this video?  </a:t>
            </a:r>
            <a:endParaRPr sz="2700">
              <a:latin typeface="Verdana"/>
              <a:ea typeface="Verdana"/>
              <a:cs typeface="Verdana"/>
              <a:sym typeface="Verdana"/>
            </a:endParaRPr>
          </a:p>
          <a:p>
            <a:pPr marL="0" lvl="0" indent="0" algn="l" rtl="0">
              <a:lnSpc>
                <a:spcPct val="100000"/>
              </a:lnSpc>
              <a:spcBef>
                <a:spcPts val="0"/>
              </a:spcBef>
              <a:spcAft>
                <a:spcPts val="0"/>
              </a:spcAft>
              <a:buSzPts val="3200"/>
              <a:buNone/>
            </a:pPr>
            <a:endParaRPr sz="2700">
              <a:latin typeface="Verdana"/>
              <a:ea typeface="Verdana"/>
              <a:cs typeface="Verdana"/>
              <a:sym typeface="Verdana"/>
            </a:endParaRPr>
          </a:p>
          <a:p>
            <a:pPr marL="0" lvl="0" indent="0" algn="l" rtl="0">
              <a:lnSpc>
                <a:spcPct val="100000"/>
              </a:lnSpc>
              <a:spcBef>
                <a:spcPts val="0"/>
              </a:spcBef>
              <a:spcAft>
                <a:spcPts val="0"/>
              </a:spcAft>
              <a:buClr>
                <a:schemeClr val="dk1"/>
              </a:buClr>
              <a:buSzPts val="1400"/>
              <a:buFont typeface="Arial"/>
              <a:buNone/>
            </a:pPr>
            <a:r>
              <a:rPr lang="en-US" sz="2700">
                <a:latin typeface="Verdana"/>
                <a:ea typeface="Verdana"/>
                <a:cs typeface="Verdana"/>
                <a:sym typeface="Verdana"/>
              </a:rPr>
              <a:t>How can you see this influencing your process in your team meetings?</a:t>
            </a:r>
            <a:endParaRPr sz="2700"/>
          </a:p>
        </p:txBody>
      </p:sp>
      <p:sp>
        <p:nvSpPr>
          <p:cNvPr id="1214" name="Google Shape;1214;p146"/>
          <p:cNvSpPr txBox="1">
            <a:spLocks noGrp="1"/>
          </p:cNvSpPr>
          <p:nvPr>
            <p:ph type="body" idx="2"/>
          </p:nvPr>
        </p:nvSpPr>
        <p:spPr>
          <a:xfrm>
            <a:off x="457200" y="1435101"/>
            <a:ext cx="3008400" cy="4512900"/>
          </a:xfrm>
          <a:prstGeom prst="rect">
            <a:avLst/>
          </a:prstGeom>
          <a:solidFill>
            <a:srgbClr val="003369">
              <a:alpha val="71764"/>
            </a:srgbClr>
          </a:solid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3300">
                <a:latin typeface="Verdana"/>
                <a:ea typeface="Verdana"/>
                <a:cs typeface="Verdana"/>
                <a:sym typeface="Verdana"/>
              </a:rPr>
              <a:t> </a:t>
            </a:r>
            <a:endParaRPr sz="3300">
              <a:latin typeface="Verdana"/>
              <a:ea typeface="Verdana"/>
              <a:cs typeface="Verdana"/>
              <a:sym typeface="Verdana"/>
            </a:endParaRPr>
          </a:p>
        </p:txBody>
      </p:sp>
      <p:sp>
        <p:nvSpPr>
          <p:cNvPr id="1215" name="Google Shape;1215;p146"/>
          <p:cNvSpPr txBox="1"/>
          <p:nvPr/>
        </p:nvSpPr>
        <p:spPr>
          <a:xfrm>
            <a:off x="457203" y="5347200"/>
            <a:ext cx="26574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2400" b="0" i="0" u="none" strike="noStrike" cap="none">
              <a:solidFill>
                <a:srgbClr val="FFFFFF"/>
              </a:solidFill>
              <a:latin typeface="Verdana"/>
              <a:ea typeface="Verdana"/>
              <a:cs typeface="Verdana"/>
              <a:sym typeface="Verdana"/>
            </a:endParaRPr>
          </a:p>
        </p:txBody>
      </p:sp>
      <p:pic>
        <p:nvPicPr>
          <p:cNvPr id="1216" name="Google Shape;1216;p146"/>
          <p:cNvPicPr preferRelativeResize="0"/>
          <p:nvPr/>
        </p:nvPicPr>
        <p:blipFill rotWithShape="1">
          <a:blip r:embed="rId3">
            <a:alphaModFix/>
          </a:blip>
          <a:srcRect/>
          <a:stretch/>
        </p:blipFill>
        <p:spPr>
          <a:xfrm flipH="1">
            <a:off x="672875" y="4372850"/>
            <a:ext cx="997700" cy="762250"/>
          </a:xfrm>
          <a:prstGeom prst="rect">
            <a:avLst/>
          </a:prstGeom>
          <a:noFill/>
          <a:ln>
            <a:noFill/>
          </a:ln>
        </p:spPr>
      </p:pic>
      <p:pic>
        <p:nvPicPr>
          <p:cNvPr id="1217" name="Google Shape;1217;p146" descr="10 Minute Timer: Cozy Camping Background&#10;Nature sounds throughout, Silence at the End" title="10 Minute Cozy Camping Timer (Owls, Birds, and Cricket Sounds at End)">
            <a:hlinkClick r:id="rId4"/>
          </p:cNvPr>
          <p:cNvPicPr preferRelativeResize="0"/>
          <p:nvPr/>
        </p:nvPicPr>
        <p:blipFill>
          <a:blip r:embed="rId5">
            <a:alphaModFix/>
          </a:blip>
          <a:stretch>
            <a:fillRect/>
          </a:stretch>
        </p:blipFill>
        <p:spPr>
          <a:xfrm>
            <a:off x="756150" y="2894150"/>
            <a:ext cx="2251711" cy="1266588"/>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147"/>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800"/>
              <a:buNone/>
            </a:pPr>
            <a:r>
              <a:rPr lang="en-US" sz="3600"/>
              <a:t>Learning Intentions</a:t>
            </a:r>
            <a:endParaRPr sz="4100"/>
          </a:p>
        </p:txBody>
      </p:sp>
      <p:sp>
        <p:nvSpPr>
          <p:cNvPr id="1224" name="Google Shape;1224;p147"/>
          <p:cNvSpPr txBox="1"/>
          <p:nvPr/>
        </p:nvSpPr>
        <p:spPr>
          <a:xfrm>
            <a:off x="295825" y="1631575"/>
            <a:ext cx="8391000" cy="5011200"/>
          </a:xfrm>
          <a:prstGeom prst="rect">
            <a:avLst/>
          </a:prstGeom>
          <a:noFill/>
          <a:ln>
            <a:noFill/>
          </a:ln>
        </p:spPr>
        <p:txBody>
          <a:bodyPr spcFirstLastPara="1" wrap="square" lIns="91425" tIns="91425" rIns="91425" bIns="91425" anchor="t" anchorCtr="0">
            <a:noAutofit/>
          </a:bodyPr>
          <a:lstStyle/>
          <a:p>
            <a:pPr marL="457200" marR="0" lvl="0" indent="-400050" algn="l" rtl="0">
              <a:lnSpc>
                <a:spcPct val="100000"/>
              </a:lnSpc>
              <a:spcBef>
                <a:spcPts val="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Understand the components of a structured problem solving process. </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Establish the role of the school team in the problem solving process.</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Clearly define problems with precision.</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Analyze data effectively to identify red flags and initiate root cause analysis.</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Establish clear goals.</a:t>
            </a:r>
            <a:endParaRPr sz="2700" b="0" i="0" u="none" strike="noStrike" cap="none">
              <a:solidFill>
                <a:srgbClr val="000000"/>
              </a:solidFill>
              <a:latin typeface="Verdana"/>
              <a:ea typeface="Verdana"/>
              <a:cs typeface="Verdana"/>
              <a:sym typeface="Verdana"/>
            </a:endParaRPr>
          </a:p>
          <a:p>
            <a:pPr marL="457200" marR="0" lvl="0" indent="-400050" algn="l" rtl="0">
              <a:lnSpc>
                <a:spcPct val="100000"/>
              </a:lnSpc>
              <a:spcBef>
                <a:spcPts val="1000"/>
              </a:spcBef>
              <a:spcAft>
                <a:spcPts val="1000"/>
              </a:spcAft>
              <a:buClr>
                <a:srgbClr val="000000"/>
              </a:buClr>
              <a:buSzPts val="2700"/>
              <a:buFont typeface="Verdana"/>
              <a:buAutoNum type="arabicPeriod"/>
            </a:pPr>
            <a:r>
              <a:rPr lang="en-US" sz="2700" b="0" i="0" u="none" strike="noStrike" cap="none">
                <a:solidFill>
                  <a:srgbClr val="000000"/>
                </a:solidFill>
                <a:latin typeface="Verdana"/>
                <a:ea typeface="Verdana"/>
                <a:cs typeface="Verdana"/>
                <a:sym typeface="Verdana"/>
              </a:rPr>
              <a:t>Practice developing actionable plans and a process for evaluation.</a:t>
            </a:r>
            <a:endParaRPr sz="2700" b="0" i="0" u="none" strike="noStrike" cap="none">
              <a:solidFill>
                <a:srgbClr val="000000"/>
              </a:solidFill>
              <a:latin typeface="Verdana"/>
              <a:ea typeface="Verdana"/>
              <a:cs typeface="Verdana"/>
              <a:sym typeface="Verdana"/>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0" name="Google Shape;1230;p148"/>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800"/>
              <a:buNone/>
            </a:pPr>
            <a:r>
              <a:rPr lang="en-US" sz="4000"/>
              <a:t>Call to Action</a:t>
            </a:r>
            <a:endParaRPr sz="4000"/>
          </a:p>
        </p:txBody>
      </p:sp>
      <p:sp>
        <p:nvSpPr>
          <p:cNvPr id="1231" name="Google Shape;1231;p148"/>
          <p:cNvSpPr txBox="1">
            <a:spLocks noGrp="1"/>
          </p:cNvSpPr>
          <p:nvPr>
            <p:ph type="body" idx="1"/>
          </p:nvPr>
        </p:nvSpPr>
        <p:spPr>
          <a:xfrm>
            <a:off x="457200" y="1600200"/>
            <a:ext cx="8030100" cy="33528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360"/>
              </a:spcBef>
              <a:spcAft>
                <a:spcPts val="0"/>
              </a:spcAft>
              <a:buSzPts val="1800"/>
              <a:buNone/>
            </a:pPr>
            <a:r>
              <a:rPr lang="en-US">
                <a:solidFill>
                  <a:srgbClr val="000000"/>
                </a:solidFill>
                <a:latin typeface="Verdana"/>
                <a:ea typeface="Verdana"/>
                <a:cs typeface="Verdana"/>
                <a:sym typeface="Verdana"/>
              </a:rPr>
              <a:t>What is an immediate next step to facilitate the DIDM process in your school?</a:t>
            </a:r>
            <a:endParaRPr>
              <a:solidFill>
                <a:srgbClr val="000000"/>
              </a:solidFill>
              <a:latin typeface="Verdana"/>
              <a:ea typeface="Verdana"/>
              <a:cs typeface="Verdana"/>
              <a:sym typeface="Verdana"/>
            </a:endParaRPr>
          </a:p>
          <a:p>
            <a:pPr marL="0" lvl="0" indent="0" algn="ctr" rtl="0">
              <a:lnSpc>
                <a:spcPct val="100000"/>
              </a:lnSpc>
              <a:spcBef>
                <a:spcPts val="360"/>
              </a:spcBef>
              <a:spcAft>
                <a:spcPts val="0"/>
              </a:spcAft>
              <a:buSzPts val="1800"/>
              <a:buNone/>
            </a:pPr>
            <a:endParaRPr>
              <a:solidFill>
                <a:srgbClr val="000000"/>
              </a:solidFill>
              <a:latin typeface="Verdana"/>
              <a:ea typeface="Verdana"/>
              <a:cs typeface="Verdana"/>
              <a:sym typeface="Verdana"/>
            </a:endParaRPr>
          </a:p>
          <a:p>
            <a:pPr marL="114300" lvl="0" indent="0" algn="ctr" rtl="0">
              <a:lnSpc>
                <a:spcPct val="100000"/>
              </a:lnSpc>
              <a:spcBef>
                <a:spcPts val="1000"/>
              </a:spcBef>
              <a:spcAft>
                <a:spcPts val="0"/>
              </a:spcAft>
              <a:buSzPts val="1800"/>
              <a:buNone/>
            </a:pPr>
            <a:r>
              <a:rPr lang="en-US" i="1">
                <a:solidFill>
                  <a:srgbClr val="000000"/>
                </a:solidFill>
                <a:latin typeface="Verdana"/>
                <a:ea typeface="Verdana"/>
                <a:cs typeface="Verdana"/>
                <a:sym typeface="Verdana"/>
              </a:rPr>
              <a:t>Consider where you are in this process:</a:t>
            </a:r>
            <a:endParaRPr i="1">
              <a:solidFill>
                <a:srgbClr val="000000"/>
              </a:solidFill>
              <a:latin typeface="Verdana"/>
              <a:ea typeface="Verdana"/>
              <a:cs typeface="Verdana"/>
              <a:sym typeface="Verdana"/>
            </a:endParaRPr>
          </a:p>
          <a:p>
            <a:pPr marL="457200" lvl="0" indent="-406400" algn="ctr" rtl="0">
              <a:lnSpc>
                <a:spcPct val="90000"/>
              </a:lnSpc>
              <a:spcBef>
                <a:spcPts val="1000"/>
              </a:spcBef>
              <a:spcAft>
                <a:spcPts val="0"/>
              </a:spcAft>
              <a:buClr>
                <a:schemeClr val="dk1"/>
              </a:buClr>
              <a:buSzPts val="2800"/>
              <a:buFont typeface="Verdana"/>
              <a:buChar char="•"/>
            </a:pPr>
            <a:r>
              <a:rPr lang="en-US" i="1">
                <a:latin typeface="Verdana"/>
                <a:ea typeface="Verdana"/>
                <a:cs typeface="Verdana"/>
                <a:sym typeface="Verdana"/>
              </a:rPr>
              <a:t>Identifying data to collect?</a:t>
            </a:r>
            <a:endParaRPr i="1">
              <a:latin typeface="Verdana"/>
              <a:ea typeface="Verdana"/>
              <a:cs typeface="Verdana"/>
              <a:sym typeface="Verdana"/>
            </a:endParaRPr>
          </a:p>
          <a:p>
            <a:pPr marL="457200" lvl="0" indent="-406400" algn="ctr" rtl="0">
              <a:lnSpc>
                <a:spcPct val="90000"/>
              </a:lnSpc>
              <a:spcBef>
                <a:spcPts val="1000"/>
              </a:spcBef>
              <a:spcAft>
                <a:spcPts val="0"/>
              </a:spcAft>
              <a:buClr>
                <a:schemeClr val="dk1"/>
              </a:buClr>
              <a:buSzPts val="2800"/>
              <a:buFont typeface="Verdana"/>
              <a:buChar char="•"/>
            </a:pPr>
            <a:r>
              <a:rPr lang="en-US" i="1">
                <a:solidFill>
                  <a:schemeClr val="dk1"/>
                </a:solidFill>
                <a:latin typeface="Verdana"/>
                <a:ea typeface="Verdana"/>
                <a:cs typeface="Verdana"/>
                <a:sym typeface="Verdana"/>
              </a:rPr>
              <a:t>Identifying red flags?</a:t>
            </a:r>
            <a:endParaRPr i="1">
              <a:solidFill>
                <a:schemeClr val="dk1"/>
              </a:solidFill>
              <a:latin typeface="Verdana"/>
              <a:ea typeface="Verdana"/>
              <a:cs typeface="Verdana"/>
              <a:sym typeface="Verdana"/>
            </a:endParaRPr>
          </a:p>
          <a:p>
            <a:pPr marL="457200" lvl="0" indent="-406400" algn="ctr" rtl="0">
              <a:lnSpc>
                <a:spcPct val="90000"/>
              </a:lnSpc>
              <a:spcBef>
                <a:spcPts val="1000"/>
              </a:spcBef>
              <a:spcAft>
                <a:spcPts val="0"/>
              </a:spcAft>
              <a:buClr>
                <a:schemeClr val="dk1"/>
              </a:buClr>
              <a:buSzPts val="2800"/>
              <a:buFont typeface="Verdana"/>
              <a:buChar char="•"/>
            </a:pPr>
            <a:r>
              <a:rPr lang="en-US" i="1">
                <a:solidFill>
                  <a:schemeClr val="dk1"/>
                </a:solidFill>
                <a:latin typeface="Verdana"/>
                <a:ea typeface="Verdana"/>
                <a:cs typeface="Verdana"/>
                <a:sym typeface="Verdana"/>
              </a:rPr>
              <a:t>Working on establishing the “why?”</a:t>
            </a:r>
            <a:endParaRPr i="1">
              <a:solidFill>
                <a:schemeClr val="dk1"/>
              </a:solidFill>
              <a:latin typeface="Verdana"/>
              <a:ea typeface="Verdana"/>
              <a:cs typeface="Verdana"/>
              <a:sym typeface="Verdana"/>
            </a:endParaRPr>
          </a:p>
          <a:p>
            <a:pPr marL="457200" lvl="0" indent="-406400" algn="ctr" rtl="0">
              <a:lnSpc>
                <a:spcPct val="90000"/>
              </a:lnSpc>
              <a:spcBef>
                <a:spcPts val="1000"/>
              </a:spcBef>
              <a:spcAft>
                <a:spcPts val="1000"/>
              </a:spcAft>
              <a:buClr>
                <a:schemeClr val="dk1"/>
              </a:buClr>
              <a:buSzPts val="2800"/>
              <a:buFont typeface="Verdana"/>
              <a:buChar char="•"/>
            </a:pPr>
            <a:r>
              <a:rPr lang="en-US" i="1">
                <a:solidFill>
                  <a:schemeClr val="dk1"/>
                </a:solidFill>
                <a:latin typeface="Verdana"/>
                <a:ea typeface="Verdana"/>
                <a:cs typeface="Verdana"/>
                <a:sym typeface="Verdana"/>
              </a:rPr>
              <a:t>First draft of a precision </a:t>
            </a:r>
            <a:r>
              <a:rPr lang="en-US" i="1">
                <a:latin typeface="Verdana"/>
                <a:ea typeface="Verdana"/>
                <a:cs typeface="Verdana"/>
                <a:sym typeface="Verdana"/>
              </a:rPr>
              <a:t>s</a:t>
            </a:r>
            <a:r>
              <a:rPr lang="en-US" i="1">
                <a:solidFill>
                  <a:schemeClr val="dk1"/>
                </a:solidFill>
                <a:latin typeface="Verdana"/>
                <a:ea typeface="Verdana"/>
                <a:cs typeface="Verdana"/>
                <a:sym typeface="Verdana"/>
              </a:rPr>
              <a:t>tatement and goal?</a:t>
            </a:r>
            <a:endParaRPr i="1">
              <a:solidFill>
                <a:srgbClr val="000000"/>
              </a:solidFill>
              <a:latin typeface="Verdana"/>
              <a:ea typeface="Verdana"/>
              <a:cs typeface="Verdana"/>
              <a:sym typeface="Verdana"/>
            </a:endParaRPr>
          </a:p>
        </p:txBody>
      </p:sp>
      <p:pic>
        <p:nvPicPr>
          <p:cNvPr id="1232" name="Google Shape;1232;p148" descr="Cartoon Sun image - Free stock photo - Public Domain photo - CC0 ..."/>
          <p:cNvPicPr preferRelativeResize="0"/>
          <p:nvPr/>
        </p:nvPicPr>
        <p:blipFill rotWithShape="1">
          <a:blip r:embed="rId3">
            <a:alphaModFix/>
          </a:blip>
          <a:srcRect/>
          <a:stretch/>
        </p:blipFill>
        <p:spPr>
          <a:xfrm>
            <a:off x="358875" y="5950300"/>
            <a:ext cx="650450" cy="65045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sp>
        <p:nvSpPr>
          <p:cNvPr id="1238" name="Google Shape;1238;p149"/>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We love feedback!!</a:t>
            </a:r>
            <a:endParaRPr/>
          </a:p>
        </p:txBody>
      </p:sp>
      <p:sp>
        <p:nvSpPr>
          <p:cNvPr id="1239" name="Google Shape;1239;p149"/>
          <p:cNvSpPr txBox="1"/>
          <p:nvPr/>
        </p:nvSpPr>
        <p:spPr>
          <a:xfrm>
            <a:off x="376175" y="1562575"/>
            <a:ext cx="8406000" cy="143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a:solidFill>
                  <a:schemeClr val="dk1"/>
                </a:solidFill>
                <a:latin typeface="Verdana"/>
                <a:ea typeface="Verdana"/>
                <a:cs typeface="Verdana"/>
                <a:sym typeface="Verdana"/>
              </a:rPr>
              <a:t>Please complete the evaluation for us. We appreciate the feedback. </a:t>
            </a:r>
            <a:endParaRPr sz="3000">
              <a:solidFill>
                <a:schemeClr val="dk1"/>
              </a:solidFill>
              <a:latin typeface="Verdana"/>
              <a:ea typeface="Verdana"/>
              <a:cs typeface="Verdana"/>
              <a:sym typeface="Verdana"/>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244"/>
        <p:cNvGrpSpPr/>
        <p:nvPr/>
      </p:nvGrpSpPr>
      <p:grpSpPr>
        <a:xfrm>
          <a:off x="0" y="0"/>
          <a:ext cx="0" cy="0"/>
          <a:chOff x="0" y="0"/>
          <a:chExt cx="0" cy="0"/>
        </a:xfrm>
      </p:grpSpPr>
      <p:pic>
        <p:nvPicPr>
          <p:cNvPr id="1245" name="Google Shape;1245;p150"/>
          <p:cNvPicPr preferRelativeResize="0"/>
          <p:nvPr/>
        </p:nvPicPr>
        <p:blipFill rotWithShape="1">
          <a:blip r:embed="rId3">
            <a:alphaModFix/>
          </a:blip>
          <a:srcRect/>
          <a:stretch/>
        </p:blipFill>
        <p:spPr>
          <a:xfrm>
            <a:off x="370125" y="1476825"/>
            <a:ext cx="8210425" cy="3064925"/>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sp>
        <p:nvSpPr>
          <p:cNvPr id="1250" name="Google Shape;1250;p151"/>
          <p:cNvSpPr txBox="1">
            <a:spLocks noGrp="1"/>
          </p:cNvSpPr>
          <p:nvPr>
            <p:ph type="body" idx="1"/>
          </p:nvPr>
        </p:nvSpPr>
        <p:spPr>
          <a:xfrm>
            <a:off x="318325" y="1371600"/>
            <a:ext cx="8686800" cy="5358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2200">
                <a:latin typeface="Verdana"/>
                <a:ea typeface="Verdana"/>
                <a:cs typeface="Verdana"/>
                <a:sym typeface="Verdana"/>
              </a:rPr>
              <a:t>Ashley, D. M. (2015–2016, Winter). It’s about relationships: Creating positive school climates. </a:t>
            </a:r>
            <a:r>
              <a:rPr lang="en-US" sz="2200" i="1">
                <a:latin typeface="Verdana"/>
                <a:ea typeface="Verdana"/>
                <a:cs typeface="Verdana"/>
                <a:sym typeface="Verdana"/>
              </a:rPr>
              <a:t>American Educator</a:t>
            </a:r>
            <a:r>
              <a:rPr lang="en-US" sz="2200">
                <a:latin typeface="Verdana"/>
                <a:ea typeface="Verdana"/>
                <a:cs typeface="Verdana"/>
                <a:sym typeface="Verdana"/>
              </a:rPr>
              <a:t>, </a:t>
            </a:r>
            <a:r>
              <a:rPr lang="en-US" sz="2200" i="1">
                <a:latin typeface="Verdana"/>
                <a:ea typeface="Verdana"/>
                <a:cs typeface="Verdana"/>
                <a:sym typeface="Verdana"/>
              </a:rPr>
              <a:t>39</a:t>
            </a:r>
            <a:r>
              <a:rPr lang="en-US" sz="2200">
                <a:latin typeface="Verdana"/>
                <a:ea typeface="Verdana"/>
                <a:cs typeface="Verdana"/>
                <a:sym typeface="Verdana"/>
              </a:rPr>
              <a:t>(4), 13–16.</a:t>
            </a:r>
            <a:endParaRPr sz="2200">
              <a:latin typeface="Verdana"/>
              <a:ea typeface="Verdana"/>
              <a:cs typeface="Verdana"/>
              <a:sym typeface="Verdana"/>
            </a:endParaRPr>
          </a:p>
          <a:p>
            <a:pPr marL="0" lvl="0" indent="0" algn="l" rtl="0">
              <a:lnSpc>
                <a:spcPct val="100000"/>
              </a:lnSpc>
              <a:spcBef>
                <a:spcPts val="0"/>
              </a:spcBef>
              <a:spcAft>
                <a:spcPts val="0"/>
              </a:spcAft>
              <a:buSzPts val="1800"/>
              <a:buNone/>
            </a:pPr>
            <a:endParaRPr sz="2200">
              <a:latin typeface="Verdana"/>
              <a:ea typeface="Verdana"/>
              <a:cs typeface="Verdana"/>
              <a:sym typeface="Verdana"/>
            </a:endParaRPr>
          </a:p>
          <a:p>
            <a:pPr marL="0" lvl="0" indent="0" algn="l" rtl="0">
              <a:lnSpc>
                <a:spcPct val="100000"/>
              </a:lnSpc>
              <a:spcBef>
                <a:spcPts val="0"/>
              </a:spcBef>
              <a:spcAft>
                <a:spcPts val="0"/>
              </a:spcAft>
              <a:buSzPts val="1800"/>
              <a:buNone/>
            </a:pPr>
            <a:r>
              <a:rPr lang="en-US" sz="2200">
                <a:latin typeface="Verdana"/>
                <a:ea typeface="Verdana"/>
                <a:cs typeface="Verdana"/>
                <a:sym typeface="Verdana"/>
              </a:rPr>
              <a:t>Attendance Works. (2025, April 29). </a:t>
            </a:r>
            <a:r>
              <a:rPr lang="en-US" sz="2200" i="1">
                <a:latin typeface="Verdana"/>
                <a:ea typeface="Verdana"/>
                <a:cs typeface="Verdana"/>
                <a:sym typeface="Verdana"/>
              </a:rPr>
              <a:t>Root causes</a:t>
            </a:r>
            <a:r>
              <a:rPr lang="en-US" sz="2200">
                <a:latin typeface="Verdana"/>
                <a:ea typeface="Verdana"/>
                <a:cs typeface="Verdana"/>
                <a:sym typeface="Verdana"/>
              </a:rPr>
              <a:t>. </a:t>
            </a:r>
            <a:r>
              <a:rPr lang="en-US" sz="2200" u="sng">
                <a:solidFill>
                  <a:schemeClr val="hlink"/>
                </a:solidFill>
                <a:latin typeface="Verdana"/>
                <a:ea typeface="Verdana"/>
                <a:cs typeface="Verdana"/>
                <a:sym typeface="Verdana"/>
                <a:hlinkClick r:id="rId3"/>
              </a:rPr>
              <a:t>https://www.attendanceworks.org/chronic-absence/addressing-chronic-absence/3-tiers-of-intervention/root-causes/</a:t>
            </a:r>
            <a:endParaRPr sz="2200">
              <a:latin typeface="Verdana"/>
              <a:ea typeface="Verdana"/>
              <a:cs typeface="Verdana"/>
              <a:sym typeface="Verdana"/>
            </a:endParaRPr>
          </a:p>
          <a:p>
            <a:pPr marL="0" lvl="0" indent="0" algn="l" rtl="0">
              <a:lnSpc>
                <a:spcPct val="100000"/>
              </a:lnSpc>
              <a:spcBef>
                <a:spcPts val="0"/>
              </a:spcBef>
              <a:spcAft>
                <a:spcPts val="0"/>
              </a:spcAft>
              <a:buSzPts val="1800"/>
              <a:buNone/>
            </a:pPr>
            <a:endParaRPr sz="2200">
              <a:latin typeface="Verdana"/>
              <a:ea typeface="Verdana"/>
              <a:cs typeface="Verdana"/>
              <a:sym typeface="Verdana"/>
            </a:endParaRPr>
          </a:p>
          <a:p>
            <a:pPr marL="0" lvl="0" indent="0" algn="l" rtl="0">
              <a:lnSpc>
                <a:spcPct val="100000"/>
              </a:lnSpc>
              <a:spcBef>
                <a:spcPts val="0"/>
              </a:spcBef>
              <a:spcAft>
                <a:spcPts val="0"/>
              </a:spcAft>
              <a:buSzPts val="1800"/>
              <a:buNone/>
            </a:pPr>
            <a:r>
              <a:rPr lang="en-US" sz="2200">
                <a:latin typeface="Verdana"/>
                <a:ea typeface="Verdana"/>
                <a:cs typeface="Verdana"/>
                <a:sym typeface="Verdana"/>
              </a:rPr>
              <a:t>Educational and Community Supports. (2020). </a:t>
            </a:r>
            <a:r>
              <a:rPr lang="en-US" sz="2200" i="1">
                <a:latin typeface="Verdana"/>
                <a:ea typeface="Verdana"/>
                <a:cs typeface="Verdana"/>
                <a:sym typeface="Verdana"/>
              </a:rPr>
              <a:t>SWIS user manual</a:t>
            </a:r>
            <a:r>
              <a:rPr lang="en-US" sz="2200">
                <a:latin typeface="Verdana"/>
                <a:ea typeface="Verdana"/>
                <a:cs typeface="Verdana"/>
                <a:sym typeface="Verdana"/>
              </a:rPr>
              <a:t>. PBISApps.</a:t>
            </a:r>
            <a:r>
              <a:rPr lang="en-US" sz="2200">
                <a:solidFill>
                  <a:schemeClr val="hlink"/>
                </a:solidFill>
                <a:uFill>
                  <a:noFill/>
                </a:uFill>
                <a:latin typeface="Verdana"/>
                <a:ea typeface="Verdana"/>
                <a:cs typeface="Verdana"/>
                <a:sym typeface="Verdana"/>
                <a:hlinkClick r:id="rId4"/>
              </a:rPr>
              <a:t> </a:t>
            </a:r>
            <a:r>
              <a:rPr lang="en-US" sz="2200" u="sng">
                <a:solidFill>
                  <a:schemeClr val="hlink"/>
                </a:solidFill>
                <a:latin typeface="Verdana"/>
                <a:ea typeface="Verdana"/>
                <a:cs typeface="Verdana"/>
                <a:sym typeface="Verdana"/>
                <a:hlinkClick r:id="rId4"/>
              </a:rPr>
              <a:t>https://files.pbisapps.org/pub/pdf/SWIS-User-Manual.pdf</a:t>
            </a:r>
            <a:r>
              <a:rPr lang="en-US" sz="2200" u="sng">
                <a:solidFill>
                  <a:schemeClr val="hlink"/>
                </a:solidFill>
                <a:latin typeface="Verdana"/>
                <a:ea typeface="Verdana"/>
                <a:cs typeface="Verdana"/>
                <a:sym typeface="Verdana"/>
                <a:hlinkClick r:id="rId5"/>
              </a:rPr>
              <a:t>UVM People &amp; Planet+4</a:t>
            </a:r>
            <a:endParaRPr sz="2200">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endParaRPr sz="2200">
              <a:latin typeface="Verdana"/>
              <a:ea typeface="Verdana"/>
              <a:cs typeface="Verdana"/>
              <a:sym typeface="Verdana"/>
            </a:endParaRPr>
          </a:p>
          <a:p>
            <a:pPr marL="0" lvl="0" indent="0" algn="l" rtl="0">
              <a:lnSpc>
                <a:spcPct val="100000"/>
              </a:lnSpc>
              <a:spcBef>
                <a:spcPts val="0"/>
              </a:spcBef>
              <a:spcAft>
                <a:spcPts val="0"/>
              </a:spcAft>
              <a:buSzPts val="1800"/>
              <a:buNone/>
            </a:pPr>
            <a:r>
              <a:rPr lang="en-US" sz="2200">
                <a:latin typeface="Verdana"/>
                <a:ea typeface="Verdana"/>
                <a:cs typeface="Verdana"/>
                <a:sym typeface="Verdana"/>
              </a:rPr>
              <a:t>Edwards, A. (2023). Root cause analysis. [Presentation]. Office of School Quality, VDOE.</a:t>
            </a:r>
            <a:endParaRPr sz="2200">
              <a:latin typeface="Verdana"/>
              <a:ea typeface="Verdana"/>
              <a:cs typeface="Verdana"/>
              <a:sym typeface="Verdana"/>
            </a:endParaRPr>
          </a:p>
          <a:p>
            <a:pPr marL="0" lvl="0" indent="0" algn="l" rtl="0">
              <a:lnSpc>
                <a:spcPct val="115000"/>
              </a:lnSpc>
              <a:spcBef>
                <a:spcPts val="0"/>
              </a:spcBef>
              <a:spcAft>
                <a:spcPts val="1000"/>
              </a:spcAft>
              <a:buSzPts val="1800"/>
              <a:buNone/>
            </a:pPr>
            <a:endParaRPr sz="2400">
              <a:solidFill>
                <a:srgbClr val="1155CC"/>
              </a:solidFill>
            </a:endParaRPr>
          </a:p>
        </p:txBody>
      </p:sp>
      <p:sp>
        <p:nvSpPr>
          <p:cNvPr id="1251" name="Google Shape;1251;p151"/>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a:t>References</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sp>
        <p:nvSpPr>
          <p:cNvPr id="1256" name="Google Shape;1256;p152"/>
          <p:cNvSpPr txBox="1">
            <a:spLocks noGrp="1"/>
          </p:cNvSpPr>
          <p:nvPr>
            <p:ph type="body" idx="1"/>
          </p:nvPr>
        </p:nvSpPr>
        <p:spPr>
          <a:xfrm>
            <a:off x="302250" y="1371600"/>
            <a:ext cx="8539500" cy="473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417">
                <a:latin typeface="Verdana"/>
                <a:ea typeface="Verdana"/>
                <a:cs typeface="Verdana"/>
                <a:sym typeface="Verdana"/>
              </a:rPr>
              <a:t>Florida PBIS Project. (2016). </a:t>
            </a:r>
            <a:r>
              <a:rPr lang="en-US" sz="2417" i="1">
                <a:latin typeface="Verdana"/>
                <a:ea typeface="Verdana"/>
                <a:cs typeface="Verdana"/>
                <a:sym typeface="Verdana"/>
              </a:rPr>
              <a:t>Problem-solving process</a:t>
            </a:r>
            <a:r>
              <a:rPr lang="en-US" sz="2417">
                <a:latin typeface="Verdana"/>
                <a:ea typeface="Verdana"/>
                <a:cs typeface="Verdana"/>
                <a:sym typeface="Verdana"/>
              </a:rPr>
              <a:t>. </a:t>
            </a:r>
            <a:r>
              <a:rPr lang="en-US" sz="2417" u="sng">
                <a:solidFill>
                  <a:schemeClr val="hlink"/>
                </a:solidFill>
                <a:latin typeface="Verdana"/>
                <a:ea typeface="Verdana"/>
                <a:cs typeface="Verdana"/>
                <a:sym typeface="Verdana"/>
                <a:hlinkClick r:id="rId3"/>
              </a:rPr>
              <a:t>https://flpbis.cbcs.usf.edu/foundations/problem-solving.html</a:t>
            </a:r>
            <a:endParaRPr sz="2417">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endParaRPr sz="2417">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r>
              <a:rPr lang="en-US" sz="2417">
                <a:latin typeface="Verdana"/>
                <a:ea typeface="Verdana"/>
                <a:cs typeface="Verdana"/>
                <a:sym typeface="Verdana"/>
              </a:rPr>
              <a:t>Gaunt, B. (2023). </a:t>
            </a:r>
            <a:r>
              <a:rPr lang="en-US" sz="2417" i="1">
                <a:latin typeface="Verdana"/>
                <a:ea typeface="Verdana"/>
                <a:cs typeface="Verdana"/>
                <a:sym typeface="Verdana"/>
              </a:rPr>
              <a:t>Data-based decision making</a:t>
            </a:r>
            <a:r>
              <a:rPr lang="en-US" sz="2417">
                <a:latin typeface="Verdana"/>
                <a:ea typeface="Verdana"/>
                <a:cs typeface="Verdana"/>
                <a:sym typeface="Verdana"/>
              </a:rPr>
              <a:t>. [Presentation]. </a:t>
            </a:r>
            <a:endParaRPr sz="2417">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endParaRPr sz="2417">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r>
              <a:rPr lang="en-US" sz="2417">
                <a:latin typeface="Verdana"/>
                <a:ea typeface="Verdana"/>
                <a:cs typeface="Verdana"/>
                <a:sym typeface="Verdana"/>
              </a:rPr>
              <a:t>Goodreads. (2025, May 6). </a:t>
            </a:r>
            <a:endParaRPr sz="2417" i="1">
              <a:latin typeface="Verdana"/>
              <a:ea typeface="Verdana"/>
              <a:cs typeface="Verdana"/>
              <a:sym typeface="Verdana"/>
            </a:endParaRPr>
          </a:p>
          <a:p>
            <a:pPr marL="0" lvl="0" indent="0" algn="l" rtl="0">
              <a:lnSpc>
                <a:spcPct val="100000"/>
              </a:lnSpc>
              <a:spcBef>
                <a:spcPts val="0"/>
              </a:spcBef>
              <a:spcAft>
                <a:spcPts val="0"/>
              </a:spcAft>
              <a:buClr>
                <a:schemeClr val="dk1"/>
              </a:buClr>
              <a:buSzPts val="1100"/>
              <a:buFont typeface="Arial"/>
              <a:buNone/>
            </a:pPr>
            <a:r>
              <a:rPr lang="en-US" sz="2400" i="1">
                <a:solidFill>
                  <a:schemeClr val="hlink"/>
                </a:solidFill>
                <a:highlight>
                  <a:srgbClr val="FFFFFF"/>
                </a:highlight>
                <a:uFill>
                  <a:noFill/>
                </a:uFill>
                <a:latin typeface="Verdana"/>
                <a:ea typeface="Verdana"/>
                <a:cs typeface="Verdana"/>
                <a:sym typeface="Verdana"/>
                <a:hlinkClick r:id="rId4"/>
              </a:rPr>
              <a:t>Albert Einstein</a:t>
            </a:r>
            <a:r>
              <a:rPr lang="en-US" sz="2400" i="1">
                <a:highlight>
                  <a:srgbClr val="FFFFFF"/>
                </a:highlight>
                <a:latin typeface="Verdana"/>
                <a:ea typeface="Verdana"/>
                <a:cs typeface="Verdana"/>
                <a:sym typeface="Verdana"/>
              </a:rPr>
              <a:t>&gt;</a:t>
            </a:r>
            <a:r>
              <a:rPr lang="en-US" sz="2400" i="1">
                <a:solidFill>
                  <a:schemeClr val="hlink"/>
                </a:solidFill>
                <a:highlight>
                  <a:srgbClr val="FFFFFF"/>
                </a:highlight>
                <a:uFill>
                  <a:noFill/>
                </a:uFill>
                <a:latin typeface="Verdana"/>
                <a:ea typeface="Verdana"/>
                <a:cs typeface="Verdana"/>
                <a:sym typeface="Verdana"/>
                <a:hlinkClick r:id="rId5"/>
              </a:rPr>
              <a:t>Quotes</a:t>
            </a:r>
            <a:r>
              <a:rPr lang="en-US" sz="2400" i="1">
                <a:highlight>
                  <a:srgbClr val="FFFFFF"/>
                </a:highlight>
                <a:latin typeface="Verdana"/>
                <a:ea typeface="Verdana"/>
                <a:cs typeface="Verdana"/>
                <a:sym typeface="Verdana"/>
              </a:rPr>
              <a:t>&gt;Quotable Quote</a:t>
            </a:r>
            <a:r>
              <a:rPr lang="en-US" sz="2400">
                <a:highlight>
                  <a:srgbClr val="FFFFFF"/>
                </a:highlight>
                <a:latin typeface="Verdana"/>
                <a:ea typeface="Verdana"/>
                <a:cs typeface="Verdana"/>
                <a:sym typeface="Verdana"/>
              </a:rPr>
              <a:t>. Goodreads. </a:t>
            </a:r>
            <a:r>
              <a:rPr lang="en-US" sz="2417" u="sng">
                <a:solidFill>
                  <a:schemeClr val="hlink"/>
                </a:solidFill>
                <a:latin typeface="Verdana"/>
                <a:ea typeface="Verdana"/>
                <a:cs typeface="Verdana"/>
                <a:sym typeface="Verdana"/>
                <a:hlinkClick r:id="rId6"/>
              </a:rPr>
              <a:t>https://www.goodreads.com/quotes/60780</a:t>
            </a:r>
            <a:endParaRPr sz="2700">
              <a:latin typeface="Verdana"/>
              <a:ea typeface="Verdana"/>
              <a:cs typeface="Verdana"/>
              <a:sym typeface="Verdana"/>
            </a:endParaRPr>
          </a:p>
        </p:txBody>
      </p:sp>
      <p:sp>
        <p:nvSpPr>
          <p:cNvPr id="1257" name="Google Shape;1257;p152"/>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a:t>References</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p153"/>
          <p:cNvSpPr txBox="1">
            <a:spLocks noGrp="1"/>
          </p:cNvSpPr>
          <p:nvPr>
            <p:ph type="body" idx="1"/>
          </p:nvPr>
        </p:nvSpPr>
        <p:spPr>
          <a:xfrm>
            <a:off x="228600" y="1371600"/>
            <a:ext cx="8686800" cy="509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217">
                <a:latin typeface="Verdana"/>
                <a:ea typeface="Verdana"/>
                <a:cs typeface="Verdana"/>
                <a:sym typeface="Verdana"/>
              </a:rPr>
              <a:t>Harlacher, J. E. L., Potter, J., &amp; Collins, A. (2024). </a:t>
            </a:r>
            <a:r>
              <a:rPr lang="en-US" sz="2217" i="1">
                <a:latin typeface="Verdana"/>
                <a:ea typeface="Verdana"/>
                <a:cs typeface="Verdana"/>
                <a:sym typeface="Verdana"/>
              </a:rPr>
              <a:t>Untangling data-based decision making: A problem-solving model to enhance MTSS</a:t>
            </a:r>
            <a:r>
              <a:rPr lang="en-US" sz="2217">
                <a:latin typeface="Verdana"/>
                <a:ea typeface="Verdana"/>
                <a:cs typeface="Verdana"/>
                <a:sym typeface="Verdana"/>
              </a:rPr>
              <a:t>. Marzano Resources.</a:t>
            </a:r>
            <a:endParaRPr sz="2300">
              <a:latin typeface="Verdana"/>
              <a:ea typeface="Verdana"/>
              <a:cs typeface="Verdana"/>
              <a:sym typeface="Verdana"/>
            </a:endParaRPr>
          </a:p>
          <a:p>
            <a:pPr marL="0" lvl="0" indent="0" algn="l" rtl="0">
              <a:lnSpc>
                <a:spcPct val="100000"/>
              </a:lnSpc>
              <a:spcBef>
                <a:spcPts val="0"/>
              </a:spcBef>
              <a:spcAft>
                <a:spcPts val="0"/>
              </a:spcAft>
              <a:buSzPts val="1800"/>
              <a:buNone/>
            </a:pPr>
            <a:endParaRPr sz="2300">
              <a:latin typeface="Verdana"/>
              <a:ea typeface="Verdana"/>
              <a:cs typeface="Verdana"/>
              <a:sym typeface="Verdana"/>
            </a:endParaRPr>
          </a:p>
          <a:p>
            <a:pPr marL="0" lvl="0" indent="0" algn="l" rtl="0">
              <a:lnSpc>
                <a:spcPct val="100000"/>
              </a:lnSpc>
              <a:spcBef>
                <a:spcPts val="0"/>
              </a:spcBef>
              <a:spcAft>
                <a:spcPts val="0"/>
              </a:spcAft>
              <a:buSzPts val="1800"/>
              <a:buNone/>
            </a:pPr>
            <a:r>
              <a:rPr lang="en-US" sz="2300">
                <a:latin typeface="Verdana"/>
                <a:ea typeface="Verdana"/>
                <a:cs typeface="Verdana"/>
                <a:sym typeface="Verdana"/>
              </a:rPr>
              <a:t>Ishimaru, A., and Takahashi, S. (2017). Disrupting racialized institutional scripts: Toward parent–teacher transformative agency for educational justice</a:t>
            </a:r>
            <a:r>
              <a:rPr lang="en-US" sz="2300" i="1">
                <a:latin typeface="Verdana"/>
                <a:ea typeface="Verdana"/>
                <a:cs typeface="Verdana"/>
                <a:sym typeface="Verdana"/>
              </a:rPr>
              <a:t>. Peabody Journal of Education</a:t>
            </a:r>
            <a:r>
              <a:rPr lang="en-US" sz="2300">
                <a:latin typeface="Verdana"/>
                <a:ea typeface="Verdana"/>
                <a:cs typeface="Verdana"/>
                <a:sym typeface="Verdana"/>
              </a:rPr>
              <a:t>,</a:t>
            </a:r>
            <a:r>
              <a:rPr lang="en-US" sz="2300" i="1">
                <a:latin typeface="Verdana"/>
                <a:ea typeface="Verdana"/>
                <a:cs typeface="Verdana"/>
                <a:sym typeface="Verdana"/>
              </a:rPr>
              <a:t> 92</a:t>
            </a:r>
            <a:r>
              <a:rPr lang="en-US" sz="2300">
                <a:latin typeface="Verdana"/>
                <a:ea typeface="Verdana"/>
                <a:cs typeface="Verdana"/>
                <a:sym typeface="Verdana"/>
              </a:rPr>
              <a:t>(3)(343-362).</a:t>
            </a:r>
            <a:endParaRPr sz="2300">
              <a:latin typeface="Verdana"/>
              <a:ea typeface="Verdana"/>
              <a:cs typeface="Verdana"/>
              <a:sym typeface="Verdana"/>
            </a:endParaRPr>
          </a:p>
          <a:p>
            <a:pPr marL="0" lvl="0" indent="0" algn="l" rtl="0">
              <a:lnSpc>
                <a:spcPct val="100000"/>
              </a:lnSpc>
              <a:spcBef>
                <a:spcPts val="0"/>
              </a:spcBef>
              <a:spcAft>
                <a:spcPts val="0"/>
              </a:spcAft>
              <a:buSzPts val="1800"/>
              <a:buNone/>
            </a:pPr>
            <a:endParaRPr sz="2300" i="1">
              <a:latin typeface="Verdana"/>
              <a:ea typeface="Verdana"/>
              <a:cs typeface="Verdana"/>
              <a:sym typeface="Verdana"/>
            </a:endParaRPr>
          </a:p>
          <a:p>
            <a:pPr marL="0" lvl="0" indent="0" algn="l" rtl="0">
              <a:lnSpc>
                <a:spcPct val="100000"/>
              </a:lnSpc>
              <a:spcBef>
                <a:spcPts val="0"/>
              </a:spcBef>
              <a:spcAft>
                <a:spcPts val="0"/>
              </a:spcAft>
              <a:buSzPts val="1800"/>
              <a:buNone/>
            </a:pPr>
            <a:r>
              <a:rPr lang="en-US" sz="2300">
                <a:latin typeface="Verdana"/>
                <a:ea typeface="Verdana"/>
                <a:cs typeface="Verdana"/>
                <a:sym typeface="Verdana"/>
              </a:rPr>
              <a:t>Nese, R. N. T., Santiago-Rosario, M. R., Triplett, D., &amp; Austin, S. C. (May, 2021). </a:t>
            </a:r>
            <a:r>
              <a:rPr lang="en-US" sz="2300" i="1">
                <a:latin typeface="Verdana"/>
                <a:ea typeface="Verdana"/>
                <a:cs typeface="Verdana"/>
                <a:sym typeface="Verdana"/>
              </a:rPr>
              <a:t>Obtaining stakeholder feedback to improve the middle to high school transition. </a:t>
            </a:r>
            <a:r>
              <a:rPr lang="en-US" sz="2300">
                <a:latin typeface="Verdana"/>
                <a:ea typeface="Verdana"/>
                <a:cs typeface="Verdana"/>
                <a:sym typeface="Verdana"/>
              </a:rPr>
              <a:t>Center on PBIS, University of Oregon.</a:t>
            </a:r>
            <a:r>
              <a:rPr lang="en-US" sz="2300" i="1">
                <a:latin typeface="Verdana"/>
                <a:ea typeface="Verdana"/>
                <a:cs typeface="Verdana"/>
                <a:sym typeface="Verdana"/>
              </a:rPr>
              <a:t> </a:t>
            </a:r>
            <a:r>
              <a:rPr lang="en-US" sz="2300" i="1" u="sng">
                <a:solidFill>
                  <a:schemeClr val="hlink"/>
                </a:solidFill>
                <a:latin typeface="Verdana"/>
                <a:ea typeface="Verdana"/>
                <a:cs typeface="Verdana"/>
                <a:sym typeface="Verdana"/>
                <a:hlinkClick r:id="rId3"/>
              </a:rPr>
              <a:t>www.pbis.org</a:t>
            </a:r>
            <a:r>
              <a:rPr lang="en-US" sz="2300" i="1">
                <a:latin typeface="Verdana"/>
                <a:ea typeface="Verdana"/>
                <a:cs typeface="Verdana"/>
                <a:sym typeface="Verdana"/>
              </a:rPr>
              <a:t>.</a:t>
            </a:r>
            <a:endParaRPr sz="2300" i="1">
              <a:latin typeface="Verdana"/>
              <a:ea typeface="Verdana"/>
              <a:cs typeface="Verdana"/>
              <a:sym typeface="Verdana"/>
            </a:endParaRPr>
          </a:p>
          <a:p>
            <a:pPr marL="0" lvl="0" indent="0" algn="l" rtl="0">
              <a:lnSpc>
                <a:spcPct val="100000"/>
              </a:lnSpc>
              <a:spcBef>
                <a:spcPts val="0"/>
              </a:spcBef>
              <a:spcAft>
                <a:spcPts val="0"/>
              </a:spcAft>
              <a:buSzPts val="1800"/>
              <a:buNone/>
            </a:pPr>
            <a:endParaRPr sz="2300" i="1">
              <a:latin typeface="Verdana"/>
              <a:ea typeface="Verdana"/>
              <a:cs typeface="Verdana"/>
              <a:sym typeface="Verdana"/>
            </a:endParaRPr>
          </a:p>
          <a:p>
            <a:pPr marL="0" lvl="0" indent="0" algn="l" rtl="0">
              <a:lnSpc>
                <a:spcPct val="100000"/>
              </a:lnSpc>
              <a:spcBef>
                <a:spcPts val="0"/>
              </a:spcBef>
              <a:spcAft>
                <a:spcPts val="1000"/>
              </a:spcAft>
              <a:buSzPts val="1800"/>
              <a:buNone/>
            </a:pPr>
            <a:endParaRPr sz="2400">
              <a:solidFill>
                <a:srgbClr val="000000"/>
              </a:solidFill>
            </a:endParaRPr>
          </a:p>
        </p:txBody>
      </p:sp>
      <p:sp>
        <p:nvSpPr>
          <p:cNvPr id="1263" name="Google Shape;1263;p153"/>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US"/>
              <a:t>References</a:t>
            </a:r>
            <a:endParaRPr/>
          </a:p>
        </p:txBody>
      </p:sp>
    </p:spTree>
  </p:cSld>
  <p:clrMapOvr>
    <a:masterClrMapping/>
  </p:clrMapOvr>
</p:sld>
</file>

<file path=ppt/theme/theme1.xml><?xml version="1.0" encoding="utf-8"?>
<a:theme xmlns:a="http://schemas.openxmlformats.org/drawingml/2006/main" name="1_Content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4556</Words>
  <Application>Microsoft Office PowerPoint</Application>
  <PresentationFormat>On-screen Show (4:3)</PresentationFormat>
  <Paragraphs>699</Paragraphs>
  <Slides>100</Slides>
  <Notes>100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100</vt:i4>
      </vt:variant>
    </vt:vector>
  </HeadingPairs>
  <TitlesOfParts>
    <vt:vector size="109" baseType="lpstr">
      <vt:lpstr>Roboto</vt:lpstr>
      <vt:lpstr>Arial</vt:lpstr>
      <vt:lpstr>Verdana</vt:lpstr>
      <vt:lpstr>Calibri</vt:lpstr>
      <vt:lpstr>Rockwell</vt:lpstr>
      <vt:lpstr>Oswald</vt:lpstr>
      <vt:lpstr>Noto Sans</vt:lpstr>
      <vt:lpstr>1_Content Slides</vt:lpstr>
      <vt:lpstr>Office Theme</vt:lpstr>
      <vt:lpstr>Intro</vt:lpstr>
      <vt:lpstr>Materials</vt:lpstr>
      <vt:lpstr>Agenda</vt:lpstr>
      <vt:lpstr>Community Agreements</vt:lpstr>
      <vt:lpstr>Learning Intentions</vt:lpstr>
      <vt:lpstr>Before we begin…</vt:lpstr>
      <vt:lpstr>Connection Activity: Let’s Go Camping!</vt:lpstr>
      <vt:lpstr>Data Through a MTSS Lens</vt:lpstr>
      <vt:lpstr>Division and School Level  Decision Making</vt:lpstr>
      <vt:lpstr>Overview</vt:lpstr>
      <vt:lpstr> Thoughts on Data-Informed Decisions </vt:lpstr>
      <vt:lpstr> What is our process? </vt:lpstr>
      <vt:lpstr>A Problem Solving Process</vt:lpstr>
      <vt:lpstr>Where is your Tier 1 Team?   Typical vs. Effective Problem Solvers</vt:lpstr>
      <vt:lpstr>How well are we serving all students? </vt:lpstr>
      <vt:lpstr> Where do most of our decisions about supporting students occur?  </vt:lpstr>
      <vt:lpstr>Do we have the right people on our team?  </vt:lpstr>
      <vt:lpstr>Work Time</vt:lpstr>
      <vt:lpstr>Where to start? Problem Identification</vt:lpstr>
      <vt:lpstr>DEFINE:  What is the Problem?</vt:lpstr>
      <vt:lpstr>Can you relate?</vt:lpstr>
      <vt:lpstr>Types of Problems</vt:lpstr>
      <vt:lpstr>Data: Evidence of Need What is your data story?</vt:lpstr>
      <vt:lpstr>VA School Quality Profile</vt:lpstr>
      <vt:lpstr>From This to That</vt:lpstr>
      <vt:lpstr>Work Time</vt:lpstr>
      <vt:lpstr>What are your data saying?</vt:lpstr>
      <vt:lpstr>Identifying Red Flags</vt:lpstr>
      <vt:lpstr>Work Time</vt:lpstr>
      <vt:lpstr>Moving From General to Precise</vt:lpstr>
      <vt:lpstr>Based on your data…</vt:lpstr>
      <vt:lpstr>Using Data to Create  Problem Statements</vt:lpstr>
      <vt:lpstr>Drilling Down</vt:lpstr>
      <vt:lpstr>Primary vs Precision Statements</vt:lpstr>
      <vt:lpstr>Examples</vt:lpstr>
      <vt:lpstr>Work Time:  Developing a Problem Statement</vt:lpstr>
      <vt:lpstr>ANALYZE Why is it occurring?</vt:lpstr>
      <vt:lpstr>Precision Statement</vt:lpstr>
      <vt:lpstr>Root Cause Analysis</vt:lpstr>
      <vt:lpstr>Why conduct root cause analysis?</vt:lpstr>
      <vt:lpstr> Important Conversations </vt:lpstr>
      <vt:lpstr>Importance of Partner Engagement</vt:lpstr>
      <vt:lpstr> Tools for Feedback </vt:lpstr>
      <vt:lpstr>Root Cause Helps  Separate Story from Fact</vt:lpstr>
      <vt:lpstr>Work Time</vt:lpstr>
      <vt:lpstr>Fishbone Diagrams</vt:lpstr>
      <vt:lpstr>Anywhere School: Getting to the “Why” (Fishbone Protocol)</vt:lpstr>
      <vt:lpstr>Work Time</vt:lpstr>
      <vt:lpstr>Brainstorming  our “Why”:   “Why is 35% of the student population at-risk of being chronically absent, particularly among students with disabilities (85%)?”</vt:lpstr>
      <vt:lpstr>Root Cause:  What does the Research Say? </vt:lpstr>
      <vt:lpstr>Anywhere School: Making Sense of our “Why”</vt:lpstr>
      <vt:lpstr>Narrowing our Focus</vt:lpstr>
      <vt:lpstr>Anywhere School: Where will we start?</vt:lpstr>
      <vt:lpstr>PowerPoint Presentation</vt:lpstr>
      <vt:lpstr>PowerPoint Presentation</vt:lpstr>
      <vt:lpstr>Anywhere School:  Data to support the “why”</vt:lpstr>
      <vt:lpstr>Anywhere School:  Data to support the “why” (cont’d)</vt:lpstr>
      <vt:lpstr>Anywhere School Precision Statement:  Bringing it All Together</vt:lpstr>
      <vt:lpstr>Work Time: Step 1</vt:lpstr>
      <vt:lpstr>Work Time: Step 2</vt:lpstr>
      <vt:lpstr>Work Time: Step 3</vt:lpstr>
      <vt:lpstr>Establish a Goal</vt:lpstr>
      <vt:lpstr>Characteristics of a Strong Goal</vt:lpstr>
      <vt:lpstr>SMART Goal Example</vt:lpstr>
      <vt:lpstr>Work Time</vt:lpstr>
      <vt:lpstr>Anywhere School  Precision Statement &amp; Goal</vt:lpstr>
      <vt:lpstr>IMPLEMENT What are we going to do about it?</vt:lpstr>
      <vt:lpstr>What do you see here? </vt:lpstr>
      <vt:lpstr>Team Time Reflection</vt:lpstr>
      <vt:lpstr>Developing Solutions</vt:lpstr>
      <vt:lpstr>What is still needed? Solution Development</vt:lpstr>
      <vt:lpstr>Example Action Plan</vt:lpstr>
      <vt:lpstr>What is included in an effective action plan? </vt:lpstr>
      <vt:lpstr>Work Time</vt:lpstr>
      <vt:lpstr>What do we currently have in place to address this need?</vt:lpstr>
      <vt:lpstr>Selection Tools:  Exploring Context</vt:lpstr>
      <vt:lpstr>EVALUATE Is it working?</vt:lpstr>
      <vt:lpstr>Evaluation Plan</vt:lpstr>
      <vt:lpstr>Evaluation Process</vt:lpstr>
      <vt:lpstr>Work Time</vt:lpstr>
      <vt:lpstr>Continuous Process</vt:lpstr>
      <vt:lpstr>Building a Culture of Data Literacy</vt:lpstr>
      <vt:lpstr>Data literacy helps us…</vt:lpstr>
      <vt:lpstr>What Data Literacy Looks Like</vt:lpstr>
      <vt:lpstr>Efficient Agenda</vt:lpstr>
      <vt:lpstr>Right Data/Right People</vt:lpstr>
      <vt:lpstr>Systems vs Individual</vt:lpstr>
      <vt:lpstr>Data Sharing</vt:lpstr>
      <vt:lpstr>Data Analyst</vt:lpstr>
      <vt:lpstr>Role of Data Analyst and the Team</vt:lpstr>
      <vt:lpstr>In Action</vt:lpstr>
      <vt:lpstr>Work Time</vt:lpstr>
      <vt:lpstr>Learning Intentions</vt:lpstr>
      <vt:lpstr>Call to Action</vt:lpstr>
      <vt:lpstr>We love feedback!!</vt:lpstr>
      <vt:lpstr>PowerPoint Presentation</vt:lpstr>
      <vt:lpstr>References</vt:lpstr>
      <vt:lpstr>References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Ryan McElhaney</cp:lastModifiedBy>
  <cp:revision>1</cp:revision>
  <dcterms:modified xsi:type="dcterms:W3CDTF">2026-07-14T13:05:04Z</dcterms:modified>
</cp:coreProperties>
</file>