
<file path=[Content_Types].xml><?xml version="1.0" encoding="utf-8"?>
<Types xmlns="http://schemas.openxmlformats.org/package/2006/content-types">
  <Default Extension="jpg" ContentType="image/jpeg"/>
  <Default Extension="xml" ContentType="application/xml"/>
  <Default Extension="png" ContentType="image/png"/>
  <Default Extension="rels" ContentType="application/vnd.openxmlformats-package.relationships+xml"/>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trictFirstAndLastChars="0" autoCompressPictures="0" saveSubsetFonts="1">
  <p:sldMasterIdLst>
    <p:sldMasterId r:id="rId6" id="2147483673"/>
  </p:sldMasterIdLst>
  <p:notesMasterIdLst>
    <p:notesMasterId r:id="rId7"/>
  </p:notesMasterIdLst>
  <p:sldIdLst>
    <p:sldId r:id="rId8" id="256"/>
    <p:sldId r:id="rId9" id="257"/>
    <p:sldId r:id="rId10" id="258"/>
    <p:sldId r:id="rId11" id="259"/>
    <p:sldId r:id="rId12" id="260"/>
    <p:sldId r:id="rId13" id="261"/>
    <p:sldId r:id="rId14" id="262"/>
    <p:sldId r:id="rId15" id="263"/>
    <p:sldId r:id="rId16" id="264"/>
    <p:sldId r:id="rId17" id="265"/>
    <p:sldId r:id="rId18" id="266"/>
    <p:sldId r:id="rId19" id="267"/>
    <p:sldId r:id="rId20" id="268"/>
    <p:sldId r:id="rId21" id="269"/>
    <p:sldId r:id="rId22" id="270"/>
    <p:sldId r:id="rId23" id="271"/>
    <p:sldId r:id="rId24" id="272"/>
    <p:sldId r:id="rId25" id="273"/>
    <p:sldId r:id="rId26" id="274"/>
    <p:sldId r:id="rId27" id="275"/>
    <p:sldId r:id="rId28" id="276"/>
    <p:sldId r:id="rId29" id="277"/>
    <p:sldId r:id="rId30" id="278"/>
    <p:sldId r:id="rId31" id="279"/>
    <p:sldId r:id="rId32" id="280"/>
    <p:sldId r:id="rId33" id="281"/>
    <p:sldId r:id="rId34" id="282"/>
    <p:sldId r:id="rId35" id="283"/>
    <p:sldId r:id="rId36" id="284"/>
  </p:sldIdLst>
  <p:sldSz cx="9144000" cy="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9pPr>
  </p:defaultTextStyle>
  <p:extLst>
    <p:ext uri="{EFAFB233-063F-42B5-8137-9DF3F51BA10A}">
      <p15:sldGuideLst>
        <p15:guide orient="horz" pos="2160" id="1">
          <p15:clr>
            <a:srgbClr val="000000"/>
          </p15:clr>
        </p15:guide>
        <p15:guide pos="2880" id="2">
          <p15:clr>
            <a:srgbClr val="000000"/>
          </p15:clr>
        </p15:guide>
      </p15:sldGuideLst>
    </p:ext>
    <p:ext uri="{2D200454-40CA-4A62-9FC3-DE9A4176ACB9}">
      <p15:notesGuideLst>
        <p15:guide orient="horz" pos="2880" id="1">
          <p15:clr>
            <a:srgbClr val="000000"/>
          </p15:clr>
        </p15:guide>
        <p15:guide pos="2160" id="2">
          <p15:clr>
            <a:srgbClr val="000000"/>
          </p15:clr>
        </p15:guide>
      </p15:notesGuideLst>
    </p:ext>
    <p:ext uri="http://customooxmlschemas.google.com/">
      <go:slidesCustomData xmlns:go="http://customooxmlschemas.google.com/" roundtripDataSignature="AMtx7mh5qqPBIzV5aXmojOITN8KOJBdJYg==" r:id="rId37"/>
    </p:ext>
  </p:extLst>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AB720A5-122A-40BF-9D40-947327B3FE81}">
  <a:tblStyle styleId="{EAB720A5-122A-40BF-9D40-947327B3FE8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Type="http://schemas.openxmlformats.org/officeDocument/2006/relationships/slide" Target="slides/slide13.xml" Id="rId20"></Relationship><Relationship Type="http://schemas.openxmlformats.org/officeDocument/2006/relationships/slide" Target="slides/slide15.xml" Id="rId22"></Relationship><Relationship Type="http://schemas.openxmlformats.org/officeDocument/2006/relationships/slide" Target="slides/slide14.xml" Id="rId21"></Relationship><Relationship Type="http://schemas.openxmlformats.org/officeDocument/2006/relationships/slide" Target="slides/slide17.xml" Id="rId24"></Relationship><Relationship Type="http://schemas.openxmlformats.org/officeDocument/2006/relationships/slide" Target="slides/slide16.xml" Id="rId23"></Relationship><Relationship Type="http://schemas.openxmlformats.org/officeDocument/2006/relationships/theme" Target="theme/theme1.xml" Id="rId1"></Relationship><Relationship Type="http://schemas.openxmlformats.org/officeDocument/2006/relationships/viewProps" Target="viewProps.xml" Id="rId2"></Relationship><Relationship Type="http://schemas.openxmlformats.org/officeDocument/2006/relationships/presProps" Target="presProps.xml" Id="rId3"></Relationship><Relationship Type="http://schemas.openxmlformats.org/officeDocument/2006/relationships/tableStyles" Target="tableStyles.xml" Id="rId4"></Relationship><Relationship Type="http://schemas.openxmlformats.org/officeDocument/2006/relationships/slide" Target="slides/slide2.xml" Id="rId9"></Relationship><Relationship Type="http://schemas.openxmlformats.org/officeDocument/2006/relationships/slide" Target="slides/slide19.xml" Id="rId26"></Relationship><Relationship Type="http://schemas.openxmlformats.org/officeDocument/2006/relationships/slide" Target="slides/slide18.xml" Id="rId25"></Relationship><Relationship Type="http://schemas.openxmlformats.org/officeDocument/2006/relationships/slide" Target="slides/slide21.xml" Id="rId28"></Relationship><Relationship Type="http://schemas.openxmlformats.org/officeDocument/2006/relationships/slide" Target="slides/slide20.xml" Id="rId27"></Relationship><Relationship Type="http://schemas.openxmlformats.org/officeDocument/2006/relationships/commentAuthors" Target="commentAuthors.xml" Id="rId5"></Relationship><Relationship Type="http://schemas.openxmlformats.org/officeDocument/2006/relationships/slideMaster" Target="slideMasters/slideMaster1.xml" Id="rId6"></Relationship><Relationship Type="http://schemas.openxmlformats.org/officeDocument/2006/relationships/slide" Target="slides/slide22.xml" Id="rId29"></Relationship><Relationship Type="http://schemas.openxmlformats.org/officeDocument/2006/relationships/notesMaster" Target="notesMasters/notesMaster1.xml" Id="rId7"></Relationship><Relationship Type="http://schemas.openxmlformats.org/officeDocument/2006/relationships/slide" Target="slides/slide1.xml" Id="rId8"></Relationship><Relationship Type="http://schemas.openxmlformats.org/officeDocument/2006/relationships/slide" Target="slides/slide24.xml" Id="rId31"></Relationship><Relationship Type="http://schemas.openxmlformats.org/officeDocument/2006/relationships/slide" Target="slides/slide23.xml" Id="rId30"></Relationship><Relationship Type="http://schemas.openxmlformats.org/officeDocument/2006/relationships/slide" Target="slides/slide4.xml" Id="rId11"></Relationship><Relationship Type="http://schemas.openxmlformats.org/officeDocument/2006/relationships/slide" Target="slides/slide26.xml" Id="rId33"></Relationship><Relationship Type="http://schemas.openxmlformats.org/officeDocument/2006/relationships/slide" Target="slides/slide3.xml" Id="rId10"></Relationship><Relationship Type="http://schemas.openxmlformats.org/officeDocument/2006/relationships/slide" Target="slides/slide25.xml" Id="rId32"></Relationship><Relationship Type="http://schemas.openxmlformats.org/officeDocument/2006/relationships/slide" Target="slides/slide6.xml" Id="rId13"></Relationship><Relationship Type="http://schemas.openxmlformats.org/officeDocument/2006/relationships/slide" Target="slides/slide28.xml" Id="rId35"></Relationship><Relationship Type="http://schemas.openxmlformats.org/officeDocument/2006/relationships/slide" Target="slides/slide5.xml" Id="rId12"></Relationship><Relationship Type="http://schemas.openxmlformats.org/officeDocument/2006/relationships/slide" Target="slides/slide27.xml" Id="rId34"></Relationship><Relationship Type="http://schemas.openxmlformats.org/officeDocument/2006/relationships/slide" Target="slides/slide8.xml" Id="rId15"></Relationship><Relationship Type="http://schemas.openxmlformats.org/officeDocument/2006/relationships/slide" Target="slides/slide7.xml" Id="rId14"></Relationship><Relationship Type="http://schemas.openxmlformats.org/officeDocument/2006/relationships/slide" Target="slides/slide29.xml" Id="rId36"></Relationship><Relationship Type="http://schemas.openxmlformats.org/officeDocument/2006/relationships/slide" Target="slides/slide10.xml" Id="rId17"></Relationship><Relationship Type="http://schemas.openxmlformats.org/officeDocument/2006/relationships/slide" Target="slides/slide9.xml" Id="rId16"></Relationship><Relationship Type="http://schemas.openxmlformats.org/officeDocument/2006/relationships/slide" Target="slides/slide12.xml" Id="rId19"></Relationship><Relationship Type="http://schemas.openxmlformats.org/officeDocument/2006/relationships/slide" Target="slides/slide11.xml" Id="rId18"></Relationship><Relationship Target="metadata" Type="http://customschemas.google.com/relationships/presentationmetadata" Id="rId37"></Relationship></Relationships>
</file>

<file path=ppt/comments/comment1.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comments/comment2.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comments/comment3.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comments/comment4.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comments/comment5.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comments/comment6.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3" name="Google Shape;2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222222"/>
              </a:buClr>
              <a:buSzPts val="1200"/>
              <a:buFont typeface="Calibri"/>
              <a:buNone/>
            </a:pPr>
            <a:r>
              <a:t/>
            </a:r>
            <a:endParaRPr>
              <a:solidFill>
                <a:srgbClr val="000000"/>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75" name="Google Shape;2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8ae25334f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ae25334f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8ae25334f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8ae25334f5_0_12:notes"/>
          <p:cNvSpPr/>
          <p:nvPr>
            <p:ph idx="2" type="sldImg"/>
          </p:nvPr>
        </p:nvSpPr>
        <p:spPr>
          <a:xfrm>
            <a:off x="1159922" y="685257"/>
            <a:ext cx="4538100" cy="34293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8ae25334f5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8ae25334f5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Clr>
                <a:schemeClr val="dk1"/>
              </a:buClr>
              <a:buSzPts val="1200"/>
              <a:buFont typeface="Calibri"/>
              <a:buNone/>
            </a:pPr>
            <a:r>
              <a:rPr lang="en-US"/>
              <a:t>What does this look like at home?</a:t>
            </a:r>
            <a:endParaRPr/>
          </a:p>
          <a:p>
            <a:pPr indent="0" lvl="0" marL="457200" rtl="0" algn="l">
              <a:lnSpc>
                <a:spcPct val="115000"/>
              </a:lnSpc>
              <a:spcBef>
                <a:spcPts val="0"/>
              </a:spcBef>
              <a:spcAft>
                <a:spcPts val="0"/>
              </a:spcAft>
              <a:buClr>
                <a:schemeClr val="dk1"/>
              </a:buClr>
              <a:buSzPts val="1200"/>
              <a:buFont typeface="Calibri"/>
              <a:buNone/>
            </a:pPr>
            <a:r>
              <a:rPr lang="en-US"/>
              <a:t>Facilitator</a:t>
            </a:r>
            <a:endParaRPr/>
          </a:p>
          <a:p>
            <a:pPr indent="-546087" lvl="0" marL="3657508" rtl="0" algn="l">
              <a:lnSpc>
                <a:spcPct val="115000"/>
              </a:lnSpc>
              <a:spcBef>
                <a:spcPts val="0"/>
              </a:spcBef>
              <a:spcAft>
                <a:spcPts val="0"/>
              </a:spcAft>
              <a:buClr>
                <a:srgbClr val="000000"/>
              </a:buClr>
              <a:buSzPts val="3000"/>
              <a:buFont typeface="Verdana"/>
              <a:buChar char="❏"/>
            </a:pPr>
            <a:r>
              <a:rPr lang="en-US"/>
              <a:t>Its time to take out your downloaded sheet.  We are going to only work first on what is outlined in the blue box – routines and procedures is coming up next.  Write down your SW expectations and create classroom behaviors consistent with these expectations.  If you already have these, examine them -  to see if they are adequate and meet the recommended criteria of </a:t>
            </a:r>
            <a:endParaRPr/>
          </a:p>
          <a:p>
            <a:pPr indent="-546087" lvl="0" marL="3657508" rtl="0" algn="l">
              <a:lnSpc>
                <a:spcPct val="115000"/>
              </a:lnSpc>
              <a:spcBef>
                <a:spcPts val="0"/>
              </a:spcBef>
              <a:spcAft>
                <a:spcPts val="0"/>
              </a:spcAft>
              <a:buClr>
                <a:srgbClr val="000000"/>
              </a:buClr>
              <a:buSzPts val="3000"/>
              <a:buFont typeface="Verdana"/>
              <a:buChar char="❏"/>
            </a:pPr>
            <a:r>
              <a:rPr i="1" lang="en-US" sz="1200">
                <a:solidFill>
                  <a:srgbClr val="000000"/>
                </a:solidFill>
                <a:latin typeface="Verdana"/>
                <a:ea typeface="Verdana"/>
                <a:cs typeface="Verdana"/>
                <a:sym typeface="Verdana"/>
              </a:rPr>
              <a:t>Observable MeasurablePositively StatedUnderstandableApplicable</a:t>
            </a:r>
            <a:endParaRPr i="1" sz="1200">
              <a:solidFill>
                <a:srgbClr val="000000"/>
              </a:solidFill>
              <a:latin typeface="Verdana"/>
              <a:ea typeface="Verdana"/>
              <a:cs typeface="Verdana"/>
              <a:sym typeface="Verdana"/>
            </a:endParaRPr>
          </a:p>
          <a:p>
            <a:pPr indent="-355587" lvl="0" marL="3657508" rtl="0" algn="l">
              <a:lnSpc>
                <a:spcPct val="115000"/>
              </a:lnSpc>
              <a:spcBef>
                <a:spcPts val="0"/>
              </a:spcBef>
              <a:spcAft>
                <a:spcPts val="0"/>
              </a:spcAft>
              <a:buClr>
                <a:srgbClr val="000000"/>
              </a:buClr>
              <a:buSzPts val="3000"/>
              <a:buFont typeface="Verdana"/>
              <a:buNone/>
            </a:pPr>
            <a:r>
              <a:t/>
            </a:r>
            <a:endParaRPr i="1" sz="1200">
              <a:solidFill>
                <a:srgbClr val="000000"/>
              </a:solidFill>
              <a:latin typeface="Verdana"/>
              <a:ea typeface="Verdana"/>
              <a:cs typeface="Verdana"/>
              <a:sym typeface="Verdana"/>
            </a:endParaRPr>
          </a:p>
          <a:p>
            <a:pPr indent="0" lvl="0" marL="457200" rtl="0" algn="l">
              <a:lnSpc>
                <a:spcPct val="115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9" name="Google Shape;29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89011d8afb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9011d8afb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89011d8afb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89011d8afb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9011d8afb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89011d8afb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Clr>
                <a:schemeClr val="dk1"/>
              </a:buClr>
              <a:buSzPts val="1200"/>
              <a:buFont typeface="Calibri"/>
              <a:buNone/>
            </a:pPr>
            <a:r>
              <a:t/>
            </a:r>
            <a:endParaRPr/>
          </a:p>
        </p:txBody>
      </p:sp>
      <p:sp>
        <p:nvSpPr>
          <p:cNvPr id="319" name="Google Shape;31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rPr lang="en-US"/>
              <a:t>Take a moment and jot your personal thoughts down before going into Breakout rooms for discussion</a:t>
            </a:r>
            <a:endParaRPr/>
          </a:p>
          <a:p>
            <a:pPr indent="0" lvl="0" marL="0" marR="0" rtl="0" algn="l">
              <a:lnSpc>
                <a:spcPct val="100000"/>
              </a:lnSpc>
              <a:spcBef>
                <a:spcPts val="0"/>
              </a:spcBef>
              <a:spcAft>
                <a:spcPts val="0"/>
              </a:spcAft>
              <a:buClr>
                <a:schemeClr val="dk1"/>
              </a:buClr>
              <a:buSzPts val="1200"/>
              <a:buFont typeface="Calibri"/>
              <a:buNone/>
            </a:pPr>
            <a:r>
              <a:t/>
            </a:r>
            <a:endParaRPr sz="1000">
              <a:latin typeface="Verdana"/>
              <a:ea typeface="Verdana"/>
              <a:cs typeface="Verdana"/>
              <a:sym typeface="Verdana"/>
            </a:endParaRPr>
          </a:p>
        </p:txBody>
      </p:sp>
      <p:sp>
        <p:nvSpPr>
          <p:cNvPr id="326" name="Google Shape;32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9: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334" name="Google Shape;334;p19: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family engagement</a:t>
            </a:r>
            <a:endParaRPr/>
          </a:p>
        </p:txBody>
      </p:sp>
      <p:sp>
        <p:nvSpPr>
          <p:cNvPr id="341" name="Google Shape;34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890125229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890125229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t>Facilitator</a:t>
            </a:r>
            <a:endParaRPr/>
          </a:p>
          <a:p>
            <a:pPr indent="-317500" lvl="0" marL="457200" marR="0" rtl="0" algn="l">
              <a:lnSpc>
                <a:spcPct val="100000"/>
              </a:lnSpc>
              <a:spcBef>
                <a:spcPts val="0"/>
              </a:spcBef>
              <a:spcAft>
                <a:spcPts val="0"/>
              </a:spcAft>
              <a:buClr>
                <a:schemeClr val="dk1"/>
              </a:buClr>
              <a:buSzPts val="1400"/>
              <a:buFont typeface="Calibri"/>
              <a:buChar char="●"/>
            </a:pPr>
            <a:r>
              <a:rPr lang="en-US"/>
              <a:t>Keeping up with our roadmap</a:t>
            </a:r>
            <a:endParaRPr/>
          </a:p>
          <a:p>
            <a:pPr indent="-317500" lvl="0" marL="457200" marR="0" rtl="0" algn="l">
              <a:lnSpc>
                <a:spcPct val="100000"/>
              </a:lnSpc>
              <a:spcBef>
                <a:spcPts val="0"/>
              </a:spcBef>
              <a:spcAft>
                <a:spcPts val="0"/>
              </a:spcAft>
              <a:buClr>
                <a:schemeClr val="dk1"/>
              </a:buClr>
              <a:buSzPts val="1400"/>
              <a:buFont typeface="Calibri"/>
              <a:buChar char="●"/>
            </a:pPr>
            <a:r>
              <a:rPr lang="en-US"/>
              <a:t>In this module, we discuss the alignment of classroom expectations to the schoolwide expectations.  Next, we review the utilization of routines and procedures to positively impact student learning.</a:t>
            </a:r>
            <a:endParaRPr/>
          </a:p>
          <a:p>
            <a:pPr indent="0" lvl="0" marL="0" marR="0" rtl="0" algn="l">
              <a:lnSpc>
                <a:spcPct val="100000"/>
              </a:lnSpc>
              <a:spcBef>
                <a:spcPts val="0"/>
              </a:spcBef>
              <a:spcAft>
                <a:spcPts val="0"/>
              </a:spcAft>
              <a:buClr>
                <a:schemeClr val="dk1"/>
              </a:buClr>
              <a:buSzPts val="1400"/>
              <a:buFont typeface="Calibri"/>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20" name="Google Shape;220;g890125229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latin typeface="Verdana"/>
              <a:ea typeface="Verdana"/>
              <a:cs typeface="Verdana"/>
              <a:sym typeface="Verdana"/>
            </a:endParaRPr>
          </a:p>
          <a:p>
            <a:pPr indent="0" lvl="0" marL="0" marR="0" rtl="0" algn="l">
              <a:lnSpc>
                <a:spcPct val="100000"/>
              </a:lnSpc>
              <a:spcBef>
                <a:spcPts val="0"/>
              </a:spcBef>
              <a:spcAft>
                <a:spcPts val="0"/>
              </a:spcAft>
              <a:buClr>
                <a:schemeClr val="dk1"/>
              </a:buClr>
              <a:buSzPts val="1200"/>
              <a:buFont typeface="Calibri"/>
              <a:buNone/>
            </a:pPr>
            <a:r>
              <a:t/>
            </a:r>
            <a:endParaRPr>
              <a:latin typeface="Verdana"/>
              <a:ea typeface="Verdana"/>
              <a:cs typeface="Verdana"/>
              <a:sym typeface="Verdana"/>
            </a:endParaRPr>
          </a:p>
          <a:p>
            <a:pPr indent="0" lvl="0" marL="457200" marR="0" rtl="0" algn="l">
              <a:lnSpc>
                <a:spcPct val="100000"/>
              </a:lnSpc>
              <a:spcBef>
                <a:spcPts val="0"/>
              </a:spcBef>
              <a:spcAft>
                <a:spcPts val="0"/>
              </a:spcAft>
              <a:buClr>
                <a:schemeClr val="dk1"/>
              </a:buClr>
              <a:buSzPts val="1200"/>
              <a:buFont typeface="Calibri"/>
              <a:buNone/>
            </a:pPr>
            <a:r>
              <a:t/>
            </a:r>
            <a:endParaRPr>
              <a:latin typeface="Verdana"/>
              <a:ea typeface="Verdana"/>
              <a:cs typeface="Verdana"/>
              <a:sym typeface="Verdana"/>
            </a:endParaRPr>
          </a:p>
          <a:p>
            <a:pPr indent="0" lvl="0" marL="0" marR="0" rtl="0" algn="l">
              <a:lnSpc>
                <a:spcPct val="100000"/>
              </a:lnSpc>
              <a:spcBef>
                <a:spcPts val="0"/>
              </a:spcBef>
              <a:spcAft>
                <a:spcPts val="0"/>
              </a:spcAft>
              <a:buClr>
                <a:schemeClr val="dk1"/>
              </a:buClr>
              <a:buSzPts val="1200"/>
              <a:buFont typeface="Calibri"/>
              <a:buNone/>
            </a:pPr>
            <a:r>
              <a:t/>
            </a:r>
            <a:endParaRPr>
              <a:latin typeface="Verdana"/>
              <a:ea typeface="Verdana"/>
              <a:cs typeface="Verdana"/>
              <a:sym typeface="Verdana"/>
            </a:endParaRPr>
          </a:p>
          <a:p>
            <a:pPr indent="-304800" lvl="0" marL="457200" marR="0" rtl="0" algn="l">
              <a:lnSpc>
                <a:spcPct val="100000"/>
              </a:lnSpc>
              <a:spcBef>
                <a:spcPts val="0"/>
              </a:spcBef>
              <a:spcAft>
                <a:spcPts val="0"/>
              </a:spcAft>
              <a:buClr>
                <a:schemeClr val="dk1"/>
              </a:buClr>
              <a:buSzPts val="1200"/>
              <a:buFont typeface="Verdana"/>
              <a:buChar char="●"/>
            </a:pPr>
            <a:r>
              <a:rPr lang="en-US" sz="1200">
                <a:latin typeface="Verdana"/>
                <a:ea typeface="Verdana"/>
                <a:cs typeface="Verdana"/>
                <a:sym typeface="Verdana"/>
              </a:rPr>
              <a:t>This is referring to the idea that we can look to data for those times when students are off task, transitions that are difficult, etc. to determine when a procedure/routine is needed. It might be helpful to have a colleague observe and document times when things aren’t running as tightly as they could - suggest times for procedures/routines as well as things they’ve used that have worked well. Everyone needs to find what works for them, but especially new teachers would benefit from ideas that work and could be tweaked to meet their own style.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47" name="Google Shape;34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rPr lang="en-US"/>
              <a:t>Do we show this?</a:t>
            </a:r>
            <a:endParaRPr/>
          </a:p>
        </p:txBody>
      </p:sp>
      <p:sp>
        <p:nvSpPr>
          <p:cNvPr id="353" name="Google Shape;35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61" name="Google Shape;36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SzPts val="1400"/>
              <a:buNone/>
            </a:pPr>
            <a:r>
              <a:t/>
            </a:r>
            <a:endParaRPr/>
          </a:p>
          <a:p>
            <a:pPr indent="0" lvl="0" marL="457200" marR="0" rtl="0" algn="l">
              <a:lnSpc>
                <a:spcPct val="100000"/>
              </a:lnSpc>
              <a:spcBef>
                <a:spcPts val="0"/>
              </a:spcBef>
              <a:spcAft>
                <a:spcPts val="0"/>
              </a:spcAft>
              <a:buClr>
                <a:schemeClr val="dk1"/>
              </a:buClr>
              <a:buSzPts val="1200"/>
              <a:buFont typeface="Calibri"/>
              <a:buNone/>
            </a:pPr>
            <a:r>
              <a:t/>
            </a:r>
            <a:endParaRPr/>
          </a:p>
        </p:txBody>
      </p:sp>
      <p:sp>
        <p:nvSpPr>
          <p:cNvPr id="368" name="Google Shape;36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75" name="Google Shape;37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rPr lang="en-US"/>
              <a:t>virtual and physical</a:t>
            </a:r>
            <a:endParaRPr/>
          </a:p>
        </p:txBody>
      </p:sp>
      <p:sp>
        <p:nvSpPr>
          <p:cNvPr id="381" name="Google Shape;38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81d6e9f0f8_0_1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000">
              <a:latin typeface="Verdana"/>
              <a:ea typeface="Verdana"/>
              <a:cs typeface="Verdana"/>
              <a:sym typeface="Verdana"/>
            </a:endParaRPr>
          </a:p>
        </p:txBody>
      </p:sp>
      <p:sp>
        <p:nvSpPr>
          <p:cNvPr id="387" name="Google Shape;387;g81d6e9f0f8_0_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81d6e9f0f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81d6e9f0f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81d6e9f0f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81d6e9f0f8_0_3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81d6e9f0f8_0_3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81d6e9f0f8_0_3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81d6e9f0f8_0_5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81d6e9f0f8_0_5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408" name="Google Shape;408;g81d6e9f0f8_0_5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901252297_0_8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SzPts val="1400"/>
              <a:buNone/>
            </a:pPr>
            <a:r>
              <a:t/>
            </a:r>
            <a:endParaRPr>
              <a:latin typeface="Verdana"/>
              <a:ea typeface="Verdana"/>
              <a:cs typeface="Verdana"/>
              <a:sym typeface="Verdana"/>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27" name="Google Shape;227;g8901252297_0_8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8901252297_0_8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901252297_0_8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8901252297_0_8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89011d8afb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9011d8afb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89011d8afb_0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901252297_0_4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8901252297_0_4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Facilitator</a:t>
            </a:r>
            <a:endParaRPr/>
          </a:p>
          <a:p>
            <a:pPr indent="0" lvl="0" marL="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400"/>
              <a:buFont typeface="Calibri"/>
              <a:buChar char="●"/>
            </a:pPr>
            <a:r>
              <a:rPr lang="en-US"/>
              <a:t>The rationale for the clarity around the positive behaviors for success and the alignment to the school wide expectations is what we already know:  Consistency Matters.  We want students to feel safe in a predictable classroom so they can be engaged in their thinking and learning.</a:t>
            </a:r>
            <a:endParaRPr/>
          </a:p>
          <a:p>
            <a:pPr indent="0" lvl="0" marL="4572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400"/>
              <a:buFont typeface="Calibri"/>
              <a:buChar char="●"/>
            </a:pPr>
            <a:r>
              <a:rPr lang="en-US"/>
              <a:t>This instruction is part of what we’ve called classroom management in the past.  Challenge thinking to consider it in another way - instead of classroom management, just instruction</a:t>
            </a:r>
            <a:endParaRPr/>
          </a:p>
          <a:p>
            <a:pPr indent="-228600" lvl="0" marL="457200" rtl="0" algn="l">
              <a:lnSpc>
                <a:spcPct val="100000"/>
              </a:lnSpc>
              <a:spcBef>
                <a:spcPts val="0"/>
              </a:spcBef>
              <a:spcAft>
                <a:spcPts val="0"/>
              </a:spcAft>
              <a:buClr>
                <a:schemeClr val="dk1"/>
              </a:buClr>
              <a:buSzPts val="1400"/>
              <a:buFont typeface="Calibri"/>
              <a:buNone/>
            </a:pPr>
            <a:r>
              <a:t/>
            </a:r>
            <a:endParaRPr/>
          </a:p>
          <a:p>
            <a:pPr indent="-317500" lvl="0" marL="457200" rtl="0" algn="l">
              <a:lnSpc>
                <a:spcPct val="100000"/>
              </a:lnSpc>
              <a:spcBef>
                <a:spcPts val="0"/>
              </a:spcBef>
              <a:spcAft>
                <a:spcPts val="0"/>
              </a:spcAft>
              <a:buClr>
                <a:schemeClr val="dk1"/>
              </a:buClr>
              <a:buSzPts val="1400"/>
              <a:buFont typeface="Calibri"/>
              <a:buChar char="●"/>
            </a:pPr>
            <a:r>
              <a:rPr lang="en-US"/>
              <a:t>However we reference it - Hattie:Effect size of Classroom Management=0.52.</a:t>
            </a:r>
            <a:endParaRPr/>
          </a:p>
          <a:p>
            <a:pPr indent="0" lvl="0" marL="4572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400"/>
              <a:buFont typeface="Calibri"/>
              <a:buChar char="●"/>
            </a:pPr>
            <a:r>
              <a:rPr lang="en-US"/>
              <a:t> Increased predictability in the environment helps support student’s social/emotional well-being. While they will challenge expectations to see if you really mean what you say, student’s crave stability, consistency and predictability, particularly those dealing with trauma or home lives that are unpredictable.</a:t>
            </a:r>
            <a:endParaRPr/>
          </a:p>
          <a:p>
            <a:pPr indent="0" lvl="0" marL="4572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400"/>
              <a:buFont typeface="Calibri"/>
              <a:buChar char="●"/>
            </a:pPr>
            <a:r>
              <a:rPr lang="en-US"/>
              <a:t>Having classroom procedures:</a:t>
            </a:r>
            <a:endParaRPr/>
          </a:p>
          <a:p>
            <a:pPr indent="-317500" lvl="1" marL="914400" rtl="0" algn="l">
              <a:lnSpc>
                <a:spcPct val="100000"/>
              </a:lnSpc>
              <a:spcBef>
                <a:spcPts val="0"/>
              </a:spcBef>
              <a:spcAft>
                <a:spcPts val="0"/>
              </a:spcAft>
              <a:buClr>
                <a:schemeClr val="dk1"/>
              </a:buClr>
              <a:buSzPts val="1400"/>
              <a:buFont typeface="Calibri"/>
              <a:buChar char="○"/>
            </a:pPr>
            <a:r>
              <a:rPr lang="en-US"/>
              <a:t>increases instruction time by preventing problem behavior</a:t>
            </a:r>
            <a:endParaRPr/>
          </a:p>
          <a:p>
            <a:pPr indent="-317500" lvl="1" marL="914400" rtl="0" algn="l">
              <a:lnSpc>
                <a:spcPct val="100000"/>
              </a:lnSpc>
              <a:spcBef>
                <a:spcPts val="0"/>
              </a:spcBef>
              <a:spcAft>
                <a:spcPts val="0"/>
              </a:spcAft>
              <a:buClr>
                <a:schemeClr val="dk1"/>
              </a:buClr>
              <a:buSzPts val="1400"/>
              <a:buFont typeface="Calibri"/>
              <a:buChar char="○"/>
            </a:pPr>
            <a:r>
              <a:rPr lang="en-US"/>
              <a:t>Improves classroom climate</a:t>
            </a:r>
            <a:endParaRPr/>
          </a:p>
          <a:p>
            <a:pPr indent="-317500" lvl="1" marL="914400" rtl="0" algn="l">
              <a:lnSpc>
                <a:spcPct val="100000"/>
              </a:lnSpc>
              <a:spcBef>
                <a:spcPts val="0"/>
              </a:spcBef>
              <a:spcAft>
                <a:spcPts val="0"/>
              </a:spcAft>
              <a:buClr>
                <a:schemeClr val="dk1"/>
              </a:buClr>
              <a:buSzPts val="1400"/>
              <a:buFont typeface="Calibri"/>
              <a:buChar char="○"/>
            </a:pPr>
            <a:r>
              <a:rPr lang="en-US"/>
              <a:t>Creates shared ownership of the classroom</a:t>
            </a:r>
            <a:endParaRPr/>
          </a:p>
          <a:p>
            <a:pPr indent="-317500" lvl="1" marL="914400" rtl="0" algn="l">
              <a:lnSpc>
                <a:spcPct val="100000"/>
              </a:lnSpc>
              <a:spcBef>
                <a:spcPts val="0"/>
              </a:spcBef>
              <a:spcAft>
                <a:spcPts val="0"/>
              </a:spcAft>
              <a:buClr>
                <a:schemeClr val="dk1"/>
              </a:buClr>
              <a:buSzPts val="1400"/>
              <a:buFont typeface="Calibri"/>
              <a:buChar char="○"/>
            </a:pPr>
            <a:r>
              <a:rPr lang="en-US"/>
              <a:t>Develops self-discipline</a:t>
            </a:r>
            <a:endParaRPr/>
          </a:p>
          <a:p>
            <a:pPr indent="0" lvl="0" marL="457200" rtl="0" algn="l">
              <a:lnSpc>
                <a:spcPct val="100000"/>
              </a:lnSpc>
              <a:spcBef>
                <a:spcPts val="0"/>
              </a:spcBef>
              <a:spcAft>
                <a:spcPts val="0"/>
              </a:spcAft>
              <a:buClr>
                <a:schemeClr val="dk1"/>
              </a:buClr>
              <a:buSzPts val="1200"/>
              <a:buFont typeface="Calibri"/>
              <a:buNone/>
            </a:pPr>
            <a:r>
              <a:t/>
            </a:r>
            <a:endParaRPr/>
          </a:p>
        </p:txBody>
      </p:sp>
      <p:sp>
        <p:nvSpPr>
          <p:cNvPr id="249" name="Google Shape;249;g8901252297_0_4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SzPts val="1400"/>
              <a:buNone/>
            </a:pPr>
            <a:r>
              <a:rPr lang="en-US"/>
              <a:t>Possibly add a remote learning column; changing cafeteria to meals, take out assembly</a:t>
            </a:r>
            <a:endParaRPr/>
          </a:p>
        </p:txBody>
      </p:sp>
      <p:sp>
        <p:nvSpPr>
          <p:cNvPr id="256" name="Google Shape;25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63" name="Google Shape;26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8901252297_0_6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222222"/>
              </a:buClr>
              <a:buSzPts val="950"/>
              <a:buFont typeface="Calibri"/>
              <a:buNone/>
            </a:pPr>
            <a:r>
              <a:rPr lang="en-US" sz="950">
                <a:solidFill>
                  <a:srgbClr val="222222"/>
                </a:solidFill>
                <a:highlight>
                  <a:srgbClr val="FFFFFF"/>
                </a:highlight>
              </a:rPr>
              <a:t>Facilitator</a:t>
            </a:r>
            <a:endParaRPr sz="950">
              <a:solidFill>
                <a:srgbClr val="222222"/>
              </a:solidFill>
              <a:highlight>
                <a:srgbClr val="FFFFFF"/>
              </a:highlight>
            </a:endParaRPr>
          </a:p>
          <a:p>
            <a:pPr indent="-288925" lvl="0" marL="457200" rtl="0" algn="l">
              <a:lnSpc>
                <a:spcPct val="115000"/>
              </a:lnSpc>
              <a:spcBef>
                <a:spcPts val="0"/>
              </a:spcBef>
              <a:spcAft>
                <a:spcPts val="0"/>
              </a:spcAft>
              <a:buClr>
                <a:srgbClr val="222222"/>
              </a:buClr>
              <a:buSzPts val="950"/>
              <a:buFont typeface="Calibri"/>
              <a:buChar char="●"/>
            </a:pPr>
            <a:r>
              <a:rPr lang="en-US" sz="950">
                <a:solidFill>
                  <a:srgbClr val="222222"/>
                </a:solidFill>
                <a:highlight>
                  <a:srgbClr val="FFFFFF"/>
                </a:highlight>
              </a:rPr>
              <a:t>Before advancing to the next slide, decide which numbered items could be used as an expected classroom behavior.   </a:t>
            </a:r>
            <a:endParaRPr/>
          </a:p>
          <a:p>
            <a:pPr indent="0" lvl="0" marL="0" rtl="0" algn="l">
              <a:lnSpc>
                <a:spcPct val="115000"/>
              </a:lnSpc>
              <a:spcBef>
                <a:spcPts val="0"/>
              </a:spcBef>
              <a:spcAft>
                <a:spcPts val="0"/>
              </a:spcAft>
              <a:buClr>
                <a:srgbClr val="222222"/>
              </a:buClr>
              <a:buSzPts val="950"/>
              <a:buFont typeface="Calibri"/>
              <a:buNone/>
            </a:pPr>
            <a:r>
              <a:t/>
            </a:r>
            <a:endParaRPr sz="950">
              <a:solidFill>
                <a:srgbClr val="222222"/>
              </a:solidFill>
              <a:highlight>
                <a:srgbClr val="FFFFFF"/>
              </a:highlight>
            </a:endParaRPr>
          </a:p>
          <a:p>
            <a:pPr indent="-288925" lvl="0" marL="457200" rtl="0" algn="l">
              <a:lnSpc>
                <a:spcPct val="115000"/>
              </a:lnSpc>
              <a:spcBef>
                <a:spcPts val="0"/>
              </a:spcBef>
              <a:spcAft>
                <a:spcPts val="0"/>
              </a:spcAft>
              <a:buClr>
                <a:srgbClr val="222222"/>
              </a:buClr>
              <a:buSzPts val="950"/>
              <a:buFont typeface="Calibri"/>
              <a:buChar char="●"/>
            </a:pPr>
            <a:r>
              <a:rPr lang="en-US" sz="950">
                <a:solidFill>
                  <a:srgbClr val="222222"/>
                </a:solidFill>
                <a:highlight>
                  <a:srgbClr val="FFFFFF"/>
                </a:highlight>
              </a:rPr>
              <a:t>This will be an activity with Yes /No cards. After reminding participants of the guidelines for writing behaviors (rules) listed in the notes, the facilitator would read the statement and they would hold up their cards. Bullets 1,3,4 are expectations (more general, not measurable…), and 2 and 5 are behaviors.</a:t>
            </a:r>
            <a:endParaRPr>
              <a:latin typeface="Verdana"/>
              <a:ea typeface="Verdana"/>
              <a:cs typeface="Verdana"/>
              <a:sym typeface="Verdana"/>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Use the YES/NO cards - then with partner, for a higher level thinking, how would you change the “no” into a “yes” - (we’ll tell our audience what we are doing here - making a task higher level) (Alternatively, have them stand for a behavior, remain seated if not.)</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Talk and decide… which of these statements meet the 5 guidelines for writing rules, now referred to as behaviors?  Remember, to be considered a “behavior,” it must be observable, measurable, positively stated, understandable, and always applicable. </a:t>
            </a:r>
            <a:endParaRPr>
              <a:latin typeface="Verdana"/>
              <a:ea typeface="Verdana"/>
              <a:cs typeface="Verdana"/>
              <a:sym typeface="Verdana"/>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Ask them to revise the examples that are not behaviors to make them work as behaviors.  Ask volunteers to share.</a:t>
            </a:r>
            <a:endParaRPr>
              <a:latin typeface="Verdana"/>
              <a:ea typeface="Verdana"/>
              <a:cs typeface="Verdana"/>
              <a:sym typeface="Verdana"/>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69" name="Google Shape;269;g8901252297_0_6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5" name="Shape 15"/>
        <p:cNvGrpSpPr/>
        <p:nvPr/>
      </p:nvGrpSpPr>
      <p:grpSpPr>
        <a:xfrm>
          <a:off x="0" y="0"/>
          <a:ext cx="0" cy="0"/>
          <a:chOff x="0" y="0"/>
          <a:chExt cx="0" cy="0"/>
        </a:xfrm>
      </p:grpSpPr>
      <p:pic>
        <p:nvPicPr>
          <p:cNvPr descr="Decorative Image of Smiling kids" id="16" name="Google Shape;16;p2"/>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17" name="Google Shape;17;p2"/>
          <p:cNvSpPr txBox="1"/>
          <p:nvPr>
            <p:ph type="ctrTitle"/>
          </p:nvPr>
        </p:nvSpPr>
        <p:spPr>
          <a:xfrm>
            <a:off x="953254" y="3671154"/>
            <a:ext cx="7240509" cy="1470025"/>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86" name="Shape 86"/>
        <p:cNvGrpSpPr/>
        <p:nvPr/>
      </p:nvGrpSpPr>
      <p:grpSpPr>
        <a:xfrm>
          <a:off x="0" y="0"/>
          <a:ext cx="0" cy="0"/>
          <a:chOff x="0" y="0"/>
          <a:chExt cx="0" cy="0"/>
        </a:xfrm>
      </p:grpSpPr>
      <p:pic>
        <p:nvPicPr>
          <p:cNvPr descr="Decorative image of professionals around a computer" id="87" name="Google Shape;87;p11"/>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88" name="Google Shape;88;p11"/>
          <p:cNvSpPr txBox="1"/>
          <p:nvPr>
            <p:ph type="ctrTitle"/>
          </p:nvPr>
        </p:nvSpPr>
        <p:spPr>
          <a:xfrm>
            <a:off x="953254" y="3671154"/>
            <a:ext cx="7240509" cy="1470025"/>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0" name="Google Shape;9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93" name="Google Shape;93;p11"/>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94" name="Shape 94"/>
        <p:cNvGrpSpPr/>
        <p:nvPr/>
      </p:nvGrpSpPr>
      <p:grpSpPr>
        <a:xfrm>
          <a:off x="0" y="0"/>
          <a:ext cx="0" cy="0"/>
          <a:chOff x="0" y="0"/>
          <a:chExt cx="0" cy="0"/>
        </a:xfrm>
      </p:grpSpPr>
      <p:pic>
        <p:nvPicPr>
          <p:cNvPr descr="Decorative image of smiling professionals" id="95" name="Google Shape;95;p12"/>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96" name="Google Shape;96;p12"/>
          <p:cNvSpPr txBox="1"/>
          <p:nvPr>
            <p:ph type="ctrTitle"/>
          </p:nvPr>
        </p:nvSpPr>
        <p:spPr>
          <a:xfrm>
            <a:off x="953254" y="3671154"/>
            <a:ext cx="7240509" cy="1470025"/>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2"/>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8" name="Google Shape;9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p12"/>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p:cSld name="5_Title Slide">
    <p:spTree>
      <p:nvGrpSpPr>
        <p:cNvPr id="102" name="Shape 102"/>
        <p:cNvGrpSpPr/>
        <p:nvPr/>
      </p:nvGrpSpPr>
      <p:grpSpPr>
        <a:xfrm>
          <a:off x="0" y="0"/>
          <a:ext cx="0" cy="0"/>
          <a:chOff x="0" y="0"/>
          <a:chExt cx="0" cy="0"/>
        </a:xfrm>
      </p:grpSpPr>
      <p:sp>
        <p:nvSpPr>
          <p:cNvPr id="103" name="Google Shape;103;p13"/>
          <p:cNvSpPr txBox="1"/>
          <p:nvPr>
            <p:ph type="ctrTitle"/>
          </p:nvPr>
        </p:nvSpPr>
        <p:spPr>
          <a:xfrm>
            <a:off x="928464" y="1600200"/>
            <a:ext cx="7240509" cy="1470025"/>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3"/>
          <p:cNvSpPr txBox="1"/>
          <p:nvPr>
            <p:ph idx="1" type="subTitle"/>
          </p:nvPr>
        </p:nvSpPr>
        <p:spPr>
          <a:xfrm>
            <a:off x="1348319" y="34290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05" name="Google Shape;10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108" name="Google Shape;108;p13"/>
          <p:cNvPicPr preferRelativeResize="0"/>
          <p:nvPr/>
        </p:nvPicPr>
        <p:blipFill rotWithShape="1">
          <a:blip r:embed="rId2">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109" name="Shape 109"/>
        <p:cNvGrpSpPr/>
        <p:nvPr/>
      </p:nvGrpSpPr>
      <p:grpSpPr>
        <a:xfrm>
          <a:off x="0" y="0"/>
          <a:ext cx="0" cy="0"/>
          <a:chOff x="0" y="0"/>
          <a:chExt cx="0" cy="0"/>
        </a:xfrm>
      </p:grpSpPr>
      <p:sp>
        <p:nvSpPr>
          <p:cNvPr id="110" name="Google Shape;110;p14"/>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4"/>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2" name="Google Shape;1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115" name="Google Shape;115;p14"/>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id="116" name="Google Shape;116;p14"/>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p:cSld name="2_One Content">
    <p:spTree>
      <p:nvGrpSpPr>
        <p:cNvPr id="117" name="Shape 117"/>
        <p:cNvGrpSpPr/>
        <p:nvPr/>
      </p:nvGrpSpPr>
      <p:grpSpPr>
        <a:xfrm>
          <a:off x="0" y="0"/>
          <a:ext cx="0" cy="0"/>
          <a:chOff x="0" y="0"/>
          <a:chExt cx="0" cy="0"/>
        </a:xfrm>
      </p:grpSpPr>
      <p:sp>
        <p:nvSpPr>
          <p:cNvPr id="118" name="Google Shape;118;p15"/>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5"/>
          <p:cNvSpPr txBox="1"/>
          <p:nvPr>
            <p:ph idx="1" type="body"/>
          </p:nvPr>
        </p:nvSpPr>
        <p:spPr>
          <a:xfrm>
            <a:off x="457201"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0" name="Google Shape;12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123" name="Google Shape;123;p15"/>
          <p:cNvPicPr preferRelativeResize="0"/>
          <p:nvPr/>
        </p:nvPicPr>
        <p:blipFill rotWithShape="1">
          <a:blip r:embed="rId2">
            <a:alphaModFix/>
          </a:blip>
          <a:srcRect b="0" l="0" r="0" t="21433"/>
          <a:stretch/>
        </p:blipFill>
        <p:spPr>
          <a:xfrm>
            <a:off x="1" y="5118100"/>
            <a:ext cx="9144000" cy="1739900"/>
          </a:xfrm>
          <a:prstGeom prst="rect">
            <a:avLst/>
          </a:prstGeom>
          <a:noFill/>
          <a:ln cap="flat" cmpd="sng" w="38100">
            <a:solidFill>
              <a:schemeClr val="accent5"/>
            </a:solidFill>
            <a:prstDash val="dash"/>
            <a:round/>
            <a:headEnd len="sm" w="sm" type="none"/>
            <a:tailEnd len="sm" w="sm" type="none"/>
          </a:ln>
        </p:spPr>
      </p:pic>
      <p:pic>
        <p:nvPicPr>
          <p:cNvPr id="124" name="Google Shape;124;p15"/>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125" name="Shape 125"/>
        <p:cNvGrpSpPr/>
        <p:nvPr/>
      </p:nvGrpSpPr>
      <p:grpSpPr>
        <a:xfrm>
          <a:off x="0" y="0"/>
          <a:ext cx="0" cy="0"/>
          <a:chOff x="0" y="0"/>
          <a:chExt cx="0" cy="0"/>
        </a:xfrm>
      </p:grpSpPr>
      <p:sp>
        <p:nvSpPr>
          <p:cNvPr id="126" name="Google Shape;126;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28" name="Google Shape;12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132" name="Google Shape;132;p16"/>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33" name="Google Shape;133;p16"/>
          <p:cNvPicPr preferRelativeResize="0"/>
          <p:nvPr/>
        </p:nvPicPr>
        <p:blipFill rotWithShape="1">
          <a:blip r:embed="rId3">
            <a:alphaModFix/>
          </a:blip>
          <a:srcRect b="0" l="0" r="0" t="0"/>
          <a:stretch/>
        </p:blipFill>
        <p:spPr>
          <a:xfrm>
            <a:off x="76200" y="55789"/>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134" name="Shape 134"/>
        <p:cNvGrpSpPr/>
        <p:nvPr/>
      </p:nvGrpSpPr>
      <p:grpSpPr>
        <a:xfrm>
          <a:off x="0" y="0"/>
          <a:ext cx="0" cy="0"/>
          <a:chOff x="0" y="0"/>
          <a:chExt cx="0" cy="0"/>
        </a:xfrm>
      </p:grpSpPr>
      <p:sp>
        <p:nvSpPr>
          <p:cNvPr id="135" name="Google Shape;135;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37" name="Google Shape;1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1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141" name="Google Shape;141;p17"/>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42" name="Google Shape;142;p17"/>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143" name="Shape 143"/>
        <p:cNvGrpSpPr/>
        <p:nvPr/>
      </p:nvGrpSpPr>
      <p:grpSpPr>
        <a:xfrm>
          <a:off x="0" y="0"/>
          <a:ext cx="0" cy="0"/>
          <a:chOff x="0" y="0"/>
          <a:chExt cx="0" cy="0"/>
        </a:xfrm>
      </p:grpSpPr>
      <p:sp>
        <p:nvSpPr>
          <p:cNvPr id="144" name="Google Shape;144;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46" name="Google Shape;1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18"/>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150" name="Google Shape;150;p18"/>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00" kx="0" rotWithShape="0" algn="bl" stA="52000" stPos="0" sy="-100000" ky="0"/>
          </a:effectLst>
        </p:spPr>
      </p:pic>
      <p:pic>
        <p:nvPicPr>
          <p:cNvPr id="151" name="Google Shape;151;p18"/>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_WITH_TEXT" type="twoTxTwoObj">
  <p:cSld name="TWO_OBJECTS_WITH_TEXT">
    <p:spTree>
      <p:nvGrpSpPr>
        <p:cNvPr id="152" name="Shape 152"/>
        <p:cNvGrpSpPr/>
        <p:nvPr/>
      </p:nvGrpSpPr>
      <p:grpSpPr>
        <a:xfrm>
          <a:off x="0" y="0"/>
          <a:ext cx="0" cy="0"/>
          <a:chOff x="0" y="0"/>
          <a:chExt cx="0" cy="0"/>
        </a:xfrm>
      </p:grpSpPr>
      <p:sp>
        <p:nvSpPr>
          <p:cNvPr id="153" name="Google Shape;153;p19"/>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9"/>
          <p:cNvSpPr txBox="1"/>
          <p:nvPr>
            <p:ph idx="1" type="body"/>
          </p:nvPr>
        </p:nvSpPr>
        <p:spPr>
          <a:xfrm>
            <a:off x="914400" y="1524000"/>
            <a:ext cx="3582988" cy="650875"/>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55" name="Google Shape;155;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56" name="Google Shape;156;p19"/>
          <p:cNvSpPr txBox="1"/>
          <p:nvPr>
            <p:ph idx="3" type="body"/>
          </p:nvPr>
        </p:nvSpPr>
        <p:spPr>
          <a:xfrm>
            <a:off x="5105400" y="1535113"/>
            <a:ext cx="3581400" cy="639762"/>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57" name="Google Shape;157;p19"/>
          <p:cNvSpPr txBox="1"/>
          <p:nvPr>
            <p:ph idx="4" type="body"/>
          </p:nvPr>
        </p:nvSpPr>
        <p:spPr>
          <a:xfrm>
            <a:off x="4648200" y="2174875"/>
            <a:ext cx="4038600"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58" name="Google Shape;1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19"/>
          <p:cNvSpPr/>
          <p:nvPr/>
        </p:nvSpPr>
        <p:spPr>
          <a:xfrm>
            <a:off x="457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62" name="Google Shape;162;p19"/>
          <p:cNvSpPr/>
          <p:nvPr/>
        </p:nvSpPr>
        <p:spPr>
          <a:xfrm>
            <a:off x="4648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163" name="Google Shape;163;p19"/>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164" name="Shape 164"/>
        <p:cNvGrpSpPr/>
        <p:nvPr/>
      </p:nvGrpSpPr>
      <p:grpSpPr>
        <a:xfrm>
          <a:off x="0" y="0"/>
          <a:ext cx="0" cy="0"/>
          <a:chOff x="0" y="0"/>
          <a:chExt cx="0" cy="0"/>
        </a:xfrm>
      </p:grpSpPr>
      <p:sp>
        <p:nvSpPr>
          <p:cNvPr id="165" name="Google Shape;1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168" name="Google Shape;168;p20"/>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23" name="Shape 23"/>
        <p:cNvGrpSpPr/>
        <p:nvPr/>
      </p:nvGrpSpPr>
      <p:grpSpPr>
        <a:xfrm>
          <a:off x="0" y="0"/>
          <a:ext cx="0" cy="0"/>
          <a:chOff x="0" y="0"/>
          <a:chExt cx="0" cy="0"/>
        </a:xfrm>
      </p:grpSpPr>
      <p:sp>
        <p:nvSpPr>
          <p:cNvPr id="24" name="Google Shape;24;p3"/>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3"/>
          <p:cNvSpPr txBox="1"/>
          <p:nvPr>
            <p:ph type="title"/>
          </p:nvPr>
        </p:nvSpPr>
        <p:spPr>
          <a:xfrm>
            <a:off x="228600" y="228600"/>
            <a:ext cx="8686799"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3"/>
          <p:cNvPicPr preferRelativeResize="0"/>
          <p:nvPr/>
        </p:nvPicPr>
        <p:blipFill rotWithShape="1">
          <a:blip r:embed="rId2">
            <a:alphaModFix/>
          </a:blip>
          <a:srcRect b="0" l="0" r="0" t="0"/>
          <a:stretch/>
        </p:blipFill>
        <p:spPr>
          <a:xfrm>
            <a:off x="8053977"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No_VTSS">
  <p:cSld name="1_Blank_No_VTSS">
    <p:bg>
      <p:bgPr>
        <a:solidFill>
          <a:schemeClr val="lt1"/>
        </a:solidFill>
      </p:bgPr>
    </p:bg>
    <p:spTree>
      <p:nvGrpSpPr>
        <p:cNvPr id="169" name="Shape 169"/>
        <p:cNvGrpSpPr/>
        <p:nvPr/>
      </p:nvGrpSpPr>
      <p:grpSpPr>
        <a:xfrm>
          <a:off x="0" y="0"/>
          <a:ext cx="0" cy="0"/>
          <a:chOff x="0" y="0"/>
          <a:chExt cx="0" cy="0"/>
        </a:xfrm>
      </p:grpSpPr>
      <p:sp>
        <p:nvSpPr>
          <p:cNvPr id="170" name="Google Shape;17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_WITH_CAPTION_TEXT" type="objTx">
  <p:cSld name="OBJECT_WITH_CAPTION_TEXT">
    <p:spTree>
      <p:nvGrpSpPr>
        <p:cNvPr id="173" name="Shape 173"/>
        <p:cNvGrpSpPr/>
        <p:nvPr/>
      </p:nvGrpSpPr>
      <p:grpSpPr>
        <a:xfrm>
          <a:off x="0" y="0"/>
          <a:ext cx="0" cy="0"/>
          <a:chOff x="0" y="0"/>
          <a:chExt cx="0" cy="0"/>
        </a:xfrm>
      </p:grpSpPr>
      <p:sp>
        <p:nvSpPr>
          <p:cNvPr id="174" name="Google Shape;174;p22"/>
          <p:cNvSpPr txBox="1"/>
          <p:nvPr>
            <p:ph type="title"/>
          </p:nvPr>
        </p:nvSpPr>
        <p:spPr>
          <a:xfrm>
            <a:off x="914400" y="273050"/>
            <a:ext cx="2551113" cy="1162050"/>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2"/>
          <p:cNvSpPr txBox="1"/>
          <p:nvPr>
            <p:ph idx="1" type="body"/>
          </p:nvPr>
        </p:nvSpPr>
        <p:spPr>
          <a:xfrm>
            <a:off x="3575050" y="273050"/>
            <a:ext cx="51117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76" name="Google Shape;176;p22"/>
          <p:cNvSpPr txBox="1"/>
          <p:nvPr>
            <p:ph idx="2" type="body"/>
          </p:nvPr>
        </p:nvSpPr>
        <p:spPr>
          <a:xfrm>
            <a:off x="457200" y="1435100"/>
            <a:ext cx="3008313" cy="4691063"/>
          </a:xfrm>
          <a:prstGeom prst="rect">
            <a:avLst/>
          </a:prstGeom>
          <a:solidFill>
            <a:srgbClr val="E8F7EB"/>
          </a:solid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77" name="Google Shape;1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80" name="Google Shape;180;p22"/>
          <p:cNvSpPr/>
          <p:nvPr/>
        </p:nvSpPr>
        <p:spPr>
          <a:xfrm>
            <a:off x="457200" y="273362"/>
            <a:ext cx="457200"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181" name="Google Shape;181;p22"/>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_WITH_CAPTION_TEXT" type="picTx">
  <p:cSld name="PICTURE_WITH_CAPTION_TEXT">
    <p:spTree>
      <p:nvGrpSpPr>
        <p:cNvPr id="182" name="Shape 182"/>
        <p:cNvGrpSpPr/>
        <p:nvPr/>
      </p:nvGrpSpPr>
      <p:grpSpPr>
        <a:xfrm>
          <a:off x="0" y="0"/>
          <a:ext cx="0" cy="0"/>
          <a:chOff x="0" y="0"/>
          <a:chExt cx="0" cy="0"/>
        </a:xfrm>
      </p:grpSpPr>
      <p:sp>
        <p:nvSpPr>
          <p:cNvPr id="183" name="Google Shape;183;p23"/>
          <p:cNvSpPr txBox="1"/>
          <p:nvPr>
            <p:ph type="title"/>
          </p:nvPr>
        </p:nvSpPr>
        <p:spPr>
          <a:xfrm>
            <a:off x="2743200" y="4800600"/>
            <a:ext cx="4535488" cy="566738"/>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3"/>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185" name="Google Shape;18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88" name="Google Shape;188;p23"/>
          <p:cNvSpPr/>
          <p:nvPr/>
        </p:nvSpPr>
        <p:spPr>
          <a:xfrm>
            <a:off x="1828800" y="4800600"/>
            <a:ext cx="9144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9" name="Google Shape;189;p23"/>
          <p:cNvSpPr txBox="1"/>
          <p:nvPr>
            <p:ph idx="1" type="body"/>
          </p:nvPr>
        </p:nvSpPr>
        <p:spPr>
          <a:xfrm>
            <a:off x="1828800" y="5368925"/>
            <a:ext cx="5449888" cy="804862"/>
          </a:xfrm>
          <a:prstGeom prst="rect">
            <a:avLst/>
          </a:prstGeom>
          <a:solidFill>
            <a:srgbClr val="E5E5E5"/>
          </a:solid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pic>
        <p:nvPicPr>
          <p:cNvPr id="190" name="Google Shape;190;p23"/>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EXT" type="vertTx">
  <p:cSld name="VERTICAL_TEXT">
    <p:spTree>
      <p:nvGrpSpPr>
        <p:cNvPr id="191" name="Shape 191"/>
        <p:cNvGrpSpPr/>
        <p:nvPr/>
      </p:nvGrpSpPr>
      <p:grpSpPr>
        <a:xfrm>
          <a:off x="0" y="0"/>
          <a:ext cx="0" cy="0"/>
          <a:chOff x="0" y="0"/>
          <a:chExt cx="0" cy="0"/>
        </a:xfrm>
      </p:grpSpPr>
      <p:sp>
        <p:nvSpPr>
          <p:cNvPr id="192" name="Google Shape;19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2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4" name="Google Shape;19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ITLE_AND_VERTICAL_TEXT" type="vertTitleAndTx">
  <p:cSld name="VERTICAL_TITLE_AND_VERTICAL_TEXT">
    <p:spTree>
      <p:nvGrpSpPr>
        <p:cNvPr id="197" name="Shape 197"/>
        <p:cNvGrpSpPr/>
        <p:nvPr/>
      </p:nvGrpSpPr>
      <p:grpSpPr>
        <a:xfrm>
          <a:off x="0" y="0"/>
          <a:ext cx="0" cy="0"/>
          <a:chOff x="0" y="0"/>
          <a:chExt cx="0" cy="0"/>
        </a:xfrm>
      </p:grpSpPr>
      <p:sp>
        <p:nvSpPr>
          <p:cNvPr id="198" name="Google Shape;198;p2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2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0" name="Google Shape;20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One Content 2">
  <p:cSld name="4_One Content 2">
    <p:spTree>
      <p:nvGrpSpPr>
        <p:cNvPr id="203" name="Shape 203"/>
        <p:cNvGrpSpPr/>
        <p:nvPr/>
      </p:nvGrpSpPr>
      <p:grpSpPr>
        <a:xfrm>
          <a:off x="0" y="0"/>
          <a:ext cx="0" cy="0"/>
          <a:chOff x="0" y="0"/>
          <a:chExt cx="0" cy="0"/>
        </a:xfrm>
      </p:grpSpPr>
      <p:sp>
        <p:nvSpPr>
          <p:cNvPr id="204" name="Google Shape;204;p26"/>
          <p:cNvSpPr txBox="1"/>
          <p:nvPr>
            <p:ph type="title"/>
          </p:nvPr>
        </p:nvSpPr>
        <p:spPr>
          <a:xfrm>
            <a:off x="2743200" y="256814"/>
            <a:ext cx="5943600" cy="1143000"/>
          </a:xfrm>
          <a:prstGeom prst="rect">
            <a:avLst/>
          </a:prstGeom>
          <a:solidFill>
            <a:srgbClr val="A9DCF2">
              <a:alpha val="65882"/>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6"/>
          <p:cNvSpPr txBox="1"/>
          <p:nvPr>
            <p:ph idx="1" type="body"/>
          </p:nvPr>
        </p:nvSpPr>
        <p:spPr>
          <a:xfrm>
            <a:off x="533400" y="1600200"/>
            <a:ext cx="81534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06" name="Google Shape;20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207" name="Google Shape;20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208" name="Google Shape;20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209" name="Google Shape;209;p26"/>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descr="VTSS Logo" id="210" name="Google Shape;210;p26"/>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30" name="Shape 30"/>
        <p:cNvGrpSpPr/>
        <p:nvPr/>
      </p:nvGrpSpPr>
      <p:grpSpPr>
        <a:xfrm>
          <a:off x="0" y="0"/>
          <a:ext cx="0" cy="0"/>
          <a:chOff x="0" y="0"/>
          <a:chExt cx="0" cy="0"/>
        </a:xfrm>
      </p:grpSpPr>
      <p:sp>
        <p:nvSpPr>
          <p:cNvPr id="31" name="Google Shape;31;p4"/>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4"/>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 type="twoObj">
  <p:cSld name="TWO_OBJECTS">
    <p:spTree>
      <p:nvGrpSpPr>
        <p:cNvPr id="36" name="Shape 36"/>
        <p:cNvGrpSpPr/>
        <p:nvPr/>
      </p:nvGrpSpPr>
      <p:grpSpPr>
        <a:xfrm>
          <a:off x="0" y="0"/>
          <a:ext cx="0" cy="0"/>
          <a:chOff x="0" y="0"/>
          <a:chExt cx="0" cy="0"/>
        </a:xfrm>
      </p:grpSpPr>
      <p:sp>
        <p:nvSpPr>
          <p:cNvPr id="37" name="Google Shape;37;p5"/>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457200" y="1600201"/>
            <a:ext cx="4038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5"/>
          <p:cNvSpPr txBox="1"/>
          <p:nvPr>
            <p:ph idx="2" type="body"/>
          </p:nvPr>
        </p:nvSpPr>
        <p:spPr>
          <a:xfrm>
            <a:off x="4597399" y="1600200"/>
            <a:ext cx="4038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43" name="Google Shape;43;p5"/>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44" name="Google Shape;44;p5"/>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One Content">
  <p:cSld name="4_One Content">
    <p:spTree>
      <p:nvGrpSpPr>
        <p:cNvPr id="45" name="Shape 45"/>
        <p:cNvGrpSpPr/>
        <p:nvPr/>
      </p:nvGrpSpPr>
      <p:grpSpPr>
        <a:xfrm>
          <a:off x="0" y="0"/>
          <a:ext cx="0" cy="0"/>
          <a:chOff x="0" y="0"/>
          <a:chExt cx="0" cy="0"/>
        </a:xfrm>
      </p:grpSpPr>
      <p:sp>
        <p:nvSpPr>
          <p:cNvPr id="46" name="Google Shape;46;p6"/>
          <p:cNvSpPr txBox="1"/>
          <p:nvPr>
            <p:ph type="title"/>
          </p:nvPr>
        </p:nvSpPr>
        <p:spPr>
          <a:xfrm>
            <a:off x="2743200" y="256814"/>
            <a:ext cx="5943600" cy="1143000"/>
          </a:xfrm>
          <a:prstGeom prst="rect">
            <a:avLst/>
          </a:prstGeom>
          <a:solidFill>
            <a:srgbClr val="A9DCF2">
              <a:alpha val="65882"/>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8" name="Google Shape;4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49" name="Google Shape;4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50" name="Google Shape;5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51" name="Google Shape;51;p6"/>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descr="VTSS Logo" id="52" name="Google Shape;52;p6"/>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spTree>
      <p:nvGrpSpPr>
        <p:cNvPr id="53" name="Shape 53"/>
        <p:cNvGrpSpPr/>
        <p:nvPr/>
      </p:nvGrpSpPr>
      <p:grpSpPr>
        <a:xfrm>
          <a:off x="0" y="0"/>
          <a:ext cx="0" cy="0"/>
          <a:chOff x="0" y="0"/>
          <a:chExt cx="0" cy="0"/>
        </a:xfrm>
      </p:grpSpPr>
      <p:sp>
        <p:nvSpPr>
          <p:cNvPr id="54" name="Google Shape;54;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6" name="Google Shape;5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60" name="Google Shape;60;p7"/>
          <p:cNvPicPr preferRelativeResize="0"/>
          <p:nvPr/>
        </p:nvPicPr>
        <p:blipFill rotWithShape="1">
          <a:blip r:embed="rId2">
            <a:alphaModFix/>
          </a:blip>
          <a:srcRect b="0" l="0" r="0" t="0"/>
          <a:stretch/>
        </p:blipFill>
        <p:spPr>
          <a:xfrm>
            <a:off x="-1" y="0"/>
            <a:ext cx="9144001" cy="2214563"/>
          </a:xfrm>
          <a:prstGeom prst="rect">
            <a:avLst/>
          </a:prstGeom>
          <a:noFill/>
          <a:ln>
            <a:noFill/>
          </a:ln>
          <a:effectLst>
            <a:reflection blurRad="0" dir="0" dist="0" endA="300" endPos="35000" fadeDir="5400000" kx="0" rotWithShape="0" algn="bl" stA="52000" stPos="0" sy="-100000" ky="0"/>
          </a:effectLst>
        </p:spPr>
      </p:pic>
      <p:pic>
        <p:nvPicPr>
          <p:cNvPr id="61" name="Google Shape;61;p7"/>
          <p:cNvPicPr preferRelativeResize="0"/>
          <p:nvPr/>
        </p:nvPicPr>
        <p:blipFill rotWithShape="1">
          <a:blip r:embed="rId3">
            <a:alphaModFix/>
          </a:blip>
          <a:srcRect b="0" l="0" r="0" t="0"/>
          <a:stretch/>
        </p:blipFill>
        <p:spPr>
          <a:xfrm>
            <a:off x="76200" y="76200"/>
            <a:ext cx="990600" cy="4745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62" name="Shape 62"/>
        <p:cNvGrpSpPr/>
        <p:nvPr/>
      </p:nvGrpSpPr>
      <p:grpSpPr>
        <a:xfrm>
          <a:off x="0" y="0"/>
          <a:ext cx="0" cy="0"/>
          <a:chOff x="0" y="0"/>
          <a:chExt cx="0" cy="0"/>
        </a:xfrm>
      </p:grpSpPr>
      <p:sp>
        <p:nvSpPr>
          <p:cNvPr id="63" name="Google Shape;63;p8"/>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 type="body"/>
          </p:nvPr>
        </p:nvSpPr>
        <p:spPr>
          <a:xfrm>
            <a:off x="533400" y="1600200"/>
            <a:ext cx="81534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5" name="Google Shape;6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68" name="Google Shape;68;p8"/>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69" name="Google Shape;69;p8"/>
          <p:cNvPicPr preferRelativeResize="0"/>
          <p:nvPr/>
        </p:nvPicPr>
        <p:blipFill rotWithShape="1">
          <a:blip r:embed="rId3">
            <a:alphaModFix/>
          </a:blip>
          <a:srcRect b="0" l="0" r="0" t="0"/>
          <a:stretch/>
        </p:blipFill>
        <p:spPr>
          <a:xfrm>
            <a:off x="76200" y="152400"/>
            <a:ext cx="2590800" cy="12412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70" name="Shape 70"/>
        <p:cNvGrpSpPr/>
        <p:nvPr/>
      </p:nvGrpSpPr>
      <p:grpSpPr>
        <a:xfrm>
          <a:off x="0" y="0"/>
          <a:ext cx="0" cy="0"/>
          <a:chOff x="0" y="0"/>
          <a:chExt cx="0" cy="0"/>
        </a:xfrm>
      </p:grpSpPr>
      <p:pic>
        <p:nvPicPr>
          <p:cNvPr descr="Decorative image of kids smiling" id="71" name="Google Shape;71;p9"/>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72" name="Google Shape;72;p9"/>
          <p:cNvSpPr txBox="1"/>
          <p:nvPr>
            <p:ph type="ctrTitle"/>
          </p:nvPr>
        </p:nvSpPr>
        <p:spPr>
          <a:xfrm>
            <a:off x="953254" y="3671154"/>
            <a:ext cx="7240509" cy="1470025"/>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4" name="Google Shape;7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77" name="Google Shape;77;p9"/>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78" name="Shape 78"/>
        <p:cNvGrpSpPr/>
        <p:nvPr/>
      </p:nvGrpSpPr>
      <p:grpSpPr>
        <a:xfrm>
          <a:off x="0" y="0"/>
          <a:ext cx="0" cy="0"/>
          <a:chOff x="0" y="0"/>
          <a:chExt cx="0" cy="0"/>
        </a:xfrm>
      </p:grpSpPr>
      <p:pic>
        <p:nvPicPr>
          <p:cNvPr descr="Decorative image of teenage students sitting around a table" id="79" name="Google Shape;79;p10"/>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80" name="Google Shape;80;p10"/>
          <p:cNvSpPr txBox="1"/>
          <p:nvPr>
            <p:ph type="ctrTitle"/>
          </p:nvPr>
        </p:nvSpPr>
        <p:spPr>
          <a:xfrm>
            <a:off x="953254" y="3671154"/>
            <a:ext cx="7240509" cy="1470025"/>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0"/>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2" name="Google Shape;8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p10"/>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3.xml"/><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ZzvPwvxnBrQ" TargetMode="Externa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7"/>
          <p:cNvSpPr txBox="1"/>
          <p:nvPr>
            <p:ph type="ctrTitle"/>
          </p:nvPr>
        </p:nvSpPr>
        <p:spPr>
          <a:xfrm>
            <a:off x="131608" y="3605811"/>
            <a:ext cx="8927431" cy="1887305"/>
          </a:xfrm>
          <a:prstGeom prst="rect">
            <a:avLst/>
          </a:prstGeom>
          <a:solidFill>
            <a:schemeClr val="lt1">
              <a:alpha val="64705"/>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Verdana"/>
              <a:buNone/>
            </a:pPr>
            <a:br>
              <a:rPr lang="en-US" sz="4400"/>
            </a:br>
            <a:r>
              <a:rPr lang="en-US" sz="4400"/>
              <a:t>Effective Classroom Systems</a:t>
            </a:r>
            <a:br>
              <a:rPr lang="en-US" sz="4400"/>
            </a:br>
            <a:r>
              <a:rPr lang="en-US" sz="4000"/>
              <a:t>Module B: Responding to the Matrix</a:t>
            </a:r>
            <a:br>
              <a:rPr lang="en-US" sz="6000"/>
            </a:br>
            <a:r>
              <a:rPr lang="en-US" sz="6000"/>
              <a:t>					</a:t>
            </a:r>
            <a:endParaRPr b="1" sz="6000"/>
          </a:p>
        </p:txBody>
      </p:sp>
      <p:sp>
        <p:nvSpPr>
          <p:cNvPr id="216" name="Google Shape;216;p27"/>
          <p:cNvSpPr txBox="1"/>
          <p:nvPr>
            <p:ph idx="1" type="subTitle"/>
          </p:nvPr>
        </p:nvSpPr>
        <p:spPr>
          <a:xfrm>
            <a:off x="728473" y="5673590"/>
            <a:ext cx="7733700" cy="1351200"/>
          </a:xfrm>
          <a:prstGeom prst="rect">
            <a:avLst/>
          </a:prstGeom>
          <a:solidFill>
            <a:schemeClr val="lt1">
              <a:alpha val="64705"/>
            </a:schemeClr>
          </a:solid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2960"/>
              <a:buFont typeface="Arial"/>
              <a:buNone/>
            </a:pPr>
            <a:r>
              <a:rPr lang="en-US" sz="1800">
                <a:solidFill>
                  <a:srgbClr val="999999"/>
                </a:solidFill>
              </a:rPr>
              <a:t>#3. Classroom Expectations Aligned to Schoolwide Matrix</a:t>
            </a:r>
            <a:endParaRPr/>
          </a:p>
          <a:p>
            <a:pPr indent="0" lvl="0" marL="0" marR="0" rtl="0" algn="ctr">
              <a:lnSpc>
                <a:spcPct val="80000"/>
              </a:lnSpc>
              <a:spcBef>
                <a:spcPts val="0"/>
              </a:spcBef>
              <a:spcAft>
                <a:spcPts val="0"/>
              </a:spcAft>
              <a:buClr>
                <a:schemeClr val="dk1"/>
              </a:buClr>
              <a:buSzPts val="2960"/>
              <a:buFont typeface="Arial"/>
              <a:buNone/>
            </a:pPr>
            <a:r>
              <a:t/>
            </a:r>
            <a:endParaRPr sz="1800">
              <a:solidFill>
                <a:srgbClr val="999999"/>
              </a:solidFill>
            </a:endParaRPr>
          </a:p>
          <a:p>
            <a:pPr indent="0" lvl="0" marL="0" marR="0" rtl="0" algn="ctr">
              <a:lnSpc>
                <a:spcPct val="80000"/>
              </a:lnSpc>
              <a:spcBef>
                <a:spcPts val="0"/>
              </a:spcBef>
              <a:spcAft>
                <a:spcPts val="0"/>
              </a:spcAft>
              <a:buClr>
                <a:schemeClr val="dk1"/>
              </a:buClr>
              <a:buSzPts val="2960"/>
              <a:buFont typeface="Arial"/>
              <a:buNone/>
            </a:pPr>
            <a:r>
              <a:rPr lang="en-US" sz="1800">
                <a:solidFill>
                  <a:srgbClr val="999999"/>
                </a:solidFill>
              </a:rPr>
              <a:t>#4. Routines and Procedures for Academics and Behavior</a:t>
            </a:r>
            <a:endParaRPr sz="1800">
              <a:solidFill>
                <a:srgbClr val="999999"/>
              </a:solidFill>
            </a:endParaRPr>
          </a:p>
          <a:p>
            <a:pPr indent="0" lvl="0" marL="0" marR="0" rtl="0" algn="ctr">
              <a:lnSpc>
                <a:spcPct val="80000"/>
              </a:lnSpc>
              <a:spcBef>
                <a:spcPts val="0"/>
              </a:spcBef>
              <a:spcAft>
                <a:spcPts val="0"/>
              </a:spcAft>
              <a:buClr>
                <a:schemeClr val="dk1"/>
              </a:buClr>
              <a:buSzPts val="2960"/>
              <a:buFont typeface="Arial"/>
              <a:buNone/>
            </a:pPr>
            <a:r>
              <a:t/>
            </a:r>
            <a:endParaRPr sz="2400">
              <a:solidFill>
                <a:srgbClr val="999999"/>
              </a:solidFill>
            </a:endParaRPr>
          </a:p>
          <a:p>
            <a:pPr indent="0" lvl="0" marL="0" marR="0" rtl="0" algn="ctr">
              <a:lnSpc>
                <a:spcPct val="80000"/>
              </a:lnSpc>
              <a:spcBef>
                <a:spcPts val="0"/>
              </a:spcBef>
              <a:spcAft>
                <a:spcPts val="0"/>
              </a:spcAft>
              <a:buClr>
                <a:schemeClr val="dk1"/>
              </a:buClr>
              <a:buSzPts val="2960"/>
              <a:buFont typeface="Arial"/>
              <a:buNone/>
            </a:pPr>
            <a:r>
              <a:t/>
            </a:r>
            <a:endParaRPr sz="24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2743200" y="256814"/>
            <a:ext cx="5943600"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3420"/>
              <a:buFont typeface="Verdana"/>
              <a:buNone/>
            </a:pPr>
            <a:r>
              <a:rPr lang="en-US">
                <a:solidFill>
                  <a:schemeClr val="dk1"/>
                </a:solidFill>
              </a:rPr>
              <a:t>Answers: Behaviors</a:t>
            </a:r>
            <a:endParaRPr>
              <a:solidFill>
                <a:schemeClr val="dk1"/>
              </a:solidFill>
            </a:endParaRPr>
          </a:p>
        </p:txBody>
      </p:sp>
      <p:sp>
        <p:nvSpPr>
          <p:cNvPr id="278" name="Google Shape;278;p36"/>
          <p:cNvSpPr txBox="1"/>
          <p:nvPr>
            <p:ph idx="1" type="body"/>
          </p:nvPr>
        </p:nvSpPr>
        <p:spPr>
          <a:xfrm>
            <a:off x="228600" y="1058779"/>
            <a:ext cx="8458200" cy="3633537"/>
          </a:xfrm>
          <a:prstGeom prst="rect">
            <a:avLst/>
          </a:prstGeom>
          <a:noFill/>
          <a:ln>
            <a:noFill/>
          </a:ln>
        </p:spPr>
        <p:txBody>
          <a:bodyPr anchorCtr="0" anchor="t" bIns="60925" lIns="121900" spcFirstLastPara="1" rIns="121900" wrap="square" tIns="60925">
            <a:noAutofit/>
          </a:bodyPr>
          <a:lstStyle/>
          <a:p>
            <a:pPr indent="0" lvl="0" marL="0" rtl="0" algn="l">
              <a:lnSpc>
                <a:spcPct val="120000"/>
              </a:lnSpc>
              <a:spcBef>
                <a:spcPts val="800"/>
              </a:spcBef>
              <a:spcAft>
                <a:spcPts val="0"/>
              </a:spcAft>
              <a:buClr>
                <a:schemeClr val="dk1"/>
              </a:buClr>
              <a:buSzPts val="1333"/>
              <a:buNone/>
            </a:pPr>
            <a:r>
              <a:t/>
            </a:r>
            <a:endParaRPr b="1" sz="2400">
              <a:solidFill>
                <a:srgbClr val="000000"/>
              </a:solidFill>
              <a:latin typeface="Verdana"/>
              <a:ea typeface="Verdana"/>
              <a:cs typeface="Verdana"/>
              <a:sym typeface="Verdana"/>
            </a:endParaRPr>
          </a:p>
          <a:p>
            <a:pPr indent="-514350" lvl="0" marL="649815" rtl="0" algn="l">
              <a:lnSpc>
                <a:spcPct val="120000"/>
              </a:lnSpc>
              <a:spcBef>
                <a:spcPts val="800"/>
              </a:spcBef>
              <a:spcAft>
                <a:spcPts val="0"/>
              </a:spcAft>
              <a:buClr>
                <a:srgbClr val="000000"/>
              </a:buClr>
              <a:buSzPts val="2000"/>
              <a:buFont typeface="Arial"/>
              <a:buAutoNum type="arabicPeriod"/>
            </a:pPr>
            <a:r>
              <a:rPr lang="en-US" sz="2400">
                <a:solidFill>
                  <a:srgbClr val="000000"/>
                </a:solidFill>
                <a:latin typeface="Verdana"/>
                <a:ea typeface="Verdana"/>
                <a:cs typeface="Verdana"/>
                <a:sym typeface="Verdana"/>
              </a:rPr>
              <a:t>Safety comes first</a:t>
            </a:r>
            <a:endParaRPr sz="2400">
              <a:solidFill>
                <a:srgbClr val="000000"/>
              </a:solidFill>
              <a:latin typeface="Verdana"/>
              <a:ea typeface="Verdana"/>
              <a:cs typeface="Verdana"/>
              <a:sym typeface="Verdana"/>
            </a:endParaRPr>
          </a:p>
          <a:p>
            <a:pPr indent="-514350" lvl="0" marL="649815" rtl="0" algn="l">
              <a:lnSpc>
                <a:spcPct val="120000"/>
              </a:lnSpc>
              <a:spcBef>
                <a:spcPts val="0"/>
              </a:spcBef>
              <a:spcAft>
                <a:spcPts val="0"/>
              </a:spcAft>
              <a:buClr>
                <a:srgbClr val="000000"/>
              </a:buClr>
              <a:buSzPts val="2000"/>
              <a:buFont typeface="Arial"/>
              <a:buAutoNum type="arabicPeriod"/>
            </a:pPr>
            <a:r>
              <a:rPr lang="en-US" sz="2400">
                <a:solidFill>
                  <a:srgbClr val="000000"/>
                </a:solidFill>
                <a:highlight>
                  <a:srgbClr val="FFFF00"/>
                </a:highlight>
                <a:latin typeface="Verdana"/>
                <a:ea typeface="Verdana"/>
                <a:cs typeface="Verdana"/>
                <a:sym typeface="Verdana"/>
              </a:rPr>
              <a:t>Come to class on time, prepared with all supplies and assignments</a:t>
            </a:r>
            <a:endParaRPr sz="2400">
              <a:solidFill>
                <a:srgbClr val="000000"/>
              </a:solidFill>
              <a:highlight>
                <a:srgbClr val="FFFF00"/>
              </a:highlight>
              <a:latin typeface="Verdana"/>
              <a:ea typeface="Verdana"/>
              <a:cs typeface="Verdana"/>
              <a:sym typeface="Verdana"/>
            </a:endParaRPr>
          </a:p>
          <a:p>
            <a:pPr indent="-514350" lvl="0" marL="649815" rtl="0" algn="l">
              <a:lnSpc>
                <a:spcPct val="120000"/>
              </a:lnSpc>
              <a:spcBef>
                <a:spcPts val="0"/>
              </a:spcBef>
              <a:spcAft>
                <a:spcPts val="0"/>
              </a:spcAft>
              <a:buClr>
                <a:srgbClr val="000000"/>
              </a:buClr>
              <a:buSzPts val="2000"/>
              <a:buFont typeface="Arial"/>
              <a:buAutoNum type="arabicPeriod"/>
            </a:pPr>
            <a:r>
              <a:rPr lang="en-US" sz="2400">
                <a:solidFill>
                  <a:srgbClr val="000000"/>
                </a:solidFill>
                <a:latin typeface="Verdana"/>
                <a:ea typeface="Verdana"/>
                <a:cs typeface="Verdana"/>
                <a:sym typeface="Verdana"/>
              </a:rPr>
              <a:t>Be responsible</a:t>
            </a:r>
            <a:endParaRPr sz="2400">
              <a:solidFill>
                <a:srgbClr val="000000"/>
              </a:solidFill>
              <a:latin typeface="Verdana"/>
              <a:ea typeface="Verdana"/>
              <a:cs typeface="Verdana"/>
              <a:sym typeface="Verdana"/>
            </a:endParaRPr>
          </a:p>
          <a:p>
            <a:pPr indent="-514350" lvl="0" marL="649815" rtl="0" algn="l">
              <a:lnSpc>
                <a:spcPct val="120000"/>
              </a:lnSpc>
              <a:spcBef>
                <a:spcPts val="0"/>
              </a:spcBef>
              <a:spcAft>
                <a:spcPts val="0"/>
              </a:spcAft>
              <a:buClr>
                <a:srgbClr val="000000"/>
              </a:buClr>
              <a:buSzPts val="2000"/>
              <a:buFont typeface="Arial"/>
              <a:buAutoNum type="arabicPeriod"/>
            </a:pPr>
            <a:r>
              <a:rPr lang="en-US" sz="2400">
                <a:solidFill>
                  <a:srgbClr val="000000"/>
                </a:solidFill>
                <a:latin typeface="Verdana"/>
                <a:ea typeface="Verdana"/>
                <a:cs typeface="Verdana"/>
                <a:sym typeface="Verdana"/>
              </a:rPr>
              <a:t>Be ready to learn</a:t>
            </a:r>
            <a:endParaRPr sz="2400">
              <a:solidFill>
                <a:srgbClr val="000000"/>
              </a:solidFill>
              <a:latin typeface="Verdana"/>
              <a:ea typeface="Verdana"/>
              <a:cs typeface="Verdana"/>
              <a:sym typeface="Verdana"/>
            </a:endParaRPr>
          </a:p>
          <a:p>
            <a:pPr indent="-514350" lvl="0" marL="649815" rtl="0" algn="l">
              <a:lnSpc>
                <a:spcPct val="120000"/>
              </a:lnSpc>
              <a:spcBef>
                <a:spcPts val="0"/>
              </a:spcBef>
              <a:spcAft>
                <a:spcPts val="0"/>
              </a:spcAft>
              <a:buClr>
                <a:srgbClr val="000000"/>
              </a:buClr>
              <a:buSzPts val="2000"/>
              <a:buFont typeface="Arial"/>
              <a:buAutoNum type="arabicPeriod"/>
            </a:pPr>
            <a:r>
              <a:rPr lang="en-US" sz="2400">
                <a:solidFill>
                  <a:srgbClr val="000000"/>
                </a:solidFill>
                <a:highlight>
                  <a:srgbClr val="FFFF00"/>
                </a:highlight>
                <a:latin typeface="Verdana"/>
                <a:ea typeface="Verdana"/>
                <a:cs typeface="Verdana"/>
                <a:sym typeface="Verdana"/>
              </a:rPr>
              <a:t>Sit in your seat unless you have permission to leave it</a:t>
            </a:r>
            <a:endParaRPr sz="2400">
              <a:solidFill>
                <a:srgbClr val="000000"/>
              </a:solidFill>
              <a:highlight>
                <a:srgbClr val="FFFF00"/>
              </a:highlight>
              <a:latin typeface="Verdana"/>
              <a:ea typeface="Verdana"/>
              <a:cs typeface="Verdana"/>
              <a:sym typeface="Verdana"/>
            </a:endParaRPr>
          </a:p>
          <a:p>
            <a:pPr indent="-186262" lvl="0" marL="457189" rtl="0" algn="l">
              <a:lnSpc>
                <a:spcPct val="90000"/>
              </a:lnSpc>
              <a:spcBef>
                <a:spcPts val="0"/>
              </a:spcBef>
              <a:spcAft>
                <a:spcPts val="0"/>
              </a:spcAft>
              <a:buClr>
                <a:schemeClr val="dk1"/>
              </a:buClr>
              <a:buSzPts val="3200"/>
              <a:buNone/>
            </a:pPr>
            <a:r>
              <a:t/>
            </a:r>
            <a:endParaRPr sz="2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7"/>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600">
                <a:solidFill>
                  <a:srgbClr val="000000"/>
                </a:solidFill>
              </a:rPr>
              <a:t>New Slide suggestion from Family Engagement team</a:t>
            </a:r>
            <a:r>
              <a:rPr lang="en-US">
                <a:solidFill>
                  <a:srgbClr val="000000"/>
                </a:solidFill>
              </a:rPr>
              <a:t> - Routines While at Home</a:t>
            </a:r>
            <a:endParaRPr>
              <a:solidFill>
                <a:srgbClr val="000000"/>
              </a:solidFill>
            </a:endParaRPr>
          </a:p>
        </p:txBody>
      </p:sp>
      <p:sp>
        <p:nvSpPr>
          <p:cNvPr id="285" name="Google Shape;285;p37"/>
          <p:cNvSpPr txBox="1"/>
          <p:nvPr>
            <p:ph idx="1" type="body"/>
          </p:nvPr>
        </p:nvSpPr>
        <p:spPr>
          <a:xfrm>
            <a:off x="457201" y="1600201"/>
            <a:ext cx="8229600" cy="4572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700"/>
              <a:t>Poll Questions </a:t>
            </a:r>
            <a:endParaRPr b="1"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1. if had children at home,. what was their age range… preschool, K-12, college</a:t>
            </a:r>
            <a:endParaRPr sz="1700"/>
          </a:p>
          <a:p>
            <a:pPr indent="0" lvl="0" marL="0" rtl="0" algn="l">
              <a:spcBef>
                <a:spcPts val="0"/>
              </a:spcBef>
              <a:spcAft>
                <a:spcPts val="0"/>
              </a:spcAft>
              <a:buNone/>
            </a:pPr>
            <a:r>
              <a:rPr lang="en-US" sz="1700"/>
              <a:t>2. how many found it easy to establish routines you thought were healthy/helpful for your kids &amp; yourself?</a:t>
            </a:r>
            <a:endParaRPr sz="1700"/>
          </a:p>
          <a:p>
            <a:pPr indent="0" lvl="0" marL="0" rtl="0" algn="l">
              <a:spcBef>
                <a:spcPts val="0"/>
              </a:spcBef>
              <a:spcAft>
                <a:spcPts val="0"/>
              </a:spcAft>
              <a:buClr>
                <a:schemeClr val="dk1"/>
              </a:buClr>
              <a:buSzPts val="1100"/>
              <a:buFont typeface="Arial"/>
              <a:buNone/>
            </a:pPr>
            <a:r>
              <a:t/>
            </a:r>
            <a:endParaRPr sz="1700"/>
          </a:p>
          <a:p>
            <a:pPr indent="0" lvl="0" marL="0" rtl="0" algn="l">
              <a:spcBef>
                <a:spcPts val="0"/>
              </a:spcBef>
              <a:spcAft>
                <a:spcPts val="0"/>
              </a:spcAft>
              <a:buNone/>
            </a:pPr>
            <a:r>
              <a:rPr b="1" lang="en-US" sz="1700"/>
              <a:t>Chat</a:t>
            </a:r>
            <a:r>
              <a:rPr lang="en-US" sz="1700"/>
              <a:t> - Did you find ways to help families create routines / predictable structures at home? Share</a:t>
            </a:r>
            <a:endParaRPr sz="1700"/>
          </a:p>
          <a:p>
            <a:pPr indent="0" lvl="0" marL="0" rtl="0" algn="l">
              <a:spcBef>
                <a:spcPts val="0"/>
              </a:spcBef>
              <a:spcAft>
                <a:spcPts val="0"/>
              </a:spcAft>
              <a:buClr>
                <a:schemeClr val="dk1"/>
              </a:buClr>
              <a:buSzPts val="1100"/>
              <a:buFont typeface="Arial"/>
              <a:buNone/>
            </a:pPr>
            <a:r>
              <a:t/>
            </a:r>
            <a:endParaRPr sz="1700"/>
          </a:p>
          <a:p>
            <a:pPr indent="0" lvl="0" marL="0" rtl="0" algn="l">
              <a:spcBef>
                <a:spcPts val="36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8"/>
          <p:cNvSpPr txBox="1"/>
          <p:nvPr>
            <p:ph idx="1" type="body"/>
          </p:nvPr>
        </p:nvSpPr>
        <p:spPr>
          <a:xfrm>
            <a:off x="457200" y="4342450"/>
            <a:ext cx="5605200" cy="1743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3000"/>
              <a:t>How will you seek input from diverse families to enable them to support learning at home and at school?</a:t>
            </a:r>
            <a:endParaRPr sz="3000"/>
          </a:p>
        </p:txBody>
      </p:sp>
      <p:sp>
        <p:nvSpPr>
          <p:cNvPr id="292" name="Google Shape;292;p38"/>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600">
                <a:solidFill>
                  <a:schemeClr val="dk1"/>
                </a:solidFill>
              </a:rPr>
              <a:t>New Slide suggestion from Family Engagement team - </a:t>
            </a:r>
            <a:r>
              <a:rPr lang="en-US">
                <a:solidFill>
                  <a:srgbClr val="000000"/>
                </a:solidFill>
              </a:rPr>
              <a:t>Family Input </a:t>
            </a:r>
            <a:endParaRPr>
              <a:solidFill>
                <a:srgbClr val="000000"/>
              </a:solidFill>
            </a:endParaRPr>
          </a:p>
        </p:txBody>
      </p:sp>
      <p:pic>
        <p:nvPicPr>
          <p:cNvPr id="293" name="Google Shape;293;p38"/>
          <p:cNvPicPr preferRelativeResize="0"/>
          <p:nvPr/>
        </p:nvPicPr>
        <p:blipFill rotWithShape="1">
          <a:blip r:embed="rId4">
            <a:alphaModFix/>
          </a:blip>
          <a:srcRect b="0" l="13510" r="16846" t="0"/>
          <a:stretch/>
        </p:blipFill>
        <p:spPr>
          <a:xfrm>
            <a:off x="4188600" y="1632025"/>
            <a:ext cx="2430650" cy="2326350"/>
          </a:xfrm>
          <a:prstGeom prst="rect">
            <a:avLst/>
          </a:prstGeom>
          <a:noFill/>
          <a:ln>
            <a:noFill/>
          </a:ln>
        </p:spPr>
      </p:pic>
      <p:pic>
        <p:nvPicPr>
          <p:cNvPr id="294" name="Google Shape;294;p38"/>
          <p:cNvPicPr preferRelativeResize="0"/>
          <p:nvPr/>
        </p:nvPicPr>
        <p:blipFill>
          <a:blip r:embed="rId5">
            <a:alphaModFix/>
          </a:blip>
          <a:stretch>
            <a:fillRect/>
          </a:stretch>
        </p:blipFill>
        <p:spPr>
          <a:xfrm>
            <a:off x="6062388" y="3361913"/>
            <a:ext cx="2619375" cy="1743075"/>
          </a:xfrm>
          <a:prstGeom prst="rect">
            <a:avLst/>
          </a:prstGeom>
          <a:noFill/>
          <a:ln>
            <a:noFill/>
          </a:ln>
        </p:spPr>
      </p:pic>
      <p:pic>
        <p:nvPicPr>
          <p:cNvPr id="295" name="Google Shape;295;p38"/>
          <p:cNvPicPr preferRelativeResize="0"/>
          <p:nvPr/>
        </p:nvPicPr>
        <p:blipFill>
          <a:blip r:embed="rId6">
            <a:alphaModFix/>
          </a:blip>
          <a:stretch>
            <a:fillRect/>
          </a:stretch>
        </p:blipFill>
        <p:spPr>
          <a:xfrm>
            <a:off x="457209" y="2338100"/>
            <a:ext cx="3545790" cy="1817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228600" y="228600"/>
            <a:ext cx="8686799"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Classroom Expectations </a:t>
            </a:r>
            <a:endParaRPr>
              <a:solidFill>
                <a:schemeClr val="dk1"/>
              </a:solidFill>
            </a:endParaRPr>
          </a:p>
          <a:p>
            <a:pPr indent="0" lvl="0" marL="0" rtl="0" algn="ctr">
              <a:lnSpc>
                <a:spcPct val="100000"/>
              </a:lnSpc>
              <a:spcBef>
                <a:spcPts val="0"/>
              </a:spcBef>
              <a:spcAft>
                <a:spcPts val="0"/>
              </a:spcAft>
              <a:buClr>
                <a:srgbClr val="105775"/>
              </a:buClr>
              <a:buSzPts val="4000"/>
              <a:buFont typeface="Verdana"/>
              <a:buNone/>
            </a:pPr>
            <a:r>
              <a:t/>
            </a:r>
            <a:endParaRPr sz="1400"/>
          </a:p>
        </p:txBody>
      </p:sp>
      <p:pic>
        <p:nvPicPr>
          <p:cNvPr descr="blue  box around two columns" id="302" name="Google Shape;302;p39"/>
          <p:cNvPicPr preferRelativeResize="0"/>
          <p:nvPr/>
        </p:nvPicPr>
        <p:blipFill rotWithShape="1">
          <a:blip r:embed="rId3">
            <a:alphaModFix/>
          </a:blip>
          <a:srcRect b="0" l="0" r="0" t="12572"/>
          <a:stretch/>
        </p:blipFill>
        <p:spPr>
          <a:xfrm>
            <a:off x="270710" y="1371600"/>
            <a:ext cx="8602577" cy="42391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000000"/>
                </a:solidFill>
              </a:rPr>
              <a:t>Remote Learning Matrix</a:t>
            </a:r>
            <a:endParaRPr>
              <a:solidFill>
                <a:srgbClr val="000000"/>
              </a:solidFill>
            </a:endParaRPr>
          </a:p>
          <a:p>
            <a:pPr indent="0" lvl="0" marL="0" rtl="0" algn="ctr">
              <a:spcBef>
                <a:spcPts val="0"/>
              </a:spcBef>
              <a:spcAft>
                <a:spcPts val="0"/>
              </a:spcAft>
              <a:buNone/>
            </a:pPr>
            <a:r>
              <a:rPr lang="en-US">
                <a:solidFill>
                  <a:srgbClr val="000000"/>
                </a:solidFill>
              </a:rPr>
              <a:t>Elementary</a:t>
            </a:r>
            <a:endParaRPr>
              <a:solidFill>
                <a:srgbClr val="000000"/>
              </a:solidFill>
            </a:endParaRPr>
          </a:p>
        </p:txBody>
      </p:sp>
      <p:pic>
        <p:nvPicPr>
          <p:cNvPr id="309" name="Google Shape;309;p40"/>
          <p:cNvPicPr preferRelativeResize="0"/>
          <p:nvPr/>
        </p:nvPicPr>
        <p:blipFill>
          <a:blip r:embed="rId4">
            <a:alphaModFix/>
          </a:blip>
          <a:stretch>
            <a:fillRect/>
          </a:stretch>
        </p:blipFill>
        <p:spPr>
          <a:xfrm>
            <a:off x="312275" y="1427375"/>
            <a:ext cx="8831724" cy="5430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1"/>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000000"/>
                </a:solidFill>
              </a:rPr>
              <a:t>Remote Learning Matrix</a:t>
            </a:r>
            <a:endParaRPr>
              <a:solidFill>
                <a:srgbClr val="000000"/>
              </a:solidFill>
            </a:endParaRPr>
          </a:p>
          <a:p>
            <a:pPr indent="0" lvl="0" marL="0" rtl="0" algn="ctr">
              <a:spcBef>
                <a:spcPts val="0"/>
              </a:spcBef>
              <a:spcAft>
                <a:spcPts val="0"/>
              </a:spcAft>
              <a:buNone/>
            </a:pPr>
            <a:r>
              <a:rPr lang="en-US">
                <a:solidFill>
                  <a:srgbClr val="000000"/>
                </a:solidFill>
              </a:rPr>
              <a:t>Secondary</a:t>
            </a:r>
            <a:endParaRPr>
              <a:solidFill>
                <a:srgbClr val="000000"/>
              </a:solidFill>
            </a:endParaRPr>
          </a:p>
        </p:txBody>
      </p:sp>
      <p:pic>
        <p:nvPicPr>
          <p:cNvPr id="316" name="Google Shape;316;p41"/>
          <p:cNvPicPr preferRelativeResize="0"/>
          <p:nvPr/>
        </p:nvPicPr>
        <p:blipFill>
          <a:blip r:embed="rId3">
            <a:alphaModFix/>
          </a:blip>
          <a:stretch>
            <a:fillRect/>
          </a:stretch>
        </p:blipFill>
        <p:spPr>
          <a:xfrm>
            <a:off x="228600" y="1371600"/>
            <a:ext cx="8902600" cy="5455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2"/>
          <p:cNvSpPr txBox="1"/>
          <p:nvPr>
            <p:ph idx="1" type="body"/>
          </p:nvPr>
        </p:nvSpPr>
        <p:spPr>
          <a:xfrm>
            <a:off x="228600" y="1371600"/>
            <a:ext cx="8686799" cy="4571999"/>
          </a:xfrm>
          <a:prstGeom prst="rect">
            <a:avLst/>
          </a:prstGeom>
          <a:noFill/>
          <a:ln>
            <a:noFill/>
          </a:ln>
        </p:spPr>
        <p:txBody>
          <a:bodyPr anchorCtr="0" anchor="t" bIns="60925" lIns="121900" spcFirstLastPara="1" rIns="121900" wrap="square" tIns="60925">
            <a:noAutofit/>
          </a:bodyPr>
          <a:lstStyle/>
          <a:p>
            <a:pPr indent="-474120" lvl="0" marL="609584" rtl="0" algn="l">
              <a:lnSpc>
                <a:spcPct val="100000"/>
              </a:lnSpc>
              <a:spcBef>
                <a:spcPts val="0"/>
              </a:spcBef>
              <a:spcAft>
                <a:spcPts val="0"/>
              </a:spcAft>
              <a:buClr>
                <a:srgbClr val="000000"/>
              </a:buClr>
              <a:buSzPts val="2000"/>
              <a:buFont typeface="Verdana"/>
              <a:buChar char="❏"/>
            </a:pPr>
            <a:r>
              <a:rPr b="1" lang="en-US" sz="2400">
                <a:solidFill>
                  <a:srgbClr val="000000"/>
                </a:solidFill>
                <a:latin typeface="Verdana"/>
                <a:ea typeface="Verdana"/>
                <a:cs typeface="Verdana"/>
                <a:sym typeface="Verdana"/>
              </a:rPr>
              <a:t>Think ahead </a:t>
            </a:r>
            <a:r>
              <a:rPr lang="en-US" sz="2400">
                <a:solidFill>
                  <a:srgbClr val="000000"/>
                </a:solidFill>
                <a:latin typeface="Verdana"/>
                <a:ea typeface="Verdana"/>
                <a:cs typeface="Verdana"/>
                <a:sym typeface="Verdana"/>
              </a:rPr>
              <a:t>of any issues that might arise and discuss them with the class beforehand. Prepare students before an event/activity. </a:t>
            </a:r>
            <a:r>
              <a:rPr i="1" lang="en-US" sz="2400">
                <a:solidFill>
                  <a:srgbClr val="000000"/>
                </a:solidFill>
                <a:latin typeface="Verdana"/>
                <a:ea typeface="Verdana"/>
                <a:cs typeface="Verdana"/>
                <a:sym typeface="Verdana"/>
              </a:rPr>
              <a:t>(Remember: “If it’s predictable, it’s preventable.”)</a:t>
            </a:r>
            <a:endParaRPr i="1" sz="2400">
              <a:solidFill>
                <a:srgbClr val="000000"/>
              </a:solidFill>
            </a:endParaRPr>
          </a:p>
          <a:p>
            <a:pPr indent="-474120" lvl="0" marL="609584" rtl="0" algn="l">
              <a:lnSpc>
                <a:spcPct val="100000"/>
              </a:lnSpc>
              <a:spcBef>
                <a:spcPts val="0"/>
              </a:spcBef>
              <a:spcAft>
                <a:spcPts val="0"/>
              </a:spcAft>
              <a:buClr>
                <a:srgbClr val="000000"/>
              </a:buClr>
              <a:buSzPts val="2000"/>
              <a:buFont typeface="Verdana"/>
              <a:buChar char="❏"/>
            </a:pPr>
            <a:r>
              <a:rPr b="1" lang="en-US" sz="2400">
                <a:solidFill>
                  <a:srgbClr val="000000"/>
                </a:solidFill>
                <a:latin typeface="Verdana"/>
                <a:ea typeface="Verdana"/>
                <a:cs typeface="Verdana"/>
                <a:sym typeface="Verdana"/>
              </a:rPr>
              <a:t>Embed expectations </a:t>
            </a:r>
            <a:r>
              <a:rPr lang="en-US" sz="2400">
                <a:solidFill>
                  <a:srgbClr val="000000"/>
                </a:solidFill>
                <a:latin typeface="Verdana"/>
                <a:ea typeface="Verdana"/>
                <a:cs typeface="Verdana"/>
                <a:sym typeface="Verdana"/>
              </a:rPr>
              <a:t>into the classroom</a:t>
            </a:r>
            <a:endParaRPr sz="2400">
              <a:solidFill>
                <a:srgbClr val="000000"/>
              </a:solidFill>
              <a:latin typeface="Verdana"/>
              <a:ea typeface="Verdana"/>
              <a:cs typeface="Verdana"/>
              <a:sym typeface="Verdana"/>
            </a:endParaRPr>
          </a:p>
          <a:p>
            <a:pPr indent="-440252" lvl="1" marL="1219170" rtl="0" algn="l">
              <a:lnSpc>
                <a:spcPct val="100000"/>
              </a:lnSpc>
              <a:spcBef>
                <a:spcPts val="0"/>
              </a:spcBef>
              <a:spcAft>
                <a:spcPts val="0"/>
              </a:spcAft>
              <a:buClr>
                <a:srgbClr val="000000"/>
              </a:buClr>
              <a:buSzPts val="1600"/>
              <a:buFont typeface="Verdana"/>
              <a:buChar char="❏"/>
            </a:pPr>
            <a:r>
              <a:rPr lang="en-US" sz="2400">
                <a:solidFill>
                  <a:srgbClr val="000000"/>
                </a:solidFill>
                <a:latin typeface="Verdana"/>
                <a:ea typeface="Verdana"/>
                <a:cs typeface="Verdana"/>
                <a:sym typeface="Verdana"/>
              </a:rPr>
              <a:t>Teacher consistently models expectations.</a:t>
            </a:r>
            <a:endParaRPr sz="2400">
              <a:solidFill>
                <a:srgbClr val="000000"/>
              </a:solidFill>
              <a:latin typeface="Verdana"/>
              <a:ea typeface="Verdana"/>
              <a:cs typeface="Verdana"/>
              <a:sym typeface="Verdana"/>
            </a:endParaRPr>
          </a:p>
          <a:p>
            <a:pPr indent="-440252" lvl="1" marL="1219170" rtl="0" algn="l">
              <a:lnSpc>
                <a:spcPct val="100000"/>
              </a:lnSpc>
              <a:spcBef>
                <a:spcPts val="0"/>
              </a:spcBef>
              <a:spcAft>
                <a:spcPts val="0"/>
              </a:spcAft>
              <a:buClr>
                <a:srgbClr val="000000"/>
              </a:buClr>
              <a:buSzPts val="1600"/>
              <a:buFont typeface="Verdana"/>
              <a:buChar char="❏"/>
            </a:pPr>
            <a:r>
              <a:rPr lang="en-US" sz="2400">
                <a:solidFill>
                  <a:srgbClr val="000000"/>
                </a:solidFill>
                <a:latin typeface="Verdana"/>
                <a:ea typeface="Verdana"/>
                <a:cs typeface="Verdana"/>
                <a:sym typeface="Verdana"/>
              </a:rPr>
              <a:t>Students follow class expectations despite the absence of the teacher:</a:t>
            </a:r>
            <a:endParaRPr sz="2400">
              <a:solidFill>
                <a:srgbClr val="000000"/>
              </a:solidFill>
              <a:latin typeface="Verdana"/>
              <a:ea typeface="Verdana"/>
              <a:cs typeface="Verdana"/>
              <a:sym typeface="Verdana"/>
            </a:endParaRPr>
          </a:p>
          <a:p>
            <a:pPr indent="-440256" lvl="4" marL="2743154" rtl="0" algn="l">
              <a:lnSpc>
                <a:spcPct val="115000"/>
              </a:lnSpc>
              <a:spcBef>
                <a:spcPts val="0"/>
              </a:spcBef>
              <a:spcAft>
                <a:spcPts val="0"/>
              </a:spcAft>
              <a:buClr>
                <a:srgbClr val="000000"/>
              </a:buClr>
              <a:buSzPts val="1600"/>
              <a:buFont typeface="Verdana"/>
              <a:buChar char="❏"/>
            </a:pPr>
            <a:r>
              <a:rPr i="1" lang="en-US">
                <a:solidFill>
                  <a:srgbClr val="000000"/>
                </a:solidFill>
                <a:latin typeface="Verdana"/>
                <a:ea typeface="Verdana"/>
                <a:cs typeface="Verdana"/>
                <a:sym typeface="Verdana"/>
              </a:rPr>
              <a:t>Substitute</a:t>
            </a:r>
            <a:endParaRPr i="1">
              <a:solidFill>
                <a:srgbClr val="000000"/>
              </a:solidFill>
              <a:latin typeface="Verdana"/>
              <a:ea typeface="Verdana"/>
              <a:cs typeface="Verdana"/>
              <a:sym typeface="Verdana"/>
            </a:endParaRPr>
          </a:p>
          <a:p>
            <a:pPr indent="-440256" lvl="4" marL="2743154" rtl="0" algn="l">
              <a:lnSpc>
                <a:spcPct val="115000"/>
              </a:lnSpc>
              <a:spcBef>
                <a:spcPts val="0"/>
              </a:spcBef>
              <a:spcAft>
                <a:spcPts val="0"/>
              </a:spcAft>
              <a:buClr>
                <a:srgbClr val="000000"/>
              </a:buClr>
              <a:buSzPts val="1600"/>
              <a:buFont typeface="Verdana"/>
              <a:buChar char="❏"/>
            </a:pPr>
            <a:r>
              <a:rPr i="1" lang="en-US">
                <a:solidFill>
                  <a:srgbClr val="000000"/>
                </a:solidFill>
                <a:latin typeface="Verdana"/>
                <a:ea typeface="Verdana"/>
                <a:cs typeface="Verdana"/>
                <a:sym typeface="Verdana"/>
              </a:rPr>
              <a:t>Guest teacher</a:t>
            </a:r>
            <a:endParaRPr i="1">
              <a:solidFill>
                <a:srgbClr val="000000"/>
              </a:solidFill>
              <a:latin typeface="Verdana"/>
              <a:ea typeface="Verdana"/>
              <a:cs typeface="Verdana"/>
              <a:sym typeface="Verdana"/>
            </a:endParaRPr>
          </a:p>
          <a:p>
            <a:pPr indent="-440256" lvl="4" marL="2743154" rtl="0" algn="l">
              <a:lnSpc>
                <a:spcPct val="115000"/>
              </a:lnSpc>
              <a:spcBef>
                <a:spcPts val="0"/>
              </a:spcBef>
              <a:spcAft>
                <a:spcPts val="0"/>
              </a:spcAft>
              <a:buClr>
                <a:srgbClr val="000000"/>
              </a:buClr>
              <a:buSzPts val="1600"/>
              <a:buFont typeface="Verdana"/>
              <a:buChar char="❏"/>
            </a:pPr>
            <a:r>
              <a:rPr i="1" lang="en-US">
                <a:solidFill>
                  <a:srgbClr val="000000"/>
                </a:solidFill>
                <a:latin typeface="Verdana"/>
                <a:ea typeface="Verdana"/>
                <a:cs typeface="Verdana"/>
                <a:sym typeface="Verdana"/>
              </a:rPr>
              <a:t>Buddy teacher</a:t>
            </a:r>
            <a:endParaRPr i="1">
              <a:solidFill>
                <a:srgbClr val="000000"/>
              </a:solidFill>
              <a:latin typeface="Verdana"/>
              <a:ea typeface="Verdana"/>
              <a:cs typeface="Verdana"/>
              <a:sym typeface="Verdana"/>
            </a:endParaRPr>
          </a:p>
          <a:p>
            <a:pPr indent="-440256" lvl="4" marL="2743154" rtl="0" algn="l">
              <a:lnSpc>
                <a:spcPct val="115000"/>
              </a:lnSpc>
              <a:spcBef>
                <a:spcPts val="0"/>
              </a:spcBef>
              <a:spcAft>
                <a:spcPts val="0"/>
              </a:spcAft>
              <a:buClr>
                <a:srgbClr val="000000"/>
              </a:buClr>
              <a:buSzPts val="1600"/>
              <a:buFont typeface="Verdana"/>
              <a:buChar char="❏"/>
            </a:pPr>
            <a:r>
              <a:rPr i="1" lang="en-US">
                <a:solidFill>
                  <a:srgbClr val="000000"/>
                </a:solidFill>
                <a:latin typeface="Verdana"/>
                <a:ea typeface="Verdana"/>
                <a:cs typeface="Verdana"/>
                <a:sym typeface="Verdana"/>
              </a:rPr>
              <a:t>Volunteer</a:t>
            </a:r>
            <a:endParaRPr i="1">
              <a:solidFill>
                <a:srgbClr val="000000"/>
              </a:solidFill>
              <a:latin typeface="Verdana"/>
              <a:ea typeface="Verdana"/>
              <a:cs typeface="Verdana"/>
              <a:sym typeface="Verdana"/>
            </a:endParaRPr>
          </a:p>
          <a:p>
            <a:pPr indent="-186262" lvl="0" marL="457189" rtl="0" algn="l">
              <a:lnSpc>
                <a:spcPct val="90000"/>
              </a:lnSpc>
              <a:spcBef>
                <a:spcPts val="0"/>
              </a:spcBef>
              <a:spcAft>
                <a:spcPts val="0"/>
              </a:spcAft>
              <a:buClr>
                <a:schemeClr val="dk1"/>
              </a:buClr>
              <a:buSzPts val="3200"/>
              <a:buNone/>
            </a:pPr>
            <a:r>
              <a:t/>
            </a:r>
            <a:endParaRPr sz="2400">
              <a:solidFill>
                <a:srgbClr val="000000"/>
              </a:solidFill>
            </a:endParaRPr>
          </a:p>
        </p:txBody>
      </p:sp>
      <p:sp>
        <p:nvSpPr>
          <p:cNvPr id="322" name="Google Shape;322;p42"/>
          <p:cNvSpPr txBox="1"/>
          <p:nvPr>
            <p:ph type="title"/>
          </p:nvPr>
        </p:nvSpPr>
        <p:spPr>
          <a:xfrm>
            <a:off x="228600" y="228600"/>
            <a:ext cx="8686799"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800"/>
              <a:buFont typeface="Verdana"/>
              <a:buNone/>
            </a:pPr>
            <a:r>
              <a:rPr lang="en-US">
                <a:solidFill>
                  <a:schemeClr val="dk1"/>
                </a:solidFill>
              </a:rPr>
              <a:t>Continuing Support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3"/>
          <p:cNvSpPr txBox="1"/>
          <p:nvPr>
            <p:ph type="title"/>
          </p:nvPr>
        </p:nvSpPr>
        <p:spPr>
          <a:xfrm>
            <a:off x="457200" y="274638"/>
            <a:ext cx="8229600"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t>Discussion Time</a:t>
            </a:r>
            <a:endParaRPr>
              <a:solidFill>
                <a:schemeClr val="dk1"/>
              </a:solidFill>
            </a:endParaRPr>
          </a:p>
        </p:txBody>
      </p:sp>
      <p:sp>
        <p:nvSpPr>
          <p:cNvPr id="329" name="Google Shape;329;p43"/>
          <p:cNvSpPr txBox="1"/>
          <p:nvPr>
            <p:ph idx="4294967295" type="body"/>
          </p:nvPr>
        </p:nvSpPr>
        <p:spPr>
          <a:xfrm>
            <a:off x="457200" y="1600199"/>
            <a:ext cx="3429000" cy="3352800"/>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rgbClr val="000000"/>
              </a:buClr>
              <a:buSzPts val="3200"/>
              <a:buNone/>
            </a:pPr>
            <a:r>
              <a:t/>
            </a:r>
            <a:endParaRPr/>
          </a:p>
          <a:p>
            <a:pPr indent="0" lvl="0" marL="0" rtl="0" algn="l">
              <a:lnSpc>
                <a:spcPct val="100000"/>
              </a:lnSpc>
              <a:spcBef>
                <a:spcPts val="0"/>
              </a:spcBef>
              <a:spcAft>
                <a:spcPts val="0"/>
              </a:spcAft>
              <a:buClr>
                <a:srgbClr val="000000"/>
              </a:buClr>
              <a:buSzPts val="3200"/>
              <a:buNone/>
            </a:pPr>
            <a:r>
              <a:rPr i="1" lang="en-US" sz="2400">
                <a:solidFill>
                  <a:srgbClr val="00212C"/>
                </a:solidFill>
                <a:latin typeface="Verdana"/>
                <a:ea typeface="Verdana"/>
                <a:cs typeface="Verdana"/>
                <a:sym typeface="Verdana"/>
              </a:rPr>
              <a:t> </a:t>
            </a:r>
            <a:endParaRPr/>
          </a:p>
          <a:p>
            <a:pPr indent="-139700" lvl="0" marL="342900" rtl="0" algn="l">
              <a:lnSpc>
                <a:spcPct val="100000"/>
              </a:lnSpc>
              <a:spcBef>
                <a:spcPts val="0"/>
              </a:spcBef>
              <a:spcAft>
                <a:spcPts val="0"/>
              </a:spcAft>
              <a:buClr>
                <a:srgbClr val="000000"/>
              </a:buClr>
              <a:buSzPts val="3200"/>
              <a:buNone/>
            </a:pPr>
            <a:r>
              <a:t/>
            </a:r>
            <a:endParaRPr sz="2400">
              <a:solidFill>
                <a:srgbClr val="00212C"/>
              </a:solidFill>
              <a:latin typeface="Verdana"/>
              <a:ea typeface="Verdana"/>
              <a:cs typeface="Verdana"/>
              <a:sym typeface="Verdana"/>
            </a:endParaRPr>
          </a:p>
          <a:p>
            <a:pPr indent="0" lvl="0" marL="0" rtl="0" algn="l">
              <a:lnSpc>
                <a:spcPct val="90000"/>
              </a:lnSpc>
              <a:spcBef>
                <a:spcPts val="0"/>
              </a:spcBef>
              <a:spcAft>
                <a:spcPts val="0"/>
              </a:spcAft>
              <a:buClr>
                <a:srgbClr val="000000"/>
              </a:buClr>
              <a:buSzPts val="3200"/>
              <a:buNone/>
            </a:pPr>
            <a:r>
              <a:t/>
            </a:r>
            <a:endParaRPr sz="2400">
              <a:solidFill>
                <a:srgbClr val="00212C"/>
              </a:solidFill>
              <a:latin typeface="Verdana"/>
              <a:ea typeface="Verdana"/>
              <a:cs typeface="Verdana"/>
              <a:sym typeface="Verdana"/>
            </a:endParaRPr>
          </a:p>
          <a:p>
            <a:pPr indent="0" lvl="0" marL="0" rtl="0" algn="l">
              <a:lnSpc>
                <a:spcPct val="80000"/>
              </a:lnSpc>
              <a:spcBef>
                <a:spcPts val="533"/>
              </a:spcBef>
              <a:spcAft>
                <a:spcPts val="0"/>
              </a:spcAft>
              <a:buClr>
                <a:schemeClr val="dk1"/>
              </a:buClr>
              <a:buSzPts val="3200"/>
              <a:buNone/>
            </a:pPr>
            <a:r>
              <a:t/>
            </a:r>
            <a:endParaRPr sz="2400">
              <a:solidFill>
                <a:srgbClr val="00212C"/>
              </a:solidFill>
              <a:latin typeface="Verdana"/>
              <a:ea typeface="Verdana"/>
              <a:cs typeface="Verdana"/>
              <a:sym typeface="Verdana"/>
            </a:endParaRPr>
          </a:p>
          <a:p>
            <a:pPr indent="-186262" lvl="0" marL="457189" rtl="0" algn="l">
              <a:lnSpc>
                <a:spcPct val="100000"/>
              </a:lnSpc>
              <a:spcBef>
                <a:spcPts val="0"/>
              </a:spcBef>
              <a:spcAft>
                <a:spcPts val="0"/>
              </a:spcAft>
              <a:buClr>
                <a:schemeClr val="dk1"/>
              </a:buClr>
              <a:buSzPts val="3200"/>
              <a:buNone/>
            </a:pPr>
            <a:r>
              <a:t/>
            </a:r>
            <a:endParaRPr sz="2400">
              <a:solidFill>
                <a:srgbClr val="000000"/>
              </a:solidFill>
            </a:endParaRPr>
          </a:p>
        </p:txBody>
      </p:sp>
      <p:sp>
        <p:nvSpPr>
          <p:cNvPr id="330" name="Google Shape;330;p43"/>
          <p:cNvSpPr txBox="1"/>
          <p:nvPr/>
        </p:nvSpPr>
        <p:spPr>
          <a:xfrm>
            <a:off x="533525" y="1453875"/>
            <a:ext cx="8229600" cy="503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400">
                <a:solidFill>
                  <a:srgbClr val="00212C"/>
                </a:solidFill>
                <a:latin typeface="Verdana"/>
                <a:ea typeface="Verdana"/>
                <a:cs typeface="Verdana"/>
                <a:sym typeface="Verdana"/>
              </a:rPr>
              <a:t>Things to talk about: </a:t>
            </a:r>
            <a:endParaRPr b="1" sz="2400">
              <a:solidFill>
                <a:srgbClr val="00212C"/>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2400">
              <a:solidFill>
                <a:srgbClr val="00212C"/>
              </a:solidFill>
              <a:latin typeface="Verdana"/>
              <a:ea typeface="Verdana"/>
              <a:cs typeface="Verdana"/>
              <a:sym typeface="Verdana"/>
            </a:endParaRPr>
          </a:p>
          <a:p>
            <a:pPr indent="-381000" lvl="0" marL="457200" marR="0" rtl="0" algn="l">
              <a:lnSpc>
                <a:spcPct val="100000"/>
              </a:lnSpc>
              <a:spcBef>
                <a:spcPts val="0"/>
              </a:spcBef>
              <a:spcAft>
                <a:spcPts val="0"/>
              </a:spcAft>
              <a:buClr>
                <a:srgbClr val="00212C"/>
              </a:buClr>
              <a:buSzPts val="2400"/>
              <a:buFont typeface="Verdana"/>
              <a:buAutoNum type="arabicPeriod"/>
            </a:pPr>
            <a:r>
              <a:rPr b="0" i="0" lang="en-US" sz="2400" u="none" cap="none" strike="noStrike">
                <a:solidFill>
                  <a:srgbClr val="00212C"/>
                </a:solidFill>
                <a:latin typeface="Verdana"/>
                <a:ea typeface="Verdana"/>
                <a:cs typeface="Verdana"/>
                <a:sym typeface="Verdana"/>
              </a:rPr>
              <a:t>Should </a:t>
            </a:r>
            <a:r>
              <a:rPr lang="en-US" sz="2400">
                <a:solidFill>
                  <a:srgbClr val="00212C"/>
                </a:solidFill>
                <a:latin typeface="Verdana"/>
                <a:ea typeface="Verdana"/>
                <a:cs typeface="Verdana"/>
                <a:sym typeface="Verdana"/>
              </a:rPr>
              <a:t>a </a:t>
            </a:r>
            <a:r>
              <a:rPr b="0" i="0" lang="en-US" sz="2400" u="none" cap="none" strike="noStrike">
                <a:solidFill>
                  <a:srgbClr val="00212C"/>
                </a:solidFill>
                <a:latin typeface="Verdana"/>
                <a:ea typeface="Verdana"/>
                <a:cs typeface="Verdana"/>
                <a:sym typeface="Verdana"/>
              </a:rPr>
              <a:t>grade level </a:t>
            </a:r>
            <a:r>
              <a:rPr lang="en-US" sz="2400">
                <a:solidFill>
                  <a:srgbClr val="00212C"/>
                </a:solidFill>
                <a:latin typeface="Verdana"/>
                <a:ea typeface="Verdana"/>
                <a:cs typeface="Verdana"/>
                <a:sym typeface="Verdana"/>
              </a:rPr>
              <a:t>encourage </a:t>
            </a:r>
            <a:r>
              <a:rPr b="0" i="0" lang="en-US" sz="2400" u="none" cap="none" strike="noStrike">
                <a:solidFill>
                  <a:srgbClr val="00212C"/>
                </a:solidFill>
                <a:latin typeface="Verdana"/>
                <a:ea typeface="Verdana"/>
                <a:cs typeface="Verdana"/>
                <a:sym typeface="Verdana"/>
              </a:rPr>
              <a:t>consistency in some or all routines?</a:t>
            </a:r>
            <a:endParaRPr b="0" i="0" sz="2400" u="none" cap="none" strike="noStrike">
              <a:solidFill>
                <a:srgbClr val="00212C"/>
              </a:solidFill>
              <a:latin typeface="Verdana"/>
              <a:ea typeface="Verdana"/>
              <a:cs typeface="Verdana"/>
              <a:sym typeface="Verdana"/>
            </a:endParaRPr>
          </a:p>
          <a:p>
            <a:pPr indent="-381000" lvl="0" marL="457200" marR="0" rtl="0" algn="l">
              <a:lnSpc>
                <a:spcPct val="100000"/>
              </a:lnSpc>
              <a:spcBef>
                <a:spcPts val="0"/>
              </a:spcBef>
              <a:spcAft>
                <a:spcPts val="0"/>
              </a:spcAft>
              <a:buClr>
                <a:srgbClr val="00212C"/>
              </a:buClr>
              <a:buSzPts val="2400"/>
              <a:buFont typeface="Verdana"/>
              <a:buAutoNum type="arabicPeriod"/>
            </a:pPr>
            <a:r>
              <a:rPr lang="en-US" sz="2400">
                <a:solidFill>
                  <a:srgbClr val="00212C"/>
                </a:solidFill>
                <a:latin typeface="Verdana"/>
                <a:ea typeface="Verdana"/>
                <a:cs typeface="Verdana"/>
                <a:sym typeface="Verdana"/>
              </a:rPr>
              <a:t>If yes, how do you create buy-in for all teachers?</a:t>
            </a:r>
            <a:endParaRPr sz="2400">
              <a:solidFill>
                <a:srgbClr val="00212C"/>
              </a:solidFill>
              <a:latin typeface="Verdana"/>
              <a:ea typeface="Verdana"/>
              <a:cs typeface="Verdana"/>
              <a:sym typeface="Verdana"/>
            </a:endParaRPr>
          </a:p>
          <a:p>
            <a:pPr indent="-381000" lvl="0" marL="457200" marR="0" rtl="0" algn="l">
              <a:lnSpc>
                <a:spcPct val="100000"/>
              </a:lnSpc>
              <a:spcBef>
                <a:spcPts val="0"/>
              </a:spcBef>
              <a:spcAft>
                <a:spcPts val="0"/>
              </a:spcAft>
              <a:buClr>
                <a:srgbClr val="00212C"/>
              </a:buClr>
              <a:buSzPts val="2400"/>
              <a:buFont typeface="Verdana"/>
              <a:buAutoNum type="arabicPeriod"/>
            </a:pPr>
            <a:r>
              <a:rPr lang="en-US" sz="2400">
                <a:solidFill>
                  <a:srgbClr val="00212C"/>
                </a:solidFill>
                <a:latin typeface="Verdana"/>
                <a:ea typeface="Verdana"/>
                <a:cs typeface="Verdana"/>
                <a:sym typeface="Verdana"/>
              </a:rPr>
              <a:t>What are the top 5 routines to develop in a virtual or physical classroom?</a:t>
            </a:r>
            <a:endParaRPr sz="2400">
              <a:solidFill>
                <a:srgbClr val="00212C"/>
              </a:solidFill>
              <a:latin typeface="Verdana"/>
              <a:ea typeface="Verdana"/>
              <a:cs typeface="Verdana"/>
              <a:sym typeface="Verdana"/>
            </a:endParaRPr>
          </a:p>
          <a:p>
            <a:pPr indent="-381000" lvl="0" marL="457200" marR="0" rtl="0" algn="l">
              <a:lnSpc>
                <a:spcPct val="100000"/>
              </a:lnSpc>
              <a:spcBef>
                <a:spcPts val="0"/>
              </a:spcBef>
              <a:spcAft>
                <a:spcPts val="0"/>
              </a:spcAft>
              <a:buClr>
                <a:srgbClr val="00212C"/>
              </a:buClr>
              <a:buSzPts val="2400"/>
              <a:buFont typeface="Verdana"/>
              <a:buAutoNum type="arabicPeriod"/>
            </a:pPr>
            <a:r>
              <a:rPr lang="en-US" sz="2400">
                <a:solidFill>
                  <a:srgbClr val="00212C"/>
                </a:solidFill>
                <a:latin typeface="Verdana"/>
                <a:ea typeface="Verdana"/>
                <a:cs typeface="Verdana"/>
                <a:sym typeface="Verdana"/>
              </a:rPr>
              <a:t>How can you gain student input when creating the classroom matrix?</a:t>
            </a:r>
            <a:endParaRPr sz="2400">
              <a:solidFill>
                <a:srgbClr val="00212C"/>
              </a:solidFill>
              <a:latin typeface="Verdana"/>
              <a:ea typeface="Verdana"/>
              <a:cs typeface="Verdana"/>
              <a:sym typeface="Verdana"/>
            </a:endParaRPr>
          </a:p>
          <a:p>
            <a:pPr indent="0" lvl="0" marL="914400" marR="0" rtl="0" algn="l">
              <a:lnSpc>
                <a:spcPct val="100000"/>
              </a:lnSpc>
              <a:spcBef>
                <a:spcPts val="0"/>
              </a:spcBef>
              <a:spcAft>
                <a:spcPts val="0"/>
              </a:spcAft>
              <a:buNone/>
            </a:pPr>
            <a:r>
              <a:t/>
            </a:r>
            <a:endParaRPr b="0" i="0" sz="2400" u="none" cap="none" strike="noStrike">
              <a:solidFill>
                <a:srgbClr val="00212C"/>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4"/>
          <p:cNvSpPr txBox="1"/>
          <p:nvPr>
            <p:ph type="title"/>
          </p:nvPr>
        </p:nvSpPr>
        <p:spPr>
          <a:xfrm>
            <a:off x="457200" y="274638"/>
            <a:ext cx="8229600"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t>Teaching the Matrix</a:t>
            </a:r>
            <a:endParaRPr/>
          </a:p>
        </p:txBody>
      </p:sp>
      <p:sp>
        <p:nvSpPr>
          <p:cNvPr id="337" name="Google Shape;337;p44"/>
          <p:cNvSpPr txBox="1"/>
          <p:nvPr/>
        </p:nvSpPr>
        <p:spPr>
          <a:xfrm>
            <a:off x="457200" y="1623246"/>
            <a:ext cx="3997188" cy="4335919"/>
          </a:xfrm>
          <a:prstGeom prst="rect">
            <a:avLst/>
          </a:prstGeom>
          <a:no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800"/>
              </a:spcBef>
              <a:spcAft>
                <a:spcPts val="0"/>
              </a:spcAft>
              <a:buClr>
                <a:srgbClr val="000000"/>
              </a:buClr>
              <a:buSzPts val="2400"/>
              <a:buFont typeface="Verdana"/>
              <a:buNone/>
            </a:pPr>
            <a:r>
              <a:rPr b="1" i="0" lang="en-US" sz="2400" u="none" cap="none" strike="noStrike">
                <a:solidFill>
                  <a:srgbClr val="000000"/>
                </a:solidFill>
                <a:latin typeface="Verdana"/>
                <a:ea typeface="Verdana"/>
                <a:cs typeface="Verdana"/>
                <a:sym typeface="Verdana"/>
              </a:rPr>
              <a:t>Teaching Routine:</a:t>
            </a:r>
            <a:r>
              <a:rPr b="1" i="0" lang="en-US" sz="2400" u="none" cap="none" strike="noStrike">
                <a:solidFill>
                  <a:srgbClr val="0000FF"/>
                </a:solidFill>
                <a:latin typeface="Verdana"/>
                <a:ea typeface="Verdana"/>
                <a:cs typeface="Verdana"/>
                <a:sym typeface="Verdana"/>
              </a:rPr>
              <a:t> </a:t>
            </a:r>
            <a:r>
              <a:rPr b="0" i="0" lang="en-US" sz="2400" u="none" cap="none" strike="noStrike">
                <a:solidFill>
                  <a:srgbClr val="00212C"/>
                </a:solidFill>
                <a:latin typeface="Verdana"/>
                <a:ea typeface="Verdana"/>
                <a:cs typeface="Verdana"/>
                <a:sym typeface="Verdana"/>
              </a:rPr>
              <a:t>how the procedure or activity looks (examples and nonexamples)</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800"/>
              </a:spcBef>
              <a:spcAft>
                <a:spcPts val="0"/>
              </a:spcAft>
              <a:buClr>
                <a:schemeClr val="dk1"/>
              </a:buClr>
              <a:buSzPts val="2400"/>
              <a:buFont typeface="Verdana"/>
              <a:buNone/>
            </a:pPr>
            <a:r>
              <a:t/>
            </a:r>
            <a:endParaRPr b="0" i="0" sz="2400" u="none" cap="none" strike="noStrike">
              <a:solidFill>
                <a:srgbClr val="00212C"/>
              </a:solidFill>
              <a:latin typeface="Verdana"/>
              <a:ea typeface="Verdana"/>
              <a:cs typeface="Verdana"/>
              <a:sym typeface="Verdana"/>
            </a:endParaRPr>
          </a:p>
          <a:p>
            <a:pPr indent="0" lvl="0" marL="0" marR="0" rtl="0" algn="l">
              <a:lnSpc>
                <a:spcPct val="100000"/>
              </a:lnSpc>
              <a:spcBef>
                <a:spcPts val="800"/>
              </a:spcBef>
              <a:spcAft>
                <a:spcPts val="0"/>
              </a:spcAft>
              <a:buClr>
                <a:srgbClr val="000000"/>
              </a:buClr>
              <a:buSzPts val="2400"/>
              <a:buFont typeface="Verdana"/>
              <a:buNone/>
            </a:pPr>
            <a:r>
              <a:rPr b="1" i="0" lang="en-US" sz="2400" u="none" cap="none" strike="noStrike">
                <a:solidFill>
                  <a:srgbClr val="000000"/>
                </a:solidFill>
                <a:latin typeface="Verdana"/>
                <a:ea typeface="Verdana"/>
                <a:cs typeface="Verdana"/>
                <a:sym typeface="Verdana"/>
              </a:rPr>
              <a:t>Active Supervision: </a:t>
            </a:r>
            <a:r>
              <a:rPr b="0" i="0" lang="en-US" sz="2400" u="none" cap="none" strike="noStrike">
                <a:solidFill>
                  <a:srgbClr val="000000"/>
                </a:solidFill>
                <a:latin typeface="Verdana"/>
                <a:ea typeface="Verdana"/>
                <a:cs typeface="Verdana"/>
                <a:sym typeface="Verdana"/>
              </a:rPr>
              <a:t>a method for effectively monitoring students</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800"/>
              </a:spcBef>
              <a:spcAft>
                <a:spcPts val="0"/>
              </a:spcAft>
              <a:buClr>
                <a:schemeClr val="dk1"/>
              </a:buClr>
              <a:buSzPts val="2400"/>
              <a:buFont typeface="Verdana"/>
              <a:buNone/>
            </a:pPr>
            <a:r>
              <a:t/>
            </a:r>
            <a:endParaRPr b="0" i="0" sz="2400" u="none" cap="none" strike="noStrike">
              <a:solidFill>
                <a:srgbClr val="00212C"/>
              </a:solidFill>
              <a:latin typeface="Verdana"/>
              <a:ea typeface="Verdana"/>
              <a:cs typeface="Verdana"/>
              <a:sym typeface="Verdana"/>
            </a:endParaRPr>
          </a:p>
          <a:p>
            <a:pPr indent="0" lvl="0" marL="0" marR="0" rtl="0" algn="l">
              <a:lnSpc>
                <a:spcPct val="115000"/>
              </a:lnSpc>
              <a:spcBef>
                <a:spcPts val="800"/>
              </a:spcBef>
              <a:spcAft>
                <a:spcPts val="0"/>
              </a:spcAft>
              <a:buClr>
                <a:schemeClr val="dk1"/>
              </a:buClr>
              <a:buSzPts val="2400"/>
              <a:buFont typeface="Verdana"/>
              <a:buNone/>
            </a:pPr>
            <a:r>
              <a:t/>
            </a:r>
            <a:endParaRPr b="1" i="0" sz="2400" u="none" cap="none" strike="noStrike">
              <a:solidFill>
                <a:srgbClr val="00212C"/>
              </a:solidFill>
              <a:latin typeface="Verdana"/>
              <a:ea typeface="Verdana"/>
              <a:cs typeface="Verdana"/>
              <a:sym typeface="Verdana"/>
            </a:endParaRPr>
          </a:p>
          <a:p>
            <a:pPr indent="-220128" lvl="0" marL="457189" marR="0" rtl="0" algn="l">
              <a:lnSpc>
                <a:spcPct val="100000"/>
              </a:lnSpc>
              <a:spcBef>
                <a:spcPts val="0"/>
              </a:spcBef>
              <a:spcAft>
                <a:spcPts val="0"/>
              </a:spcAft>
              <a:buClr>
                <a:schemeClr val="dk1"/>
              </a:buClr>
              <a:buSzPts val="1867"/>
              <a:buFont typeface="Verdana"/>
              <a:buNone/>
            </a:pPr>
            <a:r>
              <a:t/>
            </a:r>
            <a:endParaRPr b="1" i="0" sz="1867" u="none" cap="none" strike="noStrike">
              <a:solidFill>
                <a:srgbClr val="0000FF"/>
              </a:solidFill>
              <a:latin typeface="Verdana"/>
              <a:ea typeface="Verdana"/>
              <a:cs typeface="Verdana"/>
              <a:sym typeface="Verdana"/>
            </a:endParaRPr>
          </a:p>
        </p:txBody>
      </p:sp>
      <p:sp>
        <p:nvSpPr>
          <p:cNvPr id="338" name="Google Shape;338;p44"/>
          <p:cNvSpPr txBox="1"/>
          <p:nvPr/>
        </p:nvSpPr>
        <p:spPr>
          <a:xfrm>
            <a:off x="4787695" y="1623246"/>
            <a:ext cx="3899105" cy="4335919"/>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800"/>
              </a:spcBef>
              <a:spcAft>
                <a:spcPts val="0"/>
              </a:spcAft>
              <a:buClr>
                <a:srgbClr val="000000"/>
              </a:buClr>
              <a:buSzPts val="3200"/>
              <a:buFont typeface="Arial"/>
              <a:buNone/>
            </a:pPr>
            <a:r>
              <a:rPr b="1" i="0" lang="en-US" sz="2400" u="none" cap="none" strike="noStrike">
                <a:solidFill>
                  <a:srgbClr val="000000"/>
                </a:solidFill>
                <a:latin typeface="Verdana"/>
                <a:ea typeface="Verdana"/>
                <a:cs typeface="Verdana"/>
                <a:sym typeface="Verdana"/>
              </a:rPr>
              <a:t>Positive Reinforcement Procedures: </a:t>
            </a:r>
            <a:r>
              <a:rPr b="0" i="0" lang="en-US" sz="2400" u="none" cap="none" strike="noStrike">
                <a:solidFill>
                  <a:srgbClr val="000000"/>
                </a:solidFill>
                <a:latin typeface="Verdana"/>
                <a:ea typeface="Verdana"/>
                <a:cs typeface="Verdana"/>
                <a:sym typeface="Verdana"/>
              </a:rPr>
              <a:t>incentives for appropriate behavior (praise, high fives…)</a:t>
            </a:r>
            <a:endParaRPr b="0" i="0" sz="1800" u="none" cap="none" strike="noStrike">
              <a:solidFill>
                <a:schemeClr val="dk1"/>
              </a:solidFill>
              <a:latin typeface="Verdana"/>
              <a:ea typeface="Verdana"/>
              <a:cs typeface="Verdana"/>
              <a:sym typeface="Verdana"/>
            </a:endParaRPr>
          </a:p>
          <a:p>
            <a:pPr indent="0" lvl="0" marL="0" marR="0" rtl="0" algn="l">
              <a:lnSpc>
                <a:spcPct val="115000"/>
              </a:lnSpc>
              <a:spcBef>
                <a:spcPts val="667"/>
              </a:spcBef>
              <a:spcAft>
                <a:spcPts val="0"/>
              </a:spcAft>
              <a:buClr>
                <a:schemeClr val="dk1"/>
              </a:buClr>
              <a:buSzPts val="3200"/>
              <a:buFont typeface="Arial"/>
              <a:buNone/>
            </a:pPr>
            <a:r>
              <a:rPr b="1" i="0" lang="en-US" sz="2400" u="none" cap="none" strike="noStrike">
                <a:solidFill>
                  <a:schemeClr val="dk1"/>
                </a:solidFill>
                <a:latin typeface="Verdana"/>
                <a:ea typeface="Verdana"/>
                <a:cs typeface="Verdana"/>
                <a:sym typeface="Verdana"/>
              </a:rPr>
              <a:t>Pre-corrections: </a:t>
            </a:r>
            <a:r>
              <a:rPr b="0" i="0" lang="en-US" sz="2400" u="none" cap="none" strike="noStrike">
                <a:solidFill>
                  <a:srgbClr val="00212C"/>
                </a:solidFill>
                <a:latin typeface="Verdana"/>
                <a:ea typeface="Verdana"/>
                <a:cs typeface="Verdana"/>
                <a:sym typeface="Verdana"/>
              </a:rPr>
              <a:t>quick reminders of expected behavior before the transition</a:t>
            </a:r>
            <a:endParaRPr b="0" i="0" sz="1800" u="none" cap="none" strike="noStrike">
              <a:solidFill>
                <a:schemeClr val="dk1"/>
              </a:solidFill>
              <a:latin typeface="Verdana"/>
              <a:ea typeface="Verdana"/>
              <a:cs typeface="Verdana"/>
              <a:sym typeface="Verdana"/>
            </a:endParaRPr>
          </a:p>
          <a:p>
            <a:pPr indent="0" lvl="0" marL="0" marR="0" rtl="0" algn="l">
              <a:lnSpc>
                <a:spcPct val="115000"/>
              </a:lnSpc>
              <a:spcBef>
                <a:spcPts val="667"/>
              </a:spcBef>
              <a:spcAft>
                <a:spcPts val="0"/>
              </a:spcAft>
              <a:buClr>
                <a:schemeClr val="dk1"/>
              </a:buClr>
              <a:buSzPts val="3200"/>
              <a:buFont typeface="Arial"/>
              <a:buNone/>
            </a:pPr>
            <a:r>
              <a:t/>
            </a:r>
            <a:endParaRPr b="1" i="0" sz="2400" u="none" cap="none" strike="noStrike">
              <a:solidFill>
                <a:srgbClr val="000000"/>
              </a:solidFill>
              <a:latin typeface="Verdana"/>
              <a:ea typeface="Verdana"/>
              <a:cs typeface="Verdana"/>
              <a:sym typeface="Verdana"/>
            </a:endParaRPr>
          </a:p>
          <a:p>
            <a:pPr indent="0" lvl="0" marL="0" marR="0" rtl="0" algn="l">
              <a:lnSpc>
                <a:spcPct val="115000"/>
              </a:lnSpc>
              <a:spcBef>
                <a:spcPts val="667"/>
              </a:spcBef>
              <a:spcAft>
                <a:spcPts val="0"/>
              </a:spcAft>
              <a:buClr>
                <a:schemeClr val="dk1"/>
              </a:buClr>
              <a:buSzPts val="3200"/>
              <a:buFont typeface="Arial"/>
              <a:buNone/>
            </a:pPr>
            <a:r>
              <a:t/>
            </a:r>
            <a:endParaRPr b="1" i="0" sz="1867" u="none" cap="none" strike="noStrike">
              <a:solidFill>
                <a:srgbClr val="000000"/>
              </a:solidFill>
              <a:latin typeface="Verdana"/>
              <a:ea typeface="Verdana"/>
              <a:cs typeface="Verdana"/>
              <a:sym typeface="Verdana"/>
            </a:endParaRPr>
          </a:p>
          <a:p>
            <a:pPr indent="0" lvl="0" marL="0" marR="0" rtl="0" algn="l">
              <a:lnSpc>
                <a:spcPct val="115000"/>
              </a:lnSpc>
              <a:spcBef>
                <a:spcPts val="533"/>
              </a:spcBef>
              <a:spcAft>
                <a:spcPts val="0"/>
              </a:spcAft>
              <a:buClr>
                <a:schemeClr val="dk1"/>
              </a:buClr>
              <a:buSzPts val="3200"/>
              <a:buFont typeface="Arial"/>
              <a:buNone/>
            </a:pPr>
            <a:r>
              <a:t/>
            </a:r>
            <a:endParaRPr b="1"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200"/>
              <a:buFont typeface="Arial"/>
              <a:buNone/>
            </a:pPr>
            <a:r>
              <a:t/>
            </a:r>
            <a:endParaRPr b="0" i="0" sz="2667" u="none" cap="none" strike="noStrike">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5"/>
          <p:cNvSpPr txBox="1"/>
          <p:nvPr>
            <p:ph type="title"/>
          </p:nvPr>
        </p:nvSpPr>
        <p:spPr>
          <a:xfrm>
            <a:off x="381000" y="4406900"/>
            <a:ext cx="8610600" cy="13620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US"/>
              <a:t>INSTRUCTIONAL ROUTINES</a:t>
            </a:r>
            <a:endParaRPr/>
          </a:p>
        </p:txBody>
      </p:sp>
      <p:sp>
        <p:nvSpPr>
          <p:cNvPr id="344" name="Google Shape;344;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888888"/>
              </a:buClr>
              <a:buSzPts val="2000"/>
              <a:buNone/>
            </a:pPr>
            <a:r>
              <a:rPr lang="en-US"/>
              <a:t>Routines are not just about behavior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228600" y="228600"/>
            <a:ext cx="8686800" cy="1143000"/>
          </a:xfrm>
          <a:prstGeom prst="rect">
            <a:avLst/>
          </a:prstGeom>
          <a:solidFill>
            <a:srgbClr val="A9DCF2">
              <a:alpha val="6667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Effective Classroom Systems</a:t>
            </a:r>
            <a:endParaRPr>
              <a:solidFill>
                <a:schemeClr val="dk1"/>
              </a:solidFill>
            </a:endParaRPr>
          </a:p>
        </p:txBody>
      </p:sp>
      <p:sp>
        <p:nvSpPr>
          <p:cNvPr id="223" name="Google Shape;223;p28"/>
          <p:cNvSpPr txBox="1"/>
          <p:nvPr>
            <p:ph idx="1" type="body"/>
          </p:nvPr>
        </p:nvSpPr>
        <p:spPr>
          <a:xfrm>
            <a:off x="974559" y="1371600"/>
            <a:ext cx="7700100" cy="4042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800"/>
              <a:buNone/>
            </a:pPr>
            <a:r>
              <a:t/>
            </a:r>
            <a:endParaRPr b="1" sz="1400"/>
          </a:p>
          <a:p>
            <a:pPr indent="0" lvl="0" marL="0" rtl="0" algn="l">
              <a:lnSpc>
                <a:spcPct val="80000"/>
              </a:lnSpc>
              <a:spcBef>
                <a:spcPts val="0"/>
              </a:spcBef>
              <a:spcAft>
                <a:spcPts val="0"/>
              </a:spcAft>
              <a:buClr>
                <a:schemeClr val="dk1"/>
              </a:buClr>
              <a:buSzPts val="1800"/>
              <a:buNone/>
            </a:pPr>
            <a:r>
              <a:rPr b="1" lang="en-US" sz="1400"/>
              <a:t>Making it Stick</a:t>
            </a:r>
            <a:endParaRPr/>
          </a:p>
          <a:p>
            <a:pPr indent="0" lvl="0" marL="0" rtl="0" algn="l">
              <a:lnSpc>
                <a:spcPct val="80000"/>
              </a:lnSpc>
              <a:spcBef>
                <a:spcPts val="0"/>
              </a:spcBef>
              <a:spcAft>
                <a:spcPts val="0"/>
              </a:spcAft>
              <a:buClr>
                <a:schemeClr val="dk1"/>
              </a:buClr>
              <a:buSzPts val="1800"/>
              <a:buNone/>
            </a:pPr>
            <a:r>
              <a:rPr b="1" lang="en-US" sz="1400"/>
              <a:t>	</a:t>
            </a:r>
            <a:endParaRPr/>
          </a:p>
          <a:p>
            <a:pPr indent="0" lvl="0" marL="0" rtl="0" algn="l">
              <a:lnSpc>
                <a:spcPct val="80000"/>
              </a:lnSpc>
              <a:spcBef>
                <a:spcPts val="0"/>
              </a:spcBef>
              <a:spcAft>
                <a:spcPts val="0"/>
              </a:spcAft>
              <a:buClr>
                <a:schemeClr val="dk1"/>
              </a:buClr>
              <a:buSzPts val="1800"/>
              <a:buNone/>
            </a:pPr>
            <a:r>
              <a:rPr b="1" lang="en-US" sz="1400"/>
              <a:t>	</a:t>
            </a:r>
            <a:r>
              <a:rPr lang="en-US" sz="1400"/>
              <a:t>Creating a system to support evidence based practices</a:t>
            </a:r>
            <a:endParaRPr b="1" sz="1400"/>
          </a:p>
          <a:p>
            <a:pPr indent="0" lvl="0" marL="0" rtl="0" algn="l">
              <a:lnSpc>
                <a:spcPct val="80000"/>
              </a:lnSpc>
              <a:spcBef>
                <a:spcPts val="0"/>
              </a:spcBef>
              <a:spcAft>
                <a:spcPts val="0"/>
              </a:spcAft>
              <a:buClr>
                <a:schemeClr val="dk1"/>
              </a:buClr>
              <a:buSzPts val="1800"/>
              <a:buNone/>
            </a:pPr>
            <a:r>
              <a:t/>
            </a:r>
            <a:endParaRPr b="1" sz="1400"/>
          </a:p>
          <a:p>
            <a:pPr indent="0" lvl="0" marL="0" rtl="0" algn="l">
              <a:lnSpc>
                <a:spcPct val="80000"/>
              </a:lnSpc>
              <a:spcBef>
                <a:spcPts val="0"/>
              </a:spcBef>
              <a:spcAft>
                <a:spcPts val="0"/>
              </a:spcAft>
              <a:buClr>
                <a:schemeClr val="dk1"/>
              </a:buClr>
              <a:buSzPts val="1800"/>
              <a:buNone/>
            </a:pPr>
            <a:r>
              <a:t/>
            </a:r>
            <a:endParaRPr b="1" sz="1400"/>
          </a:p>
          <a:p>
            <a:pPr indent="0" lvl="0" marL="0" rtl="0" algn="l">
              <a:lnSpc>
                <a:spcPct val="80000"/>
              </a:lnSpc>
              <a:spcBef>
                <a:spcPts val="0"/>
              </a:spcBef>
              <a:spcAft>
                <a:spcPts val="0"/>
              </a:spcAft>
              <a:buClr>
                <a:schemeClr val="dk1"/>
              </a:buClr>
              <a:buSzPts val="1800"/>
              <a:buNone/>
            </a:pPr>
            <a:r>
              <a:rPr b="1" lang="en-US" sz="1400"/>
              <a:t>Module A: The Set-Up for Success </a:t>
            </a:r>
            <a:endParaRPr b="1" sz="1400"/>
          </a:p>
          <a:p>
            <a:pPr indent="0" lvl="0" marL="0" rtl="0" algn="l">
              <a:lnSpc>
                <a:spcPct val="80000"/>
              </a:lnSpc>
              <a:spcBef>
                <a:spcPts val="256"/>
              </a:spcBef>
              <a:spcAft>
                <a:spcPts val="0"/>
              </a:spcAft>
              <a:buClr>
                <a:schemeClr val="dk1"/>
              </a:buClr>
              <a:buSzPts val="1800"/>
              <a:buNone/>
            </a:pPr>
            <a:r>
              <a:rPr lang="en-US" sz="1280">
                <a:latin typeface="Verdana"/>
                <a:ea typeface="Verdana"/>
                <a:cs typeface="Verdana"/>
                <a:sym typeface="Verdana"/>
              </a:rPr>
              <a:t> </a:t>
            </a:r>
            <a:endParaRPr/>
          </a:p>
          <a:p>
            <a:pPr indent="-317500" lvl="0" marL="914400" rtl="0" algn="l">
              <a:lnSpc>
                <a:spcPct val="80000"/>
              </a:lnSpc>
              <a:spcBef>
                <a:spcPts val="256"/>
              </a:spcBef>
              <a:spcAft>
                <a:spcPts val="0"/>
              </a:spcAft>
              <a:buClr>
                <a:schemeClr val="dk1"/>
              </a:buClr>
              <a:buSzPts val="1400"/>
              <a:buFont typeface="Noto Sans Symbols"/>
              <a:buChar char="❑"/>
            </a:pPr>
            <a:r>
              <a:rPr lang="en-US" sz="1400">
                <a:latin typeface="Verdana"/>
                <a:ea typeface="Verdana"/>
                <a:cs typeface="Verdana"/>
                <a:sym typeface="Verdana"/>
              </a:rPr>
              <a:t>Physical environment</a:t>
            </a:r>
            <a:endParaRPr sz="1400"/>
          </a:p>
          <a:p>
            <a:pPr indent="-317500" lvl="0" marL="914400" rtl="0" algn="l">
              <a:lnSpc>
                <a:spcPct val="80000"/>
              </a:lnSpc>
              <a:spcBef>
                <a:spcPts val="0"/>
              </a:spcBef>
              <a:spcAft>
                <a:spcPts val="0"/>
              </a:spcAft>
              <a:buClr>
                <a:schemeClr val="dk1"/>
              </a:buClr>
              <a:buSzPts val="1400"/>
              <a:buFont typeface="Noto Sans Symbols"/>
              <a:buChar char="❑"/>
            </a:pPr>
            <a:r>
              <a:rPr lang="en-US" sz="1400">
                <a:latin typeface="Verdana"/>
                <a:ea typeface="Verdana"/>
                <a:cs typeface="Verdana"/>
                <a:sym typeface="Verdana"/>
              </a:rPr>
              <a:t>Active supervision</a:t>
            </a:r>
            <a:endParaRPr sz="1400"/>
          </a:p>
          <a:p>
            <a:pPr indent="0" lvl="0" marL="0" rtl="0" algn="l">
              <a:lnSpc>
                <a:spcPct val="80000"/>
              </a:lnSpc>
              <a:spcBef>
                <a:spcPts val="256"/>
              </a:spcBef>
              <a:spcAft>
                <a:spcPts val="0"/>
              </a:spcAft>
              <a:buClr>
                <a:schemeClr val="dk1"/>
              </a:buClr>
              <a:buSzPts val="1800"/>
              <a:buNone/>
            </a:pPr>
            <a:r>
              <a:rPr lang="en-US" sz="1280">
                <a:latin typeface="Verdana"/>
                <a:ea typeface="Verdana"/>
                <a:cs typeface="Verdana"/>
                <a:sym typeface="Verdana"/>
              </a:rPr>
              <a:t> </a:t>
            </a:r>
            <a:endParaRPr/>
          </a:p>
          <a:p>
            <a:pPr indent="0" lvl="0" marL="0" rtl="0" algn="l">
              <a:lnSpc>
                <a:spcPct val="80000"/>
              </a:lnSpc>
              <a:spcBef>
                <a:spcPts val="256"/>
              </a:spcBef>
              <a:spcAft>
                <a:spcPts val="0"/>
              </a:spcAft>
              <a:buClr>
                <a:schemeClr val="dk1"/>
              </a:buClr>
              <a:buSzPts val="1800"/>
              <a:buNone/>
            </a:pPr>
            <a:r>
              <a:rPr b="1" lang="en-US" sz="1400"/>
              <a:t>Module B:  Responding to the Matrix </a:t>
            </a:r>
            <a:endParaRPr b="1" sz="1400"/>
          </a:p>
          <a:p>
            <a:pPr indent="0" lvl="0" marL="0" rtl="0" algn="l">
              <a:lnSpc>
                <a:spcPct val="80000"/>
              </a:lnSpc>
              <a:spcBef>
                <a:spcPts val="256"/>
              </a:spcBef>
              <a:spcAft>
                <a:spcPts val="0"/>
              </a:spcAft>
              <a:buClr>
                <a:schemeClr val="dk1"/>
              </a:buClr>
              <a:buSzPts val="1800"/>
              <a:buNone/>
            </a:pPr>
            <a:r>
              <a:rPr lang="en-US" sz="1280">
                <a:latin typeface="Verdana"/>
                <a:ea typeface="Verdana"/>
                <a:cs typeface="Verdana"/>
                <a:sym typeface="Verdana"/>
              </a:rPr>
              <a:t> </a:t>
            </a:r>
            <a:endParaRPr/>
          </a:p>
          <a:p>
            <a:pPr indent="-285750" lvl="0" marL="857250" rtl="0" algn="l">
              <a:lnSpc>
                <a:spcPct val="80000"/>
              </a:lnSpc>
              <a:spcBef>
                <a:spcPts val="256"/>
              </a:spcBef>
              <a:spcAft>
                <a:spcPts val="0"/>
              </a:spcAft>
              <a:buClr>
                <a:schemeClr val="dk1"/>
              </a:buClr>
              <a:buSzPts val="1400"/>
              <a:buFont typeface="Noto Sans Symbols"/>
              <a:buChar char="❑"/>
            </a:pPr>
            <a:r>
              <a:rPr lang="en-US" sz="1400">
                <a:latin typeface="Verdana"/>
                <a:ea typeface="Verdana"/>
                <a:cs typeface="Verdana"/>
                <a:sym typeface="Verdana"/>
              </a:rPr>
              <a:t>Define classroom expectations aligned to SW expectations (specificity to matrix)</a:t>
            </a:r>
            <a:endParaRPr sz="1400"/>
          </a:p>
          <a:p>
            <a:pPr indent="-285750" lvl="0" marL="857250" rtl="0" algn="l">
              <a:lnSpc>
                <a:spcPct val="80000"/>
              </a:lnSpc>
              <a:spcBef>
                <a:spcPts val="0"/>
              </a:spcBef>
              <a:spcAft>
                <a:spcPts val="0"/>
              </a:spcAft>
              <a:buClr>
                <a:schemeClr val="dk1"/>
              </a:buClr>
              <a:buSzPts val="1400"/>
              <a:buFont typeface="Noto Sans Symbols"/>
              <a:buChar char="❑"/>
            </a:pPr>
            <a:r>
              <a:rPr lang="en-US" sz="1400">
                <a:latin typeface="Verdana"/>
                <a:ea typeface="Verdana"/>
                <a:cs typeface="Verdana"/>
                <a:sym typeface="Verdana"/>
              </a:rPr>
              <a:t>Routines and Procedures</a:t>
            </a:r>
            <a:endParaRPr sz="1400"/>
          </a:p>
          <a:p>
            <a:pPr indent="0" lvl="0" marL="0" rtl="0" algn="l">
              <a:lnSpc>
                <a:spcPct val="80000"/>
              </a:lnSpc>
              <a:spcBef>
                <a:spcPts val="256"/>
              </a:spcBef>
              <a:spcAft>
                <a:spcPts val="0"/>
              </a:spcAft>
              <a:buClr>
                <a:schemeClr val="dk1"/>
              </a:buClr>
              <a:buSzPts val="1800"/>
              <a:buNone/>
            </a:pPr>
            <a:r>
              <a:rPr lang="en-US" sz="1400">
                <a:latin typeface="Verdana"/>
                <a:ea typeface="Verdana"/>
                <a:cs typeface="Verdana"/>
                <a:sym typeface="Verdana"/>
              </a:rPr>
              <a:t> </a:t>
            </a:r>
            <a:endParaRPr sz="1400"/>
          </a:p>
          <a:p>
            <a:pPr indent="0" lvl="0" marL="0" rtl="0" algn="l">
              <a:lnSpc>
                <a:spcPct val="80000"/>
              </a:lnSpc>
              <a:spcBef>
                <a:spcPts val="256"/>
              </a:spcBef>
              <a:spcAft>
                <a:spcPts val="0"/>
              </a:spcAft>
              <a:buClr>
                <a:schemeClr val="dk1"/>
              </a:buClr>
              <a:buSzPts val="1800"/>
              <a:buNone/>
            </a:pPr>
            <a:r>
              <a:rPr b="1" lang="en-US" sz="1400"/>
              <a:t>Module C:  The Engaged and Successful Student </a:t>
            </a:r>
            <a:endParaRPr b="1" sz="1400"/>
          </a:p>
          <a:p>
            <a:pPr indent="0" lvl="0" marL="0" rtl="0" algn="l">
              <a:lnSpc>
                <a:spcPct val="80000"/>
              </a:lnSpc>
              <a:spcBef>
                <a:spcPts val="256"/>
              </a:spcBef>
              <a:spcAft>
                <a:spcPts val="0"/>
              </a:spcAft>
              <a:buClr>
                <a:schemeClr val="dk1"/>
              </a:buClr>
              <a:buSzPts val="1800"/>
              <a:buNone/>
            </a:pPr>
            <a:r>
              <a:rPr lang="en-US" sz="1280">
                <a:latin typeface="Verdana"/>
                <a:ea typeface="Verdana"/>
                <a:cs typeface="Verdana"/>
                <a:sym typeface="Verdana"/>
              </a:rPr>
              <a:t> </a:t>
            </a:r>
            <a:endParaRPr/>
          </a:p>
          <a:p>
            <a:pPr indent="-317500" lvl="0" marL="914400" rtl="0" algn="l">
              <a:lnSpc>
                <a:spcPct val="80000"/>
              </a:lnSpc>
              <a:spcBef>
                <a:spcPts val="256"/>
              </a:spcBef>
              <a:spcAft>
                <a:spcPts val="0"/>
              </a:spcAft>
              <a:buClr>
                <a:schemeClr val="dk1"/>
              </a:buClr>
              <a:buSzPts val="1400"/>
              <a:buFont typeface="Noto Sans Symbols"/>
              <a:buChar char="❑"/>
            </a:pPr>
            <a:r>
              <a:rPr lang="en-US" sz="1400">
                <a:latin typeface="Verdana"/>
                <a:ea typeface="Verdana"/>
                <a:cs typeface="Verdana"/>
                <a:sym typeface="Verdana"/>
              </a:rPr>
              <a:t>Engagement:  opportunities to respond</a:t>
            </a:r>
            <a:endParaRPr sz="1400"/>
          </a:p>
          <a:p>
            <a:pPr indent="-317500" lvl="0" marL="914400" rtl="0" algn="l">
              <a:lnSpc>
                <a:spcPct val="80000"/>
              </a:lnSpc>
              <a:spcBef>
                <a:spcPts val="0"/>
              </a:spcBef>
              <a:spcAft>
                <a:spcPts val="0"/>
              </a:spcAft>
              <a:buClr>
                <a:schemeClr val="dk1"/>
              </a:buClr>
              <a:buSzPts val="1400"/>
              <a:buFont typeface="Noto Sans Symbols"/>
              <a:buChar char="❑"/>
            </a:pPr>
            <a:r>
              <a:rPr lang="en-US" sz="1400">
                <a:latin typeface="Verdana"/>
                <a:ea typeface="Verdana"/>
                <a:cs typeface="Verdana"/>
                <a:sym typeface="Verdana"/>
              </a:rPr>
              <a:t>Formative Assessment</a:t>
            </a:r>
            <a:endParaRPr sz="1400"/>
          </a:p>
          <a:p>
            <a:pPr indent="-317500" lvl="0" marL="914400" rtl="0" algn="l">
              <a:lnSpc>
                <a:spcPct val="80000"/>
              </a:lnSpc>
              <a:spcBef>
                <a:spcPts val="0"/>
              </a:spcBef>
              <a:spcAft>
                <a:spcPts val="0"/>
              </a:spcAft>
              <a:buClr>
                <a:schemeClr val="dk1"/>
              </a:buClr>
              <a:buSzPts val="1400"/>
              <a:buFont typeface="Noto Sans Symbols"/>
              <a:buChar char="❑"/>
            </a:pPr>
            <a:r>
              <a:rPr lang="en-US" sz="1400">
                <a:latin typeface="Verdana"/>
                <a:ea typeface="Verdana"/>
                <a:cs typeface="Verdana"/>
                <a:sym typeface="Verdana"/>
              </a:rPr>
              <a:t>Scaffolding</a:t>
            </a:r>
            <a:endParaRPr sz="1400"/>
          </a:p>
          <a:p>
            <a:pPr indent="0" lvl="0" marL="0" rtl="0" algn="l">
              <a:lnSpc>
                <a:spcPct val="80000"/>
              </a:lnSpc>
              <a:spcBef>
                <a:spcPts val="256"/>
              </a:spcBef>
              <a:spcAft>
                <a:spcPts val="0"/>
              </a:spcAft>
              <a:buClr>
                <a:schemeClr val="dk1"/>
              </a:buClr>
              <a:buSzPts val="1800"/>
              <a:buNone/>
            </a:pPr>
            <a:r>
              <a:rPr lang="en-US" sz="1400">
                <a:latin typeface="Verdana"/>
                <a:ea typeface="Verdana"/>
                <a:cs typeface="Verdana"/>
                <a:sym typeface="Verdana"/>
              </a:rPr>
              <a:t> </a:t>
            </a:r>
            <a:endParaRPr sz="1400"/>
          </a:p>
          <a:p>
            <a:pPr indent="0" lvl="0" marL="0" rtl="0" algn="l">
              <a:lnSpc>
                <a:spcPct val="80000"/>
              </a:lnSpc>
              <a:spcBef>
                <a:spcPts val="256"/>
              </a:spcBef>
              <a:spcAft>
                <a:spcPts val="0"/>
              </a:spcAft>
              <a:buClr>
                <a:schemeClr val="dk1"/>
              </a:buClr>
              <a:buSzPts val="1800"/>
              <a:buNone/>
            </a:pPr>
            <a:r>
              <a:rPr b="1" lang="en-US" sz="1400"/>
              <a:t>Module D:  The Power of Feedback</a:t>
            </a:r>
            <a:endParaRPr b="1" sz="1400"/>
          </a:p>
          <a:p>
            <a:pPr indent="0" lvl="0" marL="0" rtl="0" algn="l">
              <a:lnSpc>
                <a:spcPct val="80000"/>
              </a:lnSpc>
              <a:spcBef>
                <a:spcPts val="256"/>
              </a:spcBef>
              <a:spcAft>
                <a:spcPts val="0"/>
              </a:spcAft>
              <a:buClr>
                <a:schemeClr val="dk1"/>
              </a:buClr>
              <a:buSzPts val="1800"/>
              <a:buNone/>
            </a:pPr>
            <a:r>
              <a:rPr lang="en-US" sz="1280">
                <a:latin typeface="Verdana"/>
                <a:ea typeface="Verdana"/>
                <a:cs typeface="Verdana"/>
                <a:sym typeface="Verdana"/>
              </a:rPr>
              <a:t> </a:t>
            </a:r>
            <a:endParaRPr/>
          </a:p>
          <a:p>
            <a:pPr indent="-309880" lvl="0" marL="914400" rtl="0" algn="l">
              <a:lnSpc>
                <a:spcPct val="80000"/>
              </a:lnSpc>
              <a:spcBef>
                <a:spcPts val="256"/>
              </a:spcBef>
              <a:spcAft>
                <a:spcPts val="0"/>
              </a:spcAft>
              <a:buClr>
                <a:schemeClr val="dk1"/>
              </a:buClr>
              <a:buSzPts val="1280"/>
              <a:buFont typeface="Noto Sans Symbols"/>
              <a:buChar char="❑"/>
            </a:pPr>
            <a:r>
              <a:rPr lang="en-US" sz="1280">
                <a:latin typeface="Verdana"/>
                <a:ea typeface="Verdana"/>
                <a:cs typeface="Verdana"/>
                <a:sym typeface="Verdana"/>
              </a:rPr>
              <a:t>Feedback:  </a:t>
            </a:r>
            <a:r>
              <a:rPr lang="en-US" sz="1280"/>
              <a:t>B</a:t>
            </a:r>
            <a:r>
              <a:rPr lang="en-US" sz="1280">
                <a:latin typeface="Verdana"/>
                <a:ea typeface="Verdana"/>
                <a:cs typeface="Verdana"/>
                <a:sym typeface="Verdana"/>
              </a:rPr>
              <a:t>ehavior specific praise</a:t>
            </a:r>
            <a:endParaRPr/>
          </a:p>
          <a:p>
            <a:pPr indent="-309880" lvl="0" marL="914400" rtl="0" algn="l">
              <a:lnSpc>
                <a:spcPct val="80000"/>
              </a:lnSpc>
              <a:spcBef>
                <a:spcPts val="0"/>
              </a:spcBef>
              <a:spcAft>
                <a:spcPts val="0"/>
              </a:spcAft>
              <a:buClr>
                <a:schemeClr val="dk1"/>
              </a:buClr>
              <a:buSzPts val="1280"/>
              <a:buFont typeface="Noto Sans Symbols"/>
              <a:buChar char="❑"/>
            </a:pPr>
            <a:r>
              <a:rPr lang="en-US" sz="1280">
                <a:latin typeface="Verdana"/>
                <a:ea typeface="Verdana"/>
                <a:cs typeface="Verdana"/>
                <a:sym typeface="Verdana"/>
              </a:rPr>
              <a:t>Feedback:  Acknowledgement and reinforcement/group contingencies</a:t>
            </a:r>
            <a:endParaRPr/>
          </a:p>
          <a:p>
            <a:pPr indent="-309880" lvl="0" marL="914400" rtl="0" algn="l">
              <a:lnSpc>
                <a:spcPct val="80000"/>
              </a:lnSpc>
              <a:spcBef>
                <a:spcPts val="0"/>
              </a:spcBef>
              <a:spcAft>
                <a:spcPts val="0"/>
              </a:spcAft>
              <a:buClr>
                <a:schemeClr val="dk1"/>
              </a:buClr>
              <a:buSzPts val="1280"/>
              <a:buFont typeface="Noto Sans Symbols"/>
              <a:buChar char="❑"/>
            </a:pPr>
            <a:r>
              <a:rPr lang="en-US" sz="1280">
                <a:latin typeface="Verdana"/>
                <a:ea typeface="Verdana"/>
                <a:cs typeface="Verdana"/>
                <a:sym typeface="Verdana"/>
              </a:rPr>
              <a:t>Feedback:  </a:t>
            </a:r>
            <a:r>
              <a:rPr lang="en-US" sz="1280"/>
              <a:t>E</a:t>
            </a:r>
            <a:r>
              <a:rPr lang="en-US" sz="1280">
                <a:latin typeface="Verdana"/>
                <a:ea typeface="Verdana"/>
                <a:cs typeface="Verdana"/>
                <a:sym typeface="Verdana"/>
              </a:rPr>
              <a:t>rror correction</a:t>
            </a:r>
            <a:endParaRPr/>
          </a:p>
          <a:p>
            <a:pPr indent="-261620" lvl="0" marL="342900" rtl="0" algn="l">
              <a:lnSpc>
                <a:spcPct val="80000"/>
              </a:lnSpc>
              <a:spcBef>
                <a:spcPts val="256"/>
              </a:spcBef>
              <a:spcAft>
                <a:spcPts val="0"/>
              </a:spcAft>
              <a:buClr>
                <a:schemeClr val="dk1"/>
              </a:buClr>
              <a:buSzPts val="1280"/>
              <a:buNone/>
            </a:pPr>
            <a:r>
              <a:t/>
            </a:r>
            <a:endParaRPr sz="1280">
              <a:latin typeface="Verdana"/>
              <a:ea typeface="Verdana"/>
              <a:cs typeface="Verdana"/>
              <a:sym typeface="Verdana"/>
            </a:endParaRPr>
          </a:p>
        </p:txBody>
      </p:sp>
      <p:sp>
        <p:nvSpPr>
          <p:cNvPr id="224" name="Google Shape;224;p28"/>
          <p:cNvSpPr/>
          <p:nvPr/>
        </p:nvSpPr>
        <p:spPr>
          <a:xfrm>
            <a:off x="139561" y="3128211"/>
            <a:ext cx="8865000" cy="1431900"/>
          </a:xfrm>
          <a:prstGeom prst="ellipse">
            <a:avLst/>
          </a:prstGeom>
          <a:noFill/>
          <a:ln cap="flat" cmpd="sng" w="508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Verdana"/>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6"/>
          <p:cNvSpPr txBox="1"/>
          <p:nvPr>
            <p:ph type="title"/>
          </p:nvPr>
        </p:nvSpPr>
        <p:spPr>
          <a:xfrm>
            <a:off x="228600" y="228600"/>
            <a:ext cx="8686800"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Choosing Instructional Routines</a:t>
            </a:r>
            <a:endParaRPr>
              <a:solidFill>
                <a:schemeClr val="dk1"/>
              </a:solidFill>
            </a:endParaRPr>
          </a:p>
        </p:txBody>
      </p:sp>
      <p:sp>
        <p:nvSpPr>
          <p:cNvPr id="350" name="Google Shape;350;p46"/>
          <p:cNvSpPr txBox="1"/>
          <p:nvPr>
            <p:ph idx="1" type="body"/>
          </p:nvPr>
        </p:nvSpPr>
        <p:spPr>
          <a:xfrm>
            <a:off x="457201" y="1600201"/>
            <a:ext cx="8229600" cy="4572000"/>
          </a:xfrm>
          <a:prstGeom prst="rect">
            <a:avLst/>
          </a:prstGeom>
          <a:noFill/>
          <a:ln>
            <a:noFill/>
          </a:ln>
        </p:spPr>
        <p:txBody>
          <a:bodyPr anchorCtr="0" anchor="t" bIns="60925" lIns="121900" spcFirstLastPara="1" rIns="121900" wrap="square" tIns="60925">
            <a:noAutofit/>
          </a:bodyPr>
          <a:lstStyle/>
          <a:p>
            <a:pPr indent="-546084" lvl="0" marL="609584" rtl="0" algn="l">
              <a:lnSpc>
                <a:spcPct val="100000"/>
              </a:lnSpc>
              <a:spcBef>
                <a:spcPts val="800"/>
              </a:spcBef>
              <a:spcAft>
                <a:spcPts val="0"/>
              </a:spcAft>
              <a:buClr>
                <a:srgbClr val="000000"/>
              </a:buClr>
              <a:buSzPts val="3000"/>
              <a:buFont typeface="Verdana"/>
              <a:buChar char="❏"/>
            </a:pPr>
            <a:r>
              <a:rPr lang="en-US" sz="2400">
                <a:solidFill>
                  <a:srgbClr val="000000"/>
                </a:solidFill>
                <a:latin typeface="Verdana"/>
                <a:ea typeface="Verdana"/>
                <a:cs typeface="Verdana"/>
                <a:sym typeface="Verdana"/>
              </a:rPr>
              <a:t>Some routines relate to learning structures embedded in the content, such as starting each unit with the same graphic organizer or using a consistent vocabulary routine</a:t>
            </a:r>
            <a:endParaRPr sz="2400">
              <a:solidFill>
                <a:srgbClr val="000000"/>
              </a:solidFill>
            </a:endParaRPr>
          </a:p>
          <a:p>
            <a:pPr indent="-546084" lvl="0" marL="609584" rtl="0" algn="l">
              <a:lnSpc>
                <a:spcPct val="100000"/>
              </a:lnSpc>
              <a:spcBef>
                <a:spcPts val="800"/>
              </a:spcBef>
              <a:spcAft>
                <a:spcPts val="0"/>
              </a:spcAft>
              <a:buClr>
                <a:srgbClr val="000000"/>
              </a:buClr>
              <a:buSzPts val="3000"/>
              <a:buFont typeface="Verdana"/>
              <a:buChar char="❏"/>
            </a:pPr>
            <a:r>
              <a:rPr lang="en-US" sz="2400">
                <a:solidFill>
                  <a:srgbClr val="000000"/>
                </a:solidFill>
                <a:latin typeface="Verdana"/>
                <a:ea typeface="Verdana"/>
                <a:cs typeface="Verdana"/>
                <a:sym typeface="Verdana"/>
              </a:rPr>
              <a:t>Some routines and/or procedures are signals and cues, such as giving a choral response or ending peer conversation time</a:t>
            </a:r>
            <a:endParaRPr/>
          </a:p>
          <a:p>
            <a:pPr indent="-546084" lvl="0" marL="609584" rtl="0" algn="l">
              <a:lnSpc>
                <a:spcPct val="100000"/>
              </a:lnSpc>
              <a:spcBef>
                <a:spcPts val="800"/>
              </a:spcBef>
              <a:spcAft>
                <a:spcPts val="0"/>
              </a:spcAft>
              <a:buClr>
                <a:srgbClr val="000000"/>
              </a:buClr>
              <a:buSzPts val="3000"/>
              <a:buFont typeface="Verdana"/>
              <a:buChar char="❏"/>
            </a:pPr>
            <a:r>
              <a:rPr lang="en-US" sz="2400">
                <a:solidFill>
                  <a:srgbClr val="000000"/>
                </a:solidFill>
                <a:latin typeface="Verdana"/>
                <a:ea typeface="Verdana"/>
                <a:cs typeface="Verdana"/>
                <a:sym typeface="Verdana"/>
              </a:rPr>
              <a:t>Data drives routines</a:t>
            </a:r>
            <a:endParaRPr sz="2400">
              <a:solidFill>
                <a:srgbClr val="000000"/>
              </a:solidFill>
              <a:latin typeface="Verdana"/>
              <a:ea typeface="Verdana"/>
              <a:cs typeface="Verdana"/>
              <a:sym typeface="Verdana"/>
            </a:endParaRPr>
          </a:p>
          <a:p>
            <a:pPr indent="-186262" lvl="0" marL="457189" rtl="0" algn="l">
              <a:lnSpc>
                <a:spcPct val="100000"/>
              </a:lnSpc>
              <a:spcBef>
                <a:spcPts val="0"/>
              </a:spcBef>
              <a:spcAft>
                <a:spcPts val="0"/>
              </a:spcAft>
              <a:buClr>
                <a:schemeClr val="dk1"/>
              </a:buClr>
              <a:buSzPts val="3200"/>
              <a:buNone/>
            </a:pPr>
            <a:r>
              <a:t/>
            </a:r>
            <a:endParaRPr sz="2400">
              <a:solidFill>
                <a:srgbClr val="000000"/>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7"/>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360"/>
              </a:spcBef>
              <a:spcAft>
                <a:spcPts val="0"/>
              </a:spcAft>
              <a:buClr>
                <a:schemeClr val="dk1"/>
              </a:buClr>
              <a:buSzPts val="1800"/>
              <a:buNone/>
            </a:pPr>
            <a:r>
              <a:rPr lang="en-US" sz="2000" u="sng">
                <a:solidFill>
                  <a:schemeClr val="hlink"/>
                </a:solidFill>
                <a:hlinkClick r:id="rId3"/>
              </a:rPr>
              <a:t>Anita Archer on Instructional Routines</a:t>
            </a:r>
            <a:endParaRPr sz="2000"/>
          </a:p>
        </p:txBody>
      </p:sp>
      <p:sp>
        <p:nvSpPr>
          <p:cNvPr id="356" name="Google Shape;356;p47"/>
          <p:cNvSpPr txBox="1"/>
          <p:nvPr>
            <p:ph type="title"/>
          </p:nvPr>
        </p:nvSpPr>
        <p:spPr>
          <a:xfrm>
            <a:off x="228600" y="228600"/>
            <a:ext cx="8686799"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Anita Archer: Instructional Routines</a:t>
            </a:r>
            <a:endParaRPr>
              <a:solidFill>
                <a:schemeClr val="dk1"/>
              </a:solidFill>
            </a:endParaRPr>
          </a:p>
        </p:txBody>
      </p:sp>
      <p:sp>
        <p:nvSpPr>
          <p:cNvPr id="357" name="Google Shape;357;p47"/>
          <p:cNvSpPr txBox="1"/>
          <p:nvPr/>
        </p:nvSpPr>
        <p:spPr>
          <a:xfrm>
            <a:off x="3932127" y="2743200"/>
            <a:ext cx="4540305" cy="15696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Verdana"/>
              <a:buNone/>
            </a:pPr>
            <a:r>
              <a:rPr b="1" i="0" lang="en-US" sz="2400" u="none" cap="none" strike="noStrike">
                <a:solidFill>
                  <a:srgbClr val="000000"/>
                </a:solidFill>
                <a:latin typeface="Verdana"/>
                <a:ea typeface="Verdana"/>
                <a:cs typeface="Verdana"/>
                <a:sym typeface="Verdana"/>
              </a:rPr>
              <a:t>Listen for </a:t>
            </a:r>
            <a:r>
              <a:rPr b="0" i="0" lang="en-US" sz="2400" u="none" cap="none" strike="noStrike">
                <a:solidFill>
                  <a:srgbClr val="000000"/>
                </a:solidFill>
                <a:latin typeface="Verdana"/>
                <a:ea typeface="Verdana"/>
                <a:cs typeface="Verdana"/>
                <a:sym typeface="Verdana"/>
              </a:rPr>
              <a:t>how both teachers and students are empowered by instructional routines?</a:t>
            </a:r>
            <a:endParaRPr b="0" i="0" sz="1800" u="none" cap="none" strike="noStrike">
              <a:solidFill>
                <a:schemeClr val="dk1"/>
              </a:solidFill>
              <a:latin typeface="Verdana"/>
              <a:ea typeface="Verdana"/>
              <a:cs typeface="Verdana"/>
              <a:sym typeface="Verdana"/>
            </a:endParaRPr>
          </a:p>
        </p:txBody>
      </p:sp>
      <p:pic>
        <p:nvPicPr>
          <p:cNvPr descr="an ear" id="358" name="Google Shape;358;p47"/>
          <p:cNvPicPr preferRelativeResize="0"/>
          <p:nvPr/>
        </p:nvPicPr>
        <p:blipFill rotWithShape="1">
          <a:blip r:embed="rId4">
            <a:alphaModFix/>
          </a:blip>
          <a:srcRect b="0" l="0" r="0" t="0"/>
          <a:stretch/>
        </p:blipFill>
        <p:spPr>
          <a:xfrm>
            <a:off x="868862" y="2239296"/>
            <a:ext cx="2819400" cy="2819400"/>
          </a:xfrm>
          <a:prstGeom prst="rect">
            <a:avLst/>
          </a:prstGeom>
          <a:solidFill>
            <a:schemeClr val="accent2"/>
          </a:solid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8"/>
          <p:cNvSpPr txBox="1"/>
          <p:nvPr>
            <p:ph type="title"/>
          </p:nvPr>
        </p:nvSpPr>
        <p:spPr>
          <a:xfrm>
            <a:off x="457200" y="274638"/>
            <a:ext cx="8229600"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t>Explicit Teaching in Every Routine</a:t>
            </a:r>
            <a:endParaRPr/>
          </a:p>
        </p:txBody>
      </p:sp>
      <p:sp>
        <p:nvSpPr>
          <p:cNvPr id="364" name="Google Shape;364;p48"/>
          <p:cNvSpPr txBox="1"/>
          <p:nvPr/>
        </p:nvSpPr>
        <p:spPr>
          <a:xfrm>
            <a:off x="565485" y="1626889"/>
            <a:ext cx="7928810" cy="45720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853"/>
              </a:spcBef>
              <a:spcAft>
                <a:spcPts val="0"/>
              </a:spcAft>
              <a:buClr>
                <a:srgbClr val="000000"/>
              </a:buClr>
              <a:buSzPts val="2400"/>
              <a:buFont typeface="Verdana"/>
              <a:buNone/>
            </a:pPr>
            <a:r>
              <a:rPr b="1" i="0" lang="en-US" sz="2400" u="none" cap="none" strike="noStrike">
                <a:solidFill>
                  <a:srgbClr val="000000"/>
                </a:solidFill>
                <a:latin typeface="Verdana"/>
                <a:ea typeface="Verdana"/>
                <a:cs typeface="Verdana"/>
                <a:sym typeface="Verdana"/>
              </a:rPr>
              <a:t>I do- </a:t>
            </a:r>
            <a:r>
              <a:rPr b="0" i="0" lang="en-US" sz="2400" u="none" cap="none" strike="noStrike">
                <a:solidFill>
                  <a:srgbClr val="000000"/>
                </a:solidFill>
                <a:latin typeface="Verdana"/>
                <a:ea typeface="Verdana"/>
                <a:cs typeface="Verdana"/>
                <a:sym typeface="Verdana"/>
              </a:rPr>
              <a:t>informing, explaining, modeling, and providing examples</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853"/>
              </a:spcBef>
              <a:spcAft>
                <a:spcPts val="0"/>
              </a:spcAft>
              <a:buClr>
                <a:schemeClr val="dk1"/>
              </a:buClr>
              <a:buSzPts val="2400"/>
              <a:buFont typeface="Verdana"/>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853"/>
              </a:spcBef>
              <a:spcAft>
                <a:spcPts val="0"/>
              </a:spcAft>
              <a:buClr>
                <a:srgbClr val="000000"/>
              </a:buClr>
              <a:buSzPts val="2400"/>
              <a:buFont typeface="Verdana"/>
              <a:buNone/>
            </a:pPr>
            <a:r>
              <a:rPr b="1" i="0" lang="en-US" sz="2400" u="none" cap="none" strike="noStrike">
                <a:solidFill>
                  <a:srgbClr val="000000"/>
                </a:solidFill>
                <a:latin typeface="Verdana"/>
                <a:ea typeface="Verdana"/>
                <a:cs typeface="Verdana"/>
                <a:sym typeface="Verdana"/>
              </a:rPr>
              <a:t>We do- </a:t>
            </a:r>
            <a:r>
              <a:rPr b="0" i="0" lang="en-US" sz="2400" u="none" cap="none" strike="noStrike">
                <a:solidFill>
                  <a:srgbClr val="000000"/>
                </a:solidFill>
                <a:latin typeface="Verdana"/>
                <a:ea typeface="Verdana"/>
                <a:cs typeface="Verdana"/>
                <a:sym typeface="Verdana"/>
              </a:rPr>
              <a:t>working together to complete the steps of a particular task</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853"/>
              </a:spcBef>
              <a:spcAft>
                <a:spcPts val="0"/>
              </a:spcAft>
              <a:buClr>
                <a:schemeClr val="dk1"/>
              </a:buClr>
              <a:buSzPts val="2400"/>
              <a:buFont typeface="Verdana"/>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853"/>
              </a:spcBef>
              <a:spcAft>
                <a:spcPts val="0"/>
              </a:spcAft>
              <a:buClr>
                <a:srgbClr val="000000"/>
              </a:buClr>
              <a:buSzPts val="2400"/>
              <a:buFont typeface="Verdana"/>
              <a:buNone/>
            </a:pPr>
            <a:r>
              <a:rPr b="1" i="0" lang="en-US" sz="2400" u="none" cap="none" strike="noStrike">
                <a:solidFill>
                  <a:srgbClr val="000000"/>
                </a:solidFill>
                <a:latin typeface="Verdana"/>
                <a:ea typeface="Verdana"/>
                <a:cs typeface="Verdana"/>
                <a:sym typeface="Verdana"/>
              </a:rPr>
              <a:t>You do- </a:t>
            </a:r>
            <a:r>
              <a:rPr b="0" i="0" lang="en-US" sz="2400" u="none" cap="none" strike="noStrike">
                <a:solidFill>
                  <a:srgbClr val="000000"/>
                </a:solidFill>
                <a:latin typeface="Verdana"/>
                <a:ea typeface="Verdana"/>
                <a:cs typeface="Verdana"/>
                <a:sym typeface="Verdana"/>
              </a:rPr>
              <a:t>students practice what was taught by themselves</a:t>
            </a:r>
            <a:endParaRPr b="0" i="0" sz="1800" u="none" cap="none" strike="noStrike">
              <a:solidFill>
                <a:schemeClr val="dk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descr="3x4 chart of components to collect data on classroom expectations" id="370" name="Google Shape;370;p49"/>
          <p:cNvPicPr preferRelativeResize="0"/>
          <p:nvPr/>
        </p:nvPicPr>
        <p:blipFill rotWithShape="1">
          <a:blip r:embed="rId4">
            <a:alphaModFix/>
          </a:blip>
          <a:srcRect b="0" l="0" r="0" t="0"/>
          <a:stretch/>
        </p:blipFill>
        <p:spPr>
          <a:xfrm>
            <a:off x="649600" y="1743948"/>
            <a:ext cx="7844798" cy="3417599"/>
          </a:xfrm>
          <a:prstGeom prst="rect">
            <a:avLst/>
          </a:prstGeom>
          <a:noFill/>
          <a:ln>
            <a:noFill/>
          </a:ln>
        </p:spPr>
      </p:pic>
      <p:sp>
        <p:nvSpPr>
          <p:cNvPr id="371" name="Google Shape;371;p49"/>
          <p:cNvSpPr txBox="1"/>
          <p:nvPr>
            <p:ph type="title"/>
          </p:nvPr>
        </p:nvSpPr>
        <p:spPr>
          <a:xfrm>
            <a:off x="228600" y="228600"/>
            <a:ext cx="8686799"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Data Collection Form</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50"/>
          <p:cNvSpPr txBox="1"/>
          <p:nvPr>
            <p:ph type="title"/>
          </p:nvPr>
        </p:nvSpPr>
        <p:spPr>
          <a:xfrm>
            <a:off x="228600" y="228600"/>
            <a:ext cx="8686799"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Data Collection</a:t>
            </a:r>
            <a:endParaRPr>
              <a:solidFill>
                <a:schemeClr val="dk1"/>
              </a:solidFill>
            </a:endParaRPr>
          </a:p>
        </p:txBody>
      </p:sp>
      <p:pic>
        <p:nvPicPr>
          <p:cNvPr descr="4x5 chart of components for data collection on routines and procedures " id="378" name="Google Shape;378;p50"/>
          <p:cNvPicPr preferRelativeResize="0"/>
          <p:nvPr/>
        </p:nvPicPr>
        <p:blipFill rotWithShape="1">
          <a:blip r:embed="rId3">
            <a:alphaModFix/>
          </a:blip>
          <a:srcRect b="0" l="0" r="0" t="0"/>
          <a:stretch/>
        </p:blipFill>
        <p:spPr>
          <a:xfrm>
            <a:off x="228600" y="1828801"/>
            <a:ext cx="8614144" cy="36335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82" name="Shape 382"/>
        <p:cNvGrpSpPr/>
        <p:nvPr/>
      </p:nvGrpSpPr>
      <p:grpSpPr>
        <a:xfrm>
          <a:off x="0" y="0"/>
          <a:ext cx="0" cy="0"/>
          <a:chOff x="0" y="0"/>
          <a:chExt cx="0" cy="0"/>
        </a:xfrm>
      </p:grpSpPr>
      <p:sp>
        <p:nvSpPr>
          <p:cNvPr id="383" name="Google Shape;383;p51"/>
          <p:cNvSpPr txBox="1"/>
          <p:nvPr>
            <p:ph type="title"/>
          </p:nvPr>
        </p:nvSpPr>
        <p:spPr>
          <a:xfrm>
            <a:off x="228600" y="228600"/>
            <a:ext cx="8686799"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Next Steps: Making Connections</a:t>
            </a:r>
            <a:endParaRPr>
              <a:solidFill>
                <a:schemeClr val="dk1"/>
              </a:solidFill>
            </a:endParaRPr>
          </a:p>
        </p:txBody>
      </p:sp>
      <p:pic>
        <p:nvPicPr>
          <p:cNvPr descr="5 column chart" id="384" name="Google Shape;384;p51"/>
          <p:cNvPicPr preferRelativeResize="0"/>
          <p:nvPr/>
        </p:nvPicPr>
        <p:blipFill rotWithShape="1">
          <a:blip r:embed="rId3">
            <a:alphaModFix/>
          </a:blip>
          <a:srcRect b="0" l="0" r="0" t="0"/>
          <a:stretch/>
        </p:blipFill>
        <p:spPr>
          <a:xfrm>
            <a:off x="528772" y="1648326"/>
            <a:ext cx="8086454" cy="29116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2"/>
          <p:cNvSpPr txBox="1"/>
          <p:nvPr>
            <p:ph type="ctrTitle"/>
          </p:nvPr>
        </p:nvSpPr>
        <p:spPr>
          <a:xfrm>
            <a:off x="128420" y="3749039"/>
            <a:ext cx="8814000" cy="1470600"/>
          </a:xfrm>
          <a:prstGeom prst="rect">
            <a:avLst/>
          </a:prstGeom>
          <a:solidFill>
            <a:schemeClr val="lt1">
              <a:alpha val="64709"/>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12C"/>
              </a:buClr>
              <a:buSzPts val="5400"/>
              <a:buFont typeface="Verdana"/>
              <a:buNone/>
            </a:pPr>
            <a:r>
              <a:rPr i="0" lang="en-US" sz="5400" u="none" cap="none" strike="noStrike">
                <a:solidFill>
                  <a:srgbClr val="00212C"/>
                </a:solidFill>
              </a:rPr>
              <a:t>Making it Stick</a:t>
            </a:r>
            <a:endParaRPr i="0" sz="5400" u="none" cap="none" strike="noStrike">
              <a:solidFill>
                <a:srgbClr val="00212C"/>
              </a:solidFill>
            </a:endParaRPr>
          </a:p>
        </p:txBody>
      </p:sp>
      <p:sp>
        <p:nvSpPr>
          <p:cNvPr id="390" name="Google Shape;390;p52"/>
          <p:cNvSpPr txBox="1"/>
          <p:nvPr>
            <p:ph idx="1" type="subTitle"/>
          </p:nvPr>
        </p:nvSpPr>
        <p:spPr>
          <a:xfrm>
            <a:off x="493772" y="5347610"/>
            <a:ext cx="8083200" cy="914400"/>
          </a:xfrm>
          <a:prstGeom prst="rect">
            <a:avLst/>
          </a:prstGeom>
          <a:solidFill>
            <a:schemeClr val="lt1">
              <a:alpha val="647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A8C"/>
              </a:buClr>
              <a:buSzPts val="3200"/>
              <a:buFont typeface="Arial"/>
              <a:buNone/>
            </a:pPr>
            <a:r>
              <a:rPr i="0" lang="en-US" sz="3200" u="none" cap="none" strike="noStrike">
                <a:solidFill>
                  <a:srgbClr val="888A8C"/>
                </a:solidFill>
              </a:rPr>
              <a:t>Creating a </a:t>
            </a:r>
            <a:r>
              <a:rPr b="1" i="0" lang="en-US" sz="3200" u="none" cap="none" strike="noStrike">
                <a:solidFill>
                  <a:srgbClr val="888A8C"/>
                </a:solidFill>
              </a:rPr>
              <a:t>System</a:t>
            </a:r>
            <a:r>
              <a:rPr i="0" lang="en-US" sz="3200" u="none" cap="none" strike="noStrike">
                <a:solidFill>
                  <a:srgbClr val="888A8C"/>
                </a:solidFill>
              </a:rPr>
              <a:t> for Implementing High Leverage Practices</a:t>
            </a:r>
            <a:endParaRPr i="0" sz="3200" u="none" cap="none" strike="noStrike">
              <a:solidFill>
                <a:srgbClr val="888A8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95" name="Shape 395"/>
        <p:cNvGrpSpPr/>
        <p:nvPr/>
      </p:nvGrpSpPr>
      <p:grpSpPr>
        <a:xfrm>
          <a:off x="0" y="0"/>
          <a:ext cx="0" cy="0"/>
          <a:chOff x="0" y="0"/>
          <a:chExt cx="0" cy="0"/>
        </a:xfrm>
      </p:grpSpPr>
      <p:pic>
        <p:nvPicPr>
          <p:cNvPr descr="Coaching plan chart with concept, data, instruction, coaching, feedback, and coaching effectiveness addressed in each column" id="396" name="Google Shape;396;p53"/>
          <p:cNvPicPr preferRelativeResize="0"/>
          <p:nvPr/>
        </p:nvPicPr>
        <p:blipFill rotWithShape="1">
          <a:blip r:embed="rId3">
            <a:alphaModFix/>
          </a:blip>
          <a:srcRect b="0" l="0" r="0" t="0"/>
          <a:stretch/>
        </p:blipFill>
        <p:spPr>
          <a:xfrm>
            <a:off x="476587" y="1188720"/>
            <a:ext cx="8362950" cy="4781550"/>
          </a:xfrm>
          <a:prstGeom prst="rect">
            <a:avLst/>
          </a:prstGeom>
          <a:noFill/>
          <a:ln>
            <a:noFill/>
          </a:ln>
        </p:spPr>
      </p:pic>
      <p:sp>
        <p:nvSpPr>
          <p:cNvPr id="397" name="Google Shape;397;p53"/>
          <p:cNvSpPr txBox="1"/>
          <p:nvPr>
            <p:ph type="title"/>
          </p:nvPr>
        </p:nvSpPr>
        <p:spPr>
          <a:xfrm>
            <a:off x="228600" y="228600"/>
            <a:ext cx="8686800" cy="1143000"/>
          </a:xfrm>
          <a:prstGeom prst="rect">
            <a:avLst/>
          </a:prstGeom>
          <a:solidFill>
            <a:srgbClr val="A9DCF2">
              <a:alpha val="6667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chemeClr val="dk1"/>
                </a:solidFill>
              </a:rPr>
              <a:t>Coaching Plan - Introduction</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02" name="Shape 402"/>
        <p:cNvGrpSpPr/>
        <p:nvPr/>
      </p:nvGrpSpPr>
      <p:grpSpPr>
        <a:xfrm>
          <a:off x="0" y="0"/>
          <a:ext cx="0" cy="0"/>
          <a:chOff x="0" y="0"/>
          <a:chExt cx="0" cy="0"/>
        </a:xfrm>
      </p:grpSpPr>
      <p:pic>
        <p:nvPicPr>
          <p:cNvPr descr="Coaching plan chart with examples completed for concept, data, instruction, coaching, feedback, and coaching effectiveness addressed in each column" id="403" name="Google Shape;403;p54"/>
          <p:cNvPicPr preferRelativeResize="0"/>
          <p:nvPr/>
        </p:nvPicPr>
        <p:blipFill rotWithShape="1">
          <a:blip r:embed="rId3">
            <a:alphaModFix/>
          </a:blip>
          <a:srcRect b="0" l="0" r="0" t="0"/>
          <a:stretch/>
        </p:blipFill>
        <p:spPr>
          <a:xfrm>
            <a:off x="228600" y="1669675"/>
            <a:ext cx="8477250" cy="4191000"/>
          </a:xfrm>
          <a:prstGeom prst="rect">
            <a:avLst/>
          </a:prstGeom>
          <a:noFill/>
          <a:ln>
            <a:noFill/>
          </a:ln>
        </p:spPr>
      </p:pic>
      <p:sp>
        <p:nvSpPr>
          <p:cNvPr id="404" name="Google Shape;404;p54"/>
          <p:cNvSpPr txBox="1"/>
          <p:nvPr>
            <p:ph type="title"/>
          </p:nvPr>
        </p:nvSpPr>
        <p:spPr>
          <a:xfrm>
            <a:off x="228600" y="228600"/>
            <a:ext cx="8686800" cy="1143000"/>
          </a:xfrm>
          <a:prstGeom prst="rect">
            <a:avLst/>
          </a:prstGeom>
          <a:solidFill>
            <a:srgbClr val="A9DCF2">
              <a:alpha val="6667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chemeClr val="dk1"/>
                </a:solidFill>
              </a:rPr>
              <a:t>Coaching Plan - A Sample</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09" name="Shape 409"/>
        <p:cNvGrpSpPr/>
        <p:nvPr/>
      </p:nvGrpSpPr>
      <p:grpSpPr>
        <a:xfrm>
          <a:off x="0" y="0"/>
          <a:ext cx="0" cy="0"/>
          <a:chOff x="0" y="0"/>
          <a:chExt cx="0" cy="0"/>
        </a:xfrm>
      </p:grpSpPr>
      <p:sp>
        <p:nvSpPr>
          <p:cNvPr id="410" name="Google Shape;410;p55"/>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lang="en-US"/>
              <a:t>Develop your coaching plan</a:t>
            </a:r>
            <a:endParaRPr/>
          </a:p>
          <a:p>
            <a:pPr indent="0" lvl="0" marL="0" rtl="0" algn="l">
              <a:lnSpc>
                <a:spcPct val="100000"/>
              </a:lnSpc>
              <a:spcBef>
                <a:spcPts val="360"/>
              </a:spcBef>
              <a:spcAft>
                <a:spcPts val="0"/>
              </a:spcAft>
              <a:buSzPts val="1800"/>
              <a:buNone/>
            </a:pPr>
            <a:r>
              <a:rPr lang="en-US" sz="2400"/>
              <a:t>*Remember - everyone is a coach!</a:t>
            </a:r>
            <a:endParaRPr sz="2400"/>
          </a:p>
          <a:p>
            <a:pPr indent="0" lvl="0" marL="0" rtl="0" algn="l">
              <a:lnSpc>
                <a:spcPct val="100000"/>
              </a:lnSpc>
              <a:spcBef>
                <a:spcPts val="360"/>
              </a:spcBef>
              <a:spcAft>
                <a:spcPts val="0"/>
              </a:spcAft>
              <a:buSzPts val="1800"/>
              <a:buNone/>
            </a:pPr>
            <a:r>
              <a:t/>
            </a:r>
            <a:endParaRPr sz="1800"/>
          </a:p>
          <a:p>
            <a:pPr indent="0" lvl="0" marL="0" rtl="0" algn="l">
              <a:lnSpc>
                <a:spcPct val="100000"/>
              </a:lnSpc>
              <a:spcBef>
                <a:spcPts val="360"/>
              </a:spcBef>
              <a:spcAft>
                <a:spcPts val="0"/>
              </a:spcAft>
              <a:buSzPts val="1800"/>
              <a:buNone/>
            </a:pPr>
            <a:r>
              <a:rPr lang="en-US" sz="2400"/>
              <a:t>Resources from your workbook to facilitate this process:</a:t>
            </a:r>
            <a:endParaRPr sz="2400"/>
          </a:p>
          <a:p>
            <a:pPr indent="0" lvl="0" marL="0" rtl="0" algn="l">
              <a:lnSpc>
                <a:spcPct val="100000"/>
              </a:lnSpc>
              <a:spcBef>
                <a:spcPts val="360"/>
              </a:spcBef>
              <a:spcAft>
                <a:spcPts val="0"/>
              </a:spcAft>
              <a:buSzPts val="1800"/>
              <a:buNone/>
            </a:pPr>
            <a:r>
              <a:rPr lang="en-US" sz="2400"/>
              <a:t>Classroom roll out slides - how to get started</a:t>
            </a:r>
            <a:endParaRPr sz="2400"/>
          </a:p>
          <a:p>
            <a:pPr indent="0" lvl="0" marL="0" rtl="0" algn="l">
              <a:lnSpc>
                <a:spcPct val="100000"/>
              </a:lnSpc>
              <a:spcBef>
                <a:spcPts val="360"/>
              </a:spcBef>
              <a:spcAft>
                <a:spcPts val="0"/>
              </a:spcAft>
              <a:buSzPts val="1800"/>
              <a:buNone/>
            </a:pPr>
            <a:r>
              <a:rPr lang="en-US" sz="2400"/>
              <a:t>Sample of coaching plan</a:t>
            </a:r>
            <a:endParaRPr sz="2400"/>
          </a:p>
          <a:p>
            <a:pPr indent="0" lvl="0" marL="0" rtl="0" algn="l">
              <a:lnSpc>
                <a:spcPct val="100000"/>
              </a:lnSpc>
              <a:spcBef>
                <a:spcPts val="360"/>
              </a:spcBef>
              <a:spcAft>
                <a:spcPts val="0"/>
              </a:spcAft>
              <a:buSzPts val="1800"/>
              <a:buNone/>
            </a:pPr>
            <a:r>
              <a:rPr lang="en-US" sz="2400"/>
              <a:t>Copy of coaching plan template</a:t>
            </a:r>
            <a:endParaRPr sz="2400"/>
          </a:p>
          <a:p>
            <a:pPr indent="0" lvl="0" marL="0" rtl="0" algn="l">
              <a:lnSpc>
                <a:spcPct val="100000"/>
              </a:lnSpc>
              <a:spcBef>
                <a:spcPts val="360"/>
              </a:spcBef>
              <a:spcAft>
                <a:spcPts val="0"/>
              </a:spcAft>
              <a:buSzPts val="1800"/>
              <a:buNone/>
            </a:pPr>
            <a:r>
              <a:rPr lang="en-US" sz="2400"/>
              <a:t>Data collection tools</a:t>
            </a:r>
            <a:endParaRPr sz="2400"/>
          </a:p>
          <a:p>
            <a:pPr indent="0" lvl="0" marL="0" rtl="0" algn="l">
              <a:lnSpc>
                <a:spcPct val="100000"/>
              </a:lnSpc>
              <a:spcBef>
                <a:spcPts val="360"/>
              </a:spcBef>
              <a:spcAft>
                <a:spcPts val="0"/>
              </a:spcAft>
              <a:buSzPts val="1800"/>
              <a:buNone/>
            </a:pPr>
            <a:r>
              <a:t/>
            </a:r>
            <a:endParaRPr sz="2400"/>
          </a:p>
          <a:p>
            <a:pPr indent="0" lvl="0" marL="0" rtl="0" algn="l">
              <a:lnSpc>
                <a:spcPct val="100000"/>
              </a:lnSpc>
              <a:spcBef>
                <a:spcPts val="360"/>
              </a:spcBef>
              <a:spcAft>
                <a:spcPts val="0"/>
              </a:spcAft>
              <a:buClr>
                <a:schemeClr val="dk1"/>
              </a:buClr>
              <a:buSzPts val="1100"/>
              <a:buFont typeface="Arial"/>
              <a:buNone/>
            </a:pPr>
            <a:r>
              <a:rPr lang="en-US" sz="2400"/>
              <a:t>Also, your notes from the first modules and work time</a:t>
            </a:r>
            <a:endParaRPr sz="2400"/>
          </a:p>
          <a:p>
            <a:pPr indent="0" lvl="0" marL="0" rtl="0" algn="l">
              <a:lnSpc>
                <a:spcPct val="100000"/>
              </a:lnSpc>
              <a:spcBef>
                <a:spcPts val="360"/>
              </a:spcBef>
              <a:spcAft>
                <a:spcPts val="0"/>
              </a:spcAft>
              <a:buSzPts val="1800"/>
              <a:buNone/>
            </a:pPr>
            <a:r>
              <a:t/>
            </a:r>
            <a:endParaRPr sz="1800"/>
          </a:p>
        </p:txBody>
      </p:sp>
      <p:sp>
        <p:nvSpPr>
          <p:cNvPr id="411" name="Google Shape;411;p55"/>
          <p:cNvSpPr txBox="1"/>
          <p:nvPr>
            <p:ph type="title"/>
          </p:nvPr>
        </p:nvSpPr>
        <p:spPr>
          <a:xfrm>
            <a:off x="228600" y="228600"/>
            <a:ext cx="8686800" cy="1143000"/>
          </a:xfrm>
          <a:prstGeom prst="rect">
            <a:avLst/>
          </a:prstGeom>
          <a:solidFill>
            <a:srgbClr val="A9DCF2">
              <a:alpha val="6667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t/>
            </a:r>
            <a:endParaRPr sz="3600"/>
          </a:p>
          <a:p>
            <a:pPr indent="0" lvl="0" marL="0" rtl="0" algn="ctr">
              <a:lnSpc>
                <a:spcPct val="100000"/>
              </a:lnSpc>
              <a:spcBef>
                <a:spcPts val="0"/>
              </a:spcBef>
              <a:spcAft>
                <a:spcPts val="0"/>
              </a:spcAft>
              <a:buSzPts val="4000"/>
              <a:buNone/>
            </a:pPr>
            <a:r>
              <a:rPr lang="en-US" sz="3600">
                <a:solidFill>
                  <a:schemeClr val="dk1"/>
                </a:solidFill>
              </a:rPr>
              <a:t>“Activate the Village” Work Time</a:t>
            </a:r>
            <a:endParaRPr sz="3600">
              <a:solidFill>
                <a:schemeClr val="dk1"/>
              </a:solidFill>
            </a:endParaRPr>
          </a:p>
          <a:p>
            <a:pPr indent="0" lvl="0" marL="0" rtl="0" algn="ctr">
              <a:lnSpc>
                <a:spcPct val="100000"/>
              </a:lnSpc>
              <a:spcBef>
                <a:spcPts val="0"/>
              </a:spcBef>
              <a:spcAft>
                <a:spcPts val="0"/>
              </a:spcAft>
              <a:buSzPts val="4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457200" y="274638"/>
            <a:ext cx="8229600" cy="1143000"/>
          </a:xfrm>
          <a:prstGeom prst="rect">
            <a:avLst/>
          </a:prstGeom>
          <a:solidFill>
            <a:srgbClr val="A9DCF2">
              <a:alpha val="6588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t>Learning Intentions</a:t>
            </a:r>
            <a:endParaRPr/>
          </a:p>
        </p:txBody>
      </p:sp>
      <p:sp>
        <p:nvSpPr>
          <p:cNvPr id="230" name="Google Shape;230;p29"/>
          <p:cNvSpPr txBox="1"/>
          <p:nvPr>
            <p:ph idx="4294967295" type="body"/>
          </p:nvPr>
        </p:nvSpPr>
        <p:spPr>
          <a:xfrm>
            <a:off x="457200" y="1583625"/>
            <a:ext cx="8229600" cy="3352800"/>
          </a:xfrm>
          <a:prstGeom prst="rect">
            <a:avLst/>
          </a:prstGeom>
          <a:noFill/>
          <a:ln>
            <a:noFill/>
          </a:ln>
        </p:spPr>
        <p:txBody>
          <a:bodyPr anchorCtr="0" anchor="t" bIns="45700" lIns="91425" spcFirstLastPara="1" rIns="91425" wrap="square" tIns="45700">
            <a:noAutofit/>
          </a:bodyPr>
          <a:lstStyle/>
          <a:p>
            <a:pPr indent="-389456" lvl="0" marL="457188" rtl="0" algn="l">
              <a:lnSpc>
                <a:spcPct val="90000"/>
              </a:lnSpc>
              <a:spcBef>
                <a:spcPts val="0"/>
              </a:spcBef>
              <a:spcAft>
                <a:spcPts val="0"/>
              </a:spcAft>
              <a:buClr>
                <a:srgbClr val="00212C"/>
              </a:buClr>
              <a:buSzPts val="2400"/>
              <a:buFont typeface="Verdana"/>
              <a:buChar char="❏"/>
            </a:pPr>
            <a:r>
              <a:rPr lang="en-US">
                <a:solidFill>
                  <a:srgbClr val="00212C"/>
                </a:solidFill>
              </a:rPr>
              <a:t>Understand that a classroom matrix is aligned with school-wide expectations</a:t>
            </a:r>
            <a:endParaRPr sz="2000"/>
          </a:p>
          <a:p>
            <a:pPr indent="0" lvl="0" marL="67731" rtl="0" algn="l">
              <a:lnSpc>
                <a:spcPct val="90000"/>
              </a:lnSpc>
              <a:spcBef>
                <a:spcPts val="0"/>
              </a:spcBef>
              <a:spcAft>
                <a:spcPts val="0"/>
              </a:spcAft>
              <a:buSzPts val="2400"/>
              <a:buNone/>
            </a:pPr>
            <a:r>
              <a:t/>
            </a:r>
            <a:endParaRPr>
              <a:solidFill>
                <a:srgbClr val="00212C"/>
              </a:solidFill>
            </a:endParaRPr>
          </a:p>
          <a:p>
            <a:pPr indent="-389456" lvl="0" marL="457188" rtl="0" algn="l">
              <a:lnSpc>
                <a:spcPct val="90000"/>
              </a:lnSpc>
              <a:spcBef>
                <a:spcPts val="853"/>
              </a:spcBef>
              <a:spcAft>
                <a:spcPts val="0"/>
              </a:spcAft>
              <a:buClr>
                <a:srgbClr val="00212C"/>
              </a:buClr>
              <a:buSzPts val="2400"/>
              <a:buFont typeface="Verdana"/>
              <a:buChar char="❏"/>
            </a:pPr>
            <a:r>
              <a:rPr lang="en-US">
                <a:solidFill>
                  <a:srgbClr val="00212C"/>
                </a:solidFill>
              </a:rPr>
              <a:t>Understand the importance of creating and teaching procedures and routines in both behavior and academics</a:t>
            </a:r>
            <a:endParaRPr sz="2000"/>
          </a:p>
          <a:p>
            <a:pPr indent="-228600" lvl="0" marL="457200" marR="0" rtl="0" algn="l">
              <a:lnSpc>
                <a:spcPct val="100000"/>
              </a:lnSpc>
              <a:spcBef>
                <a:spcPts val="640"/>
              </a:spcBef>
              <a:spcAft>
                <a:spcPts val="0"/>
              </a:spcAft>
              <a:buClr>
                <a:schemeClr val="dk1"/>
              </a:buClr>
              <a:buSzPts val="32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0"/>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000000"/>
                </a:solidFill>
              </a:rPr>
              <a:t>Success Criteria</a:t>
            </a:r>
            <a:endParaRPr>
              <a:solidFill>
                <a:srgbClr val="000000"/>
              </a:solidFill>
            </a:endParaRPr>
          </a:p>
        </p:txBody>
      </p:sp>
      <p:sp>
        <p:nvSpPr>
          <p:cNvPr id="237" name="Google Shape;237;p30"/>
          <p:cNvSpPr txBox="1"/>
          <p:nvPr>
            <p:ph idx="1" type="body"/>
          </p:nvPr>
        </p:nvSpPr>
        <p:spPr>
          <a:xfrm>
            <a:off x="457201" y="1600201"/>
            <a:ext cx="8229600" cy="4572000"/>
          </a:xfrm>
          <a:prstGeom prst="rect">
            <a:avLst/>
          </a:prstGeom>
        </p:spPr>
        <p:txBody>
          <a:bodyPr anchorCtr="0" anchor="t" bIns="45700" lIns="91425" spcFirstLastPara="1" rIns="91425" wrap="square" tIns="45700">
            <a:noAutofit/>
          </a:bodyPr>
          <a:lstStyle/>
          <a:p>
            <a:pPr indent="-389456" lvl="0" marL="457188" rtl="0" algn="l">
              <a:lnSpc>
                <a:spcPct val="90000"/>
              </a:lnSpc>
              <a:spcBef>
                <a:spcPts val="0"/>
              </a:spcBef>
              <a:spcAft>
                <a:spcPts val="0"/>
              </a:spcAft>
              <a:buClr>
                <a:srgbClr val="00212C"/>
              </a:buClr>
              <a:buSzPts val="2400"/>
              <a:buFont typeface="Verdana"/>
              <a:buChar char="❏"/>
            </a:pPr>
            <a:r>
              <a:rPr lang="en-US">
                <a:solidFill>
                  <a:srgbClr val="00212C"/>
                </a:solidFill>
              </a:rPr>
              <a:t>Create a classroom matrix aligned with school-wide expectations,and including classroom expectations and routines for daily procedures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1"/>
          <p:cNvSpPr txBox="1"/>
          <p:nvPr>
            <p:ph idx="1" type="body"/>
          </p:nvPr>
        </p:nvSpPr>
        <p:spPr>
          <a:xfrm>
            <a:off x="301076" y="1744326"/>
            <a:ext cx="8229600" cy="45720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400"/>
              <a:t>It is often useful for us to keep in mind that students may have been practicing different behaviors while away from school and will benefit from re-teaching and opportunities for practice rather than exclusion. </a:t>
            </a:r>
            <a:endParaRPr sz="2400"/>
          </a:p>
          <a:p>
            <a:pPr indent="0" lvl="0" marL="0" rtl="0" algn="l">
              <a:lnSpc>
                <a:spcPct val="115000"/>
              </a:lnSpc>
              <a:spcBef>
                <a:spcPts val="1200"/>
              </a:spcBef>
              <a:spcAft>
                <a:spcPts val="1200"/>
              </a:spcAft>
              <a:buClr>
                <a:schemeClr val="dk1"/>
              </a:buClr>
              <a:buSzPts val="1100"/>
              <a:buFont typeface="Arial"/>
              <a:buNone/>
            </a:pPr>
            <a:r>
              <a:rPr lang="en-US" sz="2400"/>
              <a:t>After traumatic or unplanned events, making routines as predictable as possible will help students regain a sense of safety that they may have been missing. </a:t>
            </a:r>
            <a:endParaRPr sz="2400"/>
          </a:p>
        </p:txBody>
      </p:sp>
      <p:sp>
        <p:nvSpPr>
          <p:cNvPr id="244" name="Google Shape;244;p31"/>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000000"/>
                </a:solidFill>
              </a:rPr>
              <a:t>Importance in Our Current Reality</a:t>
            </a:r>
            <a:endParaRPr>
              <a:solidFill>
                <a:srgbClr val="000000"/>
              </a:solidFill>
            </a:endParaRPr>
          </a:p>
        </p:txBody>
      </p:sp>
      <p:pic>
        <p:nvPicPr>
          <p:cNvPr id="245" name="Google Shape;245;p31"/>
          <p:cNvPicPr preferRelativeResize="0"/>
          <p:nvPr/>
        </p:nvPicPr>
        <p:blipFill>
          <a:blip r:embed="rId3">
            <a:alphaModFix/>
          </a:blip>
          <a:stretch>
            <a:fillRect/>
          </a:stretch>
        </p:blipFill>
        <p:spPr>
          <a:xfrm>
            <a:off x="7423300" y="696625"/>
            <a:ext cx="1548399" cy="2005200"/>
          </a:xfrm>
          <a:prstGeom prst="rect">
            <a:avLst/>
          </a:prstGeom>
          <a:noFill/>
          <a:ln cap="flat" cmpd="sng" w="9525">
            <a:solidFill>
              <a:srgbClr val="6AA84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2"/>
          <p:cNvSpPr txBox="1"/>
          <p:nvPr>
            <p:ph type="title"/>
          </p:nvPr>
        </p:nvSpPr>
        <p:spPr>
          <a:xfrm>
            <a:off x="2743200" y="256814"/>
            <a:ext cx="5943600" cy="1143000"/>
          </a:xfrm>
          <a:prstGeom prst="rect">
            <a:avLst/>
          </a:prstGeom>
          <a:solidFill>
            <a:srgbClr val="A9DCF2">
              <a:alpha val="66670"/>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05775"/>
              </a:buClr>
              <a:buSzPts val="3800"/>
              <a:buFont typeface="Verdana"/>
              <a:buNone/>
            </a:pPr>
            <a:r>
              <a:rPr lang="en-US" sz="3600"/>
              <a:t>In Other Words:</a:t>
            </a:r>
            <a:br>
              <a:rPr lang="en-US" sz="3600"/>
            </a:br>
            <a:r>
              <a:rPr lang="en-US" sz="3600"/>
              <a:t>Consistency Matters</a:t>
            </a:r>
            <a:endParaRPr sz="3600"/>
          </a:p>
        </p:txBody>
      </p:sp>
      <p:sp>
        <p:nvSpPr>
          <p:cNvPr id="252" name="Google Shape;252;p32"/>
          <p:cNvSpPr txBox="1"/>
          <p:nvPr>
            <p:ph idx="1" type="body"/>
          </p:nvPr>
        </p:nvSpPr>
        <p:spPr>
          <a:xfrm>
            <a:off x="517357" y="1503948"/>
            <a:ext cx="7988400" cy="2947800"/>
          </a:xfrm>
          <a:prstGeom prst="rect">
            <a:avLst/>
          </a:prstGeom>
          <a:noFill/>
          <a:ln>
            <a:noFill/>
          </a:ln>
        </p:spPr>
        <p:txBody>
          <a:bodyPr anchorCtr="0" anchor="t" bIns="121900" lIns="121900" spcFirstLastPara="1" rIns="121900" wrap="square" tIns="121900">
            <a:noAutofit/>
          </a:bodyPr>
          <a:lstStyle/>
          <a:p>
            <a:pPr indent="-507983" lvl="0" marL="609584" rtl="0" algn="l">
              <a:lnSpc>
                <a:spcPct val="90000"/>
              </a:lnSpc>
              <a:spcBef>
                <a:spcPts val="853"/>
              </a:spcBef>
              <a:spcAft>
                <a:spcPts val="0"/>
              </a:spcAft>
              <a:buClr>
                <a:srgbClr val="000000"/>
              </a:buClr>
              <a:buSzPts val="2400"/>
              <a:buFont typeface="Verdana"/>
              <a:buChar char="❏"/>
            </a:pPr>
            <a:r>
              <a:rPr lang="en-US">
                <a:solidFill>
                  <a:srgbClr val="000000"/>
                </a:solidFill>
                <a:latin typeface="Verdana"/>
                <a:ea typeface="Verdana"/>
                <a:cs typeface="Verdana"/>
                <a:sym typeface="Verdana"/>
              </a:rPr>
              <a:t>Our physical and emotional well-being impacts our ability to think and learn effectively</a:t>
            </a:r>
            <a:endParaRPr>
              <a:solidFill>
                <a:srgbClr val="000000"/>
              </a:solidFill>
            </a:endParaRPr>
          </a:p>
          <a:p>
            <a:pPr indent="-507983" lvl="0" marL="609584" rtl="0" algn="l">
              <a:lnSpc>
                <a:spcPct val="90000"/>
              </a:lnSpc>
              <a:spcBef>
                <a:spcPts val="853"/>
              </a:spcBef>
              <a:spcAft>
                <a:spcPts val="0"/>
              </a:spcAft>
              <a:buClr>
                <a:srgbClr val="000000"/>
              </a:buClr>
              <a:buSzPts val="2400"/>
              <a:buFont typeface="Verdana"/>
              <a:buChar char="❏"/>
            </a:pPr>
            <a:r>
              <a:rPr lang="en-US">
                <a:solidFill>
                  <a:srgbClr val="000000"/>
                </a:solidFill>
                <a:latin typeface="Verdana"/>
                <a:ea typeface="Verdana"/>
                <a:cs typeface="Verdana"/>
                <a:sym typeface="Verdana"/>
              </a:rPr>
              <a:t>Increases predictability</a:t>
            </a:r>
            <a:endParaRPr>
              <a:solidFill>
                <a:srgbClr val="000000"/>
              </a:solidFill>
            </a:endParaRPr>
          </a:p>
          <a:p>
            <a:pPr indent="-507983" lvl="0" marL="609584" rtl="0" algn="l">
              <a:lnSpc>
                <a:spcPct val="90000"/>
              </a:lnSpc>
              <a:spcBef>
                <a:spcPts val="853"/>
              </a:spcBef>
              <a:spcAft>
                <a:spcPts val="0"/>
              </a:spcAft>
              <a:buClr>
                <a:srgbClr val="000000"/>
              </a:buClr>
              <a:buSzPts val="2400"/>
              <a:buFont typeface="Verdana"/>
              <a:buChar char="❏"/>
            </a:pPr>
            <a:r>
              <a:rPr lang="en-US">
                <a:solidFill>
                  <a:srgbClr val="000000"/>
                </a:solidFill>
                <a:latin typeface="Verdana"/>
                <a:ea typeface="Verdana"/>
                <a:cs typeface="Verdana"/>
                <a:sym typeface="Verdana"/>
              </a:rPr>
              <a:t>Students can focus on being engaged</a:t>
            </a:r>
            <a:endParaRPr>
              <a:solidFill>
                <a:srgbClr val="000000"/>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graphicFrame>
        <p:nvGraphicFramePr>
          <p:cNvPr descr="8x3 chart of settings and expectations for the  classroom" id="258" name="Google Shape;258;p33"/>
          <p:cNvGraphicFramePr/>
          <p:nvPr/>
        </p:nvGraphicFramePr>
        <p:xfrm>
          <a:off x="228600" y="1447800"/>
          <a:ext cx="3000000" cy="3000000"/>
        </p:xfrm>
        <a:graphic>
          <a:graphicData uri="http://schemas.openxmlformats.org/drawingml/2006/table">
            <a:tbl>
              <a:tblPr firstRow="1">
                <a:noFill/>
                <a:tableStyleId>{EAB720A5-122A-40BF-9D40-947327B3FE81}</a:tableStyleId>
              </a:tblPr>
              <a:tblGrid>
                <a:gridCol w="1166275"/>
                <a:gridCol w="929050"/>
                <a:gridCol w="1037775"/>
                <a:gridCol w="1067425"/>
                <a:gridCol w="1077300"/>
                <a:gridCol w="1077300"/>
                <a:gridCol w="1136625"/>
                <a:gridCol w="1136625"/>
              </a:tblGrid>
              <a:tr h="647125">
                <a:tc>
                  <a:txBody>
                    <a:bodyPr/>
                    <a:lstStyle/>
                    <a:p>
                      <a:pPr indent="0" lvl="0" marL="0" marR="0" rtl="0" algn="ctr">
                        <a:lnSpc>
                          <a:spcPct val="100000"/>
                        </a:lnSpc>
                        <a:spcBef>
                          <a:spcPts val="0"/>
                        </a:spcBef>
                        <a:spcAft>
                          <a:spcPts val="0"/>
                        </a:spcAft>
                        <a:buClr>
                          <a:srgbClr val="000000"/>
                        </a:buClr>
                        <a:buSzPts val="1800"/>
                        <a:buFont typeface="Verdana"/>
                        <a:buNone/>
                      </a:pPr>
                      <a:r>
                        <a:rPr b="1" i="0" lang="en-US" sz="1500" u="none" cap="none" strike="noStrike">
                          <a:solidFill>
                            <a:srgbClr val="000000"/>
                          </a:solidFill>
                          <a:latin typeface="Verdana"/>
                          <a:ea typeface="Verdana"/>
                          <a:cs typeface="Verdana"/>
                          <a:sym typeface="Verdana"/>
                        </a:rPr>
                        <a:t>Teaching Matrix</a:t>
                      </a:r>
                      <a:endParaRPr sz="750" u="none" cap="none" strike="noStrike">
                        <a:latin typeface="Verdana"/>
                        <a:ea typeface="Verdana"/>
                        <a:cs typeface="Verdana"/>
                        <a:sym typeface="Verdana"/>
                      </a:endParaRPr>
                    </a:p>
                  </a:txBody>
                  <a:tcPr marT="27100" marB="27100" marR="54200" marL="54200" anchor="ctr">
                    <a:lnL cap="flat" cmpd="sng" w="952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CCFF99"/>
                    </a:solidFill>
                  </a:tcPr>
                </a:tc>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All Settings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Hallways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Playgrounds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Cafeteria</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Library/</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Computer Lab</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Assembly</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Bus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r>
              <a:tr h="1422675">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Respect Ourselves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Be on task.</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Give your best effort.</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Be prepared.</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Walk.</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Have a plan.</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Eat all your food.</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Select healthy foods.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Study, read, compute.</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Sit in one spot.</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Watch for your stop.</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r>
              <a:tr h="1276325">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Respect Others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Be kind.</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Hands/feet to self.</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Help/share with others.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Use normal voice volume.</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Walk to right.</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Play safe.</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Include others.</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Share equipment.</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Practice good table manners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Whisper.</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Return books.</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Listen/watch.</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Use appropriate applause.</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Use a quiet voice.</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Stay in your seat.</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r>
              <a:tr h="1121875">
                <a:tc>
                  <a:txBody>
                    <a:bodyPr/>
                    <a:lstStyle/>
                    <a:p>
                      <a:pPr indent="0" lvl="0" marL="0" marR="0" rtl="0" algn="ctr">
                        <a:lnSpc>
                          <a:spcPct val="100000"/>
                        </a:lnSpc>
                        <a:spcBef>
                          <a:spcPts val="0"/>
                        </a:spcBef>
                        <a:spcAft>
                          <a:spcPts val="0"/>
                        </a:spcAft>
                        <a:buClr>
                          <a:srgbClr val="000000"/>
                        </a:buClr>
                        <a:buSzPts val="1050"/>
                        <a:buFont typeface="Verdana"/>
                        <a:buNone/>
                      </a:pPr>
                      <a:r>
                        <a:rPr b="0" i="0" lang="en-US" sz="1050" u="none" cap="none" strike="noStrike">
                          <a:solidFill>
                            <a:srgbClr val="000000"/>
                          </a:solidFill>
                          <a:latin typeface="Verdana"/>
                          <a:ea typeface="Verdana"/>
                          <a:cs typeface="Verdana"/>
                          <a:sym typeface="Verdana"/>
                        </a:rPr>
                        <a:t>Respect Property</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Recycle.</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Clean up after self.</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Pick up litter.</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Maintain physical space.</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Use equipment properly.</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Put litter in garbage can.</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Replace trays &amp; utensils.</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Clean up eating area.</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Push in chairs.</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Treat books carefully.</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Pick up.</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Treat chairs appropriately.</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Wipe your feet.</a:t>
                      </a:r>
                      <a:endParaRPr sz="1050" u="none" cap="none" strike="noStrike">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Verdana"/>
                        <a:buNone/>
                      </a:pPr>
                      <a:r>
                        <a:rPr b="0" i="0" lang="en-US" sz="1000" u="none" cap="none" strike="noStrike">
                          <a:solidFill>
                            <a:srgbClr val="000000"/>
                          </a:solidFill>
                          <a:latin typeface="Verdana"/>
                          <a:ea typeface="Verdana"/>
                          <a:cs typeface="Verdana"/>
                          <a:sym typeface="Verdana"/>
                        </a:rPr>
                        <a:t>Sit appropriately.</a:t>
                      </a:r>
                      <a:endParaRPr sz="1050" u="none" cap="none" strike="noStrike">
                        <a:latin typeface="Verdana"/>
                        <a:ea typeface="Verdana"/>
                        <a:cs typeface="Verdana"/>
                        <a:sym typeface="Verdana"/>
                      </a:endParaRPr>
                    </a:p>
                  </a:txBody>
                  <a:tcPr marT="27100" marB="27100" marR="54200" marL="54200" anchor="ctr">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solidFill>
                      <a:srgbClr val="FFFFFF"/>
                    </a:solidFill>
                  </a:tcPr>
                </a:tc>
              </a:tr>
            </a:tbl>
          </a:graphicData>
        </a:graphic>
      </p:graphicFrame>
      <p:sp>
        <p:nvSpPr>
          <p:cNvPr id="259" name="Google Shape;259;p33"/>
          <p:cNvSpPr/>
          <p:nvPr/>
        </p:nvSpPr>
        <p:spPr>
          <a:xfrm rot="-1124942">
            <a:off x="1796464" y="2892933"/>
            <a:ext cx="3127299" cy="1259231"/>
          </a:xfrm>
          <a:prstGeom prst="leftArrow">
            <a:avLst>
              <a:gd fmla="val 50000" name="adj1"/>
              <a:gd fmla="val 50000" name="adj2"/>
            </a:avLst>
          </a:prstGeom>
          <a:gradFill>
            <a:gsLst>
              <a:gs pos="0">
                <a:srgbClr val="B7FFC2"/>
              </a:gs>
              <a:gs pos="35000">
                <a:srgbClr val="CBFFD1"/>
              </a:gs>
              <a:gs pos="100000">
                <a:srgbClr val="EAFFEA"/>
              </a:gs>
            </a:gsLst>
            <a:lin ang="16200000" scaled="0"/>
          </a:gradFill>
          <a:ln cap="flat" cmpd="sng" w="9525">
            <a:solidFill>
              <a:srgbClr val="8FD599"/>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2" marL="0" marR="0" rtl="0" algn="l">
              <a:lnSpc>
                <a:spcPct val="100000"/>
              </a:lnSpc>
              <a:spcBef>
                <a:spcPts val="0"/>
              </a:spcBef>
              <a:spcAft>
                <a:spcPts val="0"/>
              </a:spcAft>
              <a:buClr>
                <a:schemeClr val="dk1"/>
              </a:buClr>
              <a:buSzPts val="2700"/>
              <a:buFont typeface="Verdana"/>
              <a:buNone/>
            </a:pPr>
            <a:r>
              <a:rPr b="0" i="0" lang="en-US" sz="2700" u="none" cap="none" strike="noStrike">
                <a:solidFill>
                  <a:schemeClr val="dk1"/>
                </a:solidFill>
                <a:latin typeface="Verdana"/>
                <a:ea typeface="Verdana"/>
                <a:cs typeface="Verdana"/>
                <a:sym typeface="Verdana"/>
              </a:rPr>
              <a:t>Expectations</a:t>
            </a:r>
            <a:endParaRPr b="0" i="0" sz="1800" u="none" cap="none" strike="noStrike">
              <a:solidFill>
                <a:schemeClr val="dk1"/>
              </a:solidFill>
              <a:latin typeface="Verdana"/>
              <a:ea typeface="Verdana"/>
              <a:cs typeface="Verdana"/>
              <a:sym typeface="Verdana"/>
            </a:endParaRPr>
          </a:p>
        </p:txBody>
      </p:sp>
      <p:sp>
        <p:nvSpPr>
          <p:cNvPr id="260" name="Google Shape;260;p33"/>
          <p:cNvSpPr txBox="1"/>
          <p:nvPr>
            <p:ph type="title"/>
          </p:nvPr>
        </p:nvSpPr>
        <p:spPr>
          <a:xfrm>
            <a:off x="228600" y="228600"/>
            <a:ext cx="8686799"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US">
                <a:solidFill>
                  <a:schemeClr val="dk1"/>
                </a:solidFill>
              </a:rPr>
              <a:t>School-wide </a:t>
            </a:r>
            <a:r>
              <a:rPr lang="en-US">
                <a:solidFill>
                  <a:schemeClr val="dk1"/>
                </a:solidFill>
              </a:rPr>
              <a:t>Matrix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2743200" y="256814"/>
            <a:ext cx="5943600" cy="1143000"/>
          </a:xfrm>
          <a:prstGeom prst="rect">
            <a:avLst/>
          </a:prstGeom>
          <a:solidFill>
            <a:srgbClr val="A9DCF2">
              <a:alpha val="65882"/>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3800"/>
              <a:buFont typeface="Verdana"/>
              <a:buNone/>
            </a:pPr>
            <a:r>
              <a:rPr lang="en-US">
                <a:solidFill>
                  <a:schemeClr val="dk1"/>
                </a:solidFill>
              </a:rPr>
              <a:t>Defining Expected Classroom Behaviors</a:t>
            </a:r>
            <a:endParaRPr>
              <a:solidFill>
                <a:schemeClr val="dk1"/>
              </a:solidFill>
            </a:endParaRPr>
          </a:p>
        </p:txBody>
      </p:sp>
      <p:sp>
        <p:nvSpPr>
          <p:cNvPr id="266" name="Google Shape;266;p34"/>
          <p:cNvSpPr txBox="1"/>
          <p:nvPr>
            <p:ph idx="1" type="body"/>
          </p:nvPr>
        </p:nvSpPr>
        <p:spPr>
          <a:xfrm>
            <a:off x="246648" y="1399818"/>
            <a:ext cx="8650800" cy="3552900"/>
          </a:xfrm>
          <a:prstGeom prst="rect">
            <a:avLst/>
          </a:prstGeom>
          <a:noFill/>
          <a:ln>
            <a:noFill/>
          </a:ln>
        </p:spPr>
        <p:txBody>
          <a:bodyPr anchorCtr="0" anchor="t" bIns="60925" lIns="121900" spcFirstLastPara="1" rIns="121900" wrap="square" tIns="60925">
            <a:noAutofit/>
          </a:bodyPr>
          <a:lstStyle/>
          <a:p>
            <a:pPr indent="0" lvl="0" marL="0" rtl="0" algn="ctr">
              <a:lnSpc>
                <a:spcPct val="115000"/>
              </a:lnSpc>
              <a:spcBef>
                <a:spcPts val="0"/>
              </a:spcBef>
              <a:spcAft>
                <a:spcPts val="0"/>
              </a:spcAft>
              <a:buClr>
                <a:srgbClr val="000000"/>
              </a:buClr>
              <a:buSzPts val="1100"/>
              <a:buNone/>
            </a:pPr>
            <a:r>
              <a:rPr lang="en-US" sz="2400">
                <a:solidFill>
                  <a:srgbClr val="00212C"/>
                </a:solidFill>
                <a:latin typeface="Verdana"/>
                <a:ea typeface="Verdana"/>
                <a:cs typeface="Verdana"/>
                <a:sym typeface="Verdana"/>
              </a:rPr>
              <a:t>Use the school-wide expectations as the foundation for classroom expectations</a:t>
            </a:r>
            <a:endParaRPr sz="2400">
              <a:solidFill>
                <a:srgbClr val="00212C"/>
              </a:solidFill>
            </a:endParaRPr>
          </a:p>
          <a:p>
            <a:pPr indent="-381000" lvl="0" marL="3200400" rtl="0" algn="l">
              <a:lnSpc>
                <a:spcPct val="100000"/>
              </a:lnSpc>
              <a:spcBef>
                <a:spcPts val="560"/>
              </a:spcBef>
              <a:spcAft>
                <a:spcPts val="0"/>
              </a:spcAft>
              <a:buSzPts val="2400"/>
              <a:buChar char="❖"/>
            </a:pPr>
            <a:r>
              <a:rPr lang="en-US" sz="2400"/>
              <a:t>Observable </a:t>
            </a:r>
            <a:endParaRPr sz="2400"/>
          </a:p>
          <a:p>
            <a:pPr indent="-381000" lvl="0" marL="3200400" rtl="0" algn="l">
              <a:lnSpc>
                <a:spcPct val="100000"/>
              </a:lnSpc>
              <a:spcBef>
                <a:spcPts val="560"/>
              </a:spcBef>
              <a:spcAft>
                <a:spcPts val="0"/>
              </a:spcAft>
              <a:buSzPts val="2400"/>
              <a:buChar char="❖"/>
            </a:pPr>
            <a:r>
              <a:rPr lang="en-US" sz="2400"/>
              <a:t>Measurable</a:t>
            </a:r>
            <a:endParaRPr sz="2400"/>
          </a:p>
          <a:p>
            <a:pPr indent="-381000" lvl="0" marL="3200400" rtl="0" algn="l">
              <a:lnSpc>
                <a:spcPct val="100000"/>
              </a:lnSpc>
              <a:spcBef>
                <a:spcPts val="560"/>
              </a:spcBef>
              <a:spcAft>
                <a:spcPts val="0"/>
              </a:spcAft>
              <a:buSzPts val="2400"/>
              <a:buChar char="❖"/>
            </a:pPr>
            <a:r>
              <a:rPr lang="en-US" sz="2400"/>
              <a:t>Positively Stated</a:t>
            </a:r>
            <a:endParaRPr sz="2400"/>
          </a:p>
          <a:p>
            <a:pPr indent="-381000" lvl="0" marL="3200400" rtl="0" algn="l">
              <a:lnSpc>
                <a:spcPct val="100000"/>
              </a:lnSpc>
              <a:spcBef>
                <a:spcPts val="560"/>
              </a:spcBef>
              <a:spcAft>
                <a:spcPts val="0"/>
              </a:spcAft>
              <a:buSzPts val="2400"/>
              <a:buChar char="❖"/>
            </a:pPr>
            <a:r>
              <a:rPr lang="en-US" sz="2400"/>
              <a:t>Understandable</a:t>
            </a:r>
            <a:endParaRPr sz="2400"/>
          </a:p>
          <a:p>
            <a:pPr indent="-381000" lvl="0" marL="3200400" rtl="0" algn="l">
              <a:lnSpc>
                <a:spcPct val="100000"/>
              </a:lnSpc>
              <a:spcBef>
                <a:spcPts val="560"/>
              </a:spcBef>
              <a:spcAft>
                <a:spcPts val="0"/>
              </a:spcAft>
              <a:buSzPts val="2400"/>
              <a:buChar char="❖"/>
            </a:pPr>
            <a:r>
              <a:rPr lang="en-US" sz="2400"/>
              <a:t>Applicable</a:t>
            </a:r>
            <a:endParaRPr sz="2400">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5"/>
          <p:cNvSpPr txBox="1"/>
          <p:nvPr>
            <p:ph type="title"/>
          </p:nvPr>
        </p:nvSpPr>
        <p:spPr>
          <a:xfrm>
            <a:off x="228600" y="228600"/>
            <a:ext cx="8686800" cy="1143000"/>
          </a:xfrm>
          <a:prstGeom prst="rect">
            <a:avLst/>
          </a:prstGeom>
          <a:solidFill>
            <a:srgbClr val="A9DCF2">
              <a:alpha val="6667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3800"/>
              <a:buFont typeface="Verdana"/>
              <a:buNone/>
            </a:pPr>
            <a:r>
              <a:rPr lang="en-US">
                <a:solidFill>
                  <a:schemeClr val="dk1"/>
                </a:solidFill>
              </a:rPr>
              <a:t>Practice</a:t>
            </a:r>
            <a:endParaRPr>
              <a:solidFill>
                <a:schemeClr val="dk1"/>
              </a:solidFill>
            </a:endParaRPr>
          </a:p>
        </p:txBody>
      </p:sp>
      <p:sp>
        <p:nvSpPr>
          <p:cNvPr id="272" name="Google Shape;272;p35"/>
          <p:cNvSpPr txBox="1"/>
          <p:nvPr>
            <p:ph idx="1" type="body"/>
          </p:nvPr>
        </p:nvSpPr>
        <p:spPr>
          <a:xfrm>
            <a:off x="228600" y="1552074"/>
            <a:ext cx="8686800" cy="2951100"/>
          </a:xfrm>
          <a:prstGeom prst="rect">
            <a:avLst/>
          </a:prstGeom>
          <a:noFill/>
          <a:ln>
            <a:noFill/>
          </a:ln>
        </p:spPr>
        <p:txBody>
          <a:bodyPr anchorCtr="0" anchor="t" bIns="60925" lIns="121900" spcFirstLastPara="1" rIns="121900" wrap="square" tIns="60925">
            <a:noAutofit/>
          </a:bodyPr>
          <a:lstStyle/>
          <a:p>
            <a:pPr indent="0" lvl="0" marL="0" rtl="0" algn="l">
              <a:lnSpc>
                <a:spcPct val="120000"/>
              </a:lnSpc>
              <a:spcBef>
                <a:spcPts val="800"/>
              </a:spcBef>
              <a:spcAft>
                <a:spcPts val="0"/>
              </a:spcAft>
              <a:buClr>
                <a:srgbClr val="000000"/>
              </a:buClr>
              <a:buSzPts val="1100"/>
              <a:buNone/>
            </a:pPr>
            <a:r>
              <a:rPr b="1" lang="en-US" sz="2400">
                <a:solidFill>
                  <a:srgbClr val="00212C"/>
                </a:solidFill>
                <a:latin typeface="Verdana"/>
                <a:ea typeface="Verdana"/>
                <a:cs typeface="Verdana"/>
                <a:sym typeface="Verdana"/>
              </a:rPr>
              <a:t>Which of the following could be used as an expected classroom behavior?</a:t>
            </a:r>
            <a:endParaRPr b="1" sz="2400">
              <a:solidFill>
                <a:srgbClr val="000000"/>
              </a:solidFill>
              <a:latin typeface="Verdana"/>
              <a:ea typeface="Verdana"/>
              <a:cs typeface="Verdana"/>
              <a:sym typeface="Verdana"/>
            </a:endParaRPr>
          </a:p>
          <a:p>
            <a:pPr indent="-381000" lvl="0" marL="457200" rtl="0" algn="l">
              <a:lnSpc>
                <a:spcPct val="120000"/>
              </a:lnSpc>
              <a:spcBef>
                <a:spcPts val="800"/>
              </a:spcBef>
              <a:spcAft>
                <a:spcPts val="0"/>
              </a:spcAft>
              <a:buClr>
                <a:srgbClr val="000000"/>
              </a:buClr>
              <a:buSzPts val="2400"/>
              <a:buAutoNum type="arabicPeriod"/>
            </a:pPr>
            <a:r>
              <a:rPr lang="en-US" sz="2400">
                <a:solidFill>
                  <a:srgbClr val="000000"/>
                </a:solidFill>
                <a:latin typeface="Verdana"/>
                <a:ea typeface="Verdana"/>
                <a:cs typeface="Verdana"/>
                <a:sym typeface="Verdana"/>
              </a:rPr>
              <a:t>Safety comes first</a:t>
            </a:r>
            <a:endParaRPr sz="2400">
              <a:solidFill>
                <a:srgbClr val="000000"/>
              </a:solidFill>
              <a:latin typeface="Verdana"/>
              <a:ea typeface="Verdana"/>
              <a:cs typeface="Verdana"/>
              <a:sym typeface="Verdana"/>
            </a:endParaRPr>
          </a:p>
          <a:p>
            <a:pPr indent="-381000" lvl="0" marL="457200" rtl="0" algn="l">
              <a:lnSpc>
                <a:spcPct val="120000"/>
              </a:lnSpc>
              <a:spcBef>
                <a:spcPts val="0"/>
              </a:spcBef>
              <a:spcAft>
                <a:spcPts val="0"/>
              </a:spcAft>
              <a:buClr>
                <a:srgbClr val="000000"/>
              </a:buClr>
              <a:buSzPts val="2400"/>
              <a:buFont typeface="Verdana"/>
              <a:buAutoNum type="arabicPeriod"/>
            </a:pPr>
            <a:r>
              <a:rPr lang="en-US" sz="2400">
                <a:solidFill>
                  <a:srgbClr val="000000"/>
                </a:solidFill>
                <a:latin typeface="Verdana"/>
                <a:ea typeface="Verdana"/>
                <a:cs typeface="Verdana"/>
                <a:sym typeface="Verdana"/>
              </a:rPr>
              <a:t>Come to class on time, prepared with all supplies and assignments</a:t>
            </a:r>
            <a:endParaRPr sz="2400">
              <a:solidFill>
                <a:srgbClr val="000000"/>
              </a:solidFill>
              <a:latin typeface="Verdana"/>
              <a:ea typeface="Verdana"/>
              <a:cs typeface="Verdana"/>
              <a:sym typeface="Verdana"/>
            </a:endParaRPr>
          </a:p>
          <a:p>
            <a:pPr indent="-381000" lvl="0" marL="457200" rtl="0" algn="l">
              <a:lnSpc>
                <a:spcPct val="120000"/>
              </a:lnSpc>
              <a:spcBef>
                <a:spcPts val="0"/>
              </a:spcBef>
              <a:spcAft>
                <a:spcPts val="0"/>
              </a:spcAft>
              <a:buClr>
                <a:srgbClr val="000000"/>
              </a:buClr>
              <a:buSzPts val="2400"/>
              <a:buFont typeface="Verdana"/>
              <a:buAutoNum type="arabicPeriod"/>
            </a:pPr>
            <a:r>
              <a:rPr lang="en-US" sz="2400">
                <a:solidFill>
                  <a:srgbClr val="000000"/>
                </a:solidFill>
                <a:latin typeface="Verdana"/>
                <a:ea typeface="Verdana"/>
                <a:cs typeface="Verdana"/>
                <a:sym typeface="Verdana"/>
              </a:rPr>
              <a:t>Be responsible</a:t>
            </a:r>
            <a:endParaRPr sz="2400">
              <a:solidFill>
                <a:srgbClr val="000000"/>
              </a:solidFill>
              <a:latin typeface="Verdana"/>
              <a:ea typeface="Verdana"/>
              <a:cs typeface="Verdana"/>
              <a:sym typeface="Verdana"/>
            </a:endParaRPr>
          </a:p>
          <a:p>
            <a:pPr indent="-381000" lvl="0" marL="457200" rtl="0" algn="l">
              <a:lnSpc>
                <a:spcPct val="120000"/>
              </a:lnSpc>
              <a:spcBef>
                <a:spcPts val="0"/>
              </a:spcBef>
              <a:spcAft>
                <a:spcPts val="0"/>
              </a:spcAft>
              <a:buClr>
                <a:srgbClr val="000000"/>
              </a:buClr>
              <a:buSzPts val="2400"/>
              <a:buFont typeface="Verdana"/>
              <a:buAutoNum type="arabicPeriod"/>
            </a:pPr>
            <a:r>
              <a:rPr lang="en-US" sz="2400">
                <a:solidFill>
                  <a:srgbClr val="000000"/>
                </a:solidFill>
                <a:latin typeface="Verdana"/>
                <a:ea typeface="Verdana"/>
                <a:cs typeface="Verdana"/>
                <a:sym typeface="Verdana"/>
              </a:rPr>
              <a:t>Be ready to learn</a:t>
            </a:r>
            <a:endParaRPr sz="2400">
              <a:solidFill>
                <a:srgbClr val="000000"/>
              </a:solidFill>
              <a:latin typeface="Verdana"/>
              <a:ea typeface="Verdana"/>
              <a:cs typeface="Verdana"/>
              <a:sym typeface="Verdana"/>
            </a:endParaRPr>
          </a:p>
          <a:p>
            <a:pPr indent="-381000" lvl="0" marL="457200" rtl="0" algn="l">
              <a:lnSpc>
                <a:spcPct val="120000"/>
              </a:lnSpc>
              <a:spcBef>
                <a:spcPts val="0"/>
              </a:spcBef>
              <a:spcAft>
                <a:spcPts val="0"/>
              </a:spcAft>
              <a:buClr>
                <a:srgbClr val="000000"/>
              </a:buClr>
              <a:buSzPts val="2400"/>
              <a:buFont typeface="Verdana"/>
              <a:buAutoNum type="arabicPeriod"/>
            </a:pPr>
            <a:r>
              <a:rPr lang="en-US" sz="2400">
                <a:solidFill>
                  <a:srgbClr val="000000"/>
                </a:solidFill>
                <a:latin typeface="Verdana"/>
                <a:ea typeface="Verdana"/>
                <a:cs typeface="Verdana"/>
                <a:sym typeface="Verdana"/>
              </a:rPr>
              <a:t>Sit in your seat unless you have permission to leave it</a:t>
            </a:r>
            <a:endParaRPr sz="2400">
              <a:solidFill>
                <a:srgbClr val="000000"/>
              </a:solidFill>
              <a:latin typeface="Verdana"/>
              <a:ea typeface="Verdana"/>
              <a:cs typeface="Verdana"/>
              <a:sym typeface="Verdana"/>
            </a:endParaRPr>
          </a:p>
          <a:p>
            <a:pPr indent="0" lvl="0" marL="457200" rtl="0" algn="l">
              <a:lnSpc>
                <a:spcPct val="90000"/>
              </a:lnSpc>
              <a:spcBef>
                <a:spcPts val="0"/>
              </a:spcBef>
              <a:spcAft>
                <a:spcPts val="0"/>
              </a:spcAft>
              <a:buNone/>
            </a:pPr>
            <a:r>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