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77" r:id="rId2"/>
    <p:sldId id="278" r:id="rId3"/>
    <p:sldId id="335" r:id="rId4"/>
    <p:sldId id="279" r:id="rId5"/>
    <p:sldId id="280" r:id="rId6"/>
    <p:sldId id="281" r:id="rId7"/>
    <p:sldId id="282" r:id="rId8"/>
    <p:sldId id="283" r:id="rId9"/>
    <p:sldId id="284" r:id="rId10"/>
    <p:sldId id="336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337" r:id="rId25"/>
    <p:sldId id="298" r:id="rId26"/>
    <p:sldId id="299" r:id="rId27"/>
    <p:sldId id="300" r:id="rId28"/>
    <p:sldId id="301" r:id="rId29"/>
    <p:sldId id="320" r:id="rId30"/>
    <p:sldId id="321" r:id="rId31"/>
    <p:sldId id="322" r:id="rId32"/>
    <p:sldId id="323" r:id="rId33"/>
    <p:sldId id="324" r:id="rId34"/>
    <p:sldId id="338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02" r:id="rId46"/>
    <p:sldId id="303" r:id="rId47"/>
    <p:sldId id="304" r:id="rId48"/>
    <p:sldId id="305" r:id="rId49"/>
    <p:sldId id="306" r:id="rId50"/>
    <p:sldId id="308" r:id="rId51"/>
    <p:sldId id="309" r:id="rId52"/>
    <p:sldId id="310" r:id="rId53"/>
    <p:sldId id="312" r:id="rId54"/>
    <p:sldId id="313" r:id="rId55"/>
    <p:sldId id="314" r:id="rId56"/>
    <p:sldId id="315" r:id="rId57"/>
    <p:sldId id="316" r:id="rId58"/>
    <p:sldId id="318" r:id="rId59"/>
    <p:sldId id="33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7FF"/>
    <a:srgbClr val="F7FDFF"/>
    <a:srgbClr val="EF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9" autoAdjust="0"/>
    <p:restoredTop sz="94515"/>
  </p:normalViewPr>
  <p:slideViewPr>
    <p:cSldViewPr showGuides="1">
      <p:cViewPr varScale="1">
        <p:scale>
          <a:sx n="83" d="100"/>
          <a:sy n="83" d="100"/>
        </p:scale>
        <p:origin x="178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4305-E16A-4B05-9B8D-720B955F68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4D4F1-D6A8-4D7A-8DBD-731237EA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A71A1-678E-4BA5-8CD9-C131FAE15E0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0824-0D1A-48AB-9888-F8D77E1EE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8" name="Google Shape;3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444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36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347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1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420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340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9" name="Google Shape;4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1315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1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184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1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68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1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499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2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8349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2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376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5878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529" name="Google Shape;5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919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49" name="Google Shape;5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469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5" name="Google Shape;5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7964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2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8617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2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358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3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706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3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2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6c30eb46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6c30eb4639_0_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661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c30eb46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c30eb4639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642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3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628639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67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3368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3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66617" lvl="0" indent="-2347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780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66617" lvl="0" indent="-2347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99" name="Google Shape;5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8353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3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2025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3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6792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0" dirty="0"/>
          </a:p>
        </p:txBody>
      </p:sp>
      <p:sp>
        <p:nvSpPr>
          <p:cNvPr id="611" name="Google Shape;6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7812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3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841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3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81027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4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415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p4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921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4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543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902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4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2102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4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66617" lvl="0" indent="-233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2979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11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23370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0" dirty="0"/>
          </a:p>
        </p:txBody>
      </p:sp>
      <p:sp>
        <p:nvSpPr>
          <p:cNvPr id="673" name="Google Shape;6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89247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79" name="Google Shape;67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0457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4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4982" lvl="0" indent="-1749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21543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692" name="Google Shape;69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67165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698" name="Google Shape;69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5547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05" name="Google Shape;70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02902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7" name="Google Shape;71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057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406" name="Google Shape;4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43938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5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94662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731" name="Google Shape;73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64363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5" name="Google Shape;745;p5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46" name="Google Shape;746;p56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7475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5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176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p5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63345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5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6721350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  <p:sp>
        <p:nvSpPr>
          <p:cNvPr id="772" name="Google Shape;772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21184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6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4" name="Google Shape;78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74518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6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4" name="Google Shape;78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574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71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:notes"/>
          <p:cNvSpPr txBox="1">
            <a:spLocks noGrp="1"/>
          </p:cNvSpPr>
          <p:nvPr>
            <p:ph type="body" idx="1"/>
          </p:nvPr>
        </p:nvSpPr>
        <p:spPr>
          <a:xfrm>
            <a:off x="702310" y="4421822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418" name="Google Shape;4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5972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425" name="Google Shape;4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835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839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Smiling kids" title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56"/>
            <a:ext cx="9147018" cy="284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  <a:prstDash val="solid"/>
          </a:ln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82296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ecorative image of college students/professionals around a table" title="Decorative ima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85896" cy="1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3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  <a:prstDash val="solid"/>
          </a:ln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9" y="1600200"/>
            <a:ext cx="40386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ecorative image of smiling students shoulder-to-shoulder" title="Decorative ima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t="13694" b="-1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85896" cy="1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corative image of professionals working around a table" title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22145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90600" cy="4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5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corative image of professionals around a table" title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22145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789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9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corative image of smiling teenagers at a library" title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22145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" y="34018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8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corative image of smiling professionals around a computer" title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22145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" y="34018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8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</a:ln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8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</a:ln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5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0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No_VT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kids smiling" title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765"/>
            <a:ext cx="9147018" cy="2215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57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solidFill>
            <a:schemeClr val="bg1"/>
          </a:solidFill>
          <a:ln w="38100">
            <a:solidFill>
              <a:schemeClr val="accent5"/>
            </a:solidFill>
            <a:prstDash val="dash"/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3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solidFill>
            <a:schemeClr val="bg1"/>
          </a:solidFill>
          <a:ln w="28575">
            <a:noFill/>
          </a:ln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57150">
            <a:solidFill>
              <a:schemeClr val="accent5"/>
            </a:solidFill>
            <a:prstDash val="dash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8925"/>
            <a:ext cx="5449888" cy="80486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7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8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teenage students sitting around a table" title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3765"/>
            <a:ext cx="9147016" cy="2215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2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professionals around a computer" title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3765"/>
            <a:ext cx="9147016" cy="2215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0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smiling professionals" title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854"/>
            <a:ext cx="9147018" cy="276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1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0" cy="4571999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77" y="6277285"/>
            <a:ext cx="1092200" cy="5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3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  <a:prstDash val="solid"/>
          </a:ln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1534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ecorative image of smiling kids" title="Decorative ima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t="13694" b="-1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90800" cy="12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7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  <a:prstDash val="solid"/>
          </a:ln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ecorative image of professionals around a computer" title="Decorative ima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85896" cy="1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74B61-87B5-4C15-AA08-BACD2EE64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1B35-F93F-4F39-967E-1582FAB6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7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61" r:id="rId5"/>
    <p:sldLayoutId id="2147483670" r:id="rId6"/>
    <p:sldLayoutId id="2147483650" r:id="rId7"/>
    <p:sldLayoutId id="2147483664" r:id="rId8"/>
    <p:sldLayoutId id="2147483668" r:id="rId9"/>
    <p:sldLayoutId id="2147483667" r:id="rId10"/>
    <p:sldLayoutId id="2147483652" r:id="rId11"/>
    <p:sldLayoutId id="2147483651" r:id="rId12"/>
    <p:sldLayoutId id="2147483669" r:id="rId13"/>
    <p:sldLayoutId id="2147483665" r:id="rId14"/>
    <p:sldLayoutId id="2147483666" r:id="rId15"/>
    <p:sldLayoutId id="2147483653" r:id="rId16"/>
    <p:sldLayoutId id="2147483654" r:id="rId17"/>
    <p:sldLayoutId id="2147483655" r:id="rId18"/>
    <p:sldLayoutId id="2147483671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resentation Topics Text"/>
          <p:cNvSpPr txBox="1">
            <a:spLocks noGrp="1"/>
          </p:cNvSpPr>
          <p:nvPr>
            <p:ph type="subTitle" idx="1"/>
          </p:nvPr>
        </p:nvSpPr>
        <p:spPr>
          <a:xfrm>
            <a:off x="408595" y="5334000"/>
            <a:ext cx="8395500" cy="8745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vert="horz" wrap="square" lIns="91400" tIns="45700" rIns="91400" bIns="457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en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Acknowledgement and Behavior Specific Praise</a:t>
            </a:r>
            <a:endParaRPr sz="24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en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Error Correction</a:t>
            </a:r>
            <a:endParaRPr sz="24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en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Building Community with Feedback</a:t>
            </a:r>
            <a:endParaRPr sz="24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Clr>
                <a:srgbClr val="889DAF"/>
              </a:buClr>
              <a:buSzPts val="3200"/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90" name="Presentation Title"/>
          <p:cNvSpPr txBox="1">
            <a:spLocks noGrp="1"/>
          </p:cNvSpPr>
          <p:nvPr>
            <p:ph type="ctrTitle"/>
          </p:nvPr>
        </p:nvSpPr>
        <p:spPr>
          <a:xfrm>
            <a:off x="408595" y="4133015"/>
            <a:ext cx="8395500" cy="1102500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00" tIns="45700" rIns="91400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4000" dirty="0">
                <a:latin typeface="Verdana"/>
                <a:ea typeface="Verdana"/>
                <a:cs typeface="Verdana"/>
                <a:sym typeface="Verdana"/>
              </a:rPr>
              <a:t>Module D</a:t>
            </a:r>
            <a:endParaRPr sz="4000" dirty="0"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4000" dirty="0">
                <a:latin typeface="Verdana"/>
                <a:ea typeface="Verdana"/>
                <a:cs typeface="Verdana"/>
                <a:sym typeface="Verdana"/>
              </a:rPr>
              <a:t>“The Power of Feedback”</a:t>
            </a:r>
            <a:endParaRPr sz="4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Picture 4" descr="VTSS logo"/>
          <p:cNvPicPr/>
          <p:nvPr/>
        </p:nvPicPr>
        <p:blipFill rotWithShape="1">
          <a:blip r:embed="rId3"/>
          <a:srcRect l="25000" t="20243" r="63141" b="63247"/>
          <a:stretch/>
        </p:blipFill>
        <p:spPr bwMode="auto">
          <a:xfrm>
            <a:off x="2879923" y="1"/>
            <a:ext cx="3796628" cy="1473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7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- References"/>
          <p:cNvSpPr txBox="1"/>
          <p:nvPr/>
        </p:nvSpPr>
        <p:spPr>
          <a:xfrm>
            <a:off x="31955" y="5854545"/>
            <a:ext cx="7445838" cy="27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  <a:t>Hattie, J., &amp; Timperley, H. (2007). The Power of Feedback. </a:t>
            </a:r>
            <a:r>
              <a:rPr lang="en" sz="2400" i="1" dirty="0">
                <a:solidFill>
                  <a:srgbClr val="333333"/>
                </a:solidFill>
                <a:latin typeface="+mj-lt"/>
                <a:ea typeface="Times New Roman"/>
                <a:cs typeface="Times New Roman"/>
                <a:sym typeface="Times New Roman"/>
              </a:rPr>
              <a:t>Review of Education,77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  <a:t>, 81-112.</a:t>
            </a:r>
            <a:endParaRPr sz="2400" dirty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438" name="Column Body Text 2"/>
          <p:cNvSpPr txBox="1">
            <a:spLocks noGrp="1"/>
          </p:cNvSpPr>
          <p:nvPr>
            <p:ph type="body" idx="4"/>
          </p:nvPr>
        </p:nvSpPr>
        <p:spPr>
          <a:xfrm>
            <a:off x="4648199" y="2174875"/>
            <a:ext cx="4328233" cy="4683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spcBef>
                <a:spcPts val="347"/>
              </a:spcBef>
              <a:buClr>
                <a:schemeClr val="dk1"/>
              </a:buClr>
              <a:buSzPts val="1300"/>
            </a:pPr>
            <a:r>
              <a:rPr lang="en-US" dirty="0" smtClean="0"/>
              <a:t>Moves </a:t>
            </a:r>
            <a:r>
              <a:rPr lang="en-US" dirty="0"/>
              <a:t>students from external to internal feedback. Builds SEL skills. Growth mindset</a:t>
            </a:r>
          </a:p>
          <a:p>
            <a:pPr marL="257168" indent="-142868">
              <a:spcBef>
                <a:spcPts val="360"/>
              </a:spcBef>
              <a:buClr>
                <a:schemeClr val="dk1"/>
              </a:buClr>
              <a:buSzPts val="1350"/>
              <a:buNone/>
            </a:pPr>
            <a:endParaRPr lang="en-US" dirty="0"/>
          </a:p>
          <a:p>
            <a:pPr marL="257168" indent="-257168">
              <a:spcBef>
                <a:spcPts val="347"/>
              </a:spcBef>
              <a:buClr>
                <a:schemeClr val="dk1"/>
              </a:buClr>
              <a:buSzPts val="1300"/>
            </a:pPr>
            <a:r>
              <a:rPr lang="en-US" dirty="0"/>
              <a:t>Always positive! Builds climate and relationships.</a:t>
            </a:r>
          </a:p>
          <a:p>
            <a:pPr marL="257168" indent="-142868">
              <a:spcBef>
                <a:spcPts val="360"/>
              </a:spcBef>
              <a:buClr>
                <a:schemeClr val="dk1"/>
              </a:buClr>
              <a:buSzPts val="1350"/>
              <a:buNone/>
            </a:pPr>
            <a:endParaRPr dirty="0"/>
          </a:p>
          <a:p>
            <a:pPr marL="257168" indent="-142868">
              <a:spcBef>
                <a:spcPts val="360"/>
              </a:spcBef>
              <a:buClr>
                <a:schemeClr val="dk1"/>
              </a:buClr>
              <a:buSzPts val="1350"/>
              <a:buNone/>
            </a:pPr>
            <a:endParaRPr dirty="0"/>
          </a:p>
          <a:p>
            <a:pPr marL="257168" indent="-142868">
              <a:spcBef>
                <a:spcPts val="360"/>
              </a:spcBef>
              <a:buClr>
                <a:schemeClr val="dk1"/>
              </a:buClr>
              <a:buSzPts val="1350"/>
              <a:buNone/>
            </a:pPr>
            <a:endParaRPr dirty="0"/>
          </a:p>
        </p:txBody>
      </p:sp>
      <p:sp>
        <p:nvSpPr>
          <p:cNvPr id="436" name="Column Body Text 1"/>
          <p:cNvSpPr txBox="1">
            <a:spLocks noGrp="1"/>
          </p:cNvSpPr>
          <p:nvPr>
            <p:ph type="body" idx="2"/>
          </p:nvPr>
        </p:nvSpPr>
        <p:spPr>
          <a:xfrm>
            <a:off x="533399" y="2178921"/>
            <a:ext cx="3963989" cy="39512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57168" indent="-257168">
              <a:spcBef>
                <a:spcPts val="373"/>
              </a:spcBef>
              <a:buClr>
                <a:schemeClr val="dk1"/>
              </a:buClr>
              <a:buSzPts val="1400"/>
            </a:pPr>
            <a:r>
              <a:rPr lang="en-US" dirty="0"/>
              <a:t>SELF REGULATION: Self monitoring, directing and regulating actions</a:t>
            </a:r>
          </a:p>
          <a:p>
            <a:pPr marL="257168" indent="-138635">
              <a:spcBef>
                <a:spcPts val="373"/>
              </a:spcBef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257168" indent="-257168">
              <a:spcBef>
                <a:spcPts val="373"/>
              </a:spcBef>
              <a:buClr>
                <a:schemeClr val="dk1"/>
              </a:buClr>
              <a:buSzPts val="1400"/>
            </a:pPr>
            <a:r>
              <a:rPr lang="en-US" dirty="0"/>
              <a:t>SELF: Personal evaluations and affect</a:t>
            </a:r>
          </a:p>
        </p:txBody>
      </p:sp>
      <p:sp>
        <p:nvSpPr>
          <p:cNvPr id="437" name="Column Title Text 2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/>
              <a:t>Outcome</a:t>
            </a:r>
            <a:endParaRPr/>
          </a:p>
        </p:txBody>
      </p:sp>
      <p:sp>
        <p:nvSpPr>
          <p:cNvPr id="435" name="Column Title Text 1"/>
          <p:cNvSpPr txBox="1">
            <a:spLocks noGrp="1"/>
          </p:cNvSpPr>
          <p:nvPr>
            <p:ph type="body" idx="1"/>
          </p:nvPr>
        </p:nvSpPr>
        <p:spPr>
          <a:xfrm>
            <a:off x="914401" y="1524001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/>
              <a:t>To four levels</a:t>
            </a:r>
            <a:endParaRPr/>
          </a:p>
        </p:txBody>
      </p:sp>
      <p:sp>
        <p:nvSpPr>
          <p:cNvPr id="434" name="Title"/>
          <p:cNvSpPr txBox="1">
            <a:spLocks noGrp="1"/>
          </p:cNvSpPr>
          <p:nvPr>
            <p:ph type="title"/>
          </p:nvPr>
        </p:nvSpPr>
        <p:spPr>
          <a:xfrm>
            <a:off x="287233" y="274633"/>
            <a:ext cx="8689200" cy="11432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dirty="0"/>
              <a:t>Feedback with a </a:t>
            </a:r>
            <a:r>
              <a:rPr lang="en" dirty="0" smtClean="0"/>
              <a:t>Purpose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601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"/>
          <p:cNvSpPr txBox="1"/>
          <p:nvPr/>
        </p:nvSpPr>
        <p:spPr>
          <a:xfrm>
            <a:off x="5101377" y="2462671"/>
            <a:ext cx="3843000" cy="25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2250"/>
            </a:pPr>
            <a:r>
              <a:rPr lang="en" sz="30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“Whatever you feed,</a:t>
            </a:r>
            <a:endParaRPr sz="30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2250"/>
            </a:pPr>
            <a:r>
              <a:rPr lang="en" sz="30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will grow.”</a:t>
            </a:r>
            <a:endParaRPr sz="30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~Bishop TD Jakes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1" name="Image" descr="picture of a small plant and soil being scooped up in two ha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605" y="1974904"/>
            <a:ext cx="4607147" cy="412109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Title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" sz="3200" dirty="0"/>
              <a:t>#8 Feedback: Behavior Specific Praise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26697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 - References"/>
          <p:cNvSpPr txBox="1"/>
          <p:nvPr/>
        </p:nvSpPr>
        <p:spPr>
          <a:xfrm>
            <a:off x="348500" y="5556100"/>
            <a:ext cx="33853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>
              <a:buClr>
                <a:srgbClr val="000000"/>
              </a:buClr>
              <a:buSzPts val="1050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Dewhirst &amp; Davis, 2011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Text in Shape" descr="blue circle indicating research that behavior can improve 80% by pointing out what is being done correct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2112" y="1562425"/>
            <a:ext cx="4479777" cy="39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3733" dirty="0">
                <a:solidFill>
                  <a:schemeClr val="tx1"/>
                </a:solidFill>
                <a:sym typeface="Verdana"/>
              </a:rPr>
              <a:t>The Quickest Way to Change Behavior</a:t>
            </a:r>
            <a:endParaRPr sz="37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3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"/>
          <p:cNvSpPr txBox="1">
            <a:spLocks noGrp="1"/>
          </p:cNvSpPr>
          <p:nvPr>
            <p:ph type="body" idx="1"/>
          </p:nvPr>
        </p:nvSpPr>
        <p:spPr>
          <a:xfrm>
            <a:off x="188891" y="2009103"/>
            <a:ext cx="8654603" cy="46535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482588" indent="-364058">
              <a:spcBef>
                <a:spcPts val="640"/>
              </a:spcBef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Reinforce the teaching of new behaviors (TASK</a:t>
            </a:r>
            <a:r>
              <a:rPr lang="en" sz="2400" dirty="0">
                <a:solidFill>
                  <a:srgbClr val="000000"/>
                </a:solidFill>
              </a:rPr>
              <a:t>)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40"/>
              </a:spcBef>
              <a:buClr>
                <a:srgbClr val="000000"/>
              </a:buClr>
              <a:buSzPts val="20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82588" indent="-364058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Behavior is likely to become a habit and recur in the future only if demonstrating it has been beneficial – it worked! (PROCESS or SELF REGULATION)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82588" indent="-364058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Strengthen positive behaviors that can compete with problem behavior (TASK)</a:t>
            </a:r>
            <a:endParaRPr sz="2400" dirty="0">
              <a:solidFill>
                <a:srgbClr val="000000"/>
              </a:solidFill>
            </a:endParaRPr>
          </a:p>
          <a:p>
            <a:pPr marL="482588" indent="-211661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482588" indent="-364058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Improve school climate (ALL)</a:t>
            </a:r>
            <a:endParaRPr sz="2400" dirty="0"/>
          </a:p>
          <a:p>
            <a:pPr marL="482588" indent="-211661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95288" indent="-228594"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190495"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6" name="Google Shape;466;p14"/>
          <p:cNvSpPr txBox="1">
            <a:spLocks noGrp="1"/>
          </p:cNvSpPr>
          <p:nvPr>
            <p:ph type="title"/>
          </p:nvPr>
        </p:nvSpPr>
        <p:spPr>
          <a:xfrm>
            <a:off x="188891" y="333557"/>
            <a:ext cx="8654603" cy="1675547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en" sz="3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Why do we acknowledge behavior – including ACADEMIC behaviors?</a:t>
            </a:r>
            <a:endParaRPr sz="3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5441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69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t" anchorCtr="0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800"/>
              <a:buNone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Students should experience predominantly positive interactions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800"/>
              <a:buNone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" sz="2400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5 positives: 1 </a:t>
            </a:r>
            <a:r>
              <a:rPr lang="en" sz="2400" dirty="0">
                <a:solidFill>
                  <a:srgbClr val="0000FF"/>
                </a:solidFill>
              </a:rPr>
              <a:t>corrective</a:t>
            </a: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800"/>
              <a:buNone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in the classroom.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800"/>
              <a:buNone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For students in vulnerable situations, the frequency is 10:1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1950"/>
              <a:buNone/>
            </a:pP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algn="ctr">
              <a:lnSpc>
                <a:spcPct val="115000"/>
              </a:lnSpc>
              <a:spcBef>
                <a:spcPts val="700"/>
              </a:spcBef>
              <a:buClr>
                <a:srgbClr val="00212C"/>
              </a:buClr>
              <a:buSzPts val="1950"/>
              <a:buNone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SELF – Build relationships – Does not directly impact achievement itself! The result does…relationships.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891" indent="-139697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472" name="Google Shape;472;p11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2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" sz="3733" dirty="0">
                <a:solidFill>
                  <a:schemeClr val="tx1"/>
                </a:solidFill>
              </a:rPr>
              <a:t>#8 Feedback: Acknowledgment - </a:t>
            </a:r>
            <a:endParaRPr sz="3733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" sz="3733" dirty="0">
                <a:solidFill>
                  <a:schemeClr val="tx1"/>
                </a:solidFill>
              </a:rPr>
              <a:t>5 : 1 </a:t>
            </a:r>
            <a:endParaRPr sz="37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1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"/>
          <p:cNvSpPr txBox="1">
            <a:spLocks noGrp="1"/>
          </p:cNvSpPr>
          <p:nvPr>
            <p:ph type="body" idx="1"/>
          </p:nvPr>
        </p:nvSpPr>
        <p:spPr>
          <a:xfrm>
            <a:off x="362767" y="1708733"/>
            <a:ext cx="8406400" cy="479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406390" indent="-262460">
              <a:spcBef>
                <a:spcPts val="640"/>
              </a:spcBef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</a:rPr>
              <a:t>Specifically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identifies and defines both the student and behavior being recognized</a:t>
            </a:r>
            <a:endParaRPr lang="en-US" sz="2400" dirty="0"/>
          </a:p>
          <a:p>
            <a:pPr marL="609585" indent="0">
              <a:spcBef>
                <a:spcPts val="640"/>
              </a:spcBef>
              <a:buNone/>
            </a:pPr>
            <a:endParaRPr lang="en-US" sz="2400" dirty="0"/>
          </a:p>
          <a:p>
            <a:pPr marL="406390" indent="-262460">
              <a:spcBef>
                <a:spcPts val="640"/>
              </a:spcBef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Connects to specific skill or behavior/expectation on matrix</a:t>
            </a:r>
          </a:p>
          <a:p>
            <a:pPr marL="609585" indent="0">
              <a:spcBef>
                <a:spcPts val="640"/>
              </a:spcBef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06390" indent="-262460">
              <a:spcBef>
                <a:spcPts val="640"/>
              </a:spcBef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Genuine – (Common error: Do NOT use to correct another student</a:t>
            </a:r>
            <a:r>
              <a:rPr lang="en-US" sz="2400" dirty="0">
                <a:solidFill>
                  <a:srgbClr val="000000"/>
                </a:solidFill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 behavior!)</a:t>
            </a:r>
          </a:p>
          <a:p>
            <a:pPr marL="609585" indent="0">
              <a:spcBef>
                <a:spcPts val="64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06390" indent="-262460">
              <a:spcBef>
                <a:spcPts val="640"/>
              </a:spcBef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 friendly language</a:t>
            </a:r>
            <a:endParaRPr lang="en-US" sz="2400" dirty="0"/>
          </a:p>
          <a:p>
            <a:pPr marL="406390" indent="-110064">
              <a:spcBef>
                <a:spcPts val="640"/>
              </a:spcBef>
              <a:buClr>
                <a:srgbClr val="000000"/>
              </a:buClr>
              <a:buSzPts val="3200"/>
              <a:buNone/>
            </a:pP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06390" indent="-110064">
              <a:spcBef>
                <a:spcPts val="640"/>
              </a:spcBef>
              <a:buClr>
                <a:srgbClr val="000000"/>
              </a:buClr>
              <a:buSzPts val="3200"/>
              <a:buNone/>
            </a:pP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160863"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15"/>
          <p:cNvSpPr txBox="1">
            <a:spLocks noGrp="1"/>
          </p:cNvSpPr>
          <p:nvPr>
            <p:ph type="title"/>
          </p:nvPr>
        </p:nvSpPr>
        <p:spPr>
          <a:xfrm>
            <a:off x="362775" y="284459"/>
            <a:ext cx="8583300" cy="10059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" sz="32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Behavior Specific Praise:</a:t>
            </a:r>
            <a:br>
              <a:rPr lang="en" sz="32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32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What does it sound like?</a:t>
            </a:r>
            <a:endParaRPr sz="32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028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 txBox="1">
            <a:spLocks noGrp="1"/>
          </p:cNvSpPr>
          <p:nvPr>
            <p:ph type="body" idx="1"/>
          </p:nvPr>
        </p:nvSpPr>
        <p:spPr>
          <a:xfrm>
            <a:off x="541349" y="1580723"/>
            <a:ext cx="8229600" cy="51506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70C0"/>
              </a:buClr>
              <a:buSzPts val="1800"/>
              <a:buNone/>
            </a:pPr>
            <a:r>
              <a:rPr lang="en" sz="2400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Immediate/High frequency/Predictable/Tangible</a:t>
            </a:r>
            <a:endParaRPr sz="2400" dirty="0"/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Delivered at a high rate for a short period while teaching new behaviors or responding to problem behavior</a:t>
            </a:r>
            <a:endParaRPr sz="2400" dirty="0"/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Name behavior and tie back to classroom expectation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189" indent="0">
              <a:spcBef>
                <a:spcPts val="0"/>
              </a:spcBef>
              <a:buClr>
                <a:schemeClr val="dk1"/>
              </a:buClr>
              <a:buSzPts val="135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0"/>
              </a:spcBef>
              <a:buClr>
                <a:srgbClr val="0070C0"/>
              </a:buClr>
              <a:buSzPts val="1800"/>
              <a:buNone/>
            </a:pPr>
            <a:r>
              <a:rPr lang="en" sz="2400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Intermittent/Unexpected</a:t>
            </a:r>
            <a:endParaRPr sz="2400" dirty="0"/>
          </a:p>
          <a:p>
            <a:pPr marL="431798"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Brings “surprise” attention to certain behaviors or at scheduled intervals</a:t>
            </a:r>
            <a:endParaRPr sz="2400" dirty="0"/>
          </a:p>
          <a:p>
            <a:pPr marL="431798"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Use to maintain a taught behavior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650"/>
              <a:buNone/>
            </a:pP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0">
              <a:spcBef>
                <a:spcPts val="640"/>
              </a:spcBef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484" name="Google Shape;484;p16"/>
          <p:cNvSpPr txBox="1">
            <a:spLocks noGrp="1"/>
          </p:cNvSpPr>
          <p:nvPr>
            <p:ph type="title"/>
          </p:nvPr>
        </p:nvSpPr>
        <p:spPr>
          <a:xfrm>
            <a:off x="541349" y="337889"/>
            <a:ext cx="8229600" cy="10878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en" sz="3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How to Use Behavior Specific Praise Statements</a:t>
            </a:r>
            <a:endParaRPr sz="3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8690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Image - Table" descr="4x6 chart of components for observation of behavior specofoc prai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608" y="1815265"/>
            <a:ext cx="8554792" cy="37140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Behavior Specific Praise Chart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40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Image - Table" descr="4x4 chart of participant roles and what each should do before, during and after this sesion"/>
          <p:cNvPicPr preferRelativeResize="0"/>
          <p:nvPr/>
        </p:nvPicPr>
        <p:blipFill rotWithShape="1">
          <a:blip r:embed="rId3">
            <a:alphaModFix/>
          </a:blip>
          <a:srcRect l="25946" t="23676" r="24411" b="11725"/>
          <a:stretch/>
        </p:blipFill>
        <p:spPr>
          <a:xfrm>
            <a:off x="1153867" y="1593526"/>
            <a:ext cx="6836267" cy="500384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>
                <a:solidFill>
                  <a:schemeClr val="tx1"/>
                </a:solidFill>
              </a:rPr>
              <a:t>Your Role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2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"/>
          <p:cNvSpPr txBox="1"/>
          <p:nvPr/>
        </p:nvSpPr>
        <p:spPr>
          <a:xfrm>
            <a:off x="262943" y="1871729"/>
            <a:ext cx="8618000" cy="4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SzPts val="1800"/>
            </a:pPr>
            <a:r>
              <a:rPr lang="en" sz="24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Error correction</a:t>
            </a:r>
            <a:r>
              <a:rPr lang="en" sz="240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informative statement following the occurrence of an undesired behavior or an incorrect answer. 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Focus on: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Task 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Process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1800"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Self-Regulation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585">
              <a:lnSpc>
                <a:spcPct val="80000"/>
              </a:lnSpc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5" name="Title"/>
          <p:cNvSpPr txBox="1">
            <a:spLocks noGrp="1"/>
          </p:cNvSpPr>
          <p:nvPr>
            <p:ph type="title"/>
          </p:nvPr>
        </p:nvSpPr>
        <p:spPr>
          <a:xfrm>
            <a:off x="228600" y="324654"/>
            <a:ext cx="8686800" cy="1203639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 indent="457189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" sz="32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# 9 Feedback: Error Correction</a:t>
            </a:r>
            <a:endParaRPr sz="32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958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"/>
          <p:cNvSpPr txBox="1">
            <a:spLocks noGrp="1"/>
          </p:cNvSpPr>
          <p:nvPr>
            <p:ph type="body" idx="1"/>
          </p:nvPr>
        </p:nvSpPr>
        <p:spPr>
          <a:xfrm>
            <a:off x="228600" y="1393371"/>
            <a:ext cx="8686799" cy="4571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t" anchorCtr="0">
            <a:noAutofit/>
          </a:bodyPr>
          <a:lstStyle/>
          <a:p>
            <a:pPr marL="444489" indent="-313259">
              <a:lnSpc>
                <a:spcPct val="115000"/>
              </a:lnSpc>
              <a:spcBef>
                <a:spcPts val="700"/>
              </a:spcBef>
              <a:buClr>
                <a:srgbClr val="00212C"/>
              </a:buClr>
              <a:buSzPts val="1800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Understand the power and importance of feedback in a classroom setting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4489" indent="-313259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800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Be able to identify and use examples of behavior specific praise statements</a:t>
            </a:r>
            <a:endParaRPr sz="2400" dirty="0"/>
          </a:p>
          <a:p>
            <a:pPr marL="444489" indent="-313259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800"/>
            </a:pPr>
            <a:r>
              <a:rPr lang="en" sz="2400" dirty="0">
                <a:solidFill>
                  <a:srgbClr val="00212C"/>
                </a:solidFill>
              </a:rPr>
              <a:t>Identify steps of effective error correction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4489" indent="-313259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800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Explore examples of how to use effective feedback strategies within the ‘group’ to build community, collaboration and citizenship</a:t>
            </a:r>
            <a:r>
              <a:rPr lang="en" sz="2400" dirty="0" smtClean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2400" dirty="0"/>
          </a:p>
        </p:txBody>
      </p:sp>
      <p:sp>
        <p:nvSpPr>
          <p:cNvPr id="397" name="Google Shape;39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4800" dirty="0">
                <a:solidFill>
                  <a:schemeClr val="tx1"/>
                </a:solidFill>
              </a:rPr>
              <a:t>Learning Intentions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5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age" descr="light gray rectangle conyaining words &quot;Practice does not make perfect, it makes permanent.&quot;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740047">
            <a:off x="1484813" y="5009119"/>
            <a:ext cx="6217296" cy="249781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Text"/>
          <p:cNvSpPr txBox="1"/>
          <p:nvPr/>
        </p:nvSpPr>
        <p:spPr>
          <a:xfrm>
            <a:off x="240403" y="1230726"/>
            <a:ext cx="8706119" cy="513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189" indent="-342891">
              <a:lnSpc>
                <a:spcPct val="90000"/>
              </a:lnSpc>
              <a:buClr>
                <a:srgbClr val="000000"/>
              </a:buClr>
              <a:buSzPts val="1800"/>
              <a:buFont typeface="Verdana"/>
              <a:buChar char="❏"/>
            </a:pPr>
            <a:r>
              <a:rPr lang="en" sz="32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Can double the rate of learning (William, 2011)</a:t>
            </a:r>
            <a:endParaRPr sz="32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585">
              <a:lnSpc>
                <a:spcPct val="90000"/>
              </a:lnSpc>
            </a:pPr>
            <a:endParaRPr sz="32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42891">
              <a:lnSpc>
                <a:spcPct val="90000"/>
              </a:lnSpc>
              <a:buClr>
                <a:srgbClr val="000000"/>
              </a:buClr>
              <a:buSzPts val="1800"/>
              <a:buFont typeface="Verdana"/>
              <a:buChar char="❏"/>
            </a:pPr>
            <a:r>
              <a:rPr lang="en" sz="32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Effect size of .79 (Hattie, 2012)</a:t>
            </a:r>
            <a:endParaRPr sz="32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585">
              <a:lnSpc>
                <a:spcPct val="90000"/>
              </a:lnSpc>
            </a:pPr>
            <a:endParaRPr sz="32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42891">
              <a:lnSpc>
                <a:spcPct val="90000"/>
              </a:lnSpc>
              <a:buClr>
                <a:srgbClr val="000000"/>
              </a:buClr>
              <a:buSzPts val="1800"/>
              <a:buFont typeface="Verdana"/>
              <a:buChar char="❏"/>
            </a:pPr>
            <a:r>
              <a:rPr lang="en" sz="32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Recommended 5 positive to every 1 redirection= BSP</a:t>
            </a:r>
            <a:endParaRPr sz="32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585">
              <a:lnSpc>
                <a:spcPct val="90000"/>
              </a:lnSpc>
            </a:pPr>
            <a:endParaRPr sz="32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42891">
              <a:lnSpc>
                <a:spcPct val="90000"/>
              </a:lnSpc>
              <a:buClr>
                <a:srgbClr val="000000"/>
              </a:buClr>
              <a:buSzPts val="1800"/>
              <a:buFont typeface="Verdana"/>
              <a:buChar char="❏"/>
            </a:pPr>
            <a:r>
              <a:rPr lang="en" sz="32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Prevents the practicing of incorrect responses</a:t>
            </a:r>
            <a:endParaRPr sz="32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3" name="Title"/>
          <p:cNvSpPr txBox="1">
            <a:spLocks noGrp="1"/>
          </p:cNvSpPr>
          <p:nvPr>
            <p:ph type="title"/>
          </p:nvPr>
        </p:nvSpPr>
        <p:spPr>
          <a:xfrm>
            <a:off x="240405" y="274639"/>
            <a:ext cx="870611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" sz="3733" dirty="0"/>
              <a:t>Corrective Feedback or  </a:t>
            </a:r>
            <a:br>
              <a:rPr lang="en" sz="3733" dirty="0"/>
            </a:br>
            <a:r>
              <a:rPr lang="en" sz="3733" dirty="0"/>
              <a:t>Error Correction - WHY?</a:t>
            </a:r>
            <a:endParaRPr sz="3733" dirty="0"/>
          </a:p>
        </p:txBody>
      </p:sp>
    </p:spTree>
    <p:extLst>
      <p:ext uri="{BB962C8B-B14F-4D97-AF65-F5344CB8AC3E}">
        <p14:creationId xmlns:p14="http://schemas.microsoft.com/office/powerpoint/2010/main" val="115628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7"/>
          <p:cNvSpPr txBox="1">
            <a:spLocks noGrp="1"/>
          </p:cNvSpPr>
          <p:nvPr>
            <p:ph type="body" idx="1"/>
          </p:nvPr>
        </p:nvSpPr>
        <p:spPr>
          <a:xfrm>
            <a:off x="228602" y="1524000"/>
            <a:ext cx="8686799" cy="46117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25399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" b="1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If confident, quick and firm</a:t>
            </a:r>
            <a:endParaRPr b="1" dirty="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80990">
              <a:spcBef>
                <a:spcPts val="480"/>
              </a:spcBef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Affirm and move on</a:t>
            </a:r>
            <a:endParaRPr sz="21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6198" indent="0">
              <a:spcBef>
                <a:spcPts val="480"/>
              </a:spcBef>
              <a:buClr>
                <a:srgbClr val="000000"/>
              </a:buClr>
              <a:buSzPts val="2400"/>
              <a:buNone/>
            </a:pPr>
            <a:endParaRPr sz="21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6198" indent="0">
              <a:spcBef>
                <a:spcPts val="480"/>
              </a:spcBef>
              <a:buClr>
                <a:srgbClr val="000000"/>
              </a:buClr>
              <a:buSzPts val="2400"/>
              <a:buNone/>
            </a:pPr>
            <a:r>
              <a:rPr lang="en" b="1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If hesitant</a:t>
            </a:r>
            <a:endParaRPr b="1" dirty="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80990">
              <a:spcBef>
                <a:spcPts val="560"/>
              </a:spcBef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Affirm and reteach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7987" lvl="1" indent="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7937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Planned specific information is more likely to influence student performance than haphazard, general </a:t>
            </a: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feedback</a:t>
            </a:r>
          </a:p>
          <a:p>
            <a:pPr marL="507987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"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7937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" sz="2400" b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Herschell</a:t>
            </a:r>
            <a:r>
              <a:rPr lang="en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Greco, Filcheck and </a:t>
            </a:r>
            <a:r>
              <a:rPr lang="en" sz="2400" b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McNeil, 2002</a:t>
            </a: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228594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7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>
                <a:solidFill>
                  <a:schemeClr val="tx1"/>
                </a:solidFill>
              </a:rPr>
              <a:t>Correct Response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82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"/>
          <p:cNvSpPr txBox="1">
            <a:spLocks noGrp="1"/>
          </p:cNvSpPr>
          <p:nvPr>
            <p:ph type="title" idx="4294967295"/>
          </p:nvPr>
        </p:nvSpPr>
        <p:spPr>
          <a:xfrm>
            <a:off x="553717" y="3352801"/>
            <a:ext cx="8133083" cy="2590800"/>
          </a:xfrm>
          <a:prstGeom prst="rect">
            <a:avLst/>
          </a:prstGeom>
          <a:solidFill>
            <a:schemeClr val="accent5">
              <a:alpha val="66666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00" tIns="45700" rIns="91400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Punishing students doesn’t teach them the right way to act.</a:t>
            </a: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Dwelling on an incorrect answer does not lead us to the correct answer.</a:t>
            </a:r>
            <a:br>
              <a:rPr lang="en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FEED UP</a:t>
            </a:r>
            <a:br>
              <a:rPr lang="en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FEED FORWARD</a:t>
            </a: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8" name="Image" descr="picture of students wor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828800"/>
            <a:ext cx="2698251" cy="1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Title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/>
              <a:t>Remember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7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"/>
          <p:cNvSpPr txBox="1"/>
          <p:nvPr/>
        </p:nvSpPr>
        <p:spPr>
          <a:xfrm>
            <a:off x="228602" y="1481301"/>
            <a:ext cx="8686799" cy="370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101597">
              <a:lnSpc>
                <a:spcPct val="80000"/>
              </a:lnSpc>
              <a:buClr>
                <a:srgbClr val="000000"/>
              </a:buClr>
              <a:buSzPts val="1300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TASK: “Remember! Raise your hand before calling out an answer </a:t>
            </a:r>
            <a:r>
              <a:rPr lang="en" sz="2400" i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(correct answer/behavior)</a:t>
            </a: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. Show me! </a:t>
            </a:r>
            <a:r>
              <a:rPr lang="en" sz="2400" i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(ends on correct response</a:t>
            </a:r>
            <a:r>
              <a:rPr lang="en" sz="2400" i="1" dirty="0" smtClean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)”</a:t>
            </a:r>
          </a:p>
          <a:p>
            <a:pPr marL="101597">
              <a:lnSpc>
                <a:spcPct val="80000"/>
              </a:lnSpc>
              <a:buClr>
                <a:srgbClr val="000000"/>
              </a:buClr>
              <a:buSzPts val="1300"/>
            </a:pPr>
            <a:endParaRPr sz="1733" dirty="0">
              <a:solidFill>
                <a:srgbClr val="0266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rgbClr val="000000"/>
              </a:buClr>
              <a:buSzPts val="1300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PROCESS: “Use a whisper voice while working with your partner </a:t>
            </a:r>
            <a:r>
              <a:rPr lang="en" sz="2400" i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(correct answer/behavior). </a:t>
            </a: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We are working for 5 more minutes, so practice your whisper voice </a:t>
            </a:r>
            <a:r>
              <a:rPr lang="en" sz="2400" i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(next time – forward). </a:t>
            </a: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I’m going to listen for it </a:t>
            </a:r>
            <a:r>
              <a:rPr lang="en" sz="2400" i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(end on correct answer</a:t>
            </a:r>
            <a:r>
              <a:rPr lang="en" sz="2400" i="1" dirty="0" smtClean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248177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" sz="4267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Error Correction Examples</a:t>
            </a:r>
            <a:endParaRPr sz="4267" i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9608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"/>
          <p:cNvSpPr txBox="1"/>
          <p:nvPr/>
        </p:nvSpPr>
        <p:spPr>
          <a:xfrm>
            <a:off x="228602" y="1481301"/>
            <a:ext cx="8686799" cy="514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en-US" sz="2400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PROCESS: “A paragraph has a main idea sentence and at least three compelling supportive sentences </a:t>
            </a:r>
            <a:r>
              <a:rPr lang="en-US" sz="2400" i="1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(correct answer). </a:t>
            </a:r>
            <a:r>
              <a:rPr lang="en-US" sz="2400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Does your paragraph follow this rule? How can you fix it? Right, it needs another supporting sentence </a:t>
            </a:r>
            <a:r>
              <a:rPr lang="en-US" sz="2400" i="1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(next time). </a:t>
            </a:r>
            <a:r>
              <a:rPr lang="en-US" sz="2400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Go try it and then show me. </a:t>
            </a:r>
            <a:r>
              <a:rPr lang="en-US" sz="2400" i="1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(end on correct answer)</a:t>
            </a:r>
            <a:endParaRPr lang="en-US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300"/>
            </a:pPr>
            <a:r>
              <a:rPr lang="en-US" sz="2400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 </a:t>
            </a:r>
            <a:endParaRPr lang="en-US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300"/>
            </a:pPr>
            <a:r>
              <a:rPr lang="en-US" sz="2400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SELF REGULATION: “I can tell you are getting frustrated. Remember, you can use your break card or move to a quieter space </a:t>
            </a:r>
            <a:r>
              <a:rPr lang="en-US" sz="2400" i="1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(correct answer). </a:t>
            </a:r>
            <a:r>
              <a:rPr lang="en-US" sz="2400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Why don’t you try that and see if that helps! (</a:t>
            </a:r>
            <a:r>
              <a:rPr lang="en-US" sz="2400" i="1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end on the correct answer) (After student calms) </a:t>
            </a:r>
            <a:r>
              <a:rPr lang="en-US" sz="2400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Next time don’t forget to use the card or space! It’s there for you! </a:t>
            </a:r>
            <a:r>
              <a:rPr lang="en-US" sz="2400" i="1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(next time – forward)</a:t>
            </a:r>
            <a:endParaRPr lang="en-US" sz="2400" dirty="0">
              <a:solidFill>
                <a:srgbClr val="00212C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564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248177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" sz="4267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Error Correction </a:t>
            </a:r>
            <a:r>
              <a:rPr lang="en" sz="4267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Examples 2</a:t>
            </a:r>
            <a:endParaRPr sz="4267" i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62169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Image" descr="picture of Star Wars character saying It's a Tr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717" y="1497520"/>
            <a:ext cx="8097089" cy="4555137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Title"/>
          <p:cNvSpPr txBox="1">
            <a:spLocks noGrp="1"/>
          </p:cNvSpPr>
          <p:nvPr>
            <p:ph type="title"/>
          </p:nvPr>
        </p:nvSpPr>
        <p:spPr>
          <a:xfrm>
            <a:off x="228602" y="173984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 sz="3733" dirty="0">
                <a:solidFill>
                  <a:schemeClr val="tx1"/>
                </a:solidFill>
              </a:rPr>
              <a:t>Error Correction Caution: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ext"/>
          <p:cNvSpPr txBox="1"/>
          <p:nvPr/>
        </p:nvSpPr>
        <p:spPr>
          <a:xfrm>
            <a:off x="228601" y="1524000"/>
            <a:ext cx="8686799" cy="473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Never ask why…do you really want to know? “</a:t>
            </a:r>
            <a:r>
              <a:rPr lang="en" sz="24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Why are you always late? Why are you talking while I am talking?”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Make private where possible – no shaming! “</a:t>
            </a:r>
            <a:r>
              <a:rPr lang="en" sz="24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Sharon, Kandy, Regina, you need to go back and rewrite that paragraph. It is incomplete.” 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Never use corrective feedback to the self ex. “You are so messy. You need to get organized.”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Don’t always provide feedback at the task level. Keeping at the task only corrects THAT TASK…it doesn’t generalize. TASK feedback needs to be rotated with PROCESS!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211661">
              <a:buClr>
                <a:srgbClr val="000000"/>
              </a:buClr>
              <a:buSzPts val="2000"/>
            </a:pPr>
            <a:endParaRPr sz="2667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0990" indent="-211661">
              <a:buClr>
                <a:srgbClr val="000000"/>
              </a:buClr>
              <a:buSzPts val="2000"/>
            </a:pPr>
            <a:endParaRPr sz="2667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en" sz="3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Error Correction: Common Errors</a:t>
            </a:r>
            <a:endParaRPr sz="3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1539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/>
          <p:cNvSpPr/>
          <p:nvPr/>
        </p:nvSpPr>
        <p:spPr>
          <a:xfrm>
            <a:off x="2095501" y="1752600"/>
            <a:ext cx="495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Correct the Behavior WITHOUT saying/doing these: </a:t>
            </a:r>
            <a:endParaRPr lang="en-US" sz="2800" b="1" dirty="0" smtClean="0"/>
          </a:p>
          <a:p>
            <a:pPr algn="ctr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Ask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Ask any kind of rhetorical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Make any accusatory statement that starts with “You are…”</a:t>
            </a:r>
            <a:endParaRPr lang="en-US" sz="2400" dirty="0"/>
          </a:p>
        </p:txBody>
      </p:sp>
      <p:sp>
        <p:nvSpPr>
          <p:cNvPr id="583" name="Title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867" dirty="0">
                <a:solidFill>
                  <a:schemeClr val="tx1"/>
                </a:solidFill>
              </a:rPr>
              <a:t>Practice: Taboo</a:t>
            </a:r>
            <a:endParaRPr sz="58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16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" descr="picture of paper being sor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39" y="1968747"/>
            <a:ext cx="6350000" cy="33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" name="Title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0" cy="1143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>
                <a:solidFill>
                  <a:schemeClr val="tx1"/>
                </a:solidFill>
              </a:rPr>
              <a:t>Practice: Feedback Sort</a:t>
            </a:r>
            <a:endParaRPr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37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34F7BB-4E37-9042-B724-ABB7E6616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00201"/>
            <a:ext cx="86868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Create a Mind Map poster that you can place in your classroom with as many ways as possible to provide feedback to your students. </a:t>
            </a:r>
          </a:p>
          <a:p>
            <a:pPr lvl="1"/>
            <a:r>
              <a:rPr lang="en-US" dirty="0"/>
              <a:t>Remember 5:1 positive interactions</a:t>
            </a:r>
          </a:p>
          <a:p>
            <a:pPr lvl="1"/>
            <a:r>
              <a:rPr lang="en-US" dirty="0"/>
              <a:t>Specific Behavior Statement sentence starters</a:t>
            </a:r>
          </a:p>
          <a:p>
            <a:pPr lvl="1"/>
            <a:r>
              <a:rPr lang="en-US" dirty="0"/>
              <a:t>Corrective Feedback sentence starters</a:t>
            </a:r>
          </a:p>
          <a:p>
            <a:pPr lvl="1"/>
            <a:r>
              <a:rPr lang="en-US" dirty="0"/>
              <a:t>Use words and pictures </a:t>
            </a:r>
          </a:p>
          <a:p>
            <a:pPr lvl="1"/>
            <a:r>
              <a:rPr lang="en-US" dirty="0"/>
              <a:t>Share ideas and post it as a reminder!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6D52B2-5B2C-834B-AD27-0BB67C8B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>
                <a:solidFill>
                  <a:schemeClr val="tx1"/>
                </a:solidFill>
              </a:rPr>
              <a:t>Practice: DIY Mind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"/>
          <p:cNvSpPr txBox="1">
            <a:spLocks noGrp="1"/>
          </p:cNvSpPr>
          <p:nvPr>
            <p:ph type="body" idx="1"/>
          </p:nvPr>
        </p:nvSpPr>
        <p:spPr>
          <a:xfrm>
            <a:off x="228600" y="1393371"/>
            <a:ext cx="8686799" cy="4571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t" anchorCtr="0">
            <a:noAutofit/>
          </a:bodyPr>
          <a:lstStyle/>
          <a:p>
            <a:pPr marL="444489" indent="-313259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800"/>
            </a:pPr>
            <a:r>
              <a:rPr lang="en-US" sz="2400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Create a school or division coaching plan to support one of the following:</a:t>
            </a:r>
            <a:endParaRPr lang="en-US" sz="2400" dirty="0"/>
          </a:p>
          <a:p>
            <a:pPr marL="1044550" lvl="2" indent="-279393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400"/>
            </a:pPr>
            <a:r>
              <a:rPr lang="en-US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behavior specific praise</a:t>
            </a:r>
            <a:endParaRPr lang="en-US" dirty="0"/>
          </a:p>
          <a:p>
            <a:pPr marL="1044550" lvl="2" indent="-279393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400"/>
            </a:pPr>
            <a:r>
              <a:rPr lang="en-US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error correction</a:t>
            </a:r>
            <a:endParaRPr lang="en-US" dirty="0"/>
          </a:p>
          <a:p>
            <a:pPr marL="1044550" lvl="2" indent="-279393">
              <a:lnSpc>
                <a:spcPct val="115000"/>
              </a:lnSpc>
              <a:spcBef>
                <a:spcPts val="0"/>
              </a:spcBef>
              <a:buClr>
                <a:srgbClr val="00212C"/>
              </a:buClr>
              <a:buSzPts val="1400"/>
            </a:pPr>
            <a:r>
              <a:rPr lang="en-US" dirty="0">
                <a:solidFill>
                  <a:srgbClr val="00212C"/>
                </a:solidFill>
              </a:rPr>
              <a:t>building community through feedback</a:t>
            </a:r>
            <a:endParaRPr lang="en-US" dirty="0"/>
          </a:p>
        </p:txBody>
      </p:sp>
      <p:sp>
        <p:nvSpPr>
          <p:cNvPr id="397" name="Google Shape;39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4800" dirty="0">
                <a:solidFill>
                  <a:schemeClr val="tx1"/>
                </a:solidFill>
              </a:rPr>
              <a:t>Learning </a:t>
            </a:r>
            <a:r>
              <a:rPr lang="en" sz="4800" dirty="0" smtClean="0">
                <a:solidFill>
                  <a:schemeClr val="tx1"/>
                </a:solidFill>
              </a:rPr>
              <a:t>Intentions 2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37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Image" descr="picture of article about behavior charts, with title beginning &quot;Tear Down Your&quot;"/>
          <p:cNvPicPr preferRelativeResize="0"/>
          <p:nvPr/>
        </p:nvPicPr>
        <p:blipFill rotWithShape="1">
          <a:blip r:embed="rId3">
            <a:alphaModFix/>
          </a:blip>
          <a:srcRect l="13423" t="15660" r="60118" b="19931"/>
          <a:stretch/>
        </p:blipFill>
        <p:spPr>
          <a:xfrm>
            <a:off x="2057400" y="2057400"/>
            <a:ext cx="4800600" cy="333733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" sz="3200" dirty="0">
                <a:solidFill>
                  <a:schemeClr val="tx1"/>
                </a:solidFill>
              </a:rPr>
              <a:t>Educational Leadership – </a:t>
            </a:r>
            <a:br>
              <a:rPr lang="en" sz="3200" dirty="0">
                <a:solidFill>
                  <a:schemeClr val="tx1"/>
                </a:solidFill>
              </a:rPr>
            </a:br>
            <a:r>
              <a:rPr lang="en" sz="2667" dirty="0">
                <a:solidFill>
                  <a:schemeClr val="tx1"/>
                </a:solidFill>
              </a:rPr>
              <a:t>September 2018 – ps. 69-75</a:t>
            </a:r>
            <a:endParaRPr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22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Image" descr="stop 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1165" y="2689333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Text"/>
          <p:cNvSpPr txBox="1">
            <a:spLocks noGrp="1"/>
          </p:cNvSpPr>
          <p:nvPr>
            <p:ph type="body" idx="1"/>
          </p:nvPr>
        </p:nvSpPr>
        <p:spPr>
          <a:xfrm>
            <a:off x="228602" y="1752600"/>
            <a:ext cx="86475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25399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</a:t>
            </a:r>
            <a:r>
              <a:rPr lang="en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align with VTSS if used in a punitive manner 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55591">
              <a:spcBef>
                <a:spcPts val="64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Clip up, not down, send only positive </a:t>
            </a:r>
            <a:endParaRPr lang="en" sz="24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1598" indent="0">
              <a:spcBef>
                <a:spcPts val="640"/>
              </a:spcBef>
              <a:buClr>
                <a:srgbClr val="000000"/>
              </a:buClr>
              <a:buSzPts val="2000"/>
              <a:buNone/>
            </a:pP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messages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55591">
              <a:spcBef>
                <a:spcPts val="64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Use with reward system 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55591">
              <a:spcBef>
                <a:spcPts val="64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May not be necessary if all other 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0">
              <a:spcBef>
                <a:spcPts val="640"/>
              </a:spcBef>
              <a:buClr>
                <a:srgbClr val="000000"/>
              </a:buClr>
              <a:buSzPts val="1500"/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practices are in place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399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2000" b="1" i="1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399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" sz="2400" b="1" i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Are there other ways to provide feedback to students that are focused on </a:t>
            </a:r>
            <a:r>
              <a:rPr lang="en" sz="2400" b="1" i="1" u="sng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teaching</a:t>
            </a:r>
            <a:r>
              <a:rPr lang="en" sz="2400" b="1" i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 the desired behavior?  Of course! We just showed you!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5399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6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4800" dirty="0">
                <a:solidFill>
                  <a:schemeClr val="tx1"/>
                </a:solidFill>
              </a:rPr>
              <a:t>DOJO – Clip Charts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57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4"/>
          <p:cNvSpPr txBox="1">
            <a:spLocks noGrp="1"/>
          </p:cNvSpPr>
          <p:nvPr>
            <p:ph type="body" idx="1"/>
          </p:nvPr>
        </p:nvSpPr>
        <p:spPr>
          <a:xfrm>
            <a:off x="457201" y="1600203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457189" indent="-431789">
              <a:spcBef>
                <a:spcPts val="640"/>
              </a:spcBef>
              <a:buClr>
                <a:srgbClr val="000000"/>
              </a:buClr>
              <a:buSzPts val="3200"/>
              <a:buFont typeface="Verdana"/>
              <a:buChar char="❏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Use only for positive communication with parents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431789">
              <a:spcBef>
                <a:spcPts val="640"/>
              </a:spcBef>
              <a:buClr>
                <a:srgbClr val="000000"/>
              </a:buClr>
              <a:buSzPts val="3200"/>
              <a:buFont typeface="Verdana"/>
              <a:buChar char="❏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Use specific statements that align to expected behaviors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431789">
              <a:spcBef>
                <a:spcPts val="640"/>
              </a:spcBef>
              <a:buClr>
                <a:srgbClr val="000000"/>
              </a:buClr>
              <a:buSzPts val="3200"/>
              <a:buFont typeface="Verdana"/>
              <a:buChar char="❏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Only give points DO NOT remove points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228594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4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4800" dirty="0">
                <a:solidFill>
                  <a:schemeClr val="tx1"/>
                </a:solidFill>
              </a:rPr>
              <a:t>DOJO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96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ext"/>
          <p:cNvSpPr txBox="1"/>
          <p:nvPr/>
        </p:nvSpPr>
        <p:spPr>
          <a:xfrm>
            <a:off x="226144" y="1371600"/>
            <a:ext cx="8625300" cy="3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ts val="1400"/>
            </a:pPr>
            <a:r>
              <a:rPr lang="en" sz="2400" b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Questions to Consider about “Clip Charts”:</a:t>
            </a:r>
            <a:endParaRPr sz="2400" b="1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42891"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ts val="1800"/>
              <a:buFont typeface="Arial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Do these charts </a:t>
            </a:r>
            <a:r>
              <a:rPr lang="en" sz="2400" i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change</a:t>
            </a: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 behavior or just track it?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42891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Do the same students consistently clip down? What kind of motivation or impact might that have on these students? What impact does it have on relationships in the classroom?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42891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What role does the judgement of a teacher play in making these requests to clip up or down?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1400"/>
            </a:pP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7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en" sz="3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To Clip-Up / Clip-Down?</a:t>
            </a:r>
            <a:endParaRPr sz="3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797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ext"/>
          <p:cNvSpPr txBox="1"/>
          <p:nvPr/>
        </p:nvSpPr>
        <p:spPr>
          <a:xfrm>
            <a:off x="226144" y="1371600"/>
            <a:ext cx="8625300" cy="3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ts val="1400"/>
            </a:pPr>
            <a:r>
              <a:rPr lang="en" sz="2400" b="1" dirty="0" smtClean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Additional Questions </a:t>
            </a:r>
            <a:r>
              <a:rPr lang="en" sz="2400" b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to Consider about “Clip Charts”:</a:t>
            </a:r>
            <a:endParaRPr sz="2400" b="1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42891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❏"/>
            </a:pPr>
            <a:r>
              <a:rPr lang="en-US" sz="2400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Can students identify the behavior that is attached to the movement of the clip and understand how to make a change?</a:t>
            </a:r>
            <a:endParaRPr lang="en-US" sz="240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  <a:p>
            <a:pPr marL="457189" indent="-342891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❏"/>
            </a:pPr>
            <a:r>
              <a:rPr lang="en-US" sz="2400" b="1" i="1" dirty="0">
                <a:solidFill>
                  <a:srgbClr val="00212C"/>
                </a:solidFill>
                <a:ea typeface="Verdana"/>
                <a:cs typeface="Verdana"/>
                <a:sym typeface="Verdana"/>
              </a:rPr>
              <a:t>Are there other ways to provide feedback to students that is focused on teaching the desired behavior? Of course, we just showed you.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1400"/>
            </a:pP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7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en" sz="3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To Clip-Up / Clip-Down</a:t>
            </a:r>
            <a:r>
              <a:rPr lang="en" sz="3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? 2</a:t>
            </a:r>
            <a:endParaRPr sz="3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550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Image" descr="picture of blue and white arrow pointing forw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706" y="2084947"/>
            <a:ext cx="7767687" cy="3942467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105775"/>
              </a:buClr>
              <a:buSzPts val="2200"/>
            </a:pPr>
            <a:r>
              <a:rPr lang="en">
                <a:solidFill>
                  <a:schemeClr val="tx1"/>
                </a:solidFill>
              </a:rPr>
              <a:t>Responding to Inappropriate Behavior</a:t>
            </a: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57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 - Table" descr="5x7 chart of components of error correction for observation including timing, response, teacher's demeanor and consisten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2362200"/>
            <a:ext cx="8458201" cy="3122083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351208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" sz="4267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Data Collection Form</a:t>
            </a:r>
            <a:endParaRPr sz="4267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0953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Image - Table" descr="4x4 chart of participant roles and what each should do before, during and after this sesion"/>
          <p:cNvPicPr preferRelativeResize="0"/>
          <p:nvPr/>
        </p:nvPicPr>
        <p:blipFill rotWithShape="1">
          <a:blip r:embed="rId3">
            <a:alphaModFix/>
          </a:blip>
          <a:srcRect l="25946" t="23676" r="24411" b="11725"/>
          <a:stretch/>
        </p:blipFill>
        <p:spPr>
          <a:xfrm>
            <a:off x="1153867" y="1593526"/>
            <a:ext cx="6836267" cy="500384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>
                <a:solidFill>
                  <a:schemeClr val="tx1"/>
                </a:solidFill>
              </a:rPr>
              <a:t>What’s Your Role?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44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Image" descr="Image result for 5 Cs of VDO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698" y="1371607"/>
            <a:ext cx="4903871" cy="538956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105775"/>
              </a:buClr>
              <a:buSzPts val="2200"/>
            </a:pPr>
            <a:r>
              <a:rPr lang="en" sz="3733" dirty="0">
                <a:solidFill>
                  <a:schemeClr val="tx1"/>
                </a:solidFill>
              </a:rPr>
              <a:t>Profile of a Virginia Graduate </a:t>
            </a:r>
            <a:endParaRPr sz="37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40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ext"/>
          <p:cNvSpPr txBox="1"/>
          <p:nvPr/>
        </p:nvSpPr>
        <p:spPr>
          <a:xfrm>
            <a:off x="259350" y="2265507"/>
            <a:ext cx="8625300" cy="3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189" indent="-393690">
              <a:lnSpc>
                <a:spcPct val="90000"/>
              </a:lnSpc>
              <a:buClr>
                <a:srgbClr val="00212C"/>
              </a:buClr>
              <a:buSzPts val="2600"/>
              <a:buFont typeface="Verdana"/>
              <a:buChar char="❏"/>
            </a:pPr>
            <a:r>
              <a:rPr lang="en" sz="26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The dependent relationship between a given task or specified behavior and the ability for the whole group to access a specific reward. 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173562">
              <a:lnSpc>
                <a:spcPct val="90000"/>
              </a:lnSpc>
              <a:buClr>
                <a:srgbClr val="00212C"/>
              </a:buClr>
              <a:buSzPts val="2600"/>
            </a:pPr>
            <a:endParaRPr sz="2600" i="1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173562">
              <a:lnSpc>
                <a:spcPct val="90000"/>
              </a:lnSpc>
              <a:buClr>
                <a:srgbClr val="00212C"/>
              </a:buClr>
              <a:buSzPts val="2600"/>
            </a:pPr>
            <a:endParaRPr sz="2600" i="1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498" algn="ctr">
              <a:lnSpc>
                <a:spcPct val="90000"/>
              </a:lnSpc>
              <a:buClr>
                <a:srgbClr val="000000"/>
              </a:buClr>
              <a:buSzPts val="1950"/>
            </a:pPr>
            <a:r>
              <a:rPr lang="en" sz="26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You may have heard “Group Contingency”. </a:t>
            </a:r>
            <a:endParaRPr sz="26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498" algn="ctr">
              <a:lnSpc>
                <a:spcPct val="90000"/>
              </a:lnSpc>
              <a:buClr>
                <a:srgbClr val="000000"/>
              </a:buClr>
              <a:buSzPts val="1950"/>
            </a:pPr>
            <a:endParaRPr sz="26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498" algn="ctr">
              <a:lnSpc>
                <a:spcPct val="90000"/>
              </a:lnSpc>
              <a:buClr>
                <a:srgbClr val="000000"/>
              </a:buClr>
              <a:buSzPts val="1950"/>
            </a:pPr>
            <a:r>
              <a:rPr lang="en" sz="26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The class/group is rewarded when they work together to achieve a task.</a:t>
            </a:r>
            <a:endParaRPr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950"/>
            </a:pPr>
            <a:endParaRPr sz="2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5" name="Title"/>
          <p:cNvSpPr txBox="1">
            <a:spLocks noGrp="1"/>
          </p:cNvSpPr>
          <p:nvPr>
            <p:ph type="title"/>
          </p:nvPr>
        </p:nvSpPr>
        <p:spPr>
          <a:xfrm>
            <a:off x="228602" y="228599"/>
            <a:ext cx="8686799" cy="1625959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" sz="32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# 10 Feedback:  Building Community Through Feedback</a:t>
            </a:r>
            <a:endParaRPr sz="32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1673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" descr="picture of people with conversation bubb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00" y="1575001"/>
            <a:ext cx="792480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SzPts val="2250"/>
            </a:pPr>
            <a:r>
              <a:rPr lang="en" sz="4800" dirty="0">
                <a:solidFill>
                  <a:schemeClr val="tx1"/>
                </a:solidFill>
              </a:rPr>
              <a:t>Think</a:t>
            </a:r>
            <a:r>
              <a:rPr lang="en" sz="4800" dirty="0"/>
              <a:t> </a:t>
            </a:r>
            <a:r>
              <a:rPr lang="en" sz="4800" dirty="0">
                <a:solidFill>
                  <a:schemeClr val="tx1"/>
                </a:solidFill>
              </a:rPr>
              <a:t>about</a:t>
            </a:r>
            <a:r>
              <a:rPr lang="en" sz="4800" dirty="0"/>
              <a:t> </a:t>
            </a:r>
            <a:r>
              <a:rPr lang="en" sz="4800" dirty="0">
                <a:solidFill>
                  <a:schemeClr val="tx1"/>
                </a:solidFill>
              </a:rPr>
              <a:t>a time...</a:t>
            </a:r>
            <a:endParaRPr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58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"/>
          <p:cNvSpPr txBox="1"/>
          <p:nvPr/>
        </p:nvSpPr>
        <p:spPr>
          <a:xfrm>
            <a:off x="290101" y="1836212"/>
            <a:ext cx="8625300" cy="422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189" indent="-393690">
              <a:lnSpc>
                <a:spcPct val="90000"/>
              </a:lnSpc>
              <a:buClr>
                <a:srgbClr val="00212C"/>
              </a:buClr>
              <a:buSzPts val="2600"/>
              <a:buFont typeface="Verdana"/>
              <a:buChar char="❏"/>
            </a:pPr>
            <a:r>
              <a:rPr lang="en" sz="26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Acknowledges students for performing a desired behavior that serves the </a:t>
            </a:r>
            <a:r>
              <a:rPr lang="en" sz="2600" b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group</a:t>
            </a:r>
            <a:r>
              <a:rPr lang="en" sz="26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 functioning</a:t>
            </a:r>
            <a:endParaRPr sz="26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93690">
              <a:lnSpc>
                <a:spcPct val="90000"/>
              </a:lnSpc>
              <a:buClr>
                <a:srgbClr val="00212C"/>
              </a:buClr>
              <a:buSzPts val="2600"/>
              <a:buFont typeface="Verdana"/>
              <a:buChar char="❏"/>
            </a:pPr>
            <a:r>
              <a:rPr lang="en" sz="26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Saves time and resources by designing a program for an entire classroom rather than individual students, and</a:t>
            </a:r>
            <a:endParaRPr sz="26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93690">
              <a:lnSpc>
                <a:spcPct val="90000"/>
              </a:lnSpc>
              <a:buClr>
                <a:srgbClr val="00212C"/>
              </a:buClr>
              <a:buSzPts val="2600"/>
              <a:buFont typeface="Verdana"/>
              <a:buChar char="❏"/>
            </a:pPr>
            <a:r>
              <a:rPr lang="en" sz="26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Encourages positive social interactions between peers</a:t>
            </a:r>
            <a:endParaRPr sz="26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350"/>
            </a:pPr>
            <a:r>
              <a:rPr lang="en" i="1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(Murphy et. al, 2007)</a:t>
            </a:r>
            <a:endParaRPr i="1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950"/>
            </a:pPr>
            <a:endParaRPr sz="2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1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" sz="5333" dirty="0">
                <a:solidFill>
                  <a:schemeClr val="tx1"/>
                </a:solidFill>
              </a:rPr>
              <a:t>Building Community</a:t>
            </a:r>
            <a:endParaRPr sz="5333" dirty="0">
              <a:solidFill>
                <a:schemeClr val="tx1"/>
              </a:solidFill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9736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"/>
          <p:cNvSpPr txBox="1"/>
          <p:nvPr/>
        </p:nvSpPr>
        <p:spPr>
          <a:xfrm>
            <a:off x="290151" y="2070600"/>
            <a:ext cx="8546100" cy="3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189" indent="-41909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3000"/>
              <a:buFont typeface="Verdana"/>
              <a:buChar char="❏"/>
            </a:pPr>
            <a:r>
              <a:rPr lang="en" sz="300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Increases the climate and culture of the class:  it’s a team</a:t>
            </a:r>
            <a:endParaRPr sz="300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419090">
              <a:lnSpc>
                <a:spcPct val="115000"/>
              </a:lnSpc>
              <a:buClr>
                <a:srgbClr val="000000"/>
              </a:buClr>
              <a:buSzPts val="3000"/>
              <a:buFont typeface="Verdana"/>
              <a:buChar char="❏"/>
            </a:pPr>
            <a:r>
              <a:rPr lang="en" sz="300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Dispels the notion that every single student has to meet the criteria</a:t>
            </a:r>
            <a:endParaRPr sz="300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419090">
              <a:lnSpc>
                <a:spcPct val="115000"/>
              </a:lnSpc>
              <a:buClr>
                <a:srgbClr val="000000"/>
              </a:buClr>
              <a:buSzPts val="3000"/>
              <a:buFont typeface="Verdana"/>
              <a:buChar char="❏"/>
            </a:pPr>
            <a:r>
              <a:rPr lang="en" sz="300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Allows students who have difficulty meeting expectations to participate and experience success</a:t>
            </a:r>
            <a:endParaRPr sz="300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900"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" sz="5333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Rationale</a:t>
            </a:r>
            <a:endParaRPr sz="5333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0928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4"/>
          <p:cNvSpPr txBox="1">
            <a:spLocks noGrp="1"/>
          </p:cNvSpPr>
          <p:nvPr>
            <p:ph type="body" idx="1"/>
          </p:nvPr>
        </p:nvSpPr>
        <p:spPr>
          <a:xfrm>
            <a:off x="312451" y="1524000"/>
            <a:ext cx="860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457189" indent="-40893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Findings have been favorable across a wide range of behaviors and with a wide range of populations</a:t>
            </a:r>
          </a:p>
          <a:p>
            <a:pPr marL="48259" indent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408930">
              <a:lnSpc>
                <a:spcPct val="80000"/>
              </a:lnSpc>
              <a:spcBef>
                <a:spcPts val="592"/>
              </a:spcBef>
              <a:buClr>
                <a:srgbClr val="000000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Doesn’t single out an individual student in need of intervention (Elliot, </a:t>
            </a:r>
            <a:r>
              <a:rPr lang="en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Turcon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Gresham, 1987)</a:t>
            </a:r>
          </a:p>
          <a:p>
            <a:pPr marL="48259" indent="0">
              <a:lnSpc>
                <a:spcPct val="80000"/>
              </a:lnSpc>
              <a:spcBef>
                <a:spcPts val="592"/>
              </a:spcBef>
              <a:buClr>
                <a:srgbClr val="000000"/>
              </a:buClr>
              <a:buSzPts val="2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408930">
              <a:lnSpc>
                <a:spcPct val="80000"/>
              </a:lnSpc>
              <a:spcBef>
                <a:spcPts val="592"/>
              </a:spcBef>
              <a:buClr>
                <a:srgbClr val="000000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Can promote cooperation among students (Skinner et al., 1996; Williamson et al., 1992)</a:t>
            </a:r>
          </a:p>
          <a:p>
            <a:pPr marL="48259" indent="0">
              <a:lnSpc>
                <a:spcPct val="80000"/>
              </a:lnSpc>
              <a:spcBef>
                <a:spcPts val="592"/>
              </a:spcBef>
              <a:buClr>
                <a:srgbClr val="000000"/>
              </a:buClr>
              <a:buSzPts val="2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420676">
              <a:lnSpc>
                <a:spcPct val="80000"/>
              </a:lnSpc>
              <a:spcBef>
                <a:spcPts val="555"/>
              </a:spcBef>
              <a:buClr>
                <a:srgbClr val="000000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Provides the opportunity to increase resource efficacy (e.g. teach time) when more than one student is in need of intervention (</a:t>
            </a:r>
            <a:r>
              <a:rPr lang="en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Chafouleas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Sanetti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Jaffery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&amp; Fallon, in press)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4" name="Google Shape;664;p44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>
                <a:solidFill>
                  <a:schemeClr val="tx1"/>
                </a:solidFill>
              </a:rPr>
              <a:t>Advantages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64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2"/>
          <p:cNvSpPr txBox="1">
            <a:spLocks noGrp="1"/>
          </p:cNvSpPr>
          <p:nvPr>
            <p:ph type="body" idx="1"/>
          </p:nvPr>
        </p:nvSpPr>
        <p:spPr>
          <a:xfrm>
            <a:off x="457201" y="1600203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609585" indent="-457189">
              <a:spcBef>
                <a:spcPts val="480"/>
              </a:spcBef>
              <a:buClr>
                <a:schemeClr val="dk1"/>
              </a:buClr>
              <a:buSzPts val="1800"/>
            </a:pPr>
            <a:r>
              <a:rPr lang="en" dirty="0"/>
              <a:t>How does community/group feedback support appropriate behavior? </a:t>
            </a:r>
            <a:endParaRPr dirty="0"/>
          </a:p>
          <a:p>
            <a:pPr marL="609585" indent="-304792"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dirty="0"/>
          </a:p>
          <a:p>
            <a:pPr marL="609585" indent="-457189">
              <a:spcBef>
                <a:spcPts val="480"/>
              </a:spcBef>
              <a:buClr>
                <a:schemeClr val="dk1"/>
              </a:buClr>
              <a:buSzPts val="1800"/>
            </a:pPr>
            <a:r>
              <a:rPr lang="en" dirty="0"/>
              <a:t>How does community/group feedback support academic success? </a:t>
            </a:r>
            <a:endParaRPr dirty="0"/>
          </a:p>
        </p:txBody>
      </p:sp>
      <p:sp>
        <p:nvSpPr>
          <p:cNvPr id="670" name="Google Shape;670;p112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105775"/>
              </a:buClr>
              <a:buSzPts val="2250"/>
            </a:pPr>
            <a:r>
              <a:rPr lang="en" sz="5333">
                <a:solidFill>
                  <a:schemeClr val="tx1"/>
                </a:solidFill>
              </a:rPr>
              <a:t>Stop and Jot</a:t>
            </a:r>
            <a:endParaRPr sz="5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5"/>
          <p:cNvSpPr txBox="1">
            <a:spLocks noGrp="1"/>
          </p:cNvSpPr>
          <p:nvPr>
            <p:ph type="body" idx="1"/>
          </p:nvPr>
        </p:nvSpPr>
        <p:spPr>
          <a:xfrm>
            <a:off x="282921" y="1371600"/>
            <a:ext cx="8578159" cy="38485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Acknowledges students for performing a desired behavior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Saves time and resources by designing a program for an entire classroom rather than individual students </a:t>
            </a: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Encourages 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positive social interactions between </a:t>
            </a: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peers</a:t>
            </a:r>
            <a:endParaRPr lang="en" sz="2400" dirty="0">
              <a:sym typeface="Verdana"/>
            </a:endParaRP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Increases 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efficiency of classroom management for </a:t>
            </a: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teachers</a:t>
            </a:r>
            <a:endParaRPr lang="en" sz="2400" dirty="0">
              <a:sym typeface="Verdana"/>
            </a:endParaRP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Ability 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 teachers to enhance </a:t>
            </a: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motivation</a:t>
            </a:r>
            <a:endParaRPr lang="en" sz="2400" dirty="0">
              <a:sym typeface="Verdana"/>
            </a:endParaRP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Involvement 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 peers increase of positive classroom behaviors</a:t>
            </a:r>
            <a:endParaRPr sz="2400" dirty="0"/>
          </a:p>
          <a:p>
            <a:pPr marL="0" indent="0" algn="ctr">
              <a:spcBef>
                <a:spcPts val="480"/>
              </a:spcBef>
              <a:buClr>
                <a:srgbClr val="000000"/>
              </a:buClr>
              <a:buSzPts val="1800"/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Murphy et. al, 2007</a:t>
            </a:r>
            <a:endParaRPr sz="2400" dirty="0"/>
          </a:p>
          <a:p>
            <a:pPr marL="457189" indent="0">
              <a:spcBef>
                <a:spcPts val="640"/>
              </a:spcBef>
              <a:buClr>
                <a:schemeClr val="dk1"/>
              </a:buClr>
              <a:buSzPts val="1800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5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>
                <a:solidFill>
                  <a:schemeClr val="tx1"/>
                </a:solidFill>
              </a:rPr>
              <a:t>Supporting Behavior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11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6"/>
          <p:cNvSpPr txBox="1">
            <a:spLocks noGrp="1"/>
          </p:cNvSpPr>
          <p:nvPr>
            <p:ph type="body" idx="1"/>
          </p:nvPr>
        </p:nvSpPr>
        <p:spPr>
          <a:xfrm>
            <a:off x="228601" y="1712237"/>
            <a:ext cx="8229600" cy="4016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667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State/national goals for education recommend the use of cooperative learning</a:t>
            </a:r>
            <a:endParaRPr sz="2667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667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Cooperative learning is more successful than individual learning</a:t>
            </a:r>
            <a:endParaRPr sz="2667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667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More positive relationships with peers</a:t>
            </a:r>
            <a:endParaRPr sz="2667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667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Exhibit greater social competence</a:t>
            </a:r>
            <a:endParaRPr sz="2667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667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Retain information longer</a:t>
            </a:r>
            <a:endParaRPr sz="2667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8099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667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Show higher levels of reasoning, critical thinking, and metacognition</a:t>
            </a:r>
            <a:endParaRPr sz="2667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228594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7" lvl="1" indent="-228594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6"/>
          <p:cNvSpPr txBox="1">
            <a:spLocks noGrp="1"/>
          </p:cNvSpPr>
          <p:nvPr>
            <p:ph type="ftr" idx="11"/>
          </p:nvPr>
        </p:nvSpPr>
        <p:spPr>
          <a:xfrm>
            <a:off x="4862393" y="630997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buSzPts val="1400"/>
            </a:pPr>
            <a:r>
              <a:rPr lang="en" sz="2400" dirty="0">
                <a:solidFill>
                  <a:srgbClr val="4A5669"/>
                </a:solidFill>
                <a:latin typeface="Calibri"/>
                <a:ea typeface="Calibri"/>
                <a:cs typeface="Calibri"/>
                <a:sym typeface="Calibri"/>
              </a:rPr>
              <a:t>O'Donnell et. al 2009</a:t>
            </a:r>
            <a:endParaRPr sz="2400" dirty="0">
              <a:solidFill>
                <a:srgbClr val="4A56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6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4800" dirty="0">
                <a:solidFill>
                  <a:schemeClr val="tx1"/>
                </a:solidFill>
              </a:rPr>
              <a:t>Supporting Academics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05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7"/>
          <p:cNvSpPr txBox="1">
            <a:spLocks noGrp="1"/>
          </p:cNvSpPr>
          <p:nvPr>
            <p:ph type="body" idx="1"/>
          </p:nvPr>
        </p:nvSpPr>
        <p:spPr>
          <a:xfrm>
            <a:off x="457201" y="1495329"/>
            <a:ext cx="8229600" cy="31390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257168" indent="-257168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Individual Support to the Group</a:t>
            </a:r>
            <a:endParaRPr sz="21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7168" indent="-257168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Interdependent Support to the Group</a:t>
            </a:r>
            <a:endParaRPr lang="en" sz="2100" dirty="0">
              <a:solidFill>
                <a:srgbClr val="000000"/>
              </a:solidFill>
            </a:endParaRPr>
          </a:p>
          <a:p>
            <a:pPr marL="257168" indent="-257168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" sz="2900" i="1" dirty="0">
                <a:sym typeface="Verdana"/>
              </a:rPr>
              <a:t>Dependent </a:t>
            </a:r>
            <a:r>
              <a:rPr lang="en" sz="2900" i="1" dirty="0"/>
              <a:t>to the </a:t>
            </a:r>
            <a:r>
              <a:rPr lang="en" sz="2900" i="1" dirty="0">
                <a:sym typeface="Verdana"/>
              </a:rPr>
              <a:t>Group (does not align with VTSS) One student determines whether the group succeeds or not. </a:t>
            </a:r>
            <a:endParaRPr sz="2900" i="1" dirty="0">
              <a:sym typeface="Verdana"/>
            </a:endParaRPr>
          </a:p>
        </p:txBody>
      </p:sp>
      <p:sp>
        <p:nvSpPr>
          <p:cNvPr id="689" name="Google Shape;689;p47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>
                <a:solidFill>
                  <a:schemeClr val="tx1"/>
                </a:solidFill>
              </a:rPr>
              <a:t>Types of Supports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8"/>
          <p:cNvSpPr txBox="1">
            <a:spLocks noGrp="1"/>
          </p:cNvSpPr>
          <p:nvPr>
            <p:ph type="body" idx="1"/>
          </p:nvPr>
        </p:nvSpPr>
        <p:spPr>
          <a:xfrm>
            <a:off x="457201" y="1600203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25399" indent="0" algn="ctr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Aligns with VTSS</a:t>
            </a:r>
            <a:endParaRPr i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399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i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0">
              <a:spcBef>
                <a:spcPts val="640"/>
              </a:spcBef>
              <a:buClr>
                <a:srgbClr val="000000"/>
              </a:buClr>
              <a:buSzPts val="1800"/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Each individual student has the opportunity to receive reinforcement if he/she meets the criteria set for all students. </a:t>
            </a:r>
            <a:endParaRPr sz="2400" dirty="0"/>
          </a:p>
          <a:p>
            <a:pPr marL="457189" indent="0">
              <a:spcBef>
                <a:spcPts val="64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0">
              <a:spcBef>
                <a:spcPts val="640"/>
              </a:spcBef>
              <a:buClr>
                <a:srgbClr val="000000"/>
              </a:buClr>
              <a:buSzPts val="1800"/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reinforcement/feedback is targeted to ways in which the individual is working in collaboration or building community with the group.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5" name="Google Shape;695;p48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4800" dirty="0">
                <a:solidFill>
                  <a:schemeClr val="tx1"/>
                </a:solidFill>
              </a:rPr>
              <a:t>Individual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95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437699" y="4800600"/>
            <a:ext cx="6648901" cy="1905000"/>
          </a:xfrm>
          <a:prstGeom prst="rect">
            <a:avLst/>
          </a:prstGeom>
          <a:gradFill>
            <a:gsLst>
              <a:gs pos="0">
                <a:srgbClr val="8FD82F"/>
              </a:gs>
              <a:gs pos="100000">
                <a:srgbClr val="CDFF8E"/>
              </a:gs>
            </a:gsLst>
            <a:lin ang="16200038" scaled="0"/>
          </a:gradFill>
          <a:ln w="9525" cap="flat" cmpd="sng">
            <a:solidFill>
              <a:srgbClr val="89C3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00" tIns="45700" rIns="91400" bIns="45700" anchor="t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Rewards on the reward chart should reinforce the community building.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Lunch with a friend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Read a book with a friend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Time with the teacher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211661">
              <a:buClr>
                <a:srgbClr val="000000"/>
              </a:buClr>
              <a:buSzPts val="2000"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0" name="Text 1"/>
          <p:cNvSpPr txBox="1"/>
          <p:nvPr/>
        </p:nvSpPr>
        <p:spPr>
          <a:xfrm>
            <a:off x="437699" y="1219200"/>
            <a:ext cx="8249100" cy="253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>
              <a:buClr>
                <a:srgbClr val="000000"/>
              </a:buClr>
              <a:buSzPts val="105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05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35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Individual student has a particular goal he/she must attain within a certain time frame or the individual displays a behavior that brings the group together.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rgbClr val="000000"/>
              </a:buClr>
              <a:buSzPts val="1350"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rgbClr val="000000"/>
              </a:buClr>
              <a:buSzPts val="135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John may select from a reward chart when he earns 15 points for the day for showing respect for others by allowing other students the opportunity to respond during group work. 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2" name="Title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/>
              <a:t>Example</a:t>
            </a:r>
            <a:r>
              <a:rPr lang="en" sz="5333" dirty="0" smtClean="0"/>
              <a:t>: Individual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4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0"/>
          <p:cNvSpPr txBox="1">
            <a:spLocks noGrp="1"/>
          </p:cNvSpPr>
          <p:nvPr>
            <p:ph type="body" idx="1"/>
          </p:nvPr>
        </p:nvSpPr>
        <p:spPr>
          <a:xfrm>
            <a:off x="228602" y="1219200"/>
            <a:ext cx="8229600" cy="41115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25399" indent="0" algn="ctr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Aligns with VTSS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0">
              <a:spcBef>
                <a:spcPts val="640"/>
              </a:spcBef>
              <a:buClr>
                <a:srgbClr val="000000"/>
              </a:buClr>
              <a:buSzPts val="1800"/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Are reward systems in which all children (or groups of children) can earn token reinforcers for engaging in target behaviors, and work together toward a group goal. Students are interdependent upon one another and learn to function together – ex. “The Marble Jar”</a:t>
            </a:r>
            <a:endParaRPr sz="2400" dirty="0"/>
          </a:p>
          <a:p>
            <a:pPr marL="457189" indent="0">
              <a:spcBef>
                <a:spcPts val="640"/>
              </a:spcBef>
              <a:buClr>
                <a:schemeClr val="dk1"/>
              </a:buClr>
              <a:buSzPts val="1800"/>
              <a:buNone/>
            </a:pP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0">
              <a:spcBef>
                <a:spcPts val="640"/>
              </a:spcBef>
              <a:buClr>
                <a:srgbClr val="000000"/>
              </a:buClr>
              <a:buSzPts val="1800"/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Again, the reinforcement or feedback is targeted to the healthy functioning of the community. It should reinforce the collaboration and citizenship skills.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399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		Chazin</a:t>
            </a:r>
            <a:r>
              <a:rPr lang="en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, K.T. &amp; Ledford, J.R. (2016)</a:t>
            </a:r>
            <a:endParaRPr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189" indent="-228594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228594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228594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50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>
                <a:solidFill>
                  <a:schemeClr val="tx1"/>
                </a:solidFill>
              </a:rPr>
              <a:t>Interdependent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0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" descr="picture of two women sitting at a table next to the words &quot;It's Not Just Kid Stuff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555" y="2167419"/>
            <a:ext cx="8124245" cy="325887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Title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4800" dirty="0"/>
              <a:t>Did you know?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52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 2"/>
          <p:cNvSpPr/>
          <p:nvPr/>
        </p:nvSpPr>
        <p:spPr>
          <a:xfrm>
            <a:off x="457199" y="4115164"/>
            <a:ext cx="6705601" cy="2361836"/>
          </a:xfrm>
          <a:prstGeom prst="rect">
            <a:avLst/>
          </a:prstGeom>
          <a:gradFill>
            <a:gsLst>
              <a:gs pos="0">
                <a:srgbClr val="8FD82F"/>
              </a:gs>
              <a:gs pos="100000">
                <a:srgbClr val="CDFF8E"/>
              </a:gs>
            </a:gsLst>
            <a:lin ang="16200038" scaled="0"/>
          </a:gradFill>
          <a:ln w="9525" cap="flat" cmpd="sng">
            <a:solidFill>
              <a:srgbClr val="89C33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00" tIns="45700" rIns="91400" bIns="45700" anchor="t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Rewards on the reward chart should reinforce the community building.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Extra recess for all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Pizza party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All get a homework pass or bonus points on a test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211661">
              <a:buClr>
                <a:srgbClr val="000000"/>
              </a:buClr>
              <a:buSzPts val="2000"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9" name="Text 1"/>
          <p:cNvSpPr txBox="1"/>
          <p:nvPr/>
        </p:nvSpPr>
        <p:spPr>
          <a:xfrm>
            <a:off x="457200" y="1417640"/>
            <a:ext cx="8229600" cy="350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All members of the class help earn points.  Once all 20 points are earned, all members may choose from the rewards chart menu OR a class goal or reward is earned. 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800"/>
            </a:pP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Variation- Small Groups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650"/>
            </a:pPr>
            <a:endParaRPr sz="22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ts val="1350"/>
            </a:pPr>
            <a:endParaRPr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0" name="Title"/>
          <p:cNvSpPr txBox="1">
            <a:spLocks noGrp="1"/>
          </p:cNvSpPr>
          <p:nvPr>
            <p:ph type="title"/>
          </p:nvPr>
        </p:nvSpPr>
        <p:spPr>
          <a:xfrm>
            <a:off x="457199" y="274639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/>
              <a:t>Example</a:t>
            </a:r>
            <a:r>
              <a:rPr lang="en" sz="5333" dirty="0" smtClean="0"/>
              <a:t>: Class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9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3"/>
          <p:cNvSpPr txBox="1">
            <a:spLocks noGrp="1"/>
          </p:cNvSpPr>
          <p:nvPr>
            <p:ph type="title"/>
          </p:nvPr>
        </p:nvSpPr>
        <p:spPr>
          <a:xfrm>
            <a:off x="2743200" y="256815"/>
            <a:ext cx="5943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" sz="3200" dirty="0"/>
              <a:t>Group Feedback: </a:t>
            </a:r>
            <a:br>
              <a:rPr lang="en" sz="3200" dirty="0"/>
            </a:br>
            <a:r>
              <a:rPr lang="en" sz="3200" dirty="0"/>
              <a:t>Common Errors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27" name="Google Shape;727;p53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42672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57168" indent="-257168">
              <a:spcBef>
                <a:spcPts val="0"/>
              </a:spcBef>
              <a:buClr>
                <a:schemeClr val="dk1"/>
              </a:buClr>
              <a:buSzPts val="1500"/>
            </a:pPr>
            <a:r>
              <a:rPr lang="en" sz="2400" dirty="0"/>
              <a:t>Do </a:t>
            </a:r>
            <a:r>
              <a:rPr lang="en" sz="2400" b="1" dirty="0"/>
              <a:t>NOT</a:t>
            </a:r>
            <a:r>
              <a:rPr lang="en" sz="2400" dirty="0"/>
              <a:t> take away previously earned points or reinforcement</a:t>
            </a:r>
            <a:endParaRPr sz="2400" dirty="0"/>
          </a:p>
          <a:p>
            <a:pPr marL="257168" indent="-257168">
              <a:spcBef>
                <a:spcPts val="400"/>
              </a:spcBef>
              <a:buClr>
                <a:schemeClr val="dk1"/>
              </a:buClr>
              <a:buSzPts val="1500"/>
            </a:pPr>
            <a:r>
              <a:rPr lang="en" sz="2400" dirty="0"/>
              <a:t>Each and every student should </a:t>
            </a:r>
            <a:r>
              <a:rPr lang="en" sz="2400" b="1" dirty="0"/>
              <a:t>NOT</a:t>
            </a:r>
            <a:r>
              <a:rPr lang="en" sz="2400" dirty="0"/>
              <a:t> have to do every single thing for the class to earn the reward</a:t>
            </a:r>
            <a:endParaRPr sz="2400" dirty="0"/>
          </a:p>
          <a:p>
            <a:pPr marL="257168" indent="-123818">
              <a:spcBef>
                <a:spcPts val="420"/>
              </a:spcBef>
              <a:buClr>
                <a:schemeClr val="dk1"/>
              </a:buClr>
              <a:buSzPts val="1575"/>
              <a:buNone/>
            </a:pPr>
            <a:endParaRPr dirty="0"/>
          </a:p>
        </p:txBody>
      </p:sp>
      <p:sp>
        <p:nvSpPr>
          <p:cNvPr id="728" name="Google Shape;728;p53"/>
          <p:cNvSpPr txBox="1">
            <a:spLocks noGrp="1"/>
          </p:cNvSpPr>
          <p:nvPr>
            <p:ph type="body" idx="2"/>
          </p:nvPr>
        </p:nvSpPr>
        <p:spPr>
          <a:xfrm>
            <a:off x="4648200" y="150242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57168" indent="-257168">
              <a:spcBef>
                <a:spcPts val="400"/>
              </a:spcBef>
              <a:buClr>
                <a:schemeClr val="dk1"/>
              </a:buClr>
              <a:buSzPts val="1500"/>
            </a:pPr>
            <a:r>
              <a:rPr lang="en" sz="2400" dirty="0"/>
              <a:t>Do </a:t>
            </a:r>
            <a:r>
              <a:rPr lang="en" sz="2400" b="1" dirty="0"/>
              <a:t>NOT</a:t>
            </a:r>
            <a:r>
              <a:rPr lang="en" sz="2400" dirty="0"/>
              <a:t> have one student or group earn things (or lose things) for the group</a:t>
            </a:r>
            <a:endParaRPr sz="2400" dirty="0"/>
          </a:p>
          <a:p>
            <a:pPr marL="257168" indent="-257168">
              <a:spcBef>
                <a:spcPts val="400"/>
              </a:spcBef>
              <a:buClr>
                <a:schemeClr val="dk1"/>
              </a:buClr>
              <a:buSzPts val="1500"/>
            </a:pPr>
            <a:r>
              <a:rPr lang="en" sz="2400" dirty="0"/>
              <a:t>Do </a:t>
            </a:r>
            <a:r>
              <a:rPr lang="en" sz="2400" b="1" dirty="0"/>
              <a:t>NOT</a:t>
            </a:r>
            <a:r>
              <a:rPr lang="en" sz="2400" dirty="0"/>
              <a:t> leverage peer pressure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5236683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Image" descr="picture of group huddle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2948" y="4948431"/>
            <a:ext cx="1725769" cy="1387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Text 2"/>
          <p:cNvSpPr txBox="1"/>
          <p:nvPr/>
        </p:nvSpPr>
        <p:spPr>
          <a:xfrm>
            <a:off x="4923901" y="1519101"/>
            <a:ext cx="4220100" cy="3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189" indent="-368291">
              <a:spcBef>
                <a:spcPts val="500"/>
              </a:spcBef>
              <a:buClr>
                <a:srgbClr val="00212C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Providing meaningful rewards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>
              <a:spcBef>
                <a:spcPts val="500"/>
              </a:spcBef>
              <a:buClr>
                <a:srgbClr val="000000"/>
              </a:buClr>
              <a:buSzPts val="1650"/>
            </a:pP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68291">
              <a:buClr>
                <a:srgbClr val="00212C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Being Consistent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>
              <a:buClr>
                <a:srgbClr val="000000"/>
              </a:buClr>
              <a:buSzPts val="1650"/>
            </a:pP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68291">
              <a:buClr>
                <a:srgbClr val="00212C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Considering the school-wide reward system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>
              <a:buClr>
                <a:srgbClr val="000000"/>
              </a:buClr>
              <a:buSzPts val="1650"/>
            </a:pP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68291">
              <a:buClr>
                <a:srgbClr val="00212C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Keeping it simple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4" name="Text 1"/>
          <p:cNvSpPr txBox="1"/>
          <p:nvPr/>
        </p:nvSpPr>
        <p:spPr>
          <a:xfrm>
            <a:off x="457200" y="1417639"/>
            <a:ext cx="4273200" cy="3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189" indent="-368291">
              <a:buClr>
                <a:srgbClr val="00212C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Remaining focused on the positive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>
              <a:buClr>
                <a:srgbClr val="000000"/>
              </a:buClr>
              <a:buSzPts val="1650"/>
            </a:pP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68291">
              <a:buClr>
                <a:srgbClr val="00212C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Maintaining high rates of reinforcement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>
              <a:buClr>
                <a:srgbClr val="000000"/>
              </a:buClr>
              <a:buSzPts val="1650"/>
            </a:pP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68291">
              <a:buClr>
                <a:srgbClr val="00212C"/>
              </a:buClr>
              <a:buSzPts val="2200"/>
              <a:buFont typeface="Verdana"/>
              <a:buChar char="❏"/>
            </a:pPr>
            <a:r>
              <a:rPr lang="en" sz="2400" dirty="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Taking time to reward students</a:t>
            </a:r>
            <a:endParaRPr sz="2400" dirty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6" name="Title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/>
              <a:t>What works!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59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6"/>
          <p:cNvSpPr txBox="1">
            <a:spLocks noGrp="1"/>
          </p:cNvSpPr>
          <p:nvPr>
            <p:ph type="body" idx="1"/>
          </p:nvPr>
        </p:nvSpPr>
        <p:spPr>
          <a:xfrm>
            <a:off x="457200" y="1722454"/>
            <a:ext cx="8229600" cy="46482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91400" rIns="91400" bIns="91400" rtlCol="0" anchor="t" anchorCtr="0">
            <a:noAutofit/>
          </a:bodyPr>
          <a:lstStyle/>
          <a:p>
            <a:pPr marL="457189" indent="-355591">
              <a:spcBef>
                <a:spcPts val="64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Choose an effective reward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55591">
              <a:spcBef>
                <a:spcPts val="64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Determine the behavior to change and any collateral behaviors that might be affected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55591">
              <a:spcBef>
                <a:spcPts val="64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Set appropriate performance criterion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377" lvl="1" indent="-355591">
              <a:spcBef>
                <a:spcPts val="56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It is important that the goals are clearly identified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55591">
              <a:spcBef>
                <a:spcPts val="64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Combine with other procedures when appropriate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55591">
              <a:spcBef>
                <a:spcPts val="64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Select the most appropriate group contingency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189" indent="-355591">
              <a:spcBef>
                <a:spcPts val="640"/>
              </a:spcBef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Monitor individual and group performance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9" name="Google Shape;749;p56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dirty="0">
                <a:solidFill>
                  <a:schemeClr val="tx1"/>
                </a:solidFill>
              </a:rPr>
              <a:t>How to Implement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84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7"/>
          <p:cNvSpPr txBox="1">
            <a:spLocks noGrp="1"/>
          </p:cNvSpPr>
          <p:nvPr>
            <p:ph type="body" idx="1"/>
          </p:nvPr>
        </p:nvSpPr>
        <p:spPr>
          <a:xfrm>
            <a:off x="248196" y="1816995"/>
            <a:ext cx="8765177" cy="43133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5399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" sz="2800" dirty="0"/>
              <a:t>Workbook page: </a:t>
            </a:r>
            <a:endParaRPr sz="2800" dirty="0"/>
          </a:p>
          <a:p>
            <a:pPr marL="257168" indent="-257168">
              <a:spcBef>
                <a:spcPts val="560"/>
              </a:spcBef>
              <a:buClr>
                <a:schemeClr val="dk1"/>
              </a:buClr>
              <a:buSzPts val="2100"/>
            </a:pPr>
            <a:r>
              <a:rPr lang="en" sz="2800" dirty="0"/>
              <a:t>Establishing a Group Feedback Program </a:t>
            </a:r>
            <a:endParaRPr dirty="0"/>
          </a:p>
          <a:p>
            <a:pPr marL="257168" indent="-257168">
              <a:spcBef>
                <a:spcPts val="560"/>
              </a:spcBef>
              <a:buClr>
                <a:schemeClr val="dk1"/>
              </a:buClr>
              <a:buSzPts val="2100"/>
            </a:pPr>
            <a:r>
              <a:rPr lang="en" sz="2800" dirty="0"/>
              <a:t>Circle and Star: A Menu of Classroom Reinforcers-with a partner or table group, add a few more examples.</a:t>
            </a:r>
            <a:endParaRPr dirty="0"/>
          </a:p>
          <a:p>
            <a:pPr marL="257168" indent="-257168">
              <a:spcBef>
                <a:spcPts val="560"/>
              </a:spcBef>
              <a:buClr>
                <a:schemeClr val="dk1"/>
              </a:buClr>
              <a:buSzPts val="2100"/>
            </a:pPr>
            <a:r>
              <a:rPr lang="en" sz="2800" dirty="0"/>
              <a:t>In your workbook, write down at least 1 independent and interdependent contingency to try (or encourage others to try).</a:t>
            </a:r>
            <a:endParaRPr dirty="0"/>
          </a:p>
        </p:txBody>
      </p:sp>
      <p:sp>
        <p:nvSpPr>
          <p:cNvPr id="755" name="Google Shape;755;p57"/>
          <p:cNvSpPr txBox="1">
            <a:spLocks noGrp="1"/>
          </p:cNvSpPr>
          <p:nvPr>
            <p:ph type="title"/>
          </p:nvPr>
        </p:nvSpPr>
        <p:spPr>
          <a:xfrm>
            <a:off x="248195" y="297288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" sz="4267" dirty="0">
                <a:solidFill>
                  <a:schemeClr val="tx1"/>
                </a:solidFill>
              </a:rPr>
              <a:t>Activity: Group Feedback 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26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Image - Table" descr="4x6 chart of components for observation of group contingencies including identification of behavior, class participation, teacher pre-corrections, points given and displayed and re-teaching as necess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2" y="1676400"/>
            <a:ext cx="8853599" cy="37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00" tIns="91400" rIns="9140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en" sz="3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DATA COLLECTION</a:t>
            </a:r>
            <a:endParaRPr sz="3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ts val="1350"/>
            </a:pPr>
            <a:r>
              <a:rPr lang="en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(Workbook p. 89-90) </a:t>
            </a:r>
            <a:endParaRPr sz="24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32052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Image - Table" descr="4 chart of participant roles and what each should do before, during and after this sesion"/>
          <p:cNvPicPr preferRelativeResize="0"/>
          <p:nvPr/>
        </p:nvPicPr>
        <p:blipFill rotWithShape="1">
          <a:blip r:embed="rId3">
            <a:alphaModFix/>
          </a:blip>
          <a:srcRect l="25946" t="23676" r="24411" b="11725"/>
          <a:stretch/>
        </p:blipFill>
        <p:spPr>
          <a:xfrm>
            <a:off x="1066800" y="1600200"/>
            <a:ext cx="6932052" cy="507396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" sz="4267" dirty="0">
                <a:solidFill>
                  <a:schemeClr val="tx1"/>
                </a:solidFill>
              </a:rPr>
              <a:t>Your role!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73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Image - Table" descr="checklist to identify Equitable Classroom Practices during observation"/>
          <p:cNvPicPr preferRelativeResize="0"/>
          <p:nvPr/>
        </p:nvPicPr>
        <p:blipFill rotWithShape="1">
          <a:blip r:embed="rId3">
            <a:alphaModFix/>
          </a:blip>
          <a:srcRect l="62299" t="32263" r="9614" b="9267"/>
          <a:stretch/>
        </p:blipFill>
        <p:spPr>
          <a:xfrm>
            <a:off x="1143233" y="1670468"/>
            <a:ext cx="6857544" cy="456506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" sz="3200" dirty="0">
                <a:solidFill>
                  <a:schemeClr val="tx1"/>
                </a:solidFill>
              </a:rPr>
              <a:t>Through the Lens of ALL Students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50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62"/>
          <p:cNvSpPr txBox="1">
            <a:spLocks noGrp="1"/>
          </p:cNvSpPr>
          <p:nvPr>
            <p:ph type="body" idx="1"/>
          </p:nvPr>
        </p:nvSpPr>
        <p:spPr>
          <a:xfrm>
            <a:off x="226075" y="1391264"/>
            <a:ext cx="8686800" cy="390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t" anchorCtr="0">
            <a:noAutofit/>
          </a:bodyPr>
          <a:lstStyle/>
          <a:p>
            <a:pPr marL="609585" indent="-40639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ts val="1200"/>
              <a:buFont typeface="Verdana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Archer, Anita. (2011). </a:t>
            </a:r>
            <a:r>
              <a:rPr lang="en" sz="2400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Explicit Instruction: Effective and Efficient Teaching.</a:t>
            </a: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New York: The Guilford Press.</a:t>
            </a:r>
            <a:endParaRPr sz="24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585" indent="-40639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Verdana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Brophy, J. (1998). </a:t>
            </a:r>
            <a:r>
              <a:rPr lang="en" sz="2400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Motivating Students to Learn. </a:t>
            </a: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Boston: McGraw Hill.</a:t>
            </a:r>
            <a:endParaRPr sz="24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585" indent="-40639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Verdana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Evertson, C., &amp; Emmer, E. (1982). Preventive classroom management. In D. Duke (Ed.), </a:t>
            </a:r>
            <a:r>
              <a:rPr lang="en" sz="2400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Helping teachers manage classrooms. </a:t>
            </a:r>
            <a:r>
              <a:rPr lang="en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Alexandria, VA: Association for Supervision and Curriculum Development.</a:t>
            </a:r>
            <a:endParaRPr sz="2400" dirty="0" smtClean="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891" indent="-139697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87" name="Google Shape;787;p62"/>
          <p:cNvSpPr txBox="1">
            <a:spLocks noGrp="1"/>
          </p:cNvSpPr>
          <p:nvPr>
            <p:ph type="title"/>
          </p:nvPr>
        </p:nvSpPr>
        <p:spPr>
          <a:xfrm>
            <a:off x="228534" y="228599"/>
            <a:ext cx="8686799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66666"/>
            </a:schemeClr>
          </a:solidFill>
          <a:ln w="1905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00" tIns="45700" rIns="91400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accent6"/>
              </a:buClr>
              <a:buSzPts val="4000"/>
            </a:pPr>
            <a:r>
              <a:rPr lang="en" sz="3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References</a:t>
            </a:r>
            <a:endParaRPr sz="3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39187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62"/>
          <p:cNvSpPr txBox="1">
            <a:spLocks noGrp="1"/>
          </p:cNvSpPr>
          <p:nvPr>
            <p:ph type="body" idx="1"/>
          </p:nvPr>
        </p:nvSpPr>
        <p:spPr>
          <a:xfrm>
            <a:off x="228533" y="1524000"/>
            <a:ext cx="8686800" cy="390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t" anchorCtr="0">
            <a:noAutofit/>
          </a:bodyPr>
          <a:lstStyle/>
          <a:p>
            <a:pPr marL="609585" indent="-40639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Verdana"/>
              <a:buChar char="•"/>
            </a:pPr>
            <a:r>
              <a:rPr lang="en-US" sz="2400" dirty="0" err="1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Evertson</a:t>
            </a:r>
            <a:r>
              <a:rPr lang="en-US" sz="24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, C., &amp; Emmer, E. (2008). </a:t>
            </a:r>
            <a:r>
              <a:rPr lang="en-US" sz="2400" i="1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Classroom management for elementary teachers</a:t>
            </a:r>
            <a:r>
              <a:rPr lang="en-US" sz="24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 (8</a:t>
            </a:r>
            <a:r>
              <a:rPr lang="en-US" sz="2400" baseline="300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th</a:t>
            </a:r>
            <a:r>
              <a:rPr lang="en-US" sz="24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 Edition). Boston: Allyn &amp; Bacon.</a:t>
            </a:r>
            <a:endParaRPr lang="en-US" sz="2400" dirty="0">
              <a:solidFill>
                <a:srgbClr val="000000"/>
              </a:solidFill>
            </a:endParaRPr>
          </a:p>
          <a:p>
            <a:pPr marL="609585" indent="-40639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Verdana"/>
              <a:buChar char="•"/>
            </a:pPr>
            <a:r>
              <a:rPr lang="en-US" sz="24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Good, T. &amp; </a:t>
            </a:r>
            <a:r>
              <a:rPr lang="en-US" sz="2400" dirty="0" err="1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Brophy</a:t>
            </a:r>
            <a:r>
              <a:rPr lang="en-US" sz="24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, J. (2000). </a:t>
            </a:r>
            <a:r>
              <a:rPr lang="en-US" sz="2400" i="1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Look Into Classrooms.  </a:t>
            </a:r>
            <a:r>
              <a:rPr lang="en-US" sz="24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Boston: Allyn &amp; Bacon.</a:t>
            </a:r>
          </a:p>
          <a:p>
            <a:pPr marL="609585" indent="-40639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Verdana"/>
              <a:buChar char="•"/>
            </a:pPr>
            <a:r>
              <a:rPr lang="en-US" sz="2400" dirty="0">
                <a:solidFill>
                  <a:srgbClr val="333333"/>
                </a:solidFill>
                <a:highlight>
                  <a:srgbClr val="FFFFFF"/>
                </a:highlight>
              </a:rPr>
              <a:t>Hattie, J., &amp; Timperley, H. (2007). The Power of Feedback. </a:t>
            </a:r>
            <a:r>
              <a:rPr lang="en-US" sz="2400" i="1" dirty="0">
                <a:solidFill>
                  <a:srgbClr val="333333"/>
                </a:solidFill>
              </a:rPr>
              <a:t>Review of Education,77</a:t>
            </a:r>
            <a:r>
              <a:rPr lang="en-US" sz="2400" dirty="0">
                <a:solidFill>
                  <a:srgbClr val="333333"/>
                </a:solidFill>
                <a:highlight>
                  <a:srgbClr val="FFFFFF"/>
                </a:highlight>
              </a:rPr>
              <a:t>, 81-112.</a:t>
            </a:r>
            <a:endParaRPr lang="en-US" sz="2400" dirty="0">
              <a:solidFill>
                <a:srgbClr val="000000"/>
              </a:solidFill>
            </a:endParaRPr>
          </a:p>
          <a:p>
            <a:pPr marL="609585" indent="-40639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Verdana"/>
              <a:buChar char="•"/>
            </a:pPr>
            <a:r>
              <a:rPr lang="en-US" sz="24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Johnson, T.C., Stoner, G. &amp; Green, S.K. (1996).  Demonstrating the experimenting society model with </a:t>
            </a:r>
            <a:r>
              <a:rPr lang="en-US" sz="2400" dirty="0" err="1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classwide</a:t>
            </a:r>
            <a:r>
              <a:rPr lang="en-US" sz="24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 behavior management interventions. </a:t>
            </a:r>
            <a:r>
              <a:rPr lang="en-US" sz="2400" i="1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School Psychology Review, 25</a:t>
            </a:r>
            <a:r>
              <a:rPr lang="en-US" sz="2400" dirty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(2), 199-214.</a:t>
            </a:r>
          </a:p>
        </p:txBody>
      </p:sp>
      <p:sp>
        <p:nvSpPr>
          <p:cNvPr id="787" name="Google Shape;787;p62"/>
          <p:cNvSpPr txBox="1">
            <a:spLocks noGrp="1"/>
          </p:cNvSpPr>
          <p:nvPr>
            <p:ph type="title"/>
          </p:nvPr>
        </p:nvSpPr>
        <p:spPr>
          <a:xfrm>
            <a:off x="228534" y="228599"/>
            <a:ext cx="8686799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66666"/>
            </a:schemeClr>
          </a:solidFill>
          <a:ln w="1905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00" tIns="45700" rIns="91400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accent6"/>
              </a:buClr>
              <a:buSzPts val="4000"/>
            </a:pPr>
            <a:r>
              <a:rPr lang="en" sz="36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References 2</a:t>
            </a:r>
            <a:endParaRPr sz="36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9069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Image" descr="dial representing different possible effects of giving feedback" title="The Power of Feed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989" y="2046545"/>
            <a:ext cx="7244316" cy="380326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Title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4800" dirty="0">
                <a:solidFill>
                  <a:schemeClr val="tx1"/>
                </a:solidFill>
              </a:rPr>
              <a:t>The Power of Feedback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0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"/>
          <p:cNvSpPr txBox="1">
            <a:spLocks noGrp="1"/>
          </p:cNvSpPr>
          <p:nvPr>
            <p:ph type="title"/>
          </p:nvPr>
        </p:nvSpPr>
        <p:spPr>
          <a:xfrm>
            <a:off x="2743200" y="256800"/>
            <a:ext cx="6202000" cy="11432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900"/>
            </a:pPr>
            <a:r>
              <a:rPr lang="en" sz="3733" dirty="0"/>
              <a:t>High</a:t>
            </a:r>
            <a:r>
              <a:rPr lang="en" sz="373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" sz="3733" dirty="0"/>
              <a:t>Leverage Practice #8</a:t>
            </a:r>
            <a:endParaRPr sz="3733" dirty="0"/>
          </a:p>
        </p:txBody>
      </p:sp>
      <p:pic>
        <p:nvPicPr>
          <p:cNvPr id="421" name="Google Shape;421;p4" descr="cover of book titled &quot;High Leverage Practices for Inclusive Classrooms&quot;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360692">
            <a:off x="5430723" y="1600218"/>
            <a:ext cx="2371843" cy="335284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8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8466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" dirty="0"/>
              <a:t>#8. Provide positive and constructive feedback to guide students’ learning and behavior.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37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"/>
          <p:cNvSpPr txBox="1">
            <a:spLocks noGrp="1"/>
          </p:cNvSpPr>
          <p:nvPr>
            <p:ph type="title"/>
          </p:nvPr>
        </p:nvSpPr>
        <p:spPr>
          <a:xfrm>
            <a:off x="2743200" y="256815"/>
            <a:ext cx="5943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4800" dirty="0"/>
              <a:t>Feedback</a:t>
            </a:r>
            <a:endParaRPr sz="2667" dirty="0"/>
          </a:p>
        </p:txBody>
      </p:sp>
      <p:sp>
        <p:nvSpPr>
          <p:cNvPr id="428" name="Google Shape;428;p7"/>
          <p:cNvSpPr txBox="1">
            <a:spLocks noGrp="1"/>
          </p:cNvSpPr>
          <p:nvPr>
            <p:ph type="body" idx="1"/>
          </p:nvPr>
        </p:nvSpPr>
        <p:spPr>
          <a:xfrm>
            <a:off x="388512" y="1892125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" sz="3733"/>
              <a:t>To get results, feedback follows a very specific ‘level’.</a:t>
            </a:r>
            <a:endParaRPr/>
          </a:p>
        </p:txBody>
      </p:sp>
      <p:sp>
        <p:nvSpPr>
          <p:cNvPr id="429" name="Google Shape;429;p7"/>
          <p:cNvSpPr txBox="1">
            <a:spLocks noGrp="1"/>
          </p:cNvSpPr>
          <p:nvPr>
            <p:ph type="body" idx="2"/>
          </p:nvPr>
        </p:nvSpPr>
        <p:spPr>
          <a:xfrm>
            <a:off x="4597399" y="1600203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" sz="2667" dirty="0"/>
              <a:t>Each ‘level’ has a distinct outcome!</a:t>
            </a:r>
            <a:endParaRPr dirty="0"/>
          </a:p>
          <a:p>
            <a:pPr marL="0" indent="0">
              <a:spcBef>
                <a:spcPts val="533"/>
              </a:spcBef>
              <a:buClr>
                <a:schemeClr val="dk1"/>
              </a:buClr>
              <a:buSzPts val="2000"/>
              <a:buNone/>
            </a:pPr>
            <a:endParaRPr sz="2667" dirty="0"/>
          </a:p>
          <a:p>
            <a:pPr marL="0" indent="0" algn="ctr">
              <a:spcBef>
                <a:spcPts val="533"/>
              </a:spcBef>
              <a:buClr>
                <a:schemeClr val="dk1"/>
              </a:buClr>
              <a:buSzPts val="2000"/>
              <a:buNone/>
            </a:pPr>
            <a:r>
              <a:rPr lang="en" sz="2667" dirty="0"/>
              <a:t>We need to know what our outcome is to know what type of feedback to employ.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534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 - References"/>
          <p:cNvSpPr txBox="1"/>
          <p:nvPr/>
        </p:nvSpPr>
        <p:spPr>
          <a:xfrm>
            <a:off x="31955" y="5854545"/>
            <a:ext cx="7445838" cy="27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  <a:t>Hattie, J., &amp; Timperley, H. (2007). The Power of Feedback. </a:t>
            </a:r>
            <a:r>
              <a:rPr lang="en" sz="2400" i="1" dirty="0">
                <a:solidFill>
                  <a:srgbClr val="333333"/>
                </a:solidFill>
                <a:latin typeface="+mj-lt"/>
                <a:ea typeface="Times New Roman"/>
                <a:cs typeface="Times New Roman"/>
                <a:sym typeface="Times New Roman"/>
              </a:rPr>
              <a:t>Review of Education,77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  <a:t>, 81-112.</a:t>
            </a:r>
            <a:endParaRPr sz="2400" dirty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438" name="Column Body Text 2"/>
          <p:cNvSpPr txBox="1">
            <a:spLocks noGrp="1"/>
          </p:cNvSpPr>
          <p:nvPr>
            <p:ph type="body" idx="4"/>
          </p:nvPr>
        </p:nvSpPr>
        <p:spPr>
          <a:xfrm>
            <a:off x="4648199" y="2174875"/>
            <a:ext cx="4328233" cy="4683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57168" indent="-257168">
              <a:spcBef>
                <a:spcPts val="0"/>
              </a:spcBef>
              <a:buClr>
                <a:schemeClr val="dk1"/>
              </a:buClr>
              <a:buSzPts val="1300"/>
            </a:pPr>
            <a:r>
              <a:rPr lang="en" dirty="0"/>
              <a:t>Maintain or build understanding of a particular task (right or wrong)</a:t>
            </a:r>
            <a:endParaRPr dirty="0"/>
          </a:p>
          <a:p>
            <a:pPr marL="0" indent="0">
              <a:spcBef>
                <a:spcPts val="347"/>
              </a:spcBef>
              <a:buClr>
                <a:schemeClr val="dk1"/>
              </a:buClr>
              <a:buSzPts val="1300"/>
              <a:buNone/>
            </a:pPr>
            <a:endParaRPr lang="en" dirty="0"/>
          </a:p>
          <a:p>
            <a:pPr>
              <a:spcBef>
                <a:spcPts val="347"/>
              </a:spcBef>
              <a:buClr>
                <a:schemeClr val="dk1"/>
              </a:buClr>
              <a:buSzPts val="1300"/>
            </a:pPr>
            <a:r>
              <a:rPr lang="en" dirty="0"/>
              <a:t>Effective for deep learning! Builds use of strategies and cues</a:t>
            </a:r>
            <a:endParaRPr dirty="0"/>
          </a:p>
          <a:p>
            <a:pPr marL="257168" indent="-142868">
              <a:spcBef>
                <a:spcPts val="360"/>
              </a:spcBef>
              <a:buClr>
                <a:schemeClr val="dk1"/>
              </a:buClr>
              <a:buSzPts val="1350"/>
              <a:buNone/>
            </a:pPr>
            <a:endParaRPr dirty="0"/>
          </a:p>
          <a:p>
            <a:pPr marL="257168" indent="-142868">
              <a:spcBef>
                <a:spcPts val="360"/>
              </a:spcBef>
              <a:buClr>
                <a:schemeClr val="dk1"/>
              </a:buClr>
              <a:buSzPts val="1350"/>
              <a:buNone/>
            </a:pPr>
            <a:endParaRPr dirty="0"/>
          </a:p>
          <a:p>
            <a:pPr marL="257168" indent="-142868">
              <a:spcBef>
                <a:spcPts val="360"/>
              </a:spcBef>
              <a:buClr>
                <a:schemeClr val="dk1"/>
              </a:buClr>
              <a:buSzPts val="1350"/>
              <a:buNone/>
            </a:pPr>
            <a:endParaRPr dirty="0"/>
          </a:p>
        </p:txBody>
      </p:sp>
      <p:sp>
        <p:nvSpPr>
          <p:cNvPr id="436" name="Column Body Text 1"/>
          <p:cNvSpPr txBox="1">
            <a:spLocks noGrp="1"/>
          </p:cNvSpPr>
          <p:nvPr>
            <p:ph type="body" idx="2"/>
          </p:nvPr>
        </p:nvSpPr>
        <p:spPr>
          <a:xfrm>
            <a:off x="533399" y="2178921"/>
            <a:ext cx="3963989" cy="39512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57168" indent="-257168"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" dirty="0"/>
              <a:t>TASK: How well tasks are understood or performed</a:t>
            </a:r>
            <a:endParaRPr dirty="0"/>
          </a:p>
          <a:p>
            <a:pPr marL="257168" indent="-138635">
              <a:spcBef>
                <a:spcPts val="373"/>
              </a:spcBef>
              <a:buClr>
                <a:schemeClr val="dk1"/>
              </a:buClr>
              <a:buSzPts val="1400"/>
              <a:buNone/>
            </a:pPr>
            <a:endParaRPr dirty="0"/>
          </a:p>
          <a:p>
            <a:pPr marL="257168" indent="-257168">
              <a:spcBef>
                <a:spcPts val="373"/>
              </a:spcBef>
              <a:buClr>
                <a:schemeClr val="dk1"/>
              </a:buClr>
              <a:buSzPts val="1400"/>
            </a:pPr>
            <a:r>
              <a:rPr lang="en" dirty="0"/>
              <a:t>PROCESS: The process needed to understand or perform the task</a:t>
            </a:r>
            <a:endParaRPr dirty="0"/>
          </a:p>
          <a:p>
            <a:pPr marL="257168" indent="-138635">
              <a:spcBef>
                <a:spcPts val="373"/>
              </a:spcBef>
              <a:buClr>
                <a:schemeClr val="dk1"/>
              </a:buClr>
              <a:buSzPts val="1400"/>
              <a:buNone/>
            </a:pPr>
            <a:endParaRPr dirty="0"/>
          </a:p>
        </p:txBody>
      </p:sp>
      <p:sp>
        <p:nvSpPr>
          <p:cNvPr id="437" name="Column Title Text 2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/>
              <a:t>Outcome</a:t>
            </a:r>
            <a:endParaRPr/>
          </a:p>
        </p:txBody>
      </p:sp>
      <p:sp>
        <p:nvSpPr>
          <p:cNvPr id="435" name="Column Title Text 1"/>
          <p:cNvSpPr txBox="1">
            <a:spLocks noGrp="1"/>
          </p:cNvSpPr>
          <p:nvPr>
            <p:ph type="body" idx="1"/>
          </p:nvPr>
        </p:nvSpPr>
        <p:spPr>
          <a:xfrm>
            <a:off x="914401" y="1524001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/>
              <a:t>To four levels</a:t>
            </a:r>
            <a:endParaRPr/>
          </a:p>
        </p:txBody>
      </p:sp>
      <p:sp>
        <p:nvSpPr>
          <p:cNvPr id="434" name="Title"/>
          <p:cNvSpPr txBox="1">
            <a:spLocks noGrp="1"/>
          </p:cNvSpPr>
          <p:nvPr>
            <p:ph type="title"/>
          </p:nvPr>
        </p:nvSpPr>
        <p:spPr>
          <a:xfrm>
            <a:off x="287233" y="274633"/>
            <a:ext cx="8689200" cy="11432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dirty="0"/>
              <a:t>Feedback with a Purpose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744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7087</TotalTime>
  <Words>2469</Words>
  <Application>Microsoft Office PowerPoint</Application>
  <PresentationFormat>On-screen Show (4:3)</PresentationFormat>
  <Paragraphs>306</Paragraphs>
  <Slides>59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Times New Roman</vt:lpstr>
      <vt:lpstr>Verdana</vt:lpstr>
      <vt:lpstr>Office Theme</vt:lpstr>
      <vt:lpstr>Module D “The Power of Feedback”</vt:lpstr>
      <vt:lpstr>Learning Intentions</vt:lpstr>
      <vt:lpstr>Learning Intentions 2</vt:lpstr>
      <vt:lpstr>Think about a time...</vt:lpstr>
      <vt:lpstr>Did you know?</vt:lpstr>
      <vt:lpstr>The Power of Feedback</vt:lpstr>
      <vt:lpstr>High Leverage Practice #8</vt:lpstr>
      <vt:lpstr>Feedback</vt:lpstr>
      <vt:lpstr>Feedback with a Purpose</vt:lpstr>
      <vt:lpstr>Feedback with a Purpose 2</vt:lpstr>
      <vt:lpstr>#8 Feedback: Behavior Specific Praise</vt:lpstr>
      <vt:lpstr>The Quickest Way to Change Behavior</vt:lpstr>
      <vt:lpstr>Why do we acknowledge behavior – including ACADEMIC behaviors?</vt:lpstr>
      <vt:lpstr>#8 Feedback: Acknowledgment -  5 : 1 </vt:lpstr>
      <vt:lpstr>Behavior Specific Praise: What does it sound like?</vt:lpstr>
      <vt:lpstr>How to Use Behavior Specific Praise Statements</vt:lpstr>
      <vt:lpstr>Behavior Specific Praise Chart</vt:lpstr>
      <vt:lpstr>Your Role</vt:lpstr>
      <vt:lpstr># 9 Feedback: Error Correction</vt:lpstr>
      <vt:lpstr>Corrective Feedback or   Error Correction - WHY?</vt:lpstr>
      <vt:lpstr>Correct Response</vt:lpstr>
      <vt:lpstr>Punishing students doesn’t teach them the right way to act.  Dwelling on an incorrect answer does not lead us to the correct answer. FEED UP FEED FORWARD</vt:lpstr>
      <vt:lpstr>Error Correction Examples</vt:lpstr>
      <vt:lpstr>Error Correction Examples 2</vt:lpstr>
      <vt:lpstr>Error Correction Caution:</vt:lpstr>
      <vt:lpstr>Error Correction: Common Errors</vt:lpstr>
      <vt:lpstr>Practice: Taboo</vt:lpstr>
      <vt:lpstr>Practice: Feedback Sort</vt:lpstr>
      <vt:lpstr>Practice: DIY Mind Map</vt:lpstr>
      <vt:lpstr>Educational Leadership –  September 2018 – ps. 69-75</vt:lpstr>
      <vt:lpstr>DOJO – Clip Charts</vt:lpstr>
      <vt:lpstr>DOJO</vt:lpstr>
      <vt:lpstr>To Clip-Up / Clip-Down?</vt:lpstr>
      <vt:lpstr>To Clip-Up / Clip-Down? 2</vt:lpstr>
      <vt:lpstr>Responding to Inappropriate Behavior</vt:lpstr>
      <vt:lpstr>Data Collection Form</vt:lpstr>
      <vt:lpstr>What’s Your Role?</vt:lpstr>
      <vt:lpstr>Profile of a Virginia Graduate </vt:lpstr>
      <vt:lpstr># 10 Feedback:  Building Community Through Feedback</vt:lpstr>
      <vt:lpstr>Building Community</vt:lpstr>
      <vt:lpstr>Rationale</vt:lpstr>
      <vt:lpstr>Advantages</vt:lpstr>
      <vt:lpstr>Stop and Jot</vt:lpstr>
      <vt:lpstr>Supporting Behavior</vt:lpstr>
      <vt:lpstr>Supporting Academics</vt:lpstr>
      <vt:lpstr>Types of Supports</vt:lpstr>
      <vt:lpstr>Individual</vt:lpstr>
      <vt:lpstr>Example: Individual</vt:lpstr>
      <vt:lpstr>Interdependent</vt:lpstr>
      <vt:lpstr>Example: Class</vt:lpstr>
      <vt:lpstr>Group Feedback:  Common Errors</vt:lpstr>
      <vt:lpstr>What works!</vt:lpstr>
      <vt:lpstr>How to Implement</vt:lpstr>
      <vt:lpstr>Activity: Group Feedback </vt:lpstr>
      <vt:lpstr>DATA COLLECTION (Workbook p. 89-90) </vt:lpstr>
      <vt:lpstr>Your role!</vt:lpstr>
      <vt:lpstr>Through the Lens of ALL Students</vt:lpstr>
      <vt:lpstr>References</vt:lpstr>
      <vt:lpstr>References 2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VTSS Powerpoint Template</dc:title>
  <dc:creator>Jacklyn N Lewis</dc:creator>
  <cp:lastModifiedBy>Jennifer Weatherly</cp:lastModifiedBy>
  <cp:revision>74</cp:revision>
  <dcterms:created xsi:type="dcterms:W3CDTF">2017-04-18T16:38:12Z</dcterms:created>
  <dcterms:modified xsi:type="dcterms:W3CDTF">2020-02-10T19:44:02Z</dcterms:modified>
</cp:coreProperties>
</file>