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9144000"/>
  <p:notesSz cx="6858000" cy="9144000"/>
  <p:embeddedFontLst>
    <p:embeddedFont>
      <p:font typeface="Robo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8" roundtripDataSignature="AMtx7mg4hRs3eblqEWEi5nfqNKGvEvj+n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Kristen O'Sulliv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bold.fntdata"/><Relationship Id="rId12" Type="http://schemas.openxmlformats.org/officeDocument/2006/relationships/slide" Target="slides/slide6.xml"/><Relationship Id="rId34" Type="http://schemas.openxmlformats.org/officeDocument/2006/relationships/font" Target="fonts/Roboto-regular.fntdata"/><Relationship Id="rId15" Type="http://schemas.openxmlformats.org/officeDocument/2006/relationships/slide" Target="slides/slide9.xml"/><Relationship Id="rId37" Type="http://schemas.openxmlformats.org/officeDocument/2006/relationships/font" Target="fonts/Roboto-boldItalic.fntdata"/><Relationship Id="rId14" Type="http://schemas.openxmlformats.org/officeDocument/2006/relationships/slide" Target="slides/slide8.xml"/><Relationship Id="rId36" Type="http://schemas.openxmlformats.org/officeDocument/2006/relationships/font" Target="fonts/Roboto-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5-02T20:21:10.488">
    <p:pos x="6000" y="0"/>
    <p:text>accessible technology and environment for all students</p:text>
    <p:extLst>
      <p:ext uri="{C676402C-5697-4E1C-873F-D02D1690AC5C}">
        <p15:threadingInfo timeZoneBias="0"/>
      </p:ext>
      <p:ext uri="http://customooxmlschemas.google.com/">
        <go:slidesCustomData xmlns:go="http://customooxmlschemas.google.com/" commentPostId="AAAAxfuHozo"/>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4-20T16:44:30.194">
    <p:pos x="2925" y="932"/>
    <p:text>Marx, Alexandra &amp; Fuhrer, Urs &amp; Hartig, Terry. (2012). Effects of Classroom Seating Arrangements on Children's question-asking. Learn Environ Res. 2. 249-263. 10.1023/A:1009901922191.</p:text>
    <p:extLst>
      <p:ext uri="{C676402C-5697-4E1C-873F-D02D1690AC5C}">
        <p15:threadingInfo timeZoneBias="0"/>
      </p:ext>
      <p:ext uri="http://customooxmlschemas.google.com/">
        <go:slidesCustomData xmlns:go="http://customooxmlschemas.google.com/" commentPostId="AAAAxfuHoz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Module </a:t>
            </a:r>
            <a:r>
              <a:rPr lang="en-US"/>
              <a:t>A</a:t>
            </a:r>
            <a:r>
              <a:rPr b="0" i="0" lang="en-US" sz="1200" u="none" cap="none" strike="noStrike">
                <a:solidFill>
                  <a:schemeClr val="dk1"/>
                </a:solidFill>
                <a:latin typeface="Calibri"/>
                <a:ea typeface="Calibri"/>
                <a:cs typeface="Calibri"/>
                <a:sym typeface="Calibri"/>
              </a:rPr>
              <a:t> consists of two mini-modules:  Arranging the physical environment, and active supervision within the environment.</a:t>
            </a:r>
            <a:endParaRPr b="0" i="0" sz="1200" u="none" cap="none" strike="noStrike">
              <a:solidFill>
                <a:schemeClr val="dk1"/>
              </a:solidFill>
              <a:latin typeface="Calibri"/>
              <a:ea typeface="Calibri"/>
              <a:cs typeface="Calibri"/>
              <a:sym typeface="Calibri"/>
            </a:endParaRPr>
          </a:p>
        </p:txBody>
      </p:sp>
      <p:sp>
        <p:nvSpPr>
          <p:cNvPr id="111" name="Google Shape;11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There are several key ideas to think about when organizing the classroom.  Perhaps the most important is teacher proximity and access to students.  You don’t need to have all front row seats if you can easily access the students.  Its also important that students can easily face the teacher during instruction but at the same time be able to work with partners and share ideas.  An easy to use traffic flow is critical for safety.  And finally, students should always have easy access to materials.  To quote Anita Archer again”  avoid the void, for they will fill it!  I think anyone who has been in the classroom knows that to be true!</a:t>
            </a:r>
            <a:endParaRPr b="0" i="0" sz="1200" u="none" cap="none" strike="noStrike">
              <a:solidFill>
                <a:schemeClr val="dk1"/>
              </a:solidFill>
              <a:latin typeface="Calibri"/>
              <a:ea typeface="Calibri"/>
              <a:cs typeface="Calibri"/>
              <a:sym typeface="Calibri"/>
            </a:endParaRPr>
          </a:p>
        </p:txBody>
      </p:sp>
      <p:sp>
        <p:nvSpPr>
          <p:cNvPr id="197" name="Google Shape;197;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Research shows that displaying student work enhances their sense of belonging and sense of involvement and therefore they are more likely to learn.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 selection of wall postings is also important.  When done intentionally, students have access to needed information and also visual cues and reminders.  Limit</a:t>
            </a:r>
            <a:r>
              <a:rPr lang="en-US"/>
              <a:t> to what is needed versus for decoration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They also are acknowledged for their work.  At the bottom, you’ll notice something called a “Personal Best” display.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At the end of the week, students go through their folders and select an assignment for their space that represents their personal best,  and they explain to a partner why they selected it.  Now, here is the important part - The posted work will not be perfect – this is not the A+ or 100% wall - , it is designed to encourage students to reflect on their own progress and quality of work. And everyone has their designated spot on the wall.</a:t>
            </a:r>
            <a:endParaRPr b="0" i="0" sz="1200" u="none" cap="none" strike="noStrike">
              <a:solidFill>
                <a:schemeClr val="dk1"/>
              </a:solidFill>
              <a:latin typeface="Calibri"/>
              <a:ea typeface="Calibri"/>
              <a:cs typeface="Calibri"/>
              <a:sym typeface="Calibri"/>
            </a:endParaRPr>
          </a:p>
        </p:txBody>
      </p:sp>
      <p:sp>
        <p:nvSpPr>
          <p:cNvPr id="204" name="Google Shape;204;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300"/>
              <a:t>“</a:t>
            </a:r>
            <a:r>
              <a:rPr lang="en-US" sz="1100">
                <a:solidFill>
                  <a:srgbClr val="222222"/>
                </a:solidFill>
                <a:latin typeface="Arial"/>
                <a:ea typeface="Arial"/>
                <a:cs typeface="Arial"/>
                <a:sym typeface="Arial"/>
              </a:rPr>
              <a:t>Students learn best through active learning and in environments that promote relationship building, teamwork, and give them a sense of autonomy. They also learn well through the use of technology since they are more comfortable using it than any generation has ever been. The pedagogies and learning spaces play a critical role in either meeting or not meeting the needs of millennials.”   President, Angela Ford International Society of Educational Planning  (https://isep.info/wp-content/uploads/2016/04/23-1_3ClassroomDesignandLayout.pdf)</a:t>
            </a:r>
            <a:endParaRPr sz="1300"/>
          </a:p>
        </p:txBody>
      </p:sp>
      <p:sp>
        <p:nvSpPr>
          <p:cNvPr id="212" name="Google Shape;212;p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Watch these short videos for an elementary and secondary example. There are pinterest pages galore with other ideas. Flexible seating may also be a topic of conversation as well.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Watch these short videos for an elementary and secondary example. There are pinterest pages galore with other ideas. Flexible seating may also be a topic of conversation as well.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48:notes"/>
          <p:cNvSpPr txBox="1"/>
          <p:nvPr>
            <p:ph idx="1" type="body"/>
          </p:nvPr>
        </p:nvSpPr>
        <p:spPr>
          <a:xfrm>
            <a:off x="685801"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 Let’s take a moment to predict that someone may ask about the benefits of a more traditional seating arrangement.  Essentially, there are pros and cons to the various examples.  Here you can see that there may be times when the traditional matrix my be useful, while the circular arrangement on the right more readily facilitates student discussion and collaboration.</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What we want to keep in mind is that seating arrangements can also be fluid, depending on the types of activities and needs of students.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32" name="Google Shape;232;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Refer to the handout : Evaluating the Physical Organization of the Classroom.  Here is one method of collecting data and evaluating the Physical Environment.</a:t>
            </a:r>
            <a:endParaRPr b="0" i="0" sz="1200" u="none" cap="none" strike="noStrike">
              <a:solidFill>
                <a:schemeClr val="dk1"/>
              </a:solidFill>
              <a:latin typeface="Calibri"/>
              <a:ea typeface="Calibri"/>
              <a:cs typeface="Calibri"/>
              <a:sym typeface="Calibri"/>
            </a:endParaRPr>
          </a:p>
        </p:txBody>
      </p:sp>
      <p:sp>
        <p:nvSpPr>
          <p:cNvPr id="241" name="Google Shape;241;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You may also choose to use this brief version to determine if there is an orderly physical environment.</a:t>
            </a:r>
            <a:endParaRPr b="0" i="0" sz="1200" u="none" cap="none" strike="noStrike">
              <a:solidFill>
                <a:schemeClr val="dk1"/>
              </a:solidFill>
              <a:latin typeface="Calibri"/>
              <a:ea typeface="Calibri"/>
              <a:cs typeface="Calibri"/>
              <a:sym typeface="Calibri"/>
            </a:endParaRPr>
          </a:p>
        </p:txBody>
      </p:sp>
      <p:sp>
        <p:nvSpPr>
          <p:cNvPr id="249" name="Google Shape;249;p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51:notes"/>
          <p:cNvSpPr txBox="1"/>
          <p:nvPr>
            <p:ph idx="1" type="body"/>
          </p:nvPr>
        </p:nvSpPr>
        <p:spPr>
          <a:xfrm>
            <a:off x="685801"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 second and final mini-module for your pre-work is active supervision.  The definition is the process teachers use to monitor the classroom or any school setting that incorporates moving, scanning, and frequently interacting.</a:t>
            </a:r>
            <a:endParaRPr b="0" i="0" sz="1200" u="none" cap="none" strike="noStrike">
              <a:solidFill>
                <a:schemeClr val="dk1"/>
              </a:solidFill>
              <a:latin typeface="Calibri"/>
              <a:ea typeface="Calibri"/>
              <a:cs typeface="Calibri"/>
              <a:sym typeface="Calibri"/>
            </a:endParaRPr>
          </a:p>
        </p:txBody>
      </p:sp>
      <p:sp>
        <p:nvSpPr>
          <p:cNvPr id="255" name="Google Shape;255;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52:notes"/>
          <p:cNvSpPr txBox="1"/>
          <p:nvPr>
            <p:ph idx="1" type="body"/>
          </p:nvPr>
        </p:nvSpPr>
        <p:spPr>
          <a:xfrm>
            <a:off x="685801"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Supervision obviously allows you to monitor learning and to identify students who may have questions or need your assistance. Active supervision can increase student task engagement. We know that when adults are present and actively supervising, student behavior is better (Simonsen, et al., 2008). Your physical presence itself tends to reduce the occurrence of student misbehavior. It is human nature. We have all experienced how we are more likely to honor traffic regulations when a police officer is around. So it is with students. Additionally, monitoring students closely is the only way you will know if students are meeting your expectations. Having clearly defined expectations and teaching them has a limited impact without consistently upholding those expectations through supervision paired with encouragement and correction. Supervision will, of course, allow you to ensure student safety and possibly prevent problematic or even perhaps dangerous situations. Possibly most important, supervision provides an opportunity to establish positive relationships. Adult attention is one of the most powerful ways to impact student positive affect, increase compliance, and meet student needs for attention. Finally, all of the above help to improve the quality of instructional time. Sprick, Knight, Reinke, &amp; McKale (2006). say it well: </a:t>
            </a:r>
            <a:r>
              <a:rPr b="0" i="1" lang="en-US" sz="1200" u="none" cap="none" strike="noStrike">
                <a:solidFill>
                  <a:schemeClr val="dk1"/>
                </a:solidFill>
                <a:latin typeface="Calibri"/>
                <a:ea typeface="Calibri"/>
                <a:cs typeface="Calibri"/>
                <a:sym typeface="Calibri"/>
              </a:rPr>
              <a:t>“The goal of effective classroom management is not creating “perfect” children, but providing the perfect environment for enhancing their growth, using research based strategies that guide students toward increasingly responsible and motivated behavior.”</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63" name="Google Shape;263;p52:notes"/>
          <p:cNvSpPr txBox="1"/>
          <p:nvPr>
            <p:ph idx="12" type="sldNum"/>
          </p:nvPr>
        </p:nvSpPr>
        <p:spPr>
          <a:xfrm>
            <a:off x="3884613"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8" name="Google Shape;118;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5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And here is a simple way of stating it from Anita Archer.   Moving is walk around, scanning is look around, and interacting with students is talk around.</a:t>
            </a:r>
            <a:endParaRPr b="0" i="0" sz="1200" u="none" cap="none" strike="noStrike">
              <a:solidFill>
                <a:schemeClr val="dk1"/>
              </a:solidFill>
              <a:latin typeface="Calibri"/>
              <a:ea typeface="Calibri"/>
              <a:cs typeface="Calibri"/>
              <a:sym typeface="Calibri"/>
            </a:endParaRPr>
          </a:p>
        </p:txBody>
      </p:sp>
      <p:sp>
        <p:nvSpPr>
          <p:cNvPr id="271" name="Google Shape;271;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54:notes"/>
          <p:cNvSpPr txBox="1"/>
          <p:nvPr>
            <p:ph idx="1" type="body"/>
          </p:nvPr>
        </p:nvSpPr>
        <p:spPr>
          <a:xfrm>
            <a:off x="685801"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Active supervision creates a safe and supportive environment with teacher presence.  The teacher is able to respond individually to students as well as small groups of students, and can intentionally monitor what may be predictable problems.</a:t>
            </a:r>
            <a:endParaRPr b="0" i="0" sz="1200" u="none" cap="none" strike="noStrike">
              <a:solidFill>
                <a:schemeClr val="dk1"/>
              </a:solidFill>
              <a:latin typeface="Calibri"/>
              <a:ea typeface="Calibri"/>
              <a:cs typeface="Calibri"/>
              <a:sym typeface="Calibri"/>
            </a:endParaRPr>
          </a:p>
        </p:txBody>
      </p:sp>
      <p:sp>
        <p:nvSpPr>
          <p:cNvPr id="278" name="Google Shape;278;p54:notes"/>
          <p:cNvSpPr txBox="1"/>
          <p:nvPr>
            <p:ph idx="12" type="sldNum"/>
          </p:nvPr>
        </p:nvSpPr>
        <p:spPr>
          <a:xfrm>
            <a:off x="3884613"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55:notes"/>
          <p:cNvSpPr txBox="1"/>
          <p:nvPr>
            <p:ph idx="1" type="body"/>
          </p:nvPr>
        </p:nvSpPr>
        <p:spPr>
          <a:xfrm>
            <a:off x="685801"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Effective teachers use their body positioning purposefully to ensure student engagement. While instructing the class may mean gaining attention and pausing or standing in the front of the room, supervision of work or activities includes moving or circulating among students with whom you are working. When you are circulating, you will want to keep moving and avoid spending the majority of your time in any one location. Continuous movement and proximity with all students makes your presence known and heightens their attention to tasks and the expected behaviors.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This movement should be random or unpredictable so students are unsure of when you will be in proximity. It should also include moving close to noncompliant students as needed and more frequent contacts with possible targeted problem areas (Lampi, Fenty, &amp; Beaunae, 2005). Circulating allows you to be near students to demonstrate your interest in them, assist with learning tasks by answering questions, build relationships, and provide feedback–both positive and corrective.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Movement can be a challenge when working with a small group or providing individual instruction and also needing to supervise other students. You can still build in ways to periodically and unpredictably supervise the entire group. For example, during small group writing instruction, you can give students a brief task to complete while you get up and move among the large group of students briefly, then resume working with the small group.</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85" name="Google Shape;285;p55:notes"/>
          <p:cNvSpPr txBox="1"/>
          <p:nvPr>
            <p:ph idx="12" type="sldNum"/>
          </p:nvPr>
        </p:nvSpPr>
        <p:spPr>
          <a:xfrm>
            <a:off x="3884613"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5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Here is an elementary example for the playground.  Divide the area into a grid, and assign staff one area to walk around, talk around, and scan.  This strategy works well in other common areas for both elementary and secondary.</a:t>
            </a:r>
            <a:endParaRPr b="0" i="0" sz="1200" u="none" cap="none" strike="noStrike">
              <a:solidFill>
                <a:schemeClr val="dk1"/>
              </a:solidFill>
              <a:latin typeface="Calibri"/>
              <a:ea typeface="Calibri"/>
              <a:cs typeface="Calibri"/>
              <a:sym typeface="Calibri"/>
            </a:endParaRPr>
          </a:p>
        </p:txBody>
      </p:sp>
      <p:sp>
        <p:nvSpPr>
          <p:cNvPr id="291" name="Google Shape;291;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57:notes"/>
          <p:cNvSpPr txBox="1"/>
          <p:nvPr>
            <p:ph idx="1" type="body"/>
          </p:nvPr>
        </p:nvSpPr>
        <p:spPr>
          <a:xfrm>
            <a:off x="685801"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There is a relationship between the number of supervisor - to - student interactions and the instances of problem behavior (Simonsen, Fairbanks, Briesch, Myers &amp; Sugai, 2008)</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Just as moving and scanning work together, while moving and scanning you should also frequently interact with students. A friendly, open and helpful demeanor communicates care, trust, and respect and helps to build relationships. These interacting behaviors do not change when teaching, encouraging or even addressing problem behavior.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
              <a:buFont typeface="Calibri"/>
              <a:buNone/>
            </a:pPr>
            <a:r>
              <a:t/>
            </a:r>
            <a:endParaRPr/>
          </a:p>
          <a:p>
            <a:pPr indent="0" lvl="0" marL="0" marR="0" rtl="0" algn="l">
              <a:lnSpc>
                <a:spcPct val="100000"/>
              </a:lnSpc>
              <a:spcBef>
                <a:spcPts val="0"/>
              </a:spcBef>
              <a:spcAft>
                <a:spcPts val="0"/>
              </a:spcAft>
              <a:buClr>
                <a:schemeClr val="dk1"/>
              </a:buClr>
              <a:buSzPts val="300"/>
              <a:buFont typeface="Calibri"/>
              <a:buNone/>
            </a:pPr>
            <a:r>
              <a:rPr lang="en-US">
                <a:solidFill>
                  <a:srgbClr val="FF0000"/>
                </a:solidFill>
              </a:rPr>
              <a:t>2 x 10 Relationship Building. Spend 2 minutes a day for 10 days. Use with at-risk students to promote positive interactions and connections Article: https://www.ascd.org/el/articles/the-two-minute-relationship-builder</a:t>
            </a:r>
            <a:endParaRPr>
              <a:solidFill>
                <a:srgbClr val="FF0000"/>
              </a:solidFill>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98" name="Google Shape;298;p57:notes"/>
          <p:cNvSpPr txBox="1"/>
          <p:nvPr>
            <p:ph idx="12" type="sldNum"/>
          </p:nvPr>
        </p:nvSpPr>
        <p:spPr>
          <a:xfrm>
            <a:off x="3884613"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58:notes"/>
          <p:cNvSpPr txBox="1"/>
          <p:nvPr>
            <p:ph idx="1" type="body"/>
          </p:nvPr>
        </p:nvSpPr>
        <p:spPr>
          <a:xfrm>
            <a:off x="685801"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Whether you are moving around the room, working with a small group or individual, or leading the group from the front of the room, you should frequently and intentionally look around at the students. This visual scanning includes looking stu­dents in the eye. If you are moving and circulating, visually sweep all areas of the room as well as looking at the students nearest you. If you are working with an individual student, position yourself so as to scan the entire room simultaneously, or stand up occasionally and look around the room, then return to the student. When working with a group, look up and scan the room as you also, alternately, focus on the group. This visual scanning allows you to watch for instances of appropriate or inappropriate behavior that you will want to respond to now or as soon as possible. It will also help you to identify students who may need your assistance with their academic work.</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07" name="Google Shape;307;p58:notes"/>
          <p:cNvSpPr txBox="1"/>
          <p:nvPr>
            <p:ph idx="12" type="sldNum"/>
          </p:nvPr>
        </p:nvSpPr>
        <p:spPr>
          <a:xfrm>
            <a:off x="3884613"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59:notes"/>
          <p:cNvSpPr txBox="1"/>
          <p:nvPr>
            <p:ph idx="1" type="body"/>
          </p:nvPr>
        </p:nvSpPr>
        <p:spPr>
          <a:xfrm>
            <a:off x="685801"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Lets wrap up with a few common non-examples. Times when the teacher cannot see the room well, or engages to long with one student, or always follows a predictable pattern, can lead to missed opportunities to seize on the benefits of active supervision.  </a:t>
            </a:r>
            <a:endParaRPr b="0" i="0" sz="1200" u="none" cap="none" strike="noStrike">
              <a:solidFill>
                <a:schemeClr val="dk1"/>
              </a:solidFill>
              <a:latin typeface="Calibri"/>
              <a:ea typeface="Calibri"/>
              <a:cs typeface="Calibri"/>
              <a:sym typeface="Calibri"/>
            </a:endParaRPr>
          </a:p>
        </p:txBody>
      </p:sp>
      <p:sp>
        <p:nvSpPr>
          <p:cNvPr id="313" name="Google Shape;313;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60:notes"/>
          <p:cNvSpPr txBox="1"/>
          <p:nvPr>
            <p:ph idx="1" type="body"/>
          </p:nvPr>
        </p:nvSpPr>
        <p:spPr>
          <a:xfrm>
            <a:off x="685801"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Here is a classroom snapshot for Active Supervision with a simple data collection process.  You may pause here and ask yourself if this might be an effective reflection tool, or which components are already reflected in your walk throughs.</a:t>
            </a:r>
            <a:endParaRPr b="0" i="0" sz="1200" u="none" cap="none" strike="noStrike">
              <a:solidFill>
                <a:schemeClr val="dk1"/>
              </a:solidFill>
              <a:latin typeface="Calibri"/>
              <a:ea typeface="Calibri"/>
              <a:cs typeface="Calibri"/>
              <a:sym typeface="Calibri"/>
            </a:endParaRPr>
          </a:p>
        </p:txBody>
      </p:sp>
      <p:sp>
        <p:nvSpPr>
          <p:cNvPr id="319" name="Google Shape;319;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 definition of Physical Environment is simply creating a safe and functional classroom space. Anita Archer likes to describe it this way:  The script has been written (that’s the lesson planning), the play is about to start (your delivery of instruction) but first, the stage must be set (and that is classroom organization or arrangement of the physical environment)</a:t>
            </a:r>
            <a:endParaRPr b="0" i="0" sz="1200" u="none" cap="none" strike="noStrike">
              <a:solidFill>
                <a:schemeClr val="dk1"/>
              </a:solidFill>
              <a:latin typeface="Calibri"/>
              <a:ea typeface="Calibri"/>
              <a:cs typeface="Calibri"/>
              <a:sym typeface="Calibri"/>
            </a:endParaRPr>
          </a:p>
        </p:txBody>
      </p:sp>
      <p:sp>
        <p:nvSpPr>
          <p:cNvPr id="126" name="Google Shape;126;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4:notes"/>
          <p:cNvSpPr txBox="1"/>
          <p:nvPr>
            <p:ph idx="1" type="body"/>
          </p:nvPr>
        </p:nvSpPr>
        <p:spPr>
          <a:xfrm>
            <a:off x="685801"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Take a moment to scan the reasons why this “set up” for instruction is so important.  This is also our first opportunity to demonstrate the interconnectedness of academic and behavioral practices.</a:t>
            </a:r>
            <a:endParaRPr b="0" i="0" sz="1200" u="none" cap="none" strike="noStrike">
              <a:solidFill>
                <a:schemeClr val="dk1"/>
              </a:solidFill>
              <a:latin typeface="Calibri"/>
              <a:ea typeface="Calibri"/>
              <a:cs typeface="Calibri"/>
              <a:sym typeface="Calibri"/>
            </a:endParaRPr>
          </a:p>
        </p:txBody>
      </p:sp>
      <p:sp>
        <p:nvSpPr>
          <p:cNvPr id="133" name="Google Shape;13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Four classroom contexts. How children engage within these contexts affects their ability to learn.</a:t>
            </a:r>
            <a:endParaRPr/>
          </a:p>
          <a:p>
            <a:pPr indent="0" lvl="0" marL="0" rtl="0" algn="l">
              <a:lnSpc>
                <a:spcPct val="100000"/>
              </a:lnSpc>
              <a:spcBef>
                <a:spcPts val="0"/>
              </a:spcBef>
              <a:spcAft>
                <a:spcPts val="0"/>
              </a:spcAft>
              <a:buSzPts val="1400"/>
              <a:buNone/>
            </a:pPr>
            <a:r>
              <a:rPr lang="en-US"/>
              <a:t>These settings direct engagement, which enhances learning, which affects desired behaviors.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Physical Context: all physical components within a classroom. Wall decor, lighting, layout, temperature, desk and chair design, seating opportunities, supplies and resources, and calming spaces.</a:t>
            </a:r>
            <a:endParaRPr/>
          </a:p>
          <a:p>
            <a:pPr indent="0" lvl="0" marL="0" rtl="0" algn="l">
              <a:lnSpc>
                <a:spcPct val="100000"/>
              </a:lnSpc>
              <a:spcBef>
                <a:spcPts val="0"/>
              </a:spcBef>
              <a:spcAft>
                <a:spcPts val="0"/>
              </a:spcAft>
              <a:buSzPts val="1400"/>
              <a:buNone/>
            </a:pPr>
            <a:r>
              <a:rPr lang="en-US"/>
              <a:t>Social Context: Interactions with peers, teachers/staff, and emotional reactions to scenarios during the learning day</a:t>
            </a:r>
            <a:endParaRPr/>
          </a:p>
          <a:p>
            <a:pPr indent="0" lvl="0" marL="0" rtl="0" algn="l">
              <a:lnSpc>
                <a:spcPct val="100000"/>
              </a:lnSpc>
              <a:spcBef>
                <a:spcPts val="0"/>
              </a:spcBef>
              <a:spcAft>
                <a:spcPts val="0"/>
              </a:spcAft>
              <a:buSzPts val="1400"/>
              <a:buNone/>
            </a:pPr>
            <a:r>
              <a:rPr lang="en-US"/>
              <a:t>Cultural Context: Culture of the classroom. Includes the norms developed by the whole, expectations of the teacher regarding operations and performance.</a:t>
            </a:r>
            <a:endParaRPr/>
          </a:p>
          <a:p>
            <a:pPr indent="0" lvl="0" marL="0" rtl="0" algn="l">
              <a:lnSpc>
                <a:spcPct val="100000"/>
              </a:lnSpc>
              <a:spcBef>
                <a:spcPts val="0"/>
              </a:spcBef>
              <a:spcAft>
                <a:spcPts val="0"/>
              </a:spcAft>
              <a:buSzPts val="1400"/>
              <a:buNone/>
            </a:pPr>
            <a:r>
              <a:rPr lang="en-US"/>
              <a:t>Temporal Context: Timing and routines within the classroom</a:t>
            </a:r>
            <a:endParaRPr/>
          </a:p>
          <a:p>
            <a:pPr indent="0" lvl="0" marL="0" rtl="0" algn="l">
              <a:lnSpc>
                <a:spcPct val="142857"/>
              </a:lnSpc>
              <a:spcBef>
                <a:spcPts val="500"/>
              </a:spcBef>
              <a:spcAft>
                <a:spcPts val="0"/>
              </a:spcAft>
              <a:buClr>
                <a:schemeClr val="dk1"/>
              </a:buClr>
              <a:buSzPts val="1100"/>
              <a:buFont typeface="Arial"/>
              <a:buNone/>
            </a:pPr>
            <a:r>
              <a:rPr lang="en-US" sz="1050">
                <a:latin typeface="Roboto"/>
                <a:ea typeface="Roboto"/>
                <a:cs typeface="Roboto"/>
                <a:sym typeface="Roboto"/>
              </a:rPr>
              <a:t>Stearns, K. (2022). Creating a Sensory Friendly Classroom (dissertation).</a:t>
            </a:r>
            <a:endParaRPr/>
          </a:p>
        </p:txBody>
      </p:sp>
      <p:sp>
        <p:nvSpPr>
          <p:cNvPr id="142" name="Google Shape;142;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What sensory friendly practices can you spot?</a:t>
            </a:r>
            <a:endParaRPr/>
          </a:p>
        </p:txBody>
      </p:sp>
      <p:sp>
        <p:nvSpPr>
          <p:cNvPr id="152" name="Google Shape;152;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What sensory friendly practices can you spot?</a:t>
            </a:r>
            <a:endParaRPr/>
          </a:p>
        </p:txBody>
      </p:sp>
      <p:sp>
        <p:nvSpPr>
          <p:cNvPr id="163" name="Google Shape;163;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What sensory friendly practices can you spot?</a:t>
            </a:r>
            <a:endParaRPr/>
          </a:p>
        </p:txBody>
      </p:sp>
      <p:sp>
        <p:nvSpPr>
          <p:cNvPr id="175" name="Google Shape;175;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What sensory friendly practices can you spot?</a:t>
            </a:r>
            <a:endParaRPr/>
          </a:p>
        </p:txBody>
      </p:sp>
      <p:sp>
        <p:nvSpPr>
          <p:cNvPr id="186" name="Google Shape;186;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pic>
        <p:nvPicPr>
          <p:cNvPr descr="Decorative Image of Smiling kids" id="13" name="Google Shape;13;p12" title="Decorative image"/>
          <p:cNvPicPr preferRelativeResize="0"/>
          <p:nvPr/>
        </p:nvPicPr>
        <p:blipFill rotWithShape="1">
          <a:blip r:embed="rId2">
            <a:alphaModFix/>
          </a:blip>
          <a:srcRect b="0" l="0" r="0" t="0"/>
          <a:stretch/>
        </p:blipFill>
        <p:spPr>
          <a:xfrm>
            <a:off x="0" y="1556656"/>
            <a:ext cx="9147018" cy="2849511"/>
          </a:xfrm>
          <a:prstGeom prst="rect">
            <a:avLst/>
          </a:prstGeom>
          <a:noFill/>
          <a:ln>
            <a:noFill/>
          </a:ln>
        </p:spPr>
      </p:pic>
      <p:sp>
        <p:nvSpPr>
          <p:cNvPr id="14" name="Google Shape;14;p12"/>
          <p:cNvSpPr txBox="1"/>
          <p:nvPr>
            <p:ph type="ctrTitle"/>
          </p:nvPr>
        </p:nvSpPr>
        <p:spPr>
          <a:xfrm>
            <a:off x="953254" y="3671154"/>
            <a:ext cx="7240509" cy="1470025"/>
          </a:xfrm>
          <a:prstGeom prst="rect">
            <a:avLst/>
          </a:prstGeom>
          <a:solidFill>
            <a:schemeClr val="lt1">
              <a:alpha val="67058"/>
            </a:schemeClr>
          </a:solidFill>
          <a:ln cap="flat" cmpd="sng" w="19050">
            <a:solidFill>
              <a:srgbClr val="003369"/>
            </a:solidFill>
            <a:prstDash val="solid"/>
            <a:miter lim="800000"/>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2"/>
          <p:cNvSpPr txBox="1"/>
          <p:nvPr>
            <p:ph idx="1" type="subTitle"/>
          </p:nvPr>
        </p:nvSpPr>
        <p:spPr>
          <a:xfrm>
            <a:off x="1373109" y="5257800"/>
            <a:ext cx="6400800" cy="914400"/>
          </a:xfrm>
          <a:prstGeom prst="rect">
            <a:avLst/>
          </a:prstGeom>
          <a:solidFill>
            <a:schemeClr val="lt1">
              <a:alpha val="67058"/>
            </a:schemeClr>
          </a:solid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16" name="Google Shape;16;p12"/>
          <p:cNvPicPr preferRelativeResize="0"/>
          <p:nvPr/>
        </p:nvPicPr>
        <p:blipFill rotWithShape="1">
          <a:blip r:embed="rId3">
            <a:alphaModFix/>
          </a:blip>
          <a:srcRect b="0" l="0" r="0" t="0"/>
          <a:stretch/>
        </p:blipFill>
        <p:spPr>
          <a:xfrm>
            <a:off x="3200400" y="0"/>
            <a:ext cx="2667000" cy="15566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54" name="Shape 54"/>
        <p:cNvGrpSpPr/>
        <p:nvPr/>
      </p:nvGrpSpPr>
      <p:grpSpPr>
        <a:xfrm>
          <a:off x="0" y="0"/>
          <a:ext cx="0" cy="0"/>
          <a:chOff x="0" y="0"/>
          <a:chExt cx="0" cy="0"/>
        </a:xfrm>
      </p:grpSpPr>
      <p:sp>
        <p:nvSpPr>
          <p:cNvPr id="55" name="Google Shape;55;p23"/>
          <p:cNvSpPr txBox="1"/>
          <p:nvPr>
            <p:ph idx="1" type="body"/>
          </p:nvPr>
        </p:nvSpPr>
        <p:spPr>
          <a:xfrm>
            <a:off x="457201" y="1600201"/>
            <a:ext cx="8229600" cy="358139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6" name="Google Shape;56;p23"/>
          <p:cNvSpPr txBox="1"/>
          <p:nvPr>
            <p:ph type="title"/>
          </p:nvPr>
        </p:nvSpPr>
        <p:spPr>
          <a:xfrm>
            <a:off x="2057400" y="228600"/>
            <a:ext cx="6857999" cy="990600"/>
          </a:xfrm>
          <a:prstGeom prst="rect">
            <a:avLst/>
          </a:prstGeom>
          <a:solidFill>
            <a:srgbClr val="003369"/>
          </a:solid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7" name="Google Shape;57;p23"/>
          <p:cNvPicPr preferRelativeResize="0"/>
          <p:nvPr/>
        </p:nvPicPr>
        <p:blipFill rotWithShape="1">
          <a:blip r:embed="rId2">
            <a:alphaModFix/>
          </a:blip>
          <a:srcRect b="0" l="0" r="0" t="0"/>
          <a:stretch/>
        </p:blipFill>
        <p:spPr>
          <a:xfrm>
            <a:off x="94165" y="229041"/>
            <a:ext cx="1700129" cy="989718"/>
          </a:xfrm>
          <a:prstGeom prst="rect">
            <a:avLst/>
          </a:prstGeom>
          <a:noFill/>
          <a:ln>
            <a:noFill/>
          </a:ln>
        </p:spPr>
      </p:pic>
      <p:pic>
        <p:nvPicPr>
          <p:cNvPr id="58" name="Google Shape;58;p23"/>
          <p:cNvPicPr preferRelativeResize="0"/>
          <p:nvPr/>
        </p:nvPicPr>
        <p:blipFill rotWithShape="1">
          <a:blip r:embed="rId3">
            <a:alphaModFix/>
          </a:blip>
          <a:srcRect b="0" l="0" r="-235" t="0"/>
          <a:stretch/>
        </p:blipFill>
        <p:spPr>
          <a:xfrm>
            <a:off x="0" y="5249173"/>
            <a:ext cx="9144000" cy="168071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18"/>
          <p:cNvSpPr txBox="1"/>
          <p:nvPr>
            <p:ph type="title"/>
          </p:nvPr>
        </p:nvSpPr>
        <p:spPr>
          <a:xfrm>
            <a:off x="914400" y="273050"/>
            <a:ext cx="2551113" cy="1162050"/>
          </a:xfrm>
          <a:prstGeom prst="rect">
            <a:avLst/>
          </a:prstGeom>
          <a:solidFill>
            <a:schemeClr val="lt1"/>
          </a:solid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Verdana"/>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8"/>
          <p:cNvSpPr txBox="1"/>
          <p:nvPr>
            <p:ph idx="1" type="body"/>
          </p:nvPr>
        </p:nvSpPr>
        <p:spPr>
          <a:xfrm>
            <a:off x="3575050" y="273051"/>
            <a:ext cx="5111750" cy="5674828"/>
          </a:xfrm>
          <a:prstGeom prst="rect">
            <a:avLst/>
          </a:prstGeom>
          <a:solidFill>
            <a:schemeClr val="lt1"/>
          </a:solidFill>
          <a:ln cap="flat" cmpd="sng" w="38100">
            <a:solidFill>
              <a:srgbClr val="003369"/>
            </a:solidFill>
            <a:prstDash val="dash"/>
            <a:round/>
            <a:headEnd len="sm" w="sm" type="none"/>
            <a:tailEnd len="sm" w="sm" type="none"/>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2" name="Google Shape;62;p18"/>
          <p:cNvSpPr txBox="1"/>
          <p:nvPr>
            <p:ph idx="2" type="body"/>
          </p:nvPr>
        </p:nvSpPr>
        <p:spPr>
          <a:xfrm>
            <a:off x="457200" y="1435101"/>
            <a:ext cx="3008313" cy="4512778"/>
          </a:xfrm>
          <a:prstGeom prst="rect">
            <a:avLst/>
          </a:prstGeom>
          <a:solidFill>
            <a:srgbClr val="003369">
              <a:alpha val="74117"/>
            </a:srgbClr>
          </a:solid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lt1"/>
              </a:buClr>
              <a:buSzPts val="2400"/>
              <a:buNone/>
              <a:defRPr sz="2400">
                <a:solidFill>
                  <a:schemeClr val="lt1"/>
                </a:solidFil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3" name="Google Shape;63;p18"/>
          <p:cNvSpPr/>
          <p:nvPr/>
        </p:nvSpPr>
        <p:spPr>
          <a:xfrm>
            <a:off x="457200" y="273362"/>
            <a:ext cx="457200" cy="1161288"/>
          </a:xfrm>
          <a:prstGeom prst="rect">
            <a:avLst/>
          </a:prstGeom>
          <a:solidFill>
            <a:srgbClr val="0033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id="64" name="Google Shape;64;p18"/>
          <p:cNvPicPr preferRelativeResize="0"/>
          <p:nvPr/>
        </p:nvPicPr>
        <p:blipFill rotWithShape="1">
          <a:blip r:embed="rId2">
            <a:alphaModFix/>
          </a:blip>
          <a:srcRect b="0" l="0" r="0" t="0"/>
          <a:stretch/>
        </p:blipFill>
        <p:spPr>
          <a:xfrm>
            <a:off x="7467600" y="5947878"/>
            <a:ext cx="1559301" cy="91012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65" name="Shape 65"/>
        <p:cNvGrpSpPr/>
        <p:nvPr/>
      </p:nvGrpSpPr>
      <p:grpSpPr>
        <a:xfrm>
          <a:off x="0" y="0"/>
          <a:ext cx="0" cy="0"/>
          <a:chOff x="0" y="0"/>
          <a:chExt cx="0" cy="0"/>
        </a:xfrm>
      </p:grpSpPr>
      <p:pic>
        <p:nvPicPr>
          <p:cNvPr id="66" name="Google Shape;66;p19"/>
          <p:cNvPicPr preferRelativeResize="0"/>
          <p:nvPr/>
        </p:nvPicPr>
        <p:blipFill rotWithShape="1">
          <a:blip r:embed="rId2">
            <a:alphaModFix/>
          </a:blip>
          <a:srcRect b="0" l="0" r="0" t="0"/>
          <a:stretch/>
        </p:blipFill>
        <p:spPr>
          <a:xfrm>
            <a:off x="0" y="1876147"/>
            <a:ext cx="9147018" cy="2210529"/>
          </a:xfrm>
          <a:prstGeom prst="rect">
            <a:avLst/>
          </a:prstGeom>
          <a:noFill/>
          <a:ln>
            <a:noFill/>
          </a:ln>
        </p:spPr>
      </p:pic>
      <p:sp>
        <p:nvSpPr>
          <p:cNvPr id="67" name="Google Shape;67;p19"/>
          <p:cNvSpPr txBox="1"/>
          <p:nvPr>
            <p:ph type="ctrTitle"/>
          </p:nvPr>
        </p:nvSpPr>
        <p:spPr>
          <a:xfrm>
            <a:off x="953254" y="3671154"/>
            <a:ext cx="7240509" cy="1470025"/>
          </a:xfrm>
          <a:prstGeom prst="rect">
            <a:avLst/>
          </a:prstGeom>
          <a:solidFill>
            <a:schemeClr val="lt1">
              <a:alpha val="67058"/>
            </a:schemeClr>
          </a:solidFill>
          <a:ln cap="flat" cmpd="sng" w="19050">
            <a:solidFill>
              <a:srgbClr val="003369"/>
            </a:solidFill>
            <a:prstDash val="solid"/>
            <a:miter lim="800000"/>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9"/>
          <p:cNvSpPr txBox="1"/>
          <p:nvPr>
            <p:ph idx="1" type="subTitle"/>
          </p:nvPr>
        </p:nvSpPr>
        <p:spPr>
          <a:xfrm>
            <a:off x="1373109" y="5257800"/>
            <a:ext cx="6400800" cy="914400"/>
          </a:xfrm>
          <a:prstGeom prst="rect">
            <a:avLst/>
          </a:prstGeom>
          <a:solidFill>
            <a:schemeClr val="lt1">
              <a:alpha val="67058"/>
            </a:schemeClr>
          </a:solid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69" name="Google Shape;69;p19"/>
          <p:cNvPicPr preferRelativeResize="0"/>
          <p:nvPr/>
        </p:nvPicPr>
        <p:blipFill rotWithShape="1">
          <a:blip r:embed="rId3">
            <a:alphaModFix/>
          </a:blip>
          <a:srcRect b="0" l="0" r="0" t="0"/>
          <a:stretch/>
        </p:blipFill>
        <p:spPr>
          <a:xfrm>
            <a:off x="3200400" y="2040"/>
            <a:ext cx="2667000" cy="15525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70" name="Shape 70"/>
        <p:cNvGrpSpPr/>
        <p:nvPr/>
      </p:nvGrpSpPr>
      <p:grpSpPr>
        <a:xfrm>
          <a:off x="0" y="0"/>
          <a:ext cx="0" cy="0"/>
          <a:chOff x="0" y="0"/>
          <a:chExt cx="0" cy="0"/>
        </a:xfrm>
      </p:grpSpPr>
      <p:pic>
        <p:nvPicPr>
          <p:cNvPr id="71" name="Google Shape;71;p20"/>
          <p:cNvPicPr preferRelativeResize="0"/>
          <p:nvPr/>
        </p:nvPicPr>
        <p:blipFill rotWithShape="1">
          <a:blip r:embed="rId2">
            <a:alphaModFix/>
          </a:blip>
          <a:srcRect b="0" l="0" r="0" t="0"/>
          <a:stretch/>
        </p:blipFill>
        <p:spPr>
          <a:xfrm>
            <a:off x="0" y="1876147"/>
            <a:ext cx="9147018" cy="2210529"/>
          </a:xfrm>
          <a:prstGeom prst="rect">
            <a:avLst/>
          </a:prstGeom>
          <a:noFill/>
          <a:ln>
            <a:noFill/>
          </a:ln>
        </p:spPr>
      </p:pic>
      <p:sp>
        <p:nvSpPr>
          <p:cNvPr id="72" name="Google Shape;72;p20"/>
          <p:cNvSpPr txBox="1"/>
          <p:nvPr>
            <p:ph type="ctrTitle"/>
          </p:nvPr>
        </p:nvSpPr>
        <p:spPr>
          <a:xfrm>
            <a:off x="953254" y="3671154"/>
            <a:ext cx="7240509" cy="1470025"/>
          </a:xfrm>
          <a:prstGeom prst="rect">
            <a:avLst/>
          </a:prstGeom>
          <a:solidFill>
            <a:schemeClr val="lt1">
              <a:alpha val="67058"/>
            </a:schemeClr>
          </a:solidFill>
          <a:ln cap="flat" cmpd="sng" w="19050">
            <a:solidFill>
              <a:srgbClr val="003369"/>
            </a:solidFill>
            <a:prstDash val="solid"/>
            <a:miter lim="800000"/>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0"/>
          <p:cNvSpPr txBox="1"/>
          <p:nvPr>
            <p:ph idx="1" type="subTitle"/>
          </p:nvPr>
        </p:nvSpPr>
        <p:spPr>
          <a:xfrm>
            <a:off x="1373109" y="5257800"/>
            <a:ext cx="6400800" cy="914400"/>
          </a:xfrm>
          <a:prstGeom prst="rect">
            <a:avLst/>
          </a:prstGeom>
          <a:solidFill>
            <a:schemeClr val="lt1">
              <a:alpha val="67058"/>
            </a:schemeClr>
          </a:solid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74" name="Google Shape;74;p20"/>
          <p:cNvPicPr preferRelativeResize="0"/>
          <p:nvPr/>
        </p:nvPicPr>
        <p:blipFill rotWithShape="1">
          <a:blip r:embed="rId3">
            <a:alphaModFix/>
          </a:blip>
          <a:srcRect b="0" l="0" r="0" t="0"/>
          <a:stretch/>
        </p:blipFill>
        <p:spPr>
          <a:xfrm>
            <a:off x="3200400" y="2040"/>
            <a:ext cx="2667000" cy="15525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75" name="Shape 75"/>
        <p:cNvGrpSpPr/>
        <p:nvPr/>
      </p:nvGrpSpPr>
      <p:grpSpPr>
        <a:xfrm>
          <a:off x="0" y="0"/>
          <a:ext cx="0" cy="0"/>
          <a:chOff x="0" y="0"/>
          <a:chExt cx="0" cy="0"/>
        </a:xfrm>
      </p:grpSpPr>
      <p:pic>
        <p:nvPicPr>
          <p:cNvPr id="76" name="Google Shape;76;p22"/>
          <p:cNvPicPr preferRelativeResize="0"/>
          <p:nvPr/>
        </p:nvPicPr>
        <p:blipFill rotWithShape="1">
          <a:blip r:embed="rId2">
            <a:alphaModFix/>
          </a:blip>
          <a:srcRect b="0" l="0" r="0" t="0"/>
          <a:stretch/>
        </p:blipFill>
        <p:spPr>
          <a:xfrm>
            <a:off x="0" y="1599831"/>
            <a:ext cx="9147018" cy="2763161"/>
          </a:xfrm>
          <a:prstGeom prst="rect">
            <a:avLst/>
          </a:prstGeom>
          <a:noFill/>
          <a:ln>
            <a:noFill/>
          </a:ln>
        </p:spPr>
      </p:pic>
      <p:sp>
        <p:nvSpPr>
          <p:cNvPr id="77" name="Google Shape;77;p22"/>
          <p:cNvSpPr txBox="1"/>
          <p:nvPr>
            <p:ph type="ctrTitle"/>
          </p:nvPr>
        </p:nvSpPr>
        <p:spPr>
          <a:xfrm>
            <a:off x="953254" y="3671154"/>
            <a:ext cx="7240509" cy="1470025"/>
          </a:xfrm>
          <a:prstGeom prst="rect">
            <a:avLst/>
          </a:prstGeom>
          <a:solidFill>
            <a:schemeClr val="lt1">
              <a:alpha val="67058"/>
            </a:schemeClr>
          </a:solidFill>
          <a:ln cap="flat" cmpd="sng" w="19050">
            <a:solidFill>
              <a:srgbClr val="003369"/>
            </a:solidFill>
            <a:prstDash val="solid"/>
            <a:miter lim="800000"/>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 type="subTitle"/>
          </p:nvPr>
        </p:nvSpPr>
        <p:spPr>
          <a:xfrm>
            <a:off x="1373109" y="5257800"/>
            <a:ext cx="6400800" cy="914400"/>
          </a:xfrm>
          <a:prstGeom prst="rect">
            <a:avLst/>
          </a:prstGeom>
          <a:solidFill>
            <a:schemeClr val="lt1">
              <a:alpha val="67058"/>
            </a:schemeClr>
          </a:solid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79" name="Google Shape;79;p22"/>
          <p:cNvPicPr preferRelativeResize="0"/>
          <p:nvPr/>
        </p:nvPicPr>
        <p:blipFill rotWithShape="1">
          <a:blip r:embed="rId3">
            <a:alphaModFix/>
          </a:blip>
          <a:srcRect b="0" l="0" r="0" t="0"/>
          <a:stretch/>
        </p:blipFill>
        <p:spPr>
          <a:xfrm>
            <a:off x="3200401" y="2040"/>
            <a:ext cx="2666998" cy="155257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80" name="Shape 80"/>
        <p:cNvGrpSpPr/>
        <p:nvPr/>
      </p:nvGrpSpPr>
      <p:grpSpPr>
        <a:xfrm>
          <a:off x="0" y="0"/>
          <a:ext cx="0" cy="0"/>
          <a:chOff x="0" y="0"/>
          <a:chExt cx="0" cy="0"/>
        </a:xfrm>
      </p:grpSpPr>
      <p:sp>
        <p:nvSpPr>
          <p:cNvPr id="81" name="Google Shape;81;p24"/>
          <p:cNvSpPr txBox="1"/>
          <p:nvPr>
            <p:ph idx="1" type="body"/>
          </p:nvPr>
        </p:nvSpPr>
        <p:spPr>
          <a:xfrm>
            <a:off x="457201" y="1600201"/>
            <a:ext cx="8229600" cy="358139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 name="Google Shape;82;p24"/>
          <p:cNvSpPr txBox="1"/>
          <p:nvPr>
            <p:ph type="title"/>
          </p:nvPr>
        </p:nvSpPr>
        <p:spPr>
          <a:xfrm>
            <a:off x="2057400" y="228600"/>
            <a:ext cx="6857999" cy="990600"/>
          </a:xfrm>
          <a:prstGeom prst="rect">
            <a:avLst/>
          </a:prstGeom>
          <a:solidFill>
            <a:srgbClr val="003369"/>
          </a:solid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3" name="Google Shape;83;p24"/>
          <p:cNvPicPr preferRelativeResize="0"/>
          <p:nvPr/>
        </p:nvPicPr>
        <p:blipFill rotWithShape="1">
          <a:blip r:embed="rId2">
            <a:alphaModFix/>
          </a:blip>
          <a:srcRect b="0" l="0" r="0" t="0"/>
          <a:stretch/>
        </p:blipFill>
        <p:spPr>
          <a:xfrm>
            <a:off x="94165" y="229041"/>
            <a:ext cx="1700129" cy="989718"/>
          </a:xfrm>
          <a:prstGeom prst="rect">
            <a:avLst/>
          </a:prstGeom>
          <a:noFill/>
          <a:ln>
            <a:noFill/>
          </a:ln>
        </p:spPr>
      </p:pic>
      <p:pic>
        <p:nvPicPr>
          <p:cNvPr descr="A group of people smiling&#10;&#10;Description automatically generated with medium confidence" id="84" name="Google Shape;84;p24"/>
          <p:cNvPicPr preferRelativeResize="0"/>
          <p:nvPr/>
        </p:nvPicPr>
        <p:blipFill rotWithShape="1">
          <a:blip r:embed="rId3">
            <a:alphaModFix/>
          </a:blip>
          <a:srcRect b="0" l="0" r="0" t="0"/>
          <a:stretch/>
        </p:blipFill>
        <p:spPr>
          <a:xfrm>
            <a:off x="0" y="5249173"/>
            <a:ext cx="9144000" cy="168071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85" name="Shape 85"/>
        <p:cNvGrpSpPr/>
        <p:nvPr/>
      </p:nvGrpSpPr>
      <p:grpSpPr>
        <a:xfrm>
          <a:off x="0" y="0"/>
          <a:ext cx="0" cy="0"/>
          <a:chOff x="0" y="0"/>
          <a:chExt cx="0" cy="0"/>
        </a:xfrm>
      </p:grpSpPr>
      <p:sp>
        <p:nvSpPr>
          <p:cNvPr id="86" name="Google Shape;86;p25"/>
          <p:cNvSpPr txBox="1"/>
          <p:nvPr>
            <p:ph idx="1" type="body"/>
          </p:nvPr>
        </p:nvSpPr>
        <p:spPr>
          <a:xfrm>
            <a:off x="457201" y="1600201"/>
            <a:ext cx="8229600" cy="358139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7" name="Google Shape;87;p25"/>
          <p:cNvSpPr txBox="1"/>
          <p:nvPr>
            <p:ph type="title"/>
          </p:nvPr>
        </p:nvSpPr>
        <p:spPr>
          <a:xfrm>
            <a:off x="2057400" y="228600"/>
            <a:ext cx="6857999" cy="990600"/>
          </a:xfrm>
          <a:prstGeom prst="rect">
            <a:avLst/>
          </a:prstGeom>
          <a:solidFill>
            <a:srgbClr val="003369"/>
          </a:solid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8" name="Google Shape;88;p25"/>
          <p:cNvPicPr preferRelativeResize="0"/>
          <p:nvPr/>
        </p:nvPicPr>
        <p:blipFill rotWithShape="1">
          <a:blip r:embed="rId2">
            <a:alphaModFix/>
          </a:blip>
          <a:srcRect b="0" l="0" r="0" t="0"/>
          <a:stretch/>
        </p:blipFill>
        <p:spPr>
          <a:xfrm>
            <a:off x="94165" y="228600"/>
            <a:ext cx="1700129" cy="990600"/>
          </a:xfrm>
          <a:prstGeom prst="rect">
            <a:avLst/>
          </a:prstGeom>
          <a:noFill/>
          <a:ln>
            <a:noFill/>
          </a:ln>
        </p:spPr>
      </p:pic>
      <p:pic>
        <p:nvPicPr>
          <p:cNvPr id="89" name="Google Shape;89;p25"/>
          <p:cNvPicPr preferRelativeResize="0"/>
          <p:nvPr/>
        </p:nvPicPr>
        <p:blipFill rotWithShape="1">
          <a:blip r:embed="rId3">
            <a:alphaModFix/>
          </a:blip>
          <a:srcRect b="0" l="0" r="0" t="0"/>
          <a:stretch/>
        </p:blipFill>
        <p:spPr>
          <a:xfrm>
            <a:off x="0" y="5249173"/>
            <a:ext cx="9144000" cy="168071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90" name="Shape 90"/>
        <p:cNvGrpSpPr/>
        <p:nvPr/>
      </p:nvGrpSpPr>
      <p:grpSpPr>
        <a:xfrm>
          <a:off x="0" y="0"/>
          <a:ext cx="0" cy="0"/>
          <a:chOff x="0" y="0"/>
          <a:chExt cx="0" cy="0"/>
        </a:xfrm>
      </p:grpSpPr>
      <p:sp>
        <p:nvSpPr>
          <p:cNvPr id="91" name="Google Shape;91;p26"/>
          <p:cNvSpPr txBox="1"/>
          <p:nvPr>
            <p:ph idx="1" type="body"/>
          </p:nvPr>
        </p:nvSpPr>
        <p:spPr>
          <a:xfrm>
            <a:off x="457201" y="1600201"/>
            <a:ext cx="8229600" cy="358139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2" name="Google Shape;92;p26"/>
          <p:cNvSpPr txBox="1"/>
          <p:nvPr>
            <p:ph type="title"/>
          </p:nvPr>
        </p:nvSpPr>
        <p:spPr>
          <a:xfrm>
            <a:off x="2057400" y="228600"/>
            <a:ext cx="6857999" cy="990600"/>
          </a:xfrm>
          <a:prstGeom prst="rect">
            <a:avLst/>
          </a:prstGeom>
          <a:solidFill>
            <a:srgbClr val="003369"/>
          </a:solid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3" name="Google Shape;93;p26"/>
          <p:cNvPicPr preferRelativeResize="0"/>
          <p:nvPr/>
        </p:nvPicPr>
        <p:blipFill rotWithShape="1">
          <a:blip r:embed="rId2">
            <a:alphaModFix/>
          </a:blip>
          <a:srcRect b="0" l="0" r="0" t="0"/>
          <a:stretch/>
        </p:blipFill>
        <p:spPr>
          <a:xfrm>
            <a:off x="94165" y="229041"/>
            <a:ext cx="1700129" cy="989718"/>
          </a:xfrm>
          <a:prstGeom prst="rect">
            <a:avLst/>
          </a:prstGeom>
          <a:noFill/>
          <a:ln>
            <a:noFill/>
          </a:ln>
        </p:spPr>
      </p:pic>
      <p:pic>
        <p:nvPicPr>
          <p:cNvPr id="94" name="Google Shape;94;p26"/>
          <p:cNvPicPr preferRelativeResize="0"/>
          <p:nvPr/>
        </p:nvPicPr>
        <p:blipFill rotWithShape="1">
          <a:blip r:embed="rId3">
            <a:alphaModFix/>
          </a:blip>
          <a:srcRect b="0" l="0" r="0" t="0"/>
          <a:stretch/>
        </p:blipFill>
        <p:spPr>
          <a:xfrm>
            <a:off x="0" y="5249173"/>
            <a:ext cx="9144000" cy="168071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95" name="Shape 95"/>
        <p:cNvGrpSpPr/>
        <p:nvPr/>
      </p:nvGrpSpPr>
      <p:grpSpPr>
        <a:xfrm>
          <a:off x="0" y="0"/>
          <a:ext cx="0" cy="0"/>
          <a:chOff x="0" y="0"/>
          <a:chExt cx="0" cy="0"/>
        </a:xfrm>
      </p:grpSpPr>
      <p:sp>
        <p:nvSpPr>
          <p:cNvPr id="96" name="Google Shape;96;p27"/>
          <p:cNvSpPr txBox="1"/>
          <p:nvPr>
            <p:ph idx="1" type="body"/>
          </p:nvPr>
        </p:nvSpPr>
        <p:spPr>
          <a:xfrm>
            <a:off x="457201" y="1600201"/>
            <a:ext cx="8229600" cy="358139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7" name="Google Shape;97;p27"/>
          <p:cNvSpPr txBox="1"/>
          <p:nvPr>
            <p:ph type="title"/>
          </p:nvPr>
        </p:nvSpPr>
        <p:spPr>
          <a:xfrm>
            <a:off x="2057400" y="228600"/>
            <a:ext cx="6857999" cy="990600"/>
          </a:xfrm>
          <a:prstGeom prst="rect">
            <a:avLst/>
          </a:prstGeom>
          <a:solidFill>
            <a:srgbClr val="003369"/>
          </a:solid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8" name="Google Shape;98;p27"/>
          <p:cNvPicPr preferRelativeResize="0"/>
          <p:nvPr/>
        </p:nvPicPr>
        <p:blipFill rotWithShape="1">
          <a:blip r:embed="rId2">
            <a:alphaModFix/>
          </a:blip>
          <a:srcRect b="0" l="0" r="0" t="0"/>
          <a:stretch/>
        </p:blipFill>
        <p:spPr>
          <a:xfrm>
            <a:off x="94165" y="229041"/>
            <a:ext cx="1700129" cy="989718"/>
          </a:xfrm>
          <a:prstGeom prst="rect">
            <a:avLst/>
          </a:prstGeom>
          <a:noFill/>
          <a:ln>
            <a:noFill/>
          </a:ln>
        </p:spPr>
      </p:pic>
      <p:pic>
        <p:nvPicPr>
          <p:cNvPr id="99" name="Google Shape;99;p27"/>
          <p:cNvPicPr preferRelativeResize="0"/>
          <p:nvPr/>
        </p:nvPicPr>
        <p:blipFill rotWithShape="1">
          <a:blip r:embed="rId3">
            <a:alphaModFix/>
          </a:blip>
          <a:srcRect b="0" l="0" r="-125" t="0"/>
          <a:stretch/>
        </p:blipFill>
        <p:spPr>
          <a:xfrm>
            <a:off x="11502" y="5183038"/>
            <a:ext cx="9144000" cy="168071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solidFill>
          <a:schemeClr val="lt2"/>
        </a:solidFill>
      </p:bgPr>
    </p:bg>
    <p:spTree>
      <p:nvGrpSpPr>
        <p:cNvPr id="100" name="Shape 100"/>
        <p:cNvGrpSpPr/>
        <p:nvPr/>
      </p:nvGrpSpPr>
      <p:grpSpPr>
        <a:xfrm>
          <a:off x="0" y="0"/>
          <a:ext cx="0" cy="0"/>
          <a:chOff x="0" y="0"/>
          <a:chExt cx="0" cy="0"/>
        </a:xfrm>
      </p:grpSpPr>
      <p:sp>
        <p:nvSpPr>
          <p:cNvPr id="101" name="Google Shape;101;p61"/>
          <p:cNvSpPr txBox="1"/>
          <p:nvPr>
            <p:ph type="title"/>
          </p:nvPr>
        </p:nvSpPr>
        <p:spPr>
          <a:xfrm>
            <a:off x="2743200" y="4800600"/>
            <a:ext cx="4535488" cy="566738"/>
          </a:xfrm>
          <a:prstGeom prst="rect">
            <a:avLst/>
          </a:prstGeom>
          <a:solidFill>
            <a:schemeClr val="lt1"/>
          </a:solid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Verdana"/>
              <a:buNone/>
              <a:defRPr b="1" i="0" sz="2000" u="none" cap="none" strike="noStrike">
                <a:solidFill>
                  <a:schemeClr val="dk1"/>
                </a:solidFill>
                <a:latin typeface="Verdana"/>
                <a:ea typeface="Verdana"/>
                <a:cs typeface="Verdana"/>
                <a:sym typeface="Verdan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 name="Google Shape;102;p61"/>
          <p:cNvSpPr/>
          <p:nvPr>
            <p:ph idx="2" type="pic"/>
          </p:nvPr>
        </p:nvSpPr>
        <p:spPr>
          <a:xfrm>
            <a:off x="1792288" y="612775"/>
            <a:ext cx="5486400" cy="4114800"/>
          </a:xfrm>
          <a:prstGeom prst="rect">
            <a:avLst/>
          </a:prstGeom>
          <a:solidFill>
            <a:schemeClr val="lt1"/>
          </a:solidFill>
          <a:ln cap="flat" cmpd="sng" w="57150">
            <a:solidFill>
              <a:schemeClr val="accent5"/>
            </a:solidFill>
            <a:prstDash val="dash"/>
            <a:round/>
            <a:headEnd len="sm" w="sm" type="none"/>
            <a:tailEnd len="sm" w="sm" type="none"/>
          </a:ln>
        </p:spPr>
      </p:sp>
      <p:sp>
        <p:nvSpPr>
          <p:cNvPr id="103" name="Google Shape;103;p6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A8C"/>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104" name="Google Shape;104;p6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A8C"/>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105" name="Google Shape;105;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A8C"/>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VTSS Logo" id="106" name="Google Shape;106;p61" title="Decorative image"/>
          <p:cNvPicPr preferRelativeResize="0"/>
          <p:nvPr/>
        </p:nvPicPr>
        <p:blipFill rotWithShape="1">
          <a:blip r:embed="rId2">
            <a:alphaModFix/>
          </a:blip>
          <a:srcRect b="0" l="0" r="0" t="0"/>
          <a:stretch/>
        </p:blipFill>
        <p:spPr>
          <a:xfrm>
            <a:off x="3981450" y="6212977"/>
            <a:ext cx="1181099" cy="523514"/>
          </a:xfrm>
          <a:prstGeom prst="rect">
            <a:avLst/>
          </a:prstGeom>
          <a:noFill/>
          <a:ln>
            <a:noFill/>
          </a:ln>
        </p:spPr>
      </p:pic>
      <p:sp>
        <p:nvSpPr>
          <p:cNvPr id="107" name="Google Shape;107;p61"/>
          <p:cNvSpPr/>
          <p:nvPr/>
        </p:nvSpPr>
        <p:spPr>
          <a:xfrm>
            <a:off x="1828800" y="4800600"/>
            <a:ext cx="914400" cy="60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08" name="Google Shape;108;p61"/>
          <p:cNvSpPr txBox="1"/>
          <p:nvPr>
            <p:ph idx="1" type="body"/>
          </p:nvPr>
        </p:nvSpPr>
        <p:spPr>
          <a:xfrm>
            <a:off x="1828800" y="5368925"/>
            <a:ext cx="5449888" cy="804862"/>
          </a:xfrm>
          <a:prstGeom prst="rect">
            <a:avLst/>
          </a:prstGeom>
          <a:solidFill>
            <a:srgbClr val="E7F3D8"/>
          </a:solid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Verdana"/>
                <a:ea typeface="Verdana"/>
                <a:cs typeface="Verdana"/>
                <a:sym typeface="Verdana"/>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Verdana"/>
                <a:ea typeface="Verdana"/>
                <a:cs typeface="Verdana"/>
                <a:sym typeface="Verdana"/>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Verdana"/>
                <a:ea typeface="Verdana"/>
                <a:cs typeface="Verdana"/>
                <a:sym typeface="Verdana"/>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 name="Shape 17"/>
        <p:cNvGrpSpPr/>
        <p:nvPr/>
      </p:nvGrpSpPr>
      <p:grpSpPr>
        <a:xfrm>
          <a:off x="0" y="0"/>
          <a:ext cx="0" cy="0"/>
          <a:chOff x="0" y="0"/>
          <a:chExt cx="0" cy="0"/>
        </a:xfrm>
      </p:grpSpPr>
      <p:sp>
        <p:nvSpPr>
          <p:cNvPr id="18" name="Google Shape;18;p28"/>
          <p:cNvSpPr txBox="1"/>
          <p:nvPr>
            <p:ph type="title"/>
          </p:nvPr>
        </p:nvSpPr>
        <p:spPr>
          <a:xfrm>
            <a:off x="2743200" y="256814"/>
            <a:ext cx="5943600" cy="1143000"/>
          </a:xfrm>
          <a:prstGeom prst="rect">
            <a:avLst/>
          </a:prstGeom>
          <a:solidFill>
            <a:srgbClr val="003369"/>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3800"/>
              <a:buFont typeface="Verdana"/>
              <a:buNone/>
              <a:defRPr sz="3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 type="body"/>
          </p:nvPr>
        </p:nvSpPr>
        <p:spPr>
          <a:xfrm>
            <a:off x="457200" y="1600201"/>
            <a:ext cx="4038600" cy="3352799"/>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0" name="Google Shape;20;p28"/>
          <p:cNvSpPr txBox="1"/>
          <p:nvPr>
            <p:ph idx="2" type="body"/>
          </p:nvPr>
        </p:nvSpPr>
        <p:spPr>
          <a:xfrm>
            <a:off x="4597399" y="1600200"/>
            <a:ext cx="4038600" cy="3352799"/>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pic>
        <p:nvPicPr>
          <p:cNvPr id="21" name="Google Shape;21;p28"/>
          <p:cNvPicPr preferRelativeResize="0"/>
          <p:nvPr/>
        </p:nvPicPr>
        <p:blipFill rotWithShape="1">
          <a:blip r:embed="rId2">
            <a:alphaModFix/>
          </a:blip>
          <a:srcRect b="0" l="0" r="0" t="0"/>
          <a:stretch/>
        </p:blipFill>
        <p:spPr>
          <a:xfrm>
            <a:off x="48426" y="49986"/>
            <a:ext cx="2667000" cy="155665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b="0" l="0" r="-134" t="0"/>
          <a:stretch/>
        </p:blipFill>
        <p:spPr>
          <a:xfrm rot="10800000">
            <a:off x="0" y="0"/>
            <a:ext cx="9143999" cy="1554608"/>
          </a:xfrm>
          <a:prstGeom prst="rect">
            <a:avLst/>
          </a:prstGeom>
          <a:noFill/>
          <a:ln>
            <a:noFill/>
          </a:ln>
        </p:spPr>
      </p:pic>
      <p:sp>
        <p:nvSpPr>
          <p:cNvPr id="24" name="Google Shape;24;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 type="body"/>
          </p:nvPr>
        </p:nvSpPr>
        <p:spPr>
          <a:xfrm>
            <a:off x="722313" y="1905001"/>
            <a:ext cx="7772400" cy="2501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pic>
        <p:nvPicPr>
          <p:cNvPr id="26" name="Google Shape;26;p15"/>
          <p:cNvPicPr preferRelativeResize="0"/>
          <p:nvPr/>
        </p:nvPicPr>
        <p:blipFill rotWithShape="1">
          <a:blip r:embed="rId3">
            <a:alphaModFix/>
          </a:blip>
          <a:srcRect b="0" l="0" r="0" t="0"/>
          <a:stretch/>
        </p:blipFill>
        <p:spPr>
          <a:xfrm>
            <a:off x="76200" y="107327"/>
            <a:ext cx="1050987" cy="6134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27" name="Shape 27"/>
        <p:cNvGrpSpPr/>
        <p:nvPr/>
      </p:nvGrpSpPr>
      <p:grpSpPr>
        <a:xfrm>
          <a:off x="0" y="0"/>
          <a:ext cx="0" cy="0"/>
          <a:chOff x="0" y="0"/>
          <a:chExt cx="0" cy="0"/>
        </a:xfrm>
      </p:grpSpPr>
      <p:pic>
        <p:nvPicPr>
          <p:cNvPr id="28" name="Google Shape;28;p17"/>
          <p:cNvPicPr preferRelativeResize="0"/>
          <p:nvPr/>
        </p:nvPicPr>
        <p:blipFill rotWithShape="1">
          <a:blip r:embed="rId2">
            <a:alphaModFix/>
          </a:blip>
          <a:srcRect b="0" l="0" r="0" t="0"/>
          <a:stretch/>
        </p:blipFill>
        <p:spPr>
          <a:xfrm>
            <a:off x="7467600" y="5947878"/>
            <a:ext cx="1559301" cy="91012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14"/>
          <p:cNvSpPr txBox="1"/>
          <p:nvPr>
            <p:ph idx="1" type="body"/>
          </p:nvPr>
        </p:nvSpPr>
        <p:spPr>
          <a:xfrm>
            <a:off x="457201" y="1600201"/>
            <a:ext cx="8229600" cy="457199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 name="Google Shape;31;p14"/>
          <p:cNvSpPr txBox="1"/>
          <p:nvPr>
            <p:ph type="title"/>
          </p:nvPr>
        </p:nvSpPr>
        <p:spPr>
          <a:xfrm>
            <a:off x="228600" y="228600"/>
            <a:ext cx="8686799" cy="1143000"/>
          </a:xfrm>
          <a:prstGeom prst="rect">
            <a:avLst/>
          </a:prstGeom>
          <a:solidFill>
            <a:srgbClr val="003369"/>
          </a:solid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 name="Google Shape;32;p14"/>
          <p:cNvPicPr preferRelativeResize="0"/>
          <p:nvPr/>
        </p:nvPicPr>
        <p:blipFill rotWithShape="1">
          <a:blip r:embed="rId2">
            <a:alphaModFix/>
          </a:blip>
          <a:srcRect b="0" l="0" r="0" t="0"/>
          <a:stretch/>
        </p:blipFill>
        <p:spPr>
          <a:xfrm>
            <a:off x="7543800" y="6033861"/>
            <a:ext cx="1464053" cy="8545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29"/>
          <p:cNvSpPr txBox="1"/>
          <p:nvPr>
            <p:ph type="title"/>
          </p:nvPr>
        </p:nvSpPr>
        <p:spPr>
          <a:xfrm>
            <a:off x="457200" y="274638"/>
            <a:ext cx="8229600" cy="1143000"/>
          </a:xfrm>
          <a:prstGeom prst="rect">
            <a:avLst/>
          </a:prstGeom>
          <a:solidFill>
            <a:srgbClr val="003369"/>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5" name="Google Shape;35;p29"/>
          <p:cNvPicPr preferRelativeResize="0"/>
          <p:nvPr/>
        </p:nvPicPr>
        <p:blipFill rotWithShape="1">
          <a:blip r:embed="rId2">
            <a:alphaModFix/>
          </a:blip>
          <a:srcRect b="0" l="0" r="0" t="0"/>
          <a:stretch/>
        </p:blipFill>
        <p:spPr>
          <a:xfrm>
            <a:off x="7467600" y="5947878"/>
            <a:ext cx="1559301" cy="91012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6"/>
          <p:cNvSpPr txBox="1"/>
          <p:nvPr>
            <p:ph type="title"/>
          </p:nvPr>
        </p:nvSpPr>
        <p:spPr>
          <a:xfrm>
            <a:off x="457200" y="274638"/>
            <a:ext cx="8229600" cy="1143000"/>
          </a:xfrm>
          <a:prstGeom prst="rect">
            <a:avLst/>
          </a:prstGeom>
          <a:solidFill>
            <a:srgbClr val="003369"/>
          </a:solid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6"/>
          <p:cNvSpPr txBox="1"/>
          <p:nvPr>
            <p:ph idx="1" type="body"/>
          </p:nvPr>
        </p:nvSpPr>
        <p:spPr>
          <a:xfrm>
            <a:off x="914400" y="1524000"/>
            <a:ext cx="3582988" cy="650875"/>
          </a:xfrm>
          <a:prstGeom prst="rect">
            <a:avLst/>
          </a:prstGeom>
          <a:solidFill>
            <a:srgbClr val="003369">
              <a:alpha val="74117"/>
            </a:srgbClr>
          </a:solidFill>
          <a:ln>
            <a:noFill/>
          </a:ln>
        </p:spPr>
        <p:txBody>
          <a:bodyPr anchorCtr="0" anchor="b" bIns="45700" lIns="91425" spcFirstLastPara="1" rIns="91425" wrap="square" tIns="45700">
            <a:noAutofit/>
          </a:bodyPr>
          <a:lstStyle>
            <a:lvl1pPr indent="-228600" lvl="0" marL="457200" algn="l">
              <a:lnSpc>
                <a:spcPct val="100000"/>
              </a:lnSpc>
              <a:spcBef>
                <a:spcPts val="420"/>
              </a:spcBef>
              <a:spcAft>
                <a:spcPts val="0"/>
              </a:spcAft>
              <a:buClr>
                <a:schemeClr val="lt1"/>
              </a:buClr>
              <a:buSzPts val="2100"/>
              <a:buNone/>
              <a:defRPr b="1" sz="2100">
                <a:solidFill>
                  <a:schemeClr val="lt1"/>
                </a:solidFill>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16"/>
          <p:cNvSpPr txBox="1"/>
          <p:nvPr>
            <p:ph idx="3" type="body"/>
          </p:nvPr>
        </p:nvSpPr>
        <p:spPr>
          <a:xfrm>
            <a:off x="5105400" y="1535113"/>
            <a:ext cx="3581400" cy="639762"/>
          </a:xfrm>
          <a:prstGeom prst="rect">
            <a:avLst/>
          </a:prstGeom>
          <a:solidFill>
            <a:srgbClr val="003369">
              <a:alpha val="74117"/>
            </a:srgbClr>
          </a:solidFill>
          <a:ln>
            <a:noFill/>
          </a:ln>
        </p:spPr>
        <p:txBody>
          <a:bodyPr anchorCtr="0" anchor="b" bIns="45700" lIns="91425" spcFirstLastPara="1" rIns="91425" wrap="square" tIns="45700">
            <a:normAutofit/>
          </a:bodyPr>
          <a:lstStyle>
            <a:lvl1pPr indent="-228600" lvl="0" marL="457200" algn="l">
              <a:lnSpc>
                <a:spcPct val="100000"/>
              </a:lnSpc>
              <a:spcBef>
                <a:spcPts val="420"/>
              </a:spcBef>
              <a:spcAft>
                <a:spcPts val="0"/>
              </a:spcAft>
              <a:buClr>
                <a:schemeClr val="lt1"/>
              </a:buClr>
              <a:buSzPts val="2100"/>
              <a:buNone/>
              <a:defRPr b="1" sz="2100">
                <a:solidFill>
                  <a:schemeClr val="lt1"/>
                </a:solidFill>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1" name="Google Shape;41;p16"/>
          <p:cNvSpPr txBox="1"/>
          <p:nvPr>
            <p:ph idx="4" type="body"/>
          </p:nvPr>
        </p:nvSpPr>
        <p:spPr>
          <a:xfrm>
            <a:off x="4648200" y="2174875"/>
            <a:ext cx="4038600"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2" name="Google Shape;42;p16"/>
          <p:cNvSpPr/>
          <p:nvPr/>
        </p:nvSpPr>
        <p:spPr>
          <a:xfrm>
            <a:off x="457200" y="1524000"/>
            <a:ext cx="457200" cy="651510"/>
          </a:xfrm>
          <a:prstGeom prst="rect">
            <a:avLst/>
          </a:prstGeom>
          <a:solidFill>
            <a:srgbClr val="B1BBC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3" name="Google Shape;43;p16"/>
          <p:cNvSpPr/>
          <p:nvPr/>
        </p:nvSpPr>
        <p:spPr>
          <a:xfrm>
            <a:off x="4648200" y="1524000"/>
            <a:ext cx="457200" cy="651510"/>
          </a:xfrm>
          <a:prstGeom prst="rect">
            <a:avLst/>
          </a:prstGeom>
          <a:solidFill>
            <a:srgbClr val="B1BBCB">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id="44" name="Google Shape;44;p16"/>
          <p:cNvPicPr preferRelativeResize="0"/>
          <p:nvPr/>
        </p:nvPicPr>
        <p:blipFill rotWithShape="1">
          <a:blip r:embed="rId2">
            <a:alphaModFix/>
          </a:blip>
          <a:srcRect b="0" l="0" r="0" t="0"/>
          <a:stretch/>
        </p:blipFill>
        <p:spPr>
          <a:xfrm>
            <a:off x="7467600" y="5947878"/>
            <a:ext cx="1559301" cy="91012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45" name="Shape 45"/>
        <p:cNvGrpSpPr/>
        <p:nvPr/>
      </p:nvGrpSpPr>
      <p:grpSpPr>
        <a:xfrm>
          <a:off x="0" y="0"/>
          <a:ext cx="0" cy="0"/>
          <a:chOff x="0" y="0"/>
          <a:chExt cx="0" cy="0"/>
        </a:xfrm>
      </p:grpSpPr>
      <p:pic>
        <p:nvPicPr>
          <p:cNvPr id="46" name="Google Shape;46;p21"/>
          <p:cNvPicPr preferRelativeResize="0"/>
          <p:nvPr/>
        </p:nvPicPr>
        <p:blipFill rotWithShape="1">
          <a:blip r:embed="rId2">
            <a:alphaModFix/>
          </a:blip>
          <a:srcRect b="0" l="0" r="0" t="0"/>
          <a:stretch/>
        </p:blipFill>
        <p:spPr>
          <a:xfrm>
            <a:off x="0" y="1876147"/>
            <a:ext cx="9147018" cy="2210529"/>
          </a:xfrm>
          <a:prstGeom prst="rect">
            <a:avLst/>
          </a:prstGeom>
          <a:noFill/>
          <a:ln>
            <a:noFill/>
          </a:ln>
        </p:spPr>
      </p:pic>
      <p:sp>
        <p:nvSpPr>
          <p:cNvPr id="47" name="Google Shape;47;p21"/>
          <p:cNvSpPr txBox="1"/>
          <p:nvPr>
            <p:ph type="ctrTitle"/>
          </p:nvPr>
        </p:nvSpPr>
        <p:spPr>
          <a:xfrm>
            <a:off x="953254" y="3671154"/>
            <a:ext cx="7240509" cy="1470025"/>
          </a:xfrm>
          <a:prstGeom prst="rect">
            <a:avLst/>
          </a:prstGeom>
          <a:solidFill>
            <a:schemeClr val="lt1">
              <a:alpha val="67058"/>
            </a:schemeClr>
          </a:solidFill>
          <a:ln cap="flat" cmpd="sng" w="19050">
            <a:solidFill>
              <a:srgbClr val="003369"/>
            </a:solidFill>
            <a:prstDash val="solid"/>
            <a:miter lim="800000"/>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 type="subTitle"/>
          </p:nvPr>
        </p:nvSpPr>
        <p:spPr>
          <a:xfrm>
            <a:off x="1373109" y="5257800"/>
            <a:ext cx="6400800" cy="914400"/>
          </a:xfrm>
          <a:prstGeom prst="rect">
            <a:avLst/>
          </a:prstGeom>
          <a:solidFill>
            <a:schemeClr val="lt1">
              <a:alpha val="67058"/>
            </a:schemeClr>
          </a:solid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49" name="Google Shape;49;p21"/>
          <p:cNvPicPr preferRelativeResize="0"/>
          <p:nvPr/>
        </p:nvPicPr>
        <p:blipFill rotWithShape="1">
          <a:blip r:embed="rId3">
            <a:alphaModFix/>
          </a:blip>
          <a:srcRect b="0" l="0" r="0" t="0"/>
          <a:stretch/>
        </p:blipFill>
        <p:spPr>
          <a:xfrm>
            <a:off x="3200401" y="2040"/>
            <a:ext cx="2666998" cy="155257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50" name="Shape 50"/>
        <p:cNvGrpSpPr/>
        <p:nvPr/>
      </p:nvGrpSpPr>
      <p:grpSpPr>
        <a:xfrm>
          <a:off x="0" y="0"/>
          <a:ext cx="0" cy="0"/>
          <a:chOff x="0" y="0"/>
          <a:chExt cx="0" cy="0"/>
        </a:xfrm>
      </p:grpSpPr>
      <p:sp>
        <p:nvSpPr>
          <p:cNvPr id="51" name="Google Shape;51;p13"/>
          <p:cNvSpPr txBox="1"/>
          <p:nvPr>
            <p:ph type="ctrTitle"/>
          </p:nvPr>
        </p:nvSpPr>
        <p:spPr>
          <a:xfrm>
            <a:off x="928464" y="1600200"/>
            <a:ext cx="7240509" cy="1470025"/>
          </a:xfrm>
          <a:prstGeom prst="rect">
            <a:avLst/>
          </a:prstGeom>
          <a:solidFill>
            <a:schemeClr val="lt1">
              <a:alpha val="67058"/>
            </a:schemeClr>
          </a:solidFill>
          <a:ln cap="flat" cmpd="sng" w="19050">
            <a:solidFill>
              <a:srgbClr val="003369"/>
            </a:solidFill>
            <a:prstDash val="solid"/>
            <a:miter lim="800000"/>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 type="subTitle"/>
          </p:nvPr>
        </p:nvSpPr>
        <p:spPr>
          <a:xfrm>
            <a:off x="1348319" y="3429000"/>
            <a:ext cx="6400800" cy="914400"/>
          </a:xfrm>
          <a:prstGeom prst="rect">
            <a:avLst/>
          </a:prstGeom>
          <a:solidFill>
            <a:schemeClr val="lt1">
              <a:alpha val="67058"/>
            </a:schemeClr>
          </a:solid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53" name="Google Shape;53;p13"/>
          <p:cNvPicPr preferRelativeResize="0"/>
          <p:nvPr/>
        </p:nvPicPr>
        <p:blipFill rotWithShape="1">
          <a:blip r:embed="rId2">
            <a:alphaModFix/>
          </a:blip>
          <a:srcRect b="0" l="0" r="0" t="0"/>
          <a:stretch/>
        </p:blipFill>
        <p:spPr>
          <a:xfrm>
            <a:off x="3200400" y="0"/>
            <a:ext cx="2667000" cy="15566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000"/>
              <a:buFont typeface="Verdana"/>
              <a:buNone/>
              <a:defRPr b="0" i="0" sz="4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Verdana"/>
                <a:ea typeface="Verdana"/>
                <a:cs typeface="Verdana"/>
                <a:sym typeface="Verdana"/>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www.teachingchannel.org/videos/seating-arrangements" TargetMode="Externa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www.teachingchannel.org/videos/desk-arrangement-for-collaboration-nea"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comments" Target="../comments/commen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1"/>
          <p:cNvSpPr txBox="1"/>
          <p:nvPr>
            <p:ph type="ctrTitle"/>
          </p:nvPr>
        </p:nvSpPr>
        <p:spPr>
          <a:xfrm>
            <a:off x="953254" y="3671154"/>
            <a:ext cx="7240500" cy="1470000"/>
          </a:xfrm>
          <a:prstGeom prst="rect">
            <a:avLst/>
          </a:prstGeom>
          <a:solidFill>
            <a:schemeClr val="lt1">
              <a:alpha val="65882"/>
            </a:schemeClr>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12C"/>
              </a:buClr>
              <a:buSzPts val="4000"/>
              <a:buFont typeface="Verdana"/>
              <a:buNone/>
            </a:pPr>
            <a:r>
              <a:t/>
            </a:r>
            <a:endParaRPr sz="4000">
              <a:solidFill>
                <a:srgbClr val="00212C"/>
              </a:solidFill>
            </a:endParaRPr>
          </a:p>
          <a:p>
            <a:pPr indent="0" lvl="0" marL="0" marR="0" rtl="0" algn="ctr">
              <a:lnSpc>
                <a:spcPct val="100000"/>
              </a:lnSpc>
              <a:spcBef>
                <a:spcPts val="0"/>
              </a:spcBef>
              <a:spcAft>
                <a:spcPts val="0"/>
              </a:spcAft>
              <a:buClr>
                <a:srgbClr val="00212C"/>
              </a:buClr>
              <a:buSzPts val="4000"/>
              <a:buFont typeface="Verdana"/>
              <a:buNone/>
            </a:pPr>
            <a:r>
              <a:rPr i="0" lang="en-US" sz="4000" u="none" cap="none" strike="noStrike">
                <a:solidFill>
                  <a:srgbClr val="00212C"/>
                </a:solidFill>
              </a:rPr>
              <a:t>Module A</a:t>
            </a:r>
            <a:br>
              <a:rPr i="0" lang="en-US" sz="4000" u="none" cap="none" strike="noStrike">
                <a:solidFill>
                  <a:srgbClr val="00212C"/>
                </a:solidFill>
              </a:rPr>
            </a:br>
            <a:r>
              <a:rPr i="0" lang="en-US" sz="4000" u="none" cap="none" strike="noStrike">
                <a:solidFill>
                  <a:srgbClr val="00212C"/>
                </a:solidFill>
              </a:rPr>
              <a:t>“The Set-Up for Success”</a:t>
            </a:r>
            <a:br>
              <a:rPr i="0" lang="en-US" sz="4000" u="none" cap="none" strike="noStrike">
                <a:solidFill>
                  <a:srgbClr val="00212C"/>
                </a:solidFill>
              </a:rPr>
            </a:br>
            <a:endParaRPr i="0" sz="3200" u="none" cap="none" strike="noStrike">
              <a:solidFill>
                <a:srgbClr val="00212C"/>
              </a:solidFill>
            </a:endParaRPr>
          </a:p>
        </p:txBody>
      </p:sp>
      <p:sp>
        <p:nvSpPr>
          <p:cNvPr id="114" name="Google Shape;114;p31"/>
          <p:cNvSpPr txBox="1"/>
          <p:nvPr/>
        </p:nvSpPr>
        <p:spPr>
          <a:xfrm>
            <a:off x="1897200" y="5505200"/>
            <a:ext cx="53496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212C"/>
              </a:buClr>
              <a:buSzPts val="4000"/>
              <a:buFont typeface="Verdana"/>
              <a:buNone/>
            </a:pPr>
            <a:r>
              <a:rPr b="0" i="0" lang="en-US" sz="2000" u="none" cap="none" strike="noStrike">
                <a:solidFill>
                  <a:srgbClr val="00212C"/>
                </a:solidFill>
                <a:latin typeface="Verdana"/>
                <a:ea typeface="Verdana"/>
                <a:cs typeface="Verdana"/>
                <a:sym typeface="Verdana"/>
              </a:rPr>
              <a:t>Physical Environment</a:t>
            </a:r>
            <a:br>
              <a:rPr b="0" i="0" lang="en-US" sz="2000" u="none" cap="none" strike="noStrike">
                <a:solidFill>
                  <a:srgbClr val="00212C"/>
                </a:solidFill>
                <a:latin typeface="Verdana"/>
                <a:ea typeface="Verdana"/>
                <a:cs typeface="Verdana"/>
                <a:sym typeface="Verdana"/>
              </a:rPr>
            </a:br>
            <a:r>
              <a:rPr b="0" i="0" lang="en-US" sz="2000" u="none" cap="none" strike="noStrike">
                <a:solidFill>
                  <a:srgbClr val="00212C"/>
                </a:solidFill>
                <a:latin typeface="Verdana"/>
                <a:ea typeface="Verdana"/>
                <a:cs typeface="Verdana"/>
                <a:sym typeface="Verdana"/>
              </a:rPr>
              <a:t>Active Supervision</a:t>
            </a:r>
            <a:endParaRPr b="0" i="0" sz="2000" u="none" cap="none" strike="noStrike">
              <a:solidFill>
                <a:srgbClr val="000000"/>
              </a:solidFill>
              <a:latin typeface="Verdana"/>
              <a:ea typeface="Verdana"/>
              <a:cs typeface="Verdana"/>
              <a:sym typeface="Verdan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1"/>
          <p:cNvSpPr txBox="1"/>
          <p:nvPr>
            <p:ph idx="1" type="body"/>
          </p:nvPr>
        </p:nvSpPr>
        <p:spPr>
          <a:xfrm>
            <a:off x="457200" y="1767052"/>
            <a:ext cx="8229600" cy="3323896"/>
          </a:xfrm>
          <a:prstGeom prst="rect">
            <a:avLst/>
          </a:prstGeom>
          <a:noFill/>
          <a:ln>
            <a:noFill/>
          </a:ln>
        </p:spPr>
        <p:txBody>
          <a:bodyPr anchorCtr="0" anchor="t" bIns="45700" lIns="91425" spcFirstLastPara="1" rIns="91425" wrap="square" tIns="45700">
            <a:noAutofit/>
          </a:bodyPr>
          <a:lstStyle/>
          <a:p>
            <a:pPr indent="-342900" lvl="0" marL="355600" rtl="0" algn="l">
              <a:lnSpc>
                <a:spcPct val="90000"/>
              </a:lnSpc>
              <a:spcBef>
                <a:spcPts val="0"/>
              </a:spcBef>
              <a:spcAft>
                <a:spcPts val="0"/>
              </a:spcAft>
              <a:buClr>
                <a:srgbClr val="000000"/>
              </a:buClr>
              <a:buSzPts val="3000"/>
              <a:buChar char="•"/>
            </a:pPr>
            <a:r>
              <a:rPr b="0" i="0" lang="en-US" sz="2400" u="none" cap="none" strike="noStrike">
                <a:solidFill>
                  <a:srgbClr val="000000"/>
                </a:solidFill>
                <a:latin typeface="Verdana"/>
                <a:ea typeface="Verdana"/>
                <a:cs typeface="Verdana"/>
                <a:sym typeface="Verdana"/>
              </a:rPr>
              <a:t>Teacher proximity and access to students</a:t>
            </a:r>
            <a:endParaRPr b="0" i="0" sz="2400" u="none" cap="none" strike="noStrike">
              <a:solidFill>
                <a:srgbClr val="000000"/>
              </a:solidFill>
              <a:latin typeface="Verdana"/>
              <a:ea typeface="Verdana"/>
              <a:cs typeface="Verdana"/>
              <a:sym typeface="Verdana"/>
            </a:endParaRPr>
          </a:p>
          <a:p>
            <a:pPr indent="-342900" lvl="0" marL="355600" rtl="0" algn="l">
              <a:lnSpc>
                <a:spcPct val="90000"/>
              </a:lnSpc>
              <a:spcBef>
                <a:spcPts val="1600"/>
              </a:spcBef>
              <a:spcAft>
                <a:spcPts val="0"/>
              </a:spcAft>
              <a:buClr>
                <a:srgbClr val="000000"/>
              </a:buClr>
              <a:buSzPts val="3000"/>
              <a:buChar char="•"/>
            </a:pPr>
            <a:r>
              <a:rPr b="0" i="0" lang="en-US" sz="2400" u="none" cap="none" strike="noStrike">
                <a:solidFill>
                  <a:srgbClr val="000000"/>
                </a:solidFill>
                <a:latin typeface="Verdana"/>
                <a:ea typeface="Verdana"/>
                <a:cs typeface="Verdana"/>
                <a:sym typeface="Verdana"/>
              </a:rPr>
              <a:t>Students facing teacher during instruction</a:t>
            </a:r>
            <a:endParaRPr b="0" i="0" sz="2400" u="none" cap="none" strike="noStrike">
              <a:solidFill>
                <a:srgbClr val="000000"/>
              </a:solidFill>
              <a:latin typeface="Verdana"/>
              <a:ea typeface="Verdana"/>
              <a:cs typeface="Verdana"/>
              <a:sym typeface="Verdana"/>
            </a:endParaRPr>
          </a:p>
          <a:p>
            <a:pPr indent="-342900" lvl="0" marL="355600" rtl="0" algn="l">
              <a:lnSpc>
                <a:spcPct val="90000"/>
              </a:lnSpc>
              <a:spcBef>
                <a:spcPts val="1600"/>
              </a:spcBef>
              <a:spcAft>
                <a:spcPts val="0"/>
              </a:spcAft>
              <a:buClr>
                <a:srgbClr val="000000"/>
              </a:buClr>
              <a:buSzPts val="3000"/>
              <a:buChar char="•"/>
            </a:pPr>
            <a:r>
              <a:rPr b="0" i="0" lang="en-US" sz="2400" u="none" cap="none" strike="noStrike">
                <a:solidFill>
                  <a:srgbClr val="000000"/>
                </a:solidFill>
                <a:latin typeface="Verdana"/>
                <a:ea typeface="Verdana"/>
                <a:cs typeface="Verdana"/>
                <a:sym typeface="Verdana"/>
              </a:rPr>
              <a:t>Students can easily share answers with a partner</a:t>
            </a:r>
            <a:endParaRPr b="0" i="0" sz="2400" u="none" cap="none" strike="noStrike">
              <a:solidFill>
                <a:srgbClr val="000000"/>
              </a:solidFill>
              <a:latin typeface="Verdana"/>
              <a:ea typeface="Verdana"/>
              <a:cs typeface="Verdana"/>
              <a:sym typeface="Verdana"/>
            </a:endParaRPr>
          </a:p>
          <a:p>
            <a:pPr indent="-342900" lvl="0" marL="355600" rtl="0" algn="l">
              <a:lnSpc>
                <a:spcPct val="90000"/>
              </a:lnSpc>
              <a:spcBef>
                <a:spcPts val="1600"/>
              </a:spcBef>
              <a:spcAft>
                <a:spcPts val="0"/>
              </a:spcAft>
              <a:buClr>
                <a:srgbClr val="000000"/>
              </a:buClr>
              <a:buSzPts val="3000"/>
              <a:buChar char="•"/>
            </a:pPr>
            <a:r>
              <a:rPr b="0" i="0" lang="en-US" sz="2400" u="none" cap="none" strike="noStrike">
                <a:solidFill>
                  <a:srgbClr val="000000"/>
                </a:solidFill>
                <a:latin typeface="Verdana"/>
                <a:ea typeface="Verdana"/>
                <a:cs typeface="Verdana"/>
                <a:sym typeface="Verdana"/>
              </a:rPr>
              <a:t>Traffic flow is easy to follow</a:t>
            </a:r>
            <a:endParaRPr sz="2400"/>
          </a:p>
          <a:p>
            <a:pPr indent="-342900" lvl="0" marL="355600" rtl="0" algn="l">
              <a:lnSpc>
                <a:spcPct val="90000"/>
              </a:lnSpc>
              <a:spcBef>
                <a:spcPts val="1600"/>
              </a:spcBef>
              <a:spcAft>
                <a:spcPts val="0"/>
              </a:spcAft>
              <a:buClr>
                <a:srgbClr val="000000"/>
              </a:buClr>
              <a:buSzPts val="3000"/>
              <a:buChar char="•"/>
            </a:pPr>
            <a:r>
              <a:rPr b="0" i="0" lang="en-US" sz="2400" u="none" cap="none" strike="noStrike">
                <a:solidFill>
                  <a:srgbClr val="000000"/>
                </a:solidFill>
                <a:latin typeface="Verdana"/>
                <a:ea typeface="Verdana"/>
                <a:cs typeface="Verdana"/>
                <a:sym typeface="Verdana"/>
              </a:rPr>
              <a:t>Materials are easily accessible “Avoid the void, for they will fill it!”</a:t>
            </a:r>
            <a:endParaRPr sz="2400"/>
          </a:p>
          <a:p>
            <a:pPr indent="0" lvl="0" marL="0" marR="0" rtl="0" algn="l">
              <a:lnSpc>
                <a:spcPct val="90000"/>
              </a:lnSpc>
              <a:spcBef>
                <a:spcPts val="1600"/>
              </a:spcBef>
              <a:spcAft>
                <a:spcPts val="0"/>
              </a:spcAft>
              <a:buClr>
                <a:srgbClr val="000000"/>
              </a:buClr>
              <a:buSzPts val="3200"/>
              <a:buFont typeface="Arial"/>
              <a:buNone/>
            </a:pPr>
            <a:r>
              <a:t/>
            </a:r>
            <a:endParaRPr b="0" i="0" sz="3200" u="none" cap="none" strike="noStrike">
              <a:solidFill>
                <a:srgbClr val="000000"/>
              </a:solidFill>
              <a:latin typeface="Verdana"/>
              <a:ea typeface="Verdana"/>
              <a:cs typeface="Verdana"/>
              <a:sym typeface="Verdana"/>
            </a:endParaRPr>
          </a:p>
          <a:p>
            <a:pPr indent="-139700" lvl="0" marL="342900" marR="0" rtl="0" algn="l">
              <a:lnSpc>
                <a:spcPct val="90000"/>
              </a:lnSpc>
              <a:spcBef>
                <a:spcPts val="640"/>
              </a:spcBef>
              <a:spcAft>
                <a:spcPts val="0"/>
              </a:spcAft>
              <a:buClr>
                <a:schemeClr val="dk1"/>
              </a:buClr>
              <a:buSzPts val="3200"/>
              <a:buFont typeface="Arial"/>
              <a:buNone/>
            </a:pPr>
            <a:r>
              <a:t/>
            </a:r>
            <a:endParaRPr b="0" i="0" sz="3200" u="none" cap="none" strike="noStrike">
              <a:solidFill>
                <a:schemeClr val="dk1"/>
              </a:solidFill>
              <a:latin typeface="Verdana"/>
              <a:ea typeface="Verdana"/>
              <a:cs typeface="Verdana"/>
              <a:sym typeface="Verdana"/>
            </a:endParaRPr>
          </a:p>
          <a:p>
            <a:pPr indent="-139700" lvl="0" marL="342900" marR="0" rtl="0" algn="l">
              <a:lnSpc>
                <a:spcPct val="90000"/>
              </a:lnSpc>
              <a:spcBef>
                <a:spcPts val="640"/>
              </a:spcBef>
              <a:spcAft>
                <a:spcPts val="0"/>
              </a:spcAft>
              <a:buClr>
                <a:schemeClr val="dk1"/>
              </a:buClr>
              <a:buSzPts val="3200"/>
              <a:buFont typeface="Arial"/>
              <a:buNone/>
            </a:pPr>
            <a:r>
              <a:t/>
            </a:r>
            <a:endParaRPr b="0" i="0" sz="3200" u="none" cap="none" strike="noStrike">
              <a:solidFill>
                <a:schemeClr val="dk1"/>
              </a:solidFill>
              <a:latin typeface="Verdana"/>
              <a:ea typeface="Verdana"/>
              <a:cs typeface="Verdana"/>
              <a:sym typeface="Verdana"/>
            </a:endParaRPr>
          </a:p>
          <a:p>
            <a:pPr indent="0" lvl="0" marL="203200" marR="0" rtl="0" algn="l">
              <a:lnSpc>
                <a:spcPct val="90000"/>
              </a:lnSpc>
              <a:spcBef>
                <a:spcPts val="640"/>
              </a:spcBef>
              <a:spcAft>
                <a:spcPts val="0"/>
              </a:spcAft>
              <a:buClr>
                <a:schemeClr val="dk1"/>
              </a:buClr>
              <a:buSzPts val="3200"/>
              <a:buFont typeface="Arial"/>
              <a:buNone/>
            </a:pPr>
            <a:r>
              <a:t/>
            </a:r>
            <a:endParaRPr b="0" i="0" sz="3200" u="none" cap="none" strike="noStrike">
              <a:solidFill>
                <a:schemeClr val="dk1"/>
              </a:solidFill>
              <a:latin typeface="Verdana"/>
              <a:ea typeface="Verdana"/>
              <a:cs typeface="Verdana"/>
              <a:sym typeface="Verdana"/>
            </a:endParaRPr>
          </a:p>
        </p:txBody>
      </p:sp>
      <p:sp>
        <p:nvSpPr>
          <p:cNvPr id="200" name="Google Shape;200;p41"/>
          <p:cNvSpPr txBox="1"/>
          <p:nvPr>
            <p:ph type="title"/>
          </p:nvPr>
        </p:nvSpPr>
        <p:spPr>
          <a:xfrm>
            <a:off x="228600" y="291662"/>
            <a:ext cx="8686799" cy="1143000"/>
          </a:xfrm>
          <a:prstGeom prst="rect">
            <a:avLst/>
          </a:prstGeom>
          <a:solidFill>
            <a:srgbClr val="072C62"/>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C3C"/>
              </a:buClr>
              <a:buSzPts val="3600"/>
              <a:buFont typeface="Verdana"/>
              <a:buNone/>
            </a:pPr>
            <a:r>
              <a:rPr i="0" lang="en-US" sz="3600" u="none" cap="none" strike="noStrike">
                <a:solidFill>
                  <a:schemeClr val="lt1"/>
                </a:solidFill>
                <a:latin typeface="Verdana"/>
                <a:ea typeface="Verdana"/>
                <a:cs typeface="Verdana"/>
                <a:sym typeface="Verdana"/>
              </a:rPr>
              <a:t> Organization of the Space to Promote Successful Instruction</a:t>
            </a:r>
            <a:endParaRPr i="0" sz="4000" u="none" cap="none" strike="noStrike">
              <a:solidFill>
                <a:schemeClr val="lt1"/>
              </a:solidFill>
              <a:latin typeface="Verdana"/>
              <a:ea typeface="Verdana"/>
              <a:cs typeface="Verdana"/>
              <a:sym typeface="Verdan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2"/>
          <p:cNvSpPr txBox="1"/>
          <p:nvPr>
            <p:ph type="title"/>
          </p:nvPr>
        </p:nvSpPr>
        <p:spPr>
          <a:xfrm>
            <a:off x="2743200" y="256814"/>
            <a:ext cx="5943600" cy="1143000"/>
          </a:xfrm>
          <a:prstGeom prst="rect">
            <a:avLst/>
          </a:prstGeom>
          <a:solidFill>
            <a:srgbClr val="003369"/>
          </a:solid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t>Wall postings </a:t>
            </a:r>
            <a:endParaRPr/>
          </a:p>
          <a:p>
            <a:pPr indent="0" lvl="0" marL="0" rtl="0" algn="ctr">
              <a:lnSpc>
                <a:spcPct val="100000"/>
              </a:lnSpc>
              <a:spcBef>
                <a:spcPts val="0"/>
              </a:spcBef>
              <a:spcAft>
                <a:spcPts val="0"/>
              </a:spcAft>
              <a:buSzPct val="111111"/>
              <a:buNone/>
            </a:pPr>
            <a:r>
              <a:rPr lang="en-US"/>
              <a:t>support instruction </a:t>
            </a:r>
            <a:endParaRPr/>
          </a:p>
        </p:txBody>
      </p:sp>
      <p:sp>
        <p:nvSpPr>
          <p:cNvPr id="207" name="Google Shape;207;p42"/>
          <p:cNvSpPr txBox="1"/>
          <p:nvPr>
            <p:ph idx="1" type="body"/>
          </p:nvPr>
        </p:nvSpPr>
        <p:spPr>
          <a:xfrm>
            <a:off x="373117" y="1752600"/>
            <a:ext cx="4038600" cy="3352799"/>
          </a:xfrm>
          <a:prstGeom prst="rect">
            <a:avLst/>
          </a:prstGeom>
          <a:noFill/>
          <a:ln>
            <a:noFill/>
          </a:ln>
        </p:spPr>
        <p:txBody>
          <a:bodyPr anchorCtr="0" anchor="t" bIns="45700" lIns="91425" spcFirstLastPara="1" rIns="91425" wrap="square" tIns="45700">
            <a:normAutofit/>
          </a:bodyPr>
          <a:lstStyle/>
          <a:p>
            <a:pPr indent="-406400" lvl="0" marL="457200" rtl="0" algn="l">
              <a:lnSpc>
                <a:spcPct val="100000"/>
              </a:lnSpc>
              <a:spcBef>
                <a:spcPts val="560"/>
              </a:spcBef>
              <a:spcAft>
                <a:spcPts val="0"/>
              </a:spcAft>
              <a:buSzPts val="2800"/>
              <a:buChar char="•"/>
            </a:pPr>
            <a:r>
              <a:rPr lang="en-US" sz="2400"/>
              <a:t>Word walls</a:t>
            </a:r>
            <a:endParaRPr/>
          </a:p>
          <a:p>
            <a:pPr indent="-406400" lvl="0" marL="457200" rtl="0" algn="l">
              <a:lnSpc>
                <a:spcPct val="100000"/>
              </a:lnSpc>
              <a:spcBef>
                <a:spcPts val="560"/>
              </a:spcBef>
              <a:spcAft>
                <a:spcPts val="0"/>
              </a:spcAft>
              <a:buSzPts val="2800"/>
              <a:buChar char="•"/>
            </a:pPr>
            <a:r>
              <a:rPr lang="en-US" sz="2400"/>
              <a:t>Strategy posters</a:t>
            </a:r>
            <a:endParaRPr/>
          </a:p>
          <a:p>
            <a:pPr indent="-406400" lvl="0" marL="457200" rtl="0" algn="l">
              <a:lnSpc>
                <a:spcPct val="100000"/>
              </a:lnSpc>
              <a:spcBef>
                <a:spcPts val="560"/>
              </a:spcBef>
              <a:spcAft>
                <a:spcPts val="0"/>
              </a:spcAft>
              <a:buSzPts val="2800"/>
              <a:buChar char="•"/>
            </a:pPr>
            <a:r>
              <a:rPr lang="en-US" sz="2400"/>
              <a:t>Rubrics</a:t>
            </a:r>
            <a:endParaRPr/>
          </a:p>
          <a:p>
            <a:pPr indent="-406400" lvl="0" marL="457200" rtl="0" algn="l">
              <a:lnSpc>
                <a:spcPct val="100000"/>
              </a:lnSpc>
              <a:spcBef>
                <a:spcPts val="560"/>
              </a:spcBef>
              <a:spcAft>
                <a:spcPts val="0"/>
              </a:spcAft>
              <a:buSzPts val="2800"/>
              <a:buChar char="•"/>
            </a:pPr>
            <a:r>
              <a:rPr lang="en-US" sz="2400"/>
              <a:t>Content/Reference information (maps, strong word for writing)</a:t>
            </a:r>
            <a:endParaRPr/>
          </a:p>
          <a:p>
            <a:pPr indent="-228600" lvl="1" marL="914400" rtl="0" algn="l">
              <a:lnSpc>
                <a:spcPct val="100000"/>
              </a:lnSpc>
              <a:spcBef>
                <a:spcPts val="480"/>
              </a:spcBef>
              <a:spcAft>
                <a:spcPts val="0"/>
              </a:spcAft>
              <a:buSzPts val="2400"/>
              <a:buNone/>
            </a:pPr>
            <a:r>
              <a:t/>
            </a:r>
            <a:endParaRPr/>
          </a:p>
          <a:p>
            <a:pPr indent="-228600" lvl="0" marL="457200" rtl="0" algn="l">
              <a:lnSpc>
                <a:spcPct val="100000"/>
              </a:lnSpc>
              <a:spcBef>
                <a:spcPts val="560"/>
              </a:spcBef>
              <a:spcAft>
                <a:spcPts val="0"/>
              </a:spcAft>
              <a:buSzPts val="2800"/>
              <a:buNone/>
            </a:pPr>
            <a:r>
              <a:t/>
            </a:r>
            <a:endParaRPr/>
          </a:p>
        </p:txBody>
      </p:sp>
      <p:sp>
        <p:nvSpPr>
          <p:cNvPr id="208" name="Google Shape;208;p42"/>
          <p:cNvSpPr txBox="1"/>
          <p:nvPr>
            <p:ph idx="2" type="body"/>
          </p:nvPr>
        </p:nvSpPr>
        <p:spPr>
          <a:xfrm>
            <a:off x="4648200" y="1752600"/>
            <a:ext cx="4038600" cy="3352799"/>
          </a:xfrm>
          <a:prstGeom prst="rect">
            <a:avLst/>
          </a:prstGeom>
          <a:noFill/>
          <a:ln>
            <a:noFill/>
          </a:ln>
        </p:spPr>
        <p:txBody>
          <a:bodyPr anchorCtr="0" anchor="t" bIns="45700" lIns="91425" spcFirstLastPara="1" rIns="91425" wrap="square" tIns="45700">
            <a:normAutofit/>
          </a:bodyPr>
          <a:lstStyle/>
          <a:p>
            <a:pPr indent="-406400" lvl="0" marL="457200" rtl="0" algn="l">
              <a:lnSpc>
                <a:spcPct val="100000"/>
              </a:lnSpc>
              <a:spcBef>
                <a:spcPts val="560"/>
              </a:spcBef>
              <a:spcAft>
                <a:spcPts val="0"/>
              </a:spcAft>
              <a:buSzPts val="2800"/>
              <a:buChar char="•"/>
            </a:pPr>
            <a:r>
              <a:rPr lang="en-US" sz="2400"/>
              <a:t>Expectations for behavior (linked to the matrix)</a:t>
            </a:r>
            <a:endParaRPr/>
          </a:p>
          <a:p>
            <a:pPr indent="-406400" lvl="0" marL="457200" rtl="0" algn="l">
              <a:lnSpc>
                <a:spcPct val="100000"/>
              </a:lnSpc>
              <a:spcBef>
                <a:spcPts val="560"/>
              </a:spcBef>
              <a:spcAft>
                <a:spcPts val="0"/>
              </a:spcAft>
              <a:buSzPts val="2800"/>
              <a:buChar char="•"/>
            </a:pPr>
            <a:r>
              <a:rPr lang="en-US" sz="2400"/>
              <a:t>Notices (menu)</a:t>
            </a:r>
            <a:endParaRPr/>
          </a:p>
          <a:p>
            <a:pPr indent="-406400" lvl="0" marL="457200" rtl="0" algn="l">
              <a:lnSpc>
                <a:spcPct val="100000"/>
              </a:lnSpc>
              <a:spcBef>
                <a:spcPts val="560"/>
              </a:spcBef>
              <a:spcAft>
                <a:spcPts val="0"/>
              </a:spcAft>
              <a:buSzPts val="2800"/>
              <a:buChar char="•"/>
            </a:pPr>
            <a:r>
              <a:rPr lang="en-US" sz="2400"/>
              <a:t>Student work (“Personal Best” display)</a:t>
            </a:r>
            <a:endParaRPr/>
          </a:p>
          <a:p>
            <a:pPr indent="-228600" lvl="0" marL="457200" rtl="0" algn="l">
              <a:lnSpc>
                <a:spcPct val="100000"/>
              </a:lnSpc>
              <a:spcBef>
                <a:spcPts val="560"/>
              </a:spcBef>
              <a:spcAft>
                <a:spcPts val="0"/>
              </a:spcAft>
              <a:buClr>
                <a:schemeClr val="dk1"/>
              </a:buClr>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3"/>
          <p:cNvSpPr txBox="1"/>
          <p:nvPr>
            <p:ph idx="1" type="body"/>
          </p:nvPr>
        </p:nvSpPr>
        <p:spPr>
          <a:xfrm>
            <a:off x="147145" y="1460939"/>
            <a:ext cx="8768254" cy="5318234"/>
          </a:xfrm>
          <a:prstGeom prst="rect">
            <a:avLst/>
          </a:prstGeom>
          <a:noFill/>
          <a:ln>
            <a:noFill/>
          </a:ln>
        </p:spPr>
        <p:txBody>
          <a:bodyPr anchorCtr="0" anchor="t" bIns="45700" lIns="91425" spcFirstLastPara="1" rIns="91425" wrap="square" tIns="45700">
            <a:normAutofit fontScale="92500" lnSpcReduction="20000"/>
          </a:bodyPr>
          <a:lstStyle/>
          <a:p>
            <a:pPr indent="-342900" lvl="0" marL="457200" rtl="0" algn="l">
              <a:lnSpc>
                <a:spcPct val="170000"/>
              </a:lnSpc>
              <a:spcBef>
                <a:spcPts val="360"/>
              </a:spcBef>
              <a:spcAft>
                <a:spcPts val="0"/>
              </a:spcAft>
              <a:buSzPct val="97297"/>
              <a:buChar char="•"/>
            </a:pPr>
            <a:r>
              <a:rPr lang="en-US" sz="2000"/>
              <a:t>Is the classroom universally designed? (all individuals have access) or designed for the hegemonic student (the most prominent, dominant student)</a:t>
            </a:r>
            <a:endParaRPr/>
          </a:p>
          <a:p>
            <a:pPr indent="-342900" lvl="0" marL="457200" rtl="0" algn="l">
              <a:lnSpc>
                <a:spcPct val="170000"/>
              </a:lnSpc>
              <a:spcBef>
                <a:spcPts val="360"/>
              </a:spcBef>
              <a:spcAft>
                <a:spcPts val="0"/>
              </a:spcAft>
              <a:buSzPct val="97297"/>
              <a:buChar char="•"/>
            </a:pPr>
            <a:r>
              <a:rPr lang="en-US" sz="2000"/>
              <a:t>Is the technology accessible to all?</a:t>
            </a:r>
            <a:endParaRPr/>
          </a:p>
          <a:p>
            <a:pPr indent="-342900" lvl="0" marL="457200" rtl="0" algn="l">
              <a:lnSpc>
                <a:spcPct val="170000"/>
              </a:lnSpc>
              <a:spcBef>
                <a:spcPts val="360"/>
              </a:spcBef>
              <a:spcAft>
                <a:spcPts val="0"/>
              </a:spcAft>
              <a:buSzPct val="97297"/>
              <a:buChar char="•"/>
            </a:pPr>
            <a:r>
              <a:rPr lang="en-US" sz="2000"/>
              <a:t>Do you need assistive technology to provide access for some?</a:t>
            </a:r>
            <a:endParaRPr/>
          </a:p>
          <a:p>
            <a:pPr indent="-342900" lvl="0" marL="457200" rtl="0" algn="l">
              <a:lnSpc>
                <a:spcPct val="170000"/>
              </a:lnSpc>
              <a:spcBef>
                <a:spcPts val="360"/>
              </a:spcBef>
              <a:spcAft>
                <a:spcPts val="0"/>
              </a:spcAft>
              <a:buSzPct val="97297"/>
              <a:buChar char="•"/>
            </a:pPr>
            <a:r>
              <a:rPr lang="en-US" sz="2000"/>
              <a:t>Are there barriers that will create any issues for a student regardless of disability?</a:t>
            </a:r>
            <a:endParaRPr/>
          </a:p>
          <a:p>
            <a:pPr indent="-342900" lvl="0" marL="457200" rtl="0" algn="l">
              <a:lnSpc>
                <a:spcPct val="170000"/>
              </a:lnSpc>
              <a:spcBef>
                <a:spcPts val="360"/>
              </a:spcBef>
              <a:spcAft>
                <a:spcPts val="0"/>
              </a:spcAft>
              <a:buSzPct val="97297"/>
              <a:buChar char="•"/>
            </a:pPr>
            <a:r>
              <a:rPr lang="en-US" sz="2000"/>
              <a:t>Is the class and presentation visually accessible to all students?</a:t>
            </a:r>
            <a:endParaRPr/>
          </a:p>
          <a:p>
            <a:pPr indent="-342900" lvl="0" marL="457200" rtl="0" algn="l">
              <a:lnSpc>
                <a:spcPct val="170000"/>
              </a:lnSpc>
              <a:spcBef>
                <a:spcPts val="360"/>
              </a:spcBef>
              <a:spcAft>
                <a:spcPts val="0"/>
              </a:spcAft>
              <a:buSzPct val="97297"/>
              <a:buChar char="•"/>
            </a:pPr>
            <a:r>
              <a:rPr lang="en-US" sz="2000"/>
              <a:t>Is there a culture in place for students to seek assistance? Does the instructor seek feedback?</a:t>
            </a:r>
            <a:endParaRPr/>
          </a:p>
          <a:p>
            <a:pPr indent="-342900" lvl="0" marL="457200" rtl="0" algn="l">
              <a:lnSpc>
                <a:spcPct val="170000"/>
              </a:lnSpc>
              <a:spcBef>
                <a:spcPts val="360"/>
              </a:spcBef>
              <a:spcAft>
                <a:spcPts val="0"/>
              </a:spcAft>
              <a:buSzPct val="97297"/>
              <a:buChar char="•"/>
            </a:pPr>
            <a:r>
              <a:rPr lang="en-US" sz="2000"/>
              <a:t>Is the classroom designed for flexibility and choice?</a:t>
            </a:r>
            <a:endParaRPr/>
          </a:p>
        </p:txBody>
      </p:sp>
      <p:sp>
        <p:nvSpPr>
          <p:cNvPr id="215" name="Google Shape;215;p43"/>
          <p:cNvSpPr txBox="1"/>
          <p:nvPr>
            <p:ph type="title"/>
          </p:nvPr>
        </p:nvSpPr>
        <p:spPr>
          <a:xfrm>
            <a:off x="228600" y="228600"/>
            <a:ext cx="8686799" cy="1143000"/>
          </a:xfrm>
          <a:prstGeom prst="rect">
            <a:avLst/>
          </a:prstGeom>
          <a:solidFill>
            <a:srgbClr val="003369"/>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t>Accessibility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4"/>
          <p:cNvSpPr txBox="1"/>
          <p:nvPr>
            <p:ph type="title"/>
          </p:nvPr>
        </p:nvSpPr>
        <p:spPr>
          <a:xfrm>
            <a:off x="457200" y="274638"/>
            <a:ext cx="8229600" cy="1143000"/>
          </a:xfrm>
          <a:prstGeom prst="rect">
            <a:avLst/>
          </a:prstGeom>
          <a:solidFill>
            <a:srgbClr val="00336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Example:</a:t>
            </a:r>
            <a:endParaRPr/>
          </a:p>
        </p:txBody>
      </p:sp>
      <p:sp>
        <p:nvSpPr>
          <p:cNvPr id="221" name="Google Shape;221;p44"/>
          <p:cNvSpPr txBox="1"/>
          <p:nvPr>
            <p:ph idx="4294967295" type="body"/>
          </p:nvPr>
        </p:nvSpPr>
        <p:spPr>
          <a:xfrm>
            <a:off x="196769" y="5929712"/>
            <a:ext cx="5449888" cy="804863"/>
          </a:xfrm>
          <a:prstGeom prst="rect">
            <a:avLst/>
          </a:prstGeom>
          <a:noFill/>
          <a:ln>
            <a:noFill/>
          </a:ln>
        </p:spPr>
        <p:txBody>
          <a:bodyPr anchorCtr="0" anchor="t" bIns="45700" lIns="91425" spcFirstLastPara="1" rIns="91425" wrap="square" tIns="45700">
            <a:normAutofit/>
          </a:bodyPr>
          <a:lstStyle/>
          <a:p>
            <a:pPr indent="-431800" lvl="0" marL="457200" rtl="0" algn="l">
              <a:lnSpc>
                <a:spcPct val="100000"/>
              </a:lnSpc>
              <a:spcBef>
                <a:spcPts val="640"/>
              </a:spcBef>
              <a:spcAft>
                <a:spcPts val="0"/>
              </a:spcAft>
              <a:buSzPts val="3200"/>
              <a:buChar char="•"/>
            </a:pPr>
            <a:r>
              <a:rPr lang="en-US"/>
              <a:t>Elementary</a:t>
            </a:r>
            <a:endParaRPr/>
          </a:p>
          <a:p>
            <a:pPr indent="-228600" lvl="0" marL="457200" rtl="0" algn="l">
              <a:lnSpc>
                <a:spcPct val="100000"/>
              </a:lnSpc>
              <a:spcBef>
                <a:spcPts val="640"/>
              </a:spcBef>
              <a:spcAft>
                <a:spcPts val="0"/>
              </a:spcAft>
              <a:buSzPts val="3200"/>
              <a:buNone/>
            </a:pPr>
            <a:r>
              <a:t/>
            </a:r>
            <a:endParaRPr/>
          </a:p>
        </p:txBody>
      </p:sp>
      <p:pic>
        <p:nvPicPr>
          <p:cNvPr descr="A screenshot of a computer&#10;&#10;Description automatically generated with medium confidence" id="222" name="Google Shape;222;p44">
            <a:hlinkClick r:id="rId3"/>
          </p:cNvPr>
          <p:cNvPicPr preferRelativeResize="0"/>
          <p:nvPr/>
        </p:nvPicPr>
        <p:blipFill rotWithShape="1">
          <a:blip r:embed="rId4">
            <a:alphaModFix/>
          </a:blip>
          <a:srcRect b="0" l="0" r="0" t="0"/>
          <a:stretch/>
        </p:blipFill>
        <p:spPr>
          <a:xfrm>
            <a:off x="393213" y="274638"/>
            <a:ext cx="8357573" cy="56550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6"/>
          <p:cNvSpPr txBox="1"/>
          <p:nvPr>
            <p:ph idx="4294967295" type="title"/>
          </p:nvPr>
        </p:nvSpPr>
        <p:spPr>
          <a:xfrm>
            <a:off x="4608513" y="4800600"/>
            <a:ext cx="4535487" cy="56673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t>One More Example</a:t>
            </a:r>
            <a:endParaRPr/>
          </a:p>
        </p:txBody>
      </p:sp>
      <p:sp>
        <p:nvSpPr>
          <p:cNvPr id="228" name="Google Shape;228;p46"/>
          <p:cNvSpPr txBox="1"/>
          <p:nvPr>
            <p:ph idx="4294967295" type="body"/>
          </p:nvPr>
        </p:nvSpPr>
        <p:spPr>
          <a:xfrm>
            <a:off x="0" y="5368925"/>
            <a:ext cx="5449888" cy="804863"/>
          </a:xfrm>
          <a:prstGeom prst="rect">
            <a:avLst/>
          </a:prstGeom>
          <a:noFill/>
          <a:ln>
            <a:noFill/>
          </a:ln>
        </p:spPr>
        <p:txBody>
          <a:bodyPr anchorCtr="0" anchor="t" bIns="45700" lIns="91425" spcFirstLastPara="1" rIns="91425" wrap="square" tIns="45700">
            <a:normAutofit/>
          </a:bodyPr>
          <a:lstStyle/>
          <a:p>
            <a:pPr indent="-431800" lvl="0" marL="457200" rtl="0" algn="l">
              <a:lnSpc>
                <a:spcPct val="100000"/>
              </a:lnSpc>
              <a:spcBef>
                <a:spcPts val="640"/>
              </a:spcBef>
              <a:spcAft>
                <a:spcPts val="0"/>
              </a:spcAft>
              <a:buSzPts val="3200"/>
              <a:buChar char="•"/>
            </a:pPr>
            <a:r>
              <a:rPr lang="en-US"/>
              <a:t>Secondary</a:t>
            </a:r>
            <a:endParaRPr/>
          </a:p>
          <a:p>
            <a:pPr indent="-228600" lvl="0" marL="457200" rtl="0" algn="l">
              <a:lnSpc>
                <a:spcPct val="100000"/>
              </a:lnSpc>
              <a:spcBef>
                <a:spcPts val="640"/>
              </a:spcBef>
              <a:spcAft>
                <a:spcPts val="0"/>
              </a:spcAft>
              <a:buSzPts val="3200"/>
              <a:buNone/>
            </a:pPr>
            <a:r>
              <a:t/>
            </a:r>
            <a:endParaRPr/>
          </a:p>
        </p:txBody>
      </p:sp>
      <p:pic>
        <p:nvPicPr>
          <p:cNvPr descr="A screenshot of a web page&#10;&#10;Description automatically generated with low confidence" id="229" name="Google Shape;229;p46">
            <a:hlinkClick r:id="rId3"/>
          </p:cNvPr>
          <p:cNvPicPr preferRelativeResize="0"/>
          <p:nvPr/>
        </p:nvPicPr>
        <p:blipFill rotWithShape="1">
          <a:blip r:embed="rId4">
            <a:alphaModFix/>
          </a:blip>
          <a:srcRect b="0" l="0" r="0" t="0"/>
          <a:stretch/>
        </p:blipFill>
        <p:spPr>
          <a:xfrm>
            <a:off x="120325" y="242875"/>
            <a:ext cx="8905949" cy="59309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8"/>
          <p:cNvSpPr txBox="1"/>
          <p:nvPr>
            <p:ph type="title"/>
          </p:nvPr>
        </p:nvSpPr>
        <p:spPr>
          <a:xfrm>
            <a:off x="457200" y="274638"/>
            <a:ext cx="8229600" cy="1143000"/>
          </a:xfrm>
          <a:prstGeom prst="rect">
            <a:avLst/>
          </a:prstGeom>
          <a:solidFill>
            <a:srgbClr val="003873">
              <a:alpha val="99215"/>
            </a:srgbClr>
          </a:solidFill>
          <a:ln cap="flat"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2F2F2"/>
              </a:buClr>
              <a:buSzPts val="3600"/>
              <a:buFont typeface="Verdana"/>
              <a:buNone/>
            </a:pPr>
            <a:r>
              <a:rPr i="0" lang="en-US" u="none" cap="none" strike="noStrike">
                <a:solidFill>
                  <a:schemeClr val="lt1"/>
                </a:solidFill>
                <a:latin typeface="Verdana"/>
                <a:ea typeface="Verdana"/>
                <a:cs typeface="Verdana"/>
                <a:sym typeface="Verdana"/>
              </a:rPr>
              <a:t>Circular &amp; Matrix/Traditional Type Arrangements</a:t>
            </a:r>
            <a:endParaRPr i="0" sz="4400" u="none" cap="none" strike="noStrike">
              <a:solidFill>
                <a:schemeClr val="lt1"/>
              </a:solidFill>
              <a:latin typeface="Verdana"/>
              <a:ea typeface="Verdana"/>
              <a:cs typeface="Verdana"/>
              <a:sym typeface="Verdana"/>
            </a:endParaRPr>
          </a:p>
        </p:txBody>
      </p:sp>
      <p:pic>
        <p:nvPicPr>
          <p:cNvPr descr="A diagram of a circular type&#10;&#10;Description automatically generated with low confidence" id="235" name="Google Shape;235;p48"/>
          <p:cNvPicPr preferRelativeResize="0"/>
          <p:nvPr>
            <p:ph idx="3" type="body"/>
          </p:nvPr>
        </p:nvPicPr>
        <p:blipFill rotWithShape="1">
          <a:blip r:embed="rId4">
            <a:alphaModFix/>
          </a:blip>
          <a:srcRect b="0" l="0" r="0" t="0"/>
          <a:stretch/>
        </p:blipFill>
        <p:spPr>
          <a:xfrm>
            <a:off x="2472150" y="2317075"/>
            <a:ext cx="4199700" cy="1229100"/>
          </a:xfrm>
          <a:prstGeom prst="rect">
            <a:avLst/>
          </a:prstGeom>
          <a:noFill/>
          <a:ln cap="flat" cmpd="sng" w="28575">
            <a:solidFill>
              <a:schemeClr val="dk2"/>
            </a:solidFill>
            <a:prstDash val="solid"/>
            <a:round/>
            <a:headEnd len="sm" w="sm" type="none"/>
            <a:tailEnd len="sm" w="sm" type="none"/>
          </a:ln>
        </p:spPr>
      </p:pic>
      <p:sp>
        <p:nvSpPr>
          <p:cNvPr id="236" name="Google Shape;236;p48"/>
          <p:cNvSpPr txBox="1"/>
          <p:nvPr>
            <p:ph idx="4" type="body"/>
          </p:nvPr>
        </p:nvSpPr>
        <p:spPr>
          <a:xfrm>
            <a:off x="4610100" y="1526957"/>
            <a:ext cx="4123500" cy="5067403"/>
          </a:xfrm>
          <a:prstGeom prst="rect">
            <a:avLst/>
          </a:prstGeom>
          <a:noFill/>
          <a:ln>
            <a:noFill/>
          </a:ln>
        </p:spPr>
        <p:txBody>
          <a:bodyPr anchorCtr="0" anchor="b" bIns="45700" lIns="91425" spcFirstLastPara="1" rIns="91425" wrap="square" tIns="45700">
            <a:noAutofit/>
          </a:bodyPr>
          <a:lstStyle/>
          <a:p>
            <a:pPr indent="-190500" lvl="0" marL="34290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Verdana"/>
                <a:ea typeface="Verdana"/>
                <a:cs typeface="Verdana"/>
                <a:sym typeface="Verdana"/>
              </a:rPr>
              <a:t>   </a:t>
            </a:r>
            <a:r>
              <a:rPr i="0" lang="en-US" u="none" cap="none" strike="noStrike">
                <a:solidFill>
                  <a:schemeClr val="dk1"/>
                </a:solidFill>
                <a:latin typeface="Verdana"/>
                <a:ea typeface="Verdana"/>
                <a:cs typeface="Verdana"/>
                <a:sym typeface="Verdana"/>
              </a:rPr>
              <a:t>Circular Arrangement:</a:t>
            </a:r>
            <a:endParaRPr i="0" u="none" cap="none" strike="noStrike">
              <a:solidFill>
                <a:schemeClr val="dk1"/>
              </a:solidFill>
              <a:latin typeface="Verdana"/>
              <a:ea typeface="Verdana"/>
              <a:cs typeface="Verdana"/>
              <a:sym typeface="Verdana"/>
            </a:endParaRPr>
          </a:p>
          <a:p>
            <a:pPr indent="-190500" lvl="0" marL="342900" marR="0" rtl="0" algn="l">
              <a:lnSpc>
                <a:spcPct val="100000"/>
              </a:lnSpc>
              <a:spcBef>
                <a:spcPts val="480"/>
              </a:spcBef>
              <a:spcAft>
                <a:spcPts val="0"/>
              </a:spcAft>
              <a:buClr>
                <a:schemeClr val="dk1"/>
              </a:buClr>
              <a:buSzPts val="2400"/>
              <a:buFont typeface="Arial"/>
              <a:buNone/>
            </a:pPr>
            <a:r>
              <a:t/>
            </a:r>
            <a:endParaRPr b="1" i="0" sz="2400" u="sng" cap="none" strike="noStrike">
              <a:solidFill>
                <a:schemeClr val="dk1"/>
              </a:solidFill>
              <a:latin typeface="Verdana"/>
              <a:ea typeface="Verdana"/>
              <a:cs typeface="Verdana"/>
              <a:sym typeface="Verdana"/>
            </a:endParaRPr>
          </a:p>
          <a:p>
            <a:pPr indent="-190500" lvl="0" marL="342900" marR="0" rtl="0" algn="l">
              <a:lnSpc>
                <a:spcPct val="100000"/>
              </a:lnSpc>
              <a:spcBef>
                <a:spcPts val="480"/>
              </a:spcBef>
              <a:spcAft>
                <a:spcPts val="0"/>
              </a:spcAft>
              <a:buClr>
                <a:schemeClr val="dk1"/>
              </a:buClr>
              <a:buSzPts val="2400"/>
              <a:buFont typeface="Arial"/>
              <a:buNone/>
            </a:pPr>
            <a:r>
              <a:t/>
            </a:r>
            <a:endParaRPr b="1" i="0" sz="2400" u="sng" cap="none" strike="noStrike">
              <a:solidFill>
                <a:schemeClr val="dk1"/>
              </a:solidFill>
              <a:latin typeface="Verdana"/>
              <a:ea typeface="Verdana"/>
              <a:cs typeface="Verdana"/>
              <a:sym typeface="Verdana"/>
            </a:endParaRPr>
          </a:p>
          <a:p>
            <a:pPr indent="0" lvl="0" marL="0" marR="0" rtl="0" algn="l">
              <a:lnSpc>
                <a:spcPct val="100000"/>
              </a:lnSpc>
              <a:spcBef>
                <a:spcPts val="480"/>
              </a:spcBef>
              <a:spcAft>
                <a:spcPts val="0"/>
              </a:spcAft>
              <a:buClr>
                <a:schemeClr val="dk1"/>
              </a:buClr>
              <a:buSzPts val="2400"/>
              <a:buFont typeface="Arial"/>
              <a:buNone/>
            </a:pPr>
            <a:r>
              <a:t/>
            </a:r>
            <a:endParaRPr b="1" i="0" sz="2400" u="sng" cap="none" strike="noStrike">
              <a:solidFill>
                <a:schemeClr val="dk1"/>
              </a:solidFill>
              <a:latin typeface="Verdana"/>
              <a:ea typeface="Verdana"/>
              <a:cs typeface="Verdana"/>
              <a:sym typeface="Verdana"/>
            </a:endParaRPr>
          </a:p>
          <a:p>
            <a:pPr indent="0" lvl="0" marL="0" marR="0" rtl="0" algn="l">
              <a:lnSpc>
                <a:spcPct val="100000"/>
              </a:lnSpc>
              <a:spcBef>
                <a:spcPts val="480"/>
              </a:spcBef>
              <a:spcAft>
                <a:spcPts val="0"/>
              </a:spcAft>
              <a:buClr>
                <a:schemeClr val="dk1"/>
              </a:buClr>
              <a:buSzPts val="2400"/>
              <a:buFont typeface="Arial"/>
              <a:buNone/>
            </a:pPr>
            <a:r>
              <a:t/>
            </a:r>
            <a:endParaRPr b="1" i="0" sz="2400" u="sng" cap="none" strike="noStrike">
              <a:solidFill>
                <a:schemeClr val="dk1"/>
              </a:solidFill>
              <a:latin typeface="Verdana"/>
              <a:ea typeface="Verdana"/>
              <a:cs typeface="Verdana"/>
              <a:sym typeface="Verdana"/>
            </a:endParaRPr>
          </a:p>
          <a:p>
            <a:pPr indent="-342900" lvl="0" marL="342900" rtl="0" algn="l">
              <a:lnSpc>
                <a:spcPct val="100000"/>
              </a:lnSpc>
              <a:spcBef>
                <a:spcPts val="480"/>
              </a:spcBef>
              <a:spcAft>
                <a:spcPts val="0"/>
              </a:spcAft>
              <a:buSzPts val="1800"/>
              <a:buChar char="•"/>
            </a:pPr>
            <a:r>
              <a:rPr i="0" lang="en-US" sz="2000" u="none" cap="none" strike="noStrike">
                <a:solidFill>
                  <a:schemeClr val="dk1"/>
                </a:solidFill>
                <a:latin typeface="Verdana"/>
                <a:ea typeface="Verdana"/>
                <a:cs typeface="Verdana"/>
                <a:sym typeface="Verdana"/>
              </a:rPr>
              <a:t>Facilitates student discussion</a:t>
            </a:r>
            <a:endParaRPr/>
          </a:p>
          <a:p>
            <a:pPr indent="-342900" lvl="0" marL="342900" rtl="0" algn="l">
              <a:lnSpc>
                <a:spcPct val="100000"/>
              </a:lnSpc>
              <a:spcBef>
                <a:spcPts val="480"/>
              </a:spcBef>
              <a:spcAft>
                <a:spcPts val="0"/>
              </a:spcAft>
              <a:buSzPts val="1800"/>
              <a:buChar char="•"/>
            </a:pPr>
            <a:r>
              <a:rPr lang="en-US" sz="2000"/>
              <a:t>Increases student-initiated questions </a:t>
            </a:r>
            <a:endParaRPr sz="2000"/>
          </a:p>
          <a:p>
            <a:pPr indent="-342900" lvl="0" marL="342900" rtl="0" algn="l">
              <a:lnSpc>
                <a:spcPct val="100000"/>
              </a:lnSpc>
              <a:spcBef>
                <a:spcPts val="480"/>
              </a:spcBef>
              <a:spcAft>
                <a:spcPts val="0"/>
              </a:spcAft>
              <a:buSzPts val="1800"/>
              <a:buChar char="•"/>
            </a:pPr>
            <a:r>
              <a:rPr lang="en-US" sz="2000"/>
              <a:t>Frequency increases the closer students are seated to the center</a:t>
            </a:r>
            <a:endParaRPr sz="2000"/>
          </a:p>
          <a:p>
            <a:pPr indent="-190500" lvl="0" marL="342900" marR="0" rtl="0" algn="l">
              <a:lnSpc>
                <a:spcPct val="100000"/>
              </a:lnSpc>
              <a:spcBef>
                <a:spcPts val="1000"/>
              </a:spcBef>
              <a:spcAft>
                <a:spcPts val="0"/>
              </a:spcAft>
              <a:buClr>
                <a:schemeClr val="dk1"/>
              </a:buClr>
              <a:buSzPts val="2400"/>
              <a:buFont typeface="Arial"/>
              <a:buNone/>
            </a:pPr>
            <a:r>
              <a:t/>
            </a:r>
            <a:endParaRPr b="0" i="0" sz="2400" u="none" cap="none" strike="noStrike">
              <a:solidFill>
                <a:schemeClr val="dk1"/>
              </a:solidFill>
              <a:latin typeface="Verdana"/>
              <a:ea typeface="Verdana"/>
              <a:cs typeface="Verdana"/>
              <a:sym typeface="Verdana"/>
            </a:endParaRPr>
          </a:p>
        </p:txBody>
      </p:sp>
      <p:sp>
        <p:nvSpPr>
          <p:cNvPr id="237" name="Google Shape;237;p48"/>
          <p:cNvSpPr/>
          <p:nvPr/>
        </p:nvSpPr>
        <p:spPr>
          <a:xfrm>
            <a:off x="410400" y="2149500"/>
            <a:ext cx="4041900" cy="470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Verdana"/>
                <a:ea typeface="Verdana"/>
                <a:cs typeface="Verdana"/>
                <a:sym typeface="Verdana"/>
              </a:rPr>
              <a:t>                            </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600"/>
              <a:buFont typeface="Arial"/>
              <a:buNone/>
            </a:pPr>
            <a:r>
              <a:t/>
            </a:r>
            <a:endParaRPr b="0" i="0" sz="2000" u="none" cap="none" strike="noStrike">
              <a:solidFill>
                <a:schemeClr val="dk1"/>
              </a:solidFill>
              <a:latin typeface="Verdana"/>
              <a:ea typeface="Verdana"/>
              <a:cs typeface="Verdana"/>
              <a:sym typeface="Verdana"/>
            </a:endParaRPr>
          </a:p>
          <a:p>
            <a:pPr indent="-342900" lvl="1" marL="342900" marR="0" rtl="0" algn="l">
              <a:lnSpc>
                <a:spcPct val="100000"/>
              </a:lnSpc>
              <a:spcBef>
                <a:spcPts val="0"/>
              </a:spcBef>
              <a:spcAft>
                <a:spcPts val="0"/>
              </a:spcAft>
              <a:buClr>
                <a:srgbClr val="000000"/>
              </a:buClr>
              <a:buSzPts val="1600"/>
              <a:buFont typeface="Arial"/>
              <a:buChar char="•"/>
            </a:pPr>
            <a:r>
              <a:rPr b="0" i="0" lang="en-US" sz="2000" u="none" cap="none" strike="noStrike">
                <a:solidFill>
                  <a:schemeClr val="dk1"/>
                </a:solidFill>
                <a:latin typeface="Verdana"/>
                <a:ea typeface="Verdana"/>
                <a:cs typeface="Verdana"/>
                <a:sym typeface="Verdana"/>
              </a:rPr>
              <a:t>Allows teacher to easily circulate</a:t>
            </a:r>
            <a:endParaRPr b="0" i="0" sz="2000" u="none" cap="none" strike="noStrike">
              <a:solidFill>
                <a:srgbClr val="000000"/>
              </a:solidFill>
              <a:latin typeface="Verdana"/>
              <a:ea typeface="Verdana"/>
              <a:cs typeface="Verdana"/>
              <a:sym typeface="Verdana"/>
            </a:endParaRPr>
          </a:p>
          <a:p>
            <a:pPr indent="-342900" lvl="1" marL="342900" marR="0" rtl="0" algn="l">
              <a:lnSpc>
                <a:spcPct val="100000"/>
              </a:lnSpc>
              <a:spcBef>
                <a:spcPts val="0"/>
              </a:spcBef>
              <a:spcAft>
                <a:spcPts val="0"/>
              </a:spcAft>
              <a:buClr>
                <a:srgbClr val="000000"/>
              </a:buClr>
              <a:buSzPts val="1600"/>
              <a:buFont typeface="Arial"/>
              <a:buChar char="•"/>
            </a:pPr>
            <a:r>
              <a:rPr b="0" i="0" lang="en-US" sz="2000" u="none" cap="none" strike="noStrike">
                <a:solidFill>
                  <a:schemeClr val="dk1"/>
                </a:solidFill>
                <a:latin typeface="Verdana"/>
                <a:ea typeface="Verdana"/>
                <a:cs typeface="Verdana"/>
                <a:sym typeface="Verdana"/>
              </a:rPr>
              <a:t>Helpful for students with academic or behavioral difficulty</a:t>
            </a:r>
            <a:endParaRPr b="0" i="0" sz="2000" u="none" cap="none" strike="noStrike">
              <a:solidFill>
                <a:srgbClr val="000000"/>
              </a:solidFill>
              <a:latin typeface="Verdana"/>
              <a:ea typeface="Verdana"/>
              <a:cs typeface="Verdana"/>
              <a:sym typeface="Verdana"/>
            </a:endParaRPr>
          </a:p>
          <a:p>
            <a:pPr indent="-342900" lvl="1" marL="342900" marR="0" rtl="0" algn="l">
              <a:lnSpc>
                <a:spcPct val="100000"/>
              </a:lnSpc>
              <a:spcBef>
                <a:spcPts val="0"/>
              </a:spcBef>
              <a:spcAft>
                <a:spcPts val="0"/>
              </a:spcAft>
              <a:buClr>
                <a:srgbClr val="000000"/>
              </a:buClr>
              <a:buSzPts val="1600"/>
              <a:buFont typeface="Arial"/>
              <a:buChar char="•"/>
            </a:pPr>
            <a:r>
              <a:rPr b="0" i="0" lang="en-US" sz="2000" u="none" cap="none" strike="noStrike">
                <a:solidFill>
                  <a:schemeClr val="dk1"/>
                </a:solidFill>
                <a:latin typeface="Verdana"/>
                <a:ea typeface="Verdana"/>
                <a:cs typeface="Verdana"/>
                <a:sym typeface="Verdana"/>
              </a:rPr>
              <a:t>Helpful during independent learning</a:t>
            </a:r>
            <a:r>
              <a:rPr b="0" i="0" lang="en-US" sz="2000" u="none" cap="none" strike="noStrike">
                <a:solidFill>
                  <a:srgbClr val="000000"/>
                </a:solidFill>
                <a:latin typeface="Verdana"/>
                <a:ea typeface="Verdana"/>
                <a:cs typeface="Verdana"/>
                <a:sym typeface="Verdana"/>
              </a:rPr>
              <a:t> </a:t>
            </a:r>
            <a:r>
              <a:rPr b="0" i="0" lang="en-US" sz="2000" u="none" cap="none" strike="noStrike">
                <a:solidFill>
                  <a:schemeClr val="dk1"/>
                </a:solidFill>
                <a:latin typeface="Verdana"/>
                <a:ea typeface="Verdana"/>
                <a:cs typeface="Verdana"/>
                <a:sym typeface="Verdana"/>
              </a:rPr>
              <a:t>time</a:t>
            </a:r>
            <a:endParaRPr b="0" i="0" sz="20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238" name="Google Shape;238;p48"/>
          <p:cNvSpPr txBox="1"/>
          <p:nvPr>
            <p:ph idx="1" type="body"/>
          </p:nvPr>
        </p:nvSpPr>
        <p:spPr>
          <a:xfrm>
            <a:off x="948212" y="1465861"/>
            <a:ext cx="3582988" cy="762036"/>
          </a:xfrm>
          <a:prstGeom prst="rect">
            <a:avLst/>
          </a:prstGeom>
          <a:solidFill>
            <a:srgbClr val="003369">
              <a:alpha val="74117"/>
            </a:srgbClr>
          </a:solidFill>
          <a:ln>
            <a:noFill/>
          </a:ln>
        </p:spPr>
        <p:txBody>
          <a:bodyPr anchorCtr="0" anchor="b" bIns="45700" lIns="91425" spcFirstLastPara="1" rIns="91425" wrap="square" tIns="45700">
            <a:noAutofit/>
          </a:bodyPr>
          <a:lstStyle/>
          <a:p>
            <a:pPr indent="-228600" lvl="0" marL="457200" rtl="0" algn="l">
              <a:lnSpc>
                <a:spcPct val="100000"/>
              </a:lnSpc>
              <a:spcBef>
                <a:spcPts val="420"/>
              </a:spcBef>
              <a:spcAft>
                <a:spcPts val="0"/>
              </a:spcAft>
              <a:buClr>
                <a:schemeClr val="lt1"/>
              </a:buClr>
              <a:buSzPts val="2100"/>
              <a:buNone/>
            </a:pPr>
            <a:r>
              <a:rPr lang="en-US"/>
              <a:t>Matrix/ Traditional </a:t>
            </a:r>
            <a:endParaRPr/>
          </a:p>
          <a:p>
            <a:pPr indent="-228600" lvl="0" marL="457200" rtl="0" algn="l">
              <a:lnSpc>
                <a:spcPct val="100000"/>
              </a:lnSpc>
              <a:spcBef>
                <a:spcPts val="420"/>
              </a:spcBef>
              <a:spcAft>
                <a:spcPts val="0"/>
              </a:spcAft>
              <a:buClr>
                <a:schemeClr val="lt1"/>
              </a:buClr>
              <a:buSzPts val="2100"/>
              <a:buNone/>
            </a:pPr>
            <a:r>
              <a:rPr lang="en-US"/>
              <a:t>Arrangement</a:t>
            </a:r>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9"/>
          <p:cNvSpPr txBox="1"/>
          <p:nvPr>
            <p:ph idx="1" type="body"/>
          </p:nvPr>
        </p:nvSpPr>
        <p:spPr>
          <a:xfrm>
            <a:off x="228600" y="1944125"/>
            <a:ext cx="5144400" cy="4572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rPr lang="en-US" sz="2800"/>
              <a:t>Utilizing the Worksheet “Evaluating the Physical Organization of the Classroom:  Setting the Stage,” discuss for 5 minutes how you might use this to collect data on classroom organization </a:t>
            </a:r>
            <a:endParaRPr sz="2800"/>
          </a:p>
        </p:txBody>
      </p:sp>
      <p:sp>
        <p:nvSpPr>
          <p:cNvPr id="244" name="Google Shape;244;p49"/>
          <p:cNvSpPr txBox="1"/>
          <p:nvPr>
            <p:ph type="title"/>
          </p:nvPr>
        </p:nvSpPr>
        <p:spPr>
          <a:xfrm>
            <a:off x="228600" y="228600"/>
            <a:ext cx="8686799" cy="1143000"/>
          </a:xfrm>
          <a:prstGeom prst="rect">
            <a:avLst/>
          </a:prstGeom>
          <a:solidFill>
            <a:srgbClr val="003369"/>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t>Data and Evaluation</a:t>
            </a:r>
            <a:endParaRPr/>
          </a:p>
        </p:txBody>
      </p:sp>
      <p:pic>
        <p:nvPicPr>
          <p:cNvPr descr="A couple of people sitting in chairs on a beach&#10;&#10;Description automatically generated with medium confidence" id="245" name="Google Shape;245;p49"/>
          <p:cNvPicPr preferRelativeResize="0"/>
          <p:nvPr/>
        </p:nvPicPr>
        <p:blipFill rotWithShape="1">
          <a:blip r:embed="rId3">
            <a:alphaModFix/>
          </a:blip>
          <a:srcRect b="-5473" l="0" r="0" t="0"/>
          <a:stretch/>
        </p:blipFill>
        <p:spPr>
          <a:xfrm>
            <a:off x="5557825" y="1668575"/>
            <a:ext cx="3357574" cy="43352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50"/>
          <p:cNvSpPr txBox="1"/>
          <p:nvPr>
            <p:ph type="title"/>
          </p:nvPr>
        </p:nvSpPr>
        <p:spPr>
          <a:xfrm>
            <a:off x="228600" y="228600"/>
            <a:ext cx="8686799" cy="1143000"/>
          </a:xfrm>
          <a:prstGeom prst="rect">
            <a:avLst/>
          </a:prstGeom>
          <a:solidFill>
            <a:srgbClr val="003369"/>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t>For schoolwide data…</a:t>
            </a:r>
            <a:endParaRPr/>
          </a:p>
        </p:txBody>
      </p:sp>
      <p:pic>
        <p:nvPicPr>
          <p:cNvPr descr="A screenshot of a survey&#10;&#10;Description automatically generated with low confidence" id="252" name="Google Shape;252;p50"/>
          <p:cNvPicPr preferRelativeResize="0"/>
          <p:nvPr/>
        </p:nvPicPr>
        <p:blipFill rotWithShape="1">
          <a:blip r:embed="rId3">
            <a:alphaModFix/>
          </a:blip>
          <a:srcRect b="0" l="0" r="0" t="0"/>
          <a:stretch/>
        </p:blipFill>
        <p:spPr>
          <a:xfrm>
            <a:off x="479800" y="1993000"/>
            <a:ext cx="8296275" cy="3019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51"/>
          <p:cNvSpPr txBox="1"/>
          <p:nvPr>
            <p:ph type="title"/>
          </p:nvPr>
        </p:nvSpPr>
        <p:spPr>
          <a:xfrm>
            <a:off x="457200" y="274638"/>
            <a:ext cx="8229600" cy="1143000"/>
          </a:xfrm>
          <a:prstGeom prst="rect">
            <a:avLst/>
          </a:prstGeom>
          <a:solidFill>
            <a:srgbClr val="00336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 Active Supervision</a:t>
            </a:r>
            <a:endParaRPr/>
          </a:p>
        </p:txBody>
      </p:sp>
      <p:sp>
        <p:nvSpPr>
          <p:cNvPr id="258" name="Google Shape;258;p51"/>
          <p:cNvSpPr txBox="1"/>
          <p:nvPr>
            <p:ph idx="4294967295" type="body"/>
          </p:nvPr>
        </p:nvSpPr>
        <p:spPr>
          <a:xfrm>
            <a:off x="233363" y="1487275"/>
            <a:ext cx="8677200" cy="3692400"/>
          </a:xfrm>
          <a:prstGeom prst="rect">
            <a:avLst/>
          </a:prstGeom>
          <a:noFill/>
          <a:ln>
            <a:noFill/>
          </a:ln>
        </p:spPr>
        <p:txBody>
          <a:bodyPr anchorCtr="0" anchor="t" bIns="45675" lIns="91400" spcFirstLastPara="1" rIns="91400" wrap="square" tIns="45675">
            <a:noAutofit/>
          </a:bodyPr>
          <a:lstStyle/>
          <a:p>
            <a:pPr indent="0" lvl="0" marL="0" marR="0" rtl="0" algn="l">
              <a:lnSpc>
                <a:spcPct val="150000"/>
              </a:lnSpc>
              <a:spcBef>
                <a:spcPts val="0"/>
              </a:spcBef>
              <a:spcAft>
                <a:spcPts val="0"/>
              </a:spcAft>
              <a:buClr>
                <a:srgbClr val="1D2A53"/>
              </a:buClr>
              <a:buSzPts val="1254"/>
              <a:buFont typeface="Arial"/>
              <a:buNone/>
            </a:pPr>
            <a:r>
              <a:rPr b="0" i="0" lang="en-US" sz="2400" u="none" cap="none" strike="noStrike">
                <a:solidFill>
                  <a:srgbClr val="1D2A53"/>
                </a:solidFill>
                <a:latin typeface="Verdana"/>
                <a:ea typeface="Verdana"/>
                <a:cs typeface="Verdana"/>
                <a:sym typeface="Verdana"/>
              </a:rPr>
              <a:t>…</a:t>
            </a:r>
            <a:r>
              <a:rPr b="0" i="0" lang="en-US" sz="2400" u="none" cap="none" strike="noStrike">
                <a:solidFill>
                  <a:schemeClr val="dk1"/>
                </a:solidFill>
                <a:latin typeface="Verdana"/>
                <a:ea typeface="Verdana"/>
                <a:cs typeface="Verdana"/>
                <a:sym typeface="Verdana"/>
              </a:rPr>
              <a:t>a process for monitoring the classroom, or any school setting, that incorporates </a:t>
            </a:r>
            <a:r>
              <a:rPr b="1" i="0" lang="en-US" sz="2400" u="none" cap="none" strike="noStrike">
                <a:solidFill>
                  <a:schemeClr val="accent5"/>
                </a:solidFill>
                <a:latin typeface="Verdana"/>
                <a:ea typeface="Verdana"/>
                <a:cs typeface="Verdana"/>
                <a:sym typeface="Verdana"/>
              </a:rPr>
              <a:t>moving</a:t>
            </a:r>
            <a:r>
              <a:rPr b="0" i="0" lang="en-US" sz="2400" u="none" cap="none" strike="noStrike">
                <a:solidFill>
                  <a:schemeClr val="dk1"/>
                </a:solidFill>
                <a:latin typeface="Verdana"/>
                <a:ea typeface="Verdana"/>
                <a:cs typeface="Verdana"/>
                <a:sym typeface="Verdana"/>
              </a:rPr>
              <a:t>, </a:t>
            </a:r>
            <a:r>
              <a:rPr b="1" i="0" lang="en-US" sz="2400" u="none" cap="none" strike="noStrike">
                <a:solidFill>
                  <a:srgbClr val="0070C0"/>
                </a:solidFill>
                <a:latin typeface="Verdana"/>
                <a:ea typeface="Verdana"/>
                <a:cs typeface="Verdana"/>
                <a:sym typeface="Verdana"/>
              </a:rPr>
              <a:t>scanning</a:t>
            </a:r>
            <a:r>
              <a:rPr b="0" i="0" lang="en-US" sz="2400" u="none" cap="none" strike="noStrike">
                <a:solidFill>
                  <a:schemeClr val="dk1"/>
                </a:solidFill>
                <a:latin typeface="Verdana"/>
                <a:ea typeface="Verdana"/>
                <a:cs typeface="Verdana"/>
                <a:sym typeface="Verdana"/>
              </a:rPr>
              <a:t>, and </a:t>
            </a:r>
            <a:r>
              <a:rPr b="1" i="0" lang="en-US" sz="2400" u="none" cap="none" strike="noStrike">
                <a:solidFill>
                  <a:srgbClr val="184582"/>
                </a:solidFill>
                <a:latin typeface="Verdana"/>
                <a:ea typeface="Verdana"/>
                <a:cs typeface="Verdana"/>
                <a:sym typeface="Verdana"/>
              </a:rPr>
              <a:t>interacting</a:t>
            </a:r>
            <a:r>
              <a:rPr b="0" i="0" lang="en-US" sz="2400" u="none" cap="none" strike="noStrike">
                <a:solidFill>
                  <a:schemeClr val="dk1"/>
                </a:solidFill>
                <a:latin typeface="Verdana"/>
                <a:ea typeface="Verdana"/>
                <a:cs typeface="Verdana"/>
                <a:sym typeface="Verdana"/>
              </a:rPr>
              <a:t> frequently with students </a:t>
            </a:r>
            <a:endParaRPr b="0" i="0" sz="2400" u="none" cap="none" strike="noStrike">
              <a:solidFill>
                <a:schemeClr val="dk1"/>
              </a:solidFill>
              <a:latin typeface="Verdana"/>
              <a:ea typeface="Verdana"/>
              <a:cs typeface="Verdana"/>
              <a:sym typeface="Verdana"/>
            </a:endParaRPr>
          </a:p>
          <a:p>
            <a:pPr indent="0" lvl="0" marL="0" marR="0" rtl="0" algn="l">
              <a:lnSpc>
                <a:spcPct val="70000"/>
              </a:lnSpc>
              <a:spcBef>
                <a:spcPts val="0"/>
              </a:spcBef>
              <a:spcAft>
                <a:spcPts val="0"/>
              </a:spcAft>
              <a:buClr>
                <a:schemeClr val="dk1"/>
              </a:buClr>
              <a:buSzPts val="680"/>
              <a:buFont typeface="Arial"/>
              <a:buNone/>
            </a:pPr>
            <a:r>
              <a:t/>
            </a:r>
            <a:endParaRPr b="0" i="0" sz="2720" u="none" cap="none" strike="noStrike">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chemeClr val="dk1"/>
              </a:buClr>
              <a:buSzPts val="680"/>
              <a:buFont typeface="Arial"/>
              <a:buNone/>
            </a:pPr>
            <a:r>
              <a:t/>
            </a:r>
            <a:endParaRPr b="0" i="0" sz="2720" u="none" cap="none" strike="noStrike">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chemeClr val="dk1"/>
              </a:buClr>
              <a:buSzPts val="680"/>
              <a:buFont typeface="Arial"/>
              <a:buNone/>
            </a:pPr>
            <a:r>
              <a:t/>
            </a:r>
            <a:endParaRPr b="0" i="0" sz="2720" u="none" cap="none" strike="noStrike">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chemeClr val="dk1"/>
              </a:buClr>
              <a:buSzPts val="680"/>
              <a:buFont typeface="Arial"/>
              <a:buNone/>
            </a:pPr>
            <a:r>
              <a:t/>
            </a:r>
            <a:endParaRPr b="0" i="0" sz="2720" u="none" cap="none" strike="noStrike">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chemeClr val="dk1"/>
              </a:buClr>
              <a:buSzPts val="680"/>
              <a:buFont typeface="Arial"/>
              <a:buNone/>
            </a:pPr>
            <a:r>
              <a:t/>
            </a:r>
            <a:endParaRPr b="0" i="0" sz="2720" u="none" cap="none" strike="noStrike">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chemeClr val="dk1"/>
              </a:buClr>
              <a:buSzPts val="680"/>
              <a:buFont typeface="Arial"/>
              <a:buNone/>
            </a:pPr>
            <a:r>
              <a:t/>
            </a:r>
            <a:endParaRPr b="0" i="0" sz="2720" u="none" cap="none" strike="noStrike">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chemeClr val="dk1"/>
              </a:buClr>
              <a:buSzPts val="680"/>
              <a:buFont typeface="Arial"/>
              <a:buNone/>
            </a:pPr>
            <a:r>
              <a:t/>
            </a:r>
            <a:endParaRPr b="0" i="0" sz="2720" u="none" cap="none" strike="noStrike">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chemeClr val="dk1"/>
              </a:buClr>
              <a:buSzPts val="680"/>
              <a:buFont typeface="Arial"/>
              <a:buNone/>
            </a:pPr>
            <a:r>
              <a:t/>
            </a:r>
            <a:endParaRPr b="0" i="0" sz="2720" u="none" cap="none" strike="noStrike">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chemeClr val="dk1"/>
              </a:buClr>
              <a:buSzPts val="680"/>
              <a:buFont typeface="Arial"/>
              <a:buNone/>
            </a:pPr>
            <a:r>
              <a:t/>
            </a:r>
            <a:endParaRPr b="0" i="0" sz="2720" u="none" cap="none" strike="noStrike">
              <a:solidFill>
                <a:schemeClr val="dk1"/>
              </a:solidFill>
              <a:latin typeface="Calibri"/>
              <a:ea typeface="Calibri"/>
              <a:cs typeface="Calibri"/>
              <a:sym typeface="Calibri"/>
            </a:endParaRPr>
          </a:p>
        </p:txBody>
      </p:sp>
      <p:pic>
        <p:nvPicPr>
          <p:cNvPr descr="A person standing on a lifeguard tower&#10;&#10;Description automatically generated with low confidence" id="259" name="Google Shape;259;p51"/>
          <p:cNvPicPr preferRelativeResize="0"/>
          <p:nvPr/>
        </p:nvPicPr>
        <p:blipFill rotWithShape="1">
          <a:blip r:embed="rId3">
            <a:alphaModFix/>
          </a:blip>
          <a:srcRect b="0" l="0" r="0" t="0"/>
          <a:stretch/>
        </p:blipFill>
        <p:spPr>
          <a:xfrm>
            <a:off x="1689000" y="3225103"/>
            <a:ext cx="5202934" cy="3450652"/>
          </a:xfrm>
          <a:prstGeom prst="rect">
            <a:avLst/>
          </a:prstGeom>
          <a:noFill/>
          <a:ln>
            <a:noFill/>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2"/>
          <p:cNvSpPr txBox="1"/>
          <p:nvPr>
            <p:ph type="title"/>
          </p:nvPr>
        </p:nvSpPr>
        <p:spPr>
          <a:xfrm>
            <a:off x="2743200" y="256814"/>
            <a:ext cx="5943600" cy="1143000"/>
          </a:xfrm>
          <a:prstGeom prst="rect">
            <a:avLst/>
          </a:prstGeom>
          <a:solidFill>
            <a:srgbClr val="00336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800"/>
              <a:buNone/>
            </a:pPr>
            <a:r>
              <a:rPr lang="en-US"/>
              <a:t>Rationale</a:t>
            </a:r>
            <a:endParaRPr/>
          </a:p>
        </p:txBody>
      </p:sp>
      <p:sp>
        <p:nvSpPr>
          <p:cNvPr id="266" name="Google Shape;266;p52"/>
          <p:cNvSpPr txBox="1"/>
          <p:nvPr>
            <p:ph idx="1" type="body"/>
          </p:nvPr>
        </p:nvSpPr>
        <p:spPr>
          <a:xfrm>
            <a:off x="193100" y="1581925"/>
            <a:ext cx="4139100" cy="3962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SzPts val="2800"/>
              <a:buNone/>
            </a:pPr>
            <a:r>
              <a:rPr lang="en-US" sz="2000"/>
              <a:t>Allows for immediate feedback and assistance to students</a:t>
            </a:r>
            <a:endParaRPr sz="2000"/>
          </a:p>
          <a:p>
            <a:pPr indent="0" lvl="0" marL="457200" rtl="0" algn="l">
              <a:lnSpc>
                <a:spcPct val="100000"/>
              </a:lnSpc>
              <a:spcBef>
                <a:spcPts val="560"/>
              </a:spcBef>
              <a:spcAft>
                <a:spcPts val="0"/>
              </a:spcAft>
              <a:buSzPts val="2800"/>
              <a:buNone/>
            </a:pPr>
            <a:r>
              <a:t/>
            </a:r>
            <a:endParaRPr sz="2000"/>
          </a:p>
          <a:p>
            <a:pPr indent="0" lvl="0" marL="0" rtl="0" algn="l">
              <a:lnSpc>
                <a:spcPct val="100000"/>
              </a:lnSpc>
              <a:spcBef>
                <a:spcPts val="560"/>
              </a:spcBef>
              <a:spcAft>
                <a:spcPts val="0"/>
              </a:spcAft>
              <a:buSzPts val="2800"/>
              <a:buNone/>
            </a:pPr>
            <a:r>
              <a:rPr lang="en-US" sz="2000"/>
              <a:t>Increases student engagement</a:t>
            </a:r>
            <a:endParaRPr sz="2000"/>
          </a:p>
          <a:p>
            <a:pPr indent="0" lvl="0" marL="457200" rtl="0" algn="l">
              <a:lnSpc>
                <a:spcPct val="100000"/>
              </a:lnSpc>
              <a:spcBef>
                <a:spcPts val="560"/>
              </a:spcBef>
              <a:spcAft>
                <a:spcPts val="0"/>
              </a:spcAft>
              <a:buSzPts val="2800"/>
              <a:buNone/>
            </a:pPr>
            <a:r>
              <a:t/>
            </a:r>
            <a:endParaRPr sz="2000"/>
          </a:p>
          <a:p>
            <a:pPr indent="0" lvl="0" marL="0" rtl="0" algn="l">
              <a:lnSpc>
                <a:spcPct val="100000"/>
              </a:lnSpc>
              <a:spcBef>
                <a:spcPts val="560"/>
              </a:spcBef>
              <a:spcAft>
                <a:spcPts val="0"/>
              </a:spcAft>
              <a:buSzPts val="2800"/>
              <a:buNone/>
            </a:pPr>
            <a:r>
              <a:rPr lang="en-US" sz="2000"/>
              <a:t>Reduces inappropriate behavior; increases academically engaged time on task</a:t>
            </a:r>
            <a:endParaRPr sz="2000"/>
          </a:p>
        </p:txBody>
      </p:sp>
      <p:sp>
        <p:nvSpPr>
          <p:cNvPr id="267" name="Google Shape;267;p52"/>
          <p:cNvSpPr txBox="1"/>
          <p:nvPr>
            <p:ph idx="2" type="body"/>
          </p:nvPr>
        </p:nvSpPr>
        <p:spPr>
          <a:xfrm>
            <a:off x="4572000" y="1581922"/>
            <a:ext cx="4262700" cy="470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SzPts val="2800"/>
              <a:buNone/>
            </a:pPr>
            <a:r>
              <a:rPr lang="en-US" sz="2000"/>
              <a:t>Provides opportunities to monitor students’ responses (formative assessment)</a:t>
            </a:r>
            <a:endParaRPr sz="2000"/>
          </a:p>
          <a:p>
            <a:pPr indent="0" lvl="0" marL="0" rtl="0" algn="l">
              <a:lnSpc>
                <a:spcPct val="100000"/>
              </a:lnSpc>
              <a:spcBef>
                <a:spcPts val="560"/>
              </a:spcBef>
              <a:spcAft>
                <a:spcPts val="0"/>
              </a:spcAft>
              <a:buSzPts val="2800"/>
              <a:buNone/>
            </a:pPr>
            <a:r>
              <a:t/>
            </a:r>
            <a:endParaRPr sz="2000"/>
          </a:p>
          <a:p>
            <a:pPr indent="0" lvl="0" marL="0" rtl="0" algn="l">
              <a:lnSpc>
                <a:spcPct val="100000"/>
              </a:lnSpc>
              <a:spcBef>
                <a:spcPts val="560"/>
              </a:spcBef>
              <a:spcAft>
                <a:spcPts val="0"/>
              </a:spcAft>
              <a:buSzPts val="2800"/>
              <a:buNone/>
            </a:pPr>
            <a:r>
              <a:rPr lang="en-US" sz="2000"/>
              <a:t>Frequent use of encouragement</a:t>
            </a:r>
            <a:endParaRPr sz="2000"/>
          </a:p>
          <a:p>
            <a:pPr indent="0" lvl="0" marL="0" rtl="0" algn="l">
              <a:lnSpc>
                <a:spcPct val="100000"/>
              </a:lnSpc>
              <a:spcBef>
                <a:spcPts val="560"/>
              </a:spcBef>
              <a:spcAft>
                <a:spcPts val="0"/>
              </a:spcAft>
              <a:buSzPts val="2800"/>
              <a:buNone/>
            </a:pPr>
            <a:r>
              <a:t/>
            </a:r>
            <a:endParaRPr sz="2000"/>
          </a:p>
          <a:p>
            <a:pPr indent="0" lvl="0" marL="0" rtl="0" algn="l">
              <a:lnSpc>
                <a:spcPct val="100000"/>
              </a:lnSpc>
              <a:spcBef>
                <a:spcPts val="560"/>
              </a:spcBef>
              <a:spcAft>
                <a:spcPts val="0"/>
              </a:spcAft>
              <a:buSzPts val="2800"/>
              <a:buNone/>
            </a:pPr>
            <a:r>
              <a:rPr lang="en-US" sz="2000"/>
              <a:t>Timely correction of errors</a:t>
            </a:r>
            <a:endParaRPr sz="2000"/>
          </a:p>
          <a:p>
            <a:pPr indent="0" lvl="0" marL="0" rtl="0" algn="l">
              <a:lnSpc>
                <a:spcPct val="100000"/>
              </a:lnSpc>
              <a:spcBef>
                <a:spcPts val="560"/>
              </a:spcBef>
              <a:spcAft>
                <a:spcPts val="0"/>
              </a:spcAft>
              <a:buSzPts val="2800"/>
              <a:buNone/>
            </a:pPr>
            <a:r>
              <a:t/>
            </a:r>
            <a:endParaRPr sz="2000"/>
          </a:p>
          <a:p>
            <a:pPr indent="0" lvl="0" marL="0" rtl="0" algn="l">
              <a:lnSpc>
                <a:spcPct val="100000"/>
              </a:lnSpc>
              <a:spcBef>
                <a:spcPts val="560"/>
              </a:spcBef>
              <a:spcAft>
                <a:spcPts val="0"/>
              </a:spcAft>
              <a:buSzPts val="2800"/>
              <a:buNone/>
            </a:pPr>
            <a:r>
              <a:rPr lang="en-US" sz="2000"/>
              <a:t>Builds positive relationships</a:t>
            </a:r>
            <a:endParaRPr/>
          </a:p>
        </p:txBody>
      </p:sp>
      <p:pic>
        <p:nvPicPr>
          <p:cNvPr descr="A beach with trees and blue water&#10;&#10;Description automatically generated with low confidence" id="268" name="Google Shape;268;p52"/>
          <p:cNvPicPr preferRelativeResize="0"/>
          <p:nvPr/>
        </p:nvPicPr>
        <p:blipFill rotWithShape="1">
          <a:blip r:embed="rId3">
            <a:alphaModFix/>
          </a:blip>
          <a:srcRect b="0" l="0" r="0" t="0"/>
          <a:stretch/>
        </p:blipFill>
        <p:spPr>
          <a:xfrm>
            <a:off x="0" y="5526200"/>
            <a:ext cx="9144000" cy="1484200"/>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2"/>
          <p:cNvSpPr txBox="1"/>
          <p:nvPr>
            <p:ph type="title"/>
          </p:nvPr>
        </p:nvSpPr>
        <p:spPr>
          <a:xfrm>
            <a:off x="2743200" y="256814"/>
            <a:ext cx="5943600" cy="1143000"/>
          </a:xfrm>
          <a:prstGeom prst="rect">
            <a:avLst/>
          </a:prstGeom>
          <a:solidFill>
            <a:srgbClr val="003369"/>
          </a:solid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4000"/>
              <a:buNone/>
            </a:pPr>
            <a:r>
              <a:rPr lang="en-US"/>
              <a:t>Learning Intentions</a:t>
            </a:r>
            <a:endParaRPr/>
          </a:p>
        </p:txBody>
      </p:sp>
      <p:sp>
        <p:nvSpPr>
          <p:cNvPr id="121" name="Google Shape;121;p32"/>
          <p:cNvSpPr txBox="1"/>
          <p:nvPr>
            <p:ph idx="1" type="body"/>
          </p:nvPr>
        </p:nvSpPr>
        <p:spPr>
          <a:xfrm>
            <a:off x="3200400" y="1537139"/>
            <a:ext cx="5943600" cy="4842640"/>
          </a:xfrm>
          <a:prstGeom prst="rect">
            <a:avLst/>
          </a:prstGeom>
          <a:noFill/>
          <a:ln>
            <a:noFill/>
          </a:ln>
        </p:spPr>
        <p:txBody>
          <a:bodyPr anchorCtr="0" anchor="t" bIns="91425" lIns="91425" spcFirstLastPara="1" rIns="91425" wrap="square" tIns="91425">
            <a:normAutofit/>
          </a:bodyPr>
          <a:lstStyle/>
          <a:p>
            <a:pPr indent="-457200" lvl="0" marL="501650" rtl="0" algn="l">
              <a:lnSpc>
                <a:spcPct val="90000"/>
              </a:lnSpc>
              <a:spcBef>
                <a:spcPts val="640"/>
              </a:spcBef>
              <a:spcAft>
                <a:spcPts val="0"/>
              </a:spcAft>
              <a:buSzPts val="1980"/>
              <a:buFont typeface="Arial"/>
              <a:buAutoNum type="arabicPeriod"/>
            </a:pPr>
            <a:r>
              <a:rPr lang="en-US" sz="2200"/>
              <a:t>Participants will be able to make intentional decisions about optimal placement of furniture and materials in the instructional space</a:t>
            </a:r>
            <a:endParaRPr/>
          </a:p>
          <a:p>
            <a:pPr indent="-331470" lvl="0" marL="501650" rtl="0" algn="l">
              <a:lnSpc>
                <a:spcPct val="90000"/>
              </a:lnSpc>
              <a:spcBef>
                <a:spcPts val="640"/>
              </a:spcBef>
              <a:spcAft>
                <a:spcPts val="0"/>
              </a:spcAft>
              <a:buSzPts val="1980"/>
              <a:buFont typeface="Arial"/>
              <a:buNone/>
            </a:pPr>
            <a:r>
              <a:t/>
            </a:r>
            <a:endParaRPr sz="2200"/>
          </a:p>
          <a:p>
            <a:pPr indent="-457200" lvl="0" marL="514350" rtl="0" algn="l">
              <a:lnSpc>
                <a:spcPct val="90000"/>
              </a:lnSpc>
              <a:spcBef>
                <a:spcPts val="0"/>
              </a:spcBef>
              <a:spcAft>
                <a:spcPts val="0"/>
              </a:spcAft>
              <a:buSzPts val="1980"/>
              <a:buFont typeface="Arial"/>
              <a:buAutoNum type="arabicPeriod"/>
            </a:pPr>
            <a:r>
              <a:rPr lang="en-US" sz="2200"/>
              <a:t>Participants will be able to identify the key elements of active supervision in the classroom</a:t>
            </a:r>
            <a:endParaRPr/>
          </a:p>
          <a:p>
            <a:pPr indent="-331470" lvl="0" marL="514350" rtl="0" algn="l">
              <a:lnSpc>
                <a:spcPct val="90000"/>
              </a:lnSpc>
              <a:spcBef>
                <a:spcPts val="0"/>
              </a:spcBef>
              <a:spcAft>
                <a:spcPts val="0"/>
              </a:spcAft>
              <a:buSzPts val="1980"/>
              <a:buFont typeface="Arial"/>
              <a:buNone/>
            </a:pPr>
            <a:r>
              <a:t/>
            </a:r>
            <a:endParaRPr sz="2200"/>
          </a:p>
          <a:p>
            <a:pPr indent="-457200" lvl="0" marL="514350" rtl="0" algn="l">
              <a:lnSpc>
                <a:spcPct val="90000"/>
              </a:lnSpc>
              <a:spcBef>
                <a:spcPts val="0"/>
              </a:spcBef>
              <a:spcAft>
                <a:spcPts val="0"/>
              </a:spcAft>
              <a:buSzPts val="1980"/>
              <a:buFont typeface="Arial"/>
              <a:buAutoNum type="arabicPeriod"/>
            </a:pPr>
            <a:r>
              <a:rPr lang="en-US" sz="2200"/>
              <a:t>Participants will be prepared to coach others in both arrangement of the physical environment and active supervision</a:t>
            </a:r>
            <a:endParaRPr/>
          </a:p>
        </p:txBody>
      </p:sp>
      <p:pic>
        <p:nvPicPr>
          <p:cNvPr descr="3,568,622 Summer Beach Stock Photos - Free &amp; Royalty-Free Stock Photos from  Dreamstime" id="122" name="Google Shape;122;p32"/>
          <p:cNvPicPr preferRelativeResize="0"/>
          <p:nvPr/>
        </p:nvPicPr>
        <p:blipFill rotWithShape="1">
          <a:blip r:embed="rId3">
            <a:alphaModFix/>
          </a:blip>
          <a:srcRect b="0" l="0" r="0" t="0"/>
          <a:stretch/>
        </p:blipFill>
        <p:spPr>
          <a:xfrm>
            <a:off x="252701" y="2519924"/>
            <a:ext cx="2728624" cy="18181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3"/>
          <p:cNvSpPr txBox="1"/>
          <p:nvPr>
            <p:ph idx="1" type="body"/>
          </p:nvPr>
        </p:nvSpPr>
        <p:spPr>
          <a:xfrm>
            <a:off x="457201" y="1600201"/>
            <a:ext cx="8229600" cy="4571999"/>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SzPts val="1800"/>
              <a:buNone/>
            </a:pPr>
            <a:r>
              <a:t/>
            </a:r>
            <a:endParaRPr/>
          </a:p>
          <a:p>
            <a:pPr indent="-228600" lvl="0" marL="457200" rtl="0" algn="l">
              <a:lnSpc>
                <a:spcPct val="100000"/>
              </a:lnSpc>
              <a:spcBef>
                <a:spcPts val="360"/>
              </a:spcBef>
              <a:spcAft>
                <a:spcPts val="0"/>
              </a:spcAft>
              <a:buSzPts val="1800"/>
              <a:buNone/>
            </a:pPr>
            <a:r>
              <a:t/>
            </a:r>
            <a:endParaRPr/>
          </a:p>
          <a:p>
            <a:pPr indent="0" lvl="0" marL="114300" rtl="0" algn="ctr">
              <a:lnSpc>
                <a:spcPct val="100000"/>
              </a:lnSpc>
              <a:spcBef>
                <a:spcPts val="360"/>
              </a:spcBef>
              <a:spcAft>
                <a:spcPts val="0"/>
              </a:spcAft>
              <a:buSzPts val="1800"/>
              <a:buNone/>
            </a:pPr>
            <a:r>
              <a:rPr lang="en-US"/>
              <a:t>“You teach on your feet, </a:t>
            </a:r>
            <a:endParaRPr/>
          </a:p>
          <a:p>
            <a:pPr indent="0" lvl="0" marL="114300" rtl="0" algn="ctr">
              <a:lnSpc>
                <a:spcPct val="100000"/>
              </a:lnSpc>
              <a:spcBef>
                <a:spcPts val="360"/>
              </a:spcBef>
              <a:spcAft>
                <a:spcPts val="0"/>
              </a:spcAft>
              <a:buSzPts val="1800"/>
              <a:buNone/>
            </a:pPr>
            <a:r>
              <a:rPr lang="en-US"/>
              <a:t>and not from your seat.”</a:t>
            </a:r>
            <a:endParaRPr/>
          </a:p>
          <a:p>
            <a:pPr indent="0" lvl="0" marL="114300" rtl="0" algn="ctr">
              <a:lnSpc>
                <a:spcPct val="100000"/>
              </a:lnSpc>
              <a:spcBef>
                <a:spcPts val="360"/>
              </a:spcBef>
              <a:spcAft>
                <a:spcPts val="0"/>
              </a:spcAft>
              <a:buSzPts val="1800"/>
              <a:buNone/>
            </a:pPr>
            <a:r>
              <a:t/>
            </a:r>
            <a:endParaRPr/>
          </a:p>
          <a:p>
            <a:pPr indent="0" lvl="0" marL="114300" rtl="0" algn="ctr">
              <a:lnSpc>
                <a:spcPct val="100000"/>
              </a:lnSpc>
              <a:spcBef>
                <a:spcPts val="360"/>
              </a:spcBef>
              <a:spcAft>
                <a:spcPts val="0"/>
              </a:spcAft>
              <a:buSzPts val="1800"/>
              <a:buNone/>
            </a:pPr>
            <a:r>
              <a:rPr lang="en-US"/>
              <a:t>“Walk around, look around, </a:t>
            </a:r>
            <a:endParaRPr/>
          </a:p>
          <a:p>
            <a:pPr indent="0" lvl="0" marL="114300" rtl="0" algn="ctr">
              <a:lnSpc>
                <a:spcPct val="100000"/>
              </a:lnSpc>
              <a:spcBef>
                <a:spcPts val="360"/>
              </a:spcBef>
              <a:spcAft>
                <a:spcPts val="0"/>
              </a:spcAft>
              <a:buSzPts val="1800"/>
              <a:buNone/>
            </a:pPr>
            <a:r>
              <a:rPr lang="en-US"/>
              <a:t>talk around.”</a:t>
            </a:r>
            <a:endParaRPr/>
          </a:p>
        </p:txBody>
      </p:sp>
      <p:sp>
        <p:nvSpPr>
          <p:cNvPr id="274" name="Google Shape;274;p53"/>
          <p:cNvSpPr txBox="1"/>
          <p:nvPr>
            <p:ph type="title"/>
          </p:nvPr>
        </p:nvSpPr>
        <p:spPr>
          <a:xfrm>
            <a:off x="228600" y="228600"/>
            <a:ext cx="8686799" cy="1143000"/>
          </a:xfrm>
          <a:prstGeom prst="rect">
            <a:avLst/>
          </a:prstGeom>
          <a:solidFill>
            <a:srgbClr val="003369"/>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t>Anita Archer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4"/>
          <p:cNvSpPr txBox="1"/>
          <p:nvPr>
            <p:ph idx="1" type="body"/>
          </p:nvPr>
        </p:nvSpPr>
        <p:spPr>
          <a:xfrm>
            <a:off x="457201" y="1600201"/>
            <a:ext cx="8229600" cy="4571999"/>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SzPts val="1800"/>
              <a:buChar char="•"/>
            </a:pPr>
            <a:r>
              <a:rPr b="1" lang="en-US" sz="2600">
                <a:solidFill>
                  <a:schemeClr val="accent5"/>
                </a:solidFill>
              </a:rPr>
              <a:t>Moving</a:t>
            </a:r>
            <a:r>
              <a:rPr lang="en-US" sz="2600"/>
              <a:t>: (</a:t>
            </a:r>
            <a:r>
              <a:rPr lang="en-US" sz="2600">
                <a:solidFill>
                  <a:schemeClr val="accent5"/>
                </a:solidFill>
              </a:rPr>
              <a:t>Walk Around</a:t>
            </a:r>
            <a:r>
              <a:rPr lang="en-US" sz="2600"/>
              <a:t>) Continuous, random teacher movement throughout all parts of classroom </a:t>
            </a:r>
            <a:endParaRPr/>
          </a:p>
          <a:p>
            <a:pPr indent="-342900" lvl="0" marL="457200" rtl="0" algn="l">
              <a:lnSpc>
                <a:spcPct val="100000"/>
              </a:lnSpc>
              <a:spcBef>
                <a:spcPts val="360"/>
              </a:spcBef>
              <a:spcAft>
                <a:spcPts val="0"/>
              </a:spcAft>
              <a:buSzPts val="1800"/>
              <a:buChar char="•"/>
            </a:pPr>
            <a:r>
              <a:rPr b="1" lang="en-US" sz="2600">
                <a:solidFill>
                  <a:srgbClr val="0070C0"/>
                </a:solidFill>
              </a:rPr>
              <a:t>Scanning</a:t>
            </a:r>
            <a:r>
              <a:rPr lang="en-US" sz="2600"/>
              <a:t>: (</a:t>
            </a:r>
            <a:r>
              <a:rPr lang="en-US" sz="2600">
                <a:solidFill>
                  <a:srgbClr val="0070C0"/>
                </a:solidFill>
              </a:rPr>
              <a:t>Look Around</a:t>
            </a:r>
            <a:r>
              <a:rPr lang="en-US" sz="2600"/>
              <a:t>) Frequent and intentional visual sweep of all parts of classroom</a:t>
            </a:r>
            <a:endParaRPr/>
          </a:p>
          <a:p>
            <a:pPr indent="-342900" lvl="0" marL="457200" rtl="0" algn="l">
              <a:lnSpc>
                <a:spcPct val="100000"/>
              </a:lnSpc>
              <a:spcBef>
                <a:spcPts val="360"/>
              </a:spcBef>
              <a:spcAft>
                <a:spcPts val="0"/>
              </a:spcAft>
              <a:buSzPts val="1800"/>
              <a:buChar char="•"/>
            </a:pPr>
            <a:r>
              <a:rPr b="1" lang="en-US" sz="2600">
                <a:solidFill>
                  <a:srgbClr val="003873"/>
                </a:solidFill>
              </a:rPr>
              <a:t>Interacting</a:t>
            </a:r>
            <a:r>
              <a:rPr lang="en-US" sz="2600"/>
              <a:t>: (</a:t>
            </a:r>
            <a:r>
              <a:rPr lang="en-US" sz="2600">
                <a:solidFill>
                  <a:srgbClr val="003873"/>
                </a:solidFill>
              </a:rPr>
              <a:t>Talk Around</a:t>
            </a:r>
            <a:r>
              <a:rPr lang="en-US" sz="2600"/>
              <a:t>) Frequent and positive communication to encourage, reinforce, and correct</a:t>
            </a:r>
            <a:endParaRPr/>
          </a:p>
          <a:p>
            <a:pPr indent="-228600" lvl="0" marL="457200" rtl="0" algn="l">
              <a:lnSpc>
                <a:spcPct val="100000"/>
              </a:lnSpc>
              <a:spcBef>
                <a:spcPts val="360"/>
              </a:spcBef>
              <a:spcAft>
                <a:spcPts val="0"/>
              </a:spcAft>
              <a:buSzPts val="1800"/>
              <a:buNone/>
            </a:pPr>
            <a:r>
              <a:t/>
            </a:r>
            <a:endParaRPr sz="2600"/>
          </a:p>
          <a:p>
            <a:pPr indent="-228600" lvl="0" marL="457200" rtl="0" algn="l">
              <a:lnSpc>
                <a:spcPct val="100000"/>
              </a:lnSpc>
              <a:spcBef>
                <a:spcPts val="360"/>
              </a:spcBef>
              <a:spcAft>
                <a:spcPts val="0"/>
              </a:spcAft>
              <a:buSzPts val="1800"/>
              <a:buNone/>
            </a:pPr>
            <a:r>
              <a:t/>
            </a:r>
            <a:endParaRPr/>
          </a:p>
        </p:txBody>
      </p:sp>
      <p:sp>
        <p:nvSpPr>
          <p:cNvPr id="281" name="Google Shape;281;p54"/>
          <p:cNvSpPr txBox="1"/>
          <p:nvPr>
            <p:ph type="title"/>
          </p:nvPr>
        </p:nvSpPr>
        <p:spPr>
          <a:xfrm>
            <a:off x="228600" y="228600"/>
            <a:ext cx="8686799" cy="1143000"/>
          </a:xfrm>
          <a:prstGeom prst="rect">
            <a:avLst/>
          </a:prstGeom>
          <a:solidFill>
            <a:srgbClr val="003369"/>
          </a:solid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t>Components of Active Supervision</a:t>
            </a:r>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5"/>
          <p:cNvSpPr txBox="1"/>
          <p:nvPr>
            <p:ph type="title"/>
          </p:nvPr>
        </p:nvSpPr>
        <p:spPr>
          <a:xfrm>
            <a:off x="457200" y="274638"/>
            <a:ext cx="8229600" cy="1143000"/>
          </a:xfrm>
          <a:prstGeom prst="rect">
            <a:avLst/>
          </a:prstGeom>
          <a:solidFill>
            <a:srgbClr val="00336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Moving  “Walk Around”</a:t>
            </a:r>
            <a:endParaRPr/>
          </a:p>
        </p:txBody>
      </p:sp>
      <p:sp>
        <p:nvSpPr>
          <p:cNvPr id="288" name="Google Shape;288;p55"/>
          <p:cNvSpPr txBox="1"/>
          <p:nvPr>
            <p:ph idx="4294967295" type="body"/>
          </p:nvPr>
        </p:nvSpPr>
        <p:spPr>
          <a:xfrm>
            <a:off x="331788" y="1600200"/>
            <a:ext cx="8812212" cy="4759325"/>
          </a:xfrm>
          <a:prstGeom prst="rect">
            <a:avLst/>
          </a:prstGeom>
          <a:noFill/>
          <a:ln>
            <a:noFill/>
          </a:ln>
        </p:spPr>
        <p:txBody>
          <a:bodyPr anchorCtr="0" anchor="ctr" bIns="45675" lIns="91400" spcFirstLastPara="1" rIns="91400" wrap="square" tIns="45675">
            <a:noAutofit/>
          </a:bodyPr>
          <a:lstStyle/>
          <a:p>
            <a:pPr indent="-342900" lvl="0" marL="342900" rtl="0" algn="l">
              <a:lnSpc>
                <a:spcPct val="90000"/>
              </a:lnSpc>
              <a:spcBef>
                <a:spcPts val="0"/>
              </a:spcBef>
              <a:spcAft>
                <a:spcPts val="0"/>
              </a:spcAft>
              <a:buClr>
                <a:srgbClr val="000000"/>
              </a:buClr>
              <a:buSzPts val="2400"/>
              <a:buChar char="•"/>
            </a:pPr>
            <a:r>
              <a:rPr b="0" i="0" lang="en-US" sz="2400" u="none" cap="none" strike="noStrike">
                <a:solidFill>
                  <a:srgbClr val="000000"/>
                </a:solidFill>
                <a:latin typeface="Verdana"/>
                <a:ea typeface="Verdana"/>
                <a:cs typeface="Verdana"/>
                <a:sym typeface="Verdana"/>
              </a:rPr>
              <a:t>Circulate among students while working</a:t>
            </a:r>
            <a:endParaRPr b="0" i="0" sz="2400" u="none" cap="none" strike="noStrike">
              <a:solidFill>
                <a:srgbClr val="000000"/>
              </a:solidFill>
              <a:latin typeface="Verdana"/>
              <a:ea typeface="Verdana"/>
              <a:cs typeface="Verdana"/>
              <a:sym typeface="Verdana"/>
            </a:endParaRPr>
          </a:p>
          <a:p>
            <a:pPr indent="-139700" lvl="0" marL="342900" rtl="0" algn="l">
              <a:lnSpc>
                <a:spcPct val="90000"/>
              </a:lnSpc>
              <a:spcBef>
                <a:spcPts val="0"/>
              </a:spcBef>
              <a:spcAft>
                <a:spcPts val="0"/>
              </a:spcAft>
              <a:buSzPts val="3200"/>
              <a:buNone/>
            </a:pPr>
            <a:r>
              <a:t/>
            </a:r>
            <a:endParaRPr b="0" i="0" sz="2400" u="none" cap="none" strike="noStrike">
              <a:solidFill>
                <a:srgbClr val="000000"/>
              </a:solidFill>
              <a:latin typeface="Verdana"/>
              <a:ea typeface="Verdana"/>
              <a:cs typeface="Verdana"/>
              <a:sym typeface="Verdana"/>
            </a:endParaRPr>
          </a:p>
          <a:p>
            <a:pPr indent="-342900" lvl="0" marL="342900" rtl="0" algn="l">
              <a:lnSpc>
                <a:spcPct val="90000"/>
              </a:lnSpc>
              <a:spcBef>
                <a:spcPts val="540"/>
              </a:spcBef>
              <a:spcAft>
                <a:spcPts val="0"/>
              </a:spcAft>
              <a:buClr>
                <a:srgbClr val="000000"/>
              </a:buClr>
              <a:buSzPts val="2400"/>
              <a:buChar char="•"/>
            </a:pPr>
            <a:r>
              <a:rPr b="0" i="0" lang="en-US" sz="2400" u="none" cap="none" strike="noStrike">
                <a:solidFill>
                  <a:srgbClr val="000000"/>
                </a:solidFill>
                <a:latin typeface="Verdana"/>
                <a:ea typeface="Verdana"/>
                <a:cs typeface="Verdana"/>
                <a:sym typeface="Verdana"/>
              </a:rPr>
              <a:t>Maintain proximity with students</a:t>
            </a:r>
            <a:endParaRPr b="0" i="0" sz="2400" u="none" cap="none" strike="noStrike">
              <a:solidFill>
                <a:srgbClr val="000000"/>
              </a:solidFill>
              <a:latin typeface="Verdana"/>
              <a:ea typeface="Verdana"/>
              <a:cs typeface="Verdana"/>
              <a:sym typeface="Verdana"/>
            </a:endParaRPr>
          </a:p>
          <a:p>
            <a:pPr indent="0" lvl="0" marL="0" rtl="0" algn="l">
              <a:lnSpc>
                <a:spcPct val="90000"/>
              </a:lnSpc>
              <a:spcBef>
                <a:spcPts val="540"/>
              </a:spcBef>
              <a:spcAft>
                <a:spcPts val="0"/>
              </a:spcAft>
              <a:buSzPts val="3200"/>
              <a:buNone/>
            </a:pPr>
            <a:r>
              <a:t/>
            </a:r>
            <a:endParaRPr b="0" i="0" sz="2400" u="none" cap="none" strike="noStrike">
              <a:solidFill>
                <a:srgbClr val="000000"/>
              </a:solidFill>
              <a:latin typeface="Verdana"/>
              <a:ea typeface="Verdana"/>
              <a:cs typeface="Verdana"/>
              <a:sym typeface="Verdana"/>
            </a:endParaRPr>
          </a:p>
          <a:p>
            <a:pPr indent="-342900" lvl="0" marL="342900" rtl="0" algn="l">
              <a:lnSpc>
                <a:spcPct val="90000"/>
              </a:lnSpc>
              <a:spcBef>
                <a:spcPts val="540"/>
              </a:spcBef>
              <a:spcAft>
                <a:spcPts val="0"/>
              </a:spcAft>
              <a:buClr>
                <a:srgbClr val="000000"/>
              </a:buClr>
              <a:buSzPts val="2400"/>
              <a:buChar char="•"/>
            </a:pPr>
            <a:r>
              <a:rPr b="0" i="0" lang="en-US" sz="2400" u="none" cap="none" strike="noStrike">
                <a:solidFill>
                  <a:srgbClr val="000000"/>
                </a:solidFill>
                <a:latin typeface="Verdana"/>
                <a:ea typeface="Verdana"/>
                <a:cs typeface="Verdana"/>
                <a:sym typeface="Verdana"/>
              </a:rPr>
              <a:t>Demonstrate interest in students:</a:t>
            </a:r>
            <a:endParaRPr/>
          </a:p>
          <a:p>
            <a:pPr indent="-342900" lvl="1" marL="800100" rtl="0" algn="l">
              <a:lnSpc>
                <a:spcPct val="90000"/>
              </a:lnSpc>
              <a:spcBef>
                <a:spcPts val="540"/>
              </a:spcBef>
              <a:spcAft>
                <a:spcPts val="0"/>
              </a:spcAft>
              <a:buClr>
                <a:srgbClr val="000000"/>
              </a:buClr>
              <a:buSzPts val="2400"/>
              <a:buChar char="–"/>
            </a:pPr>
            <a:r>
              <a:rPr b="0" i="0" lang="en-US" sz="2400" u="none" cap="none" strike="noStrike">
                <a:solidFill>
                  <a:srgbClr val="000000"/>
                </a:solidFill>
                <a:latin typeface="Verdana"/>
                <a:ea typeface="Verdana"/>
                <a:cs typeface="Verdana"/>
                <a:sym typeface="Verdana"/>
              </a:rPr>
              <a:t>assist with learning tasks, </a:t>
            </a:r>
            <a:endParaRPr b="0" i="0" sz="2400" u="none" cap="none" strike="noStrike">
              <a:solidFill>
                <a:srgbClr val="000000"/>
              </a:solidFill>
              <a:latin typeface="Verdana"/>
              <a:ea typeface="Verdana"/>
              <a:cs typeface="Verdana"/>
              <a:sym typeface="Verdana"/>
            </a:endParaRPr>
          </a:p>
          <a:p>
            <a:pPr indent="-342900" lvl="1" marL="800100" rtl="0" algn="l">
              <a:lnSpc>
                <a:spcPct val="90000"/>
              </a:lnSpc>
              <a:spcBef>
                <a:spcPts val="540"/>
              </a:spcBef>
              <a:spcAft>
                <a:spcPts val="0"/>
              </a:spcAft>
              <a:buClr>
                <a:srgbClr val="000000"/>
              </a:buClr>
              <a:buSzPts val="2100"/>
              <a:buChar char="–"/>
            </a:pPr>
            <a:r>
              <a:rPr b="0" i="0" lang="en-US" sz="2400" u="none" cap="none" strike="noStrike">
                <a:solidFill>
                  <a:srgbClr val="000000"/>
                </a:solidFill>
                <a:latin typeface="Verdana"/>
                <a:ea typeface="Verdana"/>
                <a:cs typeface="Verdana"/>
                <a:sym typeface="Verdana"/>
              </a:rPr>
              <a:t>provide positive and corrective feedback</a:t>
            </a:r>
            <a:endParaRPr b="0" i="0" sz="2400" u="none" cap="none" strike="noStrike">
              <a:solidFill>
                <a:srgbClr val="000000"/>
              </a:solidFill>
              <a:latin typeface="Verdana"/>
              <a:ea typeface="Verdana"/>
              <a:cs typeface="Verdana"/>
              <a:sym typeface="Verdana"/>
            </a:endParaRPr>
          </a:p>
          <a:p>
            <a:pPr indent="-139700" lvl="0" marL="800100" rtl="0" algn="l">
              <a:lnSpc>
                <a:spcPct val="90000"/>
              </a:lnSpc>
              <a:spcBef>
                <a:spcPts val="540"/>
              </a:spcBef>
              <a:spcAft>
                <a:spcPts val="0"/>
              </a:spcAft>
              <a:buSzPts val="3200"/>
              <a:buNone/>
            </a:pPr>
            <a:r>
              <a:t/>
            </a:r>
            <a:endParaRPr b="0" i="0" sz="2400" u="none" cap="none" strike="noStrike">
              <a:solidFill>
                <a:srgbClr val="000000"/>
              </a:solidFill>
              <a:latin typeface="Verdana"/>
              <a:ea typeface="Verdana"/>
              <a:cs typeface="Verdana"/>
              <a:sym typeface="Verdana"/>
            </a:endParaRPr>
          </a:p>
          <a:p>
            <a:pPr indent="-342900" lvl="0" marL="342900" rtl="0" algn="l">
              <a:lnSpc>
                <a:spcPct val="90000"/>
              </a:lnSpc>
              <a:spcBef>
                <a:spcPts val="540"/>
              </a:spcBef>
              <a:spcAft>
                <a:spcPts val="0"/>
              </a:spcAft>
              <a:buClr>
                <a:srgbClr val="000000"/>
              </a:buClr>
              <a:buSzPts val="2400"/>
              <a:buChar char="•"/>
            </a:pPr>
            <a:r>
              <a:rPr b="0" i="0" lang="en-US" sz="2400" u="none" cap="none" strike="noStrike">
                <a:solidFill>
                  <a:srgbClr val="000000"/>
                </a:solidFill>
                <a:latin typeface="Verdana"/>
                <a:ea typeface="Verdana"/>
                <a:cs typeface="Verdana"/>
                <a:sym typeface="Verdana"/>
              </a:rPr>
              <a:t>Periodically move /supervise when providing individual/small group instruction</a:t>
            </a:r>
            <a:endParaRPr b="0" i="0" sz="2400" u="none" cap="none" strike="noStrike">
              <a:solidFill>
                <a:srgbClr val="000000"/>
              </a:solidFill>
              <a:latin typeface="Verdana"/>
              <a:ea typeface="Verdana"/>
              <a:cs typeface="Verdana"/>
              <a:sym typeface="Verdana"/>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6"/>
          <p:cNvSpPr txBox="1"/>
          <p:nvPr>
            <p:ph type="title"/>
          </p:nvPr>
        </p:nvSpPr>
        <p:spPr>
          <a:xfrm>
            <a:off x="457200" y="274638"/>
            <a:ext cx="8229600" cy="1143000"/>
          </a:xfrm>
          <a:prstGeom prst="rect">
            <a:avLst/>
          </a:prstGeom>
          <a:solidFill>
            <a:srgbClr val="00336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Playground or Common Area Strategy</a:t>
            </a:r>
            <a:endParaRPr/>
          </a:p>
        </p:txBody>
      </p:sp>
      <p:sp>
        <p:nvSpPr>
          <p:cNvPr id="294" name="Google Shape;294;p56"/>
          <p:cNvSpPr/>
          <p:nvPr/>
        </p:nvSpPr>
        <p:spPr>
          <a:xfrm>
            <a:off x="685800" y="1676400"/>
            <a:ext cx="8001000" cy="4366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Divide the playground area or common area into a grid with as many sections as you have adult staff at any one time.  Assign staff to supervise one area.</a:t>
            </a:r>
            <a:endParaRPr b="0" i="0" sz="2400" u="none" cap="none" strike="noStrike">
              <a:solidFill>
                <a:srgbClr val="000000"/>
              </a:solidFill>
              <a:latin typeface="Verdana"/>
              <a:ea typeface="Verdana"/>
              <a:cs typeface="Verdana"/>
              <a:sym typeface="Verdana"/>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dk1"/>
              </a:solidFill>
              <a:latin typeface="Verdana"/>
              <a:ea typeface="Verdana"/>
              <a:cs typeface="Verdana"/>
              <a:sym typeface="Verdana"/>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dk1"/>
              </a:solidFill>
              <a:latin typeface="Verdana"/>
              <a:ea typeface="Verdana"/>
              <a:cs typeface="Verdana"/>
              <a:sym typeface="Verdana"/>
            </a:endParaRPr>
          </a:p>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Verdana"/>
                <a:ea typeface="Verdana"/>
                <a:cs typeface="Verdana"/>
                <a:sym typeface="Verdana"/>
              </a:rPr>
              <a:t>While monitoring students on the playground or common area, move around, interact with students, and observe behaviors of individuals and the group. Scan the entire area as you move around all corners of the area. </a:t>
            </a:r>
            <a:endParaRPr b="0" i="0" sz="2400" u="none" cap="none" strike="noStrike">
              <a:solidFill>
                <a:srgbClr val="000000"/>
              </a:solidFill>
              <a:latin typeface="Verdana"/>
              <a:ea typeface="Verdana"/>
              <a:cs typeface="Verdana"/>
              <a:sym typeface="Verdana"/>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7"/>
          <p:cNvSpPr txBox="1"/>
          <p:nvPr>
            <p:ph idx="1" type="body"/>
          </p:nvPr>
        </p:nvSpPr>
        <p:spPr>
          <a:xfrm>
            <a:off x="457201" y="1600201"/>
            <a:ext cx="8229600" cy="4571999"/>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rPr lang="en-US" sz="2400"/>
              <a:t>While moving and scanning, you should also frequently interact with students.</a:t>
            </a:r>
            <a:endParaRPr sz="2400"/>
          </a:p>
          <a:p>
            <a:pPr indent="-228600" lvl="0" marL="457200" rtl="0" algn="l">
              <a:lnSpc>
                <a:spcPct val="100000"/>
              </a:lnSpc>
              <a:spcBef>
                <a:spcPts val="360"/>
              </a:spcBef>
              <a:spcAft>
                <a:spcPts val="0"/>
              </a:spcAft>
              <a:buSzPts val="1800"/>
              <a:buNone/>
            </a:pPr>
            <a:r>
              <a:t/>
            </a:r>
            <a:endParaRPr/>
          </a:p>
        </p:txBody>
      </p:sp>
      <p:sp>
        <p:nvSpPr>
          <p:cNvPr id="301" name="Google Shape;301;p57"/>
          <p:cNvSpPr txBox="1"/>
          <p:nvPr>
            <p:ph type="title"/>
          </p:nvPr>
        </p:nvSpPr>
        <p:spPr>
          <a:xfrm>
            <a:off x="228600" y="228600"/>
            <a:ext cx="8686799" cy="1143000"/>
          </a:xfrm>
          <a:prstGeom prst="rect">
            <a:avLst/>
          </a:prstGeom>
          <a:solidFill>
            <a:srgbClr val="003369"/>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t>Interacting “Talk Around”</a:t>
            </a:r>
            <a:endParaRPr/>
          </a:p>
        </p:txBody>
      </p:sp>
      <p:sp>
        <p:nvSpPr>
          <p:cNvPr id="302" name="Google Shape;302;p57"/>
          <p:cNvSpPr txBox="1"/>
          <p:nvPr>
            <p:ph idx="4294967295" type="body"/>
          </p:nvPr>
        </p:nvSpPr>
        <p:spPr>
          <a:xfrm>
            <a:off x="3835400" y="2566750"/>
            <a:ext cx="5308500" cy="3473400"/>
          </a:xfrm>
          <a:prstGeom prst="rect">
            <a:avLst/>
          </a:prstGeom>
          <a:noFill/>
          <a:ln>
            <a:noFill/>
          </a:ln>
        </p:spPr>
        <p:txBody>
          <a:bodyPr anchorCtr="0" anchor="ctr" bIns="45700" lIns="91425" spcFirstLastPara="1" rIns="91425" wrap="square" tIns="45700">
            <a:noAutofit/>
          </a:bodyPr>
          <a:lstStyle/>
          <a:p>
            <a:pPr indent="-342900" lvl="0" marL="342900" rtl="0" algn="l">
              <a:lnSpc>
                <a:spcPct val="80000"/>
              </a:lnSpc>
              <a:spcBef>
                <a:spcPts val="0"/>
              </a:spcBef>
              <a:spcAft>
                <a:spcPts val="0"/>
              </a:spcAft>
              <a:buSzPts val="2500"/>
              <a:buChar char="•"/>
            </a:pPr>
            <a:r>
              <a:rPr b="0" i="0" lang="en-US" sz="2200" u="none" cap="none" strike="noStrike">
                <a:solidFill>
                  <a:schemeClr val="dk1"/>
                </a:solidFill>
                <a:latin typeface="Verdana"/>
                <a:ea typeface="Verdana"/>
                <a:cs typeface="Verdana"/>
                <a:sym typeface="Verdana"/>
              </a:rPr>
              <a:t>Communicates care, trust, and respect</a:t>
            </a:r>
            <a:endParaRPr b="0" i="0" sz="2200" u="none" cap="none" strike="noStrike">
              <a:solidFill>
                <a:schemeClr val="dk1"/>
              </a:solidFill>
              <a:latin typeface="Verdana"/>
              <a:ea typeface="Verdana"/>
              <a:cs typeface="Verdana"/>
              <a:sym typeface="Verdana"/>
            </a:endParaRPr>
          </a:p>
          <a:p>
            <a:pPr indent="-342900" lvl="0" marL="342900" rtl="0" algn="l">
              <a:lnSpc>
                <a:spcPct val="80000"/>
              </a:lnSpc>
              <a:spcBef>
                <a:spcPts val="1600"/>
              </a:spcBef>
              <a:spcAft>
                <a:spcPts val="0"/>
              </a:spcAft>
              <a:buSzPts val="2500"/>
              <a:buChar char="•"/>
            </a:pPr>
            <a:r>
              <a:rPr b="0" i="0" lang="en-US" sz="2200" u="none" cap="none" strike="noStrike">
                <a:solidFill>
                  <a:schemeClr val="dk1"/>
                </a:solidFill>
                <a:latin typeface="Verdana"/>
                <a:ea typeface="Verdana"/>
                <a:cs typeface="Verdana"/>
                <a:sym typeface="Verdana"/>
              </a:rPr>
              <a:t>Creates positive climate and increases likelihood of accepting correction if needed</a:t>
            </a:r>
            <a:endParaRPr b="0" i="0" sz="2200" u="none" cap="none" strike="noStrike">
              <a:solidFill>
                <a:schemeClr val="dk1"/>
              </a:solidFill>
              <a:latin typeface="Verdana"/>
              <a:ea typeface="Verdana"/>
              <a:cs typeface="Verdana"/>
              <a:sym typeface="Verdana"/>
            </a:endParaRPr>
          </a:p>
          <a:p>
            <a:pPr indent="-342900" lvl="0" marL="342900" rtl="0" algn="l">
              <a:lnSpc>
                <a:spcPct val="80000"/>
              </a:lnSpc>
              <a:spcBef>
                <a:spcPts val="1600"/>
              </a:spcBef>
              <a:spcAft>
                <a:spcPts val="1600"/>
              </a:spcAft>
              <a:buSzPts val="2500"/>
              <a:buChar char="•"/>
            </a:pPr>
            <a:r>
              <a:rPr b="0" i="0" lang="en-US" sz="2200" u="none" cap="none" strike="noStrike">
                <a:solidFill>
                  <a:schemeClr val="dk1"/>
                </a:solidFill>
                <a:latin typeface="Verdana"/>
                <a:ea typeface="Verdana"/>
                <a:cs typeface="Verdana"/>
                <a:sym typeface="Verdana"/>
              </a:rPr>
              <a:t>Includes proximity, listening, eye contact, smiles, pleasant voice tone, and use of student’s name</a:t>
            </a:r>
            <a:endParaRPr b="0" i="0" sz="2200" u="none" cap="none" strike="noStrike">
              <a:solidFill>
                <a:schemeClr val="dk1"/>
              </a:solidFill>
              <a:latin typeface="Verdana"/>
              <a:ea typeface="Verdana"/>
              <a:cs typeface="Verdana"/>
              <a:sym typeface="Verdana"/>
            </a:endParaRPr>
          </a:p>
        </p:txBody>
      </p:sp>
      <p:pic>
        <p:nvPicPr>
          <p:cNvPr descr="A teacher helping students in a classroom&#10;&#10;Description automatically generated with low confidence" id="303" name="Google Shape;303;p57"/>
          <p:cNvPicPr preferRelativeResize="0"/>
          <p:nvPr/>
        </p:nvPicPr>
        <p:blipFill rotWithShape="1">
          <a:blip r:embed="rId3">
            <a:alphaModFix/>
          </a:blip>
          <a:srcRect b="0" l="0" r="0" t="0"/>
          <a:stretch/>
        </p:blipFill>
        <p:spPr>
          <a:xfrm>
            <a:off x="228600" y="3056550"/>
            <a:ext cx="3142250" cy="2361175"/>
          </a:xfrm>
          <a:prstGeom prst="rect">
            <a:avLst/>
          </a:prstGeom>
          <a:noFill/>
          <a:ln>
            <a:noFill/>
          </a:ln>
        </p:spPr>
      </p:pic>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8"/>
          <p:cNvSpPr txBox="1"/>
          <p:nvPr>
            <p:ph type="title"/>
          </p:nvPr>
        </p:nvSpPr>
        <p:spPr>
          <a:xfrm>
            <a:off x="457200" y="274638"/>
            <a:ext cx="8229600" cy="1143000"/>
          </a:xfrm>
          <a:prstGeom prst="rect">
            <a:avLst/>
          </a:prstGeom>
          <a:solidFill>
            <a:srgbClr val="00336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Scanning  “Look Around”</a:t>
            </a:r>
            <a:endParaRPr/>
          </a:p>
        </p:txBody>
      </p:sp>
      <p:sp>
        <p:nvSpPr>
          <p:cNvPr id="310" name="Google Shape;310;p58"/>
          <p:cNvSpPr txBox="1"/>
          <p:nvPr>
            <p:ph idx="4294967295" type="body"/>
          </p:nvPr>
        </p:nvSpPr>
        <p:spPr>
          <a:xfrm>
            <a:off x="600075" y="1608138"/>
            <a:ext cx="8543925" cy="5029200"/>
          </a:xfrm>
          <a:prstGeom prst="rect">
            <a:avLst/>
          </a:prstGeom>
          <a:noFill/>
          <a:ln>
            <a:noFill/>
          </a:ln>
        </p:spPr>
        <p:txBody>
          <a:bodyPr anchorCtr="0" anchor="t" bIns="45675" lIns="91400" spcFirstLastPara="1" rIns="91400" wrap="square" tIns="45675">
            <a:noAutofit/>
          </a:bodyPr>
          <a:lstStyle/>
          <a:p>
            <a:pPr indent="-342900" lvl="0" marL="342900" rtl="0" algn="l">
              <a:lnSpc>
                <a:spcPct val="100000"/>
              </a:lnSpc>
              <a:spcBef>
                <a:spcPts val="0"/>
              </a:spcBef>
              <a:spcAft>
                <a:spcPts val="0"/>
              </a:spcAft>
              <a:buClr>
                <a:srgbClr val="000000"/>
              </a:buClr>
              <a:buSzPts val="2600"/>
              <a:buChar char="•"/>
            </a:pPr>
            <a:r>
              <a:rPr b="0" i="0" lang="en-US" sz="2400" u="none" cap="none" strike="noStrike">
                <a:solidFill>
                  <a:srgbClr val="000000"/>
                </a:solidFill>
                <a:latin typeface="Verdana"/>
                <a:ea typeface="Verdana"/>
                <a:cs typeface="Verdana"/>
                <a:sym typeface="Verdana"/>
              </a:rPr>
              <a:t>Frequently and intentionally look around at students</a:t>
            </a:r>
            <a:endParaRPr b="0" i="0" sz="2400" u="none" cap="none" strike="noStrike">
              <a:solidFill>
                <a:srgbClr val="000000"/>
              </a:solidFill>
              <a:latin typeface="Verdana"/>
              <a:ea typeface="Verdana"/>
              <a:cs typeface="Verdana"/>
              <a:sym typeface="Verdana"/>
            </a:endParaRPr>
          </a:p>
          <a:p>
            <a:pPr indent="-342900" lvl="0" marL="342900" rtl="0" algn="l">
              <a:lnSpc>
                <a:spcPct val="100000"/>
              </a:lnSpc>
              <a:spcBef>
                <a:spcPts val="2000"/>
              </a:spcBef>
              <a:spcAft>
                <a:spcPts val="0"/>
              </a:spcAft>
              <a:buClr>
                <a:srgbClr val="000000"/>
              </a:buClr>
              <a:buSzPts val="2600"/>
              <a:buChar char="•"/>
            </a:pPr>
            <a:r>
              <a:rPr b="0" i="0" lang="en-US" sz="2400" u="none" cap="none" strike="noStrike">
                <a:solidFill>
                  <a:srgbClr val="000000"/>
                </a:solidFill>
                <a:latin typeface="Verdana"/>
                <a:ea typeface="Verdana"/>
                <a:cs typeface="Verdana"/>
                <a:sym typeface="Verdana"/>
              </a:rPr>
              <a:t>Make eye contact with students for affirmation</a:t>
            </a:r>
            <a:endParaRPr b="0" i="0" sz="2400" u="none" cap="none" strike="noStrike">
              <a:solidFill>
                <a:srgbClr val="000000"/>
              </a:solidFill>
              <a:latin typeface="Verdana"/>
              <a:ea typeface="Verdana"/>
              <a:cs typeface="Verdana"/>
              <a:sym typeface="Verdana"/>
            </a:endParaRPr>
          </a:p>
          <a:p>
            <a:pPr indent="-342900" lvl="0" marL="342900" rtl="0" algn="l">
              <a:lnSpc>
                <a:spcPct val="100000"/>
              </a:lnSpc>
              <a:spcBef>
                <a:spcPts val="2000"/>
              </a:spcBef>
              <a:spcAft>
                <a:spcPts val="0"/>
              </a:spcAft>
              <a:buClr>
                <a:srgbClr val="000000"/>
              </a:buClr>
              <a:buSzPts val="2600"/>
              <a:buChar char="•"/>
            </a:pPr>
            <a:r>
              <a:rPr b="0" i="0" lang="en-US" sz="2400" u="none" cap="none" strike="noStrike">
                <a:solidFill>
                  <a:srgbClr val="000000"/>
                </a:solidFill>
                <a:latin typeface="Verdana"/>
                <a:ea typeface="Verdana"/>
                <a:cs typeface="Verdana"/>
                <a:sym typeface="Verdana"/>
              </a:rPr>
              <a:t>Visually sweep all areas of the room as well as look directly at students nearest you</a:t>
            </a:r>
            <a:endParaRPr b="0" i="0" sz="2400" u="none" cap="none" strike="noStrike">
              <a:solidFill>
                <a:srgbClr val="000000"/>
              </a:solidFill>
              <a:latin typeface="Verdana"/>
              <a:ea typeface="Verdana"/>
              <a:cs typeface="Verdana"/>
              <a:sym typeface="Verdana"/>
            </a:endParaRPr>
          </a:p>
          <a:p>
            <a:pPr indent="-342900" lvl="0" marL="342900" rtl="0" algn="l">
              <a:lnSpc>
                <a:spcPct val="100000"/>
              </a:lnSpc>
              <a:spcBef>
                <a:spcPts val="2000"/>
              </a:spcBef>
              <a:spcAft>
                <a:spcPts val="0"/>
              </a:spcAft>
              <a:buClr>
                <a:srgbClr val="000000"/>
              </a:buClr>
              <a:buSzPts val="2600"/>
              <a:buChar char="•"/>
            </a:pPr>
            <a:r>
              <a:rPr b="0" i="0" lang="en-US" sz="2400" u="none" cap="none" strike="noStrike">
                <a:solidFill>
                  <a:srgbClr val="000000"/>
                </a:solidFill>
                <a:latin typeface="Verdana"/>
                <a:ea typeface="Verdana"/>
                <a:cs typeface="Verdana"/>
                <a:sym typeface="Verdana"/>
              </a:rPr>
              <a:t>If working with individuals, position self to scan entire room, or get up and scan occasionally</a:t>
            </a:r>
            <a:endParaRPr sz="2400"/>
          </a:p>
          <a:p>
            <a:pPr indent="-342900" lvl="0" marL="342900" rtl="0" algn="l">
              <a:lnSpc>
                <a:spcPct val="100000"/>
              </a:lnSpc>
              <a:spcBef>
                <a:spcPts val="2000"/>
              </a:spcBef>
              <a:spcAft>
                <a:spcPts val="2000"/>
              </a:spcAft>
              <a:buClr>
                <a:srgbClr val="000000"/>
              </a:buClr>
              <a:buSzPts val="2600"/>
              <a:buChar char="•"/>
            </a:pPr>
            <a:r>
              <a:rPr b="0" i="0" lang="en-US" sz="2400" u="none" cap="none" strike="noStrike">
                <a:solidFill>
                  <a:srgbClr val="000000"/>
                </a:solidFill>
                <a:latin typeface="Verdana"/>
                <a:ea typeface="Verdana"/>
                <a:cs typeface="Verdana"/>
                <a:sym typeface="Verdana"/>
              </a:rPr>
              <a:t>With some students, use personal cues as reminders</a:t>
            </a:r>
            <a:endParaRPr b="0" i="0" sz="2400" u="none" cap="none" strike="noStrike">
              <a:solidFill>
                <a:srgbClr val="000000"/>
              </a:solidFill>
              <a:latin typeface="Verdana"/>
              <a:ea typeface="Verdana"/>
              <a:cs typeface="Verdana"/>
              <a:sym typeface="Verdana"/>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9"/>
          <p:cNvSpPr txBox="1"/>
          <p:nvPr>
            <p:ph type="title"/>
          </p:nvPr>
        </p:nvSpPr>
        <p:spPr>
          <a:xfrm>
            <a:off x="457200" y="274638"/>
            <a:ext cx="8229600" cy="1143000"/>
          </a:xfrm>
          <a:prstGeom prst="rect">
            <a:avLst/>
          </a:prstGeom>
          <a:solidFill>
            <a:srgbClr val="00336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Non-Examples of All Three</a:t>
            </a:r>
            <a:endParaRPr/>
          </a:p>
        </p:txBody>
      </p:sp>
      <p:sp>
        <p:nvSpPr>
          <p:cNvPr id="316" name="Google Shape;316;p59"/>
          <p:cNvSpPr txBox="1"/>
          <p:nvPr>
            <p:ph idx="4294967295" type="body"/>
          </p:nvPr>
        </p:nvSpPr>
        <p:spPr>
          <a:xfrm>
            <a:off x="173037" y="1417638"/>
            <a:ext cx="8797925" cy="4991100"/>
          </a:xfrm>
          <a:prstGeom prst="rect">
            <a:avLst/>
          </a:prstGeom>
          <a:noFill/>
          <a:ln>
            <a:noFill/>
          </a:ln>
        </p:spPr>
        <p:txBody>
          <a:bodyPr anchorCtr="0" anchor="ctr" bIns="45675" lIns="91400" spcFirstLastPara="1" rIns="91400" wrap="square" tIns="45675">
            <a:noAutofit/>
          </a:bodyPr>
          <a:lstStyle/>
          <a:p>
            <a:pPr indent="-342900" lvl="0" marL="342900" rtl="0" algn="l">
              <a:lnSpc>
                <a:spcPct val="100000"/>
              </a:lnSpc>
              <a:spcBef>
                <a:spcPts val="0"/>
              </a:spcBef>
              <a:spcAft>
                <a:spcPts val="0"/>
              </a:spcAft>
              <a:buClr>
                <a:srgbClr val="000000"/>
              </a:buClr>
              <a:buSzPts val="1860"/>
              <a:buChar char="•"/>
            </a:pPr>
            <a:r>
              <a:rPr i="0" lang="en-US" sz="2200" u="none" cap="none" strike="noStrike">
                <a:solidFill>
                  <a:srgbClr val="000000"/>
                </a:solidFill>
              </a:rPr>
              <a:t>Sitting or standing where you cannot see the entire room / space,</a:t>
            </a:r>
            <a:endParaRPr i="0" sz="2200" u="none" cap="none" strike="noStrike">
              <a:solidFill>
                <a:srgbClr val="000000"/>
              </a:solidFill>
            </a:endParaRPr>
          </a:p>
          <a:p>
            <a:pPr indent="-342900" lvl="2" marL="1200130" rtl="0" algn="l">
              <a:lnSpc>
                <a:spcPct val="100000"/>
              </a:lnSpc>
              <a:spcBef>
                <a:spcPts val="1000"/>
              </a:spcBef>
              <a:spcAft>
                <a:spcPts val="0"/>
              </a:spcAft>
              <a:buClr>
                <a:srgbClr val="000000"/>
              </a:buClr>
              <a:buSzPts val="1628"/>
              <a:buChar char="•"/>
            </a:pPr>
            <a:r>
              <a:rPr i="0" lang="en-US" sz="2200" u="none" cap="none" strike="noStrike">
                <a:solidFill>
                  <a:srgbClr val="000000"/>
                </a:solidFill>
              </a:rPr>
              <a:t>back to the group</a:t>
            </a:r>
            <a:endParaRPr i="0" sz="2200" u="none" cap="none" strike="noStrike">
              <a:solidFill>
                <a:srgbClr val="000000"/>
              </a:solidFill>
            </a:endParaRPr>
          </a:p>
          <a:p>
            <a:pPr indent="-342900" lvl="2" marL="1200130" rtl="0" algn="l">
              <a:lnSpc>
                <a:spcPct val="100000"/>
              </a:lnSpc>
              <a:spcBef>
                <a:spcPts val="1000"/>
              </a:spcBef>
              <a:spcAft>
                <a:spcPts val="0"/>
              </a:spcAft>
              <a:buClr>
                <a:srgbClr val="000000"/>
              </a:buClr>
              <a:buSzPts val="1628"/>
              <a:buChar char="•"/>
            </a:pPr>
            <a:r>
              <a:rPr i="0" lang="en-US" sz="2200" u="none" cap="none" strike="noStrike">
                <a:solidFill>
                  <a:srgbClr val="000000"/>
                </a:solidFill>
              </a:rPr>
              <a:t>behind your desk </a:t>
            </a:r>
            <a:endParaRPr i="0" sz="2200" u="none" cap="none" strike="noStrike">
              <a:solidFill>
                <a:srgbClr val="000000"/>
              </a:solidFill>
            </a:endParaRPr>
          </a:p>
          <a:p>
            <a:pPr indent="-342900" lvl="0" marL="342900" rtl="0" algn="l">
              <a:lnSpc>
                <a:spcPct val="100000"/>
              </a:lnSpc>
              <a:spcBef>
                <a:spcPts val="1600"/>
              </a:spcBef>
              <a:spcAft>
                <a:spcPts val="0"/>
              </a:spcAft>
              <a:buClr>
                <a:srgbClr val="000000"/>
              </a:buClr>
              <a:buSzPts val="1860"/>
              <a:buChar char="•"/>
            </a:pPr>
            <a:r>
              <a:rPr i="0" lang="en-US" sz="2200" u="none" cap="none" strike="noStrike">
                <a:solidFill>
                  <a:srgbClr val="000000"/>
                </a:solidFill>
              </a:rPr>
              <a:t>Walking the same, predictable route during entire class period </a:t>
            </a:r>
            <a:endParaRPr i="0" sz="2200" u="none" cap="none" strike="noStrike">
              <a:solidFill>
                <a:srgbClr val="000000"/>
              </a:solidFill>
            </a:endParaRPr>
          </a:p>
          <a:p>
            <a:pPr indent="-342900" lvl="0" marL="342900" rtl="0" algn="l">
              <a:lnSpc>
                <a:spcPct val="100000"/>
              </a:lnSpc>
              <a:spcBef>
                <a:spcPts val="1600"/>
              </a:spcBef>
              <a:spcAft>
                <a:spcPts val="0"/>
              </a:spcAft>
              <a:buClr>
                <a:srgbClr val="000000"/>
              </a:buClr>
              <a:buSzPts val="1860"/>
              <a:buChar char="•"/>
            </a:pPr>
            <a:r>
              <a:rPr i="0" lang="en-US" sz="2200" u="none" cap="none" strike="noStrike">
                <a:solidFill>
                  <a:srgbClr val="000000"/>
                </a:solidFill>
              </a:rPr>
              <a:t>Stopping and talking with a student(s) for long periods of time</a:t>
            </a:r>
            <a:endParaRPr i="0" sz="2200" u="none" cap="none" strike="noStrike">
              <a:solidFill>
                <a:srgbClr val="000000"/>
              </a:solidFill>
            </a:endParaRPr>
          </a:p>
          <a:p>
            <a:pPr indent="-342900" lvl="0" marL="342900" rtl="0" algn="l">
              <a:lnSpc>
                <a:spcPct val="100000"/>
              </a:lnSpc>
              <a:spcBef>
                <a:spcPts val="1600"/>
              </a:spcBef>
              <a:spcAft>
                <a:spcPts val="0"/>
              </a:spcAft>
              <a:buClr>
                <a:srgbClr val="000000"/>
              </a:buClr>
              <a:buSzPts val="1860"/>
              <a:buChar char="•"/>
            </a:pPr>
            <a:r>
              <a:rPr i="0" lang="en-US" sz="2200" u="none" cap="none" strike="noStrike">
                <a:solidFill>
                  <a:srgbClr val="000000"/>
                </a:solidFill>
              </a:rPr>
              <a:t>Interacting with the same student(s)</a:t>
            </a:r>
            <a:endParaRPr i="0" sz="2200" u="none" cap="none" strike="noStrike">
              <a:solidFill>
                <a:srgbClr val="000000"/>
              </a:solidFill>
            </a:endParaRPr>
          </a:p>
          <a:p>
            <a:pPr indent="-342900" lvl="0" marL="342900" rtl="0" algn="l">
              <a:lnSpc>
                <a:spcPct val="100000"/>
              </a:lnSpc>
              <a:spcBef>
                <a:spcPts val="1600"/>
              </a:spcBef>
              <a:spcAft>
                <a:spcPts val="1600"/>
              </a:spcAft>
              <a:buSzPts val="2480"/>
              <a:buChar char="•"/>
            </a:pPr>
            <a:r>
              <a:rPr lang="en-US" sz="2200"/>
              <a:t>Lesson plans dominated by teacher directed lectures</a:t>
            </a:r>
            <a:endParaRPr sz="2200"/>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60"/>
          <p:cNvSpPr txBox="1"/>
          <p:nvPr>
            <p:ph type="title"/>
          </p:nvPr>
        </p:nvSpPr>
        <p:spPr>
          <a:xfrm>
            <a:off x="457200" y="274638"/>
            <a:ext cx="8229600" cy="1143000"/>
          </a:xfrm>
          <a:prstGeom prst="rect">
            <a:avLst/>
          </a:prstGeom>
          <a:solidFill>
            <a:srgbClr val="00336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Data Collection Form: </a:t>
            </a:r>
            <a:br>
              <a:rPr lang="en-US"/>
            </a:br>
            <a:r>
              <a:rPr lang="en-US"/>
              <a:t>Active Supervision</a:t>
            </a:r>
            <a:endParaRPr/>
          </a:p>
        </p:txBody>
      </p:sp>
      <p:pic>
        <p:nvPicPr>
          <p:cNvPr descr="A close-up of a checklist&#10;&#10;Description automatically generated with low confidence" id="322" name="Google Shape;322;p60"/>
          <p:cNvPicPr preferRelativeResize="0"/>
          <p:nvPr/>
        </p:nvPicPr>
        <p:blipFill rotWithShape="1">
          <a:blip r:embed="rId3">
            <a:alphaModFix/>
          </a:blip>
          <a:srcRect b="0" l="0" r="0" t="0"/>
          <a:stretch/>
        </p:blipFill>
        <p:spPr>
          <a:xfrm>
            <a:off x="91440" y="1921682"/>
            <a:ext cx="8961120" cy="4068829"/>
          </a:xfrm>
          <a:prstGeom prst="rect">
            <a:avLst/>
          </a:prstGeom>
          <a:noFill/>
          <a:ln cap="flat" cmpd="sng" w="9525">
            <a:solidFill>
              <a:schemeClr val="dk1"/>
            </a:solidFill>
            <a:prstDash val="solid"/>
            <a:round/>
            <a:headEnd len="sm" w="sm" type="none"/>
            <a:tailEnd len="sm" w="sm" type="none"/>
          </a:ln>
          <a:effectLst>
            <a:outerShdw sx="1000" rotWithShape="0" algn="ctr" dir="5400000" dist="50800" sy="1000">
              <a:schemeClr val="dk1"/>
            </a:outerShdw>
          </a:effectLst>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3"/>
          <p:cNvSpPr txBox="1"/>
          <p:nvPr>
            <p:ph type="title"/>
          </p:nvPr>
        </p:nvSpPr>
        <p:spPr>
          <a:xfrm>
            <a:off x="213450" y="3068750"/>
            <a:ext cx="8717100" cy="1331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2C3C"/>
              </a:buClr>
              <a:buSzPts val="3600"/>
              <a:buFont typeface="Verdana"/>
              <a:buNone/>
            </a:pPr>
            <a:r>
              <a:rPr b="1" i="0" lang="en-US" sz="3800" u="none" cap="none" strike="noStrike"/>
              <a:t>Arrangement of Physical Environment</a:t>
            </a:r>
            <a:endParaRPr sz="3800"/>
          </a:p>
        </p:txBody>
      </p:sp>
      <p:sp>
        <p:nvSpPr>
          <p:cNvPr id="129" name="Google Shape;129;p33"/>
          <p:cNvSpPr txBox="1"/>
          <p:nvPr>
            <p:ph idx="1" type="body"/>
          </p:nvPr>
        </p:nvSpPr>
        <p:spPr>
          <a:xfrm>
            <a:off x="975450" y="4554975"/>
            <a:ext cx="7193100" cy="8457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640"/>
              </a:spcBef>
              <a:spcAft>
                <a:spcPts val="0"/>
              </a:spcAft>
              <a:buClr>
                <a:schemeClr val="dk1"/>
              </a:buClr>
              <a:buSzPts val="2720"/>
              <a:buFont typeface="Arial"/>
              <a:buNone/>
            </a:pPr>
            <a:r>
              <a:t/>
            </a:r>
            <a:endParaRPr b="1" i="0" sz="1900" u="none" cap="none" strike="noStrike">
              <a:solidFill>
                <a:schemeClr val="dk1"/>
              </a:solidFill>
            </a:endParaRPr>
          </a:p>
          <a:p>
            <a:pPr indent="0" lvl="0" marL="0" marR="0" rtl="0" algn="ctr">
              <a:lnSpc>
                <a:spcPct val="100000"/>
              </a:lnSpc>
              <a:spcBef>
                <a:spcPts val="640"/>
              </a:spcBef>
              <a:spcAft>
                <a:spcPts val="0"/>
              </a:spcAft>
              <a:buClr>
                <a:schemeClr val="dk1"/>
              </a:buClr>
              <a:buSzPts val="2720"/>
              <a:buFont typeface="Arial"/>
              <a:buNone/>
            </a:pPr>
            <a:r>
              <a:rPr b="1" i="0" lang="en-US" sz="2270" u="none" cap="none" strike="noStrike">
                <a:solidFill>
                  <a:schemeClr val="dk1"/>
                </a:solidFill>
              </a:rPr>
              <a:t>The creation of a safe and functional </a:t>
            </a:r>
            <a:endParaRPr b="1" i="0" sz="2270" u="none" cap="none" strike="noStrike">
              <a:solidFill>
                <a:schemeClr val="dk1"/>
              </a:solidFill>
            </a:endParaRPr>
          </a:p>
          <a:p>
            <a:pPr indent="0" lvl="0" marL="0" marR="0" rtl="0" algn="ctr">
              <a:lnSpc>
                <a:spcPct val="100000"/>
              </a:lnSpc>
              <a:spcBef>
                <a:spcPts val="640"/>
              </a:spcBef>
              <a:spcAft>
                <a:spcPts val="0"/>
              </a:spcAft>
              <a:buClr>
                <a:schemeClr val="dk1"/>
              </a:buClr>
              <a:buSzPts val="2720"/>
              <a:buFont typeface="Arial"/>
              <a:buNone/>
            </a:pPr>
            <a:r>
              <a:rPr b="1" i="0" lang="en-US" sz="2270" u="none" cap="none" strike="noStrike">
                <a:solidFill>
                  <a:schemeClr val="dk1"/>
                </a:solidFill>
              </a:rPr>
              <a:t>classroom space</a:t>
            </a:r>
            <a:endParaRPr sz="2270">
              <a:solidFill>
                <a:schemeClr val="dk1"/>
              </a:solidFill>
            </a:endParaRPr>
          </a:p>
        </p:txBody>
      </p:sp>
      <p:pic>
        <p:nvPicPr>
          <p:cNvPr descr="A close-up of a beach&#10;&#10;Description automatically generated with low confidence" id="130" name="Google Shape;130;p33"/>
          <p:cNvPicPr preferRelativeResize="0"/>
          <p:nvPr/>
        </p:nvPicPr>
        <p:blipFill rotWithShape="1">
          <a:blip r:embed="rId4">
            <a:alphaModFix/>
          </a:blip>
          <a:srcRect b="0" l="0" r="0" t="0"/>
          <a:stretch/>
        </p:blipFill>
        <p:spPr>
          <a:xfrm>
            <a:off x="0" y="0"/>
            <a:ext cx="9144000" cy="2526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4"/>
          <p:cNvSpPr txBox="1"/>
          <p:nvPr>
            <p:ph idx="4294967295" type="title"/>
          </p:nvPr>
        </p:nvSpPr>
        <p:spPr>
          <a:xfrm>
            <a:off x="1600200" y="204624"/>
            <a:ext cx="5943600" cy="1143000"/>
          </a:xfrm>
          <a:prstGeom prst="rect">
            <a:avLst/>
          </a:prstGeom>
          <a:solidFill>
            <a:srgbClr val="003369"/>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2F2F2"/>
              </a:buClr>
              <a:buSzPts val="4000"/>
              <a:buFont typeface="Verdana"/>
              <a:buNone/>
            </a:pPr>
            <a:r>
              <a:rPr i="0" lang="en-US" u="none" cap="none" strike="noStrike">
                <a:solidFill>
                  <a:schemeClr val="lt1"/>
                </a:solidFill>
              </a:rPr>
              <a:t>Rationale</a:t>
            </a:r>
            <a:endParaRPr>
              <a:solidFill>
                <a:schemeClr val="lt1"/>
              </a:solidFill>
            </a:endParaRPr>
          </a:p>
        </p:txBody>
      </p:sp>
      <p:sp>
        <p:nvSpPr>
          <p:cNvPr id="136" name="Google Shape;136;p34"/>
          <p:cNvSpPr txBox="1"/>
          <p:nvPr>
            <p:ph idx="4294967295" type="body"/>
          </p:nvPr>
        </p:nvSpPr>
        <p:spPr>
          <a:xfrm>
            <a:off x="0" y="1638300"/>
            <a:ext cx="4122738" cy="3581400"/>
          </a:xfrm>
          <a:prstGeom prst="rect">
            <a:avLst/>
          </a:prstGeom>
          <a:noFill/>
          <a:ln>
            <a:noFill/>
          </a:ln>
        </p:spPr>
        <p:txBody>
          <a:bodyPr anchorCtr="0" anchor="t" bIns="45675" lIns="91400" spcFirstLastPara="1" rIns="91400" wrap="square" tIns="45675">
            <a:normAutofit fontScale="77500" lnSpcReduction="20000"/>
          </a:bodyPr>
          <a:lstStyle/>
          <a:p>
            <a:pPr indent="-203200" lvl="0" marL="800100" rtl="0" algn="l">
              <a:lnSpc>
                <a:spcPct val="90000"/>
              </a:lnSpc>
              <a:spcBef>
                <a:spcPts val="0"/>
              </a:spcBef>
              <a:spcAft>
                <a:spcPts val="0"/>
              </a:spcAft>
              <a:buSzPct val="160000"/>
              <a:buNone/>
            </a:pPr>
            <a:r>
              <a:t/>
            </a:r>
            <a:endParaRPr b="0" i="0" sz="2000" u="none" cap="none" strike="noStrike"/>
          </a:p>
          <a:p>
            <a:pPr indent="-354106" lvl="0" marL="457200" rtl="0" algn="l">
              <a:lnSpc>
                <a:spcPct val="90000"/>
              </a:lnSpc>
              <a:spcBef>
                <a:spcPts val="0"/>
              </a:spcBef>
              <a:spcAft>
                <a:spcPts val="0"/>
              </a:spcAft>
              <a:buSzPct val="100000"/>
              <a:buChar char="•"/>
            </a:pPr>
            <a:r>
              <a:rPr b="0" i="0" lang="en-US" sz="2550" u="none" cap="none" strike="noStrike"/>
              <a:t>Creates efficient work-flow</a:t>
            </a:r>
            <a:endParaRPr sz="2550"/>
          </a:p>
          <a:p>
            <a:pPr indent="-354106" lvl="0" marL="457200" rtl="0" algn="l">
              <a:lnSpc>
                <a:spcPct val="90000"/>
              </a:lnSpc>
              <a:spcBef>
                <a:spcPts val="1000"/>
              </a:spcBef>
              <a:spcAft>
                <a:spcPts val="0"/>
              </a:spcAft>
              <a:buSzPct val="100000"/>
              <a:buChar char="•"/>
            </a:pPr>
            <a:r>
              <a:rPr b="0" i="0" lang="en-US" sz="2550" u="none" cap="none" strike="noStrike"/>
              <a:t>Increases on-task behavior</a:t>
            </a:r>
            <a:endParaRPr sz="2550"/>
          </a:p>
          <a:p>
            <a:pPr indent="-354106" lvl="0" marL="457200" rtl="0" algn="l">
              <a:lnSpc>
                <a:spcPct val="90000"/>
              </a:lnSpc>
              <a:spcBef>
                <a:spcPts val="1000"/>
              </a:spcBef>
              <a:spcAft>
                <a:spcPts val="0"/>
              </a:spcAft>
              <a:buSzPct val="100000"/>
              <a:buChar char="•"/>
            </a:pPr>
            <a:r>
              <a:rPr b="0" i="0" lang="en-US" sz="2550" u="none" cap="none" strike="noStrike"/>
              <a:t>Minimizes distractions and congestion </a:t>
            </a:r>
            <a:endParaRPr sz="2550"/>
          </a:p>
          <a:p>
            <a:pPr indent="-354106" lvl="0" marL="457200" rtl="0" algn="l">
              <a:lnSpc>
                <a:spcPct val="90000"/>
              </a:lnSpc>
              <a:spcBef>
                <a:spcPts val="1000"/>
              </a:spcBef>
              <a:spcAft>
                <a:spcPts val="0"/>
              </a:spcAft>
              <a:buSzPct val="100000"/>
              <a:buChar char="•"/>
            </a:pPr>
            <a:r>
              <a:rPr b="0" i="0" lang="en-US" sz="2550" u="none" cap="none" strike="noStrike"/>
              <a:t>Reduces </a:t>
            </a:r>
            <a:r>
              <a:rPr lang="en-US" sz="2550"/>
              <a:t>potential </a:t>
            </a:r>
            <a:r>
              <a:rPr b="0" i="0" lang="en-US" sz="2550" u="none" cap="none" strike="noStrike"/>
              <a:t>problem behavior</a:t>
            </a:r>
            <a:endParaRPr sz="2550"/>
          </a:p>
          <a:p>
            <a:pPr indent="-354106" lvl="0" marL="457200" rtl="0" algn="l">
              <a:lnSpc>
                <a:spcPct val="90000"/>
              </a:lnSpc>
              <a:spcBef>
                <a:spcPts val="1000"/>
              </a:spcBef>
              <a:spcAft>
                <a:spcPts val="0"/>
              </a:spcAft>
              <a:buSzPct val="100000"/>
              <a:buChar char="•"/>
            </a:pPr>
            <a:r>
              <a:rPr b="0" i="0" lang="en-US" sz="2550" u="none" cap="none" strike="noStrike"/>
              <a:t>Promotes explicit instruction</a:t>
            </a:r>
            <a:endParaRPr b="0" i="0" sz="2550" u="none" cap="none" strike="noStrike"/>
          </a:p>
          <a:p>
            <a:pPr indent="-354106" lvl="0" marL="457200" rtl="0" algn="l">
              <a:lnSpc>
                <a:spcPct val="90000"/>
              </a:lnSpc>
              <a:spcBef>
                <a:spcPts val="1000"/>
              </a:spcBef>
              <a:spcAft>
                <a:spcPts val="0"/>
              </a:spcAft>
              <a:buSzPct val="100000"/>
              <a:buChar char="•"/>
            </a:pPr>
            <a:r>
              <a:rPr lang="en-US" sz="2550"/>
              <a:t>Promotes accessibility for all students</a:t>
            </a:r>
            <a:endParaRPr sz="2550"/>
          </a:p>
          <a:p>
            <a:pPr indent="-327624" lvl="1" marL="914332" marR="0" rtl="0" algn="l">
              <a:lnSpc>
                <a:spcPct val="90000"/>
              </a:lnSpc>
              <a:spcBef>
                <a:spcPts val="1000"/>
              </a:spcBef>
              <a:spcAft>
                <a:spcPts val="0"/>
              </a:spcAft>
              <a:buClr>
                <a:srgbClr val="026938"/>
              </a:buClr>
              <a:buSzPct val="102000"/>
              <a:buFont typeface="Noto Sans Symbols"/>
              <a:buNone/>
            </a:pPr>
            <a:r>
              <a:t/>
            </a:r>
            <a:endParaRPr b="0" i="0" sz="2000" u="none" cap="none" strike="noStrike"/>
          </a:p>
          <a:p>
            <a:pPr indent="-327624" lvl="1" marL="914332" marR="0" rtl="0" algn="l">
              <a:lnSpc>
                <a:spcPct val="90000"/>
              </a:lnSpc>
              <a:spcBef>
                <a:spcPts val="544"/>
              </a:spcBef>
              <a:spcAft>
                <a:spcPts val="0"/>
              </a:spcAft>
              <a:buClr>
                <a:srgbClr val="026938"/>
              </a:buClr>
              <a:buSzPct val="102000"/>
              <a:buFont typeface="Noto Sans Symbols"/>
              <a:buNone/>
            </a:pPr>
            <a:r>
              <a:t/>
            </a:r>
            <a:endParaRPr b="0" i="0" sz="2000" u="none" cap="none" strike="noStrike"/>
          </a:p>
        </p:txBody>
      </p:sp>
      <p:sp>
        <p:nvSpPr>
          <p:cNvPr id="137" name="Google Shape;137;p34"/>
          <p:cNvSpPr txBox="1"/>
          <p:nvPr>
            <p:ph idx="4294967295" type="body"/>
          </p:nvPr>
        </p:nvSpPr>
        <p:spPr>
          <a:xfrm>
            <a:off x="4754563" y="1752600"/>
            <a:ext cx="4389437" cy="33528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544"/>
              </a:spcBef>
              <a:spcAft>
                <a:spcPts val="0"/>
              </a:spcAft>
              <a:buSzPts val="2000"/>
              <a:buChar char="•"/>
            </a:pPr>
            <a:r>
              <a:rPr b="0" i="0" lang="en-US" sz="2000" u="none" cap="none" strike="noStrike"/>
              <a:t>Creates a pleasant organized environment</a:t>
            </a:r>
            <a:endParaRPr sz="2000"/>
          </a:p>
          <a:p>
            <a:pPr indent="-355600" lvl="0" marL="457200" rtl="0" algn="l">
              <a:lnSpc>
                <a:spcPct val="90000"/>
              </a:lnSpc>
              <a:spcBef>
                <a:spcPts val="1000"/>
              </a:spcBef>
              <a:spcAft>
                <a:spcPts val="0"/>
              </a:spcAft>
              <a:buSzPts val="2000"/>
              <a:buChar char="•"/>
            </a:pPr>
            <a:r>
              <a:rPr lang="en-US" sz="2000"/>
              <a:t>Promotes engagement for all students</a:t>
            </a:r>
            <a:endParaRPr sz="2000"/>
          </a:p>
          <a:p>
            <a:pPr indent="-355600" lvl="0" marL="457200" rtl="0" algn="l">
              <a:lnSpc>
                <a:spcPct val="90000"/>
              </a:lnSpc>
              <a:spcBef>
                <a:spcPts val="1000"/>
              </a:spcBef>
              <a:spcAft>
                <a:spcPts val="0"/>
              </a:spcAft>
              <a:buSzPts val="2000"/>
              <a:buChar char="•"/>
            </a:pPr>
            <a:r>
              <a:rPr b="0" i="0" lang="en-US" sz="2000" u="none" cap="none" strike="noStrike"/>
              <a:t>Reduces problem behavior by enhancing</a:t>
            </a:r>
            <a:r>
              <a:rPr lang="en-US" sz="2000"/>
              <a:t> o</a:t>
            </a:r>
            <a:r>
              <a:rPr b="0" i="0" lang="en-US" sz="2000" u="none" cap="none" strike="noStrike"/>
              <a:t>pportunities for students to follow the academic and behavioral expectations</a:t>
            </a:r>
            <a:endParaRPr sz="2000"/>
          </a:p>
          <a:p>
            <a:pPr indent="-228600" lvl="0" marL="457200" rtl="0" algn="l">
              <a:lnSpc>
                <a:spcPct val="100000"/>
              </a:lnSpc>
              <a:spcBef>
                <a:spcPts val="1000"/>
              </a:spcBef>
              <a:spcAft>
                <a:spcPts val="0"/>
              </a:spcAft>
              <a:buClr>
                <a:schemeClr val="dk1"/>
              </a:buClr>
              <a:buSzPts val="2800"/>
              <a:buNone/>
            </a:pPr>
            <a:r>
              <a:t/>
            </a:r>
            <a:endParaRPr/>
          </a:p>
        </p:txBody>
      </p:sp>
      <p:pic>
        <p:nvPicPr>
          <p:cNvPr id="138" name="Google Shape;138;p34"/>
          <p:cNvPicPr preferRelativeResize="0"/>
          <p:nvPr/>
        </p:nvPicPr>
        <p:blipFill rotWithShape="1">
          <a:blip r:embed="rId3">
            <a:alphaModFix/>
          </a:blip>
          <a:srcRect b="0" l="0" r="0" t="0"/>
          <a:stretch/>
        </p:blipFill>
        <p:spPr>
          <a:xfrm>
            <a:off x="0" y="5181600"/>
            <a:ext cx="9144000" cy="1828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5"/>
          <p:cNvSpPr txBox="1"/>
          <p:nvPr>
            <p:ph idx="1" type="body"/>
          </p:nvPr>
        </p:nvSpPr>
        <p:spPr>
          <a:xfrm>
            <a:off x="457201" y="1752601"/>
            <a:ext cx="3887400" cy="2159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lnSpc>
                <a:spcPct val="100000"/>
              </a:lnSpc>
              <a:spcBef>
                <a:spcPts val="640"/>
              </a:spcBef>
              <a:spcAft>
                <a:spcPts val="0"/>
              </a:spcAft>
              <a:buSzPts val="3200"/>
              <a:buNone/>
            </a:pPr>
            <a:r>
              <a:rPr lang="en-US">
                <a:solidFill>
                  <a:schemeClr val="lt1"/>
                </a:solidFill>
              </a:rPr>
              <a:t>Physical </a:t>
            </a:r>
            <a:endParaRPr>
              <a:solidFill>
                <a:schemeClr val="lt1"/>
              </a:solidFill>
            </a:endParaRPr>
          </a:p>
          <a:p>
            <a:pPr indent="0" lvl="0" marL="0" rtl="0" algn="ctr">
              <a:lnSpc>
                <a:spcPct val="100000"/>
              </a:lnSpc>
              <a:spcBef>
                <a:spcPts val="640"/>
              </a:spcBef>
              <a:spcAft>
                <a:spcPts val="0"/>
              </a:spcAft>
              <a:buSzPts val="3200"/>
              <a:buNone/>
            </a:pPr>
            <a:r>
              <a:rPr lang="en-US">
                <a:solidFill>
                  <a:schemeClr val="lt1"/>
                </a:solidFill>
              </a:rPr>
              <a:t>Context</a:t>
            </a:r>
            <a:endParaRPr>
              <a:solidFill>
                <a:schemeClr val="lt1"/>
              </a:solidFill>
            </a:endParaRPr>
          </a:p>
        </p:txBody>
      </p:sp>
      <p:sp>
        <p:nvSpPr>
          <p:cNvPr id="145" name="Google Shape;145;p35"/>
          <p:cNvSpPr txBox="1"/>
          <p:nvPr>
            <p:ph type="title"/>
          </p:nvPr>
        </p:nvSpPr>
        <p:spPr>
          <a:xfrm>
            <a:off x="228600" y="228600"/>
            <a:ext cx="8686800" cy="1143000"/>
          </a:xfrm>
          <a:prstGeom prst="rect">
            <a:avLst/>
          </a:prstGeom>
          <a:solidFill>
            <a:srgbClr val="072B62"/>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lang="en-US"/>
              <a:t>Classroom Contexts</a:t>
            </a:r>
            <a:endParaRPr/>
          </a:p>
        </p:txBody>
      </p:sp>
      <p:sp>
        <p:nvSpPr>
          <p:cNvPr id="146" name="Google Shape;146;p35"/>
          <p:cNvSpPr txBox="1"/>
          <p:nvPr>
            <p:ph idx="1" type="body"/>
          </p:nvPr>
        </p:nvSpPr>
        <p:spPr>
          <a:xfrm>
            <a:off x="4643001" y="1764551"/>
            <a:ext cx="3887400" cy="2159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lnSpc>
                <a:spcPct val="100000"/>
              </a:lnSpc>
              <a:spcBef>
                <a:spcPts val="640"/>
              </a:spcBef>
              <a:spcAft>
                <a:spcPts val="0"/>
              </a:spcAft>
              <a:buSzPts val="3200"/>
              <a:buNone/>
            </a:pPr>
            <a:r>
              <a:rPr lang="en-US">
                <a:solidFill>
                  <a:schemeClr val="lt1"/>
                </a:solidFill>
              </a:rPr>
              <a:t>Social </a:t>
            </a:r>
            <a:endParaRPr>
              <a:solidFill>
                <a:schemeClr val="lt1"/>
              </a:solidFill>
            </a:endParaRPr>
          </a:p>
          <a:p>
            <a:pPr indent="0" lvl="0" marL="0" rtl="0" algn="ctr">
              <a:lnSpc>
                <a:spcPct val="100000"/>
              </a:lnSpc>
              <a:spcBef>
                <a:spcPts val="640"/>
              </a:spcBef>
              <a:spcAft>
                <a:spcPts val="0"/>
              </a:spcAft>
              <a:buSzPts val="3200"/>
              <a:buNone/>
            </a:pPr>
            <a:r>
              <a:rPr lang="en-US">
                <a:solidFill>
                  <a:schemeClr val="lt1"/>
                </a:solidFill>
              </a:rPr>
              <a:t>Context</a:t>
            </a:r>
            <a:endParaRPr>
              <a:solidFill>
                <a:schemeClr val="lt1"/>
              </a:solidFill>
            </a:endParaRPr>
          </a:p>
        </p:txBody>
      </p:sp>
      <p:sp>
        <p:nvSpPr>
          <p:cNvPr id="147" name="Google Shape;147;p35"/>
          <p:cNvSpPr txBox="1"/>
          <p:nvPr>
            <p:ph idx="1" type="body"/>
          </p:nvPr>
        </p:nvSpPr>
        <p:spPr>
          <a:xfrm>
            <a:off x="469151" y="4179026"/>
            <a:ext cx="3887400" cy="2159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lnSpc>
                <a:spcPct val="100000"/>
              </a:lnSpc>
              <a:spcBef>
                <a:spcPts val="640"/>
              </a:spcBef>
              <a:spcAft>
                <a:spcPts val="0"/>
              </a:spcAft>
              <a:buSzPts val="3200"/>
              <a:buNone/>
            </a:pPr>
            <a:r>
              <a:rPr lang="en-US">
                <a:solidFill>
                  <a:schemeClr val="lt1"/>
                </a:solidFill>
              </a:rPr>
              <a:t>Cultural </a:t>
            </a:r>
            <a:endParaRPr>
              <a:solidFill>
                <a:schemeClr val="lt1"/>
              </a:solidFill>
            </a:endParaRPr>
          </a:p>
          <a:p>
            <a:pPr indent="0" lvl="0" marL="0" rtl="0" algn="ctr">
              <a:lnSpc>
                <a:spcPct val="100000"/>
              </a:lnSpc>
              <a:spcBef>
                <a:spcPts val="640"/>
              </a:spcBef>
              <a:spcAft>
                <a:spcPts val="0"/>
              </a:spcAft>
              <a:buSzPts val="3200"/>
              <a:buNone/>
            </a:pPr>
            <a:r>
              <a:rPr lang="en-US">
                <a:solidFill>
                  <a:schemeClr val="lt1"/>
                </a:solidFill>
              </a:rPr>
              <a:t>Context</a:t>
            </a:r>
            <a:endParaRPr>
              <a:solidFill>
                <a:schemeClr val="lt1"/>
              </a:solidFill>
            </a:endParaRPr>
          </a:p>
        </p:txBody>
      </p:sp>
      <p:sp>
        <p:nvSpPr>
          <p:cNvPr id="148" name="Google Shape;148;p35"/>
          <p:cNvSpPr txBox="1"/>
          <p:nvPr>
            <p:ph idx="1" type="body"/>
          </p:nvPr>
        </p:nvSpPr>
        <p:spPr>
          <a:xfrm>
            <a:off x="4654951" y="4190976"/>
            <a:ext cx="3887400" cy="2159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lnSpc>
                <a:spcPct val="100000"/>
              </a:lnSpc>
              <a:spcBef>
                <a:spcPts val="640"/>
              </a:spcBef>
              <a:spcAft>
                <a:spcPts val="0"/>
              </a:spcAft>
              <a:buSzPts val="3200"/>
              <a:buNone/>
            </a:pPr>
            <a:r>
              <a:rPr lang="en-US">
                <a:solidFill>
                  <a:schemeClr val="lt1"/>
                </a:solidFill>
              </a:rPr>
              <a:t>Temporal </a:t>
            </a:r>
            <a:endParaRPr>
              <a:solidFill>
                <a:schemeClr val="lt1"/>
              </a:solidFill>
            </a:endParaRPr>
          </a:p>
          <a:p>
            <a:pPr indent="0" lvl="0" marL="0" rtl="0" algn="ctr">
              <a:lnSpc>
                <a:spcPct val="100000"/>
              </a:lnSpc>
              <a:spcBef>
                <a:spcPts val="640"/>
              </a:spcBef>
              <a:spcAft>
                <a:spcPts val="0"/>
              </a:spcAft>
              <a:buSzPts val="3200"/>
              <a:buNone/>
            </a:pPr>
            <a:r>
              <a:rPr lang="en-US">
                <a:solidFill>
                  <a:schemeClr val="lt1"/>
                </a:solidFill>
              </a:rPr>
              <a:t>Context</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A classroom with flags from the ceiling&#10;&#10;Description automatically generated with low confidence" id="154" name="Google Shape;154;p37"/>
          <p:cNvPicPr preferRelativeResize="0"/>
          <p:nvPr/>
        </p:nvPicPr>
        <p:blipFill rotWithShape="1">
          <a:blip r:embed="rId3">
            <a:alphaModFix/>
          </a:blip>
          <a:srcRect b="0" l="0" r="0" t="0"/>
          <a:stretch/>
        </p:blipFill>
        <p:spPr>
          <a:xfrm>
            <a:off x="108284" y="1315363"/>
            <a:ext cx="8927432" cy="5567875"/>
          </a:xfrm>
          <a:prstGeom prst="rect">
            <a:avLst/>
          </a:prstGeom>
          <a:noFill/>
          <a:ln cap="flat" cmpd="sng" w="19050">
            <a:solidFill>
              <a:srgbClr val="FF9900"/>
            </a:solidFill>
            <a:prstDash val="solid"/>
            <a:round/>
            <a:headEnd len="sm" w="sm" type="none"/>
            <a:tailEnd len="sm" w="sm" type="none"/>
          </a:ln>
        </p:spPr>
      </p:pic>
      <p:sp>
        <p:nvSpPr>
          <p:cNvPr id="155" name="Google Shape;155;p37"/>
          <p:cNvSpPr txBox="1"/>
          <p:nvPr/>
        </p:nvSpPr>
        <p:spPr>
          <a:xfrm>
            <a:off x="3737125" y="1315363"/>
            <a:ext cx="1615800" cy="10467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limit overhead lighting to key zones</a:t>
            </a:r>
            <a:endParaRPr b="1" i="0" sz="1400" u="none" cap="none" strike="noStrike">
              <a:solidFill>
                <a:schemeClr val="lt1"/>
              </a:solidFill>
              <a:latin typeface="Verdana"/>
              <a:ea typeface="Verdana"/>
              <a:cs typeface="Verdana"/>
              <a:sym typeface="Verdana"/>
            </a:endParaRPr>
          </a:p>
        </p:txBody>
      </p:sp>
      <p:sp>
        <p:nvSpPr>
          <p:cNvPr id="156" name="Google Shape;156;p37"/>
          <p:cNvSpPr txBox="1"/>
          <p:nvPr/>
        </p:nvSpPr>
        <p:spPr>
          <a:xfrm>
            <a:off x="1865089" y="4463808"/>
            <a:ext cx="1615800" cy="8313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lamps and ambient lighting</a:t>
            </a:r>
            <a:endParaRPr b="1" i="0" sz="1400" u="none" cap="none" strike="noStrike">
              <a:solidFill>
                <a:schemeClr val="lt1"/>
              </a:solidFill>
              <a:latin typeface="Verdana"/>
              <a:ea typeface="Verdana"/>
              <a:cs typeface="Verdana"/>
              <a:sym typeface="Verdana"/>
            </a:endParaRPr>
          </a:p>
        </p:txBody>
      </p:sp>
      <p:sp>
        <p:nvSpPr>
          <p:cNvPr id="157" name="Google Shape;157;p37"/>
          <p:cNvSpPr txBox="1"/>
          <p:nvPr/>
        </p:nvSpPr>
        <p:spPr>
          <a:xfrm>
            <a:off x="7182183" y="3697568"/>
            <a:ext cx="1615800" cy="6156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quiet legged chairs</a:t>
            </a:r>
            <a:endParaRPr b="1" i="0" sz="1400" u="none" cap="none" strike="noStrike">
              <a:solidFill>
                <a:schemeClr val="lt1"/>
              </a:solidFill>
              <a:latin typeface="Verdana"/>
              <a:ea typeface="Verdana"/>
              <a:cs typeface="Verdana"/>
              <a:sym typeface="Verdana"/>
            </a:endParaRPr>
          </a:p>
        </p:txBody>
      </p:sp>
      <p:sp>
        <p:nvSpPr>
          <p:cNvPr id="158" name="Google Shape;158;p37"/>
          <p:cNvSpPr txBox="1"/>
          <p:nvPr/>
        </p:nvSpPr>
        <p:spPr>
          <a:xfrm>
            <a:off x="5073500" y="5858388"/>
            <a:ext cx="1615800" cy="4002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soft surfaces</a:t>
            </a:r>
            <a:endParaRPr b="1" i="0" sz="1400" u="none" cap="none" strike="noStrike">
              <a:solidFill>
                <a:schemeClr val="lt1"/>
              </a:solidFill>
              <a:latin typeface="Verdana"/>
              <a:ea typeface="Verdana"/>
              <a:cs typeface="Verdana"/>
              <a:sym typeface="Verdana"/>
            </a:endParaRPr>
          </a:p>
        </p:txBody>
      </p:sp>
      <p:sp>
        <p:nvSpPr>
          <p:cNvPr id="159" name="Google Shape;159;p37"/>
          <p:cNvSpPr txBox="1"/>
          <p:nvPr>
            <p:ph type="title"/>
          </p:nvPr>
        </p:nvSpPr>
        <p:spPr>
          <a:xfrm>
            <a:off x="201625" y="119213"/>
            <a:ext cx="8686800" cy="1143000"/>
          </a:xfrm>
          <a:prstGeom prst="rect">
            <a:avLst/>
          </a:prstGeom>
          <a:solidFill>
            <a:srgbClr val="003369"/>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Verdana"/>
              <a:buNone/>
            </a:pPr>
            <a:r>
              <a:rPr lang="en-US"/>
              <a:t>Classroom Example 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A classroom with tables and chairs&#10;&#10;Description automatically generated with low confidence" id="165" name="Google Shape;165;p38"/>
          <p:cNvPicPr preferRelativeResize="0"/>
          <p:nvPr/>
        </p:nvPicPr>
        <p:blipFill rotWithShape="1">
          <a:blip r:embed="rId3">
            <a:alphaModFix/>
          </a:blip>
          <a:srcRect b="0" l="0" r="0" t="0"/>
          <a:stretch/>
        </p:blipFill>
        <p:spPr>
          <a:xfrm>
            <a:off x="360948" y="1087896"/>
            <a:ext cx="8623949" cy="5741783"/>
          </a:xfrm>
          <a:prstGeom prst="rect">
            <a:avLst/>
          </a:prstGeom>
          <a:noFill/>
          <a:ln cap="flat" cmpd="sng" w="19050">
            <a:solidFill>
              <a:srgbClr val="FF9900"/>
            </a:solidFill>
            <a:prstDash val="solid"/>
            <a:round/>
            <a:headEnd len="sm" w="sm" type="none"/>
            <a:tailEnd len="sm" w="sm" type="none"/>
          </a:ln>
        </p:spPr>
      </p:pic>
      <p:sp>
        <p:nvSpPr>
          <p:cNvPr id="166" name="Google Shape;166;p38"/>
          <p:cNvSpPr txBox="1"/>
          <p:nvPr/>
        </p:nvSpPr>
        <p:spPr>
          <a:xfrm>
            <a:off x="740250" y="294300"/>
            <a:ext cx="2688000" cy="8313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curtains that can be pulled for diffusing bright light</a:t>
            </a:r>
            <a:endParaRPr b="1" i="0" sz="1400" u="none" cap="none" strike="noStrike">
              <a:solidFill>
                <a:schemeClr val="lt1"/>
              </a:solidFill>
              <a:latin typeface="Verdana"/>
              <a:ea typeface="Verdana"/>
              <a:cs typeface="Verdana"/>
              <a:sym typeface="Verdana"/>
            </a:endParaRPr>
          </a:p>
        </p:txBody>
      </p:sp>
      <p:sp>
        <p:nvSpPr>
          <p:cNvPr id="167" name="Google Shape;167;p38"/>
          <p:cNvSpPr txBox="1"/>
          <p:nvPr/>
        </p:nvSpPr>
        <p:spPr>
          <a:xfrm>
            <a:off x="7070500" y="673513"/>
            <a:ext cx="1615800" cy="6156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fluorescent light diffusers</a:t>
            </a:r>
            <a:endParaRPr b="1" i="0" sz="1400" u="none" cap="none" strike="noStrike">
              <a:solidFill>
                <a:schemeClr val="lt1"/>
              </a:solidFill>
              <a:latin typeface="Verdana"/>
              <a:ea typeface="Verdana"/>
              <a:cs typeface="Verdana"/>
              <a:sym typeface="Verdana"/>
            </a:endParaRPr>
          </a:p>
        </p:txBody>
      </p:sp>
      <p:sp>
        <p:nvSpPr>
          <p:cNvPr id="168" name="Google Shape;168;p38"/>
          <p:cNvSpPr txBox="1"/>
          <p:nvPr/>
        </p:nvSpPr>
        <p:spPr>
          <a:xfrm>
            <a:off x="1209475" y="3343188"/>
            <a:ext cx="1615800" cy="6156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small group station</a:t>
            </a:r>
            <a:endParaRPr b="1" i="0" sz="1400" u="none" cap="none" strike="noStrike">
              <a:solidFill>
                <a:schemeClr val="lt1"/>
              </a:solidFill>
              <a:latin typeface="Verdana"/>
              <a:ea typeface="Verdana"/>
              <a:cs typeface="Verdana"/>
              <a:sym typeface="Verdana"/>
            </a:endParaRPr>
          </a:p>
        </p:txBody>
      </p:sp>
      <p:sp>
        <p:nvSpPr>
          <p:cNvPr id="169" name="Google Shape;169;p38"/>
          <p:cNvSpPr txBox="1"/>
          <p:nvPr/>
        </p:nvSpPr>
        <p:spPr>
          <a:xfrm>
            <a:off x="4299921" y="1746363"/>
            <a:ext cx="1615800" cy="6156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ambient lighting</a:t>
            </a:r>
            <a:endParaRPr b="1" i="0" sz="1400" u="none" cap="none" strike="noStrike">
              <a:solidFill>
                <a:schemeClr val="lt1"/>
              </a:solidFill>
              <a:latin typeface="Verdana"/>
              <a:ea typeface="Verdana"/>
              <a:cs typeface="Verdana"/>
              <a:sym typeface="Verdana"/>
            </a:endParaRPr>
          </a:p>
        </p:txBody>
      </p:sp>
      <p:sp>
        <p:nvSpPr>
          <p:cNvPr id="170" name="Google Shape;170;p38"/>
          <p:cNvSpPr txBox="1"/>
          <p:nvPr/>
        </p:nvSpPr>
        <p:spPr>
          <a:xfrm>
            <a:off x="7267475" y="3794438"/>
            <a:ext cx="1615800" cy="4002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graphic labels</a:t>
            </a:r>
            <a:endParaRPr b="1" i="0" sz="1400" u="none" cap="none" strike="noStrike">
              <a:solidFill>
                <a:schemeClr val="lt1"/>
              </a:solidFill>
              <a:latin typeface="Verdana"/>
              <a:ea typeface="Verdana"/>
              <a:cs typeface="Verdana"/>
              <a:sym typeface="Verdana"/>
            </a:endParaRPr>
          </a:p>
        </p:txBody>
      </p:sp>
      <p:sp>
        <p:nvSpPr>
          <p:cNvPr id="171" name="Google Shape;171;p38"/>
          <p:cNvSpPr txBox="1"/>
          <p:nvPr>
            <p:ph type="title"/>
          </p:nvPr>
        </p:nvSpPr>
        <p:spPr>
          <a:xfrm>
            <a:off x="457200" y="274638"/>
            <a:ext cx="8229600" cy="1143000"/>
          </a:xfrm>
          <a:prstGeom prst="rect">
            <a:avLst/>
          </a:prstGeom>
          <a:solidFill>
            <a:srgbClr val="00336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Verdana"/>
              <a:buNone/>
            </a:pPr>
            <a:r>
              <a:rPr lang="en-US"/>
              <a:t>Classroom Example 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A white tent in a room&#10;&#10;Description automatically generated with medium confidence" id="177" name="Google Shape;177;p39"/>
          <p:cNvPicPr preferRelativeResize="0"/>
          <p:nvPr/>
        </p:nvPicPr>
        <p:blipFill rotWithShape="1">
          <a:blip r:embed="rId3">
            <a:alphaModFix/>
          </a:blip>
          <a:srcRect b="0" l="0" r="0" t="0"/>
          <a:stretch/>
        </p:blipFill>
        <p:spPr>
          <a:xfrm>
            <a:off x="2261650" y="1333762"/>
            <a:ext cx="4142673" cy="5361285"/>
          </a:xfrm>
          <a:prstGeom prst="rect">
            <a:avLst/>
          </a:prstGeom>
          <a:noFill/>
          <a:ln cap="flat" cmpd="sng" w="19050">
            <a:solidFill>
              <a:srgbClr val="FF9900"/>
            </a:solidFill>
            <a:prstDash val="solid"/>
            <a:round/>
            <a:headEnd len="sm" w="sm" type="none"/>
            <a:tailEnd len="sm" w="sm" type="none"/>
          </a:ln>
        </p:spPr>
      </p:pic>
      <p:sp>
        <p:nvSpPr>
          <p:cNvPr id="178" name="Google Shape;178;p39"/>
          <p:cNvSpPr txBox="1"/>
          <p:nvPr/>
        </p:nvSpPr>
        <p:spPr>
          <a:xfrm>
            <a:off x="4788525" y="5721888"/>
            <a:ext cx="1615800" cy="6156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calming station</a:t>
            </a:r>
            <a:endParaRPr b="1" i="0" sz="1400" u="none" cap="none" strike="noStrike">
              <a:solidFill>
                <a:schemeClr val="lt1"/>
              </a:solidFill>
              <a:latin typeface="Verdana"/>
              <a:ea typeface="Verdana"/>
              <a:cs typeface="Verdana"/>
              <a:sym typeface="Verdana"/>
            </a:endParaRPr>
          </a:p>
        </p:txBody>
      </p:sp>
      <p:sp>
        <p:nvSpPr>
          <p:cNvPr id="179" name="Google Shape;179;p39"/>
          <p:cNvSpPr txBox="1"/>
          <p:nvPr/>
        </p:nvSpPr>
        <p:spPr>
          <a:xfrm>
            <a:off x="6834950" y="631638"/>
            <a:ext cx="1615800" cy="6156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ambient lighting</a:t>
            </a:r>
            <a:endParaRPr b="1" i="0" sz="1400" u="none" cap="none" strike="noStrike">
              <a:solidFill>
                <a:schemeClr val="lt1"/>
              </a:solidFill>
              <a:latin typeface="Verdana"/>
              <a:ea typeface="Verdana"/>
              <a:cs typeface="Verdana"/>
              <a:sym typeface="Verdana"/>
            </a:endParaRPr>
          </a:p>
        </p:txBody>
      </p:sp>
      <p:sp>
        <p:nvSpPr>
          <p:cNvPr id="180" name="Google Shape;180;p39"/>
          <p:cNvSpPr txBox="1"/>
          <p:nvPr/>
        </p:nvSpPr>
        <p:spPr>
          <a:xfrm>
            <a:off x="6109041" y="2716038"/>
            <a:ext cx="1615800" cy="4002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soft surfaces</a:t>
            </a:r>
            <a:endParaRPr b="1" i="0" sz="1400" u="none" cap="none" strike="noStrike">
              <a:solidFill>
                <a:schemeClr val="lt1"/>
              </a:solidFill>
              <a:latin typeface="Verdana"/>
              <a:ea typeface="Verdana"/>
              <a:cs typeface="Verdana"/>
              <a:sym typeface="Verdana"/>
            </a:endParaRPr>
          </a:p>
        </p:txBody>
      </p:sp>
      <p:sp>
        <p:nvSpPr>
          <p:cNvPr id="181" name="Google Shape;181;p39"/>
          <p:cNvSpPr txBox="1"/>
          <p:nvPr/>
        </p:nvSpPr>
        <p:spPr>
          <a:xfrm>
            <a:off x="975000" y="2500638"/>
            <a:ext cx="1615800" cy="6156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minimal wall decor</a:t>
            </a:r>
            <a:endParaRPr b="1" i="0" sz="1400" u="none" cap="none" strike="noStrike">
              <a:solidFill>
                <a:schemeClr val="lt1"/>
              </a:solidFill>
              <a:latin typeface="Verdana"/>
              <a:ea typeface="Verdana"/>
              <a:cs typeface="Verdana"/>
              <a:sym typeface="Verdana"/>
            </a:endParaRPr>
          </a:p>
        </p:txBody>
      </p:sp>
      <p:sp>
        <p:nvSpPr>
          <p:cNvPr id="182" name="Google Shape;182;p39"/>
          <p:cNvSpPr txBox="1"/>
          <p:nvPr>
            <p:ph type="title"/>
          </p:nvPr>
        </p:nvSpPr>
        <p:spPr>
          <a:xfrm>
            <a:off x="457200" y="274638"/>
            <a:ext cx="8229600" cy="1143000"/>
          </a:xfrm>
          <a:prstGeom prst="rect">
            <a:avLst/>
          </a:prstGeom>
          <a:solidFill>
            <a:srgbClr val="00336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Verdana"/>
              <a:buNone/>
            </a:pPr>
            <a:r>
              <a:rPr lang="en-US"/>
              <a:t>Classroom Example 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A classroom with tables and chairs&#10;&#10;Description automatically generated with low confidence" id="188" name="Google Shape;188;p40"/>
          <p:cNvPicPr preferRelativeResize="0"/>
          <p:nvPr/>
        </p:nvPicPr>
        <p:blipFill rotWithShape="1">
          <a:blip r:embed="rId3">
            <a:alphaModFix/>
          </a:blip>
          <a:srcRect b="0" l="0" r="0" t="0"/>
          <a:stretch/>
        </p:blipFill>
        <p:spPr>
          <a:xfrm>
            <a:off x="387775" y="1568388"/>
            <a:ext cx="8607375" cy="5139982"/>
          </a:xfrm>
          <a:prstGeom prst="rect">
            <a:avLst/>
          </a:prstGeom>
          <a:noFill/>
          <a:ln cap="flat" cmpd="sng" w="19050">
            <a:solidFill>
              <a:srgbClr val="FF9900"/>
            </a:solidFill>
            <a:prstDash val="solid"/>
            <a:round/>
            <a:headEnd len="sm" w="sm" type="none"/>
            <a:tailEnd len="sm" w="sm" type="none"/>
          </a:ln>
        </p:spPr>
      </p:pic>
      <p:sp>
        <p:nvSpPr>
          <p:cNvPr id="189" name="Google Shape;189;p40"/>
          <p:cNvSpPr txBox="1"/>
          <p:nvPr/>
        </p:nvSpPr>
        <p:spPr>
          <a:xfrm>
            <a:off x="3399025" y="613713"/>
            <a:ext cx="1615800" cy="6156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fluorescent light diffusers</a:t>
            </a:r>
            <a:endParaRPr b="1" i="0" sz="1400" u="none" cap="none" strike="noStrike">
              <a:solidFill>
                <a:schemeClr val="lt1"/>
              </a:solidFill>
              <a:latin typeface="Verdana"/>
              <a:ea typeface="Verdana"/>
              <a:cs typeface="Verdana"/>
              <a:sym typeface="Verdana"/>
            </a:endParaRPr>
          </a:p>
        </p:txBody>
      </p:sp>
      <p:sp>
        <p:nvSpPr>
          <p:cNvPr id="190" name="Google Shape;190;p40"/>
          <p:cNvSpPr txBox="1"/>
          <p:nvPr/>
        </p:nvSpPr>
        <p:spPr>
          <a:xfrm>
            <a:off x="7379350" y="3028613"/>
            <a:ext cx="1615800" cy="6156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central supplies</a:t>
            </a:r>
            <a:endParaRPr b="1" i="0" sz="1400" u="none" cap="none" strike="noStrike">
              <a:solidFill>
                <a:schemeClr val="lt1"/>
              </a:solidFill>
              <a:latin typeface="Verdana"/>
              <a:ea typeface="Verdana"/>
              <a:cs typeface="Verdana"/>
              <a:sym typeface="Verdana"/>
            </a:endParaRPr>
          </a:p>
        </p:txBody>
      </p:sp>
      <p:sp>
        <p:nvSpPr>
          <p:cNvPr id="191" name="Google Shape;191;p40"/>
          <p:cNvSpPr txBox="1"/>
          <p:nvPr/>
        </p:nvSpPr>
        <p:spPr>
          <a:xfrm>
            <a:off x="5014825" y="5168178"/>
            <a:ext cx="1615800" cy="4002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green plants</a:t>
            </a:r>
            <a:endParaRPr b="1" i="0" sz="1400" u="none" cap="none" strike="noStrike">
              <a:solidFill>
                <a:schemeClr val="lt1"/>
              </a:solidFill>
              <a:latin typeface="Verdana"/>
              <a:ea typeface="Verdana"/>
              <a:cs typeface="Verdana"/>
              <a:sym typeface="Verdana"/>
            </a:endParaRPr>
          </a:p>
        </p:txBody>
      </p:sp>
      <p:sp>
        <p:nvSpPr>
          <p:cNvPr id="192" name="Google Shape;192;p40"/>
          <p:cNvSpPr txBox="1"/>
          <p:nvPr/>
        </p:nvSpPr>
        <p:spPr>
          <a:xfrm>
            <a:off x="760749" y="3728434"/>
            <a:ext cx="1615800" cy="6156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Verdana"/>
                <a:ea typeface="Verdana"/>
                <a:cs typeface="Verdana"/>
                <a:sym typeface="Verdana"/>
              </a:rPr>
              <a:t>flexible seating</a:t>
            </a:r>
            <a:endParaRPr b="1" i="0" sz="1400" u="none" cap="none" strike="noStrike">
              <a:solidFill>
                <a:schemeClr val="lt1"/>
              </a:solidFill>
              <a:latin typeface="Verdana"/>
              <a:ea typeface="Verdana"/>
              <a:cs typeface="Verdana"/>
              <a:sym typeface="Verdana"/>
            </a:endParaRPr>
          </a:p>
        </p:txBody>
      </p:sp>
      <p:sp>
        <p:nvSpPr>
          <p:cNvPr id="193" name="Google Shape;193;p40"/>
          <p:cNvSpPr txBox="1"/>
          <p:nvPr>
            <p:ph type="title"/>
          </p:nvPr>
        </p:nvSpPr>
        <p:spPr>
          <a:xfrm>
            <a:off x="457200" y="274638"/>
            <a:ext cx="8229600" cy="1143000"/>
          </a:xfrm>
          <a:prstGeom prst="rect">
            <a:avLst/>
          </a:prstGeom>
          <a:solidFill>
            <a:srgbClr val="003369"/>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Verdana"/>
              <a:buNone/>
            </a:pPr>
            <a:r>
              <a:rPr lang="en-US"/>
              <a:t>Classroom Example 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2017-04-18T16:38:12Z</dcterms:created>
  <dc:creator>Jacklyn N Lewis</dc:creator>
</cp:coreProperties>
</file>