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83"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6858000" type="screen4x3"/>
  <p:notesSz cx="6858000" cy="9144000"/>
  <p:embeddedFontLst>
    <p:embeddedFont>
      <p:font typeface="Open Sans" panose="020B0606030504020204" pitchFamily="34" charset="0"/>
      <p:regular r:id="rId56"/>
      <p:bold r:id="rId57"/>
      <p:italic r:id="rId58"/>
      <p:boldItalic r:id="rId59"/>
    </p:embeddedFont>
    <p:embeddedFont>
      <p:font typeface="Quattrocento Sans" panose="020B0502050000020003" pitchFamily="34" charset="0"/>
      <p:regular r:id="rId60"/>
      <p:bold r:id="rId61"/>
      <p:italic r:id="rId62"/>
      <p:boldItalic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u63I+M2m7UTzpynOc+pjbM4Zs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87"/>
    <p:restoredTop sz="86395"/>
  </p:normalViewPr>
  <p:slideViewPr>
    <p:cSldViewPr snapToGrid="0">
      <p:cViewPr varScale="1">
        <p:scale>
          <a:sx n="92" d="100"/>
          <a:sy n="92" d="100"/>
        </p:scale>
        <p:origin x="816" y="84"/>
      </p:cViewPr>
      <p:guideLst>
        <p:guide orient="horz" pos="2160"/>
        <p:guide pos="2880"/>
      </p:guideLst>
    </p:cSldViewPr>
  </p:slideViewPr>
  <p:outlineViewPr>
    <p:cViewPr>
      <p:scale>
        <a:sx n="33" d="100"/>
        <a:sy n="33" d="100"/>
      </p:scale>
      <p:origin x="0" y="-3168"/>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customschemas.google.com/relationships/presentationmetadata" Target="meta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pqAHh3pZ57M&amp;t=413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551831121500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77701600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oe.virginia.gov/support/virginia_tiered_system_supports/resources/vtss_pilot_program_year_five_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0: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ctr" anchorCtr="0">
            <a:noAutofit/>
          </a:bodyPr>
          <a:lstStyle/>
          <a:p>
            <a:pPr marL="457200" lvl="0" indent="-311150" algn="l" rtl="0">
              <a:lnSpc>
                <a:spcPct val="100000"/>
              </a:lnSpc>
              <a:spcBef>
                <a:spcPts val="0"/>
              </a:spcBef>
              <a:spcAft>
                <a:spcPts val="0"/>
              </a:spcAft>
              <a:buSzPts val="1300"/>
              <a:buChar char="●"/>
            </a:pPr>
            <a:r>
              <a:rPr lang="en-US" sz="1300"/>
              <a:t>We’re going to talk about three practices today that we call the engaged and successful student because those are so important to our work. We know how important it is to keep students engaged if they are going to learn, but we also need to facilitate teaching to promote their success.</a:t>
            </a:r>
            <a:endParaRPr sz="1300"/>
          </a:p>
        </p:txBody>
      </p:sp>
      <p:sp>
        <p:nvSpPr>
          <p:cNvPr id="120" name="Google Shape;120;p30:notes"/>
          <p:cNvSpPr>
            <a:spLocks noGrp="1" noRot="1" noChangeAspect="1"/>
          </p:cNvSpPr>
          <p:nvPr>
            <p:ph type="sldImg" idx="2"/>
          </p:nvPr>
        </p:nvSpPr>
        <p:spPr>
          <a:xfrm>
            <a:off x="1204913" y="704850"/>
            <a:ext cx="46942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When students teach each other (e.g., peer explaining, peer checking, peer assessing), help each other, give each other feedback, the research indicates an effect size that it influences student performance (peer tutoring: .55, cooperative learning vs individual learning: .59). </a:t>
            </a:r>
            <a:endParaRPr/>
          </a:p>
          <a:p>
            <a:pPr marL="457200" lvl="0" indent="-317500" algn="l" rtl="0">
              <a:lnSpc>
                <a:spcPct val="100000"/>
              </a:lnSpc>
              <a:spcBef>
                <a:spcPts val="0"/>
              </a:spcBef>
              <a:spcAft>
                <a:spcPts val="0"/>
              </a:spcAft>
              <a:buSzPts val="1400"/>
              <a:buChar char="●"/>
            </a:pPr>
            <a:r>
              <a:rPr lang="en-US"/>
              <a:t>How can partnering and peer learning happen in the classroom? As we look at the slide, we can see there are a variety of ways that we can use partners. </a:t>
            </a:r>
            <a:endParaRPr/>
          </a:p>
          <a:p>
            <a:pPr marL="457200" lvl="0" indent="-317500" algn="l" rtl="0">
              <a:lnSpc>
                <a:spcPct val="100000"/>
              </a:lnSpc>
              <a:spcBef>
                <a:spcPts val="0"/>
              </a:spcBef>
              <a:spcAft>
                <a:spcPts val="0"/>
              </a:spcAft>
              <a:buSzPts val="1400"/>
              <a:buChar char="●"/>
            </a:pPr>
            <a:r>
              <a:rPr lang="en-US"/>
              <a:t>The use of partners connects to the 5C’s - communication and collaboration. </a:t>
            </a:r>
            <a:endParaRPr>
              <a:solidFill>
                <a:srgbClr val="980000"/>
              </a:solidFill>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There is a resource in your materials, the Active Participation Reference Sheet that provides examples of ways you can use partners. </a:t>
            </a:r>
            <a:endParaRPr>
              <a:solidFill>
                <a:srgbClr val="000000"/>
              </a:solidFill>
            </a:endParaRPr>
          </a:p>
          <a:p>
            <a:pPr marL="0" lvl="0" indent="0" algn="l" rtl="0">
              <a:lnSpc>
                <a:spcPct val="100000"/>
              </a:lnSpc>
              <a:spcBef>
                <a:spcPts val="0"/>
              </a:spcBef>
              <a:spcAft>
                <a:spcPts val="0"/>
              </a:spcAft>
              <a:buClr>
                <a:srgbClr val="000000"/>
              </a:buClr>
              <a:buSzPts val="1400"/>
              <a:buFont typeface="Arial"/>
              <a:buNone/>
            </a:pPr>
            <a:endParaRPr>
              <a:solidFill>
                <a:srgbClr val="000000"/>
              </a:solidFill>
            </a:endParaRPr>
          </a:p>
          <a:p>
            <a:pPr marL="0" lvl="0" indent="0" algn="l" rtl="0">
              <a:lnSpc>
                <a:spcPct val="100000"/>
              </a:lnSpc>
              <a:spcBef>
                <a:spcPts val="0"/>
              </a:spcBef>
              <a:spcAft>
                <a:spcPts val="0"/>
              </a:spcAft>
              <a:buSzPts val="1400"/>
              <a:buNone/>
            </a:pPr>
            <a:endParaRPr/>
          </a:p>
        </p:txBody>
      </p:sp>
      <p:sp>
        <p:nvSpPr>
          <p:cNvPr id="203" name="Google Shape;20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9: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457200" lvl="0" indent="-317500" algn="l" rtl="0">
              <a:lnSpc>
                <a:spcPct val="100000"/>
              </a:lnSpc>
              <a:spcBef>
                <a:spcPts val="0"/>
              </a:spcBef>
              <a:spcAft>
                <a:spcPts val="0"/>
              </a:spcAft>
              <a:buSzPts val="1400"/>
              <a:buChar char="●"/>
            </a:pPr>
            <a:r>
              <a:rPr lang="en-US"/>
              <a:t>These strategies may increase buy-in from teachers of older students, teachers reluctant to alter their lesson plans, or teachers seeking “different" ideas for older students. The Pause Procedure encourages engagement during a content instructional block. </a:t>
            </a:r>
            <a:endParaRPr/>
          </a:p>
          <a:p>
            <a:pPr marL="457200" lvl="0" indent="-317500" algn="l" rtl="0">
              <a:lnSpc>
                <a:spcPct val="100000"/>
              </a:lnSpc>
              <a:spcBef>
                <a:spcPts val="0"/>
              </a:spcBef>
              <a:spcAft>
                <a:spcPts val="0"/>
              </a:spcAft>
              <a:buSzPts val="1400"/>
              <a:buChar char="●"/>
            </a:pPr>
            <a:r>
              <a:rPr lang="en-US"/>
              <a:t>When using a presentation, how might we liven it up? These are suggestions for how you can engage students during a Power Point presentation.  </a:t>
            </a:r>
            <a:endParaRPr/>
          </a:p>
          <a:p>
            <a:pPr marL="0" lvl="0" indent="0" algn="l" rtl="0">
              <a:lnSpc>
                <a:spcPct val="100000"/>
              </a:lnSpc>
              <a:spcBef>
                <a:spcPts val="0"/>
              </a:spcBef>
              <a:spcAft>
                <a:spcPts val="0"/>
              </a:spcAft>
              <a:buSzPts val="1400"/>
              <a:buNone/>
            </a:pPr>
            <a:endParaRPr>
              <a:highlight>
                <a:srgbClr val="FFFF00"/>
              </a:highlight>
            </a:endParaRPr>
          </a:p>
          <a:p>
            <a:pPr marL="0" lvl="0" indent="0" algn="l" rtl="0">
              <a:lnSpc>
                <a:spcPct val="100000"/>
              </a:lnSpc>
              <a:spcBef>
                <a:spcPts val="0"/>
              </a:spcBef>
              <a:spcAft>
                <a:spcPts val="0"/>
              </a:spcAft>
              <a:buSzPts val="1400"/>
              <a:buNone/>
            </a:pPr>
            <a:endParaRPr sz="1400"/>
          </a:p>
        </p:txBody>
      </p:sp>
      <p:sp>
        <p:nvSpPr>
          <p:cNvPr id="216" name="Google Shape;216;p39: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0:notes"/>
          <p:cNvSpPr txBox="1">
            <a:spLocks noGrp="1"/>
          </p:cNvSpPr>
          <p:nvPr>
            <p:ph type="body" idx="1"/>
          </p:nvPr>
        </p:nvSpPr>
        <p:spPr>
          <a:xfrm>
            <a:off x="685800" y="4343401"/>
            <a:ext cx="5486400" cy="4114800"/>
          </a:xfrm>
          <a:prstGeom prst="rect">
            <a:avLst/>
          </a:prstGeom>
          <a:noFill/>
          <a:ln>
            <a:noFill/>
          </a:ln>
        </p:spPr>
        <p:txBody>
          <a:bodyPr spcFirstLastPara="1" wrap="square" lIns="88525" tIns="88525" rIns="88525" bIns="88525" anchor="t" anchorCtr="0">
            <a:noAutofit/>
          </a:bodyPr>
          <a:lstStyle/>
          <a:p>
            <a:pPr marL="457200" marR="0" lvl="0" indent="-317500" algn="l" rtl="0">
              <a:lnSpc>
                <a:spcPct val="100000"/>
              </a:lnSpc>
              <a:spcBef>
                <a:spcPts val="0"/>
              </a:spcBef>
              <a:spcAft>
                <a:spcPts val="0"/>
              </a:spcAft>
              <a:buSzPts val="1400"/>
              <a:buChar char="●"/>
            </a:pPr>
            <a:r>
              <a:rPr lang="en-US"/>
              <a:t>Working to remember a piece information is an excellent way to ensure that the information goes into long term memory. So using recall, students learn more. You may have heard of this with retrieval practice or spaced vs massed practice. </a:t>
            </a:r>
            <a:endParaRPr/>
          </a:p>
          <a:p>
            <a:pPr marL="457200" marR="0" lvl="0" indent="-317500" algn="l" rtl="0">
              <a:lnSpc>
                <a:spcPct val="100000"/>
              </a:lnSpc>
              <a:spcBef>
                <a:spcPts val="0"/>
              </a:spcBef>
              <a:spcAft>
                <a:spcPts val="0"/>
              </a:spcAft>
              <a:buSzPts val="1400"/>
              <a:buChar char="●"/>
            </a:pPr>
            <a:r>
              <a:rPr lang="en-US" b="1"/>
              <a:t>Ask: </a:t>
            </a:r>
            <a:r>
              <a:rPr lang="en-US"/>
              <a:t>Read these two examples and select the one that you believe would bring about more learning (Virtual presentation: ask participants to annotate their slide).</a:t>
            </a:r>
            <a:endParaRPr/>
          </a:p>
          <a:p>
            <a:pPr marL="457200" lvl="0" indent="-317500" algn="l" rtl="0">
              <a:lnSpc>
                <a:spcPct val="100000"/>
              </a:lnSpc>
              <a:spcBef>
                <a:spcPts val="0"/>
              </a:spcBef>
              <a:spcAft>
                <a:spcPts val="0"/>
              </a:spcAft>
              <a:buSzPts val="1400"/>
              <a:buChar char="●"/>
            </a:pPr>
            <a:r>
              <a:rPr lang="en-US"/>
              <a:t>Answer: Number 1 because it requires students to recall information from the previous day. And, they talk about it with their peers and the teacher provides feedback.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25" name="Google Shape;22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Video: </a:t>
            </a:r>
            <a:r>
              <a:rPr lang="en-US"/>
              <a:t>View clip from 2:08-3:25. </a:t>
            </a:r>
            <a:endParaRPr/>
          </a:p>
          <a:p>
            <a:pPr marL="457200" lvl="0" indent="-304800" algn="l" rtl="0">
              <a:lnSpc>
                <a:spcPct val="100000"/>
              </a:lnSpc>
              <a:spcBef>
                <a:spcPts val="0"/>
              </a:spcBef>
              <a:spcAft>
                <a:spcPts val="0"/>
              </a:spcAft>
              <a:buClr>
                <a:schemeClr val="dk1"/>
              </a:buClr>
              <a:buSzPts val="1200"/>
              <a:buFont typeface="Calibri"/>
              <a:buChar char="●"/>
            </a:pPr>
            <a:r>
              <a:rPr lang="en-US"/>
              <a:t>What about raising hands? Many teachers use this form of responding most often in their classroom. In this clip, Wiliam has observed classrooms for several days. He wants to encourage the teachers to use an all student response system. He introduces them to a strategy to increase student responses during instruction. As you view the video clip, what is the strategy he would like teachers to implement?</a:t>
            </a:r>
            <a:endParaRPr/>
          </a:p>
          <a:p>
            <a:pPr marL="457200" lvl="0" indent="-304800" algn="l" rtl="0">
              <a:lnSpc>
                <a:spcPct val="100000"/>
              </a:lnSpc>
              <a:spcBef>
                <a:spcPts val="0"/>
              </a:spcBef>
              <a:spcAft>
                <a:spcPts val="0"/>
              </a:spcAft>
              <a:buClr>
                <a:schemeClr val="dk1"/>
              </a:buClr>
              <a:buSzPts val="1200"/>
              <a:buFont typeface="Calibri"/>
              <a:buChar char="●"/>
            </a:pPr>
            <a:r>
              <a:rPr lang="en-US"/>
              <a:t>Discuss the video. What other strategies could the teachers use?</a:t>
            </a:r>
            <a:endParaRPr/>
          </a:p>
          <a:p>
            <a:pPr marL="457200" lvl="0" indent="-304800" algn="l" rtl="0">
              <a:lnSpc>
                <a:spcPct val="100000"/>
              </a:lnSpc>
              <a:spcBef>
                <a:spcPts val="0"/>
              </a:spcBef>
              <a:spcAft>
                <a:spcPts val="0"/>
              </a:spcAft>
              <a:buClr>
                <a:schemeClr val="dk1"/>
              </a:buClr>
              <a:buSzPts val="1200"/>
              <a:buFont typeface="Calibri"/>
              <a:buChar char="●"/>
            </a:pPr>
            <a:r>
              <a:rPr lang="en-US"/>
              <a:t>What does this statement mean to you as an educator, a team member, and/or a leader?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3" name="Google Shape;23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Char char="●"/>
            </a:pPr>
            <a:r>
              <a:rPr lang="en-US"/>
              <a:t>Once again, how do we know if what we are doing is working? We need to collect data. Here is the data collection tool to that helps us to know if we are using the for opportunities to respond and scaffolding. The data collection tools can be used in a variety of ways: partners observing each other, self-reflection, classroom walk throughs, etc.  </a:t>
            </a:r>
            <a:endParaRPr/>
          </a:p>
          <a:p>
            <a:pPr marL="0" lvl="0" indent="0" algn="l" rtl="0">
              <a:lnSpc>
                <a:spcPct val="100000"/>
              </a:lnSpc>
              <a:spcBef>
                <a:spcPts val="0"/>
              </a:spcBef>
              <a:spcAft>
                <a:spcPts val="0"/>
              </a:spcAft>
              <a:buSzPts val="1400"/>
              <a:buNone/>
            </a:pPr>
            <a:endParaRPr/>
          </a:p>
        </p:txBody>
      </p:sp>
      <p:sp>
        <p:nvSpPr>
          <p:cNvPr id="241" name="Google Shape;24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Face-to-face: Thumbs up for TRUE, thumbs down for FALSE. </a:t>
            </a:r>
            <a:endParaRPr/>
          </a:p>
          <a:p>
            <a:pPr marL="0" lvl="0" indent="0" algn="l" rtl="0">
              <a:lnSpc>
                <a:spcPct val="100000"/>
              </a:lnSpc>
              <a:spcBef>
                <a:spcPts val="0"/>
              </a:spcBef>
              <a:spcAft>
                <a:spcPts val="0"/>
              </a:spcAft>
              <a:buSzPts val="1400"/>
              <a:buNone/>
            </a:pPr>
            <a:r>
              <a:rPr lang="en-US"/>
              <a:t>Virtual: Annotate tools for TRUE (star, check, heart) and FALSE (X)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a:p>
            <a:pPr marL="0" lvl="0" indent="0" algn="l" rtl="0">
              <a:lnSpc>
                <a:spcPct val="100000"/>
              </a:lnSpc>
              <a:spcBef>
                <a:spcPts val="0"/>
              </a:spcBef>
              <a:spcAft>
                <a:spcPts val="0"/>
              </a:spcAft>
              <a:buSzPts val="1400"/>
              <a:buNone/>
            </a:pPr>
            <a:r>
              <a:rPr lang="en-US"/>
              <a:t>False</a:t>
            </a:r>
            <a:endParaRPr/>
          </a:p>
          <a:p>
            <a:pPr marL="0" lvl="0" indent="0" algn="l" rtl="0">
              <a:lnSpc>
                <a:spcPct val="100000"/>
              </a:lnSpc>
              <a:spcBef>
                <a:spcPts val="0"/>
              </a:spcBef>
              <a:spcAft>
                <a:spcPts val="0"/>
              </a:spcAft>
              <a:buSzPts val="1400"/>
              <a:buNone/>
            </a:pPr>
            <a:r>
              <a:rPr lang="en-US"/>
              <a:t>True</a:t>
            </a:r>
            <a:endParaRPr/>
          </a:p>
        </p:txBody>
      </p:sp>
      <p:sp>
        <p:nvSpPr>
          <p:cNvPr id="248" name="Google Shape;24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44: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Breakout:</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256" name="Google Shape;256;p44: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46:notes"/>
          <p:cNvSpPr txBox="1">
            <a:spLocks noGrp="1"/>
          </p:cNvSpPr>
          <p:nvPr>
            <p:ph type="body" idx="1"/>
          </p:nvPr>
        </p:nvSpPr>
        <p:spPr>
          <a:xfrm>
            <a:off x="685800" y="4343401"/>
            <a:ext cx="5486400" cy="4114800"/>
          </a:xfrm>
          <a:prstGeom prst="rect">
            <a:avLst/>
          </a:prstGeom>
          <a:noFill/>
          <a:ln>
            <a:noFill/>
          </a:ln>
        </p:spPr>
        <p:txBody>
          <a:bodyPr spcFirstLastPara="1" wrap="square" lIns="90825" tIns="45375" rIns="90825" bIns="45375" anchor="t" anchorCtr="0">
            <a:noAutofit/>
          </a:bodyPr>
          <a:lstStyle/>
          <a:p>
            <a:pPr marL="457200" lvl="0" indent="-317500" algn="l" rtl="0">
              <a:lnSpc>
                <a:spcPct val="100000"/>
              </a:lnSpc>
              <a:spcBef>
                <a:spcPts val="0"/>
              </a:spcBef>
              <a:spcAft>
                <a:spcPts val="0"/>
              </a:spcAft>
              <a:buSzPts val="1400"/>
              <a:buChar char="●"/>
            </a:pPr>
            <a:r>
              <a:rPr lang="en-US"/>
              <a:t>Our next practice is formative assessment. We have all known that formative assessment is a practice used by teachers to understand their students level of understanding of the material.</a:t>
            </a:r>
            <a:endParaRPr/>
          </a:p>
          <a:p>
            <a:pPr marL="457200" lvl="0" indent="-317500" algn="l" rtl="0">
              <a:lnSpc>
                <a:spcPct val="100000"/>
              </a:lnSpc>
              <a:spcBef>
                <a:spcPts val="0"/>
              </a:spcBef>
              <a:spcAft>
                <a:spcPts val="0"/>
              </a:spcAft>
              <a:buSzPts val="1400"/>
              <a:buChar char="●"/>
            </a:pPr>
            <a:r>
              <a:rPr lang="en-US"/>
              <a:t>What is important in this definition of formative assessment, which was recently used in a VDOE document, is it adds the student into the process of evaluating their own understanding. This statement reflects our growing understanding of the importance of helping students become “self-directed learners”.</a:t>
            </a:r>
            <a:endParaRPr/>
          </a:p>
        </p:txBody>
      </p:sp>
      <p:sp>
        <p:nvSpPr>
          <p:cNvPr id="264" name="Google Shape;264;p46:notes"/>
          <p:cNvSpPr txBox="1">
            <a:spLocks noGrp="1"/>
          </p:cNvSpPr>
          <p:nvPr>
            <p:ph type="sldNum" idx="12"/>
          </p:nvPr>
        </p:nvSpPr>
        <p:spPr>
          <a:xfrm>
            <a:off x="3884613" y="8685213"/>
            <a:ext cx="2971800" cy="457200"/>
          </a:xfrm>
          <a:prstGeom prst="rect">
            <a:avLst/>
          </a:prstGeom>
          <a:noFill/>
          <a:ln>
            <a:noFill/>
          </a:ln>
        </p:spPr>
        <p:txBody>
          <a:bodyPr spcFirstLastPara="1" wrap="square" lIns="90825" tIns="45375" rIns="90825" bIns="4537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7: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47: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We are ready to examine our second learning intention about formative assessment.</a:t>
            </a:r>
            <a:endParaRPr/>
          </a:p>
        </p:txBody>
      </p:sp>
      <p:sp>
        <p:nvSpPr>
          <p:cNvPr id="272" name="Google Shape;272;p47: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Here are the success criteria that we hope you will achieve after completing this module. The highlighted success criteria is the one we hope you will achieve after learning about opportunities to respond. </a:t>
            </a:r>
            <a:endParaRPr/>
          </a:p>
        </p:txBody>
      </p:sp>
      <p:sp>
        <p:nvSpPr>
          <p:cNvPr id="280" name="Google Shape;28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Please read the learning intentions on your own. The highlighted learning intention is the focus of the next practice we will discuss, opportunities to respond. </a:t>
            </a:r>
            <a:endParaRPr/>
          </a:p>
        </p:txBody>
      </p:sp>
      <p:sp>
        <p:nvSpPr>
          <p:cNvPr id="127" name="Google Shape;127;p3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Dylan Wiliam has explained the concept of formative assessment using these five strategies.</a:t>
            </a:r>
            <a:endParaRPr/>
          </a:p>
          <a:p>
            <a:pPr marL="457200" lvl="0" indent="-317500" algn="l" rtl="0">
              <a:lnSpc>
                <a:spcPct val="100000"/>
              </a:lnSpc>
              <a:spcBef>
                <a:spcPts val="0"/>
              </a:spcBef>
              <a:spcAft>
                <a:spcPts val="0"/>
              </a:spcAft>
              <a:buSzPts val="1400"/>
              <a:buChar char="●"/>
            </a:pPr>
            <a:r>
              <a:rPr lang="en-US"/>
              <a:t>Student achievement is best achieved by paying attention to all of these strategies.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8" name="Google Shape;28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3e147736c6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3e147736c6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23e147736c6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Let’s start with the first strategy: clarify, share, and understand learning intentions and success criteria. Doug Fisher and John Almarode are going to share their thoughts. As you listen, I would like you to think about why it is important for teachers to have learning intentions and success criteria for their lessons. </a:t>
            </a:r>
            <a:endParaRPr/>
          </a:p>
          <a:p>
            <a:pPr marL="457200" lvl="0" indent="-317500" algn="l" rtl="0">
              <a:lnSpc>
                <a:spcPct val="100000"/>
              </a:lnSpc>
              <a:spcBef>
                <a:spcPts val="0"/>
              </a:spcBef>
              <a:spcAft>
                <a:spcPts val="0"/>
              </a:spcAft>
              <a:buSzPts val="1400"/>
              <a:buChar char="●"/>
            </a:pPr>
            <a:r>
              <a:rPr lang="en-US"/>
              <a:t>View video: 4:00 min -7:00 min section: </a:t>
            </a:r>
            <a:r>
              <a:rPr lang="en-US" u="sng">
                <a:solidFill>
                  <a:srgbClr val="074A24"/>
                </a:solidFill>
                <a:hlinkClick r:id="rId3">
                  <a:extLst>
                    <a:ext uri="{A12FA001-AC4F-418D-AE19-62706E023703}">
                      <ahyp:hlinkClr xmlns:ahyp="http://schemas.microsoft.com/office/drawing/2018/hyperlinkcolor" val="tx"/>
                    </a:ext>
                  </a:extLst>
                </a:hlinkClick>
              </a:rPr>
              <a:t>https://www.youtube.com/watch?v=pqAHh3pZ57M&amp;t=413s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Respond in Chat Box/Face-to-face:</a:t>
            </a:r>
            <a:r>
              <a:rPr lang="en-US"/>
              <a:t> Why is it important for teachers to have learning intentions and success criteria for their lessons?</a:t>
            </a:r>
            <a:endParaRPr/>
          </a:p>
          <a:p>
            <a:pPr marL="0" lvl="0" indent="0" algn="l" rtl="0">
              <a:lnSpc>
                <a:spcPct val="100000"/>
              </a:lnSpc>
              <a:spcBef>
                <a:spcPts val="0"/>
              </a:spcBef>
              <a:spcAft>
                <a:spcPts val="0"/>
              </a:spcAft>
              <a:buSzPts val="1400"/>
              <a:buNone/>
            </a:pPr>
            <a:endParaRPr/>
          </a:p>
          <a:p>
            <a:pPr marL="457200" lvl="0" indent="-317500" algn="l" rtl="0">
              <a:lnSpc>
                <a:spcPct val="115000"/>
              </a:lnSpc>
              <a:spcBef>
                <a:spcPts val="0"/>
              </a:spcBef>
              <a:spcAft>
                <a:spcPts val="0"/>
              </a:spcAft>
              <a:buSzPts val="1400"/>
              <a:buChar char="●"/>
            </a:pPr>
            <a:r>
              <a:rPr lang="en-US"/>
              <a:t>Teacher clarity has a .75 effect size based upon Hattie’s review of the studies. It is when teachers have clarity about what students will know and be able to do. When teachers are clear, it can speed up the rate of student learning.</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a:p>
        </p:txBody>
      </p:sp>
      <p:sp>
        <p:nvSpPr>
          <p:cNvPr id="306" name="Google Shape;30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Learning intentions</a:t>
            </a:r>
            <a:r>
              <a:rPr lang="en-US"/>
              <a:t> are introduced at the beginning of a lesson and should be referred to throughout the lesson. During instruction, it is important that students know what they are expected to learn from each task they are asked to do. </a:t>
            </a:r>
            <a:endParaRPr/>
          </a:p>
          <a:p>
            <a:pPr marL="457200" lvl="0" indent="-317500" algn="l" rtl="0">
              <a:lnSpc>
                <a:spcPct val="100000"/>
              </a:lnSpc>
              <a:spcBef>
                <a:spcPts val="0"/>
              </a:spcBef>
              <a:spcAft>
                <a:spcPts val="0"/>
              </a:spcAft>
              <a:buSzPts val="1400"/>
              <a:buChar char="●"/>
            </a:pPr>
            <a:r>
              <a:rPr lang="en-US" b="1"/>
              <a:t>Success criteria</a:t>
            </a:r>
            <a:r>
              <a:rPr lang="en-US"/>
              <a:t> help students know what it means to have learned something. They answer these three questions: What am I learning today? Why am learning it? How do I know I have learned it? </a:t>
            </a:r>
            <a:endParaRPr/>
          </a:p>
          <a:p>
            <a:pPr marL="457200" lvl="0" indent="-317500" algn="l" rtl="0">
              <a:lnSpc>
                <a:spcPct val="100000"/>
              </a:lnSpc>
              <a:spcBef>
                <a:spcPts val="0"/>
              </a:spcBef>
              <a:spcAft>
                <a:spcPts val="0"/>
              </a:spcAft>
              <a:buSzPts val="1400"/>
              <a:buChar char="●"/>
            </a:pPr>
            <a:r>
              <a:rPr lang="en-US"/>
              <a:t>If we want students to understand what they are meant to be learning and why, what formats can teachers use? Teachers might use “I can” statements, rubrics, checklists, exemplars, and modeling to show students what success looks like. Also, teachers can save quality products from previous classes, say, several completed projects, and then share these examples with students as they work on a similar task. </a:t>
            </a:r>
            <a:endParaRPr/>
          </a:p>
          <a:p>
            <a:pPr marL="457200" lvl="0" indent="-317500" algn="l" rtl="0">
              <a:lnSpc>
                <a:spcPct val="100000"/>
              </a:lnSpc>
              <a:spcBef>
                <a:spcPts val="0"/>
              </a:spcBef>
              <a:spcAft>
                <a:spcPts val="0"/>
              </a:spcAft>
              <a:buSzPts val="1400"/>
              <a:buChar char="●"/>
            </a:pPr>
            <a:r>
              <a:rPr lang="en-US"/>
              <a:t>Negotiations are when a teacher and students co-construct a rubric, say, so that students have some opportunity to react to the expectations.</a:t>
            </a:r>
            <a:endParaRPr/>
          </a:p>
        </p:txBody>
      </p:sp>
      <p:sp>
        <p:nvSpPr>
          <p:cNvPr id="313" name="Google Shape;31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53: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457200" lvl="0" indent="-317500" algn="l" rtl="0">
              <a:lnSpc>
                <a:spcPct val="100000"/>
              </a:lnSpc>
              <a:spcBef>
                <a:spcPts val="0"/>
              </a:spcBef>
              <a:spcAft>
                <a:spcPts val="0"/>
              </a:spcAft>
              <a:buSzPts val="1400"/>
              <a:buChar char="●"/>
            </a:pPr>
            <a:r>
              <a:rPr lang="en-US"/>
              <a:t>Dig deeper into number 2</a:t>
            </a:r>
            <a:endParaRPr/>
          </a:p>
          <a:p>
            <a:pPr marL="457200" lvl="0" indent="-317500" algn="l" rtl="0">
              <a:lnSpc>
                <a:spcPct val="100000"/>
              </a:lnSpc>
              <a:spcBef>
                <a:spcPts val="0"/>
              </a:spcBef>
              <a:spcAft>
                <a:spcPts val="0"/>
              </a:spcAft>
              <a:buSzPts val="1400"/>
              <a:buChar char="●"/>
            </a:pPr>
            <a:r>
              <a:rPr lang="en-US"/>
              <a:t>An example seen </a:t>
            </a:r>
            <a:r>
              <a:rPr lang="en-US" b="1"/>
              <a:t>so</a:t>
            </a:r>
            <a:r>
              <a:rPr lang="en-US"/>
              <a:t> frequently uses both whole group and individual.  </a:t>
            </a:r>
            <a:endParaRPr/>
          </a:p>
          <a:p>
            <a:pPr marL="457200" lvl="0" indent="-317500" algn="l" rtl="0">
              <a:lnSpc>
                <a:spcPct val="100000"/>
              </a:lnSpc>
              <a:spcBef>
                <a:spcPts val="0"/>
              </a:spcBef>
              <a:spcAft>
                <a:spcPts val="0"/>
              </a:spcAft>
              <a:buSzPts val="1400"/>
              <a:buChar char="●"/>
            </a:pPr>
            <a:r>
              <a:rPr lang="en-US"/>
              <a:t>Remember that  by calling on raised hands only doesn't really inform us of much. </a:t>
            </a:r>
            <a:endParaRPr/>
          </a:p>
          <a:p>
            <a:pPr marL="457200" lvl="0" indent="-317500" algn="l" rtl="0">
              <a:lnSpc>
                <a:spcPct val="100000"/>
              </a:lnSpc>
              <a:spcBef>
                <a:spcPts val="0"/>
              </a:spcBef>
              <a:spcAft>
                <a:spcPts val="0"/>
              </a:spcAft>
              <a:buSzPts val="1400"/>
              <a:buChar char="●"/>
            </a:pPr>
            <a:r>
              <a:rPr lang="en-US"/>
              <a:t>Anita Archer tells us that two things she would like all teachers to do is to stop calling on raised hands and stop calling on inattentive students as a means of calling them out.  </a:t>
            </a:r>
            <a:endParaRPr/>
          </a:p>
          <a:p>
            <a:pPr marL="457200" lvl="0" indent="-317500" algn="l" rtl="0">
              <a:lnSpc>
                <a:spcPct val="100000"/>
              </a:lnSpc>
              <a:spcBef>
                <a:spcPts val="0"/>
              </a:spcBef>
              <a:spcAft>
                <a:spcPts val="0"/>
              </a:spcAft>
              <a:buSzPts val="1400"/>
              <a:buChar char="●"/>
            </a:pPr>
            <a:r>
              <a:rPr lang="en-US"/>
              <a:t>If questioning is used, think about ways for all students to respond, and be sure to allow wait time or ways to reframe the question so that it leads to discussion and not just a “right or wrong” answer.</a:t>
            </a:r>
            <a:endParaRPr/>
          </a:p>
          <a:p>
            <a:pPr marL="457200" lvl="0" indent="-317500" algn="l" rtl="0">
              <a:lnSpc>
                <a:spcPct val="100000"/>
              </a:lnSpc>
              <a:spcBef>
                <a:spcPts val="0"/>
              </a:spcBef>
              <a:spcAft>
                <a:spcPts val="0"/>
              </a:spcAft>
              <a:buSzPts val="1400"/>
              <a:buChar char="●"/>
            </a:pPr>
            <a:r>
              <a:rPr lang="en-US"/>
              <a:t>Reflect on how this is an equity issue; who are the students most apt to participate?</a:t>
            </a:r>
            <a:endParaRPr/>
          </a:p>
          <a:p>
            <a:pPr marL="457200" lvl="0" indent="-317500" algn="l" rtl="0">
              <a:lnSpc>
                <a:spcPct val="100000"/>
              </a:lnSpc>
              <a:spcBef>
                <a:spcPts val="0"/>
              </a:spcBef>
              <a:spcAft>
                <a:spcPts val="0"/>
              </a:spcAft>
              <a:buSzPts val="1400"/>
              <a:buChar char="●"/>
            </a:pPr>
            <a:r>
              <a:rPr lang="en-US"/>
              <a:t>Move to talking about ALL the other ways we can gather information...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23" name="Google Shape;323;p53: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Before we delve deeper into the third strategy, Provide feedback that moves learning forward, we want to highlight the socioemotional links to feedback.</a:t>
            </a:r>
            <a:endParaRPr/>
          </a:p>
          <a:p>
            <a:pPr marL="457200" lvl="0" indent="-317500" algn="l" rtl="0">
              <a:lnSpc>
                <a:spcPct val="100000"/>
              </a:lnSpc>
              <a:spcBef>
                <a:spcPts val="0"/>
              </a:spcBef>
              <a:spcAft>
                <a:spcPts val="0"/>
              </a:spcAft>
              <a:buSzPts val="1400"/>
              <a:buChar char="●"/>
            </a:pPr>
            <a:r>
              <a:rPr lang="en-US"/>
              <a:t>Without trust, feedback, no matter how well delivered, won’t be accepted. John Almarode says in </a:t>
            </a:r>
            <a:r>
              <a:rPr lang="en-US" i="1"/>
              <a:t>Clarity for Learning,</a:t>
            </a:r>
            <a:r>
              <a:rPr lang="en-US"/>
              <a:t> “Feedback is about the task and not the individual completing the task. My solution to the mathematics problem is wrong, but I am not a wrong person.” (p.133)</a:t>
            </a:r>
            <a:endParaRPr/>
          </a:p>
          <a:p>
            <a:pPr marL="457200" lvl="0" indent="-317500" algn="l" rtl="0">
              <a:lnSpc>
                <a:spcPct val="100000"/>
              </a:lnSpc>
              <a:spcBef>
                <a:spcPts val="0"/>
              </a:spcBef>
              <a:spcAft>
                <a:spcPts val="0"/>
              </a:spcAft>
              <a:buSzPts val="1400"/>
              <a:buChar char="●"/>
            </a:pPr>
            <a:r>
              <a:rPr lang="en-US" b="1"/>
              <a:t>Ask the group:</a:t>
            </a:r>
            <a:r>
              <a:rPr lang="en-US"/>
              <a:t> In your classroom or school, how do you create a climate of mistakes as a natural part of the learning process? </a:t>
            </a:r>
            <a:r>
              <a:rPr lang="en-US" i="1"/>
              <a:t>Participants share.</a:t>
            </a:r>
            <a:endParaRPr i="1"/>
          </a:p>
        </p:txBody>
      </p:sp>
      <p:sp>
        <p:nvSpPr>
          <p:cNvPr id="333" name="Google Shape;33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3e147736c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3e147736c6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23e147736c6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 second principle of effective classroom feedback is feedback should be focused. </a:t>
            </a:r>
            <a:endParaRPr/>
          </a:p>
          <a:p>
            <a:pPr marL="457200" lvl="0" indent="-317500" algn="l" rtl="0">
              <a:lnSpc>
                <a:spcPct val="100000"/>
              </a:lnSpc>
              <a:spcBef>
                <a:spcPts val="0"/>
              </a:spcBef>
              <a:spcAft>
                <a:spcPts val="0"/>
              </a:spcAft>
              <a:buSzPts val="1400"/>
              <a:buChar char="●"/>
            </a:pPr>
            <a:r>
              <a:rPr lang="en-US"/>
              <a:t>Less is more when it comes to feedback. Being specific helps the students and helps you. For example, on a writing assignment, select only one or two elements of the rubric for which to provide feedback on an assignment. </a:t>
            </a:r>
            <a:endParaRPr/>
          </a:p>
        </p:txBody>
      </p:sp>
      <p:sp>
        <p:nvSpPr>
          <p:cNvPr id="349" name="Google Shape;34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Char char="●"/>
            </a:pPr>
            <a:r>
              <a:rPr lang="en-US"/>
              <a:t>The final effective classroom feedback principle is feedback should relate to the learning goals that have been shared with students. </a:t>
            </a:r>
            <a:endParaRPr/>
          </a:p>
          <a:p>
            <a:pPr marL="457200" lvl="0" indent="-317500" algn="l" rtl="0">
              <a:lnSpc>
                <a:spcPct val="115000"/>
              </a:lnSpc>
              <a:spcBef>
                <a:spcPts val="0"/>
              </a:spcBef>
              <a:spcAft>
                <a:spcPts val="0"/>
              </a:spcAft>
              <a:buSzPts val="1400"/>
              <a:buChar char="●"/>
            </a:pPr>
            <a:r>
              <a:rPr lang="en-US"/>
              <a:t>This principle reinforces the first formative assessment strategy: clarify, share, and understand learning intentions and success criteria.</a:t>
            </a:r>
            <a:endParaRPr/>
          </a:p>
          <a:p>
            <a:pPr marL="457200" lvl="0" indent="-317500" algn="l" rtl="0">
              <a:lnSpc>
                <a:spcPct val="115000"/>
              </a:lnSpc>
              <a:spcBef>
                <a:spcPts val="0"/>
              </a:spcBef>
              <a:spcAft>
                <a:spcPts val="0"/>
              </a:spcAft>
              <a:buSzPts val="1400"/>
              <a:buChar char="●"/>
            </a:pPr>
            <a:r>
              <a:rPr lang="en-US"/>
              <a:t>The purpose of feedback is to progressively close the gap between present and desired performance. If there are learning intentions and success criteria for the work, then the feedback should loop to them. Knowing what success looks like allows students to work toward their learning goals. </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endParaRPr/>
          </a:p>
        </p:txBody>
      </p:sp>
      <p:sp>
        <p:nvSpPr>
          <p:cNvPr id="357" name="Google Shape;35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60: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Breakout:</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65" name="Google Shape;365;p60: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Here are the success criteria that we hope you will achieve after completing this module. The highlighted success criteria is the one we hope you will achieve after learning about opportunities to respond. </a:t>
            </a:r>
            <a:endParaRPr/>
          </a:p>
        </p:txBody>
      </p:sp>
      <p:sp>
        <p:nvSpPr>
          <p:cNvPr id="135" name="Google Shape;1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61: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Doesn’t this remind you of the 5 C’s? Here is an important connection and reminder - formative assessment isn’t something that has to be separate - if we are using student engagement, if we are having them collaborate and communicate and be creative in a team, then we are formatively assessing as we guide them in this work.  Remember the definition - the students assess their own learning when they work in a team.   But it also brings us back to the current realities - how do we do this now.  </a:t>
            </a:r>
            <a:endParaRPr/>
          </a:p>
          <a:p>
            <a:pPr marL="0" lvl="0" indent="0" algn="l" rtl="0">
              <a:lnSpc>
                <a:spcPct val="100000"/>
              </a:lnSpc>
              <a:spcBef>
                <a:spcPts val="0"/>
              </a:spcBef>
              <a:spcAft>
                <a:spcPts val="0"/>
              </a:spcAft>
              <a:buClr>
                <a:schemeClr val="dk1"/>
              </a:buClr>
              <a:buSzPts val="1400"/>
              <a:buFont typeface="Calibri"/>
              <a:buNone/>
            </a:pPr>
            <a:r>
              <a:rPr lang="en-US"/>
              <a:t>having the high school teacher do the pause procedure in the powerpoint as an example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fly in- you can’t really separate out how the five Cs are working together with engaging instruction and student collaboration and how that fosters language and critical thinking and allowing students to be more creative in their cooperative work - they are all interconnected.  Here is another resource for you with related activities.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73" name="Google Shape;373;p61: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6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62: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Video: </a:t>
            </a:r>
            <a:r>
              <a:rPr lang="en-US" u="sng">
                <a:solidFill>
                  <a:srgbClr val="074A24"/>
                </a:solidFill>
                <a:hlinkClick r:id="rId3">
                  <a:extLst>
                    <a:ext uri="{A12FA001-AC4F-418D-AE19-62706E023703}">
                      <ahyp:hlinkClr xmlns:ahyp="http://schemas.microsoft.com/office/drawing/2018/hyperlinkcolor" val="tx"/>
                    </a:ext>
                  </a:extLst>
                </a:hlinkClick>
              </a:rPr>
              <a:t>https://players.brightcove.net/268012963001/rJenILPQx_default/index.html?videoId=5518311215001</a:t>
            </a:r>
            <a:r>
              <a:rPr lang="en-US" u="sng">
                <a:solidFill>
                  <a:srgbClr val="074A24"/>
                </a:solidFill>
              </a:rPr>
              <a:t> </a:t>
            </a:r>
            <a:endParaRPr/>
          </a:p>
          <a:p>
            <a:pPr marL="0" lvl="0" indent="0" algn="l" rtl="0">
              <a:lnSpc>
                <a:spcPct val="100000"/>
              </a:lnSpc>
              <a:spcBef>
                <a:spcPts val="0"/>
              </a:spcBef>
              <a:spcAft>
                <a:spcPts val="0"/>
              </a:spcAft>
              <a:buClr>
                <a:schemeClr val="dk1"/>
              </a:buClr>
              <a:buSzPts val="1400"/>
              <a:buFont typeface="Calibri"/>
              <a:buNone/>
            </a:pPr>
            <a:r>
              <a:rPr lang="en-US"/>
              <a:t>Should we do another surprise party of how this relates to 5 Cs </a:t>
            </a:r>
            <a:endParaRPr/>
          </a:p>
          <a:p>
            <a:pPr marL="0" lvl="0" indent="0" algn="l" rtl="0">
              <a:lnSpc>
                <a:spcPct val="100000"/>
              </a:lnSpc>
              <a:spcBef>
                <a:spcPts val="0"/>
              </a:spcBef>
              <a:spcAft>
                <a:spcPts val="0"/>
              </a:spcAft>
              <a:buClr>
                <a:schemeClr val="dk1"/>
              </a:buClr>
              <a:buSzPts val="1400"/>
              <a:buFont typeface="Calibri"/>
              <a:buNone/>
            </a:pPr>
            <a:r>
              <a:rPr lang="en-US"/>
              <a:t>Consider video of structure peer review</a:t>
            </a:r>
            <a:endParaRPr/>
          </a:p>
          <a:p>
            <a:pPr marL="0" lvl="0" indent="0" algn="l" rtl="0">
              <a:lnSpc>
                <a:spcPct val="100000"/>
              </a:lnSpc>
              <a:spcBef>
                <a:spcPts val="0"/>
              </a:spcBef>
              <a:spcAft>
                <a:spcPts val="0"/>
              </a:spcAft>
              <a:buClr>
                <a:schemeClr val="dk1"/>
              </a:buClr>
              <a:buSzPts val="1400"/>
              <a:buFont typeface="Calibri"/>
              <a:buNone/>
            </a:pPr>
            <a:r>
              <a:rPr lang="en-US"/>
              <a:t>Let them know that they can search for the video Austin’s Butterfly on YouTube</a:t>
            </a:r>
            <a:endParaRPr/>
          </a:p>
        </p:txBody>
      </p:sp>
      <p:sp>
        <p:nvSpPr>
          <p:cNvPr id="381" name="Google Shape;381;p62: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 final formative assessment strategy is activate students as owners of their own learning. </a:t>
            </a:r>
            <a:endParaRPr/>
          </a:p>
          <a:p>
            <a:pPr marL="457200" lvl="0" indent="-317500" algn="l" rtl="0">
              <a:lnSpc>
                <a:spcPct val="100000"/>
              </a:lnSpc>
              <a:spcBef>
                <a:spcPts val="0"/>
              </a:spcBef>
              <a:spcAft>
                <a:spcPts val="0"/>
              </a:spcAft>
              <a:buSzPts val="1400"/>
              <a:buChar char="●"/>
            </a:pPr>
            <a:r>
              <a:rPr lang="en-US"/>
              <a:t>Dylan Wiliam says that “assessment can improve instruction, but it can also impact the learner’s willingness, desire or capacity to learn (p. 151).” How can we get students more involved in their own learning? We can create learning environments that encourage students to activate their growth and use the suggestions on the slide. </a:t>
            </a:r>
            <a:endParaRPr/>
          </a:p>
        </p:txBody>
      </p:sp>
      <p:sp>
        <p:nvSpPr>
          <p:cNvPr id="389" name="Google Shape;38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65: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457200" lvl="0" indent="-317500" algn="l" rtl="0">
              <a:lnSpc>
                <a:spcPct val="100000"/>
              </a:lnSpc>
              <a:spcBef>
                <a:spcPts val="0"/>
              </a:spcBef>
              <a:spcAft>
                <a:spcPts val="0"/>
              </a:spcAft>
              <a:buSzPts val="1400"/>
              <a:buChar char="●"/>
            </a:pPr>
            <a:r>
              <a:rPr lang="en-US"/>
              <a:t>Here are ways to support students to become owners of their learning. (Review the slide)</a:t>
            </a:r>
            <a:endParaRPr/>
          </a:p>
          <a:p>
            <a:pPr marL="914400" lvl="0" indent="-317500" algn="l" rtl="0">
              <a:lnSpc>
                <a:spcPct val="100000"/>
              </a:lnSpc>
              <a:spcBef>
                <a:spcPts val="0"/>
              </a:spcBef>
              <a:spcAft>
                <a:spcPts val="0"/>
              </a:spcAft>
              <a:buSzPts val="1400"/>
              <a:buChar char="●"/>
            </a:pPr>
            <a:r>
              <a:rPr lang="en-US" b="1"/>
              <a:t>Graphs:</a:t>
            </a:r>
            <a:r>
              <a:rPr lang="en-US"/>
              <a:t> students graph their progress in an individual graph; it can be motivating for students</a:t>
            </a:r>
            <a:endParaRPr/>
          </a:p>
          <a:p>
            <a:pPr marL="914400" lvl="0" indent="-317500" algn="l" rtl="0">
              <a:lnSpc>
                <a:spcPct val="100000"/>
              </a:lnSpc>
              <a:spcBef>
                <a:spcPts val="0"/>
              </a:spcBef>
              <a:spcAft>
                <a:spcPts val="0"/>
              </a:spcAft>
              <a:buSzPts val="1400"/>
              <a:buChar char="●"/>
            </a:pPr>
            <a:r>
              <a:rPr lang="en-US" b="1"/>
              <a:t>Stars on rubrics:</a:t>
            </a:r>
            <a:r>
              <a:rPr lang="en-US"/>
              <a:t> we will watch an example of this in a video we will view in minute</a:t>
            </a:r>
            <a:endParaRPr/>
          </a:p>
          <a:p>
            <a:pPr marL="914400" lvl="0" indent="-317500" algn="l" rtl="0">
              <a:lnSpc>
                <a:spcPct val="100000"/>
              </a:lnSpc>
              <a:spcBef>
                <a:spcPts val="0"/>
              </a:spcBef>
              <a:spcAft>
                <a:spcPts val="0"/>
              </a:spcAft>
              <a:buSzPts val="1400"/>
              <a:buChar char="●"/>
            </a:pPr>
            <a:r>
              <a:rPr lang="en-US" b="1"/>
              <a:t>Project checklists:</a:t>
            </a:r>
            <a:r>
              <a:rPr lang="en-US"/>
              <a:t> students check off the tasks on a project checklist as they are completed. </a:t>
            </a:r>
            <a:endParaRPr/>
          </a:p>
          <a:p>
            <a:pPr marL="914400" lvl="0" indent="-317500" algn="l" rtl="0">
              <a:lnSpc>
                <a:spcPct val="100000"/>
              </a:lnSpc>
              <a:spcBef>
                <a:spcPts val="0"/>
              </a:spcBef>
              <a:spcAft>
                <a:spcPts val="0"/>
              </a:spcAft>
              <a:buSzPts val="1400"/>
              <a:buChar char="●"/>
            </a:pPr>
            <a:r>
              <a:rPr lang="en-US" b="1"/>
              <a:t>Red/Green disks or cups:</a:t>
            </a:r>
            <a:r>
              <a:rPr lang="en-US"/>
              <a:t> students have red and green cups or disks are a communication tool for students to indicate if they need the teacher to slow down or answer a question (red) or if they are doing well with the pace of instruction. </a:t>
            </a:r>
            <a:endParaRPr/>
          </a:p>
          <a:p>
            <a:pPr marL="914400" lvl="0" indent="-317500" algn="l" rtl="0">
              <a:lnSpc>
                <a:spcPct val="100000"/>
              </a:lnSpc>
              <a:spcBef>
                <a:spcPts val="0"/>
              </a:spcBef>
              <a:spcAft>
                <a:spcPts val="0"/>
              </a:spcAft>
              <a:buSzPts val="1400"/>
              <a:buChar char="●"/>
            </a:pPr>
            <a:r>
              <a:rPr lang="en-US" b="1"/>
              <a:t>What did we learn today?</a:t>
            </a:r>
            <a:r>
              <a:rPr lang="en-US"/>
              <a:t> students respond to the question via an exit ticket, sharing with a peer, etc.</a:t>
            </a:r>
            <a:endParaRPr/>
          </a:p>
          <a:p>
            <a:pPr marL="914400" lvl="0" indent="-317500" algn="l" rtl="0">
              <a:lnSpc>
                <a:spcPct val="100000"/>
              </a:lnSpc>
              <a:spcBef>
                <a:spcPts val="0"/>
              </a:spcBef>
              <a:spcAft>
                <a:spcPts val="0"/>
              </a:spcAft>
              <a:buSzPts val="1400"/>
              <a:buChar char="●"/>
            </a:pPr>
            <a:r>
              <a:rPr lang="en-US" b="1"/>
              <a:t>Learning logs: </a:t>
            </a:r>
            <a:r>
              <a:rPr lang="en-US"/>
              <a:t>students record what they are learning in a subject area/class/course</a:t>
            </a:r>
            <a:endParaRPr/>
          </a:p>
          <a:p>
            <a:pPr marL="914400" lvl="0" indent="-317500" algn="l" rtl="0">
              <a:lnSpc>
                <a:spcPct val="100000"/>
              </a:lnSpc>
              <a:spcBef>
                <a:spcPts val="0"/>
              </a:spcBef>
              <a:spcAft>
                <a:spcPts val="0"/>
              </a:spcAft>
              <a:buSzPts val="1400"/>
              <a:buChar char="●"/>
            </a:pPr>
            <a:r>
              <a:rPr lang="en-US" b="1"/>
              <a:t>“Personal best” selections:</a:t>
            </a:r>
            <a:r>
              <a:rPr lang="en-US"/>
              <a:t> students choose a product/assignment that they feel represents their best work</a:t>
            </a:r>
            <a:endParaRPr/>
          </a:p>
          <a:p>
            <a:pPr marL="914400" lvl="1" indent="-228600" algn="l" rtl="0">
              <a:lnSpc>
                <a:spcPct val="100000"/>
              </a:lnSpc>
              <a:spcBef>
                <a:spcPts val="0"/>
              </a:spcBef>
              <a:spcAft>
                <a:spcPts val="0"/>
              </a:spcAft>
              <a:buClr>
                <a:srgbClr val="000000"/>
              </a:buClr>
              <a:buSzPts val="1400"/>
              <a:buNone/>
            </a:pPr>
            <a:endParaRPr/>
          </a:p>
          <a:p>
            <a:pPr marL="0" lvl="0" indent="0" algn="l" rtl="0">
              <a:lnSpc>
                <a:spcPct val="100000"/>
              </a:lnSpc>
              <a:spcBef>
                <a:spcPts val="0"/>
              </a:spcBef>
              <a:spcAft>
                <a:spcPts val="0"/>
              </a:spcAft>
              <a:buClr>
                <a:schemeClr val="dk1"/>
              </a:buClr>
              <a:buSzPts val="1400"/>
              <a:buFont typeface="Calibri"/>
              <a:buNone/>
            </a:pPr>
            <a:r>
              <a:rPr lang="en-US" b="1"/>
              <a:t>Chat Box/Face-to-face:</a:t>
            </a:r>
            <a:r>
              <a:rPr lang="en-US"/>
              <a:t> Are there ways that you have seen teachers support students to become owners of their learning, in a remote learning environment or face-to-face?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97" name="Google Shape;397;p65: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575" rIns="91225" bIns="455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chemeClr val="dk1"/>
              </a:buClr>
              <a:buSzPts val="1400"/>
              <a:buChar char="●"/>
            </a:pPr>
            <a:r>
              <a:rPr lang="en-US"/>
              <a:t>Ask participants to think about this question as view the video: How is Mindy’s use of the rubric and stars supporting students and monitoring their learning?</a:t>
            </a:r>
            <a:endParaRPr/>
          </a:p>
          <a:p>
            <a:pPr marL="457200" lvl="0" indent="-317500" algn="l" rtl="0">
              <a:lnSpc>
                <a:spcPct val="100000"/>
              </a:lnSpc>
              <a:spcBef>
                <a:spcPts val="0"/>
              </a:spcBef>
              <a:spcAft>
                <a:spcPts val="0"/>
              </a:spcAft>
              <a:buSzPts val="1400"/>
              <a:buChar char="●"/>
            </a:pPr>
            <a:r>
              <a:rPr lang="en-US"/>
              <a:t>Video Mindy starts at 3:58-7:15.  </a:t>
            </a:r>
            <a:r>
              <a:rPr lang="en-US" u="sng">
                <a:solidFill>
                  <a:schemeClr val="hlink"/>
                </a:solidFill>
                <a:hlinkClick r:id="rId3"/>
              </a:rPr>
              <a:t>http://players.brightcove.net/268012963001/default_default/index.html?videoId=5117777016001</a:t>
            </a:r>
            <a:endParaRPr/>
          </a:p>
          <a:p>
            <a:pPr marL="457200" lvl="0" indent="-317500" algn="l" rtl="0">
              <a:lnSpc>
                <a:spcPct val="100000"/>
              </a:lnSpc>
              <a:spcBef>
                <a:spcPts val="0"/>
              </a:spcBef>
              <a:spcAft>
                <a:spcPts val="0"/>
              </a:spcAft>
              <a:buSzPts val="1400"/>
              <a:buChar char="●"/>
            </a:pPr>
            <a:r>
              <a:rPr lang="en-US"/>
              <a:t>Discuss video with participants (e.g., her use of the stars for students to monitor their learning, how students feel about the stars on the rubric etc.).</a:t>
            </a:r>
            <a:endParaRPr/>
          </a:p>
        </p:txBody>
      </p:sp>
      <p:sp>
        <p:nvSpPr>
          <p:cNvPr id="408" name="Google Shape;40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Once again, how do we know if what we are doing is working? We need to collect data. Here is the data collection tool to that helps us to know if we are using the five formative assessment strategies. </a:t>
            </a:r>
            <a:endParaRPr/>
          </a:p>
        </p:txBody>
      </p:sp>
      <p:sp>
        <p:nvSpPr>
          <p:cNvPr id="417" name="Google Shape;417;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Dylan Wiliam has explained the concept of formative assessment using these five strategies.</a:t>
            </a:r>
            <a:endParaRPr/>
          </a:p>
          <a:p>
            <a:pPr marL="457200" lvl="0" indent="-317500" algn="l" rtl="0">
              <a:lnSpc>
                <a:spcPct val="100000"/>
              </a:lnSpc>
              <a:spcBef>
                <a:spcPts val="0"/>
              </a:spcBef>
              <a:spcAft>
                <a:spcPts val="0"/>
              </a:spcAft>
              <a:buSzPts val="1400"/>
              <a:buChar char="●"/>
            </a:pPr>
            <a:r>
              <a:rPr lang="en-US"/>
              <a:t>Student achievement is best achieved by paying attention to all of these strategies.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4" name="Google Shape;42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6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69: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Breakout:</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33" name="Google Shape;433;p69: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Clr>
                <a:srgbClr val="000000"/>
              </a:buClr>
              <a:buSzPts val="1400"/>
              <a:buChar char="●"/>
            </a:pPr>
            <a:r>
              <a:rPr lang="en-US">
                <a:solidFill>
                  <a:srgbClr val="000000"/>
                </a:solidFill>
              </a:rPr>
              <a:t>These strategies can be used whole group, with students and teachers, fading use as needed. </a:t>
            </a:r>
            <a:endParaRPr>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i="1">
                <a:solidFill>
                  <a:srgbClr val="000000"/>
                </a:solidFill>
              </a:rPr>
              <a:t>Instructional scaffolding </a:t>
            </a:r>
            <a:r>
              <a:rPr lang="en-US">
                <a:solidFill>
                  <a:srgbClr val="000000"/>
                </a:solidFill>
              </a:rPr>
              <a:t>is a process where the teacher adds supports for students in order to enhance learning and aid in the mastery of tasks. The teacher does this by building on students' experiences and knowledge as they are learning new skills. It is like the scaffold on a building. The building’s scaffold is temporary and adjustable. As students master the assigned tasks, the supports are gradually removed.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446" name="Google Shape;446;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3: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33: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These are some of the books and authors that we rely on to keep advancing our own understanding about evidence based practices.</a:t>
            </a:r>
            <a:endParaRPr/>
          </a:p>
          <a:p>
            <a:pPr marL="457200" lvl="0" indent="-317500" algn="l" rtl="0">
              <a:lnSpc>
                <a:spcPct val="100000"/>
              </a:lnSpc>
              <a:spcBef>
                <a:spcPts val="0"/>
              </a:spcBef>
              <a:spcAft>
                <a:spcPts val="0"/>
              </a:spcAft>
              <a:buSzPts val="1400"/>
              <a:buChar char="●"/>
            </a:pPr>
            <a:r>
              <a:rPr lang="en-US"/>
              <a:t>These resources have been used to contribute to the content of the module. They are not the only resources available to support the content and your work in these areas. </a:t>
            </a:r>
            <a:endParaRPr/>
          </a:p>
          <a:p>
            <a:pPr marL="0" lvl="0" indent="0" algn="l" rtl="0">
              <a:lnSpc>
                <a:spcPct val="100000"/>
              </a:lnSpc>
              <a:spcBef>
                <a:spcPts val="360"/>
              </a:spcBef>
              <a:spcAft>
                <a:spcPts val="0"/>
              </a:spcAft>
              <a:buClr>
                <a:schemeClr val="dk1"/>
              </a:buClr>
              <a:buSzPts val="1400"/>
              <a:buFont typeface="Calibri"/>
              <a:buNone/>
            </a:pPr>
            <a:endParaRPr/>
          </a:p>
        </p:txBody>
      </p:sp>
      <p:sp>
        <p:nvSpPr>
          <p:cNvPr id="143" name="Google Shape;143;p33: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7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7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457200" lvl="0" indent="-317500" algn="l" rtl="0">
              <a:lnSpc>
                <a:spcPct val="100000"/>
              </a:lnSpc>
              <a:spcBef>
                <a:spcPts val="360"/>
              </a:spcBef>
              <a:spcAft>
                <a:spcPts val="0"/>
              </a:spcAft>
              <a:buSzPts val="1400"/>
              <a:buChar char="●"/>
            </a:pPr>
            <a:r>
              <a:rPr lang="en-US"/>
              <a:t>We are ready to examine our second learning intention about formative assessment.</a:t>
            </a:r>
            <a:endParaRPr/>
          </a:p>
        </p:txBody>
      </p:sp>
      <p:sp>
        <p:nvSpPr>
          <p:cNvPr id="453" name="Google Shape;453;p7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Here are the success criteria that we hope you will achieve after completing this module. The highlighted success criteria is the one we hope you will achieve after learning about opportunities to respond. </a:t>
            </a:r>
            <a:endParaRPr/>
          </a:p>
        </p:txBody>
      </p:sp>
      <p:sp>
        <p:nvSpPr>
          <p:cNvPr id="461" name="Google Shape;46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3e147736c6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3e147736c6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23e147736c6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73: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6" name="Google Shape;476;p73:notes"/>
          <p:cNvSpPr txBox="1">
            <a:spLocks noGrp="1"/>
          </p:cNvSpPr>
          <p:nvPr>
            <p:ph type="body" idx="1"/>
          </p:nvPr>
        </p:nvSpPr>
        <p:spPr>
          <a:xfrm>
            <a:off x="734910" y="4578513"/>
            <a:ext cx="5885847" cy="4337279"/>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7075" tIns="48525" rIns="97075" bIns="48525" anchor="t" anchorCtr="0">
            <a:noAutofit/>
          </a:bodyPr>
          <a:lstStyle/>
          <a:p>
            <a:pPr marL="457200" marR="112776" lvl="0" indent="-317500" algn="l" rtl="0">
              <a:lnSpc>
                <a:spcPct val="100000"/>
              </a:lnSpc>
              <a:spcBef>
                <a:spcPts val="0"/>
              </a:spcBef>
              <a:spcAft>
                <a:spcPts val="0"/>
              </a:spcAft>
              <a:buClr>
                <a:srgbClr val="000000"/>
              </a:buClr>
              <a:buSzPts val="1400"/>
              <a:buChar char="●"/>
            </a:pPr>
            <a:r>
              <a:rPr lang="en-US">
                <a:solidFill>
                  <a:srgbClr val="000000"/>
                </a:solidFill>
              </a:rPr>
              <a:t>The visual on the slide helps us understand where scaffolding occurs and how to use it. </a:t>
            </a:r>
            <a:endParaRPr>
              <a:solidFill>
                <a:srgbClr val="000000"/>
              </a:solidFill>
            </a:endParaRPr>
          </a:p>
          <a:p>
            <a:pPr marL="457200" marR="112776" lvl="0" indent="-317500" algn="l" rtl="0">
              <a:lnSpc>
                <a:spcPct val="100000"/>
              </a:lnSpc>
              <a:spcBef>
                <a:spcPts val="0"/>
              </a:spcBef>
              <a:spcAft>
                <a:spcPts val="0"/>
              </a:spcAft>
              <a:buClr>
                <a:srgbClr val="000000"/>
              </a:buClr>
              <a:buSzPts val="1400"/>
              <a:buChar char="●"/>
            </a:pPr>
            <a:r>
              <a:rPr lang="en-US">
                <a:solidFill>
                  <a:srgbClr val="000000"/>
                </a:solidFill>
              </a:rPr>
              <a:t>We want all of our students to reach a high level of achievement. Not all are ready to do that on their own. The scaffolding is applied to assist them with reaching those goals. What are some of the reasons, that you see with your students, that they would need scaffolding? </a:t>
            </a:r>
            <a:endParaRPr>
              <a:solidFill>
                <a:srgbClr val="000000"/>
              </a:solidFill>
            </a:endParaRPr>
          </a:p>
          <a:p>
            <a:pPr marL="0" marR="112776" lvl="0" indent="0" algn="l" rtl="0">
              <a:lnSpc>
                <a:spcPct val="100000"/>
              </a:lnSpc>
              <a:spcBef>
                <a:spcPts val="0"/>
              </a:spcBef>
              <a:spcAft>
                <a:spcPts val="0"/>
              </a:spcAft>
              <a:buSzPts val="1400"/>
              <a:buNone/>
            </a:pPr>
            <a:endParaRPr>
              <a:solidFill>
                <a:srgbClr val="000000"/>
              </a:solidFill>
            </a:endParaRPr>
          </a:p>
          <a:p>
            <a:pPr marL="0" marR="0" lvl="0" indent="0" algn="l" rtl="0">
              <a:lnSpc>
                <a:spcPct val="100000"/>
              </a:lnSpc>
              <a:spcBef>
                <a:spcPts val="360"/>
              </a:spcBef>
              <a:spcAft>
                <a:spcPts val="0"/>
              </a:spcAft>
              <a:buClr>
                <a:schemeClr val="dk1"/>
              </a:buClr>
              <a:buSzPts val="1400"/>
              <a:buFont typeface="Calibri"/>
              <a:buNone/>
            </a:pPr>
            <a:r>
              <a:rPr lang="en-US">
                <a:solidFill>
                  <a:srgbClr val="000000"/>
                </a:solidFill>
              </a:rPr>
              <a:t>,</a:t>
            </a:r>
            <a:endParaR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Refer to the handout in their materials and workbook pages 49-57.</a:t>
            </a:r>
            <a:endParaRPr/>
          </a:p>
          <a:p>
            <a:pPr marL="457200" lvl="0" indent="-317500" algn="l" rtl="0">
              <a:lnSpc>
                <a:spcPct val="100000"/>
              </a:lnSpc>
              <a:spcBef>
                <a:spcPts val="0"/>
              </a:spcBef>
              <a:spcAft>
                <a:spcPts val="0"/>
              </a:spcAft>
              <a:buSzPts val="1400"/>
              <a:buChar char="●"/>
            </a:pPr>
            <a:r>
              <a:rPr lang="en-US"/>
              <a:t>The different strategies for scaffolding are:</a:t>
            </a:r>
            <a:endParaRPr b="1"/>
          </a:p>
          <a:p>
            <a:pPr marL="914400" lvl="0" indent="-317500" algn="l" rtl="0">
              <a:lnSpc>
                <a:spcPct val="100000"/>
              </a:lnSpc>
              <a:spcBef>
                <a:spcPts val="0"/>
              </a:spcBef>
              <a:spcAft>
                <a:spcPts val="0"/>
              </a:spcAft>
              <a:buSzPts val="1400"/>
              <a:buChar char="●"/>
            </a:pPr>
            <a:r>
              <a:rPr lang="en-US" b="1"/>
              <a:t>Partnering:</a:t>
            </a:r>
            <a:r>
              <a:rPr lang="en-US"/>
              <a:t> Pages 49-52 in the workbook. Once again, how can peers be used to support each other.</a:t>
            </a:r>
            <a:endParaRPr/>
          </a:p>
          <a:p>
            <a:pPr marL="914400" lvl="0" indent="-317500" algn="l" rtl="0">
              <a:lnSpc>
                <a:spcPct val="100000"/>
              </a:lnSpc>
              <a:spcBef>
                <a:spcPts val="0"/>
              </a:spcBef>
              <a:spcAft>
                <a:spcPts val="0"/>
              </a:spcAft>
              <a:buSzPts val="1400"/>
              <a:buChar char="●"/>
            </a:pPr>
            <a:r>
              <a:rPr lang="en-US" b="1"/>
              <a:t>Chunking:</a:t>
            </a:r>
            <a:r>
              <a:rPr lang="en-US"/>
              <a:t> Breaking up information into small, digestible bites and/or grouping pieces of information. Chunking supports comprehension and retention of information. </a:t>
            </a:r>
            <a:endParaRPr/>
          </a:p>
          <a:p>
            <a:pPr marL="914400" lvl="0" indent="-317500" algn="l" rtl="0">
              <a:lnSpc>
                <a:spcPct val="100000"/>
              </a:lnSpc>
              <a:spcBef>
                <a:spcPts val="0"/>
              </a:spcBef>
              <a:spcAft>
                <a:spcPts val="0"/>
              </a:spcAft>
              <a:buSzPts val="1400"/>
              <a:buChar char="●"/>
            </a:pPr>
            <a:r>
              <a:rPr lang="en-US" b="1"/>
              <a:t>Sequencing/Progress in complexity: </a:t>
            </a:r>
            <a:r>
              <a:rPr lang="en-US"/>
              <a:t>Move from simple asks to complex tasks. You can think of it in terms of skill development. Such as what coaches do when training athletes. Like in baseball, players build their skills through batting practice, fielding practice, strength training, sliding, etc. They need to learn all of these skills in order to hit the ball, hit a homerun.</a:t>
            </a:r>
            <a:endParaRPr/>
          </a:p>
          <a:p>
            <a:pPr marL="914400" lvl="0" indent="-317500" algn="l" rtl="0">
              <a:lnSpc>
                <a:spcPct val="100000"/>
              </a:lnSpc>
              <a:spcBef>
                <a:spcPts val="0"/>
              </a:spcBef>
              <a:spcAft>
                <a:spcPts val="0"/>
              </a:spcAft>
              <a:buSzPts val="1400"/>
              <a:buChar char="●"/>
            </a:pPr>
            <a:r>
              <a:rPr lang="en-US" b="1"/>
              <a:t>Demonstrations and completed models: </a:t>
            </a:r>
            <a:r>
              <a:rPr lang="en-US"/>
              <a:t>Provide demonstrations and completed models. Students can use the models to process the content and to assist with their own skill development. </a:t>
            </a:r>
            <a:endParaRPr/>
          </a:p>
          <a:p>
            <a:pPr marL="914400" lvl="0" indent="-317500" algn="l" rtl="0">
              <a:lnSpc>
                <a:spcPct val="100000"/>
              </a:lnSpc>
              <a:spcBef>
                <a:spcPts val="0"/>
              </a:spcBef>
              <a:spcAft>
                <a:spcPts val="0"/>
              </a:spcAft>
              <a:buSzPts val="1400"/>
              <a:buChar char="●"/>
            </a:pPr>
            <a:r>
              <a:rPr lang="en-US" b="1"/>
              <a:t>Provide hints and prompts: </a:t>
            </a:r>
            <a:r>
              <a:rPr lang="en-US"/>
              <a:t>Visual (guide thinking or understanding), verbal (say things to bring attention for students), gestural (hand movements to indicate a student is missing something or has it correct) and environmental (use classroom surroundings to support student understanding; anchor charts, manipulatives). Pages 55-56 on your workbook provide examples. </a:t>
            </a:r>
            <a:endParaRPr/>
          </a:p>
          <a:p>
            <a:pPr marL="914400" lvl="0" indent="-317500" algn="l" rtl="0">
              <a:lnSpc>
                <a:spcPct val="100000"/>
              </a:lnSpc>
              <a:spcBef>
                <a:spcPts val="0"/>
              </a:spcBef>
              <a:spcAft>
                <a:spcPts val="0"/>
              </a:spcAft>
              <a:buSzPts val="1400"/>
              <a:buChar char="●"/>
            </a:pPr>
            <a:r>
              <a:rPr lang="en-US" b="1"/>
              <a:t>Provide aids such as cue cards and checklists: </a:t>
            </a:r>
            <a:r>
              <a:rPr lang="en-US"/>
              <a:t>Use one for a project, for math problem solving, for writing</a:t>
            </a:r>
            <a:endParaRPr/>
          </a:p>
          <a:p>
            <a:pPr marL="0" lvl="0" indent="0" algn="l" rtl="0">
              <a:lnSpc>
                <a:spcPct val="100000"/>
              </a:lnSpc>
              <a:spcBef>
                <a:spcPts val="0"/>
              </a:spcBef>
              <a:spcAft>
                <a:spcPts val="0"/>
              </a:spcAft>
              <a:buSzPts val="1400"/>
              <a:buNone/>
            </a:pPr>
            <a:endParaRPr b="1"/>
          </a:p>
        </p:txBody>
      </p:sp>
      <p:sp>
        <p:nvSpPr>
          <p:cNvPr id="486" name="Google Shape;48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If you think it is 1, turn your camera on (virtual setting) or hold up one finger. If it is 2, keep it off (virtual) or hold up two fingers.</a:t>
            </a:r>
            <a:endParaRPr/>
          </a:p>
          <a:p>
            <a:pPr marL="457200" lvl="0" indent="-317500" algn="l" rtl="0">
              <a:lnSpc>
                <a:spcPct val="100000"/>
              </a:lnSpc>
              <a:spcBef>
                <a:spcPts val="0"/>
              </a:spcBef>
              <a:spcAft>
                <a:spcPts val="0"/>
              </a:spcAft>
              <a:buSzPts val="1400"/>
              <a:buChar char="●"/>
            </a:pPr>
            <a:r>
              <a:rPr lang="en-US"/>
              <a:t>Answer: 1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3" name="Google Shape;493;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If you think it is 1, use the heart or star annotate stamp (virtual) or stand up. If it is 2, use the check stamp (virtual) or sit down.</a:t>
            </a:r>
            <a:endParaRPr/>
          </a:p>
          <a:p>
            <a:pPr marL="457200" lvl="0" indent="-317500" algn="l" rtl="0">
              <a:lnSpc>
                <a:spcPct val="100000"/>
              </a:lnSpc>
              <a:spcBef>
                <a:spcPts val="0"/>
              </a:spcBef>
              <a:spcAft>
                <a:spcPts val="0"/>
              </a:spcAft>
              <a:buSzPts val="1400"/>
              <a:buChar char="●"/>
            </a:pPr>
            <a:r>
              <a:rPr lang="en-US"/>
              <a:t>Answer: 2</a:t>
            </a:r>
            <a:endParaRPr/>
          </a:p>
        </p:txBody>
      </p:sp>
      <p:sp>
        <p:nvSpPr>
          <p:cNvPr id="502" name="Google Shape;50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solidFill>
                  <a:srgbClr val="000000"/>
                </a:solidFill>
                <a:highlight>
                  <a:srgbClr val="FFFFFF"/>
                </a:highlight>
              </a:rPr>
              <a:t>To achieve the goals of this lesson, Mr. Juarez decides to break up the lesson into a series of mini-lessons that progressively move students toward stronger understanding.</a:t>
            </a:r>
            <a:endParaRPr>
              <a:solidFill>
                <a:srgbClr val="000000"/>
              </a:solidFill>
              <a:highlight>
                <a:srgbClr val="FFFFFF"/>
              </a:highlight>
            </a:endParaRPr>
          </a:p>
          <a:p>
            <a:pPr marL="457200" lvl="0" indent="-317500" algn="l" rtl="0">
              <a:lnSpc>
                <a:spcPct val="100000"/>
              </a:lnSpc>
              <a:spcBef>
                <a:spcPts val="0"/>
              </a:spcBef>
              <a:spcAft>
                <a:spcPts val="0"/>
              </a:spcAft>
              <a:buSzPts val="1400"/>
              <a:buChar char="●"/>
            </a:pPr>
            <a:r>
              <a:rPr lang="en-US">
                <a:solidFill>
                  <a:srgbClr val="000000"/>
                </a:solidFill>
                <a:highlight>
                  <a:srgbClr val="FFFFFF"/>
                </a:highlight>
              </a:rPr>
              <a:t>If you think it is 1, use the thumbs up reaction button (virtual) or thumbs up. If you think it is 2, use the heart reaction (virtual) or thumbs down.</a:t>
            </a:r>
            <a:endParaRPr>
              <a:solidFill>
                <a:srgbClr val="000000"/>
              </a:solidFill>
              <a:highlight>
                <a:srgbClr val="FFFFFF"/>
              </a:highlight>
            </a:endParaRPr>
          </a:p>
          <a:p>
            <a:pPr marL="457200" lvl="0" indent="-317500" algn="l" rtl="0">
              <a:lnSpc>
                <a:spcPct val="100000"/>
              </a:lnSpc>
              <a:spcBef>
                <a:spcPts val="0"/>
              </a:spcBef>
              <a:spcAft>
                <a:spcPts val="0"/>
              </a:spcAft>
              <a:buSzPts val="1400"/>
              <a:buChar char="●"/>
            </a:pPr>
            <a:r>
              <a:rPr lang="en-US">
                <a:solidFill>
                  <a:srgbClr val="000000"/>
                </a:solidFill>
                <a:highlight>
                  <a:srgbClr val="FFFFFF"/>
                </a:highlight>
              </a:rPr>
              <a:t>Answer: 1 </a:t>
            </a:r>
            <a:endParaRPr>
              <a:solidFill>
                <a:srgbClr val="000000"/>
              </a:solidFill>
              <a:highlight>
                <a:srgbClr val="FFFFFF"/>
              </a:highlight>
            </a:endParaRPr>
          </a:p>
        </p:txBody>
      </p:sp>
      <p:sp>
        <p:nvSpPr>
          <p:cNvPr id="510" name="Google Shape;51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78:notes"/>
          <p:cNvSpPr txBox="1">
            <a:spLocks noGrp="1"/>
          </p:cNvSpPr>
          <p:nvPr>
            <p:ph type="body" idx="1"/>
          </p:nvPr>
        </p:nvSpPr>
        <p:spPr>
          <a:xfrm>
            <a:off x="734910" y="4578513"/>
            <a:ext cx="5885847" cy="4337279"/>
          </a:xfrm>
          <a:prstGeom prst="rect">
            <a:avLst/>
          </a:prstGeom>
          <a:noFill/>
          <a:ln>
            <a:noFill/>
          </a:ln>
        </p:spPr>
        <p:txBody>
          <a:bodyPr spcFirstLastPara="1" wrap="square" lIns="97075" tIns="97075" rIns="97075" bIns="97075" anchor="t" anchorCtr="0">
            <a:noAutofit/>
          </a:bodyPr>
          <a:lstStyle/>
          <a:p>
            <a:pPr marL="457200" marR="0" lvl="0" indent="-317500" algn="l" rtl="0">
              <a:lnSpc>
                <a:spcPct val="100000"/>
              </a:lnSpc>
              <a:spcBef>
                <a:spcPts val="0"/>
              </a:spcBef>
              <a:spcAft>
                <a:spcPts val="0"/>
              </a:spcAft>
              <a:buSzPts val="1400"/>
              <a:buChar char="●"/>
            </a:pPr>
            <a:r>
              <a:rPr lang="en-US"/>
              <a:t>When the teacher and students break down a text into sections or parts, they are……</a:t>
            </a:r>
            <a:endParaRPr/>
          </a:p>
          <a:p>
            <a:pPr marL="457200" marR="0" lvl="0" indent="-317500" algn="l" rtl="0">
              <a:lnSpc>
                <a:spcPct val="100000"/>
              </a:lnSpc>
              <a:spcBef>
                <a:spcPts val="0"/>
              </a:spcBef>
              <a:spcAft>
                <a:spcPts val="0"/>
              </a:spcAft>
              <a:buSzPts val="1400"/>
              <a:buChar char="●"/>
            </a:pPr>
            <a:r>
              <a:rPr lang="en-US"/>
              <a:t>Virtual: Chat Box: Waterfall response; Face-to-face: Choral response: say the number</a:t>
            </a:r>
            <a:endParaRPr/>
          </a:p>
          <a:p>
            <a:pPr marL="457200" marR="0" lvl="0" indent="-317500" algn="l" rtl="0">
              <a:lnSpc>
                <a:spcPct val="100000"/>
              </a:lnSpc>
              <a:spcBef>
                <a:spcPts val="0"/>
              </a:spcBef>
              <a:spcAft>
                <a:spcPts val="0"/>
              </a:spcAft>
              <a:buSzPts val="1400"/>
              <a:buChar char="●"/>
            </a:pPr>
            <a:r>
              <a:rPr lang="en-US"/>
              <a:t>Answer: 2</a:t>
            </a:r>
            <a:endParaRPr/>
          </a:p>
        </p:txBody>
      </p:sp>
      <p:sp>
        <p:nvSpPr>
          <p:cNvPr id="517" name="Google Shape;517;p78: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7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79: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457200" marR="0" lvl="0" indent="-317500" algn="l" rtl="0">
              <a:lnSpc>
                <a:spcPct val="100000"/>
              </a:lnSpc>
              <a:spcBef>
                <a:spcPts val="360"/>
              </a:spcBef>
              <a:spcAft>
                <a:spcPts val="0"/>
              </a:spcAft>
              <a:buSzPts val="1400"/>
              <a:buChar char="●"/>
            </a:pPr>
            <a:r>
              <a:rPr lang="en-US"/>
              <a:t>Partnering or Demonstrations and completed models? Virtual: Camera on for #1, camera off for #2; Face-to-face: show 1 finger for #1 and two fingers for #2.</a:t>
            </a:r>
            <a:endParaRPr/>
          </a:p>
          <a:p>
            <a:pPr marL="457200" marR="0" lvl="0" indent="-317500" algn="l" rtl="0">
              <a:lnSpc>
                <a:spcPct val="100000"/>
              </a:lnSpc>
              <a:spcBef>
                <a:spcPts val="0"/>
              </a:spcBef>
              <a:spcAft>
                <a:spcPts val="0"/>
              </a:spcAft>
              <a:buSzPts val="1400"/>
              <a:buChar char="●"/>
            </a:pPr>
            <a:r>
              <a:rPr lang="en-US"/>
              <a:t>Research has shown that students who spent two weeks reading to each other every day improved in their fluency, correct words read per minute.  All students benefit from partnering to read to each other; everyone’s fluency improves. </a:t>
            </a:r>
            <a:endParaRPr/>
          </a:p>
          <a:p>
            <a:pPr marL="457200" marR="0" lvl="0" indent="-228600" algn="l" rtl="0">
              <a:lnSpc>
                <a:spcPct val="100000"/>
              </a:lnSpc>
              <a:spcBef>
                <a:spcPts val="360"/>
              </a:spcBef>
              <a:spcAft>
                <a:spcPts val="0"/>
              </a:spcAft>
              <a:buClr>
                <a:schemeClr val="dk1"/>
              </a:buClr>
              <a:buSzPts val="1400"/>
              <a:buFont typeface="Calibri"/>
              <a:buNone/>
            </a:pPr>
            <a:endParaRPr/>
          </a:p>
        </p:txBody>
      </p:sp>
      <p:sp>
        <p:nvSpPr>
          <p:cNvPr id="535" name="Google Shape;535;p7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3e147736c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3e147736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3e147736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These are questions to guide students to use what they already know or have access to to move forward.  These are ……….</a:t>
            </a:r>
            <a:endParaRPr/>
          </a:p>
          <a:p>
            <a:pPr marL="457200" lvl="0" indent="-317500" algn="l" rtl="0">
              <a:lnSpc>
                <a:spcPct val="100000"/>
              </a:lnSpc>
              <a:spcBef>
                <a:spcPts val="0"/>
              </a:spcBef>
              <a:spcAft>
                <a:spcPts val="0"/>
              </a:spcAft>
              <a:buSzPts val="1400"/>
              <a:buChar char="●"/>
            </a:pPr>
            <a:r>
              <a:rPr lang="en-US"/>
              <a:t>Virtual: Waterfall Chat response; Face-to-face: Stand up for #1, sit down for #2.</a:t>
            </a:r>
            <a:endParaRPr/>
          </a:p>
          <a:p>
            <a:pPr marL="457200" lvl="0" indent="-317500" algn="l" rtl="0">
              <a:lnSpc>
                <a:spcPct val="100000"/>
              </a:lnSpc>
              <a:spcBef>
                <a:spcPts val="0"/>
              </a:spcBef>
              <a:spcAft>
                <a:spcPts val="0"/>
              </a:spcAft>
              <a:buSzPts val="1400"/>
              <a:buChar char="●"/>
            </a:pPr>
            <a:r>
              <a:rPr lang="en-US"/>
              <a:t>Answer: 1</a:t>
            </a:r>
            <a:endParaRPr/>
          </a:p>
          <a:p>
            <a:pPr marL="457200" lvl="0" indent="-317500" algn="l" rtl="0">
              <a:lnSpc>
                <a:spcPct val="100000"/>
              </a:lnSpc>
              <a:spcBef>
                <a:spcPts val="0"/>
              </a:spcBef>
              <a:spcAft>
                <a:spcPts val="0"/>
              </a:spcAft>
              <a:buSzPts val="1400"/>
              <a:buChar char="●"/>
            </a:pPr>
            <a:r>
              <a:rPr lang="en-US"/>
              <a:t>The big idea behind prompts and cues is that it’s a reminder to the student of what he already knows.</a:t>
            </a:r>
            <a:endParaRPr/>
          </a:p>
        </p:txBody>
      </p:sp>
      <p:sp>
        <p:nvSpPr>
          <p:cNvPr id="545" name="Google Shape;545;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And another way to look at the scaffolding process.</a:t>
            </a:r>
            <a:endParaRPr/>
          </a:p>
          <a:p>
            <a:pPr marL="457200" lvl="0" indent="-317500" algn="l" rtl="0">
              <a:lnSpc>
                <a:spcPct val="100000"/>
              </a:lnSpc>
              <a:spcBef>
                <a:spcPts val="0"/>
              </a:spcBef>
              <a:spcAft>
                <a:spcPts val="0"/>
              </a:spcAft>
              <a:buSzPts val="1400"/>
              <a:buChar char="●"/>
            </a:pPr>
            <a:r>
              <a:rPr lang="en-US"/>
              <a:t>Does this look familiar? We shared this process in Module B with teaching expectations to students. </a:t>
            </a:r>
            <a:endParaRPr/>
          </a:p>
          <a:p>
            <a:pPr marL="0" lvl="0" indent="0" algn="l" rtl="0">
              <a:lnSpc>
                <a:spcPct val="100000"/>
              </a:lnSpc>
              <a:spcBef>
                <a:spcPts val="0"/>
              </a:spcBef>
              <a:spcAft>
                <a:spcPts val="0"/>
              </a:spcAft>
              <a:buSzPts val="1400"/>
              <a:buNone/>
            </a:pPr>
            <a:endParaRPr/>
          </a:p>
        </p:txBody>
      </p:sp>
      <p:sp>
        <p:nvSpPr>
          <p:cNvPr id="553" name="Google Shape;55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Opportunities to respond are practices which support classroom management as well as academic achievement.</a:t>
            </a:r>
            <a:endParaRPr/>
          </a:p>
        </p:txBody>
      </p:sp>
      <p:sp>
        <p:nvSpPr>
          <p:cNvPr id="162" name="Google Shape;16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Students and teachers benefit from frequent opportunities to respond. </a:t>
            </a:r>
            <a:endParaRPr/>
          </a:p>
          <a:p>
            <a:pPr marL="457200" lvl="0" indent="-317500" algn="l" rtl="0">
              <a:lnSpc>
                <a:spcPct val="100000"/>
              </a:lnSpc>
              <a:spcBef>
                <a:spcPts val="0"/>
              </a:spcBef>
              <a:spcAft>
                <a:spcPts val="0"/>
              </a:spcAft>
              <a:buSzPts val="1400"/>
              <a:buChar char="●"/>
            </a:pPr>
            <a:r>
              <a:rPr lang="en-US"/>
              <a:t>Because we as teachers know this, how intentional are we with opportunities to respond in the classroom? Do we think about which ones we use and when? Which ones do we use for different content, activities, etc.? Are we intentional about the equitable use of opportunities to respond to engage all students?</a:t>
            </a:r>
            <a:endParaRPr/>
          </a:p>
        </p:txBody>
      </p:sp>
      <p:sp>
        <p:nvSpPr>
          <p:cNvPr id="170" name="Google Shape;17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6:notes"/>
          <p:cNvSpPr>
            <a:spLocks noGrp="1" noRot="1" noChangeAspect="1"/>
          </p:cNvSpPr>
          <p:nvPr>
            <p:ph type="sldImg" idx="2"/>
          </p:nvPr>
        </p:nvSpPr>
        <p:spPr>
          <a:xfrm>
            <a:off x="1268413" y="723900"/>
            <a:ext cx="4818062" cy="3613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36:notes"/>
          <p:cNvSpPr txBox="1">
            <a:spLocks noGrp="1"/>
          </p:cNvSpPr>
          <p:nvPr>
            <p:ph type="body" idx="1"/>
          </p:nvPr>
        </p:nvSpPr>
        <p:spPr>
          <a:xfrm>
            <a:off x="734910" y="4578513"/>
            <a:ext cx="5885700" cy="4337400"/>
          </a:xfrm>
          <a:prstGeom prst="rect">
            <a:avLst/>
          </a:prstGeom>
          <a:noFill/>
          <a:ln>
            <a:noFill/>
          </a:ln>
        </p:spPr>
        <p:txBody>
          <a:bodyPr spcFirstLastPara="1" wrap="square" lIns="97075" tIns="48525" rIns="97075" bIns="48525" anchor="t" anchorCtr="0">
            <a:noAutofit/>
          </a:bodyPr>
          <a:lstStyle/>
          <a:p>
            <a:pPr marL="457200" lvl="0" indent="-317500" algn="l" rtl="0">
              <a:lnSpc>
                <a:spcPct val="100000"/>
              </a:lnSpc>
              <a:spcBef>
                <a:spcPts val="371"/>
              </a:spcBef>
              <a:spcAft>
                <a:spcPts val="0"/>
              </a:spcAft>
              <a:buSzPts val="1400"/>
              <a:buChar char="●"/>
            </a:pPr>
            <a:r>
              <a:rPr lang="en-US" b="1"/>
              <a:t>Virtual:</a:t>
            </a:r>
            <a:r>
              <a:rPr lang="en-US"/>
              <a:t> Let’s do the Chat Waterfall again. Participants respond in the Chat Box with their guesses for the first percentage.. </a:t>
            </a:r>
            <a:endParaRPr/>
          </a:p>
          <a:p>
            <a:pPr marL="457200" lvl="0" indent="-317500" algn="l" rtl="0">
              <a:lnSpc>
                <a:spcPct val="100000"/>
              </a:lnSpc>
              <a:spcBef>
                <a:spcPts val="0"/>
              </a:spcBef>
              <a:spcAft>
                <a:spcPts val="0"/>
              </a:spcAft>
              <a:buSzPts val="1400"/>
              <a:buChar char="●"/>
            </a:pPr>
            <a:r>
              <a:rPr lang="en-US" b="1"/>
              <a:t>Face-to-face:</a:t>
            </a:r>
            <a:r>
              <a:rPr lang="en-US"/>
              <a:t> Turn and tell your neighbor what you think the first percentage is. </a:t>
            </a:r>
            <a:endParaRPr/>
          </a:p>
          <a:p>
            <a:pPr marL="457200" lvl="0" indent="-317500" algn="l" rtl="0">
              <a:lnSpc>
                <a:spcPct val="100000"/>
              </a:lnSpc>
              <a:spcBef>
                <a:spcPts val="0"/>
              </a:spcBef>
              <a:spcAft>
                <a:spcPts val="0"/>
              </a:spcAft>
              <a:buSzPts val="1400"/>
              <a:buChar char="●"/>
            </a:pPr>
            <a:r>
              <a:rPr lang="en-US"/>
              <a:t>Teachers shouldn’t be working harder than their students! We talked about that as one of the principles of effective classroom feedback.</a:t>
            </a:r>
            <a:endParaRPr/>
          </a:p>
          <a:p>
            <a:pPr marL="457200" lvl="0" indent="-317500" algn="l" rtl="0">
              <a:lnSpc>
                <a:spcPct val="100000"/>
              </a:lnSpc>
              <a:spcBef>
                <a:spcPts val="0"/>
              </a:spcBef>
              <a:spcAft>
                <a:spcPts val="0"/>
              </a:spcAft>
              <a:buSzPts val="1400"/>
              <a:buChar char="●"/>
            </a:pPr>
            <a:r>
              <a:rPr lang="en-US" b="1"/>
              <a:t>Ask: What do you think the first percentage is? </a:t>
            </a:r>
            <a:r>
              <a:rPr lang="en-US"/>
              <a:t>76% of students who were surveyed said teachers talk most of the time. </a:t>
            </a:r>
            <a:r>
              <a:rPr lang="en-US" u="sng">
                <a:solidFill>
                  <a:schemeClr val="hlink"/>
                </a:solidFill>
                <a:hlinkClick r:id="rId3"/>
              </a:rPr>
              <a:t>Source </a:t>
            </a:r>
            <a:endParaRPr b="1"/>
          </a:p>
          <a:p>
            <a:pPr marL="457200" lvl="0" indent="-317500" algn="l" rtl="0">
              <a:lnSpc>
                <a:spcPct val="100000"/>
              </a:lnSpc>
              <a:spcBef>
                <a:spcPts val="0"/>
              </a:spcBef>
              <a:spcAft>
                <a:spcPts val="0"/>
              </a:spcAft>
              <a:buSzPts val="1400"/>
              <a:buChar char="●"/>
            </a:pPr>
            <a:r>
              <a:rPr lang="en-US" b="1"/>
              <a:t>Ask: What about the second sentence? </a:t>
            </a:r>
            <a:r>
              <a:rPr lang="en-US"/>
              <a:t>Teachers should talk no more than 40 - 50% of instructional time. Students need to talk more. The more back and forth from teacher talk to student talk, the better. What can this look like? Teacher talks, students respond orally, teacher talks, students work with a partner, teacher talks, students work in a group, teacher talks, students teach, reteach each other.</a:t>
            </a:r>
            <a:endParaRPr/>
          </a:p>
          <a:p>
            <a:pPr marL="457200" marR="0" lvl="0" indent="0" algn="l" rtl="0">
              <a:lnSpc>
                <a:spcPct val="100000"/>
              </a:lnSpc>
              <a:spcBef>
                <a:spcPts val="360"/>
              </a:spcBef>
              <a:spcAft>
                <a:spcPts val="0"/>
              </a:spcAft>
              <a:buClr>
                <a:schemeClr val="dk1"/>
              </a:buClr>
              <a:buSzPts val="1400"/>
              <a:buFont typeface="Calibri"/>
              <a:buNone/>
            </a:pPr>
            <a:endParaRPr/>
          </a:p>
        </p:txBody>
      </p:sp>
      <p:sp>
        <p:nvSpPr>
          <p:cNvPr id="180" name="Google Shape;180;p36:notes"/>
          <p:cNvSpPr txBox="1">
            <a:spLocks noGrp="1"/>
          </p:cNvSpPr>
          <p:nvPr>
            <p:ph type="sldNum" idx="12"/>
          </p:nvPr>
        </p:nvSpPr>
        <p:spPr>
          <a:xfrm>
            <a:off x="4166128" y="9155394"/>
            <a:ext cx="3187800" cy="482400"/>
          </a:xfrm>
          <a:prstGeom prst="rect">
            <a:avLst/>
          </a:prstGeom>
          <a:noFill/>
          <a:ln>
            <a:noFill/>
          </a:ln>
        </p:spPr>
        <p:txBody>
          <a:bodyPr spcFirstLastPara="1" wrap="square" lIns="97075" tIns="48525" rIns="97075" bIns="485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Chat Box/Talk with a partner: </a:t>
            </a:r>
            <a:r>
              <a:rPr lang="en-US"/>
              <a:t>What are some ways that students are asked to respond in your classroom or in classrooms that you have visited? Consider each of these areas (</a:t>
            </a:r>
            <a:r>
              <a:rPr lang="en-US" i="1"/>
              <a:t>Display the three areas on the slide; ask participants to provide responses</a:t>
            </a:r>
            <a:r>
              <a:rPr lang="en-US"/>
              <a:t>). </a:t>
            </a:r>
            <a:endParaRPr/>
          </a:p>
          <a:p>
            <a:pPr marL="457200" lvl="0" indent="-317500" algn="l" rtl="0">
              <a:lnSpc>
                <a:spcPct val="100000"/>
              </a:lnSpc>
              <a:spcBef>
                <a:spcPts val="0"/>
              </a:spcBef>
              <a:spcAft>
                <a:spcPts val="0"/>
              </a:spcAft>
              <a:buSzPts val="1400"/>
              <a:buChar char="●"/>
            </a:pPr>
            <a:r>
              <a:rPr lang="en-US"/>
              <a:t>There are a variety of opportunities to respond. </a:t>
            </a:r>
            <a:r>
              <a:rPr lang="en-US" b="1">
                <a:highlight>
                  <a:srgbClr val="FFFF00"/>
                </a:highlight>
              </a:rPr>
              <a:t>The Oregon handout </a:t>
            </a:r>
            <a:r>
              <a:rPr lang="en-US"/>
              <a:t>in your materials explains the different examples listed on the slide.</a:t>
            </a:r>
            <a:endParaRPr/>
          </a:p>
          <a:p>
            <a:pPr marL="457200" lvl="0" indent="-317500" algn="l" rtl="0">
              <a:lnSpc>
                <a:spcPct val="100000"/>
              </a:lnSpc>
              <a:spcBef>
                <a:spcPts val="0"/>
              </a:spcBef>
              <a:spcAft>
                <a:spcPts val="0"/>
              </a:spcAft>
              <a:buSzPts val="1400"/>
              <a:buChar char="●"/>
            </a:pPr>
            <a:r>
              <a:rPr lang="en-US"/>
              <a:t>Oral responses can be choral, partner or team, individual; </a:t>
            </a:r>
            <a:endParaRPr/>
          </a:p>
          <a:p>
            <a:pPr marL="457200" lvl="0" indent="-317500" algn="l" rtl="0">
              <a:lnSpc>
                <a:spcPct val="100000"/>
              </a:lnSpc>
              <a:spcBef>
                <a:spcPts val="0"/>
              </a:spcBef>
              <a:spcAft>
                <a:spcPts val="0"/>
              </a:spcAft>
              <a:buSzPts val="1400"/>
              <a:buChar char="●"/>
            </a:pPr>
            <a:r>
              <a:rPr lang="en-US"/>
              <a:t>Examples of written responses: it could be a response system such as a white board, use of a graphic organizer such as one for vocabulary instruction; </a:t>
            </a:r>
            <a:endParaRPr/>
          </a:p>
          <a:p>
            <a:pPr marL="457200" lvl="0" indent="-317500" algn="l" rtl="0">
              <a:lnSpc>
                <a:spcPct val="100000"/>
              </a:lnSpc>
              <a:spcBef>
                <a:spcPts val="0"/>
              </a:spcBef>
              <a:spcAft>
                <a:spcPts val="0"/>
              </a:spcAft>
              <a:buSzPts val="1400"/>
              <a:buChar char="●"/>
            </a:pPr>
            <a:r>
              <a:rPr lang="en-US"/>
              <a:t>Examples of action responses: act it out or use gestures (use to remember a process, to answer questions), hand signals (thumbs up, 1,2,3,4 for multiple choice, manipulatives). </a:t>
            </a:r>
            <a:endParaRPr/>
          </a:p>
          <a:p>
            <a:pPr marL="457200" lvl="0" indent="-317500" algn="l" rtl="0">
              <a:lnSpc>
                <a:spcPct val="100000"/>
              </a:lnSpc>
              <a:spcBef>
                <a:spcPts val="0"/>
              </a:spcBef>
              <a:spcAft>
                <a:spcPts val="0"/>
              </a:spcAft>
              <a:buSzPts val="1400"/>
              <a:buChar char="●"/>
            </a:pPr>
            <a:r>
              <a:rPr lang="en-US"/>
              <a:t>The Oregon document can be used by having it available for every meeting when teacher teams review data, so that they can, as a group, recommit to using these engagement strategies and plan ahead for when to use them. Isn’t that a great data tool? This is an example of intentionality and thinking about and planning how they will be used. </a:t>
            </a:r>
            <a:endParaRPr/>
          </a:p>
          <a:p>
            <a:pPr marL="45720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Add brief description/example for Conversation Roundtable.  pg. 39 of workbook.  Remaining examples in workbook have brief description available for how to use.</a:t>
            </a:r>
            <a:endParaRPr/>
          </a:p>
          <a:p>
            <a:pPr marL="0" lvl="0" indent="0" algn="l" rtl="0">
              <a:lnSpc>
                <a:spcPct val="100000"/>
              </a:lnSpc>
              <a:spcBef>
                <a:spcPts val="0"/>
              </a:spcBef>
              <a:spcAft>
                <a:spcPts val="0"/>
              </a:spcAft>
              <a:buSzPts val="1400"/>
              <a:buNone/>
            </a:pPr>
            <a:endParaRPr/>
          </a:p>
        </p:txBody>
      </p:sp>
      <p:sp>
        <p:nvSpPr>
          <p:cNvPr id="192" name="Google Shape;19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Slide 1">
    <p:spTree>
      <p:nvGrpSpPr>
        <p:cNvPr id="1" name="Shape 12"/>
        <p:cNvGrpSpPr/>
        <p:nvPr/>
      </p:nvGrpSpPr>
      <p:grpSpPr>
        <a:xfrm>
          <a:off x="0" y="0"/>
          <a:ext cx="0" cy="0"/>
          <a:chOff x="0" y="0"/>
          <a:chExt cx="0" cy="0"/>
        </a:xfrm>
      </p:grpSpPr>
      <p:pic>
        <p:nvPicPr>
          <p:cNvPr id="13" name="Google Shape;13;p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 name="Google Shape;15;p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16" name="Google Shape;16;p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35841461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7"/>
        <p:cNvGrpSpPr/>
        <p:nvPr/>
      </p:nvGrpSpPr>
      <p:grpSpPr>
        <a:xfrm>
          <a:off x="0" y="0"/>
          <a:ext cx="0" cy="0"/>
          <a:chOff x="0" y="0"/>
          <a:chExt cx="0" cy="0"/>
        </a:xfrm>
      </p:grpSpPr>
      <p:sp>
        <p:nvSpPr>
          <p:cNvPr id="88" name="Google Shape;88;p2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2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886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9" name="Google Shape;29;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Tree>
    <p:extLst>
      <p:ext uri="{BB962C8B-B14F-4D97-AF65-F5344CB8AC3E}">
        <p14:creationId xmlns:p14="http://schemas.microsoft.com/office/powerpoint/2010/main" val="106941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914400" y="1524000"/>
            <a:ext cx="3582988" cy="650875"/>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5" name="Google Shape;35;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6" name="Google Shape;36;p16"/>
          <p:cNvSpPr txBox="1">
            <a:spLocks noGrp="1"/>
          </p:cNvSpPr>
          <p:nvPr>
            <p:ph type="body" idx="3"/>
          </p:nvPr>
        </p:nvSpPr>
        <p:spPr>
          <a:xfrm>
            <a:off x="5105400" y="1535113"/>
            <a:ext cx="3581400" cy="639762"/>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7" name="Google Shape;37;p1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extLst>
      <p:ext uri="{BB962C8B-B14F-4D97-AF65-F5344CB8AC3E}">
        <p14:creationId xmlns:p14="http://schemas.microsoft.com/office/powerpoint/2010/main" val="4055006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4684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and Content" type="obj" preserve="1">
  <p:cSld name="Header and Content">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3" name="Google Shape;53;p10"/>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4" name="Google Shape;54;p1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3456644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1" preserve="1">
  <p:cSld name="Content w/Footer 1">
    <p:spTree>
      <p:nvGrpSpPr>
        <p:cNvPr id="1" name="Shape 55"/>
        <p:cNvGrpSpPr/>
        <p:nvPr/>
      </p:nvGrpSpPr>
      <p:grpSpPr>
        <a:xfrm>
          <a:off x="0" y="0"/>
          <a:ext cx="0" cy="0"/>
          <a:chOff x="0" y="0"/>
          <a:chExt cx="0" cy="0"/>
        </a:xfrm>
      </p:grpSpPr>
      <p:sp>
        <p:nvSpPr>
          <p:cNvPr id="56" name="Google Shape;56;p1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57;p1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8" name="Google Shape;58;p1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59" name="Google Shape;59;p11"/>
          <p:cNvPicPr preferRelativeResize="0"/>
          <p:nvPr/>
        </p:nvPicPr>
        <p:blipFill rotWithShape="1">
          <a:blip r:embed="rId3">
            <a:alphaModFix/>
          </a:blip>
          <a:srcRect l="236" t="10364" r="-235" b="30817"/>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340422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2" preserve="1">
  <p:cSld name="Content w/Footer 2">
    <p:spTree>
      <p:nvGrpSpPr>
        <p:cNvPr id="1" name="Shape 60"/>
        <p:cNvGrpSpPr/>
        <p:nvPr/>
      </p:nvGrpSpPr>
      <p:grpSpPr>
        <a:xfrm>
          <a:off x="0" y="0"/>
          <a:ext cx="0" cy="0"/>
          <a:chOff x="0" y="0"/>
          <a:chExt cx="0" cy="0"/>
        </a:xfrm>
      </p:grpSpPr>
      <p:sp>
        <p:nvSpPr>
          <p:cNvPr id="61" name="Google Shape;61;p1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2" name="Google Shape;62;p1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63" name="Google Shape;63;p1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4" name="Google Shape;64;p12"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18471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Footer 3" preserve="1">
  <p:cSld name="Content w/Footer 3">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7" name="Google Shape;67;p1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68" name="Google Shape;68;p1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9" name="Google Shape;69;p1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3251310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Footer 4" preserve="1">
  <p:cSld name="Content w/Footer 4">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2" name="Google Shape;72;p1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73" name="Google Shape;73;p1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4" name="Google Shape;74;p14"/>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extLst>
      <p:ext uri="{BB962C8B-B14F-4D97-AF65-F5344CB8AC3E}">
        <p14:creationId xmlns:p14="http://schemas.microsoft.com/office/powerpoint/2010/main" val="1862900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le and Content" preserve="1">
  <p:cSld name="5_Title and Content">
    <p:spTree>
      <p:nvGrpSpPr>
        <p:cNvPr id="1" name="Shape 75"/>
        <p:cNvGrpSpPr/>
        <p:nvPr/>
      </p:nvGrpSpPr>
      <p:grpSpPr>
        <a:xfrm>
          <a:off x="0" y="0"/>
          <a:ext cx="0" cy="0"/>
          <a:chOff x="0" y="0"/>
          <a:chExt cx="0" cy="0"/>
        </a:xfrm>
      </p:grpSpPr>
      <p:sp>
        <p:nvSpPr>
          <p:cNvPr id="76" name="Google Shape;76;p1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78" name="Google Shape;78;p1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9" name="Google Shape;79;p1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extLst>
      <p:ext uri="{BB962C8B-B14F-4D97-AF65-F5344CB8AC3E}">
        <p14:creationId xmlns:p14="http://schemas.microsoft.com/office/powerpoint/2010/main" val="275564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9" name="Google Shape;19;p3"/>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0" name="Google Shape;20;p3"/>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21" name="Google Shape;21;p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130738868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eometric Header" preserve="1">
  <p:cSld name="Geometric Header">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2">
            <a:alphaModFix/>
          </a:blip>
          <a:srcRect l="136" t="32397" r="-135" b="12770"/>
          <a:stretch/>
        </p:blipFill>
        <p:spPr>
          <a:xfrm rot="10800000">
            <a:off x="0" y="0"/>
            <a:ext cx="9143999" cy="1554608"/>
          </a:xfrm>
          <a:prstGeom prst="rect">
            <a:avLst/>
          </a:prstGeom>
          <a:noFill/>
          <a:ln>
            <a:noFill/>
          </a:ln>
        </p:spPr>
      </p:pic>
      <p:pic>
        <p:nvPicPr>
          <p:cNvPr id="82" name="Google Shape;82;p16"/>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83" name="Google Shape;83;p16"/>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503580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Only" type="titleOnly" preserve="1">
  <p:cSld name="Header Only">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86" name="Google Shape;86;p1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293495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1" type="twoObj" preserve="1">
  <p:cSld name="Comparison 1">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9" name="Google Shape;89;p1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sp>
        <p:nvSpPr>
          <p:cNvPr id="90" name="Google Shape;90;p1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pic>
        <p:nvPicPr>
          <p:cNvPr id="91" name="Google Shape;91;p18"/>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92" name="Google Shape;92;p18"/>
          <p:cNvPicPr preferRelativeResize="0"/>
          <p:nvPr/>
        </p:nvPicPr>
        <p:blipFill rotWithShape="1">
          <a:blip r:embed="rId3">
            <a:alphaModFix/>
          </a:blip>
          <a:srcRect/>
          <a:stretch/>
        </p:blipFill>
        <p:spPr>
          <a:xfrm>
            <a:off x="7467600" y="6005317"/>
            <a:ext cx="1559301" cy="795243"/>
          </a:xfrm>
          <a:prstGeom prst="rect">
            <a:avLst/>
          </a:prstGeom>
          <a:noFill/>
          <a:ln>
            <a:noFill/>
          </a:ln>
        </p:spPr>
      </p:pic>
    </p:spTree>
    <p:extLst>
      <p:ext uri="{BB962C8B-B14F-4D97-AF65-F5344CB8AC3E}">
        <p14:creationId xmlns:p14="http://schemas.microsoft.com/office/powerpoint/2010/main" val="434418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2" type="twoTxTwoObj" preserve="1">
  <p:cSld name="Comparison 2">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95" name="Google Shape;95;p19"/>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96" name="Google Shape;96;p19"/>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97" name="Google Shape;97;p19"/>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98" name="Google Shape;98;p19"/>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99" name="Google Shape;99;p19"/>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00" name="Google Shape;100;p19"/>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1" name="Google Shape;101;p19"/>
          <p:cNvPicPr preferRelativeResize="0"/>
          <p:nvPr/>
        </p:nvPicPr>
        <p:blipFill rotWithShape="1">
          <a:blip r:embed="rId2">
            <a:alphaModFix/>
          </a:blip>
          <a:srcRect/>
          <a:stretch/>
        </p:blipFill>
        <p:spPr>
          <a:xfrm>
            <a:off x="7467600" y="6005317"/>
            <a:ext cx="1559301" cy="795243"/>
          </a:xfrm>
          <a:prstGeom prst="rect">
            <a:avLst/>
          </a:prstGeom>
          <a:noFill/>
          <a:ln>
            <a:noFill/>
          </a:ln>
        </p:spPr>
      </p:pic>
    </p:spTree>
    <p:extLst>
      <p:ext uri="{BB962C8B-B14F-4D97-AF65-F5344CB8AC3E}">
        <p14:creationId xmlns:p14="http://schemas.microsoft.com/office/powerpoint/2010/main" val="407403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lt1"/>
        </a:solidFill>
        <a:effectLst/>
      </p:bgPr>
    </p:bg>
    <p:spTree>
      <p:nvGrpSpPr>
        <p:cNvPr id="1" name="Shape 102"/>
        <p:cNvGrpSpPr/>
        <p:nvPr/>
      </p:nvGrpSpPr>
      <p:grpSpPr>
        <a:xfrm>
          <a:off x="0" y="0"/>
          <a:ext cx="0" cy="0"/>
          <a:chOff x="0" y="0"/>
          <a:chExt cx="0" cy="0"/>
        </a:xfrm>
      </p:grpSpPr>
      <p:pic>
        <p:nvPicPr>
          <p:cNvPr id="103" name="Google Shape;103;p2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1521522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6" name="Google Shape;106;p2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07" name="Google Shape;107;p21"/>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pPr lvl="0"/>
            <a:r>
              <a:rPr lang="en-US"/>
              <a:t>Click to edit Master text styles</a:t>
            </a:r>
          </a:p>
        </p:txBody>
      </p:sp>
      <p:sp>
        <p:nvSpPr>
          <p:cNvPr id="108" name="Google Shape;108;p2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9" name="Google Shape;109;p2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396661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and Content NL" preserve="1">
  <p:cSld name="Header and Content NL">
    <p:spTree>
      <p:nvGrpSpPr>
        <p:cNvPr id="1" name="Shape 110"/>
        <p:cNvGrpSpPr/>
        <p:nvPr/>
      </p:nvGrpSpPr>
      <p:grpSpPr>
        <a:xfrm>
          <a:off x="0" y="0"/>
          <a:ext cx="0" cy="0"/>
          <a:chOff x="0" y="0"/>
          <a:chExt cx="0" cy="0"/>
        </a:xfrm>
      </p:grpSpPr>
      <p:sp>
        <p:nvSpPr>
          <p:cNvPr id="111" name="Google Shape;111;p2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2" name="Google Shape;112;p2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509911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Only NL" preserve="1">
  <p:cSld name="Header Only NL">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112494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NL" preserve="1">
  <p:cSld name="Blank NL">
    <p:bg>
      <p:bgPr>
        <a:solidFill>
          <a:schemeClr val="lt1"/>
        </a:solid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3049226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NL" preserve="1">
  <p:cSld name="Comparison NL">
    <p:spTree>
      <p:nvGrpSpPr>
        <p:cNvPr id="1" name="Shape 116"/>
        <p:cNvGrpSpPr/>
        <p:nvPr/>
      </p:nvGrpSpPr>
      <p:grpSpPr>
        <a:xfrm>
          <a:off x="0" y="0"/>
          <a:ext cx="0" cy="0"/>
          <a:chOff x="0" y="0"/>
          <a:chExt cx="0" cy="0"/>
        </a:xfrm>
      </p:grpSpPr>
      <p:sp>
        <p:nvSpPr>
          <p:cNvPr id="117" name="Google Shape;117;p2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18" name="Google Shape;118;p2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sp>
        <p:nvSpPr>
          <p:cNvPr id="119" name="Google Shape;119;p2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pPr lvl="0"/>
            <a:r>
              <a:rPr lang="en-US"/>
              <a:t>Click to edit Master text styles</a:t>
            </a:r>
          </a:p>
        </p:txBody>
      </p:sp>
      <p:pic>
        <p:nvPicPr>
          <p:cNvPr id="120" name="Google Shape;120;p25"/>
          <p:cNvPicPr preferRelativeResize="0"/>
          <p:nvPr/>
        </p:nvPicPr>
        <p:blipFill rotWithShape="1">
          <a:blip r:embed="rId2">
            <a:alphaModFix/>
          </a:blip>
          <a:srcRect/>
          <a:stretch/>
        </p:blipFill>
        <p:spPr>
          <a:xfrm>
            <a:off x="48426" y="154896"/>
            <a:ext cx="2667000" cy="1346835"/>
          </a:xfrm>
          <a:prstGeom prst="rect">
            <a:avLst/>
          </a:prstGeom>
          <a:noFill/>
          <a:ln>
            <a:noFill/>
          </a:ln>
        </p:spPr>
      </p:pic>
    </p:spTree>
    <p:extLst>
      <p:ext uri="{BB962C8B-B14F-4D97-AF65-F5344CB8AC3E}">
        <p14:creationId xmlns:p14="http://schemas.microsoft.com/office/powerpoint/2010/main" val="189089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4" name="Google Shape;24;p4"/>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 name="Google Shape;25;p4"/>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26" name="Google Shape;26;p4"/>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311666329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2 NL" preserve="1">
  <p:cSld name="Comparison 2 NL">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23" name="Google Shape;123;p26"/>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24" name="Google Shape;124;p26"/>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125" name="Google Shape;125;p26"/>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26" name="Google Shape;126;p26"/>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sp>
        <p:nvSpPr>
          <p:cNvPr id="127" name="Google Shape;127;p26"/>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28" name="Google Shape;128;p26"/>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38356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NL" preserve="1">
  <p:cSld name="Content with Caption NL">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1" name="Google Shape;131;p2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32" name="Google Shape;132;p27"/>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pPr lvl="0"/>
            <a:r>
              <a:rPr lang="en-US"/>
              <a:t>Click to edit Master text styles</a:t>
            </a:r>
          </a:p>
        </p:txBody>
      </p:sp>
      <p:sp>
        <p:nvSpPr>
          <p:cNvPr id="133" name="Google Shape;133;p2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19575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ontent with Caption" preserve="1">
  <p:cSld name="1_Content with Caption">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6" name="Google Shape;136;p2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37" name="Google Shape;137;p2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8" name="Google Shape;138;p2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extLst>
      <p:ext uri="{BB962C8B-B14F-4D97-AF65-F5344CB8AC3E}">
        <p14:creationId xmlns:p14="http://schemas.microsoft.com/office/powerpoint/2010/main" val="782329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Header Only" preserve="1">
  <p:cSld name="1_Header Only">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141" name="Google Shape;141;p29"/>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42" name="Google Shape;142;p29"/>
          <p:cNvGrpSpPr/>
          <p:nvPr/>
        </p:nvGrpSpPr>
        <p:grpSpPr>
          <a:xfrm>
            <a:off x="2144995" y="3177707"/>
            <a:ext cx="4854010" cy="1143000"/>
            <a:chOff x="1981200" y="1826567"/>
            <a:chExt cx="4854010" cy="1143000"/>
          </a:xfrm>
        </p:grpSpPr>
        <p:pic>
          <p:nvPicPr>
            <p:cNvPr id="143" name="Google Shape;143;p29">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44" name="Google Shape;144;p29"/>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45" name="Google Shape;145;p29"/>
          <p:cNvGrpSpPr/>
          <p:nvPr/>
        </p:nvGrpSpPr>
        <p:grpSpPr>
          <a:xfrm>
            <a:off x="2050634" y="4545484"/>
            <a:ext cx="5042731" cy="1143000"/>
            <a:chOff x="1981200" y="3426768"/>
            <a:chExt cx="5042731" cy="1143000"/>
          </a:xfrm>
        </p:grpSpPr>
        <p:pic>
          <p:nvPicPr>
            <p:cNvPr id="146" name="Google Shape;146;p29">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47" name="Google Shape;147;p29"/>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48" name="Google Shape;148;p29"/>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extLst>
      <p:ext uri="{BB962C8B-B14F-4D97-AF65-F5344CB8AC3E}">
        <p14:creationId xmlns:p14="http://schemas.microsoft.com/office/powerpoint/2010/main" val="67573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9" name="Google Shape;29;p5"/>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0" name="Google Shape;30;p5"/>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31" name="Google Shape;31;p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extLst>
      <p:ext uri="{BB962C8B-B14F-4D97-AF65-F5344CB8AC3E}">
        <p14:creationId xmlns:p14="http://schemas.microsoft.com/office/powerpoint/2010/main" val="28799880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34" name="Google Shape;34;p6"/>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36" name="Google Shape;36;p6"/>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extLst>
      <p:ext uri="{BB962C8B-B14F-4D97-AF65-F5344CB8AC3E}">
        <p14:creationId xmlns:p14="http://schemas.microsoft.com/office/powerpoint/2010/main" val="25351680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37"/>
        <p:cNvGrpSpPr/>
        <p:nvPr/>
      </p:nvGrpSpPr>
      <p:grpSpPr>
        <a:xfrm>
          <a:off x="0" y="0"/>
          <a:ext cx="0" cy="0"/>
          <a:chOff x="0" y="0"/>
          <a:chExt cx="0" cy="0"/>
        </a:xfrm>
      </p:grpSpPr>
      <p:sp>
        <p:nvSpPr>
          <p:cNvPr id="38" name="Google Shape;38;p7"/>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9" name="Google Shape;39;p7"/>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40" name="Google Shape;40;p7"/>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extLst>
      <p:ext uri="{BB962C8B-B14F-4D97-AF65-F5344CB8AC3E}">
        <p14:creationId xmlns:p14="http://schemas.microsoft.com/office/powerpoint/2010/main" val="145822756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8"/>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44" name="Google Shape;44;p8"/>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a:p>
        </p:txBody>
      </p:sp>
    </p:spTree>
    <p:extLst>
      <p:ext uri="{BB962C8B-B14F-4D97-AF65-F5344CB8AC3E}">
        <p14:creationId xmlns:p14="http://schemas.microsoft.com/office/powerpoint/2010/main" val="32458711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416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4" name="Google Shape;24;p18"/>
          <p:cNvSpPr txBox="1">
            <a:spLocks noGrp="1"/>
          </p:cNvSpPr>
          <p:nvPr>
            <p:ph type="body" idx="2"/>
          </p:nvPr>
        </p:nvSpPr>
        <p:spPr>
          <a:xfrm>
            <a:off x="457200" y="1435101"/>
            <a:ext cx="3008313" cy="4512778"/>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423950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9472690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239386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tZ1pmY0VzI&amp;t=3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pqAHh3pZ57M&amp;t=413s"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players.brightcove.net/268012963001/rJenILPQx_default/index.html?videoId=5518311215001"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777016001" TargetMode="External"/><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hyperlink" Target="https://www.youtube.com/watch?app=desktop&amp;v=59hKOECeyA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30"/>
          <p:cNvSpPr txBox="1">
            <a:spLocks noGrp="1"/>
          </p:cNvSpPr>
          <p:nvPr>
            <p:ph type="ctrTitle"/>
          </p:nvPr>
        </p:nvSpPr>
        <p:spPr>
          <a:xfrm>
            <a:off x="373225" y="3841100"/>
            <a:ext cx="8770800" cy="17655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4000" dirty="0"/>
              <a:t>Module C</a:t>
            </a:r>
            <a:endParaRPr dirty="0"/>
          </a:p>
          <a:p>
            <a:pPr marL="0" lvl="0" indent="0" algn="ctr" rtl="0">
              <a:lnSpc>
                <a:spcPct val="100000"/>
              </a:lnSpc>
              <a:spcBef>
                <a:spcPts val="0"/>
              </a:spcBef>
              <a:spcAft>
                <a:spcPts val="0"/>
              </a:spcAft>
              <a:buSzPts val="5400"/>
              <a:buNone/>
            </a:pPr>
            <a:r>
              <a:rPr lang="en-US" sz="4000" dirty="0"/>
              <a:t>The Engaged and Successful Student</a:t>
            </a:r>
            <a:endParaRPr dirty="0"/>
          </a:p>
        </p:txBody>
      </p:sp>
      <p:sp>
        <p:nvSpPr>
          <p:cNvPr id="122" name="Google Shape;122;p30"/>
          <p:cNvSpPr txBox="1">
            <a:spLocks noGrp="1"/>
          </p:cNvSpPr>
          <p:nvPr>
            <p:ph type="subTitle" idx="1"/>
          </p:nvPr>
        </p:nvSpPr>
        <p:spPr>
          <a:xfrm>
            <a:off x="839750" y="5606725"/>
            <a:ext cx="7791000" cy="1126800"/>
          </a:xfrm>
          <a:prstGeom prst="rect">
            <a:avLst/>
          </a:prstGeom>
          <a:solidFill>
            <a:schemeClr val="lt1">
              <a:alpha val="67450"/>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6737"/>
              <a:buNone/>
            </a:pPr>
            <a:r>
              <a:rPr lang="en-US" sz="2000">
                <a:solidFill>
                  <a:schemeClr val="dk1"/>
                </a:solidFill>
              </a:rPr>
              <a:t>Opportunities to Respond</a:t>
            </a:r>
            <a:endParaRPr sz="2000">
              <a:solidFill>
                <a:schemeClr val="dk1"/>
              </a:solidFill>
            </a:endParaRPr>
          </a:p>
          <a:p>
            <a:pPr marL="457200" lvl="0" indent="-431800" algn="ctr" rtl="0">
              <a:lnSpc>
                <a:spcPct val="100000"/>
              </a:lnSpc>
              <a:spcBef>
                <a:spcPts val="640"/>
              </a:spcBef>
              <a:spcAft>
                <a:spcPts val="0"/>
              </a:spcAft>
              <a:buSzPts val="6737"/>
              <a:buNone/>
            </a:pPr>
            <a:r>
              <a:rPr lang="en-US" sz="2000">
                <a:solidFill>
                  <a:schemeClr val="dk1"/>
                </a:solidFill>
              </a:rPr>
              <a:t>Formative Assessment</a:t>
            </a:r>
            <a:endParaRPr sz="2000">
              <a:solidFill>
                <a:schemeClr val="dk1"/>
              </a:solidFill>
            </a:endParaRPr>
          </a:p>
          <a:p>
            <a:pPr marL="457200" lvl="0" indent="-431800" algn="ctr" rtl="0">
              <a:lnSpc>
                <a:spcPct val="100000"/>
              </a:lnSpc>
              <a:spcBef>
                <a:spcPts val="640"/>
              </a:spcBef>
              <a:spcAft>
                <a:spcPts val="0"/>
              </a:spcAft>
              <a:buSzPts val="6737"/>
              <a:buNone/>
            </a:pPr>
            <a:r>
              <a:rPr lang="en-US" sz="2000">
                <a:solidFill>
                  <a:schemeClr val="dk1"/>
                </a:solidFill>
              </a:rPr>
              <a:t>Scaffolding</a:t>
            </a:r>
            <a:endParaRPr sz="2000">
              <a:solidFill>
                <a:schemeClr val="dk1"/>
              </a:solidFill>
            </a:endParaRPr>
          </a:p>
          <a:p>
            <a:pPr marL="457200" lvl="0" indent="-431800" algn="ctr" rtl="0">
              <a:lnSpc>
                <a:spcPct val="100000"/>
              </a:lnSpc>
              <a:spcBef>
                <a:spcPts val="640"/>
              </a:spcBef>
              <a:spcAft>
                <a:spcPts val="0"/>
              </a:spcAft>
              <a:buSzPts val="6737"/>
              <a:buNone/>
            </a:pPr>
            <a:endParaRPr sz="23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38">
            <a:extLst>
              <a:ext uri="{C183D7F6-B498-43B3-948B-1728B52AA6E4}">
                <adec:decorative xmlns:adec="http://schemas.microsoft.com/office/drawing/2017/decorative" val="1"/>
              </a:ext>
            </a:extLst>
          </p:cNvPr>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Clr>
                <a:schemeClr val="dk1"/>
              </a:buClr>
              <a:buSzPts val="1800"/>
              <a:buNone/>
            </a:pPr>
            <a:r>
              <a:rPr lang="en-US" sz="2400" b="0" i="0" u="none" strike="noStrike" cap="none" dirty="0">
                <a:solidFill>
                  <a:schemeClr val="dk1"/>
                </a:solidFill>
                <a:latin typeface="Verdana"/>
                <a:ea typeface="Verdana"/>
                <a:cs typeface="Verdana"/>
                <a:sym typeface="Verdana"/>
              </a:rPr>
              <a:t>Consider:</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Structure partners: Number 1 or 2.</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Use triads when appropriate.</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For secondary: Prepare a seating chart indicating names, partners, and numbers.</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Teach students how to work together.</a:t>
            </a:r>
            <a:endParaRPr dirty="0"/>
          </a:p>
          <a:p>
            <a:pPr marL="457200" lvl="1" indent="-342900" algn="l" rtl="0">
              <a:lnSpc>
                <a:spcPct val="90000"/>
              </a:lnSpc>
              <a:spcBef>
                <a:spcPts val="360"/>
              </a:spcBef>
              <a:spcAft>
                <a:spcPts val="0"/>
              </a:spcAft>
              <a:buClr>
                <a:schemeClr val="dk1"/>
              </a:buClr>
              <a:buSzPts val="1800"/>
              <a:buFont typeface="Arial"/>
              <a:buChar char="•"/>
            </a:pPr>
            <a:r>
              <a:rPr lang="en-US" sz="2400" b="0" i="0" u="none" strike="noStrike" cap="none" dirty="0">
                <a:solidFill>
                  <a:schemeClr val="dk1"/>
                </a:solidFill>
                <a:latin typeface="Verdana"/>
                <a:ea typeface="Verdana"/>
                <a:cs typeface="Verdana"/>
                <a:sym typeface="Verdana"/>
              </a:rPr>
              <a:t>Change partnerships every few weeks.</a:t>
            </a:r>
            <a:endParaRPr dirty="0"/>
          </a:p>
          <a:p>
            <a:pPr marL="114300" lvl="0" indent="0" algn="l" rtl="0">
              <a:lnSpc>
                <a:spcPct val="100000"/>
              </a:lnSpc>
              <a:spcBef>
                <a:spcPts val="360"/>
              </a:spcBef>
              <a:spcAft>
                <a:spcPts val="0"/>
              </a:spcAft>
              <a:buSzPts val="1800"/>
              <a:buNone/>
            </a:pPr>
            <a:endParaRPr dirty="0"/>
          </a:p>
        </p:txBody>
      </p:sp>
      <p:sp>
        <p:nvSpPr>
          <p:cNvPr id="207" name="Google Shape;207;p3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0" i="0" u="none" strike="noStrike" cap="none">
                <a:latin typeface="Verdana"/>
                <a:ea typeface="Verdana"/>
                <a:cs typeface="Verdana"/>
                <a:sym typeface="Verdana"/>
              </a:rPr>
              <a:t>Using Partners</a:t>
            </a:r>
            <a:endParaRPr/>
          </a:p>
        </p:txBody>
      </p:sp>
      <p:sp>
        <p:nvSpPr>
          <p:cNvPr id="209" name="Google Shape;209;p38" descr="One Fish, Two Fish, Fish Can Count(ish?) | Science| Smithsonian Magazine"/>
          <p:cNvSpPr/>
          <p:nvPr/>
        </p:nvSpPr>
        <p:spPr>
          <a:xfrm>
            <a:off x="4245864" y="53276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10" name="Google Shape;210;p38" descr="Two Fish Kissing FS502 Digital Art by MGL Meiklejohn Graphics Licensing -  Pixels"/>
          <p:cNvPicPr preferRelativeResize="0"/>
          <p:nvPr/>
        </p:nvPicPr>
        <p:blipFill rotWithShape="1">
          <a:blip r:embed="rId3">
            <a:alphaModFix/>
          </a:blip>
          <a:srcRect/>
          <a:stretch/>
        </p:blipFill>
        <p:spPr>
          <a:xfrm>
            <a:off x="2626868" y="4376867"/>
            <a:ext cx="3530600" cy="2151949"/>
          </a:xfrm>
          <a:prstGeom prst="rect">
            <a:avLst/>
          </a:prstGeom>
          <a:noFill/>
          <a:ln>
            <a:noFill/>
          </a:ln>
        </p:spPr>
      </p:pic>
      <p:sp>
        <p:nvSpPr>
          <p:cNvPr id="211" name="Google Shape;211;p38" descr="One Fish, Two Fish, Fish Can Count(ish?) | Science| Smithsonian Magazine"/>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38"/>
          <p:cNvSpPr txBox="1"/>
          <p:nvPr/>
        </p:nvSpPr>
        <p:spPr>
          <a:xfrm>
            <a:off x="3285998" y="6475511"/>
            <a:ext cx="22123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808080"/>
                </a:solidFill>
                <a:latin typeface="Open Sans"/>
                <a:ea typeface="Open Sans"/>
                <a:cs typeface="Open Sans"/>
                <a:sym typeface="Open Sans"/>
              </a:rPr>
              <a:t>istock/Gregory_DUBUS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Breaking up the Lecture</a:t>
            </a:r>
            <a:endParaRPr/>
          </a:p>
        </p:txBody>
      </p:sp>
      <p:sp>
        <p:nvSpPr>
          <p:cNvPr id="219" name="Google Shape;219;p39"/>
          <p:cNvSpPr txBox="1">
            <a:spLocks noGrp="1"/>
          </p:cNvSpPr>
          <p:nvPr>
            <p:ph type="body" idx="1"/>
          </p:nvPr>
        </p:nvSpPr>
        <p:spPr>
          <a:prstGeom prst="rect">
            <a:avLst/>
          </a:prstGeom>
          <a:solidFill>
            <a:srgbClr val="003369">
              <a:alpha val="7450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sz="1900"/>
              <a:t>The Pause Procedure</a:t>
            </a:r>
            <a:endParaRPr/>
          </a:p>
        </p:txBody>
      </p:sp>
      <p:sp>
        <p:nvSpPr>
          <p:cNvPr id="220" name="Google Shape;220;p39"/>
          <p:cNvSpPr txBox="1">
            <a:spLocks noGrp="1"/>
          </p:cNvSpPr>
          <p:nvPr>
            <p:ph type="body" idx="2"/>
          </p:nvPr>
        </p:nvSpPr>
        <p:spPr>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Stop talking after 12 minutes!</a:t>
            </a:r>
            <a:endParaRPr/>
          </a:p>
          <a:p>
            <a:pPr marL="457200" lvl="0" indent="-381000" algn="l" rtl="0">
              <a:lnSpc>
                <a:spcPct val="100000"/>
              </a:lnSpc>
              <a:spcBef>
                <a:spcPts val="480"/>
              </a:spcBef>
              <a:spcAft>
                <a:spcPts val="0"/>
              </a:spcAft>
              <a:buSzPts val="2400"/>
              <a:buChar char="•"/>
            </a:pPr>
            <a:r>
              <a:rPr lang="en-US"/>
              <a:t>Ask students to process, by discussion in pairs, rewriting notes, or sharing experiences. (remote pairing if necessary)</a:t>
            </a:r>
            <a:endParaRPr/>
          </a:p>
          <a:p>
            <a:pPr marL="457200" lvl="0" indent="-381000" algn="l" rtl="0">
              <a:lnSpc>
                <a:spcPct val="100000"/>
              </a:lnSpc>
              <a:spcBef>
                <a:spcPts val="480"/>
              </a:spcBef>
              <a:spcAft>
                <a:spcPts val="0"/>
              </a:spcAft>
              <a:buSzPts val="2400"/>
              <a:buChar char="•"/>
            </a:pPr>
            <a:r>
              <a:rPr lang="en-US"/>
              <a:t>Result: Significantly higher retention rates</a:t>
            </a:r>
            <a:endParaRPr/>
          </a:p>
        </p:txBody>
      </p:sp>
      <p:sp>
        <p:nvSpPr>
          <p:cNvPr id="221" name="Google Shape;221;p39"/>
          <p:cNvSpPr txBox="1">
            <a:spLocks noGrp="1"/>
          </p:cNvSpPr>
          <p:nvPr>
            <p:ph type="body" idx="3"/>
          </p:nvPr>
        </p:nvSpPr>
        <p:spPr>
          <a:prstGeom prst="rect">
            <a:avLst/>
          </a:prstGeom>
          <a:solidFill>
            <a:srgbClr val="003369">
              <a:alpha val="7450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sz="1800"/>
              <a:t>Liven up the Powerpoint</a:t>
            </a:r>
            <a:endParaRPr sz="1800"/>
          </a:p>
        </p:txBody>
      </p:sp>
      <p:sp>
        <p:nvSpPr>
          <p:cNvPr id="222" name="Google Shape;222;p39"/>
          <p:cNvSpPr txBox="1">
            <a:spLocks noGrp="1"/>
          </p:cNvSpPr>
          <p:nvPr>
            <p:ph type="body" idx="4"/>
          </p:nvPr>
        </p:nvSpPr>
        <p:spPr>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Insert a processing slide after a certain number of content slides. Allow students time to work on a formative assessment question (remote pairing, if necessary).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dirty="0"/>
              <a:t>Opportunities to respond and long-term memory </a:t>
            </a:r>
            <a:endParaRPr sz="3600" dirty="0"/>
          </a:p>
        </p:txBody>
      </p:sp>
      <p:sp>
        <p:nvSpPr>
          <p:cNvPr id="228" name="Google Shape;228;p40"/>
          <p:cNvSpPr txBox="1">
            <a:spLocks noGrp="1"/>
          </p:cNvSpPr>
          <p:nvPr>
            <p:ph type="body" idx="1"/>
          </p:nvPr>
        </p:nvSpPr>
        <p:spPr>
          <a:xfrm>
            <a:off x="124691" y="1600202"/>
            <a:ext cx="8562109" cy="7897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0"/>
              </a:spcBef>
              <a:spcAft>
                <a:spcPts val="0"/>
              </a:spcAft>
              <a:buSzPts val="3200"/>
              <a:buNone/>
            </a:pPr>
            <a:r>
              <a:rPr lang="en-US" sz="2300" dirty="0">
                <a:solidFill>
                  <a:srgbClr val="0070C0"/>
                </a:solidFill>
              </a:rPr>
              <a:t>Third graders read an article about the sun. </a:t>
            </a:r>
            <a:endParaRPr dirty="0"/>
          </a:p>
          <a:p>
            <a:pPr marL="0" marR="0" lvl="0" indent="0" algn="ctr" rtl="0">
              <a:lnSpc>
                <a:spcPct val="100000"/>
              </a:lnSpc>
              <a:spcBef>
                <a:spcPts val="40"/>
              </a:spcBef>
              <a:spcAft>
                <a:spcPts val="0"/>
              </a:spcAft>
              <a:buSzPts val="3200"/>
              <a:buNone/>
            </a:pPr>
            <a:r>
              <a:rPr lang="en-US" sz="2300" dirty="0">
                <a:solidFill>
                  <a:srgbClr val="0070C0"/>
                </a:solidFill>
              </a:rPr>
              <a:t>Which scenario brings about the most learning and why?</a:t>
            </a:r>
            <a:endParaRPr sz="2300" dirty="0">
              <a:solidFill>
                <a:srgbClr val="0070C0"/>
              </a:solidFill>
            </a:endParaRPr>
          </a:p>
        </p:txBody>
      </p:sp>
      <p:sp>
        <p:nvSpPr>
          <p:cNvPr id="229" name="Google Shape;229;p40"/>
          <p:cNvSpPr txBox="1">
            <a:spLocks noGrp="1"/>
          </p:cNvSpPr>
          <p:nvPr>
            <p:ph type="body" idx="2"/>
          </p:nvPr>
        </p:nvSpPr>
        <p:spPr>
          <a:xfrm>
            <a:off x="595746" y="2389910"/>
            <a:ext cx="4038600" cy="3352799"/>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40"/>
              </a:spcBef>
              <a:spcAft>
                <a:spcPts val="0"/>
              </a:spcAft>
              <a:buSzPts val="3200"/>
              <a:buNone/>
            </a:pPr>
            <a:r>
              <a:rPr lang="en-US" sz="2400" b="1" dirty="0"/>
              <a:t>Option 1: </a:t>
            </a:r>
            <a:endParaRPr sz="2400" dirty="0"/>
          </a:p>
          <a:p>
            <a:pPr marL="0" lvl="0" indent="0" algn="l" rtl="0">
              <a:lnSpc>
                <a:spcPct val="100000"/>
              </a:lnSpc>
              <a:spcBef>
                <a:spcPts val="640"/>
              </a:spcBef>
              <a:spcAft>
                <a:spcPts val="0"/>
              </a:spcAft>
              <a:buSzPts val="3200"/>
              <a:buNone/>
            </a:pPr>
            <a:r>
              <a:rPr lang="en-US" sz="2000" dirty="0"/>
              <a:t>The next day, students answer questions about the sun. The following procedure is followed: 1) a question is presented on the screen, 2) students think about the answer 3) students share with their partners, 4) individuals share out, and 5) the teacher provides feedback</a:t>
            </a:r>
            <a:r>
              <a:rPr lang="en-US" sz="1900" dirty="0"/>
              <a:t>.</a:t>
            </a:r>
            <a:endParaRPr sz="1900" dirty="0"/>
          </a:p>
        </p:txBody>
      </p:sp>
      <p:sp>
        <p:nvSpPr>
          <p:cNvPr id="230" name="Google Shape;230;p40"/>
          <p:cNvSpPr txBox="1">
            <a:spLocks noGrp="1"/>
          </p:cNvSpPr>
          <p:nvPr>
            <p:ph type="body" idx="4294967295"/>
          </p:nvPr>
        </p:nvSpPr>
        <p:spPr>
          <a:xfrm>
            <a:off x="4814455" y="2389910"/>
            <a:ext cx="4038600" cy="37909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sz="2400" b="1" dirty="0"/>
              <a:t>Option 2: </a:t>
            </a:r>
            <a:endParaRPr sz="2400" dirty="0"/>
          </a:p>
          <a:p>
            <a:pPr marL="0" lvl="0" indent="0" algn="l" rtl="0">
              <a:lnSpc>
                <a:spcPct val="100000"/>
              </a:lnSpc>
              <a:spcBef>
                <a:spcPts val="640"/>
              </a:spcBef>
              <a:spcAft>
                <a:spcPts val="0"/>
              </a:spcAft>
              <a:buSzPts val="3200"/>
              <a:buNone/>
            </a:pPr>
            <a:r>
              <a:rPr lang="en-US" sz="2000" dirty="0"/>
              <a:t>The next day, students reread the article, highlighting important information within the passage. Using their highlighting, students make a list of the important points about the sun and compare their lists to those of their partners. </a:t>
            </a:r>
            <a:endParaRPr sz="3600" dirty="0"/>
          </a:p>
          <a:p>
            <a:pPr marL="0" lvl="0" indent="0" algn="l" rtl="0">
              <a:lnSpc>
                <a:spcPct val="100000"/>
              </a:lnSpc>
              <a:spcBef>
                <a:spcPts val="640"/>
              </a:spcBef>
              <a:spcAft>
                <a:spcPts val="0"/>
              </a:spcAft>
              <a:buSzPts val="32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1"/>
          <p:cNvSpPr txBox="1">
            <a:spLocks noGrp="1"/>
          </p:cNvSpPr>
          <p:nvPr>
            <p:ph type="body" idx="1"/>
          </p:nvPr>
        </p:nvSpPr>
        <p:spPr>
          <a:xfrm>
            <a:off x="457201" y="1600201"/>
            <a:ext cx="3979717" cy="45719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SzPts val="2800"/>
              <a:buNone/>
            </a:pPr>
            <a:r>
              <a:rPr lang="en-US" sz="2400" dirty="0"/>
              <a:t>Dylan </a:t>
            </a:r>
            <a:r>
              <a:rPr lang="en-US" sz="2400" dirty="0" err="1"/>
              <a:t>Wiliam</a:t>
            </a:r>
            <a:r>
              <a:rPr lang="en-US" sz="2400" dirty="0"/>
              <a:t> said,</a:t>
            </a:r>
            <a:endParaRPr sz="2400" dirty="0"/>
          </a:p>
          <a:p>
            <a:pPr marL="0" lvl="0" indent="0" algn="l" rtl="0">
              <a:lnSpc>
                <a:spcPct val="90000"/>
              </a:lnSpc>
              <a:spcBef>
                <a:spcPts val="360"/>
              </a:spcBef>
              <a:spcAft>
                <a:spcPts val="0"/>
              </a:spcAft>
              <a:buSzPts val="2800"/>
              <a:buNone/>
            </a:pPr>
            <a:endParaRPr sz="2400" dirty="0"/>
          </a:p>
          <a:p>
            <a:pPr marL="0" lvl="0" indent="0" algn="l" rtl="0">
              <a:lnSpc>
                <a:spcPct val="90000"/>
              </a:lnSpc>
              <a:spcBef>
                <a:spcPts val="360"/>
              </a:spcBef>
              <a:spcAft>
                <a:spcPts val="0"/>
              </a:spcAft>
              <a:buSzPts val="2800"/>
              <a:buNone/>
            </a:pPr>
            <a:r>
              <a:rPr lang="en-US" sz="2400" dirty="0"/>
              <a:t>“If you’re allowing children to volunteer whether to participate or not in your classroom, quite simply, you’re making the achievement gap bigger.”</a:t>
            </a:r>
            <a:endParaRPr sz="2400" dirty="0"/>
          </a:p>
          <a:p>
            <a:pPr marL="0" lvl="0" indent="0" algn="l" rtl="0">
              <a:lnSpc>
                <a:spcPct val="90000"/>
              </a:lnSpc>
              <a:spcBef>
                <a:spcPts val="360"/>
              </a:spcBef>
              <a:spcAft>
                <a:spcPts val="0"/>
              </a:spcAft>
              <a:buSzPts val="2800"/>
              <a:buNone/>
            </a:pPr>
            <a:r>
              <a:rPr lang="en-US" sz="2820" dirty="0"/>
              <a:t> </a:t>
            </a:r>
            <a:endParaRPr sz="2820" dirty="0"/>
          </a:p>
          <a:p>
            <a:pPr marL="457200" lvl="0" indent="0" algn="l" rtl="0">
              <a:lnSpc>
                <a:spcPct val="90000"/>
              </a:lnSpc>
              <a:spcBef>
                <a:spcPts val="360"/>
              </a:spcBef>
              <a:spcAft>
                <a:spcPts val="0"/>
              </a:spcAft>
              <a:buSzPts val="2800"/>
              <a:buNone/>
            </a:pPr>
            <a:endParaRPr dirty="0"/>
          </a:p>
        </p:txBody>
      </p:sp>
      <p:sp>
        <p:nvSpPr>
          <p:cNvPr id="235" name="Google Shape;235;p4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Raising Hands</a:t>
            </a:r>
            <a:endParaRPr/>
          </a:p>
        </p:txBody>
      </p:sp>
      <p:pic>
        <p:nvPicPr>
          <p:cNvPr id="237" name="Google Shape;237;p41" descr="A person standing in front of a blackboard with students&#10;&#10;Description automatically generated with low confidence">
            <a:hlinkClick r:id="rId3"/>
          </p:cNvPr>
          <p:cNvPicPr preferRelativeResize="0"/>
          <p:nvPr/>
        </p:nvPicPr>
        <p:blipFill rotWithShape="1">
          <a:blip r:embed="rId4">
            <a:alphaModFix/>
          </a:blip>
          <a:srcRect/>
          <a:stretch/>
        </p:blipFill>
        <p:spPr>
          <a:xfrm>
            <a:off x="4530726" y="1998569"/>
            <a:ext cx="4291374" cy="28608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Data Collection: </a:t>
            </a:r>
            <a:endParaRPr/>
          </a:p>
          <a:p>
            <a:pPr marL="0" lvl="0" indent="0" algn="ctr" rtl="0">
              <a:lnSpc>
                <a:spcPct val="100000"/>
              </a:lnSpc>
              <a:spcBef>
                <a:spcPts val="0"/>
              </a:spcBef>
              <a:spcAft>
                <a:spcPts val="0"/>
              </a:spcAft>
              <a:buSzPts val="4000"/>
              <a:buNone/>
            </a:pPr>
            <a:r>
              <a:rPr lang="en-US"/>
              <a:t>Opportunities to Respond</a:t>
            </a:r>
            <a:endParaRPr/>
          </a:p>
        </p:txBody>
      </p:sp>
      <p:pic>
        <p:nvPicPr>
          <p:cNvPr id="244" name="Google Shape;244;p42" descr="A white sheet with black text&#10;&#10;Description automatically generated with low confidence"/>
          <p:cNvPicPr preferRelativeResize="0"/>
          <p:nvPr/>
        </p:nvPicPr>
        <p:blipFill rotWithShape="1">
          <a:blip r:embed="rId3">
            <a:alphaModFix/>
          </a:blip>
          <a:srcRect/>
          <a:stretch/>
        </p:blipFill>
        <p:spPr>
          <a:xfrm>
            <a:off x="457200" y="1826650"/>
            <a:ext cx="8229600" cy="3558198"/>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3" descr="Beach Images - Free Download on Freepik"/>
          <p:cNvPicPr preferRelativeResize="0"/>
          <p:nvPr/>
        </p:nvPicPr>
        <p:blipFill rotWithShape="1">
          <a:blip r:embed="rId3">
            <a:alphaModFix amt="51000"/>
          </a:blip>
          <a:srcRect/>
          <a:stretch/>
        </p:blipFill>
        <p:spPr>
          <a:xfrm>
            <a:off x="505460" y="1222756"/>
            <a:ext cx="7950200" cy="5308600"/>
          </a:xfrm>
          <a:prstGeom prst="rect">
            <a:avLst/>
          </a:prstGeom>
          <a:noFill/>
          <a:ln>
            <a:noFill/>
          </a:ln>
        </p:spPr>
      </p:pic>
      <p:sp>
        <p:nvSpPr>
          <p:cNvPr id="252" name="Google Shape;252;p43"/>
          <p:cNvSpPr txBox="1">
            <a:spLocks noGrp="1"/>
          </p:cNvSpPr>
          <p:nvPr>
            <p:ph type="body" idx="1"/>
          </p:nvPr>
        </p:nvSpPr>
        <p:spPr>
          <a:xfrm>
            <a:off x="365761" y="2048257"/>
            <a:ext cx="8229600" cy="4571999"/>
          </a:xfrm>
          <a:prstGeom prst="rect">
            <a:avLst/>
          </a:prstGeom>
          <a:noFill/>
          <a:ln>
            <a:noFill/>
          </a:ln>
        </p:spPr>
        <p:txBody>
          <a:bodyPr spcFirstLastPara="1" wrap="square" lIns="91425" tIns="45700" rIns="91425" bIns="45700" anchor="t" anchorCtr="0">
            <a:normAutofit/>
          </a:bodyPr>
          <a:lstStyle/>
          <a:p>
            <a:pPr marL="628650" lvl="0" indent="-514350" algn="l" rtl="0">
              <a:lnSpc>
                <a:spcPct val="100000"/>
              </a:lnSpc>
              <a:spcBef>
                <a:spcPts val="360"/>
              </a:spcBef>
              <a:spcAft>
                <a:spcPts val="0"/>
              </a:spcAft>
              <a:buSzPts val="1800"/>
              <a:buFont typeface="Arial"/>
              <a:buAutoNum type="arabicPeriod"/>
            </a:pPr>
            <a:r>
              <a:rPr lang="en-US" sz="2400" dirty="0"/>
              <a:t>Opportunities to respond provide corrective feedback to teachers.</a:t>
            </a:r>
            <a:endParaRPr dirty="0"/>
          </a:p>
          <a:p>
            <a:pPr marL="685800" lvl="0" indent="-457200" algn="l" rtl="0">
              <a:lnSpc>
                <a:spcPct val="100000"/>
              </a:lnSpc>
              <a:spcBef>
                <a:spcPts val="360"/>
              </a:spcBef>
              <a:spcAft>
                <a:spcPts val="0"/>
              </a:spcAft>
              <a:buSzPts val="1800"/>
              <a:buFont typeface="+mj-lt"/>
              <a:buAutoNum type="arabicPeriod"/>
            </a:pPr>
            <a:endParaRPr sz="2400" dirty="0"/>
          </a:p>
          <a:p>
            <a:pPr marL="628650" lvl="0" indent="-514350" algn="l" rtl="0">
              <a:lnSpc>
                <a:spcPct val="100000"/>
              </a:lnSpc>
              <a:spcBef>
                <a:spcPts val="360"/>
              </a:spcBef>
              <a:spcAft>
                <a:spcPts val="0"/>
              </a:spcAft>
              <a:buSzPts val="1800"/>
              <a:buFont typeface="Arial"/>
              <a:buAutoNum type="arabicPeriod"/>
            </a:pPr>
            <a:r>
              <a:rPr lang="en-US" sz="2400" dirty="0"/>
              <a:t>Opportunities to respond help students to remain inattentive and off task. </a:t>
            </a:r>
            <a:endParaRPr dirty="0"/>
          </a:p>
          <a:p>
            <a:pPr marL="685800" lvl="0" indent="-457200" algn="l" rtl="0">
              <a:lnSpc>
                <a:spcPct val="100000"/>
              </a:lnSpc>
              <a:spcBef>
                <a:spcPts val="360"/>
              </a:spcBef>
              <a:spcAft>
                <a:spcPts val="0"/>
              </a:spcAft>
              <a:buSzPts val="1800"/>
              <a:buFont typeface="+mj-lt"/>
              <a:buAutoNum type="arabicPeriod"/>
            </a:pPr>
            <a:endParaRPr sz="2400" dirty="0"/>
          </a:p>
          <a:p>
            <a:pPr marL="628650" lvl="0" indent="-514350" algn="l" rtl="0">
              <a:lnSpc>
                <a:spcPct val="100000"/>
              </a:lnSpc>
              <a:spcBef>
                <a:spcPts val="360"/>
              </a:spcBef>
              <a:spcAft>
                <a:spcPts val="0"/>
              </a:spcAft>
              <a:buSzPts val="1800"/>
              <a:buFont typeface="Arial"/>
              <a:buAutoNum type="arabicPeriod"/>
            </a:pPr>
            <a:r>
              <a:rPr lang="en-US" sz="2400" dirty="0"/>
              <a:t>Teacher talk time should be no more than 40-50% of instructional time. </a:t>
            </a:r>
            <a:endParaRPr dirty="0"/>
          </a:p>
          <a:p>
            <a:pPr marL="457200" lvl="0" indent="-228600" algn="l" rtl="0">
              <a:lnSpc>
                <a:spcPct val="100000"/>
              </a:lnSpc>
              <a:spcBef>
                <a:spcPts val="360"/>
              </a:spcBef>
              <a:spcAft>
                <a:spcPts val="0"/>
              </a:spcAft>
              <a:buSzPts val="1800"/>
              <a:buNone/>
            </a:pPr>
            <a:endParaRPr sz="2400" dirty="0"/>
          </a:p>
          <a:p>
            <a:pPr marL="114300" lvl="0" indent="0" algn="l" rtl="0">
              <a:lnSpc>
                <a:spcPct val="100000"/>
              </a:lnSpc>
              <a:spcBef>
                <a:spcPts val="360"/>
              </a:spcBef>
              <a:spcAft>
                <a:spcPts val="0"/>
              </a:spcAft>
              <a:buSzPts val="1800"/>
              <a:buNone/>
            </a:pPr>
            <a:r>
              <a:rPr lang="en-US" sz="2400" dirty="0"/>
              <a:t> </a:t>
            </a:r>
            <a:endParaRPr dirty="0"/>
          </a:p>
          <a:p>
            <a:pPr marL="457200" lvl="0" indent="-228600" algn="l" rtl="0">
              <a:lnSpc>
                <a:spcPct val="100000"/>
              </a:lnSpc>
              <a:spcBef>
                <a:spcPts val="360"/>
              </a:spcBef>
              <a:spcAft>
                <a:spcPts val="0"/>
              </a:spcAft>
              <a:buSzPts val="1800"/>
              <a:buNone/>
            </a:pPr>
            <a:endParaRPr sz="2400" dirty="0"/>
          </a:p>
          <a:p>
            <a:pPr marL="457200" lvl="0" indent="-228600" algn="l" rtl="0">
              <a:lnSpc>
                <a:spcPct val="100000"/>
              </a:lnSpc>
              <a:spcBef>
                <a:spcPts val="360"/>
              </a:spcBef>
              <a:spcAft>
                <a:spcPts val="0"/>
              </a:spcAft>
              <a:buSzPts val="1800"/>
              <a:buNone/>
            </a:pPr>
            <a:endParaRPr sz="2400" dirty="0"/>
          </a:p>
        </p:txBody>
      </p:sp>
      <p:sp>
        <p:nvSpPr>
          <p:cNvPr id="251" name="Google Shape;251;p4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Let’s Review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4"/>
          <p:cNvSpPr txBox="1">
            <a:spLocks noGrp="1"/>
          </p:cNvSpPr>
          <p:nvPr>
            <p:ph type="body" idx="1"/>
          </p:nvPr>
        </p:nvSpPr>
        <p:spPr>
          <a:xfrm>
            <a:off x="4904509" y="1600201"/>
            <a:ext cx="3782292" cy="4571999"/>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360"/>
              </a:spcBef>
              <a:spcAft>
                <a:spcPts val="0"/>
              </a:spcAft>
              <a:buSzPct val="66176"/>
              <a:buChar char="•"/>
            </a:pPr>
            <a:r>
              <a:rPr lang="en-US" dirty="0"/>
              <a:t>What opportunities to respond do you see used in your school?</a:t>
            </a:r>
            <a:endParaRPr dirty="0"/>
          </a:p>
          <a:p>
            <a:pPr marL="457200" lvl="0" indent="-228600" algn="l" rtl="0">
              <a:lnSpc>
                <a:spcPct val="100000"/>
              </a:lnSpc>
              <a:spcBef>
                <a:spcPts val="360"/>
              </a:spcBef>
              <a:spcAft>
                <a:spcPts val="0"/>
              </a:spcAft>
              <a:buSzPct val="66176"/>
              <a:buNone/>
            </a:pPr>
            <a:endParaRPr dirty="0"/>
          </a:p>
          <a:p>
            <a:pPr marL="457200" lvl="0" indent="-342900" algn="l" rtl="0">
              <a:lnSpc>
                <a:spcPct val="100000"/>
              </a:lnSpc>
              <a:spcBef>
                <a:spcPts val="360"/>
              </a:spcBef>
              <a:spcAft>
                <a:spcPts val="0"/>
              </a:spcAft>
              <a:buSzPct val="66176"/>
              <a:buChar char="•"/>
            </a:pPr>
            <a:r>
              <a:rPr lang="en-US" dirty="0"/>
              <a:t>How can you encourage the use of and the variety of opportunities to respond in your school?</a:t>
            </a:r>
            <a:endParaRPr dirty="0"/>
          </a:p>
        </p:txBody>
      </p:sp>
      <p:sp>
        <p:nvSpPr>
          <p:cNvPr id="259" name="Google Shape;259;p4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Take 5</a:t>
            </a:r>
            <a:endParaRPr/>
          </a:p>
        </p:txBody>
      </p:sp>
      <p:pic>
        <p:nvPicPr>
          <p:cNvPr id="260" name="Google Shape;260;p44" descr="Two blue chairs on a beach&#10;&#10;Description automatically generated with medium confidence"/>
          <p:cNvPicPr preferRelativeResize="0"/>
          <p:nvPr/>
        </p:nvPicPr>
        <p:blipFill>
          <a:blip r:embed="rId3">
            <a:alphaModFix/>
          </a:blip>
          <a:stretch>
            <a:fillRect/>
          </a:stretch>
        </p:blipFill>
        <p:spPr>
          <a:xfrm>
            <a:off x="136300" y="2004825"/>
            <a:ext cx="4571999" cy="3319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Title 3">
            <a:extLst>
              <a:ext uri="{FF2B5EF4-FFF2-40B4-BE49-F238E27FC236}">
                <a16:creationId xmlns:a16="http://schemas.microsoft.com/office/drawing/2014/main" id="{40469386-D8B8-0798-B928-08D5514720AF}"/>
              </a:ext>
            </a:extLst>
          </p:cNvPr>
          <p:cNvSpPr>
            <a:spLocks noGrp="1"/>
          </p:cNvSpPr>
          <p:nvPr>
            <p:ph type="title"/>
          </p:nvPr>
        </p:nvSpPr>
        <p:spPr>
          <a:xfrm>
            <a:off x="818565" y="1952458"/>
            <a:ext cx="7772400" cy="1362075"/>
          </a:xfrm>
        </p:spPr>
        <p:txBody>
          <a:bodyPr/>
          <a:lstStyle/>
          <a:p>
            <a:r>
              <a:rPr lang="en-US" dirty="0"/>
              <a:t>Formative Assessment…</a:t>
            </a:r>
          </a:p>
        </p:txBody>
      </p:sp>
      <p:sp>
        <p:nvSpPr>
          <p:cNvPr id="266" name="Google Shape;266;p46"/>
          <p:cNvSpPr txBox="1">
            <a:spLocks noGrp="1"/>
          </p:cNvSpPr>
          <p:nvPr>
            <p:ph type="body" idx="1"/>
          </p:nvPr>
        </p:nvSpPr>
        <p:spPr>
          <a:xfrm>
            <a:off x="818565" y="3314533"/>
            <a:ext cx="7772400" cy="2501900"/>
          </a:xfrm>
          <a:prstGeom prst="rect">
            <a:avLst/>
          </a:prstGeom>
          <a:noFill/>
          <a:ln>
            <a:noFill/>
          </a:ln>
        </p:spPr>
        <p:txBody>
          <a:bodyPr spcFirstLastPara="1" wrap="square" lIns="91425" tIns="45700" rIns="91425" bIns="45700" anchor="b" anchorCtr="0">
            <a:noAutofit/>
          </a:bodyPr>
          <a:lstStyle/>
          <a:p>
            <a:pPr marL="457200" lvl="0" indent="-228600" algn="l" rtl="0">
              <a:lnSpc>
                <a:spcPct val="100000"/>
              </a:lnSpc>
              <a:spcBef>
                <a:spcPts val="400"/>
              </a:spcBef>
              <a:spcAft>
                <a:spcPts val="0"/>
              </a:spcAft>
              <a:buSzPts val="2000"/>
              <a:buNone/>
            </a:pPr>
            <a:r>
              <a:rPr lang="en-US" sz="2400" dirty="0">
                <a:solidFill>
                  <a:schemeClr val="tx1"/>
                </a:solidFill>
              </a:rPr>
              <a:t>is a process used by students and teachers during instruction to elicit and use evidence to improve understanding of intended learning outcomes and support students to become more self-directed learners.</a:t>
            </a:r>
            <a:endParaRPr dirty="0">
              <a:solidFill>
                <a:schemeClr val="tx1"/>
              </a:solidFill>
            </a:endParaRPr>
          </a:p>
          <a:p>
            <a:pPr marL="457200" lvl="0" indent="-228600" algn="l" rtl="0">
              <a:lnSpc>
                <a:spcPct val="100000"/>
              </a:lnSpc>
              <a:spcBef>
                <a:spcPts val="400"/>
              </a:spcBef>
              <a:spcAft>
                <a:spcPts val="0"/>
              </a:spcAft>
              <a:buSzPts val="2000"/>
              <a:buNone/>
            </a:pPr>
            <a:endParaRPr sz="2400" dirty="0">
              <a:solidFill>
                <a:schemeClr val="tx1"/>
              </a:solidFill>
            </a:endParaRPr>
          </a:p>
          <a:p>
            <a:pPr marL="457200" lvl="0" indent="-228600" algn="ctr" rtl="0">
              <a:lnSpc>
                <a:spcPct val="100000"/>
              </a:lnSpc>
              <a:spcBef>
                <a:spcPts val="400"/>
              </a:spcBef>
              <a:spcAft>
                <a:spcPts val="0"/>
              </a:spcAft>
              <a:buSzPts val="2000"/>
              <a:buNone/>
            </a:pPr>
            <a:r>
              <a:rPr lang="en-US" sz="2400" dirty="0">
                <a:solidFill>
                  <a:schemeClr val="tx1"/>
                </a:solidFill>
              </a:rPr>
              <a:t>Source: Virginia Department of Education</a:t>
            </a:r>
            <a:endParaRPr dirty="0">
              <a:solidFill>
                <a:schemeClr val="tx1"/>
              </a:solidFill>
            </a:endParaRPr>
          </a:p>
        </p:txBody>
      </p:sp>
      <p:pic>
        <p:nvPicPr>
          <p:cNvPr id="267" name="Google Shape;267;p46" descr="The 18 Most Beautiful Beaches in the World 2023"/>
          <p:cNvPicPr preferRelativeResize="0"/>
          <p:nvPr/>
        </p:nvPicPr>
        <p:blipFill rotWithShape="1">
          <a:blip r:embed="rId3">
            <a:alphaModFix/>
          </a:blip>
          <a:srcRect t="33049" b="21032"/>
          <a:stretch/>
        </p:blipFill>
        <p:spPr>
          <a:xfrm>
            <a:off x="12031" y="0"/>
            <a:ext cx="9144000" cy="1691640"/>
          </a:xfrm>
          <a:prstGeom prst="rect">
            <a:avLst/>
          </a:prstGeom>
          <a:noFill/>
          <a:ln>
            <a:noFill/>
          </a:ln>
        </p:spPr>
      </p:pic>
      <p:pic>
        <p:nvPicPr>
          <p:cNvPr id="268" name="Google Shape;268;p46" descr="The 18 Most Beautiful Beaches in the World 2023"/>
          <p:cNvPicPr preferRelativeResize="0"/>
          <p:nvPr/>
        </p:nvPicPr>
        <p:blipFill rotWithShape="1">
          <a:blip r:embed="rId3">
            <a:alphaModFix/>
          </a:blip>
          <a:srcRect t="33049" b="21032"/>
          <a:stretch/>
        </p:blipFill>
        <p:spPr>
          <a:xfrm>
            <a:off x="0" y="0"/>
            <a:ext cx="9144000" cy="16916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body" idx="1"/>
          </p:nvPr>
        </p:nvSpPr>
        <p:spPr>
          <a:xfrm>
            <a:off x="457201" y="1600201"/>
            <a:ext cx="4412251" cy="4571999"/>
          </a:xfrm>
          <a:prstGeom prst="rect">
            <a:avLst/>
          </a:prstGeom>
          <a:noFill/>
          <a:ln>
            <a:noFill/>
          </a:ln>
        </p:spPr>
        <p:txBody>
          <a:bodyPr spcFirstLastPara="1" wrap="square" lIns="91425" tIns="45700" rIns="91425" bIns="45700" anchor="t" anchorCtr="0">
            <a:normAutofit fontScale="92500" lnSpcReduction="10000"/>
          </a:bodyPr>
          <a:lstStyle/>
          <a:p>
            <a:pPr>
              <a:lnSpc>
                <a:spcPct val="100000"/>
              </a:lnSpc>
              <a:spcBef>
                <a:spcPts val="360"/>
              </a:spcBef>
              <a:buSzPct val="74844"/>
            </a:pPr>
            <a:r>
              <a:rPr lang="en-US" sz="2600" dirty="0"/>
              <a:t>Understand how opportunities to respond create a more equitable classroom and improve student achievement</a:t>
            </a:r>
            <a:endParaRPr dirty="0"/>
          </a:p>
          <a:p>
            <a:pPr marL="457200" lvl="0" indent="-228600" algn="l" rtl="0">
              <a:lnSpc>
                <a:spcPct val="100000"/>
              </a:lnSpc>
              <a:spcBef>
                <a:spcPts val="360"/>
              </a:spcBef>
              <a:spcAft>
                <a:spcPts val="0"/>
              </a:spcAft>
              <a:buSzPct val="74844"/>
              <a:buNone/>
            </a:pPr>
            <a:endParaRPr sz="2600" dirty="0"/>
          </a:p>
          <a:p>
            <a:pPr marL="457200" lvl="0" indent="-342900" algn="l" rtl="0">
              <a:lnSpc>
                <a:spcPct val="100000"/>
              </a:lnSpc>
              <a:spcBef>
                <a:spcPts val="360"/>
              </a:spcBef>
              <a:spcAft>
                <a:spcPts val="0"/>
              </a:spcAft>
              <a:buSzPct val="74844"/>
              <a:buChar char="•"/>
            </a:pPr>
            <a:r>
              <a:rPr lang="en-US" sz="2600" dirty="0"/>
              <a:t>Understand the five formative assessment strategies</a:t>
            </a:r>
            <a:endParaRPr dirty="0"/>
          </a:p>
          <a:p>
            <a:pPr marL="457200" lvl="0" indent="-228600" algn="l" rtl="0">
              <a:lnSpc>
                <a:spcPct val="100000"/>
              </a:lnSpc>
              <a:spcBef>
                <a:spcPts val="360"/>
              </a:spcBef>
              <a:spcAft>
                <a:spcPts val="0"/>
              </a:spcAft>
              <a:buSzPct val="74844"/>
              <a:buNone/>
            </a:pPr>
            <a:endParaRPr sz="2600" dirty="0"/>
          </a:p>
          <a:p>
            <a:pPr marL="457200" lvl="0" indent="-342900" algn="l" rtl="0">
              <a:lnSpc>
                <a:spcPct val="100000"/>
              </a:lnSpc>
              <a:spcBef>
                <a:spcPts val="360"/>
              </a:spcBef>
              <a:spcAft>
                <a:spcPts val="0"/>
              </a:spcAft>
              <a:buSzPct val="74844"/>
              <a:buChar char="•"/>
            </a:pPr>
            <a:r>
              <a:rPr lang="en-US" sz="2600" dirty="0"/>
              <a:t>Describe scaffolding strategies that support student achievement</a:t>
            </a:r>
            <a:endParaRPr dirty="0"/>
          </a:p>
          <a:p>
            <a:pPr marL="457200" lvl="0" indent="-228600" algn="l" rtl="0">
              <a:lnSpc>
                <a:spcPct val="100000"/>
              </a:lnSpc>
              <a:spcBef>
                <a:spcPts val="360"/>
              </a:spcBef>
              <a:spcAft>
                <a:spcPts val="0"/>
              </a:spcAft>
              <a:buSzPct val="60810"/>
              <a:buNone/>
            </a:pPr>
            <a:endParaRPr dirty="0"/>
          </a:p>
          <a:p>
            <a:pPr marL="457200" lvl="0" indent="-228600" algn="l" rtl="0">
              <a:lnSpc>
                <a:spcPct val="100000"/>
              </a:lnSpc>
              <a:spcBef>
                <a:spcPts val="360"/>
              </a:spcBef>
              <a:spcAft>
                <a:spcPts val="0"/>
              </a:spcAft>
              <a:buSzPct val="60810"/>
              <a:buNone/>
            </a:pPr>
            <a:endParaRPr dirty="0"/>
          </a:p>
        </p:txBody>
      </p:sp>
      <p:sp>
        <p:nvSpPr>
          <p:cNvPr id="275" name="Google Shape;275;p4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4000"/>
              <a:buNone/>
            </a:pPr>
            <a:r>
              <a:rPr lang="en-US" dirty="0"/>
              <a:t>Learning Intentions: Formative Assessment</a:t>
            </a:r>
            <a:endParaRPr dirty="0"/>
          </a:p>
        </p:txBody>
      </p:sp>
      <p:pic>
        <p:nvPicPr>
          <p:cNvPr id="276" name="Google Shape;276;p47" descr="Success Education Stock Illustration - Download Image Now - Aspirations,  Learning, Sports Target - iStock"/>
          <p:cNvPicPr preferRelativeResize="0"/>
          <p:nvPr/>
        </p:nvPicPr>
        <p:blipFill rotWithShape="1">
          <a:blip r:embed="rId3">
            <a:alphaModFix/>
          </a:blip>
          <a:srcRect/>
          <a:stretch/>
        </p:blipFill>
        <p:spPr>
          <a:xfrm>
            <a:off x="7025191" y="2691399"/>
            <a:ext cx="1517230" cy="1517230"/>
          </a:xfrm>
          <a:prstGeom prst="rect">
            <a:avLst/>
          </a:prstGeom>
          <a:noFill/>
          <a:ln>
            <a:noFill/>
          </a:ln>
        </p:spPr>
      </p:pic>
      <p:pic>
        <p:nvPicPr>
          <p:cNvPr id="277" name="Google Shape;277;p47" descr="3,568,622 Summer Beach Stock Photos - Free &amp; Royalty-Free Stock Photos from  Dreamstime"/>
          <p:cNvPicPr preferRelativeResize="0"/>
          <p:nvPr/>
        </p:nvPicPr>
        <p:blipFill rotWithShape="1">
          <a:blip r:embed="rId4">
            <a:alphaModFix/>
          </a:blip>
          <a:srcRect/>
          <a:stretch/>
        </p:blipFill>
        <p:spPr>
          <a:xfrm>
            <a:off x="4869452" y="2634096"/>
            <a:ext cx="4045947" cy="26958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2000"/>
              <a:buNone/>
            </a:pPr>
            <a:r>
              <a:rPr lang="en-US" sz="2800" dirty="0"/>
              <a:t>Success Criteria: Formative Assessment</a:t>
            </a:r>
            <a:endParaRPr sz="2800" dirty="0"/>
          </a:p>
        </p:txBody>
      </p:sp>
      <p:sp>
        <p:nvSpPr>
          <p:cNvPr id="283" name="Google Shape;283;p48"/>
          <p:cNvSpPr txBox="1">
            <a:spLocks noGrp="1"/>
          </p:cNvSpPr>
          <p:nvPr>
            <p:ph type="body" idx="1"/>
          </p:nvPr>
        </p:nvSpPr>
        <p:spPr>
          <a:xfrm>
            <a:off x="3575050" y="1575377"/>
            <a:ext cx="5111750" cy="4372502"/>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914400" lvl="1" indent="-228600" algn="l" rtl="0">
              <a:lnSpc>
                <a:spcPct val="100000"/>
              </a:lnSpc>
              <a:spcBef>
                <a:spcPts val="560"/>
              </a:spcBef>
              <a:spcAft>
                <a:spcPts val="0"/>
              </a:spcAft>
              <a:buSzPct val="116666"/>
              <a:buFont typeface="Arial"/>
              <a:buNone/>
            </a:pPr>
            <a:endParaRPr sz="2400"/>
          </a:p>
          <a:p>
            <a:pPr marL="457200" lvl="0" indent="0" algn="l" rtl="0">
              <a:lnSpc>
                <a:spcPct val="100000"/>
              </a:lnSpc>
              <a:spcBef>
                <a:spcPts val="640"/>
              </a:spcBef>
              <a:spcAft>
                <a:spcPts val="0"/>
              </a:spcAft>
              <a:buNone/>
            </a:pPr>
            <a:endParaRPr/>
          </a:p>
          <a:p>
            <a:pPr marL="457200" lvl="0" indent="-228600" algn="l" rtl="0">
              <a:lnSpc>
                <a:spcPct val="100000"/>
              </a:lnSpc>
              <a:spcBef>
                <a:spcPts val="640"/>
              </a:spcBef>
              <a:spcAft>
                <a:spcPts val="0"/>
              </a:spcAft>
              <a:buSzPct val="133333"/>
              <a:buFont typeface="Arial"/>
              <a:buNone/>
            </a:pPr>
            <a:endParaRPr sz="2400"/>
          </a:p>
          <a:p>
            <a:pPr marL="457200" lvl="0" indent="0" algn="ctr" rtl="0">
              <a:lnSpc>
                <a:spcPct val="100000"/>
              </a:lnSpc>
              <a:spcBef>
                <a:spcPts val="640"/>
              </a:spcBef>
              <a:spcAft>
                <a:spcPts val="0"/>
              </a:spcAft>
              <a:buNone/>
            </a:pPr>
            <a:r>
              <a:rPr lang="en-US" sz="2400"/>
              <a:t>Explain the five formative assessment strategies</a:t>
            </a:r>
            <a:endParaRPr/>
          </a:p>
          <a:p>
            <a:pPr marL="50800" lvl="0" indent="0" algn="l" rtl="0">
              <a:lnSpc>
                <a:spcPct val="100000"/>
              </a:lnSpc>
              <a:spcBef>
                <a:spcPts val="640"/>
              </a:spcBef>
              <a:spcAft>
                <a:spcPts val="0"/>
              </a:spcAft>
              <a:buSzPct val="133333"/>
              <a:buNone/>
            </a:pPr>
            <a:endParaRPr sz="2400"/>
          </a:p>
          <a:p>
            <a:pPr marL="457200" lvl="0" indent="0" algn="l" rtl="0">
              <a:lnSpc>
                <a:spcPct val="100000"/>
              </a:lnSpc>
              <a:spcBef>
                <a:spcPts val="640"/>
              </a:spcBef>
              <a:spcAft>
                <a:spcPts val="0"/>
              </a:spcAft>
              <a:buNone/>
            </a:pPr>
            <a:endParaRPr/>
          </a:p>
          <a:p>
            <a:pPr marL="114300" lvl="0" indent="0" algn="l" rtl="0">
              <a:lnSpc>
                <a:spcPct val="100000"/>
              </a:lnSpc>
              <a:spcBef>
                <a:spcPts val="640"/>
              </a:spcBef>
              <a:spcAft>
                <a:spcPts val="0"/>
              </a:spcAft>
              <a:buSzPct val="100000"/>
              <a:buNone/>
            </a:pPr>
            <a:endParaRPr/>
          </a:p>
        </p:txBody>
      </p:sp>
      <p:pic>
        <p:nvPicPr>
          <p:cNvPr id="284" name="Google Shape;284;p48" descr="Hotel Bethany Beach | Bethany Beach DE Boutique Hotel | Official Site"/>
          <p:cNvPicPr preferRelativeResize="0"/>
          <p:nvPr/>
        </p:nvPicPr>
        <p:blipFill rotWithShape="1">
          <a:blip r:embed="rId3">
            <a:alphaModFix/>
          </a:blip>
          <a:srcRect/>
          <a:stretch/>
        </p:blipFill>
        <p:spPr>
          <a:xfrm>
            <a:off x="595313" y="1575377"/>
            <a:ext cx="2659951" cy="4372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1"/>
          <p:cNvSpPr txBox="1">
            <a:spLocks noGrp="1"/>
          </p:cNvSpPr>
          <p:nvPr>
            <p:ph type="body" idx="1"/>
          </p:nvPr>
        </p:nvSpPr>
        <p:spPr>
          <a:xfrm>
            <a:off x="4104409" y="1600201"/>
            <a:ext cx="4582392" cy="4571999"/>
          </a:xfrm>
          <a:prstGeom prst="rect">
            <a:avLst/>
          </a:prstGeom>
          <a:noFill/>
          <a:ln>
            <a:noFill/>
          </a:ln>
        </p:spPr>
        <p:txBody>
          <a:bodyPr spcFirstLastPara="1" wrap="square" lIns="91425" tIns="45700" rIns="91425" bIns="45700" anchor="t" anchorCtr="0">
            <a:normAutofit/>
          </a:bodyPr>
          <a:lstStyle/>
          <a:p>
            <a:pPr>
              <a:lnSpc>
                <a:spcPct val="100000"/>
              </a:lnSpc>
              <a:spcBef>
                <a:spcPts val="360"/>
              </a:spcBef>
              <a:buSzPct val="100000"/>
            </a:pPr>
            <a:r>
              <a:rPr lang="en-US" sz="2400" dirty="0"/>
              <a:t>Understand how opportunities to respond create a more equitable classroom and improve student achievement</a:t>
            </a:r>
            <a:endParaRPr dirty="0"/>
          </a:p>
          <a:p>
            <a:pPr marL="114300" lvl="0" indent="0" algn="l" rtl="0">
              <a:lnSpc>
                <a:spcPct val="100000"/>
              </a:lnSpc>
              <a:spcBef>
                <a:spcPts val="360"/>
              </a:spcBef>
              <a:spcAft>
                <a:spcPts val="0"/>
              </a:spcAft>
              <a:buSzPct val="100000"/>
              <a:buNone/>
            </a:pPr>
            <a:endParaRPr sz="2400" dirty="0"/>
          </a:p>
          <a:p>
            <a:pPr marL="457200" lvl="0" indent="-342900" algn="l" rtl="0">
              <a:lnSpc>
                <a:spcPct val="100000"/>
              </a:lnSpc>
              <a:spcBef>
                <a:spcPts val="360"/>
              </a:spcBef>
              <a:spcAft>
                <a:spcPts val="0"/>
              </a:spcAft>
              <a:buSzPct val="100000"/>
              <a:buFont typeface="Arial"/>
              <a:buChar char="•"/>
            </a:pPr>
            <a:r>
              <a:rPr lang="en-US" sz="2400" dirty="0"/>
              <a:t>Understand the five formative assessment strategies</a:t>
            </a:r>
            <a:endParaRPr dirty="0"/>
          </a:p>
          <a:p>
            <a:pPr marL="457200" lvl="0" indent="-201930" algn="l" rtl="0">
              <a:lnSpc>
                <a:spcPct val="100000"/>
              </a:lnSpc>
              <a:spcBef>
                <a:spcPts val="360"/>
              </a:spcBef>
              <a:spcAft>
                <a:spcPts val="0"/>
              </a:spcAft>
              <a:buSzPct val="100000"/>
              <a:buFont typeface="Arial"/>
              <a:buNone/>
            </a:pPr>
            <a:endParaRPr sz="2400" dirty="0"/>
          </a:p>
          <a:p>
            <a:pPr marL="457200" lvl="0" indent="-342900" algn="l" rtl="0">
              <a:lnSpc>
                <a:spcPct val="100000"/>
              </a:lnSpc>
              <a:spcBef>
                <a:spcPts val="360"/>
              </a:spcBef>
              <a:spcAft>
                <a:spcPts val="0"/>
              </a:spcAft>
              <a:buSzPct val="100000"/>
              <a:buFont typeface="Arial"/>
              <a:buChar char="•"/>
            </a:pPr>
            <a:r>
              <a:rPr lang="en-US" sz="2400" dirty="0"/>
              <a:t>Describe scaffolding strategies that support student achievement</a:t>
            </a:r>
            <a:endParaRPr dirty="0"/>
          </a:p>
          <a:p>
            <a:pPr marL="457200" lvl="0" indent="-228600" algn="l" rtl="0">
              <a:lnSpc>
                <a:spcPct val="100000"/>
              </a:lnSpc>
              <a:spcBef>
                <a:spcPts val="360"/>
              </a:spcBef>
              <a:spcAft>
                <a:spcPts val="0"/>
              </a:spcAft>
              <a:buSzPct val="60810"/>
              <a:buNone/>
            </a:pPr>
            <a:endParaRPr dirty="0"/>
          </a:p>
          <a:p>
            <a:pPr marL="457200" lvl="0" indent="-228600" algn="l" rtl="0">
              <a:lnSpc>
                <a:spcPct val="100000"/>
              </a:lnSpc>
              <a:spcBef>
                <a:spcPts val="360"/>
              </a:spcBef>
              <a:spcAft>
                <a:spcPts val="0"/>
              </a:spcAft>
              <a:buSzPct val="60810"/>
              <a:buNone/>
            </a:pPr>
            <a:endParaRPr dirty="0"/>
          </a:p>
        </p:txBody>
      </p:sp>
      <p:sp>
        <p:nvSpPr>
          <p:cNvPr id="130" name="Google Shape;130;p3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a:t>
            </a:r>
            <a:endParaRPr/>
          </a:p>
        </p:txBody>
      </p:sp>
      <p:pic>
        <p:nvPicPr>
          <p:cNvPr id="131" name="Google Shape;131;p31" descr="Success Education Stock Illustration - Download Image Now - Aspirations,  Learning, Sports Target - iStock"/>
          <p:cNvPicPr preferRelativeResize="0"/>
          <p:nvPr/>
        </p:nvPicPr>
        <p:blipFill rotWithShape="1">
          <a:blip r:embed="rId3">
            <a:alphaModFix/>
          </a:blip>
          <a:srcRect/>
          <a:stretch/>
        </p:blipFill>
        <p:spPr>
          <a:xfrm>
            <a:off x="388621" y="2707105"/>
            <a:ext cx="1432353" cy="1432353"/>
          </a:xfrm>
          <a:prstGeom prst="rect">
            <a:avLst/>
          </a:prstGeom>
          <a:noFill/>
          <a:ln>
            <a:noFill/>
          </a:ln>
        </p:spPr>
      </p:pic>
      <p:pic>
        <p:nvPicPr>
          <p:cNvPr id="132" name="Google Shape;132;p31" descr="3,568,622 Summer Beach Stock Photos - Free &amp; Royalty-Free Stock Photos from  Dreamstime"/>
          <p:cNvPicPr preferRelativeResize="0"/>
          <p:nvPr/>
        </p:nvPicPr>
        <p:blipFill rotWithShape="1">
          <a:blip r:embed="rId4">
            <a:alphaModFix/>
          </a:blip>
          <a:srcRect/>
          <a:stretch/>
        </p:blipFill>
        <p:spPr>
          <a:xfrm>
            <a:off x="160021" y="2286001"/>
            <a:ext cx="3819609" cy="25450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5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Five Strategies of </a:t>
            </a:r>
            <a:endParaRPr/>
          </a:p>
          <a:p>
            <a:pPr marL="0" lvl="0" indent="0" algn="ctr" rtl="0">
              <a:lnSpc>
                <a:spcPct val="100000"/>
              </a:lnSpc>
              <a:spcBef>
                <a:spcPts val="0"/>
              </a:spcBef>
              <a:spcAft>
                <a:spcPts val="0"/>
              </a:spcAft>
              <a:buSzPct val="111111"/>
              <a:buNone/>
            </a:pPr>
            <a:r>
              <a:rPr lang="en-US"/>
              <a:t>Formative Assessment</a:t>
            </a:r>
            <a:endParaRPr/>
          </a:p>
        </p:txBody>
      </p:sp>
      <p:sp>
        <p:nvSpPr>
          <p:cNvPr id="290" name="Google Shape;290;p50"/>
          <p:cNvSpPr txBox="1">
            <a:spLocks noGrp="1"/>
          </p:cNvSpPr>
          <p:nvPr>
            <p:ph type="body" idx="1"/>
          </p:nvPr>
        </p:nvSpPr>
        <p:spPr>
          <a:xfrm>
            <a:off x="457200" y="1600201"/>
            <a:ext cx="8229600" cy="33527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AutoNum type="arabicPeriod"/>
            </a:pPr>
            <a:r>
              <a:rPr lang="en-US" sz="2400" dirty="0"/>
              <a:t>Clarify, share, and understand learning intentions and success criteria</a:t>
            </a:r>
            <a:endParaRPr dirty="0"/>
          </a:p>
          <a:p>
            <a:pPr marL="457200" lvl="0" indent="-342900" algn="l" rtl="0">
              <a:lnSpc>
                <a:spcPct val="100000"/>
              </a:lnSpc>
              <a:spcBef>
                <a:spcPts val="360"/>
              </a:spcBef>
              <a:spcAft>
                <a:spcPts val="0"/>
              </a:spcAft>
              <a:buSzPts val="1800"/>
              <a:buAutoNum type="arabicPeriod"/>
            </a:pPr>
            <a:r>
              <a:rPr lang="en-US" sz="2400" dirty="0"/>
              <a:t>Find out what students have learned</a:t>
            </a:r>
            <a:endParaRPr dirty="0"/>
          </a:p>
          <a:p>
            <a:pPr marL="457200" lvl="0" indent="-342900" algn="l" rtl="0">
              <a:lnSpc>
                <a:spcPct val="100000"/>
              </a:lnSpc>
              <a:spcBef>
                <a:spcPts val="360"/>
              </a:spcBef>
              <a:spcAft>
                <a:spcPts val="0"/>
              </a:spcAft>
              <a:buSzPts val="1800"/>
              <a:buAutoNum type="arabicPeriod"/>
            </a:pPr>
            <a:r>
              <a:rPr lang="en-US" sz="2400" dirty="0"/>
              <a:t>Provide feedback that moves learning forward</a:t>
            </a:r>
            <a:endParaRPr dirty="0"/>
          </a:p>
          <a:p>
            <a:pPr marL="457200" lvl="0" indent="-342900" algn="l" rtl="0">
              <a:lnSpc>
                <a:spcPct val="100000"/>
              </a:lnSpc>
              <a:spcBef>
                <a:spcPts val="360"/>
              </a:spcBef>
              <a:spcAft>
                <a:spcPts val="0"/>
              </a:spcAft>
              <a:buSzPts val="1800"/>
              <a:buAutoNum type="arabicPeriod"/>
            </a:pPr>
            <a:r>
              <a:rPr lang="en-US" sz="2400" dirty="0"/>
              <a:t>Activate students as instructional resources for one another</a:t>
            </a:r>
            <a:endParaRPr dirty="0"/>
          </a:p>
          <a:p>
            <a:pPr marL="457200" lvl="0" indent="-342900" algn="l" rtl="0">
              <a:lnSpc>
                <a:spcPct val="100000"/>
              </a:lnSpc>
              <a:spcBef>
                <a:spcPts val="360"/>
              </a:spcBef>
              <a:spcAft>
                <a:spcPts val="0"/>
              </a:spcAft>
              <a:buSzPts val="1800"/>
              <a:buAutoNum type="arabicPeriod"/>
            </a:pPr>
            <a:r>
              <a:rPr lang="en-US" sz="2400" dirty="0"/>
              <a:t>Activate students as owners of their own learning</a:t>
            </a:r>
            <a:endParaRPr dirty="0"/>
          </a:p>
        </p:txBody>
      </p:sp>
      <p:sp>
        <p:nvSpPr>
          <p:cNvPr id="292" name="Google Shape;292;p50"/>
          <p:cNvSpPr txBox="1">
            <a:spLocks noGrp="1"/>
          </p:cNvSpPr>
          <p:nvPr>
            <p:ph type="ftr" idx="4294967295"/>
          </p:nvPr>
        </p:nvSpPr>
        <p:spPr>
          <a:xfrm>
            <a:off x="6248400" y="4600575"/>
            <a:ext cx="2895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Wiliam, D. (2011). Embedded Formative Assessment</a:t>
            </a:r>
            <a:endParaRPr/>
          </a:p>
        </p:txBody>
      </p:sp>
      <p:pic>
        <p:nvPicPr>
          <p:cNvPr id="293" name="Google Shape;293;p50" descr="Hd Wallpaper, Nature Wallpaper"/>
          <p:cNvPicPr preferRelativeResize="0"/>
          <p:nvPr/>
        </p:nvPicPr>
        <p:blipFill rotWithShape="1">
          <a:blip r:embed="rId3">
            <a:alphaModFix/>
          </a:blip>
          <a:srcRect l="-5565" t="38700" r="-92435" b="-93538"/>
          <a:stretch/>
        </p:blipFill>
        <p:spPr>
          <a:xfrm>
            <a:off x="-498348" y="5257799"/>
            <a:ext cx="18105120" cy="43891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g23e147736c6_0_7"/>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12</a:t>
            </a:r>
            <a:endParaRPr/>
          </a:p>
        </p:txBody>
      </p:sp>
      <p:sp>
        <p:nvSpPr>
          <p:cNvPr id="2" name="Text Placeholder 1">
            <a:extLst>
              <a:ext uri="{FF2B5EF4-FFF2-40B4-BE49-F238E27FC236}">
                <a16:creationId xmlns:a16="http://schemas.microsoft.com/office/drawing/2014/main" id="{959DA9D1-4050-8DB2-ABDE-FC64CC7248EC}"/>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9B4A1374-CAC1-9CFD-14E4-52D6DF6EDCF6}"/>
              </a:ext>
            </a:extLst>
          </p:cNvPr>
          <p:cNvSpPr>
            <a:spLocks noGrp="1"/>
          </p:cNvSpPr>
          <p:nvPr>
            <p:ph type="body" idx="2"/>
          </p:nvPr>
        </p:nvSpPr>
        <p:spPr/>
        <p:txBody>
          <a:bodyPr/>
          <a:lstStyle/>
          <a:p>
            <a:endParaRPr lang="en-US"/>
          </a:p>
        </p:txBody>
      </p:sp>
      <p:pic>
        <p:nvPicPr>
          <p:cNvPr id="301" name="Google Shape;301;g23e147736c6_0_7" descr="A close-up of a text&#10;&#10;Description automatically generated with low confidence"/>
          <p:cNvPicPr preferRelativeResize="0"/>
          <p:nvPr/>
        </p:nvPicPr>
        <p:blipFill>
          <a:blip r:embed="rId3">
            <a:alphaModFix/>
          </a:blip>
          <a:stretch>
            <a:fillRect/>
          </a:stretch>
        </p:blipFill>
        <p:spPr>
          <a:xfrm>
            <a:off x="507825" y="1600199"/>
            <a:ext cx="8128350" cy="3385025"/>
          </a:xfrm>
          <a:prstGeom prst="rect">
            <a:avLst/>
          </a:prstGeom>
          <a:noFill/>
          <a:ln>
            <a:noFill/>
          </a:ln>
        </p:spPr>
      </p:pic>
      <p:pic>
        <p:nvPicPr>
          <p:cNvPr id="302" name="Google Shape;302;g23e147736c6_0_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a:spLocks noGrp="1"/>
          </p:cNvSpPr>
          <p:nvPr>
            <p:ph type="title" idx="4294967295"/>
          </p:nvPr>
        </p:nvSpPr>
        <p:spPr>
          <a:xfrm>
            <a:off x="919139" y="4966688"/>
            <a:ext cx="7305721" cy="192015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23456"/>
              <a:buNone/>
            </a:pPr>
            <a:r>
              <a:rPr lang="en-US" sz="3600" b="0" dirty="0"/>
              <a:t>Strategy #1: Clarify, share, and understand learning intentions and success criteria</a:t>
            </a:r>
            <a:endParaRPr dirty="0"/>
          </a:p>
        </p:txBody>
      </p:sp>
      <p:pic>
        <p:nvPicPr>
          <p:cNvPr id="309" name="Google Shape;309;p51" descr="A child holding a map&#10;&#10;Description automatically generated with medium confidence">
            <a:hlinkClick r:id="rId3"/>
          </p:cNvPr>
          <p:cNvPicPr preferRelativeResize="0"/>
          <p:nvPr/>
        </p:nvPicPr>
        <p:blipFill rotWithShape="1">
          <a:blip r:embed="rId4">
            <a:alphaModFix/>
          </a:blip>
          <a:srcRect/>
          <a:stretch/>
        </p:blipFill>
        <p:spPr>
          <a:xfrm>
            <a:off x="919139" y="1700281"/>
            <a:ext cx="7305721" cy="32664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ct val="111111"/>
              <a:buNone/>
            </a:pPr>
            <a:r>
              <a:rPr lang="en-US"/>
              <a:t>Teacher Clarity: Learning intentions and success criteria</a:t>
            </a:r>
            <a:endParaRPr/>
          </a:p>
        </p:txBody>
      </p:sp>
      <p:sp>
        <p:nvSpPr>
          <p:cNvPr id="316" name="Google Shape;316;p52"/>
          <p:cNvSpPr txBox="1">
            <a:spLocks noGrp="1"/>
          </p:cNvSpPr>
          <p:nvPr>
            <p:ph type="body" idx="1"/>
          </p:nvPr>
        </p:nvSpPr>
        <p:spPr>
          <a:prstGeom prst="rect">
            <a:avLst/>
          </a:prstGeom>
          <a:solidFill>
            <a:srgbClr val="003369">
              <a:alpha val="74509"/>
            </a:srgbClr>
          </a:solidFill>
          <a:ln>
            <a:noFill/>
          </a:ln>
        </p:spPr>
        <p:txBody>
          <a:bodyPr spcFirstLastPara="1" wrap="square" lIns="91425" tIns="45700" rIns="91425" bIns="45700" anchor="b" anchorCtr="0">
            <a:normAutofit fontScale="92500" lnSpcReduction="20000"/>
          </a:bodyPr>
          <a:lstStyle/>
          <a:p>
            <a:pPr marL="457200" lvl="0" indent="-228600" algn="l" rtl="0">
              <a:lnSpc>
                <a:spcPct val="100000"/>
              </a:lnSpc>
              <a:spcBef>
                <a:spcPts val="420"/>
              </a:spcBef>
              <a:spcAft>
                <a:spcPts val="0"/>
              </a:spcAft>
              <a:buSzPct val="108108"/>
              <a:buNone/>
            </a:pPr>
            <a:r>
              <a:rPr lang="en-US"/>
              <a:t>Students should be able to answer…</a:t>
            </a:r>
            <a:endParaRPr/>
          </a:p>
        </p:txBody>
      </p:sp>
      <p:sp>
        <p:nvSpPr>
          <p:cNvPr id="317" name="Google Shape;317;p52"/>
          <p:cNvSpPr txBox="1">
            <a:spLocks noGrp="1"/>
          </p:cNvSpPr>
          <p:nvPr>
            <p:ph type="body" idx="2"/>
          </p:nvPr>
        </p:nvSpPr>
        <p:spPr>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What am I learning today?</a:t>
            </a:r>
            <a:endParaRPr/>
          </a:p>
          <a:p>
            <a:pPr marL="76200" lvl="0" indent="0" algn="l" rtl="0">
              <a:lnSpc>
                <a:spcPct val="100000"/>
              </a:lnSpc>
              <a:spcBef>
                <a:spcPts val="480"/>
              </a:spcBef>
              <a:spcAft>
                <a:spcPts val="0"/>
              </a:spcAft>
              <a:buSzPts val="2400"/>
              <a:buNone/>
            </a:pPr>
            <a:endParaRPr/>
          </a:p>
          <a:p>
            <a:pPr marL="457200" lvl="0" indent="-381000" algn="l" rtl="0">
              <a:lnSpc>
                <a:spcPct val="100000"/>
              </a:lnSpc>
              <a:spcBef>
                <a:spcPts val="480"/>
              </a:spcBef>
              <a:spcAft>
                <a:spcPts val="0"/>
              </a:spcAft>
              <a:buSzPts val="2400"/>
              <a:buChar char="•"/>
            </a:pPr>
            <a:r>
              <a:rPr lang="en-US"/>
              <a:t>Why am I learning this?</a:t>
            </a:r>
            <a:endParaRPr/>
          </a:p>
          <a:p>
            <a:pPr marL="76200" lvl="0" indent="0" algn="l" rtl="0">
              <a:lnSpc>
                <a:spcPct val="100000"/>
              </a:lnSpc>
              <a:spcBef>
                <a:spcPts val="480"/>
              </a:spcBef>
              <a:spcAft>
                <a:spcPts val="0"/>
              </a:spcAft>
              <a:buSzPts val="2400"/>
              <a:buNone/>
            </a:pPr>
            <a:endParaRPr/>
          </a:p>
          <a:p>
            <a:pPr marL="457200" lvl="0" indent="-381000" algn="l" rtl="0">
              <a:lnSpc>
                <a:spcPct val="100000"/>
              </a:lnSpc>
              <a:spcBef>
                <a:spcPts val="480"/>
              </a:spcBef>
              <a:spcAft>
                <a:spcPts val="0"/>
              </a:spcAft>
              <a:buSzPts val="2400"/>
              <a:buChar char="•"/>
            </a:pPr>
            <a:r>
              <a:rPr lang="en-US"/>
              <a:t>How will I know that I have learned it?</a:t>
            </a:r>
            <a:endParaRPr/>
          </a:p>
        </p:txBody>
      </p:sp>
      <p:sp>
        <p:nvSpPr>
          <p:cNvPr id="318" name="Google Shape;318;p52"/>
          <p:cNvSpPr txBox="1">
            <a:spLocks noGrp="1"/>
          </p:cNvSpPr>
          <p:nvPr>
            <p:ph type="body" idx="3"/>
          </p:nvPr>
        </p:nvSpPr>
        <p:spPr>
          <a:prstGeom prst="rect">
            <a:avLst/>
          </a:prstGeom>
          <a:solidFill>
            <a:srgbClr val="003369">
              <a:alpha val="74509"/>
            </a:srgbClr>
          </a:solidFill>
          <a:ln>
            <a:noFill/>
          </a:ln>
        </p:spPr>
        <p:txBody>
          <a:bodyPr spcFirstLastPara="1" wrap="square" lIns="91425" tIns="45700" rIns="91425" bIns="45700" anchor="b" anchorCtr="0">
            <a:normAutofit fontScale="85000" lnSpcReduction="20000"/>
          </a:bodyPr>
          <a:lstStyle/>
          <a:p>
            <a:pPr marL="457200" lvl="0" indent="-228600" algn="l" rtl="0">
              <a:lnSpc>
                <a:spcPct val="100000"/>
              </a:lnSpc>
              <a:spcBef>
                <a:spcPts val="420"/>
              </a:spcBef>
              <a:spcAft>
                <a:spcPts val="0"/>
              </a:spcAft>
              <a:buSzPct val="117647"/>
              <a:buNone/>
            </a:pPr>
            <a:r>
              <a:rPr lang="en-US"/>
              <a:t>Teacher format</a:t>
            </a:r>
            <a:endParaRPr/>
          </a:p>
          <a:p>
            <a:pPr marL="457200" lvl="0" indent="-228600" algn="l" rtl="0">
              <a:lnSpc>
                <a:spcPct val="100000"/>
              </a:lnSpc>
              <a:spcBef>
                <a:spcPts val="420"/>
              </a:spcBef>
              <a:spcAft>
                <a:spcPts val="0"/>
              </a:spcAft>
              <a:buSzPct val="117647"/>
              <a:buNone/>
            </a:pPr>
            <a:r>
              <a:rPr lang="en-US"/>
              <a:t>for success criteria</a:t>
            </a:r>
            <a:endParaRPr/>
          </a:p>
        </p:txBody>
      </p:sp>
      <p:sp>
        <p:nvSpPr>
          <p:cNvPr id="319" name="Google Shape;319;p52"/>
          <p:cNvSpPr txBox="1">
            <a:spLocks noGrp="1"/>
          </p:cNvSpPr>
          <p:nvPr>
            <p:ph type="body" idx="4"/>
          </p:nvPr>
        </p:nvSpPr>
        <p:spPr>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Char char="•"/>
            </a:pPr>
            <a:r>
              <a:rPr lang="en-US"/>
              <a:t>Checklists</a:t>
            </a:r>
            <a:endParaRPr/>
          </a:p>
          <a:p>
            <a:pPr marL="457200" lvl="0" indent="-381000" algn="l" rtl="0">
              <a:lnSpc>
                <a:spcPct val="100000"/>
              </a:lnSpc>
              <a:spcBef>
                <a:spcPts val="480"/>
              </a:spcBef>
              <a:spcAft>
                <a:spcPts val="0"/>
              </a:spcAft>
              <a:buSzPts val="2400"/>
              <a:buChar char="•"/>
            </a:pPr>
            <a:r>
              <a:rPr lang="en-US"/>
              <a:t>Rubrics</a:t>
            </a:r>
            <a:endParaRPr/>
          </a:p>
          <a:p>
            <a:pPr marL="457200" lvl="0" indent="-381000" algn="l" rtl="0">
              <a:lnSpc>
                <a:spcPct val="100000"/>
              </a:lnSpc>
              <a:spcBef>
                <a:spcPts val="480"/>
              </a:spcBef>
              <a:spcAft>
                <a:spcPts val="0"/>
              </a:spcAft>
              <a:buSzPts val="2400"/>
              <a:buChar char="•"/>
            </a:pPr>
            <a:r>
              <a:rPr lang="en-US"/>
              <a:t>“I can…” statements</a:t>
            </a:r>
            <a:endParaRPr/>
          </a:p>
          <a:p>
            <a:pPr marL="457200" lvl="0" indent="-381000" algn="l" rtl="0">
              <a:lnSpc>
                <a:spcPct val="100000"/>
              </a:lnSpc>
              <a:spcBef>
                <a:spcPts val="480"/>
              </a:spcBef>
              <a:spcAft>
                <a:spcPts val="0"/>
              </a:spcAft>
              <a:buSzPts val="2400"/>
              <a:buChar char="•"/>
            </a:pPr>
            <a:r>
              <a:rPr lang="en-US"/>
              <a:t>Exemplars</a:t>
            </a:r>
            <a:endParaRPr/>
          </a:p>
          <a:p>
            <a:pPr marL="457200" lvl="0" indent="-381000" algn="l" rtl="0">
              <a:lnSpc>
                <a:spcPct val="100000"/>
              </a:lnSpc>
              <a:spcBef>
                <a:spcPts val="480"/>
              </a:spcBef>
              <a:spcAft>
                <a:spcPts val="0"/>
              </a:spcAft>
              <a:buSzPts val="2400"/>
              <a:buChar char="•"/>
            </a:pPr>
            <a:r>
              <a:rPr lang="en-US"/>
              <a:t>Modeling and demonstrating</a:t>
            </a:r>
            <a:endParaRPr/>
          </a:p>
          <a:p>
            <a:pPr marL="457200" lvl="0" indent="-381000" algn="l" rtl="0">
              <a:lnSpc>
                <a:spcPct val="100000"/>
              </a:lnSpc>
              <a:spcBef>
                <a:spcPts val="480"/>
              </a:spcBef>
              <a:spcAft>
                <a:spcPts val="0"/>
              </a:spcAft>
              <a:buSzPts val="2400"/>
              <a:buChar char="•"/>
            </a:pPr>
            <a:r>
              <a:rPr lang="en-US"/>
              <a:t>Negotiation</a:t>
            </a:r>
            <a:endParaRPr/>
          </a:p>
          <a:p>
            <a:pPr marL="457200" lvl="0" indent="-381000" algn="l" rtl="0">
              <a:lnSpc>
                <a:spcPct val="100000"/>
              </a:lnSpc>
              <a:spcBef>
                <a:spcPts val="480"/>
              </a:spcBef>
              <a:spcAft>
                <a:spcPts val="0"/>
              </a:spcAft>
              <a:buSzPts val="2400"/>
              <a:buChar char="•"/>
            </a:pPr>
            <a:r>
              <a:rPr lang="en-US"/>
              <a:t>Other?</a:t>
            </a:r>
            <a:endParaRPr/>
          </a:p>
          <a:p>
            <a:pPr marL="457200" lvl="0" indent="-228600" algn="l" rtl="0">
              <a:lnSpc>
                <a:spcPct val="100000"/>
              </a:lnSpc>
              <a:spcBef>
                <a:spcPts val="48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Strategy #2: Eliciting evidence of learners’ achievement</a:t>
            </a:r>
            <a:endParaRPr/>
          </a:p>
          <a:p>
            <a:pPr marL="0" lvl="0" indent="0" algn="ctr" rtl="0">
              <a:lnSpc>
                <a:spcPct val="100000"/>
              </a:lnSpc>
              <a:spcBef>
                <a:spcPts val="0"/>
              </a:spcBef>
              <a:spcAft>
                <a:spcPts val="0"/>
              </a:spcAft>
              <a:buSzPct val="111111"/>
              <a:buNone/>
            </a:pPr>
            <a:endParaRPr/>
          </a:p>
        </p:txBody>
      </p:sp>
      <p:sp>
        <p:nvSpPr>
          <p:cNvPr id="2" name="Text Placeholder 1">
            <a:extLst>
              <a:ext uri="{FF2B5EF4-FFF2-40B4-BE49-F238E27FC236}">
                <a16:creationId xmlns:a16="http://schemas.microsoft.com/office/drawing/2014/main" id="{AA6502A0-3A67-0FD9-302C-0E766442E0CB}"/>
              </a:ext>
            </a:extLst>
          </p:cNvPr>
          <p:cNvSpPr>
            <a:spLocks noGrp="1"/>
          </p:cNvSpPr>
          <p:nvPr>
            <p:ph type="body" idx="4"/>
          </p:nvPr>
        </p:nvSpPr>
        <p:spPr/>
        <p:txBody>
          <a:bodyPr/>
          <a:lstStyle/>
          <a:p>
            <a:r>
              <a:rPr lang="en-US" dirty="0"/>
              <a:t>Choral response (with think time and clear signal)</a:t>
            </a:r>
          </a:p>
          <a:p>
            <a:r>
              <a:rPr lang="en-US" dirty="0"/>
              <a:t>White boards</a:t>
            </a:r>
          </a:p>
          <a:p>
            <a:r>
              <a:rPr lang="en-US" dirty="0"/>
              <a:t>Popsicle sticks</a:t>
            </a:r>
          </a:p>
          <a:p>
            <a:r>
              <a:rPr lang="en-US" dirty="0"/>
              <a:t>Partners</a:t>
            </a:r>
          </a:p>
          <a:p>
            <a:r>
              <a:rPr lang="en-US" dirty="0"/>
              <a:t>Discussion groups</a:t>
            </a:r>
          </a:p>
          <a:p>
            <a:r>
              <a:rPr lang="en-US" dirty="0"/>
              <a:t>Exit tickets</a:t>
            </a:r>
          </a:p>
        </p:txBody>
      </p:sp>
      <p:pic>
        <p:nvPicPr>
          <p:cNvPr id="329" name="Google Shape;329;p53" descr="Know when and how to say 'No'"/>
          <p:cNvPicPr preferRelativeResize="0"/>
          <p:nvPr/>
        </p:nvPicPr>
        <p:blipFill rotWithShape="1">
          <a:blip r:embed="rId3">
            <a:alphaModFix/>
          </a:blip>
          <a:srcRect/>
          <a:stretch/>
        </p:blipFill>
        <p:spPr>
          <a:xfrm>
            <a:off x="457200" y="2557773"/>
            <a:ext cx="4038600" cy="2761247"/>
          </a:xfrm>
          <a:prstGeom prst="rect">
            <a:avLst/>
          </a:prstGeom>
          <a:noFill/>
          <a:ln>
            <a:noFill/>
          </a:ln>
        </p:spPr>
      </p:pic>
      <p:sp>
        <p:nvSpPr>
          <p:cNvPr id="6" name="Text Placeholder 5">
            <a:extLst>
              <a:ext uri="{FF2B5EF4-FFF2-40B4-BE49-F238E27FC236}">
                <a16:creationId xmlns:a16="http://schemas.microsoft.com/office/drawing/2014/main" id="{96491383-D8A0-A73E-BCD3-A7555DEDE4F7}"/>
              </a:ext>
            </a:extLst>
          </p:cNvPr>
          <p:cNvSpPr>
            <a:spLocks noGrp="1"/>
          </p:cNvSpPr>
          <p:nvPr>
            <p:ph type="body" idx="3"/>
          </p:nvPr>
        </p:nvSpPr>
        <p:spPr/>
        <p:txBody>
          <a:bodyPr/>
          <a:lstStyle/>
          <a:p>
            <a:r>
              <a:rPr lang="en-US" dirty="0"/>
              <a:t>Response Systems</a:t>
            </a:r>
          </a:p>
        </p:txBody>
      </p:sp>
      <p:sp>
        <p:nvSpPr>
          <p:cNvPr id="8" name="Text Placeholder 7">
            <a:extLst>
              <a:ext uri="{FF2B5EF4-FFF2-40B4-BE49-F238E27FC236}">
                <a16:creationId xmlns:a16="http://schemas.microsoft.com/office/drawing/2014/main" id="{CB191573-E34E-59B4-56D8-4E4E244AE8A7}"/>
              </a:ext>
            </a:extLst>
          </p:cNvPr>
          <p:cNvSpPr>
            <a:spLocks noGrp="1"/>
          </p:cNvSpPr>
          <p:nvPr>
            <p:ph type="body" idx="1"/>
          </p:nvPr>
        </p:nvSpPr>
        <p:spPr/>
        <p:txBody>
          <a:bodyPr/>
          <a:lstStyle/>
          <a:p>
            <a:r>
              <a:rPr lang="en-US" dirty="0"/>
              <a:t>Just Say No to Calling on Volunteers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100000"/>
              </a:lnSpc>
              <a:spcBef>
                <a:spcPts val="360"/>
              </a:spcBef>
              <a:spcAft>
                <a:spcPts val="0"/>
              </a:spcAft>
              <a:buSzPct val="74844"/>
              <a:buNone/>
            </a:pPr>
            <a:r>
              <a:rPr lang="en-US" sz="2600" u="sng"/>
              <a:t>Feedback is most effective when:</a:t>
            </a:r>
            <a:endParaRPr/>
          </a:p>
          <a:p>
            <a:pPr marL="114300" lvl="0" indent="0" algn="l" rtl="0">
              <a:lnSpc>
                <a:spcPct val="100000"/>
              </a:lnSpc>
              <a:spcBef>
                <a:spcPts val="360"/>
              </a:spcBef>
              <a:spcAft>
                <a:spcPts val="0"/>
              </a:spcAft>
              <a:buSzPct val="74844"/>
              <a:buNone/>
            </a:pPr>
            <a:endParaRPr sz="2600"/>
          </a:p>
          <a:p>
            <a:pPr marL="457200" lvl="0" indent="-342900" algn="l" rtl="0">
              <a:lnSpc>
                <a:spcPct val="120000"/>
              </a:lnSpc>
              <a:spcBef>
                <a:spcPts val="360"/>
              </a:spcBef>
              <a:spcAft>
                <a:spcPts val="0"/>
              </a:spcAft>
              <a:buSzPct val="74844"/>
              <a:buFont typeface="Noto Sans Symbols"/>
              <a:buChar char="⮚"/>
            </a:pPr>
            <a:r>
              <a:rPr lang="en-US" sz="2600"/>
              <a:t>The relationship between the teacher and student needs to be a positive one.</a:t>
            </a:r>
            <a:endParaRPr/>
          </a:p>
          <a:p>
            <a:pPr marL="457200" lvl="0" indent="-228600" algn="l" rtl="0">
              <a:lnSpc>
                <a:spcPct val="120000"/>
              </a:lnSpc>
              <a:spcBef>
                <a:spcPts val="360"/>
              </a:spcBef>
              <a:spcAft>
                <a:spcPts val="0"/>
              </a:spcAft>
              <a:buSzPct val="74844"/>
              <a:buFont typeface="Noto Sans Symbols"/>
              <a:buNone/>
            </a:pPr>
            <a:endParaRPr sz="2600"/>
          </a:p>
          <a:p>
            <a:pPr marL="457200" lvl="0" indent="-342900" algn="l" rtl="0">
              <a:lnSpc>
                <a:spcPct val="110000"/>
              </a:lnSpc>
              <a:spcBef>
                <a:spcPts val="360"/>
              </a:spcBef>
              <a:spcAft>
                <a:spcPts val="0"/>
              </a:spcAft>
              <a:buSzPct val="74844"/>
              <a:buFont typeface="Noto Sans Symbols"/>
              <a:buChar char="⮚"/>
            </a:pPr>
            <a:r>
              <a:rPr lang="en-US" sz="2600"/>
              <a:t>The teacher needs to be seen as credible in the eyes of the student.</a:t>
            </a:r>
            <a:endParaRPr/>
          </a:p>
          <a:p>
            <a:pPr marL="114300" lvl="0" indent="0" algn="l" rtl="0">
              <a:lnSpc>
                <a:spcPct val="110000"/>
              </a:lnSpc>
              <a:spcBef>
                <a:spcPts val="360"/>
              </a:spcBef>
              <a:spcAft>
                <a:spcPts val="0"/>
              </a:spcAft>
              <a:buSzPct val="74844"/>
              <a:buNone/>
            </a:pPr>
            <a:endParaRPr sz="2600"/>
          </a:p>
          <a:p>
            <a:pPr marL="457200" lvl="0" indent="-342900" algn="l" rtl="0">
              <a:lnSpc>
                <a:spcPct val="110000"/>
              </a:lnSpc>
              <a:spcBef>
                <a:spcPts val="360"/>
              </a:spcBef>
              <a:spcAft>
                <a:spcPts val="0"/>
              </a:spcAft>
              <a:buSzPct val="74844"/>
              <a:buFont typeface="Noto Sans Symbols"/>
              <a:buChar char="⮚"/>
            </a:pPr>
            <a:r>
              <a:rPr lang="en-US" sz="2600"/>
              <a:t>The climate of the classroom needs to be such that errors are not viewed with shame, but as part of the learning process.</a:t>
            </a:r>
            <a:endParaRPr/>
          </a:p>
        </p:txBody>
      </p:sp>
      <p:sp>
        <p:nvSpPr>
          <p:cNvPr id="336" name="Google Shape;336;p5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Strategy #3: Provide feedback that moves learning forward</a:t>
            </a:r>
            <a:endParaRPr/>
          </a:p>
        </p:txBody>
      </p:sp>
      <p:sp>
        <p:nvSpPr>
          <p:cNvPr id="337" name="Google Shape;337;p55"/>
          <p:cNvSpPr txBox="1"/>
          <p:nvPr/>
        </p:nvSpPr>
        <p:spPr>
          <a:xfrm>
            <a:off x="228600" y="6256700"/>
            <a:ext cx="733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The Distance Learning Playbook p. 151</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3e147736c6_0_14"/>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22</a:t>
            </a:r>
            <a:endParaRPr/>
          </a:p>
        </p:txBody>
      </p:sp>
      <p:pic>
        <p:nvPicPr>
          <p:cNvPr id="344" name="Google Shape;344;g23e147736c6_0_14" descr="A screenshot of a computer screen&#10;&#10;Description automatically generated with low confidence"/>
          <p:cNvPicPr preferRelativeResize="0"/>
          <p:nvPr/>
        </p:nvPicPr>
        <p:blipFill>
          <a:blip r:embed="rId3">
            <a:alphaModFix/>
          </a:blip>
          <a:stretch>
            <a:fillRect/>
          </a:stretch>
        </p:blipFill>
        <p:spPr>
          <a:xfrm>
            <a:off x="461275" y="1709014"/>
            <a:ext cx="8083376" cy="3462288"/>
          </a:xfrm>
          <a:prstGeom prst="rect">
            <a:avLst/>
          </a:prstGeom>
          <a:noFill/>
          <a:ln>
            <a:noFill/>
          </a:ln>
        </p:spPr>
      </p:pic>
      <p:pic>
        <p:nvPicPr>
          <p:cNvPr id="345" name="Google Shape;345;g23e147736c6_0_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8"/>
          <p:cNvSpPr txBox="1"/>
          <p:nvPr/>
        </p:nvSpPr>
        <p:spPr>
          <a:xfrm>
            <a:off x="367588" y="5504000"/>
            <a:ext cx="8630700" cy="90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Feedback should be focused. </a:t>
            </a: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352" name="Google Shape;352;p58" descr="A teacher helping a student with his homework&#10;&#10;Description automatically generated with low confidence"/>
          <p:cNvPicPr preferRelativeResize="0"/>
          <p:nvPr/>
        </p:nvPicPr>
        <p:blipFill rotWithShape="1">
          <a:blip r:embed="rId3">
            <a:alphaModFix/>
          </a:blip>
          <a:srcRect/>
          <a:stretch/>
        </p:blipFill>
        <p:spPr>
          <a:xfrm>
            <a:off x="1909138" y="1718513"/>
            <a:ext cx="5547625" cy="3445600"/>
          </a:xfrm>
          <a:prstGeom prst="rect">
            <a:avLst/>
          </a:prstGeom>
          <a:noFill/>
          <a:ln>
            <a:noFill/>
          </a:ln>
        </p:spPr>
      </p:pic>
      <p:sp>
        <p:nvSpPr>
          <p:cNvPr id="353" name="Google Shape;353;p5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Effective Classroom Feedback:</a:t>
            </a:r>
            <a:endParaRPr/>
          </a:p>
          <a:p>
            <a:pPr marL="0" lvl="0" indent="0" algn="ctr" rtl="0">
              <a:lnSpc>
                <a:spcPct val="100000"/>
              </a:lnSpc>
              <a:spcBef>
                <a:spcPts val="0"/>
              </a:spcBef>
              <a:spcAft>
                <a:spcPts val="0"/>
              </a:spcAft>
              <a:buSzPts val="4000"/>
              <a:buNone/>
            </a:pPr>
            <a:r>
              <a:rPr lang="en-US"/>
              <a:t>Focused and Specific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9"/>
          <p:cNvSpPr txBox="1"/>
          <p:nvPr/>
        </p:nvSpPr>
        <p:spPr>
          <a:xfrm>
            <a:off x="628949" y="2563502"/>
            <a:ext cx="3737100" cy="194826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400" b="0" i="0" u="none" strike="noStrike" cap="none">
                <a:solidFill>
                  <a:srgbClr val="000000"/>
                </a:solidFill>
                <a:latin typeface="Verdana"/>
                <a:ea typeface="Verdana"/>
                <a:cs typeface="Verdana"/>
                <a:sym typeface="Verdana"/>
              </a:rPr>
              <a:t>Feedback should relate to the learning goals that have been shared with students.  </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1" u="none" strike="noStrike" cap="none">
              <a:solidFill>
                <a:srgbClr val="000000"/>
              </a:solidFill>
              <a:latin typeface="Verdana"/>
              <a:ea typeface="Verdana"/>
              <a:cs typeface="Verdana"/>
              <a:sym typeface="Verdana"/>
            </a:endParaRPr>
          </a:p>
        </p:txBody>
      </p:sp>
      <p:pic>
        <p:nvPicPr>
          <p:cNvPr id="360" name="Google Shape;360;p59" descr="A white paper with text on it&#10;&#10;Description automatically generated with low confidence"/>
          <p:cNvPicPr preferRelativeResize="0"/>
          <p:nvPr/>
        </p:nvPicPr>
        <p:blipFill rotWithShape="1">
          <a:blip r:embed="rId3">
            <a:alphaModFix/>
          </a:blip>
          <a:srcRect l="24" t="-453" r="24" b="1225"/>
          <a:stretch/>
        </p:blipFill>
        <p:spPr>
          <a:xfrm>
            <a:off x="4777952" y="1752568"/>
            <a:ext cx="3737100" cy="4091940"/>
          </a:xfrm>
          <a:prstGeom prst="rect">
            <a:avLst/>
          </a:prstGeom>
          <a:noFill/>
          <a:ln w="47625" cap="flat" cmpd="sng">
            <a:solidFill>
              <a:schemeClr val="dk1">
                <a:alpha val="77647"/>
              </a:schemeClr>
            </a:solidFill>
            <a:prstDash val="solid"/>
            <a:round/>
            <a:headEnd type="none" w="sm" len="sm"/>
            <a:tailEnd type="none" w="sm" len="sm"/>
          </a:ln>
        </p:spPr>
      </p:pic>
      <p:sp>
        <p:nvSpPr>
          <p:cNvPr id="361" name="Google Shape;361;p5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Effective Classroom Feedback: Related to Learning Goals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0"/>
          <p:cNvSpPr txBox="1">
            <a:spLocks noGrp="1"/>
          </p:cNvSpPr>
          <p:nvPr>
            <p:ph type="body" idx="1"/>
          </p:nvPr>
        </p:nvSpPr>
        <p:spPr>
          <a:xfrm>
            <a:off x="5029199" y="1600201"/>
            <a:ext cx="3657601" cy="4571999"/>
          </a:xfrm>
          <a:prstGeom prst="rect">
            <a:avLst/>
          </a:prstGeom>
          <a:noFill/>
          <a:ln>
            <a:noFill/>
          </a:ln>
        </p:spPr>
        <p:txBody>
          <a:bodyPr spcFirstLastPara="1" wrap="square" lIns="91425" tIns="45700" rIns="91425" bIns="45700" anchor="ctr" anchorCtr="0">
            <a:normAutofit/>
          </a:bodyPr>
          <a:lstStyle/>
          <a:p>
            <a:pPr marL="457200" lvl="0" indent="-342900" algn="l" rtl="0">
              <a:lnSpc>
                <a:spcPct val="100000"/>
              </a:lnSpc>
              <a:spcBef>
                <a:spcPts val="360"/>
              </a:spcBef>
              <a:spcAft>
                <a:spcPts val="0"/>
              </a:spcAft>
              <a:buSzPts val="1800"/>
              <a:buChar char="•"/>
            </a:pPr>
            <a:r>
              <a:rPr lang="en-US" sz="2400" dirty="0"/>
              <a:t>What formats do teachers use to explain success criteria to students?</a:t>
            </a:r>
            <a:endParaRPr dirty="0"/>
          </a:p>
          <a:p>
            <a:pPr marL="457200" lvl="0" indent="-228600" algn="l" rtl="0">
              <a:lnSpc>
                <a:spcPct val="100000"/>
              </a:lnSpc>
              <a:spcBef>
                <a:spcPts val="360"/>
              </a:spcBef>
              <a:spcAft>
                <a:spcPts val="0"/>
              </a:spcAft>
              <a:buSzPts val="1800"/>
              <a:buNone/>
            </a:pPr>
            <a:endParaRPr sz="2800" dirty="0"/>
          </a:p>
          <a:p>
            <a:pPr marL="457200" lvl="0" indent="-342900" algn="l" rtl="0">
              <a:lnSpc>
                <a:spcPct val="100000"/>
              </a:lnSpc>
              <a:spcBef>
                <a:spcPts val="360"/>
              </a:spcBef>
              <a:spcAft>
                <a:spcPts val="0"/>
              </a:spcAft>
              <a:buSzPts val="1800"/>
              <a:buChar char="•"/>
            </a:pPr>
            <a:r>
              <a:rPr lang="en-US" sz="2400" dirty="0"/>
              <a:t>Discuss where in your building do you see examples of feedback that moves learning forward (yourself and others).</a:t>
            </a:r>
            <a:endParaRPr dirty="0"/>
          </a:p>
          <a:p>
            <a:pPr marL="457200" lvl="0" indent="-228600" algn="l" rtl="0">
              <a:lnSpc>
                <a:spcPct val="100000"/>
              </a:lnSpc>
              <a:spcBef>
                <a:spcPts val="360"/>
              </a:spcBef>
              <a:spcAft>
                <a:spcPts val="0"/>
              </a:spcAft>
              <a:buSzPts val="1800"/>
              <a:buNone/>
            </a:pPr>
            <a:endParaRPr dirty="0"/>
          </a:p>
        </p:txBody>
      </p:sp>
      <p:sp>
        <p:nvSpPr>
          <p:cNvPr id="368" name="Google Shape;368;p6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Take a minute….</a:t>
            </a:r>
            <a:endParaRPr dirty="0"/>
          </a:p>
        </p:txBody>
      </p:sp>
      <p:pic>
        <p:nvPicPr>
          <p:cNvPr id="369" name="Google Shape;369;p60" descr="Two blue chairs on a beach&#10;&#10;Description automatically generated with medium confidence"/>
          <p:cNvPicPr preferRelativeResize="0"/>
          <p:nvPr/>
        </p:nvPicPr>
        <p:blipFill>
          <a:blip r:embed="rId3">
            <a:alphaModFix/>
          </a:blip>
          <a:stretch>
            <a:fillRect/>
          </a:stretch>
        </p:blipFill>
        <p:spPr>
          <a:xfrm>
            <a:off x="320900" y="2096950"/>
            <a:ext cx="4571999" cy="3319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2800"/>
              <a:t>Success Criteria</a:t>
            </a:r>
            <a:endParaRPr sz="2800"/>
          </a:p>
        </p:txBody>
      </p:sp>
      <p:sp>
        <p:nvSpPr>
          <p:cNvPr id="138" name="Google Shape;138;p32"/>
          <p:cNvSpPr txBox="1">
            <a:spLocks noGrp="1"/>
          </p:cNvSpPr>
          <p:nvPr>
            <p:ph type="body" idx="1"/>
          </p:nvPr>
        </p:nvSpPr>
        <p:spPr>
          <a:xfrm>
            <a:off x="3575050" y="1575377"/>
            <a:ext cx="5111750" cy="4372502"/>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114300" lvl="0" indent="0" algn="l" rtl="0">
              <a:lnSpc>
                <a:spcPct val="100000"/>
              </a:lnSpc>
              <a:spcBef>
                <a:spcPts val="640"/>
              </a:spcBef>
              <a:spcAft>
                <a:spcPts val="0"/>
              </a:spcAft>
              <a:buSzPts val="3200"/>
              <a:buNone/>
            </a:pPr>
            <a:endParaRPr/>
          </a:p>
          <a:p>
            <a:pPr marL="457200" lvl="0" indent="0" algn="l" rtl="0">
              <a:lnSpc>
                <a:spcPct val="100000"/>
              </a:lnSpc>
              <a:spcBef>
                <a:spcPts val="560"/>
              </a:spcBef>
              <a:spcAft>
                <a:spcPts val="0"/>
              </a:spcAft>
              <a:buNone/>
            </a:pPr>
            <a:r>
              <a:rPr lang="en-US" sz="2400"/>
              <a:t>Explain the different forms of student responses and when/how to use them</a:t>
            </a:r>
            <a:endParaRPr/>
          </a:p>
          <a:p>
            <a:pPr marL="914400" lvl="1" indent="-228600" algn="l" rtl="0">
              <a:lnSpc>
                <a:spcPct val="100000"/>
              </a:lnSpc>
              <a:spcBef>
                <a:spcPts val="560"/>
              </a:spcBef>
              <a:spcAft>
                <a:spcPts val="0"/>
              </a:spcAft>
              <a:buSzPts val="2800"/>
              <a:buFont typeface="Arial"/>
              <a:buNone/>
            </a:pPr>
            <a:endParaRPr sz="2400"/>
          </a:p>
          <a:p>
            <a:pPr marL="457200" lvl="0" indent="0" algn="l" rtl="0">
              <a:lnSpc>
                <a:spcPct val="100000"/>
              </a:lnSpc>
              <a:spcBef>
                <a:spcPts val="560"/>
              </a:spcBef>
              <a:spcAft>
                <a:spcPts val="0"/>
              </a:spcAft>
              <a:buNone/>
            </a:pPr>
            <a:endParaRPr/>
          </a:p>
        </p:txBody>
      </p:sp>
      <p:pic>
        <p:nvPicPr>
          <p:cNvPr id="139" name="Google Shape;139;p32" descr="Hotel Bethany Beach | Bethany Beach DE Boutique Hotel | Official Site"/>
          <p:cNvPicPr preferRelativeResize="0"/>
          <p:nvPr/>
        </p:nvPicPr>
        <p:blipFill rotWithShape="1">
          <a:blip r:embed="rId3">
            <a:alphaModFix/>
          </a:blip>
          <a:srcRect/>
          <a:stretch/>
        </p:blipFill>
        <p:spPr>
          <a:xfrm>
            <a:off x="577025" y="1575378"/>
            <a:ext cx="2659951" cy="4372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   Strategy #4. Having students help each other learn</a:t>
            </a:r>
            <a:endParaRPr/>
          </a:p>
        </p:txBody>
      </p:sp>
      <p:sp>
        <p:nvSpPr>
          <p:cNvPr id="376" name="Google Shape;376;p61"/>
          <p:cNvSpPr txBox="1"/>
          <p:nvPr/>
        </p:nvSpPr>
        <p:spPr>
          <a:xfrm>
            <a:off x="531956" y="1678475"/>
            <a:ext cx="7720200" cy="4710000"/>
          </a:xfrm>
          <a:prstGeom prst="rect">
            <a:avLst/>
          </a:prstGeom>
          <a:noFill/>
          <a:ln>
            <a:noFill/>
          </a:ln>
        </p:spPr>
        <p:txBody>
          <a:bodyPr spcFirstLastPara="1" wrap="square" lIns="91425" tIns="91425" rIns="91425" bIns="91425" anchor="t" anchorCtr="0">
            <a:spAutoFit/>
          </a:bodyPr>
          <a:lstStyle/>
          <a:p>
            <a:pPr marL="38100" marR="0" lvl="0" indent="0" algn="ctr"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Cooperative learning with a group goal </a:t>
            </a:r>
            <a:r>
              <a:rPr lang="en-US" sz="2400" b="1" i="1" u="none" strike="noStrike" cap="none">
                <a:solidFill>
                  <a:srgbClr val="000000"/>
                </a:solidFill>
                <a:latin typeface="Verdana"/>
                <a:ea typeface="Verdana"/>
                <a:cs typeface="Verdana"/>
                <a:sym typeface="Verdana"/>
              </a:rPr>
              <a:t>and </a:t>
            </a:r>
            <a:r>
              <a:rPr lang="en-US" sz="2400" b="0" i="0" u="none" strike="noStrike" cap="none">
                <a:solidFill>
                  <a:srgbClr val="000000"/>
                </a:solidFill>
                <a:latin typeface="Verdana"/>
                <a:ea typeface="Verdana"/>
                <a:cs typeface="Verdana"/>
                <a:sym typeface="Verdana"/>
              </a:rPr>
              <a:t>individual accountability</a:t>
            </a:r>
            <a:endParaRPr/>
          </a:p>
          <a:p>
            <a:pPr marL="38100" marR="0" lvl="0" indent="0" algn="l" rtl="0">
              <a:lnSpc>
                <a:spcPct val="100000"/>
              </a:lnSpc>
              <a:spcBef>
                <a:spcPts val="0"/>
              </a:spcBef>
              <a:spcAft>
                <a:spcPts val="0"/>
              </a:spcAft>
              <a:buNone/>
            </a:pP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Discussion</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Partner work</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Collaboration</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Peer tutoring</a:t>
            </a:r>
            <a:endParaRPr sz="2400" b="0" i="0" u="none" strike="noStrike" cap="none">
              <a:solidFill>
                <a:srgbClr val="000000"/>
              </a:solidFill>
              <a:latin typeface="Verdana"/>
              <a:ea typeface="Verdana"/>
              <a:cs typeface="Verdana"/>
              <a:sym typeface="Verdana"/>
            </a:endParaRPr>
          </a:p>
          <a:p>
            <a:pPr marL="381000" marR="0" lvl="0" indent="-3429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Verdana"/>
                <a:ea typeface="Verdana"/>
                <a:cs typeface="Verdana"/>
                <a:sym typeface="Verdana"/>
              </a:rPr>
              <a:t>Turn and talk</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endParaRPr sz="2400">
              <a:latin typeface="Verdana"/>
              <a:ea typeface="Verdana"/>
              <a:cs typeface="Verdana"/>
              <a:sym typeface="Verdana"/>
            </a:endParaRPr>
          </a:p>
          <a:p>
            <a:pPr marL="0" marR="0" lvl="0" indent="0" algn="ctr" rtl="0">
              <a:lnSpc>
                <a:spcPct val="100000"/>
              </a:lnSpc>
              <a:spcBef>
                <a:spcPts val="0"/>
              </a:spcBef>
              <a:spcAft>
                <a:spcPts val="0"/>
              </a:spcAft>
              <a:buNone/>
            </a:pPr>
            <a:r>
              <a:rPr lang="en-US" sz="2400" b="0" i="0" u="none" strike="noStrike" cap="none">
                <a:solidFill>
                  <a:schemeClr val="accent3"/>
                </a:solidFill>
                <a:latin typeface="Verdana"/>
                <a:ea typeface="Verdana"/>
                <a:cs typeface="Verdana"/>
                <a:sym typeface="Verdana"/>
              </a:rPr>
              <a:t>Important: </a:t>
            </a:r>
            <a:r>
              <a:rPr lang="en-US" sz="2400" b="0" i="0" u="none" strike="noStrike" cap="none">
                <a:solidFill>
                  <a:srgbClr val="000000"/>
                </a:solidFill>
                <a:latin typeface="Verdana"/>
                <a:ea typeface="Verdana"/>
                <a:cs typeface="Verdana"/>
                <a:sym typeface="Verdana"/>
              </a:rPr>
              <a:t>Students need to be taught </a:t>
            </a:r>
            <a:endParaRPr/>
          </a:p>
          <a:p>
            <a:pPr marL="0" marR="0" lvl="0" indent="0" algn="ctr"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how to collaborate</a:t>
            </a:r>
            <a:endParaRPr sz="2400" b="0" i="0" u="none" strike="noStrike" cap="none">
              <a:solidFill>
                <a:srgbClr val="000000"/>
              </a:solidFill>
              <a:latin typeface="Verdana"/>
              <a:ea typeface="Verdana"/>
              <a:cs typeface="Verdana"/>
              <a:sym typeface="Verdana"/>
            </a:endParaRPr>
          </a:p>
        </p:txBody>
      </p:sp>
      <p:pic>
        <p:nvPicPr>
          <p:cNvPr id="377" name="Google Shape;377;p61" descr="A group of women looking at a computer&#10;&#10;Description automatically generated with medium confidence"/>
          <p:cNvPicPr preferRelativeResize="0"/>
          <p:nvPr/>
        </p:nvPicPr>
        <p:blipFill rotWithShape="1">
          <a:blip r:embed="rId3">
            <a:alphaModFix/>
          </a:blip>
          <a:srcRect/>
          <a:stretch/>
        </p:blipFill>
        <p:spPr>
          <a:xfrm>
            <a:off x="4571999" y="2930652"/>
            <a:ext cx="3502152" cy="19339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Peer Critiques</a:t>
            </a:r>
            <a:endParaRPr/>
          </a:p>
        </p:txBody>
      </p:sp>
      <p:pic>
        <p:nvPicPr>
          <p:cNvPr id="384" name="Google Shape;384;p62" descr="A group of people sitting at a table&#10;&#10;Description automatically generated with low confidence">
            <a:hlinkClick r:id="rId3"/>
          </p:cNvPr>
          <p:cNvPicPr preferRelativeResize="0"/>
          <p:nvPr/>
        </p:nvPicPr>
        <p:blipFill rotWithShape="1">
          <a:blip r:embed="rId4">
            <a:alphaModFix/>
          </a:blip>
          <a:srcRect/>
          <a:stretch/>
        </p:blipFill>
        <p:spPr>
          <a:xfrm>
            <a:off x="1465238" y="1612173"/>
            <a:ext cx="6502624" cy="4215100"/>
          </a:xfrm>
          <a:prstGeom prst="rect">
            <a:avLst/>
          </a:prstGeom>
          <a:noFill/>
          <a:ln w="9525" cap="flat" cmpd="sng">
            <a:solidFill>
              <a:schemeClr val="dk1"/>
            </a:solidFill>
            <a:prstDash val="solid"/>
            <a:round/>
            <a:headEnd type="none" w="sm" len="sm"/>
            <a:tailEnd type="none" w="sm" len="sm"/>
          </a:ln>
        </p:spPr>
      </p:pic>
      <p:sp>
        <p:nvSpPr>
          <p:cNvPr id="385" name="Google Shape;385;p62"/>
          <p:cNvSpPr txBox="1"/>
          <p:nvPr/>
        </p:nvSpPr>
        <p:spPr>
          <a:xfrm>
            <a:off x="198100" y="5827275"/>
            <a:ext cx="6816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3"/>
              </a:rPr>
              <a:t>Peer critiques video</a:t>
            </a:r>
            <a:r>
              <a:rPr lang="en-US" sz="1200" u="sng">
                <a:solidFill>
                  <a:srgbClr val="074A24"/>
                </a:solidFill>
                <a:latin typeface="Calibri"/>
                <a:ea typeface="Calibri"/>
                <a:cs typeface="Calibri"/>
                <a:sym typeface="Calibri"/>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txBox="1"/>
          <p:nvPr/>
        </p:nvSpPr>
        <p:spPr>
          <a:xfrm>
            <a:off x="457200" y="1720516"/>
            <a:ext cx="5649900" cy="49702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400" b="0" i="0" u="none" strike="noStrike" cap="none" dirty="0">
                <a:solidFill>
                  <a:srgbClr val="00B0F0"/>
                </a:solidFill>
                <a:latin typeface="Verdana"/>
                <a:ea typeface="Verdana"/>
                <a:cs typeface="Verdana"/>
                <a:sym typeface="Verdana"/>
              </a:rPr>
              <a:t>Self-regulated Learning</a:t>
            </a:r>
            <a:endParaRPr sz="2400" b="0" i="0" u="none" strike="noStrike" cap="none" dirty="0">
              <a:solidFill>
                <a:srgbClr val="00B0F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dirty="0">
                <a:solidFill>
                  <a:srgbClr val="000000"/>
                </a:solidFill>
                <a:latin typeface="Verdana"/>
                <a:ea typeface="Verdana"/>
                <a:cs typeface="Verdana"/>
                <a:sym typeface="Verdana"/>
              </a:rPr>
              <a:t>Share learning goals</a:t>
            </a:r>
            <a:endParaRPr sz="2400" b="0" i="0" u="none" strike="noStrike" cap="none" dirty="0">
              <a:solidFill>
                <a:srgbClr val="00000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dirty="0">
                <a:solidFill>
                  <a:srgbClr val="000000"/>
                </a:solidFill>
                <a:latin typeface="Verdana"/>
                <a:ea typeface="Verdana"/>
                <a:cs typeface="Verdana"/>
                <a:sym typeface="Verdana"/>
              </a:rPr>
              <a:t>Promote the belief that learning is incremental</a:t>
            </a:r>
            <a:endParaRPr sz="2400" b="0" i="0" u="none" strike="noStrike" cap="none" dirty="0">
              <a:solidFill>
                <a:srgbClr val="00000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dirty="0">
                <a:solidFill>
                  <a:srgbClr val="000000"/>
                </a:solidFill>
                <a:latin typeface="Verdana"/>
                <a:ea typeface="Verdana"/>
                <a:cs typeface="Verdana"/>
                <a:sym typeface="Verdana"/>
              </a:rPr>
              <a:t>Decrease comparisons with others</a:t>
            </a:r>
            <a:endParaRPr sz="2400" b="0" i="0" u="none" strike="noStrike" cap="none" dirty="0">
              <a:solidFill>
                <a:srgbClr val="000000"/>
              </a:solidFill>
              <a:latin typeface="Verdana"/>
              <a:ea typeface="Verdana"/>
              <a:cs typeface="Verdana"/>
              <a:sym typeface="Verdana"/>
            </a:endParaRPr>
          </a:p>
          <a:p>
            <a:pPr marL="381000" marR="0" lvl="2" indent="-342900" algn="l" rtl="0">
              <a:lnSpc>
                <a:spcPct val="100000"/>
              </a:lnSpc>
              <a:spcBef>
                <a:spcPts val="0"/>
              </a:spcBef>
              <a:spcAft>
                <a:spcPts val="0"/>
              </a:spcAft>
              <a:buClr>
                <a:srgbClr val="000000"/>
              </a:buClr>
              <a:buSzPts val="3000"/>
              <a:buFont typeface="Arial"/>
              <a:buChar char="•"/>
            </a:pPr>
            <a:r>
              <a:rPr lang="en-US" sz="2400" b="0" i="0" u="none" strike="noStrike" cap="none" dirty="0">
                <a:solidFill>
                  <a:srgbClr val="000000"/>
                </a:solidFill>
                <a:latin typeface="Verdana"/>
                <a:ea typeface="Verdana"/>
                <a:cs typeface="Verdana"/>
                <a:sym typeface="Verdana"/>
              </a:rPr>
              <a:t>Provide feedback that moves them forward</a:t>
            </a:r>
            <a:endParaRPr sz="2400" b="0" i="0" u="none" strike="noStrike" cap="none" dirty="0">
              <a:solidFill>
                <a:srgbClr val="000000"/>
              </a:solidFill>
              <a:latin typeface="Verdana"/>
              <a:ea typeface="Verdana"/>
              <a:cs typeface="Verdana"/>
              <a:sym typeface="Verdana"/>
            </a:endParaRPr>
          </a:p>
          <a:p>
            <a:pPr marL="400050" marR="0" lvl="2" indent="-342900" algn="l" rtl="0">
              <a:lnSpc>
                <a:spcPct val="100000"/>
              </a:lnSpc>
              <a:spcBef>
                <a:spcPts val="0"/>
              </a:spcBef>
              <a:spcAft>
                <a:spcPts val="0"/>
              </a:spcAft>
              <a:buClr>
                <a:srgbClr val="000000"/>
              </a:buClr>
              <a:buSzPts val="2700"/>
              <a:buFont typeface="Arial"/>
              <a:buChar char="•"/>
            </a:pPr>
            <a:r>
              <a:rPr lang="en-US" sz="2400" b="0" i="0" u="none" strike="noStrike" cap="none" dirty="0">
                <a:solidFill>
                  <a:srgbClr val="000000"/>
                </a:solidFill>
                <a:latin typeface="Verdana"/>
                <a:ea typeface="Verdana"/>
                <a:cs typeface="Verdana"/>
                <a:sym typeface="Verdana"/>
              </a:rPr>
              <a:t>Transfer control of the learning from teacher to student </a:t>
            </a:r>
            <a:endParaRPr sz="2400" b="0" i="0" u="none" strike="noStrike" cap="none" dirty="0">
              <a:solidFill>
                <a:srgbClr val="000000"/>
              </a:solidFill>
              <a:latin typeface="Verdana"/>
              <a:ea typeface="Verdana"/>
              <a:cs typeface="Verdana"/>
              <a:sym typeface="Verdana"/>
            </a:endParaRPr>
          </a:p>
        </p:txBody>
      </p:sp>
      <p:pic>
        <p:nvPicPr>
          <p:cNvPr id="392" name="Google Shape;392;p63" descr="A child sitting at a desk looking at a computer&#10;&#10;Description automatically generated with medium confidence"/>
          <p:cNvPicPr preferRelativeResize="0"/>
          <p:nvPr/>
        </p:nvPicPr>
        <p:blipFill rotWithShape="1">
          <a:blip r:embed="rId3">
            <a:alphaModFix/>
          </a:blip>
          <a:srcRect/>
          <a:stretch/>
        </p:blipFill>
        <p:spPr>
          <a:xfrm>
            <a:off x="5948498" y="1569975"/>
            <a:ext cx="2871749" cy="4303024"/>
          </a:xfrm>
          <a:prstGeom prst="rect">
            <a:avLst/>
          </a:prstGeom>
          <a:noFill/>
          <a:ln>
            <a:noFill/>
          </a:ln>
        </p:spPr>
      </p:pic>
      <p:sp>
        <p:nvSpPr>
          <p:cNvPr id="393" name="Google Shape;393;p6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a:t>Strategy #5: Activate students as owners of their own learning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a:t>How to support students to become owners of their learning</a:t>
            </a:r>
            <a:endParaRPr/>
          </a:p>
        </p:txBody>
      </p:sp>
      <p:sp>
        <p:nvSpPr>
          <p:cNvPr id="401" name="Google Shape;401;p65"/>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368300" indent="-342900">
              <a:lnSpc>
                <a:spcPct val="100000"/>
              </a:lnSpc>
              <a:spcBef>
                <a:spcPts val="560"/>
              </a:spcBef>
              <a:buSzPts val="3200"/>
            </a:pPr>
            <a:r>
              <a:rPr lang="en-US" sz="2400" dirty="0"/>
              <a:t>Graphs </a:t>
            </a:r>
            <a:endParaRPr sz="2400" dirty="0"/>
          </a:p>
          <a:p>
            <a:pPr marL="457200" lvl="0" indent="-431800" algn="l" rtl="0">
              <a:lnSpc>
                <a:spcPct val="100000"/>
              </a:lnSpc>
              <a:spcBef>
                <a:spcPts val="560"/>
              </a:spcBef>
              <a:spcAft>
                <a:spcPts val="0"/>
              </a:spcAft>
              <a:buClr>
                <a:schemeClr val="dk1"/>
              </a:buClr>
              <a:buSzPts val="3200"/>
              <a:buChar char="•"/>
            </a:pPr>
            <a:r>
              <a:rPr lang="en-US" sz="2400" dirty="0"/>
              <a:t>Stars on rubrics (video)</a:t>
            </a:r>
            <a:endParaRPr sz="2400" dirty="0"/>
          </a:p>
          <a:p>
            <a:pPr marL="457200" lvl="0" indent="-431800" algn="l" rtl="0">
              <a:lnSpc>
                <a:spcPct val="100000"/>
              </a:lnSpc>
              <a:spcBef>
                <a:spcPts val="560"/>
              </a:spcBef>
              <a:spcAft>
                <a:spcPts val="0"/>
              </a:spcAft>
              <a:buClr>
                <a:schemeClr val="dk1"/>
              </a:buClr>
              <a:buSzPts val="3200"/>
              <a:buChar char="•"/>
            </a:pPr>
            <a:r>
              <a:rPr lang="en-US" sz="2400" dirty="0"/>
              <a:t>Project checklists</a:t>
            </a:r>
            <a:endParaRPr sz="2400" dirty="0"/>
          </a:p>
        </p:txBody>
      </p:sp>
      <p:pic>
        <p:nvPicPr>
          <p:cNvPr id="404" name="Google Shape;404;p65" descr="A person with a towel around his neck&#10;&#10;Description automatically generated"/>
          <p:cNvPicPr preferRelativeResize="0"/>
          <p:nvPr/>
        </p:nvPicPr>
        <p:blipFill>
          <a:blip r:embed="rId3">
            <a:alphaModFix/>
          </a:blip>
          <a:stretch>
            <a:fillRect/>
          </a:stretch>
        </p:blipFill>
        <p:spPr>
          <a:xfrm>
            <a:off x="1217700" y="4102675"/>
            <a:ext cx="2353900" cy="2353900"/>
          </a:xfrm>
          <a:prstGeom prst="rect">
            <a:avLst/>
          </a:prstGeom>
          <a:noFill/>
          <a:ln>
            <a:noFill/>
          </a:ln>
        </p:spPr>
      </p:pic>
      <p:sp>
        <p:nvSpPr>
          <p:cNvPr id="3" name="Text Placeholder 2">
            <a:extLst>
              <a:ext uri="{FF2B5EF4-FFF2-40B4-BE49-F238E27FC236}">
                <a16:creationId xmlns:a16="http://schemas.microsoft.com/office/drawing/2014/main" id="{CC5C8BC7-E725-B143-F5C8-EC350B66B186}"/>
              </a:ext>
            </a:extLst>
          </p:cNvPr>
          <p:cNvSpPr>
            <a:spLocks noGrp="1"/>
          </p:cNvSpPr>
          <p:nvPr>
            <p:ph type="body" idx="1"/>
          </p:nvPr>
        </p:nvSpPr>
        <p:spPr/>
        <p:txBody>
          <a:bodyPr/>
          <a:lstStyle/>
          <a:p>
            <a:r>
              <a:rPr lang="en-US" sz="2100" b="1" dirty="0"/>
              <a:t>Individual Tracking</a:t>
            </a:r>
          </a:p>
        </p:txBody>
      </p:sp>
      <p:sp>
        <p:nvSpPr>
          <p:cNvPr id="5" name="Text Placeholder 4">
            <a:extLst>
              <a:ext uri="{FF2B5EF4-FFF2-40B4-BE49-F238E27FC236}">
                <a16:creationId xmlns:a16="http://schemas.microsoft.com/office/drawing/2014/main" id="{280BDA1A-C4A0-BF3C-632A-8BAF59F86321}"/>
              </a:ext>
            </a:extLst>
          </p:cNvPr>
          <p:cNvSpPr>
            <a:spLocks noGrp="1"/>
          </p:cNvSpPr>
          <p:nvPr>
            <p:ph type="body" idx="3"/>
          </p:nvPr>
        </p:nvSpPr>
        <p:spPr/>
        <p:txBody>
          <a:bodyPr/>
          <a:lstStyle/>
          <a:p>
            <a:r>
              <a:rPr lang="en-US" dirty="0"/>
              <a:t>Individual Understanding</a:t>
            </a:r>
          </a:p>
        </p:txBody>
      </p:sp>
      <p:sp>
        <p:nvSpPr>
          <p:cNvPr id="7" name="Text Placeholder 6">
            <a:extLst>
              <a:ext uri="{FF2B5EF4-FFF2-40B4-BE49-F238E27FC236}">
                <a16:creationId xmlns:a16="http://schemas.microsoft.com/office/drawing/2014/main" id="{1139E38C-970D-6DE7-BDA0-926B50E4E495}"/>
              </a:ext>
            </a:extLst>
          </p:cNvPr>
          <p:cNvSpPr>
            <a:spLocks noGrp="1"/>
          </p:cNvSpPr>
          <p:nvPr>
            <p:ph type="body" idx="4"/>
          </p:nvPr>
        </p:nvSpPr>
        <p:spPr/>
        <p:txBody>
          <a:bodyPr/>
          <a:lstStyle/>
          <a:p>
            <a:r>
              <a:rPr lang="en-US" dirty="0"/>
              <a:t>What did we learn today?</a:t>
            </a:r>
          </a:p>
          <a:p>
            <a:r>
              <a:rPr lang="en-US" dirty="0"/>
              <a:t>Learning logs</a:t>
            </a:r>
          </a:p>
          <a:p>
            <a:r>
              <a:rPr lang="en-US" dirty="0"/>
              <a:t>“Personal best” selections</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2" name="Text Placeholder 1">
            <a:extLst>
              <a:ext uri="{FF2B5EF4-FFF2-40B4-BE49-F238E27FC236}">
                <a16:creationId xmlns:a16="http://schemas.microsoft.com/office/drawing/2014/main" id="{CDAA80DF-67C8-96C4-8883-F9BF36B6C402}"/>
              </a:ext>
            </a:extLst>
          </p:cNvPr>
          <p:cNvSpPr>
            <a:spLocks noGrp="1"/>
          </p:cNvSpPr>
          <p:nvPr>
            <p:ph type="body" idx="1"/>
          </p:nvPr>
        </p:nvSpPr>
        <p:spPr/>
        <p:txBody>
          <a:bodyPr/>
          <a:lstStyle/>
          <a:p>
            <a:endParaRPr lang="en-US"/>
          </a:p>
        </p:txBody>
      </p:sp>
      <p:sp>
        <p:nvSpPr>
          <p:cNvPr id="411" name="Google Shape;411;p6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Student self monitoring</a:t>
            </a:r>
            <a:endParaRPr/>
          </a:p>
        </p:txBody>
      </p:sp>
      <p:pic>
        <p:nvPicPr>
          <p:cNvPr id="412" name="Google Shape;412;p66" descr="A person in a blue sweater&#10;&#10;Description automatically generated with low confidence">
            <a:hlinkClick r:id="rId3"/>
          </p:cNvPr>
          <p:cNvPicPr preferRelativeResize="0"/>
          <p:nvPr/>
        </p:nvPicPr>
        <p:blipFill rotWithShape="1">
          <a:blip r:embed="rId4">
            <a:alphaModFix/>
          </a:blip>
          <a:srcRect/>
          <a:stretch/>
        </p:blipFill>
        <p:spPr>
          <a:xfrm>
            <a:off x="228600" y="1614725"/>
            <a:ext cx="8686800" cy="4438026"/>
          </a:xfrm>
          <a:prstGeom prst="rect">
            <a:avLst/>
          </a:prstGeom>
          <a:noFill/>
          <a:ln>
            <a:noFill/>
          </a:ln>
        </p:spPr>
      </p:pic>
      <p:sp>
        <p:nvSpPr>
          <p:cNvPr id="413" name="Google Shape;413;p66"/>
          <p:cNvSpPr txBox="1"/>
          <p:nvPr/>
        </p:nvSpPr>
        <p:spPr>
          <a:xfrm>
            <a:off x="228600" y="6224900"/>
            <a:ext cx="69447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US" sz="1200" u="sng">
                <a:solidFill>
                  <a:schemeClr val="hlink"/>
                </a:solidFill>
                <a:latin typeface="Calibri"/>
                <a:ea typeface="Calibri"/>
                <a:cs typeface="Calibri"/>
                <a:sym typeface="Calibri"/>
                <a:hlinkClick r:id="rId3"/>
              </a:rPr>
              <a:t>Mindy 3:58-7:15</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Data Collection: </a:t>
            </a:r>
            <a:endParaRPr/>
          </a:p>
          <a:p>
            <a:pPr marL="0" lvl="0" indent="0" algn="ctr" rtl="0">
              <a:lnSpc>
                <a:spcPct val="100000"/>
              </a:lnSpc>
              <a:spcBef>
                <a:spcPts val="0"/>
              </a:spcBef>
              <a:spcAft>
                <a:spcPts val="0"/>
              </a:spcAft>
              <a:buSzPts val="4000"/>
              <a:buNone/>
            </a:pPr>
            <a:r>
              <a:rPr lang="en-US"/>
              <a:t>Formative Assessment</a:t>
            </a:r>
            <a:endParaRPr/>
          </a:p>
        </p:txBody>
      </p:sp>
      <p:pic>
        <p:nvPicPr>
          <p:cNvPr id="420" name="Google Shape;420;p67" descr="A white sheet with black text&#10;&#10;Description automatically generated with low confidence"/>
          <p:cNvPicPr preferRelativeResize="0"/>
          <p:nvPr/>
        </p:nvPicPr>
        <p:blipFill rotWithShape="1">
          <a:blip r:embed="rId3">
            <a:alphaModFix/>
          </a:blip>
          <a:srcRect/>
          <a:stretch/>
        </p:blipFill>
        <p:spPr>
          <a:xfrm>
            <a:off x="457200" y="1810625"/>
            <a:ext cx="8322775" cy="354117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7" name="Google Shape;427;p68" descr="Tropical beach"/>
          <p:cNvPicPr preferRelativeResize="0"/>
          <p:nvPr/>
        </p:nvPicPr>
        <p:blipFill rotWithShape="1">
          <a:blip r:embed="rId3">
            <a:alphaModFix amt="90000"/>
          </a:blip>
          <a:srcRect/>
          <a:stretch/>
        </p:blipFill>
        <p:spPr>
          <a:xfrm>
            <a:off x="228600" y="1409127"/>
            <a:ext cx="8686799" cy="4695355"/>
          </a:xfrm>
          <a:prstGeom prst="rect">
            <a:avLst/>
          </a:prstGeom>
          <a:noFill/>
          <a:ln>
            <a:noFill/>
          </a:ln>
        </p:spPr>
      </p:pic>
      <p:sp>
        <p:nvSpPr>
          <p:cNvPr id="429" name="Google Shape;429;p68"/>
          <p:cNvSpPr txBox="1">
            <a:spLocks noGrp="1"/>
          </p:cNvSpPr>
          <p:nvPr>
            <p:ph type="body" idx="1"/>
          </p:nvPr>
        </p:nvSpPr>
        <p:spPr>
          <a:xfrm>
            <a:off x="457199" y="1660996"/>
            <a:ext cx="8229600" cy="4306188"/>
          </a:xfrm>
          <a:prstGeom prst="rect">
            <a:avLst/>
          </a:prstGeom>
          <a:noFill/>
          <a:ln>
            <a:noFill/>
          </a:ln>
        </p:spPr>
        <p:txBody>
          <a:bodyPr spcFirstLastPara="1" wrap="square" lIns="91425" tIns="45700" rIns="91425" bIns="45700" anchor="ctr" anchorCtr="0">
            <a:normAutofit/>
          </a:bodyPr>
          <a:lstStyle/>
          <a:p>
            <a:pPr marL="628650" lvl="0" indent="-514350" algn="l" rtl="0">
              <a:lnSpc>
                <a:spcPct val="110000"/>
              </a:lnSpc>
              <a:spcBef>
                <a:spcPts val="360"/>
              </a:spcBef>
              <a:spcAft>
                <a:spcPts val="0"/>
              </a:spcAft>
              <a:buSzPts val="1800"/>
              <a:buFont typeface="Arial"/>
              <a:buAutoNum type="arabicPeriod"/>
            </a:pPr>
            <a:r>
              <a:rPr lang="en-US" sz="2400"/>
              <a:t>Clarify, share, and understand learning intentions and success criteria</a:t>
            </a:r>
            <a:endParaRPr/>
          </a:p>
          <a:p>
            <a:pPr marL="628650" lvl="0" indent="-514350" algn="l" rtl="0">
              <a:lnSpc>
                <a:spcPct val="150000"/>
              </a:lnSpc>
              <a:spcBef>
                <a:spcPts val="360"/>
              </a:spcBef>
              <a:spcAft>
                <a:spcPts val="0"/>
              </a:spcAft>
              <a:buSzPts val="1800"/>
              <a:buFont typeface="Arial"/>
              <a:buAutoNum type="arabicPeriod"/>
            </a:pPr>
            <a:r>
              <a:rPr lang="en-US" sz="2400"/>
              <a:t>Find out what students have learned</a:t>
            </a:r>
            <a:endParaRPr/>
          </a:p>
          <a:p>
            <a:pPr marL="628650" lvl="0" indent="-514350" algn="l" rtl="0">
              <a:lnSpc>
                <a:spcPct val="150000"/>
              </a:lnSpc>
              <a:spcBef>
                <a:spcPts val="360"/>
              </a:spcBef>
              <a:spcAft>
                <a:spcPts val="0"/>
              </a:spcAft>
              <a:buSzPts val="1800"/>
              <a:buFont typeface="Arial"/>
              <a:buAutoNum type="arabicPeriod"/>
            </a:pPr>
            <a:r>
              <a:rPr lang="en-US" sz="2400"/>
              <a:t>Provide feedback that moves learning forward</a:t>
            </a:r>
            <a:endParaRPr/>
          </a:p>
          <a:p>
            <a:pPr marL="628650" lvl="0" indent="-514350" algn="l" rtl="0">
              <a:lnSpc>
                <a:spcPct val="100000"/>
              </a:lnSpc>
              <a:spcBef>
                <a:spcPts val="360"/>
              </a:spcBef>
              <a:spcAft>
                <a:spcPts val="0"/>
              </a:spcAft>
              <a:buSzPts val="1800"/>
              <a:buFont typeface="Arial"/>
              <a:buAutoNum type="arabicPeriod"/>
            </a:pPr>
            <a:r>
              <a:rPr lang="en-US" sz="2400"/>
              <a:t>Activate students as instructional resources for one another</a:t>
            </a:r>
            <a:endParaRPr/>
          </a:p>
          <a:p>
            <a:pPr marL="628650" lvl="0" indent="-514350" algn="l" rtl="0">
              <a:lnSpc>
                <a:spcPct val="100000"/>
              </a:lnSpc>
              <a:spcBef>
                <a:spcPts val="360"/>
              </a:spcBef>
              <a:spcAft>
                <a:spcPts val="0"/>
              </a:spcAft>
              <a:buSzPts val="1800"/>
              <a:buFont typeface="Arial"/>
              <a:buAutoNum type="arabicPeriod"/>
            </a:pPr>
            <a:r>
              <a:rPr lang="en-US" sz="2400"/>
              <a:t>Activate students as owners of their own learning</a:t>
            </a:r>
            <a:endParaRPr/>
          </a:p>
        </p:txBody>
      </p:sp>
      <p:sp>
        <p:nvSpPr>
          <p:cNvPr id="428" name="Google Shape;428;p68"/>
          <p:cNvSpPr txBox="1">
            <a:spLocks noGrp="1"/>
          </p:cNvSpPr>
          <p:nvPr>
            <p:ph type="title"/>
          </p:nvPr>
        </p:nvSpPr>
        <p:spPr>
          <a:xfrm>
            <a:off x="228600" y="228599"/>
            <a:ext cx="8686799" cy="1180529"/>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5 Strategies for Formative Assessment</a:t>
            </a:r>
            <a:endParaRPr dirty="0"/>
          </a:p>
        </p:txBody>
      </p:sp>
      <p:sp>
        <p:nvSpPr>
          <p:cNvPr id="426" name="Google Shape;426;p68"/>
          <p:cNvSpPr txBox="1">
            <a:spLocks noGrp="1"/>
          </p:cNvSpPr>
          <p:nvPr>
            <p:ph type="ftr" idx="11"/>
          </p:nvPr>
        </p:nvSpPr>
        <p:spPr>
          <a:xfrm>
            <a:off x="0" y="6356350"/>
            <a:ext cx="2895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Wiliam, D. (2011). Embedded Formative Assessment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9"/>
          <p:cNvSpPr txBox="1">
            <a:spLocks noGrp="1"/>
          </p:cNvSpPr>
          <p:nvPr>
            <p:ph type="body" idx="1"/>
          </p:nvPr>
        </p:nvSpPr>
        <p:spPr>
          <a:xfrm>
            <a:off x="4977245" y="1600201"/>
            <a:ext cx="3709556" cy="4571999"/>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sz="2400" dirty="0"/>
              <a:t>How can you support students to be able to support each other in their learning?</a:t>
            </a:r>
            <a:endParaRPr dirty="0"/>
          </a:p>
          <a:p>
            <a:pPr marL="457200" lvl="0" indent="-228600" algn="l" rtl="0">
              <a:lnSpc>
                <a:spcPct val="100000"/>
              </a:lnSpc>
              <a:spcBef>
                <a:spcPts val="360"/>
              </a:spcBef>
              <a:spcAft>
                <a:spcPts val="0"/>
              </a:spcAft>
              <a:buSzPts val="1800"/>
              <a:buNone/>
            </a:pPr>
            <a:endParaRPr sz="2400" dirty="0"/>
          </a:p>
          <a:p>
            <a:pPr marL="457200" lvl="0" indent="-342900" algn="l" rtl="0">
              <a:lnSpc>
                <a:spcPct val="100000"/>
              </a:lnSpc>
              <a:spcBef>
                <a:spcPts val="360"/>
              </a:spcBef>
              <a:spcAft>
                <a:spcPts val="0"/>
              </a:spcAft>
              <a:buSzPts val="1800"/>
              <a:buChar char="•"/>
            </a:pPr>
            <a:r>
              <a:rPr lang="en-US" sz="2400" dirty="0"/>
              <a:t>How can you assist students with developing ownership of their learning?</a:t>
            </a:r>
            <a:endParaRPr dirty="0"/>
          </a:p>
          <a:p>
            <a:pPr marL="457200" lvl="0" indent="-228600" algn="l" rtl="0">
              <a:lnSpc>
                <a:spcPct val="100000"/>
              </a:lnSpc>
              <a:spcBef>
                <a:spcPts val="360"/>
              </a:spcBef>
              <a:spcAft>
                <a:spcPts val="0"/>
              </a:spcAft>
              <a:buSzPts val="1800"/>
              <a:buNone/>
            </a:pPr>
            <a:endParaRPr dirty="0"/>
          </a:p>
        </p:txBody>
      </p:sp>
      <p:sp>
        <p:nvSpPr>
          <p:cNvPr id="436" name="Google Shape;436;p6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Time to Talk</a:t>
            </a:r>
            <a:endParaRPr dirty="0"/>
          </a:p>
        </p:txBody>
      </p:sp>
      <p:pic>
        <p:nvPicPr>
          <p:cNvPr id="437" name="Google Shape;437;p69" descr="Two blue chairs on a beach&#10;&#10;Description automatically generated with medium confidence"/>
          <p:cNvPicPr preferRelativeResize="0"/>
          <p:nvPr/>
        </p:nvPicPr>
        <p:blipFill>
          <a:blip r:embed="rId3">
            <a:alphaModFix/>
          </a:blip>
          <a:stretch>
            <a:fillRect/>
          </a:stretch>
        </p:blipFill>
        <p:spPr>
          <a:xfrm>
            <a:off x="320900" y="2096950"/>
            <a:ext cx="4571999" cy="3319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5" descr="6,894,700+ Beach Stock Photos, Pictures &amp; Royalty-Free Images - iStock |  Beach background, Family beach, Summer"/>
          <p:cNvPicPr preferRelativeResize="0"/>
          <p:nvPr/>
        </p:nvPicPr>
        <p:blipFill rotWithShape="1">
          <a:blip r:embed="rId3">
            <a:alphaModFix/>
          </a:blip>
          <a:srcRect/>
          <a:stretch/>
        </p:blipFill>
        <p:spPr>
          <a:xfrm>
            <a:off x="685800" y="838200"/>
            <a:ext cx="7772400" cy="5181600"/>
          </a:xfrm>
          <a:prstGeom prst="rect">
            <a:avLst/>
          </a:prstGeom>
          <a:noFill/>
          <a:ln>
            <a:noFill/>
          </a:ln>
        </p:spPr>
      </p:pic>
      <p:sp>
        <p:nvSpPr>
          <p:cNvPr id="4" name="Title 3">
            <a:extLst>
              <a:ext uri="{FF2B5EF4-FFF2-40B4-BE49-F238E27FC236}">
                <a16:creationId xmlns:a16="http://schemas.microsoft.com/office/drawing/2014/main" id="{1933A871-B6CC-FCBD-DE9E-269433464351}"/>
              </a:ext>
            </a:extLst>
          </p:cNvPr>
          <p:cNvSpPr>
            <a:spLocks noGrp="1"/>
          </p:cNvSpPr>
          <p:nvPr>
            <p:ph type="title"/>
          </p:nvPr>
        </p:nvSpPr>
        <p:spPr/>
        <p:txBody>
          <a:bodyPr/>
          <a:lstStyle/>
          <a:p>
            <a:r>
              <a:rPr lang="en-US" dirty="0"/>
              <a:t>DAY 2</a:t>
            </a:r>
          </a:p>
        </p:txBody>
      </p:sp>
      <p:sp>
        <p:nvSpPr>
          <p:cNvPr id="5" name="Text Placeholder 4">
            <a:extLst>
              <a:ext uri="{FF2B5EF4-FFF2-40B4-BE49-F238E27FC236}">
                <a16:creationId xmlns:a16="http://schemas.microsoft.com/office/drawing/2014/main" id="{836D56FA-5626-8118-0665-79B5BD58C553}"/>
              </a:ext>
            </a:extLst>
          </p:cNvPr>
          <p:cNvSpPr>
            <a:spLocks noGrp="1"/>
          </p:cNvSpPr>
          <p:nvPr>
            <p:ph type="body" idx="1"/>
          </p:nvPr>
        </p:nvSpPr>
        <p:spPr/>
        <p:txBody>
          <a:bodyPr/>
          <a:lstStyle/>
          <a:p>
            <a:r>
              <a:rPr lang="en-US" dirty="0">
                <a:solidFill>
                  <a:schemeClr val="tx1"/>
                </a:solidFill>
              </a:rPr>
              <a:t>Effective Classroom Systems </a:t>
            </a:r>
          </a:p>
          <a:p>
            <a:r>
              <a:rPr lang="en-US" dirty="0">
                <a:solidFill>
                  <a:schemeClr val="tx1"/>
                </a:solidFill>
              </a:rPr>
              <a:t>Module 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 name="Title 1">
            <a:extLst>
              <a:ext uri="{FF2B5EF4-FFF2-40B4-BE49-F238E27FC236}">
                <a16:creationId xmlns:a16="http://schemas.microsoft.com/office/drawing/2014/main" id="{A73A49CF-9960-5E99-D4CE-0AF4A994F511}"/>
              </a:ext>
            </a:extLst>
          </p:cNvPr>
          <p:cNvSpPr>
            <a:spLocks noGrp="1"/>
          </p:cNvSpPr>
          <p:nvPr>
            <p:ph type="title"/>
          </p:nvPr>
        </p:nvSpPr>
        <p:spPr>
          <a:xfrm>
            <a:off x="866692" y="2066925"/>
            <a:ext cx="7772400" cy="1362075"/>
          </a:xfrm>
        </p:spPr>
        <p:txBody>
          <a:bodyPr/>
          <a:lstStyle/>
          <a:p>
            <a:r>
              <a:rPr lang="en-US" dirty="0"/>
              <a:t>Scaffolding</a:t>
            </a:r>
          </a:p>
        </p:txBody>
      </p:sp>
      <p:sp>
        <p:nvSpPr>
          <p:cNvPr id="448" name="Google Shape;448;p70"/>
          <p:cNvSpPr txBox="1">
            <a:spLocks noGrp="1"/>
          </p:cNvSpPr>
          <p:nvPr>
            <p:ph type="body" idx="1"/>
          </p:nvPr>
        </p:nvSpPr>
        <p:spPr>
          <a:xfrm>
            <a:off x="685800" y="3192381"/>
            <a:ext cx="7772400" cy="2501900"/>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100000"/>
              </a:lnSpc>
              <a:spcBef>
                <a:spcPts val="360"/>
              </a:spcBef>
              <a:spcAft>
                <a:spcPts val="0"/>
              </a:spcAft>
              <a:buSzPct val="90000"/>
              <a:buNone/>
            </a:pPr>
            <a:r>
              <a:rPr lang="en-US" dirty="0"/>
              <a:t> </a:t>
            </a:r>
            <a:endParaRPr dirty="0">
              <a:solidFill>
                <a:schemeClr val="tx1"/>
              </a:solidFill>
            </a:endParaRPr>
          </a:p>
          <a:p>
            <a:pPr marL="114300" lvl="0" indent="0" algn="l" rtl="0">
              <a:lnSpc>
                <a:spcPct val="100000"/>
              </a:lnSpc>
              <a:spcBef>
                <a:spcPts val="360"/>
              </a:spcBef>
              <a:spcAft>
                <a:spcPts val="0"/>
              </a:spcAft>
              <a:buSzPct val="64285"/>
              <a:buNone/>
            </a:pPr>
            <a:r>
              <a:rPr lang="en-US" sz="2800" dirty="0">
                <a:solidFill>
                  <a:schemeClr val="tx1"/>
                </a:solidFill>
              </a:rPr>
              <a:t>“When </a:t>
            </a:r>
            <a:r>
              <a:rPr lang="en-US" sz="2800" b="1" dirty="0">
                <a:solidFill>
                  <a:schemeClr val="tx1"/>
                </a:solidFill>
              </a:rPr>
              <a:t>scaffolding</a:t>
            </a:r>
            <a:r>
              <a:rPr lang="en-US" sz="2800" dirty="0">
                <a:solidFill>
                  <a:schemeClr val="tx1"/>
                </a:solidFill>
              </a:rPr>
              <a:t>, teachers typically provide high levels of initial guidance and then systematically reduce support as students respond with greater accuracy.”</a:t>
            </a:r>
            <a:endParaRPr dirty="0">
              <a:solidFill>
                <a:schemeClr val="tx1"/>
              </a:solidFill>
            </a:endParaRPr>
          </a:p>
          <a:p>
            <a:pPr marL="457200" lvl="0" indent="-228600" algn="l" rtl="0">
              <a:lnSpc>
                <a:spcPct val="100000"/>
              </a:lnSpc>
              <a:spcBef>
                <a:spcPts val="360"/>
              </a:spcBef>
              <a:spcAft>
                <a:spcPts val="0"/>
              </a:spcAft>
              <a:buSzPct val="90000"/>
              <a:buNone/>
            </a:pPr>
            <a:endParaRPr dirty="0">
              <a:solidFill>
                <a:schemeClr val="tx1"/>
              </a:solidFill>
            </a:endParaRPr>
          </a:p>
          <a:p>
            <a:pPr marL="457200" lvl="0" indent="-228600" algn="l" rtl="0">
              <a:lnSpc>
                <a:spcPct val="100000"/>
              </a:lnSpc>
              <a:spcBef>
                <a:spcPts val="360"/>
              </a:spcBef>
              <a:spcAft>
                <a:spcPts val="0"/>
              </a:spcAft>
              <a:buSzPct val="90000"/>
              <a:buNone/>
            </a:pPr>
            <a:endParaRPr dirty="0"/>
          </a:p>
          <a:p>
            <a:pPr marL="114300" lvl="0" indent="0" algn="l" rtl="0">
              <a:lnSpc>
                <a:spcPct val="100000"/>
              </a:lnSpc>
              <a:spcBef>
                <a:spcPts val="360"/>
              </a:spcBef>
              <a:spcAft>
                <a:spcPts val="0"/>
              </a:spcAft>
              <a:buSzPct val="120000"/>
              <a:buNone/>
            </a:pPr>
            <a:r>
              <a:rPr lang="en-US" sz="1500" dirty="0"/>
              <a:t>Source: Archer, A. &amp; Hughes, C. Explicit Instruction, p. 10</a:t>
            </a:r>
            <a:endParaRPr dirty="0"/>
          </a:p>
        </p:txBody>
      </p:sp>
      <p:pic>
        <p:nvPicPr>
          <p:cNvPr id="449" name="Google Shape;449;p70" descr="The 18 Most Beautiful Beaches in the World 2023"/>
          <p:cNvPicPr preferRelativeResize="0"/>
          <p:nvPr/>
        </p:nvPicPr>
        <p:blipFill rotWithShape="1">
          <a:blip r:embed="rId3">
            <a:alphaModFix/>
          </a:blip>
          <a:srcRect t="33048" b="21031"/>
          <a:stretch/>
        </p:blipFill>
        <p:spPr>
          <a:xfrm>
            <a:off x="0" y="0"/>
            <a:ext cx="9144000" cy="16916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3" descr="Book cover of Visible Learning for Mathematics"/>
          <p:cNvPicPr preferRelativeResize="0"/>
          <p:nvPr/>
        </p:nvPicPr>
        <p:blipFill rotWithShape="1">
          <a:blip r:embed="rId3">
            <a:alphaModFix/>
          </a:blip>
          <a:srcRect/>
          <a:stretch/>
        </p:blipFill>
        <p:spPr>
          <a:xfrm>
            <a:off x="213348" y="1371600"/>
            <a:ext cx="2310472" cy="2985311"/>
          </a:xfrm>
          <a:prstGeom prst="rect">
            <a:avLst/>
          </a:prstGeom>
          <a:noFill/>
          <a:ln>
            <a:noFill/>
          </a:ln>
        </p:spPr>
      </p:pic>
      <p:pic>
        <p:nvPicPr>
          <p:cNvPr id="146" name="Google Shape;146;p33" descr="Book cover of High Leverage Practices"/>
          <p:cNvPicPr preferRelativeResize="0">
            <a:picLocks noGrp="1"/>
          </p:cNvPicPr>
          <p:nvPr>
            <p:ph type="body" idx="1"/>
          </p:nvPr>
        </p:nvPicPr>
        <p:blipFill rotWithShape="1">
          <a:blip r:embed="rId4">
            <a:alphaModFix/>
          </a:blip>
          <a:srcRect/>
          <a:stretch/>
        </p:blipFill>
        <p:spPr>
          <a:xfrm>
            <a:off x="6680199" y="1371600"/>
            <a:ext cx="2235200" cy="3162300"/>
          </a:xfrm>
          <a:prstGeom prst="rect">
            <a:avLst/>
          </a:prstGeom>
          <a:noFill/>
          <a:ln>
            <a:noFill/>
          </a:ln>
        </p:spPr>
      </p:pic>
      <p:sp>
        <p:nvSpPr>
          <p:cNvPr id="147" name="Google Shape;147;p3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Resources</a:t>
            </a:r>
            <a:endParaRPr dirty="0"/>
          </a:p>
        </p:txBody>
      </p:sp>
      <p:pic>
        <p:nvPicPr>
          <p:cNvPr id="148" name="Google Shape;148;p33" descr="Book cover of Creating the Schools&#10;"/>
          <p:cNvPicPr preferRelativeResize="0"/>
          <p:nvPr/>
        </p:nvPicPr>
        <p:blipFill rotWithShape="1">
          <a:blip r:embed="rId5">
            <a:alphaModFix/>
          </a:blip>
          <a:srcRect/>
          <a:stretch/>
        </p:blipFill>
        <p:spPr>
          <a:xfrm>
            <a:off x="3251327" y="1352336"/>
            <a:ext cx="2107700" cy="3004575"/>
          </a:xfrm>
          <a:prstGeom prst="rect">
            <a:avLst/>
          </a:prstGeom>
          <a:noFill/>
          <a:ln>
            <a:noFill/>
          </a:ln>
        </p:spPr>
      </p:pic>
      <p:pic>
        <p:nvPicPr>
          <p:cNvPr id="149" name="Google Shape;149;p33" descr="A book cover with text&#10;&#10;Description automatically generated with low confidence"/>
          <p:cNvPicPr preferRelativeResize="0"/>
          <p:nvPr/>
        </p:nvPicPr>
        <p:blipFill>
          <a:blip r:embed="rId6">
            <a:alphaModFix/>
          </a:blip>
          <a:stretch>
            <a:fillRect/>
          </a:stretch>
        </p:blipFill>
        <p:spPr>
          <a:xfrm>
            <a:off x="4991875" y="4081813"/>
            <a:ext cx="2107700" cy="2773662"/>
          </a:xfrm>
          <a:prstGeom prst="rect">
            <a:avLst/>
          </a:prstGeom>
          <a:noFill/>
          <a:ln>
            <a:noFill/>
          </a:ln>
        </p:spPr>
      </p:pic>
      <p:pic>
        <p:nvPicPr>
          <p:cNvPr id="150" name="Google Shape;150;p33" descr="A cover of a book&#10;&#10;Description automatically generated with low confidence"/>
          <p:cNvPicPr preferRelativeResize="0"/>
          <p:nvPr/>
        </p:nvPicPr>
        <p:blipFill rotWithShape="1">
          <a:blip r:embed="rId7">
            <a:alphaModFix/>
          </a:blip>
          <a:srcRect/>
          <a:stretch/>
        </p:blipFill>
        <p:spPr>
          <a:xfrm>
            <a:off x="1836570" y="4139644"/>
            <a:ext cx="1880401" cy="265800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1"/>
          <p:cNvSpPr txBox="1">
            <a:spLocks noGrp="1"/>
          </p:cNvSpPr>
          <p:nvPr>
            <p:ph type="body" idx="1"/>
          </p:nvPr>
        </p:nvSpPr>
        <p:spPr>
          <a:xfrm>
            <a:off x="457201" y="1600201"/>
            <a:ext cx="4540101" cy="4571999"/>
          </a:xfrm>
          <a:prstGeom prst="rect">
            <a:avLst/>
          </a:prstGeom>
          <a:noFill/>
          <a:ln>
            <a:noFill/>
          </a:ln>
        </p:spPr>
        <p:txBody>
          <a:bodyPr spcFirstLastPara="1" wrap="square" lIns="91425" tIns="45700" rIns="91425" bIns="45700" anchor="t" anchorCtr="0">
            <a:normAutofit fontScale="77500" lnSpcReduction="20000"/>
          </a:bodyPr>
          <a:lstStyle/>
          <a:p>
            <a:pPr>
              <a:lnSpc>
                <a:spcPct val="120000"/>
              </a:lnSpc>
              <a:spcBef>
                <a:spcPts val="360"/>
              </a:spcBef>
              <a:buSzPct val="82949"/>
            </a:pPr>
            <a:r>
              <a:rPr lang="en-US" sz="3100" dirty="0"/>
              <a:t>Understand how opportunities to respond create a more equitable classroom and improve student achievement</a:t>
            </a:r>
            <a:endParaRPr dirty="0"/>
          </a:p>
          <a:p>
            <a:pPr marL="457200" lvl="0" indent="-228600" algn="l" rtl="0">
              <a:lnSpc>
                <a:spcPct val="120000"/>
              </a:lnSpc>
              <a:spcBef>
                <a:spcPts val="360"/>
              </a:spcBef>
              <a:spcAft>
                <a:spcPts val="0"/>
              </a:spcAft>
              <a:buSzPct val="82949"/>
              <a:buNone/>
            </a:pPr>
            <a:endParaRPr sz="3100" dirty="0"/>
          </a:p>
          <a:p>
            <a:pPr marL="457200" lvl="0" indent="-342900" algn="l" rtl="0">
              <a:lnSpc>
                <a:spcPct val="120000"/>
              </a:lnSpc>
              <a:spcBef>
                <a:spcPts val="360"/>
              </a:spcBef>
              <a:spcAft>
                <a:spcPts val="0"/>
              </a:spcAft>
              <a:buSzPct val="82949"/>
              <a:buChar char="•"/>
            </a:pPr>
            <a:r>
              <a:rPr lang="en-US" sz="3100" dirty="0"/>
              <a:t>Understand the five formative assessment strategies</a:t>
            </a:r>
            <a:endParaRPr dirty="0"/>
          </a:p>
          <a:p>
            <a:pPr marL="114300" lvl="0" indent="0" algn="l" rtl="0">
              <a:lnSpc>
                <a:spcPct val="120000"/>
              </a:lnSpc>
              <a:spcBef>
                <a:spcPts val="360"/>
              </a:spcBef>
              <a:spcAft>
                <a:spcPts val="0"/>
              </a:spcAft>
              <a:buSzPct val="82949"/>
              <a:buNone/>
            </a:pPr>
            <a:endParaRPr sz="3100" dirty="0"/>
          </a:p>
          <a:p>
            <a:pPr marL="457200" lvl="0" indent="-342900" algn="l" rtl="0">
              <a:lnSpc>
                <a:spcPct val="120000"/>
              </a:lnSpc>
              <a:spcBef>
                <a:spcPts val="360"/>
              </a:spcBef>
              <a:spcAft>
                <a:spcPts val="0"/>
              </a:spcAft>
              <a:buSzPct val="82949"/>
              <a:buChar char="•"/>
            </a:pPr>
            <a:r>
              <a:rPr lang="en-US" sz="3100" dirty="0"/>
              <a:t>Describe scaffolding strategies that support student achievement</a:t>
            </a:r>
            <a:endParaRPr dirty="0"/>
          </a:p>
          <a:p>
            <a:pPr marL="457200" lvl="0" indent="-228600" algn="l" rtl="0">
              <a:lnSpc>
                <a:spcPct val="100000"/>
              </a:lnSpc>
              <a:spcBef>
                <a:spcPts val="360"/>
              </a:spcBef>
              <a:spcAft>
                <a:spcPts val="0"/>
              </a:spcAft>
              <a:buSzPct val="80357"/>
              <a:buNone/>
            </a:pPr>
            <a:endParaRPr dirty="0"/>
          </a:p>
        </p:txBody>
      </p:sp>
      <p:sp>
        <p:nvSpPr>
          <p:cNvPr id="456" name="Google Shape;456;p7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Learning Intentions: Scaffolding</a:t>
            </a:r>
            <a:endParaRPr dirty="0"/>
          </a:p>
        </p:txBody>
      </p:sp>
      <p:pic>
        <p:nvPicPr>
          <p:cNvPr id="457" name="Google Shape;457;p71" descr="Success Education Stock Illustration - Download Image Now - Aspirations,  Learning, Sports Target - iStock"/>
          <p:cNvPicPr preferRelativeResize="0"/>
          <p:nvPr/>
        </p:nvPicPr>
        <p:blipFill rotWithShape="1">
          <a:blip r:embed="rId3">
            <a:alphaModFix/>
          </a:blip>
          <a:srcRect/>
          <a:stretch/>
        </p:blipFill>
        <p:spPr>
          <a:xfrm>
            <a:off x="10434609" y="2278136"/>
            <a:ext cx="1433344" cy="1433344"/>
          </a:xfrm>
          <a:prstGeom prst="rect">
            <a:avLst/>
          </a:prstGeom>
          <a:noFill/>
          <a:ln>
            <a:noFill/>
          </a:ln>
        </p:spPr>
      </p:pic>
      <p:pic>
        <p:nvPicPr>
          <p:cNvPr id="458" name="Google Shape;458;p71" descr="3,568,622 Summer Beach Stock Photos - Free &amp; Royalty-Free Stock Photos from  Dreamstime"/>
          <p:cNvPicPr preferRelativeResize="0"/>
          <p:nvPr/>
        </p:nvPicPr>
        <p:blipFill rotWithShape="1">
          <a:blip r:embed="rId4">
            <a:alphaModFix/>
          </a:blip>
          <a:srcRect/>
          <a:stretch/>
        </p:blipFill>
        <p:spPr>
          <a:xfrm>
            <a:off x="5195513" y="2544078"/>
            <a:ext cx="3822251" cy="25468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2"/>
          <p:cNvSpPr txBox="1">
            <a:spLocks noGrp="1"/>
          </p:cNvSpPr>
          <p:nvPr>
            <p:ph type="title"/>
          </p:nvPr>
        </p:nvSpPr>
        <p:spPr>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2000"/>
              <a:buNone/>
            </a:pPr>
            <a:r>
              <a:rPr lang="en-US" sz="2800" dirty="0"/>
              <a:t>Success Criteria:</a:t>
            </a:r>
            <a:br>
              <a:rPr lang="en-US" sz="2800" dirty="0"/>
            </a:br>
            <a:r>
              <a:rPr lang="en-US" sz="2800" dirty="0"/>
              <a:t>Scaffolding</a:t>
            </a:r>
            <a:endParaRPr sz="2800" dirty="0"/>
          </a:p>
        </p:txBody>
      </p:sp>
      <p:sp>
        <p:nvSpPr>
          <p:cNvPr id="464" name="Google Shape;464;p72"/>
          <p:cNvSpPr txBox="1">
            <a:spLocks noGrp="1"/>
          </p:cNvSpPr>
          <p:nvPr>
            <p:ph type="body" idx="1"/>
          </p:nvPr>
        </p:nvSpPr>
        <p:spPr>
          <a:xfrm>
            <a:off x="3575050" y="1575377"/>
            <a:ext cx="5111750" cy="4372502"/>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ctr" anchorCtr="0">
            <a:normAutofit/>
          </a:bodyPr>
          <a:lstStyle/>
          <a:p>
            <a:pPr marL="914400" lvl="0" indent="0" algn="l" rtl="0">
              <a:lnSpc>
                <a:spcPct val="100000"/>
              </a:lnSpc>
              <a:spcBef>
                <a:spcPts val="560"/>
              </a:spcBef>
              <a:spcAft>
                <a:spcPts val="0"/>
              </a:spcAft>
              <a:buNone/>
            </a:pPr>
            <a:endParaRPr/>
          </a:p>
          <a:p>
            <a:pPr marL="0" lvl="0" indent="0" algn="ctr" rtl="0">
              <a:lnSpc>
                <a:spcPct val="100000"/>
              </a:lnSpc>
              <a:spcBef>
                <a:spcPts val="560"/>
              </a:spcBef>
              <a:spcAft>
                <a:spcPts val="0"/>
              </a:spcAft>
              <a:buNone/>
            </a:pPr>
            <a:r>
              <a:rPr lang="en-US" sz="2400"/>
              <a:t>Name scaffolding strategies that support student performance</a:t>
            </a:r>
            <a:endParaRPr/>
          </a:p>
          <a:p>
            <a:pPr marL="571500" lvl="0" indent="-254000" algn="l" rtl="0">
              <a:lnSpc>
                <a:spcPct val="100000"/>
              </a:lnSpc>
              <a:spcBef>
                <a:spcPts val="640"/>
              </a:spcBef>
              <a:spcAft>
                <a:spcPts val="0"/>
              </a:spcAft>
              <a:buSzPts val="3200"/>
              <a:buNone/>
            </a:pPr>
            <a:endParaRPr/>
          </a:p>
        </p:txBody>
      </p:sp>
      <p:pic>
        <p:nvPicPr>
          <p:cNvPr id="465" name="Google Shape;465;p72" descr="Hotel Bethany Beach | Bethany Beach DE Boutique Hotel | Official Site"/>
          <p:cNvPicPr preferRelativeResize="0"/>
          <p:nvPr/>
        </p:nvPicPr>
        <p:blipFill rotWithShape="1">
          <a:blip r:embed="rId3">
            <a:alphaModFix/>
          </a:blip>
          <a:srcRect/>
          <a:stretch/>
        </p:blipFill>
        <p:spPr>
          <a:xfrm>
            <a:off x="595313" y="1575377"/>
            <a:ext cx="2659951" cy="4372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3e147736c6_0_21"/>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15</a:t>
            </a:r>
            <a:endParaRPr/>
          </a:p>
        </p:txBody>
      </p:sp>
      <p:sp>
        <p:nvSpPr>
          <p:cNvPr id="2" name="Text Placeholder 1">
            <a:extLst>
              <a:ext uri="{FF2B5EF4-FFF2-40B4-BE49-F238E27FC236}">
                <a16:creationId xmlns:a16="http://schemas.microsoft.com/office/drawing/2014/main" id="{1FB4AF42-453C-CCA3-C02D-1CE5D022FF0B}"/>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BB091608-4498-1CF8-680D-E33714499D85}"/>
              </a:ext>
            </a:extLst>
          </p:cNvPr>
          <p:cNvSpPr>
            <a:spLocks noGrp="1"/>
          </p:cNvSpPr>
          <p:nvPr>
            <p:ph type="body" idx="2"/>
          </p:nvPr>
        </p:nvSpPr>
        <p:spPr/>
        <p:txBody>
          <a:bodyPr/>
          <a:lstStyle/>
          <a:p>
            <a:endParaRPr lang="en-US"/>
          </a:p>
        </p:txBody>
      </p:sp>
      <p:pic>
        <p:nvPicPr>
          <p:cNvPr id="472" name="Google Shape;472;g23e147736c6_0_21" descr="A screenshot of a computer screen&#10;&#10;Description automatically generated with low confidence"/>
          <p:cNvPicPr preferRelativeResize="0"/>
          <p:nvPr/>
        </p:nvPicPr>
        <p:blipFill>
          <a:blip r:embed="rId3">
            <a:alphaModFix/>
          </a:blip>
          <a:stretch>
            <a:fillRect/>
          </a:stretch>
        </p:blipFill>
        <p:spPr>
          <a:xfrm>
            <a:off x="145075" y="1458738"/>
            <a:ext cx="8770325" cy="3563921"/>
          </a:xfrm>
          <a:prstGeom prst="rect">
            <a:avLst/>
          </a:prstGeom>
          <a:noFill/>
          <a:ln>
            <a:noFill/>
          </a:ln>
        </p:spPr>
      </p:pic>
      <p:pic>
        <p:nvPicPr>
          <p:cNvPr id="473" name="Google Shape;473;g23e147736c6_0_2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descr="Box framing the space between a student's goal and their current academic level, indicating the support that is needed to reach a goal"/>
          <p:cNvSpPr txBox="1"/>
          <p:nvPr/>
        </p:nvSpPr>
        <p:spPr>
          <a:xfrm>
            <a:off x="334449" y="2458317"/>
            <a:ext cx="2952139" cy="2252230"/>
          </a:xfrm>
          <a:prstGeom prst="rect">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dk1"/>
                </a:solidFill>
                <a:latin typeface="Verdana"/>
                <a:ea typeface="Verdana"/>
                <a:cs typeface="Verdana"/>
                <a:sym typeface="Verdana"/>
              </a:rPr>
              <a:t>This is where the scaffolding comes in for students who need more support to </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reach that goal.</a:t>
            </a:r>
            <a:endParaRPr sz="1800" b="0" i="0" u="none" strike="noStrike" cap="none">
              <a:latin typeface="Arial"/>
              <a:ea typeface="Arial"/>
              <a:cs typeface="Arial"/>
              <a:sym typeface="Arial"/>
            </a:endParaRPr>
          </a:p>
        </p:txBody>
      </p:sp>
      <p:sp>
        <p:nvSpPr>
          <p:cNvPr id="479" name="Google Shape;479;p73" descr="Block indicating a student's current level, which is located below an academic goal "/>
          <p:cNvSpPr/>
          <p:nvPr/>
        </p:nvSpPr>
        <p:spPr>
          <a:xfrm>
            <a:off x="4400088" y="4710547"/>
            <a:ext cx="3143250" cy="609600"/>
          </a:xfrm>
          <a:prstGeom prst="flowChartPredefinedProcess">
            <a:avLst/>
          </a:prstGeom>
          <a:solidFill>
            <a:srgbClr val="072B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Current Level </a:t>
            </a:r>
            <a:endParaRPr sz="1400" b="0" i="0" u="none" strike="noStrike" cap="none">
              <a:solidFill>
                <a:schemeClr val="lt1"/>
              </a:solidFill>
              <a:latin typeface="Arial"/>
              <a:ea typeface="Arial"/>
              <a:cs typeface="Arial"/>
              <a:sym typeface="Arial"/>
            </a:endParaRPr>
          </a:p>
        </p:txBody>
      </p:sp>
      <p:sp>
        <p:nvSpPr>
          <p:cNvPr id="480" name="Google Shape;480;p73" descr="Arrow indicating gap between an academic goal and a student's current level of ability"/>
          <p:cNvSpPr/>
          <p:nvPr/>
        </p:nvSpPr>
        <p:spPr>
          <a:xfrm>
            <a:off x="5857413" y="2652151"/>
            <a:ext cx="171450" cy="1981200"/>
          </a:xfrm>
          <a:prstGeom prst="upArrow">
            <a:avLst>
              <a:gd name="adj1" fmla="val 50000"/>
              <a:gd name="adj2" fmla="val 216667"/>
            </a:avLst>
          </a:prstGeom>
          <a:solidFill>
            <a:srgbClr val="072B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212C"/>
              </a:solidFill>
              <a:latin typeface="Arial"/>
              <a:ea typeface="Arial"/>
              <a:cs typeface="Arial"/>
              <a:sym typeface="Arial"/>
            </a:endParaRPr>
          </a:p>
        </p:txBody>
      </p:sp>
      <p:sp>
        <p:nvSpPr>
          <p:cNvPr id="481" name="Google Shape;481;p73" descr="Block indicating an academic goal, which is located above a student's current academic level"/>
          <p:cNvSpPr/>
          <p:nvPr/>
        </p:nvSpPr>
        <p:spPr>
          <a:xfrm>
            <a:off x="4400088" y="1965355"/>
            <a:ext cx="3086100" cy="609600"/>
          </a:xfrm>
          <a:prstGeom prst="flowChartPredefinedProcess">
            <a:avLst/>
          </a:prstGeom>
          <a:solidFill>
            <a:srgbClr val="072B6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Goal</a:t>
            </a:r>
            <a:endParaRPr sz="1400" b="0" i="0" u="none" strike="noStrike" cap="none">
              <a:solidFill>
                <a:schemeClr val="lt1"/>
              </a:solidFill>
              <a:latin typeface="Arial"/>
              <a:ea typeface="Arial"/>
              <a:cs typeface="Arial"/>
              <a:sym typeface="Arial"/>
            </a:endParaRPr>
          </a:p>
        </p:txBody>
      </p:sp>
      <p:sp>
        <p:nvSpPr>
          <p:cNvPr id="482" name="Google Shape;482;p7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Scaffolding Promotes Academic Success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a:t>Partnering</a:t>
            </a:r>
            <a:endParaRPr/>
          </a:p>
          <a:p>
            <a:pPr marL="457200" lvl="0" indent="-342900" algn="l" rtl="0">
              <a:lnSpc>
                <a:spcPct val="100000"/>
              </a:lnSpc>
              <a:spcBef>
                <a:spcPts val="360"/>
              </a:spcBef>
              <a:spcAft>
                <a:spcPts val="0"/>
              </a:spcAft>
              <a:buSzPts val="1800"/>
              <a:buChar char="•"/>
            </a:pPr>
            <a:r>
              <a:rPr lang="en-US"/>
              <a:t>Chunking</a:t>
            </a:r>
            <a:endParaRPr/>
          </a:p>
          <a:p>
            <a:pPr marL="457200" lvl="0" indent="-342900" algn="l" rtl="0">
              <a:lnSpc>
                <a:spcPct val="100000"/>
              </a:lnSpc>
              <a:spcBef>
                <a:spcPts val="360"/>
              </a:spcBef>
              <a:spcAft>
                <a:spcPts val="0"/>
              </a:spcAft>
              <a:buSzPts val="1800"/>
              <a:buChar char="•"/>
            </a:pPr>
            <a:r>
              <a:rPr lang="en-US"/>
              <a:t>Sequencing/Progress in Complexity</a:t>
            </a:r>
            <a:endParaRPr/>
          </a:p>
          <a:p>
            <a:pPr marL="457200" lvl="0" indent="-342900" algn="l" rtl="0">
              <a:lnSpc>
                <a:spcPct val="100000"/>
              </a:lnSpc>
              <a:spcBef>
                <a:spcPts val="360"/>
              </a:spcBef>
              <a:spcAft>
                <a:spcPts val="0"/>
              </a:spcAft>
              <a:buSzPts val="1800"/>
              <a:buChar char="•"/>
            </a:pPr>
            <a:r>
              <a:rPr lang="en-US"/>
              <a:t>Demonstrations and completed      models</a:t>
            </a:r>
            <a:endParaRPr/>
          </a:p>
          <a:p>
            <a:pPr marL="457200" lvl="0" indent="-342900" algn="l" rtl="0">
              <a:lnSpc>
                <a:spcPct val="100000"/>
              </a:lnSpc>
              <a:spcBef>
                <a:spcPts val="360"/>
              </a:spcBef>
              <a:spcAft>
                <a:spcPts val="0"/>
              </a:spcAft>
              <a:buSzPts val="1800"/>
              <a:buChar char="•"/>
            </a:pPr>
            <a:r>
              <a:rPr lang="en-US"/>
              <a:t>Provide hints and prompts</a:t>
            </a:r>
            <a:endParaRPr/>
          </a:p>
          <a:p>
            <a:pPr marL="457200" lvl="0" indent="-342900" algn="l" rtl="0">
              <a:lnSpc>
                <a:spcPct val="100000"/>
              </a:lnSpc>
              <a:spcBef>
                <a:spcPts val="360"/>
              </a:spcBef>
              <a:spcAft>
                <a:spcPts val="0"/>
              </a:spcAft>
              <a:buSzPts val="1800"/>
              <a:buChar char="•"/>
            </a:pPr>
            <a:r>
              <a:rPr lang="en-US"/>
              <a:t>Provide aids such as cue cards and  checklists</a:t>
            </a:r>
            <a:endParaRPr/>
          </a:p>
        </p:txBody>
      </p:sp>
      <p:sp>
        <p:nvSpPr>
          <p:cNvPr id="489" name="Google Shape;489;p7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Strategies for Scaffolding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75" descr="Chart with the symbols for addition, subtraction, multiplication, division, exponent, and square root"/>
          <p:cNvPicPr preferRelativeResize="0"/>
          <p:nvPr/>
        </p:nvPicPr>
        <p:blipFill rotWithShape="1">
          <a:blip r:embed="rId3">
            <a:alphaModFix/>
          </a:blip>
          <a:srcRect/>
          <a:stretch/>
        </p:blipFill>
        <p:spPr>
          <a:xfrm>
            <a:off x="5128725" y="1502438"/>
            <a:ext cx="3898900" cy="2540000"/>
          </a:xfrm>
          <a:prstGeom prst="rect">
            <a:avLst/>
          </a:prstGeom>
          <a:noFill/>
          <a:ln w="38100" cap="flat" cmpd="sng">
            <a:solidFill>
              <a:schemeClr val="dk1"/>
            </a:solidFill>
            <a:prstDash val="solid"/>
            <a:miter lim="800000"/>
            <a:headEnd type="none" w="sm" len="sm"/>
            <a:tailEnd type="none" w="sm" len="sm"/>
          </a:ln>
        </p:spPr>
      </p:pic>
      <p:pic>
        <p:nvPicPr>
          <p:cNvPr id="496" name="Google Shape;496;p75" descr="Example of a model for the equation 3x+2=14"/>
          <p:cNvPicPr preferRelativeResize="0">
            <a:picLocks noGrp="1"/>
          </p:cNvPicPr>
          <p:nvPr>
            <p:ph type="body" idx="4294967295"/>
          </p:nvPr>
        </p:nvPicPr>
        <p:blipFill rotWithShape="1">
          <a:blip r:embed="rId4">
            <a:alphaModFix/>
          </a:blip>
          <a:srcRect/>
          <a:stretch/>
        </p:blipFill>
        <p:spPr>
          <a:xfrm>
            <a:off x="0" y="1501775"/>
            <a:ext cx="2822575" cy="2540000"/>
          </a:xfrm>
          <a:prstGeom prst="rect">
            <a:avLst/>
          </a:prstGeom>
          <a:noFill/>
          <a:ln>
            <a:noFill/>
          </a:ln>
        </p:spPr>
      </p:pic>
      <p:sp>
        <p:nvSpPr>
          <p:cNvPr id="498" name="Google Shape;498;p75"/>
          <p:cNvSpPr txBox="1"/>
          <p:nvPr/>
        </p:nvSpPr>
        <p:spPr>
          <a:xfrm>
            <a:off x="2635427" y="4152924"/>
            <a:ext cx="3463200" cy="254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400" b="0" i="0" u="none" strike="noStrike" cap="none">
                <a:solidFill>
                  <a:srgbClr val="000000"/>
                </a:solidFill>
                <a:latin typeface="Verdana"/>
                <a:ea typeface="Verdana"/>
                <a:cs typeface="Verdana"/>
                <a:sym typeface="Verdana"/>
              </a:rPr>
              <a:t>Demonstrations and completed models</a:t>
            </a:r>
            <a:endParaRPr sz="24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400" b="0" i="0" u="none" strike="noStrike" cap="none">
                <a:solidFill>
                  <a:srgbClr val="000000"/>
                </a:solidFill>
                <a:latin typeface="Verdana"/>
                <a:ea typeface="Verdana"/>
                <a:cs typeface="Verdana"/>
                <a:sym typeface="Verdana"/>
              </a:rPr>
              <a:t>Provide hints and prompts</a:t>
            </a:r>
            <a:endParaRPr sz="2400" b="0" i="0" u="none" strike="noStrike" cap="none">
              <a:solidFill>
                <a:srgbClr val="000000"/>
              </a:solidFill>
              <a:latin typeface="Verdana"/>
              <a:ea typeface="Verdana"/>
              <a:cs typeface="Verdana"/>
              <a:sym typeface="Verdana"/>
            </a:endParaRPr>
          </a:p>
        </p:txBody>
      </p:sp>
      <p:sp>
        <p:nvSpPr>
          <p:cNvPr id="4" name="Google Shape;489;p74">
            <a:extLst>
              <a:ext uri="{FF2B5EF4-FFF2-40B4-BE49-F238E27FC236}">
                <a16:creationId xmlns:a16="http://schemas.microsoft.com/office/drawing/2014/main" id="{86E093E6-5394-E913-69B6-CB88EB1236F3}"/>
              </a:ext>
            </a:extLst>
          </p:cNvPr>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4000"/>
              <a:buNone/>
            </a:pPr>
            <a:r>
              <a:rPr lang="en-US" dirty="0"/>
              <a:t>Demonstrations and Completed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76" descr="Example of a checklist for a descriptive paragraph"/>
          <p:cNvPicPr preferRelativeResize="0">
            <a:picLocks noGrp="1"/>
          </p:cNvPicPr>
          <p:nvPr>
            <p:ph type="body" idx="1"/>
          </p:nvPr>
        </p:nvPicPr>
        <p:blipFill rotWithShape="1">
          <a:blip r:embed="rId3">
            <a:alphaModFix/>
          </a:blip>
          <a:srcRect l="-6781" r="-6081"/>
          <a:stretch/>
        </p:blipFill>
        <p:spPr>
          <a:xfrm>
            <a:off x="506936" y="1832085"/>
            <a:ext cx="3483065" cy="3771900"/>
          </a:xfrm>
          <a:prstGeom prst="rect">
            <a:avLst/>
          </a:prstGeom>
          <a:noFill/>
          <a:ln>
            <a:noFill/>
          </a:ln>
        </p:spPr>
      </p:pic>
      <p:sp>
        <p:nvSpPr>
          <p:cNvPr id="505" name="Google Shape;505;p7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Cue Cards and Checklists</a:t>
            </a:r>
            <a:endParaRPr dirty="0"/>
          </a:p>
        </p:txBody>
      </p:sp>
      <p:sp>
        <p:nvSpPr>
          <p:cNvPr id="506" name="Google Shape;506;p76"/>
          <p:cNvSpPr txBox="1"/>
          <p:nvPr/>
        </p:nvSpPr>
        <p:spPr>
          <a:xfrm>
            <a:off x="4571999" y="2368191"/>
            <a:ext cx="4107338" cy="17374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990000"/>
              </a:solidFill>
              <a:latin typeface="Verdana"/>
              <a:ea typeface="Verdana"/>
              <a:cs typeface="Verdana"/>
              <a:sym typeface="Verdana"/>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 Chunking</a:t>
            </a:r>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 Provide aids such as cue cards and checklists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7"/>
          <p:cNvSpPr txBox="1">
            <a:spLocks noGrp="1"/>
          </p:cNvSpPr>
          <p:nvPr>
            <p:ph type="body" idx="1"/>
          </p:nvPr>
        </p:nvSpPr>
        <p:spPr>
          <a:xfrm>
            <a:off x="457201" y="1600202"/>
            <a:ext cx="4281054" cy="4520044"/>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SzPct val="86124"/>
              <a:buChar char="•"/>
            </a:pPr>
            <a:r>
              <a:rPr lang="en-US" sz="2000" dirty="0"/>
              <a:t>Mr. Juarez’s students are expected to be able to complete a challenging math problem. </a:t>
            </a:r>
            <a:endParaRPr sz="1200" dirty="0"/>
          </a:p>
          <a:p>
            <a:pPr marL="457200" lvl="0" indent="-228600" algn="l" rtl="0">
              <a:lnSpc>
                <a:spcPct val="100000"/>
              </a:lnSpc>
              <a:spcBef>
                <a:spcPts val="360"/>
              </a:spcBef>
              <a:spcAft>
                <a:spcPts val="0"/>
              </a:spcAft>
              <a:buSzPct val="86124"/>
              <a:buNone/>
            </a:pPr>
            <a:endParaRPr sz="2000" dirty="0"/>
          </a:p>
          <a:p>
            <a:pPr marL="457200" lvl="0" indent="-342900" algn="l" rtl="0">
              <a:lnSpc>
                <a:spcPct val="100000"/>
              </a:lnSpc>
              <a:spcBef>
                <a:spcPts val="360"/>
              </a:spcBef>
              <a:spcAft>
                <a:spcPts val="0"/>
              </a:spcAft>
              <a:buSzPct val="86124"/>
              <a:buChar char="•"/>
            </a:pPr>
            <a:r>
              <a:rPr lang="en-US" sz="2000" dirty="0"/>
              <a:t>He separates the problem into several parts and uses mini lessons to teach them in order. </a:t>
            </a:r>
            <a:endParaRPr sz="1200" dirty="0"/>
          </a:p>
          <a:p>
            <a:pPr marL="457200" lvl="0" indent="-228600" algn="l" rtl="0">
              <a:lnSpc>
                <a:spcPct val="100000"/>
              </a:lnSpc>
              <a:spcBef>
                <a:spcPts val="360"/>
              </a:spcBef>
              <a:spcAft>
                <a:spcPts val="0"/>
              </a:spcAft>
              <a:buSzPct val="86124"/>
              <a:buNone/>
            </a:pPr>
            <a:endParaRPr sz="2000" dirty="0"/>
          </a:p>
          <a:p>
            <a:pPr marL="457200" lvl="0" indent="-342900" algn="l" rtl="0">
              <a:lnSpc>
                <a:spcPct val="100000"/>
              </a:lnSpc>
              <a:spcBef>
                <a:spcPts val="360"/>
              </a:spcBef>
              <a:spcAft>
                <a:spcPts val="0"/>
              </a:spcAft>
              <a:buSzPct val="86124"/>
              <a:buChar char="•"/>
            </a:pPr>
            <a:r>
              <a:rPr lang="en-US" sz="2000" dirty="0"/>
              <a:t>After each mini-lesson, Mr. Juarez checks to ensure the students understood the concept. He gives them time to practice the problems and explains how the math skills they are learning will help them to solve the more challenging math problem. </a:t>
            </a:r>
            <a:endParaRPr sz="1200" dirty="0"/>
          </a:p>
        </p:txBody>
      </p:sp>
      <p:sp>
        <p:nvSpPr>
          <p:cNvPr id="513" name="Google Shape;513;p7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Sequencing/Progressing in complexity</a:t>
            </a:r>
            <a:endParaRPr/>
          </a:p>
        </p:txBody>
      </p:sp>
      <p:sp>
        <p:nvSpPr>
          <p:cNvPr id="514" name="Google Shape;514;p77"/>
          <p:cNvSpPr txBox="1"/>
          <p:nvPr/>
        </p:nvSpPr>
        <p:spPr>
          <a:xfrm>
            <a:off x="5477256" y="2719419"/>
            <a:ext cx="3438143" cy="25096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dirty="0">
                <a:solidFill>
                  <a:srgbClr val="990000"/>
                </a:solidFill>
                <a:latin typeface="Verdana"/>
                <a:ea typeface="Verdana"/>
                <a:cs typeface="Verdana"/>
                <a:sym typeface="Verdana"/>
              </a:rPr>
              <a:t>Which one?</a:t>
            </a:r>
            <a:endParaRPr sz="2400" b="0" i="0" u="none" strike="noStrike" cap="none" dirty="0">
              <a:solidFill>
                <a:srgbClr val="000000"/>
              </a:solidFill>
              <a:latin typeface="Verdana"/>
              <a:ea typeface="Verdana"/>
              <a:cs typeface="Verdana"/>
              <a:sym typeface="Verdana"/>
            </a:endParaRPr>
          </a:p>
          <a:p>
            <a:pPr marL="57150" marR="0" lvl="0" indent="0" algn="l" rtl="0">
              <a:lnSpc>
                <a:spcPct val="100000"/>
              </a:lnSpc>
              <a:spcBef>
                <a:spcPts val="0"/>
              </a:spcBef>
              <a:spcAft>
                <a:spcPts val="0"/>
              </a:spcAft>
              <a:buNone/>
            </a:pPr>
            <a:r>
              <a:rPr lang="en-US" sz="2400" b="0" i="0" u="none" strike="noStrike" cap="none" dirty="0">
                <a:solidFill>
                  <a:srgbClr val="000000"/>
                </a:solidFill>
                <a:latin typeface="Verdana"/>
                <a:ea typeface="Verdana"/>
                <a:cs typeface="Verdana"/>
                <a:sym typeface="Verdana"/>
              </a:rPr>
              <a:t>1.Sequencing/</a:t>
            </a:r>
            <a:endParaRPr sz="2400" b="0" i="0" u="none" strike="noStrike" cap="none" dirty="0">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None/>
            </a:pPr>
            <a:r>
              <a:rPr lang="en-US" sz="2400" b="0" i="0" u="none" strike="noStrike" cap="none" dirty="0">
                <a:solidFill>
                  <a:srgbClr val="000000"/>
                </a:solidFill>
                <a:latin typeface="Verdana"/>
                <a:ea typeface="Verdana"/>
                <a:cs typeface="Verdana"/>
                <a:sym typeface="Verdana"/>
              </a:rPr>
              <a:t>Progressing in complexity</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Verdana"/>
                <a:ea typeface="Verdana"/>
                <a:cs typeface="Verdana"/>
                <a:sym typeface="Verdana"/>
              </a:rPr>
              <a:t>2. Partnering</a:t>
            </a:r>
            <a:endParaRPr sz="2400" b="0" i="0" u="none" strike="noStrike" cap="none" dirty="0">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8" descr="Circle around the words key players"/>
          <p:cNvSpPr/>
          <p:nvPr/>
        </p:nvSpPr>
        <p:spPr>
          <a:xfrm>
            <a:off x="380643" y="3875689"/>
            <a:ext cx="2054100" cy="12669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0" name="Google Shape;520;p78" descr="Circle around the word purpose"/>
          <p:cNvSpPr/>
          <p:nvPr/>
        </p:nvSpPr>
        <p:spPr>
          <a:xfrm>
            <a:off x="380642" y="2421724"/>
            <a:ext cx="2054100" cy="12684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1" name="Google Shape;521;p78" descr="Circle around the word setting"/>
          <p:cNvSpPr/>
          <p:nvPr/>
        </p:nvSpPr>
        <p:spPr>
          <a:xfrm>
            <a:off x="3165336" y="4571089"/>
            <a:ext cx="2055900" cy="11430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2" name="Google Shape;522;p78" descr="Circle around the words key events"/>
          <p:cNvSpPr/>
          <p:nvPr/>
        </p:nvSpPr>
        <p:spPr>
          <a:xfrm>
            <a:off x="3207025" y="2942927"/>
            <a:ext cx="2054100" cy="12669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3" name="Google Shape;523;p78" descr="Circle around the words enduring understanding"/>
          <p:cNvSpPr/>
          <p:nvPr/>
        </p:nvSpPr>
        <p:spPr>
          <a:xfrm>
            <a:off x="380582" y="5328171"/>
            <a:ext cx="2054100" cy="1268400"/>
          </a:xfrm>
          <a:prstGeom prst="ellipse">
            <a:avLst/>
          </a:prstGeom>
          <a:noFill/>
          <a:ln w="57150" cap="flat" cmpd="sng">
            <a:solidFill>
              <a:srgbClr val="8AC43E"/>
            </a:solidFill>
            <a:prstDash val="solid"/>
            <a:round/>
            <a:headEnd type="none" w="sm" len="sm"/>
            <a:tailEnd type="none" w="sm" len="sm"/>
          </a:ln>
          <a:effectLst>
            <a:outerShdw blurRad="40000" dist="23000" dir="5400000" rotWithShape="0">
              <a:srgbClr val="80808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700" b="0" i="0" u="none" strike="noStrike" cap="none">
              <a:solidFill>
                <a:schemeClr val="lt1"/>
              </a:solidFill>
              <a:latin typeface="Verdana"/>
              <a:ea typeface="Verdana"/>
              <a:cs typeface="Verdana"/>
              <a:sym typeface="Verdana"/>
            </a:endParaRPr>
          </a:p>
        </p:txBody>
      </p:sp>
      <p:sp>
        <p:nvSpPr>
          <p:cNvPr id="524" name="Google Shape;524;p78"/>
          <p:cNvSpPr txBox="1"/>
          <p:nvPr/>
        </p:nvSpPr>
        <p:spPr>
          <a:xfrm>
            <a:off x="183850" y="5554663"/>
            <a:ext cx="2447700" cy="8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100" b="0" i="0" u="none" strike="noStrike" cap="none">
                <a:solidFill>
                  <a:schemeClr val="dk1"/>
                </a:solidFill>
                <a:latin typeface="Verdana"/>
                <a:ea typeface="Verdana"/>
                <a:cs typeface="Verdana"/>
                <a:sym typeface="Verdana"/>
              </a:rPr>
              <a:t>Enduring Understanding</a:t>
            </a:r>
            <a:endParaRPr sz="1500" b="0" i="0" u="none" strike="noStrike" cap="none">
              <a:solidFill>
                <a:srgbClr val="000000"/>
              </a:solidFill>
              <a:latin typeface="Arial"/>
              <a:ea typeface="Arial"/>
              <a:cs typeface="Arial"/>
              <a:sym typeface="Arial"/>
            </a:endParaRPr>
          </a:p>
        </p:txBody>
      </p:sp>
      <p:sp>
        <p:nvSpPr>
          <p:cNvPr id="525" name="Google Shape;525;p78"/>
          <p:cNvSpPr txBox="1"/>
          <p:nvPr/>
        </p:nvSpPr>
        <p:spPr>
          <a:xfrm>
            <a:off x="3469825" y="4878632"/>
            <a:ext cx="1343100" cy="45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Setting</a:t>
            </a:r>
            <a:endParaRPr sz="1800" b="0" i="0" u="none" strike="noStrike" cap="none">
              <a:solidFill>
                <a:srgbClr val="000000"/>
              </a:solidFill>
              <a:latin typeface="Arial"/>
              <a:ea typeface="Arial"/>
              <a:cs typeface="Arial"/>
              <a:sym typeface="Arial"/>
            </a:endParaRPr>
          </a:p>
        </p:txBody>
      </p:sp>
      <p:sp>
        <p:nvSpPr>
          <p:cNvPr id="526" name="Google Shape;526;p78"/>
          <p:cNvSpPr txBox="1"/>
          <p:nvPr/>
        </p:nvSpPr>
        <p:spPr>
          <a:xfrm>
            <a:off x="608355" y="4070600"/>
            <a:ext cx="1598700" cy="66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Key Players</a:t>
            </a:r>
            <a:endParaRPr sz="1800" b="0" i="0" u="none" strike="noStrike" cap="none">
              <a:solidFill>
                <a:srgbClr val="000000"/>
              </a:solidFill>
              <a:latin typeface="Arial"/>
              <a:ea typeface="Arial"/>
              <a:cs typeface="Arial"/>
              <a:sym typeface="Arial"/>
            </a:endParaRPr>
          </a:p>
        </p:txBody>
      </p:sp>
      <p:sp>
        <p:nvSpPr>
          <p:cNvPr id="527" name="Google Shape;527;p78"/>
          <p:cNvSpPr txBox="1"/>
          <p:nvPr/>
        </p:nvSpPr>
        <p:spPr>
          <a:xfrm>
            <a:off x="3475910" y="3124643"/>
            <a:ext cx="1446900" cy="8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Key Events</a:t>
            </a:r>
            <a:endParaRPr sz="1800" b="0" i="0" u="none" strike="noStrike" cap="none">
              <a:solidFill>
                <a:srgbClr val="000000"/>
              </a:solidFill>
              <a:latin typeface="Arial"/>
              <a:ea typeface="Arial"/>
              <a:cs typeface="Arial"/>
              <a:sym typeface="Arial"/>
            </a:endParaRPr>
          </a:p>
        </p:txBody>
      </p:sp>
      <p:sp>
        <p:nvSpPr>
          <p:cNvPr id="528" name="Google Shape;528;p78"/>
          <p:cNvSpPr txBox="1"/>
          <p:nvPr/>
        </p:nvSpPr>
        <p:spPr>
          <a:xfrm>
            <a:off x="628297" y="2846661"/>
            <a:ext cx="14127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Purpose</a:t>
            </a:r>
            <a:endParaRPr sz="1400" b="0" i="0" u="none" strike="noStrike" cap="none">
              <a:solidFill>
                <a:srgbClr val="000000"/>
              </a:solidFill>
              <a:latin typeface="Arial"/>
              <a:ea typeface="Arial"/>
              <a:cs typeface="Arial"/>
              <a:sym typeface="Arial"/>
            </a:endParaRPr>
          </a:p>
        </p:txBody>
      </p:sp>
      <p:sp>
        <p:nvSpPr>
          <p:cNvPr id="529" name="Google Shape;529;p78"/>
          <p:cNvSpPr txBox="1">
            <a:spLocks noGrp="1"/>
          </p:cNvSpPr>
          <p:nvPr>
            <p:ph type="body" idx="1"/>
          </p:nvPr>
        </p:nvSpPr>
        <p:spPr>
          <a:xfrm>
            <a:off x="457199" y="1508691"/>
            <a:ext cx="8229600" cy="4571999"/>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400" dirty="0"/>
              <a:t>Example: Break down the social studies text to write a summary.</a:t>
            </a:r>
            <a:endParaRPr sz="2400" dirty="0"/>
          </a:p>
        </p:txBody>
      </p:sp>
      <p:sp>
        <p:nvSpPr>
          <p:cNvPr id="530" name="Google Shape;530;p7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Chunking</a:t>
            </a:r>
            <a:endParaRPr/>
          </a:p>
        </p:txBody>
      </p:sp>
      <p:sp>
        <p:nvSpPr>
          <p:cNvPr id="531" name="Google Shape;531;p78"/>
          <p:cNvSpPr txBox="1"/>
          <p:nvPr/>
        </p:nvSpPr>
        <p:spPr>
          <a:xfrm>
            <a:off x="5995881" y="2825089"/>
            <a:ext cx="3463200" cy="23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 Provide hints </a:t>
            </a:r>
            <a:endParaRPr/>
          </a:p>
          <a:p>
            <a:pPr marL="444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and prompts</a:t>
            </a:r>
            <a:endParaRPr sz="2400" b="0" i="0" u="none" strike="noStrike" cap="none">
              <a:solidFill>
                <a:srgbClr val="000000"/>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 Chunking</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2" name="Text Placeholder 1">
            <a:extLst>
              <a:ext uri="{FF2B5EF4-FFF2-40B4-BE49-F238E27FC236}">
                <a16:creationId xmlns:a16="http://schemas.microsoft.com/office/drawing/2014/main" id="{8480D0A2-BAB7-5A48-F46D-439E8E637D4E}"/>
              </a:ext>
            </a:extLst>
          </p:cNvPr>
          <p:cNvSpPr>
            <a:spLocks noGrp="1"/>
          </p:cNvSpPr>
          <p:nvPr>
            <p:ph type="body" idx="1"/>
          </p:nvPr>
        </p:nvSpPr>
        <p:spPr/>
        <p:txBody>
          <a:bodyPr/>
          <a:lstStyle/>
          <a:p>
            <a:endParaRPr lang="en-US"/>
          </a:p>
        </p:txBody>
      </p:sp>
      <p:sp>
        <p:nvSpPr>
          <p:cNvPr id="537" name="Google Shape;537;p7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Partnering</a:t>
            </a:r>
            <a:endParaRPr/>
          </a:p>
        </p:txBody>
      </p:sp>
      <p:pic>
        <p:nvPicPr>
          <p:cNvPr id="538" name="Google Shape;538;p79" descr="A group of boys looking at a book&#10;&#10;Description automatically generated with low confidence"/>
          <p:cNvPicPr preferRelativeResize="0"/>
          <p:nvPr/>
        </p:nvPicPr>
        <p:blipFill rotWithShape="1">
          <a:blip r:embed="rId3">
            <a:alphaModFix/>
          </a:blip>
          <a:srcRect/>
          <a:stretch/>
        </p:blipFill>
        <p:spPr>
          <a:xfrm>
            <a:off x="554808" y="1626187"/>
            <a:ext cx="4805468" cy="2958525"/>
          </a:xfrm>
          <a:prstGeom prst="rect">
            <a:avLst/>
          </a:prstGeom>
          <a:noFill/>
          <a:ln w="9525" cap="flat" cmpd="sng">
            <a:solidFill>
              <a:srgbClr val="000000"/>
            </a:solidFill>
            <a:prstDash val="solid"/>
            <a:round/>
            <a:headEnd type="none" w="sm" len="sm"/>
            <a:tailEnd type="none" w="sm" len="sm"/>
          </a:ln>
        </p:spPr>
      </p:pic>
      <p:sp>
        <p:nvSpPr>
          <p:cNvPr id="539" name="Google Shape;539;p79"/>
          <p:cNvSpPr txBox="1"/>
          <p:nvPr/>
        </p:nvSpPr>
        <p:spPr>
          <a:xfrm>
            <a:off x="165925" y="4839300"/>
            <a:ext cx="6171813"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Students read to each other everyday. </a:t>
            </a:r>
            <a:endParaRPr sz="2400" b="0" i="0" u="none" strike="noStrike" cap="none">
              <a:solidFill>
                <a:srgbClr val="000000"/>
              </a:solidFill>
              <a:latin typeface="Verdana"/>
              <a:ea typeface="Verdana"/>
              <a:cs typeface="Verdana"/>
              <a:sym typeface="Verdana"/>
            </a:endParaRPr>
          </a:p>
        </p:txBody>
      </p:sp>
      <p:sp>
        <p:nvSpPr>
          <p:cNvPr id="540" name="Google Shape;540;p79"/>
          <p:cNvSpPr txBox="1"/>
          <p:nvPr/>
        </p:nvSpPr>
        <p:spPr>
          <a:xfrm>
            <a:off x="165925" y="6378675"/>
            <a:ext cx="62496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Image source: </a:t>
            </a:r>
            <a:r>
              <a:rPr lang="en-US" sz="1700" b="0" i="0" u="sng" strike="noStrike" cap="none">
                <a:solidFill>
                  <a:schemeClr val="hlink"/>
                </a:solidFill>
                <a:latin typeface="Verdana"/>
                <a:ea typeface="Verdana"/>
                <a:cs typeface="Verdana"/>
                <a:sym typeface="Verdana"/>
                <a:hlinkClick r:id="rId4"/>
              </a:rPr>
              <a:t>PALS Partner Reading</a:t>
            </a:r>
            <a:endParaRPr sz="1700" b="0" i="0" u="none" strike="noStrike" cap="none">
              <a:solidFill>
                <a:srgbClr val="000000"/>
              </a:solidFill>
              <a:latin typeface="Verdana"/>
              <a:ea typeface="Verdana"/>
              <a:cs typeface="Verdana"/>
              <a:sym typeface="Verdana"/>
            </a:endParaRPr>
          </a:p>
        </p:txBody>
      </p:sp>
      <p:sp>
        <p:nvSpPr>
          <p:cNvPr id="541" name="Google Shape;541;p79"/>
          <p:cNvSpPr txBox="1"/>
          <p:nvPr/>
        </p:nvSpPr>
        <p:spPr>
          <a:xfrm>
            <a:off x="5753351" y="1877812"/>
            <a:ext cx="3162048" cy="270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1.Partnering</a:t>
            </a:r>
            <a:endParaRPr sz="2400" b="0" i="0" u="none" strike="noStrike" cap="none">
              <a:solidFill>
                <a:srgbClr val="000000"/>
              </a:solidFill>
              <a:latin typeface="Verdana"/>
              <a:ea typeface="Verdana"/>
              <a:cs typeface="Verdana"/>
              <a:sym typeface="Verdana"/>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2.Demonstrations</a:t>
            </a:r>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and completed</a:t>
            </a:r>
            <a:endParaRPr/>
          </a:p>
          <a:p>
            <a:pPr marL="50800" marR="0" lvl="0" indent="0" algn="l" rtl="0">
              <a:lnSpc>
                <a:spcPct val="100000"/>
              </a:lnSpc>
              <a:spcBef>
                <a:spcPts val="0"/>
              </a:spcBef>
              <a:spcAft>
                <a:spcPts val="0"/>
              </a:spcAft>
              <a:buNone/>
            </a:pPr>
            <a:r>
              <a:rPr lang="en-US" sz="2400" b="0" i="0" u="none" strike="noStrike" cap="none">
                <a:solidFill>
                  <a:srgbClr val="000000"/>
                </a:solidFill>
                <a:latin typeface="Verdana"/>
                <a:ea typeface="Verdana"/>
                <a:cs typeface="Verdana"/>
                <a:sym typeface="Verdana"/>
              </a:rPr>
              <a:t>   models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g23e147736c6_0_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HLP 18</a:t>
            </a:r>
            <a:endParaRPr/>
          </a:p>
        </p:txBody>
      </p:sp>
      <p:sp>
        <p:nvSpPr>
          <p:cNvPr id="2" name="Text Placeholder 1">
            <a:extLst>
              <a:ext uri="{FF2B5EF4-FFF2-40B4-BE49-F238E27FC236}">
                <a16:creationId xmlns:a16="http://schemas.microsoft.com/office/drawing/2014/main" id="{64D639AB-382D-D58C-4F34-E7C6D70D1F61}"/>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A8AF8AB6-1FAB-9891-925A-4C795D0932B5}"/>
              </a:ext>
            </a:extLst>
          </p:cNvPr>
          <p:cNvSpPr>
            <a:spLocks noGrp="1"/>
          </p:cNvSpPr>
          <p:nvPr>
            <p:ph type="body" idx="2"/>
          </p:nvPr>
        </p:nvSpPr>
        <p:spPr/>
        <p:txBody>
          <a:bodyPr/>
          <a:lstStyle/>
          <a:p>
            <a:endParaRPr lang="en-US"/>
          </a:p>
        </p:txBody>
      </p:sp>
      <p:pic>
        <p:nvPicPr>
          <p:cNvPr id="158" name="Google Shape;158;g23e147736c6_0_0" descr="A close-up of a text&#10;&#10;Description automatically generated with low confidence"/>
          <p:cNvPicPr preferRelativeResize="0"/>
          <p:nvPr/>
        </p:nvPicPr>
        <p:blipFill>
          <a:blip r:embed="rId3">
            <a:alphaModFix/>
          </a:blip>
          <a:stretch>
            <a:fillRect/>
          </a:stretch>
        </p:blipFill>
        <p:spPr>
          <a:xfrm>
            <a:off x="457200" y="1600200"/>
            <a:ext cx="8102099" cy="3581400"/>
          </a:xfrm>
          <a:prstGeom prst="rect">
            <a:avLst/>
          </a:prstGeom>
          <a:noFill/>
          <a:ln>
            <a:noFill/>
          </a:ln>
        </p:spPr>
      </p:pic>
      <p:pic>
        <p:nvPicPr>
          <p:cNvPr id="159" name="Google Shape;159;g23e147736c6_0_0" descr="A beach with trees and blue water&#10;&#10;Description automatically generated with low confidence"/>
          <p:cNvPicPr preferRelativeResize="0"/>
          <p:nvPr/>
        </p:nvPicPr>
        <p:blipFill>
          <a:blip r:embed="rId4">
            <a:alphaModFix/>
          </a:blip>
          <a:stretch>
            <a:fillRect/>
          </a:stretch>
        </p:blipFill>
        <p:spPr>
          <a:xfrm>
            <a:off x="0" y="5262200"/>
            <a:ext cx="9144000" cy="1698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0"/>
          <p:cNvSpPr txBox="1">
            <a:spLocks noGrp="1"/>
          </p:cNvSpPr>
          <p:nvPr>
            <p:ph type="body" idx="1"/>
          </p:nvPr>
        </p:nvSpPr>
        <p:spPr>
          <a:xfrm>
            <a:off x="457201" y="1600201"/>
            <a:ext cx="4530435" cy="4571999"/>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400" dirty="0"/>
              <a:t>Math:</a:t>
            </a:r>
            <a:endParaRPr dirty="0"/>
          </a:p>
          <a:p>
            <a:pPr marL="457200" lvl="0" indent="-342900" algn="l" rtl="0">
              <a:lnSpc>
                <a:spcPct val="100000"/>
              </a:lnSpc>
              <a:spcBef>
                <a:spcPts val="360"/>
              </a:spcBef>
              <a:spcAft>
                <a:spcPts val="0"/>
              </a:spcAft>
              <a:buSzPts val="1800"/>
              <a:buChar char="•"/>
            </a:pPr>
            <a:r>
              <a:rPr lang="en-US" sz="2400" dirty="0"/>
              <a:t>What information do you have?</a:t>
            </a:r>
            <a:endParaRPr dirty="0"/>
          </a:p>
          <a:p>
            <a:pPr marL="457200" lvl="0" indent="-342900" algn="l" rtl="0">
              <a:lnSpc>
                <a:spcPct val="100000"/>
              </a:lnSpc>
              <a:spcBef>
                <a:spcPts val="360"/>
              </a:spcBef>
              <a:spcAft>
                <a:spcPts val="0"/>
              </a:spcAft>
              <a:buSzPts val="1800"/>
              <a:buChar char="•"/>
            </a:pPr>
            <a:r>
              <a:rPr lang="en-US" sz="2400" dirty="0"/>
              <a:t>Review the worked example on page 47.</a:t>
            </a:r>
            <a:endParaRPr dirty="0"/>
          </a:p>
          <a:p>
            <a:pPr marL="457200" lvl="0" indent="-342900" algn="l" rtl="0">
              <a:lnSpc>
                <a:spcPct val="100000"/>
              </a:lnSpc>
              <a:spcBef>
                <a:spcPts val="360"/>
              </a:spcBef>
              <a:spcAft>
                <a:spcPts val="0"/>
              </a:spcAft>
              <a:buSzPts val="1800"/>
              <a:buChar char="•"/>
            </a:pPr>
            <a:r>
              <a:rPr lang="en-US" sz="2400" dirty="0"/>
              <a:t>Recheck your thinking here (point to the problem on the page).</a:t>
            </a:r>
            <a:endParaRPr dirty="0"/>
          </a:p>
        </p:txBody>
      </p:sp>
      <p:sp>
        <p:nvSpPr>
          <p:cNvPr id="548" name="Google Shape;548;p8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Provide hints and prompts</a:t>
            </a:r>
            <a:endParaRPr/>
          </a:p>
        </p:txBody>
      </p:sp>
      <p:sp>
        <p:nvSpPr>
          <p:cNvPr id="549" name="Google Shape;549;p80"/>
          <p:cNvSpPr txBox="1"/>
          <p:nvPr/>
        </p:nvSpPr>
        <p:spPr>
          <a:xfrm>
            <a:off x="5718300" y="2035550"/>
            <a:ext cx="3197100" cy="3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rgbClr val="990000"/>
                </a:solidFill>
                <a:latin typeface="Verdana"/>
                <a:ea typeface="Verdana"/>
                <a:cs typeface="Verdana"/>
                <a:sym typeface="Verdana"/>
              </a:rPr>
              <a:t>Which one?</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Provide hints and prompts</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0" i="0" u="none" strike="noStrike" cap="none">
                <a:solidFill>
                  <a:srgbClr val="000000"/>
                </a:solidFill>
                <a:latin typeface="Verdana"/>
                <a:ea typeface="Verdana"/>
                <a:cs typeface="Verdana"/>
                <a:sym typeface="Verdana"/>
              </a:rPr>
              <a:t>Provide aids such as checklists and cue cards</a:t>
            </a:r>
            <a:endParaRPr sz="2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81" descr="A building under construction with a body of water in the background&#10;&#10;Description automatically generated with medium confidence"/>
          <p:cNvPicPr preferRelativeResize="0"/>
          <p:nvPr/>
        </p:nvPicPr>
        <p:blipFill>
          <a:blip r:embed="rId3">
            <a:alphaModFix/>
          </a:blip>
          <a:stretch>
            <a:fillRect/>
          </a:stretch>
        </p:blipFill>
        <p:spPr>
          <a:xfrm>
            <a:off x="228600" y="1426700"/>
            <a:ext cx="8686800" cy="5290974"/>
          </a:xfrm>
          <a:prstGeom prst="rect">
            <a:avLst/>
          </a:prstGeom>
          <a:noFill/>
          <a:ln>
            <a:noFill/>
          </a:ln>
        </p:spPr>
      </p:pic>
      <p:sp>
        <p:nvSpPr>
          <p:cNvPr id="556" name="Google Shape;556;p81"/>
          <p:cNvSpPr txBox="1">
            <a:spLocks noGrp="1"/>
          </p:cNvSpPr>
          <p:nvPr>
            <p:ph type="body" idx="1"/>
          </p:nvPr>
        </p:nvSpPr>
        <p:spPr>
          <a:xfrm>
            <a:off x="4437525" y="1774788"/>
            <a:ext cx="4576200" cy="45948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r>
              <a:rPr lang="en-US" sz="2700"/>
              <a:t>I do it (modeling)</a:t>
            </a:r>
            <a:endParaRPr sz="3100"/>
          </a:p>
          <a:p>
            <a:pPr marL="0" lvl="0" indent="0" algn="l" rtl="0">
              <a:lnSpc>
                <a:spcPct val="100000"/>
              </a:lnSpc>
              <a:spcBef>
                <a:spcPts val="360"/>
              </a:spcBef>
              <a:spcAft>
                <a:spcPts val="0"/>
              </a:spcAft>
              <a:buNone/>
            </a:pPr>
            <a:endParaRPr sz="2700"/>
          </a:p>
          <a:p>
            <a:pPr marL="0" lvl="0" indent="0" algn="l" rtl="0">
              <a:lnSpc>
                <a:spcPct val="100000"/>
              </a:lnSpc>
              <a:spcBef>
                <a:spcPts val="360"/>
              </a:spcBef>
              <a:spcAft>
                <a:spcPts val="0"/>
              </a:spcAft>
              <a:buNone/>
            </a:pPr>
            <a:endParaRPr sz="2700"/>
          </a:p>
          <a:p>
            <a:pPr marL="0" lvl="0" indent="0" algn="l" rtl="0">
              <a:lnSpc>
                <a:spcPct val="100000"/>
              </a:lnSpc>
              <a:spcBef>
                <a:spcPts val="360"/>
              </a:spcBef>
              <a:spcAft>
                <a:spcPts val="0"/>
              </a:spcAft>
              <a:buNone/>
            </a:pPr>
            <a:r>
              <a:rPr lang="en-US" sz="2700"/>
              <a:t>   We do it (prompting)</a:t>
            </a:r>
            <a:endParaRPr sz="3100"/>
          </a:p>
          <a:p>
            <a:pPr marL="0" lvl="0" indent="0" algn="ctr" rtl="0">
              <a:lnSpc>
                <a:spcPct val="100000"/>
              </a:lnSpc>
              <a:spcBef>
                <a:spcPts val="360"/>
              </a:spcBef>
              <a:spcAft>
                <a:spcPts val="0"/>
              </a:spcAft>
              <a:buNone/>
            </a:pPr>
            <a:endParaRPr sz="2700"/>
          </a:p>
          <a:p>
            <a:pPr marL="0" lvl="0" indent="0" algn="l" rtl="0">
              <a:lnSpc>
                <a:spcPct val="100000"/>
              </a:lnSpc>
              <a:spcBef>
                <a:spcPts val="360"/>
              </a:spcBef>
              <a:spcAft>
                <a:spcPts val="0"/>
              </a:spcAft>
              <a:buNone/>
            </a:pPr>
            <a:endParaRPr sz="2700"/>
          </a:p>
          <a:p>
            <a:pPr marL="0" lvl="0" indent="0" algn="l" rtl="0">
              <a:lnSpc>
                <a:spcPct val="100000"/>
              </a:lnSpc>
              <a:spcBef>
                <a:spcPts val="360"/>
              </a:spcBef>
              <a:spcAft>
                <a:spcPts val="0"/>
              </a:spcAft>
              <a:buNone/>
            </a:pPr>
            <a:r>
              <a:rPr lang="en-US" sz="2700"/>
              <a:t>   You do it(fading)</a:t>
            </a:r>
            <a:endParaRPr sz="3100"/>
          </a:p>
        </p:txBody>
      </p:sp>
      <p:sp>
        <p:nvSpPr>
          <p:cNvPr id="557" name="Google Shape;557;p8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Stages of Scaffolding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2" name="Text Placeholder 1">
            <a:extLst>
              <a:ext uri="{FF2B5EF4-FFF2-40B4-BE49-F238E27FC236}">
                <a16:creationId xmlns:a16="http://schemas.microsoft.com/office/drawing/2014/main" id="{EC05B6D9-AC15-A3EC-A987-CDAA6AB463EA}"/>
              </a:ext>
            </a:extLst>
          </p:cNvPr>
          <p:cNvSpPr>
            <a:spLocks noGrp="1"/>
          </p:cNvSpPr>
          <p:nvPr>
            <p:ph type="body" idx="1"/>
          </p:nvPr>
        </p:nvSpPr>
        <p:spPr/>
        <p:txBody>
          <a:bodyPr/>
          <a:lstStyle/>
          <a:p>
            <a:endParaRPr lang="en-US"/>
          </a:p>
        </p:txBody>
      </p:sp>
      <p:sp>
        <p:nvSpPr>
          <p:cNvPr id="563" name="Google Shape;563;p8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Data Collection: </a:t>
            </a:r>
            <a:endParaRPr dirty="0"/>
          </a:p>
          <a:p>
            <a:pPr marL="0" lvl="0" indent="0" algn="ctr" rtl="0">
              <a:lnSpc>
                <a:spcPct val="100000"/>
              </a:lnSpc>
              <a:spcBef>
                <a:spcPts val="0"/>
              </a:spcBef>
              <a:spcAft>
                <a:spcPts val="0"/>
              </a:spcAft>
              <a:buSzPts val="4000"/>
              <a:buNone/>
            </a:pPr>
            <a:r>
              <a:rPr lang="en-US" dirty="0"/>
              <a:t>Scaffolding</a:t>
            </a:r>
            <a:endParaRPr dirty="0"/>
          </a:p>
        </p:txBody>
      </p:sp>
      <p:pic>
        <p:nvPicPr>
          <p:cNvPr id="564" name="Google Shape;564;p82" descr="A white rectangular box with black text&#10;&#10;Description automatically generated with low confidence"/>
          <p:cNvPicPr preferRelativeResize="0"/>
          <p:nvPr/>
        </p:nvPicPr>
        <p:blipFill rotWithShape="1">
          <a:blip r:embed="rId3">
            <a:alphaModFix/>
          </a:blip>
          <a:srcRect/>
          <a:stretch/>
        </p:blipFill>
        <p:spPr>
          <a:xfrm>
            <a:off x="525038" y="1858700"/>
            <a:ext cx="8093926" cy="26664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722313" y="1599692"/>
            <a:ext cx="7772400" cy="13620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endParaRPr/>
          </a:p>
          <a:p>
            <a:pPr marL="0" lvl="0" indent="0" algn="ctr" rtl="0">
              <a:lnSpc>
                <a:spcPct val="100000"/>
              </a:lnSpc>
              <a:spcBef>
                <a:spcPts val="0"/>
              </a:spcBef>
              <a:spcAft>
                <a:spcPts val="0"/>
              </a:spcAft>
              <a:buSzPts val="4000"/>
              <a:buNone/>
            </a:pPr>
            <a:r>
              <a:rPr lang="en-US"/>
              <a:t>Opportunities to Respond</a:t>
            </a:r>
            <a:endParaRPr/>
          </a:p>
        </p:txBody>
      </p:sp>
      <p:sp>
        <p:nvSpPr>
          <p:cNvPr id="165" name="Google Shape;165;p34"/>
          <p:cNvSpPr txBox="1">
            <a:spLocks noGrp="1"/>
          </p:cNvSpPr>
          <p:nvPr>
            <p:ph type="body" idx="1"/>
          </p:nvPr>
        </p:nvSpPr>
        <p:spPr>
          <a:xfrm>
            <a:off x="685800" y="3429000"/>
            <a:ext cx="7772400" cy="2501900"/>
          </a:xfrm>
          <a:prstGeom prst="rect">
            <a:avLst/>
          </a:prstGeom>
          <a:noFill/>
          <a:ln>
            <a:noFill/>
          </a:ln>
        </p:spPr>
        <p:txBody>
          <a:bodyPr spcFirstLastPara="1" wrap="square" lIns="91425" tIns="45700" rIns="91425" bIns="45700" anchor="b" anchorCtr="0">
            <a:normAutofit/>
          </a:bodyPr>
          <a:lstStyle/>
          <a:p>
            <a:pPr marL="457200" lvl="0" indent="-228600" algn="ctr" rtl="0">
              <a:lnSpc>
                <a:spcPct val="100000"/>
              </a:lnSpc>
              <a:spcBef>
                <a:spcPts val="400"/>
              </a:spcBef>
              <a:spcAft>
                <a:spcPts val="0"/>
              </a:spcAft>
              <a:buSzPts val="2000"/>
              <a:buNone/>
            </a:pPr>
            <a:r>
              <a:rPr lang="en-US"/>
              <a:t>Source: Simonsen, Myers &amp; DeLuca, 2010</a:t>
            </a:r>
            <a:endParaRPr/>
          </a:p>
        </p:txBody>
      </p:sp>
      <p:sp>
        <p:nvSpPr>
          <p:cNvPr id="166" name="Google Shape;166;p34"/>
          <p:cNvSpPr/>
          <p:nvPr/>
        </p:nvSpPr>
        <p:spPr>
          <a:xfrm flipH="1">
            <a:off x="954762" y="3429000"/>
            <a:ext cx="7062119" cy="1994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0" i="0" u="none" strike="noStrike" cap="none">
                <a:solidFill>
                  <a:schemeClr val="dk1"/>
                </a:solidFill>
                <a:latin typeface="Verdana"/>
                <a:ea typeface="Verdana"/>
                <a:cs typeface="Verdana"/>
                <a:sym typeface="Verdana"/>
              </a:rPr>
              <a:t>“A teacher behavior that prompts or solicits a student response (verbal, written, gesture).”</a:t>
            </a:r>
            <a:endParaRPr sz="3000" b="0" i="0" u="none" strike="noStrike" cap="none">
              <a:solidFill>
                <a:schemeClr val="dk1"/>
              </a:solidFill>
              <a:latin typeface="Verdana"/>
              <a:ea typeface="Verdana"/>
              <a:cs typeface="Verdana"/>
              <a:sym typeface="Verdana"/>
            </a:endParaRPr>
          </a:p>
        </p:txBody>
      </p:sp>
      <p:pic>
        <p:nvPicPr>
          <p:cNvPr id="167" name="Google Shape;167;p34" descr="The 18 Most Beautiful Beaches in the World 2023"/>
          <p:cNvPicPr preferRelativeResize="0"/>
          <p:nvPr/>
        </p:nvPicPr>
        <p:blipFill rotWithShape="1">
          <a:blip r:embed="rId3">
            <a:alphaModFix/>
          </a:blip>
          <a:srcRect t="33049" b="21032"/>
          <a:stretch/>
        </p:blipFill>
        <p:spPr>
          <a:xfrm>
            <a:off x="0" y="0"/>
            <a:ext cx="9144000" cy="16916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Rationale </a:t>
            </a:r>
            <a:endParaRPr/>
          </a:p>
        </p:txBody>
      </p:sp>
      <p:sp>
        <p:nvSpPr>
          <p:cNvPr id="173" name="Google Shape;173;p35"/>
          <p:cNvSpPr txBox="1">
            <a:spLocks noGrp="1"/>
          </p:cNvSpPr>
          <p:nvPr>
            <p:ph type="body" idx="1"/>
          </p:nvPr>
        </p:nvSpPr>
        <p:spPr>
          <a:prstGeom prst="rect">
            <a:avLst/>
          </a:prstGeom>
          <a:solidFill>
            <a:srgbClr val="003369">
              <a:alpha val="7450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t>Students are able to:</a:t>
            </a:r>
            <a:endParaRPr/>
          </a:p>
        </p:txBody>
      </p:sp>
      <p:sp>
        <p:nvSpPr>
          <p:cNvPr id="174" name="Google Shape;174;p35"/>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101600" lvl="0" indent="0" algn="l" rtl="0">
              <a:lnSpc>
                <a:spcPct val="100000"/>
              </a:lnSpc>
              <a:spcBef>
                <a:spcPts val="480"/>
              </a:spcBef>
              <a:spcAft>
                <a:spcPts val="0"/>
              </a:spcAft>
              <a:buSzPts val="2400"/>
              <a:buNone/>
            </a:pPr>
            <a:r>
              <a:rPr lang="en-US"/>
              <a:t>Remain attentive and on task</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Retrieve, rehearse and practice information, concepts, skills and strategies being taught</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Refrain from inappropriate behaviors</a:t>
            </a:r>
            <a:endParaRPr/>
          </a:p>
        </p:txBody>
      </p:sp>
      <p:sp>
        <p:nvSpPr>
          <p:cNvPr id="175" name="Google Shape;175;p35"/>
          <p:cNvSpPr txBox="1">
            <a:spLocks noGrp="1"/>
          </p:cNvSpPr>
          <p:nvPr>
            <p:ph type="body" idx="3"/>
          </p:nvPr>
        </p:nvSpPr>
        <p:spPr>
          <a:prstGeom prst="rect">
            <a:avLst/>
          </a:prstGeom>
          <a:solidFill>
            <a:srgbClr val="003369">
              <a:alpha val="74509"/>
            </a:srgbClr>
          </a:solidFill>
          <a:ln>
            <a:noFill/>
          </a:ln>
        </p:spPr>
        <p:txBody>
          <a:bodyPr spcFirstLastPara="1" wrap="square" lIns="91425" tIns="45700" rIns="91425" bIns="45700" anchor="b" anchorCtr="0">
            <a:normAutofit/>
          </a:bodyPr>
          <a:lstStyle/>
          <a:p>
            <a:pPr marL="457200" lvl="0" indent="-228600" algn="l" rtl="0">
              <a:lnSpc>
                <a:spcPct val="100000"/>
              </a:lnSpc>
              <a:spcBef>
                <a:spcPts val="420"/>
              </a:spcBef>
              <a:spcAft>
                <a:spcPts val="0"/>
              </a:spcAft>
              <a:buSzPts val="2100"/>
              <a:buNone/>
            </a:pPr>
            <a:r>
              <a:rPr lang="en-US"/>
              <a:t>Teachers are able to:</a:t>
            </a:r>
            <a:endParaRPr/>
          </a:p>
        </p:txBody>
      </p:sp>
      <p:sp>
        <p:nvSpPr>
          <p:cNvPr id="176" name="Google Shape;176;p35"/>
          <p:cNvSpPr txBox="1">
            <a:spLocks noGrp="1"/>
          </p:cNvSpPr>
          <p:nvPr>
            <p:ph type="body" idx="4"/>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a:t>Provide corrective feedback immediately</a:t>
            </a:r>
            <a:endParaRPr/>
          </a:p>
          <a:p>
            <a:pPr marL="101600" lvl="0" indent="0" algn="l" rtl="0">
              <a:lnSpc>
                <a:spcPct val="100000"/>
              </a:lnSpc>
              <a:spcBef>
                <a:spcPts val="480"/>
              </a:spcBef>
              <a:spcAft>
                <a:spcPts val="0"/>
              </a:spcAft>
              <a:buSzPts val="2400"/>
              <a:buNone/>
            </a:pPr>
            <a:endParaRPr/>
          </a:p>
          <a:p>
            <a:pPr marL="0" lvl="0" indent="0" algn="l" rtl="0">
              <a:lnSpc>
                <a:spcPct val="150000"/>
              </a:lnSpc>
              <a:spcBef>
                <a:spcPts val="0"/>
              </a:spcBef>
              <a:spcAft>
                <a:spcPts val="0"/>
              </a:spcAft>
              <a:buNone/>
            </a:pPr>
            <a:r>
              <a:rPr lang="en-US"/>
              <a:t>Adjust the lesson</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endParaRPr/>
          </a:p>
          <a:p>
            <a:pPr marL="0" lvl="0" indent="0" algn="l" rtl="0">
              <a:lnSpc>
                <a:spcPct val="100000"/>
              </a:lnSpc>
              <a:spcBef>
                <a:spcPts val="0"/>
              </a:spcBef>
              <a:spcAft>
                <a:spcPts val="0"/>
              </a:spcAft>
              <a:buNone/>
            </a:pPr>
            <a:r>
              <a:rPr lang="en-US"/>
              <a:t>Offer behavior specific praise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3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600"/>
              </a:spcBef>
              <a:spcAft>
                <a:spcPts val="0"/>
              </a:spcAft>
              <a:buClr>
                <a:srgbClr val="FF0000"/>
              </a:buClr>
              <a:buSzPts val="775"/>
              <a:buFont typeface="Arial"/>
              <a:buNone/>
            </a:pPr>
            <a:r>
              <a:rPr lang="en-US" sz="2400" b="1" i="1" u="none" strike="noStrike" cap="none">
                <a:solidFill>
                  <a:srgbClr val="00212C"/>
                </a:solidFill>
              </a:rPr>
              <a:t>How much time are you talking?</a:t>
            </a:r>
            <a:endParaRPr sz="2400" b="1" i="1">
              <a:solidFill>
                <a:srgbClr val="00212C"/>
              </a:solidFill>
            </a:endParaRPr>
          </a:p>
          <a:p>
            <a:pPr marL="0" marR="0" lvl="0" indent="0" algn="l" rtl="0">
              <a:lnSpc>
                <a:spcPct val="100000"/>
              </a:lnSpc>
              <a:spcBef>
                <a:spcPts val="600"/>
              </a:spcBef>
              <a:spcAft>
                <a:spcPts val="0"/>
              </a:spcAft>
              <a:buClr>
                <a:srgbClr val="FF0000"/>
              </a:buClr>
              <a:buSzPts val="775"/>
              <a:buFont typeface="Arial"/>
              <a:buNone/>
            </a:pPr>
            <a:r>
              <a:rPr lang="en-US" sz="2400" i="0" u="none" strike="noStrike" cap="none">
                <a:solidFill>
                  <a:srgbClr val="00212C"/>
                </a:solidFill>
              </a:rPr>
              <a:t>______% of students surveyed in Virginia cohorts reported that their teachers talk most of the time.</a:t>
            </a:r>
            <a:endParaRPr sz="2400"/>
          </a:p>
          <a:p>
            <a:pPr marL="342900" marR="0" lvl="0" indent="-342900" algn="l" rtl="0">
              <a:lnSpc>
                <a:spcPct val="80000"/>
              </a:lnSpc>
              <a:spcBef>
                <a:spcPts val="600"/>
              </a:spcBef>
              <a:spcAft>
                <a:spcPts val="0"/>
              </a:spcAft>
              <a:buClr>
                <a:srgbClr val="FF0000"/>
              </a:buClr>
              <a:buSzPts val="3100"/>
              <a:buFont typeface="Arial"/>
              <a:buNone/>
            </a:pPr>
            <a:endParaRPr sz="2400" i="0" u="none" strike="noStrike" cap="none">
              <a:solidFill>
                <a:srgbClr val="00212C"/>
              </a:solidFill>
            </a:endParaRPr>
          </a:p>
          <a:p>
            <a:pPr marL="342900" marR="0" lvl="0" indent="-342900" algn="l" rtl="0">
              <a:lnSpc>
                <a:spcPct val="80000"/>
              </a:lnSpc>
              <a:spcBef>
                <a:spcPts val="600"/>
              </a:spcBef>
              <a:spcAft>
                <a:spcPts val="0"/>
              </a:spcAft>
              <a:buClr>
                <a:srgbClr val="FF0000"/>
              </a:buClr>
              <a:buSzPts val="775"/>
              <a:buFont typeface="Arial"/>
              <a:buNone/>
            </a:pPr>
            <a:r>
              <a:rPr lang="en-US" sz="2400" b="1" i="1" u="none" strike="noStrike" cap="none">
                <a:solidFill>
                  <a:srgbClr val="00212C"/>
                </a:solidFill>
              </a:rPr>
              <a:t>When in fact….</a:t>
            </a:r>
            <a:endParaRPr sz="2400"/>
          </a:p>
          <a:p>
            <a:pPr marL="0" marR="0" lvl="1" indent="0" algn="l" rtl="0">
              <a:lnSpc>
                <a:spcPct val="100000"/>
              </a:lnSpc>
              <a:spcBef>
                <a:spcPts val="600"/>
              </a:spcBef>
              <a:spcAft>
                <a:spcPts val="0"/>
              </a:spcAft>
              <a:buClr>
                <a:srgbClr val="FF0000"/>
              </a:buClr>
              <a:buSzPts val="775"/>
              <a:buFont typeface="Arial"/>
              <a:buNone/>
            </a:pPr>
            <a:r>
              <a:rPr lang="en-US" sz="2400" i="0" u="none" strike="noStrike" cap="none">
                <a:solidFill>
                  <a:srgbClr val="00212C"/>
                </a:solidFill>
              </a:rPr>
              <a:t>Teacher talk should be no more than ____ to ____ % of instructional time. </a:t>
            </a:r>
            <a:endParaRPr sz="2400"/>
          </a:p>
          <a:p>
            <a:pPr marL="457200" marR="0" lvl="1" indent="0" algn="l" rtl="0">
              <a:lnSpc>
                <a:spcPct val="80000"/>
              </a:lnSpc>
              <a:spcBef>
                <a:spcPts val="600"/>
              </a:spcBef>
              <a:spcAft>
                <a:spcPts val="0"/>
              </a:spcAft>
              <a:buClr>
                <a:srgbClr val="FF0000"/>
              </a:buClr>
              <a:buSzPts val="3100"/>
              <a:buFont typeface="Arial"/>
              <a:buNone/>
            </a:pPr>
            <a:endParaRPr i="0" u="none" strike="noStrike" cap="none">
              <a:solidFill>
                <a:srgbClr val="00212C"/>
              </a:solidFill>
            </a:endParaRPr>
          </a:p>
        </p:txBody>
      </p:sp>
      <p:sp>
        <p:nvSpPr>
          <p:cNvPr id="182" name="Google Shape;182;p3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Teacher Talk Time</a:t>
            </a:r>
            <a:endParaRPr/>
          </a:p>
        </p:txBody>
      </p:sp>
      <p:sp>
        <p:nvSpPr>
          <p:cNvPr id="184" name="Google Shape;184;p36"/>
          <p:cNvSpPr txBox="1"/>
          <p:nvPr/>
        </p:nvSpPr>
        <p:spPr>
          <a:xfrm>
            <a:off x="1355777" y="4853292"/>
            <a:ext cx="81564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0" i="0" u="none" strike="noStrike" cap="none">
                <a:solidFill>
                  <a:srgbClr val="0070C0"/>
                </a:solidFill>
                <a:latin typeface="Verdana"/>
                <a:ea typeface="Verdana"/>
                <a:cs typeface="Verdana"/>
                <a:sym typeface="Verdana"/>
              </a:rPr>
              <a:t>HINT: </a:t>
            </a:r>
            <a:r>
              <a:rPr lang="en-US" sz="2200" b="0" i="0" u="none" strike="noStrike" cap="none">
                <a:solidFill>
                  <a:schemeClr val="dk1"/>
                </a:solidFill>
                <a:latin typeface="Verdana"/>
                <a:ea typeface="Verdana"/>
                <a:cs typeface="Verdana"/>
                <a:sym typeface="Verdana"/>
              </a:rPr>
              <a:t>It isn’t consecutive minutes necessarily, but rather “I say something, you say something…”</a:t>
            </a:r>
            <a:r>
              <a:rPr lang="en-US" sz="2100" b="0" i="0" u="none" strike="noStrike" cap="none">
                <a:solidFill>
                  <a:schemeClr val="dk1"/>
                </a:solidFill>
                <a:latin typeface="Verdana"/>
                <a:ea typeface="Verdana"/>
                <a:cs typeface="Verdana"/>
                <a:sym typeface="Verdana"/>
              </a:rPr>
              <a:t> </a:t>
            </a:r>
            <a:endParaRPr sz="2100" b="0" i="0" u="none" strike="noStrike" cap="none">
              <a:solidFill>
                <a:srgbClr val="000000"/>
              </a:solidFill>
              <a:latin typeface="Verdana"/>
              <a:ea typeface="Verdana"/>
              <a:cs typeface="Verdana"/>
              <a:sym typeface="Verdana"/>
            </a:endParaRPr>
          </a:p>
        </p:txBody>
      </p:sp>
      <p:sp>
        <p:nvSpPr>
          <p:cNvPr id="185" name="Google Shape;185;p36"/>
          <p:cNvSpPr txBox="1"/>
          <p:nvPr/>
        </p:nvSpPr>
        <p:spPr>
          <a:xfrm>
            <a:off x="7584372" y="3472200"/>
            <a:ext cx="794700" cy="4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50</a:t>
            </a:r>
            <a:endParaRPr sz="2800" b="0" i="0" u="none" strike="noStrike" cap="none">
              <a:solidFill>
                <a:srgbClr val="000000"/>
              </a:solidFill>
              <a:latin typeface="Verdana"/>
              <a:ea typeface="Verdana"/>
              <a:cs typeface="Verdana"/>
              <a:sym typeface="Verdana"/>
            </a:endParaRPr>
          </a:p>
        </p:txBody>
      </p:sp>
      <p:sp>
        <p:nvSpPr>
          <p:cNvPr id="186" name="Google Shape;186;p36"/>
          <p:cNvSpPr txBox="1"/>
          <p:nvPr/>
        </p:nvSpPr>
        <p:spPr>
          <a:xfrm>
            <a:off x="6298631" y="3523100"/>
            <a:ext cx="794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40</a:t>
            </a:r>
            <a:endParaRPr sz="2800" b="0" i="0" u="none" strike="noStrike" cap="none">
              <a:solidFill>
                <a:srgbClr val="000000"/>
              </a:solidFill>
              <a:latin typeface="Verdana"/>
              <a:ea typeface="Verdana"/>
              <a:cs typeface="Verdana"/>
              <a:sym typeface="Verdana"/>
            </a:endParaRPr>
          </a:p>
        </p:txBody>
      </p:sp>
      <p:sp>
        <p:nvSpPr>
          <p:cNvPr id="187" name="Google Shape;187;p36"/>
          <p:cNvSpPr txBox="1"/>
          <p:nvPr/>
        </p:nvSpPr>
        <p:spPr>
          <a:xfrm>
            <a:off x="617250" y="1921350"/>
            <a:ext cx="1157400" cy="53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76</a:t>
            </a:r>
            <a:endParaRPr sz="2800" b="0" i="0" u="none" strike="noStrike" cap="none">
              <a:solidFill>
                <a:srgbClr val="000000"/>
              </a:solidFill>
              <a:latin typeface="Verdana"/>
              <a:ea typeface="Verdana"/>
              <a:cs typeface="Verdana"/>
              <a:sym typeface="Verdana"/>
            </a:endParaRPr>
          </a:p>
        </p:txBody>
      </p:sp>
      <p:pic>
        <p:nvPicPr>
          <p:cNvPr id="188" name="Google Shape;188;p36" descr="The Beach Is My Happy Place - Home | Facebook"/>
          <p:cNvPicPr preferRelativeResize="0"/>
          <p:nvPr/>
        </p:nvPicPr>
        <p:blipFill rotWithShape="1">
          <a:blip r:embed="rId3">
            <a:alphaModFix/>
          </a:blip>
          <a:srcRect/>
          <a:stretch/>
        </p:blipFill>
        <p:spPr>
          <a:xfrm>
            <a:off x="324699" y="4680851"/>
            <a:ext cx="1031075" cy="103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Text Placeholder 1">
            <a:extLst>
              <a:ext uri="{FF2B5EF4-FFF2-40B4-BE49-F238E27FC236}">
                <a16:creationId xmlns:a16="http://schemas.microsoft.com/office/drawing/2014/main" id="{52010618-D1C1-DF8A-0033-6EDF2C502837}"/>
              </a:ext>
            </a:extLst>
          </p:cNvPr>
          <p:cNvSpPr>
            <a:spLocks noGrp="1"/>
          </p:cNvSpPr>
          <p:nvPr>
            <p:ph type="body" idx="1"/>
          </p:nvPr>
        </p:nvSpPr>
        <p:spPr/>
        <p:txBody>
          <a:bodyPr/>
          <a:lstStyle/>
          <a:p>
            <a:endParaRPr lang="en-US"/>
          </a:p>
        </p:txBody>
      </p:sp>
      <p:sp>
        <p:nvSpPr>
          <p:cNvPr id="194" name="Google Shape;194;p3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When and How to Use </a:t>
            </a:r>
            <a:br>
              <a:rPr lang="en-US"/>
            </a:br>
            <a:r>
              <a:rPr lang="en-US"/>
              <a:t>Opportunities to Respond </a:t>
            </a:r>
            <a:endParaRPr/>
          </a:p>
        </p:txBody>
      </p:sp>
      <p:sp>
        <p:nvSpPr>
          <p:cNvPr id="195" name="Google Shape;195;p37"/>
          <p:cNvSpPr txBox="1"/>
          <p:nvPr/>
        </p:nvSpPr>
        <p:spPr>
          <a:xfrm>
            <a:off x="228600" y="3043462"/>
            <a:ext cx="40602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400" b="0" i="0" u="none" strike="noStrike" cap="none">
                <a:solidFill>
                  <a:schemeClr val="dk1"/>
                </a:solidFill>
                <a:latin typeface="Verdana"/>
                <a:ea typeface="Verdana"/>
                <a:cs typeface="Verdana"/>
                <a:sym typeface="Verdana"/>
              </a:rPr>
              <a:t>Written responses</a:t>
            </a:r>
            <a:endParaRPr sz="2400" b="0" i="0" u="none" strike="noStrike" cap="none">
              <a:solidFill>
                <a:schemeClr val="dk1"/>
              </a:solidFill>
              <a:latin typeface="Verdana"/>
              <a:ea typeface="Verdana"/>
              <a:cs typeface="Verdana"/>
              <a:sym typeface="Verdana"/>
            </a:endParaRPr>
          </a:p>
        </p:txBody>
      </p:sp>
      <p:sp>
        <p:nvSpPr>
          <p:cNvPr id="196" name="Google Shape;196;p37"/>
          <p:cNvSpPr txBox="1"/>
          <p:nvPr/>
        </p:nvSpPr>
        <p:spPr>
          <a:xfrm>
            <a:off x="268285" y="4537911"/>
            <a:ext cx="40602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400" b="0" i="0" u="none" strike="noStrike" cap="none">
                <a:solidFill>
                  <a:schemeClr val="dk1"/>
                </a:solidFill>
                <a:latin typeface="Verdana"/>
                <a:ea typeface="Verdana"/>
                <a:cs typeface="Verdana"/>
                <a:sym typeface="Verdana"/>
              </a:rPr>
              <a:t>Action responses</a:t>
            </a:r>
            <a:endParaRPr sz="2400" b="0" i="0" u="none" strike="noStrike" cap="none">
              <a:solidFill>
                <a:schemeClr val="dk1"/>
              </a:solidFill>
              <a:latin typeface="Verdana"/>
              <a:ea typeface="Verdana"/>
              <a:cs typeface="Verdana"/>
              <a:sym typeface="Verdana"/>
            </a:endParaRPr>
          </a:p>
        </p:txBody>
      </p:sp>
      <p:sp>
        <p:nvSpPr>
          <p:cNvPr id="197" name="Google Shape;197;p37"/>
          <p:cNvSpPr txBox="1"/>
          <p:nvPr/>
        </p:nvSpPr>
        <p:spPr>
          <a:xfrm flipH="1">
            <a:off x="228600" y="1611862"/>
            <a:ext cx="4060200" cy="1292631"/>
          </a:xfrm>
          <a:prstGeom prst="rect">
            <a:avLst/>
          </a:prstGeom>
          <a:noFill/>
          <a:ln>
            <a:noFill/>
          </a:ln>
        </p:spPr>
        <p:txBody>
          <a:bodyPr spcFirstLastPara="1" wrap="square" lIns="91425" tIns="91425" rIns="91425" bIns="91425" anchor="t" anchorCtr="0">
            <a:spAutoFit/>
          </a:bodyPr>
          <a:lstStyle/>
          <a:p>
            <a:pPr marL="8572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Choral</a:t>
            </a:r>
            <a:endParaRPr sz="2400" b="0" i="0" u="none" strike="noStrike" cap="none">
              <a:solidFill>
                <a:schemeClr val="dk1"/>
              </a:solidFill>
              <a:latin typeface="Verdana"/>
              <a:ea typeface="Verdana"/>
              <a:cs typeface="Verdana"/>
              <a:sym typeface="Verdana"/>
            </a:endParaRPr>
          </a:p>
          <a:p>
            <a:pPr marL="8572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Partner or team</a:t>
            </a:r>
            <a:endParaRPr sz="2400" b="0" i="0" u="none" strike="noStrike" cap="none">
              <a:solidFill>
                <a:schemeClr val="dk1"/>
              </a:solidFill>
              <a:latin typeface="Verdana"/>
              <a:ea typeface="Verdana"/>
              <a:cs typeface="Verdana"/>
              <a:sym typeface="Verdana"/>
            </a:endParaRPr>
          </a:p>
          <a:p>
            <a:pPr marL="8572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Individual</a:t>
            </a:r>
            <a:endParaRPr sz="2400" b="0" i="0" u="none" strike="noStrike" cap="none">
              <a:solidFill>
                <a:schemeClr val="dk1"/>
              </a:solidFill>
              <a:latin typeface="Verdana"/>
              <a:ea typeface="Verdana"/>
              <a:cs typeface="Verdana"/>
              <a:sym typeface="Verdana"/>
            </a:endParaRPr>
          </a:p>
        </p:txBody>
      </p:sp>
      <p:sp>
        <p:nvSpPr>
          <p:cNvPr id="198" name="Google Shape;198;p37"/>
          <p:cNvSpPr txBox="1"/>
          <p:nvPr/>
        </p:nvSpPr>
        <p:spPr>
          <a:xfrm flipH="1">
            <a:off x="715630" y="3578490"/>
            <a:ext cx="4231500" cy="969466"/>
          </a:xfrm>
          <a:prstGeom prst="rect">
            <a:avLst/>
          </a:prstGeom>
          <a:noFill/>
          <a:ln>
            <a:noFill/>
          </a:ln>
        </p:spPr>
        <p:txBody>
          <a:bodyPr spcFirstLastPara="1" wrap="square" lIns="91425" tIns="91425" rIns="91425" bIns="91425" anchor="t" anchorCtr="0">
            <a:spAutoFit/>
          </a:bodyPr>
          <a:lstStyle/>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Response</a:t>
            </a:r>
            <a:r>
              <a:rPr lang="en-US" sz="2700" b="0" i="0" u="none" strike="noStrike" cap="none">
                <a:solidFill>
                  <a:schemeClr val="dk1"/>
                </a:solidFill>
                <a:latin typeface="Verdana"/>
                <a:ea typeface="Verdana"/>
                <a:cs typeface="Verdana"/>
                <a:sym typeface="Verdana"/>
              </a:rPr>
              <a:t> </a:t>
            </a:r>
            <a:r>
              <a:rPr lang="en-US" sz="2400" b="0" i="0" u="none" strike="noStrike" cap="none">
                <a:solidFill>
                  <a:schemeClr val="dk1"/>
                </a:solidFill>
                <a:latin typeface="Verdana"/>
                <a:ea typeface="Verdana"/>
                <a:cs typeface="Verdana"/>
                <a:sym typeface="Verdana"/>
              </a:rPr>
              <a:t>system</a:t>
            </a:r>
            <a:endParaRPr sz="2400" b="0" i="0" u="none" strike="noStrike" cap="none">
              <a:solidFill>
                <a:schemeClr val="dk1"/>
              </a:solidFill>
              <a:latin typeface="Verdana"/>
              <a:ea typeface="Verdana"/>
              <a:cs typeface="Verdana"/>
              <a:sym typeface="Verdana"/>
            </a:endParaRPr>
          </a:p>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Graphic organizer</a:t>
            </a:r>
            <a:endParaRPr sz="2400" b="0" i="0" u="none" strike="noStrike" cap="none">
              <a:solidFill>
                <a:schemeClr val="dk1"/>
              </a:solidFill>
              <a:latin typeface="Verdana"/>
              <a:ea typeface="Verdana"/>
              <a:cs typeface="Verdana"/>
              <a:sym typeface="Verdana"/>
            </a:endParaRPr>
          </a:p>
        </p:txBody>
      </p:sp>
      <p:sp>
        <p:nvSpPr>
          <p:cNvPr id="199" name="Google Shape;199;p37"/>
          <p:cNvSpPr txBox="1"/>
          <p:nvPr/>
        </p:nvSpPr>
        <p:spPr>
          <a:xfrm flipH="1">
            <a:off x="715630" y="5102486"/>
            <a:ext cx="4231500" cy="1292631"/>
          </a:xfrm>
          <a:prstGeom prst="rect">
            <a:avLst/>
          </a:prstGeom>
          <a:noFill/>
          <a:ln>
            <a:noFill/>
          </a:ln>
        </p:spPr>
        <p:txBody>
          <a:bodyPr spcFirstLastPara="1" wrap="square" lIns="91425" tIns="91425" rIns="91425" bIns="91425" anchor="t" anchorCtr="0">
            <a:spAutoFit/>
          </a:bodyPr>
          <a:lstStyle/>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Act out/Gestures</a:t>
            </a:r>
            <a:endParaRPr sz="2400" b="0" i="0" u="none" strike="noStrike" cap="none">
              <a:solidFill>
                <a:schemeClr val="dk1"/>
              </a:solidFill>
              <a:latin typeface="Verdana"/>
              <a:ea typeface="Verdana"/>
              <a:cs typeface="Verdana"/>
              <a:sym typeface="Verdana"/>
            </a:endParaRPr>
          </a:p>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Hand signals</a:t>
            </a:r>
            <a:endParaRPr sz="2400" b="0" i="0" u="none" strike="noStrike" cap="none">
              <a:solidFill>
                <a:schemeClr val="dk1"/>
              </a:solidFill>
              <a:latin typeface="Verdana"/>
              <a:ea typeface="Verdana"/>
              <a:cs typeface="Verdana"/>
              <a:sym typeface="Verdana"/>
            </a:endParaRPr>
          </a:p>
          <a:p>
            <a:pPr marL="400050" marR="0" lvl="0" indent="-342900" algn="l" rtl="0">
              <a:lnSpc>
                <a:spcPct val="100000"/>
              </a:lnSpc>
              <a:spcBef>
                <a:spcPts val="0"/>
              </a:spcBef>
              <a:spcAft>
                <a:spcPts val="0"/>
              </a:spcAft>
              <a:buClr>
                <a:schemeClr val="dk1"/>
              </a:buClr>
              <a:buSzPts val="2700"/>
              <a:buFont typeface="Arial"/>
              <a:buChar char="•"/>
            </a:pPr>
            <a:r>
              <a:rPr lang="en-US" sz="2400" b="0" i="0" u="none" strike="noStrike" cap="none">
                <a:solidFill>
                  <a:schemeClr val="dk1"/>
                </a:solidFill>
                <a:latin typeface="Verdana"/>
                <a:ea typeface="Verdana"/>
                <a:cs typeface="Verdana"/>
                <a:sym typeface="Verdana"/>
              </a:rPr>
              <a:t>Manipulatives</a:t>
            </a:r>
            <a:endParaRPr sz="2400" b="0" i="0" u="none" strike="noStrike" cap="none">
              <a:solidFill>
                <a:schemeClr val="dk1"/>
              </a:solidFill>
              <a:latin typeface="Verdana"/>
              <a:ea typeface="Verdana"/>
              <a:cs typeface="Verdana"/>
              <a:sym typeface="Verdana"/>
            </a:endParaRPr>
          </a:p>
        </p:txBody>
      </p:sp>
      <p:pic>
        <p:nvPicPr>
          <p:cNvPr id="200" name="Google Shape;200;p37" descr="Associations Win When Audience Response Technology is on the Agenda"/>
          <p:cNvPicPr preferRelativeResize="0"/>
          <p:nvPr/>
        </p:nvPicPr>
        <p:blipFill rotWithShape="1">
          <a:blip r:embed="rId3">
            <a:alphaModFix/>
          </a:blip>
          <a:srcRect/>
          <a:stretch/>
        </p:blipFill>
        <p:spPr>
          <a:xfrm>
            <a:off x="4571999" y="2758959"/>
            <a:ext cx="3941281" cy="2052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VTSS PPT Template - Dark</Template>
  <TotalTime>11</TotalTime>
  <Words>5262</Words>
  <Application>Microsoft Office PowerPoint</Application>
  <PresentationFormat>On-screen Show (4:3)</PresentationFormat>
  <Paragraphs>480</Paragraphs>
  <Slides>52</Slides>
  <Notes>52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Noto Sans Symbols</vt:lpstr>
      <vt:lpstr>Quattrocento Sans</vt:lpstr>
      <vt:lpstr>Verdana</vt:lpstr>
      <vt:lpstr>Open Sans</vt:lpstr>
      <vt:lpstr>Arial</vt:lpstr>
      <vt:lpstr>Calibri</vt:lpstr>
      <vt:lpstr>Presentation Titles</vt:lpstr>
      <vt:lpstr>Content Slides</vt:lpstr>
      <vt:lpstr>Module C The Engaged and Successful Student</vt:lpstr>
      <vt:lpstr>Learning Intentions</vt:lpstr>
      <vt:lpstr>Success Criteria</vt:lpstr>
      <vt:lpstr>Resources</vt:lpstr>
      <vt:lpstr>HLP 18</vt:lpstr>
      <vt:lpstr> Opportunities to Respond</vt:lpstr>
      <vt:lpstr>Rationale </vt:lpstr>
      <vt:lpstr>Teacher Talk Time</vt:lpstr>
      <vt:lpstr>When and How to Use  Opportunities to Respond </vt:lpstr>
      <vt:lpstr>Using Partners</vt:lpstr>
      <vt:lpstr>Breaking up the Lecture</vt:lpstr>
      <vt:lpstr>Opportunities to respond and long-term memory </vt:lpstr>
      <vt:lpstr>Raising Hands</vt:lpstr>
      <vt:lpstr>Data Collection:  Opportunities to Respond</vt:lpstr>
      <vt:lpstr>Let’s Review</vt:lpstr>
      <vt:lpstr>Take 5</vt:lpstr>
      <vt:lpstr>Formative Assessment…</vt:lpstr>
      <vt:lpstr>Learning Intentions: Formative Assessment</vt:lpstr>
      <vt:lpstr>Success Criteria: Formative Assessment</vt:lpstr>
      <vt:lpstr>Five Strategies of  Formative Assessment</vt:lpstr>
      <vt:lpstr>HLP 12</vt:lpstr>
      <vt:lpstr>Strategy #1: Clarify, share, and understand learning intentions and success criteria</vt:lpstr>
      <vt:lpstr>Teacher Clarity: Learning intentions and success criteria</vt:lpstr>
      <vt:lpstr> Strategy #2: Eliciting evidence of learners’ achievement </vt:lpstr>
      <vt:lpstr>Strategy #3: Provide feedback that moves learning forward</vt:lpstr>
      <vt:lpstr>HLP 22</vt:lpstr>
      <vt:lpstr>Effective Classroom Feedback: Focused and Specific</vt:lpstr>
      <vt:lpstr>Effective Classroom Feedback: Related to Learning Goals</vt:lpstr>
      <vt:lpstr>Take a minute….</vt:lpstr>
      <vt:lpstr>   Strategy #4. Having students help each other learn</vt:lpstr>
      <vt:lpstr>Peer Critiques</vt:lpstr>
      <vt:lpstr>Strategy #5: Activate students as owners of their own learning</vt:lpstr>
      <vt:lpstr>How to support students to become owners of their learning</vt:lpstr>
      <vt:lpstr> Student self monitoring</vt:lpstr>
      <vt:lpstr>Data Collection:  Formative Assessment</vt:lpstr>
      <vt:lpstr>5 Strategies for Formative Assessment</vt:lpstr>
      <vt:lpstr>Time to Talk</vt:lpstr>
      <vt:lpstr>DAY 2</vt:lpstr>
      <vt:lpstr>Scaffolding</vt:lpstr>
      <vt:lpstr>Learning Intentions: Scaffolding</vt:lpstr>
      <vt:lpstr>Success Criteria: Scaffolding</vt:lpstr>
      <vt:lpstr>HLP 15</vt:lpstr>
      <vt:lpstr>Scaffolding Promotes Academic Success</vt:lpstr>
      <vt:lpstr>Strategies for Scaffolding</vt:lpstr>
      <vt:lpstr>Demonstrations and Completed Models</vt:lpstr>
      <vt:lpstr>Cue Cards and Checklists</vt:lpstr>
      <vt:lpstr>Sequencing/Progressing in complexity</vt:lpstr>
      <vt:lpstr>Chunking</vt:lpstr>
      <vt:lpstr>Partnering</vt:lpstr>
      <vt:lpstr>Provide hints and prompts</vt:lpstr>
      <vt:lpstr>Stages of Scaffolding</vt:lpstr>
      <vt:lpstr>Data Collection:  Scaffolding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C The Engaged and Successful Student</dc:title>
  <dc:creator>Jacklyn N Lewis</dc:creator>
  <cp:lastModifiedBy>Ryan McElhaney</cp:lastModifiedBy>
  <cp:revision>2</cp:revision>
  <dcterms:created xsi:type="dcterms:W3CDTF">2017-04-18T16:38:12Z</dcterms:created>
  <dcterms:modified xsi:type="dcterms:W3CDTF">2024-06-26T15:21:11Z</dcterms:modified>
</cp:coreProperties>
</file>