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 id="2147483680" r:id="rId2"/>
  </p:sldMasterIdLst>
  <p:notesMasterIdLst>
    <p:notesMasterId r:id="rId4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g0IbiIis6qH6gSyy2BLlavnpxoi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ron Zuckerwa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0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056"/>
    <p:restoredTop sz="86442"/>
  </p:normalViewPr>
  <p:slideViewPr>
    <p:cSldViewPr snapToGrid="0">
      <p:cViewPr varScale="1">
        <p:scale>
          <a:sx n="44" d="100"/>
          <a:sy n="44" d="100"/>
        </p:scale>
        <p:origin x="212" y="44"/>
      </p:cViewPr>
      <p:guideLst>
        <p:guide orient="horz" pos="2160"/>
        <p:guide pos="2880"/>
      </p:guideLst>
    </p:cSldViewPr>
  </p:slideViewPr>
  <p:outlineViewPr>
    <p:cViewPr>
      <p:scale>
        <a:sx n="33" d="100"/>
        <a:sy n="33" d="100"/>
      </p:scale>
      <p:origin x="0" y="-10352"/>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sible-learning.org/hattie-ranking-influences-effect-sizes-learning-achievemen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S770g-LULF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38:notes"/>
          <p:cNvSpPr txBox="1">
            <a:spLocks noGrp="1"/>
          </p:cNvSpPr>
          <p:nvPr>
            <p:ph type="body" idx="1"/>
          </p:nvPr>
        </p:nvSpPr>
        <p:spPr>
          <a:xfrm>
            <a:off x="707708" y="4447461"/>
            <a:ext cx="5661660" cy="4213384"/>
          </a:xfrm>
          <a:prstGeom prst="rect">
            <a:avLst/>
          </a:prstGeom>
          <a:noFill/>
          <a:ln>
            <a:noFill/>
          </a:ln>
        </p:spPr>
        <p:txBody>
          <a:bodyPr spcFirstLastPara="1" wrap="square" lIns="93900" tIns="93900" rIns="93900" bIns="93900" anchor="t" anchorCtr="0">
            <a:noAutofit/>
          </a:bodyPr>
          <a:lstStyle/>
          <a:p>
            <a:pPr marL="0" lvl="0" indent="0" algn="l" rtl="0">
              <a:lnSpc>
                <a:spcPct val="115000"/>
              </a:lnSpc>
              <a:spcBef>
                <a:spcPts val="0"/>
              </a:spcBef>
              <a:spcAft>
                <a:spcPts val="0"/>
              </a:spcAft>
              <a:buClr>
                <a:schemeClr val="dk1"/>
              </a:buClr>
              <a:buSzPts val="1100"/>
              <a:buNone/>
            </a:pPr>
            <a:r>
              <a:rPr lang="en-US" sz="1100" b="1">
                <a:latin typeface="Arial"/>
                <a:ea typeface="Arial"/>
                <a:cs typeface="Arial"/>
                <a:sym typeface="Arial"/>
              </a:rPr>
              <a:t>Intent:</a:t>
            </a:r>
            <a:r>
              <a:rPr lang="en-US" sz="1100">
                <a:latin typeface="Arial"/>
                <a:ea typeface="Arial"/>
                <a:cs typeface="Arial"/>
                <a:sym typeface="Arial"/>
              </a:rPr>
              <a:t> </a:t>
            </a:r>
            <a:r>
              <a:rPr lang="en-US" sz="1100" i="1">
                <a:latin typeface="Arial"/>
                <a:ea typeface="Arial"/>
                <a:cs typeface="Arial"/>
                <a:sym typeface="Arial"/>
              </a:rPr>
              <a:t>Provide a real example of a school’s efforts to support staff in use of Behavior Specific Praise Statements.</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i="1">
                <a:latin typeface="Arial"/>
                <a:ea typeface="Arial"/>
                <a:cs typeface="Arial"/>
                <a:sym typeface="Arial"/>
              </a:rPr>
              <a:t>We need to teach teachers HOW.</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b="1">
                <a:latin typeface="Arial"/>
                <a:ea typeface="Arial"/>
                <a:cs typeface="Arial"/>
                <a:sym typeface="Arial"/>
              </a:rPr>
              <a:t>Trainer Activity : </a:t>
            </a:r>
            <a:r>
              <a:rPr lang="en-US" sz="1100">
                <a:latin typeface="Arial"/>
                <a:ea typeface="Arial"/>
                <a:cs typeface="Arial"/>
                <a:sym typeface="Arial"/>
              </a:rPr>
              <a:t>Ask for volunteers to unmute or use the chat box to share specific examples of BSF and THEN fly in these three examples.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b="1">
                <a:latin typeface="Arial"/>
                <a:ea typeface="Arial"/>
                <a:cs typeface="Arial"/>
                <a:sym typeface="Arial"/>
              </a:rPr>
              <a:t>Trainer Talking Notes:</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●A school in Region 2  created these posters for every classroom to encourage use of behavior specific praise statement.</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○Use the student’s name</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○Recognize the behavior</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○Connect the behavior to expectation on the matrix - note the matrix is on the poster.</a:t>
            </a:r>
            <a:endParaRPr sz="1100">
              <a:latin typeface="Arial"/>
              <a:ea typeface="Arial"/>
              <a:cs typeface="Arial"/>
              <a:sym typeface="Arial"/>
            </a:endParaRPr>
          </a:p>
          <a:p>
            <a:pPr marL="0" lvl="0" indent="0" algn="l" rtl="0">
              <a:lnSpc>
                <a:spcPct val="115000"/>
              </a:lnSpc>
              <a:spcBef>
                <a:spcPts val="0"/>
              </a:spcBef>
              <a:spcAft>
                <a:spcPts val="0"/>
              </a:spcAft>
              <a:buSzPts val="1400"/>
              <a:buNone/>
            </a:pPr>
            <a:r>
              <a:rPr lang="en-US" sz="1100">
                <a:latin typeface="Arial"/>
                <a:ea typeface="Arial"/>
                <a:cs typeface="Arial"/>
                <a:sym typeface="Arial"/>
              </a:rPr>
              <a:t>Include specific examples in your lesson plans for staff.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a:t>
            </a:r>
            <a:r>
              <a:rPr lang="en-US" sz="1100">
                <a:highlight>
                  <a:srgbClr val="FFFFFF"/>
                </a:highlight>
                <a:latin typeface="Arial"/>
                <a:ea typeface="Arial"/>
                <a:cs typeface="Arial"/>
                <a:sym typeface="Arial"/>
              </a:rPr>
              <a:t>General praise alone is positive but can be “empty”.</a:t>
            </a:r>
            <a:endParaRPr sz="1100">
              <a:highlight>
                <a:srgbClr val="FFFFFF"/>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None/>
            </a:pPr>
            <a:endParaRPr i="1">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i="1">
                <a:latin typeface="Calibri"/>
                <a:ea typeface="Calibri"/>
                <a:cs typeface="Calibri"/>
                <a:sym typeface="Calibri"/>
              </a:rPr>
              <a:t>Family Engagement: opportunity to share this communication approach/strategy with families. Easy to share in relatively short time and would be a new and really robust tool for many families.</a:t>
            </a:r>
            <a:endParaRPr i="1">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None/>
            </a:pPr>
            <a:endParaRPr/>
          </a:p>
        </p:txBody>
      </p:sp>
      <p:sp>
        <p:nvSpPr>
          <p:cNvPr id="181" name="Google Shape;181;p38: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39: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39: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r>
              <a:rPr lang="en-US"/>
              <a:t>Fill in the blank activity with annotate tool or waterfall chat box. </a:t>
            </a:r>
            <a:endParaRPr/>
          </a:p>
          <a:p>
            <a:pPr marL="417483" lvl="0" indent="-230484" algn="l" rtl="0">
              <a:lnSpc>
                <a:spcPct val="100000"/>
              </a:lnSpc>
              <a:spcBef>
                <a:spcPts val="657"/>
              </a:spcBef>
              <a:spcAft>
                <a:spcPts val="0"/>
              </a:spcAft>
              <a:buClr>
                <a:schemeClr val="dk1"/>
              </a:buClr>
              <a:buSzPts val="1200"/>
              <a:buChar char="•"/>
            </a:pPr>
            <a:r>
              <a:rPr lang="en-US" b="1">
                <a:latin typeface="Verdana"/>
                <a:ea typeface="Verdana"/>
                <a:cs typeface="Verdana"/>
                <a:sym typeface="Verdana"/>
              </a:rPr>
              <a:t>Specifically</a:t>
            </a:r>
            <a:r>
              <a:rPr lang="en-US">
                <a:latin typeface="Verdana"/>
                <a:ea typeface="Verdana"/>
                <a:cs typeface="Verdana"/>
                <a:sym typeface="Verdana"/>
              </a:rPr>
              <a:t> identifies and defines both the student and behavior being recognized</a:t>
            </a:r>
            <a:endParaRPr>
              <a:latin typeface="Verdana"/>
              <a:ea typeface="Verdana"/>
              <a:cs typeface="Verdana"/>
              <a:sym typeface="Verdana"/>
            </a:endParaRPr>
          </a:p>
          <a:p>
            <a:pPr marL="417483" lvl="0" indent="-230484" algn="l" rtl="0">
              <a:lnSpc>
                <a:spcPct val="100000"/>
              </a:lnSpc>
              <a:spcBef>
                <a:spcPts val="657"/>
              </a:spcBef>
              <a:spcAft>
                <a:spcPts val="0"/>
              </a:spcAft>
              <a:buClr>
                <a:schemeClr val="dk1"/>
              </a:buClr>
              <a:buSzPts val="1200"/>
              <a:buChar char="•"/>
            </a:pPr>
            <a:r>
              <a:rPr lang="en-US" b="1">
                <a:latin typeface="Verdana"/>
                <a:ea typeface="Verdana"/>
                <a:cs typeface="Verdana"/>
                <a:sym typeface="Verdana"/>
              </a:rPr>
              <a:t>Connects</a:t>
            </a:r>
            <a:r>
              <a:rPr lang="en-US">
                <a:latin typeface="Verdana"/>
                <a:ea typeface="Verdana"/>
                <a:cs typeface="Verdana"/>
                <a:sym typeface="Verdana"/>
              </a:rPr>
              <a:t> to specific skill or behavior/expectation on matrix</a:t>
            </a:r>
            <a:endParaRPr>
              <a:latin typeface="Verdana"/>
              <a:ea typeface="Verdana"/>
              <a:cs typeface="Verdana"/>
              <a:sym typeface="Verdana"/>
            </a:endParaRPr>
          </a:p>
          <a:p>
            <a:pPr marL="417483" lvl="0" indent="-230484" algn="l" rtl="0">
              <a:lnSpc>
                <a:spcPct val="100000"/>
              </a:lnSpc>
              <a:spcBef>
                <a:spcPts val="657"/>
              </a:spcBef>
              <a:spcAft>
                <a:spcPts val="0"/>
              </a:spcAft>
              <a:buClr>
                <a:schemeClr val="dk1"/>
              </a:buClr>
              <a:buSzPts val="1200"/>
              <a:buChar char="•"/>
            </a:pPr>
            <a:r>
              <a:rPr lang="en-US" b="1">
                <a:latin typeface="Verdana"/>
                <a:ea typeface="Verdana"/>
                <a:cs typeface="Verdana"/>
                <a:sym typeface="Verdana"/>
              </a:rPr>
              <a:t>Genuine</a:t>
            </a:r>
            <a:r>
              <a:rPr lang="en-US">
                <a:latin typeface="Verdana"/>
                <a:ea typeface="Verdana"/>
                <a:cs typeface="Verdana"/>
                <a:sym typeface="Verdana"/>
              </a:rPr>
              <a:t> – </a:t>
            </a:r>
            <a:endParaRPr>
              <a:latin typeface="Verdana"/>
              <a:ea typeface="Verdana"/>
              <a:cs typeface="Verdana"/>
              <a:sym typeface="Verdana"/>
            </a:endParaRPr>
          </a:p>
          <a:p>
            <a:pPr marL="417483" lvl="0" indent="-230484" algn="l" rtl="0">
              <a:lnSpc>
                <a:spcPct val="100000"/>
              </a:lnSpc>
              <a:spcBef>
                <a:spcPts val="657"/>
              </a:spcBef>
              <a:spcAft>
                <a:spcPts val="0"/>
              </a:spcAft>
              <a:buClr>
                <a:schemeClr val="dk1"/>
              </a:buClr>
              <a:buSzPts val="1200"/>
              <a:buChar char="•"/>
            </a:pPr>
            <a:r>
              <a:rPr lang="en-US" b="1">
                <a:latin typeface="Verdana"/>
                <a:ea typeface="Verdana"/>
                <a:cs typeface="Verdana"/>
                <a:sym typeface="Verdana"/>
              </a:rPr>
              <a:t>Student</a:t>
            </a:r>
            <a:r>
              <a:rPr lang="en-US">
                <a:latin typeface="Verdana"/>
                <a:ea typeface="Verdana"/>
                <a:cs typeface="Verdana"/>
                <a:sym typeface="Verdana"/>
              </a:rPr>
              <a:t> friendly language</a:t>
            </a:r>
            <a:endParaRPr>
              <a:latin typeface="Verdana"/>
              <a:ea typeface="Verdana"/>
              <a:cs typeface="Verdana"/>
              <a:sym typeface="Verdana"/>
            </a:endParaRPr>
          </a:p>
          <a:p>
            <a:pPr marL="0" lvl="0" indent="0" algn="l" rtl="0">
              <a:lnSpc>
                <a:spcPct val="100000"/>
              </a:lnSpc>
              <a:spcBef>
                <a:spcPts val="657"/>
              </a:spcBef>
              <a:spcAft>
                <a:spcPts val="0"/>
              </a:spcAft>
              <a:buSzPts val="1400"/>
              <a:buNone/>
            </a:pPr>
            <a:r>
              <a:rPr lang="en-US">
                <a:latin typeface="Verdana"/>
                <a:ea typeface="Verdana"/>
                <a:cs typeface="Verdana"/>
                <a:sym typeface="Verdana"/>
              </a:rPr>
              <a:t>Remember to mix up your superlatives “exactly, super, awesome, perfect, thank you, etc. </a:t>
            </a:r>
            <a:endParaRPr>
              <a:latin typeface="Verdana"/>
              <a:ea typeface="Verdana"/>
              <a:cs typeface="Verdana"/>
              <a:sym typeface="Verdana"/>
            </a:endParaRPr>
          </a:p>
          <a:p>
            <a:pPr marL="469682" lvl="0" indent="0" algn="l" rtl="0">
              <a:lnSpc>
                <a:spcPct val="100000"/>
              </a:lnSpc>
              <a:spcBef>
                <a:spcPts val="0"/>
              </a:spcBef>
              <a:spcAft>
                <a:spcPts val="0"/>
              </a:spcAft>
              <a:buClr>
                <a:schemeClr val="dk1"/>
              </a:buClr>
              <a:buSzPts val="1100"/>
              <a:buNone/>
            </a:pPr>
            <a:endParaRPr/>
          </a:p>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40: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40:notes"/>
          <p:cNvSpPr txBox="1">
            <a:spLocks noGrp="1"/>
          </p:cNvSpPr>
          <p:nvPr>
            <p:ph type="body" idx="1"/>
          </p:nvPr>
        </p:nvSpPr>
        <p:spPr>
          <a:xfrm>
            <a:off x="707708" y="4447461"/>
            <a:ext cx="5661660" cy="421338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Clr>
                <a:schemeClr val="dk1"/>
              </a:buClr>
              <a:buSzPts val="1400"/>
              <a:buNone/>
            </a:pPr>
            <a:r>
              <a:rPr lang="en-US"/>
              <a:t>Breakout if we have time to practice. </a:t>
            </a:r>
            <a:endParaRPr/>
          </a:p>
          <a:p>
            <a:pPr marL="0" lvl="0" indent="0" algn="l" rtl="0">
              <a:lnSpc>
                <a:spcPct val="100000"/>
              </a:lnSpc>
              <a:spcBef>
                <a:spcPts val="0"/>
              </a:spcBef>
              <a:spcAft>
                <a:spcPts val="0"/>
              </a:spcAft>
              <a:buClr>
                <a:schemeClr val="dk1"/>
              </a:buClr>
              <a:buSzPts val="1400"/>
              <a:buNone/>
            </a:pPr>
            <a:r>
              <a:rPr lang="en-US"/>
              <a:t>“What we feed will grow!”</a:t>
            </a:r>
            <a:endParaRPr/>
          </a:p>
          <a:p>
            <a:pPr marL="0" lvl="0" indent="0" algn="l" rtl="0">
              <a:lnSpc>
                <a:spcPct val="100000"/>
              </a:lnSpc>
              <a:spcBef>
                <a:spcPts val="0"/>
              </a:spcBef>
              <a:spcAft>
                <a:spcPts val="0"/>
              </a:spcAft>
              <a:buClr>
                <a:schemeClr val="dk1"/>
              </a:buClr>
              <a:buSzPts val="1400"/>
              <a:buNone/>
            </a:pPr>
            <a:r>
              <a:rPr lang="en-US"/>
              <a:t> Brain research; searching for patterns is normal. We are supporting students is creating automatic behavior without them having to use brain energy on behavior so they can concentrate on the curriculum. </a:t>
            </a:r>
            <a:endParaRPr/>
          </a:p>
          <a:p>
            <a:pPr marL="0" lvl="0" indent="0" algn="l" rtl="0">
              <a:lnSpc>
                <a:spcPct val="100000"/>
              </a:lnSpc>
              <a:spcBef>
                <a:spcPts val="0"/>
              </a:spcBef>
              <a:spcAft>
                <a:spcPts val="0"/>
              </a:spcAft>
              <a:buClr>
                <a:schemeClr val="dk1"/>
              </a:buClr>
              <a:buSzPts val="1400"/>
              <a:buNone/>
            </a:pPr>
            <a:r>
              <a:rPr lang="en-US"/>
              <a:t>The “what” and “why” of positive feedback: research shows us that we can change behavior and reduce the discipline referrals. </a:t>
            </a:r>
            <a:endParaRPr/>
          </a:p>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endParaRPr/>
          </a:p>
        </p:txBody>
      </p:sp>
      <p:sp>
        <p:nvSpPr>
          <p:cNvPr id="199" name="Google Shape;199;p40:notes"/>
          <p:cNvSpPr txBox="1">
            <a:spLocks noGrp="1"/>
          </p:cNvSpPr>
          <p:nvPr>
            <p:ph type="sldNum" idx="12"/>
          </p:nvPr>
        </p:nvSpPr>
        <p:spPr>
          <a:xfrm>
            <a:off x="4008705" y="8893296"/>
            <a:ext cx="3066733" cy="468154"/>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41: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41: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176131" lvl="0" indent="-104373" algn="l" rtl="0">
              <a:lnSpc>
                <a:spcPct val="100000"/>
              </a:lnSpc>
              <a:spcBef>
                <a:spcPts val="0"/>
              </a:spcBef>
              <a:spcAft>
                <a:spcPts val="0"/>
              </a:spcAft>
              <a:buClr>
                <a:schemeClr val="dk1"/>
              </a:buClr>
              <a:buSzPts val="1100"/>
              <a:buNone/>
            </a:pPr>
            <a:r>
              <a:rPr lang="en-US" sz="1100">
                <a:solidFill>
                  <a:srgbClr val="3C4043"/>
                </a:solidFill>
                <a:highlight>
                  <a:srgbClr val="FFFFFF"/>
                </a:highlight>
              </a:rPr>
              <a:t>If you wanted to collect data on this here is a specific tool. </a:t>
            </a:r>
            <a:endParaRPr sz="1100">
              <a:solidFill>
                <a:srgbClr val="3C4043"/>
              </a:solidFill>
              <a:highlight>
                <a:srgbClr val="FFFFFF"/>
              </a:highlight>
            </a:endParaRPr>
          </a:p>
          <a:p>
            <a:pPr marL="176131" lvl="0" indent="-104373" algn="l" rtl="0">
              <a:lnSpc>
                <a:spcPct val="100000"/>
              </a:lnSpc>
              <a:spcBef>
                <a:spcPts val="0"/>
              </a:spcBef>
              <a:spcAft>
                <a:spcPts val="0"/>
              </a:spcAft>
              <a:buClr>
                <a:schemeClr val="dk1"/>
              </a:buClr>
              <a:buSzPts val="1100"/>
              <a:buNone/>
            </a:pPr>
            <a:endParaRPr sz="1100">
              <a:solidFill>
                <a:srgbClr val="3C4043"/>
              </a:solidFill>
              <a:highlight>
                <a:srgbClr val="FFFFFF"/>
              </a:highlight>
            </a:endParaRPr>
          </a:p>
          <a:p>
            <a:pPr marL="176131" lvl="0" indent="-104373" algn="l" rtl="0">
              <a:lnSpc>
                <a:spcPct val="100000"/>
              </a:lnSpc>
              <a:spcBef>
                <a:spcPts val="0"/>
              </a:spcBef>
              <a:spcAft>
                <a:spcPts val="0"/>
              </a:spcAft>
              <a:buClr>
                <a:schemeClr val="dk1"/>
              </a:buClr>
              <a:buSzPts val="1100"/>
              <a:buNone/>
            </a:pPr>
            <a:r>
              <a:rPr lang="en-US" sz="1100">
                <a:solidFill>
                  <a:srgbClr val="3C4043"/>
                </a:solidFill>
                <a:highlight>
                  <a:srgbClr val="FFFFFF"/>
                </a:highlight>
                <a:latin typeface="Arial"/>
                <a:ea typeface="Arial"/>
                <a:cs typeface="Arial"/>
                <a:sym typeface="Arial"/>
              </a:rPr>
              <a:t>Don't need to spend much time on this because the complete tool will be introduced earlier in the week</a:t>
            </a:r>
            <a:endParaRPr sz="1100">
              <a:solidFill>
                <a:srgbClr val="3C4043"/>
              </a:solidFill>
              <a:highlight>
                <a:srgbClr val="FFFFFF"/>
              </a:highlight>
              <a:latin typeface="Arial"/>
              <a:ea typeface="Arial"/>
              <a:cs typeface="Arial"/>
              <a:sym typeface="Arial"/>
            </a:endParaRPr>
          </a:p>
          <a:p>
            <a:pPr marL="176131" lvl="0" indent="-104373" algn="l" rtl="0">
              <a:lnSpc>
                <a:spcPct val="100000"/>
              </a:lnSpc>
              <a:spcBef>
                <a:spcPts val="0"/>
              </a:spcBef>
              <a:spcAft>
                <a:spcPts val="0"/>
              </a:spcAft>
              <a:buClr>
                <a:schemeClr val="dk1"/>
              </a:buClr>
              <a:buSzPts val="1100"/>
              <a:buNone/>
            </a:pPr>
            <a:endParaRPr sz="1100">
              <a:solidFill>
                <a:srgbClr val="3C4043"/>
              </a:solidFill>
              <a:highlight>
                <a:srgbClr val="FFFFFF"/>
              </a:highlight>
            </a:endParaRPr>
          </a:p>
          <a:p>
            <a:pPr marL="176131" lvl="0" indent="-104373" algn="l" rtl="0">
              <a:lnSpc>
                <a:spcPct val="100000"/>
              </a:lnSpc>
              <a:spcBef>
                <a:spcPts val="0"/>
              </a:spcBef>
              <a:spcAft>
                <a:spcPts val="0"/>
              </a:spcAft>
              <a:buClr>
                <a:schemeClr val="dk1"/>
              </a:buClr>
              <a:buSzPts val="1100"/>
              <a:buNone/>
            </a:pPr>
            <a:r>
              <a:rPr lang="en-US" sz="1100">
                <a:solidFill>
                  <a:srgbClr val="3C4043"/>
                </a:solidFill>
                <a:highlight>
                  <a:srgbClr val="FFFFFF"/>
                </a:highlight>
              </a:rPr>
              <a:t>Data collection tool</a:t>
            </a:r>
            <a:endParaRPr sz="1100">
              <a:solidFill>
                <a:srgbClr val="3C4043"/>
              </a:solidFill>
              <a:highlight>
                <a:srgbClr val="FFFFFF"/>
              </a:highlight>
            </a:endParaRPr>
          </a:p>
          <a:p>
            <a:pPr marL="176131" lvl="0" indent="-104373" algn="l" rtl="0">
              <a:lnSpc>
                <a:spcPct val="100000"/>
              </a:lnSpc>
              <a:spcBef>
                <a:spcPts val="0"/>
              </a:spcBef>
              <a:spcAft>
                <a:spcPts val="0"/>
              </a:spcAft>
              <a:buClr>
                <a:schemeClr val="dk1"/>
              </a:buClr>
              <a:buSzPts val="1100"/>
              <a:buNone/>
            </a:pPr>
            <a:endParaRPr sz="1100">
              <a:solidFill>
                <a:srgbClr val="3C4043"/>
              </a:solidFill>
              <a:highlight>
                <a:srgbClr val="FFFFFF"/>
              </a:highlight>
            </a:endParaRPr>
          </a:p>
          <a:p>
            <a:pPr marL="176131" lvl="0" indent="-104374" algn="l" rtl="0">
              <a:lnSpc>
                <a:spcPct val="100000"/>
              </a:lnSpc>
              <a:spcBef>
                <a:spcPts val="0"/>
              </a:spcBef>
              <a:spcAft>
                <a:spcPts val="0"/>
              </a:spcAft>
              <a:buClr>
                <a:schemeClr val="dk1"/>
              </a:buClr>
              <a:buSzPts val="1100"/>
              <a:buNone/>
            </a:pPr>
            <a:r>
              <a:rPr lang="en-US" sz="1100">
                <a:solidFill>
                  <a:srgbClr val="3C4043"/>
                </a:solidFill>
                <a:highlight>
                  <a:srgbClr val="FFFFFF"/>
                </a:highlight>
              </a:rPr>
              <a:t>Great observation tool</a:t>
            </a:r>
            <a:endParaRPr sz="1100">
              <a:solidFill>
                <a:srgbClr val="3C4043"/>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2:notes"/>
          <p:cNvSpPr txBox="1">
            <a:spLocks noGrp="1"/>
          </p:cNvSpPr>
          <p:nvPr>
            <p:ph type="body" idx="1"/>
          </p:nvPr>
        </p:nvSpPr>
        <p:spPr>
          <a:xfrm>
            <a:off x="707708" y="4447461"/>
            <a:ext cx="5661660" cy="421338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endParaRPr/>
          </a:p>
        </p:txBody>
      </p:sp>
      <p:sp>
        <p:nvSpPr>
          <p:cNvPr id="212" name="Google Shape;212;p4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3: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43: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80000"/>
              </a:lnSpc>
              <a:spcBef>
                <a:spcPts val="0"/>
              </a:spcBef>
              <a:spcAft>
                <a:spcPts val="0"/>
              </a:spcAft>
              <a:buClr>
                <a:schemeClr val="dk1"/>
              </a:buClr>
              <a:buSzPts val="1400"/>
              <a:buNone/>
            </a:pPr>
            <a:r>
              <a:rPr lang="en-US" b="1" u="sng">
                <a:latin typeface="Verdana"/>
                <a:ea typeface="Verdana"/>
                <a:cs typeface="Verdana"/>
                <a:sym typeface="Verdana"/>
              </a:rPr>
              <a:t>Error correction</a:t>
            </a:r>
            <a:r>
              <a:rPr lang="en-US" u="sng">
                <a:latin typeface="Verdana"/>
                <a:ea typeface="Verdana"/>
                <a:cs typeface="Verdana"/>
                <a:sym typeface="Verdana"/>
              </a:rPr>
              <a:t> </a:t>
            </a:r>
            <a:r>
              <a:rPr lang="en-US">
                <a:latin typeface="Verdana"/>
                <a:ea typeface="Verdana"/>
                <a:cs typeface="Verdana"/>
                <a:sym typeface="Verdana"/>
              </a:rPr>
              <a:t> = informative statement following the occurrence of an undesired behavior or an incorrect answer. </a:t>
            </a:r>
            <a:endParaRPr>
              <a:latin typeface="Verdana"/>
              <a:ea typeface="Verdana"/>
              <a:cs typeface="Verdana"/>
              <a:sym typeface="Verdana"/>
            </a:endParaRPr>
          </a:p>
          <a:p>
            <a:pPr marL="0" lvl="0" indent="0" algn="l" rtl="0">
              <a:lnSpc>
                <a:spcPct val="80000"/>
              </a:lnSpc>
              <a:spcBef>
                <a:spcPts val="0"/>
              </a:spcBef>
              <a:spcAft>
                <a:spcPts val="0"/>
              </a:spcAft>
              <a:buClr>
                <a:schemeClr val="dk1"/>
              </a:buClr>
              <a:buSzPts val="1400"/>
              <a:buNone/>
            </a:pPr>
            <a:r>
              <a:rPr lang="en-US">
                <a:latin typeface="Verdana"/>
                <a:ea typeface="Verdana"/>
                <a:cs typeface="Verdana"/>
                <a:sym typeface="Verdana"/>
              </a:rPr>
              <a:t>How to help teachers correct behavior quickly and easily. </a:t>
            </a:r>
            <a:endParaRPr>
              <a:latin typeface="Verdana"/>
              <a:ea typeface="Verdana"/>
              <a:cs typeface="Verdana"/>
              <a:sym typeface="Verdana"/>
            </a:endParaRPr>
          </a:p>
          <a:p>
            <a:pPr marL="0" lvl="0" indent="0" algn="l" rtl="0">
              <a:lnSpc>
                <a:spcPct val="80000"/>
              </a:lnSpc>
              <a:spcBef>
                <a:spcPts val="0"/>
              </a:spcBef>
              <a:spcAft>
                <a:spcPts val="0"/>
              </a:spcAft>
              <a:buClr>
                <a:schemeClr val="dk1"/>
              </a:buClr>
              <a:buSzPts val="1400"/>
              <a:buNone/>
            </a:pPr>
            <a:r>
              <a:rPr lang="en-US">
                <a:latin typeface="Verdana"/>
                <a:ea typeface="Verdana"/>
                <a:cs typeface="Verdana"/>
                <a:sym typeface="Verdana"/>
              </a:rPr>
              <a:t>"Walk instead of run” NOT “You know better than to run because you’ll get hurt.”</a:t>
            </a:r>
            <a:endParaRPr>
              <a:latin typeface="Verdana"/>
              <a:ea typeface="Verdana"/>
              <a:cs typeface="Verdana"/>
              <a:sym typeface="Verdana"/>
            </a:endParaRPr>
          </a:p>
          <a:p>
            <a:pPr marL="0" lvl="0" indent="0" algn="l" rtl="0">
              <a:lnSpc>
                <a:spcPct val="80000"/>
              </a:lnSpc>
              <a:spcBef>
                <a:spcPts val="0"/>
              </a:spcBef>
              <a:spcAft>
                <a:spcPts val="0"/>
              </a:spcAft>
              <a:buClr>
                <a:schemeClr val="dk1"/>
              </a:buClr>
              <a:buSzPts val="1400"/>
              <a:buNone/>
            </a:pPr>
            <a:r>
              <a:rPr lang="en-US">
                <a:latin typeface="Verdana"/>
                <a:ea typeface="Verdana"/>
                <a:cs typeface="Verdana"/>
                <a:sym typeface="Verdana"/>
              </a:rPr>
              <a:t>Feedback that moves them forward and corrects the behavior NOW.</a:t>
            </a:r>
            <a:endParaRPr>
              <a:latin typeface="Verdana"/>
              <a:ea typeface="Verdana"/>
              <a:cs typeface="Verdana"/>
              <a:sym typeface="Verdana"/>
            </a:endParaRPr>
          </a:p>
          <a:p>
            <a:pPr marL="0" lvl="0" indent="0" algn="l" rtl="0">
              <a:lnSpc>
                <a:spcPct val="80000"/>
              </a:lnSpc>
              <a:spcBef>
                <a:spcPts val="0"/>
              </a:spcBef>
              <a:spcAft>
                <a:spcPts val="0"/>
              </a:spcAft>
              <a:buClr>
                <a:schemeClr val="dk1"/>
              </a:buClr>
              <a:buSzPts val="1400"/>
              <a:buNone/>
            </a:pPr>
            <a:endParaRPr>
              <a:latin typeface="Verdana"/>
              <a:ea typeface="Verdana"/>
              <a:cs typeface="Verdana"/>
              <a:sym typeface="Verdana"/>
            </a:endParaRPr>
          </a:p>
          <a:p>
            <a:pPr marL="0" lvl="0" indent="0" algn="l" rtl="0">
              <a:lnSpc>
                <a:spcPct val="80000"/>
              </a:lnSpc>
              <a:spcBef>
                <a:spcPts val="0"/>
              </a:spcBef>
              <a:spcAft>
                <a:spcPts val="0"/>
              </a:spcAft>
              <a:buClr>
                <a:schemeClr val="dk1"/>
              </a:buClr>
              <a:buSzPts val="1400"/>
              <a:buNone/>
            </a:pPr>
            <a:r>
              <a:rPr lang="en-US">
                <a:latin typeface="Verdana"/>
                <a:ea typeface="Verdana"/>
                <a:cs typeface="Verdana"/>
                <a:sym typeface="Verdana"/>
              </a:rPr>
              <a:t>Focus on levels: Task, Process, and Self-Regulation</a:t>
            </a:r>
            <a:endParaRPr>
              <a:latin typeface="Verdana"/>
              <a:ea typeface="Verdana"/>
              <a:cs typeface="Verdana"/>
              <a:sym typeface="Verdana"/>
            </a:endParaRPr>
          </a:p>
          <a:p>
            <a:pPr marL="469682" lvl="0" indent="0" algn="l" rtl="0">
              <a:lnSpc>
                <a:spcPct val="100000"/>
              </a:lnSpc>
              <a:spcBef>
                <a:spcPts val="0"/>
              </a:spcBef>
              <a:spcAft>
                <a:spcPts val="0"/>
              </a:spcAft>
              <a:buSzPts val="1400"/>
              <a:buNone/>
            </a:pPr>
            <a:r>
              <a:rPr lang="en-US" sz="1400"/>
              <a:t>Give examples of all three</a:t>
            </a:r>
            <a:endParaRPr sz="14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What are the best ways to correct behaviors but academically and behaviorally?</a:t>
            </a:r>
            <a:endParaRPr/>
          </a:p>
          <a:p>
            <a:pPr marL="293551" lvl="0" indent="-221794" algn="l" rtl="0">
              <a:lnSpc>
                <a:spcPct val="115000"/>
              </a:lnSpc>
              <a:spcBef>
                <a:spcPts val="0"/>
              </a:spcBef>
              <a:spcAft>
                <a:spcPts val="0"/>
              </a:spcAft>
              <a:buClr>
                <a:schemeClr val="dk1"/>
              </a:buClr>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4: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176131" lvl="0" indent="-104374" algn="l" rtl="0">
              <a:lnSpc>
                <a:spcPct val="100000"/>
              </a:lnSpc>
              <a:spcBef>
                <a:spcPts val="0"/>
              </a:spcBef>
              <a:spcAft>
                <a:spcPts val="0"/>
              </a:spcAft>
              <a:buClr>
                <a:schemeClr val="dk1"/>
              </a:buClr>
              <a:buSzPts val="1100"/>
              <a:buNone/>
            </a:pPr>
            <a:endParaRPr/>
          </a:p>
          <a:p>
            <a:pPr marL="0" lvl="0" indent="0" algn="l" rtl="0">
              <a:lnSpc>
                <a:spcPct val="100000"/>
              </a:lnSpc>
              <a:spcBef>
                <a:spcPts val="0"/>
              </a:spcBef>
              <a:spcAft>
                <a:spcPts val="0"/>
              </a:spcAft>
              <a:buSzPts val="1400"/>
              <a:buNone/>
            </a:pPr>
            <a:r>
              <a:rPr lang="en-US"/>
              <a:t>Differentiate between when to affirm and when to reteach</a:t>
            </a:r>
            <a:endParaRPr/>
          </a:p>
          <a:p>
            <a:pPr marL="469682" lvl="0" indent="0" algn="l" rtl="0">
              <a:lnSpc>
                <a:spcPct val="100000"/>
              </a:lnSpc>
              <a:spcBef>
                <a:spcPts val="0"/>
              </a:spcBef>
              <a:spcAft>
                <a:spcPts val="0"/>
              </a:spcAft>
              <a:buSzPts val="1400"/>
              <a:buNone/>
            </a:pPr>
            <a:endParaRPr/>
          </a:p>
          <a:p>
            <a:pPr marL="176131" lvl="0" indent="-104374" algn="l" rtl="0">
              <a:lnSpc>
                <a:spcPct val="100000"/>
              </a:lnSpc>
              <a:spcBef>
                <a:spcPts val="0"/>
              </a:spcBef>
              <a:spcAft>
                <a:spcPts val="0"/>
              </a:spcAft>
              <a:buClr>
                <a:schemeClr val="dk1"/>
              </a:buClr>
              <a:buSzPts val="1100"/>
              <a:buNone/>
            </a:pPr>
            <a:endParaRPr/>
          </a:p>
          <a:p>
            <a:pPr marL="0" lvl="0" indent="0" algn="l" rtl="0">
              <a:lnSpc>
                <a:spcPct val="100000"/>
              </a:lnSpc>
              <a:spcBef>
                <a:spcPts val="0"/>
              </a:spcBef>
              <a:spcAft>
                <a:spcPts val="0"/>
              </a:spcAft>
              <a:buClr>
                <a:schemeClr val="dk1"/>
              </a:buClr>
              <a:buSzPts val="1100"/>
              <a:buNone/>
            </a:pPr>
            <a:endParaRPr/>
          </a:p>
        </p:txBody>
      </p:sp>
      <p:sp>
        <p:nvSpPr>
          <p:cNvPr id="225" name="Google Shape;225;p44: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45: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ctr" anchorCtr="0">
            <a:noAutofit/>
          </a:bodyPr>
          <a:lstStyle/>
          <a:p>
            <a:pPr marL="0" lvl="0" indent="0" algn="l" rtl="0">
              <a:lnSpc>
                <a:spcPct val="100000"/>
              </a:lnSpc>
              <a:spcBef>
                <a:spcPts val="0"/>
              </a:spcBef>
              <a:spcAft>
                <a:spcPts val="0"/>
              </a:spcAft>
              <a:buClr>
                <a:schemeClr val="dk1"/>
              </a:buClr>
              <a:buSzPts val="1100"/>
              <a:buNone/>
            </a:pPr>
            <a:r>
              <a:rPr lang="en-US"/>
              <a:t>Emphasis on instruction, not punishment.</a:t>
            </a:r>
            <a:endParaRPr/>
          </a:p>
          <a:p>
            <a:pPr marL="0" lvl="0" indent="0" algn="l" rtl="0">
              <a:lnSpc>
                <a:spcPct val="100000"/>
              </a:lnSpc>
              <a:spcBef>
                <a:spcPts val="0"/>
              </a:spcBef>
              <a:spcAft>
                <a:spcPts val="0"/>
              </a:spcAft>
              <a:buClr>
                <a:schemeClr val="dk1"/>
              </a:buClr>
              <a:buSzPts val="1100"/>
              <a:buNone/>
            </a:pPr>
            <a:r>
              <a:rPr lang="en-US"/>
              <a:t>From Terry Scott (2016)</a:t>
            </a:r>
            <a:endParaRPr/>
          </a:p>
          <a:p>
            <a:pPr marL="0" lvl="0" indent="0" algn="l" rtl="0">
              <a:lnSpc>
                <a:spcPct val="100000"/>
              </a:lnSpc>
              <a:spcBef>
                <a:spcPts val="0"/>
              </a:spcBef>
              <a:spcAft>
                <a:spcPts val="0"/>
              </a:spcAft>
              <a:buClr>
                <a:schemeClr val="dk1"/>
              </a:buClr>
              <a:buSzPts val="1100"/>
              <a:buNone/>
            </a:pPr>
            <a:r>
              <a:rPr lang="en-US"/>
              <a:t>Studies show that in elementary schools teachers give 3.5 positive feedback per min., middle school 2 every min. And high school .66 per minute. His research says our goal for all ages is to hear 4 every min. </a:t>
            </a:r>
            <a:endParaRPr/>
          </a:p>
          <a:p>
            <a:pPr marL="0" lvl="0" indent="0" algn="l" rtl="0">
              <a:lnSpc>
                <a:spcPct val="100000"/>
              </a:lnSpc>
              <a:spcBef>
                <a:spcPts val="0"/>
              </a:spcBef>
              <a:spcAft>
                <a:spcPts val="0"/>
              </a:spcAft>
              <a:buClr>
                <a:schemeClr val="dk1"/>
              </a:buClr>
              <a:buSzPts val="1100"/>
              <a:buNone/>
            </a:pPr>
            <a:endParaRPr/>
          </a:p>
        </p:txBody>
      </p:sp>
      <p:sp>
        <p:nvSpPr>
          <p:cNvPr id="231" name="Google Shape;231;p45: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46: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46: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t>Reaction button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for a participation for what looks like and sounds like. </a:t>
            </a:r>
            <a:endParaRPr/>
          </a:p>
          <a:p>
            <a:pPr marL="0" lvl="0" indent="0" algn="l" rtl="0">
              <a:lnSpc>
                <a:spcPct val="100000"/>
              </a:lnSpc>
              <a:spcBef>
                <a:spcPts val="0"/>
              </a:spcBef>
              <a:spcAft>
                <a:spcPts val="0"/>
              </a:spcAft>
              <a:buSzPts val="1400"/>
              <a:buNone/>
            </a:pPr>
            <a:r>
              <a:rPr lang="en-US"/>
              <a:t>Encourage participants to define/apply knowledge of the levels.</a:t>
            </a:r>
            <a:endParaRPr>
              <a:latin typeface="Verdana"/>
              <a:ea typeface="Verdana"/>
              <a:cs typeface="Verdana"/>
              <a:sym typeface="Verdana"/>
            </a:endParaRPr>
          </a:p>
          <a:p>
            <a:pPr marL="293551" lvl="0" indent="-221794" algn="l" rtl="0">
              <a:lnSpc>
                <a:spcPct val="115000"/>
              </a:lnSpc>
              <a:spcBef>
                <a:spcPts val="0"/>
              </a:spcBef>
              <a:spcAft>
                <a:spcPts val="0"/>
              </a:spcAft>
              <a:buClr>
                <a:schemeClr val="dk1"/>
              </a:buClr>
              <a:buSzPts val="1100"/>
              <a:buNone/>
            </a:pPr>
            <a:endParaRPr/>
          </a:p>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7: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47: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t>Non-examples shared with “trap”; include rationale of saving face </a:t>
            </a:r>
            <a:r>
              <a:rPr lang="en-US">
                <a:latin typeface="Verdana"/>
                <a:ea typeface="Verdana"/>
                <a:cs typeface="Verdana"/>
                <a:sym typeface="Verdana"/>
              </a:rPr>
              <a:t>Never use corrective feedback to the “self”</a:t>
            </a:r>
            <a:endParaRPr>
              <a:latin typeface="Verdana"/>
              <a:ea typeface="Verdana"/>
              <a:cs typeface="Verdana"/>
              <a:sym typeface="Verdana"/>
            </a:endParaRPr>
          </a:p>
          <a:p>
            <a:pPr marL="469682" lvl="0" indent="0" algn="l" rtl="0">
              <a:lnSpc>
                <a:spcPct val="100000"/>
              </a:lnSpc>
              <a:spcBef>
                <a:spcPts val="0"/>
              </a:spcBef>
              <a:spcAft>
                <a:spcPts val="0"/>
              </a:spcAft>
              <a:buSzPts val="1400"/>
              <a:buNone/>
            </a:pPr>
            <a:endParaRPr>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0: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ctr" anchorCtr="0">
            <a:noAutofit/>
          </a:bodyPr>
          <a:lstStyle/>
          <a:p>
            <a:pPr marL="176131" lvl="0" indent="-104374" algn="l" rtl="0">
              <a:lnSpc>
                <a:spcPct val="100000"/>
              </a:lnSpc>
              <a:spcBef>
                <a:spcPts val="0"/>
              </a:spcBef>
              <a:spcAft>
                <a:spcPts val="0"/>
              </a:spcAft>
              <a:buClr>
                <a:schemeClr val="dk1"/>
              </a:buClr>
              <a:buSzPts val="1100"/>
              <a:buNone/>
            </a:pPr>
            <a:endParaRPr>
              <a:latin typeface="Verdana"/>
              <a:ea typeface="Verdana"/>
              <a:cs typeface="Verdana"/>
              <a:sym typeface="Verdana"/>
            </a:endParaRPr>
          </a:p>
        </p:txBody>
      </p:sp>
      <p:sp>
        <p:nvSpPr>
          <p:cNvPr id="107" name="Google Shape;107;p30: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48: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48: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t>Expand on the use of “show me”when sharing examples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49: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49: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469682" lvl="0" indent="0" algn="l" rtl="0">
              <a:lnSpc>
                <a:spcPct val="100000"/>
              </a:lnSpc>
              <a:spcBef>
                <a:spcPts val="0"/>
              </a:spcBef>
              <a:spcAft>
                <a:spcPts val="0"/>
              </a:spcAft>
              <a:buClr>
                <a:schemeClr val="dk1"/>
              </a:buClr>
              <a:buSzPts val="1100"/>
              <a:buNone/>
            </a:pPr>
            <a:r>
              <a:rPr lang="en-US">
                <a:latin typeface="Verdana"/>
                <a:ea typeface="Verdana"/>
                <a:cs typeface="Verdana"/>
                <a:sym typeface="Verdana"/>
              </a:rPr>
              <a:t>“Never ask why…do you really want to know? </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r>
              <a:rPr lang="en-US"/>
              <a:t>Avoidance of power struggle too! </a:t>
            </a:r>
            <a:endParaRPr>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50: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50: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51: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51: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latin typeface="Verdana"/>
                <a:ea typeface="Verdana"/>
                <a:cs typeface="Verdana"/>
                <a:sym typeface="Verdana"/>
              </a:rPr>
              <a:t>Make private where possible – no shaming!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52: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52: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53: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53: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t>Pre-work. Tear down your behavior article. It is OK if you did not read this. Read opening paragraph.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a:t>
            </a:r>
            <a:r>
              <a:rPr lang="en-US">
                <a:solidFill>
                  <a:srgbClr val="000000"/>
                </a:solidFill>
              </a:rPr>
              <a:t>andle this topic objectively; emphasis on learning what works best and making changes and/or practices we may want to consider not bringing back</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i="1">
                <a:latin typeface="Calibri"/>
                <a:ea typeface="Calibri"/>
                <a:cs typeface="Calibri"/>
                <a:sym typeface="Calibri"/>
              </a:rPr>
              <a:t>- If/as you’re considering making changes to the ways students receive feedback about behavior, think about how to communicate with caregivers about changes. What information do they need to understand why practices may shift, especially if away from a system with which they’re familiar, like a clip chart or DoJo? What information do you need from caregivers about what works at home? What aligns with cultural/community practices?</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a:p>
            <a:pPr marL="645801" lvl="1"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54: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54: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469682" lvl="0" indent="-313121" algn="l" rtl="0">
              <a:lnSpc>
                <a:spcPct val="100000"/>
              </a:lnSpc>
              <a:spcBef>
                <a:spcPts val="0"/>
              </a:spcBef>
              <a:spcAft>
                <a:spcPts val="0"/>
              </a:spcAft>
              <a:buClr>
                <a:schemeClr val="dk1"/>
              </a:buClr>
              <a:buSzPts val="1200"/>
              <a:buFont typeface="Courier New"/>
              <a:buChar char="o"/>
            </a:pPr>
            <a:r>
              <a:rPr lang="en-US"/>
              <a:t>Negative effect on relationships; student discouragement; how we as adults would respond</a:t>
            </a:r>
            <a:endParaRPr/>
          </a:p>
          <a:p>
            <a:pPr marL="469682" lvl="0" indent="-313121" algn="l" rtl="0">
              <a:lnSpc>
                <a:spcPct val="100000"/>
              </a:lnSpc>
              <a:spcBef>
                <a:spcPts val="0"/>
              </a:spcBef>
              <a:spcAft>
                <a:spcPts val="0"/>
              </a:spcAft>
              <a:buClr>
                <a:schemeClr val="dk1"/>
              </a:buClr>
              <a:buSzPts val="1200"/>
              <a:buFont typeface="Courier New"/>
              <a:buChar char="o"/>
            </a:pPr>
            <a:r>
              <a:rPr lang="en-US"/>
              <a:t>Explicit that these practices not supported by VTSS</a:t>
            </a:r>
            <a:endParaRPr/>
          </a:p>
          <a:p>
            <a:pPr marL="645800" lvl="1" indent="0" algn="l" rtl="0">
              <a:lnSpc>
                <a:spcPct val="100000"/>
              </a:lnSpc>
              <a:spcBef>
                <a:spcPts val="0"/>
              </a:spcBef>
              <a:spcAft>
                <a:spcPts val="0"/>
              </a:spcAft>
              <a:buClr>
                <a:schemeClr val="dk1"/>
              </a:buClr>
              <a:buSzPts val="1100"/>
              <a:buNone/>
            </a:pPr>
            <a:endParaRPr/>
          </a:p>
          <a:p>
            <a:pPr marL="479356" lvl="0" indent="-241155" algn="l" rtl="0">
              <a:lnSpc>
                <a:spcPct val="100000"/>
              </a:lnSpc>
              <a:spcBef>
                <a:spcPts val="0"/>
              </a:spcBef>
              <a:spcAft>
                <a:spcPts val="0"/>
              </a:spcAft>
              <a:buClr>
                <a:schemeClr val="dk1"/>
              </a:buClr>
              <a:buSzPts val="1100"/>
              <a:buNone/>
            </a:pPr>
            <a:endParaRPr sz="1100">
              <a:solidFill>
                <a:srgbClr val="3C4043"/>
              </a:solidFill>
              <a:highlight>
                <a:srgbClr val="FFFFFF"/>
              </a:highlight>
              <a:latin typeface="Arial"/>
              <a:ea typeface="Arial"/>
              <a:cs typeface="Arial"/>
              <a:sym typeface="Arial"/>
            </a:endParaRPr>
          </a:p>
          <a:p>
            <a:pPr marL="479356" lvl="0" indent="-241156" algn="l" rtl="0">
              <a:lnSpc>
                <a:spcPct val="100000"/>
              </a:lnSpc>
              <a:spcBef>
                <a:spcPts val="0"/>
              </a:spcBef>
              <a:spcAft>
                <a:spcPts val="0"/>
              </a:spcAft>
              <a:buClr>
                <a:schemeClr val="dk1"/>
              </a:buClr>
              <a:buSzPts val="1100"/>
              <a:buNone/>
            </a:pPr>
            <a:r>
              <a:rPr lang="en-US" sz="1100">
                <a:solidFill>
                  <a:srgbClr val="3C4043"/>
                </a:solidFill>
                <a:highlight>
                  <a:srgbClr val="FFFFFF"/>
                </a:highlight>
                <a:latin typeface="Arial"/>
                <a:ea typeface="Arial"/>
                <a:cs typeface="Arial"/>
                <a:sym typeface="Arial"/>
              </a:rPr>
              <a:t>From FE - While we do not recommend these practices....Presenter discuss that these are often used in part to communicate about student beh with families; regardless of what system is used, families need to understand (before implementation) the goals and procedures to be used and how they can communication w school partners about these systems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55: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479356" lvl="0" indent="-241156" algn="l" rtl="0">
              <a:lnSpc>
                <a:spcPct val="100000"/>
              </a:lnSpc>
              <a:spcBef>
                <a:spcPts val="0"/>
              </a:spcBef>
              <a:spcAft>
                <a:spcPts val="0"/>
              </a:spcAft>
              <a:buClr>
                <a:schemeClr val="dk1"/>
              </a:buClr>
              <a:buSzPts val="1100"/>
              <a:buNone/>
            </a:pPr>
            <a:endParaRPr/>
          </a:p>
        </p:txBody>
      </p:sp>
      <p:sp>
        <p:nvSpPr>
          <p:cNvPr id="301" name="Google Shape;301;p55: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56: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56: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57: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57: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r>
              <a:rPr lang="en-US" sz="1100">
                <a:solidFill>
                  <a:srgbClr val="3C4043"/>
                </a:solidFill>
                <a:highlight>
                  <a:srgbClr val="FFFFFF"/>
                </a:highlight>
              </a:rPr>
              <a:t>8 </a:t>
            </a:r>
            <a:r>
              <a:rPr lang="en-US" sz="1100">
                <a:solidFill>
                  <a:srgbClr val="3C4043"/>
                </a:solidFill>
                <a:highlight>
                  <a:srgbClr val="FFFFFF"/>
                </a:highlight>
                <a:latin typeface="Arial"/>
                <a:ea typeface="Arial"/>
                <a:cs typeface="Arial"/>
                <a:sym typeface="Arial"/>
              </a:rPr>
              <a:t>minutes breakout rooms to discuss this slide and the </a:t>
            </a:r>
            <a:r>
              <a:rPr lang="en-US" sz="1100">
                <a:solidFill>
                  <a:srgbClr val="3C4043"/>
                </a:solidFill>
                <a:highlight>
                  <a:srgbClr val="FFFFFF"/>
                </a:highlight>
              </a:rPr>
              <a:t>previous</a:t>
            </a:r>
            <a:r>
              <a:rPr lang="en-US" sz="1100">
                <a:solidFill>
                  <a:srgbClr val="3C4043"/>
                </a:solidFill>
                <a:highlight>
                  <a:srgbClr val="FFFFFF"/>
                </a:highlight>
                <a:latin typeface="Arial"/>
                <a:ea typeface="Arial"/>
                <a:cs typeface="Arial"/>
                <a:sym typeface="Arial"/>
              </a:rPr>
              <a:t> one.  One person share out what surprised the team.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1: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31: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71757" lvl="0" indent="0" algn="l" rtl="0">
              <a:lnSpc>
                <a:spcPct val="100000"/>
              </a:lnSpc>
              <a:spcBef>
                <a:spcPts val="0"/>
              </a:spcBef>
              <a:spcAft>
                <a:spcPts val="0"/>
              </a:spcAft>
              <a:buClr>
                <a:schemeClr val="dk1"/>
              </a:buClr>
              <a:buSzPts val="1100"/>
              <a:buNone/>
            </a:pPr>
            <a:r>
              <a:rPr lang="en-US"/>
              <a:t>Breakout Room: 4-5 minutes. </a:t>
            </a:r>
            <a:endParaRPr/>
          </a:p>
          <a:p>
            <a:pPr marL="71757" lvl="0" indent="0" algn="l" rtl="0">
              <a:lnSpc>
                <a:spcPct val="100000"/>
              </a:lnSpc>
              <a:spcBef>
                <a:spcPts val="0"/>
              </a:spcBef>
              <a:spcAft>
                <a:spcPts val="0"/>
              </a:spcAft>
              <a:buClr>
                <a:schemeClr val="dk1"/>
              </a:buClr>
              <a:buSzPts val="1100"/>
              <a:buNone/>
            </a:pPr>
            <a:endParaRPr/>
          </a:p>
          <a:p>
            <a:pPr marL="71757" lvl="0" indent="0" algn="l" rtl="0">
              <a:lnSpc>
                <a:spcPct val="100000"/>
              </a:lnSpc>
              <a:spcBef>
                <a:spcPts val="0"/>
              </a:spcBef>
              <a:spcAft>
                <a:spcPts val="0"/>
              </a:spcAft>
              <a:buClr>
                <a:schemeClr val="dk1"/>
              </a:buClr>
              <a:buSzPts val="1100"/>
              <a:buNone/>
            </a:pPr>
            <a:r>
              <a:rPr lang="en-US"/>
              <a:t>Think about a time you received feedback, personally or professionally, that made an impact on you and why? In breakout rooms, take 4-5 minutes to share and discuss with colleagues. Make the connection that intentional feedback is important to both adults and students. </a:t>
            </a:r>
            <a:endParaRPr/>
          </a:p>
          <a:p>
            <a:pPr marL="0" lvl="0" indent="0" algn="l" rtl="0">
              <a:lnSpc>
                <a:spcPct val="100000"/>
              </a:lnSpc>
              <a:spcBef>
                <a:spcPts val="0"/>
              </a:spcBef>
              <a:spcAft>
                <a:spcPts val="0"/>
              </a:spcAft>
              <a:buClr>
                <a:schemeClr val="dk1"/>
              </a:buClr>
              <a:buSzPts val="1100"/>
              <a:buNone/>
            </a:pPr>
            <a:endParaRPr/>
          </a:p>
          <a:p>
            <a:pPr marL="0" lvl="0" indent="0" algn="l" rtl="0">
              <a:lnSpc>
                <a:spcPct val="100000"/>
              </a:lnSpc>
              <a:spcBef>
                <a:spcPts val="0"/>
              </a:spcBef>
              <a:spcAft>
                <a:spcPts val="0"/>
              </a:spcAft>
              <a:buClr>
                <a:schemeClr val="dk1"/>
              </a:buClr>
              <a:buSzPts val="1100"/>
              <a:buNone/>
            </a:pPr>
            <a:endParaRPr/>
          </a:p>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58: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58:notes"/>
          <p:cNvSpPr txBox="1">
            <a:spLocks noGrp="1"/>
          </p:cNvSpPr>
          <p:nvPr>
            <p:ph type="body" idx="1"/>
          </p:nvPr>
        </p:nvSpPr>
        <p:spPr>
          <a:xfrm>
            <a:off x="707708" y="4447461"/>
            <a:ext cx="5661600" cy="42135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Clr>
                <a:schemeClr val="dk1"/>
              </a:buClr>
              <a:buSzPts val="1400"/>
              <a:buNone/>
            </a:pPr>
            <a:r>
              <a:rPr lang="en-US"/>
              <a:t>Do these charts change behavior or just track it?</a:t>
            </a:r>
            <a:endParaRPr/>
          </a:p>
          <a:p>
            <a:pPr marL="0" lvl="0" indent="0" algn="l" rtl="0">
              <a:lnSpc>
                <a:spcPct val="100000"/>
              </a:lnSpc>
              <a:spcBef>
                <a:spcPts val="0"/>
              </a:spcBef>
              <a:spcAft>
                <a:spcPts val="0"/>
              </a:spcAft>
              <a:buClr>
                <a:schemeClr val="dk1"/>
              </a:buClr>
              <a:buSzPts val="1400"/>
              <a:buNone/>
            </a:pPr>
            <a:r>
              <a:rPr lang="en-US"/>
              <a:t>Do the same students consistently clip down? What kind of motivation or impact might that have on these students? What impact does it have on relationships in the classroom?</a:t>
            </a:r>
            <a:endParaRPr/>
          </a:p>
          <a:p>
            <a:pPr marL="0" lvl="0" indent="0" algn="l" rtl="0">
              <a:lnSpc>
                <a:spcPct val="100000"/>
              </a:lnSpc>
              <a:spcBef>
                <a:spcPts val="0"/>
              </a:spcBef>
              <a:spcAft>
                <a:spcPts val="0"/>
              </a:spcAft>
              <a:buClr>
                <a:schemeClr val="dk1"/>
              </a:buClr>
              <a:buSzPts val="1400"/>
              <a:buNone/>
            </a:pPr>
            <a:r>
              <a:rPr lang="en-US"/>
              <a:t>What role does the judgement of a teacher play in making these requests to clip up or down?</a:t>
            </a:r>
            <a:endParaRPr/>
          </a:p>
          <a:p>
            <a:pPr marL="0" lvl="0" indent="0" algn="l" rtl="0">
              <a:lnSpc>
                <a:spcPct val="100000"/>
              </a:lnSpc>
              <a:spcBef>
                <a:spcPts val="0"/>
              </a:spcBef>
              <a:spcAft>
                <a:spcPts val="0"/>
              </a:spcAft>
              <a:buClr>
                <a:schemeClr val="dk1"/>
              </a:buClr>
              <a:buSzPts val="1400"/>
              <a:buNone/>
            </a:pPr>
            <a:r>
              <a:rPr lang="en-US"/>
              <a:t>Can students identify the behavior that is attached to the movement of the clip and understand how to make a change?</a:t>
            </a:r>
            <a:endParaRPr/>
          </a:p>
          <a:p>
            <a:pPr marL="0" lvl="0" indent="0" algn="l" rtl="0">
              <a:lnSpc>
                <a:spcPct val="100000"/>
              </a:lnSpc>
              <a:spcBef>
                <a:spcPts val="0"/>
              </a:spcBef>
              <a:spcAft>
                <a:spcPts val="0"/>
              </a:spcAft>
              <a:buClr>
                <a:schemeClr val="dk1"/>
              </a:buClr>
              <a:buSzPts val="1400"/>
              <a:buNone/>
            </a:pPr>
            <a:r>
              <a:rPr lang="en-US"/>
              <a:t>Are there other ways to provide feedback to students that is focused on teaching the desired behavior?</a:t>
            </a:r>
            <a:endParaRPr/>
          </a:p>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r>
              <a:rPr lang="en-US"/>
              <a:t>What about secondary classrooms?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Clr>
                <a:schemeClr val="dk1"/>
              </a:buClr>
              <a:buSzPts val="1400"/>
              <a:buNone/>
            </a:pPr>
            <a:endParaRPr/>
          </a:p>
        </p:txBody>
      </p:sp>
      <p:sp>
        <p:nvSpPr>
          <p:cNvPr id="321" name="Google Shape;321;p58:notes"/>
          <p:cNvSpPr txBox="1">
            <a:spLocks noGrp="1"/>
          </p:cNvSpPr>
          <p:nvPr>
            <p:ph type="sldNum" idx="12"/>
          </p:nvPr>
        </p:nvSpPr>
        <p:spPr>
          <a:xfrm>
            <a:off x="4008705" y="8893296"/>
            <a:ext cx="3066600" cy="4683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59: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59: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71757" lvl="0" indent="0" algn="l" rtl="0">
              <a:lnSpc>
                <a:spcPct val="100000"/>
              </a:lnSpc>
              <a:spcBef>
                <a:spcPts val="0"/>
              </a:spcBef>
              <a:spcAft>
                <a:spcPts val="0"/>
              </a:spcAft>
              <a:buClr>
                <a:schemeClr val="dk1"/>
              </a:buClr>
              <a:buSzPts val="1100"/>
              <a:buNone/>
            </a:pPr>
            <a:r>
              <a:rPr lang="en-US"/>
              <a:t>Another example for data collection as a summary and for recall. Each section of Module D has its own collection tool.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60: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60:notes"/>
          <p:cNvSpPr txBox="1">
            <a:spLocks noGrp="1"/>
          </p:cNvSpPr>
          <p:nvPr>
            <p:ph type="body" idx="1"/>
          </p:nvPr>
        </p:nvSpPr>
        <p:spPr>
          <a:xfrm>
            <a:off x="707708" y="4447461"/>
            <a:ext cx="5661600" cy="42135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Bones or No Bones Day</a:t>
            </a:r>
            <a:endParaRPr/>
          </a:p>
        </p:txBody>
      </p:sp>
      <p:sp>
        <p:nvSpPr>
          <p:cNvPr id="336" name="Google Shape;336;p60:notes"/>
          <p:cNvSpPr txBox="1">
            <a:spLocks noGrp="1"/>
          </p:cNvSpPr>
          <p:nvPr>
            <p:ph type="sldNum" idx="12"/>
          </p:nvPr>
        </p:nvSpPr>
        <p:spPr>
          <a:xfrm>
            <a:off x="4008705" y="8893296"/>
            <a:ext cx="3066600" cy="4683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61: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61: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t>Segue with the 5Cs:  draw connections with communities, citizenship, how people collaborate and how we can foster that by building a community within our school and classrooms</a:t>
            </a:r>
            <a:endParaRPr/>
          </a:p>
          <a:p>
            <a:pPr marL="469682" lvl="0" indent="-234841" algn="l" rtl="0">
              <a:lnSpc>
                <a:spcPct val="100000"/>
              </a:lnSpc>
              <a:spcBef>
                <a:spcPts val="0"/>
              </a:spcBef>
              <a:spcAft>
                <a:spcPts val="0"/>
              </a:spcAft>
              <a:buClr>
                <a:schemeClr val="dk1"/>
              </a:buClr>
              <a:buSzPts val="1100"/>
              <a:buNone/>
            </a:pPr>
            <a:r>
              <a:rPr lang="en-US" sz="1100">
                <a:solidFill>
                  <a:srgbClr val="3C4043"/>
                </a:solidFill>
                <a:highlight>
                  <a:srgbClr val="FFFFFF"/>
                </a:highlight>
                <a:latin typeface="Arial"/>
                <a:ea typeface="Arial"/>
                <a:cs typeface="Arial"/>
                <a:sym typeface="Arial"/>
              </a:rPr>
              <a:t>Reinforce that teachers are building 21 Century Skills when student learn to self-regulation, provide feedback to peers and ask for feedback.</a:t>
            </a:r>
            <a:endParaRPr sz="1100">
              <a:solidFill>
                <a:srgbClr val="3C4043"/>
              </a:solidFill>
              <a:highlight>
                <a:srgbClr val="FFFFFF"/>
              </a:highlight>
              <a:latin typeface="Arial"/>
              <a:ea typeface="Arial"/>
              <a:cs typeface="Arial"/>
              <a:sym typeface="Arial"/>
            </a:endParaRPr>
          </a:p>
          <a:p>
            <a:pPr marL="469682" lvl="0" indent="-234841" algn="l" rtl="0">
              <a:lnSpc>
                <a:spcPct val="100000"/>
              </a:lnSpc>
              <a:spcBef>
                <a:spcPts val="0"/>
              </a:spcBef>
              <a:spcAft>
                <a:spcPts val="0"/>
              </a:spcAft>
              <a:buClr>
                <a:schemeClr val="dk1"/>
              </a:buClr>
              <a:buSzPts val="1100"/>
              <a:buNone/>
            </a:pPr>
            <a:r>
              <a:rPr lang="en-US" sz="1100">
                <a:solidFill>
                  <a:srgbClr val="3C4043"/>
                </a:solidFill>
                <a:highlight>
                  <a:srgbClr val="FFFFFF"/>
                </a:highlight>
                <a:latin typeface="Arial"/>
                <a:ea typeface="Arial"/>
                <a:cs typeface="Arial"/>
                <a:sym typeface="Arial"/>
              </a:rPr>
              <a:t>Touchback for Days 1 and 1. </a:t>
            </a:r>
            <a:endParaRPr sz="1100">
              <a:solidFill>
                <a:srgbClr val="3C4043"/>
              </a:solidFill>
              <a:highlight>
                <a:srgbClr val="FFFFFF"/>
              </a:highlight>
              <a:latin typeface="Arial"/>
              <a:ea typeface="Arial"/>
              <a:cs typeface="Arial"/>
              <a:sym typeface="Arial"/>
            </a:endParaRPr>
          </a:p>
          <a:p>
            <a:pPr marL="469682" lvl="0" indent="0" algn="l" rtl="0">
              <a:lnSpc>
                <a:spcPct val="100000"/>
              </a:lnSpc>
              <a:spcBef>
                <a:spcPts val="0"/>
              </a:spcBef>
              <a:spcAft>
                <a:spcPts val="0"/>
              </a:spcAft>
              <a:buSzPts val="1400"/>
              <a:buNone/>
            </a:pPr>
            <a:endParaRPr sz="1100">
              <a:solidFill>
                <a:srgbClr val="3C4043"/>
              </a:solidFill>
              <a:highlight>
                <a:srgbClr val="FFFFFF"/>
              </a:highlight>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2: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ctr" anchorCtr="0">
            <a:noAutofit/>
          </a:bodyPr>
          <a:lstStyle/>
          <a:p>
            <a:pPr marL="176131" lvl="0" indent="-104374" algn="l" rtl="0">
              <a:lnSpc>
                <a:spcPct val="100000"/>
              </a:lnSpc>
              <a:spcBef>
                <a:spcPts val="0"/>
              </a:spcBef>
              <a:spcAft>
                <a:spcPts val="0"/>
              </a:spcAft>
              <a:buClr>
                <a:schemeClr val="dk1"/>
              </a:buClr>
              <a:buSzPts val="1100"/>
              <a:buNone/>
            </a:pPr>
            <a:endParaRPr>
              <a:latin typeface="Verdana"/>
              <a:ea typeface="Verdana"/>
              <a:cs typeface="Verdana"/>
              <a:sym typeface="Verdana"/>
            </a:endParaRPr>
          </a:p>
        </p:txBody>
      </p:sp>
      <p:sp>
        <p:nvSpPr>
          <p:cNvPr id="349" name="Google Shape;349;p62: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63: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63: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r>
              <a:rPr lang="en-US"/>
              <a:t>Clarification of “group contingency” to community building</a:t>
            </a:r>
            <a:endParaRPr/>
          </a:p>
          <a:p>
            <a:pPr marL="0" lvl="0" indent="0" algn="l" rtl="0">
              <a:lnSpc>
                <a:spcPct val="100000"/>
              </a:lnSpc>
              <a:spcBef>
                <a:spcPts val="0"/>
              </a:spcBef>
              <a:spcAft>
                <a:spcPts val="0"/>
              </a:spcAft>
              <a:buClr>
                <a:schemeClr val="dk1"/>
              </a:buClr>
              <a:buSzPts val="1100"/>
              <a:buNone/>
            </a:pPr>
            <a:r>
              <a:rPr lang="en-US"/>
              <a:t>Emphasis on all students having an opportunity to be a part of the community</a:t>
            </a:r>
            <a:endParaRPr sz="1100">
              <a:solidFill>
                <a:srgbClr val="3C4043"/>
              </a:solidFill>
              <a:highlight>
                <a:schemeClr val="lt1"/>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64: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64: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176131" lvl="0" indent="-104374"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65: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65: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469682" lvl="0" indent="0" algn="l" rtl="0">
              <a:lnSpc>
                <a:spcPct val="100000"/>
              </a:lnSpc>
              <a:spcBef>
                <a:spcPts val="657"/>
              </a:spcBef>
              <a:spcAft>
                <a:spcPts val="0"/>
              </a:spcAft>
              <a:buSzPts val="1400"/>
              <a:buNone/>
            </a:pPr>
            <a:r>
              <a:rPr lang="en-US" sz="1100">
                <a:solidFill>
                  <a:srgbClr val="3C4043"/>
                </a:solidFill>
                <a:highlight>
                  <a:srgbClr val="FFFFFF"/>
                </a:highlight>
                <a:latin typeface="Arial"/>
                <a:ea typeface="Arial"/>
                <a:cs typeface="Arial"/>
                <a:sym typeface="Arial"/>
              </a:rPr>
              <a:t>Chat box: which one of these does VTSS NOT support?</a:t>
            </a:r>
            <a:endParaRPr sz="1400">
              <a:latin typeface="Verdana"/>
              <a:ea typeface="Verdana"/>
              <a:cs typeface="Verdana"/>
              <a:sym typeface="Verdana"/>
            </a:endParaRPr>
          </a:p>
          <a:p>
            <a:pPr marL="264188" lvl="0" indent="-146767" algn="l" rtl="0">
              <a:lnSpc>
                <a:spcPct val="100000"/>
              </a:lnSpc>
              <a:spcBef>
                <a:spcPts val="657"/>
              </a:spcBef>
              <a:spcAft>
                <a:spcPts val="0"/>
              </a:spcAft>
              <a:buClr>
                <a:schemeClr val="dk1"/>
              </a:buClr>
              <a:buSzPts val="600"/>
              <a:buChar char="•"/>
            </a:pPr>
            <a:r>
              <a:rPr lang="en-US" sz="1400">
                <a:latin typeface="Verdana"/>
                <a:ea typeface="Verdana"/>
                <a:cs typeface="Verdana"/>
                <a:sym typeface="Verdana"/>
              </a:rPr>
              <a:t>Individual Support to the Group</a:t>
            </a:r>
            <a:endParaRPr sz="300">
              <a:latin typeface="Verdana"/>
              <a:ea typeface="Verdana"/>
              <a:cs typeface="Verdana"/>
              <a:sym typeface="Verdana"/>
            </a:endParaRPr>
          </a:p>
          <a:p>
            <a:pPr marL="264188" lvl="0" indent="-146767" algn="l" rtl="0">
              <a:lnSpc>
                <a:spcPct val="100000"/>
              </a:lnSpc>
              <a:spcBef>
                <a:spcPts val="657"/>
              </a:spcBef>
              <a:spcAft>
                <a:spcPts val="0"/>
              </a:spcAft>
              <a:buClr>
                <a:schemeClr val="dk1"/>
              </a:buClr>
              <a:buSzPts val="600"/>
              <a:buChar char="•"/>
            </a:pPr>
            <a:r>
              <a:rPr lang="en-US" sz="1400">
                <a:latin typeface="Verdana"/>
                <a:ea typeface="Verdana"/>
                <a:cs typeface="Verdana"/>
                <a:sym typeface="Verdana"/>
              </a:rPr>
              <a:t>Interdependent Support to the Group</a:t>
            </a:r>
            <a:endParaRPr sz="300">
              <a:latin typeface="Verdana"/>
              <a:ea typeface="Verdana"/>
              <a:cs typeface="Verdana"/>
              <a:sym typeface="Verdana"/>
            </a:endParaRPr>
          </a:p>
          <a:p>
            <a:pPr marL="264188" lvl="0" indent="-146767" algn="l" rtl="0">
              <a:lnSpc>
                <a:spcPct val="100000"/>
              </a:lnSpc>
              <a:spcBef>
                <a:spcPts val="657"/>
              </a:spcBef>
              <a:spcAft>
                <a:spcPts val="0"/>
              </a:spcAft>
              <a:buClr>
                <a:schemeClr val="dk1"/>
              </a:buClr>
              <a:buSzPts val="600"/>
              <a:buChar char="•"/>
            </a:pPr>
            <a:r>
              <a:rPr lang="en-US" sz="1100" i="1">
                <a:latin typeface="Verdana"/>
                <a:ea typeface="Verdana"/>
                <a:cs typeface="Verdana"/>
                <a:sym typeface="Verdana"/>
              </a:rPr>
              <a:t>Dependent to the Group (does not align with VTSS) One student determines whether the group succeeds or not. </a:t>
            </a:r>
            <a:endParaRPr sz="1100" i="1">
              <a:latin typeface="Verdana"/>
              <a:ea typeface="Verdana"/>
              <a:cs typeface="Verdana"/>
              <a:sym typeface="Verdana"/>
            </a:endParaRPr>
          </a:p>
          <a:p>
            <a:pPr marL="469681" lvl="0" indent="0" algn="l" rtl="0">
              <a:lnSpc>
                <a:spcPct val="100000"/>
              </a:lnSpc>
              <a:spcBef>
                <a:spcPts val="0"/>
              </a:spcBef>
              <a:spcAft>
                <a:spcPts val="0"/>
              </a:spcAft>
              <a:buSzPts val="1400"/>
              <a:buNone/>
            </a:pPr>
            <a:r>
              <a:rPr lang="en-US"/>
              <a:t>Strong emphasis not to use peer pressure as leverage or deny access based on one student/shaming</a:t>
            </a:r>
            <a:endParaRPr/>
          </a:p>
          <a:p>
            <a:pPr marL="469681" lvl="0" indent="0" algn="l" rtl="0">
              <a:lnSpc>
                <a:spcPct val="100000"/>
              </a:lnSpc>
              <a:spcBef>
                <a:spcPts val="0"/>
              </a:spcBef>
              <a:spcAft>
                <a:spcPts val="0"/>
              </a:spcAft>
              <a:buSzPts val="1400"/>
              <a:buNone/>
            </a:pPr>
            <a:endParaRPr/>
          </a:p>
          <a:p>
            <a:pPr marL="469682"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66: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66: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469682" lvl="0" indent="-234841"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7: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ctr" anchorCtr="0">
            <a:noAutofit/>
          </a:bodyPr>
          <a:lstStyle/>
          <a:p>
            <a:pPr marL="176131" lvl="0" indent="-104374" algn="l" rtl="0">
              <a:lnSpc>
                <a:spcPct val="100000"/>
              </a:lnSpc>
              <a:spcBef>
                <a:spcPts val="0"/>
              </a:spcBef>
              <a:spcAft>
                <a:spcPts val="0"/>
              </a:spcAft>
              <a:buClr>
                <a:schemeClr val="dk1"/>
              </a:buClr>
              <a:buSzPts val="1100"/>
              <a:buNone/>
            </a:pPr>
            <a:r>
              <a:rPr lang="en-US" sz="1100">
                <a:solidFill>
                  <a:srgbClr val="3C4043"/>
                </a:solidFill>
                <a:highlight>
                  <a:srgbClr val="FFFFFF"/>
                </a:highlight>
                <a:latin typeface="Arial"/>
                <a:ea typeface="Arial"/>
                <a:cs typeface="Arial"/>
                <a:sym typeface="Arial"/>
              </a:rPr>
              <a:t>C</a:t>
            </a:r>
            <a:r>
              <a:rPr lang="en-US"/>
              <a:t>larity around what works, doesn’t work, and can be a challenge with links to PBIS/positive supports</a:t>
            </a:r>
            <a:endParaRPr sz="1100">
              <a:solidFill>
                <a:srgbClr val="3C4043"/>
              </a:solidFill>
              <a:highlight>
                <a:srgbClr val="FFFFFF"/>
              </a:highlight>
              <a:latin typeface="Arial"/>
              <a:ea typeface="Arial"/>
              <a:cs typeface="Arial"/>
              <a:sym typeface="Arial"/>
            </a:endParaRPr>
          </a:p>
          <a:p>
            <a:pPr marL="176131" lvl="0" indent="-104374" algn="l" rtl="0">
              <a:lnSpc>
                <a:spcPct val="100000"/>
              </a:lnSpc>
              <a:spcBef>
                <a:spcPts val="0"/>
              </a:spcBef>
              <a:spcAft>
                <a:spcPts val="0"/>
              </a:spcAft>
              <a:buClr>
                <a:schemeClr val="dk1"/>
              </a:buClr>
              <a:buSzPts val="1100"/>
              <a:buNone/>
            </a:pPr>
            <a:r>
              <a:rPr lang="en-US" sz="1100">
                <a:solidFill>
                  <a:srgbClr val="3C4043"/>
                </a:solidFill>
                <a:highlight>
                  <a:srgbClr val="FFFFFF"/>
                </a:highlight>
                <a:latin typeface="Arial"/>
                <a:ea typeface="Arial"/>
                <a:cs typeface="Arial"/>
                <a:sym typeface="Arial"/>
              </a:rPr>
              <a:t>partnering with families (teaching families to reinforce skills you are building at school AND learning from families re: what works best for their children)</a:t>
            </a:r>
            <a:endParaRPr/>
          </a:p>
        </p:txBody>
      </p:sp>
      <p:sp>
        <p:nvSpPr>
          <p:cNvPr id="388" name="Google Shape;388;p67: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2:notes"/>
          <p:cNvSpPr txBox="1">
            <a:spLocks noGrp="1"/>
          </p:cNvSpPr>
          <p:nvPr>
            <p:ph type="body" idx="1"/>
          </p:nvPr>
        </p:nvSpPr>
        <p:spPr>
          <a:xfrm>
            <a:off x="707708" y="4447461"/>
            <a:ext cx="5661660" cy="421338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Both formative and summative simple feedback on performance is one of the most effective components of instruction. </a:t>
            </a:r>
            <a:endParaRPr/>
          </a:p>
          <a:p>
            <a:pPr marL="0" lvl="0" indent="0" algn="l" rtl="0">
              <a:lnSpc>
                <a:spcPct val="100000"/>
              </a:lnSpc>
              <a:spcBef>
                <a:spcPts val="0"/>
              </a:spcBef>
              <a:spcAft>
                <a:spcPts val="0"/>
              </a:spcAft>
              <a:buSzPts val="1400"/>
              <a:buNone/>
            </a:pPr>
            <a:r>
              <a:rPr lang="en-US"/>
              <a:t>Direct Instruction Effect Size = 0.6</a:t>
            </a:r>
            <a:endParaRPr/>
          </a:p>
          <a:p>
            <a:pPr marL="0" lvl="0" indent="0" algn="l" rtl="0">
              <a:lnSpc>
                <a:spcPct val="100000"/>
              </a:lnSpc>
              <a:spcBef>
                <a:spcPts val="0"/>
              </a:spcBef>
              <a:spcAft>
                <a:spcPts val="0"/>
              </a:spcAft>
              <a:buSzPts val="1400"/>
              <a:buNone/>
            </a:pPr>
            <a:r>
              <a:rPr lang="en-US"/>
              <a:t>Feedback Effect Size = 0.7</a:t>
            </a:r>
            <a:endParaRPr/>
          </a:p>
          <a:p>
            <a:pPr marL="0" lvl="0" indent="0" algn="l" rtl="0">
              <a:lnSpc>
                <a:spcPct val="100000"/>
              </a:lnSpc>
              <a:spcBef>
                <a:spcPts val="0"/>
              </a:spcBef>
              <a:spcAft>
                <a:spcPts val="0"/>
              </a:spcAft>
              <a:buSzPts val="1400"/>
              <a:buNone/>
            </a:pPr>
            <a:r>
              <a:rPr lang="en-US"/>
              <a:t>Teacher Clarity Effect Size = .75</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was updated from the visible learning website on February 5, 2019</a:t>
            </a:r>
            <a:endParaRPr/>
          </a:p>
          <a:p>
            <a:pPr marL="0" lvl="0" indent="0" algn="l" rtl="0">
              <a:lnSpc>
                <a:spcPct val="100000"/>
              </a:lnSpc>
              <a:spcBef>
                <a:spcPts val="0"/>
              </a:spcBef>
              <a:spcAft>
                <a:spcPts val="0"/>
              </a:spcAft>
              <a:buSzPts val="1400"/>
              <a:buNone/>
            </a:pPr>
            <a:r>
              <a:rPr lang="en-US" u="sng">
                <a:solidFill>
                  <a:schemeClr val="hlink"/>
                </a:solidFill>
                <a:hlinkClick r:id="rId3"/>
              </a:rPr>
              <a:t>https://visible-learning.org/hattie-ranking-influences-effect-sizes-learning-achievement/</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None/>
            </a:pPr>
            <a:r>
              <a:rPr lang="en-US">
                <a:latin typeface="Times New Roman"/>
                <a:ea typeface="Times New Roman"/>
                <a:cs typeface="Times New Roman"/>
                <a:sym typeface="Times New Roman"/>
              </a:rPr>
              <a:t> </a:t>
            </a:r>
            <a:r>
              <a:rPr lang="en-US" b="1">
                <a:latin typeface="Times New Roman"/>
                <a:ea typeface="Times New Roman"/>
                <a:cs typeface="Times New Roman"/>
                <a:sym typeface="Times New Roman"/>
              </a:rPr>
              <a:t>Intent: </a:t>
            </a:r>
            <a:endParaRPr/>
          </a:p>
          <a:p>
            <a:pPr marL="469682" lvl="0" indent="-313121" algn="l" rtl="0">
              <a:lnSpc>
                <a:spcPct val="100000"/>
              </a:lnSpc>
              <a:spcBef>
                <a:spcPts val="0"/>
              </a:spcBef>
              <a:spcAft>
                <a:spcPts val="0"/>
              </a:spcAft>
              <a:buClr>
                <a:schemeClr val="dk1"/>
              </a:buClr>
              <a:buSzPts val="1200"/>
              <a:buFont typeface="Times New Roman"/>
              <a:buChar char="●"/>
            </a:pPr>
            <a:r>
              <a:rPr lang="en-US" i="1">
                <a:highlight>
                  <a:srgbClr val="FFFF00"/>
                </a:highlight>
                <a:latin typeface="Times New Roman"/>
                <a:ea typeface="Times New Roman"/>
                <a:cs typeface="Times New Roman"/>
                <a:sym typeface="Times New Roman"/>
              </a:rPr>
              <a:t>Describe the evidence-based practices embedded in explicitly taught lessons. </a:t>
            </a:r>
            <a:endParaRPr/>
          </a:p>
          <a:p>
            <a:pPr marL="469682" lvl="0" indent="-313121" algn="l" rtl="0">
              <a:lnSpc>
                <a:spcPct val="100000"/>
              </a:lnSpc>
              <a:spcBef>
                <a:spcPts val="0"/>
              </a:spcBef>
              <a:spcAft>
                <a:spcPts val="0"/>
              </a:spcAft>
              <a:buClr>
                <a:schemeClr val="dk1"/>
              </a:buClr>
              <a:buSzPts val="1200"/>
              <a:buFont typeface="Times New Roman"/>
              <a:buChar char="●"/>
            </a:pPr>
            <a:r>
              <a:rPr lang="en-US" i="1">
                <a:latin typeface="Times New Roman"/>
                <a:ea typeface="Times New Roman"/>
                <a:cs typeface="Times New Roman"/>
                <a:sym typeface="Times New Roman"/>
              </a:rPr>
              <a:t>Share John Hattie’s research of the most effective practices; </a:t>
            </a:r>
            <a:endParaRPr/>
          </a:p>
          <a:p>
            <a:pPr marL="469682" lvl="0" indent="-313121" algn="l" rtl="0">
              <a:lnSpc>
                <a:spcPct val="100000"/>
              </a:lnSpc>
              <a:spcBef>
                <a:spcPts val="0"/>
              </a:spcBef>
              <a:spcAft>
                <a:spcPts val="0"/>
              </a:spcAft>
              <a:buClr>
                <a:schemeClr val="dk1"/>
              </a:buClr>
              <a:buSzPts val="1200"/>
              <a:buFont typeface="Times New Roman"/>
              <a:buChar char="●"/>
            </a:pPr>
            <a:r>
              <a:rPr lang="en-US" i="1">
                <a:highlight>
                  <a:srgbClr val="FFFF00"/>
                </a:highlight>
                <a:latin typeface="Times New Roman"/>
                <a:ea typeface="Times New Roman"/>
                <a:cs typeface="Times New Roman"/>
                <a:sym typeface="Times New Roman"/>
              </a:rPr>
              <a:t>Share effect sizes for various practices like feedback, teacher clarity, and direct instruction.</a:t>
            </a:r>
            <a:endParaRPr i="1">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None/>
            </a:pPr>
            <a:r>
              <a:rPr lang="en-US" b="1">
                <a:latin typeface="Times New Roman"/>
                <a:ea typeface="Times New Roman"/>
                <a:cs typeface="Times New Roman"/>
                <a:sym typeface="Times New Roman"/>
              </a:rPr>
              <a:t> Trainer Talking Points:</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In John Hattie’s work,  Visible Learning, researchers completed over 800 meta analyses of effective instructional practices. </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Found almost everything (over 90%) “works” - has some positive effect size</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.40 = average effect size(one year's growth average school year). Hattie calls this the “hinge point”. To “close the gap” we must use EBPs that increase our chances of more than just a year of academic gain.</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Greater than .6 = excellent</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1.0 = 1 standard deviation = increase in achievement of 2-3 years</a:t>
            </a:r>
            <a:endParaRPr/>
          </a:p>
          <a:p>
            <a:pPr marL="0" lvl="0" indent="0" algn="l" rtl="0">
              <a:lnSpc>
                <a:spcPct val="100000"/>
              </a:lnSpc>
              <a:spcBef>
                <a:spcPts val="0"/>
              </a:spcBef>
              <a:spcAft>
                <a:spcPts val="0"/>
              </a:spcAft>
              <a:buSzPts val="12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None/>
            </a:pPr>
            <a:r>
              <a:rPr lang="en-US" b="1" i="1">
                <a:latin typeface="Times New Roman"/>
                <a:ea typeface="Times New Roman"/>
                <a:cs typeface="Times New Roman"/>
                <a:sym typeface="Times New Roman"/>
              </a:rPr>
              <a:t> (After First Animation)</a:t>
            </a:r>
            <a:endParaRPr>
              <a:latin typeface="Times New Roman"/>
              <a:ea typeface="Times New Roman"/>
              <a:cs typeface="Times New Roman"/>
              <a:sym typeface="Times New Roman"/>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Ask: Does anyone know the effect size of teacher clarity?  </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Teacher clarity has .75 effect size in Hattie’s latest updated work.</a:t>
            </a:r>
            <a:endParaRPr/>
          </a:p>
          <a:p>
            <a:pPr marL="0" lvl="0" indent="0" algn="l" rtl="0">
              <a:lnSpc>
                <a:spcPct val="100000"/>
              </a:lnSpc>
              <a:spcBef>
                <a:spcPts val="0"/>
              </a:spcBef>
              <a:spcAft>
                <a:spcPts val="0"/>
              </a:spcAft>
              <a:buSzPts val="12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None/>
            </a:pPr>
            <a:r>
              <a:rPr lang="en-US" b="1" i="1">
                <a:latin typeface="Times New Roman"/>
                <a:ea typeface="Times New Roman"/>
                <a:cs typeface="Times New Roman"/>
                <a:sym typeface="Times New Roman"/>
              </a:rPr>
              <a:t> (After Second Animation)</a:t>
            </a:r>
            <a:endParaRPr>
              <a:latin typeface="Times New Roman"/>
              <a:ea typeface="Times New Roman"/>
              <a:cs typeface="Times New Roman"/>
              <a:sym typeface="Times New Roman"/>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Ask: How about the effect size of feedback?</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Effect size of feedback is .7</a:t>
            </a:r>
            <a:endParaRPr/>
          </a:p>
          <a:p>
            <a:pPr marL="0" lvl="0" indent="0" algn="l" rtl="0">
              <a:lnSpc>
                <a:spcPct val="100000"/>
              </a:lnSpc>
              <a:spcBef>
                <a:spcPts val="0"/>
              </a:spcBef>
              <a:spcAft>
                <a:spcPts val="0"/>
              </a:spcAft>
              <a:buSzPts val="1200"/>
              <a:buNone/>
            </a:pPr>
            <a:r>
              <a:rPr lang="en-US">
                <a:latin typeface="Times New Roman"/>
                <a:ea typeface="Times New Roman"/>
                <a:cs typeface="Times New Roman"/>
                <a:sym typeface="Times New Roman"/>
              </a:rPr>
              <a:t>Feedback has been found to be more powerful than student’s abilities or socio-economic status.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None/>
            </a:pPr>
            <a:r>
              <a:rPr lang="en-US" b="1" i="1">
                <a:latin typeface="Times New Roman"/>
                <a:ea typeface="Times New Roman"/>
                <a:cs typeface="Times New Roman"/>
                <a:sym typeface="Times New Roman"/>
              </a:rPr>
              <a:t> (After Third Animation)</a:t>
            </a:r>
            <a:endParaRPr>
              <a:latin typeface="Times New Roman"/>
              <a:ea typeface="Times New Roman"/>
              <a:cs typeface="Times New Roman"/>
              <a:sym typeface="Times New Roman"/>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How about the effect size of direct (or explicit) instruction?</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Direct instruction(explicit instruction) has an effect size of .6  – providing background knowledge</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Explicit instruction does NOT rule out incorporation of higher level thinking.</a:t>
            </a:r>
            <a:endParaRPr/>
          </a:p>
          <a:p>
            <a:pPr marL="469682" lvl="0" indent="-313121" algn="l" rtl="0">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Zone of desired effects are not enough sometimes for students with disabilities or in trauma.</a:t>
            </a:r>
            <a:endParaRPr/>
          </a:p>
          <a:p>
            <a:pPr marL="0" lvl="0" indent="0" algn="l" rtl="0">
              <a:lnSpc>
                <a:spcPct val="100000"/>
              </a:lnSpc>
              <a:spcBef>
                <a:spcPts val="0"/>
              </a:spcBef>
              <a:spcAft>
                <a:spcPts val="0"/>
              </a:spcAft>
              <a:buClr>
                <a:schemeClr val="dk1"/>
              </a:buClr>
              <a:buSzPts val="1100"/>
              <a:buNone/>
            </a:pPr>
            <a:endParaRPr sz="14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22" name="Google Shape;122;p32:notes"/>
          <p:cNvSpPr txBox="1">
            <a:spLocks noGrp="1"/>
          </p:cNvSpPr>
          <p:nvPr>
            <p:ph type="sldNum" idx="12"/>
          </p:nvPr>
        </p:nvSpPr>
        <p:spPr>
          <a:xfrm>
            <a:off x="4008705" y="8893296"/>
            <a:ext cx="3066733" cy="468154"/>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68: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5" name="Google Shape;395;p68: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endParaRPr/>
          </a:p>
        </p:txBody>
      </p:sp>
      <p:sp>
        <p:nvSpPr>
          <p:cNvPr id="396" name="Google Shape;396;p68:notes"/>
          <p:cNvSpPr txBox="1">
            <a:spLocks noGrp="1"/>
          </p:cNvSpPr>
          <p:nvPr>
            <p:ph type="sldNum" idx="12"/>
          </p:nvPr>
        </p:nvSpPr>
        <p:spPr>
          <a:xfrm>
            <a:off x="4105212" y="9053870"/>
            <a:ext cx="3140561" cy="476607"/>
          </a:xfrm>
          <a:prstGeom prst="rect">
            <a:avLst/>
          </a:prstGeom>
          <a:noFill/>
          <a:ln>
            <a:noFill/>
          </a:ln>
        </p:spPr>
        <p:txBody>
          <a:bodyPr spcFirstLastPara="1" wrap="square" lIns="95825" tIns="47875" rIns="95825" bIns="47875" anchor="t" anchorCtr="0">
            <a:noAutofit/>
          </a:bodyPr>
          <a:lstStyle/>
          <a:p>
            <a:pPr marL="0" lvl="0" indent="0" algn="l"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69: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69: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r>
              <a:rPr lang="en-US"/>
              <a:t>https://vtss-ric.vcu.edu/media/vtss-ric/documents/eff-class-systems/2022/day-3/Activity-EstablishingaGroupFeedbackProgram.pdf</a:t>
            </a:r>
            <a:endParaRPr/>
          </a:p>
          <a:p>
            <a:pPr marL="0" lvl="0" indent="0" algn="l" rtl="0">
              <a:lnSpc>
                <a:spcPct val="100000"/>
              </a:lnSpc>
              <a:spcBef>
                <a:spcPts val="0"/>
              </a:spcBef>
              <a:spcAft>
                <a:spcPts val="0"/>
              </a:spcAft>
              <a:buClr>
                <a:schemeClr val="dk1"/>
              </a:buClr>
              <a:buSzPts val="1100"/>
              <a:buNone/>
            </a:pPr>
            <a:endParaRPr/>
          </a:p>
          <a:p>
            <a:pPr marL="0" lvl="0" indent="0" algn="l" rtl="0">
              <a:lnSpc>
                <a:spcPct val="100000"/>
              </a:lnSpc>
              <a:spcBef>
                <a:spcPts val="0"/>
              </a:spcBef>
              <a:spcAft>
                <a:spcPts val="0"/>
              </a:spcAft>
              <a:buClr>
                <a:schemeClr val="dk1"/>
              </a:buClr>
              <a:buSzPts val="1100"/>
              <a:buNone/>
            </a:pPr>
            <a:r>
              <a:rPr lang="en-US"/>
              <a:t>7 min. Breakout by their school - time permitting</a:t>
            </a:r>
            <a:endParaRPr/>
          </a:p>
          <a:p>
            <a:pPr marL="0" lvl="0" indent="0" algn="l" rtl="0">
              <a:lnSpc>
                <a:spcPct val="100000"/>
              </a:lnSpc>
              <a:spcBef>
                <a:spcPts val="0"/>
              </a:spcBef>
              <a:spcAft>
                <a:spcPts val="0"/>
              </a:spcAft>
              <a:buClr>
                <a:schemeClr val="dk1"/>
              </a:buClr>
              <a:buSzPts val="1100"/>
              <a:buNone/>
            </a:pPr>
            <a:r>
              <a:rPr lang="en-US"/>
              <a:t>Participants will leave with a commitment to a particular activity to take training back </a:t>
            </a:r>
            <a:endParaRPr>
              <a:latin typeface="Verdana"/>
              <a:ea typeface="Verdana"/>
              <a:cs typeface="Verdana"/>
              <a:sym typeface="Verdana"/>
            </a:endParaRPr>
          </a:p>
          <a:p>
            <a:pPr marL="469682" lvl="0" indent="-163083"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70: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70: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solidFill>
                  <a:srgbClr val="000000"/>
                </a:solidFill>
              </a:rPr>
              <a:t>Data tool used as summary if time</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a:p>
            <a:pPr marL="0" lvl="0" indent="0" algn="l" rtl="0">
              <a:lnSpc>
                <a:spcPct val="115000"/>
              </a:lnSpc>
              <a:spcBef>
                <a:spcPts val="0"/>
              </a:spcBef>
              <a:spcAft>
                <a:spcPts val="0"/>
              </a:spcAft>
              <a:buClr>
                <a:schemeClr val="dk1"/>
              </a:buClr>
              <a:buSzPts val="1100"/>
              <a:buNone/>
            </a:pPr>
            <a:endParaRPr sz="1400">
              <a:latin typeface="Verdana"/>
              <a:ea typeface="Verdana"/>
              <a:cs typeface="Verdana"/>
              <a:sym typeface="Verdan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71: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p71: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a:t>Participants may have final opportunity to consider their role prior to writing up what their commitment will be</a:t>
            </a:r>
            <a:endParaRPr i="1"/>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72: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ctr" anchorCtr="0">
            <a:noAutofit/>
          </a:bodyPr>
          <a:lstStyle/>
          <a:p>
            <a:pPr marL="0" lvl="0" indent="0" algn="l" rtl="0">
              <a:lnSpc>
                <a:spcPct val="115000"/>
              </a:lnSpc>
              <a:spcBef>
                <a:spcPts val="0"/>
              </a:spcBef>
              <a:spcAft>
                <a:spcPts val="0"/>
              </a:spcAft>
              <a:buClr>
                <a:schemeClr val="dk1"/>
              </a:buClr>
              <a:buSzPts val="1100"/>
              <a:buNone/>
            </a:pPr>
            <a:endParaRPr>
              <a:latin typeface="Verdana"/>
              <a:ea typeface="Verdana"/>
              <a:cs typeface="Verdana"/>
              <a:sym typeface="Verdana"/>
            </a:endParaRPr>
          </a:p>
        </p:txBody>
      </p:sp>
      <p:sp>
        <p:nvSpPr>
          <p:cNvPr id="422" name="Google Shape;422;p72: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73: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ctr" anchorCtr="0">
            <a:noAutofit/>
          </a:bodyPr>
          <a:lstStyle/>
          <a:p>
            <a:pPr marL="0" lvl="0" indent="0" algn="l" rtl="0">
              <a:lnSpc>
                <a:spcPct val="115000"/>
              </a:lnSpc>
              <a:spcBef>
                <a:spcPts val="0"/>
              </a:spcBef>
              <a:spcAft>
                <a:spcPts val="0"/>
              </a:spcAft>
              <a:buClr>
                <a:schemeClr val="dk1"/>
              </a:buClr>
              <a:buSzPts val="1100"/>
              <a:buNone/>
            </a:pPr>
            <a:endParaRPr>
              <a:latin typeface="Verdana"/>
              <a:ea typeface="Verdana"/>
              <a:cs typeface="Verdana"/>
              <a:sym typeface="Verdana"/>
            </a:endParaRPr>
          </a:p>
        </p:txBody>
      </p:sp>
      <p:sp>
        <p:nvSpPr>
          <p:cNvPr id="428" name="Google Shape;428;p73: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3: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33:notes"/>
          <p:cNvSpPr txBox="1">
            <a:spLocks noGrp="1"/>
          </p:cNvSpPr>
          <p:nvPr>
            <p:ph type="body" idx="1"/>
          </p:nvPr>
        </p:nvSpPr>
        <p:spPr>
          <a:xfrm>
            <a:off x="707708" y="4447461"/>
            <a:ext cx="5661660" cy="421338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Clr>
                <a:schemeClr val="dk1"/>
              </a:buClr>
              <a:buSzPts val="1100"/>
              <a:buNone/>
            </a:pPr>
            <a:r>
              <a:rPr lang="en-US">
                <a:latin typeface="Verdana"/>
                <a:ea typeface="Verdana"/>
                <a:cs typeface="Verdana"/>
                <a:sym typeface="Verdana"/>
              </a:rPr>
              <a:t>With great power, comes great responsibility, so we need to harness this power and use it with intention. </a:t>
            </a:r>
            <a:endParaRPr>
              <a:latin typeface="Verdana"/>
              <a:ea typeface="Verdana"/>
              <a:cs typeface="Verdana"/>
              <a:sym typeface="Verdana"/>
            </a:endParaRPr>
          </a:p>
          <a:p>
            <a:pPr marL="8696" lvl="0" indent="0" algn="l" rtl="0">
              <a:lnSpc>
                <a:spcPct val="100000"/>
              </a:lnSpc>
              <a:spcBef>
                <a:spcPts val="0"/>
              </a:spcBef>
              <a:spcAft>
                <a:spcPts val="0"/>
              </a:spcAft>
              <a:buClr>
                <a:schemeClr val="dk1"/>
              </a:buClr>
              <a:buSzPts val="2100"/>
              <a:buNone/>
            </a:pPr>
            <a:r>
              <a:rPr lang="en-US">
                <a:latin typeface="Verdana"/>
                <a:ea typeface="Verdana"/>
                <a:cs typeface="Verdana"/>
                <a:sym typeface="Verdana"/>
              </a:rPr>
              <a:t>High Leverage Practice#8. Provide acknowledgement and positive and constructive behavior specifc feedback to guide students’ learning and behavior.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135" name="Google Shape;135;p33:notes"/>
          <p:cNvSpPr txBox="1">
            <a:spLocks noGrp="1"/>
          </p:cNvSpPr>
          <p:nvPr>
            <p:ph type="sldNum" idx="12"/>
          </p:nvPr>
        </p:nvSpPr>
        <p:spPr>
          <a:xfrm>
            <a:off x="4008705" y="8893296"/>
            <a:ext cx="3066733" cy="468154"/>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4: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34: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SzPts val="1400"/>
              <a:buNone/>
            </a:pPr>
            <a:r>
              <a:rPr lang="en-US" sz="1100" b="1">
                <a:latin typeface="Verdana"/>
                <a:ea typeface="Verdana"/>
                <a:cs typeface="Verdana"/>
                <a:sym typeface="Verdana"/>
              </a:rPr>
              <a:t>Levels of feedback</a:t>
            </a:r>
            <a:endParaRPr sz="1100" b="1">
              <a:latin typeface="Verdana"/>
              <a:ea typeface="Verdana"/>
              <a:cs typeface="Verdana"/>
              <a:sym typeface="Verdana"/>
            </a:endParaRPr>
          </a:p>
          <a:p>
            <a:pPr marL="264188" lvl="0" indent="-244617" algn="l" rtl="0">
              <a:lnSpc>
                <a:spcPct val="100000"/>
              </a:lnSpc>
              <a:spcBef>
                <a:spcPts val="0"/>
              </a:spcBef>
              <a:spcAft>
                <a:spcPts val="0"/>
              </a:spcAft>
              <a:buClr>
                <a:schemeClr val="dk1"/>
              </a:buClr>
              <a:buSzPts val="1100"/>
              <a:buChar char="•"/>
            </a:pPr>
            <a:r>
              <a:rPr lang="en-US" sz="1100" b="1">
                <a:latin typeface="Verdana"/>
                <a:ea typeface="Verdana"/>
                <a:cs typeface="Verdana"/>
                <a:sym typeface="Verdana"/>
              </a:rPr>
              <a:t>TASK:</a:t>
            </a:r>
            <a:r>
              <a:rPr lang="en-US" sz="1100">
                <a:latin typeface="Verdana"/>
                <a:ea typeface="Verdana"/>
                <a:cs typeface="Verdana"/>
                <a:sym typeface="Verdana"/>
              </a:rPr>
              <a:t> How well tasks are understood or performed; </a:t>
            </a:r>
            <a:r>
              <a:rPr lang="en-US" sz="1100" b="1">
                <a:latin typeface="Verdana"/>
                <a:ea typeface="Verdana"/>
                <a:cs typeface="Verdana"/>
                <a:sym typeface="Verdana"/>
              </a:rPr>
              <a:t>OUTCOME</a:t>
            </a:r>
            <a:r>
              <a:rPr lang="en-US" sz="1100">
                <a:latin typeface="Verdana"/>
                <a:ea typeface="Verdana"/>
                <a:cs typeface="Verdana"/>
                <a:sym typeface="Verdana"/>
              </a:rPr>
              <a:t>: Maintain or build understanding of a particular task (right or wrong)</a:t>
            </a:r>
            <a:endParaRPr/>
          </a:p>
          <a:p>
            <a:pPr marL="721388" lvl="1" indent="-244618" algn="l" rtl="0">
              <a:lnSpc>
                <a:spcPct val="100000"/>
              </a:lnSpc>
              <a:spcBef>
                <a:spcPts val="0"/>
              </a:spcBef>
              <a:spcAft>
                <a:spcPts val="0"/>
              </a:spcAft>
              <a:buClr>
                <a:schemeClr val="dk1"/>
              </a:buClr>
              <a:buSzPts val="1100"/>
              <a:buChar char="•"/>
            </a:pPr>
            <a:r>
              <a:rPr lang="en-US"/>
              <a:t>task-level feedback is very effective. Such feedback gives students information on their level of performance on a task and includes, for example informing a student if an answer is correct or incorrect, if the student’s behavior is acceptable or unacceptable, if the student’s understanding is accurate or flawed, and if the student’s interpretation is right or wrong. The best task-level feedback corrects flawed interpretations rather than a lack of knowledge and helps students focus on using strategies to achieve their learning goals. </a:t>
            </a:r>
            <a:endParaRPr/>
          </a:p>
          <a:p>
            <a:pPr marL="264188" lvl="0" indent="-244617" algn="l" rtl="0">
              <a:lnSpc>
                <a:spcPct val="100000"/>
              </a:lnSpc>
              <a:spcBef>
                <a:spcPts val="383"/>
              </a:spcBef>
              <a:spcAft>
                <a:spcPts val="0"/>
              </a:spcAft>
              <a:buClr>
                <a:schemeClr val="dk1"/>
              </a:buClr>
              <a:buSzPts val="1100"/>
              <a:buChar char="•"/>
            </a:pPr>
            <a:r>
              <a:rPr lang="en-US" sz="1100" b="1">
                <a:latin typeface="Verdana"/>
                <a:ea typeface="Verdana"/>
                <a:cs typeface="Verdana"/>
                <a:sym typeface="Verdana"/>
              </a:rPr>
              <a:t>PROCESS</a:t>
            </a:r>
            <a:r>
              <a:rPr lang="en-US" sz="1100">
                <a:latin typeface="Verdana"/>
                <a:ea typeface="Verdana"/>
                <a:cs typeface="Verdana"/>
                <a:sym typeface="Verdana"/>
              </a:rPr>
              <a:t>: The process needed to understand or perform the task; </a:t>
            </a:r>
            <a:r>
              <a:rPr lang="en-US" sz="1100" b="1">
                <a:latin typeface="Verdana"/>
                <a:ea typeface="Verdana"/>
                <a:cs typeface="Verdana"/>
                <a:sym typeface="Verdana"/>
              </a:rPr>
              <a:t>OUTCOME</a:t>
            </a:r>
            <a:r>
              <a:rPr lang="en-US" sz="1100">
                <a:latin typeface="Verdana"/>
                <a:ea typeface="Verdana"/>
                <a:cs typeface="Verdana"/>
                <a:sym typeface="Verdana"/>
              </a:rPr>
              <a:t>: Effective for deep learning! Builds use of strategies and cues; building meaning on their own (error detection)</a:t>
            </a:r>
            <a:endParaRPr/>
          </a:p>
          <a:p>
            <a:pPr marL="721388" lvl="1" indent="-244618" algn="l" rtl="0">
              <a:lnSpc>
                <a:spcPct val="100000"/>
              </a:lnSpc>
              <a:spcBef>
                <a:spcPts val="383"/>
              </a:spcBef>
              <a:spcAft>
                <a:spcPts val="0"/>
              </a:spcAft>
              <a:buClr>
                <a:schemeClr val="dk1"/>
              </a:buClr>
              <a:buSzPts val="1100"/>
              <a:buChar char="•"/>
            </a:pPr>
            <a:r>
              <a:rPr lang="en-US" sz="1600"/>
              <a:t>Feedback at the processing level is particularly effective for facilitating depth in learning. This type of feedback often entails encouraging students’ use of strategies to check their work, recognize errors, and self correct. </a:t>
            </a:r>
            <a:endParaRPr sz="1100">
              <a:latin typeface="Verdana"/>
              <a:ea typeface="Verdana"/>
              <a:cs typeface="Verdana"/>
              <a:sym typeface="Verdana"/>
            </a:endParaRPr>
          </a:p>
          <a:p>
            <a:pPr marL="264188" lvl="0" indent="-244617" algn="l" rtl="0">
              <a:lnSpc>
                <a:spcPct val="100000"/>
              </a:lnSpc>
              <a:spcBef>
                <a:spcPts val="383"/>
              </a:spcBef>
              <a:spcAft>
                <a:spcPts val="0"/>
              </a:spcAft>
              <a:buClr>
                <a:schemeClr val="dk1"/>
              </a:buClr>
              <a:buSzPts val="1100"/>
              <a:buChar char="•"/>
            </a:pPr>
            <a:r>
              <a:rPr lang="en-US" sz="1100" b="1">
                <a:latin typeface="Verdana"/>
                <a:ea typeface="Verdana"/>
                <a:cs typeface="Verdana"/>
                <a:sym typeface="Verdana"/>
              </a:rPr>
              <a:t>SELF REGULATION</a:t>
            </a:r>
            <a:r>
              <a:rPr lang="en-US" sz="1100">
                <a:latin typeface="Verdana"/>
                <a:ea typeface="Verdana"/>
                <a:cs typeface="Verdana"/>
                <a:sym typeface="Verdana"/>
              </a:rPr>
              <a:t>: Self monitoring, directing and regulating actions: </a:t>
            </a:r>
            <a:r>
              <a:rPr lang="en-US" sz="1100" b="1">
                <a:latin typeface="Verdana"/>
                <a:ea typeface="Verdana"/>
                <a:cs typeface="Verdana"/>
                <a:sym typeface="Verdana"/>
              </a:rPr>
              <a:t>OUTCOME</a:t>
            </a:r>
            <a:r>
              <a:rPr lang="en-US" sz="1100">
                <a:latin typeface="Verdana"/>
                <a:ea typeface="Verdana"/>
                <a:cs typeface="Verdana"/>
                <a:sym typeface="Verdana"/>
              </a:rPr>
              <a:t>: Moves students from external to internal feedback. Builds SEL skills. Growth mindset - just as we are learning and growing to know ourselves, implicit biases for example, we want to teach our students to do the same. </a:t>
            </a:r>
            <a:endParaRPr/>
          </a:p>
          <a:p>
            <a:pPr marL="721388" lvl="1" indent="-244618" algn="l" rtl="0">
              <a:lnSpc>
                <a:spcPct val="100000"/>
              </a:lnSpc>
              <a:spcBef>
                <a:spcPts val="383"/>
              </a:spcBef>
              <a:spcAft>
                <a:spcPts val="0"/>
              </a:spcAft>
              <a:buClr>
                <a:schemeClr val="dk1"/>
              </a:buClr>
              <a:buSzPts val="1100"/>
              <a:buChar char="•"/>
            </a:pPr>
            <a:r>
              <a:rPr lang="en-US" sz="1600"/>
              <a:t>self-regulation, is aimed at helping students internalize the practice of self monitoring their learning and work, providing internal feedback rather than relying on feedback from others. Feedback about self-regulation also helps students integrate external feedback to guide how they engage in future learning situations and helps students learn when they need to ask for assistance to continue meeting their goals. This level of feedback also helps students attribute their success or failure at a task to a particular and specific cause rather than to their self-efficacy. The most effective feedback helps students make the connection between effort and success</a:t>
            </a:r>
            <a:endParaRPr sz="1100">
              <a:latin typeface="Verdana"/>
              <a:ea typeface="Verdana"/>
              <a:cs typeface="Verdana"/>
              <a:sym typeface="Verdana"/>
            </a:endParaRPr>
          </a:p>
          <a:p>
            <a:pPr marL="264188" lvl="0" indent="-244617" algn="l" rtl="0">
              <a:lnSpc>
                <a:spcPct val="100000"/>
              </a:lnSpc>
              <a:spcBef>
                <a:spcPts val="383"/>
              </a:spcBef>
              <a:spcAft>
                <a:spcPts val="0"/>
              </a:spcAft>
              <a:buClr>
                <a:schemeClr val="dk1"/>
              </a:buClr>
              <a:buSzPts val="1100"/>
              <a:buChar char="•"/>
            </a:pPr>
            <a:r>
              <a:rPr lang="en-US" sz="1100" b="1">
                <a:latin typeface="Verdana"/>
                <a:ea typeface="Verdana"/>
                <a:cs typeface="Verdana"/>
                <a:sym typeface="Verdana"/>
              </a:rPr>
              <a:t>SELF</a:t>
            </a:r>
            <a:r>
              <a:rPr lang="en-US" sz="1100">
                <a:latin typeface="Verdana"/>
                <a:ea typeface="Verdana"/>
                <a:cs typeface="Verdana"/>
                <a:sym typeface="Verdana"/>
              </a:rPr>
              <a:t>: Personal evaluations and affect; </a:t>
            </a:r>
            <a:r>
              <a:rPr lang="en-US" sz="1100" b="1">
                <a:latin typeface="Verdana"/>
                <a:ea typeface="Verdana"/>
                <a:cs typeface="Verdana"/>
                <a:sym typeface="Verdana"/>
              </a:rPr>
              <a:t>OUTCOME</a:t>
            </a:r>
            <a:r>
              <a:rPr lang="en-US" sz="1100">
                <a:latin typeface="Verdana"/>
                <a:ea typeface="Verdana"/>
                <a:cs typeface="Verdana"/>
                <a:sym typeface="Verdana"/>
              </a:rPr>
              <a:t>: Always positive! Builds climate and relationships. </a:t>
            </a:r>
            <a:endParaRPr/>
          </a:p>
          <a:p>
            <a:pPr marL="721388" lvl="1" indent="-244618" algn="l" rtl="0">
              <a:lnSpc>
                <a:spcPct val="100000"/>
              </a:lnSpc>
              <a:spcBef>
                <a:spcPts val="383"/>
              </a:spcBef>
              <a:spcAft>
                <a:spcPts val="0"/>
              </a:spcAft>
              <a:buClr>
                <a:schemeClr val="dk1"/>
              </a:buClr>
              <a:buSzPts val="1100"/>
              <a:buChar char="•"/>
            </a:pPr>
            <a:r>
              <a:rPr lang="en-US" sz="1600"/>
              <a:t>the least effective type of instructional feedback concerns the student’s self as a person. This type of feedback is generally a global statement about the student, (“good girl,” “great try,” etc.) rather than the student’s performance on a task. Feedback at the self level must improve the student’s investment of effort or attitude toward learning in order to make an impact. However, this type of feedback usually has little instruction-related content and therefore fails to affect achievement. In particular, praising students has been shown to have little to no effect.</a:t>
            </a:r>
            <a:endParaRPr sz="1100">
              <a:latin typeface="Verdana"/>
              <a:ea typeface="Verdana"/>
              <a:cs typeface="Verdana"/>
              <a:sym typeface="Verdana"/>
            </a:endParaRPr>
          </a:p>
          <a:p>
            <a:pPr marL="352261" lvl="0" indent="0" algn="l" rtl="0">
              <a:lnSpc>
                <a:spcPct val="100000"/>
              </a:lnSpc>
              <a:spcBef>
                <a:spcPts val="383"/>
              </a:spcBef>
              <a:spcAft>
                <a:spcPts val="0"/>
              </a:spcAft>
              <a:buSzPts val="1400"/>
              <a:buNone/>
            </a:pPr>
            <a:r>
              <a:rPr lang="en-US" sz="1100">
                <a:latin typeface="Verdana"/>
                <a:ea typeface="Verdana"/>
                <a:cs typeface="Verdana"/>
                <a:sym typeface="Verdana"/>
              </a:rPr>
              <a:t>https://vtss-ric.vcu.edu/media/vtss-ric/documents/eff-class-systems/ECSWorkbook2021.pdf</a:t>
            </a:r>
            <a:endParaRPr sz="1100">
              <a:latin typeface="Verdana"/>
              <a:ea typeface="Verdana"/>
              <a:cs typeface="Verdana"/>
              <a:sym typeface="Verdana"/>
            </a:endParaRPr>
          </a:p>
          <a:p>
            <a:pPr marL="264188" lvl="0" indent="-146767" algn="l" rtl="0">
              <a:lnSpc>
                <a:spcPct val="100000"/>
              </a:lnSpc>
              <a:spcBef>
                <a:spcPts val="370"/>
              </a:spcBef>
              <a:spcAft>
                <a:spcPts val="0"/>
              </a:spcAft>
              <a:buClr>
                <a:schemeClr val="dk1"/>
              </a:buClr>
              <a:buSzPts val="1350"/>
              <a:buNone/>
            </a:pPr>
            <a:r>
              <a:rPr lang="en-US" sz="1100" u="sng">
                <a:solidFill>
                  <a:schemeClr val="hlink"/>
                </a:solidFill>
                <a:latin typeface="Verdana"/>
                <a:ea typeface="Verdana"/>
                <a:cs typeface="Verdana"/>
                <a:sym typeface="Verdana"/>
                <a:hlinkClick r:id="rId3"/>
              </a:rPr>
              <a:t>https://www.youtube.com/watch?v=S770g-LULFY</a:t>
            </a:r>
            <a:r>
              <a:rPr lang="en-US" sz="1100">
                <a:latin typeface="Verdana"/>
                <a:ea typeface="Verdana"/>
                <a:cs typeface="Verdana"/>
                <a:sym typeface="Verdana"/>
              </a:rPr>
              <a:t> - The Power of Feedback J. Hattie</a:t>
            </a:r>
            <a:endParaRPr sz="1100">
              <a:latin typeface="Verdana"/>
              <a:ea typeface="Verdana"/>
              <a:cs typeface="Verdana"/>
              <a:sym typeface="Verdana"/>
            </a:endParaRPr>
          </a:p>
          <a:p>
            <a:pPr marL="0" lvl="0" indent="0" algn="l" rtl="0">
              <a:lnSpc>
                <a:spcPct val="100000"/>
              </a:lnSpc>
              <a:spcBef>
                <a:spcPts val="356"/>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5: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35: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t" anchorCtr="0">
            <a:noAutofit/>
          </a:bodyPr>
          <a:lstStyle/>
          <a:p>
            <a:pPr marL="0" lvl="0" indent="0" algn="l" rtl="0">
              <a:lnSpc>
                <a:spcPct val="100000"/>
              </a:lnSpc>
              <a:spcBef>
                <a:spcPts val="0"/>
              </a:spcBef>
              <a:spcAft>
                <a:spcPts val="0"/>
              </a:spcAft>
              <a:buClr>
                <a:schemeClr val="dk1"/>
              </a:buClr>
              <a:buSzPts val="1100"/>
              <a:buNone/>
            </a:pPr>
            <a:r>
              <a:rPr lang="en-US" sz="1100" b="1">
                <a:latin typeface="Verdana"/>
                <a:ea typeface="Verdana"/>
                <a:cs typeface="Verdana"/>
                <a:sym typeface="Verdana"/>
              </a:rPr>
              <a:t>Ask: Which of these do you think we tend to use the most and Why? </a:t>
            </a:r>
            <a:endParaRPr sz="1100" b="1">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r>
              <a:rPr lang="en-US" sz="1100" b="1">
                <a:latin typeface="Verdana"/>
                <a:ea typeface="Verdana"/>
                <a:cs typeface="Verdana"/>
                <a:sym typeface="Verdana"/>
              </a:rPr>
              <a:t>Respond in the chat box.</a:t>
            </a:r>
            <a:endParaRPr sz="1100" b="1">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r>
              <a:rPr lang="en-US" sz="1100" b="1">
                <a:latin typeface="Verdana"/>
                <a:ea typeface="Verdana"/>
                <a:cs typeface="Verdana"/>
                <a:sym typeface="Verdana"/>
              </a:rPr>
              <a:t> </a:t>
            </a:r>
            <a:r>
              <a:rPr lang="en-US" sz="1100">
                <a:latin typeface="Verdana"/>
                <a:ea typeface="Verdana"/>
                <a:cs typeface="Verdana"/>
                <a:sym typeface="Verdana"/>
              </a:rPr>
              <a:t>Answer - task  because it’s our habit. 90% of questions posed by teachers are aimed at this level. </a:t>
            </a:r>
            <a:endParaRPr sz="110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None/>
            </a:pPr>
            <a:r>
              <a:rPr lang="en-US" sz="1100">
                <a:latin typeface="Verdana"/>
                <a:ea typeface="Verdana"/>
                <a:cs typeface="Verdana"/>
                <a:sym typeface="Verdana"/>
              </a:rPr>
              <a:t>Easy but information on the process is much better than just right or wrong so kids can learn to self-regulate. </a:t>
            </a:r>
            <a:endParaRPr/>
          </a:p>
          <a:p>
            <a:pPr marL="0" lvl="0" indent="0" algn="l" rtl="0">
              <a:lnSpc>
                <a:spcPct val="100000"/>
              </a:lnSpc>
              <a:spcBef>
                <a:spcPts val="0"/>
              </a:spcBef>
              <a:spcAft>
                <a:spcPts val="0"/>
              </a:spcAft>
              <a:buClr>
                <a:schemeClr val="dk1"/>
              </a:buClr>
              <a:buSzPts val="1100"/>
              <a:buNone/>
            </a:pPr>
            <a:endParaRPr sz="1100">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6:notes"/>
          <p:cNvSpPr txBox="1">
            <a:spLocks noGrp="1"/>
          </p:cNvSpPr>
          <p:nvPr>
            <p:ph type="body" idx="1"/>
          </p:nvPr>
        </p:nvSpPr>
        <p:spPr>
          <a:xfrm>
            <a:off x="724745" y="4527763"/>
            <a:ext cx="5797877" cy="4289566"/>
          </a:xfrm>
          <a:prstGeom prst="rect">
            <a:avLst/>
          </a:prstGeom>
          <a:noFill/>
          <a:ln>
            <a:noFill/>
          </a:ln>
        </p:spPr>
        <p:txBody>
          <a:bodyPr spcFirstLastPara="1" wrap="square" lIns="95825" tIns="95825" rIns="95825" bIns="95825" anchor="ctr" anchorCtr="0">
            <a:noAutofit/>
          </a:bodyPr>
          <a:lstStyle/>
          <a:p>
            <a:pPr marL="0" lvl="0" indent="0" algn="l" rtl="0">
              <a:lnSpc>
                <a:spcPct val="115000"/>
              </a:lnSpc>
              <a:spcBef>
                <a:spcPts val="0"/>
              </a:spcBef>
              <a:spcAft>
                <a:spcPts val="0"/>
              </a:spcAft>
              <a:buClr>
                <a:srgbClr val="00212C"/>
              </a:buClr>
              <a:buSzPts val="1800"/>
              <a:buNone/>
            </a:pPr>
            <a:r>
              <a:rPr lang="en-US">
                <a:solidFill>
                  <a:srgbClr val="00212C"/>
                </a:solidFill>
                <a:latin typeface="Verdana"/>
                <a:ea typeface="Verdana"/>
                <a:cs typeface="Verdana"/>
                <a:sym typeface="Verdana"/>
              </a:rPr>
              <a:t>Students should experience predominantly positive interactions - especially low performing students</a:t>
            </a:r>
            <a:endParaRPr>
              <a:solidFill>
                <a:srgbClr val="00212C"/>
              </a:solidFill>
              <a:latin typeface="Verdana"/>
              <a:ea typeface="Verdana"/>
              <a:cs typeface="Verdana"/>
              <a:sym typeface="Verdana"/>
            </a:endParaRPr>
          </a:p>
          <a:p>
            <a:pPr marL="0" lvl="0" indent="0" algn="l" rtl="0">
              <a:lnSpc>
                <a:spcPct val="115000"/>
              </a:lnSpc>
              <a:spcBef>
                <a:spcPts val="0"/>
              </a:spcBef>
              <a:spcAft>
                <a:spcPts val="0"/>
              </a:spcAft>
              <a:buClr>
                <a:srgbClr val="00212C"/>
              </a:buClr>
              <a:buSzPts val="1800"/>
              <a:buNone/>
            </a:pPr>
            <a:r>
              <a:rPr lang="en-US">
                <a:solidFill>
                  <a:srgbClr val="00212C"/>
                </a:solidFill>
                <a:latin typeface="Verdana"/>
                <a:ea typeface="Verdana"/>
                <a:cs typeface="Verdana"/>
                <a:sym typeface="Verdana"/>
              </a:rPr>
              <a:t>(</a:t>
            </a:r>
            <a:r>
              <a:rPr lang="en-US">
                <a:solidFill>
                  <a:srgbClr val="0000FF"/>
                </a:solidFill>
                <a:latin typeface="Verdana"/>
                <a:ea typeface="Verdana"/>
                <a:cs typeface="Verdana"/>
                <a:sym typeface="Verdana"/>
              </a:rPr>
              <a:t>5 positives: 1 corrective</a:t>
            </a:r>
            <a:r>
              <a:rPr lang="en-US">
                <a:solidFill>
                  <a:srgbClr val="00212C"/>
                </a:solidFill>
                <a:latin typeface="Verdana"/>
                <a:ea typeface="Verdana"/>
                <a:cs typeface="Verdana"/>
                <a:sym typeface="Verdana"/>
              </a:rPr>
              <a:t>) in the classroom.</a:t>
            </a:r>
            <a:endParaRPr>
              <a:solidFill>
                <a:srgbClr val="00212C"/>
              </a:solidFill>
              <a:latin typeface="Verdana"/>
              <a:ea typeface="Verdana"/>
              <a:cs typeface="Verdana"/>
              <a:sym typeface="Verdana"/>
            </a:endParaRPr>
          </a:p>
          <a:p>
            <a:pPr marL="0" lvl="0" indent="0" algn="l" rtl="0">
              <a:lnSpc>
                <a:spcPct val="115000"/>
              </a:lnSpc>
              <a:spcBef>
                <a:spcPts val="0"/>
              </a:spcBef>
              <a:spcAft>
                <a:spcPts val="0"/>
              </a:spcAft>
              <a:buClr>
                <a:srgbClr val="00212C"/>
              </a:buClr>
              <a:buSzPts val="1800"/>
              <a:buNone/>
            </a:pPr>
            <a:r>
              <a:rPr lang="en-US">
                <a:solidFill>
                  <a:srgbClr val="00212C"/>
                </a:solidFill>
                <a:latin typeface="Verdana"/>
                <a:ea typeface="Verdana"/>
                <a:cs typeface="Verdana"/>
                <a:sym typeface="Verdana"/>
              </a:rPr>
              <a:t>For students in vulnerable situations, the frequency is 10:1</a:t>
            </a:r>
            <a:endParaRPr>
              <a:solidFill>
                <a:srgbClr val="00212C"/>
              </a:solidFill>
              <a:latin typeface="Verdana"/>
              <a:ea typeface="Verdana"/>
              <a:cs typeface="Verdana"/>
              <a:sym typeface="Verdana"/>
            </a:endParaRPr>
          </a:p>
          <a:p>
            <a:pPr marL="0" lvl="0" indent="0" algn="l" rtl="0">
              <a:lnSpc>
                <a:spcPct val="115000"/>
              </a:lnSpc>
              <a:spcBef>
                <a:spcPts val="0"/>
              </a:spcBef>
              <a:spcAft>
                <a:spcPts val="0"/>
              </a:spcAft>
              <a:buClr>
                <a:srgbClr val="00212C"/>
              </a:buClr>
              <a:buSzPts val="1800"/>
              <a:buNone/>
            </a:pPr>
            <a:r>
              <a:rPr lang="en-US">
                <a:solidFill>
                  <a:srgbClr val="00212C"/>
                </a:solidFill>
                <a:latin typeface="Verdana"/>
                <a:ea typeface="Verdana"/>
                <a:cs typeface="Verdana"/>
                <a:sym typeface="Verdana"/>
              </a:rPr>
              <a:t>When we provide feedback for correct responses, more than incorrect responses, we reduce the need to re-teach.</a:t>
            </a:r>
            <a:endParaRPr>
              <a:solidFill>
                <a:srgbClr val="00212C"/>
              </a:solidFill>
              <a:latin typeface="Verdana"/>
              <a:ea typeface="Verdana"/>
              <a:cs typeface="Verdana"/>
              <a:sym typeface="Verdana"/>
            </a:endParaRPr>
          </a:p>
          <a:p>
            <a:pPr marL="0" lvl="0" indent="0" algn="l" rtl="0">
              <a:lnSpc>
                <a:spcPct val="115000"/>
              </a:lnSpc>
              <a:spcBef>
                <a:spcPts val="0"/>
              </a:spcBef>
              <a:spcAft>
                <a:spcPts val="0"/>
              </a:spcAft>
              <a:buClr>
                <a:srgbClr val="00212C"/>
              </a:buClr>
              <a:buSzPts val="1800"/>
              <a:buNone/>
            </a:pPr>
            <a:r>
              <a:rPr lang="en-US">
                <a:solidFill>
                  <a:srgbClr val="00212C"/>
                </a:solidFill>
                <a:latin typeface="Verdana"/>
                <a:ea typeface="Verdana"/>
                <a:cs typeface="Verdana"/>
                <a:sym typeface="Verdana"/>
              </a:rPr>
              <a:t>If majority of answers are incorrect, we re-teach. </a:t>
            </a:r>
            <a:endParaRPr>
              <a:solidFill>
                <a:srgbClr val="00212C"/>
              </a:solidFill>
              <a:latin typeface="Verdana"/>
              <a:ea typeface="Verdana"/>
              <a:cs typeface="Verdana"/>
              <a:sym typeface="Verdana"/>
            </a:endParaRPr>
          </a:p>
          <a:p>
            <a:pPr marL="0" lvl="0" indent="0" algn="l" rtl="0">
              <a:lnSpc>
                <a:spcPct val="115000"/>
              </a:lnSpc>
              <a:spcBef>
                <a:spcPts val="0"/>
              </a:spcBef>
              <a:spcAft>
                <a:spcPts val="0"/>
              </a:spcAft>
              <a:buClr>
                <a:srgbClr val="00212C"/>
              </a:buClr>
              <a:buSzPts val="1800"/>
              <a:buNone/>
            </a:pPr>
            <a:r>
              <a:rPr lang="en-US">
                <a:solidFill>
                  <a:srgbClr val="00212C"/>
                </a:solidFill>
                <a:latin typeface="Verdana"/>
                <a:ea typeface="Verdana"/>
                <a:cs typeface="Verdana"/>
                <a:sym typeface="Verdana"/>
              </a:rPr>
              <a:t>Can till respond to incorrect with an encouraging tone and an immediate change to correctly</a:t>
            </a:r>
            <a:r>
              <a:rPr lang="en-US" b="1">
                <a:solidFill>
                  <a:srgbClr val="00212C"/>
                </a:solidFill>
                <a:latin typeface="Verdana"/>
                <a:ea typeface="Verdana"/>
                <a:cs typeface="Verdana"/>
                <a:sym typeface="Verdana"/>
              </a:rPr>
              <a:t> practice</a:t>
            </a:r>
            <a:r>
              <a:rPr lang="en-US">
                <a:solidFill>
                  <a:srgbClr val="00212C"/>
                </a:solidFill>
                <a:latin typeface="Verdana"/>
                <a:ea typeface="Verdana"/>
                <a:cs typeface="Verdana"/>
                <a:sym typeface="Verdana"/>
              </a:rPr>
              <a:t> the task.</a:t>
            </a:r>
            <a:endParaRPr>
              <a:solidFill>
                <a:srgbClr val="00212C"/>
              </a:solidFill>
              <a:latin typeface="Verdana"/>
              <a:ea typeface="Verdana"/>
              <a:cs typeface="Verdana"/>
              <a:sym typeface="Verdana"/>
            </a:endParaRPr>
          </a:p>
          <a:p>
            <a:pPr marL="0" lvl="0" indent="0" algn="l" rtl="0">
              <a:lnSpc>
                <a:spcPct val="115000"/>
              </a:lnSpc>
              <a:spcBef>
                <a:spcPts val="719"/>
              </a:spcBef>
              <a:spcAft>
                <a:spcPts val="0"/>
              </a:spcAft>
              <a:buClr>
                <a:srgbClr val="00212C"/>
              </a:buClr>
              <a:buSzPts val="1950"/>
              <a:buNone/>
            </a:pPr>
            <a:r>
              <a:rPr lang="en-US">
                <a:solidFill>
                  <a:srgbClr val="00212C"/>
                </a:solidFill>
                <a:latin typeface="Verdana"/>
                <a:ea typeface="Verdana"/>
                <a:cs typeface="Verdana"/>
                <a:sym typeface="Verdana"/>
              </a:rPr>
              <a:t>SELF – Build relationships – Does not directly impact achievement itself! The result does…relationships.</a:t>
            </a:r>
            <a:endParaRPr>
              <a:solidFill>
                <a:srgbClr val="00212C"/>
              </a:solidFill>
              <a:latin typeface="Verdana"/>
              <a:ea typeface="Verdana"/>
              <a:cs typeface="Verdana"/>
              <a:sym typeface="Verdana"/>
            </a:endParaRPr>
          </a:p>
          <a:p>
            <a:pPr marL="176131" lvl="0" indent="-104374" algn="l" rtl="0">
              <a:lnSpc>
                <a:spcPct val="100000"/>
              </a:lnSpc>
              <a:spcBef>
                <a:spcPts val="0"/>
              </a:spcBef>
              <a:spcAft>
                <a:spcPts val="0"/>
              </a:spcAft>
              <a:buClr>
                <a:schemeClr val="dk1"/>
              </a:buClr>
              <a:buSzPts val="1100"/>
              <a:buNone/>
            </a:pPr>
            <a:r>
              <a:rPr lang="en-US" sz="1100">
                <a:solidFill>
                  <a:srgbClr val="3C4043"/>
                </a:solidFill>
                <a:highlight>
                  <a:srgbClr val="FFFFFF"/>
                </a:highlight>
                <a:latin typeface="Arial"/>
                <a:ea typeface="Arial"/>
                <a:cs typeface="Arial"/>
                <a:sym typeface="Arial"/>
              </a:rPr>
              <a:t>From FE - Include families in this process. As a family engagement activity, invite families to participate in this practice exercise. Explain to them the concept of the 5:1 positivity ratio. Explain Behavior Specific Praise. Slide 11 says to practice with colleagues. In this training, teachers and families could practice together. If the adults in kids' lives are all trying to modify their own behaviors together, that can only reinforce the messages that kids are receiving.</a:t>
            </a:r>
            <a:endParaRPr>
              <a:latin typeface="Verdana"/>
              <a:ea typeface="Verdana"/>
              <a:cs typeface="Verdana"/>
              <a:sym typeface="Verdana"/>
            </a:endParaRPr>
          </a:p>
        </p:txBody>
      </p:sp>
      <p:sp>
        <p:nvSpPr>
          <p:cNvPr id="168" name="Google Shape;168;p36: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7:notes"/>
          <p:cNvSpPr txBox="1">
            <a:spLocks noGrp="1"/>
          </p:cNvSpPr>
          <p:nvPr>
            <p:ph type="body" idx="1"/>
          </p:nvPr>
        </p:nvSpPr>
        <p:spPr>
          <a:xfrm>
            <a:off x="724745" y="4527763"/>
            <a:ext cx="5797959" cy="4289459"/>
          </a:xfrm>
          <a:prstGeom prst="rect">
            <a:avLst/>
          </a:prstGeom>
          <a:noFill/>
          <a:ln>
            <a:noFill/>
          </a:ln>
        </p:spPr>
        <p:txBody>
          <a:bodyPr spcFirstLastPara="1" wrap="square" lIns="95825" tIns="95825" rIns="95825" bIns="95825" anchor="ctr" anchorCtr="0">
            <a:noAutofit/>
          </a:bodyPr>
          <a:lstStyle/>
          <a:p>
            <a:pPr marL="0" lvl="0" indent="0" algn="l" rtl="0">
              <a:lnSpc>
                <a:spcPct val="115000"/>
              </a:lnSpc>
              <a:spcBef>
                <a:spcPts val="0"/>
              </a:spcBef>
              <a:spcAft>
                <a:spcPts val="0"/>
              </a:spcAft>
              <a:buClr>
                <a:schemeClr val="dk1"/>
              </a:buClr>
              <a:buSzPts val="1100"/>
              <a:buNone/>
            </a:pPr>
            <a:endParaRPr sz="1100" b="1"/>
          </a:p>
          <a:p>
            <a:pPr marL="0" lvl="0" indent="0" algn="l" rtl="0">
              <a:lnSpc>
                <a:spcPct val="115000"/>
              </a:lnSpc>
              <a:spcBef>
                <a:spcPts val="0"/>
              </a:spcBef>
              <a:spcAft>
                <a:spcPts val="0"/>
              </a:spcAft>
              <a:buClr>
                <a:schemeClr val="dk1"/>
              </a:buClr>
              <a:buSzPts val="1100"/>
              <a:buNone/>
            </a:pPr>
            <a:endParaRPr sz="1100" b="1"/>
          </a:p>
          <a:p>
            <a:pPr marL="0" lvl="0" indent="0" algn="l" rtl="0">
              <a:lnSpc>
                <a:spcPct val="115000"/>
              </a:lnSpc>
              <a:spcBef>
                <a:spcPts val="0"/>
              </a:spcBef>
              <a:spcAft>
                <a:spcPts val="0"/>
              </a:spcAft>
              <a:buClr>
                <a:schemeClr val="dk1"/>
              </a:buClr>
              <a:buSzPts val="1100"/>
              <a:buNone/>
            </a:pPr>
            <a:r>
              <a:rPr lang="en-US" sz="1100" b="1">
                <a:latin typeface="Arial"/>
                <a:ea typeface="Arial"/>
                <a:cs typeface="Arial"/>
                <a:sym typeface="Arial"/>
              </a:rPr>
              <a:t>Intent: </a:t>
            </a:r>
            <a:r>
              <a:rPr lang="en-US" sz="1100" i="1">
                <a:latin typeface="Arial"/>
                <a:ea typeface="Arial"/>
                <a:cs typeface="Arial"/>
                <a:sym typeface="Arial"/>
              </a:rPr>
              <a:t>Definition of behavior specific praise and Building common language.</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b="1">
                <a:latin typeface="Arial"/>
                <a:ea typeface="Arial"/>
                <a:cs typeface="Arial"/>
                <a:sym typeface="Arial"/>
              </a:rPr>
              <a:t> Trainer Talking Notes:</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●Behavior specific praise should be immediate and specific - emphasize the difficulty of being brief</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●Use it more frequently when we are teaching new behaviors</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●Once we see that they are forming habits with it, then we can fade the immediate and move to intermittent for maintenance.</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●Focus equally on effort and outcome.</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●Connect to growth mindset.</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●We give equal focus on successive approximations to the behavioral outcome and effort towards the behavioral outcomes.</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●Deliver BSP that lets them know they tried and maybe didn’t get it yet, but they are closer.</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100">
                <a:latin typeface="Arial"/>
                <a:ea typeface="Arial"/>
                <a:cs typeface="Arial"/>
                <a:sym typeface="Arial"/>
              </a:rPr>
              <a:t>●By focusing primarily on growth and effort, adults communicate to students that achievement isn’t about who’s “smart” and who isn’t, whether they’re “good” at math, or not, etc. Those are indicators of a fixed mindset. Instead, a growth mindset is based on the belief that setting hard goals and working hard to reach those goals - “grit” - are the important factors.</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300"/>
              <a:buNone/>
            </a:pPr>
            <a:endParaRPr sz="1100">
              <a:highlight>
                <a:schemeClr val="lt1"/>
              </a:highlight>
              <a:latin typeface="Arial"/>
              <a:ea typeface="Arial"/>
              <a:cs typeface="Arial"/>
              <a:sym typeface="Arial"/>
            </a:endParaRPr>
          </a:p>
          <a:p>
            <a:pPr marL="0" lvl="0" indent="0" algn="l" rtl="0">
              <a:lnSpc>
                <a:spcPct val="100000"/>
              </a:lnSpc>
              <a:spcBef>
                <a:spcPts val="0"/>
              </a:spcBef>
              <a:spcAft>
                <a:spcPts val="0"/>
              </a:spcAft>
              <a:buClr>
                <a:schemeClr val="dk1"/>
              </a:buClr>
              <a:buSzPts val="300"/>
              <a:buNone/>
            </a:pPr>
            <a:r>
              <a:rPr lang="en-US" sz="1100">
                <a:highlight>
                  <a:schemeClr val="lt1"/>
                </a:highlight>
                <a:latin typeface="Arial"/>
                <a:ea typeface="Arial"/>
                <a:cs typeface="Arial"/>
                <a:sym typeface="Arial"/>
              </a:rPr>
              <a:t>Bishop TD Jakes </a:t>
            </a:r>
            <a:r>
              <a:rPr lang="en-US" sz="1300">
                <a:highlight>
                  <a:schemeClr val="lt1"/>
                </a:highlight>
                <a:latin typeface="Arial"/>
                <a:ea typeface="Arial"/>
                <a:cs typeface="Arial"/>
                <a:sym typeface="Arial"/>
              </a:rPr>
              <a:t>Recognized as “America’s Best Preacher” </a:t>
            </a:r>
            <a:r>
              <a:rPr lang="en-US" sz="1300" i="1">
                <a:highlight>
                  <a:schemeClr val="lt1"/>
                </a:highlight>
                <a:latin typeface="Arial"/>
                <a:ea typeface="Arial"/>
                <a:cs typeface="Arial"/>
                <a:sym typeface="Arial"/>
              </a:rPr>
              <a:t>Time Magazine</a:t>
            </a:r>
            <a:endParaRPr>
              <a:highlight>
                <a:schemeClr val="lt1"/>
              </a:highlight>
              <a:latin typeface="Verdana"/>
              <a:ea typeface="Verdana"/>
              <a:cs typeface="Verdana"/>
              <a:sym typeface="Verdana"/>
            </a:endParaRPr>
          </a:p>
        </p:txBody>
      </p:sp>
      <p:sp>
        <p:nvSpPr>
          <p:cNvPr id="174" name="Google Shape;174;p37:notes"/>
          <p:cNvSpPr>
            <a:spLocks noGrp="1" noRot="1" noChangeAspect="1"/>
          </p:cNvSpPr>
          <p:nvPr>
            <p:ph type="sldImg" idx="2"/>
          </p:nvPr>
        </p:nvSpPr>
        <p:spPr>
          <a:xfrm>
            <a:off x="1241425" y="715963"/>
            <a:ext cx="4764088" cy="35734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hyperlink" Target="https://www.facebook.com/vtssric/" TargetMode="Externa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type="title">
  <p:cSld name="Title Slide 1">
    <p:spTree>
      <p:nvGrpSpPr>
        <p:cNvPr id="1" name="Shape 12"/>
        <p:cNvGrpSpPr/>
        <p:nvPr/>
      </p:nvGrpSpPr>
      <p:grpSpPr>
        <a:xfrm>
          <a:off x="0" y="0"/>
          <a:ext cx="0" cy="0"/>
          <a:chOff x="0" y="0"/>
          <a:chExt cx="0" cy="0"/>
        </a:xfrm>
      </p:grpSpPr>
      <p:pic>
        <p:nvPicPr>
          <p:cNvPr id="13" name="Google Shape;13;p2"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4" name="Google Shape;14;p2"/>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5" name="Google Shape;15;p2"/>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pic>
        <p:nvPicPr>
          <p:cNvPr id="16" name="Google Shape;16;p2"/>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extLst>
      <p:ext uri="{BB962C8B-B14F-4D97-AF65-F5344CB8AC3E}">
        <p14:creationId xmlns:p14="http://schemas.microsoft.com/office/powerpoint/2010/main" val="254155307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63874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757330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29"/>
        <p:cNvGrpSpPr/>
        <p:nvPr/>
      </p:nvGrpSpPr>
      <p:grpSpPr>
        <a:xfrm>
          <a:off x="0" y="0"/>
          <a:ext cx="0" cy="0"/>
          <a:chOff x="0" y="0"/>
          <a:chExt cx="0" cy="0"/>
        </a:xfrm>
      </p:grpSpPr>
      <p:sp>
        <p:nvSpPr>
          <p:cNvPr id="30" name="Google Shape;30;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 name="Google Shape;31;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Google Shape;32;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3449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and Content" type="obj" preserve="1">
  <p:cSld name="Header and Content">
    <p:spTree>
      <p:nvGrpSpPr>
        <p:cNvPr id="1" name="Shape 51"/>
        <p:cNvGrpSpPr/>
        <p:nvPr/>
      </p:nvGrpSpPr>
      <p:grpSpPr>
        <a:xfrm>
          <a:off x="0" y="0"/>
          <a:ext cx="0" cy="0"/>
          <a:chOff x="0" y="0"/>
          <a:chExt cx="0" cy="0"/>
        </a:xfrm>
      </p:grpSpPr>
      <p:sp>
        <p:nvSpPr>
          <p:cNvPr id="52" name="Google Shape;52;p10"/>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3" name="Google Shape;53;p10"/>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54" name="Google Shape;54;p10"/>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extLst>
      <p:ext uri="{BB962C8B-B14F-4D97-AF65-F5344CB8AC3E}">
        <p14:creationId xmlns:p14="http://schemas.microsoft.com/office/powerpoint/2010/main" val="623829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Footer 1" preserve="1">
  <p:cSld name="Content w/Footer 1">
    <p:spTree>
      <p:nvGrpSpPr>
        <p:cNvPr id="1" name="Shape 55"/>
        <p:cNvGrpSpPr/>
        <p:nvPr/>
      </p:nvGrpSpPr>
      <p:grpSpPr>
        <a:xfrm>
          <a:off x="0" y="0"/>
          <a:ext cx="0" cy="0"/>
          <a:chOff x="0" y="0"/>
          <a:chExt cx="0" cy="0"/>
        </a:xfrm>
      </p:grpSpPr>
      <p:sp>
        <p:nvSpPr>
          <p:cNvPr id="56" name="Google Shape;56;p11"/>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57;p11"/>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58" name="Google Shape;58;p1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59" name="Google Shape;59;p11"/>
          <p:cNvPicPr preferRelativeResize="0"/>
          <p:nvPr/>
        </p:nvPicPr>
        <p:blipFill rotWithShape="1">
          <a:blip r:embed="rId3">
            <a:alphaModFix/>
          </a:blip>
          <a:srcRect l="236" t="10364" r="-235" b="30817"/>
          <a:stretch/>
        </p:blipFill>
        <p:spPr>
          <a:xfrm>
            <a:off x="0" y="5249173"/>
            <a:ext cx="9144000" cy="1680713"/>
          </a:xfrm>
          <a:prstGeom prst="rect">
            <a:avLst/>
          </a:prstGeom>
          <a:noFill/>
          <a:ln>
            <a:noFill/>
          </a:ln>
        </p:spPr>
      </p:pic>
    </p:spTree>
    <p:extLst>
      <p:ext uri="{BB962C8B-B14F-4D97-AF65-F5344CB8AC3E}">
        <p14:creationId xmlns:p14="http://schemas.microsoft.com/office/powerpoint/2010/main" val="2114605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Footer 2" preserve="1">
  <p:cSld name="Content w/Footer 2">
    <p:spTree>
      <p:nvGrpSpPr>
        <p:cNvPr id="1" name="Shape 60"/>
        <p:cNvGrpSpPr/>
        <p:nvPr/>
      </p:nvGrpSpPr>
      <p:grpSpPr>
        <a:xfrm>
          <a:off x="0" y="0"/>
          <a:ext cx="0" cy="0"/>
          <a:chOff x="0" y="0"/>
          <a:chExt cx="0" cy="0"/>
        </a:xfrm>
      </p:grpSpPr>
      <p:sp>
        <p:nvSpPr>
          <p:cNvPr id="61" name="Google Shape;61;p12"/>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2" name="Google Shape;62;p12"/>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63" name="Google Shape;63;p1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64" name="Google Shape;64;p12"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extLst>
      <p:ext uri="{BB962C8B-B14F-4D97-AF65-F5344CB8AC3E}">
        <p14:creationId xmlns:p14="http://schemas.microsoft.com/office/powerpoint/2010/main" val="2272421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Footer 3" preserve="1">
  <p:cSld name="Content w/Footer 3">
    <p:spTree>
      <p:nvGrpSpPr>
        <p:cNvPr id="1" name="Shape 65"/>
        <p:cNvGrpSpPr/>
        <p:nvPr/>
      </p:nvGrpSpPr>
      <p:grpSpPr>
        <a:xfrm>
          <a:off x="0" y="0"/>
          <a:ext cx="0" cy="0"/>
          <a:chOff x="0" y="0"/>
          <a:chExt cx="0" cy="0"/>
        </a:xfrm>
      </p:grpSpPr>
      <p:sp>
        <p:nvSpPr>
          <p:cNvPr id="66" name="Google Shape;66;p1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7" name="Google Shape;67;p1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68" name="Google Shape;68;p1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69" name="Google Shape;69;p13"/>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extLst>
      <p:ext uri="{BB962C8B-B14F-4D97-AF65-F5344CB8AC3E}">
        <p14:creationId xmlns:p14="http://schemas.microsoft.com/office/powerpoint/2010/main" val="2158063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Footer 4" preserve="1">
  <p:cSld name="Content w/Footer 4">
    <p:spTree>
      <p:nvGrpSpPr>
        <p:cNvPr id="1" name="Shape 70"/>
        <p:cNvGrpSpPr/>
        <p:nvPr/>
      </p:nvGrpSpPr>
      <p:grpSpPr>
        <a:xfrm>
          <a:off x="0" y="0"/>
          <a:ext cx="0" cy="0"/>
          <a:chOff x="0" y="0"/>
          <a:chExt cx="0" cy="0"/>
        </a:xfrm>
      </p:grpSpPr>
      <p:sp>
        <p:nvSpPr>
          <p:cNvPr id="71" name="Google Shape;71;p14"/>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2" name="Google Shape;72;p14"/>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73" name="Google Shape;73;p14"/>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4" name="Google Shape;74;p14"/>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extLst>
      <p:ext uri="{BB962C8B-B14F-4D97-AF65-F5344CB8AC3E}">
        <p14:creationId xmlns:p14="http://schemas.microsoft.com/office/powerpoint/2010/main" val="2417056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le and Content" preserve="1">
  <p:cSld name="5_Title and Content">
    <p:spTree>
      <p:nvGrpSpPr>
        <p:cNvPr id="1" name="Shape 75"/>
        <p:cNvGrpSpPr/>
        <p:nvPr/>
      </p:nvGrpSpPr>
      <p:grpSpPr>
        <a:xfrm>
          <a:off x="0" y="0"/>
          <a:ext cx="0" cy="0"/>
          <a:chOff x="0" y="0"/>
          <a:chExt cx="0" cy="0"/>
        </a:xfrm>
      </p:grpSpPr>
      <p:sp>
        <p:nvSpPr>
          <p:cNvPr id="76" name="Google Shape;76;p15"/>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15"/>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78" name="Google Shape;78;p15"/>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9" name="Google Shape;79;p15"/>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extLst>
      <p:ext uri="{BB962C8B-B14F-4D97-AF65-F5344CB8AC3E}">
        <p14:creationId xmlns:p14="http://schemas.microsoft.com/office/powerpoint/2010/main" val="2194133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Geometric Header" preserve="1">
  <p:cSld name="Geometric Header">
    <p:spTree>
      <p:nvGrpSpPr>
        <p:cNvPr id="1" name="Shape 80"/>
        <p:cNvGrpSpPr/>
        <p:nvPr/>
      </p:nvGrpSpPr>
      <p:grpSpPr>
        <a:xfrm>
          <a:off x="0" y="0"/>
          <a:ext cx="0" cy="0"/>
          <a:chOff x="0" y="0"/>
          <a:chExt cx="0" cy="0"/>
        </a:xfrm>
      </p:grpSpPr>
      <p:pic>
        <p:nvPicPr>
          <p:cNvPr id="81" name="Google Shape;81;p16"/>
          <p:cNvPicPr preferRelativeResize="0"/>
          <p:nvPr/>
        </p:nvPicPr>
        <p:blipFill rotWithShape="1">
          <a:blip r:embed="rId2">
            <a:alphaModFix/>
          </a:blip>
          <a:srcRect l="136" t="32397" r="-135" b="12770"/>
          <a:stretch/>
        </p:blipFill>
        <p:spPr>
          <a:xfrm rot="10800000">
            <a:off x="0" y="0"/>
            <a:ext cx="9143999" cy="1554608"/>
          </a:xfrm>
          <a:prstGeom prst="rect">
            <a:avLst/>
          </a:prstGeom>
          <a:noFill/>
          <a:ln>
            <a:noFill/>
          </a:ln>
        </p:spPr>
      </p:pic>
      <p:pic>
        <p:nvPicPr>
          <p:cNvPr id="82" name="Google Shape;82;p16"/>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83" name="Google Shape;83;p16"/>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922757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19" name="Google Shape;19;p3"/>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0" name="Google Shape;20;p3"/>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pic>
        <p:nvPicPr>
          <p:cNvPr id="21" name="Google Shape;21;p3"/>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extLst>
      <p:ext uri="{BB962C8B-B14F-4D97-AF65-F5344CB8AC3E}">
        <p14:creationId xmlns:p14="http://schemas.microsoft.com/office/powerpoint/2010/main" val="183651017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er Only" type="titleOnly" preserve="1">
  <p:cSld name="Header Only">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86" name="Google Shape;86;p17"/>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extLst>
      <p:ext uri="{BB962C8B-B14F-4D97-AF65-F5344CB8AC3E}">
        <p14:creationId xmlns:p14="http://schemas.microsoft.com/office/powerpoint/2010/main" val="3593345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1" type="twoObj" preserve="1">
  <p:cSld name="Comparison 1">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9" name="Google Shape;89;p18"/>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pPr lvl="0"/>
            <a:r>
              <a:rPr lang="en-US"/>
              <a:t>Click to edit Master text styles</a:t>
            </a:r>
          </a:p>
        </p:txBody>
      </p:sp>
      <p:sp>
        <p:nvSpPr>
          <p:cNvPr id="90" name="Google Shape;90;p18"/>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pPr lvl="0"/>
            <a:r>
              <a:rPr lang="en-US"/>
              <a:t>Click to edit Master text styles</a:t>
            </a:r>
          </a:p>
        </p:txBody>
      </p:sp>
      <p:pic>
        <p:nvPicPr>
          <p:cNvPr id="91" name="Google Shape;91;p18"/>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92" name="Google Shape;92;p18"/>
          <p:cNvPicPr preferRelativeResize="0"/>
          <p:nvPr/>
        </p:nvPicPr>
        <p:blipFill rotWithShape="1">
          <a:blip r:embed="rId3">
            <a:alphaModFix/>
          </a:blip>
          <a:srcRect/>
          <a:stretch/>
        </p:blipFill>
        <p:spPr>
          <a:xfrm>
            <a:off x="7467600" y="6005317"/>
            <a:ext cx="1559301" cy="795243"/>
          </a:xfrm>
          <a:prstGeom prst="rect">
            <a:avLst/>
          </a:prstGeom>
          <a:noFill/>
          <a:ln>
            <a:noFill/>
          </a:ln>
        </p:spPr>
      </p:pic>
    </p:spTree>
    <p:extLst>
      <p:ext uri="{BB962C8B-B14F-4D97-AF65-F5344CB8AC3E}">
        <p14:creationId xmlns:p14="http://schemas.microsoft.com/office/powerpoint/2010/main" val="3265317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2" type="twoTxTwoObj" preserve="1">
  <p:cSld name="Comparison 2">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95" name="Google Shape;95;p19"/>
          <p:cNvSpPr txBox="1">
            <a:spLocks noGrp="1"/>
          </p:cNvSpPr>
          <p:nvPr>
            <p:ph type="body" idx="1"/>
          </p:nvPr>
        </p:nvSpPr>
        <p:spPr>
          <a:xfrm>
            <a:off x="912813" y="1666567"/>
            <a:ext cx="3582988" cy="657533"/>
          </a:xfrm>
          <a:prstGeom prst="rect">
            <a:avLst/>
          </a:prstGeom>
          <a:solidFill>
            <a:srgbClr val="003369">
              <a:alpha val="74901"/>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96" name="Google Shape;96;p19"/>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pPr lvl="0"/>
            <a:r>
              <a:rPr lang="en-US"/>
              <a:t>Click to edit Master text styles</a:t>
            </a:r>
          </a:p>
        </p:txBody>
      </p:sp>
      <p:sp>
        <p:nvSpPr>
          <p:cNvPr id="97" name="Google Shape;97;p19"/>
          <p:cNvSpPr txBox="1">
            <a:spLocks noGrp="1"/>
          </p:cNvSpPr>
          <p:nvPr>
            <p:ph type="body" idx="3"/>
          </p:nvPr>
        </p:nvSpPr>
        <p:spPr>
          <a:xfrm>
            <a:off x="5105400" y="1673500"/>
            <a:ext cx="3581400" cy="639762"/>
          </a:xfrm>
          <a:prstGeom prst="rect">
            <a:avLst/>
          </a:prstGeom>
          <a:solidFill>
            <a:srgbClr val="003369">
              <a:alpha val="74901"/>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98" name="Google Shape;98;p19"/>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pPr lvl="0"/>
            <a:r>
              <a:rPr lang="en-US"/>
              <a:t>Click to edit Master text styles</a:t>
            </a:r>
          </a:p>
        </p:txBody>
      </p:sp>
      <p:sp>
        <p:nvSpPr>
          <p:cNvPr id="99" name="Google Shape;99;p19"/>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00" name="Google Shape;100;p19"/>
          <p:cNvSpPr/>
          <p:nvPr/>
        </p:nvSpPr>
        <p:spPr>
          <a:xfrm>
            <a:off x="4648200" y="1666566"/>
            <a:ext cx="457200" cy="646695"/>
          </a:xfrm>
          <a:prstGeom prst="rect">
            <a:avLst/>
          </a:prstGeom>
          <a:solidFill>
            <a:srgbClr val="D8DDE5">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1" name="Google Shape;101;p19"/>
          <p:cNvPicPr preferRelativeResize="0"/>
          <p:nvPr/>
        </p:nvPicPr>
        <p:blipFill rotWithShape="1">
          <a:blip r:embed="rId2">
            <a:alphaModFix/>
          </a:blip>
          <a:srcRect/>
          <a:stretch/>
        </p:blipFill>
        <p:spPr>
          <a:xfrm>
            <a:off x="7467600" y="6005317"/>
            <a:ext cx="1559301" cy="795243"/>
          </a:xfrm>
          <a:prstGeom prst="rect">
            <a:avLst/>
          </a:prstGeom>
          <a:noFill/>
          <a:ln>
            <a:noFill/>
          </a:ln>
        </p:spPr>
      </p:pic>
    </p:spTree>
    <p:extLst>
      <p:ext uri="{BB962C8B-B14F-4D97-AF65-F5344CB8AC3E}">
        <p14:creationId xmlns:p14="http://schemas.microsoft.com/office/powerpoint/2010/main" val="2651916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lt1"/>
        </a:solidFill>
        <a:effectLst/>
      </p:bgPr>
    </p:bg>
    <p:spTree>
      <p:nvGrpSpPr>
        <p:cNvPr id="1" name="Shape 102"/>
        <p:cNvGrpSpPr/>
        <p:nvPr/>
      </p:nvGrpSpPr>
      <p:grpSpPr>
        <a:xfrm>
          <a:off x="0" y="0"/>
          <a:ext cx="0" cy="0"/>
          <a:chOff x="0" y="0"/>
          <a:chExt cx="0" cy="0"/>
        </a:xfrm>
      </p:grpSpPr>
      <p:pic>
        <p:nvPicPr>
          <p:cNvPr id="103" name="Google Shape;103;p20"/>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extLst>
      <p:ext uri="{BB962C8B-B14F-4D97-AF65-F5344CB8AC3E}">
        <p14:creationId xmlns:p14="http://schemas.microsoft.com/office/powerpoint/2010/main" val="3249945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06" name="Google Shape;106;p21"/>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107" name="Google Shape;107;p21"/>
          <p:cNvSpPr txBox="1">
            <a:spLocks noGrp="1"/>
          </p:cNvSpPr>
          <p:nvPr>
            <p:ph type="body" idx="2"/>
          </p:nvPr>
        </p:nvSpPr>
        <p:spPr>
          <a:xfrm>
            <a:off x="457200" y="1435101"/>
            <a:ext cx="3008313" cy="4512778"/>
          </a:xfrm>
          <a:prstGeom prst="rect">
            <a:avLst/>
          </a:prstGeom>
          <a:solidFill>
            <a:srgbClr val="003369">
              <a:alpha val="7490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pPr lvl="0"/>
            <a:r>
              <a:rPr lang="en-US"/>
              <a:t>Click to edit Master text styles</a:t>
            </a:r>
          </a:p>
        </p:txBody>
      </p:sp>
      <p:sp>
        <p:nvSpPr>
          <p:cNvPr id="108" name="Google Shape;108;p21"/>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9" name="Google Shape;109;p21"/>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extLst>
      <p:ext uri="{BB962C8B-B14F-4D97-AF65-F5344CB8AC3E}">
        <p14:creationId xmlns:p14="http://schemas.microsoft.com/office/powerpoint/2010/main" val="2418829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er and Content NL" preserve="1">
  <p:cSld name="Header and Content NL">
    <p:spTree>
      <p:nvGrpSpPr>
        <p:cNvPr id="1" name="Shape 110"/>
        <p:cNvGrpSpPr/>
        <p:nvPr/>
      </p:nvGrpSpPr>
      <p:grpSpPr>
        <a:xfrm>
          <a:off x="0" y="0"/>
          <a:ext cx="0" cy="0"/>
          <a:chOff x="0" y="0"/>
          <a:chExt cx="0" cy="0"/>
        </a:xfrm>
      </p:grpSpPr>
      <p:sp>
        <p:nvSpPr>
          <p:cNvPr id="111" name="Google Shape;111;p22"/>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12" name="Google Shape;112;p22"/>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500940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er Only NL" preserve="1">
  <p:cSld name="Header Only NL">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4164661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NL" preserve="1">
  <p:cSld name="Blank NL">
    <p:bg>
      <p:bgPr>
        <a:solidFill>
          <a:schemeClr val="lt1"/>
        </a:solidFill>
        <a:effectLst/>
      </p:bgPr>
    </p:bg>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1311169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NL" preserve="1">
  <p:cSld name="Comparison NL">
    <p:spTree>
      <p:nvGrpSpPr>
        <p:cNvPr id="1" name="Shape 116"/>
        <p:cNvGrpSpPr/>
        <p:nvPr/>
      </p:nvGrpSpPr>
      <p:grpSpPr>
        <a:xfrm>
          <a:off x="0" y="0"/>
          <a:ext cx="0" cy="0"/>
          <a:chOff x="0" y="0"/>
          <a:chExt cx="0" cy="0"/>
        </a:xfrm>
      </p:grpSpPr>
      <p:sp>
        <p:nvSpPr>
          <p:cNvPr id="117" name="Google Shape;117;p25"/>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18" name="Google Shape;118;p25"/>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pPr lvl="0"/>
            <a:r>
              <a:rPr lang="en-US"/>
              <a:t>Click to edit Master text styles</a:t>
            </a:r>
          </a:p>
        </p:txBody>
      </p:sp>
      <p:sp>
        <p:nvSpPr>
          <p:cNvPr id="119" name="Google Shape;119;p25"/>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pPr lvl="0"/>
            <a:r>
              <a:rPr lang="en-US"/>
              <a:t>Click to edit Master text styles</a:t>
            </a:r>
          </a:p>
        </p:txBody>
      </p:sp>
      <p:pic>
        <p:nvPicPr>
          <p:cNvPr id="120" name="Google Shape;120;p25"/>
          <p:cNvPicPr preferRelativeResize="0"/>
          <p:nvPr/>
        </p:nvPicPr>
        <p:blipFill rotWithShape="1">
          <a:blip r:embed="rId2">
            <a:alphaModFix/>
          </a:blip>
          <a:srcRect/>
          <a:stretch/>
        </p:blipFill>
        <p:spPr>
          <a:xfrm>
            <a:off x="48426" y="154896"/>
            <a:ext cx="2667000" cy="1346835"/>
          </a:xfrm>
          <a:prstGeom prst="rect">
            <a:avLst/>
          </a:prstGeom>
          <a:noFill/>
          <a:ln>
            <a:noFill/>
          </a:ln>
        </p:spPr>
      </p:pic>
    </p:spTree>
    <p:extLst>
      <p:ext uri="{BB962C8B-B14F-4D97-AF65-F5344CB8AC3E}">
        <p14:creationId xmlns:p14="http://schemas.microsoft.com/office/powerpoint/2010/main" val="3111143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2 NL" preserve="1">
  <p:cSld name="Comparison 2 NL">
    <p:spTree>
      <p:nvGrpSpPr>
        <p:cNvPr id="1" name="Shape 121"/>
        <p:cNvGrpSpPr/>
        <p:nvPr/>
      </p:nvGrpSpPr>
      <p:grpSpPr>
        <a:xfrm>
          <a:off x="0" y="0"/>
          <a:ext cx="0" cy="0"/>
          <a:chOff x="0" y="0"/>
          <a:chExt cx="0" cy="0"/>
        </a:xfrm>
      </p:grpSpPr>
      <p:sp>
        <p:nvSpPr>
          <p:cNvPr id="122" name="Google Shape;122;p26"/>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23" name="Google Shape;123;p26"/>
          <p:cNvSpPr txBox="1">
            <a:spLocks noGrp="1"/>
          </p:cNvSpPr>
          <p:nvPr>
            <p:ph type="body" idx="1"/>
          </p:nvPr>
        </p:nvSpPr>
        <p:spPr>
          <a:xfrm>
            <a:off x="912813" y="1666567"/>
            <a:ext cx="3582988" cy="657533"/>
          </a:xfrm>
          <a:prstGeom prst="rect">
            <a:avLst/>
          </a:prstGeom>
          <a:solidFill>
            <a:srgbClr val="003369">
              <a:alpha val="74901"/>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124" name="Google Shape;124;p26"/>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pPr lvl="0"/>
            <a:r>
              <a:rPr lang="en-US"/>
              <a:t>Click to edit Master text styles</a:t>
            </a:r>
          </a:p>
        </p:txBody>
      </p:sp>
      <p:sp>
        <p:nvSpPr>
          <p:cNvPr id="125" name="Google Shape;125;p26"/>
          <p:cNvSpPr txBox="1">
            <a:spLocks noGrp="1"/>
          </p:cNvSpPr>
          <p:nvPr>
            <p:ph type="body" idx="3"/>
          </p:nvPr>
        </p:nvSpPr>
        <p:spPr>
          <a:xfrm>
            <a:off x="5105400" y="1673500"/>
            <a:ext cx="3581400" cy="639762"/>
          </a:xfrm>
          <a:prstGeom prst="rect">
            <a:avLst/>
          </a:prstGeom>
          <a:solidFill>
            <a:srgbClr val="003369">
              <a:alpha val="74901"/>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126" name="Google Shape;126;p26"/>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pPr lvl="0"/>
            <a:r>
              <a:rPr lang="en-US"/>
              <a:t>Click to edit Master text styles</a:t>
            </a:r>
          </a:p>
        </p:txBody>
      </p:sp>
      <p:sp>
        <p:nvSpPr>
          <p:cNvPr id="127" name="Google Shape;127;p26"/>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28" name="Google Shape;128;p26"/>
          <p:cNvSpPr/>
          <p:nvPr/>
        </p:nvSpPr>
        <p:spPr>
          <a:xfrm>
            <a:off x="4648200" y="1666566"/>
            <a:ext cx="457200" cy="646695"/>
          </a:xfrm>
          <a:prstGeom prst="rect">
            <a:avLst/>
          </a:prstGeom>
          <a:solidFill>
            <a:srgbClr val="D8DDE5">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06656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24" name="Google Shape;24;p4"/>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5" name="Google Shape;25;p4"/>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pic>
        <p:nvPicPr>
          <p:cNvPr id="26" name="Google Shape;26;p4"/>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extLst>
      <p:ext uri="{BB962C8B-B14F-4D97-AF65-F5344CB8AC3E}">
        <p14:creationId xmlns:p14="http://schemas.microsoft.com/office/powerpoint/2010/main" val="1217065975"/>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NL" preserve="1">
  <p:cSld name="Content with Caption NL">
    <p:spTree>
      <p:nvGrpSpPr>
        <p:cNvPr id="1" name="Shape 129"/>
        <p:cNvGrpSpPr/>
        <p:nvPr/>
      </p:nvGrpSpPr>
      <p:grpSpPr>
        <a:xfrm>
          <a:off x="0" y="0"/>
          <a:ext cx="0" cy="0"/>
          <a:chOff x="0" y="0"/>
          <a:chExt cx="0" cy="0"/>
        </a:xfrm>
      </p:grpSpPr>
      <p:sp>
        <p:nvSpPr>
          <p:cNvPr id="130" name="Google Shape;130;p27"/>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1" name="Google Shape;131;p27"/>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132" name="Google Shape;132;p27"/>
          <p:cNvSpPr txBox="1">
            <a:spLocks noGrp="1"/>
          </p:cNvSpPr>
          <p:nvPr>
            <p:ph type="body" idx="2"/>
          </p:nvPr>
        </p:nvSpPr>
        <p:spPr>
          <a:xfrm>
            <a:off x="457200" y="1435101"/>
            <a:ext cx="3008313" cy="4512778"/>
          </a:xfrm>
          <a:prstGeom prst="rect">
            <a:avLst/>
          </a:prstGeom>
          <a:solidFill>
            <a:srgbClr val="003369">
              <a:alpha val="7490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pPr lvl="0"/>
            <a:r>
              <a:rPr lang="en-US"/>
              <a:t>Click to edit Master text styles</a:t>
            </a:r>
          </a:p>
        </p:txBody>
      </p:sp>
      <p:sp>
        <p:nvSpPr>
          <p:cNvPr id="133" name="Google Shape;133;p27"/>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91525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Content with Caption" preserve="1">
  <p:cSld name="1_Content with Caption">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6" name="Google Shape;136;p28"/>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137" name="Google Shape;137;p28"/>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8" name="Google Shape;138;p28"/>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extLst>
      <p:ext uri="{BB962C8B-B14F-4D97-AF65-F5344CB8AC3E}">
        <p14:creationId xmlns:p14="http://schemas.microsoft.com/office/powerpoint/2010/main" val="1487886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Header Only" preserve="1">
  <p:cSld name="1_Header Only">
    <p:spTree>
      <p:nvGrpSpPr>
        <p:cNvPr id="1" name="Shape 139"/>
        <p:cNvGrpSpPr/>
        <p:nvPr/>
      </p:nvGrpSpPr>
      <p:grpSpPr>
        <a:xfrm>
          <a:off x="0" y="0"/>
          <a:ext cx="0" cy="0"/>
          <a:chOff x="0" y="0"/>
          <a:chExt cx="0" cy="0"/>
        </a:xfrm>
      </p:grpSpPr>
      <p:sp>
        <p:nvSpPr>
          <p:cNvPr id="140" name="Google Shape;140;p29"/>
          <p:cNvSpPr txBox="1">
            <a:spLocks noGrp="1"/>
          </p:cNvSpPr>
          <p:nvPr>
            <p:ph type="title"/>
          </p:nvPr>
        </p:nvSpPr>
        <p:spPr>
          <a:xfrm>
            <a:off x="628650" y="202259"/>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141" name="Google Shape;141;p29"/>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142" name="Google Shape;142;p29"/>
          <p:cNvGrpSpPr/>
          <p:nvPr/>
        </p:nvGrpSpPr>
        <p:grpSpPr>
          <a:xfrm>
            <a:off x="2144995" y="3177707"/>
            <a:ext cx="4854010" cy="1143000"/>
            <a:chOff x="1981200" y="1826567"/>
            <a:chExt cx="4854010" cy="1143000"/>
          </a:xfrm>
        </p:grpSpPr>
        <p:pic>
          <p:nvPicPr>
            <p:cNvPr id="143" name="Google Shape;143;p29">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44" name="Google Shape;144;p29"/>
            <p:cNvSpPr txBox="1"/>
            <p:nvPr/>
          </p:nvSpPr>
          <p:spPr>
            <a:xfrm>
              <a:off x="3544367" y="2167234"/>
              <a:ext cx="329084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45" name="Google Shape;145;p29"/>
          <p:cNvGrpSpPr/>
          <p:nvPr/>
        </p:nvGrpSpPr>
        <p:grpSpPr>
          <a:xfrm>
            <a:off x="2050634" y="4545484"/>
            <a:ext cx="5042731" cy="1143000"/>
            <a:chOff x="1981200" y="3426768"/>
            <a:chExt cx="5042731" cy="1143000"/>
          </a:xfrm>
        </p:grpSpPr>
        <p:pic>
          <p:nvPicPr>
            <p:cNvPr id="146" name="Google Shape;146;p29">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47" name="Google Shape;147;p29"/>
            <p:cNvSpPr txBox="1"/>
            <p:nvPr/>
          </p:nvSpPr>
          <p:spPr>
            <a:xfrm>
              <a:off x="3547217" y="3767437"/>
              <a:ext cx="34767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148" name="Google Shape;148;p29"/>
          <p:cNvSpPr txBox="1"/>
          <p:nvPr/>
        </p:nvSpPr>
        <p:spPr>
          <a:xfrm>
            <a:off x="1066800" y="1752600"/>
            <a:ext cx="67818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a:p>
        </p:txBody>
      </p:sp>
    </p:spTree>
    <p:extLst>
      <p:ext uri="{BB962C8B-B14F-4D97-AF65-F5344CB8AC3E}">
        <p14:creationId xmlns:p14="http://schemas.microsoft.com/office/powerpoint/2010/main" val="138019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27"/>
        <p:cNvGrpSpPr/>
        <p:nvPr/>
      </p:nvGrpSpPr>
      <p:grpSpPr>
        <a:xfrm>
          <a:off x="0" y="0"/>
          <a:ext cx="0" cy="0"/>
          <a:chOff x="0" y="0"/>
          <a:chExt cx="0" cy="0"/>
        </a:xfrm>
      </p:grpSpPr>
      <p:pic>
        <p:nvPicPr>
          <p:cNvPr id="28" name="Google Shape;28;p5"/>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29" name="Google Shape;29;p5"/>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0" name="Google Shape;30;p5"/>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pic>
        <p:nvPicPr>
          <p:cNvPr id="31" name="Google Shape;31;p5"/>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extLst>
      <p:ext uri="{BB962C8B-B14F-4D97-AF65-F5344CB8AC3E}">
        <p14:creationId xmlns:p14="http://schemas.microsoft.com/office/powerpoint/2010/main" val="428346169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34" name="Google Shape;34;p6"/>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6"/>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pic>
        <p:nvPicPr>
          <p:cNvPr id="36" name="Google Shape;36;p6"/>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extLst>
      <p:ext uri="{BB962C8B-B14F-4D97-AF65-F5344CB8AC3E}">
        <p14:creationId xmlns:p14="http://schemas.microsoft.com/office/powerpoint/2010/main" val="184252866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37"/>
        <p:cNvGrpSpPr/>
        <p:nvPr/>
      </p:nvGrpSpPr>
      <p:grpSpPr>
        <a:xfrm>
          <a:off x="0" y="0"/>
          <a:ext cx="0" cy="0"/>
          <a:chOff x="0" y="0"/>
          <a:chExt cx="0" cy="0"/>
        </a:xfrm>
      </p:grpSpPr>
      <p:sp>
        <p:nvSpPr>
          <p:cNvPr id="38" name="Google Shape;38;p7"/>
          <p:cNvSpPr txBox="1">
            <a:spLocks noGrp="1"/>
          </p:cNvSpPr>
          <p:nvPr>
            <p:ph type="ctrTitle"/>
          </p:nvPr>
        </p:nvSpPr>
        <p:spPr>
          <a:xfrm>
            <a:off x="928464" y="1600200"/>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9" name="Google Shape;39;p7"/>
          <p:cNvSpPr txBox="1">
            <a:spLocks noGrp="1"/>
          </p:cNvSpPr>
          <p:nvPr>
            <p:ph type="subTitle" idx="1"/>
          </p:nvPr>
        </p:nvSpPr>
        <p:spPr>
          <a:xfrm>
            <a:off x="1348319" y="34290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pic>
        <p:nvPicPr>
          <p:cNvPr id="40" name="Google Shape;40;p7"/>
          <p:cNvPicPr preferRelativeResize="0"/>
          <p:nvPr/>
        </p:nvPicPr>
        <p:blipFill rotWithShape="1">
          <a:blip r:embed="rId2">
            <a:alphaModFix/>
          </a:blip>
          <a:srcRect/>
          <a:stretch/>
        </p:blipFill>
        <p:spPr>
          <a:xfrm>
            <a:off x="3200400" y="104910"/>
            <a:ext cx="2667000" cy="1346835"/>
          </a:xfrm>
          <a:prstGeom prst="rect">
            <a:avLst/>
          </a:prstGeom>
          <a:noFill/>
          <a:ln>
            <a:noFill/>
          </a:ln>
        </p:spPr>
      </p:pic>
    </p:spTree>
    <p:extLst>
      <p:ext uri="{BB962C8B-B14F-4D97-AF65-F5344CB8AC3E}">
        <p14:creationId xmlns:p14="http://schemas.microsoft.com/office/powerpoint/2010/main" val="56744140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41"/>
        <p:cNvGrpSpPr/>
        <p:nvPr/>
      </p:nvGrpSpPr>
      <p:grpSpPr>
        <a:xfrm>
          <a:off x="0" y="0"/>
          <a:ext cx="0" cy="0"/>
          <a:chOff x="0" y="0"/>
          <a:chExt cx="0" cy="0"/>
        </a:xfrm>
      </p:grpSpPr>
      <p:sp>
        <p:nvSpPr>
          <p:cNvPr id="42" name="Google Shape;42;p8"/>
          <p:cNvSpPr txBox="1">
            <a:spLocks noGrp="1"/>
          </p:cNvSpPr>
          <p:nvPr>
            <p:ph type="ctrTitle"/>
          </p:nvPr>
        </p:nvSpPr>
        <p:spPr>
          <a:xfrm>
            <a:off x="928464" y="1600200"/>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3" name="Google Shape;43;p8"/>
          <p:cNvSpPr txBox="1">
            <a:spLocks noGrp="1"/>
          </p:cNvSpPr>
          <p:nvPr>
            <p:ph type="subTitle" idx="1"/>
          </p:nvPr>
        </p:nvSpPr>
        <p:spPr>
          <a:xfrm>
            <a:off x="1348319" y="34290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sp>
        <p:nvSpPr>
          <p:cNvPr id="44" name="Google Shape;44;p8"/>
          <p:cNvSpPr txBox="1"/>
          <p:nvPr/>
        </p:nvSpPr>
        <p:spPr>
          <a:xfrm>
            <a:off x="152400" y="471984"/>
            <a:ext cx="8763000"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00" b="1" i="0" u="none" strike="noStrike" cap="none">
                <a:solidFill>
                  <a:srgbClr val="003369"/>
                </a:solidFill>
                <a:latin typeface="Quattrocento Sans"/>
                <a:ea typeface="Quattrocento Sans"/>
                <a:cs typeface="Quattrocento Sans"/>
                <a:sym typeface="Quattrocento Sans"/>
              </a:rPr>
              <a:t>Virginia Tiered Systems of Supports</a:t>
            </a:r>
            <a:endParaRPr/>
          </a:p>
        </p:txBody>
      </p:sp>
    </p:spTree>
    <p:extLst>
      <p:ext uri="{BB962C8B-B14F-4D97-AF65-F5344CB8AC3E}">
        <p14:creationId xmlns:p14="http://schemas.microsoft.com/office/powerpoint/2010/main" val="379794703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
        <p:cNvGrpSpPr/>
        <p:nvPr/>
      </p:nvGrpSpPr>
      <p:grpSpPr>
        <a:xfrm>
          <a:off x="0" y="0"/>
          <a:ext cx="0" cy="0"/>
          <a:chOff x="0" y="0"/>
          <a:chExt cx="0" cy="0"/>
        </a:xfrm>
      </p:grpSpPr>
      <p:sp>
        <p:nvSpPr>
          <p:cNvPr id="18" name="Google Shape;18;p2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0" name="Google Shape;20;p28"/>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extLst>
      <p:ext uri="{BB962C8B-B14F-4D97-AF65-F5344CB8AC3E}">
        <p14:creationId xmlns:p14="http://schemas.microsoft.com/office/powerpoint/2010/main" val="3197939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1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82500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621576557"/>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4063374"/>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3.gif"/></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a:spLocks noGrp="1"/>
          </p:cNvSpPr>
          <p:nvPr>
            <p:ph type="ctrTitle"/>
          </p:nvPr>
        </p:nvSpPr>
        <p:spPr>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sz="4000" dirty="0"/>
              <a:t>Module D</a:t>
            </a:r>
            <a:br>
              <a:rPr lang="en-US" sz="4000" dirty="0"/>
            </a:br>
            <a:r>
              <a:rPr lang="en-US" sz="4000" dirty="0"/>
              <a:t>“The Power of Feedback”</a:t>
            </a:r>
            <a:endParaRPr sz="4000" dirty="0"/>
          </a:p>
        </p:txBody>
      </p:sp>
      <p:sp>
        <p:nvSpPr>
          <p:cNvPr id="104" name="Google Shape;104;p2"/>
          <p:cNvSpPr txBox="1">
            <a:spLocks noGrp="1"/>
          </p:cNvSpPr>
          <p:nvPr>
            <p:ph type="subTitle" idx="1"/>
          </p:nvPr>
        </p:nvSpPr>
        <p:spPr>
          <a:xfrm>
            <a:off x="533375" y="5257800"/>
            <a:ext cx="8206200" cy="1470000"/>
          </a:xfrm>
          <a:prstGeom prst="rect">
            <a:avLst/>
          </a:prstGeom>
          <a:solidFill>
            <a:schemeClr val="lt1">
              <a:alpha val="67450"/>
            </a:schemeClr>
          </a:solidFill>
          <a:ln>
            <a:noFill/>
          </a:ln>
        </p:spPr>
        <p:txBody>
          <a:bodyPr spcFirstLastPara="1" wrap="square" lIns="91425" tIns="45700" rIns="91425" bIns="45700" anchor="t" anchorCtr="0">
            <a:normAutofit fontScale="70000" lnSpcReduction="20000"/>
          </a:bodyPr>
          <a:lstStyle/>
          <a:p>
            <a:pPr marL="457200" lvl="0" indent="-431800" algn="ctr" rtl="0">
              <a:lnSpc>
                <a:spcPct val="100000"/>
              </a:lnSpc>
              <a:spcBef>
                <a:spcPts val="640"/>
              </a:spcBef>
              <a:spcAft>
                <a:spcPts val="0"/>
              </a:spcAft>
              <a:buSzPct val="88888"/>
              <a:buNone/>
            </a:pPr>
            <a:r>
              <a:rPr lang="en-US" sz="3600">
                <a:solidFill>
                  <a:schemeClr val="dk1"/>
                </a:solidFill>
              </a:rPr>
              <a:t>Acknowledgement and Behavior Specific Praise</a:t>
            </a:r>
            <a:endParaRPr sz="3600"/>
          </a:p>
          <a:p>
            <a:pPr marL="457200" lvl="0" indent="-431800" algn="ctr" rtl="0">
              <a:lnSpc>
                <a:spcPct val="100000"/>
              </a:lnSpc>
              <a:spcBef>
                <a:spcPts val="640"/>
              </a:spcBef>
              <a:spcAft>
                <a:spcPts val="0"/>
              </a:spcAft>
              <a:buSzPct val="88888"/>
              <a:buNone/>
            </a:pPr>
            <a:r>
              <a:rPr lang="en-US" sz="3600">
                <a:solidFill>
                  <a:schemeClr val="dk1"/>
                </a:solidFill>
              </a:rPr>
              <a:t>Error Correction</a:t>
            </a:r>
            <a:endParaRPr sz="3600"/>
          </a:p>
          <a:p>
            <a:pPr marL="457200" lvl="0" indent="-431800" algn="ctr" rtl="0">
              <a:lnSpc>
                <a:spcPct val="100000"/>
              </a:lnSpc>
              <a:spcBef>
                <a:spcPts val="640"/>
              </a:spcBef>
              <a:spcAft>
                <a:spcPts val="0"/>
              </a:spcAft>
              <a:buSzPct val="88888"/>
              <a:buNone/>
            </a:pPr>
            <a:r>
              <a:rPr lang="en-US" sz="3600">
                <a:solidFill>
                  <a:schemeClr val="dk1"/>
                </a:solidFill>
              </a:rPr>
              <a:t>Building Community with Feedback</a:t>
            </a:r>
            <a:endParaRPr sz="3600"/>
          </a:p>
          <a:p>
            <a:pPr marL="0" lvl="0" indent="0" algn="ctr" rtl="0">
              <a:lnSpc>
                <a:spcPct val="100000"/>
              </a:lnSpc>
              <a:spcBef>
                <a:spcPts val="0"/>
              </a:spcBef>
              <a:spcAft>
                <a:spcPts val="0"/>
              </a:spcAft>
              <a:buClr>
                <a:srgbClr val="888888"/>
              </a:buClr>
              <a:buSzPct val="177777"/>
              <a:buNone/>
            </a:pPr>
            <a:endParaRPr sz="18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8"/>
          <p:cNvSpPr txBox="1"/>
          <p:nvPr/>
        </p:nvSpPr>
        <p:spPr>
          <a:xfrm>
            <a:off x="3660831" y="304117"/>
            <a:ext cx="5315994" cy="2762541"/>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400"/>
              <a:buFont typeface="Verdana"/>
              <a:buNone/>
            </a:pPr>
            <a:r>
              <a:rPr lang="en-US" sz="2400" b="1" i="0" u="none" strike="noStrike" cap="none" dirty="0">
                <a:solidFill>
                  <a:schemeClr val="dk1"/>
                </a:solidFill>
                <a:latin typeface="Verdana"/>
                <a:ea typeface="Verdana"/>
                <a:cs typeface="Verdana"/>
                <a:sym typeface="Verdana"/>
              </a:rPr>
              <a:t>Behavior Specific Praise in </a:t>
            </a:r>
            <a:endParaRPr sz="24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2400"/>
              <a:buFont typeface="Verdana"/>
              <a:buNone/>
            </a:pPr>
            <a:r>
              <a:rPr lang="en-US" sz="2400" b="1" i="0" u="none" strike="noStrike" cap="none" dirty="0">
                <a:solidFill>
                  <a:schemeClr val="dk1"/>
                </a:solidFill>
                <a:latin typeface="Verdana"/>
                <a:ea typeface="Verdana"/>
                <a:cs typeface="Verdana"/>
                <a:sym typeface="Verdana"/>
              </a:rPr>
              <a:t>Three Easy Steps</a:t>
            </a:r>
            <a:endParaRPr dirty="0"/>
          </a:p>
          <a:p>
            <a:pPr marL="0" marR="0" lvl="0" indent="0" algn="ctr" rtl="0">
              <a:lnSpc>
                <a:spcPct val="100000"/>
              </a:lnSpc>
              <a:spcBef>
                <a:spcPts val="0"/>
              </a:spcBef>
              <a:spcAft>
                <a:spcPts val="0"/>
              </a:spcAft>
              <a:buClr>
                <a:schemeClr val="dk1"/>
              </a:buClr>
              <a:buSzPts val="2400"/>
              <a:buFont typeface="Verdana"/>
              <a:buNone/>
            </a:pPr>
            <a:endParaRPr sz="2400" b="1" i="0" u="none" strike="noStrike" cap="none" dirty="0">
              <a:solidFill>
                <a:schemeClr val="dk1"/>
              </a:solidFill>
              <a:latin typeface="Verdana"/>
              <a:ea typeface="Verdana"/>
              <a:cs typeface="Verdana"/>
              <a:sym typeface="Verdana"/>
            </a:endParaRPr>
          </a:p>
          <a:p>
            <a:pPr marL="685800" marR="0" lvl="0" indent="-381000" algn="l" rtl="0">
              <a:lnSpc>
                <a:spcPct val="100000"/>
              </a:lnSpc>
              <a:spcBef>
                <a:spcPts val="0"/>
              </a:spcBef>
              <a:spcAft>
                <a:spcPts val="0"/>
              </a:spcAft>
              <a:buClr>
                <a:schemeClr val="dk1"/>
              </a:buClr>
              <a:buSzPts val="2000"/>
              <a:buFont typeface="Verdana"/>
              <a:buAutoNum type="arabicPeriod"/>
            </a:pPr>
            <a:r>
              <a:rPr lang="en-US" sz="2000" b="0" i="0" u="none" strike="noStrike" cap="none" dirty="0">
                <a:solidFill>
                  <a:schemeClr val="dk1"/>
                </a:solidFill>
                <a:latin typeface="Verdana"/>
                <a:ea typeface="Verdana"/>
                <a:cs typeface="Verdana"/>
                <a:sym typeface="Verdana"/>
              </a:rPr>
              <a:t>Name the Student.</a:t>
            </a:r>
            <a:endParaRPr sz="2000" b="0" i="0" u="none" strike="noStrike" cap="none" dirty="0">
              <a:solidFill>
                <a:schemeClr val="dk1"/>
              </a:solidFill>
              <a:latin typeface="Verdana"/>
              <a:ea typeface="Verdana"/>
              <a:cs typeface="Verdana"/>
              <a:sym typeface="Verdana"/>
            </a:endParaRPr>
          </a:p>
          <a:p>
            <a:pPr marL="685800" marR="0" lvl="0" indent="-381000" algn="l" rtl="0">
              <a:lnSpc>
                <a:spcPct val="100000"/>
              </a:lnSpc>
              <a:spcBef>
                <a:spcPts val="0"/>
              </a:spcBef>
              <a:spcAft>
                <a:spcPts val="0"/>
              </a:spcAft>
              <a:buClr>
                <a:schemeClr val="dk1"/>
              </a:buClr>
              <a:buSzPts val="2000"/>
              <a:buFont typeface="Verdana"/>
              <a:buAutoNum type="arabicPeriod"/>
            </a:pPr>
            <a:r>
              <a:rPr lang="en-US" sz="2000" b="0" i="0" u="none" strike="noStrike" cap="none" dirty="0">
                <a:solidFill>
                  <a:schemeClr val="dk1"/>
                </a:solidFill>
                <a:latin typeface="Verdana"/>
                <a:ea typeface="Verdana"/>
                <a:cs typeface="Verdana"/>
                <a:sym typeface="Verdana"/>
              </a:rPr>
              <a:t>Recognize the Positive Behavior</a:t>
            </a:r>
            <a:endParaRPr sz="2000" b="0" i="0" u="none" strike="noStrike" cap="none" dirty="0">
              <a:solidFill>
                <a:schemeClr val="dk1"/>
              </a:solidFill>
              <a:latin typeface="Verdana"/>
              <a:ea typeface="Verdana"/>
              <a:cs typeface="Verdana"/>
              <a:sym typeface="Verdana"/>
            </a:endParaRPr>
          </a:p>
          <a:p>
            <a:pPr marL="685800" marR="0" lvl="0" indent="-381000" algn="l" rtl="0">
              <a:lnSpc>
                <a:spcPct val="100000"/>
              </a:lnSpc>
              <a:spcBef>
                <a:spcPts val="0"/>
              </a:spcBef>
              <a:spcAft>
                <a:spcPts val="0"/>
              </a:spcAft>
              <a:buClr>
                <a:schemeClr val="dk1"/>
              </a:buClr>
              <a:buSzPts val="2000"/>
              <a:buFont typeface="Verdana"/>
              <a:buAutoNum type="arabicPeriod"/>
            </a:pPr>
            <a:r>
              <a:rPr lang="en-US" sz="2000" b="0" i="0" u="none" strike="noStrike" cap="none" dirty="0">
                <a:solidFill>
                  <a:schemeClr val="dk1"/>
                </a:solidFill>
                <a:latin typeface="Verdana"/>
                <a:ea typeface="Verdana"/>
                <a:cs typeface="Verdana"/>
                <a:sym typeface="Verdana"/>
              </a:rPr>
              <a:t>Connect the behavior to the matrix or expected academic outcome. </a:t>
            </a:r>
            <a:endParaRPr sz="2000" b="0" i="0" u="none" strike="noStrike" cap="none" dirty="0">
              <a:solidFill>
                <a:schemeClr val="dk1"/>
              </a:solidFill>
              <a:latin typeface="Verdana"/>
              <a:ea typeface="Verdana"/>
              <a:cs typeface="Verdana"/>
              <a:sym typeface="Verdana"/>
            </a:endParaRPr>
          </a:p>
        </p:txBody>
      </p:sp>
      <p:sp>
        <p:nvSpPr>
          <p:cNvPr id="184" name="Google Shape;184;p38"/>
          <p:cNvSpPr txBox="1"/>
          <p:nvPr/>
        </p:nvSpPr>
        <p:spPr>
          <a:xfrm>
            <a:off x="167175" y="3343148"/>
            <a:ext cx="8061300" cy="290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400"/>
              <a:buFont typeface="Verdana"/>
              <a:buNone/>
            </a:pPr>
            <a:r>
              <a:rPr lang="en-US" sz="2400" b="1" i="0" u="none" strike="noStrike" cap="none">
                <a:solidFill>
                  <a:schemeClr val="dk1"/>
                </a:solidFill>
                <a:latin typeface="Verdana"/>
                <a:ea typeface="Verdana"/>
                <a:cs typeface="Verdana"/>
                <a:sym typeface="Verdana"/>
              </a:rPr>
              <a:t>Examples:</a:t>
            </a:r>
            <a:endParaRPr sz="2400" b="1" i="0" u="none" strike="noStrike" cap="none">
              <a:solidFill>
                <a:schemeClr val="dk1"/>
              </a:solidFill>
              <a:latin typeface="Verdana"/>
              <a:ea typeface="Verdana"/>
              <a:cs typeface="Verdana"/>
              <a:sym typeface="Verdana"/>
            </a:endParaRPr>
          </a:p>
          <a:p>
            <a:pPr marL="342900" marR="0" lvl="0" indent="-342900" algn="ctr"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Verdana"/>
                <a:ea typeface="Verdana"/>
                <a:cs typeface="Verdana"/>
                <a:sym typeface="Verdana"/>
              </a:rPr>
              <a:t>Joe, thank you for keeping your hands to yourself. That is safe.</a:t>
            </a:r>
            <a:endParaRPr sz="2400" b="0" i="0" u="none" strike="noStrike" cap="none">
              <a:solidFill>
                <a:schemeClr val="dk1"/>
              </a:solidFill>
              <a:latin typeface="Verdana"/>
              <a:ea typeface="Verdana"/>
              <a:cs typeface="Verdana"/>
              <a:sym typeface="Verdana"/>
            </a:endParaRPr>
          </a:p>
        </p:txBody>
      </p:sp>
      <p:sp>
        <p:nvSpPr>
          <p:cNvPr id="185" name="Google Shape;185;p38"/>
          <p:cNvSpPr txBox="1"/>
          <p:nvPr/>
        </p:nvSpPr>
        <p:spPr>
          <a:xfrm>
            <a:off x="180657" y="4628288"/>
            <a:ext cx="8209581" cy="830997"/>
          </a:xfrm>
          <a:prstGeom prst="rect">
            <a:avLst/>
          </a:prstGeom>
          <a:noFill/>
          <a:ln>
            <a:noFill/>
          </a:ln>
        </p:spPr>
        <p:txBody>
          <a:bodyPr spcFirstLastPara="1" wrap="square" lIns="91425" tIns="45700" rIns="91425" bIns="45700" anchor="t" anchorCtr="0">
            <a:spAutoFit/>
          </a:bodyPr>
          <a:lstStyle/>
          <a:p>
            <a:pPr marL="419100" marR="0" lvl="0" indent="-342900" algn="ctr"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Verdana"/>
                <a:ea typeface="Verdana"/>
                <a:cs typeface="Verdana"/>
                <a:sym typeface="Verdana"/>
              </a:rPr>
              <a:t> Susie, I noticed you are using a quiet voice level. That is respectful.</a:t>
            </a:r>
            <a:endParaRPr sz="1400" b="0" i="0" u="none" strike="noStrike" cap="none">
              <a:solidFill>
                <a:srgbClr val="000000"/>
              </a:solidFill>
              <a:latin typeface="Arial"/>
              <a:ea typeface="Arial"/>
              <a:cs typeface="Arial"/>
              <a:sym typeface="Arial"/>
            </a:endParaRPr>
          </a:p>
        </p:txBody>
      </p:sp>
      <p:sp>
        <p:nvSpPr>
          <p:cNvPr id="186" name="Google Shape;186;p38"/>
          <p:cNvSpPr txBox="1"/>
          <p:nvPr/>
        </p:nvSpPr>
        <p:spPr>
          <a:xfrm>
            <a:off x="463737" y="5596946"/>
            <a:ext cx="7171365" cy="1046440"/>
          </a:xfrm>
          <a:prstGeom prst="rect">
            <a:avLst/>
          </a:prstGeom>
          <a:noFill/>
          <a:ln>
            <a:noFill/>
          </a:ln>
        </p:spPr>
        <p:txBody>
          <a:bodyPr spcFirstLastPara="1" wrap="square" lIns="91425" tIns="45700" rIns="91425" bIns="45700" anchor="t" anchorCtr="0">
            <a:spAutoFit/>
          </a:bodyPr>
          <a:lstStyle/>
          <a:p>
            <a:pPr marL="342900" marR="0" lvl="0" indent="-342900" algn="ctr" rtl="0">
              <a:lnSpc>
                <a:spcPct val="100000"/>
              </a:lnSpc>
              <a:spcBef>
                <a:spcPts val="0"/>
              </a:spcBef>
              <a:spcAft>
                <a:spcPts val="0"/>
              </a:spcAft>
              <a:buClr>
                <a:srgbClr val="000000"/>
              </a:buClr>
              <a:buSzPts val="2400"/>
              <a:buFont typeface="Arial"/>
              <a:buChar char="•"/>
            </a:pPr>
            <a:r>
              <a:rPr lang="en-US" sz="2400" b="0" i="0" u="none" strike="noStrike" cap="none">
                <a:solidFill>
                  <a:schemeClr val="dk1"/>
                </a:solidFill>
                <a:latin typeface="Verdana"/>
                <a:ea typeface="Verdana"/>
                <a:cs typeface="Verdana"/>
                <a:sym typeface="Verdana"/>
              </a:rPr>
              <a:t>Brian, I see you got out your materials.  That is responsible.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7" name="Google Shape;187;p38" descr="A number written in sand&#10;&#10;Description automatically generated with low confidence"/>
          <p:cNvPicPr preferRelativeResize="0"/>
          <p:nvPr/>
        </p:nvPicPr>
        <p:blipFill>
          <a:blip r:embed="rId3">
            <a:alphaModFix/>
          </a:blip>
          <a:stretch>
            <a:fillRect/>
          </a:stretch>
        </p:blipFill>
        <p:spPr>
          <a:xfrm>
            <a:off x="0" y="304125"/>
            <a:ext cx="3592275" cy="2803450"/>
          </a:xfrm>
          <a:prstGeom prst="rect">
            <a:avLst/>
          </a:prstGeom>
          <a:noFill/>
          <a:ln>
            <a:noFill/>
          </a:ln>
        </p:spPr>
      </p:pic>
      <p:sp>
        <p:nvSpPr>
          <p:cNvPr id="2" name="Title 1">
            <a:extLst>
              <a:ext uri="{FF2B5EF4-FFF2-40B4-BE49-F238E27FC236}">
                <a16:creationId xmlns:a16="http://schemas.microsoft.com/office/drawing/2014/main" id="{B47C0D99-2875-3035-DABE-F86E84DB4BC3}"/>
              </a:ext>
            </a:extLst>
          </p:cNvPr>
          <p:cNvSpPr>
            <a:spLocks noGrp="1"/>
          </p:cNvSpPr>
          <p:nvPr>
            <p:ph type="title" idx="4294967295"/>
          </p:nvPr>
        </p:nvSpPr>
        <p:spPr>
          <a:xfrm>
            <a:off x="3660831" y="300059"/>
            <a:ext cx="5316537" cy="1177925"/>
          </a:xfrm>
          <a:solidFill>
            <a:srgbClr val="144071"/>
          </a:solidFill>
        </p:spPr>
        <p:txBody>
          <a:bodyPr>
            <a:normAutofit fontScale="90000"/>
          </a:bodyPr>
          <a:lstStyle/>
          <a:p>
            <a:r>
              <a:rPr lang="en-US" dirty="0">
                <a:solidFill>
                  <a:schemeClr val="bg1"/>
                </a:solidFill>
              </a:rPr>
              <a:t>Behavior Specific Praise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10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5"/>
                                        </p:tgtEl>
                                        <p:attrNameLst>
                                          <p:attrName>style.visibility</p:attrName>
                                        </p:attrNameLst>
                                      </p:cBhvr>
                                      <p:to>
                                        <p:strVal val="visible"/>
                                      </p:to>
                                    </p:set>
                                    <p:animEffect transition="in" filter="fade">
                                      <p:cBhvr>
                                        <p:cTn id="12" dur="500"/>
                                        <p:tgtEl>
                                          <p:spTgt spid="1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6"/>
                                        </p:tgtEl>
                                        <p:attrNameLst>
                                          <p:attrName>style.visibility</p:attrName>
                                        </p:attrNameLst>
                                      </p:cBhvr>
                                      <p:to>
                                        <p:strVal val="visible"/>
                                      </p:to>
                                    </p:set>
                                    <p:animEffect transition="in" filter="fade">
                                      <p:cBhvr>
                                        <p:cTn id="17"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9"/>
          <p:cNvSpPr txBox="1">
            <a:spLocks noGrp="1"/>
          </p:cNvSpPr>
          <p:nvPr>
            <p:ph type="body" idx="1"/>
          </p:nvPr>
        </p:nvSpPr>
        <p:spPr>
          <a:prstGeom prst="rect">
            <a:avLst/>
          </a:prstGeom>
          <a:noFill/>
          <a:ln>
            <a:noFill/>
          </a:ln>
        </p:spPr>
        <p:txBody>
          <a:bodyPr spcFirstLastPara="1" wrap="square" lIns="91400" tIns="91400" rIns="91400" bIns="91400" anchor="t" anchorCtr="0">
            <a:noAutofit/>
          </a:bodyPr>
          <a:lstStyle/>
          <a:p>
            <a:pPr marL="406390" lvl="0" indent="-262460" algn="l" rtl="0">
              <a:lnSpc>
                <a:spcPct val="100000"/>
              </a:lnSpc>
              <a:spcBef>
                <a:spcPts val="640"/>
              </a:spcBef>
              <a:spcAft>
                <a:spcPts val="0"/>
              </a:spcAft>
              <a:buClr>
                <a:srgbClr val="000000"/>
              </a:buClr>
              <a:buSzPts val="1800"/>
              <a:buChar char="•"/>
            </a:pPr>
            <a:r>
              <a:rPr lang="en-US" sz="2400" dirty="0">
                <a:solidFill>
                  <a:srgbClr val="000000"/>
                </a:solidFill>
              </a:rPr>
              <a:t>_________ </a:t>
            </a:r>
            <a:r>
              <a:rPr lang="en-US" sz="2400" dirty="0">
                <a:solidFill>
                  <a:srgbClr val="000000"/>
                </a:solidFill>
                <a:latin typeface="Verdana"/>
                <a:ea typeface="Verdana"/>
                <a:cs typeface="Verdana"/>
                <a:sym typeface="Verdana"/>
              </a:rPr>
              <a:t>identifies and defines both the student and behavior being recognized</a:t>
            </a:r>
            <a:endParaRPr sz="2400" dirty="0"/>
          </a:p>
          <a:p>
            <a:pPr marL="609585" lvl="0" indent="0" algn="l" rtl="0">
              <a:lnSpc>
                <a:spcPct val="100000"/>
              </a:lnSpc>
              <a:spcBef>
                <a:spcPts val="640"/>
              </a:spcBef>
              <a:spcAft>
                <a:spcPts val="0"/>
              </a:spcAft>
              <a:buClr>
                <a:schemeClr val="dk1"/>
              </a:buClr>
              <a:buSzPts val="2400"/>
              <a:buNone/>
            </a:pPr>
            <a:endParaRPr sz="2400" dirty="0"/>
          </a:p>
          <a:p>
            <a:pPr marL="406390" lvl="0" indent="-262460" algn="l" rtl="0">
              <a:lnSpc>
                <a:spcPct val="100000"/>
              </a:lnSpc>
              <a:spcBef>
                <a:spcPts val="640"/>
              </a:spcBef>
              <a:spcAft>
                <a:spcPts val="0"/>
              </a:spcAft>
              <a:buClr>
                <a:srgbClr val="000000"/>
              </a:buClr>
              <a:buSzPts val="1800"/>
              <a:buChar char="•"/>
            </a:pPr>
            <a:r>
              <a:rPr lang="en-US" sz="2400" dirty="0">
                <a:solidFill>
                  <a:srgbClr val="000000"/>
                </a:solidFill>
              </a:rPr>
              <a:t>_________</a:t>
            </a:r>
            <a:r>
              <a:rPr lang="en-US" sz="2400" dirty="0">
                <a:solidFill>
                  <a:srgbClr val="000000"/>
                </a:solidFill>
                <a:latin typeface="Verdana"/>
                <a:ea typeface="Verdana"/>
                <a:cs typeface="Verdana"/>
                <a:sym typeface="Verdana"/>
              </a:rPr>
              <a:t> to specific skill or behavior/expectation on matrix</a:t>
            </a:r>
            <a:endParaRPr dirty="0"/>
          </a:p>
          <a:p>
            <a:pPr marL="609585" lvl="0" indent="0" algn="l" rtl="0">
              <a:lnSpc>
                <a:spcPct val="100000"/>
              </a:lnSpc>
              <a:spcBef>
                <a:spcPts val="640"/>
              </a:spcBef>
              <a:spcAft>
                <a:spcPts val="0"/>
              </a:spcAft>
              <a:buClr>
                <a:schemeClr val="dk1"/>
              </a:buClr>
              <a:buSzPts val="2400"/>
              <a:buNone/>
            </a:pPr>
            <a:endParaRPr sz="2400" dirty="0">
              <a:solidFill>
                <a:srgbClr val="000000"/>
              </a:solidFill>
            </a:endParaRPr>
          </a:p>
          <a:p>
            <a:pPr marL="406390" lvl="0" indent="-262460" algn="l" rtl="0">
              <a:lnSpc>
                <a:spcPct val="100000"/>
              </a:lnSpc>
              <a:spcBef>
                <a:spcPts val="640"/>
              </a:spcBef>
              <a:spcAft>
                <a:spcPts val="0"/>
              </a:spcAft>
              <a:buClr>
                <a:srgbClr val="000000"/>
              </a:buClr>
              <a:buSzPts val="1800"/>
              <a:buChar char="•"/>
            </a:pPr>
            <a:r>
              <a:rPr lang="en-US" sz="2400" dirty="0">
                <a:solidFill>
                  <a:srgbClr val="000000"/>
                </a:solidFill>
              </a:rPr>
              <a:t>_________</a:t>
            </a:r>
            <a:r>
              <a:rPr lang="en-US" sz="2400" dirty="0">
                <a:solidFill>
                  <a:srgbClr val="000000"/>
                </a:solidFill>
                <a:latin typeface="Verdana"/>
                <a:ea typeface="Verdana"/>
                <a:cs typeface="Verdana"/>
                <a:sym typeface="Verdana"/>
              </a:rPr>
              <a:t>  tone of voice (Common error</a:t>
            </a:r>
            <a:r>
              <a:rPr lang="en-US" sz="2400" dirty="0">
                <a:solidFill>
                  <a:srgbClr val="000000"/>
                </a:solidFill>
              </a:rPr>
              <a:t>)</a:t>
            </a:r>
            <a:endParaRPr dirty="0"/>
          </a:p>
          <a:p>
            <a:pPr marL="609585" lvl="0" indent="0" algn="l" rtl="0">
              <a:lnSpc>
                <a:spcPct val="100000"/>
              </a:lnSpc>
              <a:spcBef>
                <a:spcPts val="640"/>
              </a:spcBef>
              <a:spcAft>
                <a:spcPts val="0"/>
              </a:spcAft>
              <a:buClr>
                <a:schemeClr val="dk1"/>
              </a:buClr>
              <a:buSzPts val="3200"/>
              <a:buNone/>
            </a:pPr>
            <a:endParaRPr dirty="0">
              <a:solidFill>
                <a:srgbClr val="000000"/>
              </a:solidFill>
            </a:endParaRPr>
          </a:p>
          <a:p>
            <a:pPr marL="406390" lvl="0" indent="-262460" algn="l" rtl="0">
              <a:lnSpc>
                <a:spcPct val="100000"/>
              </a:lnSpc>
              <a:spcBef>
                <a:spcPts val="640"/>
              </a:spcBef>
              <a:spcAft>
                <a:spcPts val="0"/>
              </a:spcAft>
              <a:buClr>
                <a:srgbClr val="000000"/>
              </a:buClr>
              <a:buSzPts val="1800"/>
              <a:buChar char="•"/>
            </a:pPr>
            <a:r>
              <a:rPr lang="en-US" sz="2400" dirty="0">
                <a:solidFill>
                  <a:srgbClr val="000000"/>
                </a:solidFill>
              </a:rPr>
              <a:t>________</a:t>
            </a:r>
            <a:r>
              <a:rPr lang="en-US" sz="2400" dirty="0">
                <a:solidFill>
                  <a:srgbClr val="000000"/>
                </a:solidFill>
                <a:latin typeface="Verdana"/>
                <a:ea typeface="Verdana"/>
                <a:cs typeface="Verdana"/>
                <a:sym typeface="Verdana"/>
              </a:rPr>
              <a:t> friendly language</a:t>
            </a:r>
            <a:endParaRPr sz="2400" dirty="0"/>
          </a:p>
          <a:p>
            <a:pPr marL="0" lvl="0" indent="0" algn="l" rtl="0">
              <a:lnSpc>
                <a:spcPct val="100000"/>
              </a:lnSpc>
              <a:spcBef>
                <a:spcPts val="0"/>
              </a:spcBef>
              <a:spcAft>
                <a:spcPts val="0"/>
              </a:spcAft>
              <a:buSzPts val="3200"/>
              <a:buNone/>
            </a:pPr>
            <a:endParaRPr dirty="0">
              <a:solidFill>
                <a:srgbClr val="000000"/>
              </a:solidFill>
              <a:latin typeface="Verdana"/>
              <a:ea typeface="Verdana"/>
              <a:cs typeface="Verdana"/>
              <a:sym typeface="Verdana"/>
            </a:endParaRPr>
          </a:p>
          <a:p>
            <a:pPr marL="457189" lvl="0" indent="-160863" algn="l" rtl="0">
              <a:lnSpc>
                <a:spcPct val="100000"/>
              </a:lnSpc>
              <a:spcBef>
                <a:spcPts val="0"/>
              </a:spcBef>
              <a:spcAft>
                <a:spcPts val="0"/>
              </a:spcAft>
              <a:buClr>
                <a:srgbClr val="000000"/>
              </a:buClr>
              <a:buSzPts val="3200"/>
              <a:buNone/>
            </a:pPr>
            <a:endParaRPr dirty="0">
              <a:solidFill>
                <a:srgbClr val="000000"/>
              </a:solidFill>
              <a:latin typeface="Verdana"/>
              <a:ea typeface="Verdana"/>
              <a:cs typeface="Verdana"/>
              <a:sym typeface="Verdana"/>
            </a:endParaRPr>
          </a:p>
        </p:txBody>
      </p:sp>
      <p:sp>
        <p:nvSpPr>
          <p:cNvPr id="2" name="Google Shape;2686;p377">
            <a:extLst>
              <a:ext uri="{FF2B5EF4-FFF2-40B4-BE49-F238E27FC236}">
                <a16:creationId xmlns:a16="http://schemas.microsoft.com/office/drawing/2014/main" id="{C180FDE5-518F-8C0A-DC98-F1F7E3ACD4D6}"/>
              </a:ext>
            </a:extLst>
          </p:cNvPr>
          <p:cNvSpPr txBox="1"/>
          <p:nvPr/>
        </p:nvSpPr>
        <p:spPr>
          <a:xfrm>
            <a:off x="228600" y="5797875"/>
            <a:ext cx="7044600" cy="984855"/>
          </a:xfrm>
          <a:prstGeom prst="rect">
            <a:avLst/>
          </a:prstGeom>
          <a:noFill/>
          <a:ln w="38100" cap="flat" cmpd="sng">
            <a:solidFill>
              <a:srgbClr val="002060"/>
            </a:solidFill>
            <a:prstDash val="solid"/>
            <a:round/>
            <a:headEnd type="none" w="sm" len="sm"/>
            <a:tailEnd type="none" w="sm" len="sm"/>
          </a:ln>
        </p:spPr>
        <p:txBody>
          <a:bodyPr spcFirstLastPara="1" wrap="square" lIns="91425" tIns="91425" rIns="91425" bIns="91425" numCol="2"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600" b="1" i="0" u="none" strike="noStrike" cap="none" dirty="0">
                <a:solidFill>
                  <a:schemeClr val="dk1"/>
                </a:solidFill>
                <a:latin typeface="Verdana"/>
                <a:ea typeface="Verdana"/>
                <a:cs typeface="Verdana"/>
                <a:sym typeface="Verdana"/>
              </a:rPr>
              <a:t>Genuine</a:t>
            </a:r>
          </a:p>
          <a:p>
            <a:pPr marL="0" marR="0" lvl="0" indent="0" algn="l" rtl="0">
              <a:lnSpc>
                <a:spcPct val="100000"/>
              </a:lnSpc>
              <a:spcBef>
                <a:spcPts val="0"/>
              </a:spcBef>
              <a:spcAft>
                <a:spcPts val="0"/>
              </a:spcAft>
              <a:buClr>
                <a:schemeClr val="dk1"/>
              </a:buClr>
              <a:buSzPts val="1100"/>
              <a:buFont typeface="Arial"/>
              <a:buNone/>
            </a:pPr>
            <a:r>
              <a:rPr lang="en-US" sz="2600" b="1" i="0" u="none" strike="noStrike" cap="none" dirty="0">
                <a:solidFill>
                  <a:schemeClr val="dk1"/>
                </a:solidFill>
                <a:latin typeface="Verdana"/>
                <a:ea typeface="Verdana"/>
                <a:cs typeface="Verdana"/>
                <a:sym typeface="Verdana"/>
              </a:rPr>
              <a:t>Specifically</a:t>
            </a:r>
          </a:p>
          <a:p>
            <a:pPr marL="0" marR="0" lvl="0" indent="0" algn="l" rtl="0">
              <a:lnSpc>
                <a:spcPct val="100000"/>
              </a:lnSpc>
              <a:spcBef>
                <a:spcPts val="0"/>
              </a:spcBef>
              <a:spcAft>
                <a:spcPts val="0"/>
              </a:spcAft>
              <a:buClr>
                <a:schemeClr val="dk1"/>
              </a:buClr>
              <a:buSzPts val="1100"/>
              <a:buFont typeface="Arial"/>
              <a:buNone/>
            </a:pPr>
            <a:r>
              <a:rPr lang="en-US" sz="2600" b="1" dirty="0">
                <a:solidFill>
                  <a:schemeClr val="dk1"/>
                </a:solidFill>
                <a:latin typeface="Verdana"/>
                <a:ea typeface="Verdana"/>
                <a:cs typeface="Verdana"/>
                <a:sym typeface="Verdana"/>
              </a:rPr>
              <a:t>Conne</a:t>
            </a:r>
            <a:r>
              <a:rPr lang="en-US" sz="2600" b="1" i="0" u="none" strike="noStrike" cap="none" dirty="0">
                <a:solidFill>
                  <a:schemeClr val="dk1"/>
                </a:solidFill>
                <a:latin typeface="Verdana"/>
                <a:ea typeface="Verdana"/>
                <a:cs typeface="Verdana"/>
                <a:sym typeface="Verdana"/>
              </a:rPr>
              <a:t>cts</a:t>
            </a:r>
          </a:p>
          <a:p>
            <a:pPr marL="0" marR="0" lvl="0" indent="0" algn="l" rtl="0">
              <a:lnSpc>
                <a:spcPct val="100000"/>
              </a:lnSpc>
              <a:spcBef>
                <a:spcPts val="0"/>
              </a:spcBef>
              <a:spcAft>
                <a:spcPts val="0"/>
              </a:spcAft>
              <a:buClr>
                <a:schemeClr val="dk1"/>
              </a:buClr>
              <a:buSzPts val="1100"/>
              <a:buFont typeface="Arial"/>
              <a:buNone/>
            </a:pPr>
            <a:r>
              <a:rPr lang="en-US" sz="2600" b="1" dirty="0">
                <a:solidFill>
                  <a:schemeClr val="dk1"/>
                </a:solidFill>
                <a:latin typeface="Verdana"/>
                <a:ea typeface="Verdana"/>
                <a:cs typeface="Verdana"/>
                <a:sym typeface="Verdana"/>
              </a:rPr>
              <a:t>Student</a:t>
            </a:r>
            <a:r>
              <a:rPr lang="en-US" sz="2600" b="1" i="0" u="none" strike="noStrike" cap="none" dirty="0">
                <a:solidFill>
                  <a:schemeClr val="dk1"/>
                </a:solidFill>
                <a:latin typeface="Verdana"/>
                <a:ea typeface="Verdana"/>
                <a:cs typeface="Verdana"/>
                <a:sym typeface="Verdana"/>
              </a:rPr>
              <a:t> 	</a:t>
            </a:r>
          </a:p>
        </p:txBody>
      </p:sp>
      <p:sp>
        <p:nvSpPr>
          <p:cNvPr id="4" name="Title 3">
            <a:extLst>
              <a:ext uri="{FF2B5EF4-FFF2-40B4-BE49-F238E27FC236}">
                <a16:creationId xmlns:a16="http://schemas.microsoft.com/office/drawing/2014/main" id="{06E2A5C5-2FE6-AD80-A7AC-F5C182F844BA}"/>
              </a:ext>
            </a:extLst>
          </p:cNvPr>
          <p:cNvSpPr>
            <a:spLocks noGrp="1"/>
          </p:cNvSpPr>
          <p:nvPr>
            <p:ph type="title"/>
          </p:nvPr>
        </p:nvSpPr>
        <p:spPr/>
        <p:txBody>
          <a:bodyPr>
            <a:noAutofit/>
          </a:bodyPr>
          <a:lstStyle/>
          <a:p>
            <a:r>
              <a:rPr lang="en-US" sz="3200" dirty="0"/>
              <a:t>Behavior Specific Praise:</a:t>
            </a:r>
            <a:br>
              <a:rPr lang="en-US" sz="3200" dirty="0"/>
            </a:br>
            <a:r>
              <a:rPr lang="en-US" sz="3200" dirty="0"/>
              <a:t>Fill in the blank. What does it sound like?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40"/>
          <p:cNvSpPr txBox="1"/>
          <p:nvPr/>
        </p:nvSpPr>
        <p:spPr>
          <a:xfrm>
            <a:off x="457200" y="4932995"/>
            <a:ext cx="8686800" cy="141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2200" b="0" i="0" u="none" strike="noStrike" cap="none" dirty="0">
                <a:solidFill>
                  <a:schemeClr val="dk1"/>
                </a:solidFill>
                <a:latin typeface="Verdana"/>
                <a:ea typeface="Verdana"/>
                <a:cs typeface="Verdana"/>
                <a:sym typeface="Verdana"/>
              </a:rPr>
              <a:t>Decide on a few behaviors that you would like to acknowledge in your classroom, and practice giving behavior specific praise with each other. </a:t>
            </a:r>
            <a:endParaRPr sz="22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2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200" b="0" i="1" u="none" strike="noStrike" cap="none" dirty="0">
                <a:solidFill>
                  <a:schemeClr val="dk1"/>
                </a:solidFill>
                <a:latin typeface="Verdana"/>
                <a:ea typeface="Verdana"/>
                <a:cs typeface="Verdana"/>
                <a:sym typeface="Verdana"/>
              </a:rPr>
              <a:t>         </a:t>
            </a:r>
            <a:endParaRPr sz="1400" b="0" i="0" u="none" strike="noStrike" cap="none" dirty="0">
              <a:solidFill>
                <a:srgbClr val="000000"/>
              </a:solidFill>
              <a:latin typeface="Verdana"/>
              <a:ea typeface="Verdana"/>
              <a:cs typeface="Verdana"/>
              <a:sym typeface="Verdana"/>
            </a:endParaRPr>
          </a:p>
        </p:txBody>
      </p:sp>
      <p:pic>
        <p:nvPicPr>
          <p:cNvPr id="202" name="Google Shape;202;p40" descr="A group of people walking on a beach&#10;&#10;Description automatically generated"/>
          <p:cNvPicPr preferRelativeResize="0"/>
          <p:nvPr/>
        </p:nvPicPr>
        <p:blipFill>
          <a:blip r:embed="rId3">
            <a:alphaModFix/>
          </a:blip>
          <a:stretch>
            <a:fillRect/>
          </a:stretch>
        </p:blipFill>
        <p:spPr>
          <a:xfrm>
            <a:off x="2216447" y="1488299"/>
            <a:ext cx="5168306" cy="3444696"/>
          </a:xfrm>
          <a:prstGeom prst="rect">
            <a:avLst/>
          </a:prstGeom>
          <a:noFill/>
          <a:ln>
            <a:noFill/>
          </a:ln>
        </p:spPr>
      </p:pic>
      <p:sp>
        <p:nvSpPr>
          <p:cNvPr id="2" name="Title 1">
            <a:extLst>
              <a:ext uri="{FF2B5EF4-FFF2-40B4-BE49-F238E27FC236}">
                <a16:creationId xmlns:a16="http://schemas.microsoft.com/office/drawing/2014/main" id="{E4082763-DB3F-CA0F-DB6B-A51E3D0A1649}"/>
              </a:ext>
            </a:extLst>
          </p:cNvPr>
          <p:cNvSpPr>
            <a:spLocks noGrp="1"/>
          </p:cNvSpPr>
          <p:nvPr>
            <p:ph type="title"/>
          </p:nvPr>
        </p:nvSpPr>
        <p:spPr/>
        <p:txBody>
          <a:bodyPr/>
          <a:lstStyle/>
          <a:p>
            <a:r>
              <a:rPr lang="en-US" dirty="0"/>
              <a:t>Practice with Your Colleagues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41" descr="4x6 chart of components for observation of behavior specofoc praise"/>
          <p:cNvPicPr preferRelativeResize="0"/>
          <p:nvPr/>
        </p:nvPicPr>
        <p:blipFill rotWithShape="1">
          <a:blip r:embed="rId3">
            <a:alphaModFix/>
          </a:blip>
          <a:srcRect/>
          <a:stretch/>
        </p:blipFill>
        <p:spPr>
          <a:xfrm>
            <a:off x="294608" y="2208015"/>
            <a:ext cx="8554791" cy="3714064"/>
          </a:xfrm>
          <a:prstGeom prst="rect">
            <a:avLst/>
          </a:prstGeom>
          <a:noFill/>
          <a:ln>
            <a:noFill/>
          </a:ln>
        </p:spPr>
      </p:pic>
      <p:sp>
        <p:nvSpPr>
          <p:cNvPr id="208" name="Google Shape;208;p41"/>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Behavior Specific Praise Chart</a:t>
            </a:r>
            <a:endParaRPr/>
          </a:p>
        </p:txBody>
      </p:sp>
      <p:sp>
        <p:nvSpPr>
          <p:cNvPr id="209" name="Google Shape;209;p41"/>
          <p:cNvSpPr txBox="1"/>
          <p:nvPr/>
        </p:nvSpPr>
        <p:spPr>
          <a:xfrm>
            <a:off x="388673" y="1684815"/>
            <a:ext cx="29607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5"/>
                </a:solidFill>
                <a:latin typeface="Verdana"/>
                <a:ea typeface="Verdana"/>
                <a:cs typeface="Verdana"/>
                <a:sym typeface="Verdana"/>
              </a:rPr>
              <a:t>Focus on Data! </a:t>
            </a:r>
            <a:endParaRPr sz="2200" b="1" i="0" u="none" strike="noStrike" cap="none">
              <a:solidFill>
                <a:schemeClr val="accent5"/>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2"/>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Goat Yoga Break</a:t>
            </a:r>
            <a:endParaRPr/>
          </a:p>
        </p:txBody>
      </p:sp>
      <p:pic>
        <p:nvPicPr>
          <p:cNvPr id="215" name="Google Shape;215;p42">
            <a:extLst>
              <a:ext uri="{C183D7F6-B498-43B3-948B-1728B52AA6E4}">
                <adec:decorative xmlns:adec="http://schemas.microsoft.com/office/drawing/2017/decorative" xmlns="" val="1"/>
              </a:ext>
            </a:extLst>
          </p:cNvPr>
          <p:cNvPicPr preferRelativeResize="0"/>
          <p:nvPr/>
        </p:nvPicPr>
        <p:blipFill rotWithShape="1">
          <a:blip r:embed="rId3">
            <a:alphaModFix/>
          </a:blip>
          <a:srcRect/>
          <a:stretch/>
        </p:blipFill>
        <p:spPr>
          <a:xfrm>
            <a:off x="1984176" y="1532467"/>
            <a:ext cx="4188023" cy="49635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3"/>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Steps to Error Correction</a:t>
            </a:r>
            <a:endParaRPr/>
          </a:p>
        </p:txBody>
      </p:sp>
      <p:sp>
        <p:nvSpPr>
          <p:cNvPr id="221" name="Google Shape;221;p43"/>
          <p:cNvSpPr txBox="1"/>
          <p:nvPr/>
        </p:nvSpPr>
        <p:spPr>
          <a:xfrm>
            <a:off x="4235100" y="2617650"/>
            <a:ext cx="4680300" cy="2097300"/>
          </a:xfrm>
          <a:prstGeom prst="rect">
            <a:avLst/>
          </a:prstGeom>
          <a:noFill/>
          <a:ln>
            <a:noFill/>
          </a:ln>
        </p:spPr>
        <p:txBody>
          <a:bodyPr spcFirstLastPara="1" wrap="square" lIns="91425" tIns="91425" rIns="91425" bIns="91425" anchor="t" anchorCtr="0">
            <a:noAutofit/>
          </a:bodyPr>
          <a:lstStyle/>
          <a:p>
            <a:pPr marL="457200" marR="0" lvl="3" indent="-457200" algn="l" rtl="0">
              <a:lnSpc>
                <a:spcPct val="15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Verdana"/>
                <a:ea typeface="Verdana"/>
                <a:cs typeface="Verdana"/>
                <a:sym typeface="Verdana"/>
              </a:rPr>
              <a:t>Correct Answer/Behavior</a:t>
            </a:r>
            <a:endParaRPr sz="2400" b="0" i="0" u="none" strike="noStrike" cap="none">
              <a:solidFill>
                <a:srgbClr val="000000"/>
              </a:solidFill>
              <a:latin typeface="Verdana"/>
              <a:ea typeface="Verdana"/>
              <a:cs typeface="Verdana"/>
              <a:sym typeface="Verdana"/>
            </a:endParaRPr>
          </a:p>
          <a:p>
            <a:pPr marL="457200" marR="0" lvl="3" indent="-457200" algn="l" rtl="0">
              <a:lnSpc>
                <a:spcPct val="15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Verdana"/>
                <a:ea typeface="Verdana"/>
                <a:cs typeface="Verdana"/>
                <a:sym typeface="Verdana"/>
              </a:rPr>
              <a:t>Next time.../Forward</a:t>
            </a:r>
            <a:endParaRPr sz="2400" b="0" i="0" u="none" strike="noStrike" cap="none">
              <a:solidFill>
                <a:srgbClr val="000000"/>
              </a:solidFill>
              <a:latin typeface="Verdana"/>
              <a:ea typeface="Verdana"/>
              <a:cs typeface="Verdana"/>
              <a:sym typeface="Verdana"/>
            </a:endParaRPr>
          </a:p>
          <a:p>
            <a:pPr marL="457200" marR="0" lvl="3" indent="-457200" algn="l" rtl="0">
              <a:lnSpc>
                <a:spcPct val="15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Verdana"/>
                <a:ea typeface="Verdana"/>
                <a:cs typeface="Verdana"/>
                <a:sym typeface="Verdana"/>
              </a:rPr>
              <a:t>End on Correct Response </a:t>
            </a:r>
            <a:endParaRPr sz="2400" b="0" i="0" u="none" strike="noStrike" cap="none">
              <a:solidFill>
                <a:srgbClr val="000000"/>
              </a:solidFill>
              <a:latin typeface="Verdana"/>
              <a:ea typeface="Verdana"/>
              <a:cs typeface="Verdana"/>
              <a:sym typeface="Verdana"/>
            </a:endParaRPr>
          </a:p>
        </p:txBody>
      </p:sp>
      <p:pic>
        <p:nvPicPr>
          <p:cNvPr id="222" name="Google Shape;222;p43" descr="A beach with a lifeguard tower and people on it&#10;&#10;Description automatically generated with low confidence"/>
          <p:cNvPicPr preferRelativeResize="0"/>
          <p:nvPr/>
        </p:nvPicPr>
        <p:blipFill>
          <a:blip r:embed="rId3">
            <a:alphaModFix/>
          </a:blip>
          <a:stretch>
            <a:fillRect/>
          </a:stretch>
        </p:blipFill>
        <p:spPr>
          <a:xfrm>
            <a:off x="149575" y="1744651"/>
            <a:ext cx="3843299" cy="38432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4"/>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ct val="74844"/>
              <a:buChar char="•"/>
            </a:pPr>
            <a:r>
              <a:rPr lang="en-US" sz="2600" dirty="0"/>
              <a:t>If confident, quick and firm</a:t>
            </a:r>
            <a:endParaRPr dirty="0"/>
          </a:p>
          <a:p>
            <a:pPr marL="457200" lvl="0" indent="-342900" algn="l" rtl="0">
              <a:lnSpc>
                <a:spcPct val="100000"/>
              </a:lnSpc>
              <a:spcBef>
                <a:spcPts val="360"/>
              </a:spcBef>
              <a:spcAft>
                <a:spcPts val="0"/>
              </a:spcAft>
              <a:buSzPct val="74844"/>
              <a:buChar char="•"/>
            </a:pPr>
            <a:r>
              <a:rPr lang="en-US" sz="2600" dirty="0"/>
              <a:t>Affirm and move on</a:t>
            </a:r>
            <a:endParaRPr dirty="0"/>
          </a:p>
          <a:p>
            <a:pPr marL="457200" lvl="0" indent="-228600" algn="l" rtl="0">
              <a:lnSpc>
                <a:spcPct val="100000"/>
              </a:lnSpc>
              <a:spcBef>
                <a:spcPts val="360"/>
              </a:spcBef>
              <a:spcAft>
                <a:spcPts val="0"/>
              </a:spcAft>
              <a:buSzPct val="74844"/>
              <a:buNone/>
            </a:pPr>
            <a:endParaRPr sz="2600" dirty="0"/>
          </a:p>
          <a:p>
            <a:pPr marL="457200" lvl="0" indent="-342900" algn="l" rtl="0">
              <a:lnSpc>
                <a:spcPct val="100000"/>
              </a:lnSpc>
              <a:spcBef>
                <a:spcPts val="360"/>
              </a:spcBef>
              <a:spcAft>
                <a:spcPts val="0"/>
              </a:spcAft>
              <a:buSzPct val="74844"/>
              <a:buChar char="•"/>
            </a:pPr>
            <a:r>
              <a:rPr lang="en-US" sz="2600" dirty="0"/>
              <a:t>If hesitant</a:t>
            </a:r>
            <a:endParaRPr dirty="0"/>
          </a:p>
          <a:p>
            <a:pPr marL="457200" lvl="0" indent="-342900" algn="l" rtl="0">
              <a:lnSpc>
                <a:spcPct val="100000"/>
              </a:lnSpc>
              <a:spcBef>
                <a:spcPts val="360"/>
              </a:spcBef>
              <a:spcAft>
                <a:spcPts val="0"/>
              </a:spcAft>
              <a:buSzPct val="74844"/>
              <a:buChar char="•"/>
            </a:pPr>
            <a:r>
              <a:rPr lang="en-US" sz="2600" dirty="0"/>
              <a:t>Affirm and reteach</a:t>
            </a:r>
            <a:endParaRPr dirty="0"/>
          </a:p>
          <a:p>
            <a:pPr marL="914400" lvl="1" indent="-228600" algn="l" rtl="0">
              <a:lnSpc>
                <a:spcPct val="100000"/>
              </a:lnSpc>
              <a:spcBef>
                <a:spcPts val="360"/>
              </a:spcBef>
              <a:spcAft>
                <a:spcPts val="0"/>
              </a:spcAft>
              <a:buSzPct val="74844"/>
              <a:buNone/>
            </a:pPr>
            <a:endParaRPr sz="2600" dirty="0"/>
          </a:p>
          <a:p>
            <a:pPr marL="457200" lvl="0" indent="-342900" algn="l" rtl="0">
              <a:lnSpc>
                <a:spcPct val="100000"/>
              </a:lnSpc>
              <a:spcBef>
                <a:spcPts val="360"/>
              </a:spcBef>
              <a:spcAft>
                <a:spcPts val="0"/>
              </a:spcAft>
              <a:buSzPct val="74844"/>
              <a:buChar char="•"/>
            </a:pPr>
            <a:r>
              <a:rPr lang="en-US" sz="2600" dirty="0"/>
              <a:t>Planned specific information is more likely to influence student performance than haphazard, general feedback.</a:t>
            </a:r>
            <a:endParaRPr sz="2600" dirty="0"/>
          </a:p>
          <a:p>
            <a:pPr marL="914400" lvl="1" indent="-228600" algn="l" rtl="0">
              <a:lnSpc>
                <a:spcPct val="100000"/>
              </a:lnSpc>
              <a:spcBef>
                <a:spcPts val="360"/>
              </a:spcBef>
              <a:spcAft>
                <a:spcPts val="0"/>
              </a:spcAft>
              <a:buSzPct val="69498"/>
              <a:buNone/>
            </a:pPr>
            <a:endParaRPr dirty="0"/>
          </a:p>
          <a:p>
            <a:pPr marL="114300" lvl="0" indent="0" algn="l" rtl="0">
              <a:lnSpc>
                <a:spcPct val="100000"/>
              </a:lnSpc>
              <a:spcBef>
                <a:spcPts val="360"/>
              </a:spcBef>
              <a:spcAft>
                <a:spcPts val="0"/>
              </a:spcAft>
              <a:buSzPct val="81081"/>
              <a:buNone/>
            </a:pPr>
            <a:r>
              <a:rPr lang="en-US" sz="2400" dirty="0"/>
              <a:t>		</a:t>
            </a:r>
            <a:r>
              <a:rPr lang="en-US" sz="2400" dirty="0" err="1"/>
              <a:t>Herschell</a:t>
            </a:r>
            <a:r>
              <a:rPr lang="en-US" sz="2400" dirty="0"/>
              <a:t>, Greco, </a:t>
            </a:r>
            <a:r>
              <a:rPr lang="en-US" sz="2400" dirty="0" err="1"/>
              <a:t>Filcheck</a:t>
            </a:r>
            <a:r>
              <a:rPr lang="en-US" sz="2400" dirty="0"/>
              <a:t> and McNeil, 2002</a:t>
            </a:r>
            <a:endParaRPr dirty="0"/>
          </a:p>
          <a:p>
            <a:pPr marL="457200" lvl="0" indent="-228600" algn="l" rtl="0">
              <a:lnSpc>
                <a:spcPct val="100000"/>
              </a:lnSpc>
              <a:spcBef>
                <a:spcPts val="360"/>
              </a:spcBef>
              <a:spcAft>
                <a:spcPts val="0"/>
              </a:spcAft>
              <a:buSzPct val="60810"/>
              <a:buNone/>
            </a:pPr>
            <a:endParaRPr dirty="0"/>
          </a:p>
        </p:txBody>
      </p:sp>
      <p:sp>
        <p:nvSpPr>
          <p:cNvPr id="228" name="Google Shape;228;p44"/>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If the student shows the </a:t>
            </a:r>
            <a:endParaRPr/>
          </a:p>
          <a:p>
            <a:pPr marL="0" lvl="0" indent="0" algn="ctr" rtl="0">
              <a:lnSpc>
                <a:spcPct val="100000"/>
              </a:lnSpc>
              <a:spcBef>
                <a:spcPts val="0"/>
              </a:spcBef>
              <a:spcAft>
                <a:spcPts val="0"/>
              </a:spcAft>
              <a:buSzPct val="111111"/>
              <a:buNone/>
            </a:pPr>
            <a:r>
              <a:rPr lang="en-US"/>
              <a:t>Correct Response...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5"/>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Remember</a:t>
            </a:r>
            <a:endParaRPr/>
          </a:p>
        </p:txBody>
      </p:sp>
      <p:sp>
        <p:nvSpPr>
          <p:cNvPr id="234" name="Google Shape;234;p45"/>
          <p:cNvSpPr txBox="1">
            <a:spLocks noGrp="1"/>
          </p:cNvSpPr>
          <p:nvPr>
            <p:ph type="title" idx="4294967295"/>
          </p:nvPr>
        </p:nvSpPr>
        <p:spPr>
          <a:xfrm>
            <a:off x="505617" y="3145703"/>
            <a:ext cx="8132763" cy="2770187"/>
          </a:xfrm>
          <a:prstGeom prst="rect">
            <a:avLst/>
          </a:prstGeom>
          <a:solidFill>
            <a:srgbClr val="144071">
              <a:alpha val="64313"/>
            </a:srgbClr>
          </a:solidFill>
          <a:ln w="28575" cap="flat" cmpd="sng">
            <a:solidFill>
              <a:schemeClr val="lt1"/>
            </a:solidFill>
            <a:prstDash val="solid"/>
            <a:round/>
            <a:headEnd type="none" w="sm" len="sm"/>
            <a:tailEnd type="none" w="sm" len="sm"/>
          </a:ln>
        </p:spPr>
        <p:txBody>
          <a:bodyPr spcFirstLastPara="1" wrap="square" lIns="91400" tIns="45700" rIns="91400" bIns="45700" anchor="ctr" anchorCtr="0">
            <a:noAutofit/>
          </a:bodyPr>
          <a:lstStyle/>
          <a:p>
            <a:pPr marL="0" lvl="0" indent="0" algn="ctr" rtl="0">
              <a:lnSpc>
                <a:spcPct val="100000"/>
              </a:lnSpc>
              <a:spcBef>
                <a:spcPts val="0"/>
              </a:spcBef>
              <a:spcAft>
                <a:spcPts val="0"/>
              </a:spcAft>
              <a:buClr>
                <a:schemeClr val="dk1"/>
              </a:buClr>
              <a:buSzPts val="4400"/>
              <a:buFont typeface="Verdana"/>
              <a:buNone/>
            </a:pPr>
            <a:r>
              <a:rPr lang="en-US" sz="2400" b="1" dirty="0">
                <a:solidFill>
                  <a:schemeClr val="lt1"/>
                </a:solidFill>
                <a:latin typeface="Verdana"/>
                <a:ea typeface="Verdana"/>
                <a:cs typeface="Verdana"/>
                <a:sym typeface="Verdana"/>
              </a:rPr>
              <a:t>Punishing students doesn’t teach them the right way to act.</a:t>
            </a:r>
            <a:endParaRPr sz="2400" b="1" dirty="0">
              <a:solidFill>
                <a:schemeClr val="lt1"/>
              </a:solidFill>
              <a:latin typeface="Verdana"/>
              <a:ea typeface="Verdana"/>
              <a:cs typeface="Verdana"/>
              <a:sym typeface="Verdana"/>
            </a:endParaRPr>
          </a:p>
          <a:p>
            <a:pPr marL="0" lvl="0" indent="0" algn="ctr" rtl="0">
              <a:lnSpc>
                <a:spcPct val="100000"/>
              </a:lnSpc>
              <a:spcBef>
                <a:spcPts val="0"/>
              </a:spcBef>
              <a:spcAft>
                <a:spcPts val="0"/>
              </a:spcAft>
              <a:buClr>
                <a:schemeClr val="dk1"/>
              </a:buClr>
              <a:buSzPts val="4400"/>
              <a:buFont typeface="Verdana"/>
              <a:buNone/>
            </a:pPr>
            <a:endParaRPr sz="2400" b="1" dirty="0">
              <a:solidFill>
                <a:schemeClr val="lt1"/>
              </a:solidFill>
              <a:latin typeface="Verdana"/>
              <a:ea typeface="Verdana"/>
              <a:cs typeface="Verdana"/>
              <a:sym typeface="Verdana"/>
            </a:endParaRPr>
          </a:p>
          <a:p>
            <a:pPr marL="0" lvl="0" indent="0" algn="ctr" rtl="0">
              <a:lnSpc>
                <a:spcPct val="100000"/>
              </a:lnSpc>
              <a:spcBef>
                <a:spcPts val="0"/>
              </a:spcBef>
              <a:spcAft>
                <a:spcPts val="0"/>
              </a:spcAft>
              <a:buClr>
                <a:schemeClr val="dk1"/>
              </a:buClr>
              <a:buSzPts val="4400"/>
              <a:buFont typeface="Verdana"/>
              <a:buNone/>
            </a:pPr>
            <a:r>
              <a:rPr lang="en-US" sz="2400" b="1" dirty="0">
                <a:solidFill>
                  <a:schemeClr val="lt1"/>
                </a:solidFill>
                <a:latin typeface="Verdana"/>
                <a:ea typeface="Verdana"/>
                <a:cs typeface="Verdana"/>
                <a:sym typeface="Verdana"/>
              </a:rPr>
              <a:t>Dwelling on an incorrect answer does not lead us to the correct answer.</a:t>
            </a:r>
            <a:br>
              <a:rPr lang="en-US" sz="2400" b="1" dirty="0">
                <a:solidFill>
                  <a:schemeClr val="lt1"/>
                </a:solidFill>
                <a:latin typeface="Verdana"/>
                <a:ea typeface="Verdana"/>
                <a:cs typeface="Verdana"/>
                <a:sym typeface="Verdana"/>
              </a:rPr>
            </a:br>
            <a:r>
              <a:rPr lang="en-US" sz="2400" b="1" dirty="0">
                <a:solidFill>
                  <a:schemeClr val="lt1"/>
                </a:solidFill>
                <a:latin typeface="Verdana"/>
                <a:ea typeface="Verdana"/>
                <a:cs typeface="Verdana"/>
                <a:sym typeface="Verdana"/>
              </a:rPr>
              <a:t>FEED UP</a:t>
            </a:r>
            <a:br>
              <a:rPr lang="en-US" sz="2400" b="1" dirty="0">
                <a:solidFill>
                  <a:schemeClr val="lt1"/>
                </a:solidFill>
                <a:latin typeface="Verdana"/>
                <a:ea typeface="Verdana"/>
                <a:cs typeface="Verdana"/>
                <a:sym typeface="Verdana"/>
              </a:rPr>
            </a:br>
            <a:r>
              <a:rPr lang="en-US" sz="2400" b="1" dirty="0">
                <a:solidFill>
                  <a:schemeClr val="lt1"/>
                </a:solidFill>
                <a:latin typeface="Verdana"/>
                <a:ea typeface="Verdana"/>
                <a:cs typeface="Verdana"/>
                <a:sym typeface="Verdana"/>
              </a:rPr>
              <a:t>FEED FORWARD</a:t>
            </a:r>
            <a:endParaRPr sz="2400" b="1" dirty="0">
              <a:solidFill>
                <a:schemeClr val="lt1"/>
              </a:solidFill>
              <a:latin typeface="Verdana"/>
              <a:ea typeface="Verdana"/>
              <a:cs typeface="Verdana"/>
              <a:sym typeface="Verdana"/>
            </a:endParaRPr>
          </a:p>
        </p:txBody>
      </p:sp>
      <p:pic>
        <p:nvPicPr>
          <p:cNvPr id="235" name="Google Shape;235;p45" descr="picture of students working"/>
          <p:cNvPicPr preferRelativeResize="0"/>
          <p:nvPr/>
        </p:nvPicPr>
        <p:blipFill rotWithShape="1">
          <a:blip r:embed="rId3">
            <a:alphaModFix/>
          </a:blip>
          <a:srcRect/>
          <a:stretch/>
        </p:blipFill>
        <p:spPr>
          <a:xfrm>
            <a:off x="3222874" y="1682700"/>
            <a:ext cx="2698251" cy="1289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6"/>
          <p:cNvSpPr txBox="1"/>
          <p:nvPr/>
        </p:nvSpPr>
        <p:spPr>
          <a:xfrm>
            <a:off x="228599" y="1481300"/>
            <a:ext cx="4991400" cy="4994100"/>
          </a:xfrm>
          <a:prstGeom prst="rect">
            <a:avLst/>
          </a:prstGeom>
          <a:noFill/>
          <a:ln>
            <a:noFill/>
          </a:ln>
        </p:spPr>
        <p:txBody>
          <a:bodyPr spcFirstLastPara="1" wrap="square" lIns="91400" tIns="91400" rIns="91400" bIns="91400" anchor="ctr" anchorCtr="0">
            <a:noAutofit/>
          </a:bodyPr>
          <a:lstStyle/>
          <a:p>
            <a:pPr marL="101597" marR="0" lvl="0" indent="0" algn="ctr" rtl="0">
              <a:lnSpc>
                <a:spcPct val="80000"/>
              </a:lnSpc>
              <a:spcBef>
                <a:spcPts val="0"/>
              </a:spcBef>
              <a:spcAft>
                <a:spcPts val="0"/>
              </a:spcAft>
              <a:buClr>
                <a:srgbClr val="000000"/>
              </a:buClr>
              <a:buSzPts val="3600"/>
              <a:buFont typeface="Arial"/>
              <a:buNone/>
            </a:pPr>
            <a:r>
              <a:rPr lang="en-US" sz="2800" b="0" i="0" u="none" strike="noStrike" cap="none">
                <a:solidFill>
                  <a:schemeClr val="dk1"/>
                </a:solidFill>
                <a:latin typeface="Verdana"/>
                <a:ea typeface="Verdana"/>
                <a:cs typeface="Verdana"/>
                <a:sym typeface="Verdana"/>
              </a:rPr>
              <a:t>“Remember! Raise your hand before calling out an answer. Show me! </a:t>
            </a:r>
            <a:r>
              <a:rPr lang="en-US" sz="2800" b="0" i="1" u="none" strike="noStrike" cap="none">
                <a:solidFill>
                  <a:schemeClr val="dk1"/>
                </a:solidFill>
                <a:latin typeface="Verdana"/>
                <a:ea typeface="Verdana"/>
                <a:cs typeface="Verdana"/>
                <a:sym typeface="Verdana"/>
              </a:rPr>
              <a:t>”</a:t>
            </a:r>
            <a:endParaRPr sz="2800" b="0" i="0" u="none" strike="noStrike" cap="none">
              <a:solidFill>
                <a:schemeClr val="dk1"/>
              </a:solidFill>
              <a:latin typeface="Arial"/>
              <a:ea typeface="Arial"/>
              <a:cs typeface="Arial"/>
              <a:sym typeface="Arial"/>
            </a:endParaRPr>
          </a:p>
          <a:p>
            <a:pPr marL="101597" marR="0" lvl="0" indent="0" algn="l" rtl="0">
              <a:lnSpc>
                <a:spcPct val="80000"/>
              </a:lnSpc>
              <a:spcBef>
                <a:spcPts val="0"/>
              </a:spcBef>
              <a:spcAft>
                <a:spcPts val="0"/>
              </a:spcAft>
              <a:buClr>
                <a:srgbClr val="000000"/>
              </a:buClr>
              <a:buSzPts val="1733"/>
              <a:buFont typeface="Arial"/>
              <a:buNone/>
            </a:pPr>
            <a:endParaRPr sz="1733"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241" name="Google Shape;241;p46"/>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Let’s Practice! </a:t>
            </a:r>
            <a:endParaRPr/>
          </a:p>
        </p:txBody>
      </p:sp>
      <p:pic>
        <p:nvPicPr>
          <p:cNvPr id="242" name="Google Shape;242;p46" descr="A person swimming in a pool&#10;&#10;Description automatically generated with medium confidence"/>
          <p:cNvPicPr preferRelativeResize="0"/>
          <p:nvPr/>
        </p:nvPicPr>
        <p:blipFill>
          <a:blip r:embed="rId3">
            <a:alphaModFix/>
          </a:blip>
          <a:stretch>
            <a:fillRect/>
          </a:stretch>
        </p:blipFill>
        <p:spPr>
          <a:xfrm>
            <a:off x="5827803" y="1481300"/>
            <a:ext cx="2958825" cy="44393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7"/>
          <p:cNvSpPr txBox="1"/>
          <p:nvPr/>
        </p:nvSpPr>
        <p:spPr>
          <a:xfrm>
            <a:off x="228600" y="1879301"/>
            <a:ext cx="8686800" cy="1228200"/>
          </a:xfrm>
          <a:prstGeom prst="rect">
            <a:avLst/>
          </a:prstGeom>
          <a:noFill/>
          <a:ln>
            <a:noFill/>
          </a:ln>
        </p:spPr>
        <p:txBody>
          <a:bodyPr spcFirstLastPara="1" wrap="square" lIns="91400" tIns="91400" rIns="91400" bIns="91400" anchor="ctr" anchorCtr="0">
            <a:noAutofit/>
          </a:bodyPr>
          <a:lstStyle/>
          <a:p>
            <a:pPr marL="0" marR="0" lvl="0" indent="0" algn="ctr" rtl="0">
              <a:lnSpc>
                <a:spcPct val="80000"/>
              </a:lnSpc>
              <a:spcBef>
                <a:spcPts val="0"/>
              </a:spcBef>
              <a:spcAft>
                <a:spcPts val="0"/>
              </a:spcAft>
              <a:buClr>
                <a:srgbClr val="000000"/>
              </a:buClr>
              <a:buSzPts val="3600"/>
              <a:buFont typeface="Arial"/>
              <a:buNone/>
            </a:pPr>
            <a:r>
              <a:rPr lang="en-US" sz="2800" b="0" i="0" u="none" strike="noStrike" cap="none">
                <a:solidFill>
                  <a:schemeClr val="dk1"/>
                </a:solidFill>
                <a:latin typeface="Verdana"/>
                <a:ea typeface="Verdana"/>
                <a:cs typeface="Verdana"/>
                <a:sym typeface="Verdana"/>
              </a:rPr>
              <a:t>“You are so messy. You need to get organized.”</a:t>
            </a:r>
            <a:endParaRPr sz="2800" b="0" i="0" u="none" strike="noStrike" cap="none">
              <a:solidFill>
                <a:schemeClr val="dk1"/>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1733"/>
              <a:buFont typeface="Arial"/>
              <a:buNone/>
            </a:pPr>
            <a:endParaRPr sz="1733" b="0" i="0" u="none" strike="noStrike" cap="none">
              <a:solidFill>
                <a:srgbClr val="026638"/>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248" name="Google Shape;248;p47"/>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1, 2, 3…. Let’s Practice! </a:t>
            </a:r>
            <a:endParaRPr dirty="0"/>
          </a:p>
        </p:txBody>
      </p:sp>
      <p:pic>
        <p:nvPicPr>
          <p:cNvPr id="249" name="Google Shape;249;p47" descr="A blanket with a hat and sunglasses on it&#10;&#10;Description automatically generated with low confidence"/>
          <p:cNvPicPr preferRelativeResize="0"/>
          <p:nvPr/>
        </p:nvPicPr>
        <p:blipFill>
          <a:blip r:embed="rId3">
            <a:alphaModFix/>
          </a:blip>
          <a:stretch>
            <a:fillRect/>
          </a:stretch>
        </p:blipFill>
        <p:spPr>
          <a:xfrm>
            <a:off x="1391150" y="2954425"/>
            <a:ext cx="5746152" cy="38307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30"/>
          <p:cNvSpPr txBox="1">
            <a:spLocks noGrp="1"/>
          </p:cNvSpPr>
          <p:nvPr>
            <p:ph type="body" idx="1"/>
          </p:nvPr>
        </p:nvSpPr>
        <p:spPr>
          <a:xfrm>
            <a:off x="457201" y="1600201"/>
            <a:ext cx="4038600" cy="4571999"/>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560"/>
              </a:spcBef>
              <a:spcAft>
                <a:spcPts val="0"/>
              </a:spcAft>
              <a:buSzPts val="2800"/>
              <a:buChar char="•"/>
            </a:pPr>
            <a:r>
              <a:rPr lang="en-US" sz="2400" dirty="0"/>
              <a:t>Understand the power and importance of feedback in a classroom setting</a:t>
            </a:r>
            <a:endParaRPr dirty="0"/>
          </a:p>
          <a:p>
            <a:pPr marL="457200" lvl="0" indent="-406400" algn="l" rtl="0">
              <a:lnSpc>
                <a:spcPct val="100000"/>
              </a:lnSpc>
              <a:spcBef>
                <a:spcPts val="560"/>
              </a:spcBef>
              <a:spcAft>
                <a:spcPts val="0"/>
              </a:spcAft>
              <a:buSzPts val="2800"/>
              <a:buChar char="•"/>
            </a:pPr>
            <a:r>
              <a:rPr lang="en-US" sz="2400" dirty="0"/>
              <a:t>Be able to identify and use examples of behavior specific praise statements</a:t>
            </a:r>
            <a:endParaRPr sz="2400" dirty="0"/>
          </a:p>
        </p:txBody>
      </p:sp>
      <p:sp>
        <p:nvSpPr>
          <p:cNvPr id="109" name="Google Shape;109;p30"/>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Learning Intentions</a:t>
            </a:r>
            <a:endParaRPr/>
          </a:p>
        </p:txBody>
      </p:sp>
      <p:sp>
        <p:nvSpPr>
          <p:cNvPr id="111" name="Google Shape;111;p30"/>
          <p:cNvSpPr txBox="1">
            <a:spLocks noGrp="1"/>
          </p:cNvSpPr>
          <p:nvPr>
            <p:ph type="body" idx="4294967295"/>
          </p:nvPr>
        </p:nvSpPr>
        <p:spPr>
          <a:xfrm>
            <a:off x="5105400" y="1600200"/>
            <a:ext cx="4038600" cy="3352800"/>
          </a:xfrm>
          <a:prstGeom prst="rect">
            <a:avLst/>
          </a:prstGeom>
          <a:noFill/>
          <a:ln>
            <a:noFill/>
          </a:ln>
        </p:spPr>
        <p:txBody>
          <a:bodyPr spcFirstLastPara="1" wrap="square" lIns="91425" tIns="45700" rIns="91425" bIns="45700" anchor="t" anchorCtr="0">
            <a:normAutofit fontScale="92500" lnSpcReduction="20000"/>
          </a:bodyPr>
          <a:lstStyle/>
          <a:p>
            <a:pPr marL="457200" lvl="0" indent="-406400" algn="l" rtl="0">
              <a:lnSpc>
                <a:spcPct val="100000"/>
              </a:lnSpc>
              <a:spcBef>
                <a:spcPts val="560"/>
              </a:spcBef>
              <a:spcAft>
                <a:spcPts val="0"/>
              </a:spcAft>
              <a:buSzPct val="117647"/>
              <a:buChar char="•"/>
            </a:pPr>
            <a:r>
              <a:rPr lang="en-US" sz="2800"/>
              <a:t>Identify steps of effective error correction</a:t>
            </a:r>
            <a:endParaRPr sz="2800"/>
          </a:p>
          <a:p>
            <a:pPr marL="457200" lvl="0" indent="-406400" algn="l" rtl="0">
              <a:lnSpc>
                <a:spcPct val="100000"/>
              </a:lnSpc>
              <a:spcBef>
                <a:spcPts val="560"/>
              </a:spcBef>
              <a:spcAft>
                <a:spcPts val="0"/>
              </a:spcAft>
              <a:buSzPct val="117647"/>
              <a:buChar char="•"/>
            </a:pPr>
            <a:r>
              <a:rPr lang="en-US" sz="2800"/>
              <a:t>Explore examples of how to use effective feedback strategies within the ‘group’ to build community, collaboration, and citizenship!</a:t>
            </a:r>
            <a:endParaRPr sz="2800"/>
          </a:p>
          <a:p>
            <a:pPr marL="457200" lvl="0" indent="-228600" algn="l" rtl="0">
              <a:lnSpc>
                <a:spcPct val="100000"/>
              </a:lnSpc>
              <a:spcBef>
                <a:spcPts val="560"/>
              </a:spcBef>
              <a:spcAft>
                <a:spcPts val="0"/>
              </a:spcAft>
              <a:buClr>
                <a:schemeClr val="dk1"/>
              </a:buClr>
              <a:buSzPct val="117647"/>
              <a:buNone/>
            </a:pPr>
            <a:endParaRPr/>
          </a:p>
        </p:txBody>
      </p:sp>
      <p:pic>
        <p:nvPicPr>
          <p:cNvPr id="112" name="Google Shape;112;p30" descr="3,568,622 Summer Beach Stock Photos - Free &amp; Royalty-Free Stock Photos from  Dreamstime"/>
          <p:cNvPicPr preferRelativeResize="0"/>
          <p:nvPr/>
        </p:nvPicPr>
        <p:blipFill rotWithShape="1">
          <a:blip r:embed="rId3">
            <a:alphaModFix/>
          </a:blip>
          <a:srcRect/>
          <a:stretch/>
        </p:blipFill>
        <p:spPr>
          <a:xfrm>
            <a:off x="2974750" y="4881675"/>
            <a:ext cx="2701374" cy="17999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8"/>
          <p:cNvSpPr txBox="1"/>
          <p:nvPr/>
        </p:nvSpPr>
        <p:spPr>
          <a:xfrm>
            <a:off x="713400" y="1371600"/>
            <a:ext cx="8202000" cy="2132700"/>
          </a:xfrm>
          <a:prstGeom prst="rect">
            <a:avLst/>
          </a:prstGeom>
          <a:noFill/>
          <a:ln>
            <a:noFill/>
          </a:ln>
        </p:spPr>
        <p:txBody>
          <a:bodyPr spcFirstLastPara="1" wrap="square" lIns="91400" tIns="91400" rIns="91400" bIns="91400" anchor="ctr" anchorCtr="0">
            <a:noAutofit/>
          </a:bodyPr>
          <a:lstStyle/>
          <a:p>
            <a:pPr marL="101597" marR="0" lvl="0" indent="0" algn="l" rtl="0">
              <a:lnSpc>
                <a:spcPct val="80000"/>
              </a:lnSpc>
              <a:spcBef>
                <a:spcPts val="0"/>
              </a:spcBef>
              <a:spcAft>
                <a:spcPts val="0"/>
              </a:spcAft>
              <a:buClr>
                <a:srgbClr val="000000"/>
              </a:buClr>
              <a:buSzPts val="2433"/>
              <a:buFont typeface="Arial"/>
              <a:buNone/>
            </a:pPr>
            <a:endParaRPr sz="2433" b="0" i="0" u="none" strike="noStrike" cap="none">
              <a:solidFill>
                <a:srgbClr val="02663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100"/>
              <a:buFont typeface="Arial"/>
              <a:buNone/>
            </a:pPr>
            <a:r>
              <a:rPr lang="en-US" sz="2700" b="0" i="0" u="none" strike="noStrike" cap="none">
                <a:solidFill>
                  <a:schemeClr val="dk1"/>
                </a:solidFill>
                <a:latin typeface="Verdana"/>
                <a:ea typeface="Verdana"/>
                <a:cs typeface="Verdana"/>
                <a:sym typeface="Verdana"/>
              </a:rPr>
              <a:t>“Use a whisper voice while working with your partner</a:t>
            </a:r>
            <a:r>
              <a:rPr lang="en-US" sz="2700" b="0" i="1" u="none" strike="noStrike" cap="none">
                <a:solidFill>
                  <a:schemeClr val="dk1"/>
                </a:solidFill>
                <a:latin typeface="Verdana"/>
                <a:ea typeface="Verdana"/>
                <a:cs typeface="Verdana"/>
                <a:sym typeface="Verdana"/>
              </a:rPr>
              <a:t>. </a:t>
            </a:r>
            <a:r>
              <a:rPr lang="en-US" sz="2700" b="0" i="0" u="none" strike="noStrike" cap="none">
                <a:solidFill>
                  <a:schemeClr val="dk1"/>
                </a:solidFill>
                <a:latin typeface="Verdana"/>
                <a:ea typeface="Verdana"/>
                <a:cs typeface="Verdana"/>
                <a:sym typeface="Verdana"/>
              </a:rPr>
              <a:t>We are working for 5 more minutes, so practice your whisper voice.</a:t>
            </a:r>
            <a:r>
              <a:rPr lang="en-US" sz="2700" b="0" i="1" u="none" strike="noStrike" cap="none">
                <a:solidFill>
                  <a:schemeClr val="dk1"/>
                </a:solidFill>
                <a:latin typeface="Verdana"/>
                <a:ea typeface="Verdana"/>
                <a:cs typeface="Verdana"/>
                <a:sym typeface="Verdana"/>
              </a:rPr>
              <a:t> </a:t>
            </a:r>
            <a:r>
              <a:rPr lang="en-US" sz="2700" b="0" i="0" u="none" strike="noStrike" cap="none">
                <a:solidFill>
                  <a:schemeClr val="dk1"/>
                </a:solidFill>
                <a:latin typeface="Verdana"/>
                <a:ea typeface="Verdana"/>
                <a:cs typeface="Verdana"/>
                <a:sym typeface="Verdana"/>
              </a:rPr>
              <a:t>I’m going to listen for it.” </a:t>
            </a:r>
            <a:endParaRPr sz="2700" b="0" i="0" u="none" strike="noStrike" cap="none">
              <a:solidFill>
                <a:schemeClr val="dk1"/>
              </a:solidFill>
              <a:latin typeface="Arial"/>
              <a:ea typeface="Arial"/>
              <a:cs typeface="Arial"/>
              <a:sym typeface="Arial"/>
            </a:endParaRPr>
          </a:p>
        </p:txBody>
      </p:sp>
      <p:sp>
        <p:nvSpPr>
          <p:cNvPr id="255" name="Google Shape;255;p48"/>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Let’s Practice Together </a:t>
            </a:r>
            <a:endParaRPr dirty="0"/>
          </a:p>
        </p:txBody>
      </p:sp>
      <p:pic>
        <p:nvPicPr>
          <p:cNvPr id="256" name="Google Shape;256;p48" descr="A pink flamingo float in the water&#10;&#10;Description automatically generated with low confidence"/>
          <p:cNvPicPr preferRelativeResize="0"/>
          <p:nvPr/>
        </p:nvPicPr>
        <p:blipFill>
          <a:blip r:embed="rId3">
            <a:alphaModFix/>
          </a:blip>
          <a:stretch>
            <a:fillRect/>
          </a:stretch>
        </p:blipFill>
        <p:spPr>
          <a:xfrm>
            <a:off x="2232700" y="3504300"/>
            <a:ext cx="2407726" cy="3210301"/>
          </a:xfrm>
          <a:prstGeom prst="rect">
            <a:avLst/>
          </a:prstGeom>
          <a:noFill/>
          <a:ln>
            <a:noFill/>
          </a:ln>
        </p:spPr>
      </p:pic>
      <p:pic>
        <p:nvPicPr>
          <p:cNvPr id="257" name="Google Shape;257;p48" descr="A pink flamingo float in the water&#10;&#10;Description automatically generated with low confidence">
            <a:extLst>
              <a:ext uri="{C183D7F6-B498-43B3-948B-1728B52AA6E4}">
                <adec:decorative xmlns:adec="http://schemas.microsoft.com/office/drawing/2017/decorative" xmlns="" val="0"/>
              </a:ext>
            </a:extLst>
          </p:cNvPr>
          <p:cNvPicPr preferRelativeResize="0"/>
          <p:nvPr/>
        </p:nvPicPr>
        <p:blipFill>
          <a:blip r:embed="rId3">
            <a:alphaModFix/>
          </a:blip>
          <a:stretch>
            <a:fillRect/>
          </a:stretch>
        </p:blipFill>
        <p:spPr>
          <a:xfrm flipH="1">
            <a:off x="4640437" y="3504300"/>
            <a:ext cx="2407726" cy="32103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9"/>
          <p:cNvSpPr txBox="1"/>
          <p:nvPr/>
        </p:nvSpPr>
        <p:spPr>
          <a:xfrm>
            <a:off x="4251350" y="2110150"/>
            <a:ext cx="4757100" cy="3165000"/>
          </a:xfrm>
          <a:prstGeom prst="rect">
            <a:avLst/>
          </a:prstGeom>
          <a:noFill/>
          <a:ln>
            <a:noFill/>
          </a:ln>
        </p:spPr>
        <p:txBody>
          <a:bodyPr spcFirstLastPara="1" wrap="square" lIns="91400" tIns="91400" rIns="91400" bIns="91400" anchor="ctr" anchorCtr="0">
            <a:noAutofit/>
          </a:bodyPr>
          <a:lstStyle/>
          <a:p>
            <a:pPr marL="457200" marR="0" lvl="0" indent="0" algn="l" rtl="0">
              <a:lnSpc>
                <a:spcPct val="100000"/>
              </a:lnSpc>
              <a:spcBef>
                <a:spcPts val="0"/>
              </a:spcBef>
              <a:spcAft>
                <a:spcPts val="0"/>
              </a:spcAft>
              <a:buClr>
                <a:srgbClr val="000000"/>
              </a:buClr>
              <a:buSzPts val="3600"/>
              <a:buFont typeface="Arial"/>
              <a:buNone/>
            </a:pPr>
            <a:r>
              <a:rPr lang="en-US" sz="2800" b="0" i="0" u="none" strike="noStrike" cap="none">
                <a:solidFill>
                  <a:schemeClr val="dk1"/>
                </a:solidFill>
                <a:latin typeface="Verdana"/>
                <a:ea typeface="Verdana"/>
                <a:cs typeface="Verdana"/>
                <a:sym typeface="Verdana"/>
              </a:rPr>
              <a:t>“Why are you always late? Why are you talking while I am talking?”</a:t>
            </a:r>
            <a:endParaRPr sz="2800" b="0" i="0" u="none" strike="noStrike" cap="none">
              <a:solidFill>
                <a:schemeClr val="dk1"/>
              </a:solidFill>
              <a:latin typeface="Arial"/>
              <a:ea typeface="Arial"/>
              <a:cs typeface="Arial"/>
              <a:sym typeface="Arial"/>
            </a:endParaRPr>
          </a:p>
          <a:p>
            <a:pPr marL="101597" marR="0" lvl="0" indent="0" algn="l" rtl="0">
              <a:lnSpc>
                <a:spcPct val="80000"/>
              </a:lnSpc>
              <a:spcBef>
                <a:spcPts val="0"/>
              </a:spcBef>
              <a:spcAft>
                <a:spcPts val="0"/>
              </a:spcAft>
              <a:buClr>
                <a:srgbClr val="000000"/>
              </a:buClr>
              <a:buSzPts val="3600"/>
              <a:buFont typeface="Arial"/>
              <a:buNone/>
            </a:pPr>
            <a:endParaRPr sz="3600" b="0" i="0" u="none" strike="noStrike" cap="none">
              <a:solidFill>
                <a:srgbClr val="00212C"/>
              </a:solidFill>
              <a:latin typeface="Verdana"/>
              <a:ea typeface="Verdana"/>
              <a:cs typeface="Verdana"/>
              <a:sym typeface="Verdana"/>
            </a:endParaRPr>
          </a:p>
          <a:p>
            <a:pPr marL="101597" marR="0" lvl="0" indent="0" algn="l" rtl="0">
              <a:lnSpc>
                <a:spcPct val="80000"/>
              </a:lnSpc>
              <a:spcBef>
                <a:spcPts val="0"/>
              </a:spcBef>
              <a:spcAft>
                <a:spcPts val="0"/>
              </a:spcAft>
              <a:buClr>
                <a:srgbClr val="000000"/>
              </a:buClr>
              <a:buSzPts val="1733"/>
              <a:buFont typeface="Arial"/>
              <a:buNone/>
            </a:pPr>
            <a:endParaRPr sz="1733" b="0" i="0" u="none" strike="noStrike" cap="none">
              <a:solidFill>
                <a:srgbClr val="026638"/>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263" name="Google Shape;263;p49"/>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 Practice </a:t>
            </a:r>
            <a:endParaRPr dirty="0"/>
          </a:p>
        </p:txBody>
      </p:sp>
      <p:pic>
        <p:nvPicPr>
          <p:cNvPr id="264" name="Google Shape;264;p49" descr="A couple of people sitting in chairs on a beach&#10;&#10;Description automatically generated with medium confidence"/>
          <p:cNvPicPr preferRelativeResize="0"/>
          <p:nvPr/>
        </p:nvPicPr>
        <p:blipFill>
          <a:blip r:embed="rId3">
            <a:alphaModFix/>
          </a:blip>
          <a:stretch>
            <a:fillRect/>
          </a:stretch>
        </p:blipFill>
        <p:spPr>
          <a:xfrm>
            <a:off x="555825" y="1557800"/>
            <a:ext cx="3454400" cy="5051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50"/>
          <p:cNvSpPr txBox="1"/>
          <p:nvPr/>
        </p:nvSpPr>
        <p:spPr>
          <a:xfrm>
            <a:off x="228600" y="1371602"/>
            <a:ext cx="8686800" cy="2927700"/>
          </a:xfrm>
          <a:prstGeom prst="rect">
            <a:avLst/>
          </a:prstGeom>
          <a:noFill/>
          <a:ln>
            <a:noFill/>
          </a:ln>
        </p:spPr>
        <p:txBody>
          <a:bodyPr spcFirstLastPara="1" wrap="square" lIns="91400" tIns="91400" rIns="91400" bIns="91400" anchor="ctr" anchorCtr="0">
            <a:noAutofit/>
          </a:bodyPr>
          <a:lstStyle/>
          <a:p>
            <a:pPr marL="101597" marR="0" lvl="0" indent="0" algn="ctr" rtl="0">
              <a:lnSpc>
                <a:spcPct val="80000"/>
              </a:lnSpc>
              <a:spcBef>
                <a:spcPts val="0"/>
              </a:spcBef>
              <a:spcAft>
                <a:spcPts val="0"/>
              </a:spcAft>
              <a:buClr>
                <a:srgbClr val="000000"/>
              </a:buClr>
              <a:buSzPts val="2433"/>
              <a:buFont typeface="Arial"/>
              <a:buNone/>
            </a:pPr>
            <a:endParaRPr sz="28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2900"/>
              <a:buFont typeface="Arial"/>
              <a:buNone/>
            </a:pPr>
            <a:r>
              <a:rPr lang="en-US" sz="2800" b="0" i="0" u="none" strike="noStrike" cap="none">
                <a:solidFill>
                  <a:schemeClr val="dk1"/>
                </a:solidFill>
                <a:latin typeface="Verdana"/>
                <a:ea typeface="Verdana"/>
                <a:cs typeface="Verdana"/>
                <a:sym typeface="Verdana"/>
              </a:rPr>
              <a:t>“A paragraph has a main idea sentence and at least three compelling supportive sentences</a:t>
            </a:r>
            <a:r>
              <a:rPr lang="en-US" sz="2800" b="0" i="1" u="none" strike="noStrike" cap="none">
                <a:solidFill>
                  <a:schemeClr val="dk1"/>
                </a:solidFill>
                <a:latin typeface="Verdana"/>
                <a:ea typeface="Verdana"/>
                <a:cs typeface="Verdana"/>
                <a:sym typeface="Verdana"/>
              </a:rPr>
              <a:t>. </a:t>
            </a:r>
            <a:r>
              <a:rPr lang="en-US" sz="2800" b="0" i="0" u="none" strike="noStrike" cap="none">
                <a:solidFill>
                  <a:schemeClr val="dk1"/>
                </a:solidFill>
                <a:latin typeface="Verdana"/>
                <a:ea typeface="Verdana"/>
                <a:cs typeface="Verdana"/>
                <a:sym typeface="Verdana"/>
              </a:rPr>
              <a:t>Does your paragraph follow this rule? How can you fix it? Right, it needs another supporting sentence.</a:t>
            </a:r>
            <a:r>
              <a:rPr lang="en-US" sz="2800" b="0" i="1" u="none" strike="noStrike" cap="none">
                <a:solidFill>
                  <a:schemeClr val="dk1"/>
                </a:solidFill>
                <a:latin typeface="Verdana"/>
                <a:ea typeface="Verdana"/>
                <a:cs typeface="Verdana"/>
                <a:sym typeface="Verdana"/>
              </a:rPr>
              <a:t> </a:t>
            </a:r>
            <a:r>
              <a:rPr lang="en-US" sz="2800" b="0" i="0" u="none" strike="noStrike" cap="none">
                <a:solidFill>
                  <a:schemeClr val="dk1"/>
                </a:solidFill>
                <a:latin typeface="Verdana"/>
                <a:ea typeface="Verdana"/>
                <a:cs typeface="Verdana"/>
                <a:sym typeface="Verdana"/>
              </a:rPr>
              <a:t>Go try it and then show me.”</a:t>
            </a:r>
            <a:endParaRPr sz="2800" b="0" i="0" u="none" strike="noStrike" cap="none">
              <a:solidFill>
                <a:schemeClr val="dk1"/>
              </a:solidFill>
              <a:latin typeface="Arial"/>
              <a:ea typeface="Arial"/>
              <a:cs typeface="Arial"/>
              <a:sym typeface="Arial"/>
            </a:endParaRPr>
          </a:p>
        </p:txBody>
      </p:sp>
      <p:sp>
        <p:nvSpPr>
          <p:cNvPr id="270" name="Google Shape;270;p50"/>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What do you think?</a:t>
            </a:r>
            <a:endParaRPr dirty="0"/>
          </a:p>
        </p:txBody>
      </p:sp>
      <p:pic>
        <p:nvPicPr>
          <p:cNvPr id="271" name="Google Shape;271;p50" descr="A person with a towel around his neck&#10;&#10;Description automatically generated"/>
          <p:cNvPicPr preferRelativeResize="0"/>
          <p:nvPr/>
        </p:nvPicPr>
        <p:blipFill>
          <a:blip r:embed="rId3">
            <a:alphaModFix/>
          </a:blip>
          <a:stretch>
            <a:fillRect/>
          </a:stretch>
        </p:blipFill>
        <p:spPr>
          <a:xfrm>
            <a:off x="3445051" y="4171148"/>
            <a:ext cx="2253896" cy="225389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51"/>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Practice Makes Permanent! </a:t>
            </a:r>
            <a:endParaRPr dirty="0"/>
          </a:p>
        </p:txBody>
      </p:sp>
      <p:pic>
        <p:nvPicPr>
          <p:cNvPr id="277" name="Google Shape;277;p51">
            <a:extLst>
              <a:ext uri="{C183D7F6-B498-43B3-948B-1728B52AA6E4}">
                <adec:decorative xmlns:adec="http://schemas.microsoft.com/office/drawing/2017/decorative" xmlns="" val="1"/>
              </a:ext>
            </a:extLst>
          </p:cNvPr>
          <p:cNvPicPr preferRelativeResize="0"/>
          <p:nvPr/>
        </p:nvPicPr>
        <p:blipFill>
          <a:blip r:embed="rId3">
            <a:alphaModFix/>
          </a:blip>
          <a:stretch>
            <a:fillRect/>
          </a:stretch>
        </p:blipFill>
        <p:spPr>
          <a:xfrm>
            <a:off x="294800" y="1754025"/>
            <a:ext cx="8533700" cy="4116839"/>
          </a:xfrm>
          <a:prstGeom prst="rect">
            <a:avLst/>
          </a:prstGeom>
          <a:noFill/>
          <a:ln>
            <a:noFill/>
          </a:ln>
        </p:spPr>
      </p:pic>
      <p:sp>
        <p:nvSpPr>
          <p:cNvPr id="278" name="Google Shape;278;p51"/>
          <p:cNvSpPr txBox="1"/>
          <p:nvPr/>
        </p:nvSpPr>
        <p:spPr>
          <a:xfrm>
            <a:off x="2885950" y="2730875"/>
            <a:ext cx="5663400" cy="2797089"/>
          </a:xfrm>
          <a:prstGeom prst="rect">
            <a:avLst/>
          </a:prstGeom>
          <a:noFill/>
          <a:ln>
            <a:noFill/>
          </a:ln>
        </p:spPr>
        <p:txBody>
          <a:bodyPr spcFirstLastPara="1" wrap="square" lIns="91400" tIns="91400" rIns="91400" bIns="91400" anchor="ctr" anchorCtr="0">
            <a:noAutofit/>
          </a:bodyPr>
          <a:lstStyle/>
          <a:p>
            <a:pPr marL="101597" marR="0" lvl="0" indent="0" algn="ctr" rtl="0">
              <a:lnSpc>
                <a:spcPct val="80000"/>
              </a:lnSpc>
              <a:spcBef>
                <a:spcPts val="0"/>
              </a:spcBef>
              <a:spcAft>
                <a:spcPts val="0"/>
              </a:spcAft>
              <a:buClr>
                <a:srgbClr val="000000"/>
              </a:buClr>
              <a:buSzPts val="4700"/>
              <a:buFont typeface="Arial"/>
              <a:buNone/>
            </a:pPr>
            <a:r>
              <a:rPr lang="en-US" sz="2800" b="0" i="0" u="none" strike="noStrike" cap="none" dirty="0">
                <a:solidFill>
                  <a:srgbClr val="00212C"/>
                </a:solidFill>
                <a:latin typeface="Verdana"/>
                <a:ea typeface="Verdana"/>
                <a:cs typeface="Verdana"/>
                <a:sym typeface="Verdana"/>
              </a:rPr>
              <a:t>“</a:t>
            </a:r>
            <a:r>
              <a:rPr lang="en-US" sz="2800" b="0" i="0" u="none" strike="noStrike" cap="none" dirty="0">
                <a:solidFill>
                  <a:schemeClr val="dk1"/>
                </a:solidFill>
                <a:latin typeface="Verdana"/>
                <a:ea typeface="Verdana"/>
                <a:cs typeface="Verdana"/>
                <a:sym typeface="Verdana"/>
              </a:rPr>
              <a:t>Sharon, Kandy, Regina, you need to go back and rewrite that paragraph. It is incomplete.</a:t>
            </a:r>
            <a:r>
              <a:rPr lang="en-US" sz="2800" b="0" i="0" u="none" strike="noStrike" cap="none" dirty="0">
                <a:solidFill>
                  <a:srgbClr val="00212C"/>
                </a:solidFill>
                <a:latin typeface="Verdana"/>
                <a:ea typeface="Verdana"/>
                <a:cs typeface="Verdana"/>
                <a:sym typeface="Verdana"/>
              </a:rPr>
              <a:t>”</a:t>
            </a: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2"/>
          <p:cNvSpPr txBox="1"/>
          <p:nvPr/>
        </p:nvSpPr>
        <p:spPr>
          <a:xfrm>
            <a:off x="228600" y="1625450"/>
            <a:ext cx="4959000" cy="4762500"/>
          </a:xfrm>
          <a:prstGeom prst="rect">
            <a:avLst/>
          </a:prstGeom>
          <a:noFill/>
          <a:ln>
            <a:noFill/>
          </a:ln>
        </p:spPr>
        <p:txBody>
          <a:bodyPr spcFirstLastPara="1" wrap="square" lIns="91400" tIns="91400" rIns="91400" bIns="91400" anchor="ctr" anchorCtr="0">
            <a:noAutofit/>
          </a:bodyPr>
          <a:lstStyle/>
          <a:p>
            <a:pPr marL="101597" marR="0" lvl="0" indent="0" algn="ctr" rtl="0">
              <a:lnSpc>
                <a:spcPct val="80000"/>
              </a:lnSpc>
              <a:spcBef>
                <a:spcPts val="0"/>
              </a:spcBef>
              <a:spcAft>
                <a:spcPts val="0"/>
              </a:spcAft>
              <a:buClr>
                <a:srgbClr val="000000"/>
              </a:buClr>
              <a:buSzPts val="2433"/>
              <a:buFont typeface="Arial"/>
              <a:buNone/>
            </a:pPr>
            <a:endParaRPr sz="28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3000"/>
              <a:buFont typeface="Arial"/>
              <a:buNone/>
            </a:pPr>
            <a:r>
              <a:rPr lang="en-US" sz="2800" b="0" i="0" u="none" strike="noStrike" cap="none">
                <a:solidFill>
                  <a:schemeClr val="dk1"/>
                </a:solidFill>
                <a:latin typeface="Verdana"/>
                <a:ea typeface="Verdana"/>
                <a:cs typeface="Verdana"/>
                <a:sym typeface="Verdana"/>
              </a:rPr>
              <a:t>“I can tell you are getting frustrated. Remember, you can use your break card or move to a quieter space</a:t>
            </a:r>
            <a:r>
              <a:rPr lang="en-US" sz="2800" b="0" i="1" u="none" strike="noStrike" cap="none">
                <a:solidFill>
                  <a:schemeClr val="dk1"/>
                </a:solidFill>
                <a:latin typeface="Verdana"/>
                <a:ea typeface="Verdana"/>
                <a:cs typeface="Verdana"/>
                <a:sym typeface="Verdana"/>
              </a:rPr>
              <a:t>. </a:t>
            </a:r>
            <a:r>
              <a:rPr lang="en-US" sz="2800" b="0" i="0" u="none" strike="noStrike" cap="none">
                <a:solidFill>
                  <a:schemeClr val="dk1"/>
                </a:solidFill>
                <a:latin typeface="Verdana"/>
                <a:ea typeface="Verdana"/>
                <a:cs typeface="Verdana"/>
                <a:sym typeface="Verdana"/>
              </a:rPr>
              <a:t>Why don’t you try that and see if that helps! Next time don’t forget to use the card or space! It’s there for you!”</a:t>
            </a:r>
            <a:endParaRPr sz="28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100"/>
              <a:buFont typeface="Arial"/>
              <a:buNone/>
            </a:pPr>
            <a:endParaRPr sz="2800" b="0" i="0" u="none" strike="noStrike" cap="none">
              <a:solidFill>
                <a:srgbClr val="00212C"/>
              </a:solidFill>
              <a:latin typeface="Verdana"/>
              <a:ea typeface="Verdana"/>
              <a:cs typeface="Verdana"/>
              <a:sym typeface="Verdana"/>
            </a:endParaRPr>
          </a:p>
        </p:txBody>
      </p:sp>
      <p:sp>
        <p:nvSpPr>
          <p:cNvPr id="284" name="Google Shape;284;p52"/>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Practice Time</a:t>
            </a:r>
            <a:r>
              <a:rPr lang="en-US" dirty="0"/>
              <a:t>! </a:t>
            </a:r>
            <a:endParaRPr dirty="0"/>
          </a:p>
        </p:txBody>
      </p:sp>
      <p:pic>
        <p:nvPicPr>
          <p:cNvPr id="285" name="Google Shape;285;p52" descr="Sunglasses on the sand&#10;&#10;Description automatically generated with low confidence"/>
          <p:cNvPicPr preferRelativeResize="0"/>
          <p:nvPr/>
        </p:nvPicPr>
        <p:blipFill>
          <a:blip r:embed="rId3">
            <a:alphaModFix/>
          </a:blip>
          <a:stretch>
            <a:fillRect/>
          </a:stretch>
        </p:blipFill>
        <p:spPr>
          <a:xfrm>
            <a:off x="5371025" y="2501500"/>
            <a:ext cx="3651600" cy="243561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53" descr="picture of article about behavior charts, with title beginning &quot;Tear Down Your&quot;"/>
          <p:cNvPicPr preferRelativeResize="0"/>
          <p:nvPr/>
        </p:nvPicPr>
        <p:blipFill rotWithShape="1">
          <a:blip r:embed="rId3">
            <a:alphaModFix/>
          </a:blip>
          <a:srcRect l="13423" t="15660" r="60118" b="19931"/>
          <a:stretch/>
        </p:blipFill>
        <p:spPr>
          <a:xfrm>
            <a:off x="1699563" y="1762575"/>
            <a:ext cx="5744875" cy="3993776"/>
          </a:xfrm>
          <a:prstGeom prst="rect">
            <a:avLst/>
          </a:prstGeom>
          <a:noFill/>
          <a:ln w="19050" cap="flat" cmpd="sng">
            <a:solidFill>
              <a:schemeClr val="accent5"/>
            </a:solidFill>
            <a:prstDash val="solid"/>
            <a:round/>
            <a:headEnd type="none" w="sm" len="sm"/>
            <a:tailEnd type="none" w="sm" len="sm"/>
          </a:ln>
        </p:spPr>
      </p:pic>
      <p:sp>
        <p:nvSpPr>
          <p:cNvPr id="291" name="Google Shape;291;p53"/>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Educational Leadership – </a:t>
            </a:r>
            <a:br>
              <a:rPr lang="en-US"/>
            </a:br>
            <a:r>
              <a:rPr lang="en-US"/>
              <a:t>September 2018 – pg. 69 or 81</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54" descr="stop sign"/>
          <p:cNvPicPr preferRelativeResize="0"/>
          <p:nvPr/>
        </p:nvPicPr>
        <p:blipFill rotWithShape="1">
          <a:blip r:embed="rId3">
            <a:alphaModFix/>
          </a:blip>
          <a:srcRect/>
          <a:stretch/>
        </p:blipFill>
        <p:spPr>
          <a:xfrm>
            <a:off x="6298642" y="3131127"/>
            <a:ext cx="1524000" cy="1524000"/>
          </a:xfrm>
          <a:prstGeom prst="rect">
            <a:avLst/>
          </a:prstGeom>
          <a:noFill/>
          <a:ln>
            <a:noFill/>
          </a:ln>
        </p:spPr>
      </p:pic>
      <p:sp>
        <p:nvSpPr>
          <p:cNvPr id="297" name="Google Shape;297;p54"/>
          <p:cNvSpPr txBox="1">
            <a:spLocks noGrp="1"/>
          </p:cNvSpPr>
          <p:nvPr>
            <p:ph type="body" idx="1"/>
          </p:nvPr>
        </p:nvSpPr>
        <p:spPr>
          <a:xfrm>
            <a:off x="457199" y="1693719"/>
            <a:ext cx="8229600" cy="4571999"/>
          </a:xfrm>
          <a:prstGeom prst="rect">
            <a:avLst/>
          </a:prstGeom>
          <a:noFill/>
          <a:ln>
            <a:noFill/>
          </a:ln>
        </p:spPr>
        <p:txBody>
          <a:bodyPr spcFirstLastPara="1" wrap="square" lIns="91425" tIns="45700" rIns="91425" bIns="45700" anchor="t" anchorCtr="0">
            <a:normAutofit fontScale="85000" lnSpcReduction="10000"/>
          </a:bodyPr>
          <a:lstStyle/>
          <a:p>
            <a:pPr marL="457200" lvl="0" indent="-342900" algn="l" rtl="0">
              <a:lnSpc>
                <a:spcPct val="120000"/>
              </a:lnSpc>
              <a:spcBef>
                <a:spcPts val="360"/>
              </a:spcBef>
              <a:spcAft>
                <a:spcPts val="0"/>
              </a:spcAft>
              <a:buSzPct val="68311"/>
              <a:buChar char="•"/>
            </a:pPr>
            <a:r>
              <a:rPr lang="en-US" sz="3100" dirty="0"/>
              <a:t>Do not align with VTSS if used in a punitive manner </a:t>
            </a:r>
            <a:endParaRPr dirty="0"/>
          </a:p>
          <a:p>
            <a:pPr marL="457200" lvl="0" indent="-342900" algn="l" rtl="0">
              <a:lnSpc>
                <a:spcPct val="170000"/>
              </a:lnSpc>
              <a:spcBef>
                <a:spcPts val="360"/>
              </a:spcBef>
              <a:spcAft>
                <a:spcPts val="0"/>
              </a:spcAft>
              <a:buSzPct val="68311"/>
              <a:buChar char="•"/>
            </a:pPr>
            <a:r>
              <a:rPr lang="en-US" sz="3100" dirty="0"/>
              <a:t>Clip up, not down, send only positive messages</a:t>
            </a:r>
            <a:endParaRPr dirty="0"/>
          </a:p>
          <a:p>
            <a:pPr marL="457200" lvl="0" indent="-342900" algn="l" rtl="0">
              <a:lnSpc>
                <a:spcPct val="170000"/>
              </a:lnSpc>
              <a:spcBef>
                <a:spcPts val="360"/>
              </a:spcBef>
              <a:spcAft>
                <a:spcPts val="0"/>
              </a:spcAft>
              <a:buSzPct val="68311"/>
              <a:buChar char="•"/>
            </a:pPr>
            <a:r>
              <a:rPr lang="en-US" sz="3100" dirty="0"/>
              <a:t>Use with reward system </a:t>
            </a:r>
            <a:endParaRPr dirty="0"/>
          </a:p>
          <a:p>
            <a:pPr marL="457200" lvl="0" indent="-342900" algn="l" rtl="0">
              <a:lnSpc>
                <a:spcPct val="110000"/>
              </a:lnSpc>
              <a:spcBef>
                <a:spcPts val="360"/>
              </a:spcBef>
              <a:spcAft>
                <a:spcPts val="0"/>
              </a:spcAft>
              <a:buSzPct val="68311"/>
              <a:buChar char="•"/>
            </a:pPr>
            <a:r>
              <a:rPr lang="en-US" sz="3100" dirty="0"/>
              <a:t>May not be necessary if all other </a:t>
            </a:r>
            <a:endParaRPr dirty="0"/>
          </a:p>
          <a:p>
            <a:pPr marL="114300" lvl="0" indent="0" algn="l" rtl="0">
              <a:lnSpc>
                <a:spcPct val="110000"/>
              </a:lnSpc>
              <a:spcBef>
                <a:spcPts val="360"/>
              </a:spcBef>
              <a:spcAft>
                <a:spcPts val="0"/>
              </a:spcAft>
              <a:buSzPct val="68311"/>
              <a:buNone/>
            </a:pPr>
            <a:r>
              <a:rPr lang="en-US" sz="3100" dirty="0"/>
              <a:t>   practices are in place</a:t>
            </a:r>
            <a:endParaRPr dirty="0"/>
          </a:p>
          <a:p>
            <a:pPr marL="114300" lvl="0" indent="0" algn="l" rtl="0">
              <a:lnSpc>
                <a:spcPct val="100000"/>
              </a:lnSpc>
              <a:spcBef>
                <a:spcPts val="360"/>
              </a:spcBef>
              <a:spcAft>
                <a:spcPts val="0"/>
              </a:spcAft>
              <a:buSzPct val="66176"/>
              <a:buNone/>
            </a:pPr>
            <a:endParaRPr dirty="0"/>
          </a:p>
          <a:p>
            <a:pPr marL="457200" lvl="0" indent="-342900" algn="l" rtl="0">
              <a:lnSpc>
                <a:spcPct val="100000"/>
              </a:lnSpc>
              <a:spcBef>
                <a:spcPts val="360"/>
              </a:spcBef>
              <a:spcAft>
                <a:spcPts val="0"/>
              </a:spcAft>
              <a:buSzPct val="75630"/>
              <a:buChar char="•"/>
            </a:pPr>
            <a:r>
              <a:rPr lang="en-US" sz="2800" dirty="0"/>
              <a:t>Are there other ways to provide feedback to students that are focused on teaching the desired behavior?  Of course! We just showed you!</a:t>
            </a:r>
            <a:endParaRPr dirty="0"/>
          </a:p>
          <a:p>
            <a:pPr marL="457200" lvl="0" indent="-228600" algn="l" rtl="0">
              <a:lnSpc>
                <a:spcPct val="100000"/>
              </a:lnSpc>
              <a:spcBef>
                <a:spcPts val="360"/>
              </a:spcBef>
              <a:spcAft>
                <a:spcPts val="0"/>
              </a:spcAft>
              <a:buSzPct val="66176"/>
              <a:buNone/>
            </a:pPr>
            <a:endParaRPr dirty="0"/>
          </a:p>
        </p:txBody>
      </p:sp>
      <p:sp>
        <p:nvSpPr>
          <p:cNvPr id="298" name="Google Shape;298;p54"/>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DOJO – Clip Charts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5"/>
          <p:cNvSpPr txBox="1">
            <a:spLocks noGrp="1"/>
          </p:cNvSpPr>
          <p:nvPr>
            <p:ph type="body" idx="1"/>
          </p:nvPr>
        </p:nvSpPr>
        <p:spPr>
          <a:xfrm>
            <a:off x="457201" y="1600201"/>
            <a:ext cx="4736099" cy="4571999"/>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360"/>
              </a:spcBef>
              <a:spcAft>
                <a:spcPts val="0"/>
              </a:spcAft>
              <a:buSzPts val="2400"/>
              <a:buChar char="•"/>
            </a:pPr>
            <a:r>
              <a:rPr lang="en-US" sz="2400" dirty="0"/>
              <a:t>Use only for positive communication with families </a:t>
            </a:r>
            <a:endParaRPr sz="2400" dirty="0"/>
          </a:p>
          <a:p>
            <a:pPr marL="457200" lvl="0" indent="0" algn="l" rtl="0">
              <a:lnSpc>
                <a:spcPct val="100000"/>
              </a:lnSpc>
              <a:spcBef>
                <a:spcPts val="360"/>
              </a:spcBef>
              <a:spcAft>
                <a:spcPts val="0"/>
              </a:spcAft>
              <a:buNone/>
            </a:pPr>
            <a:endParaRPr sz="2400" dirty="0"/>
          </a:p>
          <a:p>
            <a:pPr marL="457200" lvl="0" indent="-381000" algn="l" rtl="0">
              <a:lnSpc>
                <a:spcPct val="100000"/>
              </a:lnSpc>
              <a:spcBef>
                <a:spcPts val="360"/>
              </a:spcBef>
              <a:spcAft>
                <a:spcPts val="0"/>
              </a:spcAft>
              <a:buSzPts val="2400"/>
              <a:buChar char="•"/>
            </a:pPr>
            <a:r>
              <a:rPr lang="en-US" sz="2400" dirty="0"/>
              <a:t>Use specific statements that align to expected behaviors</a:t>
            </a:r>
            <a:endParaRPr sz="2400" dirty="0"/>
          </a:p>
          <a:p>
            <a:pPr marL="457200" lvl="0" indent="0" algn="l" rtl="0">
              <a:lnSpc>
                <a:spcPct val="100000"/>
              </a:lnSpc>
              <a:spcBef>
                <a:spcPts val="360"/>
              </a:spcBef>
              <a:spcAft>
                <a:spcPts val="0"/>
              </a:spcAft>
              <a:buNone/>
            </a:pPr>
            <a:endParaRPr sz="2400" dirty="0"/>
          </a:p>
          <a:p>
            <a:pPr marL="457200" lvl="0" indent="-381000" algn="l" rtl="0">
              <a:lnSpc>
                <a:spcPct val="100000"/>
              </a:lnSpc>
              <a:spcBef>
                <a:spcPts val="360"/>
              </a:spcBef>
              <a:spcAft>
                <a:spcPts val="0"/>
              </a:spcAft>
              <a:buSzPts val="2400"/>
              <a:buChar char="•"/>
            </a:pPr>
            <a:r>
              <a:rPr lang="en-US" sz="2400" dirty="0"/>
              <a:t>Only give points DO NOT remove points. </a:t>
            </a:r>
            <a:endParaRPr sz="2400" dirty="0"/>
          </a:p>
        </p:txBody>
      </p:sp>
      <p:sp>
        <p:nvSpPr>
          <p:cNvPr id="304" name="Google Shape;304;p55"/>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DOJO</a:t>
            </a:r>
            <a:endParaRPr/>
          </a:p>
        </p:txBody>
      </p:sp>
      <p:pic>
        <p:nvPicPr>
          <p:cNvPr id="305" name="Google Shape;305;p55" descr="A bird standing on rocks near a sign&#10;&#10;Description automatically generated with low confidence"/>
          <p:cNvPicPr preferRelativeResize="0"/>
          <p:nvPr/>
        </p:nvPicPr>
        <p:blipFill rotWithShape="1">
          <a:blip r:embed="rId3">
            <a:alphaModFix/>
          </a:blip>
          <a:srcRect l="-2120" r="-36498"/>
          <a:stretch/>
        </p:blipFill>
        <p:spPr>
          <a:xfrm>
            <a:off x="5193301" y="1799823"/>
            <a:ext cx="4979400" cy="3464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6"/>
          <p:cNvSpPr txBox="1"/>
          <p:nvPr/>
        </p:nvSpPr>
        <p:spPr>
          <a:xfrm>
            <a:off x="259200" y="1469250"/>
            <a:ext cx="7970400" cy="3919500"/>
          </a:xfrm>
          <a:prstGeom prst="rect">
            <a:avLst/>
          </a:prstGeom>
          <a:noFill/>
          <a:ln>
            <a:noFill/>
          </a:ln>
        </p:spPr>
        <p:txBody>
          <a:bodyPr spcFirstLastPara="1" wrap="square" lIns="91400" tIns="91400" rIns="91400" bIns="91400" anchor="t" anchorCtr="0">
            <a:noAutofit/>
          </a:bodyPr>
          <a:lstStyle/>
          <a:p>
            <a:pPr marL="0" marR="0" lvl="0" indent="0" algn="ctr" rtl="0">
              <a:lnSpc>
                <a:spcPct val="115000"/>
              </a:lnSpc>
              <a:spcBef>
                <a:spcPts val="500"/>
              </a:spcBef>
              <a:spcAft>
                <a:spcPts val="0"/>
              </a:spcAft>
              <a:buClr>
                <a:srgbClr val="000000"/>
              </a:buClr>
              <a:buSzPts val="2400"/>
              <a:buFont typeface="Arial"/>
              <a:buNone/>
            </a:pPr>
            <a:r>
              <a:rPr lang="en-US" sz="2400" b="1" i="0" u="none" strike="noStrike" cap="none" dirty="0">
                <a:solidFill>
                  <a:schemeClr val="dk1"/>
                </a:solidFill>
                <a:latin typeface="Verdana"/>
                <a:ea typeface="Verdana"/>
                <a:cs typeface="Verdana"/>
                <a:sym typeface="Verdana"/>
              </a:rPr>
              <a:t>Questions to Consider about “Clip Charts”</a:t>
            </a:r>
            <a:endParaRPr sz="2400" b="1" i="0" u="none" strike="noStrike" cap="none" dirty="0">
              <a:solidFill>
                <a:schemeClr val="dk1"/>
              </a:solidFill>
              <a:latin typeface="Verdana"/>
              <a:ea typeface="Verdana"/>
              <a:cs typeface="Verdana"/>
              <a:sym typeface="Verdana"/>
            </a:endParaRPr>
          </a:p>
          <a:p>
            <a:pPr marL="558798" marR="0" lvl="0" indent="-457200" algn="l" rtl="0">
              <a:lnSpc>
                <a:spcPct val="100000"/>
              </a:lnSpc>
              <a:spcBef>
                <a:spcPts val="500"/>
              </a:spcBef>
              <a:spcAft>
                <a:spcPts val="0"/>
              </a:spcAft>
              <a:buClr>
                <a:schemeClr val="dk1"/>
              </a:buClr>
              <a:buSzPts val="2000"/>
              <a:buFont typeface="Arial"/>
              <a:buChar char="•"/>
            </a:pPr>
            <a:r>
              <a:rPr lang="en-US" sz="2400" b="0" i="0" u="none" strike="noStrike" cap="none" dirty="0">
                <a:solidFill>
                  <a:schemeClr val="dk1"/>
                </a:solidFill>
                <a:latin typeface="Verdana"/>
                <a:ea typeface="Verdana"/>
                <a:cs typeface="Verdana"/>
                <a:sym typeface="Verdana"/>
              </a:rPr>
              <a:t>Do these charts </a:t>
            </a:r>
            <a:r>
              <a:rPr lang="en-US" sz="2400" b="0" i="1" u="none" strike="noStrike" cap="none" dirty="0">
                <a:solidFill>
                  <a:schemeClr val="dk1"/>
                </a:solidFill>
                <a:latin typeface="Verdana"/>
                <a:ea typeface="Verdana"/>
                <a:cs typeface="Verdana"/>
                <a:sym typeface="Verdana"/>
              </a:rPr>
              <a:t>change</a:t>
            </a:r>
            <a:r>
              <a:rPr lang="en-US" sz="2400" b="0" i="0" u="none" strike="noStrike" cap="none" dirty="0">
                <a:solidFill>
                  <a:schemeClr val="dk1"/>
                </a:solidFill>
                <a:latin typeface="Verdana"/>
                <a:ea typeface="Verdana"/>
                <a:cs typeface="Verdana"/>
                <a:sym typeface="Verdana"/>
              </a:rPr>
              <a:t> behavior or just track it?</a:t>
            </a:r>
            <a:endParaRPr dirty="0"/>
          </a:p>
          <a:p>
            <a:pPr marL="101598" marR="0" lvl="0" indent="0" algn="l" rtl="0">
              <a:lnSpc>
                <a:spcPct val="100000"/>
              </a:lnSpc>
              <a:spcBef>
                <a:spcPts val="500"/>
              </a:spcBef>
              <a:spcAft>
                <a:spcPts val="0"/>
              </a:spcAft>
              <a:buNone/>
            </a:pPr>
            <a:endParaRPr sz="2400" b="0" i="0" u="none" strike="noStrike" cap="none" dirty="0">
              <a:solidFill>
                <a:schemeClr val="dk1"/>
              </a:solidFill>
              <a:latin typeface="Verdana"/>
              <a:ea typeface="Verdana"/>
              <a:cs typeface="Verdana"/>
              <a:sym typeface="Verdana"/>
            </a:endParaRPr>
          </a:p>
          <a:p>
            <a:pPr marL="558798" marR="0" lvl="0" indent="-457200" algn="l" rtl="0">
              <a:lnSpc>
                <a:spcPct val="100000"/>
              </a:lnSpc>
              <a:spcBef>
                <a:spcPts val="0"/>
              </a:spcBef>
              <a:spcAft>
                <a:spcPts val="0"/>
              </a:spcAft>
              <a:buClr>
                <a:schemeClr val="dk1"/>
              </a:buClr>
              <a:buSzPts val="2000"/>
              <a:buFont typeface="Arial"/>
              <a:buChar char="•"/>
            </a:pPr>
            <a:r>
              <a:rPr lang="en-US" sz="2400" b="0" i="0" u="none" strike="noStrike" cap="none" dirty="0">
                <a:solidFill>
                  <a:schemeClr val="dk1"/>
                </a:solidFill>
                <a:latin typeface="Verdana"/>
                <a:ea typeface="Verdana"/>
                <a:cs typeface="Verdana"/>
                <a:sym typeface="Verdana"/>
              </a:rPr>
              <a:t>Do the same students consistently clip down? What kind of motivation or impact might that have on these students? What impact does it have on relationships in the classroom?</a:t>
            </a:r>
            <a:endParaRPr dirty="0"/>
          </a:p>
          <a:p>
            <a:pPr marL="101598" marR="0" lvl="0" indent="0" algn="l" rtl="0">
              <a:lnSpc>
                <a:spcPct val="100000"/>
              </a:lnSpc>
              <a:spcBef>
                <a:spcPts val="0"/>
              </a:spcBef>
              <a:spcAft>
                <a:spcPts val="0"/>
              </a:spcAft>
              <a:buNone/>
            </a:pPr>
            <a:endParaRPr sz="2400" b="0" i="0" u="none" strike="noStrike" cap="none" dirty="0">
              <a:solidFill>
                <a:schemeClr val="dk1"/>
              </a:solidFill>
              <a:latin typeface="Verdana"/>
              <a:ea typeface="Verdana"/>
              <a:cs typeface="Verdana"/>
              <a:sym typeface="Verdana"/>
            </a:endParaRPr>
          </a:p>
          <a:p>
            <a:pPr marL="558798" marR="0" lvl="0" indent="-457200" algn="l" rtl="0">
              <a:lnSpc>
                <a:spcPct val="100000"/>
              </a:lnSpc>
              <a:spcBef>
                <a:spcPts val="0"/>
              </a:spcBef>
              <a:spcAft>
                <a:spcPts val="0"/>
              </a:spcAft>
              <a:buClr>
                <a:schemeClr val="dk1"/>
              </a:buClr>
              <a:buSzPts val="2000"/>
              <a:buFont typeface="Arial"/>
              <a:buChar char="•"/>
            </a:pPr>
            <a:r>
              <a:rPr lang="en-US" sz="2400" b="0" i="0" u="none" strike="noStrike" cap="none" dirty="0">
                <a:solidFill>
                  <a:schemeClr val="dk1"/>
                </a:solidFill>
                <a:latin typeface="Verdana"/>
                <a:ea typeface="Verdana"/>
                <a:cs typeface="Verdana"/>
                <a:sym typeface="Verdana"/>
              </a:rPr>
              <a:t>What role does the judgement of a teacher play in making these requests to clip up or down?</a:t>
            </a:r>
            <a:endParaRPr sz="2400" b="0" i="0" u="none" strike="noStrike" cap="none" dirty="0">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400"/>
              <a:buFont typeface="Arial"/>
              <a:buNone/>
            </a:pPr>
            <a:endParaRPr sz="2400" b="0" i="0" u="none" strike="noStrike" cap="none" dirty="0">
              <a:solidFill>
                <a:srgbClr val="00212C"/>
              </a:solidFill>
              <a:latin typeface="Verdana"/>
              <a:ea typeface="Verdana"/>
              <a:cs typeface="Verdana"/>
              <a:sym typeface="Verdana"/>
            </a:endParaRPr>
          </a:p>
        </p:txBody>
      </p:sp>
      <p:sp>
        <p:nvSpPr>
          <p:cNvPr id="311" name="Google Shape;311;p56"/>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To Clip-Up / Clip-Down?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7"/>
          <p:cNvSpPr txBox="1"/>
          <p:nvPr/>
        </p:nvSpPr>
        <p:spPr>
          <a:xfrm>
            <a:off x="226144" y="1371600"/>
            <a:ext cx="8625300" cy="3919500"/>
          </a:xfrm>
          <a:prstGeom prst="rect">
            <a:avLst/>
          </a:prstGeom>
          <a:noFill/>
          <a:ln>
            <a:noFill/>
          </a:ln>
        </p:spPr>
        <p:txBody>
          <a:bodyPr spcFirstLastPara="1" wrap="square" lIns="91400" tIns="91400" rIns="91400" bIns="91400" anchor="t" anchorCtr="0">
            <a:noAutofit/>
          </a:bodyPr>
          <a:lstStyle/>
          <a:p>
            <a:pPr marL="0" marR="0" lvl="0" indent="0" algn="l" rtl="0">
              <a:lnSpc>
                <a:spcPct val="115000"/>
              </a:lnSpc>
              <a:spcBef>
                <a:spcPts val="500"/>
              </a:spcBef>
              <a:spcAft>
                <a:spcPts val="0"/>
              </a:spcAft>
              <a:buClr>
                <a:srgbClr val="000000"/>
              </a:buClr>
              <a:buSzPts val="2400"/>
              <a:buFont typeface="Arial"/>
              <a:buNone/>
            </a:pPr>
            <a:r>
              <a:rPr lang="en-US" sz="2400" b="1" i="0" u="none" strike="noStrike" cap="none">
                <a:solidFill>
                  <a:schemeClr val="dk1"/>
                </a:solidFill>
                <a:latin typeface="Verdana"/>
                <a:ea typeface="Verdana"/>
                <a:cs typeface="Verdana"/>
                <a:sym typeface="Verdana"/>
              </a:rPr>
              <a:t>Additional Questions to Consider about “Clip Charts”:</a:t>
            </a:r>
            <a:endParaRPr sz="2400" b="1" i="0" u="none" strike="noStrike" cap="none">
              <a:solidFill>
                <a:schemeClr val="dk1"/>
              </a:solidFill>
              <a:latin typeface="Verdana"/>
              <a:ea typeface="Verdana"/>
              <a:cs typeface="Verdana"/>
              <a:sym typeface="Verdana"/>
            </a:endParaRPr>
          </a:p>
          <a:p>
            <a:pPr marL="457198" marR="0" lvl="0" indent="-342900" algn="l" rtl="0">
              <a:lnSpc>
                <a:spcPct val="115000"/>
              </a:lnSpc>
              <a:spcBef>
                <a:spcPts val="0"/>
              </a:spcBef>
              <a:spcAft>
                <a:spcPts val="0"/>
              </a:spcAft>
              <a:buClr>
                <a:schemeClr val="dk1"/>
              </a:buClr>
              <a:buSzPts val="1800"/>
              <a:buFont typeface="Arial"/>
              <a:buChar char="•"/>
            </a:pPr>
            <a:r>
              <a:rPr lang="en-US" sz="2400" b="0" i="0" u="none" strike="noStrike" cap="none">
                <a:solidFill>
                  <a:schemeClr val="dk1"/>
                </a:solidFill>
                <a:latin typeface="Verdana"/>
                <a:ea typeface="Verdana"/>
                <a:cs typeface="Verdana"/>
                <a:sym typeface="Verdana"/>
              </a:rPr>
              <a:t>Can students identify the behavior that is attached to the movement of the clip and understand how to make a change?</a:t>
            </a:r>
            <a:endParaRPr/>
          </a:p>
          <a:p>
            <a:pPr marL="114298" marR="0" lvl="0" indent="0" algn="l" rtl="0">
              <a:lnSpc>
                <a:spcPct val="115000"/>
              </a:lnSpc>
              <a:spcBef>
                <a:spcPts val="0"/>
              </a:spcBef>
              <a:spcAft>
                <a:spcPts val="0"/>
              </a:spcAft>
              <a:buNone/>
            </a:pPr>
            <a:endParaRPr sz="2400" b="0" i="0" u="none" strike="noStrike" cap="none">
              <a:solidFill>
                <a:schemeClr val="dk1"/>
              </a:solidFill>
              <a:latin typeface="Verdana"/>
              <a:ea typeface="Verdana"/>
              <a:cs typeface="Verdana"/>
              <a:sym typeface="Verdana"/>
            </a:endParaRPr>
          </a:p>
          <a:p>
            <a:pPr marL="457197" marR="0" lvl="0" indent="-342900" algn="l" rtl="0">
              <a:lnSpc>
                <a:spcPct val="115000"/>
              </a:lnSpc>
              <a:spcBef>
                <a:spcPts val="0"/>
              </a:spcBef>
              <a:spcAft>
                <a:spcPts val="0"/>
              </a:spcAft>
              <a:buClr>
                <a:schemeClr val="dk1"/>
              </a:buClr>
              <a:buSzPts val="1800"/>
              <a:buChar char="•"/>
            </a:pPr>
            <a:r>
              <a:rPr lang="en-US" sz="2400" u="none" strike="noStrike" cap="none">
                <a:solidFill>
                  <a:schemeClr val="dk1"/>
                </a:solidFill>
                <a:latin typeface="Verdana"/>
                <a:ea typeface="Verdana"/>
                <a:cs typeface="Verdana"/>
                <a:sym typeface="Verdana"/>
              </a:rPr>
              <a:t>Are there other ways to provide feedback to students that is focused on teaching the desired behavior?</a:t>
            </a:r>
            <a:endParaRPr sz="240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None/>
            </a:pPr>
            <a:endParaRPr sz="2400" i="1"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None/>
            </a:pPr>
            <a:r>
              <a:rPr lang="en-US" sz="2400" i="1" u="none" strike="noStrike" cap="none">
                <a:solidFill>
                  <a:schemeClr val="dk1"/>
                </a:solidFill>
                <a:latin typeface="Verdana"/>
                <a:ea typeface="Verdana"/>
                <a:cs typeface="Verdana"/>
                <a:sym typeface="Verdana"/>
              </a:rPr>
              <a:t>What about secondary classrooms? </a:t>
            </a:r>
            <a:endParaRPr sz="2400" i="1" u="none" strike="noStrike" cap="none">
              <a:solidFill>
                <a:schemeClr val="dk1"/>
              </a:solidFill>
              <a:latin typeface="Verdana"/>
              <a:ea typeface="Verdana"/>
              <a:cs typeface="Verdana"/>
              <a:sym typeface="Verdana"/>
            </a:endParaRPr>
          </a:p>
        </p:txBody>
      </p:sp>
      <p:sp>
        <p:nvSpPr>
          <p:cNvPr id="317" name="Google Shape;317;p57"/>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To Clip-Up / Clip-Down? 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31" descr="picture of people with conversation bubbles"/>
          <p:cNvPicPr preferRelativeResize="0"/>
          <p:nvPr/>
        </p:nvPicPr>
        <p:blipFill rotWithShape="1">
          <a:blip r:embed="rId3">
            <a:alphaModFix/>
          </a:blip>
          <a:srcRect/>
          <a:stretch/>
        </p:blipFill>
        <p:spPr>
          <a:xfrm>
            <a:off x="674000" y="1533437"/>
            <a:ext cx="7924800" cy="4457700"/>
          </a:xfrm>
          <a:prstGeom prst="rect">
            <a:avLst/>
          </a:prstGeom>
          <a:noFill/>
          <a:ln>
            <a:noFill/>
          </a:ln>
        </p:spPr>
      </p:pic>
      <p:sp>
        <p:nvSpPr>
          <p:cNvPr id="118" name="Google Shape;118;p31"/>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Think about a time...</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8"/>
          <p:cNvSpPr txBox="1"/>
          <p:nvPr/>
        </p:nvSpPr>
        <p:spPr>
          <a:xfrm>
            <a:off x="376880" y="4672483"/>
            <a:ext cx="8390238" cy="17732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24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000" b="0" i="0" u="none" strike="noStrike" cap="none" dirty="0">
                <a:solidFill>
                  <a:schemeClr val="dk1"/>
                </a:solidFill>
                <a:latin typeface="Verdana"/>
                <a:ea typeface="Verdana"/>
                <a:cs typeface="Verdana"/>
                <a:sym typeface="Verdana"/>
              </a:rPr>
              <a:t>Are we changing behavior or just tracking it?</a:t>
            </a:r>
            <a:endParaRPr dirty="0"/>
          </a:p>
          <a:p>
            <a:pPr marL="0" marR="0" lvl="0" indent="0" algn="l" rtl="0">
              <a:lnSpc>
                <a:spcPct val="100000"/>
              </a:lnSpc>
              <a:spcBef>
                <a:spcPts val="0"/>
              </a:spcBef>
              <a:spcAft>
                <a:spcPts val="0"/>
              </a:spcAft>
              <a:buClr>
                <a:schemeClr val="dk1"/>
              </a:buClr>
              <a:buSzPts val="1400"/>
              <a:buFont typeface="Arial"/>
              <a:buNone/>
            </a:pPr>
            <a:endParaRPr sz="2000" b="0" i="0" u="none" strike="noStrike" cap="none" dirty="0">
              <a:solidFill>
                <a:schemeClr val="dk1"/>
              </a:solidFill>
              <a:latin typeface="Verdana"/>
              <a:ea typeface="Verdana"/>
              <a:cs typeface="Verdana"/>
              <a:sym typeface="Verdana"/>
            </a:endParaRPr>
          </a:p>
          <a:p>
            <a:pPr marL="0" marR="0" lvl="0" indent="0" algn="l" rtl="0">
              <a:lnSpc>
                <a:spcPct val="102142"/>
              </a:lnSpc>
              <a:spcBef>
                <a:spcPts val="0"/>
              </a:spcBef>
              <a:spcAft>
                <a:spcPts val="0"/>
              </a:spcAft>
              <a:buClr>
                <a:schemeClr val="dk1"/>
              </a:buClr>
              <a:buSzPts val="1400"/>
              <a:buFont typeface="Arial"/>
              <a:buNone/>
            </a:pPr>
            <a:r>
              <a:rPr lang="en-US" sz="2000" b="0" i="0" u="none" strike="noStrike" cap="none" dirty="0">
                <a:solidFill>
                  <a:schemeClr val="dk1"/>
                </a:solidFill>
                <a:latin typeface="Verdana"/>
                <a:ea typeface="Verdana"/>
                <a:cs typeface="Verdana"/>
                <a:sym typeface="Verdana"/>
              </a:rPr>
              <a:t>Are there other ways to provide feedback to students that is focused on teaching the desired behaviors?</a:t>
            </a:r>
            <a:r>
              <a:rPr lang="en-US" sz="2800" b="1" i="0" u="none" strike="noStrike" cap="none" dirty="0">
                <a:solidFill>
                  <a:schemeClr val="dk1"/>
                </a:solidFill>
                <a:latin typeface="Verdana"/>
                <a:ea typeface="Verdana"/>
                <a:cs typeface="Verdana"/>
                <a:sym typeface="Verdana"/>
              </a:rPr>
              <a:t>  </a:t>
            </a:r>
            <a:r>
              <a:rPr lang="en-US" sz="2400" b="0" i="0" u="none" strike="noStrike" cap="none" dirty="0">
                <a:solidFill>
                  <a:schemeClr val="dk1"/>
                </a:solidFill>
                <a:latin typeface="Verdana"/>
                <a:ea typeface="Verdana"/>
                <a:cs typeface="Verdana"/>
                <a:sym typeface="Verdana"/>
              </a:rPr>
              <a:t> </a:t>
            </a:r>
            <a:endParaRPr sz="24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0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000" b="0" i="1" u="none" strike="noStrike" cap="none" dirty="0">
                <a:solidFill>
                  <a:schemeClr val="dk1"/>
                </a:solidFill>
                <a:latin typeface="Verdana"/>
                <a:ea typeface="Verdana"/>
                <a:cs typeface="Verdana"/>
                <a:sym typeface="Verdana"/>
              </a:rPr>
              <a:t>         </a:t>
            </a:r>
            <a:endParaRPr sz="1400" b="0" i="0" u="none" strike="noStrike" cap="none" dirty="0">
              <a:solidFill>
                <a:srgbClr val="000000"/>
              </a:solidFill>
              <a:latin typeface="Verdana"/>
              <a:ea typeface="Verdana"/>
              <a:cs typeface="Verdana"/>
              <a:sym typeface="Verdana"/>
            </a:endParaRPr>
          </a:p>
        </p:txBody>
      </p:sp>
      <p:pic>
        <p:nvPicPr>
          <p:cNvPr id="324" name="Google Shape;324;p58" descr="A group of people walking on a beach&#10;&#10;Description automatically generated"/>
          <p:cNvPicPr preferRelativeResize="0"/>
          <p:nvPr/>
        </p:nvPicPr>
        <p:blipFill>
          <a:blip r:embed="rId3">
            <a:alphaModFix/>
          </a:blip>
          <a:stretch>
            <a:fillRect/>
          </a:stretch>
        </p:blipFill>
        <p:spPr>
          <a:xfrm>
            <a:off x="868096" y="531551"/>
            <a:ext cx="6911698" cy="4606674"/>
          </a:xfrm>
          <a:prstGeom prst="rect">
            <a:avLst/>
          </a:prstGeom>
          <a:noFill/>
          <a:ln>
            <a:noFill/>
          </a:ln>
        </p:spPr>
      </p:pic>
      <p:sp>
        <p:nvSpPr>
          <p:cNvPr id="2" name="Title 1">
            <a:extLst>
              <a:ext uri="{FF2B5EF4-FFF2-40B4-BE49-F238E27FC236}">
                <a16:creationId xmlns:a16="http://schemas.microsoft.com/office/drawing/2014/main" id="{3721F073-B1BC-C6CC-C6BD-CC13D7E7AD76}"/>
              </a:ext>
            </a:extLst>
          </p:cNvPr>
          <p:cNvSpPr>
            <a:spLocks noGrp="1"/>
          </p:cNvSpPr>
          <p:nvPr>
            <p:ph type="title"/>
          </p:nvPr>
        </p:nvSpPr>
        <p:spPr/>
        <p:txBody>
          <a:bodyPr/>
          <a:lstStyle/>
          <a:p>
            <a:r>
              <a:rPr lang="en-US" dirty="0"/>
              <a:t>Discuss with your Colleagues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59" descr="5x7 chart of components of error correction for observation including timing, response, teacher's demeanor and consistency"/>
          <p:cNvPicPr preferRelativeResize="0"/>
          <p:nvPr/>
        </p:nvPicPr>
        <p:blipFill rotWithShape="1">
          <a:blip r:embed="rId3">
            <a:alphaModFix/>
          </a:blip>
          <a:srcRect/>
          <a:stretch/>
        </p:blipFill>
        <p:spPr>
          <a:xfrm>
            <a:off x="0" y="2235629"/>
            <a:ext cx="9144000" cy="3375221"/>
          </a:xfrm>
          <a:prstGeom prst="rect">
            <a:avLst/>
          </a:prstGeom>
          <a:noFill/>
          <a:ln>
            <a:noFill/>
          </a:ln>
        </p:spPr>
      </p:pic>
      <p:sp>
        <p:nvSpPr>
          <p:cNvPr id="330" name="Google Shape;330;p59"/>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 Collection Form</a:t>
            </a:r>
            <a:endParaRPr/>
          </a:p>
        </p:txBody>
      </p:sp>
      <p:sp>
        <p:nvSpPr>
          <p:cNvPr id="332" name="Google Shape;332;p59"/>
          <p:cNvSpPr txBox="1"/>
          <p:nvPr/>
        </p:nvSpPr>
        <p:spPr>
          <a:xfrm>
            <a:off x="422825" y="2175200"/>
            <a:ext cx="453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#9</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60"/>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Noodle the Pug Break</a:t>
            </a:r>
            <a:endParaRPr/>
          </a:p>
        </p:txBody>
      </p:sp>
      <p:pic>
        <p:nvPicPr>
          <p:cNvPr id="339" name="Google Shape;339;p60">
            <a:extLst>
              <a:ext uri="{C183D7F6-B498-43B3-948B-1728B52AA6E4}">
                <adec:decorative xmlns:adec="http://schemas.microsoft.com/office/drawing/2017/decorative" xmlns="" val="1"/>
              </a:ext>
            </a:extLst>
          </p:cNvPr>
          <p:cNvPicPr preferRelativeResize="0"/>
          <p:nvPr/>
        </p:nvPicPr>
        <p:blipFill rotWithShape="1">
          <a:blip r:embed="rId3">
            <a:alphaModFix/>
          </a:blip>
          <a:srcRect/>
          <a:stretch/>
        </p:blipFill>
        <p:spPr>
          <a:xfrm>
            <a:off x="228611" y="1930401"/>
            <a:ext cx="3772889" cy="3810600"/>
          </a:xfrm>
          <a:prstGeom prst="rect">
            <a:avLst/>
          </a:prstGeom>
          <a:noFill/>
          <a:ln>
            <a:noFill/>
          </a:ln>
        </p:spPr>
      </p:pic>
      <p:pic>
        <p:nvPicPr>
          <p:cNvPr id="340" name="Google Shape;340;p60" descr="A person holding a dog&#10;&#10;Description automatically generated with medium confidence"/>
          <p:cNvPicPr preferRelativeResize="0"/>
          <p:nvPr/>
        </p:nvPicPr>
        <p:blipFill rotWithShape="1">
          <a:blip r:embed="rId4">
            <a:alphaModFix/>
          </a:blip>
          <a:srcRect/>
          <a:stretch/>
        </p:blipFill>
        <p:spPr>
          <a:xfrm>
            <a:off x="4195800" y="1930400"/>
            <a:ext cx="4602200" cy="3810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61" descr="Image result for 5 Cs of VDOE"/>
          <p:cNvPicPr preferRelativeResize="0"/>
          <p:nvPr/>
        </p:nvPicPr>
        <p:blipFill rotWithShape="1">
          <a:blip r:embed="rId3">
            <a:alphaModFix/>
          </a:blip>
          <a:srcRect/>
          <a:stretch/>
        </p:blipFill>
        <p:spPr>
          <a:xfrm>
            <a:off x="1934698" y="1371607"/>
            <a:ext cx="4903871" cy="5389560"/>
          </a:xfrm>
          <a:prstGeom prst="rect">
            <a:avLst/>
          </a:prstGeom>
          <a:noFill/>
          <a:ln>
            <a:noFill/>
          </a:ln>
        </p:spPr>
      </p:pic>
      <p:sp>
        <p:nvSpPr>
          <p:cNvPr id="346" name="Google Shape;346;p61"/>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Community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62"/>
          <p:cNvSpPr txBox="1">
            <a:spLocks noGrp="1"/>
          </p:cNvSpPr>
          <p:nvPr>
            <p:ph type="body" idx="1"/>
          </p:nvPr>
        </p:nvSpPr>
        <p:spPr>
          <a:xfrm>
            <a:off x="457201" y="1600201"/>
            <a:ext cx="4353790" cy="4571999"/>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Char char="•"/>
            </a:pPr>
            <a:r>
              <a:rPr lang="en-US" dirty="0"/>
              <a:t>Create a school or division coaching plan to support one of the following:</a:t>
            </a:r>
            <a:endParaRPr dirty="0"/>
          </a:p>
          <a:p>
            <a:pPr marL="1371600" lvl="2" indent="-342900" algn="l" rtl="0">
              <a:lnSpc>
                <a:spcPct val="100000"/>
              </a:lnSpc>
              <a:spcBef>
                <a:spcPts val="360"/>
              </a:spcBef>
              <a:spcAft>
                <a:spcPts val="0"/>
              </a:spcAft>
              <a:buSzPts val="1800"/>
              <a:buChar char="•"/>
            </a:pPr>
            <a:r>
              <a:rPr lang="en-US" dirty="0"/>
              <a:t>behavior specific praise</a:t>
            </a:r>
            <a:endParaRPr dirty="0"/>
          </a:p>
          <a:p>
            <a:pPr marL="1371600" lvl="2" indent="-342900" algn="l" rtl="0">
              <a:lnSpc>
                <a:spcPct val="100000"/>
              </a:lnSpc>
              <a:spcBef>
                <a:spcPts val="360"/>
              </a:spcBef>
              <a:spcAft>
                <a:spcPts val="0"/>
              </a:spcAft>
              <a:buSzPts val="1800"/>
              <a:buChar char="•"/>
            </a:pPr>
            <a:r>
              <a:rPr lang="en-US" dirty="0"/>
              <a:t>error correction</a:t>
            </a:r>
            <a:endParaRPr dirty="0"/>
          </a:p>
          <a:p>
            <a:pPr marL="1371600" lvl="2" indent="-342900" algn="l" rtl="0">
              <a:lnSpc>
                <a:spcPct val="100000"/>
              </a:lnSpc>
              <a:spcBef>
                <a:spcPts val="360"/>
              </a:spcBef>
              <a:spcAft>
                <a:spcPts val="0"/>
              </a:spcAft>
              <a:buSzPts val="1800"/>
              <a:buChar char="•"/>
            </a:pPr>
            <a:r>
              <a:rPr lang="en-US" dirty="0"/>
              <a:t>building community through feedback</a:t>
            </a:r>
            <a:endParaRPr dirty="0"/>
          </a:p>
        </p:txBody>
      </p:sp>
      <p:sp>
        <p:nvSpPr>
          <p:cNvPr id="352" name="Google Shape;352;p62"/>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 - part 2</a:t>
            </a:r>
            <a:endParaRPr/>
          </a:p>
        </p:txBody>
      </p:sp>
      <p:pic>
        <p:nvPicPr>
          <p:cNvPr id="353" name="Google Shape;353;p62" descr="3,568,622 Summer Beach Stock Photos - Free &amp; Royalty-Free Stock Photos from  Dreamstime"/>
          <p:cNvPicPr preferRelativeResize="0"/>
          <p:nvPr/>
        </p:nvPicPr>
        <p:blipFill rotWithShape="1">
          <a:blip r:embed="rId3">
            <a:alphaModFix/>
          </a:blip>
          <a:srcRect/>
          <a:stretch/>
        </p:blipFill>
        <p:spPr>
          <a:xfrm>
            <a:off x="5031296" y="2410151"/>
            <a:ext cx="3819610" cy="254508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3"/>
          <p:cNvSpPr txBox="1"/>
          <p:nvPr/>
        </p:nvSpPr>
        <p:spPr>
          <a:xfrm>
            <a:off x="259350" y="2527607"/>
            <a:ext cx="8625300" cy="3402600"/>
          </a:xfrm>
          <a:prstGeom prst="rect">
            <a:avLst/>
          </a:prstGeom>
          <a:noFill/>
          <a:ln>
            <a:noFill/>
          </a:ln>
        </p:spPr>
        <p:txBody>
          <a:bodyPr spcFirstLastPara="1" wrap="square" lIns="91400" tIns="91400" rIns="91400" bIns="91400" anchor="ctr" anchorCtr="0">
            <a:noAutofit/>
          </a:bodyPr>
          <a:lstStyle/>
          <a:p>
            <a:pPr marL="50799" marR="0" lvl="0" indent="0" algn="l" rtl="0">
              <a:lnSpc>
                <a:spcPct val="90000"/>
              </a:lnSpc>
              <a:spcBef>
                <a:spcPts val="0"/>
              </a:spcBef>
              <a:spcAft>
                <a:spcPts val="0"/>
              </a:spcAft>
              <a:buNone/>
            </a:pPr>
            <a:r>
              <a:rPr lang="en-US" sz="2800" b="0" i="0" u="none" strike="noStrike" cap="none">
                <a:solidFill>
                  <a:schemeClr val="dk1"/>
                </a:solidFill>
                <a:latin typeface="Verdana"/>
                <a:ea typeface="Verdana"/>
                <a:cs typeface="Verdana"/>
                <a:sym typeface="Verdana"/>
              </a:rPr>
              <a:t>The dependent relationship between a given task or specified behavior and the ability for the whole group to access a specific reward. </a:t>
            </a:r>
            <a:endParaRPr sz="2067" b="0" i="0" u="none" strike="noStrike" cap="none">
              <a:solidFill>
                <a:schemeClr val="dk1"/>
              </a:solidFill>
              <a:latin typeface="Arial"/>
              <a:ea typeface="Arial"/>
              <a:cs typeface="Arial"/>
              <a:sym typeface="Arial"/>
            </a:endParaRPr>
          </a:p>
          <a:p>
            <a:pPr marL="457189" marR="0" lvl="0" indent="-173562" algn="l" rtl="0">
              <a:lnSpc>
                <a:spcPct val="90000"/>
              </a:lnSpc>
              <a:spcBef>
                <a:spcPts val="0"/>
              </a:spcBef>
              <a:spcAft>
                <a:spcPts val="0"/>
              </a:spcAft>
              <a:buClr>
                <a:srgbClr val="000000"/>
              </a:buClr>
              <a:buSzPts val="2600"/>
              <a:buFont typeface="Arial"/>
              <a:buNone/>
            </a:pPr>
            <a:endParaRPr sz="2800" b="0" i="1" u="none" strike="noStrike" cap="none">
              <a:solidFill>
                <a:schemeClr val="dk1"/>
              </a:solidFill>
              <a:latin typeface="Verdana"/>
              <a:ea typeface="Verdana"/>
              <a:cs typeface="Verdana"/>
              <a:sym typeface="Verdana"/>
            </a:endParaRPr>
          </a:p>
          <a:p>
            <a:pPr marL="457189" marR="0" lvl="0" indent="-173562" algn="l" rtl="0">
              <a:lnSpc>
                <a:spcPct val="90000"/>
              </a:lnSpc>
              <a:spcBef>
                <a:spcPts val="0"/>
              </a:spcBef>
              <a:spcAft>
                <a:spcPts val="0"/>
              </a:spcAft>
              <a:buClr>
                <a:srgbClr val="000000"/>
              </a:buClr>
              <a:buSzPts val="2600"/>
              <a:buFont typeface="Arial"/>
              <a:buNone/>
            </a:pPr>
            <a:endParaRPr sz="2800" b="0" i="1" u="none" strike="noStrike" cap="none">
              <a:solidFill>
                <a:schemeClr val="dk1"/>
              </a:solidFill>
              <a:latin typeface="Verdana"/>
              <a:ea typeface="Verdana"/>
              <a:cs typeface="Verdana"/>
              <a:sym typeface="Verdana"/>
            </a:endParaRPr>
          </a:p>
          <a:p>
            <a:pPr marL="63498" marR="0" lvl="0" indent="0" algn="ctr" rtl="0">
              <a:lnSpc>
                <a:spcPct val="90000"/>
              </a:lnSpc>
              <a:spcBef>
                <a:spcPts val="0"/>
              </a:spcBef>
              <a:spcAft>
                <a:spcPts val="0"/>
              </a:spcAft>
              <a:buClr>
                <a:srgbClr val="000000"/>
              </a:buClr>
              <a:buSzPts val="2600"/>
              <a:buFont typeface="Arial"/>
              <a:buNone/>
            </a:pPr>
            <a:r>
              <a:rPr lang="en-US" sz="2800" b="0" i="0" u="none" strike="noStrike" cap="none">
                <a:solidFill>
                  <a:schemeClr val="dk1"/>
                </a:solidFill>
                <a:latin typeface="Verdana"/>
                <a:ea typeface="Verdana"/>
                <a:cs typeface="Verdana"/>
                <a:sym typeface="Verdana"/>
              </a:rPr>
              <a:t>You may have heard </a:t>
            </a:r>
            <a:r>
              <a:rPr lang="en-US" sz="2800" b="0" i="0" u="none" strike="noStrike" cap="none">
                <a:solidFill>
                  <a:srgbClr val="0070C0"/>
                </a:solidFill>
                <a:latin typeface="Verdana"/>
                <a:ea typeface="Verdana"/>
                <a:cs typeface="Verdana"/>
                <a:sym typeface="Verdana"/>
              </a:rPr>
              <a:t>“Group Contingency” </a:t>
            </a:r>
            <a:endParaRPr sz="2800" b="0" i="0" u="none" strike="noStrike" cap="none">
              <a:solidFill>
                <a:srgbClr val="0070C0"/>
              </a:solidFill>
              <a:latin typeface="Verdana"/>
              <a:ea typeface="Verdana"/>
              <a:cs typeface="Verdana"/>
              <a:sym typeface="Verdana"/>
            </a:endParaRPr>
          </a:p>
          <a:p>
            <a:pPr marL="63498" marR="0" lvl="0" indent="0" algn="ctr" rtl="0">
              <a:lnSpc>
                <a:spcPct val="90000"/>
              </a:lnSpc>
              <a:spcBef>
                <a:spcPts val="0"/>
              </a:spcBef>
              <a:spcAft>
                <a:spcPts val="0"/>
              </a:spcAft>
              <a:buClr>
                <a:srgbClr val="000000"/>
              </a:buClr>
              <a:buSzPts val="2600"/>
              <a:buFont typeface="Arial"/>
              <a:buNone/>
            </a:pPr>
            <a:endParaRPr sz="2800" b="0" i="0" u="none" strike="noStrike" cap="none">
              <a:solidFill>
                <a:schemeClr val="dk1"/>
              </a:solidFill>
              <a:latin typeface="Verdana"/>
              <a:ea typeface="Verdana"/>
              <a:cs typeface="Verdana"/>
              <a:sym typeface="Verdana"/>
            </a:endParaRPr>
          </a:p>
          <a:p>
            <a:pPr marL="63498" marR="0" lvl="0" indent="0" algn="ctr" rtl="0">
              <a:lnSpc>
                <a:spcPct val="90000"/>
              </a:lnSpc>
              <a:spcBef>
                <a:spcPts val="0"/>
              </a:spcBef>
              <a:spcAft>
                <a:spcPts val="0"/>
              </a:spcAft>
              <a:buClr>
                <a:srgbClr val="000000"/>
              </a:buClr>
              <a:buSzPts val="2600"/>
              <a:buFont typeface="Arial"/>
              <a:buNone/>
            </a:pPr>
            <a:r>
              <a:rPr lang="en-US" sz="2800" b="0" i="0" u="none" strike="noStrike" cap="none">
                <a:solidFill>
                  <a:schemeClr val="dk1"/>
                </a:solidFill>
                <a:latin typeface="Verdana"/>
                <a:ea typeface="Verdana"/>
                <a:cs typeface="Verdana"/>
                <a:sym typeface="Verdana"/>
              </a:rPr>
              <a:t>The class/group is rewarded when they work together to achieve a task.</a:t>
            </a:r>
            <a:endParaRPr sz="20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600"/>
              <a:buFont typeface="Arial"/>
              <a:buNone/>
            </a:pPr>
            <a:endParaRPr sz="2600" b="0" i="0" u="none" strike="noStrike" cap="none">
              <a:solidFill>
                <a:srgbClr val="000000"/>
              </a:solidFill>
              <a:latin typeface="Verdana"/>
              <a:ea typeface="Verdana"/>
              <a:cs typeface="Verdana"/>
              <a:sym typeface="Verdana"/>
            </a:endParaRPr>
          </a:p>
        </p:txBody>
      </p:sp>
      <p:sp>
        <p:nvSpPr>
          <p:cNvPr id="359" name="Google Shape;359;p63"/>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 Feedback: Building Community Through Feedback</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4"/>
          <p:cNvSpPr txBox="1"/>
          <p:nvPr/>
        </p:nvSpPr>
        <p:spPr>
          <a:xfrm>
            <a:off x="298949" y="1371600"/>
            <a:ext cx="8546100" cy="3756000"/>
          </a:xfrm>
          <a:prstGeom prst="rect">
            <a:avLst/>
          </a:prstGeom>
          <a:noFill/>
          <a:ln>
            <a:noFill/>
          </a:ln>
        </p:spPr>
        <p:txBody>
          <a:bodyPr spcFirstLastPara="1" wrap="square" lIns="91400" tIns="91400" rIns="91400" bIns="91400" anchor="ctr" anchorCtr="0">
            <a:noAutofit/>
          </a:bodyPr>
          <a:lstStyle/>
          <a:p>
            <a:pPr marL="495298" marR="0" lvl="0" indent="-457200" algn="l" rtl="0">
              <a:lnSpc>
                <a:spcPct val="115000"/>
              </a:lnSpc>
              <a:spcBef>
                <a:spcPts val="800"/>
              </a:spcBef>
              <a:spcAft>
                <a:spcPts val="0"/>
              </a:spcAft>
              <a:buClr>
                <a:schemeClr val="dk1"/>
              </a:buClr>
              <a:buSzPts val="3000"/>
              <a:buFont typeface="Arial"/>
              <a:buChar char="•"/>
            </a:pPr>
            <a:r>
              <a:rPr lang="en-US" sz="2400" b="0" i="0" u="none" strike="noStrike" cap="none">
                <a:solidFill>
                  <a:schemeClr val="dk1"/>
                </a:solidFill>
                <a:latin typeface="Verdana"/>
                <a:ea typeface="Verdana"/>
                <a:cs typeface="Verdana"/>
                <a:sym typeface="Verdana"/>
              </a:rPr>
              <a:t>Increases the climate and culture of the class:  it’s a team</a:t>
            </a:r>
            <a:endParaRPr sz="2400" b="0" i="0" u="none" strike="noStrike" cap="none">
              <a:solidFill>
                <a:schemeClr val="dk1"/>
              </a:solidFill>
              <a:latin typeface="Verdana"/>
              <a:ea typeface="Verdana"/>
              <a:cs typeface="Verdana"/>
              <a:sym typeface="Verdana"/>
            </a:endParaRPr>
          </a:p>
          <a:p>
            <a:pPr marL="495298" marR="0" lvl="0" indent="-457200" algn="l" rtl="0">
              <a:lnSpc>
                <a:spcPct val="115000"/>
              </a:lnSpc>
              <a:spcBef>
                <a:spcPts val="0"/>
              </a:spcBef>
              <a:spcAft>
                <a:spcPts val="0"/>
              </a:spcAft>
              <a:buClr>
                <a:schemeClr val="dk1"/>
              </a:buClr>
              <a:buSzPts val="3000"/>
              <a:buFont typeface="Arial"/>
              <a:buChar char="•"/>
            </a:pPr>
            <a:r>
              <a:rPr lang="en-US" sz="2400" b="0" i="0" u="none" strike="noStrike" cap="none">
                <a:solidFill>
                  <a:schemeClr val="dk1"/>
                </a:solidFill>
                <a:latin typeface="Verdana"/>
                <a:ea typeface="Verdana"/>
                <a:cs typeface="Verdana"/>
                <a:sym typeface="Verdana"/>
              </a:rPr>
              <a:t>Dispels the notion that every single student has to meet the criteria</a:t>
            </a:r>
            <a:endParaRPr sz="2400" b="0" i="0" u="none" strike="noStrike" cap="none">
              <a:solidFill>
                <a:schemeClr val="dk1"/>
              </a:solidFill>
              <a:latin typeface="Verdana"/>
              <a:ea typeface="Verdana"/>
              <a:cs typeface="Verdana"/>
              <a:sym typeface="Verdana"/>
            </a:endParaRPr>
          </a:p>
          <a:p>
            <a:pPr marL="495298" marR="0" lvl="0" indent="-457200" algn="l" rtl="0">
              <a:lnSpc>
                <a:spcPct val="115000"/>
              </a:lnSpc>
              <a:spcBef>
                <a:spcPts val="0"/>
              </a:spcBef>
              <a:spcAft>
                <a:spcPts val="0"/>
              </a:spcAft>
              <a:buClr>
                <a:schemeClr val="dk1"/>
              </a:buClr>
              <a:buSzPts val="3000"/>
              <a:buFont typeface="Arial"/>
              <a:buChar char="•"/>
            </a:pPr>
            <a:r>
              <a:rPr lang="en-US" sz="2400" b="0" i="0" u="none" strike="noStrike" cap="none">
                <a:solidFill>
                  <a:schemeClr val="dk1"/>
                </a:solidFill>
                <a:latin typeface="Verdana"/>
                <a:ea typeface="Verdana"/>
                <a:cs typeface="Verdana"/>
                <a:sym typeface="Verdana"/>
              </a:rPr>
              <a:t>Allows students who have difficulty meeting expectations to participate and experience success</a:t>
            </a:r>
            <a:endParaRPr sz="24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365" name="Google Shape;365;p64" descr="The 18 Most Beautiful Beaches in the World 2023"/>
          <p:cNvPicPr preferRelativeResize="0"/>
          <p:nvPr/>
        </p:nvPicPr>
        <p:blipFill rotWithShape="1">
          <a:blip r:embed="rId3">
            <a:alphaModFix/>
          </a:blip>
          <a:srcRect t="33048" b="21031"/>
          <a:stretch/>
        </p:blipFill>
        <p:spPr>
          <a:xfrm>
            <a:off x="0" y="5127600"/>
            <a:ext cx="9144000" cy="1691641"/>
          </a:xfrm>
          <a:prstGeom prst="rect">
            <a:avLst/>
          </a:prstGeom>
          <a:noFill/>
          <a:ln>
            <a:noFill/>
          </a:ln>
        </p:spPr>
      </p:pic>
      <p:sp>
        <p:nvSpPr>
          <p:cNvPr id="2" name="Text Placeholder 1">
            <a:extLst>
              <a:ext uri="{FF2B5EF4-FFF2-40B4-BE49-F238E27FC236}">
                <a16:creationId xmlns:a16="http://schemas.microsoft.com/office/drawing/2014/main" id="{85A57486-E726-3018-0796-874C8064C778}"/>
              </a:ext>
            </a:extLst>
          </p:cNvPr>
          <p:cNvSpPr>
            <a:spLocks noGrp="1"/>
          </p:cNvSpPr>
          <p:nvPr>
            <p:ph type="body" idx="1"/>
          </p:nvPr>
        </p:nvSpPr>
        <p:spPr/>
        <p:txBody>
          <a:bodyPr/>
          <a:lstStyle/>
          <a:p>
            <a:endParaRPr lang="en-US"/>
          </a:p>
        </p:txBody>
      </p:sp>
      <p:sp>
        <p:nvSpPr>
          <p:cNvPr id="366" name="Google Shape;366;p64"/>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Rationale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5"/>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Types of Supports</a:t>
            </a:r>
            <a:endParaRPr dirty="0"/>
          </a:p>
        </p:txBody>
      </p:sp>
      <p:pic>
        <p:nvPicPr>
          <p:cNvPr id="372" name="Google Shape;372;p65" descr="A black rectangle with white lines&#10;&#10;Description automatically generated with low confidence"/>
          <p:cNvPicPr preferRelativeResize="0"/>
          <p:nvPr/>
        </p:nvPicPr>
        <p:blipFill rotWithShape="1">
          <a:blip r:embed="rId3">
            <a:alphaModFix/>
          </a:blip>
          <a:srcRect/>
          <a:stretch/>
        </p:blipFill>
        <p:spPr>
          <a:xfrm>
            <a:off x="338425" y="2635223"/>
            <a:ext cx="1918852" cy="1918852"/>
          </a:xfrm>
          <a:prstGeom prst="rect">
            <a:avLst/>
          </a:prstGeom>
          <a:noFill/>
          <a:ln>
            <a:noFill/>
          </a:ln>
        </p:spPr>
      </p:pic>
      <p:pic>
        <p:nvPicPr>
          <p:cNvPr id="373" name="Google Shape;373;p65" descr="A group of colorful people&#10;&#10;Description automatically generated with low confidence"/>
          <p:cNvPicPr preferRelativeResize="0"/>
          <p:nvPr/>
        </p:nvPicPr>
        <p:blipFill rotWithShape="1">
          <a:blip r:embed="rId4">
            <a:alphaModFix/>
          </a:blip>
          <a:srcRect/>
          <a:stretch/>
        </p:blipFill>
        <p:spPr>
          <a:xfrm>
            <a:off x="3575927" y="2736073"/>
            <a:ext cx="1992141" cy="1918852"/>
          </a:xfrm>
          <a:prstGeom prst="rect">
            <a:avLst/>
          </a:prstGeom>
          <a:noFill/>
          <a:ln>
            <a:noFill/>
          </a:ln>
        </p:spPr>
      </p:pic>
      <p:pic>
        <p:nvPicPr>
          <p:cNvPr id="374" name="Google Shape;374;p65" descr="A group of white people around a person&#10;&#10;Description automatically generated with low confidence"/>
          <p:cNvPicPr preferRelativeResize="0"/>
          <p:nvPr/>
        </p:nvPicPr>
        <p:blipFill rotWithShape="1">
          <a:blip r:embed="rId5">
            <a:alphaModFix/>
          </a:blip>
          <a:srcRect/>
          <a:stretch/>
        </p:blipFill>
        <p:spPr>
          <a:xfrm>
            <a:off x="6078743" y="2635223"/>
            <a:ext cx="3065259" cy="1918852"/>
          </a:xfrm>
          <a:prstGeom prst="rect">
            <a:avLst/>
          </a:prstGeom>
          <a:noFill/>
          <a:ln>
            <a:noFill/>
          </a:ln>
        </p:spPr>
      </p:pic>
      <p:sp>
        <p:nvSpPr>
          <p:cNvPr id="375" name="Google Shape;375;p65"/>
          <p:cNvSpPr txBox="1"/>
          <p:nvPr/>
        </p:nvSpPr>
        <p:spPr>
          <a:xfrm>
            <a:off x="228600" y="4875675"/>
            <a:ext cx="2420400" cy="63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a:solidFill>
                  <a:srgbClr val="000000"/>
                </a:solidFill>
                <a:latin typeface="Verdana"/>
                <a:ea typeface="Verdana"/>
                <a:cs typeface="Verdana"/>
                <a:sym typeface="Verdana"/>
              </a:rPr>
              <a:t>Individual</a:t>
            </a:r>
            <a:endParaRPr sz="2700" b="0" i="0" u="none" strike="noStrike" cap="none">
              <a:solidFill>
                <a:srgbClr val="000000"/>
              </a:solidFill>
              <a:latin typeface="Verdana"/>
              <a:ea typeface="Verdana"/>
              <a:cs typeface="Verdana"/>
              <a:sym typeface="Verdana"/>
            </a:endParaRPr>
          </a:p>
        </p:txBody>
      </p:sp>
      <p:sp>
        <p:nvSpPr>
          <p:cNvPr id="376" name="Google Shape;376;p65"/>
          <p:cNvSpPr txBox="1"/>
          <p:nvPr/>
        </p:nvSpPr>
        <p:spPr>
          <a:xfrm>
            <a:off x="3124200" y="4875675"/>
            <a:ext cx="2954700" cy="63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a:solidFill>
                  <a:srgbClr val="000000"/>
                </a:solidFill>
                <a:latin typeface="Verdana"/>
                <a:ea typeface="Verdana"/>
                <a:cs typeface="Verdana"/>
                <a:sym typeface="Verdana"/>
              </a:rPr>
              <a:t>Interdependent</a:t>
            </a:r>
            <a:endParaRPr sz="2700" b="0" i="0" u="none" strike="noStrike" cap="none">
              <a:solidFill>
                <a:srgbClr val="000000"/>
              </a:solidFill>
              <a:latin typeface="Verdana"/>
              <a:ea typeface="Verdana"/>
              <a:cs typeface="Verdana"/>
              <a:sym typeface="Verdana"/>
            </a:endParaRPr>
          </a:p>
        </p:txBody>
      </p:sp>
      <p:sp>
        <p:nvSpPr>
          <p:cNvPr id="377" name="Google Shape;377;p65"/>
          <p:cNvSpPr txBox="1"/>
          <p:nvPr/>
        </p:nvSpPr>
        <p:spPr>
          <a:xfrm>
            <a:off x="6305575" y="4875675"/>
            <a:ext cx="2420400" cy="63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a:solidFill>
                  <a:srgbClr val="000000"/>
                </a:solidFill>
                <a:latin typeface="Verdana"/>
                <a:ea typeface="Verdana"/>
                <a:cs typeface="Verdana"/>
                <a:sym typeface="Verdana"/>
              </a:rPr>
              <a:t>Dependent</a:t>
            </a:r>
            <a:endParaRPr sz="2700" b="0" i="0" u="none" strike="noStrike" cap="none">
              <a:solidFill>
                <a:srgbClr val="000000"/>
              </a:solidFill>
              <a:latin typeface="Verdana"/>
              <a:ea typeface="Verdana"/>
              <a:cs typeface="Verdana"/>
              <a:sym typeface="Verdana"/>
            </a:endParaRPr>
          </a:p>
        </p:txBody>
      </p:sp>
      <p:sp>
        <p:nvSpPr>
          <p:cNvPr id="378" name="Google Shape;378;p65">
            <a:extLst>
              <a:ext uri="{C183D7F6-B498-43B3-948B-1728B52AA6E4}">
                <adec:decorative xmlns:adec="http://schemas.microsoft.com/office/drawing/2017/decorative" xmlns="" val="1"/>
              </a:ext>
            </a:extLst>
          </p:cNvPr>
          <p:cNvSpPr/>
          <p:nvPr/>
        </p:nvSpPr>
        <p:spPr>
          <a:xfrm>
            <a:off x="6554100" y="2081800"/>
            <a:ext cx="1918800" cy="3227400"/>
          </a:xfrm>
          <a:prstGeom prst="mathMultiply">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6"/>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Group Feedback: </a:t>
            </a:r>
            <a:br>
              <a:rPr lang="en-US"/>
            </a:br>
            <a:r>
              <a:rPr lang="en-US"/>
              <a:t>Common Errors</a:t>
            </a:r>
            <a:endParaRPr/>
          </a:p>
        </p:txBody>
      </p:sp>
      <p:sp>
        <p:nvSpPr>
          <p:cNvPr id="384" name="Google Shape;384;p6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560"/>
              </a:spcBef>
              <a:spcAft>
                <a:spcPts val="0"/>
              </a:spcAft>
              <a:buSzPts val="2800"/>
              <a:buChar char="•"/>
            </a:pPr>
            <a:r>
              <a:rPr lang="en-US" sz="2400">
                <a:solidFill>
                  <a:srgbClr val="0070C0"/>
                </a:solidFill>
              </a:rPr>
              <a:t>Do NOT </a:t>
            </a:r>
            <a:r>
              <a:rPr lang="en-US" sz="2400"/>
              <a:t>take away previously earned points or reinforcement</a:t>
            </a:r>
            <a:endParaRPr/>
          </a:p>
          <a:p>
            <a:pPr marL="50800" lvl="0" indent="0" algn="l" rtl="0">
              <a:lnSpc>
                <a:spcPct val="100000"/>
              </a:lnSpc>
              <a:spcBef>
                <a:spcPts val="560"/>
              </a:spcBef>
              <a:spcAft>
                <a:spcPts val="0"/>
              </a:spcAft>
              <a:buSzPts val="2800"/>
              <a:buNone/>
            </a:pPr>
            <a:endParaRPr sz="2400"/>
          </a:p>
          <a:p>
            <a:pPr marL="457200" lvl="0" indent="-406400" algn="l" rtl="0">
              <a:lnSpc>
                <a:spcPct val="100000"/>
              </a:lnSpc>
              <a:spcBef>
                <a:spcPts val="560"/>
              </a:spcBef>
              <a:spcAft>
                <a:spcPts val="0"/>
              </a:spcAft>
              <a:buSzPts val="2800"/>
              <a:buChar char="•"/>
            </a:pPr>
            <a:r>
              <a:rPr lang="en-US" sz="2400"/>
              <a:t>Each and every student </a:t>
            </a:r>
            <a:r>
              <a:rPr lang="en-US" sz="2400">
                <a:solidFill>
                  <a:srgbClr val="0070C0"/>
                </a:solidFill>
              </a:rPr>
              <a:t>should NOT </a:t>
            </a:r>
            <a:r>
              <a:rPr lang="en-US" sz="2400"/>
              <a:t>have to do every single thing for the class to earn the reward</a:t>
            </a:r>
            <a:endParaRPr/>
          </a:p>
          <a:p>
            <a:pPr marL="457200" lvl="0" indent="-228600" algn="l" rtl="0">
              <a:lnSpc>
                <a:spcPct val="100000"/>
              </a:lnSpc>
              <a:spcBef>
                <a:spcPts val="560"/>
              </a:spcBef>
              <a:spcAft>
                <a:spcPts val="0"/>
              </a:spcAft>
              <a:buSzPts val="2800"/>
              <a:buNone/>
            </a:pPr>
            <a:endParaRPr/>
          </a:p>
        </p:txBody>
      </p:sp>
      <p:sp>
        <p:nvSpPr>
          <p:cNvPr id="385" name="Google Shape;385;p66"/>
          <p:cNvSpPr txBox="1">
            <a:spLocks noGrp="1"/>
          </p:cNvSpPr>
          <p:nvPr>
            <p:ph type="body" idx="2"/>
          </p:nvPr>
        </p:nvSpPr>
        <p:spPr>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560"/>
              </a:spcBef>
              <a:spcAft>
                <a:spcPts val="0"/>
              </a:spcAft>
              <a:buSzPts val="2800"/>
              <a:buChar char="•"/>
            </a:pPr>
            <a:r>
              <a:rPr lang="en-US" sz="2400">
                <a:solidFill>
                  <a:srgbClr val="0070C0"/>
                </a:solidFill>
              </a:rPr>
              <a:t>Do NOT </a:t>
            </a:r>
            <a:r>
              <a:rPr lang="en-US" sz="2400"/>
              <a:t>have one student or group earn things (or lose things) for the group</a:t>
            </a:r>
            <a:endParaRPr/>
          </a:p>
          <a:p>
            <a:pPr marL="50800" lvl="0" indent="0" algn="l" rtl="0">
              <a:lnSpc>
                <a:spcPct val="100000"/>
              </a:lnSpc>
              <a:spcBef>
                <a:spcPts val="560"/>
              </a:spcBef>
              <a:spcAft>
                <a:spcPts val="0"/>
              </a:spcAft>
              <a:buSzPts val="2800"/>
              <a:buNone/>
            </a:pPr>
            <a:endParaRPr sz="2400"/>
          </a:p>
          <a:p>
            <a:pPr marL="457200" lvl="0" indent="-406400" algn="l" rtl="0">
              <a:lnSpc>
                <a:spcPct val="100000"/>
              </a:lnSpc>
              <a:spcBef>
                <a:spcPts val="560"/>
              </a:spcBef>
              <a:spcAft>
                <a:spcPts val="0"/>
              </a:spcAft>
              <a:buSzPts val="2800"/>
              <a:buChar char="•"/>
            </a:pPr>
            <a:r>
              <a:rPr lang="en-US" sz="2400">
                <a:solidFill>
                  <a:srgbClr val="0070C0"/>
                </a:solidFill>
              </a:rPr>
              <a:t>Do NOT </a:t>
            </a:r>
            <a:r>
              <a:rPr lang="en-US" sz="2400"/>
              <a:t>leverage peer pressure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animEffect transition="in" filter="fade">
                                      <p:cBhvr>
                                        <p:cTn id="7" dur="1000"/>
                                        <p:tgtEl>
                                          <p:spTgt spid="3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gtEl>
                                        <p:attrNameLst>
                                          <p:attrName>style.visibility</p:attrName>
                                        </p:attrNameLst>
                                      </p:cBhvr>
                                      <p:to>
                                        <p:strVal val="visible"/>
                                      </p:to>
                                    </p:set>
                                    <p:animEffect transition="in" filter="fade">
                                      <p:cBhvr>
                                        <p:cTn id="12" dur="10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7"/>
          <p:cNvSpPr txBox="1"/>
          <p:nvPr/>
        </p:nvSpPr>
        <p:spPr>
          <a:xfrm>
            <a:off x="4923900" y="1477050"/>
            <a:ext cx="4220100" cy="3903900"/>
          </a:xfrm>
          <a:prstGeom prst="rect">
            <a:avLst/>
          </a:prstGeom>
          <a:noFill/>
          <a:ln>
            <a:noFill/>
          </a:ln>
        </p:spPr>
        <p:txBody>
          <a:bodyPr spcFirstLastPara="1" wrap="square" lIns="91400" tIns="91400" rIns="91400" bIns="91400" anchor="ctr" anchorCtr="0">
            <a:noAutofit/>
          </a:bodyPr>
          <a:lstStyle/>
          <a:p>
            <a:pPr marL="431798" marR="0" lvl="0" indent="-342900" algn="l" rtl="0">
              <a:lnSpc>
                <a:spcPct val="100000"/>
              </a:lnSpc>
              <a:spcBef>
                <a:spcPts val="500"/>
              </a:spcBef>
              <a:spcAft>
                <a:spcPts val="0"/>
              </a:spcAft>
              <a:buClr>
                <a:schemeClr val="dk1"/>
              </a:buClr>
              <a:buSzPts val="2200"/>
              <a:buFont typeface="Arial"/>
              <a:buChar char="•"/>
            </a:pPr>
            <a:r>
              <a:rPr lang="en-US" sz="2400" b="0" i="0" u="none" strike="noStrike" cap="none">
                <a:solidFill>
                  <a:schemeClr val="dk1"/>
                </a:solidFill>
                <a:latin typeface="Verdana"/>
                <a:ea typeface="Verdana"/>
                <a:cs typeface="Verdana"/>
                <a:sym typeface="Verdana"/>
              </a:rPr>
              <a:t>Providing meaningful rewards</a:t>
            </a:r>
            <a:endParaRPr sz="2400" b="0" i="0" u="none" strike="noStrike" cap="none">
              <a:solidFill>
                <a:schemeClr val="dk1"/>
              </a:solidFill>
              <a:latin typeface="Verdana"/>
              <a:ea typeface="Verdana"/>
              <a:cs typeface="Verdana"/>
              <a:sym typeface="Verdana"/>
            </a:endParaRPr>
          </a:p>
          <a:p>
            <a:pPr marL="800089" marR="0" lvl="0" indent="-190500" algn="l" rtl="0">
              <a:lnSpc>
                <a:spcPct val="100000"/>
              </a:lnSpc>
              <a:spcBef>
                <a:spcPts val="50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31798" marR="0" lvl="0" indent="-342900" algn="l" rtl="0">
              <a:lnSpc>
                <a:spcPct val="100000"/>
              </a:lnSpc>
              <a:spcBef>
                <a:spcPts val="0"/>
              </a:spcBef>
              <a:spcAft>
                <a:spcPts val="0"/>
              </a:spcAft>
              <a:buClr>
                <a:schemeClr val="dk1"/>
              </a:buClr>
              <a:buSzPts val="2200"/>
              <a:buFont typeface="Arial"/>
              <a:buChar char="•"/>
            </a:pPr>
            <a:r>
              <a:rPr lang="en-US" sz="2400" b="0" i="0" u="none" strike="noStrike" cap="none">
                <a:solidFill>
                  <a:schemeClr val="dk1"/>
                </a:solidFill>
                <a:latin typeface="Verdana"/>
                <a:ea typeface="Verdana"/>
                <a:cs typeface="Verdana"/>
                <a:sym typeface="Verdana"/>
              </a:rPr>
              <a:t>Being Consistent</a:t>
            </a:r>
            <a:endParaRPr sz="2400" b="0" i="0" u="none" strike="noStrike" cap="none">
              <a:solidFill>
                <a:schemeClr val="dk1"/>
              </a:solidFill>
              <a:latin typeface="Verdana"/>
              <a:ea typeface="Verdana"/>
              <a:cs typeface="Verdana"/>
              <a:sym typeface="Verdana"/>
            </a:endParaRPr>
          </a:p>
          <a:p>
            <a:pPr marL="800089" marR="0" lvl="0" indent="-19050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31798" marR="0" lvl="0" indent="-342900" algn="l" rtl="0">
              <a:lnSpc>
                <a:spcPct val="100000"/>
              </a:lnSpc>
              <a:spcBef>
                <a:spcPts val="0"/>
              </a:spcBef>
              <a:spcAft>
                <a:spcPts val="0"/>
              </a:spcAft>
              <a:buClr>
                <a:schemeClr val="dk1"/>
              </a:buClr>
              <a:buSzPts val="2200"/>
              <a:buFont typeface="Arial"/>
              <a:buChar char="•"/>
            </a:pPr>
            <a:r>
              <a:rPr lang="en-US" sz="2400" b="0" i="0" u="none" strike="noStrike" cap="none">
                <a:solidFill>
                  <a:schemeClr val="dk1"/>
                </a:solidFill>
                <a:latin typeface="Verdana"/>
                <a:ea typeface="Verdana"/>
                <a:cs typeface="Verdana"/>
                <a:sym typeface="Verdana"/>
              </a:rPr>
              <a:t>Considering the school-wide reward system</a:t>
            </a:r>
            <a:endParaRPr sz="2400" b="0" i="0" u="none" strike="noStrike" cap="none">
              <a:solidFill>
                <a:schemeClr val="dk1"/>
              </a:solidFill>
              <a:latin typeface="Verdana"/>
              <a:ea typeface="Verdana"/>
              <a:cs typeface="Verdana"/>
              <a:sym typeface="Verdana"/>
            </a:endParaRPr>
          </a:p>
          <a:p>
            <a:pPr marL="800089" marR="0" lvl="0" indent="-19050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31798" marR="0" lvl="0" indent="-342900" algn="l" rtl="0">
              <a:lnSpc>
                <a:spcPct val="100000"/>
              </a:lnSpc>
              <a:spcBef>
                <a:spcPts val="0"/>
              </a:spcBef>
              <a:spcAft>
                <a:spcPts val="0"/>
              </a:spcAft>
              <a:buClr>
                <a:schemeClr val="dk1"/>
              </a:buClr>
              <a:buSzPts val="2200"/>
              <a:buFont typeface="Arial"/>
              <a:buChar char="•"/>
            </a:pPr>
            <a:r>
              <a:rPr lang="en-US" sz="2400" b="0" i="0" u="none" strike="noStrike" cap="none">
                <a:solidFill>
                  <a:schemeClr val="dk1"/>
                </a:solidFill>
                <a:latin typeface="Verdana"/>
                <a:ea typeface="Verdana"/>
                <a:cs typeface="Verdana"/>
                <a:sym typeface="Verdana"/>
              </a:rPr>
              <a:t>Keeping it simple</a:t>
            </a:r>
            <a:endParaRPr sz="2400" b="0" i="0" u="none" strike="noStrike" cap="none">
              <a:solidFill>
                <a:schemeClr val="dk1"/>
              </a:solidFill>
              <a:latin typeface="Verdana"/>
              <a:ea typeface="Verdana"/>
              <a:cs typeface="Verdana"/>
              <a:sym typeface="Verdana"/>
            </a:endParaRPr>
          </a:p>
        </p:txBody>
      </p:sp>
      <p:sp>
        <p:nvSpPr>
          <p:cNvPr id="391" name="Google Shape;391;p67"/>
          <p:cNvSpPr txBox="1"/>
          <p:nvPr/>
        </p:nvSpPr>
        <p:spPr>
          <a:xfrm>
            <a:off x="298800" y="1832614"/>
            <a:ext cx="4273200" cy="3903900"/>
          </a:xfrm>
          <a:prstGeom prst="rect">
            <a:avLst/>
          </a:prstGeom>
          <a:noFill/>
          <a:ln>
            <a:noFill/>
          </a:ln>
        </p:spPr>
        <p:txBody>
          <a:bodyPr spcFirstLastPara="1" wrap="square" lIns="91400" tIns="91400" rIns="91400" bIns="91400" anchor="ctr" anchorCtr="0">
            <a:noAutofit/>
          </a:bodyPr>
          <a:lstStyle/>
          <a:p>
            <a:pPr marL="431798" marR="0" lvl="0" indent="-342900" algn="l" rtl="0">
              <a:lnSpc>
                <a:spcPct val="100000"/>
              </a:lnSpc>
              <a:spcBef>
                <a:spcPts val="0"/>
              </a:spcBef>
              <a:spcAft>
                <a:spcPts val="0"/>
              </a:spcAft>
              <a:buClr>
                <a:schemeClr val="dk1"/>
              </a:buClr>
              <a:buSzPts val="2200"/>
              <a:buFont typeface="Arial"/>
              <a:buChar char="•"/>
            </a:pPr>
            <a:r>
              <a:rPr lang="en-US" sz="2400" b="0" i="0" u="none" strike="noStrike" cap="none">
                <a:solidFill>
                  <a:schemeClr val="dk1"/>
                </a:solidFill>
                <a:latin typeface="Verdana"/>
                <a:ea typeface="Verdana"/>
                <a:cs typeface="Verdana"/>
                <a:sym typeface="Verdana"/>
              </a:rPr>
              <a:t>Remaining focused on the positive</a:t>
            </a:r>
            <a:endParaRPr sz="2400" b="0" i="0" u="none" strike="noStrike" cap="none">
              <a:solidFill>
                <a:schemeClr val="dk1"/>
              </a:solidFill>
              <a:latin typeface="Verdana"/>
              <a:ea typeface="Verdana"/>
              <a:cs typeface="Verdana"/>
              <a:sym typeface="Verdana"/>
            </a:endParaRPr>
          </a:p>
          <a:p>
            <a:pPr marL="800089" marR="0" lvl="0" indent="-19050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31798" marR="0" lvl="0" indent="-342900" algn="l" rtl="0">
              <a:lnSpc>
                <a:spcPct val="100000"/>
              </a:lnSpc>
              <a:spcBef>
                <a:spcPts val="0"/>
              </a:spcBef>
              <a:spcAft>
                <a:spcPts val="0"/>
              </a:spcAft>
              <a:buClr>
                <a:schemeClr val="dk1"/>
              </a:buClr>
              <a:buSzPts val="2200"/>
              <a:buFont typeface="Arial"/>
              <a:buChar char="•"/>
            </a:pPr>
            <a:r>
              <a:rPr lang="en-US" sz="2400" b="0" i="0" u="none" strike="noStrike" cap="none">
                <a:solidFill>
                  <a:schemeClr val="dk1"/>
                </a:solidFill>
                <a:latin typeface="Verdana"/>
                <a:ea typeface="Verdana"/>
                <a:cs typeface="Verdana"/>
                <a:sym typeface="Verdana"/>
              </a:rPr>
              <a:t>Maintaining high rates of reinforcement</a:t>
            </a:r>
            <a:endParaRPr sz="2400" b="0" i="0" u="none" strike="noStrike" cap="none">
              <a:solidFill>
                <a:schemeClr val="dk1"/>
              </a:solidFill>
              <a:latin typeface="Verdana"/>
              <a:ea typeface="Verdana"/>
              <a:cs typeface="Verdana"/>
              <a:sym typeface="Verdana"/>
            </a:endParaRPr>
          </a:p>
          <a:p>
            <a:pPr marL="800089" marR="0" lvl="0" indent="-19050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31797" marR="0" lvl="0" indent="-342900" algn="l" rtl="0">
              <a:lnSpc>
                <a:spcPct val="100000"/>
              </a:lnSpc>
              <a:spcBef>
                <a:spcPts val="0"/>
              </a:spcBef>
              <a:spcAft>
                <a:spcPts val="0"/>
              </a:spcAft>
              <a:buClr>
                <a:schemeClr val="dk1"/>
              </a:buClr>
              <a:buSzPts val="2200"/>
              <a:buFont typeface="Arial"/>
              <a:buChar char="•"/>
            </a:pPr>
            <a:r>
              <a:rPr lang="en-US" sz="2400" b="0" i="0" u="none" strike="noStrike" cap="none">
                <a:solidFill>
                  <a:schemeClr val="dk1"/>
                </a:solidFill>
                <a:latin typeface="Verdana"/>
                <a:ea typeface="Verdana"/>
                <a:cs typeface="Verdana"/>
                <a:sym typeface="Verdana"/>
              </a:rPr>
              <a:t>Taking time to reward students</a:t>
            </a:r>
            <a:endParaRPr sz="2400" b="0" i="0" u="none" strike="noStrike" cap="none">
              <a:solidFill>
                <a:schemeClr val="dk1"/>
              </a:solidFill>
              <a:latin typeface="Verdana"/>
              <a:ea typeface="Verdana"/>
              <a:cs typeface="Verdana"/>
              <a:sym typeface="Verdana"/>
            </a:endParaRPr>
          </a:p>
          <a:p>
            <a:pPr marL="800100" marR="0" lvl="0" indent="-19050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19098"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Verdana"/>
                <a:ea typeface="Verdana"/>
                <a:cs typeface="Verdana"/>
                <a:sym typeface="Verdana"/>
              </a:rPr>
              <a:t>Communicate with families and build shared understanding</a:t>
            </a:r>
            <a:endParaRPr sz="2400" b="0" i="0" u="none" strike="noStrike" cap="none">
              <a:solidFill>
                <a:schemeClr val="dk1"/>
              </a:solidFill>
              <a:latin typeface="Verdana"/>
              <a:ea typeface="Verdana"/>
              <a:cs typeface="Verdana"/>
              <a:sym typeface="Verdana"/>
            </a:endParaRPr>
          </a:p>
        </p:txBody>
      </p:sp>
      <p:sp>
        <p:nvSpPr>
          <p:cNvPr id="392" name="Google Shape;392;p67"/>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What works!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Text Placeholder 1">
            <a:extLst>
              <a:ext uri="{FF2B5EF4-FFF2-40B4-BE49-F238E27FC236}">
                <a16:creationId xmlns:a16="http://schemas.microsoft.com/office/drawing/2014/main" id="{8ABF7C50-F9A9-657A-EF6C-6831CE9B9DD4}"/>
              </a:ext>
            </a:extLst>
          </p:cNvPr>
          <p:cNvSpPr>
            <a:spLocks noGrp="1"/>
          </p:cNvSpPr>
          <p:nvPr>
            <p:ph type="body" idx="1"/>
          </p:nvPr>
        </p:nvSpPr>
        <p:spPr/>
        <p:txBody>
          <a:bodyPr/>
          <a:lstStyle/>
          <a:p>
            <a:endParaRPr lang="en-US"/>
          </a:p>
        </p:txBody>
      </p:sp>
      <p:sp>
        <p:nvSpPr>
          <p:cNvPr id="124" name="Google Shape;124;p32"/>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t>The Power of Feedback</a:t>
            </a:r>
            <a:endParaRPr dirty="0"/>
          </a:p>
        </p:txBody>
      </p:sp>
      <p:pic>
        <p:nvPicPr>
          <p:cNvPr id="125" name="Google Shape;125;p32" descr="A diagram of a teacher's effect&#10;&#10;Description automatically generated with low confidence"/>
          <p:cNvPicPr preferRelativeResize="0"/>
          <p:nvPr/>
        </p:nvPicPr>
        <p:blipFill rotWithShape="1">
          <a:blip r:embed="rId3">
            <a:alphaModFix/>
          </a:blip>
          <a:srcRect/>
          <a:stretch/>
        </p:blipFill>
        <p:spPr>
          <a:xfrm>
            <a:off x="1392382" y="2731076"/>
            <a:ext cx="6096000" cy="3257550"/>
          </a:xfrm>
          <a:prstGeom prst="rect">
            <a:avLst/>
          </a:prstGeom>
          <a:noFill/>
          <a:ln>
            <a:noFill/>
          </a:ln>
        </p:spPr>
      </p:pic>
      <p:sp>
        <p:nvSpPr>
          <p:cNvPr id="126" name="Google Shape;126;p32"/>
          <p:cNvSpPr txBox="1"/>
          <p:nvPr/>
        </p:nvSpPr>
        <p:spPr>
          <a:xfrm>
            <a:off x="5284787" y="1433512"/>
            <a:ext cx="18636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9944"/>
              </a:buClr>
              <a:buSzPts val="600"/>
              <a:buFont typeface="Times New Roman"/>
              <a:buNone/>
            </a:pPr>
            <a:r>
              <a:rPr lang="en-US" sz="2400" b="0" i="0" u="none" strike="noStrike" cap="none">
                <a:solidFill>
                  <a:schemeClr val="dk1"/>
                </a:solidFill>
                <a:latin typeface="Verdana"/>
                <a:ea typeface="Verdana"/>
                <a:cs typeface="Verdana"/>
                <a:sym typeface="Verdana"/>
              </a:rPr>
              <a:t>Direct Instruction</a:t>
            </a:r>
            <a:endParaRPr sz="1400" b="0" i="0" u="none" strike="noStrike" cap="none">
              <a:solidFill>
                <a:srgbClr val="000000"/>
              </a:solidFill>
              <a:latin typeface="Arial"/>
              <a:ea typeface="Arial"/>
              <a:cs typeface="Arial"/>
              <a:sym typeface="Arial"/>
            </a:endParaRPr>
          </a:p>
        </p:txBody>
      </p:sp>
      <p:sp>
        <p:nvSpPr>
          <p:cNvPr id="127" name="Google Shape;127;p32"/>
          <p:cNvSpPr txBox="1"/>
          <p:nvPr/>
        </p:nvSpPr>
        <p:spPr>
          <a:xfrm>
            <a:off x="7432964" y="1752601"/>
            <a:ext cx="2008200" cy="46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9944"/>
              </a:buClr>
              <a:buSzPts val="600"/>
              <a:buFont typeface="Times New Roman"/>
              <a:buNone/>
            </a:pPr>
            <a:r>
              <a:rPr lang="en-US" sz="2400" b="0" i="0" u="none" strike="noStrike" cap="none">
                <a:solidFill>
                  <a:schemeClr val="dk1"/>
                </a:solidFill>
                <a:latin typeface="Verdana"/>
                <a:ea typeface="Verdana"/>
                <a:cs typeface="Verdana"/>
                <a:sym typeface="Verdana"/>
              </a:rPr>
              <a:t>Feedback</a:t>
            </a:r>
            <a:endParaRPr sz="1400" b="0" i="0" u="none" strike="noStrike" cap="none">
              <a:solidFill>
                <a:srgbClr val="000000"/>
              </a:solidFill>
              <a:latin typeface="Arial"/>
              <a:ea typeface="Arial"/>
              <a:cs typeface="Arial"/>
              <a:sym typeface="Arial"/>
            </a:endParaRPr>
          </a:p>
        </p:txBody>
      </p:sp>
      <p:sp>
        <p:nvSpPr>
          <p:cNvPr id="128" name="Google Shape;128;p32"/>
          <p:cNvSpPr txBox="1"/>
          <p:nvPr/>
        </p:nvSpPr>
        <p:spPr>
          <a:xfrm>
            <a:off x="7197648" y="2952000"/>
            <a:ext cx="15963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9944"/>
              </a:buClr>
              <a:buSzPts val="600"/>
              <a:buFont typeface="Times New Roman"/>
              <a:buNone/>
            </a:pPr>
            <a:r>
              <a:rPr lang="en-US" sz="2400" b="0" i="0" u="none" strike="noStrike" cap="none">
                <a:solidFill>
                  <a:schemeClr val="dk1"/>
                </a:solidFill>
                <a:latin typeface="Verdana"/>
                <a:ea typeface="Verdana"/>
                <a:cs typeface="Verdana"/>
                <a:sym typeface="Verdana"/>
              </a:rPr>
              <a:t>Teacher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9944"/>
              </a:buClr>
              <a:buSzPts val="600"/>
              <a:buFont typeface="Times New Roman"/>
              <a:buNone/>
            </a:pPr>
            <a:r>
              <a:rPr lang="en-US" sz="2400" b="0" i="0" u="none" strike="noStrike" cap="none">
                <a:solidFill>
                  <a:schemeClr val="dk1"/>
                </a:solidFill>
                <a:latin typeface="Verdana"/>
                <a:ea typeface="Verdana"/>
                <a:cs typeface="Verdana"/>
                <a:sym typeface="Verdana"/>
              </a:rPr>
              <a:t>Clarity</a:t>
            </a:r>
            <a:endParaRPr sz="1400" b="0" i="0" u="none" strike="noStrike" cap="none">
              <a:solidFill>
                <a:srgbClr val="000000"/>
              </a:solidFill>
              <a:latin typeface="Arial"/>
              <a:ea typeface="Arial"/>
              <a:cs typeface="Arial"/>
              <a:sym typeface="Arial"/>
            </a:endParaRPr>
          </a:p>
        </p:txBody>
      </p:sp>
      <p:cxnSp>
        <p:nvCxnSpPr>
          <p:cNvPr id="129" name="Google Shape;129;p32">
            <a:extLst>
              <a:ext uri="{C183D7F6-B498-43B3-948B-1728B52AA6E4}">
                <adec:decorative xmlns:adec="http://schemas.microsoft.com/office/drawing/2017/decorative" xmlns="" val="1"/>
              </a:ext>
            </a:extLst>
          </p:cNvPr>
          <p:cNvCxnSpPr/>
          <p:nvPr/>
        </p:nvCxnSpPr>
        <p:spPr>
          <a:xfrm rot="10800000" flipH="1">
            <a:off x="5069575" y="2285950"/>
            <a:ext cx="2410200" cy="2952600"/>
          </a:xfrm>
          <a:prstGeom prst="straightConnector1">
            <a:avLst/>
          </a:prstGeom>
          <a:noFill/>
          <a:ln w="38100" cap="flat" cmpd="sng">
            <a:solidFill>
              <a:srgbClr val="1883AF"/>
            </a:solidFill>
            <a:prstDash val="solid"/>
            <a:miter lim="8000"/>
            <a:headEnd type="none" w="sm" len="sm"/>
            <a:tailEnd type="stealth" w="lg" len="lg"/>
          </a:ln>
          <a:effectLst>
            <a:outerShdw blurRad="63500" dist="20000" dir="5400000">
              <a:srgbClr val="808080">
                <a:alpha val="35686"/>
              </a:srgbClr>
            </a:outerShdw>
          </a:effectLst>
        </p:spPr>
      </p:cxnSp>
      <p:cxnSp>
        <p:nvCxnSpPr>
          <p:cNvPr id="130" name="Google Shape;130;p32">
            <a:extLst>
              <a:ext uri="{C183D7F6-B498-43B3-948B-1728B52AA6E4}">
                <adec:decorative xmlns:adec="http://schemas.microsoft.com/office/drawing/2017/decorative" xmlns="" val="1"/>
              </a:ext>
            </a:extLst>
          </p:cNvPr>
          <p:cNvCxnSpPr/>
          <p:nvPr/>
        </p:nvCxnSpPr>
        <p:spPr>
          <a:xfrm rot="10800000" flipH="1">
            <a:off x="4447307" y="2351876"/>
            <a:ext cx="2041200" cy="3498000"/>
          </a:xfrm>
          <a:prstGeom prst="straightConnector1">
            <a:avLst/>
          </a:prstGeom>
          <a:noFill/>
          <a:ln w="38100" cap="flat" cmpd="sng">
            <a:solidFill>
              <a:srgbClr val="1883AF"/>
            </a:solidFill>
            <a:prstDash val="solid"/>
            <a:miter lim="8000"/>
            <a:headEnd type="none" w="sm" len="sm"/>
            <a:tailEnd type="stealth" w="lg" len="lg"/>
          </a:ln>
          <a:effectLst>
            <a:outerShdw blurRad="63500" dist="20000" dir="5400000">
              <a:srgbClr val="808080">
                <a:alpha val="35686"/>
              </a:srgbClr>
            </a:outerShdw>
          </a:effectLst>
        </p:spPr>
      </p:cxnSp>
      <p:cxnSp>
        <p:nvCxnSpPr>
          <p:cNvPr id="131" name="Google Shape;131;p32">
            <a:extLst>
              <a:ext uri="{C183D7F6-B498-43B3-948B-1728B52AA6E4}">
                <adec:decorative xmlns:adec="http://schemas.microsoft.com/office/drawing/2017/decorative" xmlns="" val="1"/>
              </a:ext>
            </a:extLst>
          </p:cNvPr>
          <p:cNvCxnSpPr/>
          <p:nvPr/>
        </p:nvCxnSpPr>
        <p:spPr>
          <a:xfrm rot="10800000" flipH="1">
            <a:off x="4447309" y="3526388"/>
            <a:ext cx="2512800" cy="2393400"/>
          </a:xfrm>
          <a:prstGeom prst="straightConnector1">
            <a:avLst/>
          </a:prstGeom>
          <a:noFill/>
          <a:ln w="38100" cap="flat" cmpd="sng">
            <a:solidFill>
              <a:srgbClr val="1883AF"/>
            </a:solidFill>
            <a:prstDash val="solid"/>
            <a:miter lim="8000"/>
            <a:headEnd type="none" w="sm" len="sm"/>
            <a:tailEnd type="stealth" w="lg" len="lg"/>
          </a:ln>
          <a:effectLst>
            <a:outerShdw blurRad="63500" dist="20000" dir="5400000">
              <a:srgbClr val="808080">
                <a:alpha val="35686"/>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8"/>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How to Implement</a:t>
            </a:r>
            <a:endParaRPr/>
          </a:p>
        </p:txBody>
      </p:sp>
      <p:sp>
        <p:nvSpPr>
          <p:cNvPr id="399" name="Google Shape;399;p68"/>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20000"/>
          </a:bodyPr>
          <a:lstStyle/>
          <a:p>
            <a:pPr marL="457200" lvl="0" indent="-406400" algn="l" rtl="0">
              <a:lnSpc>
                <a:spcPct val="100000"/>
              </a:lnSpc>
              <a:spcBef>
                <a:spcPts val="560"/>
              </a:spcBef>
              <a:spcAft>
                <a:spcPts val="0"/>
              </a:spcAft>
              <a:buSzPts val="2800"/>
              <a:buChar char="•"/>
            </a:pPr>
            <a:r>
              <a:rPr lang="en-US" sz="2400"/>
              <a:t>Choose an effective reward</a:t>
            </a:r>
            <a:endParaRPr/>
          </a:p>
          <a:p>
            <a:pPr marL="457200" lvl="0" indent="-406400" algn="l" rtl="0">
              <a:lnSpc>
                <a:spcPct val="100000"/>
              </a:lnSpc>
              <a:spcBef>
                <a:spcPts val="560"/>
              </a:spcBef>
              <a:spcAft>
                <a:spcPts val="0"/>
              </a:spcAft>
              <a:buSzPts val="2800"/>
              <a:buChar char="•"/>
            </a:pPr>
            <a:r>
              <a:rPr lang="en-US" sz="2400"/>
              <a:t>Determine the behavior to change and any collateral behaviors that might be affected</a:t>
            </a:r>
            <a:endParaRPr/>
          </a:p>
          <a:p>
            <a:pPr marL="457200" lvl="0" indent="-406400" algn="l" rtl="0">
              <a:lnSpc>
                <a:spcPct val="100000"/>
              </a:lnSpc>
              <a:spcBef>
                <a:spcPts val="560"/>
              </a:spcBef>
              <a:spcAft>
                <a:spcPts val="0"/>
              </a:spcAft>
              <a:buSzPts val="2800"/>
              <a:buChar char="•"/>
            </a:pPr>
            <a:r>
              <a:rPr lang="en-US" sz="2400"/>
              <a:t>Set appropriate performance criterion</a:t>
            </a:r>
            <a:endParaRPr/>
          </a:p>
          <a:p>
            <a:pPr marL="914400" lvl="1" indent="-381000" algn="l" rtl="0">
              <a:lnSpc>
                <a:spcPct val="100000"/>
              </a:lnSpc>
              <a:spcBef>
                <a:spcPts val="480"/>
              </a:spcBef>
              <a:spcAft>
                <a:spcPts val="0"/>
              </a:spcAft>
              <a:buSzPts val="2400"/>
              <a:buChar char="–"/>
            </a:pPr>
            <a:r>
              <a:rPr lang="en-US" sz="2400"/>
              <a:t>It is important that the goals are clearly identified</a:t>
            </a:r>
            <a:endParaRPr/>
          </a:p>
        </p:txBody>
      </p:sp>
      <p:sp>
        <p:nvSpPr>
          <p:cNvPr id="400" name="Google Shape;400;p68"/>
          <p:cNvSpPr txBox="1">
            <a:spLocks noGrp="1"/>
          </p:cNvSpPr>
          <p:nvPr>
            <p:ph type="body" idx="2"/>
          </p:nvPr>
        </p:nvSpPr>
        <p:spPr>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560"/>
              </a:spcBef>
              <a:spcAft>
                <a:spcPts val="0"/>
              </a:spcAft>
              <a:buSzPts val="2800"/>
              <a:buChar char="•"/>
            </a:pPr>
            <a:r>
              <a:rPr lang="en-US" sz="2400"/>
              <a:t>Combine with other procedures when appropriate</a:t>
            </a:r>
            <a:endParaRPr/>
          </a:p>
          <a:p>
            <a:pPr marL="457200" lvl="0" indent="-406400" algn="l" rtl="0">
              <a:lnSpc>
                <a:spcPct val="100000"/>
              </a:lnSpc>
              <a:spcBef>
                <a:spcPts val="560"/>
              </a:spcBef>
              <a:spcAft>
                <a:spcPts val="0"/>
              </a:spcAft>
              <a:buSzPts val="2800"/>
              <a:buChar char="•"/>
            </a:pPr>
            <a:r>
              <a:rPr lang="en-US" sz="2400"/>
              <a:t>Select the most appropriate group contingency</a:t>
            </a:r>
            <a:endParaRPr/>
          </a:p>
          <a:p>
            <a:pPr marL="457200" lvl="0" indent="-406400" algn="l" rtl="0">
              <a:lnSpc>
                <a:spcPct val="100000"/>
              </a:lnSpc>
              <a:spcBef>
                <a:spcPts val="560"/>
              </a:spcBef>
              <a:spcAft>
                <a:spcPts val="0"/>
              </a:spcAft>
              <a:buSzPts val="2800"/>
              <a:buChar char="•"/>
            </a:pPr>
            <a:r>
              <a:rPr lang="en-US" sz="2400"/>
              <a:t>Monitor individual and group performance</a:t>
            </a:r>
            <a:endParaRPr/>
          </a:p>
          <a:p>
            <a:pPr marL="457200" lvl="0" indent="-228600" algn="l" rtl="0">
              <a:lnSpc>
                <a:spcPct val="100000"/>
              </a:lnSpc>
              <a:spcBef>
                <a:spcPts val="560"/>
              </a:spcBef>
              <a:spcAft>
                <a:spcPts val="0"/>
              </a:spcAft>
              <a:buClr>
                <a:schemeClr val="dk1"/>
              </a:buClr>
              <a:buSzPts val="2800"/>
              <a:buNone/>
            </a:pPr>
            <a:endParaRPr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9"/>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Char char="•"/>
            </a:pPr>
            <a:r>
              <a:rPr lang="en-US" sz="2600"/>
              <a:t>Establishing a Group Feedback Program </a:t>
            </a:r>
            <a:endParaRPr/>
          </a:p>
          <a:p>
            <a:pPr marL="457200" lvl="0" indent="-228600" algn="l" rtl="0">
              <a:lnSpc>
                <a:spcPct val="100000"/>
              </a:lnSpc>
              <a:spcBef>
                <a:spcPts val="360"/>
              </a:spcBef>
              <a:spcAft>
                <a:spcPts val="0"/>
              </a:spcAft>
              <a:buSzPts val="1800"/>
              <a:buNone/>
            </a:pPr>
            <a:endParaRPr sz="2600"/>
          </a:p>
          <a:p>
            <a:pPr marL="457200" lvl="0" indent="-342900" algn="l" rtl="0">
              <a:lnSpc>
                <a:spcPct val="100000"/>
              </a:lnSpc>
              <a:spcBef>
                <a:spcPts val="360"/>
              </a:spcBef>
              <a:spcAft>
                <a:spcPts val="0"/>
              </a:spcAft>
              <a:buSzPts val="1800"/>
              <a:buChar char="•"/>
            </a:pPr>
            <a:r>
              <a:rPr lang="en-US" sz="2600"/>
              <a:t>Circle and Star: A Menu of Classroom Reinforcers-with a partner or table group, add a few more examples.</a:t>
            </a:r>
            <a:endParaRPr/>
          </a:p>
          <a:p>
            <a:pPr marL="457200" lvl="0" indent="-228600" algn="l" rtl="0">
              <a:lnSpc>
                <a:spcPct val="100000"/>
              </a:lnSpc>
              <a:spcBef>
                <a:spcPts val="360"/>
              </a:spcBef>
              <a:spcAft>
                <a:spcPts val="0"/>
              </a:spcAft>
              <a:buSzPts val="1800"/>
              <a:buNone/>
            </a:pPr>
            <a:endParaRPr sz="2600"/>
          </a:p>
          <a:p>
            <a:pPr marL="457200" lvl="0" indent="-342900" algn="l" rtl="0">
              <a:lnSpc>
                <a:spcPct val="100000"/>
              </a:lnSpc>
              <a:spcBef>
                <a:spcPts val="360"/>
              </a:spcBef>
              <a:spcAft>
                <a:spcPts val="0"/>
              </a:spcAft>
              <a:buSzPts val="1800"/>
              <a:buChar char="•"/>
            </a:pPr>
            <a:r>
              <a:rPr lang="en-US" sz="2600"/>
              <a:t>Write down at least 1 independent and interdependent contingency to try (or encourage others to try).</a:t>
            </a:r>
            <a:endParaRPr/>
          </a:p>
        </p:txBody>
      </p:sp>
      <p:sp>
        <p:nvSpPr>
          <p:cNvPr id="406" name="Google Shape;406;p69"/>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Activity: Group Feedback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70" descr="4x6 chart of components for observation of group contingencies including identification of behavior, class participation, teacher pre-corrections, points given and displayed and re-teaching as necessary"/>
          <p:cNvPicPr preferRelativeResize="0"/>
          <p:nvPr/>
        </p:nvPicPr>
        <p:blipFill rotWithShape="1">
          <a:blip r:embed="rId3">
            <a:alphaModFix/>
          </a:blip>
          <a:srcRect/>
          <a:stretch/>
        </p:blipFill>
        <p:spPr>
          <a:xfrm>
            <a:off x="152402" y="1676400"/>
            <a:ext cx="8853599" cy="3762700"/>
          </a:xfrm>
          <a:prstGeom prst="rect">
            <a:avLst/>
          </a:prstGeom>
          <a:noFill/>
          <a:ln>
            <a:noFill/>
          </a:ln>
        </p:spPr>
      </p:pic>
      <p:sp>
        <p:nvSpPr>
          <p:cNvPr id="412" name="Google Shape;412;p70"/>
          <p:cNvSpPr txBox="1">
            <a:spLocks noGrp="1"/>
          </p:cNvSpPr>
          <p:nvPr>
            <p:ph type="title"/>
          </p:nvPr>
        </p:nvSpPr>
        <p:spPr>
          <a:prstGeom prst="rect">
            <a:avLst/>
          </a:prstGeom>
          <a:solidFill>
            <a:srgbClr val="003369"/>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4000"/>
              <a:buNone/>
            </a:pPr>
            <a:r>
              <a:rPr lang="en-US"/>
              <a:t>Data Collection</a:t>
            </a:r>
            <a:endParaRPr/>
          </a:p>
          <a:p>
            <a:pPr marL="0" lvl="0" indent="0" algn="ctr" rtl="0">
              <a:lnSpc>
                <a:spcPct val="100000"/>
              </a:lnSpc>
              <a:spcBef>
                <a:spcPts val="0"/>
              </a:spcBef>
              <a:spcAft>
                <a:spcPts val="0"/>
              </a:spcAft>
              <a:buSzPts val="4000"/>
              <a:buNone/>
            </a:pPr>
            <a:endParaRPr/>
          </a:p>
        </p:txBody>
      </p:sp>
      <p:sp>
        <p:nvSpPr>
          <p:cNvPr id="413" name="Google Shape;413;p70"/>
          <p:cNvSpPr txBox="1"/>
          <p:nvPr/>
        </p:nvSpPr>
        <p:spPr>
          <a:xfrm>
            <a:off x="0" y="1676400"/>
            <a:ext cx="5892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#10</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71" descr="4 chart of participant roles and what each should do before, during and after this sesion"/>
          <p:cNvPicPr preferRelativeResize="0"/>
          <p:nvPr/>
        </p:nvPicPr>
        <p:blipFill rotWithShape="1">
          <a:blip r:embed="rId3">
            <a:alphaModFix/>
          </a:blip>
          <a:srcRect l="25946" t="23676" r="24411" b="11725"/>
          <a:stretch/>
        </p:blipFill>
        <p:spPr>
          <a:xfrm>
            <a:off x="541633" y="1465118"/>
            <a:ext cx="8060731" cy="5271234"/>
          </a:xfrm>
          <a:prstGeom prst="rect">
            <a:avLst/>
          </a:prstGeom>
          <a:noFill/>
          <a:ln>
            <a:noFill/>
          </a:ln>
        </p:spPr>
      </p:pic>
      <p:sp>
        <p:nvSpPr>
          <p:cNvPr id="6" name="Text Placeholder 5">
            <a:extLst>
              <a:ext uri="{FF2B5EF4-FFF2-40B4-BE49-F238E27FC236}">
                <a16:creationId xmlns:a16="http://schemas.microsoft.com/office/drawing/2014/main" id="{A3AF84BA-A45F-88C8-0C23-57C2E2326493}"/>
              </a:ext>
            </a:extLst>
          </p:cNvPr>
          <p:cNvSpPr>
            <a:spLocks noGrp="1"/>
          </p:cNvSpPr>
          <p:nvPr>
            <p:ph type="body" idx="1"/>
          </p:nvPr>
        </p:nvSpPr>
        <p:spPr/>
        <p:txBody>
          <a:bodyPr/>
          <a:lstStyle/>
          <a:p>
            <a:endParaRPr lang="en-US"/>
          </a:p>
        </p:txBody>
      </p:sp>
      <p:sp>
        <p:nvSpPr>
          <p:cNvPr id="419" name="Google Shape;419;p71"/>
          <p:cNvSpPr txBox="1">
            <a:spLocks noGrp="1"/>
          </p:cNvSpPr>
          <p:nvPr>
            <p:ph type="title"/>
          </p:nvPr>
        </p:nvSpPr>
        <p:spPr>
          <a:prstGeom prst="rect">
            <a:avLst/>
          </a:prstGeom>
          <a:solidFill>
            <a:srgbClr val="144071"/>
          </a:solidFill>
          <a:ln w="9525" cap="flat" cmpd="sng">
            <a:solidFill>
              <a:srgbClr val="002060"/>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Your role!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7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1800"/>
              <a:buChar char="•"/>
            </a:pPr>
            <a:r>
              <a:rPr lang="en-US" sz="2400"/>
              <a:t>Archer, Anita. (2011). Explicit Instruction: Effective and Efficient Teaching. New York: The Guilford Press.</a:t>
            </a:r>
            <a:endParaRPr/>
          </a:p>
          <a:p>
            <a:pPr marL="457200" lvl="0" indent="-342900" algn="l" rtl="0">
              <a:lnSpc>
                <a:spcPct val="100000"/>
              </a:lnSpc>
              <a:spcBef>
                <a:spcPts val="360"/>
              </a:spcBef>
              <a:spcAft>
                <a:spcPts val="0"/>
              </a:spcAft>
              <a:buSzPts val="1800"/>
              <a:buChar char="•"/>
            </a:pPr>
            <a:r>
              <a:rPr lang="en-US" sz="2400"/>
              <a:t>Brophy, J. (1998). Motivating Students to Learn. Boston: McGraw Hill.</a:t>
            </a:r>
            <a:endParaRPr/>
          </a:p>
          <a:p>
            <a:pPr marL="457200" lvl="0" indent="-342900" algn="l" rtl="0">
              <a:lnSpc>
                <a:spcPct val="100000"/>
              </a:lnSpc>
              <a:spcBef>
                <a:spcPts val="360"/>
              </a:spcBef>
              <a:spcAft>
                <a:spcPts val="0"/>
              </a:spcAft>
              <a:buSzPts val="1800"/>
              <a:buChar char="•"/>
            </a:pPr>
            <a:r>
              <a:rPr lang="en-US" sz="2400"/>
              <a:t>Evertson, C., &amp; Emmer, E. (1982). Preventive classroom management. In D. Duke (Ed.), Helping teachers manage classrooms. Alexandria, VA: Association for Supervision and Curriculum Development.</a:t>
            </a:r>
            <a:endParaRPr/>
          </a:p>
          <a:p>
            <a:pPr marL="457200" lvl="0" indent="-228600" algn="l" rtl="0">
              <a:lnSpc>
                <a:spcPct val="100000"/>
              </a:lnSpc>
              <a:spcBef>
                <a:spcPts val="360"/>
              </a:spcBef>
              <a:spcAft>
                <a:spcPts val="0"/>
              </a:spcAft>
              <a:buSzPts val="1800"/>
              <a:buNone/>
            </a:pPr>
            <a:endParaRPr sz="2400"/>
          </a:p>
        </p:txBody>
      </p:sp>
      <p:sp>
        <p:nvSpPr>
          <p:cNvPr id="425" name="Google Shape;425;p72"/>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References</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3"/>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100000"/>
              </a:lnSpc>
              <a:spcBef>
                <a:spcPts val="360"/>
              </a:spcBef>
              <a:spcAft>
                <a:spcPts val="0"/>
              </a:spcAft>
              <a:buSzPct val="72580"/>
              <a:buChar char="•"/>
            </a:pPr>
            <a:r>
              <a:rPr lang="en-US"/>
              <a:t>Evertson, C., &amp; Emmer, E. (2008). Classroom management for elementary teachers (8th Edition). Boston: Allyn &amp; Bacon.</a:t>
            </a:r>
            <a:endParaRPr/>
          </a:p>
          <a:p>
            <a:pPr marL="457200" lvl="0" indent="-342900" algn="l" rtl="0">
              <a:lnSpc>
                <a:spcPct val="100000"/>
              </a:lnSpc>
              <a:spcBef>
                <a:spcPts val="360"/>
              </a:spcBef>
              <a:spcAft>
                <a:spcPts val="0"/>
              </a:spcAft>
              <a:buSzPct val="72580"/>
              <a:buChar char="•"/>
            </a:pPr>
            <a:r>
              <a:rPr lang="en-US"/>
              <a:t>Good, T. &amp; Brophy, J. (2000). Look Into Classrooms.  Boston: Allyn &amp; Bacon.</a:t>
            </a:r>
            <a:endParaRPr/>
          </a:p>
          <a:p>
            <a:pPr marL="457200" lvl="0" indent="-342900" algn="l" rtl="0">
              <a:lnSpc>
                <a:spcPct val="100000"/>
              </a:lnSpc>
              <a:spcBef>
                <a:spcPts val="360"/>
              </a:spcBef>
              <a:spcAft>
                <a:spcPts val="0"/>
              </a:spcAft>
              <a:buSzPct val="72580"/>
              <a:buChar char="•"/>
            </a:pPr>
            <a:r>
              <a:rPr lang="en-US"/>
              <a:t>Hattie, J., &amp; Timperley, H. (2007). The Power of Feedback. Review of Education,77, 81-112.</a:t>
            </a:r>
            <a:endParaRPr/>
          </a:p>
          <a:p>
            <a:pPr marL="457200" lvl="0" indent="-342900" algn="l" rtl="0">
              <a:lnSpc>
                <a:spcPct val="100000"/>
              </a:lnSpc>
              <a:spcBef>
                <a:spcPts val="360"/>
              </a:spcBef>
              <a:spcAft>
                <a:spcPts val="0"/>
              </a:spcAft>
              <a:buSzPct val="72580"/>
              <a:buChar char="•"/>
            </a:pPr>
            <a:r>
              <a:rPr lang="en-US"/>
              <a:t>Johnson, T.C., Stoner, G. &amp; Green, S.K. (1996).  Demonstrating the experimenting society model with classwide behavior management interventions. School Psychology Review, 25(2), 199-214.</a:t>
            </a:r>
            <a:endParaRPr/>
          </a:p>
        </p:txBody>
      </p:sp>
      <p:sp>
        <p:nvSpPr>
          <p:cNvPr id="431" name="Google Shape;431;p73"/>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3"/>
          <p:cNvSpPr txBox="1">
            <a:spLocks noGrp="1"/>
          </p:cNvSpPr>
          <p:nvPr>
            <p:ph type="title"/>
          </p:nvPr>
        </p:nvSpPr>
        <p:spPr>
          <a:prstGeom prst="rect">
            <a:avLst/>
          </a:prstGeom>
          <a:solidFill>
            <a:srgbClr val="002060"/>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solidFill>
                  <a:schemeClr val="lt1"/>
                </a:solidFill>
              </a:rPr>
              <a:t>With Great Power...</a:t>
            </a:r>
            <a:endParaRPr dirty="0">
              <a:solidFill>
                <a:schemeClr val="lt1"/>
              </a:solidFill>
            </a:endParaRPr>
          </a:p>
        </p:txBody>
      </p:sp>
      <p:sp>
        <p:nvSpPr>
          <p:cNvPr id="138" name="Google Shape;138;p33"/>
          <p:cNvSpPr txBox="1"/>
          <p:nvPr/>
        </p:nvSpPr>
        <p:spPr>
          <a:xfrm>
            <a:off x="900000" y="4525100"/>
            <a:ext cx="8015400" cy="162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900"/>
              <a:buFont typeface="Arial"/>
              <a:buNone/>
            </a:pPr>
            <a:endParaRPr sz="39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900"/>
              <a:buFont typeface="Arial"/>
              <a:buNone/>
            </a:pPr>
            <a:r>
              <a:rPr lang="en-US" sz="3900" b="0" i="0" u="none" strike="noStrike" cap="none" dirty="0">
                <a:solidFill>
                  <a:srgbClr val="000000"/>
                </a:solidFill>
                <a:latin typeface="Verdana"/>
                <a:ea typeface="Verdana"/>
                <a:cs typeface="Verdana"/>
                <a:sym typeface="Verdana"/>
              </a:rPr>
              <a:t>Comes Great Responsibility.</a:t>
            </a:r>
            <a:endParaRPr sz="3900" b="0" i="0" u="none" strike="noStrike" cap="none" dirty="0">
              <a:solidFill>
                <a:srgbClr val="000000"/>
              </a:solidFill>
              <a:latin typeface="Verdana"/>
              <a:ea typeface="Verdana"/>
              <a:cs typeface="Verdana"/>
              <a:sym typeface="Verdana"/>
            </a:endParaRPr>
          </a:p>
        </p:txBody>
      </p:sp>
      <p:pic>
        <p:nvPicPr>
          <p:cNvPr id="139" name="Google Shape;139;p33">
            <a:extLst>
              <a:ext uri="{C183D7F6-B498-43B3-948B-1728B52AA6E4}">
                <adec:decorative xmlns:adec="http://schemas.microsoft.com/office/drawing/2017/decorative" xmlns="" val="1"/>
              </a:ext>
            </a:extLst>
          </p:cNvPr>
          <p:cNvPicPr preferRelativeResize="0"/>
          <p:nvPr/>
        </p:nvPicPr>
        <p:blipFill rotWithShape="1">
          <a:blip r:embed="rId3">
            <a:alphaModFix/>
          </a:blip>
          <a:srcRect/>
          <a:stretch/>
        </p:blipFill>
        <p:spPr>
          <a:xfrm>
            <a:off x="1479975" y="1608588"/>
            <a:ext cx="6472575" cy="3640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4"/>
          <p:cNvSpPr txBox="1"/>
          <p:nvPr/>
        </p:nvSpPr>
        <p:spPr>
          <a:xfrm>
            <a:off x="5" y="6428270"/>
            <a:ext cx="7445700" cy="270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33333"/>
                </a:solidFill>
                <a:highlight>
                  <a:srgbClr val="FFFFFF"/>
                </a:highlight>
                <a:latin typeface="Verdana"/>
                <a:ea typeface="Verdana"/>
                <a:cs typeface="Verdana"/>
                <a:sym typeface="Verdana"/>
              </a:rPr>
              <a:t>Hattie, J., &amp; Timperley, H. (2007). The Power of Feedback. </a:t>
            </a:r>
            <a:r>
              <a:rPr lang="en-US" sz="1200" b="0" i="1" u="none" strike="noStrike" cap="none">
                <a:solidFill>
                  <a:srgbClr val="333333"/>
                </a:solidFill>
                <a:latin typeface="Verdana"/>
                <a:ea typeface="Verdana"/>
                <a:cs typeface="Verdana"/>
                <a:sym typeface="Verdana"/>
              </a:rPr>
              <a:t>Review of Education,77</a:t>
            </a:r>
            <a:r>
              <a:rPr lang="en-US" sz="1200" b="0" i="0" u="none" strike="noStrike" cap="none">
                <a:solidFill>
                  <a:srgbClr val="333333"/>
                </a:solidFill>
                <a:highlight>
                  <a:srgbClr val="FFFFFF"/>
                </a:highlight>
                <a:latin typeface="Verdana"/>
                <a:ea typeface="Verdana"/>
                <a:cs typeface="Verdana"/>
                <a:sym typeface="Verdana"/>
              </a:rPr>
              <a:t>, 81-112.</a:t>
            </a:r>
            <a:endParaRPr sz="1200" b="0" i="0" u="none" strike="noStrike" cap="none">
              <a:solidFill>
                <a:srgbClr val="000000"/>
              </a:solidFill>
              <a:latin typeface="Verdana"/>
              <a:ea typeface="Verdana"/>
              <a:cs typeface="Verdana"/>
              <a:sym typeface="Verdana"/>
            </a:endParaRPr>
          </a:p>
        </p:txBody>
      </p:sp>
      <p:sp>
        <p:nvSpPr>
          <p:cNvPr id="145" name="Google Shape;145;p34"/>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Feedback with a Purpose</a:t>
            </a:r>
            <a:endParaRPr dirty="0"/>
          </a:p>
        </p:txBody>
      </p:sp>
      <p:pic>
        <p:nvPicPr>
          <p:cNvPr id="146" name="Google Shape;146;p34" descr="A clipboard with check marks and a clock&#10;&#10;Description automatically generated with low confidence"/>
          <p:cNvPicPr preferRelativeResize="0"/>
          <p:nvPr/>
        </p:nvPicPr>
        <p:blipFill rotWithShape="1">
          <a:blip r:embed="rId3">
            <a:alphaModFix/>
          </a:blip>
          <a:srcRect/>
          <a:stretch/>
        </p:blipFill>
        <p:spPr>
          <a:xfrm>
            <a:off x="869600" y="1608422"/>
            <a:ext cx="2819400" cy="2337753"/>
          </a:xfrm>
          <a:prstGeom prst="rect">
            <a:avLst/>
          </a:prstGeom>
          <a:noFill/>
          <a:ln>
            <a:noFill/>
          </a:ln>
        </p:spPr>
      </p:pic>
      <p:pic>
        <p:nvPicPr>
          <p:cNvPr id="147" name="Google Shape;147;p34" descr="Colorful gears with numbers and dots&#10;&#10;Description automatically generated with low confidence"/>
          <p:cNvPicPr preferRelativeResize="0"/>
          <p:nvPr/>
        </p:nvPicPr>
        <p:blipFill rotWithShape="1">
          <a:blip r:embed="rId4">
            <a:alphaModFix/>
          </a:blip>
          <a:srcRect/>
          <a:stretch/>
        </p:blipFill>
        <p:spPr>
          <a:xfrm>
            <a:off x="5172663" y="2077200"/>
            <a:ext cx="3267075" cy="1400175"/>
          </a:xfrm>
          <a:prstGeom prst="rect">
            <a:avLst/>
          </a:prstGeom>
          <a:noFill/>
          <a:ln>
            <a:noFill/>
          </a:ln>
        </p:spPr>
      </p:pic>
      <p:pic>
        <p:nvPicPr>
          <p:cNvPr id="148" name="Google Shape;148;p34" descr="A close-up of a person's head&#10;&#10;Description automatically generated with low confidence"/>
          <p:cNvPicPr preferRelativeResize="0"/>
          <p:nvPr/>
        </p:nvPicPr>
        <p:blipFill rotWithShape="1">
          <a:blip r:embed="rId5">
            <a:alphaModFix/>
          </a:blip>
          <a:srcRect/>
          <a:stretch/>
        </p:blipFill>
        <p:spPr>
          <a:xfrm>
            <a:off x="557850" y="3882299"/>
            <a:ext cx="3806324" cy="2141063"/>
          </a:xfrm>
          <a:prstGeom prst="rect">
            <a:avLst/>
          </a:prstGeom>
          <a:noFill/>
          <a:ln>
            <a:noFill/>
          </a:ln>
        </p:spPr>
      </p:pic>
      <p:pic>
        <p:nvPicPr>
          <p:cNvPr id="149" name="Google Shape;149;p34" descr="A cartoon of a person looking at a mirror&#10;&#10;Description automatically generated with medium confidence"/>
          <p:cNvPicPr preferRelativeResize="0"/>
          <p:nvPr/>
        </p:nvPicPr>
        <p:blipFill rotWithShape="1">
          <a:blip r:embed="rId6">
            <a:alphaModFix/>
          </a:blip>
          <a:srcRect/>
          <a:stretch/>
        </p:blipFill>
        <p:spPr>
          <a:xfrm>
            <a:off x="5456288" y="3940374"/>
            <a:ext cx="2699860" cy="2024900"/>
          </a:xfrm>
          <a:prstGeom prst="rect">
            <a:avLst/>
          </a:prstGeom>
          <a:noFill/>
          <a:ln>
            <a:noFill/>
          </a:ln>
        </p:spPr>
      </p:pic>
      <p:sp>
        <p:nvSpPr>
          <p:cNvPr id="150" name="Google Shape;150;p34"/>
          <p:cNvSpPr txBox="1"/>
          <p:nvPr/>
        </p:nvSpPr>
        <p:spPr>
          <a:xfrm>
            <a:off x="332500" y="1608425"/>
            <a:ext cx="1288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TASK </a:t>
            </a:r>
            <a:endParaRPr sz="2400" b="1" i="0" u="none" strike="noStrike" cap="none">
              <a:solidFill>
                <a:srgbClr val="000000"/>
              </a:solidFill>
              <a:latin typeface="Verdana"/>
              <a:ea typeface="Verdana"/>
              <a:cs typeface="Verdana"/>
              <a:sym typeface="Verdana"/>
            </a:endParaRPr>
          </a:p>
        </p:txBody>
      </p:sp>
      <p:sp>
        <p:nvSpPr>
          <p:cNvPr id="151" name="Google Shape;151;p34"/>
          <p:cNvSpPr txBox="1"/>
          <p:nvPr/>
        </p:nvSpPr>
        <p:spPr>
          <a:xfrm>
            <a:off x="4869875" y="1495800"/>
            <a:ext cx="20919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PROCESS </a:t>
            </a:r>
            <a:endParaRPr sz="2400" b="1" i="0" u="none" strike="noStrike" cap="none">
              <a:solidFill>
                <a:srgbClr val="000000"/>
              </a:solidFill>
              <a:latin typeface="Verdana"/>
              <a:ea typeface="Verdana"/>
              <a:cs typeface="Verdana"/>
              <a:sym typeface="Verdana"/>
            </a:endParaRPr>
          </a:p>
        </p:txBody>
      </p:sp>
      <p:sp>
        <p:nvSpPr>
          <p:cNvPr id="152" name="Google Shape;152;p34"/>
          <p:cNvSpPr txBox="1"/>
          <p:nvPr/>
        </p:nvSpPr>
        <p:spPr>
          <a:xfrm>
            <a:off x="4869875" y="3429000"/>
            <a:ext cx="1288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SELF </a:t>
            </a:r>
            <a:endParaRPr sz="2400" b="1" i="0" u="none" strike="noStrike" cap="none">
              <a:solidFill>
                <a:srgbClr val="000000"/>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5"/>
          <p:cNvSpPr txBox="1"/>
          <p:nvPr/>
        </p:nvSpPr>
        <p:spPr>
          <a:xfrm>
            <a:off x="5" y="6428270"/>
            <a:ext cx="7445700" cy="270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33333"/>
                </a:solidFill>
                <a:highlight>
                  <a:srgbClr val="FFFFFF"/>
                </a:highlight>
                <a:latin typeface="Verdana"/>
                <a:ea typeface="Verdana"/>
                <a:cs typeface="Verdana"/>
                <a:sym typeface="Verdana"/>
              </a:rPr>
              <a:t>Hattie, J., &amp; Timperley, H. (2007). The Power of Feedback. </a:t>
            </a:r>
            <a:r>
              <a:rPr lang="en-US" sz="1200" b="0" i="1" u="none" strike="noStrike" cap="none">
                <a:solidFill>
                  <a:srgbClr val="333333"/>
                </a:solidFill>
                <a:latin typeface="Verdana"/>
                <a:ea typeface="Verdana"/>
                <a:cs typeface="Verdana"/>
                <a:sym typeface="Verdana"/>
              </a:rPr>
              <a:t>Review of Education,77</a:t>
            </a:r>
            <a:r>
              <a:rPr lang="en-US" sz="1200" b="0" i="0" u="none" strike="noStrike" cap="none">
                <a:solidFill>
                  <a:srgbClr val="333333"/>
                </a:solidFill>
                <a:highlight>
                  <a:srgbClr val="FFFFFF"/>
                </a:highlight>
                <a:latin typeface="Verdana"/>
                <a:ea typeface="Verdana"/>
                <a:cs typeface="Verdana"/>
                <a:sym typeface="Verdana"/>
              </a:rPr>
              <a:t>, 81-112.</a:t>
            </a:r>
            <a:endParaRPr sz="1200" b="0" i="0" u="none" strike="noStrike" cap="none">
              <a:solidFill>
                <a:srgbClr val="000000"/>
              </a:solidFill>
              <a:latin typeface="Verdana"/>
              <a:ea typeface="Verdana"/>
              <a:cs typeface="Verdana"/>
              <a:sym typeface="Verdana"/>
            </a:endParaRPr>
          </a:p>
        </p:txBody>
      </p:sp>
      <p:sp>
        <p:nvSpPr>
          <p:cNvPr id="158" name="Google Shape;158;p35"/>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dirty="0"/>
              <a:t>Which do we tend to use the most? Why? </a:t>
            </a:r>
            <a:endParaRPr dirty="0"/>
          </a:p>
        </p:txBody>
      </p:sp>
      <p:pic>
        <p:nvPicPr>
          <p:cNvPr id="159" name="Google Shape;159;p35" descr="A clipboard with check marks and a clock&#10;&#10;Description automatically generated with low confidence"/>
          <p:cNvPicPr preferRelativeResize="0"/>
          <p:nvPr/>
        </p:nvPicPr>
        <p:blipFill rotWithShape="1">
          <a:blip r:embed="rId3">
            <a:alphaModFix/>
          </a:blip>
          <a:srcRect/>
          <a:stretch/>
        </p:blipFill>
        <p:spPr>
          <a:xfrm>
            <a:off x="869600" y="1608422"/>
            <a:ext cx="2819400" cy="2337753"/>
          </a:xfrm>
          <a:prstGeom prst="rect">
            <a:avLst/>
          </a:prstGeom>
          <a:noFill/>
          <a:ln>
            <a:noFill/>
          </a:ln>
        </p:spPr>
      </p:pic>
      <p:pic>
        <p:nvPicPr>
          <p:cNvPr id="160" name="Google Shape;160;p35" descr="Colorful gears with numbers and dots&#10;&#10;Description automatically generated with low confidence"/>
          <p:cNvPicPr preferRelativeResize="0"/>
          <p:nvPr/>
        </p:nvPicPr>
        <p:blipFill rotWithShape="1">
          <a:blip r:embed="rId4">
            <a:alphaModFix/>
          </a:blip>
          <a:srcRect/>
          <a:stretch/>
        </p:blipFill>
        <p:spPr>
          <a:xfrm>
            <a:off x="5172663" y="2077200"/>
            <a:ext cx="3267075" cy="1400175"/>
          </a:xfrm>
          <a:prstGeom prst="rect">
            <a:avLst/>
          </a:prstGeom>
          <a:noFill/>
          <a:ln>
            <a:noFill/>
          </a:ln>
        </p:spPr>
      </p:pic>
      <p:pic>
        <p:nvPicPr>
          <p:cNvPr id="161" name="Google Shape;161;p35" descr="A close-up of a person's head&#10;&#10;Description automatically generated with low confidence"/>
          <p:cNvPicPr preferRelativeResize="0"/>
          <p:nvPr/>
        </p:nvPicPr>
        <p:blipFill rotWithShape="1">
          <a:blip r:embed="rId5">
            <a:alphaModFix/>
          </a:blip>
          <a:srcRect/>
          <a:stretch/>
        </p:blipFill>
        <p:spPr>
          <a:xfrm>
            <a:off x="557850" y="3882299"/>
            <a:ext cx="3806324" cy="2141063"/>
          </a:xfrm>
          <a:prstGeom prst="rect">
            <a:avLst/>
          </a:prstGeom>
          <a:noFill/>
          <a:ln>
            <a:noFill/>
          </a:ln>
        </p:spPr>
      </p:pic>
      <p:pic>
        <p:nvPicPr>
          <p:cNvPr id="162" name="Google Shape;162;p35" descr="A cartoon of a person looking at a mirror&#10;&#10;Description automatically generated with medium confidence"/>
          <p:cNvPicPr preferRelativeResize="0"/>
          <p:nvPr/>
        </p:nvPicPr>
        <p:blipFill rotWithShape="1">
          <a:blip r:embed="rId6">
            <a:alphaModFix/>
          </a:blip>
          <a:srcRect/>
          <a:stretch/>
        </p:blipFill>
        <p:spPr>
          <a:xfrm>
            <a:off x="5456288" y="3940374"/>
            <a:ext cx="2699860" cy="2024900"/>
          </a:xfrm>
          <a:prstGeom prst="rect">
            <a:avLst/>
          </a:prstGeom>
          <a:noFill/>
          <a:ln>
            <a:noFill/>
          </a:ln>
        </p:spPr>
      </p:pic>
      <p:sp>
        <p:nvSpPr>
          <p:cNvPr id="163" name="Google Shape;163;p35"/>
          <p:cNvSpPr txBox="1"/>
          <p:nvPr/>
        </p:nvSpPr>
        <p:spPr>
          <a:xfrm>
            <a:off x="332500" y="1608425"/>
            <a:ext cx="1288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TASK </a:t>
            </a:r>
            <a:endParaRPr sz="2400" b="1" i="0" u="none" strike="noStrike" cap="none">
              <a:solidFill>
                <a:srgbClr val="000000"/>
              </a:solidFill>
              <a:latin typeface="Verdana"/>
              <a:ea typeface="Verdana"/>
              <a:cs typeface="Verdana"/>
              <a:sym typeface="Verdana"/>
            </a:endParaRPr>
          </a:p>
        </p:txBody>
      </p:sp>
      <p:sp>
        <p:nvSpPr>
          <p:cNvPr id="164" name="Google Shape;164;p35"/>
          <p:cNvSpPr txBox="1"/>
          <p:nvPr/>
        </p:nvSpPr>
        <p:spPr>
          <a:xfrm>
            <a:off x="4869875" y="1495800"/>
            <a:ext cx="20919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PROCESS </a:t>
            </a:r>
            <a:endParaRPr sz="2400" b="1" i="0" u="none" strike="noStrike" cap="none">
              <a:solidFill>
                <a:srgbClr val="000000"/>
              </a:solidFill>
              <a:latin typeface="Verdana"/>
              <a:ea typeface="Verdana"/>
              <a:cs typeface="Verdana"/>
              <a:sym typeface="Verdana"/>
            </a:endParaRPr>
          </a:p>
        </p:txBody>
      </p:sp>
      <p:sp>
        <p:nvSpPr>
          <p:cNvPr id="165" name="Google Shape;165;p35"/>
          <p:cNvSpPr txBox="1"/>
          <p:nvPr/>
        </p:nvSpPr>
        <p:spPr>
          <a:xfrm>
            <a:off x="4869875" y="3429000"/>
            <a:ext cx="1288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SELF </a:t>
            </a:r>
            <a:endParaRPr sz="2400" b="1" i="0" u="none" strike="noStrike" cap="none">
              <a:solidFill>
                <a:srgbClr val="00000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6"/>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Start here - Positive : Corrective </a:t>
            </a:r>
            <a:endParaRPr/>
          </a:p>
        </p:txBody>
      </p:sp>
      <p:pic>
        <p:nvPicPr>
          <p:cNvPr id="171" name="Google Shape;171;p36" descr="A blue and black text on a blue background&#10;&#10;Description automatically generated with low confidence"/>
          <p:cNvPicPr preferRelativeResize="0"/>
          <p:nvPr/>
        </p:nvPicPr>
        <p:blipFill rotWithShape="1">
          <a:blip r:embed="rId3">
            <a:alphaModFix/>
          </a:blip>
          <a:srcRect t="24464" b="11641"/>
          <a:stretch/>
        </p:blipFill>
        <p:spPr>
          <a:xfrm>
            <a:off x="152400" y="2201950"/>
            <a:ext cx="8839201" cy="2823875"/>
          </a:xfrm>
          <a:prstGeom prst="rect">
            <a:avLst/>
          </a:prstGeom>
          <a:solidFill>
            <a:schemeClr val="accent5"/>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7"/>
          <p:cNvSpPr txBox="1"/>
          <p:nvPr/>
        </p:nvSpPr>
        <p:spPr>
          <a:xfrm>
            <a:off x="4937000" y="2462675"/>
            <a:ext cx="4206900" cy="2597100"/>
          </a:xfrm>
          <a:prstGeom prst="rect">
            <a:avLst/>
          </a:prstGeom>
          <a:noFill/>
          <a:ln>
            <a:noFill/>
          </a:ln>
        </p:spPr>
        <p:txBody>
          <a:bodyPr spcFirstLastPara="1" wrap="square" lIns="91400" tIns="91400" rIns="91400" bIns="914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US" sz="3000" b="0" i="0" u="none" strike="noStrike" cap="none">
                <a:solidFill>
                  <a:srgbClr val="00212C"/>
                </a:solidFill>
                <a:latin typeface="Verdana"/>
                <a:ea typeface="Verdana"/>
                <a:cs typeface="Verdana"/>
                <a:sym typeface="Verdana"/>
              </a:rPr>
              <a:t>“Whatever you feed,</a:t>
            </a:r>
            <a:endParaRPr sz="3000" b="0" i="0" u="none" strike="noStrike" cap="none">
              <a:solidFill>
                <a:srgbClr val="00212C"/>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3000"/>
              <a:buFont typeface="Arial"/>
              <a:buNone/>
            </a:pPr>
            <a:r>
              <a:rPr lang="en-US" sz="3000" b="0" i="0" u="none" strike="noStrike" cap="none">
                <a:solidFill>
                  <a:srgbClr val="00212C"/>
                </a:solidFill>
                <a:latin typeface="Verdana"/>
                <a:ea typeface="Verdana"/>
                <a:cs typeface="Verdana"/>
                <a:sym typeface="Verdana"/>
              </a:rPr>
              <a:t>will grow.”</a:t>
            </a:r>
            <a:endParaRPr sz="3000" b="0" i="0" u="none" strike="noStrike" cap="none">
              <a:solidFill>
                <a:srgbClr val="00212C"/>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3000"/>
              <a:buFont typeface="Arial"/>
              <a:buNone/>
            </a:pPr>
            <a:endParaRPr sz="3000" b="0" i="0" u="none" strike="noStrike" cap="none">
              <a:solidFill>
                <a:srgbClr val="00212C"/>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212C"/>
                </a:solidFill>
                <a:latin typeface="Verdana"/>
                <a:ea typeface="Verdana"/>
                <a:cs typeface="Verdana"/>
                <a:sym typeface="Verdana"/>
              </a:rPr>
              <a:t>~</a:t>
            </a:r>
            <a:r>
              <a:rPr lang="en-US" sz="2300" b="0" i="0" u="none" strike="noStrike" cap="none">
                <a:solidFill>
                  <a:srgbClr val="00212C"/>
                </a:solidFill>
                <a:latin typeface="Verdana"/>
                <a:ea typeface="Verdana"/>
                <a:cs typeface="Verdana"/>
                <a:sym typeface="Verdana"/>
              </a:rPr>
              <a:t>Bishop TD Jakes</a:t>
            </a:r>
            <a:endParaRPr sz="2300" b="0" i="0" u="none" strike="noStrike" cap="none">
              <a:solidFill>
                <a:srgbClr val="00212C"/>
              </a:solidFill>
              <a:latin typeface="Verdana"/>
              <a:ea typeface="Verdana"/>
              <a:cs typeface="Verdana"/>
              <a:sym typeface="Verdana"/>
            </a:endParaRPr>
          </a:p>
        </p:txBody>
      </p:sp>
      <p:sp>
        <p:nvSpPr>
          <p:cNvPr id="2" name="Text Placeholder 1">
            <a:extLst>
              <a:ext uri="{FF2B5EF4-FFF2-40B4-BE49-F238E27FC236}">
                <a16:creationId xmlns:a16="http://schemas.microsoft.com/office/drawing/2014/main" id="{18A546C2-439E-CA46-8A6E-ED2BD122A5C3}"/>
              </a:ext>
            </a:extLst>
          </p:cNvPr>
          <p:cNvSpPr>
            <a:spLocks noGrp="1"/>
          </p:cNvSpPr>
          <p:nvPr>
            <p:ph type="body" idx="1"/>
          </p:nvPr>
        </p:nvSpPr>
        <p:spPr/>
        <p:txBody>
          <a:bodyPr/>
          <a:lstStyle/>
          <a:p>
            <a:endParaRPr lang="en-US"/>
          </a:p>
        </p:txBody>
      </p:sp>
      <p:sp>
        <p:nvSpPr>
          <p:cNvPr id="177" name="Google Shape;177;p37"/>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t>Feedback: </a:t>
            </a:r>
            <a:endParaRPr dirty="0"/>
          </a:p>
          <a:p>
            <a:pPr marL="0" lvl="0" indent="0" algn="ctr" rtl="0">
              <a:lnSpc>
                <a:spcPct val="100000"/>
              </a:lnSpc>
              <a:spcBef>
                <a:spcPts val="0"/>
              </a:spcBef>
              <a:spcAft>
                <a:spcPts val="0"/>
              </a:spcAft>
              <a:buSzPts val="4000"/>
              <a:buNone/>
            </a:pPr>
            <a:r>
              <a:rPr lang="en-US" dirty="0"/>
              <a:t>Behavior Specific Praise</a:t>
            </a:r>
            <a:endParaRPr dirty="0"/>
          </a:p>
        </p:txBody>
      </p:sp>
      <p:pic>
        <p:nvPicPr>
          <p:cNvPr id="178" name="Google Shape;178;p37" descr="blue circle indicating research that behavior can improve 80% by pointing out what is being done correctly"/>
          <p:cNvPicPr preferRelativeResize="0"/>
          <p:nvPr/>
        </p:nvPicPr>
        <p:blipFill>
          <a:blip r:embed="rId3">
            <a:alphaModFix/>
          </a:blip>
          <a:stretch>
            <a:fillRect/>
          </a:stretch>
        </p:blipFill>
        <p:spPr>
          <a:xfrm>
            <a:off x="116576" y="1813209"/>
            <a:ext cx="4820426" cy="4297358"/>
          </a:xfrm>
          <a:prstGeom prst="rect">
            <a:avLst/>
          </a:prstGeom>
          <a:solidFill>
            <a:schemeClr val="lt1"/>
          </a:solidFill>
          <a:ln>
            <a:noFill/>
          </a:ln>
        </p:spPr>
      </p:pic>
    </p:spTree>
  </p:cSld>
  <p:clrMapOvr>
    <a:masterClrMapping/>
  </p:clrMapOvr>
</p:sld>
</file>

<file path=ppt/theme/theme1.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VTSS PPT Template - Dark</Template>
  <TotalTime>24</TotalTime>
  <Words>3994</Words>
  <Application>Microsoft Office PowerPoint</Application>
  <PresentationFormat>On-screen Show (4:3)</PresentationFormat>
  <Paragraphs>383</Paragraphs>
  <Slides>45</Slides>
  <Notes>45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Arial</vt:lpstr>
      <vt:lpstr>Calibri</vt:lpstr>
      <vt:lpstr>Courier New</vt:lpstr>
      <vt:lpstr>Quattrocento Sans</vt:lpstr>
      <vt:lpstr>Times New Roman</vt:lpstr>
      <vt:lpstr>Verdana</vt:lpstr>
      <vt:lpstr>Presentation Titles</vt:lpstr>
      <vt:lpstr>Content Slides</vt:lpstr>
      <vt:lpstr>Module D “The Power of Feedback”</vt:lpstr>
      <vt:lpstr>Learning Intentions</vt:lpstr>
      <vt:lpstr>Think about a time...</vt:lpstr>
      <vt:lpstr>The Power of Feedback</vt:lpstr>
      <vt:lpstr>With Great Power...</vt:lpstr>
      <vt:lpstr>Feedback with a Purpose</vt:lpstr>
      <vt:lpstr>Which do we tend to use the most? Why? </vt:lpstr>
      <vt:lpstr>Start here - Positive : Corrective </vt:lpstr>
      <vt:lpstr>Feedback:  Behavior Specific Praise</vt:lpstr>
      <vt:lpstr>Behavior Specific Praise</vt:lpstr>
      <vt:lpstr>Behavior Specific Praise: Fill in the blank. What does it sound like?</vt:lpstr>
      <vt:lpstr>Practice with Your Colleagues</vt:lpstr>
      <vt:lpstr>Behavior Specific Praise Chart</vt:lpstr>
      <vt:lpstr>Goat Yoga Break</vt:lpstr>
      <vt:lpstr> Steps to Error Correction</vt:lpstr>
      <vt:lpstr>If the student shows the  Correct Response...</vt:lpstr>
      <vt:lpstr>Remember</vt:lpstr>
      <vt:lpstr>Let’s Practice! </vt:lpstr>
      <vt:lpstr>1, 2, 3…. Let’s Practice! </vt:lpstr>
      <vt:lpstr>Let’s Practice Together </vt:lpstr>
      <vt:lpstr> Practice </vt:lpstr>
      <vt:lpstr>What do you think?</vt:lpstr>
      <vt:lpstr>Practice Makes Permanent! </vt:lpstr>
      <vt:lpstr>Practice Time! </vt:lpstr>
      <vt:lpstr>Educational Leadership –  September 2018 – pg. 69 or 81</vt:lpstr>
      <vt:lpstr>DOJO – Clip Charts</vt:lpstr>
      <vt:lpstr>DOJO</vt:lpstr>
      <vt:lpstr>To Clip-Up / Clip-Down?</vt:lpstr>
      <vt:lpstr>To Clip-Up / Clip-Down? 2</vt:lpstr>
      <vt:lpstr>Discuss with your Colleagues</vt:lpstr>
      <vt:lpstr>Data Collection Form</vt:lpstr>
      <vt:lpstr>Noodle the Pug Break</vt:lpstr>
      <vt:lpstr> Community                                                                                                                                           </vt:lpstr>
      <vt:lpstr>Learning Intentions - part 2</vt:lpstr>
      <vt:lpstr> Feedback: Building Community Through Feedback</vt:lpstr>
      <vt:lpstr>Rationale</vt:lpstr>
      <vt:lpstr>Types of Supports</vt:lpstr>
      <vt:lpstr>Group Feedback:  Common Errors</vt:lpstr>
      <vt:lpstr>What works!</vt:lpstr>
      <vt:lpstr>How to Implement</vt:lpstr>
      <vt:lpstr>Activity: Group Feedback </vt:lpstr>
      <vt:lpstr>Data Collection </vt:lpstr>
      <vt:lpstr>Your role!</vt:lpstr>
      <vt:lpstr>References</vt:lpstr>
      <vt:lpstr>References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D “The Power of Feedback”</dc:title>
  <dc:creator>Jacklyn N Lewis</dc:creator>
  <cp:lastModifiedBy>Zuckerwar, Sharon</cp:lastModifiedBy>
  <cp:revision>6</cp:revision>
  <dcterms:created xsi:type="dcterms:W3CDTF">2017-04-18T16:38:12Z</dcterms:created>
  <dcterms:modified xsi:type="dcterms:W3CDTF">2024-07-01T19:13:05Z</dcterms:modified>
</cp:coreProperties>
</file>